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0" r:id="rId7"/>
    <p:sldId id="263" r:id="rId8"/>
    <p:sldId id="281" r:id="rId9"/>
    <p:sldId id="282" r:id="rId10"/>
    <p:sldId id="283" r:id="rId11"/>
    <p:sldId id="290" r:id="rId12"/>
    <p:sldId id="268" r:id="rId13"/>
    <p:sldId id="291" r:id="rId14"/>
    <p:sldId id="284" r:id="rId15"/>
    <p:sldId id="286" r:id="rId16"/>
    <p:sldId id="285" r:id="rId17"/>
    <p:sldId id="287" r:id="rId18"/>
    <p:sldId id="266" r:id="rId19"/>
    <p:sldId id="289" r:id="rId20"/>
    <p:sldId id="288" r:id="rId21"/>
    <p:sldId id="292" r:id="rId22"/>
    <p:sldId id="293" r:id="rId23"/>
    <p:sldId id="267" r:id="rId24"/>
    <p:sldId id="269" r:id="rId25"/>
    <p:sldId id="260" r:id="rId26"/>
    <p:sldId id="262" r:id="rId27"/>
    <p:sldId id="270" r:id="rId28"/>
    <p:sldId id="273" r:id="rId29"/>
    <p:sldId id="294" r:id="rId30"/>
    <p:sldId id="274" r:id="rId31"/>
    <p:sldId id="277" r:id="rId32"/>
    <p:sldId id="271" r:id="rId33"/>
    <p:sldId id="295" r:id="rId34"/>
    <p:sldId id="297" r:id="rId35"/>
    <p:sldId id="296" r:id="rId36"/>
    <p:sldId id="278" r:id="rId37"/>
    <p:sldId id="276" r:id="rId38"/>
    <p:sldId id="27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Local</a:t>
            </a:r>
            <a:r>
              <a:rPr lang="cs-CZ" dirty="0"/>
              <a:t> and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anesthaesia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algn="l"/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sz="3000" baseline="30000" dirty="0"/>
              <a:t>Dpt. of Surgery</a:t>
            </a:r>
          </a:p>
          <a:p>
            <a:pPr lvl="0" algn="l"/>
            <a:r>
              <a:rPr lang="en-US" sz="3000" dirty="0"/>
              <a:t>University hospital of Saint Anne</a:t>
            </a:r>
          </a:p>
          <a:p>
            <a:pPr lvl="0" algn="l"/>
            <a:r>
              <a:rPr lang="en-US" sz="3000" dirty="0"/>
              <a:t>Medical Faculty of Masaryk University, Brno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CCEF825-2A27-4C44-B029-31B366EC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Step by step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43D0EB1-94C6-4CB3-90D3-1E84CFA9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dirty="0" err="1"/>
              <a:t>approach</a:t>
            </a:r>
            <a:endParaRPr lang="cs-CZ" dirty="0"/>
          </a:p>
          <a:p>
            <a:r>
              <a:rPr lang="cs-CZ" dirty="0" err="1"/>
              <a:t>Preoxygenation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facemask</a:t>
            </a:r>
            <a:r>
              <a:rPr lang="cs-CZ" dirty="0"/>
              <a:t>  - 100% O2 </a:t>
            </a:r>
            <a:r>
              <a:rPr lang="cs-CZ" dirty="0" err="1"/>
              <a:t>for</a:t>
            </a:r>
            <a:r>
              <a:rPr lang="cs-CZ" dirty="0"/>
              <a:t> 5 minut</a:t>
            </a:r>
          </a:p>
          <a:p>
            <a:r>
              <a:rPr lang="cs-CZ" dirty="0" err="1"/>
              <a:t>Anesthetic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 – </a:t>
            </a:r>
            <a:r>
              <a:rPr lang="cs-CZ" dirty="0" err="1"/>
              <a:t>anesthetics</a:t>
            </a:r>
            <a:r>
              <a:rPr lang="cs-CZ" dirty="0"/>
              <a:t> + </a:t>
            </a:r>
            <a:r>
              <a:rPr lang="cs-CZ" dirty="0" err="1"/>
              <a:t>analgetics</a:t>
            </a:r>
            <a:r>
              <a:rPr lang="cs-CZ" dirty="0"/>
              <a:t> + </a:t>
            </a:r>
            <a:r>
              <a:rPr lang="cs-CZ" dirty="0" err="1"/>
              <a:t>myorelaxans</a:t>
            </a:r>
            <a:r>
              <a:rPr lang="cs-CZ" dirty="0"/>
              <a:t> </a:t>
            </a:r>
          </a:p>
          <a:p>
            <a:r>
              <a:rPr lang="cs-CZ" dirty="0" err="1"/>
              <a:t>Manual</a:t>
            </a:r>
            <a:r>
              <a:rPr lang="cs-CZ" dirty="0"/>
              <a:t> </a:t>
            </a:r>
            <a:r>
              <a:rPr lang="cs-CZ" dirty="0" err="1"/>
              <a:t>ventilation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face </a:t>
            </a:r>
            <a:r>
              <a:rPr lang="cs-CZ" dirty="0" err="1"/>
              <a:t>mask</a:t>
            </a:r>
            <a:endParaRPr lang="cs-CZ" dirty="0"/>
          </a:p>
          <a:p>
            <a:r>
              <a:rPr lang="cs-CZ" dirty="0" err="1"/>
              <a:t>Intubation</a:t>
            </a:r>
            <a:endParaRPr lang="cs-CZ" dirty="0"/>
          </a:p>
          <a:p>
            <a:r>
              <a:rPr lang="cs-CZ" dirty="0" err="1"/>
              <a:t>Arteficial</a:t>
            </a:r>
            <a:r>
              <a:rPr lang="cs-CZ" dirty="0"/>
              <a:t> </a:t>
            </a:r>
            <a:r>
              <a:rPr lang="cs-CZ" dirty="0" err="1"/>
              <a:t>ventilation</a:t>
            </a:r>
            <a:r>
              <a:rPr lang="cs-CZ" dirty="0"/>
              <a:t> – </a:t>
            </a:r>
            <a:r>
              <a:rPr lang="cs-CZ" dirty="0" err="1"/>
              <a:t>inhalatory</a:t>
            </a:r>
            <a:r>
              <a:rPr lang="cs-CZ" dirty="0"/>
              <a:t> </a:t>
            </a:r>
            <a:r>
              <a:rPr lang="cs-CZ" dirty="0" err="1"/>
              <a:t>anesthetics</a:t>
            </a:r>
            <a:endParaRPr lang="cs-CZ" dirty="0"/>
          </a:p>
          <a:p>
            <a:r>
              <a:rPr lang="cs-CZ" dirty="0"/>
              <a:t>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8098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46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glotis">
            <a:extLst>
              <a:ext uri="{FF2B5EF4-FFF2-40B4-BE49-F238E27FC236}">
                <a16:creationId xmlns:a16="http://schemas.microsoft.com/office/drawing/2014/main" xmlns="" id="{7268A538-6CEE-4D28-BFA1-20D4BFB8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55676"/>
            <a:ext cx="536637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DD7B66-379E-47E7-B75E-2CB21112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secure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5431D6-D355-41AB-869D-CF270B67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72" y="1556792"/>
            <a:ext cx="3931152" cy="46085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Face </a:t>
            </a:r>
            <a:r>
              <a:rPr lang="cs-CZ" dirty="0" err="1"/>
              <a:t>mask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Supraglottic</a:t>
            </a:r>
            <a:r>
              <a:rPr lang="cs-CZ" dirty="0"/>
              <a:t> </a:t>
            </a:r>
            <a:r>
              <a:rPr lang="cs-CZ" dirty="0" err="1"/>
              <a:t>devices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Infraglottic</a:t>
            </a:r>
            <a:r>
              <a:rPr lang="cs-CZ" dirty="0"/>
              <a:t> </a:t>
            </a:r>
            <a:r>
              <a:rPr lang="cs-CZ" dirty="0" err="1"/>
              <a:t>devices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Cricothyrotomy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Tracheotomy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22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Supraglottic</a:t>
            </a:r>
            <a:r>
              <a:rPr lang="cs-CZ" dirty="0"/>
              <a:t> </a:t>
            </a:r>
            <a:r>
              <a:rPr lang="cs-CZ" dirty="0" err="1"/>
              <a:t>devices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4A123F7D-9489-4938-B3E5-8552E64C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Combitube</a:t>
            </a:r>
            <a:r>
              <a:rPr lang="cs-CZ" dirty="0"/>
              <a:t> – </a:t>
            </a:r>
            <a:r>
              <a:rPr lang="cs-CZ" dirty="0" err="1"/>
              <a:t>obsolent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orifices</a:t>
            </a:r>
            <a:r>
              <a:rPr lang="cs-CZ" dirty="0"/>
              <a:t> – </a:t>
            </a:r>
            <a:r>
              <a:rPr lang="cs-CZ" dirty="0" err="1"/>
              <a:t>between</a:t>
            </a:r>
            <a:r>
              <a:rPr lang="cs-CZ" dirty="0"/>
              <a:t>  </a:t>
            </a:r>
            <a:r>
              <a:rPr lang="cs-CZ" dirty="0" err="1"/>
              <a:t>balons</a:t>
            </a:r>
            <a:r>
              <a:rPr lang="cs-CZ" dirty="0"/>
              <a:t> and in </a:t>
            </a:r>
            <a:r>
              <a:rPr lang="cs-CZ" dirty="0" err="1"/>
              <a:t>the</a:t>
            </a:r>
            <a:r>
              <a:rPr lang="cs-CZ" dirty="0"/>
              <a:t> end </a:t>
            </a:r>
          </a:p>
        </p:txBody>
      </p:sp>
      <p:pic>
        <p:nvPicPr>
          <p:cNvPr id="7170" name="Picture 2" descr="VÃ½sledek obrÃ¡zku pro kombirourka">
            <a:extLst>
              <a:ext uri="{FF2B5EF4-FFF2-40B4-BE49-F238E27FC236}">
                <a16:creationId xmlns:a16="http://schemas.microsoft.com/office/drawing/2014/main" xmlns="" id="{20055A10-6333-4F66-91A7-9652746B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8027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6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6753FE-6F02-4226-922D-DE211E89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Laryngeal</a:t>
            </a:r>
            <a:r>
              <a:rPr lang="cs-CZ" dirty="0"/>
              <a:t> </a:t>
            </a:r>
            <a:r>
              <a:rPr lang="cs-CZ" dirty="0" err="1"/>
              <a:t>mask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95F1F3-02F3-47E7-8EA3-89BA274D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+ </a:t>
            </a:r>
            <a:r>
              <a:rPr lang="cs-CZ" dirty="0" err="1"/>
              <a:t>easy</a:t>
            </a:r>
            <a:r>
              <a:rPr lang="cs-CZ" dirty="0"/>
              <a:t> to use</a:t>
            </a:r>
          </a:p>
          <a:p>
            <a:pPr marL="0" indent="0">
              <a:buNone/>
            </a:pPr>
            <a:r>
              <a:rPr lang="cs-CZ" dirty="0"/>
              <a:t>- Not 100%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airway</a:t>
            </a:r>
            <a:endParaRPr lang="cs-CZ" dirty="0"/>
          </a:p>
        </p:txBody>
      </p: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xmlns="" id="{C33AC953-6364-401B-867E-96E6B1D2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032448" cy="36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6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D3C618-DD60-4BEB-B283-ECA1C5BF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Face </a:t>
            </a:r>
            <a:r>
              <a:rPr lang="cs-CZ" dirty="0" err="1"/>
              <a:t>mask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5AC6CD-6B07-4669-B720-83D5AE43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irway">
            <a:extLst>
              <a:ext uri="{FF2B5EF4-FFF2-40B4-BE49-F238E27FC236}">
                <a16:creationId xmlns:a16="http://schemas.microsoft.com/office/drawing/2014/main" xmlns="" id="{0EED5333-49E0-4B02-865D-DECFBA2D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7" y="2708920"/>
            <a:ext cx="7270305" cy="34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0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2864B2-1E20-4DF7-92CA-32BEFC5B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5AA520-19AF-46E5-8FFD-2DDE961A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– </a:t>
            </a:r>
            <a:r>
              <a:rPr lang="cs-CZ" dirty="0" err="1"/>
              <a:t>sniffing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VÃ½sledek obrÃ¡zku pro sniffing position">
            <a:extLst>
              <a:ext uri="{FF2B5EF4-FFF2-40B4-BE49-F238E27FC236}">
                <a16:creationId xmlns:a16="http://schemas.microsoft.com/office/drawing/2014/main" xmlns="" id="{50C40D39-32E7-4769-A2BE-C05D2E3A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6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Ã½sledek obrÃ¡zku pro vzduchovod">
            <a:extLst>
              <a:ext uri="{FF2B5EF4-FFF2-40B4-BE49-F238E27FC236}">
                <a16:creationId xmlns:a16="http://schemas.microsoft.com/office/drawing/2014/main" xmlns="" id="{B563016A-0A34-4F46-A626-C0554F8C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74" y="1802882"/>
            <a:ext cx="3719787" cy="27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vzduchovod">
            <a:extLst>
              <a:ext uri="{FF2B5EF4-FFF2-40B4-BE49-F238E27FC236}">
                <a16:creationId xmlns:a16="http://schemas.microsoft.com/office/drawing/2014/main" xmlns="" id="{833DF77E-4771-4137-A524-8BB46E96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98" y="1747397"/>
            <a:ext cx="4029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00950E-56C0-451F-A4F2-B02C24EA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doesn‘t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35720C9-C94D-471E-A184-218F90BE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Guedel‘s</a:t>
            </a:r>
            <a:r>
              <a:rPr lang="cs-CZ" dirty="0"/>
              <a:t> oral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Wendel‘s</a:t>
            </a:r>
            <a:r>
              <a:rPr lang="cs-CZ" dirty="0"/>
              <a:t> </a:t>
            </a:r>
            <a:r>
              <a:rPr lang="cs-CZ" dirty="0" err="1"/>
              <a:t>nasal</a:t>
            </a:r>
            <a:r>
              <a:rPr lang="cs-CZ" dirty="0"/>
              <a:t> </a:t>
            </a:r>
            <a:r>
              <a:rPr lang="cs-CZ" dirty="0" err="1"/>
              <a:t>airduct</a:t>
            </a:r>
            <a:r>
              <a:rPr lang="cs-CZ" dirty="0"/>
              <a:t> (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mouth</a:t>
            </a:r>
            <a:r>
              <a:rPr lang="cs-CZ" dirty="0"/>
              <a:t>/nose to </a:t>
            </a:r>
            <a:r>
              <a:rPr lang="cs-CZ" dirty="0" err="1"/>
              <a:t>ear</a:t>
            </a:r>
            <a:r>
              <a:rPr lang="cs-CZ" dirty="0"/>
              <a:t>)</a:t>
            </a:r>
          </a:p>
        </p:txBody>
      </p:sp>
      <p:pic>
        <p:nvPicPr>
          <p:cNvPr id="2050" name="Picture 2" descr="VÃ½sledek obrÃ¡zku pro vzduchovod">
            <a:extLst>
              <a:ext uri="{FF2B5EF4-FFF2-40B4-BE49-F238E27FC236}">
                <a16:creationId xmlns:a16="http://schemas.microsoft.com/office/drawing/2014/main" xmlns="" id="{67579C2C-A2C4-4BBC-B62D-3D3C4957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" y="3849623"/>
            <a:ext cx="3366120" cy="25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vzduchovod">
            <a:extLst>
              <a:ext uri="{FF2B5EF4-FFF2-40B4-BE49-F238E27FC236}">
                <a16:creationId xmlns:a16="http://schemas.microsoft.com/office/drawing/2014/main" xmlns="" id="{DD4C1465-7CCB-483B-9E7D-77150982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55331"/>
            <a:ext cx="3768445" cy="20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3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B25CF2D8-8C39-4E88-8A80-993796B3E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80" y="2564904"/>
            <a:ext cx="2880320" cy="28846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CCAFF4-D0CE-4501-85E2-C7651CCC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intubate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5E935FF-F90E-42F8-AEF4-8014A8DE5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7" y="1408457"/>
            <a:ext cx="5266928" cy="42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2" t="36729" r="18556" b="7378"/>
          <a:stretch/>
        </p:blipFill>
        <p:spPr>
          <a:xfrm>
            <a:off x="1907704" y="1695784"/>
            <a:ext cx="5328592" cy="433722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xmlns="" id="{76CB99FB-4A85-473A-BBB4-48866A47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35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354A9-7A0D-476A-A98C-C02B5DE95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7A4E6102-E259-4359-9408-4DF2D474F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Grade III a IV </a:t>
            </a:r>
            <a:r>
              <a:rPr lang="cs-CZ" sz="2400" dirty="0" err="1">
                <a:solidFill>
                  <a:schemeClr val="tx1"/>
                </a:solidFill>
              </a:rPr>
              <a:t>predict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difficult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airway</a:t>
            </a:r>
            <a:r>
              <a:rPr lang="cs-CZ" sz="2400" dirty="0">
                <a:solidFill>
                  <a:schemeClr val="tx1"/>
                </a:solidFill>
              </a:rPr>
              <a:t> management</a:t>
            </a:r>
          </a:p>
        </p:txBody>
      </p:sp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xmlns="" id="{0C46B556-8A70-49FE-9151-EBE6237A2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2928" r="2754" b="12134"/>
          <a:stretch/>
        </p:blipFill>
        <p:spPr bwMode="auto">
          <a:xfrm>
            <a:off x="446970" y="1628800"/>
            <a:ext cx="796202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6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definition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difference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indications</a:t>
            </a: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disadvantages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54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3CE04C7-0DF1-45F5-BF4E-5EECDCA36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2" y="2060848"/>
            <a:ext cx="4045487" cy="316835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176E441E-FBFD-4217-B519-138B02D8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Devices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help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55F1068-B72A-4CF1-9FC4-FA4F4B5606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Videolaryngoscope</a:t>
            </a:r>
            <a:r>
              <a:rPr lang="cs-CZ" dirty="0"/>
              <a:t> </a:t>
            </a:r>
          </a:p>
        </p:txBody>
      </p:sp>
      <p:pic>
        <p:nvPicPr>
          <p:cNvPr id="5122" name="Picture 2" descr="VÃ½sledek obrÃ¡zku pro videolaryngoskop">
            <a:extLst>
              <a:ext uri="{FF2B5EF4-FFF2-40B4-BE49-F238E27FC236}">
                <a16:creationId xmlns:a16="http://schemas.microsoft.com/office/drawing/2014/main" xmlns="" id="{F81F8A6A-7950-45F1-8232-B77EDDA3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36" y="2780928"/>
            <a:ext cx="39251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8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F3658071-11BC-4275-9B9B-74D9D89B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can‘t</a:t>
            </a:r>
            <a:r>
              <a:rPr lang="cs-CZ" dirty="0"/>
              <a:t> </a:t>
            </a:r>
            <a:r>
              <a:rPr lang="cs-CZ" dirty="0" err="1"/>
              <a:t>intubate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8F38E9D-80C9-4166-88F2-9943399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Cricothyrotomy</a:t>
            </a:r>
            <a:r>
              <a:rPr lang="cs-CZ" dirty="0"/>
              <a:t>  - </a:t>
            </a:r>
            <a:r>
              <a:rPr lang="cs-CZ" dirty="0" err="1"/>
              <a:t>rescue</a:t>
            </a:r>
            <a:r>
              <a:rPr lang="cs-CZ" dirty="0"/>
              <a:t> </a:t>
            </a:r>
            <a:r>
              <a:rPr lang="cs-CZ" dirty="0" err="1"/>
              <a:t>procedure</a:t>
            </a:r>
            <a:endParaRPr lang="cs-CZ" dirty="0"/>
          </a:p>
        </p:txBody>
      </p:sp>
      <p:pic>
        <p:nvPicPr>
          <p:cNvPr id="1026" name="Picture 2" descr="VÃ½sledek obrÃ¡zku pro koniotomie">
            <a:extLst>
              <a:ext uri="{FF2B5EF4-FFF2-40B4-BE49-F238E27FC236}">
                <a16:creationId xmlns:a16="http://schemas.microsoft.com/office/drawing/2014/main" xmlns="" id="{A0C8489D-B6E5-4D5E-BB0A-60268BEE7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" y="2708920"/>
            <a:ext cx="44158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minitrach">
            <a:extLst>
              <a:ext uri="{FF2B5EF4-FFF2-40B4-BE49-F238E27FC236}">
                <a16:creationId xmlns:a16="http://schemas.microsoft.com/office/drawing/2014/main" xmlns="" id="{EE0ED3E4-DE51-4768-80C6-39572A9B1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6446"/>
            <a:ext cx="4608512" cy="43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E123EE-FEF4-453B-8545-551BB8E3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 </a:t>
            </a:r>
            <a:r>
              <a:rPr lang="cs-CZ" dirty="0" err="1"/>
              <a:t>tracheotomy</a:t>
            </a:r>
            <a:r>
              <a:rPr lang="cs-CZ" dirty="0"/>
              <a:t> –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more </a:t>
            </a:r>
            <a:r>
              <a:rPr lang="cs-CZ" dirty="0" err="1"/>
              <a:t>time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68AE254-22C7-49AF-92D9-FE34042A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A: </a:t>
            </a:r>
            <a:r>
              <a:rPr lang="cs-CZ" sz="2800" dirty="0" err="1"/>
              <a:t>cricothyrotomy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B: </a:t>
            </a:r>
            <a:r>
              <a:rPr lang="cs-CZ" sz="2800" dirty="0" err="1"/>
              <a:t>tracheotomy</a:t>
            </a:r>
            <a:endParaRPr lang="cs-CZ" sz="2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2052" name="Picture 4" descr="VÃ½sledek obrÃ¡zku pro tracheotomie">
            <a:extLst>
              <a:ext uri="{FF2B5EF4-FFF2-40B4-BE49-F238E27FC236}">
                <a16:creationId xmlns:a16="http://schemas.microsoft.com/office/drawing/2014/main" xmlns="" id="{3CAF7474-ECD3-4520-AB12-A0E756AB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1" y="2636912"/>
            <a:ext cx="2695574" cy="38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tracheotomie">
            <a:extLst>
              <a:ext uri="{FF2B5EF4-FFF2-40B4-BE49-F238E27FC236}">
                <a16:creationId xmlns:a16="http://schemas.microsoft.com/office/drawing/2014/main" xmlns="" id="{1E0B09EE-3106-4444-A1F8-4A03B197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22" y="1866900"/>
            <a:ext cx="3367707" cy="47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RISKS and COMPLICATIONS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Airways: </a:t>
            </a:r>
            <a:r>
              <a:rPr lang="cs-CZ" dirty="0" err="1"/>
              <a:t>obstruction</a:t>
            </a:r>
            <a:r>
              <a:rPr lang="cs-CZ" dirty="0"/>
              <a:t>, </a:t>
            </a:r>
            <a:r>
              <a:rPr lang="cs-CZ" dirty="0" err="1"/>
              <a:t>dislocation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cannula</a:t>
            </a:r>
            <a:r>
              <a:rPr lang="cs-CZ" dirty="0"/>
              <a:t>, </a:t>
            </a:r>
            <a:r>
              <a:rPr lang="cs-CZ" dirty="0" err="1"/>
              <a:t>bronchospasm</a:t>
            </a:r>
            <a:r>
              <a:rPr lang="cs-CZ" dirty="0"/>
              <a:t>, </a:t>
            </a:r>
            <a:r>
              <a:rPr lang="cs-CZ" dirty="0" err="1"/>
              <a:t>aspiration</a:t>
            </a:r>
            <a:r>
              <a:rPr lang="cs-CZ" dirty="0"/>
              <a:t>…</a:t>
            </a:r>
          </a:p>
          <a:p>
            <a:r>
              <a:rPr lang="cs-CZ" dirty="0" err="1"/>
              <a:t>Failling</a:t>
            </a:r>
            <a:r>
              <a:rPr lang="cs-CZ" dirty="0"/>
              <a:t> to 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airways</a:t>
            </a:r>
            <a:endParaRPr lang="cs-CZ" dirty="0"/>
          </a:p>
          <a:p>
            <a:r>
              <a:rPr lang="cs-CZ" dirty="0" err="1"/>
              <a:t>Shallow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  <a:p>
            <a:r>
              <a:rPr lang="cs-CZ" dirty="0" err="1"/>
              <a:t>Hypotension</a:t>
            </a:r>
            <a:r>
              <a:rPr lang="cs-CZ" dirty="0"/>
              <a:t>, </a:t>
            </a:r>
            <a:r>
              <a:rPr lang="cs-CZ" dirty="0" err="1"/>
              <a:t>hypertension</a:t>
            </a:r>
            <a:r>
              <a:rPr lang="cs-CZ" dirty="0"/>
              <a:t>, </a:t>
            </a:r>
            <a:r>
              <a:rPr lang="cs-CZ" dirty="0" err="1"/>
              <a:t>arytmia</a:t>
            </a:r>
            <a:endParaRPr lang="cs-CZ" dirty="0"/>
          </a:p>
          <a:p>
            <a:r>
              <a:rPr lang="cs-CZ" dirty="0"/>
              <a:t>HYPOTHERMIA!!! -  </a:t>
            </a:r>
            <a:r>
              <a:rPr lang="cs-CZ" dirty="0" err="1"/>
              <a:t>lethal</a:t>
            </a:r>
            <a:r>
              <a:rPr lang="cs-CZ" dirty="0"/>
              <a:t> </a:t>
            </a:r>
            <a:r>
              <a:rPr lang="cs-CZ" dirty="0" err="1"/>
              <a:t>triade</a:t>
            </a:r>
            <a:r>
              <a:rPr lang="cs-CZ" dirty="0"/>
              <a:t>!</a:t>
            </a:r>
          </a:p>
          <a:p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hypertermia</a:t>
            </a:r>
            <a:endParaRPr lang="cs-CZ" dirty="0"/>
          </a:p>
          <a:p>
            <a:r>
              <a:rPr lang="cs-CZ" dirty="0" err="1"/>
              <a:t>Alergic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05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Postoperative</a:t>
            </a:r>
            <a:r>
              <a:rPr lang="cs-CZ" dirty="0"/>
              <a:t> care - 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896544" cy="4502331"/>
          </a:xfrm>
        </p:spPr>
      </p:pic>
    </p:spTree>
    <p:extLst>
      <p:ext uri="{BB962C8B-B14F-4D97-AF65-F5344CB8AC3E}">
        <p14:creationId xmlns:p14="http://schemas.microsoft.com/office/powerpoint/2010/main" val="414413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Anesthaesia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Inhibition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nerve stimulus </a:t>
            </a:r>
            <a:r>
              <a:rPr lang="cs-CZ" dirty="0" err="1"/>
              <a:t>conduction</a:t>
            </a:r>
            <a:r>
              <a:rPr lang="cs-CZ" dirty="0"/>
              <a:t> by sensitive </a:t>
            </a:r>
            <a:r>
              <a:rPr lang="cs-CZ" dirty="0" err="1"/>
              <a:t>neurons</a:t>
            </a:r>
            <a:endParaRPr lang="cs-CZ" dirty="0"/>
          </a:p>
          <a:p>
            <a:r>
              <a:rPr lang="cs-CZ" dirty="0" err="1"/>
              <a:t>Physiology</a:t>
            </a:r>
            <a:r>
              <a:rPr lang="cs-CZ" dirty="0"/>
              <a:t> -  </a:t>
            </a:r>
            <a:r>
              <a:rPr lang="cs-CZ" dirty="0" err="1"/>
              <a:t>interaction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Na+canals</a:t>
            </a:r>
            <a:r>
              <a:rPr lang="cs-CZ" dirty="0"/>
              <a:t> on </a:t>
            </a:r>
            <a:r>
              <a:rPr lang="cs-CZ" dirty="0" err="1"/>
              <a:t>cellular</a:t>
            </a:r>
            <a:r>
              <a:rPr lang="cs-CZ" dirty="0"/>
              <a:t> level</a:t>
            </a:r>
          </a:p>
          <a:p>
            <a:r>
              <a:rPr lang="cs-CZ" b="1" dirty="0" err="1"/>
              <a:t>Loss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pain</a:t>
            </a:r>
            <a:r>
              <a:rPr lang="cs-CZ" b="1" dirty="0"/>
              <a:t> </a:t>
            </a:r>
            <a:r>
              <a:rPr lang="cs-CZ" b="1" dirty="0" err="1"/>
              <a:t>perception</a:t>
            </a:r>
            <a:endParaRPr lang="cs-CZ" b="1" dirty="0"/>
          </a:p>
          <a:p>
            <a:r>
              <a:rPr lang="cs-CZ" b="1" dirty="0" err="1"/>
              <a:t>Motoric</a:t>
            </a:r>
            <a:r>
              <a:rPr lang="cs-CZ" b="1" dirty="0"/>
              <a:t> </a:t>
            </a:r>
            <a:r>
              <a:rPr lang="cs-CZ" b="1" dirty="0" err="1"/>
              <a:t>function</a:t>
            </a:r>
            <a:r>
              <a:rPr lang="cs-CZ" b="1" dirty="0"/>
              <a:t> </a:t>
            </a:r>
            <a:r>
              <a:rPr lang="cs-CZ" b="1" dirty="0" err="1"/>
              <a:t>remains</a:t>
            </a:r>
            <a:r>
              <a:rPr lang="cs-CZ" b="1" dirty="0"/>
              <a:t> </a:t>
            </a:r>
            <a:r>
              <a:rPr lang="cs-CZ" b="1" dirty="0" err="1"/>
              <a:t>intact</a:t>
            </a:r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419903" cy="3318391"/>
          </a:xfrm>
        </p:spPr>
      </p:pic>
    </p:spTree>
    <p:extLst>
      <p:ext uri="{BB962C8B-B14F-4D97-AF65-F5344CB8AC3E}">
        <p14:creationId xmlns:p14="http://schemas.microsoft.com/office/powerpoint/2010/main" val="230383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Congelation</a:t>
            </a:r>
            <a:r>
              <a:rPr lang="cs-CZ" dirty="0"/>
              <a:t> -  </a:t>
            </a:r>
            <a:r>
              <a:rPr lang="cs-CZ" dirty="0" err="1"/>
              <a:t>Ice</a:t>
            </a:r>
            <a:endParaRPr lang="cs-CZ" dirty="0"/>
          </a:p>
          <a:p>
            <a:r>
              <a:rPr lang="cs-CZ" dirty="0"/>
              <a:t>1860 – </a:t>
            </a:r>
            <a:r>
              <a:rPr lang="cs-CZ" dirty="0" err="1"/>
              <a:t>Cocaine</a:t>
            </a:r>
            <a:endParaRPr lang="cs-CZ" dirty="0"/>
          </a:p>
          <a:p>
            <a:r>
              <a:rPr lang="cs-CZ" dirty="0"/>
              <a:t>1884 – 1st </a:t>
            </a:r>
            <a:r>
              <a:rPr lang="cs-CZ" dirty="0" err="1"/>
              <a:t>medical</a:t>
            </a:r>
            <a:r>
              <a:rPr lang="cs-CZ" dirty="0"/>
              <a:t> use </a:t>
            </a:r>
          </a:p>
          <a:p>
            <a:pPr marL="0" indent="0">
              <a:buNone/>
            </a:pPr>
            <a:r>
              <a:rPr lang="cs-CZ" dirty="0"/>
              <a:t>(psychiatry -  S. Freud)</a:t>
            </a:r>
          </a:p>
          <a:p>
            <a:r>
              <a:rPr lang="cs-CZ" dirty="0"/>
              <a:t>1905- 1st </a:t>
            </a:r>
            <a:r>
              <a:rPr lang="cs-CZ" dirty="0" err="1"/>
              <a:t>synthetic</a:t>
            </a:r>
            <a:r>
              <a:rPr lang="cs-CZ" dirty="0"/>
              <a:t>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anesthetic</a:t>
            </a:r>
            <a:r>
              <a:rPr lang="cs-CZ" dirty="0"/>
              <a:t> -  </a:t>
            </a:r>
            <a:r>
              <a:rPr lang="cs-CZ" dirty="0" err="1"/>
              <a:t>procain</a:t>
            </a:r>
            <a:endParaRPr lang="cs-CZ" dirty="0"/>
          </a:p>
          <a:p>
            <a:r>
              <a:rPr lang="cs-CZ" dirty="0"/>
              <a:t>70th 20th </a:t>
            </a:r>
            <a:r>
              <a:rPr lang="cs-CZ" dirty="0" err="1"/>
              <a:t>century</a:t>
            </a:r>
            <a:r>
              <a:rPr lang="cs-CZ" dirty="0"/>
              <a:t> –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generations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synthetic</a:t>
            </a:r>
            <a:r>
              <a:rPr lang="cs-CZ" dirty="0"/>
              <a:t> LA 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5188"/>
            <a:ext cx="4038600" cy="4095986"/>
          </a:xfrm>
        </p:spPr>
      </p:pic>
    </p:spTree>
    <p:extLst>
      <p:ext uri="{BB962C8B-B14F-4D97-AF65-F5344CB8AC3E}">
        <p14:creationId xmlns:p14="http://schemas.microsoft.com/office/powerpoint/2010/main" val="36914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Superficial</a:t>
            </a:r>
            <a:r>
              <a:rPr lang="cs-CZ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surfaces</a:t>
            </a:r>
            <a:r>
              <a:rPr lang="cs-CZ" sz="1600" dirty="0"/>
              <a:t> -  skin, </a:t>
            </a:r>
            <a:r>
              <a:rPr lang="cs-CZ" sz="1600" dirty="0" err="1"/>
              <a:t>mucous</a:t>
            </a:r>
            <a:r>
              <a:rPr lang="cs-CZ" sz="1600" dirty="0"/>
              <a:t> </a:t>
            </a:r>
            <a:r>
              <a:rPr lang="cs-CZ" sz="1600" dirty="0" err="1"/>
              <a:t>membrane</a:t>
            </a:r>
            <a:r>
              <a:rPr lang="cs-CZ" sz="1600" dirty="0"/>
              <a:t>)</a:t>
            </a:r>
          </a:p>
          <a:p>
            <a:r>
              <a:rPr lang="cs-CZ" dirty="0" err="1"/>
              <a:t>Infiltration</a:t>
            </a:r>
            <a:endParaRPr lang="cs-CZ" dirty="0"/>
          </a:p>
          <a:p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blocking</a:t>
            </a:r>
            <a:endParaRPr lang="cs-CZ" dirty="0"/>
          </a:p>
          <a:p>
            <a:r>
              <a:rPr lang="cs-CZ" dirty="0" err="1"/>
              <a:t>Epidural</a:t>
            </a:r>
            <a:endParaRPr lang="cs-CZ" dirty="0"/>
          </a:p>
          <a:p>
            <a:r>
              <a:rPr lang="cs-CZ" dirty="0" err="1"/>
              <a:t>Spinal</a:t>
            </a:r>
            <a:r>
              <a:rPr lang="cs-CZ" dirty="0"/>
              <a:t> (</a:t>
            </a:r>
            <a:r>
              <a:rPr lang="cs-CZ" dirty="0" err="1"/>
              <a:t>subarachnoideal</a:t>
            </a:r>
            <a:r>
              <a:rPr lang="cs-CZ" dirty="0"/>
              <a:t>)</a:t>
            </a:r>
          </a:p>
          <a:p>
            <a:r>
              <a:rPr lang="cs-CZ" dirty="0" err="1"/>
              <a:t>Intravenous</a:t>
            </a:r>
            <a:r>
              <a:rPr lang="cs-CZ" dirty="0"/>
              <a:t> </a:t>
            </a:r>
            <a:r>
              <a:rPr lang="cs-CZ" dirty="0" err="1"/>
              <a:t>regional</a:t>
            </a:r>
            <a:endParaRPr lang="cs-CZ" dirty="0"/>
          </a:p>
          <a:p>
            <a:pPr marL="0" indent="0">
              <a:buNone/>
            </a:pPr>
            <a:r>
              <a:rPr lang="cs-CZ" sz="2200" dirty="0"/>
              <a:t>(</a:t>
            </a:r>
            <a:r>
              <a:rPr lang="cs-CZ" sz="2200" dirty="0" err="1"/>
              <a:t>obsolent</a:t>
            </a:r>
            <a:r>
              <a:rPr lang="cs-CZ" sz="2200" dirty="0"/>
              <a:t>, risk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system</a:t>
            </a:r>
            <a:r>
              <a:rPr lang="cs-CZ" sz="2200" dirty="0"/>
              <a:t> </a:t>
            </a:r>
            <a:r>
              <a:rPr lang="cs-CZ" sz="2200" dirty="0" err="1"/>
              <a:t>efects</a:t>
            </a:r>
            <a:r>
              <a:rPr lang="cs-CZ" sz="2200" dirty="0"/>
              <a:t> – </a:t>
            </a:r>
            <a:r>
              <a:rPr lang="cs-CZ" sz="2200" dirty="0" err="1"/>
              <a:t>cardiotoxicity</a:t>
            </a:r>
            <a:r>
              <a:rPr lang="cs-CZ" sz="2200" dirty="0"/>
              <a:t>, </a:t>
            </a:r>
            <a:r>
              <a:rPr lang="cs-CZ" sz="2200" dirty="0" err="1"/>
              <a:t>neurotoxicity</a:t>
            </a:r>
            <a:r>
              <a:rPr lang="cs-CZ" sz="2200" dirty="0"/>
              <a:t>…)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2818656" cy="281865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623773" cy="21602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3735"/>
            <a:ext cx="1524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Infiltration</a:t>
            </a:r>
            <a:r>
              <a:rPr lang="cs-CZ" dirty="0"/>
              <a:t> vs. </a:t>
            </a:r>
            <a:r>
              <a:rPr lang="cs-CZ" dirty="0" err="1"/>
              <a:t>Field</a:t>
            </a:r>
            <a:r>
              <a:rPr lang="cs-CZ" dirty="0"/>
              <a:t>/nerve </a:t>
            </a:r>
            <a:r>
              <a:rPr lang="cs-CZ" dirty="0" err="1"/>
              <a:t>block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1"/>
            <a:ext cx="4480498" cy="504056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1"/>
            <a:ext cx="3888432" cy="5576831"/>
          </a:xfrm>
        </p:spPr>
      </p:pic>
    </p:spTree>
    <p:extLst>
      <p:ext uri="{BB962C8B-B14F-4D97-AF65-F5344CB8AC3E}">
        <p14:creationId xmlns:p14="http://schemas.microsoft.com/office/powerpoint/2010/main" val="39535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7F1A78-498D-42DE-8AFB-AB35B71D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Infiltration</a:t>
            </a:r>
            <a:r>
              <a:rPr lang="cs-CZ" dirty="0"/>
              <a:t> vs. </a:t>
            </a:r>
            <a:r>
              <a:rPr lang="cs-CZ" dirty="0" err="1"/>
              <a:t>Field</a:t>
            </a:r>
            <a:r>
              <a:rPr lang="cs-CZ" dirty="0"/>
              <a:t>/nerve </a:t>
            </a:r>
            <a:r>
              <a:rPr lang="cs-CZ" dirty="0" err="1"/>
              <a:t>block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003815-80C4-4322-8119-268A3ABF1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INFILTRATON</a:t>
            </a:r>
          </a:p>
          <a:p>
            <a:pPr lvl="1"/>
            <a:r>
              <a:rPr lang="cs-CZ" dirty="0"/>
              <a:t>Just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injection</a:t>
            </a:r>
            <a:r>
              <a:rPr lang="cs-CZ" dirty="0"/>
              <a:t>/</a:t>
            </a:r>
            <a:r>
              <a:rPr lang="cs-CZ" dirty="0" err="1"/>
              <a:t>application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It affects free nerve endings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C39EDA4-B634-4407-9E72-270FD93151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FIELD/NERVE BLOCK</a:t>
            </a:r>
          </a:p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near</a:t>
            </a:r>
            <a:r>
              <a:rPr lang="cs-CZ" dirty="0"/>
              <a:t> nerve </a:t>
            </a:r>
            <a:r>
              <a:rPr lang="cs-CZ" dirty="0" err="1"/>
              <a:t>bundle</a:t>
            </a:r>
            <a:r>
              <a:rPr lang="cs-CZ" dirty="0"/>
              <a:t> – </a:t>
            </a:r>
            <a:r>
              <a:rPr lang="cs-CZ" dirty="0" err="1"/>
              <a:t>effect</a:t>
            </a:r>
            <a:r>
              <a:rPr lang="cs-CZ" dirty="0"/>
              <a:t> on nerve </a:t>
            </a:r>
            <a:r>
              <a:rPr lang="cs-CZ" dirty="0" err="1"/>
              <a:t>endings</a:t>
            </a:r>
            <a:r>
              <a:rPr lang="cs-CZ" dirty="0"/>
              <a:t> – area </a:t>
            </a:r>
            <a:r>
              <a:rPr lang="cs-CZ" dirty="0" err="1"/>
              <a:t>wich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inervated</a:t>
            </a:r>
            <a:r>
              <a:rPr lang="cs-CZ" dirty="0"/>
              <a:t> by </a:t>
            </a:r>
            <a:r>
              <a:rPr lang="cs-CZ" dirty="0" err="1"/>
              <a:t>this</a:t>
            </a:r>
            <a:r>
              <a:rPr lang="cs-CZ" dirty="0"/>
              <a:t> nerve</a:t>
            </a:r>
          </a:p>
        </p:txBody>
      </p:sp>
    </p:spTree>
    <p:extLst>
      <p:ext uri="{BB962C8B-B14F-4D97-AF65-F5344CB8AC3E}">
        <p14:creationId xmlns:p14="http://schemas.microsoft.com/office/powerpoint/2010/main" val="353473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664296" cy="3115871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Acient</a:t>
            </a:r>
            <a:r>
              <a:rPr lang="cs-CZ" dirty="0"/>
              <a:t> Egypt and </a:t>
            </a:r>
            <a:r>
              <a:rPr lang="cs-CZ" dirty="0" err="1"/>
              <a:t>Mezopothamy</a:t>
            </a:r>
            <a:r>
              <a:rPr lang="cs-CZ" dirty="0"/>
              <a:t>, </a:t>
            </a:r>
            <a:r>
              <a:rPr lang="cs-CZ" dirty="0" err="1"/>
              <a:t>Greece</a:t>
            </a:r>
            <a:r>
              <a:rPr lang="cs-CZ" dirty="0"/>
              <a:t> and Rome, </a:t>
            </a:r>
            <a:r>
              <a:rPr lang="cs-CZ" dirty="0" err="1"/>
              <a:t>Mid</a:t>
            </a:r>
            <a:r>
              <a:rPr lang="cs-CZ" dirty="0"/>
              <a:t>-Age </a:t>
            </a:r>
            <a:r>
              <a:rPr lang="cs-CZ" sz="1100" dirty="0"/>
              <a:t>(</a:t>
            </a:r>
            <a:r>
              <a:rPr lang="cs-CZ" sz="1600" dirty="0"/>
              <a:t>opium, </a:t>
            </a:r>
            <a:r>
              <a:rPr lang="cs-CZ" sz="1600" dirty="0" err="1"/>
              <a:t>mandrake</a:t>
            </a:r>
            <a:r>
              <a:rPr lang="cs-CZ" sz="1600" dirty="0"/>
              <a:t>, </a:t>
            </a:r>
            <a:r>
              <a:rPr lang="cs-CZ" sz="1600" dirty="0" err="1"/>
              <a:t>alcohol</a:t>
            </a:r>
            <a:r>
              <a:rPr lang="cs-CZ" sz="1600" dirty="0"/>
              <a:t>…)</a:t>
            </a:r>
          </a:p>
          <a:p>
            <a:r>
              <a:rPr lang="cs-CZ" dirty="0"/>
              <a:t>1846 - </a:t>
            </a:r>
            <a:r>
              <a:rPr lang="cs-CZ" dirty="0" err="1"/>
              <a:t>Aether</a:t>
            </a:r>
            <a:r>
              <a:rPr lang="cs-CZ" dirty="0"/>
              <a:t> </a:t>
            </a:r>
            <a:r>
              <a:rPr lang="cs-CZ" dirty="0" err="1"/>
              <a:t>inhalatory</a:t>
            </a:r>
            <a:r>
              <a:rPr lang="cs-CZ" dirty="0"/>
              <a:t> </a:t>
            </a:r>
            <a:r>
              <a:rPr lang="cs-CZ" dirty="0" err="1"/>
              <a:t>anesthesia</a:t>
            </a:r>
            <a:r>
              <a:rPr lang="cs-CZ" dirty="0"/>
              <a:t> </a:t>
            </a:r>
            <a:r>
              <a:rPr lang="en-US" sz="1200" dirty="0"/>
              <a:t>William Morton</a:t>
            </a:r>
            <a:r>
              <a:rPr lang="cs-CZ" sz="1200" dirty="0"/>
              <a:t> (</a:t>
            </a:r>
            <a:r>
              <a:rPr lang="cs-CZ" sz="1200" dirty="0" err="1"/>
              <a:t>removal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mandibular</a:t>
            </a:r>
            <a:r>
              <a:rPr lang="cs-CZ" sz="1200" dirty="0"/>
              <a:t> </a:t>
            </a:r>
            <a:r>
              <a:rPr lang="cs-CZ" sz="1200" dirty="0" err="1"/>
              <a:t>tumour</a:t>
            </a:r>
            <a:r>
              <a:rPr lang="cs-CZ" sz="1200" dirty="0"/>
              <a:t>)</a:t>
            </a:r>
          </a:p>
          <a:p>
            <a:r>
              <a:rPr lang="cs-CZ" dirty="0"/>
              <a:t>30th </a:t>
            </a:r>
            <a:r>
              <a:rPr lang="cs-CZ" dirty="0" err="1"/>
              <a:t>of</a:t>
            </a:r>
            <a:r>
              <a:rPr lang="cs-CZ" dirty="0"/>
              <a:t> 20.century - 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  <a:p>
            <a:r>
              <a:rPr lang="cs-CZ" dirty="0"/>
              <a:t>BOOOM!!!....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3744416" cy="28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4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Blocks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6018" r="8208" b="8102"/>
          <a:stretch/>
        </p:blipFill>
        <p:spPr>
          <a:xfrm>
            <a:off x="107504" y="1841206"/>
            <a:ext cx="4104456" cy="410445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/>
          <a:stretch/>
        </p:blipFill>
        <p:spPr>
          <a:xfrm>
            <a:off x="4048224" y="1842450"/>
            <a:ext cx="5076056" cy="4103212"/>
          </a:xfrm>
        </p:spPr>
      </p:pic>
    </p:spTree>
    <p:extLst>
      <p:ext uri="{BB962C8B-B14F-4D97-AF65-F5344CB8AC3E}">
        <p14:creationId xmlns:p14="http://schemas.microsoft.com/office/powerpoint/2010/main" val="248869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LA </a:t>
            </a:r>
            <a:r>
              <a:rPr lang="cs-CZ" dirty="0" err="1"/>
              <a:t>depends</a:t>
            </a:r>
            <a:r>
              <a:rPr lang="cs-CZ" dirty="0"/>
              <a:t> on: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LA </a:t>
            </a:r>
            <a:r>
              <a:rPr lang="cs-CZ" dirty="0" err="1"/>
              <a:t>used</a:t>
            </a:r>
            <a:endParaRPr lang="cs-CZ" dirty="0"/>
          </a:p>
          <a:p>
            <a:r>
              <a:rPr lang="cs-CZ" dirty="0"/>
              <a:t>Type </a:t>
            </a:r>
            <a:r>
              <a:rPr lang="cs-CZ" dirty="0" err="1"/>
              <a:t>of</a:t>
            </a:r>
            <a:r>
              <a:rPr lang="cs-CZ" dirty="0"/>
              <a:t> LA /</a:t>
            </a:r>
            <a:r>
              <a:rPr lang="cs-CZ" dirty="0" err="1"/>
              <a:t>Mesocain</a:t>
            </a:r>
            <a:r>
              <a:rPr lang="cs-CZ" dirty="0"/>
              <a:t> </a:t>
            </a:r>
            <a:r>
              <a:rPr lang="cs-CZ" dirty="0" err="1"/>
              <a:t>v.s</a:t>
            </a:r>
            <a:r>
              <a:rPr lang="cs-CZ" dirty="0"/>
              <a:t>. </a:t>
            </a:r>
            <a:r>
              <a:rPr lang="cs-CZ" dirty="0" err="1"/>
              <a:t>Marcain</a:t>
            </a:r>
            <a:r>
              <a:rPr lang="cs-CZ" dirty="0"/>
              <a:t>…/</a:t>
            </a:r>
          </a:p>
          <a:p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  <a:p>
            <a:r>
              <a:rPr lang="cs-CZ" dirty="0"/>
              <a:t>pH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tissues</a:t>
            </a:r>
            <a:endParaRPr lang="cs-CZ" dirty="0"/>
          </a:p>
          <a:p>
            <a:r>
              <a:rPr lang="cs-CZ" dirty="0" err="1"/>
              <a:t>Additive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-  adrenalin /max. dose 1mg/</a:t>
            </a:r>
          </a:p>
        </p:txBody>
      </p:sp>
    </p:spTree>
    <p:extLst>
      <p:ext uri="{BB962C8B-B14F-4D97-AF65-F5344CB8AC3E}">
        <p14:creationId xmlns:p14="http://schemas.microsoft.com/office/powerpoint/2010/main" val="1663001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9144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7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0A725F6-392F-493E-A11F-D4C3958C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Epidural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EB7A030B-E41A-4C16-A50A-B276B813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, </a:t>
            </a:r>
            <a:r>
              <a:rPr lang="cs-CZ" dirty="0" err="1"/>
              <a:t>thoracical</a:t>
            </a:r>
            <a:r>
              <a:rPr lang="cs-CZ" dirty="0"/>
              <a:t>, </a:t>
            </a:r>
            <a:r>
              <a:rPr lang="cs-CZ" dirty="0" err="1"/>
              <a:t>lumbar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effect</a:t>
            </a:r>
            <a:r>
              <a:rPr lang="cs-CZ" dirty="0"/>
              <a:t> on </a:t>
            </a:r>
            <a:r>
              <a:rPr lang="cs-CZ" dirty="0" err="1"/>
              <a:t>motoric</a:t>
            </a:r>
            <a:endParaRPr lang="cs-CZ" dirty="0"/>
          </a:p>
          <a:p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and </a:t>
            </a:r>
            <a:r>
              <a:rPr lang="cs-CZ" dirty="0" err="1"/>
              <a:t>sense</a:t>
            </a:r>
            <a:endParaRPr lang="cs-CZ" dirty="0"/>
          </a:p>
          <a:p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vegetative</a:t>
            </a:r>
            <a:r>
              <a:rPr lang="cs-CZ" dirty="0"/>
              <a:t> nerv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3074" name="Picture 2" descr="VÃ½sledek obrÃ¡zku pro epidurÃ¡lnÃ­ anestezie">
            <a:extLst>
              <a:ext uri="{FF2B5EF4-FFF2-40B4-BE49-F238E27FC236}">
                <a16:creationId xmlns:a16="http://schemas.microsoft.com/office/drawing/2014/main" xmlns="" id="{B8039EDA-AD25-4D55-90A1-E2A9D165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3" y="1417638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34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5A8562-A398-4963-807B-9C9C042D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cs-CZ" dirty="0"/>
              <a:t>De</a:t>
            </a:r>
            <a:r>
              <a:rPr lang="en-US" dirty="0" err="1"/>
              <a:t>rmatoms</a:t>
            </a:r>
            <a:r>
              <a:rPr lang="en-US" dirty="0"/>
              <a:t> determine the height of the injection</a:t>
            </a:r>
            <a:endParaRPr lang="cs-CZ" sz="2400" dirty="0"/>
          </a:p>
        </p:txBody>
      </p:sp>
      <p:pic>
        <p:nvPicPr>
          <p:cNvPr id="5122" name="Picture 2" descr="VÃ½sledek obrÃ¡zku pro dermatomy">
            <a:extLst>
              <a:ext uri="{FF2B5EF4-FFF2-40B4-BE49-F238E27FC236}">
                <a16:creationId xmlns:a16="http://schemas.microsoft.com/office/drawing/2014/main" xmlns="" id="{C2B1C508-41F4-4ED7-844E-8E4B6C50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3273"/>
            <a:ext cx="5904655" cy="4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Ã½sledek obrÃ¡zku pro epidurÃ¡lnÃ­ jehla">
            <a:extLst>
              <a:ext uri="{FF2B5EF4-FFF2-40B4-BE49-F238E27FC236}">
                <a16:creationId xmlns:a16="http://schemas.microsoft.com/office/drawing/2014/main" xmlns="" id="{93E18B97-1576-4E84-A8AF-AB48C2898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314547" cy="26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3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ouvisejÃ­cÃ­ obrÃ¡zek">
            <a:extLst>
              <a:ext uri="{FF2B5EF4-FFF2-40B4-BE49-F238E27FC236}">
                <a16:creationId xmlns:a16="http://schemas.microsoft.com/office/drawing/2014/main" xmlns="" id="{170F0A1D-5284-4EAB-8BAF-D78439661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8"/>
          <a:stretch/>
        </p:blipFill>
        <p:spPr bwMode="auto">
          <a:xfrm>
            <a:off x="5325872" y="3885083"/>
            <a:ext cx="3356992" cy="27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F75A05-00B3-4390-83C7-BCB68345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Subarachnoideal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6E21C2-02B9-469D-A76F-A1235C34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600201"/>
            <a:ext cx="3754760" cy="3124944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motoric</a:t>
            </a:r>
            <a:r>
              <a:rPr lang="cs-CZ" dirty="0"/>
              <a:t> </a:t>
            </a:r>
            <a:r>
              <a:rPr lang="cs-CZ" dirty="0" err="1"/>
              <a:t>too</a:t>
            </a:r>
            <a:endParaRPr lang="cs-CZ" dirty="0"/>
          </a:p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limbs</a:t>
            </a:r>
            <a:r>
              <a:rPr lang="cs-CZ" dirty="0"/>
              <a:t> and pelvis</a:t>
            </a:r>
          </a:p>
          <a:p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spinal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r>
              <a:rPr lang="cs-CZ" dirty="0"/>
              <a:t> (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muscles</a:t>
            </a:r>
            <a:r>
              <a:rPr lang="cs-CZ" dirty="0"/>
              <a:t>)</a:t>
            </a:r>
          </a:p>
          <a:p>
            <a:r>
              <a:rPr lang="cs-CZ" dirty="0"/>
              <a:t>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spinal</a:t>
            </a:r>
            <a:r>
              <a:rPr lang="cs-CZ" dirty="0"/>
              <a:t> </a:t>
            </a:r>
            <a:r>
              <a:rPr lang="cs-CZ" dirty="0" err="1"/>
              <a:t>root</a:t>
            </a:r>
            <a:endParaRPr lang="cs-CZ" dirty="0"/>
          </a:p>
        </p:txBody>
      </p:sp>
      <p:pic>
        <p:nvPicPr>
          <p:cNvPr id="4098" name="Picture 2" descr="VÃ½sledek obrÃ¡zku pro spinÃ¡lnÃ­ anestezie">
            <a:extLst>
              <a:ext uri="{FF2B5EF4-FFF2-40B4-BE49-F238E27FC236}">
                <a16:creationId xmlns:a16="http://schemas.microsoft.com/office/drawing/2014/main" xmlns="" id="{1C80F58C-2B09-4CBE-A200-1B30CEC0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" y="1336746"/>
            <a:ext cx="4203585" cy="23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spinÃ¡lnÃ­ anestezie">
            <a:extLst>
              <a:ext uri="{FF2B5EF4-FFF2-40B4-BE49-F238E27FC236}">
                <a16:creationId xmlns:a16="http://schemas.microsoft.com/office/drawing/2014/main" xmlns="" id="{804C3EF0-4D89-4AF8-B4A3-6255E0498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5" b="32500"/>
          <a:stretch/>
        </p:blipFill>
        <p:spPr bwMode="auto">
          <a:xfrm>
            <a:off x="1403648" y="3726038"/>
            <a:ext cx="2918537" cy="291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97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Contraindications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Infection</a:t>
            </a:r>
            <a:r>
              <a:rPr lang="cs-CZ" dirty="0"/>
              <a:t> in </a:t>
            </a:r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aplication</a:t>
            </a:r>
            <a:endParaRPr lang="cs-CZ" dirty="0"/>
          </a:p>
          <a:p>
            <a:r>
              <a:rPr lang="cs-CZ" dirty="0" err="1"/>
              <a:t>Alergic</a:t>
            </a:r>
            <a:r>
              <a:rPr lang="cs-CZ" dirty="0"/>
              <a:t> </a:t>
            </a:r>
            <a:r>
              <a:rPr lang="cs-CZ" dirty="0" err="1"/>
              <a:t>reaction</a:t>
            </a:r>
            <a:r>
              <a:rPr lang="cs-CZ" dirty="0"/>
              <a:t> in </a:t>
            </a:r>
            <a:r>
              <a:rPr lang="cs-CZ" dirty="0" err="1"/>
              <a:t>anamnesis</a:t>
            </a:r>
            <a:endParaRPr lang="cs-CZ" dirty="0"/>
          </a:p>
          <a:p>
            <a:r>
              <a:rPr lang="cs-CZ" dirty="0" err="1"/>
              <a:t>Hypokoagulation</a:t>
            </a:r>
            <a:r>
              <a:rPr lang="cs-CZ" dirty="0"/>
              <a:t> (</a:t>
            </a:r>
            <a:r>
              <a:rPr lang="cs-CZ" dirty="0" err="1"/>
              <a:t>Epidural</a:t>
            </a:r>
            <a:r>
              <a:rPr lang="cs-CZ" dirty="0"/>
              <a:t>, </a:t>
            </a:r>
            <a:r>
              <a:rPr lang="cs-CZ" dirty="0" err="1"/>
              <a:t>Subarachnoideal</a:t>
            </a:r>
            <a:r>
              <a:rPr lang="cs-CZ" dirty="0"/>
              <a:t>)</a:t>
            </a:r>
          </a:p>
          <a:p>
            <a:r>
              <a:rPr lang="cs-CZ" dirty="0"/>
              <a:t>Non-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agreement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240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Risk </a:t>
            </a:r>
            <a:r>
              <a:rPr lang="cs-CZ" dirty="0" err="1"/>
              <a:t>factors</a:t>
            </a:r>
            <a:r>
              <a:rPr lang="cs-CZ" dirty="0"/>
              <a:t> and </a:t>
            </a:r>
            <a:r>
              <a:rPr lang="cs-CZ" dirty="0" err="1"/>
              <a:t>complications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CNS toxicity:</a:t>
            </a:r>
          </a:p>
          <a:p>
            <a:pPr marL="0" indent="0">
              <a:buNone/>
            </a:pPr>
            <a:r>
              <a:rPr lang="cs-CZ" sz="2800" dirty="0"/>
              <a:t>    </a:t>
            </a:r>
            <a:r>
              <a:rPr lang="cs-CZ" sz="2800" dirty="0" err="1"/>
              <a:t>Paradoxal</a:t>
            </a:r>
            <a:r>
              <a:rPr lang="cs-CZ" sz="2800" dirty="0"/>
              <a:t> </a:t>
            </a:r>
            <a:r>
              <a:rPr lang="cs-CZ" sz="2800" dirty="0" err="1"/>
              <a:t>stimulation</a:t>
            </a:r>
            <a:r>
              <a:rPr lang="cs-CZ" sz="2800" dirty="0"/>
              <a:t>, </a:t>
            </a:r>
            <a:r>
              <a:rPr lang="cs-CZ" sz="2800" dirty="0" err="1"/>
              <a:t>confusion</a:t>
            </a:r>
            <a:r>
              <a:rPr lang="cs-CZ" sz="2800" dirty="0"/>
              <a:t>, tremor, </a:t>
            </a:r>
            <a:r>
              <a:rPr lang="cs-CZ" sz="2800" dirty="0" err="1"/>
              <a:t>cramps</a:t>
            </a:r>
            <a:r>
              <a:rPr lang="cs-CZ" sz="2800" dirty="0"/>
              <a:t>, </a:t>
            </a:r>
            <a:r>
              <a:rPr lang="cs-CZ" sz="2800" dirty="0" err="1"/>
              <a:t>inhibition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breathing</a:t>
            </a:r>
            <a:r>
              <a:rPr lang="cs-CZ" sz="2800" dirty="0"/>
              <a:t> center</a:t>
            </a:r>
          </a:p>
          <a:p>
            <a:r>
              <a:rPr lang="cs-CZ" b="1" dirty="0" err="1"/>
              <a:t>Cardiovascular</a:t>
            </a:r>
            <a:r>
              <a:rPr lang="cs-CZ" b="1" dirty="0"/>
              <a:t> toxicity:</a:t>
            </a:r>
          </a:p>
          <a:p>
            <a:pPr marL="0" indent="0">
              <a:buNone/>
            </a:pPr>
            <a:r>
              <a:rPr lang="cs-CZ" sz="2800" dirty="0"/>
              <a:t>    </a:t>
            </a:r>
            <a:r>
              <a:rPr lang="cs-CZ" sz="2800" dirty="0" err="1"/>
              <a:t>Dysrythmia</a:t>
            </a:r>
            <a:r>
              <a:rPr lang="cs-CZ" sz="2800" dirty="0"/>
              <a:t>, </a:t>
            </a:r>
            <a:r>
              <a:rPr lang="cs-CZ" sz="2800" dirty="0" err="1"/>
              <a:t>arytmia</a:t>
            </a:r>
            <a:r>
              <a:rPr lang="cs-CZ" sz="2800" dirty="0"/>
              <a:t>, </a:t>
            </a:r>
            <a:r>
              <a:rPr lang="cs-CZ" sz="2800" dirty="0" err="1"/>
              <a:t>vasodilatation</a:t>
            </a:r>
            <a:r>
              <a:rPr lang="cs-CZ" sz="2800" dirty="0"/>
              <a:t> + </a:t>
            </a:r>
            <a:r>
              <a:rPr lang="cs-CZ" sz="2800" dirty="0" err="1"/>
              <a:t>hypotension</a:t>
            </a:r>
            <a:endParaRPr lang="cs-CZ" sz="2800" dirty="0"/>
          </a:p>
          <a:p>
            <a:r>
              <a:rPr lang="cs-CZ" b="1" dirty="0"/>
              <a:t>Hypersensitivity/</a:t>
            </a:r>
            <a:r>
              <a:rPr lang="cs-CZ" b="1" dirty="0" err="1"/>
              <a:t>alergic</a:t>
            </a:r>
            <a:r>
              <a:rPr lang="cs-CZ" b="1" dirty="0"/>
              <a:t> </a:t>
            </a:r>
            <a:r>
              <a:rPr lang="cs-CZ" b="1" dirty="0" err="1"/>
              <a:t>reaction</a:t>
            </a:r>
            <a:endParaRPr lang="cs-CZ" sz="1200" dirty="0"/>
          </a:p>
          <a:p>
            <a:r>
              <a:rPr lang="cs-CZ" b="1" dirty="0" err="1"/>
              <a:t>Bleeding</a:t>
            </a:r>
            <a:r>
              <a:rPr lang="cs-CZ" b="1" dirty="0"/>
              <a:t>, </a:t>
            </a:r>
            <a:r>
              <a:rPr lang="cs-CZ" b="1" dirty="0" err="1"/>
              <a:t>infection</a:t>
            </a:r>
            <a:r>
              <a:rPr lang="cs-CZ" b="1" dirty="0"/>
              <a:t>, </a:t>
            </a:r>
            <a:r>
              <a:rPr lang="cs-CZ" b="1" dirty="0" err="1"/>
              <a:t>needle</a:t>
            </a:r>
            <a:r>
              <a:rPr lang="cs-CZ" b="1" dirty="0"/>
              <a:t> </a:t>
            </a:r>
            <a:r>
              <a:rPr lang="cs-CZ" b="1" dirty="0" err="1"/>
              <a:t>breakage</a:t>
            </a:r>
            <a:r>
              <a:rPr lang="cs-CZ" b="1" dirty="0"/>
              <a:t>…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32357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General </a:t>
            </a:r>
            <a:r>
              <a:rPr lang="cs-CZ" dirty="0" err="1"/>
              <a:t>anesthesia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slumber</a:t>
            </a:r>
            <a:endParaRPr lang="cs-CZ" dirty="0"/>
          </a:p>
          <a:p>
            <a:pPr marL="0" indent="0">
              <a:buNone/>
            </a:pPr>
            <a:r>
              <a:rPr lang="cs-CZ" sz="2400" dirty="0" err="1"/>
              <a:t>targeted</a:t>
            </a:r>
            <a:r>
              <a:rPr lang="cs-CZ" sz="2400" dirty="0"/>
              <a:t> </a:t>
            </a:r>
            <a:r>
              <a:rPr lang="cs-CZ" sz="2400" dirty="0" err="1"/>
              <a:t>loss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perception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sensations</a:t>
            </a:r>
            <a:r>
              <a:rPr lang="cs-CZ" sz="2400" dirty="0"/>
              <a:t> (</a:t>
            </a:r>
            <a:r>
              <a:rPr lang="cs-CZ" sz="2400" dirty="0" err="1"/>
              <a:t>touch</a:t>
            </a:r>
            <a:r>
              <a:rPr lang="cs-CZ" sz="2400" dirty="0"/>
              <a:t>, </a:t>
            </a:r>
            <a:r>
              <a:rPr lang="cs-CZ" sz="2400" dirty="0" err="1"/>
              <a:t>pain</a:t>
            </a:r>
            <a:r>
              <a:rPr lang="cs-CZ" sz="2400" dirty="0"/>
              <a:t>, </a:t>
            </a:r>
            <a:r>
              <a:rPr lang="cs-CZ" sz="2400" dirty="0" err="1"/>
              <a:t>heat</a:t>
            </a:r>
            <a:r>
              <a:rPr lang="cs-CZ" sz="2400" dirty="0"/>
              <a:t>, </a:t>
            </a:r>
            <a:r>
              <a:rPr lang="cs-CZ" sz="2400" dirty="0" err="1"/>
              <a:t>cold</a:t>
            </a:r>
            <a:r>
              <a:rPr lang="cs-CZ" sz="2400" dirty="0"/>
              <a:t>) - </a:t>
            </a:r>
            <a:r>
              <a:rPr lang="cs-CZ" sz="2400" dirty="0" err="1"/>
              <a:t>farmacologicaly</a:t>
            </a:r>
            <a:r>
              <a:rPr lang="cs-CZ" sz="2400" dirty="0"/>
              <a:t> </a:t>
            </a:r>
            <a:r>
              <a:rPr lang="cs-CZ" sz="2400" dirty="0" err="1"/>
              <a:t>induced</a:t>
            </a:r>
            <a:r>
              <a:rPr lang="cs-CZ" sz="2400" dirty="0"/>
              <a:t> </a:t>
            </a:r>
            <a:r>
              <a:rPr lang="cs-CZ" sz="2400" dirty="0" err="1"/>
              <a:t>coma</a:t>
            </a:r>
            <a:r>
              <a:rPr lang="cs-CZ" sz="2400" dirty="0"/>
              <a:t> (</a:t>
            </a:r>
            <a:r>
              <a:rPr lang="cs-CZ" sz="2400" dirty="0" err="1"/>
              <a:t>unconsciousness</a:t>
            </a:r>
            <a:r>
              <a:rPr lang="cs-CZ" sz="2400" dirty="0"/>
              <a:t>)</a:t>
            </a:r>
          </a:p>
          <a:p>
            <a:r>
              <a:rPr lang="cs-CZ" dirty="0"/>
              <a:t>I.V., </a:t>
            </a:r>
            <a:r>
              <a:rPr lang="cs-CZ" dirty="0" err="1"/>
              <a:t>gas</a:t>
            </a:r>
            <a:r>
              <a:rPr lang="cs-CZ" dirty="0"/>
              <a:t>, </a:t>
            </a:r>
            <a:r>
              <a:rPr lang="cs-CZ" dirty="0" err="1"/>
              <a:t>combined</a:t>
            </a:r>
            <a:endParaRPr lang="cs-CZ" dirty="0"/>
          </a:p>
          <a:p>
            <a:r>
              <a:rPr lang="cs-CZ" dirty="0" err="1"/>
              <a:t>Depth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  <a:p>
            <a:r>
              <a:rPr lang="cs-CZ" dirty="0" err="1"/>
              <a:t>Mantaining</a:t>
            </a:r>
            <a:r>
              <a:rPr lang="cs-CZ" dirty="0"/>
              <a:t> </a:t>
            </a:r>
            <a:r>
              <a:rPr lang="cs-CZ" dirty="0" err="1"/>
              <a:t>vital</a:t>
            </a:r>
            <a:r>
              <a:rPr lang="cs-CZ" dirty="0"/>
              <a:t> </a:t>
            </a:r>
            <a:r>
              <a:rPr lang="cs-CZ" dirty="0" err="1"/>
              <a:t>signs</a:t>
            </a:r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r>
              <a:rPr lang="cs-CZ" dirty="0"/>
              <a:t> – </a:t>
            </a:r>
            <a:r>
              <a:rPr lang="cs-CZ" dirty="0" err="1"/>
              <a:t>types</a:t>
            </a:r>
            <a:r>
              <a:rPr lang="cs-CZ" dirty="0"/>
              <a:t>, </a:t>
            </a:r>
            <a:r>
              <a:rPr lang="cs-CZ" dirty="0" err="1"/>
              <a:t>indications</a:t>
            </a:r>
            <a:endParaRPr lang="cs-CZ" dirty="0"/>
          </a:p>
          <a:p>
            <a:r>
              <a:rPr lang="cs-CZ" dirty="0" err="1"/>
              <a:t>Combinations</a:t>
            </a:r>
            <a:endParaRPr lang="cs-CZ" dirty="0"/>
          </a:p>
          <a:p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83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err="1"/>
              <a:t>Definition</a:t>
            </a:r>
            <a:r>
              <a:rPr lang="cs-CZ" b="1" dirty="0"/>
              <a:t> :</a:t>
            </a:r>
          </a:p>
          <a:p>
            <a:pPr marL="0" indent="0">
              <a:buNone/>
            </a:pPr>
            <a:r>
              <a:rPr lang="cs-CZ" dirty="0" err="1"/>
              <a:t>targeted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perception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sensations</a:t>
            </a:r>
            <a:r>
              <a:rPr lang="cs-CZ" dirty="0"/>
              <a:t> (</a:t>
            </a:r>
            <a:r>
              <a:rPr lang="cs-CZ" dirty="0" err="1"/>
              <a:t>touch</a:t>
            </a:r>
            <a:r>
              <a:rPr lang="cs-CZ" dirty="0"/>
              <a:t>, </a:t>
            </a:r>
            <a:r>
              <a:rPr lang="cs-CZ" dirty="0" err="1"/>
              <a:t>pain</a:t>
            </a:r>
            <a:r>
              <a:rPr lang="cs-CZ" dirty="0"/>
              <a:t>, </a:t>
            </a:r>
            <a:r>
              <a:rPr lang="cs-CZ" dirty="0" err="1"/>
              <a:t>heat</a:t>
            </a:r>
            <a:r>
              <a:rPr lang="cs-CZ" dirty="0"/>
              <a:t>, </a:t>
            </a:r>
            <a:r>
              <a:rPr lang="cs-CZ" dirty="0" err="1"/>
              <a:t>cold</a:t>
            </a:r>
            <a:r>
              <a:rPr lang="cs-CZ" dirty="0"/>
              <a:t>) - </a:t>
            </a:r>
            <a:r>
              <a:rPr lang="cs-CZ" dirty="0" err="1"/>
              <a:t>farmacologicaly</a:t>
            </a:r>
            <a:r>
              <a:rPr lang="cs-CZ" dirty="0"/>
              <a:t> </a:t>
            </a:r>
            <a:r>
              <a:rPr lang="cs-CZ" dirty="0" err="1"/>
              <a:t>induced</a:t>
            </a:r>
            <a:r>
              <a:rPr lang="cs-CZ" dirty="0"/>
              <a:t> </a:t>
            </a:r>
            <a:r>
              <a:rPr lang="cs-CZ" dirty="0" err="1"/>
              <a:t>coma</a:t>
            </a:r>
            <a:r>
              <a:rPr lang="cs-CZ" dirty="0"/>
              <a:t> (</a:t>
            </a:r>
            <a:r>
              <a:rPr lang="cs-CZ" dirty="0" err="1"/>
              <a:t>unconsciousness</a:t>
            </a:r>
            <a:r>
              <a:rPr lang="cs-CZ" dirty="0"/>
              <a:t>) – </a:t>
            </a:r>
            <a:r>
              <a:rPr lang="cs-CZ" dirty="0" err="1"/>
              <a:t>targeted</a:t>
            </a:r>
            <a:r>
              <a:rPr lang="cs-CZ" dirty="0"/>
              <a:t> </a:t>
            </a:r>
            <a:r>
              <a:rPr lang="cs-CZ" dirty="0" err="1"/>
              <a:t>intoxication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Goal</a:t>
            </a:r>
            <a:r>
              <a:rPr lang="cs-CZ" b="1" dirty="0"/>
              <a:t>: </a:t>
            </a:r>
          </a:p>
          <a:p>
            <a:pPr marL="0" indent="0">
              <a:buNone/>
            </a:pPr>
            <a:r>
              <a:rPr lang="cs-CZ" dirty="0" err="1"/>
              <a:t>Assure</a:t>
            </a:r>
            <a:r>
              <a:rPr lang="cs-CZ" dirty="0"/>
              <a:t> non-</a:t>
            </a:r>
            <a:r>
              <a:rPr lang="cs-CZ" dirty="0" err="1"/>
              <a:t>paifull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and 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-  </a:t>
            </a:r>
            <a:r>
              <a:rPr lang="cs-CZ" dirty="0" err="1"/>
              <a:t>neurovegetative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operation</a:t>
            </a:r>
            <a:r>
              <a:rPr lang="cs-CZ" dirty="0"/>
              <a:t> (trauma, stress </a:t>
            </a:r>
            <a:r>
              <a:rPr lang="cs-CZ" dirty="0" err="1"/>
              <a:t>reaction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Parts</a:t>
            </a:r>
            <a:r>
              <a:rPr lang="cs-CZ" b="1" dirty="0"/>
              <a:t>: </a:t>
            </a:r>
          </a:p>
          <a:p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consciousness</a:t>
            </a:r>
            <a:r>
              <a:rPr lang="cs-CZ" dirty="0"/>
              <a:t> (</a:t>
            </a:r>
            <a:r>
              <a:rPr lang="cs-CZ" dirty="0" err="1"/>
              <a:t>hypnotic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)</a:t>
            </a:r>
          </a:p>
          <a:p>
            <a:r>
              <a:rPr lang="cs-CZ" dirty="0" err="1"/>
              <a:t>Analgesia</a:t>
            </a:r>
            <a:r>
              <a:rPr lang="cs-CZ" dirty="0"/>
              <a:t> -  </a:t>
            </a:r>
            <a:r>
              <a:rPr lang="cs-CZ" dirty="0" err="1"/>
              <a:t>opioids</a:t>
            </a:r>
            <a:r>
              <a:rPr lang="cs-CZ" dirty="0"/>
              <a:t>, </a:t>
            </a:r>
            <a:r>
              <a:rPr lang="cs-CZ" dirty="0" err="1"/>
              <a:t>NSAIDs</a:t>
            </a:r>
            <a:r>
              <a:rPr lang="cs-CZ" dirty="0"/>
              <a:t>,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anesthaesia</a:t>
            </a:r>
            <a:endParaRPr lang="cs-CZ" dirty="0"/>
          </a:p>
          <a:p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relaxation</a:t>
            </a:r>
            <a:r>
              <a:rPr lang="cs-CZ" dirty="0"/>
              <a:t> -  </a:t>
            </a:r>
            <a:r>
              <a:rPr lang="cs-CZ" dirty="0" err="1"/>
              <a:t>central</a:t>
            </a:r>
            <a:r>
              <a:rPr lang="cs-CZ" dirty="0"/>
              <a:t> (BZD, </a:t>
            </a:r>
            <a:r>
              <a:rPr lang="cs-CZ" dirty="0" err="1"/>
              <a:t>inhalatory</a:t>
            </a:r>
            <a:r>
              <a:rPr lang="cs-CZ" dirty="0"/>
              <a:t> </a:t>
            </a:r>
            <a:r>
              <a:rPr lang="cs-CZ" dirty="0" err="1"/>
              <a:t>anestetics</a:t>
            </a:r>
            <a:r>
              <a:rPr lang="cs-CZ" dirty="0"/>
              <a:t>) </a:t>
            </a:r>
            <a:r>
              <a:rPr lang="cs-CZ" dirty="0" err="1"/>
              <a:t>v.s</a:t>
            </a:r>
            <a:r>
              <a:rPr lang="cs-CZ" dirty="0"/>
              <a:t>. </a:t>
            </a:r>
            <a:r>
              <a:rPr lang="cs-CZ" dirty="0" err="1"/>
              <a:t>peripheral</a:t>
            </a:r>
            <a:endParaRPr lang="cs-CZ" dirty="0"/>
          </a:p>
          <a:p>
            <a:r>
              <a:rPr lang="cs-CZ" dirty="0" err="1"/>
              <a:t>Vegetative</a:t>
            </a:r>
            <a:r>
              <a:rPr lang="cs-CZ" dirty="0"/>
              <a:t> stability -  </a:t>
            </a:r>
            <a:r>
              <a:rPr lang="cs-CZ" dirty="0" err="1"/>
              <a:t>decreases</a:t>
            </a:r>
            <a:r>
              <a:rPr lang="cs-CZ" dirty="0"/>
              <a:t> stress </a:t>
            </a:r>
            <a:r>
              <a:rPr lang="cs-CZ" dirty="0" err="1"/>
              <a:t>reaction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organism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81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Balanced</a:t>
            </a:r>
            <a:r>
              <a:rPr lang="cs-CZ" b="1" dirty="0"/>
              <a:t>- </a:t>
            </a:r>
            <a:r>
              <a:rPr lang="cs-CZ" dirty="0" err="1"/>
              <a:t>iv</a:t>
            </a:r>
            <a:r>
              <a:rPr lang="cs-CZ" dirty="0"/>
              <a:t>, </a:t>
            </a:r>
            <a:r>
              <a:rPr lang="cs-CZ" dirty="0" err="1"/>
              <a:t>inhalatory</a:t>
            </a:r>
            <a:r>
              <a:rPr lang="cs-CZ" dirty="0"/>
              <a:t> </a:t>
            </a:r>
            <a:r>
              <a:rPr lang="cs-CZ" dirty="0" err="1"/>
              <a:t>drugs</a:t>
            </a:r>
            <a:r>
              <a:rPr lang="cs-CZ" dirty="0"/>
              <a:t>, </a:t>
            </a:r>
            <a:r>
              <a:rPr lang="cs-CZ" dirty="0" err="1"/>
              <a:t>analgetics</a:t>
            </a:r>
            <a:r>
              <a:rPr lang="cs-CZ" dirty="0"/>
              <a:t>, </a:t>
            </a:r>
            <a:r>
              <a:rPr lang="cs-CZ" dirty="0" err="1"/>
              <a:t>transquillizers</a:t>
            </a:r>
            <a:r>
              <a:rPr lang="cs-CZ" dirty="0"/>
              <a:t>, </a:t>
            </a:r>
            <a:r>
              <a:rPr lang="cs-CZ" dirty="0" err="1"/>
              <a:t>myorelaxans</a:t>
            </a:r>
            <a:endParaRPr lang="cs-CZ" dirty="0"/>
          </a:p>
          <a:p>
            <a:r>
              <a:rPr lang="cs-CZ" b="1" dirty="0" err="1"/>
              <a:t>Combined</a:t>
            </a:r>
            <a:r>
              <a:rPr lang="cs-CZ" dirty="0"/>
              <a:t> – </a:t>
            </a:r>
            <a:r>
              <a:rPr lang="cs-CZ" dirty="0" err="1"/>
              <a:t>general</a:t>
            </a:r>
            <a:r>
              <a:rPr lang="cs-CZ" dirty="0"/>
              <a:t> + </a:t>
            </a:r>
            <a:r>
              <a:rPr lang="cs-CZ" dirty="0" err="1"/>
              <a:t>local</a:t>
            </a:r>
            <a:endParaRPr lang="cs-CZ" dirty="0"/>
          </a:p>
          <a:p>
            <a:r>
              <a:rPr lang="cs-CZ" b="1" dirty="0" err="1"/>
              <a:t>Sedation</a:t>
            </a:r>
            <a:r>
              <a:rPr lang="cs-CZ" b="1" dirty="0"/>
              <a:t> -  </a:t>
            </a:r>
            <a:r>
              <a:rPr lang="cs-CZ" dirty="0" err="1"/>
              <a:t>shallow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consciousness</a:t>
            </a:r>
            <a:endParaRPr lang="cs-CZ" dirty="0"/>
          </a:p>
          <a:p>
            <a:r>
              <a:rPr lang="cs-CZ" b="1" dirty="0" err="1"/>
              <a:t>Analgosedation</a:t>
            </a:r>
            <a:r>
              <a:rPr lang="cs-CZ" b="1" dirty="0"/>
              <a:t> – </a:t>
            </a:r>
            <a:r>
              <a:rPr lang="cs-CZ" dirty="0" err="1"/>
              <a:t>analgesia</a:t>
            </a:r>
            <a:r>
              <a:rPr lang="cs-CZ" dirty="0"/>
              <a:t> + </a:t>
            </a:r>
            <a:r>
              <a:rPr lang="cs-CZ" dirty="0" err="1"/>
              <a:t>shallow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consciosness</a:t>
            </a:r>
            <a:endParaRPr lang="cs-CZ" b="1" dirty="0"/>
          </a:p>
          <a:p>
            <a:r>
              <a:rPr lang="cs-CZ" b="1" dirty="0" err="1"/>
              <a:t>Neuroleptanalgesia</a:t>
            </a:r>
            <a:r>
              <a:rPr lang="cs-CZ" b="1" dirty="0"/>
              <a:t> – </a:t>
            </a:r>
            <a:r>
              <a:rPr lang="cs-CZ" dirty="0" err="1"/>
              <a:t>sedation</a:t>
            </a:r>
            <a:r>
              <a:rPr lang="cs-CZ" dirty="0"/>
              <a:t>, </a:t>
            </a:r>
            <a:r>
              <a:rPr lang="cs-CZ" dirty="0" err="1"/>
              <a:t>analgesia</a:t>
            </a:r>
            <a:r>
              <a:rPr lang="cs-CZ" dirty="0"/>
              <a:t>, </a:t>
            </a:r>
            <a:r>
              <a:rPr lang="cs-CZ" dirty="0" err="1"/>
              <a:t>vegetative</a:t>
            </a:r>
            <a:r>
              <a:rPr lang="cs-CZ" dirty="0"/>
              <a:t> </a:t>
            </a:r>
            <a:r>
              <a:rPr lang="cs-CZ" dirty="0" err="1"/>
              <a:t>stabilisation</a:t>
            </a:r>
            <a:endParaRPr lang="cs-CZ" dirty="0"/>
          </a:p>
          <a:p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anesthesia</a:t>
            </a:r>
            <a:r>
              <a:rPr lang="cs-CZ" b="1" dirty="0"/>
              <a:t> –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</a:t>
            </a:r>
            <a:r>
              <a:rPr lang="cs-CZ" dirty="0" err="1"/>
              <a:t>perception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99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7DBB4B-9584-4B54-8759-EC582BBD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044BBD41-B1AF-4699-A485-6476B1054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Inhalatory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Intravenous</a:t>
            </a:r>
            <a:r>
              <a:rPr lang="cs-CZ" dirty="0"/>
              <a:t> (TIVA) (TIVA – </a:t>
            </a:r>
            <a:r>
              <a:rPr lang="cs-CZ" b="1" dirty="0" err="1"/>
              <a:t>T</a:t>
            </a:r>
            <a:r>
              <a:rPr lang="cs-CZ" dirty="0" err="1"/>
              <a:t>otal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ntravenous</a:t>
            </a:r>
            <a:r>
              <a:rPr lang="cs-CZ" dirty="0"/>
              <a:t> </a:t>
            </a:r>
            <a:r>
              <a:rPr lang="cs-CZ" b="1" dirty="0" err="1"/>
              <a:t>a</a:t>
            </a:r>
            <a:r>
              <a:rPr lang="cs-CZ" dirty="0" err="1"/>
              <a:t>nesthesia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Combination</a:t>
            </a:r>
            <a:r>
              <a:rPr lang="cs-CZ" dirty="0"/>
              <a:t> (start </a:t>
            </a:r>
            <a:r>
              <a:rPr lang="cs-CZ" dirty="0" err="1"/>
              <a:t>iv</a:t>
            </a:r>
            <a:r>
              <a:rPr lang="cs-CZ" dirty="0"/>
              <a:t>. + </a:t>
            </a:r>
            <a:r>
              <a:rPr lang="cs-CZ" dirty="0" err="1"/>
              <a:t>ihhalatory</a:t>
            </a:r>
            <a:r>
              <a:rPr lang="cs-CZ" dirty="0"/>
              <a:t>) –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used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0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GA -  </a:t>
            </a:r>
            <a:r>
              <a:rPr lang="cs-CZ" dirty="0" err="1"/>
              <a:t>stages</a:t>
            </a:r>
            <a:r>
              <a:rPr lang="cs-CZ" dirty="0"/>
              <a:t> (</a:t>
            </a:r>
            <a:r>
              <a:rPr lang="cs-CZ" dirty="0" err="1"/>
              <a:t>Guedel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err="1"/>
              <a:t>Used</a:t>
            </a:r>
            <a:r>
              <a:rPr lang="cs-CZ" u="sng" dirty="0"/>
              <a:t> </a:t>
            </a:r>
            <a:r>
              <a:rPr lang="cs-CZ" u="sng" dirty="0" err="1"/>
              <a:t>only</a:t>
            </a:r>
            <a:r>
              <a:rPr lang="cs-CZ" u="sng" dirty="0"/>
              <a:t> </a:t>
            </a:r>
            <a:r>
              <a:rPr lang="cs-CZ" u="sng" dirty="0" err="1"/>
              <a:t>for</a:t>
            </a:r>
            <a:r>
              <a:rPr lang="cs-CZ" u="sng" dirty="0"/>
              <a:t> </a:t>
            </a:r>
            <a:r>
              <a:rPr lang="cs-CZ" u="sng" dirty="0" err="1"/>
              <a:t>clear</a:t>
            </a:r>
            <a:r>
              <a:rPr lang="cs-CZ" u="sng" dirty="0"/>
              <a:t> </a:t>
            </a:r>
            <a:r>
              <a:rPr lang="cs-CZ" u="sng" dirty="0" err="1"/>
              <a:t>inhalatory</a:t>
            </a:r>
            <a:r>
              <a:rPr lang="cs-CZ" u="sng" dirty="0"/>
              <a:t> </a:t>
            </a:r>
            <a:r>
              <a:rPr lang="cs-CZ" u="sng" dirty="0" err="1"/>
              <a:t>anesthesia</a:t>
            </a:r>
            <a:r>
              <a:rPr lang="cs-CZ" u="sng" dirty="0"/>
              <a:t> </a:t>
            </a:r>
          </a:p>
          <a:p>
            <a:r>
              <a:rPr lang="cs-CZ" dirty="0"/>
              <a:t>I. – </a:t>
            </a:r>
            <a:r>
              <a:rPr lang="cs-CZ" dirty="0" err="1"/>
              <a:t>falling</a:t>
            </a:r>
            <a:r>
              <a:rPr lang="cs-CZ" dirty="0"/>
              <a:t> </a:t>
            </a:r>
            <a:r>
              <a:rPr lang="cs-CZ" dirty="0" err="1"/>
              <a:t>asleep</a:t>
            </a:r>
            <a:endParaRPr lang="cs-CZ" dirty="0"/>
          </a:p>
          <a:p>
            <a:r>
              <a:rPr lang="cs-CZ" dirty="0"/>
              <a:t>II. – </a:t>
            </a:r>
            <a:r>
              <a:rPr lang="cs-CZ" dirty="0" err="1"/>
              <a:t>excitation</a:t>
            </a:r>
            <a:r>
              <a:rPr lang="cs-CZ" dirty="0"/>
              <a:t> - </a:t>
            </a:r>
            <a:r>
              <a:rPr lang="cs-CZ" dirty="0" err="1"/>
              <a:t>motoric</a:t>
            </a:r>
            <a:r>
              <a:rPr lang="cs-CZ" dirty="0"/>
              <a:t> response, instability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, </a:t>
            </a:r>
            <a:r>
              <a:rPr lang="cs-CZ" dirty="0" err="1"/>
              <a:t>high</a:t>
            </a:r>
            <a:r>
              <a:rPr lang="cs-CZ" dirty="0"/>
              <a:t>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vomiting</a:t>
            </a:r>
            <a:endParaRPr lang="cs-CZ" dirty="0"/>
          </a:p>
          <a:p>
            <a:pPr marL="0" indent="0">
              <a:buNone/>
            </a:pPr>
            <a:endParaRPr lang="cs-CZ" sz="1100" dirty="0"/>
          </a:p>
          <a:p>
            <a:r>
              <a:rPr lang="cs-CZ" dirty="0"/>
              <a:t>III. – tolerance</a:t>
            </a:r>
          </a:p>
          <a:p>
            <a:r>
              <a:rPr lang="cs-CZ" dirty="0"/>
              <a:t>IV. </a:t>
            </a:r>
            <a:r>
              <a:rPr lang="cs-CZ" dirty="0" err="1"/>
              <a:t>intoxication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293096"/>
            <a:ext cx="335446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9B21FFAC-D9DE-4DE2-A74E-5BEA1B31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</a:t>
            </a:r>
            <a:r>
              <a:rPr lang="cs-CZ" dirty="0" err="1"/>
              <a:t>of</a:t>
            </a:r>
            <a:r>
              <a:rPr lang="cs-CZ" dirty="0"/>
              <a:t> pacient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94DABE24-13B6-4D21-85EA-A350F811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err="1"/>
              <a:t>Saturation</a:t>
            </a:r>
            <a:r>
              <a:rPr lang="cs-CZ" dirty="0"/>
              <a:t> – </a:t>
            </a:r>
            <a:r>
              <a:rPr lang="cs-CZ" dirty="0" err="1"/>
              <a:t>oxygenation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pacient</a:t>
            </a:r>
          </a:p>
          <a:p>
            <a:pPr>
              <a:buFontTx/>
              <a:buChar char="-"/>
            </a:pPr>
            <a:r>
              <a:rPr lang="cs-CZ" dirty="0"/>
              <a:t>ECG – </a:t>
            </a:r>
            <a:r>
              <a:rPr lang="cs-CZ" dirty="0" err="1"/>
              <a:t>beats</a:t>
            </a:r>
            <a:r>
              <a:rPr lang="cs-CZ" dirty="0"/>
              <a:t> per minut (</a:t>
            </a:r>
            <a:r>
              <a:rPr lang="cs-CZ" dirty="0" err="1"/>
              <a:t>tachycardia</a:t>
            </a:r>
            <a:r>
              <a:rPr lang="cs-CZ" dirty="0"/>
              <a:t>, </a:t>
            </a:r>
            <a:r>
              <a:rPr lang="cs-CZ" dirty="0" err="1"/>
              <a:t>bradykardia</a:t>
            </a:r>
            <a:r>
              <a:rPr lang="cs-CZ" dirty="0"/>
              <a:t>), </a:t>
            </a:r>
            <a:r>
              <a:rPr lang="cs-CZ" dirty="0" err="1"/>
              <a:t>arrhytmias</a:t>
            </a:r>
            <a:r>
              <a:rPr lang="cs-CZ" dirty="0"/>
              <a:t> (</a:t>
            </a:r>
            <a:r>
              <a:rPr lang="cs-CZ" dirty="0" err="1"/>
              <a:t>atrial</a:t>
            </a:r>
            <a:r>
              <a:rPr lang="cs-CZ" dirty="0"/>
              <a:t> / </a:t>
            </a:r>
            <a:r>
              <a:rPr lang="cs-CZ" dirty="0" err="1"/>
              <a:t>ventricular</a:t>
            </a:r>
            <a:r>
              <a:rPr lang="cs-CZ" dirty="0"/>
              <a:t> </a:t>
            </a:r>
            <a:r>
              <a:rPr lang="cs-CZ" dirty="0" err="1"/>
              <a:t>fibrilation</a:t>
            </a:r>
            <a:r>
              <a:rPr lang="cs-CZ" dirty="0"/>
              <a:t>, extrasystoly, </a:t>
            </a:r>
            <a:r>
              <a:rPr lang="cs-CZ" dirty="0" err="1"/>
              <a:t>asystoly</a:t>
            </a:r>
            <a:r>
              <a:rPr lang="cs-CZ" dirty="0"/>
              <a:t>), ST </a:t>
            </a:r>
            <a:r>
              <a:rPr lang="cs-CZ" dirty="0" err="1"/>
              <a:t>denivelation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– non – </a:t>
            </a:r>
            <a:r>
              <a:rPr lang="cs-CZ" dirty="0" err="1"/>
              <a:t>invasive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invasive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Conciousness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Deep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relaxation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Temperatur</a:t>
            </a:r>
          </a:p>
          <a:p>
            <a:pPr>
              <a:buFontTx/>
              <a:buChar char="-"/>
            </a:pPr>
            <a:r>
              <a:rPr lang="cs-CZ" dirty="0" err="1"/>
              <a:t>Inhale</a:t>
            </a:r>
            <a:r>
              <a:rPr lang="cs-CZ" dirty="0"/>
              <a:t> and </a:t>
            </a:r>
            <a:r>
              <a:rPr lang="cs-CZ" dirty="0" err="1"/>
              <a:t>exhale</a:t>
            </a:r>
            <a:r>
              <a:rPr lang="cs-CZ" dirty="0"/>
              <a:t>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– O2, CO2, N2O, </a:t>
            </a:r>
            <a:r>
              <a:rPr lang="cs-CZ" dirty="0" err="1"/>
              <a:t>inhalatory</a:t>
            </a:r>
            <a:r>
              <a:rPr lang="cs-CZ" dirty="0"/>
              <a:t> </a:t>
            </a:r>
            <a:r>
              <a:rPr lang="cs-CZ" dirty="0" err="1"/>
              <a:t>anesthetics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16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8B124A-5D3C-4C3A-A3C1-9ECC9ED1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start </a:t>
            </a:r>
            <a:r>
              <a:rPr lang="cs-CZ" dirty="0" err="1"/>
              <a:t>anesthesia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D1FF03-DF1E-4FA4-A159-4F99FAB4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Intravenous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r>
              <a:rPr lang="cs-CZ" dirty="0" err="1"/>
              <a:t>Anesthetics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–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use</a:t>
            </a:r>
          </a:p>
          <a:p>
            <a:r>
              <a:rPr lang="cs-CZ" dirty="0" err="1"/>
              <a:t>Devices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- laryngoskope</a:t>
            </a:r>
          </a:p>
          <a:p>
            <a:r>
              <a:rPr lang="cs-CZ" dirty="0" err="1"/>
              <a:t>Drugs</a:t>
            </a:r>
            <a:endParaRPr lang="cs-CZ" dirty="0"/>
          </a:p>
          <a:p>
            <a:r>
              <a:rPr lang="cs-CZ" dirty="0" err="1"/>
              <a:t>Nurse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744465" cy="274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08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903</Words>
  <Application>Microsoft Office PowerPoint</Application>
  <PresentationFormat>Předvádění na obrazovce (4:3)</PresentationFormat>
  <Paragraphs>182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Local and general anesthaesia</vt:lpstr>
      <vt:lpstr>Goals</vt:lpstr>
      <vt:lpstr>History</vt:lpstr>
      <vt:lpstr>General anesthesia</vt:lpstr>
      <vt:lpstr>Types of anesthesia</vt:lpstr>
      <vt:lpstr>Types of general anesthesia</vt:lpstr>
      <vt:lpstr>Depth of GA -  stages (Guedel)</vt:lpstr>
      <vt:lpstr>Monitoring of pacient </vt:lpstr>
      <vt:lpstr>What do you need before you start anesthesia</vt:lpstr>
      <vt:lpstr>Step by step </vt:lpstr>
      <vt:lpstr>Airway secure</vt:lpstr>
      <vt:lpstr>Supraglottic devices</vt:lpstr>
      <vt:lpstr>Laryngeal mask </vt:lpstr>
      <vt:lpstr>Face mask ventilation</vt:lpstr>
      <vt:lpstr>If it doesn‘t work?</vt:lpstr>
      <vt:lpstr>Still it doesn‘t work?</vt:lpstr>
      <vt:lpstr>Then intubate</vt:lpstr>
      <vt:lpstr>What should you see</vt:lpstr>
      <vt:lpstr>What else can you see</vt:lpstr>
      <vt:lpstr>Devices that can you help</vt:lpstr>
      <vt:lpstr>If you can‘t intubate</vt:lpstr>
      <vt:lpstr>Or tracheotomy – you need more time</vt:lpstr>
      <vt:lpstr>RISKS and COMPLICATIONS</vt:lpstr>
      <vt:lpstr>Postoperative care -  next time</vt:lpstr>
      <vt:lpstr>Local Anesthaesia</vt:lpstr>
      <vt:lpstr>HISTORY</vt:lpstr>
      <vt:lpstr>Types</vt:lpstr>
      <vt:lpstr>Infiltration vs. Field/nerve block</vt:lpstr>
      <vt:lpstr>Infiltration vs. Field/nerve block</vt:lpstr>
      <vt:lpstr>Examples of Blocks</vt:lpstr>
      <vt:lpstr>Efect of LA depends on:</vt:lpstr>
      <vt:lpstr>Prezentace aplikace PowerPoint</vt:lpstr>
      <vt:lpstr>Epidural anesthesia</vt:lpstr>
      <vt:lpstr> Dermatoms determine the height of the injection</vt:lpstr>
      <vt:lpstr>Subarachnoideal anesthesia</vt:lpstr>
      <vt:lpstr>Contraindications</vt:lpstr>
      <vt:lpstr>Risk factors and complications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and general anesthaesia</dc:title>
  <dc:creator>uziv</dc:creator>
  <cp:lastModifiedBy>Lenka</cp:lastModifiedBy>
  <cp:revision>48</cp:revision>
  <dcterms:created xsi:type="dcterms:W3CDTF">2018-10-17T07:43:10Z</dcterms:created>
  <dcterms:modified xsi:type="dcterms:W3CDTF">2020-04-17T08:41:38Z</dcterms:modified>
</cp:coreProperties>
</file>