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7" r:id="rId3"/>
    <p:sldId id="257" r:id="rId4"/>
    <p:sldId id="258" r:id="rId5"/>
    <p:sldId id="278" r:id="rId6"/>
    <p:sldId id="279" r:id="rId7"/>
    <p:sldId id="259" r:id="rId8"/>
    <p:sldId id="260" r:id="rId9"/>
    <p:sldId id="280" r:id="rId10"/>
    <p:sldId id="261" r:id="rId11"/>
    <p:sldId id="262" r:id="rId12"/>
    <p:sldId id="263" r:id="rId13"/>
    <p:sldId id="287" r:id="rId14"/>
    <p:sldId id="264" r:id="rId15"/>
    <p:sldId id="265" r:id="rId16"/>
    <p:sldId id="266" r:id="rId17"/>
    <p:sldId id="281" r:id="rId18"/>
    <p:sldId id="282" r:id="rId19"/>
    <p:sldId id="283" r:id="rId20"/>
    <p:sldId id="267" r:id="rId21"/>
    <p:sldId id="284" r:id="rId22"/>
    <p:sldId id="268" r:id="rId23"/>
    <p:sldId id="285" r:id="rId24"/>
    <p:sldId id="269" r:id="rId25"/>
    <p:sldId id="286" r:id="rId26"/>
    <p:sldId id="270" r:id="rId27"/>
    <p:sldId id="271" r:id="rId28"/>
    <p:sldId id="272" r:id="rId29"/>
    <p:sldId id="274" r:id="rId30"/>
    <p:sldId id="273" r:id="rId31"/>
    <p:sldId id="289" r:id="rId32"/>
    <p:sldId id="288" r:id="rId33"/>
    <p:sldId id="290" r:id="rId34"/>
    <p:sldId id="294" r:id="rId35"/>
    <p:sldId id="291" r:id="rId36"/>
    <p:sldId id="292" r:id="rId37"/>
    <p:sldId id="293" r:id="rId38"/>
    <p:sldId id="295" r:id="rId39"/>
    <p:sldId id="296" r:id="rId40"/>
    <p:sldId id="275" r:id="rId41"/>
    <p:sldId id="276" r:id="rId42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FF00"/>
    <a:srgbClr val="33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751746-BAD3-4522-AAC5-47F1396CAE55}" type="datetimeFigureOut">
              <a:rPr lang="cs-CZ"/>
              <a:pPr>
                <a:defRPr/>
              </a:pPr>
              <a:t>16.04.2019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A24F1D-96FA-4F26-9F7A-F586C27DBE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800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4DBB44-4D49-45BF-977F-582E9B9505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21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8C85F-1117-4B1A-A7CD-A38BF8C6F98B}" type="slidenum">
              <a:rPr lang="cs-CZ" smtClean="0"/>
              <a:pPr eaLnBrk="1" hangingPunct="1"/>
              <a:t>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A3406C-0C9B-4679-B925-33A0A11EF9EE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ABC0F6-9DF9-4310-8AFF-0A834C69CA06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EE5690-874F-4F7C-8822-239DC40EAF55}" type="slidenum">
              <a:rPr lang="cs-CZ" smtClean="0"/>
              <a:pPr eaLnBrk="1" hangingPunct="1"/>
              <a:t>12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F60B8-8ABC-41C8-80ED-B24807D96D70}" type="slidenum">
              <a:rPr lang="cs-CZ" smtClean="0"/>
              <a:pPr eaLnBrk="1" hangingPunct="1"/>
              <a:t>13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2021A-4741-40B8-AC45-B2B623D4C487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5E60-70BD-47EF-A4DE-1351BE146D3C}" type="slidenum">
              <a:rPr lang="cs-CZ" smtClean="0"/>
              <a:pPr eaLnBrk="1" hangingPunct="1"/>
              <a:t>15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35F026-CA0E-4AE2-B00E-9BB323E7E4F6}" type="slidenum">
              <a:rPr lang="cs-CZ" smtClean="0"/>
              <a:pPr eaLnBrk="1" hangingPunct="1"/>
              <a:t>16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3BF7E0-C10E-4EE2-9247-27B9BA7BC09C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4F934-D344-4862-A277-9C653024328C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9B1DEC-FFC3-4C3D-BA7C-FDA811B5ABBA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93D25-0E98-43B3-B89F-99E7EBC0F7E4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74A35-E059-42A6-863F-46B82CA4CAA4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ACD4D-FFC4-421D-8FF1-E957AA46E22C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1C233-20C1-4B19-A062-CF5C624E4CDB}" type="slidenum">
              <a:rPr lang="cs-CZ" smtClean="0"/>
              <a:pPr eaLnBrk="1" hangingPunct="1"/>
              <a:t>22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BCBA8-5583-4FCD-BE00-49C5C20669AA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D4D9BF-72C6-43B3-850C-262374C6873D}" type="slidenum">
              <a:rPr lang="cs-CZ" smtClean="0"/>
              <a:pPr eaLnBrk="1" hangingPunct="1"/>
              <a:t>24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46F1C-9004-4707-A292-EE0898F1CCE3}" type="slidenum">
              <a:rPr lang="cs-CZ" smtClean="0"/>
              <a:pPr eaLnBrk="1" hangingPunct="1"/>
              <a:t>25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ED9857-8566-42A7-8D3A-3EC59DC488F4}" type="slidenum">
              <a:rPr lang="cs-CZ" smtClean="0"/>
              <a:pPr eaLnBrk="1" hangingPunct="1"/>
              <a:t>26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6533D-723B-4F89-AC8B-972D0D4F83E3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D3E40C-5696-4D6D-A0BE-F72E2A6D85B4}" type="slidenum">
              <a:rPr lang="cs-CZ" smtClean="0"/>
              <a:pPr eaLnBrk="1" hangingPunct="1"/>
              <a:t>28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B0CE8-5205-44F7-8822-BE200DE35572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94CB0-68A0-464C-909A-DDB98B0855A1}" type="slidenum">
              <a:rPr lang="cs-CZ" smtClean="0"/>
              <a:pPr eaLnBrk="1" hangingPunct="1"/>
              <a:t>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647A66-8B91-484A-A231-C9AF8E34CDEE}" type="slidenum">
              <a:rPr lang="cs-CZ" smtClean="0"/>
              <a:pPr eaLnBrk="1" hangingPunct="1"/>
              <a:t>30</a:t>
            </a:fld>
            <a:endParaRPr 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842FCB-9680-4AF2-BC19-F90FAE6D8BAF}" type="slidenum">
              <a:rPr lang="cs-CZ" smtClean="0"/>
              <a:pPr eaLnBrk="1" hangingPunct="1"/>
              <a:t>31</a:t>
            </a:fld>
            <a:endParaRPr 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EDA6DF-C594-4C63-B1A4-AE0A6F998843}" type="slidenum">
              <a:rPr lang="cs-CZ" smtClean="0"/>
              <a:pPr eaLnBrk="1" hangingPunct="1"/>
              <a:t>32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DA169-22CB-4C1D-89F6-C047CE7210B6}" type="slidenum">
              <a:rPr lang="cs-CZ" smtClean="0"/>
              <a:pPr eaLnBrk="1" hangingPunct="1"/>
              <a:t>40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A7F3FA-D580-4CA8-BBC6-24DA56803B2B}" type="slidenum">
              <a:rPr lang="cs-CZ" smtClean="0"/>
              <a:pPr eaLnBrk="1" hangingPunct="1"/>
              <a:t>41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E5F2F1-5053-487F-B47D-69F1FB217948}" type="slidenum">
              <a:rPr lang="cs-CZ" smtClean="0"/>
              <a:pPr eaLnBrk="1" hangingPunct="1"/>
              <a:t>4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E65C1D-B205-42C5-B142-DD5AF07A39A5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AC03EE-5F80-4E93-B28C-5347CC241A41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1E7DF1-2684-4B69-9578-4F1088201982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D1192-CF38-469A-B0CF-71F08162103F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F817DE-48E8-4B70-86C5-307C56B0C0D7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23F6-C6BC-4EA5-8557-733D8C348D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89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1C9E-3A72-413A-8F4C-96B457E31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2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48EF-1621-47A6-9EF8-5188FD869F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CC0C-822A-485A-9F71-4C8D8D506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3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F71B-76F2-4BFB-BB06-8F9FDF267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99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2A2F-50BA-4A7C-A212-0E9DC820C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9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AB01-E3C3-4342-84E3-669E3FE6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54B0-2CF7-43EB-A616-990B8FE003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8D94-D250-4832-815B-691423A159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46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0B73-A651-478E-81DF-DA5984C74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D524-588B-4405-8523-C269FBACD0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8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1735-CB1E-4F04-8CE6-943D86FC22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D99A-E08E-44FB-80FB-5386BC534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68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4D8C-F702-4F9D-ABE9-AE124F2383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AED0-821B-419B-909F-881EAC2D1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70D3CF-9648-4256-9A3C-F2D45B437C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2187575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solidFill>
                  <a:srgbClr val="0033CC"/>
                </a:solidFill>
              </a:rPr>
              <a:t>Glaucoma</a:t>
            </a:r>
            <a:r>
              <a:rPr lang="cs-CZ" b="1" dirty="0" smtClean="0">
                <a:solidFill>
                  <a:srgbClr val="0033CC"/>
                </a:solidFill>
              </a:rPr>
              <a:t/>
            </a:r>
            <a:br>
              <a:rPr lang="cs-CZ" b="1" dirty="0" smtClean="0">
                <a:solidFill>
                  <a:srgbClr val="0033CC"/>
                </a:solidFill>
              </a:rPr>
            </a:br>
            <a:endParaRPr lang="cs-CZ" sz="36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Types of glaucoma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Two main categories of glaucoma: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Open-angle glaucoma: the most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common form of glaucoma.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(chronic glaucoma)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Closed-angle glaucoma: a less common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and more urgent form of glaucoma.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(acute glaucoma)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Open-</a:t>
            </a:r>
            <a:r>
              <a:rPr lang="cs-CZ" sz="2000" b="1" dirty="0" err="1" smtClean="0">
                <a:solidFill>
                  <a:srgbClr val="0066FF"/>
                </a:solidFill>
              </a:rPr>
              <a:t>angle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Trabecular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meshwork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becomes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less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efficient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draining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aqueous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humor.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Intraocular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pressure</a:t>
            </a:r>
            <a:r>
              <a:rPr lang="cs-CZ" sz="2000" b="1" dirty="0" smtClean="0">
                <a:solidFill>
                  <a:srgbClr val="0066FF"/>
                </a:solidFill>
              </a:rPr>
              <a:t> (IOP) </a:t>
            </a:r>
            <a:r>
              <a:rPr lang="cs-CZ" sz="2000" b="1" dirty="0" err="1" smtClean="0">
                <a:solidFill>
                  <a:srgbClr val="0066FF"/>
                </a:solidFill>
              </a:rPr>
              <a:t>increases</a:t>
            </a:r>
            <a:r>
              <a:rPr lang="cs-CZ" sz="2000" b="1" dirty="0" smtClean="0">
                <a:solidFill>
                  <a:srgbClr val="0066FF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which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leads</a:t>
            </a:r>
            <a:r>
              <a:rPr lang="cs-CZ" sz="2000" b="1" dirty="0" smtClean="0">
                <a:solidFill>
                  <a:srgbClr val="0066FF"/>
                </a:solidFill>
              </a:rPr>
              <a:t> to </a:t>
            </a:r>
            <a:r>
              <a:rPr lang="cs-CZ" sz="2000" b="1" dirty="0" err="1" smtClean="0">
                <a:solidFill>
                  <a:srgbClr val="0066FF"/>
                </a:solidFill>
              </a:rPr>
              <a:t>damage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optic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nerve.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Damage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optic</a:t>
            </a:r>
            <a:r>
              <a:rPr lang="cs-CZ" sz="2000" b="1" dirty="0" smtClean="0">
                <a:solidFill>
                  <a:srgbClr val="0066FF"/>
                </a:solidFill>
              </a:rPr>
              <a:t> nerve </a:t>
            </a:r>
            <a:r>
              <a:rPr lang="cs-CZ" sz="2000" b="1" dirty="0" err="1" smtClean="0">
                <a:solidFill>
                  <a:srgbClr val="0066FF"/>
                </a:solidFill>
              </a:rPr>
              <a:t>occurs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at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different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eye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pressure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among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different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patients</a:t>
            </a:r>
            <a:r>
              <a:rPr lang="cs-CZ" sz="2000" b="1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• </a:t>
            </a:r>
            <a:r>
              <a:rPr lang="cs-CZ" sz="2000" b="1" dirty="0" err="1" smtClean="0">
                <a:solidFill>
                  <a:srgbClr val="FF0000"/>
                </a:solidFill>
              </a:rPr>
              <a:t>Typically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glaucoma</a:t>
            </a:r>
            <a:r>
              <a:rPr lang="cs-CZ" sz="2000" b="1" dirty="0" smtClean="0">
                <a:solidFill>
                  <a:srgbClr val="FF0000"/>
                </a:solidFill>
              </a:rPr>
              <a:t> has 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  </a:t>
            </a:r>
            <a:r>
              <a:rPr lang="cs-CZ" sz="2000" b="1" dirty="0" err="1" smtClean="0">
                <a:solidFill>
                  <a:srgbClr val="FF0000"/>
                </a:solidFill>
              </a:rPr>
              <a:t>symptoms</a:t>
            </a:r>
            <a:r>
              <a:rPr lang="cs-CZ" sz="2000" b="1" dirty="0" smtClean="0">
                <a:solidFill>
                  <a:srgbClr val="FF0000"/>
                </a:solidFill>
              </a:rPr>
              <a:t> in </a:t>
            </a:r>
            <a:r>
              <a:rPr lang="cs-CZ" sz="2000" b="1" dirty="0" err="1" smtClean="0">
                <a:solidFill>
                  <a:srgbClr val="FF0000"/>
                </a:solidFill>
              </a:rPr>
              <a:t>its</a:t>
            </a:r>
            <a:r>
              <a:rPr lang="cs-CZ" sz="2000" b="1" dirty="0" smtClean="0">
                <a:solidFill>
                  <a:srgbClr val="FF0000"/>
                </a:solidFill>
              </a:rPr>
              <a:t> early </a:t>
            </a:r>
            <a:r>
              <a:rPr lang="cs-CZ" sz="2000" b="1" dirty="0" err="1" smtClean="0">
                <a:solidFill>
                  <a:srgbClr val="FF0000"/>
                </a:solidFill>
              </a:rPr>
              <a:t>stages</a:t>
            </a:r>
            <a:endParaRPr lang="cs-CZ" sz="2000" b="1" dirty="0" smtClean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508625" y="2060575"/>
            <a:ext cx="3311525" cy="3457575"/>
          </a:xfrm>
          <a:noFill/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40425" y="558958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Open-angle glaucoma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err="1" smtClean="0">
                <a:solidFill>
                  <a:srgbClr val="0066FF"/>
                </a:solidFill>
              </a:rPr>
              <a:t>Closed-angle</a:t>
            </a:r>
            <a:r>
              <a:rPr lang="cs-CZ" sz="2000" b="1" dirty="0" smtClean="0">
                <a:solidFill>
                  <a:srgbClr val="0066FF"/>
                </a:solidFill>
              </a:rPr>
              <a:t> (</a:t>
            </a:r>
            <a:r>
              <a:rPr lang="cs-CZ" sz="2000" b="1" dirty="0" err="1" smtClean="0">
                <a:solidFill>
                  <a:srgbClr val="0066FF"/>
                </a:solidFill>
              </a:rPr>
              <a:t>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narrow-angle</a:t>
            </a:r>
            <a:r>
              <a:rPr lang="cs-CZ" sz="2000" b="1" dirty="0" smtClean="0">
                <a:solidFill>
                  <a:srgbClr val="0066FF"/>
                </a:solidFill>
              </a:rPr>
              <a:t>)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often</a:t>
            </a:r>
            <a:r>
              <a:rPr lang="cs-CZ" sz="2000" b="1" dirty="0" smtClean="0">
                <a:solidFill>
                  <a:srgbClr val="0066FF"/>
                </a:solidFill>
              </a:rPr>
              <a:t> in </a:t>
            </a:r>
            <a:r>
              <a:rPr lang="cs-CZ" sz="2000" b="1" dirty="0" err="1" smtClean="0">
                <a:solidFill>
                  <a:srgbClr val="0066FF"/>
                </a:solidFill>
              </a:rPr>
              <a:t>hypermetropic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eyes</a:t>
            </a:r>
            <a:endParaRPr lang="en-US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drainage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angle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trabecular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meshwork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becomes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blocked</a:t>
            </a:r>
            <a:r>
              <a:rPr lang="cs-CZ" sz="2000" b="1" dirty="0" smtClean="0">
                <a:solidFill>
                  <a:srgbClr val="0066FF"/>
                </a:solidFill>
              </a:rPr>
              <a:t> by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iris.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smtClean="0">
                <a:solidFill>
                  <a:srgbClr val="0066FF"/>
                </a:solidFill>
              </a:rPr>
              <a:t>IOP </a:t>
            </a:r>
            <a:r>
              <a:rPr lang="cs-CZ" sz="2000" b="1" dirty="0" err="1" smtClean="0">
                <a:solidFill>
                  <a:srgbClr val="0066FF"/>
                </a:solidFill>
              </a:rPr>
              <a:t>increases</a:t>
            </a:r>
            <a:r>
              <a:rPr lang="cs-CZ" sz="2000" b="1" dirty="0" smtClean="0">
                <a:solidFill>
                  <a:srgbClr val="0066FF"/>
                </a:solidFill>
              </a:rPr>
              <a:t> very fast (very </a:t>
            </a:r>
            <a:r>
              <a:rPr lang="cs-CZ" sz="2000" b="1" dirty="0" err="1" smtClean="0">
                <a:solidFill>
                  <a:srgbClr val="0066FF"/>
                </a:solidFill>
              </a:rPr>
              <a:t>high</a:t>
            </a:r>
            <a:r>
              <a:rPr lang="cs-CZ" sz="2000" b="1" dirty="0" smtClean="0">
                <a:solidFill>
                  <a:srgbClr val="0066FF"/>
                </a:solidFill>
              </a:rPr>
              <a:t> IOP,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painful</a:t>
            </a:r>
            <a:r>
              <a:rPr lang="cs-CZ" sz="2000" b="1" dirty="0" smtClean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• </a:t>
            </a:r>
            <a:r>
              <a:rPr lang="cs-CZ" sz="2000" b="1" dirty="0" err="1" smtClean="0">
                <a:solidFill>
                  <a:srgbClr val="FF0000"/>
                </a:solidFill>
              </a:rPr>
              <a:t>Symptoms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include</a:t>
            </a:r>
            <a:r>
              <a:rPr lang="cs-CZ" sz="2000" b="1" dirty="0" smtClean="0">
                <a:solidFill>
                  <a:srgbClr val="FF0000"/>
                </a:solidFill>
              </a:rPr>
              <a:t> severe </a:t>
            </a:r>
            <a:r>
              <a:rPr lang="cs-CZ" sz="2000" b="1" dirty="0" err="1" smtClean="0">
                <a:solidFill>
                  <a:srgbClr val="FF0000"/>
                </a:solidFill>
              </a:rPr>
              <a:t>eye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or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brow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 </a:t>
            </a:r>
            <a:r>
              <a:rPr lang="cs-CZ" sz="2000" b="1" dirty="0" err="1" smtClean="0">
                <a:solidFill>
                  <a:srgbClr val="FF0000"/>
                </a:solidFill>
              </a:rPr>
              <a:t>pain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redness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of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the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eye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decreased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or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 </a:t>
            </a:r>
            <a:r>
              <a:rPr lang="cs-CZ" sz="2000" b="1" dirty="0" err="1" smtClean="0">
                <a:solidFill>
                  <a:srgbClr val="FF0000"/>
                </a:solidFill>
              </a:rPr>
              <a:t>blurred</a:t>
            </a:r>
            <a:r>
              <a:rPr lang="cs-CZ" sz="2000" b="1" dirty="0" smtClean="0">
                <a:solidFill>
                  <a:srgbClr val="FF0000"/>
                </a:solidFill>
              </a:rPr>
              <a:t> vision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Must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be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treated</a:t>
            </a:r>
            <a:r>
              <a:rPr lang="cs-CZ" sz="2000" b="1" dirty="0" smtClean="0">
                <a:solidFill>
                  <a:srgbClr val="0066FF"/>
                </a:solidFill>
              </a:rPr>
              <a:t> as a </a:t>
            </a:r>
            <a:r>
              <a:rPr lang="cs-CZ" sz="2000" b="1" dirty="0" err="1" smtClean="0">
                <a:solidFill>
                  <a:srgbClr val="0066FF"/>
                </a:solidFill>
              </a:rPr>
              <a:t>medical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Emergency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- </a:t>
            </a:r>
            <a:r>
              <a:rPr lang="cs-CZ" sz="2000" b="1" dirty="0" err="1" smtClean="0">
                <a:solidFill>
                  <a:srgbClr val="0066FF"/>
                </a:solidFill>
              </a:rPr>
              <a:t>see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your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ophthalmologist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immediately</a:t>
            </a:r>
            <a:r>
              <a:rPr lang="cs-CZ" sz="2000" b="1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</p:txBody>
      </p:sp>
      <p:pic>
        <p:nvPicPr>
          <p:cNvPr id="13316" name="Picture 5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060575"/>
            <a:ext cx="3311525" cy="3459163"/>
          </a:xfrm>
          <a:noFill/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867400" y="5589588"/>
            <a:ext cx="274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Closed-angle glaucoma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Signs of acute (narrow-angle) glaucoma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3816350" cy="29051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3954462" cy="2925763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3213" y="5681663"/>
            <a:ext cx="88280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Red eye, pain of eye, corneal edema (semitransparent cornea), pain around the eye,</a:t>
            </a:r>
          </a:p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</a:rPr>
              <a:t>eadache</a:t>
            </a:r>
            <a:r>
              <a:rPr lang="cs-CZ" dirty="0" smtClean="0">
                <a:solidFill>
                  <a:srgbClr val="FF0000"/>
                </a:solidFill>
              </a:rPr>
              <a:t>, (</a:t>
            </a:r>
            <a:r>
              <a:rPr lang="cs-CZ" dirty="0" err="1" smtClean="0">
                <a:solidFill>
                  <a:srgbClr val="FF0000"/>
                </a:solidFill>
              </a:rPr>
              <a:t>sometimes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nausea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vomitting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shallow anterior chamber, </a:t>
            </a:r>
            <a:r>
              <a:rPr lang="en-US" dirty="0" err="1">
                <a:solidFill>
                  <a:srgbClr val="FF0000"/>
                </a:solidFill>
              </a:rPr>
              <a:t>plegia</a:t>
            </a:r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dirty="0" smtClean="0">
                <a:solidFill>
                  <a:srgbClr val="FF0000"/>
                </a:solidFill>
              </a:rPr>
              <a:t>pupil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dirty="0" err="1" smtClean="0">
                <a:solidFill>
                  <a:srgbClr val="FF0000"/>
                </a:solidFill>
              </a:rPr>
              <a:t>mid-dilated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, very </a:t>
            </a:r>
            <a:r>
              <a:rPr lang="en-US" dirty="0">
                <a:solidFill>
                  <a:srgbClr val="FF0000"/>
                </a:solidFill>
              </a:rPr>
              <a:t>high </a:t>
            </a:r>
            <a:r>
              <a:rPr lang="en-US" dirty="0" smtClean="0">
                <a:solidFill>
                  <a:srgbClr val="FF0000"/>
                </a:solidFill>
              </a:rPr>
              <a:t>IOP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Glaucoma risk factors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Risk </a:t>
            </a:r>
            <a:r>
              <a:rPr lang="cs-CZ" sz="2000" b="1" dirty="0" err="1" smtClean="0">
                <a:solidFill>
                  <a:srgbClr val="0066FF"/>
                </a:solidFill>
              </a:rPr>
              <a:t>factors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for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include</a:t>
            </a:r>
            <a:r>
              <a:rPr lang="cs-CZ" sz="2000" b="1" dirty="0" smtClean="0">
                <a:solidFill>
                  <a:srgbClr val="0066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smtClean="0">
                <a:solidFill>
                  <a:srgbClr val="0066FF"/>
                </a:solidFill>
              </a:rPr>
              <a:t>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Family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history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Elevated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eye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pressure</a:t>
            </a:r>
            <a:r>
              <a:rPr lang="cs-CZ" sz="2000" b="1" dirty="0" smtClean="0">
                <a:solidFill>
                  <a:srgbClr val="0066FF"/>
                </a:solidFill>
              </a:rPr>
              <a:t> (IOP)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Nearsightedness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farsightedness</a:t>
            </a:r>
            <a:r>
              <a:rPr lang="cs-CZ" sz="2000" b="1" dirty="0" smtClean="0">
                <a:solidFill>
                  <a:srgbClr val="0066FF"/>
                </a:solidFill>
              </a:rPr>
              <a:t> /</a:t>
            </a:r>
            <a:r>
              <a:rPr lang="cs-CZ" sz="2000" b="1" dirty="0" err="1" smtClean="0">
                <a:solidFill>
                  <a:srgbClr val="0066FF"/>
                </a:solidFill>
              </a:rPr>
              <a:t>myopia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hyperopia</a:t>
            </a:r>
            <a:r>
              <a:rPr lang="cs-CZ" sz="2000" b="1" dirty="0" smtClean="0">
                <a:solidFill>
                  <a:srgbClr val="0066FF"/>
                </a:solidFill>
              </a:rPr>
              <a:t>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African</a:t>
            </a:r>
            <a:r>
              <a:rPr lang="cs-CZ" sz="2000" b="1" dirty="0" smtClean="0">
                <a:solidFill>
                  <a:srgbClr val="0066FF"/>
                </a:solidFill>
              </a:rPr>
              <a:t>, </a:t>
            </a:r>
            <a:r>
              <a:rPr lang="cs-CZ" sz="2000" b="1" dirty="0" err="1" smtClean="0">
                <a:solidFill>
                  <a:srgbClr val="0066FF"/>
                </a:solidFill>
              </a:rPr>
              <a:t>Hispanic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Asian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ancestry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smtClean="0">
                <a:solidFill>
                  <a:srgbClr val="0066FF"/>
                </a:solidFill>
              </a:rPr>
              <a:t>Diabetes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Previous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eye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injury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Thin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cornea</a:t>
            </a:r>
            <a:endParaRPr lang="cs-CZ" sz="20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Detecting glaucoma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180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180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Regular eye examinations by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your ophthalmologist are the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best way to detect glaucoma.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Glaucoma screening that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checks only eye pressure is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</a:t>
            </a:r>
            <a:r>
              <a:rPr lang="cs-CZ" sz="2000" b="1" i="1" smtClean="0">
                <a:solidFill>
                  <a:srgbClr val="0066FF"/>
                </a:solidFill>
              </a:rPr>
              <a:t>not </a:t>
            </a:r>
            <a:r>
              <a:rPr lang="cs-CZ" sz="2000" b="1" smtClean="0">
                <a:solidFill>
                  <a:srgbClr val="0066FF"/>
                </a:solidFill>
              </a:rPr>
              <a:t>sufficient to detect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glaucoma.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489576" y="1465262"/>
            <a:ext cx="2665412" cy="3421063"/>
          </a:xfrm>
          <a:noFill/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932363" y="4652963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Ophthalmoscope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Tonometry measures eye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pressure (IOP).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High tonometry reading is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often one of the first signs of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glaucoma.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3808412" cy="2879725"/>
          </a:xfrm>
          <a:noFill/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219700" y="5300663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Tonometry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err="1" smtClean="0">
                <a:solidFill>
                  <a:srgbClr val="0033CC"/>
                </a:solidFill>
              </a:rPr>
              <a:t>Goldmann´s</a:t>
            </a:r>
            <a:r>
              <a:rPr lang="cs-CZ" sz="3200" b="1" dirty="0" smtClean="0">
                <a:solidFill>
                  <a:srgbClr val="0033CC"/>
                </a:solidFill>
              </a:rPr>
              <a:t> </a:t>
            </a:r>
            <a:r>
              <a:rPr lang="cs-CZ" sz="3200" b="1" dirty="0" err="1" smtClean="0">
                <a:solidFill>
                  <a:srgbClr val="0033CC"/>
                </a:solidFill>
              </a:rPr>
              <a:t>applanation</a:t>
            </a:r>
            <a:r>
              <a:rPr lang="cs-CZ" sz="3200" b="1" dirty="0" smtClean="0">
                <a:solidFill>
                  <a:srgbClr val="0033CC"/>
                </a:solidFill>
              </a:rPr>
              <a:t> tonometry </a:t>
            </a:r>
            <a:br>
              <a:rPr lang="cs-CZ" sz="3200" b="1" dirty="0" smtClean="0">
                <a:solidFill>
                  <a:srgbClr val="0033CC"/>
                </a:solidFill>
              </a:rPr>
            </a:br>
            <a:endParaRPr lang="cs-CZ" sz="1600" b="1" dirty="0" smtClean="0">
              <a:solidFill>
                <a:srgbClr val="0033CC"/>
              </a:solidFill>
            </a:endParaRPr>
          </a:p>
        </p:txBody>
      </p:sp>
      <p:pic>
        <p:nvPicPr>
          <p:cNvPr id="18435" name="Picture 3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459269"/>
            <a:ext cx="5256213" cy="4237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776538" cy="2776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65955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(</a:t>
            </a:r>
            <a:r>
              <a:rPr lang="cs-CZ" b="1" dirty="0" err="1">
                <a:solidFill>
                  <a:srgbClr val="0033CC"/>
                </a:solidFill>
              </a:rPr>
              <a:t>the</a:t>
            </a:r>
            <a:r>
              <a:rPr lang="cs-CZ" b="1" dirty="0">
                <a:solidFill>
                  <a:srgbClr val="0033CC"/>
                </a:solidFill>
              </a:rPr>
              <a:t> most </a:t>
            </a:r>
            <a:r>
              <a:rPr lang="cs-CZ" b="1" dirty="0" err="1">
                <a:solidFill>
                  <a:srgbClr val="0033CC"/>
                </a:solidFill>
              </a:rPr>
              <a:t>precise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method</a:t>
            </a:r>
            <a:r>
              <a:rPr lang="cs-CZ" b="1" dirty="0">
                <a:solidFill>
                  <a:srgbClr val="0033CC"/>
                </a:solidFill>
              </a:rPr>
              <a:t>, </a:t>
            </a:r>
            <a:r>
              <a:rPr lang="cs-CZ" b="1" dirty="0" err="1">
                <a:solidFill>
                  <a:srgbClr val="0033CC"/>
                </a:solidFill>
              </a:rPr>
              <a:t>benoxi</a:t>
            </a:r>
            <a:r>
              <a:rPr lang="cs-CZ" b="1" dirty="0">
                <a:solidFill>
                  <a:srgbClr val="0033CC"/>
                </a:solidFill>
              </a:rPr>
              <a:t>, fluorescein, 2 </a:t>
            </a:r>
            <a:r>
              <a:rPr lang="cs-CZ" b="1" dirty="0" err="1">
                <a:solidFill>
                  <a:srgbClr val="0033CC"/>
                </a:solidFill>
              </a:rPr>
              <a:t>curves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must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touch</a:t>
            </a:r>
            <a:r>
              <a:rPr lang="cs-CZ" b="1" dirty="0">
                <a:solidFill>
                  <a:srgbClr val="0033CC"/>
                </a:solidFill>
              </a:rPr>
              <a:t> in </a:t>
            </a:r>
            <a:r>
              <a:rPr lang="cs-CZ" b="1" dirty="0" err="1">
                <a:solidFill>
                  <a:srgbClr val="0033CC"/>
                </a:solidFill>
              </a:rPr>
              <a:t>the</a:t>
            </a:r>
            <a:r>
              <a:rPr lang="cs-CZ" b="1" dirty="0">
                <a:solidFill>
                  <a:srgbClr val="0033CC"/>
                </a:solidFill>
              </a:rPr>
              <a:t> </a:t>
            </a:r>
            <a:r>
              <a:rPr lang="cs-CZ" b="1" dirty="0" err="1">
                <a:solidFill>
                  <a:srgbClr val="0033CC"/>
                </a:solidFill>
              </a:rPr>
              <a:t>middle</a:t>
            </a:r>
            <a:r>
              <a:rPr lang="cs-CZ" b="1" dirty="0">
                <a:solidFill>
                  <a:srgbClr val="0033CC"/>
                </a:solidFill>
              </a:rPr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err="1" smtClean="0">
                <a:solidFill>
                  <a:srgbClr val="0033CC"/>
                </a:solidFill>
              </a:rPr>
              <a:t>Schi</a:t>
            </a:r>
            <a:r>
              <a:rPr lang="en-US" sz="3200" b="1" dirty="0" smtClean="0">
                <a:solidFill>
                  <a:srgbClr val="0033CC"/>
                </a:solidFill>
                <a:cs typeface="Arial" charset="0"/>
              </a:rPr>
              <a:t>ö</a:t>
            </a:r>
            <a:r>
              <a:rPr lang="cs-CZ" sz="3200" b="1" dirty="0" err="1" smtClean="0">
                <a:solidFill>
                  <a:srgbClr val="0033CC"/>
                </a:solidFill>
                <a:cs typeface="Arial" charset="0"/>
              </a:rPr>
              <a:t>etz</a:t>
            </a:r>
            <a:r>
              <a:rPr lang="cs-CZ" sz="3200" b="1" dirty="0" smtClean="0">
                <a:solidFill>
                  <a:srgbClr val="0033CC"/>
                </a:solidFill>
                <a:cs typeface="Arial" charset="0"/>
              </a:rPr>
              <a:t> tonometry </a:t>
            </a:r>
            <a:br>
              <a:rPr lang="cs-CZ" sz="3200" b="1" dirty="0" smtClean="0">
                <a:solidFill>
                  <a:srgbClr val="0033CC"/>
                </a:solidFill>
                <a:cs typeface="Arial" charset="0"/>
              </a:rPr>
            </a:br>
            <a:endParaRPr lang="cs-CZ" sz="1400" b="1" dirty="0" smtClean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24275"/>
            <a:ext cx="5148263" cy="31337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341438"/>
            <a:ext cx="4643437" cy="328295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9432"/>
            <a:ext cx="3779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33CC"/>
                </a:solidFill>
              </a:rPr>
              <a:t>Non-contact tonometer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CC"/>
                </a:solidFill>
              </a:rPr>
              <a:t>IOP measured by air-flow</a:t>
            </a:r>
            <a:endParaRPr lang="cs-CZ" smtClean="0">
              <a:solidFill>
                <a:srgbClr val="0033CC"/>
              </a:solidFill>
            </a:endParaRPr>
          </a:p>
          <a:p>
            <a:pPr eaLnBrk="1" hangingPunct="1"/>
            <a:endParaRPr lang="en-US" smtClean="0">
              <a:solidFill>
                <a:srgbClr val="0033CC"/>
              </a:solidFill>
            </a:endParaRPr>
          </a:p>
          <a:p>
            <a:pPr eaLnBrk="1" hangingPunct="1"/>
            <a:r>
              <a:rPr lang="en-US" smtClean="0">
                <a:solidFill>
                  <a:srgbClr val="0033CC"/>
                </a:solidFill>
              </a:rPr>
              <a:t>Advantage: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33CC"/>
                </a:solidFill>
              </a:rPr>
              <a:t>    </a:t>
            </a:r>
            <a:r>
              <a:rPr lang="en-US" sz="2000" smtClean="0">
                <a:solidFill>
                  <a:srgbClr val="0033CC"/>
                </a:solidFill>
              </a:rPr>
              <a:t>no local (conjunctival) anesthesia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0033CC"/>
                </a:solidFill>
              </a:rPr>
              <a:t>    </a:t>
            </a:r>
            <a:r>
              <a:rPr lang="cs-CZ" sz="2000" smtClean="0">
                <a:solidFill>
                  <a:srgbClr val="0033CC"/>
                </a:solidFill>
              </a:rPr>
              <a:t>  </a:t>
            </a:r>
            <a:r>
              <a:rPr lang="en-US" sz="2000" smtClean="0">
                <a:solidFill>
                  <a:srgbClr val="0033CC"/>
                </a:solidFill>
              </a:rPr>
              <a:t>no transfer of infection</a:t>
            </a:r>
            <a:endParaRPr lang="cs-CZ" sz="20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sz="200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mtClean="0">
                <a:solidFill>
                  <a:srgbClr val="0033CC"/>
                </a:solidFill>
              </a:rPr>
              <a:t>Disadvantage: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</a:t>
            </a:r>
            <a:r>
              <a:rPr lang="en-US" sz="2000" smtClean="0">
                <a:solidFill>
                  <a:srgbClr val="0033CC"/>
                </a:solidFill>
              </a:rPr>
              <a:t>less accurate</a:t>
            </a:r>
            <a:r>
              <a:rPr lang="cs-CZ" sz="2000" smtClean="0">
                <a:solidFill>
                  <a:srgbClr val="0033CC"/>
                </a:solidFill>
              </a:rPr>
              <a:t> (sensitive to </a:t>
            </a:r>
            <a:r>
              <a:rPr lang="en-US" sz="2000" smtClean="0">
                <a:solidFill>
                  <a:srgbClr val="0033CC"/>
                </a:solidFill>
              </a:rPr>
              <a:t>corneal thickness)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33CC"/>
                </a:solidFill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0066FF"/>
                </a:solidFill>
              </a:rPr>
              <a:t>Healthy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eye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0066FF"/>
                </a:solidFill>
              </a:rPr>
              <a:t>What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is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0066FF"/>
                </a:solidFill>
              </a:rPr>
              <a:t>Anatomy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0066FF"/>
                </a:solidFill>
              </a:rPr>
              <a:t>Types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 risk </a:t>
            </a:r>
            <a:r>
              <a:rPr lang="cs-CZ" sz="2000" b="1" dirty="0" err="1" smtClean="0">
                <a:solidFill>
                  <a:srgbClr val="0066FF"/>
                </a:solidFill>
              </a:rPr>
              <a:t>factors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0066FF"/>
                </a:solidFill>
              </a:rPr>
              <a:t>E</a:t>
            </a:r>
            <a:r>
              <a:rPr lang="cs-CZ" sz="2000" b="1" dirty="0" err="1" smtClean="0">
                <a:solidFill>
                  <a:srgbClr val="0066FF"/>
                </a:solidFill>
              </a:rPr>
              <a:t>xamination</a:t>
            </a:r>
            <a:r>
              <a:rPr lang="cs-CZ" sz="2000" b="1" dirty="0" smtClean="0">
                <a:solidFill>
                  <a:srgbClr val="0066FF"/>
                </a:solidFill>
              </a:rPr>
              <a:t> in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 smtClean="0">
                <a:solidFill>
                  <a:srgbClr val="0066FF"/>
                </a:solidFill>
              </a:rPr>
              <a:t>Treatment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Gonioscopy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inspects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drainage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angle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aqueous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humor (</a:t>
            </a:r>
            <a:r>
              <a:rPr lang="cs-CZ" sz="2000" b="1" dirty="0" err="1" smtClean="0">
                <a:solidFill>
                  <a:srgbClr val="0066FF"/>
                </a:solidFill>
              </a:rPr>
              <a:t>anterior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chamber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angle</a:t>
            </a:r>
            <a:r>
              <a:rPr lang="cs-CZ" sz="2000" b="1" dirty="0" smtClean="0">
                <a:solidFill>
                  <a:srgbClr val="0066FF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Allows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ophthalmologist</a:t>
            </a:r>
            <a:r>
              <a:rPr lang="cs-CZ" sz="2000" b="1" dirty="0" smtClean="0">
                <a:solidFill>
                  <a:srgbClr val="0066FF"/>
                </a:solidFill>
              </a:rPr>
              <a:t> to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determine</a:t>
            </a:r>
            <a:r>
              <a:rPr lang="cs-CZ" sz="2000" b="1" dirty="0" smtClean="0">
                <a:solidFill>
                  <a:srgbClr val="0066FF"/>
                </a:solidFill>
              </a:rPr>
              <a:t> type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(open- </a:t>
            </a:r>
            <a:r>
              <a:rPr lang="cs-CZ" sz="2000" b="1" dirty="0" err="1" smtClean="0">
                <a:solidFill>
                  <a:srgbClr val="0066FF"/>
                </a:solidFill>
              </a:rPr>
              <a:t>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closed-angle</a:t>
            </a:r>
            <a:r>
              <a:rPr lang="cs-CZ" sz="2000" b="1" dirty="0" smtClean="0">
                <a:solidFill>
                  <a:srgbClr val="0066FF"/>
                </a:solidFill>
              </a:rPr>
              <a:t>).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060575"/>
            <a:ext cx="4346575" cy="3024188"/>
          </a:xfrm>
          <a:noFill/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643438" y="5229225"/>
            <a:ext cx="377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Gonioscopic image of the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Gonioscopy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038600" cy="307816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098925" cy="30749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671638" y="4935538"/>
            <a:ext cx="5451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2000" dirty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local anesthesia</a:t>
            </a:r>
            <a:r>
              <a:rPr lang="cs-CZ" sz="2000" dirty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required</a:t>
            </a:r>
          </a:p>
          <a:p>
            <a:pPr eaLnBrk="1" hangingPunct="1">
              <a:buFontTx/>
              <a:buChar char="•"/>
            </a:pPr>
            <a:r>
              <a:rPr lang="cs-CZ" sz="2000" dirty="0">
                <a:solidFill>
                  <a:srgbClr val="0066FF"/>
                </a:solidFill>
              </a:rPr>
              <a:t> </a:t>
            </a:r>
            <a:r>
              <a:rPr lang="en-US" sz="2000" dirty="0" smtClean="0">
                <a:solidFill>
                  <a:srgbClr val="0066FF"/>
                </a:solidFill>
              </a:rPr>
              <a:t>con</a:t>
            </a:r>
            <a:r>
              <a:rPr lang="cs-CZ" sz="2000" dirty="0">
                <a:solidFill>
                  <a:srgbClr val="0066FF"/>
                </a:solidFill>
              </a:rPr>
              <a:t>t</a:t>
            </a:r>
            <a:r>
              <a:rPr lang="en-US" sz="2000" dirty="0">
                <a:solidFill>
                  <a:srgbClr val="0066FF"/>
                </a:solidFill>
              </a:rPr>
              <a:t>act lens with a mirror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 examination of angle between cornea and iris</a:t>
            </a:r>
          </a:p>
          <a:p>
            <a:pPr eaLnBrk="1" hangingPunct="1"/>
            <a:r>
              <a:rPr lang="en-US" sz="2000" dirty="0">
                <a:solidFill>
                  <a:srgbClr val="0066FF"/>
                </a:solidFill>
              </a:rPr>
              <a:t>   (place of aqueous humor outflow)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Optic nerve exam, in which ophthalmologist dilates your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pupils to detect optic nerve damage.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Subtle changes of optic nerve reveal early signs of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glaucoma (</a:t>
            </a:r>
            <a:r>
              <a:rPr lang="en-US" sz="2000" b="1" smtClean="0">
                <a:solidFill>
                  <a:srgbClr val="0066FF"/>
                </a:solidFill>
              </a:rPr>
              <a:t>previous slides</a:t>
            </a:r>
            <a:r>
              <a:rPr lang="cs-CZ" sz="2000" b="1" smtClean="0">
                <a:solidFill>
                  <a:srgbClr val="0066FF"/>
                </a:solidFill>
              </a:rPr>
              <a:t>)</a:t>
            </a:r>
          </a:p>
        </p:txBody>
      </p:sp>
      <p:pic>
        <p:nvPicPr>
          <p:cNvPr id="23556" name="Picture 4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221163"/>
            <a:ext cx="2663825" cy="1871662"/>
          </a:xfrm>
          <a:noFill/>
        </p:spPr>
      </p:pic>
      <p:pic>
        <p:nvPicPr>
          <p:cNvPr id="23557" name="Picture 6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221163"/>
            <a:ext cx="2663825" cy="1871662"/>
          </a:xfrm>
          <a:noFill/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547813" y="6165850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Normal optic nerve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500563" y="6165850"/>
            <a:ext cx="438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Optic nerve damaged by glaucoma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33CC"/>
                </a:solidFill>
              </a:rPr>
              <a:t>Ophthalmoscopy </a:t>
            </a:r>
            <a:r>
              <a:rPr lang="cs-CZ" sz="3200" b="1" smtClean="0">
                <a:solidFill>
                  <a:srgbClr val="0033CC"/>
                </a:solidFill>
              </a:rPr>
              <a:t>- </a:t>
            </a:r>
            <a:r>
              <a:rPr lang="en-US" sz="3200" b="1" smtClean="0">
                <a:solidFill>
                  <a:srgbClr val="0033CC"/>
                </a:solidFill>
              </a:rPr>
              <a:t>examination of ONH, mydriasis (dilatation of pupil) required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3333750" cy="2486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38625"/>
            <a:ext cx="3492500" cy="26193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420938"/>
            <a:ext cx="2952750" cy="27511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400425" y="1647825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Biomicroscopy on a slit lamp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80150" y="2655888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Direct ophthalmoscopy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87675" y="6092825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Indirect ophthalmoscopy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What happens during an exam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Visual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field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exam</a:t>
            </a:r>
            <a:r>
              <a:rPr lang="cs-CZ" sz="2000" b="1" dirty="0" smtClean="0">
                <a:solidFill>
                  <a:srgbClr val="0066FF"/>
                </a:solidFill>
              </a:rPr>
              <a:t> (perimetry), </a:t>
            </a:r>
            <a:r>
              <a:rPr lang="cs-CZ" sz="2000" b="1" dirty="0" err="1" smtClean="0">
                <a:solidFill>
                  <a:srgbClr val="0066FF"/>
                </a:solidFill>
              </a:rPr>
              <a:t>testing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for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blank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spots</a:t>
            </a:r>
            <a:r>
              <a:rPr lang="cs-CZ" sz="2000" b="1" dirty="0" smtClean="0">
                <a:solidFill>
                  <a:srgbClr val="0066FF"/>
                </a:solidFill>
              </a:rPr>
              <a:t> in </a:t>
            </a:r>
            <a:r>
              <a:rPr lang="cs-CZ" sz="2000" b="1" dirty="0" err="1" smtClean="0">
                <a:solidFill>
                  <a:srgbClr val="0066FF"/>
                </a:solidFill>
              </a:rPr>
              <a:t>peripheral</a:t>
            </a:r>
            <a:r>
              <a:rPr lang="cs-CZ" sz="2000" b="1" dirty="0" smtClean="0">
                <a:solidFill>
                  <a:srgbClr val="0066FF"/>
                </a:solidFill>
              </a:rPr>
              <a:t> vision</a:t>
            </a:r>
          </a:p>
          <a:p>
            <a:pPr eaLnBrk="1" hangingPunct="1">
              <a:buFontTx/>
              <a:buNone/>
            </a:pPr>
            <a:endParaRPr lang="cs-CZ" sz="2000" b="1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>
                <a:solidFill>
                  <a:srgbClr val="0066FF"/>
                </a:solidFill>
              </a:rPr>
              <a:t>• </a:t>
            </a:r>
            <a:r>
              <a:rPr lang="cs-CZ" sz="2000" b="1" dirty="0" err="1">
                <a:solidFill>
                  <a:srgbClr val="0066FF"/>
                </a:solidFill>
              </a:rPr>
              <a:t>S</a:t>
            </a:r>
            <a:r>
              <a:rPr lang="cs-CZ" sz="2000" b="1" dirty="0" err="1" smtClean="0">
                <a:solidFill>
                  <a:srgbClr val="0066FF"/>
                </a:solidFill>
              </a:rPr>
              <a:t>cotomas</a:t>
            </a:r>
            <a:r>
              <a:rPr lang="cs-CZ" sz="2000" b="1" dirty="0" smtClean="0">
                <a:solidFill>
                  <a:srgbClr val="0066FF"/>
                </a:solidFill>
              </a:rPr>
              <a:t> – </a:t>
            </a:r>
            <a:r>
              <a:rPr lang="cs-CZ" sz="2000" b="1" dirty="0" err="1" smtClean="0">
                <a:solidFill>
                  <a:srgbClr val="0066FF"/>
                </a:solidFill>
              </a:rPr>
              <a:t>absolute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relative</a:t>
            </a:r>
            <a:r>
              <a:rPr lang="cs-CZ" sz="2000" b="1" dirty="0" smtClean="0">
                <a:solidFill>
                  <a:srgbClr val="0066FF"/>
                </a:solidFill>
              </a:rPr>
              <a:t> (</a:t>
            </a:r>
            <a:r>
              <a:rPr lang="cs-CZ" sz="2000" b="1" dirty="0" err="1" smtClean="0">
                <a:solidFill>
                  <a:srgbClr val="0066FF"/>
                </a:solidFill>
              </a:rPr>
              <a:t>decreased</a:t>
            </a:r>
            <a:r>
              <a:rPr lang="cs-CZ" sz="2000" b="1" dirty="0" smtClean="0">
                <a:solidFill>
                  <a:srgbClr val="0066FF"/>
                </a:solidFill>
              </a:rPr>
              <a:t> sensitivity).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780928"/>
            <a:ext cx="4159250" cy="2808287"/>
          </a:xfrm>
          <a:noFill/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724128" y="5851525"/>
            <a:ext cx="224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rgbClr val="0066FF"/>
                </a:solidFill>
              </a:rPr>
              <a:t>Visual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field</a:t>
            </a:r>
            <a:r>
              <a:rPr lang="cs-CZ" sz="2000" b="1" dirty="0">
                <a:solidFill>
                  <a:srgbClr val="0066FF"/>
                </a:solidFill>
              </a:rPr>
              <a:t> </a:t>
            </a:r>
            <a:r>
              <a:rPr lang="cs-CZ" sz="2000" b="1" dirty="0" err="1">
                <a:solidFill>
                  <a:srgbClr val="0066FF"/>
                </a:solidFill>
              </a:rPr>
              <a:t>exam</a:t>
            </a:r>
            <a:endParaRPr lang="cs-CZ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16013" y="620713"/>
          <a:ext cx="6732587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CorelPhotoPaint.Image.8" r:id="rId4" imgW="7514286" imgH="3933333" progId="CorelPhotoPaint.Image.8">
                  <p:embed/>
                </p:oleObj>
              </mc:Choice>
              <mc:Fallback>
                <p:oleObj name="CorelPhotoPaint.Image.8" r:id="rId4" imgW="7514286" imgH="3933333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20713"/>
                        <a:ext cx="6732587" cy="352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23938" y="4503738"/>
            <a:ext cx="32099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CC"/>
                </a:solidFill>
              </a:rPr>
              <a:t>Kinetic perimetry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older method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quantitative evaluation of VF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(provides detection just of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absolute scotomas</a:t>
            </a:r>
            <a:r>
              <a:rPr lang="cs-CZ">
                <a:solidFill>
                  <a:srgbClr val="0066FF"/>
                </a:solidFill>
              </a:rPr>
              <a:t>)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4859338" y="4483100"/>
            <a:ext cx="3495675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CC"/>
                </a:solidFill>
              </a:rPr>
              <a:t>Static (computer) perimetry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more modern method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quantitative and qualitative 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evaluation of VF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(provides detection of absolute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  and also relative scotomas)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331913" y="260350"/>
            <a:ext cx="671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800" b="1">
                <a:solidFill>
                  <a:srgbClr val="0033CC"/>
                </a:solidFill>
              </a:rPr>
              <a:t>Perimetry – </a:t>
            </a:r>
            <a:r>
              <a:rPr lang="en-US" sz="2800" b="1">
                <a:solidFill>
                  <a:srgbClr val="0033CC"/>
                </a:solidFill>
              </a:rPr>
              <a:t>visual field examination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776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Treatment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depends</a:t>
            </a:r>
            <a:r>
              <a:rPr lang="cs-CZ" sz="2000" b="1" dirty="0" smtClean="0">
                <a:solidFill>
                  <a:srgbClr val="0066FF"/>
                </a:solidFill>
              </a:rPr>
              <a:t> on:</a:t>
            </a:r>
          </a:p>
          <a:p>
            <a:pPr eaLnBrk="1" hangingPunct="1">
              <a:buFontTx/>
              <a:buNone/>
            </a:pPr>
            <a:endParaRPr lang="cs-CZ" sz="2400" b="1" dirty="0" smtClean="0"/>
          </a:p>
          <a:p>
            <a:pPr eaLnBrk="1" hangingPunct="1">
              <a:buFontTx/>
              <a:buNone/>
            </a:pPr>
            <a:endParaRPr lang="cs-CZ" sz="2000" b="1" dirty="0" smtClean="0"/>
          </a:p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    </a:t>
            </a:r>
            <a:r>
              <a:rPr lang="cs-CZ" sz="2000" b="1" dirty="0" err="1" smtClean="0">
                <a:solidFill>
                  <a:srgbClr val="0066FF"/>
                </a:solidFill>
              </a:rPr>
              <a:t>Specific</a:t>
            </a:r>
            <a:r>
              <a:rPr lang="cs-CZ" sz="2000" b="1" dirty="0" smtClean="0">
                <a:solidFill>
                  <a:srgbClr val="0066FF"/>
                </a:solidFill>
              </a:rPr>
              <a:t> type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 </a:t>
            </a:r>
            <a:r>
              <a:rPr lang="cs-CZ" sz="2000" b="1" dirty="0" err="1" smtClean="0">
                <a:solidFill>
                  <a:srgbClr val="0066FF"/>
                </a:solidFill>
              </a:rPr>
              <a:t>Severity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 </a:t>
            </a:r>
            <a:r>
              <a:rPr lang="cs-CZ" sz="2000" b="1" dirty="0" err="1" smtClean="0">
                <a:solidFill>
                  <a:srgbClr val="0066FF"/>
                </a:solidFill>
              </a:rPr>
              <a:t>How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responds</a:t>
            </a:r>
            <a:r>
              <a:rPr lang="cs-CZ" sz="2000" b="1" dirty="0" smtClean="0">
                <a:solidFill>
                  <a:srgbClr val="0066FF"/>
                </a:solidFill>
              </a:rPr>
              <a:t> to </a:t>
            </a:r>
            <a:r>
              <a:rPr lang="cs-CZ" sz="2000" b="1" dirty="0" err="1" smtClean="0">
                <a:solidFill>
                  <a:srgbClr val="0066FF"/>
                </a:solidFill>
              </a:rPr>
              <a:t>treatment</a:t>
            </a:r>
            <a:endParaRPr lang="cs-CZ" sz="20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1800" b="1" smtClean="0"/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Medication (see below)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Eyedrops are the most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common treatment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3849687" cy="2755900"/>
          </a:xfrm>
          <a:noFill/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859338" y="5013325"/>
            <a:ext cx="308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>
                <a:solidFill>
                  <a:srgbClr val="0066FF"/>
                </a:solidFill>
              </a:rPr>
              <a:t>Eyedrop application for </a:t>
            </a:r>
          </a:p>
          <a:p>
            <a:pPr algn="ctr" eaLnBrk="1" hangingPunct="1"/>
            <a:r>
              <a:rPr lang="cs-CZ" sz="2000" b="1">
                <a:solidFill>
                  <a:srgbClr val="0066FF"/>
                </a:solidFill>
              </a:rPr>
              <a:t>Open angle glaucoma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9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66FF"/>
                </a:solidFill>
              </a:rPr>
              <a:t>Open angle glaucoma</a:t>
            </a:r>
            <a:r>
              <a:rPr lang="cs-CZ" sz="2000" b="1" dirty="0" smtClean="0">
                <a:solidFill>
                  <a:srgbClr val="0066FF"/>
                </a:solidFill>
              </a:rPr>
              <a:t> (laser </a:t>
            </a:r>
            <a:r>
              <a:rPr lang="en-US" sz="2000" b="1" dirty="0" smtClean="0">
                <a:solidFill>
                  <a:srgbClr val="0066FF"/>
                </a:solidFill>
              </a:rPr>
              <a:t>treatment</a:t>
            </a:r>
            <a:r>
              <a:rPr lang="cs-CZ" sz="2000" b="1" dirty="0" smtClean="0">
                <a:solidFill>
                  <a:srgbClr val="0066FF"/>
                </a:solidFill>
              </a:rPr>
              <a:t>)</a:t>
            </a:r>
            <a:endParaRPr lang="en-US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smtClean="0">
                <a:solidFill>
                  <a:srgbClr val="0066FF"/>
                </a:solidFill>
              </a:rPr>
              <a:t>Laser </a:t>
            </a:r>
            <a:r>
              <a:rPr lang="cs-CZ" sz="2000" b="1" dirty="0" err="1" smtClean="0">
                <a:solidFill>
                  <a:srgbClr val="0066FF"/>
                </a:solidFill>
              </a:rPr>
              <a:t>trabeculoplasty</a:t>
            </a:r>
            <a:r>
              <a:rPr lang="cs-CZ" sz="2000" b="1" dirty="0" smtClean="0">
                <a:solidFill>
                  <a:srgbClr val="0066FF"/>
                </a:solidFill>
              </a:rPr>
              <a:t>: </a:t>
            </a:r>
            <a:r>
              <a:rPr lang="cs-CZ" sz="2000" b="1" dirty="0" err="1" smtClean="0">
                <a:solidFill>
                  <a:srgbClr val="0066FF"/>
                </a:solidFill>
              </a:rPr>
              <a:t>stimulates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trabecular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meshwork</a:t>
            </a:r>
            <a:r>
              <a:rPr lang="cs-CZ" sz="2000" b="1" dirty="0" smtClean="0">
                <a:solidFill>
                  <a:srgbClr val="0066FF"/>
                </a:solidFill>
              </a:rPr>
              <a:t> (</a:t>
            </a:r>
            <a:r>
              <a:rPr lang="cs-CZ" sz="2000" b="1" dirty="0" err="1" smtClean="0">
                <a:solidFill>
                  <a:srgbClr val="0066FF"/>
                </a:solidFill>
              </a:rPr>
              <a:t>drainage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angle</a:t>
            </a:r>
            <a:r>
              <a:rPr lang="cs-CZ" sz="2000" b="1" dirty="0" smtClean="0">
                <a:solidFill>
                  <a:srgbClr val="0066FF"/>
                </a:solidFill>
              </a:rPr>
              <a:t>) to </a:t>
            </a:r>
            <a:r>
              <a:rPr lang="cs-CZ" sz="2000" b="1" dirty="0" err="1" smtClean="0">
                <a:solidFill>
                  <a:srgbClr val="0066FF"/>
                </a:solidFill>
              </a:rPr>
              <a:t>function</a:t>
            </a:r>
            <a:r>
              <a:rPr lang="cs-CZ" sz="2000" b="1" dirty="0" smtClean="0">
                <a:solidFill>
                  <a:srgbClr val="0066FF"/>
                </a:solidFill>
              </a:rPr>
              <a:t> more </a:t>
            </a:r>
            <a:r>
              <a:rPr lang="cs-CZ" sz="2000" b="1" dirty="0" err="1" smtClean="0">
                <a:solidFill>
                  <a:srgbClr val="0066FF"/>
                </a:solidFill>
              </a:rPr>
              <a:t>efficiently</a:t>
            </a:r>
            <a:r>
              <a:rPr lang="cs-CZ" sz="2000" b="1" dirty="0" smtClean="0">
                <a:solidFill>
                  <a:srgbClr val="0066FF"/>
                </a:solidFill>
              </a:rPr>
              <a:t> (</a:t>
            </a:r>
            <a:r>
              <a:rPr lang="cs-CZ" sz="2000" b="1" dirty="0" err="1" smtClean="0">
                <a:solidFill>
                  <a:srgbClr val="0066FF"/>
                </a:solidFill>
              </a:rPr>
              <a:t>temporary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effect</a:t>
            </a:r>
            <a:r>
              <a:rPr lang="cs-CZ" sz="2000" b="1" dirty="0" smtClean="0">
                <a:solidFill>
                  <a:srgbClr val="0066FF"/>
                </a:solidFill>
              </a:rPr>
              <a:t>).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573463"/>
            <a:ext cx="4537075" cy="2093912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276600" y="57086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Laser trabeculoplasty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33CC"/>
                </a:solidFill>
              </a:rPr>
              <a:t>Treating glaucoma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9732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066FF"/>
                </a:solidFill>
              </a:rPr>
              <a:t>Narrow-angle glaucoma</a:t>
            </a:r>
            <a:r>
              <a:rPr lang="cs-CZ" sz="2000" b="1" smtClean="0">
                <a:solidFill>
                  <a:srgbClr val="0066FF"/>
                </a:solidFill>
              </a:rPr>
              <a:t> (laser treatment)</a:t>
            </a:r>
          </a:p>
          <a:p>
            <a:pPr eaLnBrk="1" hangingPunct="1"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Laser iridotomy: creates a small hole in the iris to improve </a:t>
            </a:r>
          </a:p>
          <a:p>
            <a:pPr eaLnBrk="1" hangingPunct="1"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flow of aqueous humor into drainage angle.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933825"/>
            <a:ext cx="4030662" cy="1993900"/>
          </a:xfrm>
          <a:noFill/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476375" y="594995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0066FF"/>
                </a:solidFill>
              </a:rPr>
              <a:t>Laser iridotomy</a:t>
            </a:r>
          </a:p>
        </p:txBody>
      </p:sp>
      <p:pic>
        <p:nvPicPr>
          <p:cNvPr id="30726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076700"/>
            <a:ext cx="3124200" cy="2046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The healthy eye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rgbClr val="0066FF"/>
                </a:solidFill>
              </a:rPr>
              <a:t>Light rays enter the eye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the cornea, pupil and lens.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rgbClr val="0066FF"/>
                </a:solidFill>
              </a:rPr>
              <a:t>These light rays are focused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directly onto the retina,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light-sensitive tissue lining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the back of the eye.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smtClean="0">
                <a:solidFill>
                  <a:srgbClr val="0066FF"/>
                </a:solidFill>
              </a:rPr>
              <a:t>The retina converts light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rays into impulses; sent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through the optic nerve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your brain, where they are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  recognized as images.</a:t>
            </a:r>
          </a:p>
        </p:txBody>
      </p:sp>
      <p:pic>
        <p:nvPicPr>
          <p:cNvPr id="4100" name="Picture 7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2157413"/>
            <a:ext cx="4268788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/>
            <a:r>
              <a:rPr lang="cs-CZ" sz="3600" b="1" dirty="0" err="1" smtClean="0">
                <a:solidFill>
                  <a:srgbClr val="0033CC"/>
                </a:solidFill>
              </a:rPr>
              <a:t>Treating</a:t>
            </a:r>
            <a:r>
              <a:rPr lang="cs-CZ" sz="3600" b="1" dirty="0" smtClean="0">
                <a:solidFill>
                  <a:srgbClr val="0033CC"/>
                </a:solidFill>
              </a:rPr>
              <a:t> </a:t>
            </a:r>
            <a:r>
              <a:rPr lang="cs-CZ" sz="3600" b="1" dirty="0" err="1" smtClean="0">
                <a:solidFill>
                  <a:srgbClr val="0033CC"/>
                </a:solidFill>
              </a:rPr>
              <a:t>glaucoma</a:t>
            </a:r>
            <a:endParaRPr lang="cs-CZ" sz="3600" b="1" dirty="0" smtClean="0">
              <a:solidFill>
                <a:srgbClr val="0033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5832648" cy="514543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err="1" smtClean="0">
                <a:solidFill>
                  <a:srgbClr val="0066FF"/>
                </a:solidFill>
              </a:rPr>
              <a:t>Glaucoma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surgery</a:t>
            </a:r>
            <a:r>
              <a:rPr lang="cs-CZ" sz="1800" b="1" dirty="0" smtClean="0">
                <a:solidFill>
                  <a:srgbClr val="0066FF"/>
                </a:solidFill>
              </a:rPr>
              <a:t> (</a:t>
            </a:r>
            <a:r>
              <a:rPr lang="en-US" sz="1800" b="1" dirty="0" smtClean="0">
                <a:solidFill>
                  <a:srgbClr val="0066FF"/>
                </a:solidFill>
              </a:rPr>
              <a:t>all types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66FF"/>
                </a:solidFill>
              </a:rPr>
              <a:t> of </a:t>
            </a:r>
            <a:r>
              <a:rPr lang="en-US" sz="1800" b="1" dirty="0" err="1" smtClean="0">
                <a:solidFill>
                  <a:srgbClr val="0066FF"/>
                </a:solidFill>
              </a:rPr>
              <a:t>glaucomas</a:t>
            </a:r>
            <a:r>
              <a:rPr lang="en-US" sz="1800" b="1" dirty="0" smtClean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66FF"/>
                </a:solidFill>
              </a:rPr>
              <a:t>• </a:t>
            </a:r>
            <a:r>
              <a:rPr lang="en-US" sz="1800" b="1" dirty="0" err="1" smtClean="0">
                <a:solidFill>
                  <a:srgbClr val="0066FF"/>
                </a:solidFill>
              </a:rPr>
              <a:t>Trabeculectomy</a:t>
            </a:r>
            <a:r>
              <a:rPr lang="en-US" sz="1800" b="1" dirty="0" smtClean="0">
                <a:solidFill>
                  <a:srgbClr val="0066FF"/>
                </a:solidFill>
              </a:rPr>
              <a:t> </a:t>
            </a:r>
            <a:r>
              <a:rPr lang="en-US" sz="1800" b="1" dirty="0">
                <a:solidFill>
                  <a:srgbClr val="0066FF"/>
                </a:solidFill>
              </a:rPr>
              <a:t>is a filtering surgery where </a:t>
            </a:r>
            <a:r>
              <a:rPr lang="en-US" sz="1800" b="1" dirty="0" smtClean="0">
                <a:solidFill>
                  <a:srgbClr val="0066FF"/>
                </a:solidFill>
              </a:rPr>
              <a:t>a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new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drainage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channel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en-US" sz="1800" b="1" dirty="0" smtClean="0">
                <a:solidFill>
                  <a:srgbClr val="0066FF"/>
                </a:solidFill>
              </a:rPr>
              <a:t>is </a:t>
            </a:r>
            <a:r>
              <a:rPr lang="en-US" sz="1800" b="1" dirty="0">
                <a:solidFill>
                  <a:srgbClr val="0066FF"/>
                </a:solidFill>
              </a:rPr>
              <a:t>created into the anterior chamber from underneath a partial thickness scleral flap to allow for aqueous flow out of the eye. The aqueous flows into the </a:t>
            </a:r>
            <a:r>
              <a:rPr lang="en-US" sz="1800" b="1" dirty="0" err="1">
                <a:solidFill>
                  <a:srgbClr val="0066FF"/>
                </a:solidFill>
              </a:rPr>
              <a:t>subconjunctival</a:t>
            </a:r>
            <a:r>
              <a:rPr lang="en-US" sz="1800" b="1" dirty="0">
                <a:solidFill>
                  <a:srgbClr val="0066FF"/>
                </a:solidFill>
              </a:rPr>
              <a:t> space, usually leading to an elevation of the conjunctiva, referred to as a filtering bleb</a:t>
            </a:r>
            <a:endParaRPr lang="cs-CZ" sz="1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>
                <a:solidFill>
                  <a:srgbClr val="0066FF"/>
                </a:solidFill>
              </a:rPr>
              <a:t>• </a:t>
            </a:r>
            <a:r>
              <a:rPr lang="cs-CZ" sz="1800" b="1" dirty="0" err="1" smtClean="0">
                <a:solidFill>
                  <a:srgbClr val="0066FF"/>
                </a:solidFill>
              </a:rPr>
              <a:t>Goal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is</a:t>
            </a:r>
            <a:r>
              <a:rPr lang="cs-CZ" sz="1800" b="1" dirty="0" smtClean="0">
                <a:solidFill>
                  <a:srgbClr val="0066FF"/>
                </a:solidFill>
              </a:rPr>
              <a:t> to </a:t>
            </a:r>
            <a:r>
              <a:rPr lang="cs-CZ" sz="1800" b="1" dirty="0" err="1" smtClean="0">
                <a:solidFill>
                  <a:srgbClr val="0066FF"/>
                </a:solidFill>
              </a:rPr>
              <a:t>stabilize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disease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>
                <a:solidFill>
                  <a:srgbClr val="0066FF"/>
                </a:solidFill>
              </a:rPr>
              <a:t>  and </a:t>
            </a:r>
            <a:r>
              <a:rPr lang="cs-CZ" sz="1800" b="1" dirty="0" err="1" smtClean="0">
                <a:solidFill>
                  <a:srgbClr val="0066FF"/>
                </a:solidFill>
              </a:rPr>
              <a:t>prevent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further</a:t>
            </a:r>
            <a:endParaRPr lang="cs-CZ" sz="1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>
                <a:solidFill>
                  <a:srgbClr val="0066FF"/>
                </a:solidFill>
              </a:rPr>
              <a:t>  </a:t>
            </a:r>
            <a:r>
              <a:rPr lang="cs-CZ" sz="1800" b="1" dirty="0" err="1" smtClean="0">
                <a:solidFill>
                  <a:srgbClr val="0066FF"/>
                </a:solidFill>
              </a:rPr>
              <a:t>damage</a:t>
            </a:r>
            <a:r>
              <a:rPr lang="cs-CZ" sz="1800" b="1" dirty="0" smtClean="0">
                <a:solidFill>
                  <a:srgbClr val="0066FF"/>
                </a:solidFill>
              </a:rPr>
              <a:t>/vision </a:t>
            </a:r>
            <a:r>
              <a:rPr lang="cs-CZ" sz="1800" b="1" dirty="0" err="1" smtClean="0">
                <a:solidFill>
                  <a:srgbClr val="0066FF"/>
                </a:solidFill>
              </a:rPr>
              <a:t>loss</a:t>
            </a:r>
            <a:r>
              <a:rPr lang="cs-CZ" sz="1800" b="1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>
                <a:solidFill>
                  <a:srgbClr val="0066FF"/>
                </a:solidFill>
              </a:rPr>
              <a:t>• </a:t>
            </a:r>
            <a:r>
              <a:rPr lang="cs-CZ" sz="1800" b="1" dirty="0" err="1" smtClean="0">
                <a:solidFill>
                  <a:srgbClr val="0066FF"/>
                </a:solidFill>
              </a:rPr>
              <a:t>Does</a:t>
            </a:r>
            <a:r>
              <a:rPr lang="cs-CZ" sz="1800" b="1" dirty="0" smtClean="0">
                <a:solidFill>
                  <a:srgbClr val="0066FF"/>
                </a:solidFill>
              </a:rPr>
              <a:t> not reverse </a:t>
            </a:r>
            <a:r>
              <a:rPr lang="cs-CZ" sz="1800" b="1" dirty="0" err="1" smtClean="0">
                <a:solidFill>
                  <a:srgbClr val="0066FF"/>
                </a:solidFill>
              </a:rPr>
              <a:t>damage</a:t>
            </a:r>
            <a:r>
              <a:rPr lang="cs-CZ" sz="1800" b="1" dirty="0" smtClean="0">
                <a:solidFill>
                  <a:srgbClr val="0066FF"/>
                </a:solidFill>
              </a:rPr>
              <a:t> 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>
                <a:solidFill>
                  <a:srgbClr val="0066FF"/>
                </a:solidFill>
              </a:rPr>
              <a:t>  </a:t>
            </a:r>
            <a:r>
              <a:rPr lang="cs-CZ" sz="1800" b="1" dirty="0" err="1" smtClean="0">
                <a:solidFill>
                  <a:srgbClr val="0066FF"/>
                </a:solidFill>
              </a:rPr>
              <a:t>the</a:t>
            </a:r>
            <a:r>
              <a:rPr lang="cs-CZ" sz="1800" b="1" dirty="0" smtClean="0">
                <a:solidFill>
                  <a:srgbClr val="0066FF"/>
                </a:solidFill>
              </a:rPr>
              <a:t> </a:t>
            </a:r>
            <a:r>
              <a:rPr lang="cs-CZ" sz="1800" b="1" dirty="0" err="1" smtClean="0">
                <a:solidFill>
                  <a:srgbClr val="0066FF"/>
                </a:solidFill>
              </a:rPr>
              <a:t>optic</a:t>
            </a:r>
            <a:r>
              <a:rPr lang="cs-CZ" sz="1800" b="1" dirty="0" smtClean="0">
                <a:solidFill>
                  <a:srgbClr val="0066FF"/>
                </a:solidFill>
              </a:rPr>
              <a:t> nerve.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0066FF"/>
                </a:solidFill>
              </a:rPr>
              <a:t>• </a:t>
            </a:r>
            <a:r>
              <a:rPr lang="cs-CZ" sz="1800" dirty="0" smtClean="0">
                <a:solidFill>
                  <a:srgbClr val="0066FF"/>
                </a:solidFill>
              </a:rPr>
              <a:t>P</a:t>
            </a:r>
            <a:r>
              <a:rPr lang="en-US" sz="1800" b="1" dirty="0" err="1" smtClean="0">
                <a:solidFill>
                  <a:srgbClr val="0066FF"/>
                </a:solidFill>
              </a:rPr>
              <a:t>erformed</a:t>
            </a:r>
            <a:r>
              <a:rPr lang="en-US" sz="1800" b="1" dirty="0" smtClean="0">
                <a:solidFill>
                  <a:srgbClr val="0066FF"/>
                </a:solidFill>
              </a:rPr>
              <a:t> </a:t>
            </a:r>
            <a:r>
              <a:rPr lang="en-US" sz="1800" b="1" dirty="0">
                <a:solidFill>
                  <a:srgbClr val="0066FF"/>
                </a:solidFill>
              </a:rPr>
              <a:t>for treatment of glaucoma inadequately controlled by maximally tolerated medical therapy.</a:t>
            </a:r>
            <a:endParaRPr lang="cs-CZ" sz="1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562" y="1340768"/>
            <a:ext cx="3246438" cy="2736850"/>
          </a:xfrm>
          <a:noFill/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588224" y="4293096"/>
            <a:ext cx="213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rgbClr val="0066FF"/>
                </a:solidFill>
              </a:rPr>
              <a:t>Trabeculectomy</a:t>
            </a:r>
            <a:endParaRPr lang="cs-CZ" sz="2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Trabeculectomy – filtrating blebs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3963987" cy="26431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557338"/>
            <a:ext cx="3979863" cy="261143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581525"/>
            <a:ext cx="4505325" cy="19843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Aqueous shunts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2947987" cy="22113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500438"/>
            <a:ext cx="4065587" cy="30495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76700"/>
            <a:ext cx="2938462" cy="252253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335463" y="1576388"/>
            <a:ext cx="441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For managing complicated glaucoma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When trabeculectomy has failed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 A silicone tube leads aqueous humor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from anterior chamber or vitreous cavity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to an extraocular fluid reservoir under 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</a:rPr>
              <a:t>  conjunctiva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0066FF"/>
                </a:solidFill>
              </a:rPr>
              <a:t>Prostaglandins</a:t>
            </a:r>
            <a:endParaRPr lang="cs-CZ" sz="1800" b="1" dirty="0" smtClean="0">
              <a:solidFill>
                <a:srgbClr val="0066FF"/>
              </a:solidFill>
            </a:endParaRPr>
          </a:p>
          <a:p>
            <a:pPr eaLnBrk="1" hangingPunct="1"/>
            <a:endParaRPr lang="cs-CZ" sz="1800" dirty="0" smtClean="0"/>
          </a:p>
          <a:p>
            <a:pPr eaLnBrk="1" hangingPunct="1"/>
            <a:r>
              <a:rPr lang="cs-CZ" sz="1800" dirty="0" err="1" smtClean="0"/>
              <a:t>Often</a:t>
            </a:r>
            <a:r>
              <a:rPr lang="cs-CZ" sz="1800" dirty="0" smtClean="0"/>
              <a:t> </a:t>
            </a:r>
            <a:r>
              <a:rPr lang="en-US" sz="1800" dirty="0" smtClean="0"/>
              <a:t>the best user compliance because they are required only once daily. </a:t>
            </a:r>
            <a:endParaRPr lang="cs-CZ" sz="1800" dirty="0" smtClean="0"/>
          </a:p>
          <a:p>
            <a:pPr eaLnBrk="1" hangingPunct="1"/>
            <a:endParaRPr lang="cs-CZ" sz="1800" dirty="0" smtClean="0"/>
          </a:p>
          <a:p>
            <a:pPr eaLnBrk="1" hangingPunct="1"/>
            <a:r>
              <a:rPr lang="cs-CZ" sz="1800" dirty="0" smtClean="0"/>
              <a:t>B</a:t>
            </a:r>
            <a:r>
              <a:rPr lang="en-US" sz="1800" dirty="0" err="1" smtClean="0"/>
              <a:t>etter</a:t>
            </a:r>
            <a:r>
              <a:rPr lang="en-US" sz="1800" dirty="0" smtClean="0"/>
              <a:t> outflow of fluids, thus reducing buildup of eye pressure.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Possible side effects include stinging and burning, eye color change, and lengthening and curling of the eyelashes.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err="1" smtClean="0"/>
              <a:t>Xalatan</a:t>
            </a:r>
            <a:r>
              <a:rPr lang="en-US" sz="1800" dirty="0" smtClean="0"/>
              <a:t> (Pfizer), </a:t>
            </a:r>
            <a:r>
              <a:rPr lang="en-US" sz="1800" dirty="0" err="1" smtClean="0"/>
              <a:t>Lumigan</a:t>
            </a:r>
            <a:r>
              <a:rPr lang="en-US" sz="1800" dirty="0" smtClean="0"/>
              <a:t> (Allergan), </a:t>
            </a:r>
            <a:r>
              <a:rPr lang="en-US" sz="1800" dirty="0" err="1" smtClean="0"/>
              <a:t>Travatan</a:t>
            </a:r>
            <a:r>
              <a:rPr lang="en-US" sz="1800" dirty="0" smtClean="0"/>
              <a:t> Z (Alcon) and </a:t>
            </a:r>
            <a:r>
              <a:rPr lang="en-US" sz="1800" dirty="0" err="1" smtClean="0"/>
              <a:t>Rescula</a:t>
            </a:r>
            <a:r>
              <a:rPr lang="en-US" sz="1800" dirty="0" smtClean="0"/>
              <a:t> (Novartis).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Antiglaucomatisc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0066FF"/>
                </a:solidFill>
              </a:rPr>
              <a:t>Parasympathomimetics</a:t>
            </a:r>
            <a:endParaRPr lang="cs-CZ" sz="1800" b="1" smtClean="0">
              <a:solidFill>
                <a:srgbClr val="0066FF"/>
              </a:solidFill>
            </a:endParaRPr>
          </a:p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W</a:t>
            </a:r>
            <a:r>
              <a:rPr lang="en-US" sz="1800" smtClean="0"/>
              <a:t>ork by increasing the outflow of aqueous humor from the eye. </a:t>
            </a:r>
            <a:r>
              <a:rPr lang="cs-CZ" sz="1800" smtClean="0"/>
              <a:t>F</a:t>
            </a:r>
            <a:r>
              <a:rPr lang="en-US" sz="1800" smtClean="0"/>
              <a:t>requently used to control IOP in narrow-angle glaucoma. These eye drops cause the pupil to constrict, which assists in opening the narrowed or blocked angle where drainage occurs.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Common side effects include brow ache, pupil constriction, burning, and reduced night vision. </a:t>
            </a:r>
            <a:endParaRPr lang="cs-CZ" sz="1800" smtClean="0"/>
          </a:p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P</a:t>
            </a:r>
            <a:r>
              <a:rPr lang="en-US" sz="1800" smtClean="0"/>
              <a:t>ilocarpine</a:t>
            </a:r>
            <a:r>
              <a:rPr lang="cs-CZ" sz="1800" smtClean="0"/>
              <a:t>, in combination with timolol: Fotil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7858125" cy="4525962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0066FF"/>
                </a:solidFill>
              </a:rPr>
              <a:t>Beta-blockers</a:t>
            </a:r>
            <a:endParaRPr lang="cs-CZ" sz="1800" b="1" smtClean="0">
              <a:solidFill>
                <a:srgbClr val="0066FF"/>
              </a:solidFill>
            </a:endParaRPr>
          </a:p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W</a:t>
            </a:r>
            <a:r>
              <a:rPr lang="en-US" sz="1800" smtClean="0"/>
              <a:t>ork by decreasing </a:t>
            </a:r>
            <a:r>
              <a:rPr lang="cs-CZ" sz="1800" smtClean="0"/>
              <a:t>aqueous </a:t>
            </a:r>
            <a:r>
              <a:rPr lang="en-US" sz="1800" smtClean="0"/>
              <a:t>production in the eye and now are often prescribed as an adjunct to or in combination with prostaglandins.</a:t>
            </a:r>
          </a:p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Medical history of patient is important. Beta-blockers</a:t>
            </a:r>
            <a:r>
              <a:rPr lang="en-US" sz="1800" smtClean="0"/>
              <a:t> have the potential to reduce heart rate and may cause adverse side effects in individuals with certain heart problems, lung problems (such as emphysema), diabetes, depression or other conditions.</a:t>
            </a:r>
            <a:endParaRPr lang="cs-CZ" sz="1800" smtClean="0"/>
          </a:p>
          <a:p>
            <a:pPr eaLnBrk="1" hangingPunct="1"/>
            <a:endParaRPr lang="cs-CZ" sz="1800" smtClean="0"/>
          </a:p>
          <a:p>
            <a:pPr eaLnBrk="1" hangingPunct="1"/>
            <a:r>
              <a:rPr lang="en-US" sz="1800" smtClean="0"/>
              <a:t>Timoptic XE (Merck), Istalol (ISTA) and Betoptic S (Alcon)</a:t>
            </a:r>
            <a:r>
              <a:rPr lang="cs-CZ" sz="1800" smtClean="0"/>
              <a:t>, Timolol</a:t>
            </a:r>
            <a:endParaRPr lang="en-US" sz="18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0066FF"/>
                </a:solidFill>
              </a:rPr>
              <a:t>Alpha-adrenergic agonists</a:t>
            </a:r>
            <a:endParaRPr lang="cs-CZ" sz="1800" b="1" smtClean="0">
              <a:solidFill>
                <a:srgbClr val="0066FF"/>
              </a:solidFill>
            </a:endParaRPr>
          </a:p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D</a:t>
            </a:r>
            <a:r>
              <a:rPr lang="en-US" sz="1800" smtClean="0"/>
              <a:t>ecreas</a:t>
            </a:r>
            <a:r>
              <a:rPr lang="cs-CZ" sz="1800" smtClean="0"/>
              <a:t>e</a:t>
            </a:r>
            <a:r>
              <a:rPr lang="en-US" sz="1800" smtClean="0"/>
              <a:t> rate of aqueous humor production and can be used alone or in combination with other anti-glaucoma eye drops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Common side effects associated with this classification of eye drop include ocular injection, upper lid elevation, dilated pupils and itching. </a:t>
            </a:r>
            <a:endParaRPr lang="cs-CZ" sz="1800" smtClean="0"/>
          </a:p>
          <a:p>
            <a:pPr eaLnBrk="1" hangingPunct="1"/>
            <a:endParaRPr lang="cs-CZ" sz="1800" smtClean="0"/>
          </a:p>
          <a:p>
            <a:pPr eaLnBrk="1" hangingPunct="1"/>
            <a:r>
              <a:rPr lang="en-US" sz="1800" smtClean="0"/>
              <a:t>Alphagan (Allergan) and Alphagan-P (Allergan).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Antiglaucomatics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0066FF"/>
                </a:solidFill>
              </a:rPr>
              <a:t>Carbonic anhydrase inhibitors</a:t>
            </a:r>
            <a:endParaRPr lang="cs-CZ" sz="1800" b="1" smtClean="0">
              <a:solidFill>
                <a:srgbClr val="0066FF"/>
              </a:solidFill>
            </a:endParaRPr>
          </a:p>
          <a:p>
            <a:pPr eaLnBrk="1" hangingPunct="1"/>
            <a:endParaRPr lang="cs-CZ" sz="1600" smtClean="0"/>
          </a:p>
          <a:p>
            <a:pPr eaLnBrk="1" hangingPunct="1"/>
            <a:r>
              <a:rPr lang="cs-CZ" sz="1600" smtClean="0"/>
              <a:t>D</a:t>
            </a:r>
            <a:r>
              <a:rPr lang="en-US" sz="1600" smtClean="0"/>
              <a:t>ecreasing rate of aqueous humor production. They are usually used in combination with other anti-glaucoma eye drops and not alone. This classification of drug is also used in oral form (pills). </a:t>
            </a:r>
            <a:endParaRPr lang="cs-CZ" sz="1600" smtClean="0"/>
          </a:p>
          <a:p>
            <a:pPr eaLnBrk="1" hangingPunct="1"/>
            <a:endParaRPr lang="cs-CZ" sz="1600" smtClean="0"/>
          </a:p>
          <a:p>
            <a:pPr eaLnBrk="1" hangingPunct="1"/>
            <a:r>
              <a:rPr lang="en-US" sz="1600" smtClean="0"/>
              <a:t>Common side effects</a:t>
            </a:r>
            <a:r>
              <a:rPr lang="cs-CZ" sz="1600" smtClean="0"/>
              <a:t>: </a:t>
            </a:r>
            <a:r>
              <a:rPr lang="en-US" sz="1600" smtClean="0"/>
              <a:t>include burning, a bitter taste, eyelid reactions and eye redness (ocular injection).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Trusopt (Merck) and Azopt (Alcon)</a:t>
            </a:r>
            <a:endParaRPr lang="cs-CZ" sz="1600" smtClean="0"/>
          </a:p>
          <a:p>
            <a:pPr eaLnBrk="1" hangingPunct="1"/>
            <a:endParaRPr lang="cs-CZ" sz="1600" smtClean="0"/>
          </a:p>
          <a:p>
            <a:pPr eaLnBrk="1" hangingPunct="1"/>
            <a:r>
              <a:rPr lang="en-US" sz="1600" smtClean="0"/>
              <a:t>The systemic (pill) form</a:t>
            </a:r>
            <a:r>
              <a:rPr lang="cs-CZ" sz="1600" smtClean="0"/>
              <a:t>: Diluran (=acetazolamide): </a:t>
            </a:r>
            <a:r>
              <a:rPr lang="en-US" sz="1600" smtClean="0"/>
              <a:t>systemic side effects include fatigue, depression, loss of appetite, weight loss, loss of libido, kidney stones, metallic taste and tingling in fingers and toes (peripheral neuropathies)</a:t>
            </a:r>
            <a:r>
              <a:rPr lang="cs-CZ" sz="1600" smtClean="0"/>
              <a:t>. Not suitable for longterm therapy.</a:t>
            </a:r>
            <a:endParaRPr lang="en-US" sz="16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0033CC"/>
                </a:solidFill>
              </a:rPr>
              <a:t>Antiglaucomatics</a:t>
            </a:r>
            <a:endParaRPr lang="cs-CZ" sz="3200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0066FF"/>
                </a:solidFill>
              </a:rPr>
              <a:t>Combination glaucoma drugs</a:t>
            </a:r>
            <a:endParaRPr lang="cs-CZ" sz="1800" b="1" smtClean="0">
              <a:solidFill>
                <a:srgbClr val="0066FF"/>
              </a:solidFill>
            </a:endParaRPr>
          </a:p>
          <a:p>
            <a:endParaRPr lang="cs-CZ" sz="1800" smtClean="0"/>
          </a:p>
          <a:p>
            <a:r>
              <a:rPr lang="en-US" sz="1800" smtClean="0"/>
              <a:t>Many individuals with glaucoma require more than one type of medication to control IOP. </a:t>
            </a:r>
            <a:r>
              <a:rPr lang="cs-CZ" sz="1800" smtClean="0"/>
              <a:t>P</a:t>
            </a:r>
            <a:r>
              <a:rPr lang="en-US" sz="1800" smtClean="0"/>
              <a:t>harmaceutical companies have produced "combination" eye drops that can include two different anti-glaucoma medicines in the same bottle.</a:t>
            </a:r>
          </a:p>
          <a:p>
            <a:endParaRPr lang="en-US" sz="1800" smtClean="0"/>
          </a:p>
          <a:p>
            <a:r>
              <a:rPr lang="cs-CZ" sz="1800" smtClean="0"/>
              <a:t>C</a:t>
            </a:r>
            <a:r>
              <a:rPr lang="en-US" sz="1800" smtClean="0"/>
              <a:t>ombined medications have the additive effect of reducing IOP</a:t>
            </a:r>
            <a:endParaRPr lang="cs-CZ" sz="1800" smtClean="0"/>
          </a:p>
          <a:p>
            <a:r>
              <a:rPr lang="en-US" sz="1800" smtClean="0"/>
              <a:t>Examples include Cosopt</a:t>
            </a:r>
            <a:r>
              <a:rPr lang="cs-CZ" sz="1800" smtClean="0"/>
              <a:t>, Dozotima </a:t>
            </a:r>
            <a:r>
              <a:rPr lang="en-US" sz="1800" smtClean="0"/>
              <a:t>(</a:t>
            </a:r>
            <a:r>
              <a:rPr lang="cs-CZ" sz="1800" smtClean="0"/>
              <a:t>dorzolamide + timolol</a:t>
            </a:r>
            <a:r>
              <a:rPr lang="en-US" sz="1800" smtClean="0"/>
              <a:t>), </a:t>
            </a:r>
            <a:r>
              <a:rPr lang="cs-CZ" sz="1800" smtClean="0"/>
              <a:t>Azarga (brinzolamid + timolol), </a:t>
            </a:r>
            <a:r>
              <a:rPr lang="en-US" sz="1800" smtClean="0"/>
              <a:t>Combigan (</a:t>
            </a:r>
            <a:r>
              <a:rPr lang="cs-CZ" sz="1800" smtClean="0"/>
              <a:t>brimonidine + timolol</a:t>
            </a:r>
            <a:r>
              <a:rPr lang="en-US" sz="1800" smtClean="0"/>
              <a:t>)</a:t>
            </a:r>
            <a:r>
              <a:rPr lang="cs-CZ" sz="1800" smtClean="0"/>
              <a:t>, </a:t>
            </a:r>
            <a:r>
              <a:rPr lang="en-US" sz="1800" smtClean="0"/>
              <a:t>DuoTrav (</a:t>
            </a:r>
            <a:r>
              <a:rPr lang="cs-CZ" sz="1800" smtClean="0"/>
              <a:t>travoprost + timolol)</a:t>
            </a:r>
            <a:endParaRPr lang="en-US" sz="18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0033CC"/>
                </a:solidFill>
              </a:rPr>
              <a:t>Antiglaucomatics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rgbClr val="0066FF"/>
                </a:solidFill>
              </a:rPr>
              <a:t>Hyperosmotic agents</a:t>
            </a:r>
            <a:endParaRPr lang="cs-CZ" sz="1800" b="1" dirty="0" smtClean="0">
              <a:solidFill>
                <a:srgbClr val="0066FF"/>
              </a:solidFill>
            </a:endParaRP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F</a:t>
            </a:r>
            <a:r>
              <a:rPr lang="en-US" sz="1800" dirty="0" smtClean="0"/>
              <a:t>or people with a severely high IOP that must be reduced immediately before permanent, irreversible damage occurs to the optic nerve. Hyperosmotic agents reduce IOP by lowering fluid volume in the eye.</a:t>
            </a:r>
            <a:endParaRPr lang="cs-CZ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Usually given only on a one-time, emergency basis, these drugs include </a:t>
            </a:r>
            <a:r>
              <a:rPr lang="cs-CZ" sz="1800" dirty="0" err="1" smtClean="0"/>
              <a:t>mannitol</a:t>
            </a:r>
            <a:r>
              <a:rPr lang="cs-CZ" sz="1800" dirty="0" smtClean="0"/>
              <a:t> </a:t>
            </a:r>
            <a:r>
              <a:rPr lang="cs-CZ" sz="1800" dirty="0" err="1" smtClean="0"/>
              <a:t>i.v</a:t>
            </a:r>
            <a:r>
              <a:rPr lang="cs-CZ" sz="1800" dirty="0" smtClean="0"/>
              <a:t>. (20%, 100ml), (event. </a:t>
            </a:r>
            <a:r>
              <a:rPr lang="en-US" sz="1800" dirty="0" smtClean="0"/>
              <a:t>oral glycerin and </a:t>
            </a:r>
            <a:r>
              <a:rPr lang="en-US" sz="1800" dirty="0" err="1" smtClean="0"/>
              <a:t>isosorbide</a:t>
            </a:r>
            <a:r>
              <a:rPr lang="en-US" sz="1800" dirty="0" smtClean="0"/>
              <a:t> orally</a:t>
            </a:r>
            <a:r>
              <a:rPr lang="cs-CZ" sz="1800" dirty="0" smtClean="0"/>
              <a:t>)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What is glaucoma?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Disease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optic</a:t>
            </a:r>
            <a:r>
              <a:rPr lang="cs-CZ" sz="2000" b="1" dirty="0" smtClean="0">
                <a:solidFill>
                  <a:srgbClr val="0066FF"/>
                </a:solidFill>
              </a:rPr>
              <a:t> nerve.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When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damage</a:t>
            </a:r>
            <a:r>
              <a:rPr lang="cs-CZ" sz="2000" b="1" dirty="0" smtClean="0">
                <a:solidFill>
                  <a:srgbClr val="0066FF"/>
                </a:solidFill>
              </a:rPr>
              <a:t> to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optic</a:t>
            </a:r>
            <a:r>
              <a:rPr lang="cs-CZ" sz="2000" b="1" dirty="0" smtClean="0">
                <a:solidFill>
                  <a:srgbClr val="0066FF"/>
                </a:solidFill>
              </a:rPr>
              <a:t> nerve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fibers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occurs</a:t>
            </a:r>
            <a:r>
              <a:rPr lang="cs-CZ" sz="2000" b="1" dirty="0" smtClean="0">
                <a:solidFill>
                  <a:srgbClr val="0066FF"/>
                </a:solidFill>
              </a:rPr>
              <a:t>, blind </a:t>
            </a:r>
            <a:r>
              <a:rPr lang="cs-CZ" sz="2000" b="1" dirty="0" err="1" smtClean="0">
                <a:solidFill>
                  <a:srgbClr val="0066FF"/>
                </a:solidFill>
              </a:rPr>
              <a:t>spots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develop</a:t>
            </a:r>
            <a:r>
              <a:rPr lang="cs-CZ" sz="2000" b="1" dirty="0" smtClean="0">
                <a:solidFill>
                  <a:srgbClr val="0066FF"/>
                </a:solidFill>
              </a:rPr>
              <a:t>; blind </a:t>
            </a:r>
            <a:r>
              <a:rPr lang="cs-CZ" sz="2000" b="1" dirty="0" err="1" smtClean="0">
                <a:solidFill>
                  <a:srgbClr val="0066FF"/>
                </a:solidFill>
              </a:rPr>
              <a:t>spots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usually</a:t>
            </a:r>
            <a:r>
              <a:rPr lang="cs-CZ" sz="2000" b="1" dirty="0" smtClean="0">
                <a:solidFill>
                  <a:srgbClr val="0066FF"/>
                </a:solidFill>
              </a:rPr>
              <a:t> go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undetected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until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optic</a:t>
            </a:r>
            <a:r>
              <a:rPr lang="cs-CZ" sz="2000" b="1" dirty="0" smtClean="0">
                <a:solidFill>
                  <a:srgbClr val="0066FF"/>
                </a:solidFill>
              </a:rPr>
              <a:t> nerve </a:t>
            </a:r>
            <a:r>
              <a:rPr lang="cs-CZ" sz="2000" b="1" dirty="0" err="1" smtClean="0">
                <a:solidFill>
                  <a:srgbClr val="0066FF"/>
                </a:solidFill>
              </a:rPr>
              <a:t>is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significantly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damaged</a:t>
            </a:r>
            <a:r>
              <a:rPr lang="cs-CZ" sz="2000" b="1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One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leading</a:t>
            </a:r>
            <a:r>
              <a:rPr lang="cs-CZ" sz="2000" b="1" dirty="0" smtClean="0">
                <a:solidFill>
                  <a:srgbClr val="0066FF"/>
                </a:solidFill>
              </a:rPr>
              <a:t> cause </a:t>
            </a:r>
            <a:r>
              <a:rPr lang="cs-CZ" sz="2000" b="1" dirty="0" err="1" smtClean="0">
                <a:solidFill>
                  <a:srgbClr val="0066FF"/>
                </a:solidFill>
              </a:rPr>
              <a:t>of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blindness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in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world</a:t>
            </a:r>
            <a:r>
              <a:rPr lang="cs-CZ" sz="2000" b="1" dirty="0" smtClean="0">
                <a:solidFill>
                  <a:srgbClr val="0066FF"/>
                </a:solidFill>
              </a:rPr>
              <a:t> (</a:t>
            </a:r>
            <a:r>
              <a:rPr lang="cs-CZ" sz="2000" b="1" dirty="0" err="1" smtClean="0">
                <a:solidFill>
                  <a:srgbClr val="0066FF"/>
                </a:solidFill>
              </a:rPr>
              <a:t>especially</a:t>
            </a:r>
            <a:r>
              <a:rPr lang="cs-CZ" sz="2000" b="1" dirty="0" smtClean="0">
                <a:solidFill>
                  <a:srgbClr val="0066FF"/>
                </a:solidFill>
              </a:rPr>
              <a:t> in </a:t>
            </a:r>
            <a:r>
              <a:rPr lang="cs-CZ" sz="2000" b="1" dirty="0" err="1" smtClean="0">
                <a:solidFill>
                  <a:srgbClr val="0066FF"/>
                </a:solidFill>
              </a:rPr>
              <a:t>older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people</a:t>
            </a:r>
            <a:r>
              <a:rPr lang="cs-CZ" sz="2000" b="1" dirty="0">
                <a:solidFill>
                  <a:srgbClr val="0066FF"/>
                </a:solidFill>
              </a:rPr>
              <a:t>)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smtClean="0">
                <a:solidFill>
                  <a:srgbClr val="0066FF"/>
                </a:solidFill>
              </a:rPr>
              <a:t>Early </a:t>
            </a:r>
            <a:r>
              <a:rPr lang="cs-CZ" sz="2000" b="1" dirty="0" err="1" smtClean="0">
                <a:solidFill>
                  <a:srgbClr val="0066FF"/>
                </a:solidFill>
              </a:rPr>
              <a:t>detection</a:t>
            </a:r>
            <a:r>
              <a:rPr lang="cs-CZ" sz="2000" b="1" dirty="0" smtClean="0">
                <a:solidFill>
                  <a:srgbClr val="0066FF"/>
                </a:solidFill>
              </a:rPr>
              <a:t> and </a:t>
            </a:r>
            <a:r>
              <a:rPr lang="cs-CZ" sz="2000" b="1" dirty="0" err="1" smtClean="0">
                <a:solidFill>
                  <a:srgbClr val="0066FF"/>
                </a:solidFill>
              </a:rPr>
              <a:t>treatment</a:t>
            </a:r>
            <a:r>
              <a:rPr lang="cs-CZ" sz="2000" b="1" dirty="0" smtClean="0">
                <a:solidFill>
                  <a:srgbClr val="0066FF"/>
                </a:solidFill>
              </a:rPr>
              <a:t> are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keys</a:t>
            </a:r>
            <a:r>
              <a:rPr lang="cs-CZ" sz="2000" b="1" dirty="0" smtClean="0">
                <a:solidFill>
                  <a:srgbClr val="0066FF"/>
                </a:solidFill>
              </a:rPr>
              <a:t> to </a:t>
            </a:r>
            <a:r>
              <a:rPr lang="cs-CZ" sz="2000" b="1" dirty="0" err="1" smtClean="0">
                <a:solidFill>
                  <a:srgbClr val="0066FF"/>
                </a:solidFill>
              </a:rPr>
              <a:t>prevent</a:t>
            </a:r>
            <a:r>
              <a:rPr lang="cs-CZ" sz="2000" b="1" dirty="0" smtClean="0">
                <a:solidFill>
                  <a:srgbClr val="0066FF"/>
                </a:solidFill>
              </a:rPr>
              <a:t> vision </a:t>
            </a:r>
            <a:r>
              <a:rPr lang="cs-CZ" sz="2000" b="1" dirty="0" err="1" smtClean="0">
                <a:solidFill>
                  <a:srgbClr val="0066FF"/>
                </a:solidFill>
              </a:rPr>
              <a:t>loss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from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557338"/>
            <a:ext cx="2374900" cy="1727200"/>
          </a:xfrm>
          <a:noFill/>
        </p:spPr>
      </p:pic>
      <p:pic>
        <p:nvPicPr>
          <p:cNvPr id="5125" name="Picture 6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624638" y="3681413"/>
            <a:ext cx="1727200" cy="2374900"/>
          </a:xfrm>
          <a:noFill/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588125" y="328453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Normal vision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227763" y="5805488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>
                <a:solidFill>
                  <a:srgbClr val="0066FF"/>
                </a:solidFill>
              </a:rPr>
              <a:t>Vision as it might be</a:t>
            </a:r>
          </a:p>
          <a:p>
            <a:pPr eaLnBrk="1" hangingPunct="1"/>
            <a:r>
              <a:rPr lang="cs-CZ" b="1">
                <a:solidFill>
                  <a:srgbClr val="0066FF"/>
                </a:solidFill>
              </a:rPr>
              <a:t>affected by glaucoma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Glaucoma is controllable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• Glaucoma is a silent dissease (usually)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• Glaucoma is a blinding disease</a:t>
            </a:r>
            <a:endParaRPr lang="cs-CZ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Vision loss from glaucoma usually can be prevented if detected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and treated early.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If you are prescribed eyedrops for glaucoma, you must take them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regularly.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If you are at risk for glaucoma, visit your ophthalmologist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regularly.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124075" y="2565400"/>
            <a:ext cx="4751388" cy="1574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chemeClr val="bg1"/>
                </a:solidFill>
              </a:rPr>
              <a:t>Thank you for </a:t>
            </a:r>
            <a:br>
              <a:rPr lang="cs-CZ" sz="3600" b="1" smtClean="0">
                <a:solidFill>
                  <a:schemeClr val="bg1"/>
                </a:solidFill>
              </a:rPr>
            </a:br>
            <a:r>
              <a:rPr lang="cs-CZ" sz="3600" b="1" smtClean="0">
                <a:solidFill>
                  <a:schemeClr val="bg1"/>
                </a:solidFill>
              </a:rPr>
              <a:t>your attention !</a:t>
            </a:r>
          </a:p>
        </p:txBody>
      </p:sp>
      <p:pic>
        <p:nvPicPr>
          <p:cNvPr id="43011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0"/>
            <a:ext cx="2266950" cy="2338388"/>
          </a:xfrm>
          <a:noFill/>
        </p:spPr>
      </p:pic>
      <p:pic>
        <p:nvPicPr>
          <p:cNvPr id="43012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519613"/>
            <a:ext cx="2266950" cy="2338387"/>
          </a:xfrm>
          <a:noFill/>
        </p:spPr>
      </p:pic>
      <p:pic>
        <p:nvPicPr>
          <p:cNvPr id="43013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2266950" cy="2338388"/>
          </a:xfrm>
          <a:noFill/>
        </p:spPr>
      </p:pic>
      <p:pic>
        <p:nvPicPr>
          <p:cNvPr id="4301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26695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18025"/>
            <a:ext cx="22701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18"/>
          <p:cNvPicPr>
            <a:picLocks noChangeAspect="1" noChangeArrowheads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26695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66950" cy="2338388"/>
          </a:xfrm>
          <a:noFill/>
        </p:spPr>
      </p:pic>
      <p:pic>
        <p:nvPicPr>
          <p:cNvPr id="4301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19613"/>
            <a:ext cx="226695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9613"/>
            <a:ext cx="226695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0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226695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33CC"/>
                </a:solidFill>
              </a:rPr>
              <a:t>Glaucoma -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893175" cy="5084762"/>
          </a:xfrm>
        </p:spPr>
        <p:txBody>
          <a:bodyPr/>
          <a:lstStyle/>
          <a:p>
            <a:pPr lvl="1" eaLnBrk="1" hangingPunct="1">
              <a:buFontTx/>
              <a:buChar char="-"/>
            </a:pPr>
            <a:endParaRPr lang="cs-CZ" sz="2000" dirty="0" smtClean="0">
              <a:solidFill>
                <a:srgbClr val="0066FF"/>
              </a:solidFill>
            </a:endParaRPr>
          </a:p>
          <a:p>
            <a:pPr lvl="1" eaLnBrk="1" hangingPunct="1">
              <a:buFontTx/>
              <a:buChar char="-"/>
            </a:pPr>
            <a:r>
              <a:rPr lang="en-US" sz="2000" dirty="0" smtClean="0">
                <a:solidFill>
                  <a:srgbClr val="0066FF"/>
                </a:solidFill>
              </a:rPr>
              <a:t>Glaucoma is a multifactorial (there are more causes), irreversible and still progressive (without treatment) damage of the optic nerve, that is typical by acquired loss of ganglion retinal cells (=neurons) and by atrophy of optic nerve</a:t>
            </a:r>
          </a:p>
          <a:p>
            <a:pPr lvl="1" eaLnBrk="1" hangingPunct="1">
              <a:buFontTx/>
              <a:buChar char="-"/>
            </a:pPr>
            <a:endParaRPr lang="en-US" sz="2000" dirty="0" smtClean="0">
              <a:solidFill>
                <a:srgbClr val="0066FF"/>
              </a:solidFill>
            </a:endParaRPr>
          </a:p>
          <a:p>
            <a:pPr lvl="1" eaLnBrk="1" hangingPunct="1"/>
            <a:endParaRPr lang="en-US" sz="2000" dirty="0" smtClean="0">
              <a:solidFill>
                <a:srgbClr val="0066FF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0066FF"/>
                </a:solidFill>
              </a:rPr>
              <a:t>The newest theory describes glaucoma </a:t>
            </a:r>
            <a:r>
              <a:rPr lang="cs-CZ" sz="2000" dirty="0" smtClean="0">
                <a:solidFill>
                  <a:srgbClr val="0066FF"/>
                </a:solidFill>
              </a:rPr>
              <a:t>as</a:t>
            </a:r>
            <a:r>
              <a:rPr lang="en-US" sz="2000" dirty="0" smtClean="0">
                <a:solidFill>
                  <a:srgbClr val="0066FF"/>
                </a:solidFill>
              </a:rPr>
              <a:t> illness of the brain, not only </a:t>
            </a:r>
            <a:r>
              <a:rPr lang="cs-CZ" sz="2000" dirty="0" smtClean="0">
                <a:solidFill>
                  <a:srgbClr val="0066FF"/>
                </a:solidFill>
              </a:rPr>
              <a:t>as</a:t>
            </a:r>
            <a:r>
              <a:rPr lang="en-US" sz="2000" dirty="0" smtClean="0">
                <a:solidFill>
                  <a:srgbClr val="0066FF"/>
                </a:solidFill>
              </a:rPr>
              <a:t> disease of optic nerve (=neuropathy)</a:t>
            </a:r>
          </a:p>
          <a:p>
            <a:pPr eaLnBrk="1" hangingPunct="1"/>
            <a:endParaRPr lang="en-US" sz="2000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9" t="41273" r="24213" b="20013"/>
          <a:stretch>
            <a:fillRect/>
          </a:stretch>
        </p:blipFill>
        <p:spPr>
          <a:xfrm>
            <a:off x="4714875" y="190500"/>
            <a:ext cx="4038600" cy="3024188"/>
          </a:xfrm>
          <a:noFill/>
          <a:ln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8" descr="IM0043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7808" r="13091" b="8989"/>
          <a:stretch>
            <a:fillRect/>
          </a:stretch>
        </p:blipFill>
        <p:spPr>
          <a:xfrm>
            <a:off x="468313" y="188913"/>
            <a:ext cx="4032250" cy="3024187"/>
          </a:xfrm>
          <a:noFill/>
          <a:ln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12747" r="18541" b="13333"/>
          <a:stretch>
            <a:fillRect/>
          </a:stretch>
        </p:blipFill>
        <p:spPr>
          <a:xfrm>
            <a:off x="2492375" y="3359149"/>
            <a:ext cx="4248150" cy="3427413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3575" y="2492375"/>
            <a:ext cx="2825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3333FF"/>
                </a:solidFill>
              </a:rPr>
              <a:t>Healthy optic nerve heads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10238" y="4889500"/>
            <a:ext cx="2940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>
                <a:solidFill>
                  <a:srgbClr val="3333FF"/>
                </a:solidFill>
              </a:rPr>
              <a:t>Glaucoma damage of ONH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Anatomy of glaucoma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Clear liquid called </a:t>
            </a:r>
            <a:r>
              <a:rPr lang="cs-CZ" sz="2000" b="1" i="1" smtClean="0">
                <a:solidFill>
                  <a:srgbClr val="0066FF"/>
                </a:solidFill>
              </a:rPr>
              <a:t>aqueous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i="1" smtClean="0">
                <a:solidFill>
                  <a:srgbClr val="0066FF"/>
                </a:solidFill>
              </a:rPr>
              <a:t>  humor </a:t>
            </a:r>
            <a:r>
              <a:rPr lang="cs-CZ" sz="2000" b="1" smtClean="0">
                <a:solidFill>
                  <a:srgbClr val="0066FF"/>
                </a:solidFill>
              </a:rPr>
              <a:t>circulates inside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front portion of the eye.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66FF"/>
                </a:solidFill>
              </a:rPr>
              <a:t>• </a:t>
            </a:r>
            <a:r>
              <a:rPr lang="cs-CZ" sz="2000" b="1" smtClean="0">
                <a:solidFill>
                  <a:srgbClr val="0066FF"/>
                </a:solidFill>
              </a:rPr>
              <a:t>To maintain a healthy level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pressure within the eye,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small amount of aqueous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humor is produced constantly,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while an equal amount flows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out of the eye through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microscopic drainage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0066FF"/>
                </a:solidFill>
              </a:rPr>
              <a:t>   - the </a:t>
            </a:r>
            <a:r>
              <a:rPr lang="cs-CZ" sz="2000" b="1" i="1" smtClean="0">
                <a:solidFill>
                  <a:srgbClr val="0066FF"/>
                </a:solidFill>
              </a:rPr>
              <a:t>trabecular meshwork</a:t>
            </a:r>
            <a:r>
              <a:rPr lang="cs-CZ" sz="2000" b="1" smtClean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4038600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33CC"/>
                </a:solidFill>
              </a:rPr>
              <a:t>Anatomy of glaucoma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smtClean="0">
                <a:solidFill>
                  <a:srgbClr val="0066FF"/>
                </a:solidFill>
              </a:rPr>
              <a:t>In </a:t>
            </a:r>
            <a:r>
              <a:rPr lang="cs-CZ" sz="2000" b="1" dirty="0" err="1" smtClean="0">
                <a:solidFill>
                  <a:srgbClr val="0066FF"/>
                </a:solidFill>
              </a:rPr>
              <a:t>glaucoma</a:t>
            </a:r>
            <a:r>
              <a:rPr lang="cs-CZ" sz="2000" b="1" dirty="0" smtClean="0">
                <a:solidFill>
                  <a:srgbClr val="0066FF"/>
                </a:solidFill>
              </a:rPr>
              <a:t>, </a:t>
            </a:r>
            <a:r>
              <a:rPr lang="cs-CZ" sz="2000" b="1" dirty="0" err="1" smtClean="0">
                <a:solidFill>
                  <a:srgbClr val="0066FF"/>
                </a:solidFill>
              </a:rPr>
              <a:t>aqueous</a:t>
            </a:r>
            <a:r>
              <a:rPr lang="cs-CZ" sz="2000" b="1" dirty="0" smtClean="0">
                <a:solidFill>
                  <a:srgbClr val="0066FF"/>
                </a:solidFill>
              </a:rPr>
              <a:t> humor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does</a:t>
            </a:r>
            <a:r>
              <a:rPr lang="cs-CZ" sz="2000" b="1" dirty="0" smtClean="0">
                <a:solidFill>
                  <a:srgbClr val="0066FF"/>
                </a:solidFill>
              </a:rPr>
              <a:t> not </a:t>
            </a:r>
            <a:r>
              <a:rPr lang="cs-CZ" sz="2000" b="1" dirty="0" err="1" smtClean="0">
                <a:solidFill>
                  <a:srgbClr val="0066FF"/>
                </a:solidFill>
              </a:rPr>
              <a:t>flow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through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</a:t>
            </a:r>
            <a:r>
              <a:rPr lang="cs-CZ" sz="2000" b="1" dirty="0" err="1" smtClean="0">
                <a:solidFill>
                  <a:srgbClr val="0066FF"/>
                </a:solidFill>
              </a:rPr>
              <a:t>trabecular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meshwork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properly</a:t>
            </a:r>
            <a:r>
              <a:rPr lang="cs-CZ" sz="2000" b="1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cs-CZ" sz="2000" b="1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cs-CZ" sz="2000" dirty="0" smtClean="0">
                <a:solidFill>
                  <a:srgbClr val="0066FF"/>
                </a:solidFill>
              </a:rPr>
              <a:t>• </a:t>
            </a:r>
            <a:r>
              <a:rPr lang="cs-CZ" sz="2000" b="1" dirty="0" err="1" smtClean="0">
                <a:solidFill>
                  <a:srgbClr val="0066FF"/>
                </a:solidFill>
              </a:rPr>
              <a:t>Over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time</a:t>
            </a:r>
            <a:r>
              <a:rPr lang="cs-CZ" sz="2000" b="1" dirty="0" smtClean="0">
                <a:solidFill>
                  <a:srgbClr val="0066FF"/>
                </a:solidFill>
              </a:rPr>
              <a:t>, </a:t>
            </a:r>
            <a:r>
              <a:rPr lang="cs-CZ" sz="2000" b="1" dirty="0" err="1" smtClean="0">
                <a:solidFill>
                  <a:srgbClr val="0066FF"/>
                </a:solidFill>
              </a:rPr>
              <a:t>eye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pressure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</a:t>
            </a:r>
            <a:r>
              <a:rPr lang="cs-CZ" sz="2000" b="1" dirty="0" err="1" smtClean="0">
                <a:solidFill>
                  <a:srgbClr val="0066FF"/>
                </a:solidFill>
              </a:rPr>
              <a:t>increases</a:t>
            </a:r>
            <a:r>
              <a:rPr lang="cs-CZ" sz="2000" b="1" dirty="0" smtClean="0">
                <a:solidFill>
                  <a:srgbClr val="0066FF"/>
                </a:solidFill>
              </a:rPr>
              <a:t>, </a:t>
            </a:r>
            <a:r>
              <a:rPr lang="cs-CZ" sz="2000" b="1" dirty="0" err="1" smtClean="0">
                <a:solidFill>
                  <a:srgbClr val="0066FF"/>
                </a:solidFill>
              </a:rPr>
              <a:t>damaging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the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  <a:r>
              <a:rPr lang="cs-CZ" sz="2000" b="1" dirty="0" err="1" smtClean="0">
                <a:solidFill>
                  <a:srgbClr val="0066FF"/>
                </a:solidFill>
              </a:rPr>
              <a:t>optic</a:t>
            </a:r>
            <a:r>
              <a:rPr lang="cs-CZ" sz="2000" b="1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solidFill>
                  <a:srgbClr val="0066FF"/>
                </a:solidFill>
              </a:rPr>
              <a:t>   nerve </a:t>
            </a:r>
            <a:r>
              <a:rPr lang="cs-CZ" sz="2000" b="1" dirty="0" err="1" smtClean="0">
                <a:solidFill>
                  <a:srgbClr val="0066FF"/>
                </a:solidFill>
              </a:rPr>
              <a:t>fibers</a:t>
            </a:r>
            <a:r>
              <a:rPr lang="cs-CZ" sz="2000" b="1" dirty="0" smtClean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5209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33CC"/>
                </a:solidFill>
              </a:rPr>
              <a:t>Glaucoma damage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>
                <a:solidFill>
                  <a:srgbClr val="0066FF"/>
                </a:solidFill>
              </a:rPr>
              <a:t>Anatomical loss of tissue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66FF"/>
                </a:solidFill>
              </a:rPr>
              <a:t>Glaucoma atrophy of ONH – partial or total loss of nerve fibers, that create optic nerve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smtClean="0">
                <a:solidFill>
                  <a:srgbClr val="0066FF"/>
                </a:solidFill>
              </a:rPr>
              <a:t>Signs of glaucoma atrophy of ONH: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smtClean="0">
                <a:solidFill>
                  <a:srgbClr val="0066FF"/>
                </a:solidFill>
              </a:rPr>
              <a:t>Excavation of papilla of ONH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smtClean="0">
                <a:solidFill>
                  <a:srgbClr val="0066FF"/>
                </a:solidFill>
              </a:rPr>
              <a:t>Nasalization (nasal shift of vessels)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smtClean="0">
                <a:solidFill>
                  <a:srgbClr val="0066FF"/>
                </a:solidFill>
              </a:rPr>
              <a:t>Peripapillary choroidal atrophy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smtClean="0">
                <a:solidFill>
                  <a:srgbClr val="0066FF"/>
                </a:solidFill>
              </a:rPr>
              <a:t>Disc hemorrheage</a:t>
            </a:r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26762" r="26686" b="24083"/>
          <a:stretch>
            <a:fillRect/>
          </a:stretch>
        </p:blipFill>
        <p:spPr>
          <a:xfrm>
            <a:off x="6084888" y="4724400"/>
            <a:ext cx="2592387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2" descr="Hasomeris os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6944" r="5208" b="6944"/>
          <a:stretch>
            <a:fillRect/>
          </a:stretch>
        </p:blipFill>
        <p:spPr>
          <a:xfrm>
            <a:off x="468313" y="4724400"/>
            <a:ext cx="25908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3" descr="Nasar od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6944" r="10417" b="6944"/>
          <a:stretch>
            <a:fillRect/>
          </a:stretch>
        </p:blipFill>
        <p:spPr bwMode="auto">
          <a:xfrm>
            <a:off x="3276600" y="4724400"/>
            <a:ext cx="2592388" cy="1944688"/>
          </a:xfrm>
          <a:prstGeom prst="rect">
            <a:avLst/>
          </a:prstGeom>
          <a:solidFill>
            <a:srgbClr val="000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IM0043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7808" r="13091" b="8989"/>
          <a:stretch>
            <a:fillRect/>
          </a:stretch>
        </p:blipFill>
        <p:spPr bwMode="auto">
          <a:xfrm>
            <a:off x="6659563" y="2852738"/>
            <a:ext cx="2266950" cy="170021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1944</Words>
  <Application>Microsoft Office PowerPoint</Application>
  <PresentationFormat>Předvádění na obrazovce (4:3)</PresentationFormat>
  <Paragraphs>394</Paragraphs>
  <Slides>41</Slides>
  <Notes>34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Výchozí návrh</vt:lpstr>
      <vt:lpstr>CorelPhotoPaint.Image.8</vt:lpstr>
      <vt:lpstr>Glaucoma </vt:lpstr>
      <vt:lpstr>Outline</vt:lpstr>
      <vt:lpstr>The healthy eye</vt:lpstr>
      <vt:lpstr>What is glaucoma?</vt:lpstr>
      <vt:lpstr>Glaucoma - definition</vt:lpstr>
      <vt:lpstr>Prezentace aplikace PowerPoint</vt:lpstr>
      <vt:lpstr>Anatomy of glaucoma</vt:lpstr>
      <vt:lpstr>Anatomy of glaucoma</vt:lpstr>
      <vt:lpstr>Glaucoma damage</vt:lpstr>
      <vt:lpstr>Types of glaucoma</vt:lpstr>
      <vt:lpstr>Prezentace aplikace PowerPoint</vt:lpstr>
      <vt:lpstr>Prezentace aplikace PowerPoint</vt:lpstr>
      <vt:lpstr>Signs of acute (narrow-angle) glaucoma</vt:lpstr>
      <vt:lpstr>Glaucoma risk factors</vt:lpstr>
      <vt:lpstr>Detecting glaucoma</vt:lpstr>
      <vt:lpstr>What happens during an exam</vt:lpstr>
      <vt:lpstr>Goldmann´s applanation tonometry  </vt:lpstr>
      <vt:lpstr>Schiöetz tonometry  </vt:lpstr>
      <vt:lpstr>Non-contact tonometer</vt:lpstr>
      <vt:lpstr>What happens during an exam</vt:lpstr>
      <vt:lpstr>Gonioscopy</vt:lpstr>
      <vt:lpstr>What happens during an exam</vt:lpstr>
      <vt:lpstr>Ophthalmoscopy - examination of ONH, mydriasis (dilatation of pupil) required</vt:lpstr>
      <vt:lpstr>What happens during an exam</vt:lpstr>
      <vt:lpstr>Prezentace aplikace PowerPoint</vt:lpstr>
      <vt:lpstr>Treating glaucoma</vt:lpstr>
      <vt:lpstr>Treating glaucoma</vt:lpstr>
      <vt:lpstr>Treating glaucoma</vt:lpstr>
      <vt:lpstr>Treating glaucoma</vt:lpstr>
      <vt:lpstr>Treating glaucoma</vt:lpstr>
      <vt:lpstr>Trabeculectomy – filtrating blebs</vt:lpstr>
      <vt:lpstr>Aqueous shunts</vt:lpstr>
      <vt:lpstr>Antiglaucomatics</vt:lpstr>
      <vt:lpstr>Antiglaucomatisc</vt:lpstr>
      <vt:lpstr>Antiglaucomatics</vt:lpstr>
      <vt:lpstr>Antiglaucomatics</vt:lpstr>
      <vt:lpstr>Antiglaucomatics</vt:lpstr>
      <vt:lpstr>Antiglaucomatics</vt:lpstr>
      <vt:lpstr>Antiglaucomatics</vt:lpstr>
      <vt:lpstr>Glaucoma is controllable</vt:lpstr>
      <vt:lpstr>Thank you for  your attention !</vt:lpstr>
    </vt:vector>
  </TitlesOfParts>
  <Company>krtčí farma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The Sneak-Thief of Sight</dc:title>
  <dc:creator>Péťa</dc:creator>
  <cp:lastModifiedBy>Hanka</cp:lastModifiedBy>
  <cp:revision>109</cp:revision>
  <cp:lastPrinted>2019-04-09T09:04:41Z</cp:lastPrinted>
  <dcterms:created xsi:type="dcterms:W3CDTF">2009-02-21T19:14:41Z</dcterms:created>
  <dcterms:modified xsi:type="dcterms:W3CDTF">2019-04-16T13:50:06Z</dcterms:modified>
</cp:coreProperties>
</file>