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3" r:id="rId2"/>
    <p:sldId id="281" r:id="rId3"/>
    <p:sldId id="327" r:id="rId4"/>
    <p:sldId id="282" r:id="rId5"/>
    <p:sldId id="283" r:id="rId6"/>
    <p:sldId id="324" r:id="rId7"/>
    <p:sldId id="328" r:id="rId8"/>
    <p:sldId id="284" r:id="rId9"/>
    <p:sldId id="285" r:id="rId10"/>
    <p:sldId id="325" r:id="rId11"/>
    <p:sldId id="329" r:id="rId12"/>
    <p:sldId id="286" r:id="rId13"/>
    <p:sldId id="287" r:id="rId14"/>
    <p:sldId id="288" r:id="rId15"/>
    <p:sldId id="321" r:id="rId16"/>
    <p:sldId id="289" r:id="rId17"/>
    <p:sldId id="326" r:id="rId18"/>
    <p:sldId id="330" r:id="rId19"/>
    <p:sldId id="290" r:id="rId20"/>
    <p:sldId id="291" r:id="rId21"/>
    <p:sldId id="292" r:id="rId22"/>
    <p:sldId id="319" r:id="rId23"/>
    <p:sldId id="293" r:id="rId24"/>
    <p:sldId id="320" r:id="rId25"/>
    <p:sldId id="294" r:id="rId26"/>
    <p:sldId id="295" r:id="rId27"/>
    <p:sldId id="322" r:id="rId28"/>
    <p:sldId id="296" r:id="rId29"/>
    <p:sldId id="331" r:id="rId30"/>
    <p:sldId id="332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21. 10. 2018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21. 10. 2018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21. 10. 2018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21. 10. 2018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21. 10. 2018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21. 10. 2018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21. 10. 2018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21. 10. 2018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21. 10. 2018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21. 10. 2018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21. 10. 2018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DFE0A52-7BE4-49AB-8939-C0873573B0FF}" type="datetimeFigureOut">
              <a:rPr lang="cs-CZ" smtClean="0"/>
              <a:t>21. 10. 2018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oogle.cz/url?sa=i&amp;rct=j&amp;q=&amp;esrc=s&amp;source=images&amp;cd=&amp;ved=0ahUKEwiqq4S23OHWAhXnApoKHTj-BV0QjRwIBw&amp;url=https://www.researchgate.net/figure/288670499_fig3_Figure-4-Blowout-fracture-from-J-Stelmark-Powerpoint-presentation&amp;psig=AOvVaw0d1PVNLu6h316Rr67FHs3s&amp;ust=1507575969382242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lasophthalmology.net/photo.jsf;jsessionid=294FB2C2127BF269216834876A488141?node=4572&amp;locale=en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hyperlink" Target="https://www.google.com/url?sa=i&amp;rct=j&amp;q=&amp;esrc=s&amp;source=images&amp;cd=&amp;ved=2ahUKEwifxN6UkNHaAhUMU1AKHVBKC-UQjRx6BAgAEAU&amp;url=http://www.ijo.in/article.asp?issn%3D0301-4738;year%3D2013;volume%3D61;issue%3D7;spage%3D349;epage%3D351;aulast%3DCelik&amp;psig=AOvVaw1ltO_PHbBqHz2vC6Tlvaav&amp;ust=1524597956244357" TargetMode="Externa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eheartvision.com/proptosi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hyperlink" Target="http://interestingeyenews.blogspot.com/2006/01/look-for-peripapillary-rd-in-highly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eyehealthweb.com/bulging-eyes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hyperlink" Target="https://www.slideshare.net/ramblingsOmine/optic-nerve-tumors-pp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rct=j&amp;q=&amp;esrc=s&amp;source=images&amp;cd=&amp;ved=2ahUKEwiUrJ3MkdHaAhWMKFAKHeP8Bv8QjRx6BAgAEAU&amp;url=https://entokey.com/lid-and-orbital-infantile-peri-ocular-hemangiomas-capillary-hemangiomas-and-other-vascular-disease/&amp;psig=AOvVaw25OGFyuim78KcjWKPxZ5Rf&amp;ust=1524598351473366" TargetMode="External"/><Relationship Id="rId5" Type="http://schemas.openxmlformats.org/officeDocument/2006/relationships/image" Target="../media/image33.jpeg"/><Relationship Id="rId4" Type="http://schemas.openxmlformats.org/officeDocument/2006/relationships/hyperlink" Target="http://www.sarawakeyecare.com/Atlasofophthalmology/paediatric/paediatricophthalmologytpicture25orbitalrhabdomyosarcoma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eillcornellbrainandspine.org/condition/orbital-tumors/surgery-orbital-tumors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123rf.com/clipart-vector/swordplay.html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hyperlink" Target="https://www.researchgate.net/figure/260394576_fig2_Fig-2-Pneumocephalus-is-seen-adjacent-to-an-operative-orbital-roof-fracture-in-a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gif"/><Relationship Id="rId2" Type="http://schemas.openxmlformats.org/officeDocument/2006/relationships/hyperlink" Target="https://pocketdentistry.com/zygomaticomaxillary-complex-fractures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rad.washington.edu/about-us/academic-sections/musculoskeletal-radiology/teaching-materials/online-musculoskeletal-radiology-book/facial-and-mandibular-fractures/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www.youtube.com/watch?v=rK2ri_ZU51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360.com/articles/medial-wall-orbital-fracture-and-orbital-emphysema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Orbit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4788024" y="5573297"/>
            <a:ext cx="333203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CC4757"/>
              </a:buClr>
              <a:buSzPct val="70000"/>
            </a:pPr>
            <a:r>
              <a:rPr lang="cs-CZ" sz="1900" dirty="0">
                <a:solidFill>
                  <a:prstClr val="white"/>
                </a:solidFill>
              </a:rPr>
              <a:t>MUDr. </a:t>
            </a:r>
            <a:r>
              <a:rPr lang="cs-CZ" sz="1900" dirty="0" smtClean="0">
                <a:solidFill>
                  <a:prstClr val="white"/>
                </a:solidFill>
              </a:rPr>
              <a:t>Veronika Matušková, </a:t>
            </a:r>
            <a:r>
              <a:rPr lang="cs-CZ" sz="1900" dirty="0">
                <a:solidFill>
                  <a:prstClr val="white"/>
                </a:solidFill>
              </a:rPr>
              <a:t>Ph.D</a:t>
            </a:r>
            <a:r>
              <a:rPr lang="cs-CZ" sz="1900" dirty="0" smtClean="0">
                <a:solidFill>
                  <a:prstClr val="white"/>
                </a:solidFill>
              </a:rPr>
              <a:t>., </a:t>
            </a:r>
            <a:r>
              <a:rPr lang="cs-CZ" sz="1900" dirty="0" err="1" smtClean="0">
                <a:solidFill>
                  <a:prstClr val="white"/>
                </a:solidFill>
              </a:rPr>
              <a:t>FEBO</a:t>
            </a:r>
            <a:endParaRPr lang="cs-CZ" sz="1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/>
          <a:lstStyle/>
          <a:p>
            <a:pPr algn="ctr"/>
            <a:r>
              <a:rPr lang="cs-CZ" dirty="0" err="1" smtClean="0"/>
              <a:t>Blow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orbital </a:t>
            </a:r>
            <a:r>
              <a:rPr lang="cs-CZ" dirty="0" err="1" smtClean="0"/>
              <a:t>floor</a:t>
            </a:r>
            <a:r>
              <a:rPr lang="cs-CZ" dirty="0" smtClean="0"/>
              <a:t> </a:t>
            </a:r>
            <a:r>
              <a:rPr lang="cs-CZ" dirty="0" err="1" smtClean="0"/>
              <a:t>fracture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6707088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Cause – </a:t>
            </a:r>
            <a:r>
              <a:rPr lang="cs-CZ" sz="2400" dirty="0" err="1" smtClean="0"/>
              <a:t>sudden</a:t>
            </a:r>
            <a:r>
              <a:rPr lang="cs-CZ" sz="2400" dirty="0" smtClean="0"/>
              <a:t> </a:t>
            </a:r>
            <a:r>
              <a:rPr lang="cs-CZ" sz="2400" dirty="0" err="1" smtClean="0"/>
              <a:t>increase</a:t>
            </a:r>
            <a:r>
              <a:rPr lang="cs-CZ" sz="2400" dirty="0" smtClean="0"/>
              <a:t> in </a:t>
            </a:r>
            <a:r>
              <a:rPr lang="cs-CZ" sz="2400" dirty="0" err="1" smtClean="0"/>
              <a:t>the</a:t>
            </a:r>
            <a:r>
              <a:rPr lang="cs-CZ" sz="2400" dirty="0" smtClean="0"/>
              <a:t> orbital </a:t>
            </a:r>
            <a:r>
              <a:rPr lang="cs-CZ" sz="2400" dirty="0" err="1" smtClean="0"/>
              <a:t>pressure</a:t>
            </a:r>
            <a:r>
              <a:rPr lang="cs-CZ" sz="2400" dirty="0" smtClean="0"/>
              <a:t> by a </a:t>
            </a:r>
            <a:r>
              <a:rPr lang="cs-CZ" sz="2400" dirty="0" err="1" smtClean="0"/>
              <a:t>striking</a:t>
            </a:r>
            <a:r>
              <a:rPr lang="cs-CZ" sz="2400" dirty="0" smtClean="0"/>
              <a:t> </a:t>
            </a:r>
            <a:r>
              <a:rPr lang="cs-CZ" sz="2400" dirty="0" err="1" smtClean="0"/>
              <a:t>object</a:t>
            </a:r>
            <a:r>
              <a:rPr lang="cs-CZ" sz="2400" dirty="0" smtClean="0"/>
              <a:t> ( </a:t>
            </a:r>
            <a:r>
              <a:rPr lang="cs-CZ" sz="2400" dirty="0" err="1" smtClean="0"/>
              <a:t>larger</a:t>
            </a:r>
            <a:r>
              <a:rPr lang="cs-CZ" sz="2400" dirty="0" smtClean="0"/>
              <a:t> </a:t>
            </a:r>
            <a:r>
              <a:rPr lang="cs-CZ" sz="2400" dirty="0" err="1" smtClean="0"/>
              <a:t>than</a:t>
            </a:r>
            <a:r>
              <a:rPr lang="cs-CZ" sz="2400" dirty="0" smtClean="0"/>
              <a:t> 5 cm) 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/>
              <a:t>symptoms</a:t>
            </a:r>
            <a:r>
              <a:rPr lang="cs-CZ" sz="2400" dirty="0"/>
              <a:t> - </a:t>
            </a:r>
            <a:r>
              <a:rPr lang="cs-CZ" sz="2400" dirty="0" err="1"/>
              <a:t>swelling</a:t>
            </a:r>
            <a:r>
              <a:rPr lang="cs-CZ" sz="2400" dirty="0"/>
              <a:t>, </a:t>
            </a:r>
            <a:r>
              <a:rPr lang="cs-CZ" sz="2400" dirty="0" err="1"/>
              <a:t>hematoma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eyelids</a:t>
            </a:r>
            <a:r>
              <a:rPr lang="cs-CZ" sz="2400" dirty="0"/>
              <a:t> </a:t>
            </a:r>
            <a:r>
              <a:rPr lang="cs-CZ" sz="2400" dirty="0" err="1"/>
              <a:t>pseudoptóza</a:t>
            </a:r>
            <a:r>
              <a:rPr lang="cs-CZ" sz="2400" dirty="0"/>
              <a:t>, </a:t>
            </a:r>
            <a:r>
              <a:rPr lang="cs-CZ" sz="2400" dirty="0" err="1"/>
              <a:t>diplopia</a:t>
            </a:r>
            <a:r>
              <a:rPr lang="cs-CZ" sz="2400" dirty="0"/>
              <a:t>, </a:t>
            </a:r>
            <a:r>
              <a:rPr lang="cs-CZ" sz="2400" dirty="0" err="1"/>
              <a:t>inability</a:t>
            </a:r>
            <a:r>
              <a:rPr lang="cs-CZ" sz="2400" dirty="0"/>
              <a:t> to </a:t>
            </a:r>
            <a:r>
              <a:rPr lang="cs-CZ" sz="2400" dirty="0" err="1"/>
              <a:t>move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eyeball</a:t>
            </a:r>
            <a:r>
              <a:rPr lang="cs-CZ" sz="2400" dirty="0"/>
              <a:t> </a:t>
            </a:r>
            <a:r>
              <a:rPr lang="cs-CZ" sz="2400" dirty="0" err="1"/>
              <a:t>upwards</a:t>
            </a:r>
            <a:r>
              <a:rPr lang="cs-CZ" sz="2400" dirty="0"/>
              <a:t> (</a:t>
            </a:r>
            <a:r>
              <a:rPr lang="cs-CZ" sz="2400" dirty="0" err="1"/>
              <a:t>seriously</a:t>
            </a:r>
            <a:r>
              <a:rPr lang="cs-CZ" sz="2400" dirty="0"/>
              <a:t> </a:t>
            </a:r>
            <a:r>
              <a:rPr lang="cs-CZ" sz="2400" dirty="0" err="1"/>
              <a:t>elevation</a:t>
            </a:r>
            <a:r>
              <a:rPr lang="cs-CZ" sz="2400" dirty="0" smtClean="0"/>
              <a:t>).</a:t>
            </a:r>
          </a:p>
          <a:p>
            <a:pPr marL="0" indent="0">
              <a:buNone/>
            </a:pPr>
            <a:r>
              <a:rPr lang="cs-CZ" sz="2400" dirty="0" smtClean="0"/>
              <a:t> </a:t>
            </a:r>
            <a:r>
              <a:rPr lang="cs-CZ" sz="2400" dirty="0" err="1"/>
              <a:t>Paresthesia</a:t>
            </a:r>
            <a:r>
              <a:rPr lang="cs-CZ" sz="2400" dirty="0"/>
              <a:t>, </a:t>
            </a:r>
            <a:r>
              <a:rPr lang="cs-CZ" sz="2400" dirty="0" err="1"/>
              <a:t>hypoesthesia</a:t>
            </a:r>
            <a:r>
              <a:rPr lang="cs-CZ" sz="2400" dirty="0"/>
              <a:t> in </a:t>
            </a:r>
            <a:r>
              <a:rPr lang="cs-CZ" sz="2400" dirty="0" err="1"/>
              <a:t>n.infraorbitalis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196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Výsledek obrázku pro blow out fractu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985834" cy="448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660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/>
          <a:lstStyle/>
          <a:p>
            <a:pPr algn="ctr"/>
            <a:r>
              <a:rPr lang="cs-CZ" dirty="0" err="1" smtClean="0"/>
              <a:t>Blow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orbital </a:t>
            </a:r>
            <a:r>
              <a:rPr lang="cs-CZ" dirty="0" err="1" smtClean="0"/>
              <a:t>floor</a:t>
            </a:r>
            <a:r>
              <a:rPr lang="cs-CZ" dirty="0" smtClean="0"/>
              <a:t> </a:t>
            </a:r>
            <a:r>
              <a:rPr lang="cs-CZ" dirty="0" err="1" smtClean="0"/>
              <a:t>fracture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457200" y="2132856"/>
            <a:ext cx="7715200" cy="4191744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Dg. - X-</a:t>
            </a:r>
            <a:r>
              <a:rPr lang="cs-CZ" sz="2400" dirty="0" err="1"/>
              <a:t>ray</a:t>
            </a:r>
            <a:r>
              <a:rPr lang="cs-CZ" sz="2400" dirty="0"/>
              <a:t> </a:t>
            </a:r>
            <a:r>
              <a:rPr lang="cs-CZ" sz="2400" dirty="0" smtClean="0"/>
              <a:t>orbit, CT</a:t>
            </a:r>
          </a:p>
          <a:p>
            <a:endParaRPr lang="cs-CZ" sz="2400" dirty="0" smtClean="0"/>
          </a:p>
          <a:p>
            <a:r>
              <a:rPr lang="cs-CZ" sz="2400" dirty="0" smtClean="0"/>
              <a:t>Symptom  - </a:t>
            </a:r>
            <a:r>
              <a:rPr lang="cs-CZ" sz="2400" dirty="0" err="1" smtClean="0"/>
              <a:t>hammlock</a:t>
            </a:r>
            <a:r>
              <a:rPr lang="cs-CZ" sz="2400" dirty="0" smtClean="0"/>
              <a:t>  - </a:t>
            </a:r>
            <a:r>
              <a:rPr lang="cs-CZ" sz="2400" dirty="0" err="1" smtClean="0"/>
              <a:t>wide</a:t>
            </a:r>
            <a:r>
              <a:rPr lang="cs-CZ" sz="2400" dirty="0" smtClean="0"/>
              <a:t> </a:t>
            </a:r>
            <a:r>
              <a:rPr lang="cs-CZ" sz="2400" dirty="0" err="1"/>
              <a:t>breaking</a:t>
            </a:r>
            <a:r>
              <a:rPr lang="cs-CZ" sz="2400" dirty="0"/>
              <a:t> orbital </a:t>
            </a:r>
            <a:r>
              <a:rPr lang="cs-CZ" sz="2400" dirty="0" err="1"/>
              <a:t>floor</a:t>
            </a:r>
            <a:r>
              <a:rPr lang="cs-CZ" sz="2400" dirty="0"/>
              <a:t>. </a:t>
            </a:r>
            <a:r>
              <a:rPr lang="cs-CZ" sz="2400" dirty="0" err="1"/>
              <a:t>Significant</a:t>
            </a:r>
            <a:r>
              <a:rPr lang="cs-CZ" sz="2400" dirty="0"/>
              <a:t> </a:t>
            </a:r>
            <a:r>
              <a:rPr lang="cs-CZ" sz="2400" dirty="0" err="1"/>
              <a:t>enophthalmos</a:t>
            </a:r>
            <a:r>
              <a:rPr lang="cs-CZ" sz="2400" dirty="0"/>
              <a:t>, </a:t>
            </a:r>
            <a:r>
              <a:rPr lang="cs-CZ" sz="2400" dirty="0" err="1" smtClean="0"/>
              <a:t>without</a:t>
            </a:r>
            <a:r>
              <a:rPr lang="cs-CZ" sz="2400" dirty="0" smtClean="0"/>
              <a:t>  </a:t>
            </a:r>
            <a:r>
              <a:rPr lang="cs-CZ" sz="2400" dirty="0" err="1"/>
              <a:t>incarceration</a:t>
            </a:r>
            <a:r>
              <a:rPr lang="cs-CZ" sz="2400" dirty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m.r</a:t>
            </a:r>
            <a:r>
              <a:rPr lang="cs-CZ" sz="2400" dirty="0" smtClean="0"/>
              <a:t>. </a:t>
            </a:r>
            <a:r>
              <a:rPr lang="cs-CZ" sz="2400" dirty="0" err="1"/>
              <a:t>inf</a:t>
            </a:r>
            <a:r>
              <a:rPr lang="cs-CZ" sz="2400" dirty="0"/>
              <a:t>.</a:t>
            </a:r>
            <a:br>
              <a:rPr lang="cs-CZ" sz="2400" dirty="0"/>
            </a:br>
            <a:r>
              <a:rPr lang="cs-CZ" sz="2400" dirty="0"/>
              <a:t>Symptom </a:t>
            </a:r>
            <a:r>
              <a:rPr lang="cs-CZ" sz="2400" dirty="0" smtClean="0"/>
              <a:t>- </a:t>
            </a:r>
            <a:r>
              <a:rPr lang="cs-CZ" sz="2400" dirty="0" err="1" smtClean="0"/>
              <a:t>hanging</a:t>
            </a:r>
            <a:r>
              <a:rPr lang="cs-CZ" sz="2400" dirty="0" smtClean="0"/>
              <a:t> drop </a:t>
            </a:r>
            <a:r>
              <a:rPr lang="cs-CZ" sz="2400" dirty="0"/>
              <a:t>- </a:t>
            </a:r>
            <a:r>
              <a:rPr lang="cs-CZ" sz="2400" dirty="0" smtClean="0"/>
              <a:t> </a:t>
            </a:r>
            <a:r>
              <a:rPr lang="cs-CZ" sz="2400" dirty="0" err="1" smtClean="0"/>
              <a:t>fisure</a:t>
            </a:r>
            <a:r>
              <a:rPr lang="cs-CZ" sz="2400" dirty="0" smtClean="0"/>
              <a:t>  </a:t>
            </a:r>
            <a:r>
              <a:rPr lang="cs-CZ" sz="2400" dirty="0" err="1" smtClean="0"/>
              <a:t>fracture</a:t>
            </a:r>
            <a:r>
              <a:rPr lang="cs-CZ" sz="2400" dirty="0" smtClean="0"/>
              <a:t> 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/>
              <a:t>soft </a:t>
            </a:r>
            <a:r>
              <a:rPr lang="cs-CZ" sz="2400" dirty="0" err="1"/>
              <a:t>tissue</a:t>
            </a:r>
            <a:r>
              <a:rPr lang="cs-CZ" sz="2400" dirty="0"/>
              <a:t> </a:t>
            </a:r>
            <a:r>
              <a:rPr lang="cs-CZ" sz="2400" dirty="0" err="1" smtClean="0"/>
              <a:t>entrappment</a:t>
            </a:r>
            <a:endParaRPr lang="en-US" sz="2400" dirty="0"/>
          </a:p>
          <a:p>
            <a:r>
              <a:rPr lang="cs-CZ" sz="2400" dirty="0" smtClean="0"/>
              <a:t>Double </a:t>
            </a:r>
            <a:r>
              <a:rPr lang="cs-CZ" sz="2400" dirty="0" err="1" smtClean="0"/>
              <a:t>diplopia</a:t>
            </a:r>
            <a:r>
              <a:rPr lang="cs-CZ" sz="2400" dirty="0" smtClean="0"/>
              <a:t> 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Test </a:t>
            </a:r>
            <a:r>
              <a:rPr lang="cs-CZ" sz="2400" dirty="0" err="1"/>
              <a:t>passive</a:t>
            </a:r>
            <a:r>
              <a:rPr lang="cs-CZ" sz="2400" dirty="0"/>
              <a:t> </a:t>
            </a:r>
            <a:r>
              <a:rPr lang="cs-CZ" sz="2400" dirty="0" err="1"/>
              <a:t>duction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err="1"/>
              <a:t>Treatment</a:t>
            </a:r>
            <a:r>
              <a:rPr lang="cs-CZ" sz="2400" dirty="0"/>
              <a:t> - </a:t>
            </a:r>
            <a:r>
              <a:rPr lang="cs-CZ" sz="2400" dirty="0" err="1"/>
              <a:t>Surgery</a:t>
            </a:r>
            <a:r>
              <a:rPr lang="cs-CZ" sz="2400" dirty="0"/>
              <a:t> </a:t>
            </a:r>
            <a:r>
              <a:rPr lang="cs-CZ" sz="2400" dirty="0" smtClean="0"/>
              <a:t>– in case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entrappemnt</a:t>
            </a:r>
            <a:r>
              <a:rPr lang="cs-CZ" sz="2400" dirty="0" smtClean="0"/>
              <a:t> (in 3-5 </a:t>
            </a:r>
            <a:r>
              <a:rPr lang="cs-CZ" sz="2400" dirty="0" err="1"/>
              <a:t>days</a:t>
            </a:r>
            <a:r>
              <a:rPr lang="cs-CZ" sz="2400" dirty="0"/>
              <a:t> </a:t>
            </a:r>
            <a:r>
              <a:rPr lang="cs-CZ" sz="2400" dirty="0" smtClean="0"/>
              <a:t> -</a:t>
            </a:r>
            <a:r>
              <a:rPr lang="cs-CZ" sz="2400" dirty="0" err="1" smtClean="0"/>
              <a:t>resolved</a:t>
            </a:r>
            <a:r>
              <a:rPr lang="cs-CZ" sz="2400" dirty="0" smtClean="0"/>
              <a:t> </a:t>
            </a:r>
            <a:r>
              <a:rPr lang="cs-CZ" sz="2400" dirty="0"/>
              <a:t>orbital </a:t>
            </a:r>
            <a:r>
              <a:rPr lang="cs-CZ" sz="2400" dirty="0" err="1"/>
              <a:t>hematoma</a:t>
            </a:r>
            <a:r>
              <a:rPr lang="cs-CZ" sz="2400" dirty="0"/>
              <a:t>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325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Blow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orbital </a:t>
            </a:r>
            <a:r>
              <a:rPr lang="cs-CZ" dirty="0" err="1"/>
              <a:t>floor</a:t>
            </a:r>
            <a:r>
              <a:rPr lang="cs-CZ" dirty="0"/>
              <a:t> </a:t>
            </a:r>
            <a:r>
              <a:rPr lang="cs-CZ" dirty="0" err="1"/>
              <a:t>fracture</a:t>
            </a:r>
            <a:endParaRPr lang="cs-CZ" dirty="0"/>
          </a:p>
        </p:txBody>
      </p:sp>
      <p:pic>
        <p:nvPicPr>
          <p:cNvPr id="8" name="Obrázek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2856"/>
            <a:ext cx="3271058" cy="272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Zástupný symbol pro obsah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2636912"/>
            <a:ext cx="3435350" cy="2597150"/>
          </a:xfrm>
          <a:prstGeom prst="rect">
            <a:avLst/>
          </a:prstGeom>
        </p:spPr>
      </p:pic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AutoShape 2" descr="Zobrazit zdrojový obrázek"/>
          <p:cNvSpPr>
            <a:spLocks noChangeAspect="1" noChangeArrowheads="1"/>
          </p:cNvSpPr>
          <p:nvPr/>
        </p:nvSpPr>
        <p:spPr bwMode="auto">
          <a:xfrm>
            <a:off x="63500" y="-2468563"/>
            <a:ext cx="51435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0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cs-CZ" dirty="0" err="1" smtClean="0"/>
              <a:t>Disease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lacrimal</a:t>
            </a:r>
            <a:r>
              <a:rPr lang="cs-CZ" dirty="0" smtClean="0"/>
              <a:t> </a:t>
            </a:r>
            <a:r>
              <a:rPr lang="cs-CZ" dirty="0" err="1" smtClean="0"/>
              <a:t>gland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7067128" cy="416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 </a:t>
            </a:r>
            <a:r>
              <a:rPr lang="cs-CZ" b="1" dirty="0" err="1" smtClean="0"/>
              <a:t>Acute</a:t>
            </a:r>
            <a:r>
              <a:rPr lang="cs-CZ" b="1" dirty="0" smtClean="0"/>
              <a:t> </a:t>
            </a:r>
            <a:r>
              <a:rPr lang="cs-CZ" b="1" dirty="0" err="1" smtClean="0"/>
              <a:t>dacryadenitis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rare</a:t>
            </a:r>
            <a:r>
              <a:rPr lang="cs-CZ" dirty="0" smtClean="0"/>
              <a:t>, in </a:t>
            </a:r>
            <a:r>
              <a:rPr lang="cs-CZ" dirty="0" err="1" smtClean="0"/>
              <a:t>isolation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S: </a:t>
            </a:r>
            <a:r>
              <a:rPr lang="cs-CZ" dirty="0" err="1" smtClean="0"/>
              <a:t>swelling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lateral</a:t>
            </a:r>
            <a:r>
              <a:rPr lang="cs-CZ" dirty="0" smtClean="0"/>
              <a:t> </a:t>
            </a:r>
            <a:r>
              <a:rPr lang="cs-CZ" dirty="0" err="1" smtClean="0"/>
              <a:t>aspect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eyelid</a:t>
            </a:r>
            <a:r>
              <a:rPr lang="cs-CZ" dirty="0" smtClean="0"/>
              <a:t> – </a:t>
            </a:r>
            <a:r>
              <a:rPr lang="cs-CZ" dirty="0" err="1" smtClean="0"/>
              <a:t>charakteristic</a:t>
            </a:r>
            <a:r>
              <a:rPr lang="cs-CZ" dirty="0" smtClean="0"/>
              <a:t>  „S“ </a:t>
            </a:r>
            <a:r>
              <a:rPr lang="cs-CZ" dirty="0" err="1" smtClean="0"/>
              <a:t>shaped</a:t>
            </a:r>
            <a:r>
              <a:rPr lang="cs-CZ" dirty="0" smtClean="0"/>
              <a:t> ptosis</a:t>
            </a:r>
          </a:p>
          <a:p>
            <a:pPr marL="0" indent="0">
              <a:buNone/>
            </a:pPr>
            <a:r>
              <a:rPr lang="cs-CZ" dirty="0" smtClean="0"/>
              <a:t>T: </a:t>
            </a:r>
            <a:r>
              <a:rPr lang="cs-CZ" dirty="0" err="1" smtClean="0"/>
              <a:t>usually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not </a:t>
            </a:r>
            <a:r>
              <a:rPr lang="cs-CZ" dirty="0" err="1" smtClean="0"/>
              <a:t>required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err="1" smtClean="0"/>
              <a:t>Tumors</a:t>
            </a:r>
            <a:r>
              <a:rPr lang="cs-CZ" dirty="0" smtClean="0"/>
              <a:t>:  </a:t>
            </a:r>
            <a:r>
              <a:rPr lang="cs-CZ" dirty="0" err="1" smtClean="0"/>
              <a:t>Lacrimal</a:t>
            </a:r>
            <a:r>
              <a:rPr lang="cs-CZ" dirty="0" smtClean="0"/>
              <a:t> </a:t>
            </a:r>
            <a:r>
              <a:rPr lang="cs-CZ" dirty="0" err="1" smtClean="0"/>
              <a:t>gland</a:t>
            </a:r>
            <a:r>
              <a:rPr lang="cs-CZ" dirty="0" smtClean="0"/>
              <a:t> </a:t>
            </a:r>
            <a:r>
              <a:rPr lang="cs-CZ" dirty="0" err="1" smtClean="0"/>
              <a:t>carcinoma</a:t>
            </a:r>
            <a:r>
              <a:rPr lang="cs-CZ" dirty="0"/>
              <a:t>  </a:t>
            </a:r>
            <a:r>
              <a:rPr lang="cs-CZ" dirty="0" smtClean="0"/>
              <a:t>- </a:t>
            </a:r>
            <a:r>
              <a:rPr lang="cs-CZ" dirty="0" err="1" smtClean="0"/>
              <a:t>high</a:t>
            </a:r>
            <a:r>
              <a:rPr lang="cs-CZ" dirty="0" smtClean="0"/>
              <a:t> mortality and morbidity</a:t>
            </a:r>
          </a:p>
          <a:p>
            <a:pPr marL="0" indent="0">
              <a:buNone/>
            </a:pPr>
            <a:r>
              <a:rPr lang="cs-CZ" dirty="0" smtClean="0"/>
              <a:t>T: </a:t>
            </a:r>
            <a:r>
              <a:rPr lang="cs-CZ" dirty="0" err="1" smtClean="0"/>
              <a:t>surgery</a:t>
            </a:r>
            <a:r>
              <a:rPr lang="cs-CZ" dirty="0" smtClean="0"/>
              <a:t>  and </a:t>
            </a:r>
            <a:r>
              <a:rPr lang="cs-CZ" dirty="0" err="1" smtClean="0"/>
              <a:t>radiotherapy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58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Disease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lacrimal</a:t>
            </a:r>
            <a:r>
              <a:rPr lang="cs-CZ" dirty="0"/>
              <a:t> </a:t>
            </a:r>
            <a:r>
              <a:rPr lang="cs-CZ" dirty="0" err="1"/>
              <a:t>gland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Dacryadenitis</a:t>
            </a: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Clr>
                <a:schemeClr val="tx1"/>
              </a:buClr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Pleomorfic</a:t>
            </a:r>
            <a:r>
              <a:rPr lang="cs-CZ" dirty="0" smtClean="0"/>
              <a:t>  </a:t>
            </a:r>
            <a:r>
              <a:rPr lang="cs-CZ" dirty="0" err="1" smtClean="0"/>
              <a:t>adenoma</a:t>
            </a:r>
            <a:endParaRPr lang="cs-CZ" dirty="0"/>
          </a:p>
          <a:p>
            <a:endParaRPr lang="cs-CZ" dirty="0"/>
          </a:p>
        </p:txBody>
      </p:sp>
      <p:pic>
        <p:nvPicPr>
          <p:cNvPr id="9218" name="Picture 2" descr="D:\Foto\Dacryoadenitis acuta child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24744"/>
            <a:ext cx="3225597" cy="185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Foto\Dacryoadenitis acu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208" y="2420888"/>
            <a:ext cx="3175795" cy="179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Foto\Pleomorfní adenom slzné žláz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04766"/>
            <a:ext cx="2540000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916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 err="1" smtClean="0"/>
              <a:t>Helter</a:t>
            </a:r>
            <a:r>
              <a:rPr lang="cs-CZ" dirty="0" smtClean="0"/>
              <a:t> </a:t>
            </a:r>
            <a:r>
              <a:rPr lang="cs-CZ" dirty="0" err="1" smtClean="0"/>
              <a:t>exophtalmometr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5472608" cy="482453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M</a:t>
            </a:r>
            <a:r>
              <a:rPr lang="en-US" sz="2400" dirty="0" err="1" smtClean="0"/>
              <a:t>easur</a:t>
            </a:r>
            <a:r>
              <a:rPr lang="cs-CZ" sz="2400" dirty="0" err="1" smtClean="0"/>
              <a:t>ement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the position of the eye </a:t>
            </a:r>
            <a:br>
              <a:rPr lang="en-US" sz="2400" dirty="0"/>
            </a:br>
            <a:r>
              <a:rPr lang="en-US" sz="2400" dirty="0" err="1" smtClean="0"/>
              <a:t>Hertel</a:t>
            </a:r>
            <a:r>
              <a:rPr lang="cs-CZ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err="1"/>
              <a:t>exoftalmometr</a:t>
            </a:r>
            <a:r>
              <a:rPr lang="en-US" sz="2400" dirty="0"/>
              <a:t> </a:t>
            </a:r>
            <a:r>
              <a:rPr lang="en-US" sz="2400" dirty="0" smtClean="0"/>
              <a:t>measure</a:t>
            </a:r>
            <a:r>
              <a:rPr lang="cs-CZ" sz="2400" dirty="0" smtClean="0"/>
              <a:t>s</a:t>
            </a:r>
            <a:r>
              <a:rPr lang="en-US" sz="2400" dirty="0" smtClean="0"/>
              <a:t> </a:t>
            </a:r>
            <a:r>
              <a:rPr lang="en-US" sz="2400" dirty="0"/>
              <a:t>the distance </a:t>
            </a:r>
            <a:r>
              <a:rPr lang="cs-CZ" sz="2400" dirty="0" smtClean="0"/>
              <a:t> </a:t>
            </a:r>
            <a:r>
              <a:rPr lang="en-US" sz="2400" dirty="0" smtClean="0"/>
              <a:t>corneal </a:t>
            </a:r>
            <a:r>
              <a:rPr lang="en-US" sz="2400" dirty="0"/>
              <a:t>apex </a:t>
            </a:r>
            <a:r>
              <a:rPr lang="cs-CZ" sz="2400" dirty="0"/>
              <a:t> </a:t>
            </a:r>
            <a:r>
              <a:rPr lang="cs-CZ" sz="2400" dirty="0" smtClean="0"/>
              <a:t>- </a:t>
            </a:r>
            <a:r>
              <a:rPr lang="en-US" sz="2400" dirty="0" smtClean="0"/>
              <a:t> </a:t>
            </a:r>
            <a:r>
              <a:rPr lang="en-US" sz="2400" dirty="0"/>
              <a:t>the external edge of the bony orbit (diameter 17 </a:t>
            </a:r>
            <a:r>
              <a:rPr lang="en-US" sz="2400" dirty="0" smtClean="0"/>
              <a:t>mm</a:t>
            </a:r>
            <a:r>
              <a:rPr lang="cs-CZ" sz="2400" dirty="0" smtClean="0"/>
              <a:t>, </a:t>
            </a:r>
            <a:r>
              <a:rPr lang="cs-CZ" sz="2400" dirty="0" err="1" smtClean="0"/>
              <a:t>above</a:t>
            </a:r>
            <a:r>
              <a:rPr lang="cs-CZ" sz="2400" dirty="0" smtClean="0"/>
              <a:t> 20 - </a:t>
            </a:r>
            <a:r>
              <a:rPr lang="cs-CZ" sz="2400" dirty="0" err="1" smtClean="0"/>
              <a:t>pathology</a:t>
            </a:r>
            <a:r>
              <a:rPr lang="en-US" sz="2400" dirty="0" smtClean="0"/>
              <a:t>)</a:t>
            </a:r>
            <a:endParaRPr lang="cs-CZ" sz="2400" dirty="0" smtClean="0"/>
          </a:p>
          <a:p>
            <a:r>
              <a:rPr lang="en-US" sz="2400" dirty="0" smtClean="0"/>
              <a:t>Side </a:t>
            </a:r>
            <a:r>
              <a:rPr lang="en-US" sz="2400" dirty="0"/>
              <a:t>difference to 2 mm - physiological </a:t>
            </a:r>
            <a:endParaRPr lang="cs-CZ" sz="2400" dirty="0"/>
          </a:p>
          <a:p>
            <a:r>
              <a:rPr lang="en-US" sz="2400" dirty="0" smtClean="0"/>
              <a:t>Always </a:t>
            </a:r>
            <a:r>
              <a:rPr lang="cs-CZ" sz="2400" dirty="0" err="1" smtClean="0"/>
              <a:t>should</a:t>
            </a:r>
            <a:r>
              <a:rPr lang="cs-CZ" sz="2400" dirty="0" smtClean="0"/>
              <a:t> </a:t>
            </a:r>
            <a:r>
              <a:rPr lang="en-US" sz="2400" dirty="0" smtClean="0"/>
              <a:t>be </a:t>
            </a:r>
            <a:r>
              <a:rPr lang="en-US" sz="2400" dirty="0"/>
              <a:t>recorded </a:t>
            </a:r>
            <a:r>
              <a:rPr lang="cs-CZ" sz="2400" dirty="0" err="1" smtClean="0"/>
              <a:t>the</a:t>
            </a:r>
            <a:r>
              <a:rPr lang="cs-CZ" sz="2400" dirty="0" smtClean="0"/>
              <a:t> distance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outer </a:t>
            </a:r>
            <a:r>
              <a:rPr lang="en-US" sz="2400" dirty="0" smtClean="0"/>
              <a:t>edge</a:t>
            </a:r>
            <a:r>
              <a:rPr lang="cs-CZ" sz="2400" dirty="0" smtClean="0"/>
              <a:t>s</a:t>
            </a:r>
            <a:r>
              <a:rPr lang="en-US" sz="2400" dirty="0" smtClean="0"/>
              <a:t> </a:t>
            </a:r>
            <a:r>
              <a:rPr lang="en-US" sz="2400" dirty="0"/>
              <a:t>of the </a:t>
            </a:r>
            <a:r>
              <a:rPr lang="en-US" sz="2400" dirty="0" smtClean="0"/>
              <a:t>orbit</a:t>
            </a:r>
            <a:r>
              <a:rPr lang="cs-CZ" sz="2400" dirty="0" smtClean="0"/>
              <a:t>s</a:t>
            </a:r>
            <a:endParaRPr lang="en-US" sz="24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610338"/>
            <a:ext cx="2431536" cy="28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cs-CZ" dirty="0" err="1" smtClean="0"/>
              <a:t>Disease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/>
              <a:t> </a:t>
            </a:r>
            <a:r>
              <a:rPr lang="cs-CZ" dirty="0" smtClean="0"/>
              <a:t>orbit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1484784"/>
            <a:ext cx="7488832" cy="4896544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 err="1" smtClean="0"/>
              <a:t>Pulsatile</a:t>
            </a:r>
            <a:r>
              <a:rPr lang="cs-CZ" dirty="0" smtClean="0"/>
              <a:t> </a:t>
            </a:r>
            <a:r>
              <a:rPr lang="cs-CZ" dirty="0" err="1" smtClean="0"/>
              <a:t>proptosis</a:t>
            </a:r>
            <a:r>
              <a:rPr lang="cs-CZ" dirty="0" smtClean="0"/>
              <a:t>  -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carotid</a:t>
            </a:r>
            <a:r>
              <a:rPr lang="cs-CZ" dirty="0" smtClean="0"/>
              <a:t> </a:t>
            </a:r>
            <a:r>
              <a:rPr lang="cs-CZ" dirty="0" err="1" smtClean="0"/>
              <a:t>cavernous</a:t>
            </a:r>
            <a:r>
              <a:rPr lang="cs-CZ" dirty="0" smtClean="0"/>
              <a:t> fistula – </a:t>
            </a:r>
            <a:r>
              <a:rPr lang="cs-CZ" dirty="0" err="1" smtClean="0"/>
              <a:t>abnormal</a:t>
            </a:r>
            <a:r>
              <a:rPr lang="cs-CZ" dirty="0" smtClean="0"/>
              <a:t> </a:t>
            </a:r>
            <a:r>
              <a:rPr lang="cs-CZ" dirty="0" err="1" smtClean="0"/>
              <a:t>communication</a:t>
            </a:r>
            <a:r>
              <a:rPr lang="cs-CZ" dirty="0" smtClean="0"/>
              <a:t> </a:t>
            </a:r>
            <a:r>
              <a:rPr lang="cs-CZ" dirty="0" err="1" smtClean="0"/>
              <a:t>btw</a:t>
            </a:r>
            <a:r>
              <a:rPr lang="cs-CZ" dirty="0" smtClean="0"/>
              <a:t> </a:t>
            </a:r>
            <a:r>
              <a:rPr lang="cs-CZ" dirty="0" err="1" smtClean="0"/>
              <a:t>vein</a:t>
            </a:r>
            <a:r>
              <a:rPr lang="cs-CZ" dirty="0" smtClean="0"/>
              <a:t> and </a:t>
            </a:r>
            <a:r>
              <a:rPr lang="cs-CZ" dirty="0" err="1" smtClean="0"/>
              <a:t>artery</a:t>
            </a:r>
            <a:r>
              <a:rPr lang="cs-CZ" dirty="0" smtClean="0"/>
              <a:t> ( </a:t>
            </a:r>
            <a:r>
              <a:rPr lang="cs-CZ" dirty="0" err="1" smtClean="0"/>
              <a:t>carotid</a:t>
            </a:r>
            <a:r>
              <a:rPr lang="cs-CZ" dirty="0" smtClean="0"/>
              <a:t> </a:t>
            </a:r>
            <a:r>
              <a:rPr lang="cs-CZ" dirty="0" err="1" smtClean="0"/>
              <a:t>artery</a:t>
            </a:r>
            <a:r>
              <a:rPr lang="cs-CZ" dirty="0" smtClean="0"/>
              <a:t> and  </a:t>
            </a:r>
            <a:r>
              <a:rPr lang="cs-CZ" dirty="0"/>
              <a:t>orbital </a:t>
            </a:r>
            <a:r>
              <a:rPr lang="cs-CZ" dirty="0" err="1"/>
              <a:t>cavernous</a:t>
            </a:r>
            <a:r>
              <a:rPr lang="cs-CZ" dirty="0"/>
              <a:t> sinus </a:t>
            </a:r>
            <a:r>
              <a:rPr lang="cs-CZ" dirty="0" err="1"/>
              <a:t>vein</a:t>
            </a:r>
            <a:r>
              <a:rPr lang="cs-CZ" dirty="0"/>
              <a:t> </a:t>
            </a:r>
            <a:r>
              <a:rPr lang="cs-CZ" dirty="0" smtClean="0"/>
              <a:t> )</a:t>
            </a:r>
          </a:p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2050" name="Picture 2" descr="http://2.bp.blogspot.com/-bMcjpLgnolI/UmIn5lAx_eI/AAAAAAAAAmE/XNl2EdcY2r8/s1600/Medu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458295" cy="145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Nalezený obrázek pro carotid cavernous fistula"/>
          <p:cNvSpPr>
            <a:spLocks noChangeAspect="1" noChangeArrowheads="1"/>
          </p:cNvSpPr>
          <p:nvPr/>
        </p:nvSpPr>
        <p:spPr bwMode="auto">
          <a:xfrm>
            <a:off x="63500" y="-792163"/>
            <a:ext cx="237172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Výsledek obrázku pro caput medusae conjunctiv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81275"/>
            <a:ext cx="2525756" cy="165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carotid cavernous fistul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67" y="3861048"/>
            <a:ext cx="3823159" cy="267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34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cs-CZ" dirty="0" err="1" smtClean="0"/>
              <a:t>Disease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/>
              <a:t> </a:t>
            </a:r>
            <a:r>
              <a:rPr lang="cs-CZ" dirty="0" smtClean="0"/>
              <a:t>orbit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1484784"/>
            <a:ext cx="7488832" cy="4896544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 err="1" smtClean="0"/>
              <a:t>Intermittent</a:t>
            </a:r>
            <a:r>
              <a:rPr lang="cs-CZ" dirty="0" smtClean="0"/>
              <a:t>  </a:t>
            </a:r>
            <a:r>
              <a:rPr lang="cs-CZ" dirty="0" err="1" smtClean="0"/>
              <a:t>proptosis</a:t>
            </a:r>
            <a:r>
              <a:rPr lang="cs-CZ" dirty="0" smtClean="0"/>
              <a:t>  - </a:t>
            </a:r>
            <a:r>
              <a:rPr lang="cs-CZ" dirty="0"/>
              <a:t>a symptom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vascular</a:t>
            </a:r>
            <a:r>
              <a:rPr lang="cs-CZ" dirty="0"/>
              <a:t> </a:t>
            </a:r>
            <a:r>
              <a:rPr lang="cs-CZ" dirty="0" err="1"/>
              <a:t>malformations</a:t>
            </a:r>
            <a:r>
              <a:rPr lang="cs-CZ" dirty="0"/>
              <a:t> in orbit (varix) - </a:t>
            </a:r>
            <a:r>
              <a:rPr lang="cs-CZ" dirty="0" err="1"/>
              <a:t>Valsalva</a:t>
            </a:r>
            <a:r>
              <a:rPr lang="cs-CZ" dirty="0"/>
              <a:t> </a:t>
            </a:r>
            <a:r>
              <a:rPr lang="cs-CZ" dirty="0" err="1" smtClean="0"/>
              <a:t>maneuver</a:t>
            </a:r>
            <a:endParaRPr lang="cs-CZ" dirty="0" smtClean="0"/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Pseudoproptosis</a:t>
            </a:r>
            <a:r>
              <a:rPr lang="cs-CZ" dirty="0" smtClean="0"/>
              <a:t>  </a:t>
            </a:r>
            <a:r>
              <a:rPr lang="cs-CZ" dirty="0"/>
              <a:t>-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axial</a:t>
            </a:r>
            <a:r>
              <a:rPr lang="cs-CZ" dirty="0"/>
              <a:t> </a:t>
            </a:r>
            <a:r>
              <a:rPr lang="cs-CZ" dirty="0" err="1"/>
              <a:t>myopia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enophthalmos</a:t>
            </a: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</p:txBody>
      </p:sp>
      <p:pic>
        <p:nvPicPr>
          <p:cNvPr id="2050" name="Picture 2" descr="Výsledek obrázku pro proptosi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09120"/>
            <a:ext cx="2513856" cy="173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high myopi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09120"/>
            <a:ext cx="1723653" cy="197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87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cs-CZ" dirty="0" err="1" smtClean="0"/>
              <a:t>Disease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/>
              <a:t> </a:t>
            </a:r>
            <a:r>
              <a:rPr lang="cs-CZ" dirty="0" smtClean="0"/>
              <a:t>orbit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7128792" cy="489654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/>
              <a:t>Axial</a:t>
            </a: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 err="1" smtClean="0"/>
              <a:t>proptosis</a:t>
            </a:r>
            <a:r>
              <a:rPr lang="cs-CZ" dirty="0" smtClean="0"/>
              <a:t> - 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sagittal</a:t>
            </a:r>
            <a:r>
              <a:rPr lang="cs-CZ" dirty="0"/>
              <a:t> plane (Graves' </a:t>
            </a:r>
            <a:r>
              <a:rPr lang="cs-CZ" dirty="0" err="1"/>
              <a:t>disease</a:t>
            </a:r>
            <a:r>
              <a:rPr lang="cs-CZ" dirty="0"/>
              <a:t>, </a:t>
            </a:r>
            <a:r>
              <a:rPr lang="cs-CZ" dirty="0" err="1" smtClean="0"/>
              <a:t>orbitocellulitis</a:t>
            </a:r>
            <a:r>
              <a:rPr lang="cs-CZ" dirty="0" smtClean="0"/>
              <a:t> 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Paraaxial</a:t>
            </a:r>
            <a:r>
              <a:rPr lang="cs-CZ" dirty="0" smtClean="0"/>
              <a:t> </a:t>
            </a:r>
            <a:r>
              <a:rPr lang="cs-CZ" dirty="0" err="1" smtClean="0"/>
              <a:t>proptosis</a:t>
            </a:r>
            <a:r>
              <a:rPr lang="cs-CZ" dirty="0" smtClean="0"/>
              <a:t>   </a:t>
            </a:r>
            <a:r>
              <a:rPr lang="cs-CZ" dirty="0"/>
              <a:t>- </a:t>
            </a:r>
            <a:r>
              <a:rPr lang="cs-CZ" dirty="0" err="1" smtClean="0"/>
              <a:t>lesions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peripheral</a:t>
            </a:r>
            <a:r>
              <a:rPr lang="cs-CZ" dirty="0" smtClean="0"/>
              <a:t> </a:t>
            </a:r>
            <a:r>
              <a:rPr lang="cs-CZ" dirty="0" err="1" smtClean="0"/>
              <a:t>lateral</a:t>
            </a:r>
            <a:r>
              <a:rPr lang="cs-CZ" dirty="0" smtClean="0"/>
              <a:t> </a:t>
            </a:r>
            <a:r>
              <a:rPr lang="cs-CZ" dirty="0" err="1" smtClean="0"/>
              <a:t>space</a:t>
            </a:r>
            <a:r>
              <a:rPr lang="cs-CZ" dirty="0" smtClean="0"/>
              <a:t>  </a:t>
            </a:r>
            <a:r>
              <a:rPr lang="cs-CZ" dirty="0"/>
              <a:t>(</a:t>
            </a:r>
            <a:r>
              <a:rPr lang="cs-CZ" dirty="0" err="1"/>
              <a:t>lacrimal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</a:t>
            </a:r>
            <a:r>
              <a:rPr lang="cs-CZ" dirty="0" err="1"/>
              <a:t>tumors</a:t>
            </a:r>
            <a:r>
              <a:rPr lang="cs-CZ" dirty="0"/>
              <a:t>, </a:t>
            </a:r>
            <a:r>
              <a:rPr lang="cs-CZ" dirty="0" err="1" smtClean="0"/>
              <a:t>frontoetmoidal</a:t>
            </a:r>
            <a:r>
              <a:rPr lang="cs-CZ" dirty="0" smtClean="0"/>
              <a:t> </a:t>
            </a:r>
            <a:r>
              <a:rPr lang="cs-CZ" dirty="0" err="1"/>
              <a:t>mucocele</a:t>
            </a:r>
            <a:r>
              <a:rPr lang="cs-CZ" dirty="0"/>
              <a:t>, </a:t>
            </a:r>
            <a:r>
              <a:rPr lang="cs-CZ" dirty="0" err="1"/>
              <a:t>tumors</a:t>
            </a:r>
            <a:r>
              <a:rPr lang="cs-CZ" dirty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PN sinus)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Bilateral</a:t>
            </a:r>
            <a:r>
              <a:rPr lang="cs-CZ" dirty="0" smtClean="0"/>
              <a:t> </a:t>
            </a:r>
            <a:r>
              <a:rPr lang="cs-CZ" dirty="0" err="1" smtClean="0"/>
              <a:t>proptosis</a:t>
            </a:r>
            <a:r>
              <a:rPr lang="cs-CZ" dirty="0" smtClean="0"/>
              <a:t> - </a:t>
            </a:r>
            <a:r>
              <a:rPr lang="cs-CZ" dirty="0" err="1" smtClean="0"/>
              <a:t>thyreotoxicosis</a:t>
            </a:r>
            <a:r>
              <a:rPr lang="cs-CZ" dirty="0" smtClean="0"/>
              <a:t> </a:t>
            </a:r>
            <a:r>
              <a:rPr lang="cs-CZ" dirty="0"/>
              <a:t>and EO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</p:txBody>
      </p:sp>
      <p:pic>
        <p:nvPicPr>
          <p:cNvPr id="3074" name="Picture 2" descr="Výsledek obrázku pro proptosi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25144"/>
            <a:ext cx="447675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30424"/>
          </a:xfrm>
        </p:spPr>
        <p:txBody>
          <a:bodyPr>
            <a:normAutofit/>
          </a:bodyPr>
          <a:lstStyle/>
          <a:p>
            <a:pPr algn="ctr"/>
            <a:r>
              <a:rPr lang="cs-CZ" dirty="0" err="1" smtClean="0"/>
              <a:t>Fractura</a:t>
            </a:r>
            <a:r>
              <a:rPr lang="cs-CZ" dirty="0" smtClean="0"/>
              <a:t> </a:t>
            </a:r>
            <a:r>
              <a:rPr lang="cs-CZ" dirty="0" err="1" smtClean="0"/>
              <a:t>orbitae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Anatomy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err="1" smtClean="0"/>
              <a:t>Canalis</a:t>
            </a:r>
            <a:r>
              <a:rPr lang="cs-CZ" dirty="0" smtClean="0"/>
              <a:t> </a:t>
            </a:r>
            <a:r>
              <a:rPr lang="cs-CZ" dirty="0" err="1" smtClean="0"/>
              <a:t>opticus</a:t>
            </a:r>
            <a:r>
              <a:rPr lang="cs-CZ" dirty="0" smtClean="0"/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err="1" smtClean="0"/>
              <a:t>Fissura</a:t>
            </a:r>
            <a:r>
              <a:rPr lang="cs-CZ" dirty="0" smtClean="0"/>
              <a:t> </a:t>
            </a:r>
            <a:r>
              <a:rPr lang="cs-CZ" dirty="0" err="1"/>
              <a:t>orbitalis</a:t>
            </a:r>
            <a:r>
              <a:rPr lang="cs-CZ" dirty="0"/>
              <a:t> </a:t>
            </a:r>
            <a:r>
              <a:rPr lang="cs-CZ" dirty="0" smtClean="0"/>
              <a:t>superior</a:t>
            </a:r>
            <a:endParaRPr lang="cs-CZ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err="1"/>
              <a:t>Fissura</a:t>
            </a:r>
            <a:r>
              <a:rPr lang="cs-CZ" dirty="0"/>
              <a:t> </a:t>
            </a:r>
            <a:r>
              <a:rPr lang="cs-CZ" dirty="0" err="1"/>
              <a:t>orbitalis</a:t>
            </a:r>
            <a:r>
              <a:rPr lang="cs-CZ" dirty="0"/>
              <a:t> </a:t>
            </a:r>
            <a:r>
              <a:rPr lang="cs-CZ" dirty="0" err="1" smtClean="0"/>
              <a:t>inferior</a:t>
            </a:r>
            <a:endParaRPr lang="cs-CZ" dirty="0"/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276872"/>
            <a:ext cx="4369419" cy="3457813"/>
          </a:xfrm>
        </p:spPr>
      </p:pic>
    </p:spTree>
    <p:extLst>
      <p:ext uri="{BB962C8B-B14F-4D97-AF65-F5344CB8AC3E}">
        <p14:creationId xmlns:p14="http://schemas.microsoft.com/office/powerpoint/2010/main" val="32436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23392"/>
          </a:xfrm>
        </p:spPr>
        <p:txBody>
          <a:bodyPr/>
          <a:lstStyle/>
          <a:p>
            <a:pPr algn="ctr"/>
            <a:r>
              <a:rPr lang="cs-CZ" dirty="0" err="1" smtClean="0"/>
              <a:t>Examination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orbit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X </a:t>
            </a:r>
            <a:r>
              <a:rPr lang="cs-CZ" dirty="0" err="1" smtClean="0"/>
              <a:t>ray</a:t>
            </a:r>
            <a:r>
              <a:rPr lang="cs-CZ" dirty="0" smtClean="0"/>
              <a:t> 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Ultrasound</a:t>
            </a: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CT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NMR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66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algn="ctr"/>
            <a:r>
              <a:rPr lang="cs-CZ" dirty="0" err="1" smtClean="0"/>
              <a:t>Inflammation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orbit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cs-CZ" dirty="0" err="1" smtClean="0"/>
              <a:t>Etiopatogenesis</a:t>
            </a:r>
            <a:r>
              <a:rPr lang="cs-CZ" dirty="0" smtClean="0"/>
              <a:t>: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Microbial</a:t>
            </a:r>
            <a:r>
              <a:rPr lang="cs-CZ" dirty="0"/>
              <a:t> </a:t>
            </a:r>
            <a:r>
              <a:rPr lang="cs-CZ" dirty="0" err="1"/>
              <a:t>infection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Immune</a:t>
            </a:r>
            <a:r>
              <a:rPr lang="cs-CZ" dirty="0"/>
              <a:t> </a:t>
            </a:r>
            <a:r>
              <a:rPr lang="cs-CZ" dirty="0" err="1"/>
              <a:t>responses</a:t>
            </a:r>
            <a:r>
              <a:rPr lang="cs-CZ" dirty="0"/>
              <a:t> </a:t>
            </a:r>
            <a:r>
              <a:rPr lang="cs-CZ" dirty="0" err="1"/>
              <a:t>hyperergická</a:t>
            </a:r>
            <a:r>
              <a:rPr lang="cs-CZ" dirty="0"/>
              <a:t>-</a:t>
            </a:r>
            <a:r>
              <a:rPr lang="cs-CZ" dirty="0" err="1"/>
              <a:t>allergic</a:t>
            </a:r>
            <a:r>
              <a:rPr lang="cs-CZ" dirty="0"/>
              <a:t>-type</a:t>
            </a:r>
            <a:br>
              <a:rPr lang="cs-CZ" dirty="0"/>
            </a:br>
            <a:r>
              <a:rPr lang="cs-CZ" dirty="0" err="1"/>
              <a:t>Endocrine</a:t>
            </a:r>
            <a:r>
              <a:rPr lang="cs-CZ" dirty="0"/>
              <a:t> </a:t>
            </a:r>
            <a:r>
              <a:rPr lang="cs-CZ" dirty="0" err="1"/>
              <a:t>ophthalmopathy</a:t>
            </a:r>
            <a:r>
              <a:rPr lang="cs-CZ" dirty="0"/>
              <a:t> (Graves </a:t>
            </a:r>
            <a:r>
              <a:rPr lang="cs-CZ" dirty="0" err="1" smtClean="0"/>
              <a:t>disease</a:t>
            </a:r>
            <a:r>
              <a:rPr lang="cs-CZ" dirty="0"/>
              <a:t>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cs-CZ" dirty="0" err="1" smtClean="0"/>
              <a:t>Microbial</a:t>
            </a:r>
            <a:r>
              <a:rPr lang="cs-CZ" dirty="0" smtClean="0"/>
              <a:t> </a:t>
            </a:r>
            <a:r>
              <a:rPr lang="cs-CZ" dirty="0" err="1" smtClean="0"/>
              <a:t>infections</a:t>
            </a:r>
            <a:r>
              <a:rPr lang="cs-CZ" dirty="0" smtClean="0"/>
              <a:t>: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orbitocellulitis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phlegmone</a:t>
            </a:r>
            <a:r>
              <a:rPr lang="cs-CZ" dirty="0"/>
              <a:t> orbit</a:t>
            </a:r>
            <a:br>
              <a:rPr lang="cs-CZ" dirty="0"/>
            </a:br>
            <a:r>
              <a:rPr lang="cs-CZ" dirty="0" err="1"/>
              <a:t>abscess</a:t>
            </a:r>
            <a:r>
              <a:rPr lang="cs-CZ" dirty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orbit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Tenonitis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myositis</a:t>
            </a:r>
            <a:r>
              <a:rPr lang="cs-CZ" dirty="0"/>
              <a:t> </a:t>
            </a:r>
            <a:r>
              <a:rPr lang="cs-CZ" dirty="0" err="1"/>
              <a:t>orbitalis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Inflammatory</a:t>
            </a:r>
            <a:r>
              <a:rPr lang="cs-CZ" dirty="0"/>
              <a:t> </a:t>
            </a:r>
            <a:r>
              <a:rPr lang="cs-CZ" dirty="0" err="1"/>
              <a:t>pseudotumor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orbit</a:t>
            </a:r>
          </a:p>
          <a:p>
            <a:pPr marL="0" indent="0">
              <a:buClr>
                <a:schemeClr val="tx1"/>
              </a:buCl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42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Inflammation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orbit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Orbitocelulitis</a:t>
            </a: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Abscess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orbit</a:t>
            </a: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</p:txBody>
      </p:sp>
      <p:pic>
        <p:nvPicPr>
          <p:cNvPr id="7170" name="Picture 2" descr="D:\Foto\Orbitální celulit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24744"/>
            <a:ext cx="44450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662" y="4077072"/>
            <a:ext cx="444863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cs-CZ" dirty="0" err="1"/>
              <a:t>Endocrine</a:t>
            </a:r>
            <a:r>
              <a:rPr lang="cs-CZ" dirty="0"/>
              <a:t> </a:t>
            </a:r>
            <a:r>
              <a:rPr lang="cs-CZ" dirty="0" err="1"/>
              <a:t>orbitopathy</a:t>
            </a:r>
            <a:r>
              <a:rPr lang="cs-CZ" dirty="0"/>
              <a:t> (EO)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772816"/>
            <a:ext cx="8280920" cy="4160520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dirty="0"/>
              <a:t>Autoimmune disease with the formation of a binding antibodies </a:t>
            </a:r>
            <a:r>
              <a:rPr lang="en-US" dirty="0" smtClean="0"/>
              <a:t>on</a:t>
            </a:r>
            <a:r>
              <a:rPr lang="cs-CZ" dirty="0" smtClean="0"/>
              <a:t> </a:t>
            </a:r>
            <a:r>
              <a:rPr lang="cs-CZ" dirty="0" err="1" smtClean="0"/>
              <a:t>cells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thyroid</a:t>
            </a:r>
            <a:r>
              <a:rPr lang="cs-CZ" dirty="0" smtClean="0"/>
              <a:t> </a:t>
            </a:r>
            <a:r>
              <a:rPr lang="cs-CZ" dirty="0" err="1" smtClean="0"/>
              <a:t>gland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O</a:t>
            </a:r>
            <a:r>
              <a:rPr lang="en-US" dirty="0" err="1" smtClean="0"/>
              <a:t>rbital</a:t>
            </a:r>
            <a:r>
              <a:rPr lang="en-US" dirty="0" smtClean="0"/>
              <a:t> </a:t>
            </a:r>
            <a:r>
              <a:rPr lang="en-US" dirty="0"/>
              <a:t>fat</a:t>
            </a:r>
            <a:br>
              <a:rPr lang="en-US" dirty="0"/>
            </a:br>
            <a:r>
              <a:rPr lang="en-US" dirty="0"/>
              <a:t>Subcutaneous tissue front of the lower </a:t>
            </a:r>
            <a:r>
              <a:rPr lang="en-US" dirty="0" smtClean="0"/>
              <a:t>leg</a:t>
            </a: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b="1" dirty="0" err="1" smtClean="0"/>
              <a:t>Clinical</a:t>
            </a:r>
            <a:r>
              <a:rPr lang="cs-CZ" b="1" dirty="0" smtClean="0"/>
              <a:t> </a:t>
            </a:r>
            <a:r>
              <a:rPr lang="cs-CZ" b="1" dirty="0" err="1" smtClean="0"/>
              <a:t>picture</a:t>
            </a:r>
            <a:r>
              <a:rPr lang="cs-CZ" b="1" dirty="0" smtClean="0"/>
              <a:t>: </a:t>
            </a:r>
            <a:r>
              <a:rPr lang="cs-CZ" b="1" dirty="0"/>
              <a:t/>
            </a:r>
            <a:br>
              <a:rPr lang="cs-CZ" b="1" dirty="0"/>
            </a:br>
            <a:r>
              <a:rPr lang="cs-CZ" dirty="0" err="1"/>
              <a:t>Eyelid</a:t>
            </a:r>
            <a:r>
              <a:rPr lang="cs-CZ" dirty="0"/>
              <a:t> </a:t>
            </a:r>
            <a:r>
              <a:rPr lang="cs-CZ" dirty="0" err="1"/>
              <a:t>symptoms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Eye</a:t>
            </a:r>
            <a:r>
              <a:rPr lang="cs-CZ" dirty="0" smtClean="0"/>
              <a:t> </a:t>
            </a:r>
            <a:r>
              <a:rPr lang="cs-CZ" dirty="0" err="1"/>
              <a:t>movement</a:t>
            </a:r>
            <a:r>
              <a:rPr lang="cs-CZ" dirty="0"/>
              <a:t> </a:t>
            </a:r>
            <a:r>
              <a:rPr lang="cs-CZ" dirty="0" err="1"/>
              <a:t>disorder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Pseudoglaukom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Exophtalmus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Neuropathy</a:t>
            </a:r>
            <a:r>
              <a:rPr lang="cs-CZ" dirty="0" smtClean="0"/>
              <a:t> </a:t>
            </a:r>
            <a:r>
              <a:rPr lang="cs-CZ" dirty="0" err="1"/>
              <a:t>n.II</a:t>
            </a:r>
            <a:endParaRPr lang="en-US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196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51384"/>
          </a:xfrm>
        </p:spPr>
        <p:txBody>
          <a:bodyPr/>
          <a:lstStyle/>
          <a:p>
            <a:pPr algn="ctr"/>
            <a:r>
              <a:rPr lang="cs-CZ" dirty="0" err="1"/>
              <a:t>Endocrine</a:t>
            </a:r>
            <a:r>
              <a:rPr lang="cs-CZ" dirty="0"/>
              <a:t> </a:t>
            </a:r>
            <a:r>
              <a:rPr lang="cs-CZ" dirty="0" err="1"/>
              <a:t>orbitopathy</a:t>
            </a:r>
            <a:r>
              <a:rPr lang="cs-CZ" dirty="0"/>
              <a:t> (EO)</a:t>
            </a:r>
          </a:p>
        </p:txBody>
      </p:sp>
      <p:pic>
        <p:nvPicPr>
          <p:cNvPr id="8194" name="Picture 2" descr="D:\Foto\Maligní exoftalm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444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Foto\EO - víčkové přízna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35940"/>
            <a:ext cx="4960516" cy="228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101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20688"/>
          </a:xfrm>
        </p:spPr>
        <p:txBody>
          <a:bodyPr/>
          <a:lstStyle/>
          <a:p>
            <a:pPr algn="ctr"/>
            <a:r>
              <a:rPr lang="cs-CZ" dirty="0" err="1"/>
              <a:t>Endocrine</a:t>
            </a:r>
            <a:r>
              <a:rPr lang="cs-CZ" dirty="0"/>
              <a:t> </a:t>
            </a:r>
            <a:r>
              <a:rPr lang="cs-CZ" dirty="0" err="1"/>
              <a:t>orbitopathy</a:t>
            </a:r>
            <a:r>
              <a:rPr lang="cs-CZ" dirty="0"/>
              <a:t> (EO)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8136904" cy="4680520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cs-CZ" dirty="0" err="1" smtClean="0"/>
              <a:t>Diagnosis</a:t>
            </a:r>
            <a:r>
              <a:rPr lang="cs-CZ" dirty="0" smtClean="0"/>
              <a:t>: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laboratory</a:t>
            </a:r>
            <a:r>
              <a:rPr lang="cs-CZ" dirty="0"/>
              <a:t> </a:t>
            </a:r>
            <a:r>
              <a:rPr lang="cs-CZ" dirty="0" err="1"/>
              <a:t>findings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Imaging</a:t>
            </a:r>
            <a:r>
              <a:rPr lang="cs-CZ" dirty="0"/>
              <a:t> (</a:t>
            </a:r>
            <a:r>
              <a:rPr lang="cs-CZ" dirty="0" err="1"/>
              <a:t>ultrasound</a:t>
            </a:r>
            <a:r>
              <a:rPr lang="cs-CZ" dirty="0"/>
              <a:t> B </a:t>
            </a:r>
            <a:r>
              <a:rPr lang="cs-CZ" dirty="0" err="1"/>
              <a:t>scan</a:t>
            </a:r>
            <a:r>
              <a:rPr lang="cs-CZ" dirty="0"/>
              <a:t>, NMR, CT)</a:t>
            </a:r>
            <a:br>
              <a:rPr lang="cs-CZ" dirty="0"/>
            </a:br>
            <a:r>
              <a:rPr lang="cs-CZ" dirty="0"/>
              <a:t>Test </a:t>
            </a:r>
            <a:r>
              <a:rPr lang="cs-CZ" dirty="0" err="1"/>
              <a:t>passive</a:t>
            </a:r>
            <a:r>
              <a:rPr lang="cs-CZ" dirty="0"/>
              <a:t> </a:t>
            </a:r>
            <a:r>
              <a:rPr lang="cs-CZ" dirty="0" err="1"/>
              <a:t>duction</a:t>
            </a:r>
            <a:r>
              <a:rPr lang="cs-CZ" dirty="0"/>
              <a:t> (</a:t>
            </a:r>
            <a:r>
              <a:rPr lang="cs-CZ" dirty="0" err="1"/>
              <a:t>muscle</a:t>
            </a:r>
            <a:r>
              <a:rPr lang="cs-CZ" dirty="0"/>
              <a:t> </a:t>
            </a:r>
            <a:r>
              <a:rPr lang="cs-CZ" dirty="0" err="1"/>
              <a:t>fibrosis</a:t>
            </a:r>
            <a:r>
              <a:rPr lang="cs-CZ" dirty="0" smtClean="0"/>
              <a:t>)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Complications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 </a:t>
            </a:r>
            <a:r>
              <a:rPr lang="cs-CZ" dirty="0"/>
              <a:t>EO -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cornea</a:t>
            </a:r>
            <a:r>
              <a:rPr lang="cs-CZ" dirty="0" smtClean="0"/>
              <a:t> </a:t>
            </a:r>
            <a:r>
              <a:rPr lang="cs-CZ" dirty="0" err="1" smtClean="0"/>
              <a:t>exposure</a:t>
            </a:r>
            <a:r>
              <a:rPr lang="cs-CZ" dirty="0" smtClean="0"/>
              <a:t>, </a:t>
            </a:r>
            <a:r>
              <a:rPr lang="cs-CZ" dirty="0" err="1" smtClean="0"/>
              <a:t>elevated</a:t>
            </a:r>
            <a:r>
              <a:rPr lang="cs-CZ" dirty="0" smtClean="0"/>
              <a:t> </a:t>
            </a:r>
            <a:r>
              <a:rPr lang="cs-CZ" dirty="0" err="1" smtClean="0"/>
              <a:t>intraocular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, </a:t>
            </a:r>
            <a:r>
              <a:rPr lang="cs-CZ" dirty="0" err="1"/>
              <a:t>changes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orbit (</a:t>
            </a:r>
            <a:r>
              <a:rPr lang="cs-CZ" dirty="0" err="1"/>
              <a:t>neuropathy</a:t>
            </a:r>
            <a:r>
              <a:rPr lang="cs-CZ" dirty="0" smtClean="0"/>
              <a:t>)</a:t>
            </a:r>
          </a:p>
          <a:p>
            <a:pPr marL="0" indent="0">
              <a:buClr>
                <a:schemeClr val="tx1"/>
              </a:buClr>
              <a:buNone/>
            </a:pP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Treatment</a:t>
            </a:r>
            <a:r>
              <a:rPr lang="cs-CZ" dirty="0" smtClean="0"/>
              <a:t>: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/>
              <a:t> </a:t>
            </a:r>
            <a:r>
              <a:rPr lang="cs-CZ" dirty="0" smtClean="0"/>
              <a:t>    </a:t>
            </a:r>
            <a:r>
              <a:rPr lang="cs-CZ" dirty="0" err="1" smtClean="0"/>
              <a:t>Endokrinologist</a:t>
            </a: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Ophthalmologist</a:t>
            </a:r>
            <a:r>
              <a:rPr lang="cs-CZ" dirty="0" smtClean="0"/>
              <a:t> - </a:t>
            </a:r>
            <a:r>
              <a:rPr lang="en-US" dirty="0"/>
              <a:t>serious ocular complications - </a:t>
            </a:r>
            <a:r>
              <a:rPr lang="en-US" dirty="0" err="1"/>
              <a:t>megadoses</a:t>
            </a:r>
            <a:r>
              <a:rPr lang="en-US" dirty="0"/>
              <a:t> of steroids, orbital decompression, the treatment of ocular disorders</a:t>
            </a:r>
            <a:endParaRPr lang="cs-CZ" dirty="0"/>
          </a:p>
          <a:p>
            <a:pPr marL="0" indent="0">
              <a:buClr>
                <a:schemeClr val="tx1"/>
              </a:buCl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3279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cs-CZ" dirty="0" err="1" smtClean="0"/>
              <a:t>Tumours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orbit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dirty="0"/>
              <a:t>Benign and malignant</a:t>
            </a:r>
            <a:br>
              <a:rPr lang="en-US" dirty="0"/>
            </a:br>
            <a:r>
              <a:rPr lang="en-US" dirty="0"/>
              <a:t>primary</a:t>
            </a:r>
            <a:br>
              <a:rPr lang="en-US" dirty="0"/>
            </a:br>
            <a:r>
              <a:rPr lang="en-US" dirty="0"/>
              <a:t>secondary</a:t>
            </a:r>
            <a:br>
              <a:rPr lang="en-US" dirty="0"/>
            </a:br>
            <a:r>
              <a:rPr lang="en-US" dirty="0"/>
              <a:t>metastatic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0" y="1988840"/>
            <a:ext cx="4038600" cy="4160520"/>
          </a:xfrm>
        </p:spPr>
        <p:txBody>
          <a:bodyPr/>
          <a:lstStyle/>
          <a:p>
            <a:pPr marL="0" indent="0">
              <a:buNone/>
            </a:pPr>
            <a:r>
              <a:rPr lang="cs-CZ" dirty="0" err="1" smtClean="0"/>
              <a:t>Primary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vascular</a:t>
            </a:r>
            <a:r>
              <a:rPr lang="cs-CZ" dirty="0"/>
              <a:t> </a:t>
            </a:r>
            <a:r>
              <a:rPr lang="cs-CZ" dirty="0" err="1"/>
              <a:t>tumors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dermoid</a:t>
            </a:r>
            <a:r>
              <a:rPr lang="cs-CZ" dirty="0"/>
              <a:t> cyst</a:t>
            </a:r>
            <a:br>
              <a:rPr lang="cs-CZ" dirty="0"/>
            </a:br>
            <a:r>
              <a:rPr lang="cs-CZ" dirty="0"/>
              <a:t>nerve </a:t>
            </a:r>
            <a:r>
              <a:rPr lang="cs-CZ" dirty="0" err="1"/>
              <a:t>tumors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lacrimal</a:t>
            </a:r>
            <a:r>
              <a:rPr lang="cs-CZ" dirty="0" smtClean="0"/>
              <a:t> </a:t>
            </a:r>
            <a:r>
              <a:rPr lang="cs-CZ" dirty="0" err="1"/>
              <a:t>gland</a:t>
            </a:r>
            <a:r>
              <a:rPr lang="cs-CZ" dirty="0"/>
              <a:t> </a:t>
            </a:r>
            <a:r>
              <a:rPr lang="cs-CZ" dirty="0" err="1"/>
              <a:t>tumors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meningiomas</a:t>
            </a:r>
            <a:r>
              <a:rPr lang="cs-CZ" dirty="0"/>
              <a:t> orbit</a:t>
            </a:r>
            <a:br>
              <a:rPr lang="cs-CZ" dirty="0"/>
            </a:br>
            <a:r>
              <a:rPr lang="cs-CZ" dirty="0" err="1"/>
              <a:t>malignant</a:t>
            </a:r>
            <a:r>
              <a:rPr lang="cs-CZ" dirty="0"/>
              <a:t> </a:t>
            </a:r>
            <a:r>
              <a:rPr lang="cs-CZ" dirty="0" err="1"/>
              <a:t>lymphomas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rhabdomyosarcoma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03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51384"/>
          </a:xfrm>
        </p:spPr>
        <p:txBody>
          <a:bodyPr/>
          <a:lstStyle/>
          <a:p>
            <a:pPr algn="ctr"/>
            <a:r>
              <a:rPr lang="cs-CZ" dirty="0" err="1"/>
              <a:t>Tumours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orbit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84078"/>
            <a:ext cx="3028978" cy="1872208"/>
          </a:xfrm>
        </p:spPr>
      </p:pic>
      <p:pic>
        <p:nvPicPr>
          <p:cNvPr id="5" name="Picture 9" descr="P10101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74978"/>
            <a:ext cx="3028978" cy="214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74978"/>
            <a:ext cx="2952328" cy="438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3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cs-CZ" dirty="0" err="1"/>
              <a:t>Tumours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orbit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err="1" smtClean="0"/>
              <a:t>Secondary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tumors</a:t>
            </a: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PN </a:t>
            </a:r>
            <a:r>
              <a:rPr lang="cs-CZ" dirty="0" err="1" smtClean="0"/>
              <a:t>sinuses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carcinomas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eyelids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Extrabulbar</a:t>
            </a:r>
            <a:r>
              <a:rPr lang="cs-CZ" dirty="0" smtClean="0"/>
              <a:t> </a:t>
            </a:r>
            <a:r>
              <a:rPr lang="cs-CZ" dirty="0" err="1" smtClean="0"/>
              <a:t>expansion</a:t>
            </a:r>
            <a:r>
              <a:rPr lang="cs-CZ" dirty="0" smtClean="0"/>
              <a:t> 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intraocular</a:t>
            </a:r>
            <a:r>
              <a:rPr lang="cs-CZ" dirty="0"/>
              <a:t> </a:t>
            </a:r>
            <a:r>
              <a:rPr lang="cs-CZ" dirty="0" err="1"/>
              <a:t>tumors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metastatic</a:t>
            </a:r>
            <a:r>
              <a:rPr lang="cs-CZ" dirty="0" smtClean="0"/>
              <a:t> - 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Adenocarcinomas</a:t>
            </a:r>
            <a:r>
              <a:rPr lang="cs-CZ" dirty="0"/>
              <a:t> (</a:t>
            </a:r>
            <a:r>
              <a:rPr lang="cs-CZ" dirty="0" err="1"/>
              <a:t>breast</a:t>
            </a:r>
            <a:r>
              <a:rPr lang="cs-CZ" dirty="0"/>
              <a:t>, </a:t>
            </a:r>
            <a:r>
              <a:rPr lang="cs-CZ" dirty="0" err="1"/>
              <a:t>lung</a:t>
            </a:r>
            <a:r>
              <a:rPr lang="cs-CZ" dirty="0"/>
              <a:t>, </a:t>
            </a:r>
            <a:r>
              <a:rPr lang="cs-CZ" dirty="0" err="1"/>
              <a:t>prostate</a:t>
            </a:r>
            <a:r>
              <a:rPr lang="cs-CZ" dirty="0"/>
              <a:t>, </a:t>
            </a:r>
            <a:r>
              <a:rPr lang="cs-CZ" dirty="0" err="1"/>
              <a:t>colon</a:t>
            </a:r>
            <a:r>
              <a:rPr lang="cs-CZ" dirty="0"/>
              <a:t>, </a:t>
            </a:r>
            <a:r>
              <a:rPr lang="cs-CZ" dirty="0" err="1"/>
              <a:t>pancreas</a:t>
            </a:r>
            <a:r>
              <a:rPr lang="cs-CZ" dirty="0"/>
              <a:t>, </a:t>
            </a:r>
            <a:r>
              <a:rPr lang="cs-CZ" dirty="0" err="1"/>
              <a:t>testis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T</a:t>
            </a:r>
            <a:r>
              <a:rPr lang="en-US" dirty="0" err="1" smtClean="0"/>
              <a:t>reatment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According to type, location and size of the tumor. Interdisciplinary cooperation </a:t>
            </a:r>
            <a:endParaRPr lang="cs-CZ" dirty="0"/>
          </a:p>
          <a:p>
            <a:pPr marL="0" indent="0">
              <a:buNone/>
            </a:pPr>
            <a:r>
              <a:rPr lang="en-US" dirty="0" smtClean="0"/>
              <a:t>Anterior</a:t>
            </a:r>
            <a:r>
              <a:rPr lang="en-US" dirty="0"/>
              <a:t>, lateral, and transcranial </a:t>
            </a:r>
            <a:r>
              <a:rPr lang="en-US" dirty="0" err="1"/>
              <a:t>transetmoidální</a:t>
            </a:r>
            <a:r>
              <a:rPr lang="en-US" dirty="0"/>
              <a:t> </a:t>
            </a:r>
            <a:r>
              <a:rPr lang="en-US" dirty="0" err="1"/>
              <a:t>orbitotomy</a:t>
            </a:r>
            <a:r>
              <a:rPr lang="en-US" dirty="0"/>
              <a:t>. </a:t>
            </a: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Orbital </a:t>
            </a:r>
            <a:r>
              <a:rPr lang="en-US" dirty="0"/>
              <a:t>decompression, </a:t>
            </a:r>
            <a:r>
              <a:rPr lang="en-US" dirty="0" err="1"/>
              <a:t>exenteration</a:t>
            </a:r>
            <a:r>
              <a:rPr lang="en-US" dirty="0"/>
              <a:t> of the orbit.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9936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ek obrázku pro optic nerve gliom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4543425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rhabdomyosarcoma orbita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42" y="543927"/>
            <a:ext cx="335802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ek obrázku pro hemangioma orbita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71089"/>
            <a:ext cx="6533957" cy="135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30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image.slidesharecdn.com/anatomyandphysiologyoftheeyelid-131004105340-phpapp02/95/anatomy-and-physiology-of-the-eyelid-22-638.jpg?cb=13808841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2780"/>
            <a:ext cx="6232150" cy="468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499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3.googleusercontent.com/9PzM-dmOiLAiKe2yeoOCufgMgwKgFXoU9yJmLi0SiHEe-tbUwL1y9bB9eRK28h7Ikw5uhQ=s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93" y="979251"/>
            <a:ext cx="233305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ek obrázku pro meningioma orbita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4221088"/>
            <a:ext cx="3810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560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cs-CZ" dirty="0" err="1"/>
              <a:t>Enucleation</a:t>
            </a:r>
            <a:r>
              <a:rPr lang="cs-CZ" dirty="0"/>
              <a:t> and </a:t>
            </a:r>
            <a:r>
              <a:rPr lang="cs-CZ" dirty="0" err="1"/>
              <a:t>exenteration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5875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altLang="cs-CZ" sz="7200" b="1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cs-CZ" sz="8800" dirty="0" err="1" smtClean="0"/>
              <a:t>Enucleation</a:t>
            </a:r>
            <a:r>
              <a:rPr lang="cs-CZ" sz="8800" dirty="0" smtClean="0"/>
              <a:t> </a:t>
            </a:r>
            <a:r>
              <a:rPr lang="cs-CZ" sz="8800" dirty="0" err="1"/>
              <a:t>of</a:t>
            </a:r>
            <a:r>
              <a:rPr lang="cs-CZ" sz="8800" dirty="0"/>
              <a:t> </a:t>
            </a:r>
            <a:r>
              <a:rPr lang="cs-CZ" sz="8800" dirty="0" err="1"/>
              <a:t>the</a:t>
            </a:r>
            <a:r>
              <a:rPr lang="cs-CZ" sz="8800" dirty="0"/>
              <a:t> </a:t>
            </a:r>
            <a:r>
              <a:rPr lang="cs-CZ" sz="8800" dirty="0" err="1" smtClean="0"/>
              <a:t>eyeball</a:t>
            </a:r>
            <a:r>
              <a:rPr lang="cs-CZ" sz="8800" dirty="0" smtClean="0"/>
              <a:t> –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8800" dirty="0"/>
              <a:t/>
            </a:r>
            <a:br>
              <a:rPr lang="cs-CZ" sz="8800" dirty="0"/>
            </a:br>
            <a:r>
              <a:rPr lang="cs-CZ" sz="8800" dirty="0" err="1"/>
              <a:t>Removing</a:t>
            </a:r>
            <a:r>
              <a:rPr lang="cs-CZ" sz="8800" dirty="0"/>
              <a:t> </a:t>
            </a:r>
            <a:r>
              <a:rPr lang="cs-CZ" sz="8800" dirty="0" err="1"/>
              <a:t>the</a:t>
            </a:r>
            <a:r>
              <a:rPr lang="cs-CZ" sz="8800" dirty="0"/>
              <a:t> </a:t>
            </a:r>
            <a:r>
              <a:rPr lang="cs-CZ" sz="8800" dirty="0" err="1"/>
              <a:t>whole</a:t>
            </a:r>
            <a:r>
              <a:rPr lang="cs-CZ" sz="8800" dirty="0"/>
              <a:t> globe </a:t>
            </a:r>
            <a:r>
              <a:rPr lang="cs-CZ" sz="8800" dirty="0" err="1"/>
              <a:t>after</a:t>
            </a:r>
            <a:r>
              <a:rPr lang="cs-CZ" sz="8800" dirty="0"/>
              <a:t> </a:t>
            </a:r>
            <a:endParaRPr lang="cs-CZ" sz="8800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cs-CZ" sz="8800" dirty="0" smtClean="0"/>
              <a:t>( </a:t>
            </a:r>
            <a:r>
              <a:rPr lang="cs-CZ" sz="8800" dirty="0" err="1"/>
              <a:t>transection</a:t>
            </a:r>
            <a:r>
              <a:rPr lang="cs-CZ" sz="8800" dirty="0"/>
              <a:t> </a:t>
            </a:r>
            <a:r>
              <a:rPr lang="cs-CZ" sz="8800" dirty="0" err="1" smtClean="0"/>
              <a:t>of</a:t>
            </a:r>
            <a:r>
              <a:rPr lang="cs-CZ" sz="8800" dirty="0" smtClean="0"/>
              <a:t> </a:t>
            </a:r>
            <a:r>
              <a:rPr lang="cs-CZ" sz="8800" dirty="0" err="1" smtClean="0"/>
              <a:t>eye</a:t>
            </a:r>
            <a:r>
              <a:rPr lang="cs-CZ" sz="8800" dirty="0" smtClean="0"/>
              <a:t> </a:t>
            </a:r>
            <a:r>
              <a:rPr lang="cs-CZ" sz="8800" dirty="0" err="1"/>
              <a:t>ocular</a:t>
            </a:r>
            <a:r>
              <a:rPr lang="cs-CZ" sz="8800" dirty="0"/>
              <a:t> </a:t>
            </a:r>
            <a:r>
              <a:rPr lang="cs-CZ" sz="8800" dirty="0" err="1"/>
              <a:t>muscles</a:t>
            </a:r>
            <a:r>
              <a:rPr lang="cs-CZ" sz="8800" dirty="0"/>
              <a:t> and </a:t>
            </a:r>
            <a:r>
              <a:rPr lang="cs-CZ" sz="8800" dirty="0" err="1"/>
              <a:t>optic</a:t>
            </a:r>
            <a:r>
              <a:rPr lang="cs-CZ" sz="8800" dirty="0"/>
              <a:t> </a:t>
            </a:r>
            <a:r>
              <a:rPr lang="cs-CZ" sz="8800" dirty="0" smtClean="0"/>
              <a:t>nerve)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8800" dirty="0"/>
              <a:t/>
            </a:r>
            <a:br>
              <a:rPr lang="cs-CZ" sz="8800" dirty="0"/>
            </a:br>
            <a:r>
              <a:rPr lang="cs-CZ" sz="8800" dirty="0" err="1" smtClean="0"/>
              <a:t>Indications</a:t>
            </a:r>
            <a:r>
              <a:rPr lang="cs-CZ" sz="8800" dirty="0"/>
              <a:t>:</a:t>
            </a:r>
            <a:br>
              <a:rPr lang="cs-CZ" sz="8800" dirty="0"/>
            </a:br>
            <a:r>
              <a:rPr lang="cs-CZ" sz="8800" dirty="0" err="1"/>
              <a:t>malignant</a:t>
            </a:r>
            <a:r>
              <a:rPr lang="cs-CZ" sz="8800" dirty="0"/>
              <a:t> </a:t>
            </a:r>
            <a:r>
              <a:rPr lang="cs-CZ" sz="8800" dirty="0" err="1"/>
              <a:t>intraocular</a:t>
            </a:r>
            <a:r>
              <a:rPr lang="cs-CZ" sz="8800" dirty="0"/>
              <a:t> </a:t>
            </a:r>
            <a:r>
              <a:rPr lang="cs-CZ" sz="8800" dirty="0" err="1"/>
              <a:t>tumors</a:t>
            </a:r>
            <a:r>
              <a:rPr lang="cs-CZ" sz="8800" dirty="0"/>
              <a:t> </a:t>
            </a:r>
            <a:r>
              <a:rPr lang="cs-CZ" sz="8800" dirty="0" err="1"/>
              <a:t>without</a:t>
            </a:r>
            <a:r>
              <a:rPr lang="cs-CZ" sz="8800" dirty="0"/>
              <a:t> </a:t>
            </a:r>
            <a:r>
              <a:rPr lang="cs-CZ" sz="8800" dirty="0" err="1"/>
              <a:t>extrabulbární</a:t>
            </a:r>
            <a:r>
              <a:rPr lang="cs-CZ" sz="8800" dirty="0"/>
              <a:t> </a:t>
            </a:r>
            <a:r>
              <a:rPr lang="cs-CZ" sz="8800" dirty="0" err="1"/>
              <a:t>promotion</a:t>
            </a:r>
            <a:r>
              <a:rPr lang="cs-CZ" sz="8800" dirty="0"/>
              <a:t/>
            </a:r>
            <a:br>
              <a:rPr lang="cs-CZ" sz="8800" dirty="0"/>
            </a:br>
            <a:r>
              <a:rPr lang="cs-CZ" sz="8800" dirty="0" err="1" smtClean="0"/>
              <a:t>painful</a:t>
            </a:r>
            <a:r>
              <a:rPr lang="cs-CZ" sz="8800" dirty="0" smtClean="0"/>
              <a:t>  </a:t>
            </a:r>
            <a:r>
              <a:rPr lang="cs-CZ" sz="8800" dirty="0"/>
              <a:t>blind bulbus</a:t>
            </a:r>
            <a:br>
              <a:rPr lang="cs-CZ" sz="8800" dirty="0"/>
            </a:br>
            <a:r>
              <a:rPr lang="cs-CZ" sz="8800" dirty="0" err="1"/>
              <a:t>cosmetically</a:t>
            </a:r>
            <a:r>
              <a:rPr lang="cs-CZ" sz="8800" dirty="0"/>
              <a:t> </a:t>
            </a:r>
            <a:r>
              <a:rPr lang="cs-CZ" sz="8800" dirty="0" err="1"/>
              <a:t>unsightly</a:t>
            </a:r>
            <a:r>
              <a:rPr lang="cs-CZ" sz="8800" dirty="0"/>
              <a:t> blind bulbus</a:t>
            </a:r>
            <a:br>
              <a:rPr lang="cs-CZ" sz="8800" dirty="0"/>
            </a:br>
            <a:r>
              <a:rPr lang="cs-CZ" sz="8800" dirty="0" err="1"/>
              <a:t>devastating</a:t>
            </a:r>
            <a:r>
              <a:rPr lang="cs-CZ" sz="8800" dirty="0"/>
              <a:t> </a:t>
            </a:r>
            <a:r>
              <a:rPr lang="cs-CZ" sz="8800" dirty="0" err="1"/>
              <a:t>eye</a:t>
            </a:r>
            <a:r>
              <a:rPr lang="cs-CZ" sz="8800" dirty="0"/>
              <a:t> </a:t>
            </a:r>
            <a:r>
              <a:rPr lang="cs-CZ" sz="8800" dirty="0" err="1"/>
              <a:t>injury</a:t>
            </a:r>
            <a:r>
              <a:rPr lang="cs-CZ" sz="8800" dirty="0"/>
              <a:t> (</a:t>
            </a:r>
            <a:r>
              <a:rPr lang="cs-CZ" sz="8800" dirty="0" err="1"/>
              <a:t>primary</a:t>
            </a:r>
            <a:r>
              <a:rPr lang="cs-CZ" sz="8800" dirty="0"/>
              <a:t> </a:t>
            </a:r>
            <a:r>
              <a:rPr lang="cs-CZ" sz="8800" dirty="0" err="1"/>
              <a:t>enucleation</a:t>
            </a:r>
            <a:r>
              <a:rPr lang="cs-CZ" sz="8800" dirty="0"/>
              <a:t>)</a:t>
            </a:r>
            <a:br>
              <a:rPr lang="cs-CZ" sz="8800" dirty="0"/>
            </a:br>
            <a:r>
              <a:rPr lang="cs-CZ" sz="8800" dirty="0" err="1"/>
              <a:t>sympathetic</a:t>
            </a:r>
            <a:r>
              <a:rPr lang="cs-CZ" sz="8800" dirty="0"/>
              <a:t> </a:t>
            </a:r>
            <a:r>
              <a:rPr lang="cs-CZ" sz="8800" dirty="0" err="1" smtClean="0"/>
              <a:t>ophthalmia</a:t>
            </a:r>
            <a:endParaRPr lang="cs-CZ" sz="88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cs-CZ" altLang="cs-CZ" b="1" u="sng" dirty="0"/>
          </a:p>
          <a:p>
            <a:pPr>
              <a:buNone/>
            </a:pPr>
            <a:endParaRPr lang="cs-CZ" altLang="cs-CZ" b="1" u="sng" dirty="0"/>
          </a:p>
        </p:txBody>
      </p:sp>
      <p:pic>
        <p:nvPicPr>
          <p:cNvPr id="10" name="Picture 4" descr="TU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363" y="2149067"/>
            <a:ext cx="2090314" cy="16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PICT00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674" y="2132856"/>
            <a:ext cx="2287215" cy="1715718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TU dítě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325" y="4560032"/>
            <a:ext cx="2218790" cy="14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490927058_002_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940" y="4560032"/>
            <a:ext cx="2370898" cy="15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137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ctr"/>
            <a:r>
              <a:rPr lang="cs-CZ" dirty="0" err="1"/>
              <a:t>Enucleation</a:t>
            </a:r>
            <a:r>
              <a:rPr lang="cs-CZ" dirty="0"/>
              <a:t> and </a:t>
            </a:r>
            <a:r>
              <a:rPr lang="cs-CZ" dirty="0" err="1"/>
              <a:t>exenteration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cs-CZ" sz="2400" dirty="0" err="1" smtClean="0"/>
              <a:t>E</a:t>
            </a:r>
            <a:r>
              <a:rPr lang="en-US" sz="2400" dirty="0" smtClean="0"/>
              <a:t>nucleation </a:t>
            </a:r>
            <a:r>
              <a:rPr lang="en-US" sz="2400" dirty="0"/>
              <a:t>of the eyeball</a:t>
            </a:r>
            <a:br>
              <a:rPr lang="en-US" sz="2400" dirty="0"/>
            </a:br>
            <a:r>
              <a:rPr lang="en-US" sz="2400" dirty="0"/>
              <a:t>surgical </a:t>
            </a:r>
            <a:r>
              <a:rPr lang="cs-CZ" sz="2400" dirty="0"/>
              <a:t> </a:t>
            </a:r>
            <a:r>
              <a:rPr lang="cs-CZ" sz="2400" dirty="0" err="1" smtClean="0"/>
              <a:t>procedure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without orbital implant</a:t>
            </a:r>
            <a:br>
              <a:rPr lang="en-US" sz="2400" dirty="0"/>
            </a:br>
            <a:r>
              <a:rPr lang="en-US" sz="2400" dirty="0"/>
              <a:t>orbital implant</a:t>
            </a:r>
            <a:endParaRPr lang="cs-CZ" altLang="cs-CZ" sz="24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3" name="Picture 6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2194417" cy="186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09120"/>
            <a:ext cx="1892118" cy="186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rovně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72816"/>
            <a:ext cx="2788061" cy="134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vprav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52936"/>
            <a:ext cx="2803197" cy="145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35093"/>
            <a:ext cx="2371149" cy="174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561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cs-CZ" dirty="0" err="1" smtClean="0"/>
              <a:t>Exenteration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bulbi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67544" y="2276872"/>
            <a:ext cx="4040188" cy="432048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cs-CZ" sz="2000" dirty="0" err="1" smtClean="0"/>
              <a:t>Evacuating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en-US" sz="2000" dirty="0" smtClean="0"/>
              <a:t> </a:t>
            </a:r>
            <a:r>
              <a:rPr lang="en-US" sz="2000" dirty="0"/>
              <a:t>the contents of the </a:t>
            </a:r>
            <a:r>
              <a:rPr lang="en-US" sz="2000" dirty="0" smtClean="0"/>
              <a:t>eyeball</a:t>
            </a:r>
            <a:r>
              <a:rPr lang="cs-CZ" sz="2000" dirty="0" smtClean="0"/>
              <a:t>, </a:t>
            </a:r>
            <a:r>
              <a:rPr lang="en-US" sz="2000" dirty="0" smtClean="0"/>
              <a:t>leaving </a:t>
            </a:r>
            <a:r>
              <a:rPr lang="en-US" sz="2000" dirty="0"/>
              <a:t>its packaging.</a:t>
            </a:r>
            <a:br>
              <a:rPr lang="en-US" sz="2000" dirty="0"/>
            </a:br>
            <a:r>
              <a:rPr lang="cs-CZ" sz="2000" dirty="0" smtClean="0"/>
              <a:t>I</a:t>
            </a:r>
            <a:r>
              <a:rPr lang="en-US" sz="2000" dirty="0" err="1" smtClean="0"/>
              <a:t>ndications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 err="1"/>
              <a:t>Endophthalmitis</a:t>
            </a:r>
            <a:r>
              <a:rPr lang="en-US" sz="2000" dirty="0"/>
              <a:t> (</a:t>
            </a:r>
            <a:r>
              <a:rPr lang="en-US" sz="2000" dirty="0" err="1"/>
              <a:t>panoftalmitida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2000" dirty="0"/>
              <a:t>The devastating trauma of the globe with the evacuation of its contents</a:t>
            </a:r>
            <a:br>
              <a:rPr lang="en-US" sz="2000" dirty="0"/>
            </a:br>
            <a:r>
              <a:rPr lang="cs-CZ" altLang="cs-CZ" sz="2400" dirty="0" smtClean="0"/>
              <a:t>  </a:t>
            </a:r>
            <a:endParaRPr lang="cs-CZ" altLang="cs-CZ" sz="24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Picture 5" descr="eviscerace-prede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2242592" cy="224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eviscerace-zad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65104"/>
            <a:ext cx="2242592" cy="2242592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0907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cs-CZ" dirty="0" err="1"/>
              <a:t>Enucleation</a:t>
            </a:r>
            <a:r>
              <a:rPr lang="cs-CZ" dirty="0"/>
              <a:t> and </a:t>
            </a:r>
            <a:r>
              <a:rPr lang="cs-CZ" dirty="0" err="1"/>
              <a:t>exenteration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1666" y="1772816"/>
            <a:ext cx="4040188" cy="502920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implant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01082" y="1772816"/>
            <a:ext cx="4041775" cy="502920"/>
          </a:xfrm>
        </p:spPr>
        <p:txBody>
          <a:bodyPr/>
          <a:lstStyle/>
          <a:p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implant</a:t>
            </a:r>
            <a:endParaRPr lang="cs-CZ" dirty="0"/>
          </a:p>
        </p:txBody>
      </p:sp>
      <p:pic>
        <p:nvPicPr>
          <p:cNvPr id="7" name="Picture 4" descr="PICT002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2085628" cy="156422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PICT00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2336"/>
            <a:ext cx="2089683" cy="15680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0000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" y="4858322"/>
            <a:ext cx="2064297" cy="154851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IM000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849272"/>
            <a:ext cx="2017675" cy="155756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eviscerace-zade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9464"/>
            <a:ext cx="1584176" cy="1584176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2" name="Picture 5" descr="medp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67176"/>
            <a:ext cx="1710157" cy="160230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nové 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42773"/>
            <a:ext cx="1742496" cy="138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nové I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60" y="4833213"/>
            <a:ext cx="1853096" cy="139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172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cs-CZ" dirty="0" err="1"/>
              <a:t>Enucleation</a:t>
            </a:r>
            <a:r>
              <a:rPr lang="cs-CZ" dirty="0"/>
              <a:t> and </a:t>
            </a:r>
            <a:r>
              <a:rPr lang="cs-CZ" dirty="0" err="1"/>
              <a:t>exenteration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dirty="0"/>
              <a:t>Benefits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en-US" dirty="0" smtClean="0"/>
              <a:t>implant</a:t>
            </a:r>
            <a:r>
              <a:rPr lang="cs-CZ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good motility of the globe</a:t>
            </a:r>
            <a:br>
              <a:rPr lang="en-US" dirty="0"/>
            </a:br>
            <a:r>
              <a:rPr lang="en-US" dirty="0"/>
              <a:t>satisfactory cosmetic </a:t>
            </a:r>
            <a:r>
              <a:rPr lang="en-US" dirty="0" smtClean="0"/>
              <a:t>effect</a:t>
            </a:r>
            <a:endParaRPr lang="cs-CZ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cs-CZ" dirty="0" smtClean="0"/>
              <a:t>D</a:t>
            </a:r>
            <a:r>
              <a:rPr lang="en-US" dirty="0" err="1" smtClean="0"/>
              <a:t>isadvantages</a:t>
            </a:r>
            <a:r>
              <a:rPr lang="en-US" dirty="0" smtClean="0"/>
              <a:t> 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en-US" dirty="0" smtClean="0"/>
              <a:t>implant</a:t>
            </a:r>
            <a:r>
              <a:rPr lang="cs-CZ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elimination of implant</a:t>
            </a:r>
            <a:br>
              <a:rPr lang="en-US" dirty="0"/>
            </a:br>
            <a:r>
              <a:rPr lang="en-US" dirty="0"/>
              <a:t>the possibility of infection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11" descr="8510145204_001_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3030488" cy="202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8510145204_004_0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5103"/>
            <a:ext cx="3024336" cy="208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3550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cs-CZ" dirty="0" err="1" smtClean="0"/>
              <a:t>Exenteration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orbit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539552" y="2276872"/>
            <a:ext cx="4040188" cy="3657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Removing </a:t>
            </a:r>
            <a:r>
              <a:rPr lang="en-US" dirty="0"/>
              <a:t>the entire contents of the orbit and the periosteum</a:t>
            </a:r>
            <a:br>
              <a:rPr lang="en-US" dirty="0"/>
            </a:br>
            <a:r>
              <a:rPr lang="en-US" dirty="0"/>
              <a:t>without retaining </a:t>
            </a:r>
            <a:r>
              <a:rPr lang="en-US" dirty="0" smtClean="0"/>
              <a:t>caps</a:t>
            </a:r>
            <a:r>
              <a:rPr lang="cs-CZ" dirty="0" smtClean="0"/>
              <a:t>,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preserving eyelid</a:t>
            </a:r>
            <a:br>
              <a:rPr lang="en-US" dirty="0"/>
            </a:br>
            <a:r>
              <a:rPr lang="en-US" dirty="0"/>
              <a:t>indications:</a:t>
            </a:r>
            <a:br>
              <a:rPr lang="en-US" dirty="0"/>
            </a:br>
            <a:r>
              <a:rPr lang="en-US" dirty="0"/>
              <a:t>tumors of the orbit</a:t>
            </a:r>
            <a:br>
              <a:rPr lang="en-US" dirty="0"/>
            </a:br>
            <a:r>
              <a:rPr lang="en-US" dirty="0"/>
              <a:t>tumors of the eyelids and eyeball with propagation into orbit</a:t>
            </a:r>
            <a:br>
              <a:rPr lang="en-US" dirty="0"/>
            </a:br>
            <a:r>
              <a:rPr lang="en-US" dirty="0"/>
              <a:t>intractable infectious processes</a:t>
            </a:r>
            <a:br>
              <a:rPr lang="en-US" dirty="0"/>
            </a:br>
            <a:r>
              <a:rPr lang="en-US" dirty="0"/>
              <a:t>trauma (devastating injuries with extensive tissue necrosis)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" name="Picture 8" descr="P101004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21396"/>
            <a:ext cx="2128342" cy="169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Fidlerova_Mari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048" y="3806918"/>
            <a:ext cx="1993737" cy="149429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34" descr="melanom spojivk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45224"/>
            <a:ext cx="2834656" cy="124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9645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algn="ctr"/>
            <a:r>
              <a:rPr lang="cs-CZ" dirty="0" err="1"/>
              <a:t>Exenteration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orbit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Ways of dealing with the defect:</a:t>
            </a:r>
            <a:br>
              <a:rPr lang="en-US" dirty="0"/>
            </a:br>
            <a:r>
              <a:rPr lang="en-US" dirty="0"/>
              <a:t>healing granulation tissue</a:t>
            </a:r>
            <a:br>
              <a:rPr lang="en-US" dirty="0"/>
            </a:br>
            <a:r>
              <a:rPr lang="en-US" dirty="0"/>
              <a:t>free skin graft</a:t>
            </a:r>
            <a:br>
              <a:rPr lang="en-US" dirty="0"/>
            </a:br>
            <a:r>
              <a:rPr lang="en-US" dirty="0" smtClean="0"/>
              <a:t>tissue </a:t>
            </a:r>
            <a:r>
              <a:rPr lang="en-US" dirty="0"/>
              <a:t>flap with pedicle (muscle, fat, skin)</a:t>
            </a:r>
            <a:endParaRPr lang="cs-CZ" dirty="0"/>
          </a:p>
        </p:txBody>
      </p:sp>
      <p:pic>
        <p:nvPicPr>
          <p:cNvPr id="7" name="Picture 13" descr="PICT009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2098576" cy="1573932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al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74337"/>
            <a:ext cx="1656184" cy="1595694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vet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2115493" cy="15063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29" descr="PICT00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385" y="4152211"/>
            <a:ext cx="1614080" cy="1503194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8084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cs-CZ" dirty="0" err="1"/>
              <a:t>Exenteration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orbit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48880"/>
            <a:ext cx="4040188" cy="424847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Permanent </a:t>
            </a:r>
            <a:r>
              <a:rPr lang="cs-CZ" dirty="0" err="1"/>
              <a:t>Cosmetic</a:t>
            </a:r>
            <a:r>
              <a:rPr lang="cs-CZ" dirty="0"/>
              <a:t> </a:t>
            </a:r>
            <a:r>
              <a:rPr lang="cs-CZ" dirty="0" err="1" smtClean="0"/>
              <a:t>Solutions</a:t>
            </a:r>
            <a:r>
              <a:rPr lang="cs-CZ" dirty="0" smtClean="0"/>
              <a:t>: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Spectacle</a:t>
            </a:r>
            <a:r>
              <a:rPr lang="cs-CZ" dirty="0" smtClean="0"/>
              <a:t>  </a:t>
            </a:r>
            <a:r>
              <a:rPr lang="cs-CZ" dirty="0" err="1" smtClean="0"/>
              <a:t>ectoprotesis</a:t>
            </a:r>
            <a:r>
              <a:rPr lang="cs-CZ" dirty="0"/>
              <a:t> (</a:t>
            </a:r>
            <a:r>
              <a:rPr lang="cs-CZ" dirty="0" err="1"/>
              <a:t>prostheses</a:t>
            </a:r>
            <a:r>
              <a:rPr lang="cs-CZ" dirty="0"/>
              <a:t>)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pPr marL="0" indent="0">
              <a:buNone/>
            </a:pPr>
            <a:r>
              <a:rPr lang="cs-CZ" dirty="0" err="1" smtClean="0"/>
              <a:t>Fixed</a:t>
            </a:r>
            <a:r>
              <a:rPr lang="cs-CZ" dirty="0" smtClean="0"/>
              <a:t>  </a:t>
            </a:r>
            <a:r>
              <a:rPr lang="cs-CZ" dirty="0" err="1"/>
              <a:t>implants</a:t>
            </a:r>
            <a:endParaRPr lang="cs-CZ" dirty="0" smtClean="0"/>
          </a:p>
        </p:txBody>
      </p:sp>
      <p:pic>
        <p:nvPicPr>
          <p:cNvPr id="7" name="Picture 4" descr="Obrázek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80928"/>
            <a:ext cx="2458616" cy="1606296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Obrázek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257" y="2780928"/>
            <a:ext cx="2548457" cy="1584176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epite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525" y="4747158"/>
            <a:ext cx="2741464" cy="19190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3116349" cy="206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89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Fracturae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orbit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 err="1" smtClean="0"/>
              <a:t>Roof</a:t>
            </a:r>
            <a:r>
              <a:rPr lang="cs-CZ" altLang="cs-CZ" dirty="0" smtClean="0"/>
              <a:t> -  </a:t>
            </a:r>
            <a:r>
              <a:rPr lang="cs-CZ" altLang="cs-CZ" dirty="0" err="1" smtClean="0"/>
              <a:t>frontobasal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orbitofrontal</a:t>
            </a:r>
            <a:endParaRPr lang="cs-CZ" alt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 err="1" smtClean="0"/>
              <a:t>Lateral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wall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orbitozygomatic</a:t>
            </a:r>
            <a:endParaRPr lang="cs-CZ" alt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 err="1" smtClean="0"/>
              <a:t>Medial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wall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orbitoetmoideal</a:t>
            </a:r>
            <a:endParaRPr lang="cs-CZ" alt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 err="1" smtClean="0"/>
              <a:t>Floor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retromarginal</a:t>
            </a:r>
            <a:r>
              <a:rPr lang="cs-CZ" altLang="cs-CZ" dirty="0" smtClean="0"/>
              <a:t>,  </a:t>
            </a:r>
            <a:r>
              <a:rPr lang="cs-CZ" altLang="cs-CZ" dirty="0"/>
              <a:t>„</a:t>
            </a:r>
            <a:r>
              <a:rPr lang="cs-CZ" altLang="cs-CZ" dirty="0" err="1"/>
              <a:t>blow</a:t>
            </a:r>
            <a:r>
              <a:rPr lang="cs-CZ" altLang="cs-CZ" dirty="0"/>
              <a:t> </a:t>
            </a:r>
            <a:r>
              <a:rPr lang="cs-CZ" altLang="cs-CZ" dirty="0" err="1"/>
              <a:t>out</a:t>
            </a:r>
            <a:r>
              <a:rPr lang="cs-CZ" altLang="cs-CZ" dirty="0"/>
              <a:t> </a:t>
            </a:r>
            <a:r>
              <a:rPr lang="cs-CZ" altLang="cs-CZ" dirty="0" err="1"/>
              <a:t>fracture</a:t>
            </a:r>
            <a:r>
              <a:rPr lang="cs-CZ" altLang="cs-CZ" dirty="0"/>
              <a:t>“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37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cs-CZ" dirty="0" err="1" smtClean="0"/>
              <a:t>Fracture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roof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67544" y="1916832"/>
            <a:ext cx="7200800" cy="468052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dirty="0" smtClean="0"/>
              <a:t>Cause – </a:t>
            </a:r>
            <a:r>
              <a:rPr lang="cs-CZ" dirty="0" err="1" smtClean="0"/>
              <a:t>failing</a:t>
            </a:r>
            <a:r>
              <a:rPr lang="cs-CZ" dirty="0" smtClean="0"/>
              <a:t> on a </a:t>
            </a:r>
            <a:r>
              <a:rPr lang="cs-CZ" dirty="0" err="1" smtClean="0"/>
              <a:t>sharp</a:t>
            </a:r>
            <a:r>
              <a:rPr lang="cs-CZ" dirty="0" smtClean="0"/>
              <a:t> </a:t>
            </a:r>
            <a:r>
              <a:rPr lang="cs-CZ" dirty="0" err="1" smtClean="0"/>
              <a:t>object</a:t>
            </a:r>
            <a:r>
              <a:rPr lang="cs-CZ" dirty="0" smtClean="0"/>
              <a:t>,  </a:t>
            </a:r>
            <a:r>
              <a:rPr lang="cs-CZ" dirty="0" err="1" smtClean="0"/>
              <a:t>blow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</a:p>
          <a:p>
            <a:pPr marL="0" indent="0" fontAlgn="auto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cs-CZ" dirty="0" err="1" smtClean="0"/>
              <a:t>Forehead</a:t>
            </a:r>
            <a:r>
              <a:rPr lang="cs-CZ" dirty="0" smtClean="0"/>
              <a:t>  (</a:t>
            </a:r>
            <a:r>
              <a:rPr lang="cs-CZ" dirty="0" err="1" smtClean="0"/>
              <a:t>head</a:t>
            </a:r>
            <a:r>
              <a:rPr lang="cs-CZ" dirty="0" smtClean="0"/>
              <a:t> in </a:t>
            </a:r>
            <a:r>
              <a:rPr lang="cs-CZ" dirty="0" err="1" smtClean="0"/>
              <a:t>bend</a:t>
            </a:r>
            <a:r>
              <a:rPr lang="cs-CZ" dirty="0" smtClean="0"/>
              <a:t>)</a:t>
            </a:r>
          </a:p>
          <a:p>
            <a:pPr marL="0" indent="0" fontAlgn="auto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cs-CZ" dirty="0" err="1" smtClean="0"/>
              <a:t>Signs</a:t>
            </a:r>
            <a:r>
              <a:rPr lang="cs-CZ" dirty="0" smtClean="0"/>
              <a:t>:  </a:t>
            </a:r>
            <a:r>
              <a:rPr lang="cs-CZ" dirty="0" err="1" smtClean="0"/>
              <a:t>hematoma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upper</a:t>
            </a:r>
            <a:r>
              <a:rPr lang="cs-CZ" dirty="0" smtClean="0"/>
              <a:t> </a:t>
            </a:r>
            <a:r>
              <a:rPr lang="cs-CZ" dirty="0" err="1" smtClean="0"/>
              <a:t>eyelid</a:t>
            </a:r>
            <a:r>
              <a:rPr lang="cs-CZ" dirty="0" smtClean="0"/>
              <a:t>, disturbance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craniofacial</a:t>
            </a:r>
            <a:r>
              <a:rPr lang="cs-CZ" dirty="0" smtClean="0"/>
              <a:t> </a:t>
            </a:r>
            <a:r>
              <a:rPr lang="cs-CZ" dirty="0" err="1" smtClean="0"/>
              <a:t>bones</a:t>
            </a:r>
            <a:endParaRPr lang="cs-CZ" dirty="0" smtClean="0"/>
          </a:p>
          <a:p>
            <a:pPr marL="0" indent="0" fontAlgn="auto">
              <a:spcAft>
                <a:spcPts val="0"/>
              </a:spcAft>
              <a:buClr>
                <a:schemeClr val="tx1"/>
              </a:buClr>
              <a:buNone/>
              <a:defRPr/>
            </a:pPr>
            <a:endParaRPr lang="cs-CZ" dirty="0" smtClean="0"/>
          </a:p>
          <a:p>
            <a:pPr marL="0" indent="0" fontAlgn="auto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cs-CZ" dirty="0" err="1" smtClean="0"/>
              <a:t>Small</a:t>
            </a:r>
            <a:r>
              <a:rPr lang="cs-CZ" dirty="0" smtClean="0"/>
              <a:t>  </a:t>
            </a:r>
            <a:r>
              <a:rPr lang="cs-CZ" dirty="0" err="1" smtClean="0"/>
              <a:t>fractures</a:t>
            </a:r>
            <a:r>
              <a:rPr lang="cs-CZ" dirty="0" smtClean="0"/>
              <a:t> </a:t>
            </a:r>
            <a:r>
              <a:rPr lang="cs-CZ" dirty="0" err="1"/>
              <a:t>require</a:t>
            </a:r>
            <a:r>
              <a:rPr lang="cs-CZ" dirty="0"/>
              <a:t> no </a:t>
            </a:r>
            <a:r>
              <a:rPr lang="cs-CZ" dirty="0" err="1"/>
              <a:t>treatment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Fractures</a:t>
            </a:r>
            <a:r>
              <a:rPr lang="cs-CZ" dirty="0"/>
              <a:t> </a:t>
            </a:r>
            <a:r>
              <a:rPr lang="cs-CZ" dirty="0" err="1"/>
              <a:t>extending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anterior</a:t>
            </a:r>
            <a:r>
              <a:rPr lang="cs-CZ" dirty="0"/>
              <a:t> </a:t>
            </a:r>
            <a:r>
              <a:rPr lang="cs-CZ" dirty="0" err="1"/>
              <a:t>cranial</a:t>
            </a:r>
            <a:r>
              <a:rPr lang="cs-CZ" dirty="0"/>
              <a:t> </a:t>
            </a:r>
            <a:r>
              <a:rPr lang="cs-CZ" dirty="0" err="1"/>
              <a:t>fossa</a:t>
            </a:r>
            <a:r>
              <a:rPr lang="cs-CZ" dirty="0"/>
              <a:t> - </a:t>
            </a:r>
            <a:r>
              <a:rPr lang="cs-CZ" dirty="0" err="1"/>
              <a:t>competence</a:t>
            </a:r>
            <a:r>
              <a:rPr lang="cs-CZ" dirty="0"/>
              <a:t> NCH</a:t>
            </a:r>
            <a:br>
              <a:rPr lang="cs-CZ" dirty="0"/>
            </a:br>
            <a:r>
              <a:rPr lang="cs-CZ" dirty="0" err="1"/>
              <a:t>Damage</a:t>
            </a:r>
            <a:r>
              <a:rPr lang="cs-CZ" dirty="0"/>
              <a:t> </a:t>
            </a:r>
            <a:r>
              <a:rPr lang="cs-CZ" dirty="0" err="1"/>
              <a:t>visual</a:t>
            </a:r>
            <a:r>
              <a:rPr lang="cs-CZ" dirty="0"/>
              <a:t> </a:t>
            </a:r>
            <a:r>
              <a:rPr lang="cs-CZ" dirty="0" err="1"/>
              <a:t>functions</a:t>
            </a:r>
            <a:r>
              <a:rPr lang="cs-CZ" dirty="0"/>
              <a:t> - </a:t>
            </a:r>
            <a:r>
              <a:rPr lang="cs-CZ" dirty="0" err="1"/>
              <a:t>ischemic</a:t>
            </a:r>
            <a:r>
              <a:rPr lang="cs-CZ" dirty="0"/>
              <a:t> </a:t>
            </a:r>
            <a:r>
              <a:rPr lang="cs-CZ" dirty="0" err="1"/>
              <a:t>neuropathy</a:t>
            </a:r>
            <a:r>
              <a:rPr lang="cs-CZ" dirty="0"/>
              <a:t> n. </a:t>
            </a:r>
            <a:r>
              <a:rPr lang="cs-CZ" dirty="0" smtClean="0"/>
              <a:t>II</a:t>
            </a:r>
          </a:p>
          <a:p>
            <a:pPr marL="0" indent="0" fontAlgn="auto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Therapy</a:t>
            </a:r>
            <a:r>
              <a:rPr lang="cs-CZ" dirty="0"/>
              <a:t> </a:t>
            </a:r>
            <a:r>
              <a:rPr lang="cs-CZ" dirty="0" err="1"/>
              <a:t>ischemic</a:t>
            </a:r>
            <a:r>
              <a:rPr lang="cs-CZ" dirty="0"/>
              <a:t> </a:t>
            </a:r>
            <a:r>
              <a:rPr lang="cs-CZ" dirty="0" err="1"/>
              <a:t>neuropathy</a:t>
            </a:r>
            <a:r>
              <a:rPr lang="cs-CZ" dirty="0"/>
              <a:t>: </a:t>
            </a:r>
            <a:r>
              <a:rPr lang="cs-CZ" dirty="0" err="1"/>
              <a:t>decompression</a:t>
            </a:r>
            <a:r>
              <a:rPr lang="cs-CZ" dirty="0"/>
              <a:t> </a:t>
            </a:r>
            <a:r>
              <a:rPr lang="cs-CZ" dirty="0" err="1"/>
              <a:t>optical</a:t>
            </a:r>
            <a:r>
              <a:rPr lang="cs-CZ" dirty="0"/>
              <a:t> </a:t>
            </a:r>
            <a:r>
              <a:rPr lang="cs-CZ" dirty="0" err="1"/>
              <a:t>channel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megadoses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methylprednisolone</a:t>
            </a:r>
            <a:endParaRPr lang="cs-CZ" dirty="0"/>
          </a:p>
        </p:txBody>
      </p:sp>
      <p:pic>
        <p:nvPicPr>
          <p:cNvPr id="1026" name="Picture 2" descr="Výsledek obrázku pro swordpla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438" y="1244327"/>
            <a:ext cx="1853808" cy="153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visející obráze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438" y="3789040"/>
            <a:ext cx="1868140" cy="214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20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cs-CZ" dirty="0" err="1" smtClean="0"/>
              <a:t>Fracture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lateral</a:t>
            </a:r>
            <a:r>
              <a:rPr lang="cs-CZ" dirty="0" smtClean="0"/>
              <a:t> </a:t>
            </a:r>
            <a:r>
              <a:rPr lang="cs-CZ" dirty="0" err="1" smtClean="0"/>
              <a:t>wall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2"/>
          </p:nvPr>
        </p:nvSpPr>
        <p:spPr>
          <a:xfrm>
            <a:off x="457200" y="1988840"/>
            <a:ext cx="7355160" cy="4335760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Cause </a:t>
            </a:r>
            <a:r>
              <a:rPr lang="cs-CZ" sz="2400" dirty="0"/>
              <a:t>- </a:t>
            </a:r>
            <a:r>
              <a:rPr lang="cs-CZ" sz="2400" dirty="0" err="1"/>
              <a:t>blunt</a:t>
            </a:r>
            <a:r>
              <a:rPr lang="cs-CZ" sz="2400" dirty="0"/>
              <a:t> </a:t>
            </a:r>
            <a:r>
              <a:rPr lang="cs-CZ" sz="2400" dirty="0" smtClean="0"/>
              <a:t>trauma </a:t>
            </a:r>
            <a:r>
              <a:rPr lang="cs-CZ" sz="2400" dirty="0"/>
              <a:t> </a:t>
            </a:r>
            <a:r>
              <a:rPr lang="cs-CZ" sz="2400" dirty="0" smtClean="0"/>
              <a:t>on </a:t>
            </a:r>
            <a:r>
              <a:rPr lang="cs-CZ" sz="2400" dirty="0" err="1" smtClean="0"/>
              <a:t>cheekbones</a:t>
            </a:r>
            <a:endParaRPr lang="cs-CZ" sz="2400" dirty="0" smtClean="0"/>
          </a:p>
          <a:p>
            <a:r>
              <a:rPr lang="cs-CZ" sz="2400" dirty="0" err="1" smtClean="0"/>
              <a:t>Usually</a:t>
            </a:r>
            <a:r>
              <a:rPr lang="cs-CZ" sz="2400" dirty="0" smtClean="0"/>
              <a:t> </a:t>
            </a:r>
            <a:r>
              <a:rPr lang="cs-CZ" sz="2400" dirty="0"/>
              <a:t>part 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zygomatikomaxilárního</a:t>
            </a:r>
            <a:r>
              <a:rPr lang="cs-CZ" sz="2400" dirty="0" smtClean="0"/>
              <a:t> </a:t>
            </a:r>
            <a:r>
              <a:rPr lang="cs-CZ" sz="2400" dirty="0" err="1"/>
              <a:t>complex</a:t>
            </a:r>
            <a:r>
              <a:rPr lang="cs-CZ" sz="2400" dirty="0"/>
              <a:t> (ZMK</a:t>
            </a:r>
            <a:r>
              <a:rPr lang="cs-CZ" sz="2400" dirty="0" smtClean="0"/>
              <a:t>)</a:t>
            </a:r>
          </a:p>
          <a:p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err="1"/>
              <a:t>Symptoms</a:t>
            </a:r>
            <a:r>
              <a:rPr lang="cs-CZ" sz="2400" dirty="0"/>
              <a:t>: </a:t>
            </a:r>
            <a:r>
              <a:rPr lang="cs-CZ" sz="2400" dirty="0" err="1"/>
              <a:t>pain</a:t>
            </a:r>
            <a:r>
              <a:rPr lang="cs-CZ" sz="2400" dirty="0"/>
              <a:t>, </a:t>
            </a:r>
            <a:r>
              <a:rPr lang="cs-CZ" sz="2400" dirty="0" err="1"/>
              <a:t>hematoma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eyelids</a:t>
            </a:r>
            <a:r>
              <a:rPr lang="cs-CZ" sz="2400" dirty="0"/>
              <a:t>, </a:t>
            </a:r>
            <a:r>
              <a:rPr lang="cs-CZ" sz="2400" dirty="0" err="1"/>
              <a:t>conjunctiva</a:t>
            </a:r>
            <a:r>
              <a:rPr lang="cs-CZ" sz="2400" dirty="0"/>
              <a:t> </a:t>
            </a:r>
            <a:r>
              <a:rPr lang="cs-CZ" sz="2400" dirty="0" err="1"/>
              <a:t>chemosis</a:t>
            </a:r>
            <a:r>
              <a:rPr lang="cs-CZ" sz="2400" dirty="0"/>
              <a:t>, </a:t>
            </a:r>
            <a:r>
              <a:rPr lang="cs-CZ" sz="2400" dirty="0" err="1"/>
              <a:t>visual</a:t>
            </a:r>
            <a:r>
              <a:rPr lang="cs-CZ" sz="2400" dirty="0"/>
              <a:t> </a:t>
            </a:r>
            <a:r>
              <a:rPr lang="cs-CZ" sz="2400" dirty="0" err="1"/>
              <a:t>disturbances</a:t>
            </a:r>
            <a:r>
              <a:rPr lang="cs-CZ" sz="2400" dirty="0"/>
              <a:t> and </a:t>
            </a:r>
            <a:r>
              <a:rPr lang="cs-CZ" sz="2400" dirty="0" err="1"/>
              <a:t>eyeball</a:t>
            </a:r>
            <a:r>
              <a:rPr lang="cs-CZ" sz="2400" dirty="0"/>
              <a:t> </a:t>
            </a:r>
            <a:r>
              <a:rPr lang="cs-CZ" sz="2400" dirty="0" smtClean="0"/>
              <a:t> </a:t>
            </a:r>
            <a:r>
              <a:rPr lang="cs-CZ" sz="2400" dirty="0" err="1" smtClean="0"/>
              <a:t>displacement</a:t>
            </a:r>
            <a:r>
              <a:rPr lang="cs-CZ" sz="2400" dirty="0" smtClean="0"/>
              <a:t> (</a:t>
            </a:r>
            <a:r>
              <a:rPr lang="cs-CZ" sz="2400" dirty="0" err="1" smtClean="0"/>
              <a:t>diplopia</a:t>
            </a:r>
            <a:r>
              <a:rPr lang="cs-CZ" sz="2400" dirty="0"/>
              <a:t>, </a:t>
            </a:r>
            <a:r>
              <a:rPr lang="cs-CZ" sz="2400" dirty="0" smtClean="0"/>
              <a:t> </a:t>
            </a:r>
            <a:r>
              <a:rPr lang="cs-CZ" sz="2400" dirty="0" err="1" smtClean="0"/>
              <a:t>enophthalmos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Dg</a:t>
            </a:r>
            <a:r>
              <a:rPr lang="cs-CZ" sz="2400" dirty="0"/>
              <a:t>. - CT, </a:t>
            </a:r>
            <a:r>
              <a:rPr lang="cs-CZ" sz="2400" dirty="0" smtClean="0"/>
              <a:t>NMR</a:t>
            </a:r>
          </a:p>
          <a:p>
            <a:r>
              <a:rPr lang="cs-CZ" sz="2400" dirty="0" err="1" smtClean="0"/>
              <a:t>Treatment</a:t>
            </a:r>
            <a:r>
              <a:rPr lang="cs-CZ" sz="2400" dirty="0" smtClean="0"/>
              <a:t> </a:t>
            </a:r>
            <a:r>
              <a:rPr lang="cs-CZ" sz="2400" dirty="0"/>
              <a:t>- </a:t>
            </a:r>
            <a:r>
              <a:rPr lang="cs-CZ" sz="2400" dirty="0" err="1"/>
              <a:t>Indications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surgery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persistent</a:t>
            </a:r>
            <a:r>
              <a:rPr lang="cs-CZ" sz="2400" dirty="0"/>
              <a:t> </a:t>
            </a:r>
            <a:r>
              <a:rPr lang="cs-CZ" sz="2400" dirty="0" err="1"/>
              <a:t>diplopia</a:t>
            </a:r>
            <a:r>
              <a:rPr lang="cs-CZ" sz="2400" dirty="0"/>
              <a:t>, limited </a:t>
            </a:r>
            <a:r>
              <a:rPr lang="cs-CZ" sz="2400" dirty="0" err="1"/>
              <a:t>mouth</a:t>
            </a:r>
            <a:r>
              <a:rPr lang="cs-CZ" sz="2400" dirty="0"/>
              <a:t> </a:t>
            </a:r>
            <a:r>
              <a:rPr lang="cs-CZ" sz="2400" dirty="0" err="1"/>
              <a:t>opening</a:t>
            </a:r>
            <a:r>
              <a:rPr lang="cs-CZ" sz="2400" dirty="0"/>
              <a:t> and </a:t>
            </a:r>
            <a:r>
              <a:rPr lang="cs-CZ" sz="2400" dirty="0" err="1"/>
              <a:t>flattening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facial</a:t>
            </a:r>
            <a:r>
              <a:rPr lang="cs-CZ" sz="2400" dirty="0"/>
              <a:t> </a:t>
            </a:r>
            <a:r>
              <a:rPr lang="cs-CZ" sz="2400" dirty="0" smtClean="0"/>
              <a:t>region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309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Výsledek obrázku pro fracture zygomatic complex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05765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car acciden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305" y="3933056"/>
            <a:ext cx="43338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ek obrázku pro Le fort fractur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69" y="1115417"/>
            <a:ext cx="43338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549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58416"/>
          </a:xfrm>
        </p:spPr>
        <p:txBody>
          <a:bodyPr/>
          <a:lstStyle/>
          <a:p>
            <a:pPr algn="ctr"/>
            <a:r>
              <a:rPr lang="cs-CZ" dirty="0" smtClean="0"/>
              <a:t>Orbit </a:t>
            </a:r>
            <a:r>
              <a:rPr lang="cs-CZ" dirty="0" err="1" smtClean="0"/>
              <a:t>fracture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err="1" smtClean="0"/>
              <a:t>Fractura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 ZMK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cs-CZ" dirty="0" err="1" smtClean="0"/>
              <a:t>Isolated</a:t>
            </a:r>
            <a:r>
              <a:rPr lang="cs-CZ" dirty="0" smtClean="0"/>
              <a:t> </a:t>
            </a:r>
            <a:r>
              <a:rPr lang="cs-CZ" dirty="0" err="1" smtClean="0"/>
              <a:t>fracture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lateral</a:t>
            </a:r>
            <a:r>
              <a:rPr lang="cs-CZ" dirty="0" smtClean="0"/>
              <a:t> </a:t>
            </a:r>
            <a:r>
              <a:rPr lang="cs-CZ" dirty="0" err="1" smtClean="0"/>
              <a:t>wall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2858" y="2667000"/>
            <a:ext cx="2648872" cy="3657600"/>
          </a:xfrm>
        </p:spPr>
      </p:pic>
      <p:pic>
        <p:nvPicPr>
          <p:cNvPr id="8" name="Zástupný symbol pro obsah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8801" y="2708920"/>
            <a:ext cx="4547873" cy="3600400"/>
          </a:xfrm>
        </p:spPr>
      </p:pic>
    </p:spTree>
    <p:extLst>
      <p:ext uri="{BB962C8B-B14F-4D97-AF65-F5344CB8AC3E}">
        <p14:creationId xmlns:p14="http://schemas.microsoft.com/office/powerpoint/2010/main" val="29880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cs-CZ" dirty="0" err="1" smtClean="0"/>
              <a:t>Medial</a:t>
            </a:r>
            <a:r>
              <a:rPr lang="cs-CZ" dirty="0" smtClean="0"/>
              <a:t> </a:t>
            </a:r>
            <a:r>
              <a:rPr lang="cs-CZ" dirty="0" err="1" smtClean="0"/>
              <a:t>wall</a:t>
            </a:r>
            <a:r>
              <a:rPr lang="cs-CZ" dirty="0" smtClean="0"/>
              <a:t> </a:t>
            </a:r>
            <a:r>
              <a:rPr lang="cs-CZ" dirty="0" err="1" smtClean="0"/>
              <a:t>fracture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060848"/>
            <a:ext cx="4040188" cy="426375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dirty="0" smtClean="0"/>
              <a:t>Cause</a:t>
            </a:r>
            <a:r>
              <a:rPr lang="en-US" dirty="0" smtClean="0"/>
              <a:t> </a:t>
            </a:r>
            <a:r>
              <a:rPr lang="en-US" dirty="0"/>
              <a:t>- blunt </a:t>
            </a:r>
            <a:r>
              <a:rPr lang="cs-CZ" dirty="0" smtClean="0"/>
              <a:t>trauma</a:t>
            </a:r>
          </a:p>
          <a:p>
            <a:pPr marL="0" indent="0">
              <a:buNone/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Symptoms - </a:t>
            </a:r>
            <a:r>
              <a:rPr lang="en-US" dirty="0" smtClean="0"/>
              <a:t>hematoma </a:t>
            </a:r>
            <a:r>
              <a:rPr lang="en-US" dirty="0"/>
              <a:t>eyelid </a:t>
            </a:r>
            <a:r>
              <a:rPr lang="cs-CZ" dirty="0" smtClean="0"/>
              <a:t>, </a:t>
            </a:r>
            <a:r>
              <a:rPr lang="cs-CZ" dirty="0" err="1" smtClean="0"/>
              <a:t>subcutaneosu</a:t>
            </a:r>
            <a:r>
              <a:rPr lang="cs-CZ" dirty="0" smtClean="0"/>
              <a:t> </a:t>
            </a:r>
            <a:r>
              <a:rPr lang="cs-CZ" dirty="0" err="1" smtClean="0"/>
              <a:t>emphysema</a:t>
            </a:r>
            <a:r>
              <a:rPr lang="cs-CZ" dirty="0" smtClean="0"/>
              <a:t> </a:t>
            </a:r>
            <a:r>
              <a:rPr lang="cs-CZ" dirty="0" err="1" smtClean="0"/>
              <a:t>develops</a:t>
            </a:r>
            <a:r>
              <a:rPr lang="cs-CZ" dirty="0" smtClean="0"/>
              <a:t> on </a:t>
            </a:r>
            <a:r>
              <a:rPr lang="cs-CZ" dirty="0" err="1" smtClean="0"/>
              <a:t>blowing</a:t>
            </a:r>
            <a:r>
              <a:rPr lang="cs-CZ" dirty="0" smtClean="0"/>
              <a:t> nose</a:t>
            </a:r>
          </a:p>
          <a:p>
            <a:pPr marL="0" indent="0">
              <a:buNone/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Dg. 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en-US" dirty="0" smtClean="0"/>
              <a:t>CT</a:t>
            </a:r>
            <a:endParaRPr lang="cs-CZ" dirty="0" smtClean="0"/>
          </a:p>
          <a:p>
            <a:pPr marL="0" indent="0">
              <a:buNone/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Treatment </a:t>
            </a:r>
            <a:r>
              <a:rPr lang="en-US" dirty="0" smtClean="0"/>
              <a:t>–</a:t>
            </a:r>
            <a:r>
              <a:rPr lang="cs-CZ" dirty="0" smtClean="0"/>
              <a:t> </a:t>
            </a:r>
            <a:r>
              <a:rPr lang="cs-CZ" dirty="0"/>
              <a:t> </a:t>
            </a:r>
            <a:r>
              <a:rPr lang="cs-CZ" dirty="0" err="1" smtClean="0"/>
              <a:t>conservative</a:t>
            </a:r>
            <a:endParaRPr lang="en-US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937443" cy="295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Výsledek obrázku pro emphysem eyelid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157192"/>
            <a:ext cx="2254424" cy="132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4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Luxusní motiv</Template>
  <TotalTime>959</TotalTime>
  <Words>513</Words>
  <Application>Microsoft Office PowerPoint</Application>
  <PresentationFormat>Předvádění na obrazovce (4:3)</PresentationFormat>
  <Paragraphs>146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3" baseType="lpstr">
      <vt:lpstr>Arial</vt:lpstr>
      <vt:lpstr>Corbel</vt:lpstr>
      <vt:lpstr>Wingdings</vt:lpstr>
      <vt:lpstr>Wingdings 2</vt:lpstr>
      <vt:lpstr>Deluxe</vt:lpstr>
      <vt:lpstr>Orbit</vt:lpstr>
      <vt:lpstr>Fractura orbitae</vt:lpstr>
      <vt:lpstr>Prezentace aplikace PowerPoint</vt:lpstr>
      <vt:lpstr>Fracturae of orbit</vt:lpstr>
      <vt:lpstr>Fracture of roof </vt:lpstr>
      <vt:lpstr>Fracture of lateral wall </vt:lpstr>
      <vt:lpstr>Prezentace aplikace PowerPoint</vt:lpstr>
      <vt:lpstr>Orbit fracture</vt:lpstr>
      <vt:lpstr>Medial wall fracture</vt:lpstr>
      <vt:lpstr>Blow out orbital floor fracture</vt:lpstr>
      <vt:lpstr>Prezentace aplikace PowerPoint</vt:lpstr>
      <vt:lpstr>Blow out orbital floor fracture</vt:lpstr>
      <vt:lpstr>Blow out orbital floor fracture</vt:lpstr>
      <vt:lpstr>Disease of lacrimal gland</vt:lpstr>
      <vt:lpstr>Disease of lacrimal gland</vt:lpstr>
      <vt:lpstr>Helter exophtalmometr</vt:lpstr>
      <vt:lpstr>Disease of orbit</vt:lpstr>
      <vt:lpstr>Disease of orbit</vt:lpstr>
      <vt:lpstr>Disease of orbit</vt:lpstr>
      <vt:lpstr>Examination of orbit</vt:lpstr>
      <vt:lpstr>Inflammation of orbit</vt:lpstr>
      <vt:lpstr>Inflammation of orbit</vt:lpstr>
      <vt:lpstr>Endocrine orbitopathy (EO)</vt:lpstr>
      <vt:lpstr>Endocrine orbitopathy (EO)</vt:lpstr>
      <vt:lpstr>Endocrine orbitopathy (EO)</vt:lpstr>
      <vt:lpstr>Tumours of orbit</vt:lpstr>
      <vt:lpstr>Tumours of orbit</vt:lpstr>
      <vt:lpstr>Tumours of orbit</vt:lpstr>
      <vt:lpstr>Prezentace aplikace PowerPoint</vt:lpstr>
      <vt:lpstr>Prezentace aplikace PowerPoint</vt:lpstr>
      <vt:lpstr>Enucleation and exenteration</vt:lpstr>
      <vt:lpstr>Enucleation and exenteration</vt:lpstr>
      <vt:lpstr>Exenteration of bulbi</vt:lpstr>
      <vt:lpstr>Enucleation and exenteration</vt:lpstr>
      <vt:lpstr>Enucleation and exenteration</vt:lpstr>
      <vt:lpstr>Exenteration of the orbit</vt:lpstr>
      <vt:lpstr>Exenteration of the orbit</vt:lpstr>
      <vt:lpstr>Exenteration of the orbit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 Doskova</dc:creator>
  <cp:lastModifiedBy>Veronika Matušková</cp:lastModifiedBy>
  <cp:revision>94</cp:revision>
  <dcterms:created xsi:type="dcterms:W3CDTF">2015-01-26T17:10:25Z</dcterms:created>
  <dcterms:modified xsi:type="dcterms:W3CDTF">2018-10-21T18:23:19Z</dcterms:modified>
</cp:coreProperties>
</file>