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ms-powerpoint.presentation.macroEnabled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2" r:id="rId1"/>
  </p:sldMasterIdLst>
  <p:notesMasterIdLst>
    <p:notesMasterId r:id="rId45"/>
  </p:notesMasterIdLst>
  <p:handoutMasterIdLst>
    <p:handoutMasterId r:id="rId46"/>
  </p:handoutMasterIdLst>
  <p:sldIdLst>
    <p:sldId id="256" r:id="rId2"/>
    <p:sldId id="257" r:id="rId3"/>
    <p:sldId id="258" r:id="rId4"/>
    <p:sldId id="266" r:id="rId5"/>
    <p:sldId id="267" r:id="rId6"/>
    <p:sldId id="268" r:id="rId7"/>
    <p:sldId id="269" r:id="rId8"/>
    <p:sldId id="271" r:id="rId9"/>
    <p:sldId id="289" r:id="rId10"/>
    <p:sldId id="272" r:id="rId11"/>
    <p:sldId id="273" r:id="rId12"/>
    <p:sldId id="274" r:id="rId13"/>
    <p:sldId id="275" r:id="rId14"/>
    <p:sldId id="276" r:id="rId15"/>
    <p:sldId id="277" r:id="rId16"/>
    <p:sldId id="279" r:id="rId17"/>
    <p:sldId id="280" r:id="rId18"/>
    <p:sldId id="282" r:id="rId19"/>
    <p:sldId id="283" r:id="rId20"/>
    <p:sldId id="284" r:id="rId21"/>
    <p:sldId id="288" r:id="rId22"/>
    <p:sldId id="285" r:id="rId23"/>
    <p:sldId id="286" r:id="rId24"/>
    <p:sldId id="287" r:id="rId25"/>
    <p:sldId id="290" r:id="rId26"/>
    <p:sldId id="291" r:id="rId27"/>
    <p:sldId id="292" r:id="rId28"/>
    <p:sldId id="293" r:id="rId29"/>
    <p:sldId id="294" r:id="rId30"/>
    <p:sldId id="295" r:id="rId31"/>
    <p:sldId id="296" r:id="rId32"/>
    <p:sldId id="303" r:id="rId33"/>
    <p:sldId id="304" r:id="rId34"/>
    <p:sldId id="305" r:id="rId35"/>
    <p:sldId id="307" r:id="rId36"/>
    <p:sldId id="306" r:id="rId37"/>
    <p:sldId id="297" r:id="rId38"/>
    <p:sldId id="298" r:id="rId39"/>
    <p:sldId id="299" r:id="rId40"/>
    <p:sldId id="301" r:id="rId41"/>
    <p:sldId id="302" r:id="rId42"/>
    <p:sldId id="300" r:id="rId43"/>
    <p:sldId id="308" r:id="rId44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188" y="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20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1935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GB"/>
          </a:p>
        </p:txBody>
      </p:sp>
      <p:sp>
        <p:nvSpPr>
          <p:cNvPr id="1935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1935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2DADEDF-3ACA-4376-B863-08B53B25D956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71713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GB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Klepnutím lze upravit styly předlohy textu.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</a:t>
            </a:r>
          </a:p>
          <a:p>
            <a:pPr lvl="4"/>
            <a:r>
              <a:rPr lang="en-GB" smtClean="0"/>
              <a:t>Pátá úroveň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4DD7EDC-09A5-47C3-B6E8-16E11125356B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67714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728605-41FA-4F98-9B5B-3DC33B418BDB}" type="slidenum">
              <a:rPr lang="en-GB"/>
              <a:pPr/>
              <a:t>1</a:t>
            </a:fld>
            <a:endParaRPr lang="en-GB"/>
          </a:p>
        </p:txBody>
      </p:sp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CDBD155-624A-4C71-B886-265FB0FB976C}" type="slidenum">
              <a:rPr lang="en-GB"/>
              <a:pPr/>
              <a:t>10</a:t>
            </a:fld>
            <a:endParaRPr lang="en-GB"/>
          </a:p>
        </p:txBody>
      </p:sp>
      <p:sp>
        <p:nvSpPr>
          <p:cNvPr id="131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A482896-285D-47FE-A3B9-D1D202503C4B}" type="slidenum">
              <a:rPr lang="en-GB"/>
              <a:pPr/>
              <a:t>11</a:t>
            </a:fld>
            <a:endParaRPr lang="en-GB"/>
          </a:p>
        </p:txBody>
      </p:sp>
      <p:sp>
        <p:nvSpPr>
          <p:cNvPr id="133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25EE5A-4AC7-48B8-8ED8-79F81CE14B88}" type="slidenum">
              <a:rPr lang="en-GB"/>
              <a:pPr/>
              <a:t>12</a:t>
            </a:fld>
            <a:endParaRPr lang="en-GB"/>
          </a:p>
        </p:txBody>
      </p:sp>
      <p:sp>
        <p:nvSpPr>
          <p:cNvPr id="135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0E56FD-780E-4A9D-8181-8E8F563EC8F5}" type="slidenum">
              <a:rPr lang="en-GB"/>
              <a:pPr/>
              <a:t>13</a:t>
            </a:fld>
            <a:endParaRPr lang="en-GB"/>
          </a:p>
        </p:txBody>
      </p:sp>
      <p:sp>
        <p:nvSpPr>
          <p:cNvPr id="137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FF6732F-82BE-406C-B9C3-74251364B41C}" type="slidenum">
              <a:rPr lang="en-GB"/>
              <a:pPr/>
              <a:t>14</a:t>
            </a:fld>
            <a:endParaRPr lang="en-GB"/>
          </a:p>
        </p:txBody>
      </p:sp>
      <p:sp>
        <p:nvSpPr>
          <p:cNvPr id="139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E09F366-BEC5-4C67-B170-2501EB094FE0}" type="slidenum">
              <a:rPr lang="en-GB"/>
              <a:pPr/>
              <a:t>15</a:t>
            </a:fld>
            <a:endParaRPr lang="en-GB"/>
          </a:p>
        </p:txBody>
      </p:sp>
      <p:sp>
        <p:nvSpPr>
          <p:cNvPr id="141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81C0B2C-405A-413B-9E67-BCF03DC44E56}" type="slidenum">
              <a:rPr lang="en-GB"/>
              <a:pPr/>
              <a:t>16</a:t>
            </a:fld>
            <a:endParaRPr lang="en-GB"/>
          </a:p>
        </p:txBody>
      </p:sp>
      <p:sp>
        <p:nvSpPr>
          <p:cNvPr id="145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B9FB6A8-77BB-4A0C-936E-7E07F08411CD}" type="slidenum">
              <a:rPr lang="en-GB"/>
              <a:pPr/>
              <a:t>17</a:t>
            </a:fld>
            <a:endParaRPr lang="en-GB"/>
          </a:p>
        </p:txBody>
      </p:sp>
      <p:sp>
        <p:nvSpPr>
          <p:cNvPr id="147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520B9A5-07B7-483E-8D5B-EB743CB3A75C}" type="slidenum">
              <a:rPr lang="en-GB"/>
              <a:pPr/>
              <a:t>18</a:t>
            </a:fld>
            <a:endParaRPr lang="en-GB"/>
          </a:p>
        </p:txBody>
      </p:sp>
      <p:sp>
        <p:nvSpPr>
          <p:cNvPr id="151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D10D23-52F2-4A64-AF2B-6D7B82625F62}" type="slidenum">
              <a:rPr lang="en-GB"/>
              <a:pPr/>
              <a:t>19</a:t>
            </a:fld>
            <a:endParaRPr lang="en-GB"/>
          </a:p>
        </p:txBody>
      </p:sp>
      <p:sp>
        <p:nvSpPr>
          <p:cNvPr id="153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65498B-F474-454A-B29F-B60BF3DA5F4D}" type="slidenum">
              <a:rPr lang="en-GB"/>
              <a:pPr/>
              <a:t>2</a:t>
            </a:fld>
            <a:endParaRPr lang="en-GB"/>
          </a:p>
        </p:txBody>
      </p:sp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3DC7CD7-A848-4A20-9ED8-7B4A2C351F91}" type="slidenum">
              <a:rPr lang="en-GB"/>
              <a:pPr/>
              <a:t>20</a:t>
            </a:fld>
            <a:endParaRPr lang="en-GB"/>
          </a:p>
        </p:txBody>
      </p:sp>
      <p:sp>
        <p:nvSpPr>
          <p:cNvPr id="155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A6F7148-C5F2-4456-A725-43A5E092D3C7}" type="slidenum">
              <a:rPr lang="en-GB"/>
              <a:pPr/>
              <a:t>21</a:t>
            </a:fld>
            <a:endParaRPr lang="en-GB"/>
          </a:p>
        </p:txBody>
      </p:sp>
      <p:sp>
        <p:nvSpPr>
          <p:cNvPr id="163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12C25E0-F147-4DAB-8E5C-593B3327E27D}" type="slidenum">
              <a:rPr lang="en-GB"/>
              <a:pPr/>
              <a:t>22</a:t>
            </a:fld>
            <a:endParaRPr lang="en-GB"/>
          </a:p>
        </p:txBody>
      </p:sp>
      <p:sp>
        <p:nvSpPr>
          <p:cNvPr id="157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A7E284-4FC5-444D-956F-CF46A1B39E64}" type="slidenum">
              <a:rPr lang="en-GB"/>
              <a:pPr/>
              <a:t>23</a:t>
            </a:fld>
            <a:endParaRPr lang="en-GB"/>
          </a:p>
        </p:txBody>
      </p:sp>
      <p:sp>
        <p:nvSpPr>
          <p:cNvPr id="159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0766978-32B9-486A-8E53-0F596E5D4EB1}" type="slidenum">
              <a:rPr lang="en-GB"/>
              <a:pPr/>
              <a:t>24</a:t>
            </a:fld>
            <a:endParaRPr lang="en-GB"/>
          </a:p>
        </p:txBody>
      </p:sp>
      <p:sp>
        <p:nvSpPr>
          <p:cNvPr id="161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65EBF2C-EE25-453B-9B3E-712F9E8A51E9}" type="slidenum">
              <a:rPr lang="en-GB"/>
              <a:pPr/>
              <a:t>25</a:t>
            </a:fld>
            <a:endParaRPr lang="en-GB"/>
          </a:p>
        </p:txBody>
      </p:sp>
      <p:sp>
        <p:nvSpPr>
          <p:cNvPr id="167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7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95CA8D6-F525-4F67-853B-4837A020286E}" type="slidenum">
              <a:rPr lang="en-GB"/>
              <a:pPr/>
              <a:t>26</a:t>
            </a:fld>
            <a:endParaRPr lang="en-GB"/>
          </a:p>
        </p:txBody>
      </p:sp>
      <p:sp>
        <p:nvSpPr>
          <p:cNvPr id="169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9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DEBE66-2017-4B9D-B09C-5FFFE0B91689}" type="slidenum">
              <a:rPr lang="en-GB"/>
              <a:pPr/>
              <a:t>27</a:t>
            </a:fld>
            <a:endParaRPr lang="en-GB"/>
          </a:p>
        </p:txBody>
      </p:sp>
      <p:sp>
        <p:nvSpPr>
          <p:cNvPr id="172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2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93F917-DC60-4506-83F5-CFFD44AA25F1}" type="slidenum">
              <a:rPr lang="en-GB"/>
              <a:pPr/>
              <a:t>28</a:t>
            </a:fld>
            <a:endParaRPr lang="en-GB"/>
          </a:p>
        </p:txBody>
      </p:sp>
      <p:sp>
        <p:nvSpPr>
          <p:cNvPr id="174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2CB385D-7597-40CC-9901-6F2D31F504FA}" type="slidenum">
              <a:rPr lang="en-GB"/>
              <a:pPr/>
              <a:t>29</a:t>
            </a:fld>
            <a:endParaRPr lang="en-GB"/>
          </a:p>
        </p:txBody>
      </p:sp>
      <p:sp>
        <p:nvSpPr>
          <p:cNvPr id="176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6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2187FA1-BDB0-4154-A281-515C4D529DD5}" type="slidenum">
              <a:rPr lang="en-GB"/>
              <a:pPr/>
              <a:t>3</a:t>
            </a:fld>
            <a:endParaRPr lang="en-GB"/>
          </a:p>
        </p:txBody>
      </p:sp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44EEA4-B25C-4E3E-BFDD-A1AA8F321F13}" type="slidenum">
              <a:rPr lang="en-GB"/>
              <a:pPr/>
              <a:t>30</a:t>
            </a:fld>
            <a:endParaRPr lang="en-GB"/>
          </a:p>
        </p:txBody>
      </p:sp>
      <p:sp>
        <p:nvSpPr>
          <p:cNvPr id="178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8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B0066B2-8128-4999-9481-883BB03CFB75}" type="slidenum">
              <a:rPr lang="en-GB"/>
              <a:pPr/>
              <a:t>31</a:t>
            </a:fld>
            <a:endParaRPr lang="en-GB"/>
          </a:p>
        </p:txBody>
      </p:sp>
      <p:sp>
        <p:nvSpPr>
          <p:cNvPr id="180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0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45C74F9-3949-4A9A-8365-3D02986D7DB9}" type="slidenum">
              <a:rPr lang="en-GB"/>
              <a:pPr/>
              <a:t>32</a:t>
            </a:fld>
            <a:endParaRPr lang="en-GB"/>
          </a:p>
        </p:txBody>
      </p:sp>
      <p:sp>
        <p:nvSpPr>
          <p:cNvPr id="195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5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0613327-0FEA-41EA-89EE-C68808A1C917}" type="slidenum">
              <a:rPr lang="en-GB"/>
              <a:pPr/>
              <a:t>33</a:t>
            </a:fld>
            <a:endParaRPr lang="en-GB"/>
          </a:p>
        </p:txBody>
      </p:sp>
      <p:sp>
        <p:nvSpPr>
          <p:cNvPr id="197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7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0AF5330-2F06-4469-BEF5-48F58EED12AA}" type="slidenum">
              <a:rPr lang="en-GB"/>
              <a:pPr/>
              <a:t>34</a:t>
            </a:fld>
            <a:endParaRPr lang="en-GB"/>
          </a:p>
        </p:txBody>
      </p:sp>
      <p:sp>
        <p:nvSpPr>
          <p:cNvPr id="199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9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2145025-A637-4C49-9F5F-D2B6546B3516}" type="slidenum">
              <a:rPr lang="en-GB"/>
              <a:pPr/>
              <a:t>35</a:t>
            </a:fld>
            <a:endParaRPr lang="en-GB"/>
          </a:p>
        </p:txBody>
      </p:sp>
      <p:sp>
        <p:nvSpPr>
          <p:cNvPr id="203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3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A43AA76-28AE-4801-8A2D-6EFE271B0723}" type="slidenum">
              <a:rPr lang="en-GB"/>
              <a:pPr/>
              <a:t>36</a:t>
            </a:fld>
            <a:endParaRPr lang="en-GB"/>
          </a:p>
        </p:txBody>
      </p:sp>
      <p:sp>
        <p:nvSpPr>
          <p:cNvPr id="201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1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9337C4E-A0A6-4490-B9C4-FCAA52614F6F}" type="slidenum">
              <a:rPr lang="en-GB"/>
              <a:pPr/>
              <a:t>37</a:t>
            </a:fld>
            <a:endParaRPr lang="en-GB"/>
          </a:p>
        </p:txBody>
      </p:sp>
      <p:sp>
        <p:nvSpPr>
          <p:cNvPr id="182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9B641B6-BA9B-45C0-B751-6A916E8238C7}" type="slidenum">
              <a:rPr lang="en-GB"/>
              <a:pPr/>
              <a:t>38</a:t>
            </a:fld>
            <a:endParaRPr lang="en-GB"/>
          </a:p>
        </p:txBody>
      </p:sp>
      <p:sp>
        <p:nvSpPr>
          <p:cNvPr id="184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889182B-C7D8-4A80-972A-2190D947AA82}" type="slidenum">
              <a:rPr lang="en-GB"/>
              <a:pPr/>
              <a:t>39</a:t>
            </a:fld>
            <a:endParaRPr lang="en-GB"/>
          </a:p>
        </p:txBody>
      </p:sp>
      <p:sp>
        <p:nvSpPr>
          <p:cNvPr id="186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6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17961A1-9E30-471C-8A01-59CD0EAB0102}" type="slidenum">
              <a:rPr lang="en-GB"/>
              <a:pPr/>
              <a:t>4</a:t>
            </a:fld>
            <a:endParaRPr lang="en-GB"/>
          </a:p>
        </p:txBody>
      </p:sp>
      <p:sp>
        <p:nvSpPr>
          <p:cNvPr id="118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9352EF2-5587-4A87-9AF4-1AC80384E9C9}" type="slidenum">
              <a:rPr lang="en-GB"/>
              <a:pPr/>
              <a:t>40</a:t>
            </a:fld>
            <a:endParaRPr lang="en-GB"/>
          </a:p>
        </p:txBody>
      </p:sp>
      <p:sp>
        <p:nvSpPr>
          <p:cNvPr id="190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0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2A40C60-77BE-4E48-AE68-86E7D32A3A6F}" type="slidenum">
              <a:rPr lang="en-GB"/>
              <a:pPr/>
              <a:t>41</a:t>
            </a:fld>
            <a:endParaRPr lang="en-GB"/>
          </a:p>
        </p:txBody>
      </p:sp>
      <p:sp>
        <p:nvSpPr>
          <p:cNvPr id="192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91E3CE-FCA6-4EED-BF1D-1B37EC84E44B}" type="slidenum">
              <a:rPr lang="en-GB"/>
              <a:pPr/>
              <a:t>42</a:t>
            </a:fld>
            <a:endParaRPr lang="en-GB"/>
          </a:p>
        </p:txBody>
      </p:sp>
      <p:sp>
        <p:nvSpPr>
          <p:cNvPr id="188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8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19E10BE-8150-4C3B-8DAD-2EAF5AC99D0D}" type="slidenum">
              <a:rPr lang="en-GB"/>
              <a:pPr/>
              <a:t>43</a:t>
            </a:fld>
            <a:endParaRPr lang="en-GB"/>
          </a:p>
        </p:txBody>
      </p:sp>
      <p:sp>
        <p:nvSpPr>
          <p:cNvPr id="205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5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55706D1-35BC-4577-8BC6-470832132109}" type="slidenum">
              <a:rPr lang="en-GB"/>
              <a:pPr/>
              <a:t>5</a:t>
            </a:fld>
            <a:endParaRPr lang="en-GB"/>
          </a:p>
        </p:txBody>
      </p:sp>
      <p:sp>
        <p:nvSpPr>
          <p:cNvPr id="120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72BBF1D-25BC-4D16-9986-24055572FB87}" type="slidenum">
              <a:rPr lang="en-GB"/>
              <a:pPr/>
              <a:t>6</a:t>
            </a:fld>
            <a:endParaRPr lang="en-GB"/>
          </a:p>
        </p:txBody>
      </p:sp>
      <p:sp>
        <p:nvSpPr>
          <p:cNvPr id="12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904422-81EE-4C4B-921C-EDF28B9D272D}" type="slidenum">
              <a:rPr lang="en-GB"/>
              <a:pPr/>
              <a:t>7</a:t>
            </a:fld>
            <a:endParaRPr lang="en-GB"/>
          </a:p>
        </p:txBody>
      </p:sp>
      <p:sp>
        <p:nvSpPr>
          <p:cNvPr id="124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8DD9F9C-EBAA-4144-9483-9B44117E90C0}" type="slidenum">
              <a:rPr lang="en-GB"/>
              <a:pPr/>
              <a:t>8</a:t>
            </a:fld>
            <a:endParaRPr lang="en-GB"/>
          </a:p>
        </p:txBody>
      </p:sp>
      <p:sp>
        <p:nvSpPr>
          <p:cNvPr id="129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A271E41-F95E-4B67-BD86-D9B58C55F42B}" type="slidenum">
              <a:rPr lang="en-GB"/>
              <a:pPr/>
              <a:t>9</a:t>
            </a:fld>
            <a:endParaRPr lang="en-GB"/>
          </a:p>
        </p:txBody>
      </p:sp>
      <p:sp>
        <p:nvSpPr>
          <p:cNvPr id="165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5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306" name="Group 2"/>
          <p:cNvGrpSpPr>
            <a:grpSpLocks/>
          </p:cNvGrpSpPr>
          <p:nvPr/>
        </p:nvGrpSpPr>
        <p:grpSpPr bwMode="auto">
          <a:xfrm>
            <a:off x="1658938" y="1600200"/>
            <a:ext cx="6837362" cy="3200400"/>
            <a:chOff x="1045" y="1008"/>
            <a:chExt cx="4307" cy="2016"/>
          </a:xfrm>
        </p:grpSpPr>
        <p:sp>
          <p:nvSpPr>
            <p:cNvPr id="98307" name="Oval 3"/>
            <p:cNvSpPr>
              <a:spLocks noChangeArrowheads="1"/>
            </p:cNvSpPr>
            <p:nvPr/>
          </p:nvSpPr>
          <p:spPr bwMode="hidden">
            <a:xfrm flipH="1">
              <a:off x="4392" y="1008"/>
              <a:ext cx="960" cy="96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cs-CZ" sz="2400">
                <a:latin typeface="Times New Roman" pitchFamily="18" charset="0"/>
              </a:endParaRPr>
            </a:p>
          </p:txBody>
        </p:sp>
        <p:sp>
          <p:nvSpPr>
            <p:cNvPr id="98308" name="Oval 4"/>
            <p:cNvSpPr>
              <a:spLocks noChangeArrowheads="1"/>
            </p:cNvSpPr>
            <p:nvPr/>
          </p:nvSpPr>
          <p:spPr bwMode="hidden">
            <a:xfrm flipH="1">
              <a:off x="3264" y="1008"/>
              <a:ext cx="960" cy="96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cs-CZ" sz="2400">
                <a:latin typeface="Times New Roman" pitchFamily="18" charset="0"/>
              </a:endParaRPr>
            </a:p>
          </p:txBody>
        </p:sp>
        <p:sp>
          <p:nvSpPr>
            <p:cNvPr id="98309" name="Oval 5"/>
            <p:cNvSpPr>
              <a:spLocks noChangeArrowheads="1"/>
            </p:cNvSpPr>
            <p:nvPr/>
          </p:nvSpPr>
          <p:spPr bwMode="hidden">
            <a:xfrm flipH="1">
              <a:off x="2136" y="1008"/>
              <a:ext cx="960" cy="96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cs-CZ" sz="2400">
                <a:latin typeface="Times New Roman" pitchFamily="18" charset="0"/>
              </a:endParaRPr>
            </a:p>
          </p:txBody>
        </p:sp>
        <p:sp>
          <p:nvSpPr>
            <p:cNvPr id="98310" name="Oval 6"/>
            <p:cNvSpPr>
              <a:spLocks noChangeArrowheads="1"/>
            </p:cNvSpPr>
            <p:nvPr/>
          </p:nvSpPr>
          <p:spPr bwMode="hidden">
            <a:xfrm flipH="1">
              <a:off x="2136" y="2064"/>
              <a:ext cx="960" cy="960"/>
            </a:xfrm>
            <a:prstGeom prst="ellipse">
              <a:avLst/>
            </a:prstGeom>
            <a:solidFill>
              <a:schemeClr val="accent2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cs-CZ" sz="2400">
                <a:latin typeface="Times New Roman" pitchFamily="18" charset="0"/>
              </a:endParaRPr>
            </a:p>
          </p:txBody>
        </p:sp>
        <p:sp>
          <p:nvSpPr>
            <p:cNvPr id="98311" name="Oval 7"/>
            <p:cNvSpPr>
              <a:spLocks noChangeArrowheads="1"/>
            </p:cNvSpPr>
            <p:nvPr/>
          </p:nvSpPr>
          <p:spPr bwMode="hidden">
            <a:xfrm flipH="1">
              <a:off x="1045" y="2064"/>
              <a:ext cx="960" cy="96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cs-CZ" sz="2400">
                <a:latin typeface="Times New Roman" pitchFamily="18" charset="0"/>
              </a:endParaRPr>
            </a:p>
          </p:txBody>
        </p:sp>
        <p:sp>
          <p:nvSpPr>
            <p:cNvPr id="98312" name="Oval 8"/>
            <p:cNvSpPr>
              <a:spLocks noChangeArrowheads="1"/>
            </p:cNvSpPr>
            <p:nvPr/>
          </p:nvSpPr>
          <p:spPr bwMode="hidden">
            <a:xfrm flipH="1">
              <a:off x="4392" y="2064"/>
              <a:ext cx="960" cy="96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cs-CZ" sz="2400">
                <a:latin typeface="Times New Roman" pitchFamily="18" charset="0"/>
              </a:endParaRPr>
            </a:p>
          </p:txBody>
        </p:sp>
      </p:grpSp>
      <p:sp>
        <p:nvSpPr>
          <p:cNvPr id="98313" name="Rectangle 9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8314" name="Rectangle 10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8315" name="Rectangle 11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B722AE0A-4CAB-4DC5-BA78-15EFF0587BD7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98316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933575"/>
          </a:xfrm>
        </p:spPr>
        <p:txBody>
          <a:bodyPr anchor="b"/>
          <a:lstStyle>
            <a:lvl1pPr algn="r">
              <a:defRPr sz="4400"/>
            </a:lvl1pPr>
          </a:lstStyle>
          <a:p>
            <a:r>
              <a:rPr lang="en-GB"/>
              <a:t>Klepnutím lze upravit styl předlohy nadpisů.</a:t>
            </a:r>
          </a:p>
        </p:txBody>
      </p:sp>
      <p:sp>
        <p:nvSpPr>
          <p:cNvPr id="98317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2057400" y="3505200"/>
            <a:ext cx="6400800" cy="17526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/>
            </a:lvl1pPr>
          </a:lstStyle>
          <a:p>
            <a:r>
              <a:rPr lang="en-GB"/>
              <a:t>Klepnutím lze upravit styl předlohy podnadpisů.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Klepnutím lze upravit styly předlohy textu.</a:t>
            </a:r>
          </a:p>
          <a:p>
            <a:pPr lvl="1"/>
            <a:r>
              <a:rPr lang="en-US"/>
              <a:t>Druhá úroveň</a:t>
            </a:r>
          </a:p>
          <a:p>
            <a:pPr lvl="2"/>
            <a:r>
              <a:rPr lang="en-US"/>
              <a:t>Třetí úroveň</a:t>
            </a:r>
          </a:p>
          <a:p>
            <a:pPr lvl="3"/>
            <a:r>
              <a:rPr lang="en-US"/>
              <a:t>Čtvrtá úroveň</a:t>
            </a:r>
          </a:p>
          <a:p>
            <a:pPr lvl="4"/>
            <a:r>
              <a:rPr lang="en-US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055B8E-142E-4345-876D-D866E33E606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6287"/>
          </a:xfrm>
        </p:spPr>
        <p:txBody>
          <a:bodyPr vert="eaVert"/>
          <a:lstStyle/>
          <a:p>
            <a:r>
              <a:rPr lang="en-US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6287"/>
          </a:xfrm>
        </p:spPr>
        <p:txBody>
          <a:bodyPr vert="eaVert"/>
          <a:lstStyle/>
          <a:p>
            <a:pPr lvl="0"/>
            <a:r>
              <a:rPr lang="en-US"/>
              <a:t>Klepnutím lze upravit styly předlohy textu.</a:t>
            </a:r>
          </a:p>
          <a:p>
            <a:pPr lvl="1"/>
            <a:r>
              <a:rPr lang="en-US"/>
              <a:t>Druhá úroveň</a:t>
            </a:r>
          </a:p>
          <a:p>
            <a:pPr lvl="2"/>
            <a:r>
              <a:rPr lang="en-US"/>
              <a:t>Třetí úroveň</a:t>
            </a:r>
          </a:p>
          <a:p>
            <a:pPr lvl="3"/>
            <a:r>
              <a:rPr lang="en-US"/>
              <a:t>Čtvrtá úroveň</a:t>
            </a:r>
          </a:p>
          <a:p>
            <a:pPr lvl="4"/>
            <a:r>
              <a:rPr lang="en-US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1F0C8F-C0AF-4FEB-8808-6CDEAEF065E9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Klepnutím lze upravit styly předlohy textu.</a:t>
            </a:r>
          </a:p>
          <a:p>
            <a:pPr lvl="1"/>
            <a:r>
              <a:rPr lang="en-US"/>
              <a:t>Druhá úroveň</a:t>
            </a:r>
          </a:p>
          <a:p>
            <a:pPr lvl="2"/>
            <a:r>
              <a:rPr lang="en-US"/>
              <a:t>Třetí úroveň</a:t>
            </a:r>
          </a:p>
          <a:p>
            <a:pPr lvl="3"/>
            <a:r>
              <a:rPr lang="en-US"/>
              <a:t>Čtvrtá úroveň</a:t>
            </a:r>
          </a:p>
          <a:p>
            <a:pPr lvl="4"/>
            <a:r>
              <a:rPr lang="en-US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E96B09-3CA2-4F82-9A67-73598E0C9FB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D8BAFA-5A89-49FF-BAD6-4B37C93B5D9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Klepnutím lze upravit styly předlohy textu.</a:t>
            </a:r>
          </a:p>
          <a:p>
            <a:pPr lvl="1"/>
            <a:r>
              <a:rPr lang="en-US"/>
              <a:t>Druhá úroveň</a:t>
            </a:r>
          </a:p>
          <a:p>
            <a:pPr lvl="2"/>
            <a:r>
              <a:rPr lang="en-US"/>
              <a:t>Třetí úroveň</a:t>
            </a:r>
          </a:p>
          <a:p>
            <a:pPr lvl="3"/>
            <a:r>
              <a:rPr lang="en-US"/>
              <a:t>Čtvrtá úroveň</a:t>
            </a:r>
          </a:p>
          <a:p>
            <a:pPr lvl="4"/>
            <a:r>
              <a:rPr lang="en-US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Klepnutím lze upravit styly předlohy textu.</a:t>
            </a:r>
          </a:p>
          <a:p>
            <a:pPr lvl="1"/>
            <a:r>
              <a:rPr lang="en-US"/>
              <a:t>Druhá úroveň</a:t>
            </a:r>
          </a:p>
          <a:p>
            <a:pPr lvl="2"/>
            <a:r>
              <a:rPr lang="en-US"/>
              <a:t>Třetí úroveň</a:t>
            </a:r>
          </a:p>
          <a:p>
            <a:pPr lvl="3"/>
            <a:r>
              <a:rPr lang="en-US"/>
              <a:t>Čtvrtá úroveň</a:t>
            </a:r>
          </a:p>
          <a:p>
            <a:pPr lvl="4"/>
            <a:r>
              <a:rPr lang="en-US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63A2BF-FFDD-42DE-87A8-C6573762D43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Klepnutím lze upravit styly předlohy textu.</a:t>
            </a:r>
          </a:p>
          <a:p>
            <a:pPr lvl="1"/>
            <a:r>
              <a:rPr lang="en-US"/>
              <a:t>Druhá úroveň</a:t>
            </a:r>
          </a:p>
          <a:p>
            <a:pPr lvl="2"/>
            <a:r>
              <a:rPr lang="en-US"/>
              <a:t>Třetí úroveň</a:t>
            </a:r>
          </a:p>
          <a:p>
            <a:pPr lvl="3"/>
            <a:r>
              <a:rPr lang="en-US"/>
              <a:t>Čtvrtá úroveň</a:t>
            </a:r>
          </a:p>
          <a:p>
            <a:pPr lvl="4"/>
            <a:r>
              <a:rPr lang="en-US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Klepnutím lze upravit styly předlohy textu.</a:t>
            </a:r>
          </a:p>
          <a:p>
            <a:pPr lvl="1"/>
            <a:r>
              <a:rPr lang="en-US"/>
              <a:t>Druhá úroveň</a:t>
            </a:r>
          </a:p>
          <a:p>
            <a:pPr lvl="2"/>
            <a:r>
              <a:rPr lang="en-US"/>
              <a:t>Třetí úroveň</a:t>
            </a:r>
          </a:p>
          <a:p>
            <a:pPr lvl="3"/>
            <a:r>
              <a:rPr lang="en-US"/>
              <a:t>Čtvrtá úroveň</a:t>
            </a:r>
          </a:p>
          <a:p>
            <a:pPr lvl="4"/>
            <a:r>
              <a:rPr lang="en-US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C5E871-55BB-4CEE-9994-FCE421C0B54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9ED50E-B355-4BB3-AEAA-F0EEC311D42C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64C36C-1DC2-4A20-B8C0-141B6DAA760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Klepnutím lze upravit styly předlohy textu.</a:t>
            </a:r>
          </a:p>
          <a:p>
            <a:pPr lvl="1"/>
            <a:r>
              <a:rPr lang="en-US"/>
              <a:t>Druhá úroveň</a:t>
            </a:r>
          </a:p>
          <a:p>
            <a:pPr lvl="2"/>
            <a:r>
              <a:rPr lang="en-US"/>
              <a:t>Třetí úroveň</a:t>
            </a:r>
          </a:p>
          <a:p>
            <a:pPr lvl="3"/>
            <a:r>
              <a:rPr lang="en-US"/>
              <a:t>Čtvrtá úroveň</a:t>
            </a:r>
          </a:p>
          <a:p>
            <a:pPr lvl="4"/>
            <a:r>
              <a:rPr lang="en-US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E324FB-AB70-45A3-B952-C15C899C749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E9DCD4-4DCF-4DAA-9277-940DAEB4DB0F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282" name="Group 2"/>
          <p:cNvGrpSpPr>
            <a:grpSpLocks/>
          </p:cNvGrpSpPr>
          <p:nvPr/>
        </p:nvGrpSpPr>
        <p:grpSpPr bwMode="auto">
          <a:xfrm>
            <a:off x="1071563" y="304800"/>
            <a:ext cx="7615237" cy="1106488"/>
            <a:chOff x="675" y="192"/>
            <a:chExt cx="4797" cy="697"/>
          </a:xfrm>
        </p:grpSpPr>
        <p:sp>
          <p:nvSpPr>
            <p:cNvPr id="97283" name="Oval 3"/>
            <p:cNvSpPr>
              <a:spLocks noChangeArrowheads="1"/>
            </p:cNvSpPr>
            <p:nvPr/>
          </p:nvSpPr>
          <p:spPr bwMode="hidden">
            <a:xfrm flipH="1">
              <a:off x="3067" y="192"/>
              <a:ext cx="696" cy="696"/>
            </a:xfrm>
            <a:prstGeom prst="ellipse">
              <a:avLst/>
            </a:prstGeom>
            <a:solidFill>
              <a:schemeClr val="accent2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cs-CZ" sz="2400">
                <a:latin typeface="Times New Roman" pitchFamily="18" charset="0"/>
              </a:endParaRPr>
            </a:p>
          </p:txBody>
        </p:sp>
        <p:sp>
          <p:nvSpPr>
            <p:cNvPr id="97284" name="Oval 4"/>
            <p:cNvSpPr>
              <a:spLocks noChangeArrowheads="1"/>
            </p:cNvSpPr>
            <p:nvPr/>
          </p:nvSpPr>
          <p:spPr bwMode="hidden">
            <a:xfrm flipH="1">
              <a:off x="4777" y="192"/>
              <a:ext cx="695" cy="696"/>
            </a:xfrm>
            <a:prstGeom prst="ellipse">
              <a:avLst/>
            </a:prstGeom>
            <a:solidFill>
              <a:schemeClr val="accent2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cs-CZ" sz="2400">
                <a:latin typeface="Times New Roman" pitchFamily="18" charset="0"/>
              </a:endParaRPr>
            </a:p>
          </p:txBody>
        </p:sp>
        <p:sp>
          <p:nvSpPr>
            <p:cNvPr id="97285" name="Oval 5"/>
            <p:cNvSpPr>
              <a:spLocks noChangeArrowheads="1"/>
            </p:cNvSpPr>
            <p:nvPr/>
          </p:nvSpPr>
          <p:spPr bwMode="hidden">
            <a:xfrm flipH="1">
              <a:off x="675" y="193"/>
              <a:ext cx="695" cy="696"/>
            </a:xfrm>
            <a:prstGeom prst="ellipse">
              <a:avLst/>
            </a:prstGeom>
            <a:solidFill>
              <a:schemeClr val="accent2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cs-CZ" sz="2400">
                <a:latin typeface="Times New Roman" pitchFamily="18" charset="0"/>
              </a:endParaRPr>
            </a:p>
          </p:txBody>
        </p:sp>
        <p:sp>
          <p:nvSpPr>
            <p:cNvPr id="97286" name="Oval 6"/>
            <p:cNvSpPr>
              <a:spLocks noChangeArrowheads="1"/>
            </p:cNvSpPr>
            <p:nvPr/>
          </p:nvSpPr>
          <p:spPr bwMode="hidden">
            <a:xfrm flipH="1">
              <a:off x="3984" y="192"/>
              <a:ext cx="695" cy="696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cs-CZ" sz="2400">
                <a:latin typeface="Times New Roman" pitchFamily="18" charset="0"/>
              </a:endParaRPr>
            </a:p>
          </p:txBody>
        </p:sp>
        <p:sp>
          <p:nvSpPr>
            <p:cNvPr id="97287" name="Oval 7"/>
            <p:cNvSpPr>
              <a:spLocks noChangeArrowheads="1"/>
            </p:cNvSpPr>
            <p:nvPr/>
          </p:nvSpPr>
          <p:spPr bwMode="hidden">
            <a:xfrm flipH="1">
              <a:off x="1486" y="192"/>
              <a:ext cx="695" cy="696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cs-CZ" sz="2400">
                <a:latin typeface="Times New Roman" pitchFamily="18" charset="0"/>
              </a:endParaRPr>
            </a:p>
          </p:txBody>
        </p:sp>
      </p:grpSp>
      <p:sp>
        <p:nvSpPr>
          <p:cNvPr id="97288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Klepnutím lze upravit styly předlohy textu.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</a:t>
            </a:r>
          </a:p>
          <a:p>
            <a:pPr lvl="4"/>
            <a:r>
              <a:rPr lang="en-GB" smtClean="0"/>
              <a:t>Pátá úroveň</a:t>
            </a:r>
          </a:p>
        </p:txBody>
      </p:sp>
      <p:sp>
        <p:nvSpPr>
          <p:cNvPr id="97289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endParaRPr lang="en-GB"/>
          </a:p>
        </p:txBody>
      </p:sp>
      <p:sp>
        <p:nvSpPr>
          <p:cNvPr id="97290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endParaRPr lang="en-GB"/>
          </a:p>
        </p:txBody>
      </p:sp>
      <p:sp>
        <p:nvSpPr>
          <p:cNvPr id="97291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66B630EE-8AA0-4EDD-8D10-ABB6588119C0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97292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Klepnutím lze upravit styl předlohy nadpisů.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¡"/>
        <a:defRPr sz="27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l"/>
        <a:defRPr sz="23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anskionline.com/content/bookcontent.cfm?ID=C0079780080449692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576" y="1700808"/>
            <a:ext cx="7772400" cy="1933575"/>
          </a:xfrm>
        </p:spPr>
        <p:txBody>
          <a:bodyPr/>
          <a:lstStyle/>
          <a:p>
            <a:pPr algn="ctr"/>
            <a:r>
              <a:rPr lang="cs-CZ" dirty="0" smtClean="0">
                <a:solidFill>
                  <a:schemeClr val="folHlink"/>
                </a:solidFill>
              </a:rPr>
              <a:t>Červené oko – diferenciální diagnostika</a:t>
            </a:r>
            <a:br>
              <a:rPr lang="cs-CZ" dirty="0" smtClean="0">
                <a:solidFill>
                  <a:schemeClr val="folHlink"/>
                </a:solidFill>
              </a:rPr>
            </a:br>
            <a:endParaRPr lang="en-GB" dirty="0">
              <a:solidFill>
                <a:schemeClr val="folHlin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052" name="Picture 4" descr="showima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09825" y="95250"/>
            <a:ext cx="4324350" cy="6667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/>
              <a:t>Dry Eye Disorders </a:t>
            </a:r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cs-CZ" sz="2400"/>
              <a:t>T</a:t>
            </a:r>
            <a:r>
              <a:rPr lang="en-GB" sz="2400"/>
              <a:t>here is inadequate tear volume or function resulting in an unstable tear film and ocular surface disease. </a:t>
            </a:r>
            <a:endParaRPr lang="cs-CZ" sz="2400"/>
          </a:p>
          <a:p>
            <a:pPr>
              <a:lnSpc>
                <a:spcPct val="90000"/>
              </a:lnSpc>
            </a:pPr>
            <a:endParaRPr lang="en-GB" sz="2400"/>
          </a:p>
          <a:p>
            <a:pPr>
              <a:lnSpc>
                <a:spcPct val="90000"/>
              </a:lnSpc>
            </a:pPr>
            <a:r>
              <a:rPr lang="en-GB" sz="2400" b="1"/>
              <a:t>Keratoconjunctivitis sicca</a:t>
            </a:r>
            <a:r>
              <a:rPr lang="en-GB" sz="2400"/>
              <a:t> (KCS) refers to any eye with some degree of dryness.</a:t>
            </a:r>
          </a:p>
          <a:p>
            <a:pPr>
              <a:lnSpc>
                <a:spcPct val="90000"/>
              </a:lnSpc>
            </a:pPr>
            <a:r>
              <a:rPr lang="en-GB" sz="2400" b="1"/>
              <a:t>Xerophthalmia</a:t>
            </a:r>
            <a:r>
              <a:rPr lang="en-GB" sz="2400"/>
              <a:t> describes a dry eye associated with </a:t>
            </a:r>
            <a:r>
              <a:rPr lang="en-GB" sz="2400">
                <a:hlinkClick r:id="rId3" tooltip="View drug information"/>
              </a:rPr>
              <a:t>vitamin A </a:t>
            </a:r>
            <a:r>
              <a:rPr lang="en-GB" sz="2400"/>
              <a:t> deficiency.</a:t>
            </a:r>
          </a:p>
          <a:p>
            <a:pPr>
              <a:lnSpc>
                <a:spcPct val="90000"/>
              </a:lnSpc>
            </a:pPr>
            <a:r>
              <a:rPr lang="en-GB" sz="2400" b="1"/>
              <a:t>Xerosis</a:t>
            </a:r>
            <a:r>
              <a:rPr lang="en-GB" sz="2400"/>
              <a:t> refers to extreme ocular dryness and keratinization that occurs in eyes with severe conjunctival cicatrization.</a:t>
            </a:r>
          </a:p>
          <a:p>
            <a:pPr>
              <a:lnSpc>
                <a:spcPct val="90000"/>
              </a:lnSpc>
            </a:pPr>
            <a:r>
              <a:rPr lang="en-GB" sz="2400" b="1"/>
              <a:t>Sjögren syndrome</a:t>
            </a:r>
            <a:r>
              <a:rPr lang="en-GB" sz="2400"/>
              <a:t> is an autoimmune inflammatory disease which is usually associated with dry eyes.</a:t>
            </a:r>
          </a:p>
          <a:p>
            <a:pPr>
              <a:lnSpc>
                <a:spcPct val="90000"/>
              </a:lnSpc>
            </a:pPr>
            <a:endParaRPr lang="en-GB" sz="24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/>
              <a:t>Dry Eye Disorders</a:t>
            </a:r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2800" b="1"/>
              <a:t>S</a:t>
            </a:r>
            <a:r>
              <a:rPr lang="en-GB" sz="2800" b="1"/>
              <a:t>ymptoms</a:t>
            </a:r>
            <a:r>
              <a:rPr lang="en-GB" sz="2800"/>
              <a:t> </a:t>
            </a:r>
            <a:endParaRPr lang="cs-CZ" sz="2800"/>
          </a:p>
          <a:p>
            <a:endParaRPr lang="cs-CZ" sz="2800"/>
          </a:p>
          <a:p>
            <a:r>
              <a:rPr lang="en-GB" sz="2800"/>
              <a:t>feelings of dryness, grittiness and burning </a:t>
            </a:r>
            <a:r>
              <a:rPr lang="cs-CZ" sz="2800"/>
              <a:t>- </a:t>
            </a:r>
            <a:r>
              <a:rPr lang="en-GB" sz="2800"/>
              <a:t>worsen during the day</a:t>
            </a:r>
            <a:r>
              <a:rPr lang="cs-CZ" sz="2800"/>
              <a:t>,</a:t>
            </a:r>
            <a:r>
              <a:rPr lang="en-GB" sz="2800"/>
              <a:t> transient blurring of vision, redness and crusting of the lids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196" name="Picture 4" descr="showima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87675" y="333375"/>
            <a:ext cx="2911475" cy="63087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/>
              <a:t>Conjunctiva</a:t>
            </a:r>
            <a:endParaRPr lang="en-GB"/>
          </a:p>
        </p:txBody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3754438" cy="4530725"/>
          </a:xfrm>
        </p:spPr>
        <p:txBody>
          <a:bodyPr/>
          <a:lstStyle/>
          <a:p>
            <a:r>
              <a:rPr lang="en-GB" sz="2400" b="1">
                <a:solidFill>
                  <a:schemeClr val="folHlink"/>
                </a:solidFill>
              </a:rPr>
              <a:t>Conjunctival injection</a:t>
            </a:r>
            <a:r>
              <a:rPr lang="en-GB" sz="2400">
                <a:solidFill>
                  <a:schemeClr val="folHlink"/>
                </a:solidFill>
              </a:rPr>
              <a:t> is diffuse, beefy-red and more intense away from the limbus</a:t>
            </a:r>
            <a:endParaRPr lang="cs-CZ" sz="2400">
              <a:solidFill>
                <a:schemeClr val="folHlink"/>
              </a:solidFill>
            </a:endParaRPr>
          </a:p>
          <a:p>
            <a:r>
              <a:rPr lang="en-GB" sz="2400"/>
              <a:t>Instillation of 10% phenylephrine drops will constrict the conjunctival and superficial episcleral vasculature </a:t>
            </a:r>
            <a:endParaRPr lang="cs-CZ" sz="2400">
              <a:solidFill>
                <a:schemeClr val="folHlink"/>
              </a:solidFill>
            </a:endParaRPr>
          </a:p>
          <a:p>
            <a:endParaRPr lang="en-GB" sz="2400"/>
          </a:p>
        </p:txBody>
      </p:sp>
      <p:pic>
        <p:nvPicPr>
          <p:cNvPr id="138244" name="Picture 4" descr="bakteriální konj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95738" y="3068638"/>
            <a:ext cx="4814887" cy="34115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/>
              <a:t>Conjunctivitis</a:t>
            </a:r>
            <a:endParaRPr lang="en-GB"/>
          </a:p>
        </p:txBody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2400">
                <a:solidFill>
                  <a:schemeClr val="folHlink"/>
                </a:solidFill>
              </a:rPr>
              <a:t>Bacterial</a:t>
            </a:r>
            <a:r>
              <a:rPr lang="cs-CZ" sz="2400"/>
              <a:t> - </a:t>
            </a:r>
            <a:r>
              <a:rPr lang="en-GB" sz="2400" i="1"/>
              <a:t>H. influenzae, S. pneumoniae, S. aureus</a:t>
            </a:r>
            <a:r>
              <a:rPr lang="en-GB" sz="2400"/>
              <a:t> </a:t>
            </a:r>
            <a:endParaRPr lang="cs-CZ" sz="2400"/>
          </a:p>
          <a:p>
            <a:endParaRPr lang="cs-CZ" sz="2400"/>
          </a:p>
          <a:p>
            <a:r>
              <a:rPr lang="cs-CZ" sz="2400"/>
              <a:t>P</a:t>
            </a:r>
            <a:r>
              <a:rPr lang="en-GB" sz="2400"/>
              <a:t>apillary reaction over the tarsal plates</a:t>
            </a:r>
            <a:endParaRPr lang="cs-CZ" sz="2400"/>
          </a:p>
          <a:p>
            <a:r>
              <a:rPr lang="cs-CZ" sz="2400"/>
              <a:t>M</a:t>
            </a:r>
            <a:r>
              <a:rPr lang="en-GB" sz="2400"/>
              <a:t>ucopurulent </a:t>
            </a:r>
            <a:r>
              <a:rPr lang="cs-CZ" sz="2400"/>
              <a:t>discharge</a:t>
            </a:r>
          </a:p>
          <a:p>
            <a:endParaRPr lang="cs-CZ" sz="2400"/>
          </a:p>
          <a:p>
            <a:r>
              <a:rPr lang="en-GB" sz="2400"/>
              <a:t>Gonococcal keratoconjunctivitis </a:t>
            </a:r>
            <a:r>
              <a:rPr lang="cs-CZ" sz="2400"/>
              <a:t>- p</a:t>
            </a:r>
            <a:r>
              <a:rPr lang="en-GB" sz="2400"/>
              <a:t>seudomembrane formation</a:t>
            </a:r>
            <a:r>
              <a:rPr lang="cs-CZ" sz="2400"/>
              <a:t>, </a:t>
            </a:r>
            <a:r>
              <a:rPr lang="en-GB" sz="2400"/>
              <a:t>Lymphadenopathy</a:t>
            </a:r>
            <a:r>
              <a:rPr lang="cs-CZ" sz="2400"/>
              <a:t>, C</a:t>
            </a:r>
            <a:r>
              <a:rPr lang="en-GB" sz="2400"/>
              <a:t>orneal ulceration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388" name="Picture 4" descr="showima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95513" y="190500"/>
            <a:ext cx="4581525" cy="6667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436" name="Picture 4" descr="showima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03350" y="190500"/>
            <a:ext cx="6134100" cy="6667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/>
              <a:t>Conjunctivitis</a:t>
            </a:r>
            <a:endParaRPr lang="en-GB"/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2800">
                <a:solidFill>
                  <a:schemeClr val="folHlink"/>
                </a:solidFill>
              </a:rPr>
              <a:t>V</a:t>
            </a:r>
            <a:r>
              <a:rPr lang="cs-CZ" sz="2800">
                <a:solidFill>
                  <a:schemeClr val="folHlink"/>
                </a:solidFill>
              </a:rPr>
              <a:t>iral conjunctivitis</a:t>
            </a:r>
            <a:r>
              <a:rPr lang="en-GB" sz="2400">
                <a:solidFill>
                  <a:schemeClr val="folHlink"/>
                </a:solidFill>
              </a:rPr>
              <a:t> </a:t>
            </a:r>
            <a:endParaRPr lang="cs-CZ" sz="2400">
              <a:solidFill>
                <a:schemeClr val="folHlink"/>
              </a:solidFill>
            </a:endParaRPr>
          </a:p>
          <a:p>
            <a:pPr>
              <a:buFont typeface="Wingdings" pitchFamily="2" charset="2"/>
              <a:buNone/>
            </a:pPr>
            <a:endParaRPr lang="cs-CZ" sz="2400">
              <a:solidFill>
                <a:schemeClr val="folHlink"/>
              </a:solidFill>
            </a:endParaRPr>
          </a:p>
          <a:p>
            <a:r>
              <a:rPr lang="en-GB" sz="2400" b="1"/>
              <a:t>Adenoviral keratoconjunctivitis</a:t>
            </a:r>
            <a:r>
              <a:rPr lang="en-GB" sz="2400"/>
              <a:t> </a:t>
            </a:r>
            <a:r>
              <a:rPr lang="cs-CZ" sz="2400"/>
              <a:t> - </a:t>
            </a:r>
            <a:r>
              <a:rPr lang="en-GB" sz="2400"/>
              <a:t> the most common external ocular viral infection</a:t>
            </a:r>
            <a:endParaRPr lang="cs-CZ" sz="2400"/>
          </a:p>
          <a:p>
            <a:r>
              <a:rPr lang="cs-CZ" sz="2400"/>
              <a:t>S</a:t>
            </a:r>
            <a:r>
              <a:rPr lang="en-GB" sz="2400"/>
              <a:t>poradic or occur in epidemics in hospitals, schools and factories </a:t>
            </a:r>
            <a:endParaRPr lang="cs-CZ" sz="2400"/>
          </a:p>
          <a:p>
            <a:r>
              <a:rPr lang="en-GB" sz="2400" b="1"/>
              <a:t>Transmission</a:t>
            </a:r>
            <a:r>
              <a:rPr lang="en-GB" sz="2400"/>
              <a:t> of this highly contagious virus</a:t>
            </a:r>
            <a:r>
              <a:rPr lang="cs-CZ" sz="2400"/>
              <a:t> -</a:t>
            </a:r>
            <a:r>
              <a:rPr lang="en-GB" sz="2400"/>
              <a:t>respiratory or ocular secretions</a:t>
            </a:r>
            <a:endParaRPr lang="cs-CZ" sz="2400"/>
          </a:p>
          <a:p>
            <a:r>
              <a:rPr lang="cs-CZ" sz="2400"/>
              <a:t>D</a:t>
            </a:r>
            <a:r>
              <a:rPr lang="en-GB" sz="2400"/>
              <a:t>issemination is by contaminated towels or equipment such as tonometer heads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/>
              <a:t>Conjunctivitis</a:t>
            </a:r>
            <a:endParaRPr lang="en-GB"/>
          </a:p>
        </p:txBody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2400" b="1"/>
              <a:t>Presentation</a:t>
            </a:r>
            <a:r>
              <a:rPr lang="en-GB" sz="2400"/>
              <a:t> </a:t>
            </a:r>
            <a:endParaRPr lang="cs-CZ" sz="2400"/>
          </a:p>
          <a:p>
            <a:endParaRPr lang="cs-CZ" sz="2400"/>
          </a:p>
          <a:p>
            <a:r>
              <a:rPr lang="cs-CZ" sz="2400"/>
              <a:t>U</a:t>
            </a:r>
            <a:r>
              <a:rPr lang="en-GB" sz="2400"/>
              <a:t>nilateral watering, redness, discomfort and photophobia</a:t>
            </a:r>
            <a:endParaRPr lang="cs-CZ" sz="2400"/>
          </a:p>
          <a:p>
            <a:r>
              <a:rPr lang="cs-CZ" sz="2400"/>
              <a:t>T</a:t>
            </a:r>
            <a:r>
              <a:rPr lang="en-GB" sz="2400"/>
              <a:t>he contralateral eye is typically affected 1-2 days later, but less severely</a:t>
            </a:r>
            <a:endParaRPr lang="cs-CZ" sz="2400"/>
          </a:p>
          <a:p>
            <a:r>
              <a:rPr lang="en-GB" sz="2400"/>
              <a:t>Eyelid oedema and tender pre-auricular lymphadenopathy. </a:t>
            </a:r>
          </a:p>
          <a:p>
            <a:r>
              <a:rPr lang="en-GB" sz="2400"/>
              <a:t>Follicular conjunctivitis </a:t>
            </a:r>
            <a:endParaRPr lang="cs-CZ" sz="24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Červené oko</a:t>
            </a:r>
            <a:endParaRPr lang="en-GB" dirty="0"/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„Červené oko“ je znamení pro patologii předního nebo zadního segmentu očního, očnice nebo očních adnex.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628" name="Picture 4" descr="showima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00138" y="95250"/>
            <a:ext cx="6943725" cy="6667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/>
              <a:t>Conjunctivitis</a:t>
            </a:r>
            <a:endParaRPr lang="en-GB"/>
          </a:p>
        </p:txBody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lnSpc>
                <a:spcPct val="90000"/>
              </a:lnSpc>
            </a:pPr>
            <a:r>
              <a:rPr lang="en-GB" sz="2400">
                <a:solidFill>
                  <a:schemeClr val="folHlink"/>
                </a:solidFill>
              </a:rPr>
              <a:t>Acute allergic rhinoconjunctivitis</a:t>
            </a:r>
            <a:endParaRPr lang="cs-CZ" sz="2400">
              <a:solidFill>
                <a:schemeClr val="folHlink"/>
              </a:solidFill>
            </a:endParaRPr>
          </a:p>
          <a:p>
            <a:pPr marL="609600" indent="-609600">
              <a:lnSpc>
                <a:spcPct val="90000"/>
              </a:lnSpc>
            </a:pPr>
            <a:r>
              <a:rPr lang="en-GB" sz="2400" b="1"/>
              <a:t>Seasonal allergic conjunctivitis</a:t>
            </a:r>
            <a:r>
              <a:rPr lang="en-GB" sz="2400"/>
              <a:t> (hay fever)</a:t>
            </a:r>
            <a:r>
              <a:rPr lang="cs-CZ" sz="2400"/>
              <a:t> - </a:t>
            </a:r>
            <a:r>
              <a:rPr lang="en-GB" sz="2400"/>
              <a:t> onset during the spring and summer</a:t>
            </a:r>
            <a:endParaRPr lang="cs-CZ" sz="2400"/>
          </a:p>
          <a:p>
            <a:pPr marL="609600" indent="-609600">
              <a:lnSpc>
                <a:spcPct val="90000"/>
              </a:lnSpc>
            </a:pPr>
            <a:r>
              <a:rPr lang="en-GB" sz="2400"/>
              <a:t>The most frequent allergens are tree and grass pollens</a:t>
            </a:r>
            <a:endParaRPr lang="cs-CZ" sz="2400"/>
          </a:p>
          <a:p>
            <a:pPr marL="609600" indent="-609600">
              <a:lnSpc>
                <a:spcPct val="90000"/>
              </a:lnSpc>
            </a:pPr>
            <a:endParaRPr lang="en-GB" sz="2400"/>
          </a:p>
          <a:p>
            <a:pPr marL="609600" indent="-609600">
              <a:lnSpc>
                <a:spcPct val="90000"/>
              </a:lnSpc>
            </a:pPr>
            <a:r>
              <a:rPr lang="en-GB" sz="2400" b="1"/>
              <a:t>Perennial allergic conjunctivitis</a:t>
            </a:r>
            <a:r>
              <a:rPr lang="en-GB" sz="2400"/>
              <a:t> causes symptoms throughout the year with exacerbation in the autumn when exposure to house dust mites</a:t>
            </a:r>
            <a:r>
              <a:rPr lang="cs-CZ" sz="2400"/>
              <a:t>, </a:t>
            </a:r>
            <a:r>
              <a:rPr lang="en-GB" sz="2400"/>
              <a:t>animal dander and fungal allergens is greatest</a:t>
            </a:r>
          </a:p>
          <a:p>
            <a:pPr marL="609600" indent="-609600">
              <a:lnSpc>
                <a:spcPct val="90000"/>
              </a:lnSpc>
            </a:pPr>
            <a:r>
              <a:rPr lang="en-GB" sz="2400" b="1"/>
              <a:t>Presentation</a:t>
            </a:r>
            <a:r>
              <a:rPr lang="en-GB" sz="2400"/>
              <a:t> </a:t>
            </a:r>
            <a:r>
              <a:rPr lang="cs-CZ" sz="2400"/>
              <a:t>- </a:t>
            </a:r>
            <a:r>
              <a:rPr lang="en-GB" sz="2400"/>
              <a:t>redness, watering and </a:t>
            </a:r>
            <a:r>
              <a:rPr lang="en-GB" sz="2400">
                <a:solidFill>
                  <a:schemeClr val="folHlink"/>
                </a:solidFill>
              </a:rPr>
              <a:t>itching</a:t>
            </a:r>
            <a:r>
              <a:rPr lang="en-GB" sz="2400"/>
              <a:t>, associated with sneezing and nasal discharge </a:t>
            </a:r>
            <a:r>
              <a:rPr lang="cs-CZ" sz="2400"/>
              <a:t> </a:t>
            </a:r>
            <a:endParaRPr lang="en-GB" sz="24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676" name="Picture 4" descr="showima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7088" y="981075"/>
            <a:ext cx="7620000" cy="5162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/>
              <a:t>Cornea – infectious keratitis</a:t>
            </a:r>
            <a:endParaRPr lang="en-GB"/>
          </a:p>
        </p:txBody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cs-CZ" sz="2400">
                <a:solidFill>
                  <a:schemeClr val="folHlink"/>
                </a:solidFill>
              </a:rPr>
              <a:t>Keratitis – bacterial</a:t>
            </a:r>
            <a:r>
              <a:rPr lang="cs-CZ" sz="2400"/>
              <a:t> (</a:t>
            </a:r>
            <a:r>
              <a:rPr lang="en-GB" sz="2400"/>
              <a:t>P. aeruginosa </a:t>
            </a:r>
            <a:r>
              <a:rPr lang="cs-CZ" sz="2400"/>
              <a:t>,</a:t>
            </a:r>
            <a:r>
              <a:rPr lang="en-GB" sz="2400"/>
              <a:t>S. aureus</a:t>
            </a:r>
            <a:r>
              <a:rPr lang="cs-CZ" sz="2400"/>
              <a:t>, </a:t>
            </a:r>
            <a:r>
              <a:rPr lang="en-GB" sz="2400"/>
              <a:t>S. pyogenes</a:t>
            </a:r>
            <a:r>
              <a:rPr lang="cs-CZ" sz="2400"/>
              <a:t>)</a:t>
            </a:r>
          </a:p>
          <a:p>
            <a:pPr>
              <a:lnSpc>
                <a:spcPct val="90000"/>
              </a:lnSpc>
            </a:pPr>
            <a:r>
              <a:rPr lang="en-GB" sz="2400"/>
              <a:t>Risk factors</a:t>
            </a:r>
            <a:r>
              <a:rPr lang="cs-CZ" sz="2400"/>
              <a:t> - </a:t>
            </a:r>
            <a:r>
              <a:rPr lang="en-GB" sz="2400">
                <a:solidFill>
                  <a:schemeClr val="folHlink"/>
                </a:solidFill>
              </a:rPr>
              <a:t>Contact lens wear</a:t>
            </a:r>
            <a:r>
              <a:rPr lang="cs-CZ" sz="2400"/>
              <a:t>, trauma</a:t>
            </a:r>
            <a:endParaRPr lang="en-GB" sz="2400"/>
          </a:p>
          <a:p>
            <a:pPr>
              <a:lnSpc>
                <a:spcPct val="90000"/>
              </a:lnSpc>
            </a:pPr>
            <a:r>
              <a:rPr lang="en-GB" sz="2400" b="1"/>
              <a:t>Presenting symptoms</a:t>
            </a:r>
            <a:r>
              <a:rPr lang="en-GB" sz="2400"/>
              <a:t> </a:t>
            </a:r>
            <a:r>
              <a:rPr lang="cs-CZ" sz="2400"/>
              <a:t> - </a:t>
            </a:r>
            <a:r>
              <a:rPr lang="en-GB" sz="2400"/>
              <a:t>pain, photophobia, blurred vision and discharge</a:t>
            </a:r>
            <a:endParaRPr lang="cs-CZ" sz="2400"/>
          </a:p>
          <a:p>
            <a:pPr>
              <a:lnSpc>
                <a:spcPct val="90000"/>
              </a:lnSpc>
            </a:pPr>
            <a:r>
              <a:rPr lang="en-GB" sz="2400" b="1"/>
              <a:t>Signs</a:t>
            </a:r>
            <a:endParaRPr lang="cs-CZ" sz="2400" b="1"/>
          </a:p>
          <a:p>
            <a:pPr>
              <a:lnSpc>
                <a:spcPct val="90000"/>
              </a:lnSpc>
            </a:pPr>
            <a:r>
              <a:rPr lang="cs-CZ" sz="2400"/>
              <a:t>A</a:t>
            </a:r>
            <a:r>
              <a:rPr lang="en-GB" sz="2400"/>
              <a:t>n epithelial defect</a:t>
            </a:r>
            <a:r>
              <a:rPr lang="cs-CZ" sz="2400"/>
              <a:t>, </a:t>
            </a:r>
            <a:r>
              <a:rPr lang="en-GB" sz="2400"/>
              <a:t>infiltrate around the margin</a:t>
            </a:r>
            <a:r>
              <a:rPr lang="cs-CZ" sz="2400"/>
              <a:t>, </a:t>
            </a:r>
            <a:r>
              <a:rPr lang="en-GB" sz="2400"/>
              <a:t>circumcorneal injection</a:t>
            </a:r>
          </a:p>
          <a:p>
            <a:pPr>
              <a:lnSpc>
                <a:spcPct val="90000"/>
              </a:lnSpc>
            </a:pPr>
            <a:r>
              <a:rPr lang="cs-CZ" sz="2400"/>
              <a:t>S</a:t>
            </a:r>
            <a:r>
              <a:rPr lang="en-GB" sz="2400"/>
              <a:t>tromal oedema and small hypopyon</a:t>
            </a:r>
          </a:p>
          <a:p>
            <a:pPr>
              <a:lnSpc>
                <a:spcPct val="90000"/>
              </a:lnSpc>
            </a:pPr>
            <a:r>
              <a:rPr lang="en-GB" sz="2400"/>
              <a:t>Progressive ulceration may lead to corneal perforation and endophthalmitis. 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772" name="Picture 4" descr="showima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7088" y="1196975"/>
            <a:ext cx="7620000" cy="51244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/>
              <a:t>Cornea – infectious keratitis</a:t>
            </a:r>
            <a:endParaRPr lang="en-GB"/>
          </a:p>
        </p:txBody>
      </p:sp>
      <p:sp>
        <p:nvSpPr>
          <p:cNvPr id="166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557338"/>
            <a:ext cx="8229600" cy="4530725"/>
          </a:xfrm>
        </p:spPr>
        <p:txBody>
          <a:bodyPr/>
          <a:lstStyle/>
          <a:p>
            <a:r>
              <a:rPr lang="cs-CZ" sz="2400">
                <a:solidFill>
                  <a:schemeClr val="folHlink"/>
                </a:solidFill>
              </a:rPr>
              <a:t>Keratitis – fungal</a:t>
            </a:r>
            <a:r>
              <a:rPr lang="cs-CZ" sz="2400"/>
              <a:t> (</a:t>
            </a:r>
            <a:r>
              <a:rPr lang="en-GB" sz="2400"/>
              <a:t>stromal infiltrate with indistinct margins</a:t>
            </a:r>
            <a:r>
              <a:rPr lang="cs-CZ" sz="2400"/>
              <a:t>, </a:t>
            </a:r>
            <a:r>
              <a:rPr lang="en-GB" sz="2400"/>
              <a:t>surrounded by satellite lesions</a:t>
            </a:r>
            <a:r>
              <a:rPr lang="cs-CZ" sz="2400"/>
              <a:t>, </a:t>
            </a:r>
            <a:r>
              <a:rPr lang="en-GB" sz="2400"/>
              <a:t>hypopyon</a:t>
            </a:r>
            <a:r>
              <a:rPr lang="cs-CZ" sz="2400"/>
              <a:t>)</a:t>
            </a:r>
            <a:endParaRPr lang="en-GB" sz="2400"/>
          </a:p>
        </p:txBody>
      </p:sp>
      <p:pic>
        <p:nvPicPr>
          <p:cNvPr id="166916" name="Picture 4" descr="showimage"/>
          <p:cNvPicPr>
            <a:picLocks noChangeAspect="1" noChangeArrowheads="1"/>
          </p:cNvPicPr>
          <p:nvPr/>
        </p:nvPicPr>
        <p:blipFill>
          <a:blip r:embed="rId3"/>
          <a:srcRect t="2390" b="47801"/>
          <a:stretch>
            <a:fillRect/>
          </a:stretch>
        </p:blipFill>
        <p:spPr bwMode="auto">
          <a:xfrm>
            <a:off x="900113" y="3273425"/>
            <a:ext cx="7404100" cy="27336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/>
              <a:t>Cornea – infectious keratitis</a:t>
            </a:r>
            <a:endParaRPr lang="en-GB"/>
          </a:p>
        </p:txBody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>
                <a:solidFill>
                  <a:schemeClr val="folHlink"/>
                </a:solidFill>
              </a:rPr>
              <a:t>Keratitis viral</a:t>
            </a:r>
            <a:r>
              <a:rPr lang="cs-CZ"/>
              <a:t> – herpes simplex virus</a:t>
            </a:r>
          </a:p>
          <a:p>
            <a:r>
              <a:rPr lang="en-GB"/>
              <a:t>linear-branching (dendritic) ulcer</a:t>
            </a:r>
            <a:r>
              <a:rPr lang="cs-CZ"/>
              <a:t>, c</a:t>
            </a:r>
            <a:r>
              <a:rPr lang="en-GB"/>
              <a:t>orneal sensation is reduced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012" name="Picture 4" descr="showima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638175"/>
            <a:ext cx="7620000" cy="5581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/>
              <a:t>Episclera</a:t>
            </a:r>
            <a:endParaRPr lang="en-GB"/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2800">
                <a:solidFill>
                  <a:schemeClr val="folHlink"/>
                </a:solidFill>
              </a:rPr>
              <a:t>Episcleritis – simple (sectoral or diffuse) , nodular – </a:t>
            </a:r>
            <a:r>
              <a:rPr lang="cs-CZ" sz="2800"/>
              <a:t>young, female</a:t>
            </a:r>
          </a:p>
          <a:p>
            <a:endParaRPr lang="cs-CZ" sz="2800">
              <a:solidFill>
                <a:schemeClr val="folHlink"/>
              </a:solidFill>
            </a:endParaRPr>
          </a:p>
          <a:p>
            <a:r>
              <a:rPr lang="en-GB" sz="2800" b="1"/>
              <a:t>Presentation</a:t>
            </a:r>
            <a:r>
              <a:rPr lang="en-GB" sz="2800"/>
              <a:t> </a:t>
            </a:r>
            <a:r>
              <a:rPr lang="cs-CZ" sz="2800"/>
              <a:t> - </a:t>
            </a:r>
            <a:r>
              <a:rPr lang="en-GB" sz="2800"/>
              <a:t>always sudden</a:t>
            </a:r>
            <a:r>
              <a:rPr lang="cs-CZ" sz="2800"/>
              <a:t> </a:t>
            </a:r>
          </a:p>
          <a:p>
            <a:r>
              <a:rPr lang="cs-CZ" sz="2800"/>
              <a:t>T</a:t>
            </a:r>
            <a:r>
              <a:rPr lang="en-GB" sz="2800"/>
              <a:t>he eye becoming red and uncomfortable within an hour of the start of an attack</a:t>
            </a:r>
            <a:r>
              <a:rPr lang="cs-CZ" sz="2800"/>
              <a:t> - </a:t>
            </a:r>
            <a:r>
              <a:rPr lang="en-GB" sz="2800"/>
              <a:t> hotness, pricking or generalized discomfort</a:t>
            </a:r>
            <a:endParaRPr lang="cs-CZ" sz="2800"/>
          </a:p>
          <a:p>
            <a:r>
              <a:rPr lang="cs-CZ" sz="2800"/>
              <a:t>Without systemic associations</a:t>
            </a:r>
            <a:endParaRPr lang="en-GB" sz="280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108" name="Picture 4" descr="showima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0313" y="95250"/>
            <a:ext cx="4143375" cy="6667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 smtClean="0"/>
              <a:t>Anamnesa</a:t>
            </a:r>
            <a:endParaRPr lang="en-GB" dirty="0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Systémová onemocnění </a:t>
            </a:r>
          </a:p>
          <a:p>
            <a:r>
              <a:rPr lang="cs-CZ" dirty="0" smtClean="0"/>
              <a:t>Oční onemocnění</a:t>
            </a:r>
          </a:p>
          <a:p>
            <a:r>
              <a:rPr lang="cs-CZ" dirty="0" smtClean="0"/>
              <a:t>Rozvoj očních obtíží</a:t>
            </a:r>
          </a:p>
          <a:p>
            <a:r>
              <a:rPr lang="cs-CZ" dirty="0" smtClean="0"/>
              <a:t>Charakter obtíží (typ bolesti, sekrece…)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156" name="Picture 4" descr="showima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68538" y="190500"/>
            <a:ext cx="4410075" cy="6667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/>
              <a:t>Sclera</a:t>
            </a:r>
            <a:endParaRPr lang="en-GB"/>
          </a:p>
        </p:txBody>
      </p:sp>
      <p:sp>
        <p:nvSpPr>
          <p:cNvPr id="179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cs-CZ" sz="2400">
                <a:solidFill>
                  <a:schemeClr val="folHlink"/>
                </a:solidFill>
              </a:rPr>
              <a:t>Scleritis - </a:t>
            </a:r>
            <a:r>
              <a:rPr lang="en-GB" sz="2400"/>
              <a:t>oedema and cellular infiltration of the entire thickness of the sclera</a:t>
            </a:r>
            <a:endParaRPr lang="cs-CZ" sz="2400"/>
          </a:p>
          <a:p>
            <a:pPr>
              <a:lnSpc>
                <a:spcPct val="90000"/>
              </a:lnSpc>
            </a:pPr>
            <a:endParaRPr lang="cs-CZ" sz="2400"/>
          </a:p>
          <a:p>
            <a:pPr>
              <a:lnSpc>
                <a:spcPct val="90000"/>
              </a:lnSpc>
            </a:pPr>
            <a:r>
              <a:rPr lang="en-GB" sz="2400" i="1"/>
              <a:t>Anterior non-necrotizing scleritis</a:t>
            </a:r>
            <a:r>
              <a:rPr lang="en-GB" sz="2400"/>
              <a:t> </a:t>
            </a:r>
            <a:r>
              <a:rPr lang="cs-CZ" sz="2400"/>
              <a:t>– diffuze or nodular</a:t>
            </a:r>
          </a:p>
          <a:p>
            <a:pPr>
              <a:lnSpc>
                <a:spcPct val="90000"/>
              </a:lnSpc>
            </a:pPr>
            <a:r>
              <a:rPr lang="en-GB" sz="2400"/>
              <a:t>Redness</a:t>
            </a:r>
            <a:r>
              <a:rPr lang="cs-CZ" sz="2400"/>
              <a:t>,</a:t>
            </a:r>
            <a:r>
              <a:rPr lang="en-GB" sz="2400"/>
              <a:t>pain which may spread to the face and temple</a:t>
            </a:r>
            <a:endParaRPr lang="cs-CZ" sz="2400"/>
          </a:p>
          <a:p>
            <a:pPr>
              <a:lnSpc>
                <a:spcPct val="90000"/>
              </a:lnSpc>
            </a:pPr>
            <a:endParaRPr lang="en-GB" sz="2400"/>
          </a:p>
        </p:txBody>
      </p:sp>
      <p:pic>
        <p:nvPicPr>
          <p:cNvPr id="179204" name="Picture 4" descr="showima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31913" y="3573463"/>
            <a:ext cx="2163762" cy="31892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64" name="Picture 4" descr="showima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87675" y="190500"/>
            <a:ext cx="2943225" cy="6667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/>
              <a:t>Sclera</a:t>
            </a:r>
            <a:endParaRPr lang="en-GB"/>
          </a:p>
        </p:txBody>
      </p:sp>
      <p:sp>
        <p:nvSpPr>
          <p:cNvPr id="196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2800" i="1"/>
              <a:t>Necrotizing anterior scleritis with inflammation</a:t>
            </a:r>
            <a:r>
              <a:rPr lang="en-GB" sz="2800"/>
              <a:t> </a:t>
            </a:r>
            <a:endParaRPr lang="cs-CZ" sz="2800"/>
          </a:p>
          <a:p>
            <a:r>
              <a:rPr lang="en-GB" sz="2800"/>
              <a:t>pain </a:t>
            </a:r>
            <a:r>
              <a:rPr lang="cs-CZ" sz="2800"/>
              <a:t>- </a:t>
            </a:r>
            <a:r>
              <a:rPr lang="en-GB" sz="2800"/>
              <a:t>severe and persisten </a:t>
            </a:r>
            <a:endParaRPr lang="cs-CZ" sz="2800"/>
          </a:p>
          <a:p>
            <a:r>
              <a:rPr lang="en-GB" sz="2800"/>
              <a:t>Scleral thinning due to necrosis allows the blue choroid to show through the translucent hydrated scar tissue that has replaced normal sclera 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660" name="Picture 4" descr="showima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76375" y="190500"/>
            <a:ext cx="6467475" cy="6667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/>
              <a:t>Sclera</a:t>
            </a:r>
            <a:endParaRPr lang="en-GB"/>
          </a:p>
        </p:txBody>
      </p:sp>
      <p:sp>
        <p:nvSpPr>
          <p:cNvPr id="202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2800" i="1"/>
              <a:t>Scleromalacia perforans</a:t>
            </a:r>
            <a:r>
              <a:rPr lang="en-GB" sz="2800"/>
              <a:t> </a:t>
            </a:r>
            <a:endParaRPr lang="cs-CZ" sz="2800"/>
          </a:p>
          <a:p>
            <a:endParaRPr lang="cs-CZ" sz="2800"/>
          </a:p>
          <a:p>
            <a:r>
              <a:rPr lang="cs-CZ" sz="2400"/>
              <a:t>S</a:t>
            </a:r>
            <a:r>
              <a:rPr lang="en-GB" sz="2400"/>
              <a:t>pecific type of necrotizing scleritis without inflammation that typically affects elderly women with long-standing rheumatoid arthritis</a:t>
            </a:r>
            <a:endParaRPr lang="cs-CZ" sz="2400"/>
          </a:p>
          <a:p>
            <a:r>
              <a:rPr lang="en-GB" sz="2400"/>
              <a:t>Yellow scleral necrotic plaques near the limbus without vascular congestion</a:t>
            </a:r>
            <a:r>
              <a:rPr lang="en-GB"/>
              <a:t> 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708" name="Picture 4" descr="showima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0113" y="1412875"/>
            <a:ext cx="7620000" cy="5314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Grp="1" noChangeArrowheads="1"/>
          </p:cNvSpPr>
          <p:nvPr>
            <p:ph type="title"/>
          </p:nvPr>
        </p:nvSpPr>
        <p:spPr>
          <a:xfrm>
            <a:off x="107950" y="274638"/>
            <a:ext cx="8928100" cy="1143000"/>
          </a:xfrm>
        </p:spPr>
        <p:txBody>
          <a:bodyPr/>
          <a:lstStyle/>
          <a:p>
            <a:pPr algn="ctr"/>
            <a:r>
              <a:rPr lang="cs-CZ" sz="3400"/>
              <a:t>Glaucoma  - </a:t>
            </a:r>
            <a:r>
              <a:rPr lang="en-GB" sz="3400"/>
              <a:t>Acute congestive angle closure </a:t>
            </a:r>
            <a:br>
              <a:rPr lang="en-GB" sz="3400"/>
            </a:br>
            <a:endParaRPr lang="en-GB" sz="3400"/>
          </a:p>
        </p:txBody>
      </p:sp>
      <p:pic>
        <p:nvPicPr>
          <p:cNvPr id="181252" name="Picture 4" descr="showima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6600" y="1055688"/>
            <a:ext cx="2560638" cy="58023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/>
              <a:t> Uveitis</a:t>
            </a:r>
            <a:endParaRPr lang="en-GB"/>
          </a:p>
        </p:txBody>
      </p:sp>
      <p:sp>
        <p:nvSpPr>
          <p:cNvPr id="183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2800" b="1"/>
              <a:t>Anterior uveitis</a:t>
            </a:r>
            <a:r>
              <a:rPr lang="en-GB" sz="2800"/>
              <a:t> may be subdivided into: </a:t>
            </a:r>
          </a:p>
          <a:p>
            <a:r>
              <a:rPr lang="en-GB" sz="2800"/>
              <a:t>Iritis in which the inflammation primarily involves the iris. </a:t>
            </a:r>
          </a:p>
          <a:p>
            <a:r>
              <a:rPr lang="en-GB" sz="2800"/>
              <a:t>Iridocyclitis in which both the iris and ciliary body are involved</a:t>
            </a:r>
          </a:p>
          <a:p>
            <a:r>
              <a:rPr lang="cs-CZ" sz="2800">
                <a:solidFill>
                  <a:schemeClr val="folHlink"/>
                </a:solidFill>
              </a:rPr>
              <a:t>Ciliary injection - </a:t>
            </a:r>
            <a:r>
              <a:rPr lang="en-GB" sz="2400">
                <a:solidFill>
                  <a:schemeClr val="folHlink"/>
                </a:solidFill>
              </a:rPr>
              <a:t>peripheral hyperemia of the anterior ciliary vessels which produces a deep red or rose color of the corneal stroma, and must be distinguished from hyperemia of the conjunctival vessels. May spread to the perilimbic corneal tissue. Called also ciliary flush. 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/>
              <a:t>Anterior uveitis</a:t>
            </a:r>
            <a:endParaRPr lang="en-GB"/>
          </a:p>
        </p:txBody>
      </p:sp>
      <p:sp>
        <p:nvSpPr>
          <p:cNvPr id="185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GB" sz="2400" b="1"/>
              <a:t>Ciliary (circumcorneal) injection</a:t>
            </a:r>
            <a:r>
              <a:rPr lang="en-GB" sz="2400"/>
              <a:t> </a:t>
            </a:r>
            <a:endParaRPr lang="cs-CZ" sz="2400"/>
          </a:p>
          <a:p>
            <a:pPr>
              <a:lnSpc>
                <a:spcPct val="90000"/>
              </a:lnSpc>
            </a:pPr>
            <a:r>
              <a:rPr lang="en-GB" sz="2400" b="1"/>
              <a:t>Miosis</a:t>
            </a:r>
            <a:r>
              <a:rPr lang="en-GB" sz="2400"/>
              <a:t> due to sphincter spasm </a:t>
            </a:r>
            <a:r>
              <a:rPr lang="en-GB" sz="2400" b="1"/>
              <a:t>Endothelial dusting</a:t>
            </a:r>
            <a:r>
              <a:rPr lang="en-GB" sz="2400"/>
              <a:t> by myriad of cells is present early and gives rise to a 'dirty' appearance </a:t>
            </a:r>
            <a:endParaRPr lang="cs-CZ" sz="2400"/>
          </a:p>
          <a:p>
            <a:pPr>
              <a:lnSpc>
                <a:spcPct val="90000"/>
              </a:lnSpc>
            </a:pPr>
            <a:r>
              <a:rPr lang="en-GB" sz="2400" b="1"/>
              <a:t>Aqueous cells</a:t>
            </a:r>
            <a:endParaRPr lang="cs-CZ" sz="2400"/>
          </a:p>
          <a:p>
            <a:pPr>
              <a:lnSpc>
                <a:spcPct val="90000"/>
              </a:lnSpc>
            </a:pPr>
            <a:r>
              <a:rPr lang="en-GB" sz="2400" b="1"/>
              <a:t>Aqueous flare</a:t>
            </a:r>
            <a:r>
              <a:rPr lang="en-GB" sz="2400"/>
              <a:t> reflects the presence of protein due to a breakdown of the blood-aqueous barrier </a:t>
            </a:r>
            <a:endParaRPr lang="cs-CZ" sz="2400"/>
          </a:p>
          <a:p>
            <a:pPr>
              <a:lnSpc>
                <a:spcPct val="90000"/>
              </a:lnSpc>
            </a:pPr>
            <a:r>
              <a:rPr lang="en-GB" sz="2400" b="1"/>
              <a:t>Aqueous fibrinous exudate</a:t>
            </a:r>
            <a:r>
              <a:rPr lang="en-GB" sz="2400"/>
              <a:t> </a:t>
            </a:r>
            <a:endParaRPr lang="cs-CZ" sz="2400"/>
          </a:p>
          <a:p>
            <a:pPr>
              <a:lnSpc>
                <a:spcPct val="90000"/>
              </a:lnSpc>
            </a:pPr>
            <a:r>
              <a:rPr lang="en-GB" sz="2400" b="1"/>
              <a:t>Hypopyon</a:t>
            </a:r>
            <a:r>
              <a:rPr lang="en-GB" sz="2400"/>
              <a:t> </a:t>
            </a:r>
            <a:endParaRPr lang="cs-CZ" sz="2400"/>
          </a:p>
          <a:p>
            <a:pPr>
              <a:lnSpc>
                <a:spcPct val="90000"/>
              </a:lnSpc>
            </a:pPr>
            <a:r>
              <a:rPr lang="en-GB" sz="2400" b="1"/>
              <a:t>Posterior synechiae</a:t>
            </a:r>
            <a:r>
              <a:rPr lang="en-GB" sz="2400"/>
              <a:t> may develop quite quickly and must be broken down before they become permanent</a:t>
            </a:r>
            <a:endParaRPr lang="cs-CZ" sz="24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/>
              <a:t>Orbit – preseptal cellulitis</a:t>
            </a:r>
            <a:endParaRPr lang="en-GB"/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2400"/>
              <a:t>I</a:t>
            </a:r>
            <a:r>
              <a:rPr lang="en-GB" sz="2400"/>
              <a:t>nfection of the subcutaneous tissues anterior to the orbital septum. </a:t>
            </a:r>
            <a:endParaRPr lang="cs-CZ" sz="2400"/>
          </a:p>
          <a:p>
            <a:r>
              <a:rPr lang="en-GB" sz="2400" b="1"/>
              <a:t>Causes</a:t>
            </a:r>
            <a:endParaRPr lang="en-GB" sz="2400"/>
          </a:p>
          <a:p>
            <a:pPr lvl="1"/>
            <a:r>
              <a:rPr lang="en-GB" sz="2500"/>
              <a:t>Skin trauma </a:t>
            </a:r>
            <a:r>
              <a:rPr lang="cs-CZ" sz="2500"/>
              <a:t> - </a:t>
            </a:r>
            <a:r>
              <a:rPr lang="en-GB" sz="2500"/>
              <a:t>laceratio</a:t>
            </a:r>
            <a:r>
              <a:rPr lang="cs-CZ" sz="2500"/>
              <a:t>, </a:t>
            </a:r>
            <a:r>
              <a:rPr lang="en-GB" sz="2500"/>
              <a:t>insect bites</a:t>
            </a:r>
            <a:r>
              <a:rPr lang="cs-CZ" sz="2500"/>
              <a:t> (</a:t>
            </a:r>
            <a:r>
              <a:rPr lang="en-GB" sz="2500" i="1"/>
              <a:t>S. aureus</a:t>
            </a:r>
            <a:r>
              <a:rPr lang="en-GB" sz="2500"/>
              <a:t> or </a:t>
            </a:r>
            <a:r>
              <a:rPr lang="en-GB" sz="2500" i="1"/>
              <a:t>S. pyogenes</a:t>
            </a:r>
            <a:r>
              <a:rPr lang="cs-CZ" sz="2500" i="1"/>
              <a:t>)</a:t>
            </a:r>
            <a:endParaRPr lang="en-GB" sz="2500"/>
          </a:p>
          <a:p>
            <a:pPr lvl="1"/>
            <a:r>
              <a:rPr lang="en-GB" sz="2500"/>
              <a:t>Spread of local infection</a:t>
            </a:r>
            <a:r>
              <a:rPr lang="cs-CZ" sz="2500"/>
              <a:t> - </a:t>
            </a:r>
            <a:r>
              <a:rPr lang="en-GB" sz="2500"/>
              <a:t>from an acute hordeolum or dacryocystitis.</a:t>
            </a:r>
          </a:p>
          <a:p>
            <a:pPr lvl="1"/>
            <a:r>
              <a:rPr lang="en-GB" sz="2500"/>
              <a:t>From remote infection of the upper respiratory tract or middle ear by haematogenous spread</a:t>
            </a:r>
          </a:p>
          <a:p>
            <a:r>
              <a:rPr lang="en-GB" sz="2400" b="1"/>
              <a:t>Signs</a:t>
            </a:r>
            <a:r>
              <a:rPr lang="cs-CZ" sz="2400" b="1"/>
              <a:t> - </a:t>
            </a:r>
            <a:r>
              <a:rPr lang="en-GB" sz="2400"/>
              <a:t> Unilateral, tender and red periorbital oedema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444" name="Picture 4" descr="showima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38275" y="95250"/>
            <a:ext cx="6267450" cy="6667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/>
              <a:t>Acute endophtalmitis</a:t>
            </a:r>
            <a:endParaRPr lang="en-GB"/>
          </a:p>
        </p:txBody>
      </p:sp>
      <p:sp>
        <p:nvSpPr>
          <p:cNvPr id="191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2400"/>
              <a:t>Acute inflammation of all ocular structure</a:t>
            </a:r>
          </a:p>
          <a:p>
            <a:r>
              <a:rPr lang="cs-CZ" sz="2400"/>
              <a:t>Endogennous or exogennous (surgery,trauma)</a:t>
            </a:r>
          </a:p>
          <a:p>
            <a:r>
              <a:rPr lang="cs-CZ" sz="2400"/>
              <a:t>Signs - c</a:t>
            </a:r>
            <a:r>
              <a:rPr lang="en-GB" sz="2400"/>
              <a:t>hemosis, co</a:t>
            </a:r>
            <a:r>
              <a:rPr lang="cs-CZ" sz="2400"/>
              <a:t>rneal </a:t>
            </a:r>
            <a:r>
              <a:rPr lang="en-GB" sz="2400"/>
              <a:t>injection</a:t>
            </a:r>
            <a:r>
              <a:rPr lang="cs-CZ" sz="2400"/>
              <a:t>, r</a:t>
            </a:r>
            <a:r>
              <a:rPr lang="en-GB" sz="2400"/>
              <a:t>elative afferent pupil defect</a:t>
            </a:r>
            <a:r>
              <a:rPr lang="cs-CZ" sz="2400"/>
              <a:t>, c</a:t>
            </a:r>
            <a:r>
              <a:rPr lang="en-GB" sz="2400"/>
              <a:t>orneal haze</a:t>
            </a:r>
            <a:r>
              <a:rPr lang="cs-CZ" sz="2400"/>
              <a:t>, f</a:t>
            </a:r>
            <a:r>
              <a:rPr lang="en-GB" sz="2400"/>
              <a:t>ibrinous exudate and hypopyon</a:t>
            </a:r>
            <a:r>
              <a:rPr lang="cs-CZ" sz="2400"/>
              <a:t>, v</a:t>
            </a:r>
            <a:r>
              <a:rPr lang="en-GB" sz="2400"/>
              <a:t>itritis with impaired view of the fundus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/>
              <a:t>Acute endophthalmitis</a:t>
            </a:r>
            <a:endParaRPr lang="en-GB"/>
          </a:p>
        </p:txBody>
      </p:sp>
      <p:pic>
        <p:nvPicPr>
          <p:cNvPr id="187396" name="Picture 4" descr="showima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76375" y="1400175"/>
            <a:ext cx="6611938" cy="51069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5100" b="1">
                <a:solidFill>
                  <a:schemeClr val="folHlink"/>
                </a:solidFill>
              </a:rPr>
              <a:t>End !!!! </a:t>
            </a:r>
            <a:endParaRPr lang="en-GB" sz="5100" b="1">
              <a:solidFill>
                <a:schemeClr val="folHlink"/>
              </a:solidFill>
            </a:endParaRPr>
          </a:p>
        </p:txBody>
      </p:sp>
      <p:sp>
        <p:nvSpPr>
          <p:cNvPr id="204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   </a:t>
            </a:r>
            <a:endParaRPr lang="en-GB" sz="4400" b="1">
              <a:solidFill>
                <a:schemeClr val="folHlink"/>
              </a:solidFill>
            </a:endParaRPr>
          </a:p>
        </p:txBody>
      </p:sp>
      <p:pic>
        <p:nvPicPr>
          <p:cNvPr id="204804" name="Picture 4" descr="DSCF435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48038" y="2133600"/>
            <a:ext cx="3203575" cy="4271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12" name="Picture 4" descr="showima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39975" y="404813"/>
            <a:ext cx="4279900" cy="58753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/>
              <a:t>Orbit - </a:t>
            </a:r>
            <a:r>
              <a:rPr lang="en-GB"/>
              <a:t>Bacterial orbital cellulitis </a:t>
            </a:r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cs-CZ" sz="2400">
                <a:solidFill>
                  <a:schemeClr val="folHlink"/>
                </a:solidFill>
              </a:rPr>
              <a:t>L</a:t>
            </a:r>
            <a:r>
              <a:rPr lang="en-GB" sz="2400">
                <a:solidFill>
                  <a:schemeClr val="folHlink"/>
                </a:solidFill>
              </a:rPr>
              <a:t>ife-threatening infection</a:t>
            </a:r>
            <a:r>
              <a:rPr lang="en-GB" sz="2400"/>
              <a:t> of the soft tissues behind the orbital septum</a:t>
            </a:r>
            <a:r>
              <a:rPr lang="cs-CZ" sz="2400"/>
              <a:t>, mainly i</a:t>
            </a:r>
            <a:r>
              <a:rPr lang="en-GB" sz="2400"/>
              <a:t>n children</a:t>
            </a:r>
            <a:endParaRPr lang="cs-CZ" sz="2400"/>
          </a:p>
          <a:p>
            <a:pPr>
              <a:lnSpc>
                <a:spcPct val="80000"/>
              </a:lnSpc>
            </a:pPr>
            <a:r>
              <a:rPr lang="en-GB" sz="2400"/>
              <a:t>The most prevalent causative organisms are </a:t>
            </a:r>
            <a:r>
              <a:rPr lang="en-GB" sz="2400" i="1"/>
              <a:t>S. pneumoniae</a:t>
            </a:r>
            <a:r>
              <a:rPr lang="en-GB" sz="2400"/>
              <a:t>, </a:t>
            </a:r>
            <a:r>
              <a:rPr lang="en-GB" sz="2400" i="1"/>
              <a:t>S. aureus, S. pyogenes</a:t>
            </a:r>
            <a:r>
              <a:rPr lang="en-GB" sz="2400"/>
              <a:t> and </a:t>
            </a:r>
            <a:r>
              <a:rPr lang="en-GB" sz="2400" i="1"/>
              <a:t>H. influenzae.</a:t>
            </a:r>
            <a:endParaRPr lang="cs-CZ" sz="2400" i="1"/>
          </a:p>
          <a:p>
            <a:pPr>
              <a:lnSpc>
                <a:spcPct val="80000"/>
              </a:lnSpc>
            </a:pPr>
            <a:endParaRPr lang="cs-CZ" sz="2400" i="1"/>
          </a:p>
          <a:p>
            <a:pPr>
              <a:lnSpc>
                <a:spcPct val="80000"/>
              </a:lnSpc>
            </a:pPr>
            <a:r>
              <a:rPr lang="en-GB" sz="2400" b="1"/>
              <a:t>Pathogenes</a:t>
            </a:r>
            <a:r>
              <a:rPr lang="cs-CZ" sz="2400" b="1"/>
              <a:t>is</a:t>
            </a:r>
            <a:endParaRPr lang="en-GB" sz="2400" b="1"/>
          </a:p>
          <a:p>
            <a:pPr>
              <a:lnSpc>
                <a:spcPct val="80000"/>
              </a:lnSpc>
            </a:pPr>
            <a:r>
              <a:rPr lang="en-GB" sz="2400"/>
              <a:t>Sinus-related</a:t>
            </a:r>
            <a:r>
              <a:rPr lang="cs-CZ" sz="2400" b="1"/>
              <a:t> - </a:t>
            </a:r>
            <a:r>
              <a:rPr lang="en-GB" sz="2400"/>
              <a:t>ethmoidal, typically affects children and young adults.</a:t>
            </a:r>
          </a:p>
          <a:p>
            <a:pPr>
              <a:lnSpc>
                <a:spcPct val="80000"/>
              </a:lnSpc>
            </a:pPr>
            <a:r>
              <a:rPr lang="en-GB" sz="2400"/>
              <a:t>Extension of preseptal cellulitis </a:t>
            </a:r>
            <a:endParaRPr lang="cs-CZ" sz="2400"/>
          </a:p>
          <a:p>
            <a:pPr>
              <a:lnSpc>
                <a:spcPct val="80000"/>
              </a:lnSpc>
            </a:pPr>
            <a:r>
              <a:rPr lang="en-GB" sz="2400"/>
              <a:t>Local spread from adjacent dacryocystitis, and mid-facial or dental infection</a:t>
            </a:r>
            <a:endParaRPr lang="cs-CZ" sz="2400"/>
          </a:p>
          <a:p>
            <a:pPr>
              <a:lnSpc>
                <a:spcPct val="80000"/>
              </a:lnSpc>
            </a:pPr>
            <a:r>
              <a:rPr lang="en-GB" sz="2400"/>
              <a:t>Haematogenous spread</a:t>
            </a:r>
          </a:p>
          <a:p>
            <a:pPr>
              <a:lnSpc>
                <a:spcPct val="80000"/>
              </a:lnSpc>
            </a:pPr>
            <a:endParaRPr lang="en-GB" sz="24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Orbit - </a:t>
            </a:r>
            <a:r>
              <a:rPr lang="en-GB"/>
              <a:t>Bacterial orbital cellulitis</a:t>
            </a:r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GB" sz="2400" b="1"/>
              <a:t>Presentation</a:t>
            </a:r>
            <a:r>
              <a:rPr lang="en-GB" sz="2400"/>
              <a:t> is with a rapid onset of severe malaise, fever, pain and visual impairment</a:t>
            </a:r>
            <a:endParaRPr lang="cs-CZ" sz="2400"/>
          </a:p>
          <a:p>
            <a:pPr>
              <a:lnSpc>
                <a:spcPct val="90000"/>
              </a:lnSpc>
            </a:pPr>
            <a:endParaRPr lang="cs-CZ" sz="2400"/>
          </a:p>
          <a:p>
            <a:pPr>
              <a:lnSpc>
                <a:spcPct val="90000"/>
              </a:lnSpc>
            </a:pPr>
            <a:r>
              <a:rPr lang="en-GB" sz="2400" b="1"/>
              <a:t>Signs</a:t>
            </a:r>
            <a:r>
              <a:rPr lang="en-GB" sz="2400"/>
              <a:t> </a:t>
            </a:r>
          </a:p>
          <a:p>
            <a:pPr>
              <a:lnSpc>
                <a:spcPct val="90000"/>
              </a:lnSpc>
            </a:pPr>
            <a:r>
              <a:rPr lang="en-GB" sz="2400"/>
              <a:t>Unilateral, tender, warm and red periorbital oedema</a:t>
            </a:r>
          </a:p>
          <a:p>
            <a:pPr>
              <a:lnSpc>
                <a:spcPct val="90000"/>
              </a:lnSpc>
            </a:pPr>
            <a:r>
              <a:rPr lang="en-GB" sz="2400"/>
              <a:t>Proptosis, lid swelling</a:t>
            </a:r>
            <a:endParaRPr lang="cs-CZ" sz="2400"/>
          </a:p>
          <a:p>
            <a:pPr>
              <a:lnSpc>
                <a:spcPct val="90000"/>
              </a:lnSpc>
            </a:pPr>
            <a:r>
              <a:rPr lang="en-GB" sz="2400"/>
              <a:t>Painful ophthalmoplegia</a:t>
            </a:r>
          </a:p>
          <a:p>
            <a:pPr>
              <a:lnSpc>
                <a:spcPct val="90000"/>
              </a:lnSpc>
            </a:pPr>
            <a:r>
              <a:rPr lang="en-GB" sz="2400"/>
              <a:t>Optic nerve dysfunction</a:t>
            </a:r>
          </a:p>
          <a:p>
            <a:pPr>
              <a:lnSpc>
                <a:spcPct val="90000"/>
              </a:lnSpc>
            </a:pPr>
            <a:endParaRPr lang="en-GB" sz="24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Orbit - </a:t>
            </a:r>
            <a:r>
              <a:rPr lang="en-GB"/>
              <a:t>Bacterial orbital cellulitis</a:t>
            </a:r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GB" sz="2400" b="1"/>
              <a:t>Complications</a:t>
            </a:r>
            <a:br>
              <a:rPr lang="en-GB" sz="2400" b="1"/>
            </a:br>
            <a:endParaRPr lang="cs-CZ" sz="2400" b="1"/>
          </a:p>
          <a:p>
            <a:pPr>
              <a:lnSpc>
                <a:spcPct val="90000"/>
              </a:lnSpc>
            </a:pPr>
            <a:r>
              <a:rPr lang="en-GB" sz="2400"/>
              <a:t>Ocular complications </a:t>
            </a:r>
            <a:r>
              <a:rPr lang="cs-CZ" sz="2400"/>
              <a:t>- </a:t>
            </a:r>
            <a:r>
              <a:rPr lang="en-GB" sz="2400"/>
              <a:t>exposure keratopathy, raised intraocular pressure, occlusion of the central retinal artery or vein, endophthalmitis and optic neuropathy</a:t>
            </a:r>
            <a:endParaRPr lang="cs-CZ" sz="2400"/>
          </a:p>
          <a:p>
            <a:pPr>
              <a:lnSpc>
                <a:spcPct val="90000"/>
              </a:lnSpc>
            </a:pPr>
            <a:r>
              <a:rPr lang="en-GB" sz="2400"/>
              <a:t>Intracranial complications</a:t>
            </a:r>
            <a:r>
              <a:rPr lang="cs-CZ" sz="2400"/>
              <a:t> - </a:t>
            </a:r>
            <a:r>
              <a:rPr lang="en-GB" sz="2400"/>
              <a:t> meningitis, brain abscess and cavernous sinus thrombosis</a:t>
            </a:r>
            <a:endParaRPr lang="cs-CZ" sz="2400"/>
          </a:p>
          <a:p>
            <a:pPr>
              <a:lnSpc>
                <a:spcPct val="90000"/>
              </a:lnSpc>
            </a:pPr>
            <a:r>
              <a:rPr lang="en-GB" sz="2400"/>
              <a:t>Subperiosteal abscess </a:t>
            </a:r>
            <a:r>
              <a:rPr lang="cs-CZ" sz="2400"/>
              <a:t> - </a:t>
            </a:r>
            <a:r>
              <a:rPr lang="en-GB" sz="2400"/>
              <a:t>along the medial orbital wall</a:t>
            </a:r>
            <a:endParaRPr lang="cs-CZ" sz="2400"/>
          </a:p>
          <a:p>
            <a:pPr>
              <a:lnSpc>
                <a:spcPct val="90000"/>
              </a:lnSpc>
            </a:pPr>
            <a:r>
              <a:rPr lang="en-GB" sz="2400"/>
              <a:t>Orbital abscess </a:t>
            </a:r>
            <a:r>
              <a:rPr lang="cs-CZ" sz="2400"/>
              <a:t> </a:t>
            </a:r>
            <a:r>
              <a:rPr lang="en-GB" sz="2400"/>
              <a:t>in post-traumatic or postoperative cases.</a:t>
            </a:r>
            <a:br>
              <a:rPr lang="en-GB" sz="2400"/>
            </a:br>
            <a:endParaRPr lang="en-GB" sz="24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868" name="Picture 4" descr="orbitální celulitida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606425" y="1600200"/>
            <a:ext cx="7929563" cy="4530725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odotisk">
  <a:themeElements>
    <a:clrScheme name="Vodotis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CCCFF"/>
      </a:accent1>
      <a:accent2>
        <a:srgbClr val="D9D8EC"/>
      </a:accent2>
      <a:accent3>
        <a:srgbClr val="FFFFFF"/>
      </a:accent3>
      <a:accent4>
        <a:srgbClr val="000000"/>
      </a:accent4>
      <a:accent5>
        <a:srgbClr val="E2E2FF"/>
      </a:accent5>
      <a:accent6>
        <a:srgbClr val="C4C4D6"/>
      </a:accent6>
      <a:hlink>
        <a:srgbClr val="6767FF"/>
      </a:hlink>
      <a:folHlink>
        <a:srgbClr val="9933FF"/>
      </a:folHlink>
    </a:clrScheme>
    <a:fontScheme name="Vodotis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odotis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CCFF"/>
        </a:accent1>
        <a:accent2>
          <a:srgbClr val="D9D8E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C4C4D6"/>
        </a:accent6>
        <a:hlink>
          <a:srgbClr val="6767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dotisk 2">
        <a:dk1>
          <a:srgbClr val="000000"/>
        </a:dk1>
        <a:lt1>
          <a:srgbClr val="FFFFFF"/>
        </a:lt1>
        <a:dk2>
          <a:srgbClr val="666633"/>
        </a:dk2>
        <a:lt2>
          <a:srgbClr val="5F5F5F"/>
        </a:lt2>
        <a:accent1>
          <a:srgbClr val="FFCC00"/>
        </a:accent1>
        <a:accent2>
          <a:srgbClr val="EFF0B2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D9D9A1"/>
        </a:accent6>
        <a:hlink>
          <a:srgbClr val="808000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dotisk 3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9BB0CB"/>
        </a:accent1>
        <a:accent2>
          <a:srgbClr val="D1E0CE"/>
        </a:accent2>
        <a:accent3>
          <a:srgbClr val="FFFFFF"/>
        </a:accent3>
        <a:accent4>
          <a:srgbClr val="000000"/>
        </a:accent4>
        <a:accent5>
          <a:srgbClr val="CBD4E2"/>
        </a:accent5>
        <a:accent6>
          <a:srgbClr val="BDCBBA"/>
        </a:accent6>
        <a:hlink>
          <a:srgbClr val="8EA642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dotisk 4">
        <a:dk1>
          <a:srgbClr val="333300"/>
        </a:dk1>
        <a:lt1>
          <a:srgbClr val="FFFFCC"/>
        </a:lt1>
        <a:dk2>
          <a:srgbClr val="336600"/>
        </a:dk2>
        <a:lt2>
          <a:srgbClr val="FFFFCC"/>
        </a:lt2>
        <a:accent1>
          <a:srgbClr val="99CC00"/>
        </a:accent1>
        <a:accent2>
          <a:srgbClr val="669900"/>
        </a:accent2>
        <a:accent3>
          <a:srgbClr val="ADB8AA"/>
        </a:accent3>
        <a:accent4>
          <a:srgbClr val="DADAAE"/>
        </a:accent4>
        <a:accent5>
          <a:srgbClr val="CAE2AA"/>
        </a:accent5>
        <a:accent6>
          <a:srgbClr val="5C8A00"/>
        </a:accent6>
        <a:hlink>
          <a:srgbClr val="CC9900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dotisk 5">
        <a:dk1>
          <a:srgbClr val="424458"/>
        </a:dk1>
        <a:lt1>
          <a:srgbClr val="FFFFFF"/>
        </a:lt1>
        <a:dk2>
          <a:srgbClr val="004A48"/>
        </a:dk2>
        <a:lt2>
          <a:srgbClr val="FFFFFF"/>
        </a:lt2>
        <a:accent1>
          <a:srgbClr val="83B200"/>
        </a:accent1>
        <a:accent2>
          <a:srgbClr val="006260"/>
        </a:accent2>
        <a:accent3>
          <a:srgbClr val="AAB1B1"/>
        </a:accent3>
        <a:accent4>
          <a:srgbClr val="DADADA"/>
        </a:accent4>
        <a:accent5>
          <a:srgbClr val="C1D5AA"/>
        </a:accent5>
        <a:accent6>
          <a:srgbClr val="005856"/>
        </a:accent6>
        <a:hlink>
          <a:srgbClr val="6666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dotisk 6">
        <a:dk1>
          <a:srgbClr val="000000"/>
        </a:dk1>
        <a:lt1>
          <a:srgbClr val="FFFFFF"/>
        </a:lt1>
        <a:dk2>
          <a:srgbClr val="1C2046"/>
        </a:dk2>
        <a:lt2>
          <a:srgbClr val="FFFFFF"/>
        </a:lt2>
        <a:accent1>
          <a:srgbClr val="00CCFF"/>
        </a:accent1>
        <a:accent2>
          <a:srgbClr val="2D226E"/>
        </a:accent2>
        <a:accent3>
          <a:srgbClr val="ABABB0"/>
        </a:accent3>
        <a:accent4>
          <a:srgbClr val="DADADA"/>
        </a:accent4>
        <a:accent5>
          <a:srgbClr val="AAE2FF"/>
        </a:accent5>
        <a:accent6>
          <a:srgbClr val="281E63"/>
        </a:accent6>
        <a:hlink>
          <a:srgbClr val="666699"/>
        </a:hlink>
        <a:folHlink>
          <a:srgbClr val="99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dotisk 7">
        <a:dk1>
          <a:srgbClr val="424458"/>
        </a:dk1>
        <a:lt1>
          <a:srgbClr val="FFFFFF"/>
        </a:lt1>
        <a:dk2>
          <a:srgbClr val="000066"/>
        </a:dk2>
        <a:lt2>
          <a:srgbClr val="FFFFFF"/>
        </a:lt2>
        <a:accent1>
          <a:srgbClr val="6666FF"/>
        </a:accent1>
        <a:accent2>
          <a:srgbClr val="333399"/>
        </a:accent2>
        <a:accent3>
          <a:srgbClr val="AAAAB8"/>
        </a:accent3>
        <a:accent4>
          <a:srgbClr val="DADADA"/>
        </a:accent4>
        <a:accent5>
          <a:srgbClr val="B8B8FF"/>
        </a:accent5>
        <a:accent6>
          <a:srgbClr val="2D2D8A"/>
        </a:accent6>
        <a:hlink>
          <a:srgbClr val="FF99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dotisk 8">
        <a:dk1>
          <a:srgbClr val="1C1C1C"/>
        </a:dk1>
        <a:lt1>
          <a:srgbClr val="FFFFCC"/>
        </a:lt1>
        <a:dk2>
          <a:srgbClr val="390B20"/>
        </a:dk2>
        <a:lt2>
          <a:srgbClr val="FFFFCC"/>
        </a:lt2>
        <a:accent1>
          <a:srgbClr val="FF916F"/>
        </a:accent1>
        <a:accent2>
          <a:srgbClr val="561450"/>
        </a:accent2>
        <a:accent3>
          <a:srgbClr val="AEAAAB"/>
        </a:accent3>
        <a:accent4>
          <a:srgbClr val="DADAAE"/>
        </a:accent4>
        <a:accent5>
          <a:srgbClr val="FFC7BB"/>
        </a:accent5>
        <a:accent6>
          <a:srgbClr val="4D1148"/>
        </a:accent6>
        <a:hlink>
          <a:srgbClr val="637D95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dotisk 9">
        <a:dk1>
          <a:srgbClr val="4C0000"/>
        </a:dk1>
        <a:lt1>
          <a:srgbClr val="FFFFFF"/>
        </a:lt1>
        <a:dk2>
          <a:srgbClr val="722104"/>
        </a:dk2>
        <a:lt2>
          <a:srgbClr val="FFFFFF"/>
        </a:lt2>
        <a:accent1>
          <a:srgbClr val="CC6600"/>
        </a:accent1>
        <a:accent2>
          <a:srgbClr val="8A2E00"/>
        </a:accent2>
        <a:accent3>
          <a:srgbClr val="BCABAA"/>
        </a:accent3>
        <a:accent4>
          <a:srgbClr val="DADADA"/>
        </a:accent4>
        <a:accent5>
          <a:srgbClr val="E2B8AA"/>
        </a:accent5>
        <a:accent6>
          <a:srgbClr val="7D2900"/>
        </a:accent6>
        <a:hlink>
          <a:srgbClr val="FFCC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Watermark</Template>
  <TotalTime>160</TotalTime>
  <Words>1046</Words>
  <Application>Microsoft Office PowerPoint</Application>
  <PresentationFormat>Předvádění na obrazovce (4:3)</PresentationFormat>
  <Paragraphs>177</Paragraphs>
  <Slides>43</Slides>
  <Notes>43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43</vt:i4>
      </vt:variant>
    </vt:vector>
  </HeadingPairs>
  <TitlesOfParts>
    <vt:vector size="44" baseType="lpstr">
      <vt:lpstr>Vodotisk</vt:lpstr>
      <vt:lpstr>Červené oko – diferenciální diagnostika </vt:lpstr>
      <vt:lpstr>Červené oko</vt:lpstr>
      <vt:lpstr>Anamnesa</vt:lpstr>
      <vt:lpstr>Orbit – preseptal cellulitis</vt:lpstr>
      <vt:lpstr>Prezentace aplikace PowerPoint</vt:lpstr>
      <vt:lpstr>Orbit - Bacterial orbital cellulitis </vt:lpstr>
      <vt:lpstr>Orbit - Bacterial orbital cellulitis</vt:lpstr>
      <vt:lpstr>Orbit - Bacterial orbital cellulitis</vt:lpstr>
      <vt:lpstr>Prezentace aplikace PowerPoint</vt:lpstr>
      <vt:lpstr>Prezentace aplikace PowerPoint</vt:lpstr>
      <vt:lpstr>Dry Eye Disorders </vt:lpstr>
      <vt:lpstr>Dry Eye Disorders</vt:lpstr>
      <vt:lpstr>Prezentace aplikace PowerPoint</vt:lpstr>
      <vt:lpstr>Conjunctiva</vt:lpstr>
      <vt:lpstr>Conjunctivitis</vt:lpstr>
      <vt:lpstr>Prezentace aplikace PowerPoint</vt:lpstr>
      <vt:lpstr>Prezentace aplikace PowerPoint</vt:lpstr>
      <vt:lpstr>Conjunctivitis</vt:lpstr>
      <vt:lpstr>Conjunctivitis</vt:lpstr>
      <vt:lpstr>Prezentace aplikace PowerPoint</vt:lpstr>
      <vt:lpstr>Conjunctivitis</vt:lpstr>
      <vt:lpstr>Prezentace aplikace PowerPoint</vt:lpstr>
      <vt:lpstr>Cornea – infectious keratitis</vt:lpstr>
      <vt:lpstr>Prezentace aplikace PowerPoint</vt:lpstr>
      <vt:lpstr>Cornea – infectious keratitis</vt:lpstr>
      <vt:lpstr>Cornea – infectious keratitis</vt:lpstr>
      <vt:lpstr>Prezentace aplikace PowerPoint</vt:lpstr>
      <vt:lpstr>Episclera</vt:lpstr>
      <vt:lpstr>Prezentace aplikace PowerPoint</vt:lpstr>
      <vt:lpstr>Prezentace aplikace PowerPoint</vt:lpstr>
      <vt:lpstr>Sclera</vt:lpstr>
      <vt:lpstr>Prezentace aplikace PowerPoint</vt:lpstr>
      <vt:lpstr>Sclera</vt:lpstr>
      <vt:lpstr>Prezentace aplikace PowerPoint</vt:lpstr>
      <vt:lpstr>Sclera</vt:lpstr>
      <vt:lpstr>Prezentace aplikace PowerPoint</vt:lpstr>
      <vt:lpstr>Glaucoma  - Acute congestive angle closure  </vt:lpstr>
      <vt:lpstr> Uveitis</vt:lpstr>
      <vt:lpstr>Anterior uveitis</vt:lpstr>
      <vt:lpstr>Prezentace aplikace PowerPoint</vt:lpstr>
      <vt:lpstr>Acute endophtalmitis</vt:lpstr>
      <vt:lpstr>Acute endophthalmitis</vt:lpstr>
      <vt:lpstr>End !!!!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RED EYE – differential diagnosis</dc:title>
  <dc:creator>Radek</dc:creator>
  <cp:lastModifiedBy>matuskovav</cp:lastModifiedBy>
  <cp:revision>12</cp:revision>
  <dcterms:created xsi:type="dcterms:W3CDTF">2011-04-17T19:05:35Z</dcterms:created>
  <dcterms:modified xsi:type="dcterms:W3CDTF">2017-04-29T19:19:28Z</dcterms:modified>
</cp:coreProperties>
</file>