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</p:sldMasterIdLst>
  <p:notesMasterIdLst>
    <p:notesMasterId r:id="rId59"/>
  </p:notesMasterIdLst>
  <p:handoutMasterIdLst>
    <p:handoutMasterId r:id="rId60"/>
  </p:handoutMasterIdLst>
  <p:sldIdLst>
    <p:sldId id="256" r:id="rId2"/>
    <p:sldId id="441" r:id="rId3"/>
    <p:sldId id="544" r:id="rId4"/>
    <p:sldId id="545" r:id="rId5"/>
    <p:sldId id="439" r:id="rId6"/>
    <p:sldId id="546" r:id="rId7"/>
    <p:sldId id="486" r:id="rId8"/>
    <p:sldId id="541" r:id="rId9"/>
    <p:sldId id="362" r:id="rId10"/>
    <p:sldId id="491" r:id="rId11"/>
    <p:sldId id="361" r:id="rId12"/>
    <p:sldId id="364" r:id="rId13"/>
    <p:sldId id="333" r:id="rId14"/>
    <p:sldId id="334" r:id="rId15"/>
    <p:sldId id="350" r:id="rId16"/>
    <p:sldId id="351" r:id="rId17"/>
    <p:sldId id="460" r:id="rId18"/>
    <p:sldId id="332" r:id="rId19"/>
    <p:sldId id="407" r:id="rId20"/>
    <p:sldId id="366" r:id="rId21"/>
    <p:sldId id="367" r:id="rId22"/>
    <p:sldId id="485" r:id="rId23"/>
    <p:sldId id="480" r:id="rId24"/>
    <p:sldId id="505" r:id="rId25"/>
    <p:sldId id="444" r:id="rId26"/>
    <p:sldId id="483" r:id="rId27"/>
    <p:sldId id="484" r:id="rId28"/>
    <p:sldId id="259" r:id="rId29"/>
    <p:sldId id="506" r:id="rId30"/>
    <p:sldId id="547" r:id="rId31"/>
    <p:sldId id="502" r:id="rId32"/>
    <p:sldId id="306" r:id="rId33"/>
    <p:sldId id="548" r:id="rId34"/>
    <p:sldId id="489" r:id="rId35"/>
    <p:sldId id="549" r:id="rId36"/>
    <p:sldId id="499" r:id="rId37"/>
    <p:sldId id="497" r:id="rId38"/>
    <p:sldId id="532" r:id="rId39"/>
    <p:sldId id="538" r:id="rId40"/>
    <p:sldId id="539" r:id="rId41"/>
    <p:sldId id="536" r:id="rId42"/>
    <p:sldId id="260" r:id="rId43"/>
    <p:sldId id="473" r:id="rId44"/>
    <p:sldId id="475" r:id="rId45"/>
    <p:sldId id="507" r:id="rId46"/>
    <p:sldId id="495" r:id="rId47"/>
    <p:sldId id="284" r:id="rId48"/>
    <p:sldId id="285" r:id="rId49"/>
    <p:sldId id="509" r:id="rId50"/>
    <p:sldId id="523" r:id="rId51"/>
    <p:sldId id="517" r:id="rId52"/>
    <p:sldId id="524" r:id="rId53"/>
    <p:sldId id="512" r:id="rId54"/>
    <p:sldId id="531" r:id="rId55"/>
    <p:sldId id="528" r:id="rId56"/>
    <p:sldId id="529" r:id="rId57"/>
    <p:sldId id="406" r:id="rId5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umimoji="1"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umimoji="1"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umimoji="1"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umimoji="1" sz="2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9966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FFFF"/>
    <a:srgbClr val="0066FF"/>
    <a:srgbClr val="FFFF99"/>
    <a:srgbClr val="003399"/>
    <a:srgbClr val="336699"/>
    <a:srgbClr val="008080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8" autoAdjust="0"/>
    <p:restoredTop sz="86466" autoAdjust="0"/>
  </p:normalViewPr>
  <p:slideViewPr>
    <p:cSldViewPr>
      <p:cViewPr varScale="1">
        <p:scale>
          <a:sx n="79" d="100"/>
          <a:sy n="79" d="100"/>
        </p:scale>
        <p:origin x="-158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4282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196"/>
    </p:cViewPr>
  </p:sorterViewPr>
  <p:notesViewPr>
    <p:cSldViewPr>
      <p:cViewPr varScale="1">
        <p:scale>
          <a:sx n="39" d="100"/>
          <a:sy n="39" d="100"/>
        </p:scale>
        <p:origin x="-1493" y="-6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1054350063107742E-2"/>
          <c:y val="0.12107040565805441"/>
          <c:w val="0.8431957013883703"/>
          <c:h val="0.81897618602666533"/>
        </c:manualLayout>
      </c:layout>
      <c:pie3DChart>
        <c:varyColors val="1"/>
        <c:ser>
          <c:idx val="0"/>
          <c:order val="0"/>
          <c:explosion val="25"/>
          <c:dPt>
            <c:idx val="7"/>
            <c:bubble3D val="0"/>
            <c:spPr>
              <a:solidFill>
                <a:srgbClr val="00FF00"/>
              </a:solidFill>
            </c:spPr>
          </c:dPt>
          <c:dPt>
            <c:idx val="8"/>
            <c:bubble3D val="0"/>
            <c:spPr>
              <a:solidFill>
                <a:srgbClr val="00FFFF"/>
              </a:solidFill>
            </c:spPr>
          </c:dPt>
          <c:dPt>
            <c:idx val="9"/>
            <c:bubble3D val="0"/>
            <c:spPr>
              <a:solidFill>
                <a:srgbClr val="FF00FF"/>
              </a:solidFill>
            </c:spPr>
          </c:dPt>
          <c:dPt>
            <c:idx val="10"/>
            <c:bubble3D val="0"/>
            <c:spPr>
              <a:solidFill>
                <a:srgbClr val="FFFF0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cs-CZ" sz="1600" b="1" dirty="0" smtClean="0"/>
                      <a:t>C</a:t>
                    </a:r>
                    <a:r>
                      <a:rPr lang="en-US" sz="1600" b="1" dirty="0" err="1" smtClean="0"/>
                      <a:t>olo</a:t>
                    </a:r>
                    <a:r>
                      <a:rPr lang="cs-CZ" sz="1600" b="1" dirty="0" smtClean="0"/>
                      <a:t>n</a:t>
                    </a:r>
                    <a:r>
                      <a:rPr lang="en-US" sz="1600" b="1" dirty="0" smtClean="0"/>
                      <a:t>; 9,0</a:t>
                    </a:r>
                    <a:r>
                      <a:rPr lang="cs-CZ" sz="1600" b="1" dirty="0" smtClean="0"/>
                      <a:t>%</a:t>
                    </a:r>
                    <a:endParaRPr lang="en-US" sz="1600" b="1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9998429136289047E-2"/>
                  <c:y val="-1.6871539610952616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C00-C25 </a:t>
                    </a:r>
                    <a:r>
                      <a:rPr lang="en-US" sz="1400" dirty="0" smtClean="0"/>
                      <a:t>GIT</a:t>
                    </a:r>
                    <a:r>
                      <a:rPr lang="cs-CZ" sz="1400" dirty="0" smtClean="0"/>
                      <a:t> </a:t>
                    </a:r>
                    <a:r>
                      <a:rPr lang="cs-CZ" sz="1400" dirty="0" err="1" smtClean="0"/>
                      <a:t>other</a:t>
                    </a:r>
                    <a:r>
                      <a:rPr lang="en-US" sz="1400" dirty="0" smtClean="0"/>
                      <a:t>; 8,9</a:t>
                    </a:r>
                    <a:r>
                      <a:rPr lang="cs-CZ" sz="1400" dirty="0" smtClean="0"/>
                      <a:t>%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9719801169633244E-2"/>
                  <c:y val="-2.4659678295489176E-2"/>
                </c:manualLayout>
              </c:layout>
              <c:tx>
                <c:rich>
                  <a:bodyPr/>
                  <a:lstStyle/>
                  <a:p>
                    <a:r>
                      <a:rPr lang="cs-CZ" sz="1600" b="1" dirty="0" err="1" smtClean="0"/>
                      <a:t>Respiratory</a:t>
                    </a:r>
                    <a:r>
                      <a:rPr lang="en-US" sz="1600" b="1" dirty="0" smtClean="0"/>
                      <a:t>; 9,7</a:t>
                    </a:r>
                    <a:r>
                      <a:rPr lang="cs-CZ" sz="1600" b="1" dirty="0" smtClean="0"/>
                      <a:t>%</a:t>
                    </a:r>
                    <a:endParaRPr lang="en-US" sz="1600" b="1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1400" dirty="0"/>
                      <a:t>C43 </a:t>
                    </a:r>
                    <a:r>
                      <a:rPr lang="en-US" sz="1400" dirty="0" err="1" smtClean="0"/>
                      <a:t>Melanom</a:t>
                    </a:r>
                    <a:r>
                      <a:rPr lang="cs-CZ" sz="1400" dirty="0" smtClean="0"/>
                      <a:t>a</a:t>
                    </a:r>
                    <a:r>
                      <a:rPr lang="en-US" sz="1400" dirty="0" smtClean="0"/>
                      <a:t>; 2,8</a:t>
                    </a:r>
                    <a:r>
                      <a:rPr lang="cs-CZ" sz="1400" dirty="0" smtClean="0"/>
                      <a:t>%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cs-CZ" sz="1600" b="1" dirty="0" smtClean="0"/>
                      <a:t>Skin non-</a:t>
                    </a:r>
                    <a:r>
                      <a:rPr lang="en-US" sz="1600" b="1" dirty="0" err="1" smtClean="0"/>
                      <a:t>melanom</a:t>
                    </a:r>
                    <a:r>
                      <a:rPr lang="cs-CZ" sz="1600" b="1" dirty="0" smtClean="0"/>
                      <a:t>a</a:t>
                    </a:r>
                    <a:r>
                      <a:rPr lang="en-US" sz="1600" b="1" dirty="0" smtClean="0"/>
                      <a:t>; 29,0</a:t>
                    </a:r>
                    <a:r>
                      <a:rPr lang="cs-CZ" sz="1600" b="1" dirty="0" smtClean="0"/>
                      <a:t>%</a:t>
                    </a:r>
                    <a:endParaRPr lang="en-US" sz="1600" b="1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cs-CZ" sz="1400" baseline="0" dirty="0" smtClean="0"/>
                      <a:t> </a:t>
                    </a:r>
                    <a:r>
                      <a:rPr lang="en-US" sz="1600" b="1" dirty="0" err="1" smtClean="0"/>
                      <a:t>Prostata</a:t>
                    </a:r>
                    <a:r>
                      <a:rPr lang="en-US" sz="1600" b="1" dirty="0"/>
                      <a:t>; </a:t>
                    </a:r>
                    <a:r>
                      <a:rPr lang="en-US" sz="1600" b="1" dirty="0" smtClean="0"/>
                      <a:t>14,4</a:t>
                    </a:r>
                    <a:r>
                      <a:rPr lang="cs-CZ" sz="1600" b="1" dirty="0" smtClean="0"/>
                      <a:t>%</a:t>
                    </a:r>
                    <a:endParaRPr lang="en-US" sz="1600" b="1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/>
                      <a:t>C64+67 </a:t>
                    </a:r>
                    <a:r>
                      <a:rPr lang="cs-CZ" smtClean="0"/>
                      <a:t>Urogenital Ca</a:t>
                    </a:r>
                    <a:r>
                      <a:rPr lang="en-US" smtClean="0"/>
                      <a:t>; </a:t>
                    </a:r>
                    <a:r>
                      <a:rPr lang="en-US" dirty="0"/>
                      <a:t>7,0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"/>
                  <c:y val="2.6779591414425423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baseline="0" dirty="0" smtClean="0">
                        <a:solidFill>
                          <a:srgbClr val="FFFF99"/>
                        </a:solidFill>
                      </a:rPr>
                      <a:t>Hodgkin </a:t>
                    </a:r>
                    <a:r>
                      <a:rPr lang="en-US" sz="1400" b="1" i="0" baseline="0" dirty="0" err="1" smtClean="0">
                        <a:solidFill>
                          <a:srgbClr val="FFFF99"/>
                        </a:solidFill>
                      </a:rPr>
                      <a:t>lym</a:t>
                    </a:r>
                    <a:r>
                      <a:rPr lang="cs-CZ" sz="1400" b="1" i="0" baseline="0" dirty="0" err="1" smtClean="0">
                        <a:solidFill>
                          <a:srgbClr val="FFFF99"/>
                        </a:solidFill>
                      </a:rPr>
                      <a:t>ph</a:t>
                    </a:r>
                    <a:r>
                      <a:rPr lang="en-US" sz="1400" b="1" i="0" baseline="0" dirty="0" err="1" smtClean="0">
                        <a:solidFill>
                          <a:srgbClr val="FFFF99"/>
                        </a:solidFill>
                      </a:rPr>
                      <a:t>om</a:t>
                    </a:r>
                    <a:r>
                      <a:rPr lang="cs-CZ" sz="1400" b="1" i="0" baseline="0" dirty="0" smtClean="0">
                        <a:solidFill>
                          <a:srgbClr val="FFFF99"/>
                        </a:solidFill>
                      </a:rPr>
                      <a:t>a</a:t>
                    </a:r>
                    <a:r>
                      <a:rPr lang="en-US" sz="1400" b="1" i="0" baseline="0" dirty="0" smtClean="0">
                        <a:solidFill>
                          <a:srgbClr val="FFFF99"/>
                        </a:solidFill>
                      </a:rPr>
                      <a:t>; 0,3</a:t>
                    </a:r>
                    <a:r>
                      <a:rPr lang="cs-CZ" sz="1400" b="1" i="0" baseline="0" dirty="0" smtClean="0">
                        <a:solidFill>
                          <a:srgbClr val="FFFF99"/>
                        </a:solidFill>
                      </a:rPr>
                      <a:t>%</a:t>
                    </a:r>
                    <a:endParaRPr lang="en-US" sz="1400" b="1" i="0" baseline="0" dirty="0">
                      <a:solidFill>
                        <a:srgbClr val="FFFF99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0"/>
                  <c:y val="-6.7831244901903981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baseline="0" dirty="0" smtClean="0">
                        <a:solidFill>
                          <a:srgbClr val="FFFF99"/>
                        </a:solidFill>
                      </a:rPr>
                      <a:t>N</a:t>
                    </a:r>
                    <a:r>
                      <a:rPr lang="cs-CZ" sz="1400" b="1" i="0" baseline="0" dirty="0" err="1" smtClean="0">
                        <a:solidFill>
                          <a:srgbClr val="FFFF99"/>
                        </a:solidFill>
                      </a:rPr>
                      <a:t>onHo</a:t>
                    </a:r>
                    <a:r>
                      <a:rPr lang="en-US" sz="1400" b="1" i="0" baseline="0" dirty="0" err="1" smtClean="0">
                        <a:solidFill>
                          <a:srgbClr val="FFFF99"/>
                        </a:solidFill>
                      </a:rPr>
                      <a:t>dgkin</a:t>
                    </a:r>
                    <a:r>
                      <a:rPr lang="cs-CZ" sz="1400" b="1" i="0" baseline="0" dirty="0" smtClean="0">
                        <a:solidFill>
                          <a:srgbClr val="FFFF99"/>
                        </a:solidFill>
                      </a:rPr>
                      <a:t> </a:t>
                    </a:r>
                    <a:r>
                      <a:rPr lang="en-US" sz="1400" b="1" i="0" baseline="0" dirty="0" smtClean="0">
                        <a:solidFill>
                          <a:srgbClr val="FFFF99"/>
                        </a:solidFill>
                      </a:rPr>
                      <a:t> </a:t>
                    </a:r>
                    <a:r>
                      <a:rPr lang="en-US" sz="1400" b="1" i="0" baseline="0" dirty="0" err="1" smtClean="0">
                        <a:solidFill>
                          <a:srgbClr val="FFFF99"/>
                        </a:solidFill>
                      </a:rPr>
                      <a:t>lym</a:t>
                    </a:r>
                    <a:r>
                      <a:rPr lang="cs-CZ" sz="1400" b="1" i="0" baseline="0" dirty="0" err="1" smtClean="0">
                        <a:solidFill>
                          <a:srgbClr val="FFFF99"/>
                        </a:solidFill>
                      </a:rPr>
                      <a:t>ph</a:t>
                    </a:r>
                    <a:r>
                      <a:rPr lang="en-US" sz="1400" b="1" i="0" baseline="0" dirty="0" err="1" smtClean="0">
                        <a:solidFill>
                          <a:srgbClr val="FFFF99"/>
                        </a:solidFill>
                      </a:rPr>
                      <a:t>om</a:t>
                    </a:r>
                    <a:r>
                      <a:rPr lang="cs-CZ" sz="1400" b="1" i="0" baseline="0" dirty="0" smtClean="0">
                        <a:solidFill>
                          <a:srgbClr val="FFFF99"/>
                        </a:solidFill>
                      </a:rPr>
                      <a:t>a</a:t>
                    </a:r>
                    <a:r>
                      <a:rPr lang="en-US" sz="1400" b="1" i="0" baseline="0" dirty="0" smtClean="0">
                        <a:solidFill>
                          <a:srgbClr val="FFFF99"/>
                        </a:solidFill>
                      </a:rPr>
                      <a:t>; 1,5</a:t>
                    </a:r>
                    <a:r>
                      <a:rPr lang="cs-CZ" sz="1400" b="1" i="0" baseline="0" dirty="0" smtClean="0">
                        <a:solidFill>
                          <a:srgbClr val="FFFF99"/>
                        </a:solidFill>
                      </a:rPr>
                      <a:t>%</a:t>
                    </a:r>
                    <a:endParaRPr lang="en-US" sz="1400" b="1" i="0" baseline="0" dirty="0">
                      <a:solidFill>
                        <a:srgbClr val="FFFF99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5.7825997475690312E-3"/>
                  <c:y val="-0.1543563104903877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baseline="0" dirty="0" smtClean="0">
                        <a:solidFill>
                          <a:srgbClr val="FFFF99"/>
                        </a:solidFill>
                      </a:rPr>
                      <a:t>M</a:t>
                    </a:r>
                    <a:r>
                      <a:rPr lang="cs-CZ" sz="1400" b="1" i="0" baseline="0" dirty="0" err="1" smtClean="0">
                        <a:solidFill>
                          <a:srgbClr val="FFFF99"/>
                        </a:solidFill>
                      </a:rPr>
                      <a:t>ultiple</a:t>
                    </a:r>
                    <a:r>
                      <a:rPr lang="cs-CZ" sz="1400" b="1" i="0" baseline="0" dirty="0" smtClean="0">
                        <a:solidFill>
                          <a:srgbClr val="FFFF99"/>
                        </a:solidFill>
                      </a:rPr>
                      <a:t> </a:t>
                    </a:r>
                    <a:r>
                      <a:rPr lang="en-US" sz="1400" b="1" i="0" baseline="0" dirty="0" err="1" smtClean="0">
                        <a:solidFill>
                          <a:srgbClr val="FFFF99"/>
                        </a:solidFill>
                      </a:rPr>
                      <a:t>myelom</a:t>
                    </a:r>
                    <a:r>
                      <a:rPr lang="cs-CZ" sz="1400" b="1" i="0" baseline="0" dirty="0" smtClean="0">
                        <a:solidFill>
                          <a:srgbClr val="FFFF99"/>
                        </a:solidFill>
                      </a:rPr>
                      <a:t>a</a:t>
                    </a:r>
                    <a:r>
                      <a:rPr lang="en-US" sz="1400" b="1" i="0" baseline="0" dirty="0" smtClean="0">
                        <a:solidFill>
                          <a:srgbClr val="FFFF99"/>
                        </a:solidFill>
                      </a:rPr>
                      <a:t>; 0,6</a:t>
                    </a:r>
                    <a:r>
                      <a:rPr lang="cs-CZ" sz="1400" b="1" i="0" baseline="0" dirty="0" smtClean="0">
                        <a:solidFill>
                          <a:srgbClr val="FFFF99"/>
                        </a:solidFill>
                      </a:rPr>
                      <a:t>%</a:t>
                    </a:r>
                    <a:endParaRPr lang="en-US" sz="1400" b="1" i="0" baseline="0" dirty="0">
                      <a:solidFill>
                        <a:srgbClr val="FFFF99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7.6726219855353051E-2"/>
                  <c:y val="-0.20865820118720971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baseline="0" dirty="0" err="1" smtClean="0">
                        <a:solidFill>
                          <a:srgbClr val="FFFF99"/>
                        </a:solidFill>
                      </a:rPr>
                      <a:t>Leuk</a:t>
                    </a:r>
                    <a:r>
                      <a:rPr lang="cs-CZ" sz="1400" b="1" i="0" baseline="0" dirty="0" err="1" smtClean="0">
                        <a:solidFill>
                          <a:srgbClr val="FFFF99"/>
                        </a:solidFill>
                      </a:rPr>
                      <a:t>emias</a:t>
                    </a:r>
                    <a:r>
                      <a:rPr lang="en-US" sz="1400" b="1" i="0" baseline="0" dirty="0" smtClean="0">
                        <a:solidFill>
                          <a:srgbClr val="FFFF99"/>
                        </a:solidFill>
                      </a:rPr>
                      <a:t>;</a:t>
                    </a:r>
                    <a:r>
                      <a:rPr lang="cs-CZ" sz="1400" b="1" i="0" baseline="0" dirty="0" smtClean="0">
                        <a:solidFill>
                          <a:srgbClr val="FFFF99"/>
                        </a:solidFill>
                      </a:rPr>
                      <a:t> </a:t>
                    </a:r>
                    <a:r>
                      <a:rPr lang="en-US" sz="1400" b="1" i="0" baseline="0" dirty="0" smtClean="0">
                        <a:solidFill>
                          <a:srgbClr val="FFFF99"/>
                        </a:solidFill>
                      </a:rPr>
                      <a:t> 1,4</a:t>
                    </a:r>
                    <a:r>
                      <a:rPr lang="cs-CZ" sz="1400" b="1" i="0" baseline="0" dirty="0" smtClean="0">
                        <a:solidFill>
                          <a:srgbClr val="FFFF99"/>
                        </a:solidFill>
                      </a:rPr>
                      <a:t>%</a:t>
                    </a:r>
                    <a:endParaRPr lang="en-US" sz="1400" b="1" i="0" baseline="0" dirty="0">
                      <a:solidFill>
                        <a:srgbClr val="FFFF99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spPr>
              <a:noFill/>
            </c:sp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multiLvlStrRef>
              <c:f>List1!$A$3:$B$15</c:f>
              <c:multiLvlStrCache>
                <c:ptCount val="13"/>
                <c:lvl>
                  <c:pt idx="0">
                    <c:v>Kolorektum</c:v>
                  </c:pt>
                  <c:pt idx="1">
                    <c:v>Ostatní GIT</c:v>
                  </c:pt>
                  <c:pt idx="2">
                    <c:v>Dýchací systém, plíce</c:v>
                  </c:pt>
                  <c:pt idx="3">
                    <c:v>Melanom</c:v>
                  </c:pt>
                  <c:pt idx="4">
                    <c:v>Kožní nonmelanom</c:v>
                  </c:pt>
                  <c:pt idx="5">
                    <c:v>Prostata</c:v>
                  </c:pt>
                  <c:pt idx="6">
                    <c:v>Močový systém</c:v>
                  </c:pt>
                  <c:pt idx="7">
                    <c:v>Hodgkinův lymfom</c:v>
                  </c:pt>
                  <c:pt idx="8">
                    <c:v>Nehodgkinův lymfom</c:v>
                  </c:pt>
                  <c:pt idx="9">
                    <c:v>Mnohočetný myelom</c:v>
                  </c:pt>
                  <c:pt idx="10">
                    <c:v>Leukémie</c:v>
                  </c:pt>
                  <c:pt idx="11">
                    <c:v>In situ </c:v>
                  </c:pt>
                  <c:pt idx="12">
                    <c:v>Ostatní</c:v>
                  </c:pt>
                </c:lvl>
                <c:lvl>
                  <c:pt idx="0">
                    <c:v>C18-20</c:v>
                  </c:pt>
                  <c:pt idx="1">
                    <c:v>C00-C25</c:v>
                  </c:pt>
                  <c:pt idx="2">
                    <c:v>C32-34</c:v>
                  </c:pt>
                  <c:pt idx="3">
                    <c:v>C43</c:v>
                  </c:pt>
                  <c:pt idx="4">
                    <c:v>C44</c:v>
                  </c:pt>
                  <c:pt idx="5">
                    <c:v>C61</c:v>
                  </c:pt>
                  <c:pt idx="6">
                    <c:v>C64+67</c:v>
                  </c:pt>
                  <c:pt idx="7">
                    <c:v>C81</c:v>
                  </c:pt>
                  <c:pt idx="8">
                    <c:v>C82-86</c:v>
                  </c:pt>
                  <c:pt idx="9">
                    <c:v>C90</c:v>
                  </c:pt>
                  <c:pt idx="10">
                    <c:v>C91-95</c:v>
                  </c:pt>
                  <c:pt idx="11">
                    <c:v>D00-D09</c:v>
                  </c:pt>
                </c:lvl>
              </c:multiLvlStrCache>
            </c:multiLvlStrRef>
          </c:cat>
          <c:val>
            <c:numRef>
              <c:f>List1!$C$3:$C$15</c:f>
              <c:numCache>
                <c:formatCode>0.0</c:formatCode>
                <c:ptCount val="13"/>
                <c:pt idx="0">
                  <c:v>9</c:v>
                </c:pt>
                <c:pt idx="1">
                  <c:v>8.9</c:v>
                </c:pt>
                <c:pt idx="2">
                  <c:v>9.6999999999999993</c:v>
                </c:pt>
                <c:pt idx="3">
                  <c:v>2.8</c:v>
                </c:pt>
                <c:pt idx="4">
                  <c:v>29</c:v>
                </c:pt>
                <c:pt idx="5">
                  <c:v>14.4</c:v>
                </c:pt>
                <c:pt idx="6">
                  <c:v>7</c:v>
                </c:pt>
                <c:pt idx="7">
                  <c:v>0.3</c:v>
                </c:pt>
                <c:pt idx="8">
                  <c:v>1.5</c:v>
                </c:pt>
                <c:pt idx="9">
                  <c:v>0.6</c:v>
                </c:pt>
                <c:pt idx="10">
                  <c:v>1.4</c:v>
                </c:pt>
                <c:pt idx="11">
                  <c:v>6</c:v>
                </c:pt>
                <c:pt idx="12">
                  <c:v>9.4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Pt>
            <c:idx val="9"/>
            <c:bubble3D val="0"/>
            <c:spPr>
              <a:solidFill>
                <a:srgbClr val="00FF00"/>
              </a:solidFill>
            </c:spPr>
          </c:dPt>
          <c:dPt>
            <c:idx val="10"/>
            <c:bubble3D val="0"/>
            <c:spPr>
              <a:solidFill>
                <a:srgbClr val="00FFFF"/>
              </a:solidFill>
            </c:spPr>
          </c:dPt>
          <c:dPt>
            <c:idx val="11"/>
            <c:bubble3D val="0"/>
            <c:spPr>
              <a:solidFill>
                <a:srgbClr val="FF00FF"/>
              </a:solidFill>
            </c:spPr>
          </c:dPt>
          <c:dPt>
            <c:idx val="12"/>
            <c:bubble3D val="0"/>
            <c:spPr>
              <a:solidFill>
                <a:srgbClr val="FFFF0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cs-CZ" sz="1600" b="1" dirty="0" err="1" smtClean="0"/>
                      <a:t>Colon</a:t>
                    </a:r>
                    <a:r>
                      <a:rPr lang="en-US" sz="1600" b="1" dirty="0" smtClean="0"/>
                      <a:t>; 6,2</a:t>
                    </a:r>
                    <a:r>
                      <a:rPr lang="cs-CZ" sz="1600" b="1" dirty="0" smtClean="0"/>
                      <a:t>%</a:t>
                    </a:r>
                    <a:endParaRPr lang="en-US" sz="1600" b="1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400" dirty="0" smtClean="0"/>
                      <a:t>GIT</a:t>
                    </a:r>
                    <a:r>
                      <a:rPr lang="cs-CZ" sz="1400" dirty="0" smtClean="0"/>
                      <a:t> </a:t>
                    </a:r>
                    <a:r>
                      <a:rPr lang="cs-CZ" sz="1400" dirty="0" err="1" smtClean="0"/>
                      <a:t>other</a:t>
                    </a:r>
                    <a:r>
                      <a:rPr lang="en-US" sz="1400" dirty="0" smtClean="0"/>
                      <a:t>; 6,4</a:t>
                    </a:r>
                    <a:r>
                      <a:rPr lang="cs-CZ" sz="1400" dirty="0" smtClean="0"/>
                      <a:t>%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cs-CZ" sz="1400" dirty="0" err="1" smtClean="0"/>
                      <a:t>Respiratory</a:t>
                    </a:r>
                    <a:r>
                      <a:rPr lang="cs-CZ" sz="1400" baseline="0" dirty="0" smtClean="0"/>
                      <a:t> </a:t>
                    </a:r>
                    <a:r>
                      <a:rPr lang="cs-CZ" sz="1400" baseline="0" dirty="0" err="1" smtClean="0"/>
                      <a:t>sys</a:t>
                    </a:r>
                    <a:r>
                      <a:rPr lang="en-US" sz="1400" dirty="0" smtClean="0"/>
                      <a:t>; 4,8</a:t>
                    </a:r>
                    <a:r>
                      <a:rPr lang="cs-CZ" sz="1400" dirty="0" smtClean="0"/>
                      <a:t>%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1400" dirty="0" err="1" smtClean="0"/>
                      <a:t>Melanom</a:t>
                    </a:r>
                    <a:r>
                      <a:rPr lang="cs-CZ" sz="1400" dirty="0" smtClean="0"/>
                      <a:t>a</a:t>
                    </a:r>
                    <a:r>
                      <a:rPr lang="en-US" sz="1400" dirty="0" smtClean="0"/>
                      <a:t>; 2,5</a:t>
                    </a:r>
                    <a:r>
                      <a:rPr lang="cs-CZ" sz="1400" dirty="0" smtClean="0"/>
                      <a:t>%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cs-CZ" sz="1600" b="1" dirty="0" smtClean="0"/>
                      <a:t>Skin</a:t>
                    </a:r>
                    <a:r>
                      <a:rPr lang="en-US" sz="1600" b="1" dirty="0" smtClean="0"/>
                      <a:t> </a:t>
                    </a:r>
                    <a:r>
                      <a:rPr lang="en-US" sz="1600" b="1" dirty="0" err="1" smtClean="0"/>
                      <a:t>nonmelanom</a:t>
                    </a:r>
                    <a:r>
                      <a:rPr lang="cs-CZ" sz="1600" b="1" dirty="0" smtClean="0"/>
                      <a:t>a</a:t>
                    </a:r>
                    <a:r>
                      <a:rPr lang="en-US" sz="1600" b="1" dirty="0" smtClean="0"/>
                      <a:t>; 27,9</a:t>
                    </a:r>
                    <a:r>
                      <a:rPr lang="cs-CZ" sz="1600" b="1" dirty="0" smtClean="0"/>
                      <a:t>%</a:t>
                    </a:r>
                    <a:endParaRPr lang="en-US" sz="1600" b="1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cs-CZ" sz="1600" b="1" dirty="0" err="1" smtClean="0"/>
                      <a:t>Breast</a:t>
                    </a:r>
                    <a:r>
                      <a:rPr lang="en-US" sz="1600" b="1" dirty="0" smtClean="0"/>
                      <a:t>; 14,9</a:t>
                    </a:r>
                    <a:r>
                      <a:rPr lang="cs-CZ" sz="1600" b="1" dirty="0" smtClean="0"/>
                      <a:t>%</a:t>
                    </a:r>
                    <a:endParaRPr lang="en-US" sz="1600" b="1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.13271436370457929"/>
                  <c:y val="-0.14949742393311946"/>
                </c:manualLayout>
              </c:layout>
              <c:tx>
                <c:rich>
                  <a:bodyPr/>
                  <a:lstStyle/>
                  <a:p>
                    <a:r>
                      <a:rPr lang="cs-CZ" sz="1400" b="1" dirty="0" smtClean="0"/>
                      <a:t>Uterus</a:t>
                    </a:r>
                    <a:r>
                      <a:rPr lang="en-US" sz="1400" b="1" dirty="0" smtClean="0"/>
                      <a:t> 5,8</a:t>
                    </a:r>
                    <a:r>
                      <a:rPr lang="cs-CZ" sz="1400" b="1" dirty="0" smtClean="0"/>
                      <a:t>%</a:t>
                    </a:r>
                    <a:endParaRPr lang="en-US" sz="1400" b="1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.11014936181954282"/>
                  <c:y val="-0.1352328181199572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C56 </a:t>
                    </a:r>
                    <a:r>
                      <a:rPr lang="en-US" sz="1400" dirty="0" err="1"/>
                      <a:t>ovaria</a:t>
                    </a:r>
                    <a:r>
                      <a:rPr lang="en-US" sz="1400"/>
                      <a:t>; </a:t>
                    </a:r>
                    <a:r>
                      <a:rPr lang="en-US" sz="1400" smtClean="0"/>
                      <a:t>2,1</a:t>
                    </a:r>
                    <a:r>
                      <a:rPr lang="cs-CZ" sz="1400" smtClean="0"/>
                      <a:t>%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0.13589109406787225"/>
                  <c:y val="-0.13442921486666018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C64+67 </a:t>
                    </a:r>
                    <a:r>
                      <a:rPr lang="en-US" sz="1400" dirty="0" err="1"/>
                      <a:t>močový</a:t>
                    </a:r>
                    <a:r>
                      <a:rPr lang="en-US" sz="1400" dirty="0"/>
                      <a:t> </a:t>
                    </a:r>
                    <a:r>
                      <a:rPr lang="en-US" sz="1400" dirty="0" err="1"/>
                      <a:t>systém</a:t>
                    </a:r>
                    <a:r>
                      <a:rPr lang="en-US" sz="1400" dirty="0"/>
                      <a:t>; </a:t>
                    </a:r>
                    <a:r>
                      <a:rPr lang="en-US" sz="1400" dirty="0" smtClean="0"/>
                      <a:t>3,6</a:t>
                    </a:r>
                    <a:r>
                      <a:rPr lang="cs-CZ" sz="1400" dirty="0" smtClean="0"/>
                      <a:t>%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2.8912998737845156E-3"/>
                  <c:y val="-0.28677878228184439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>
                        <a:solidFill>
                          <a:srgbClr val="FFFF99"/>
                        </a:solidFill>
                      </a:rPr>
                      <a:t>Hodgkin </a:t>
                    </a:r>
                    <a:r>
                      <a:rPr lang="en-US" sz="1400" dirty="0" err="1" smtClean="0">
                        <a:solidFill>
                          <a:srgbClr val="FFFF99"/>
                        </a:solidFill>
                      </a:rPr>
                      <a:t>lym</a:t>
                    </a:r>
                    <a:r>
                      <a:rPr lang="cs-CZ" sz="1400" dirty="0" err="1" smtClean="0">
                        <a:solidFill>
                          <a:srgbClr val="FFFF99"/>
                        </a:solidFill>
                      </a:rPr>
                      <a:t>ph</a:t>
                    </a:r>
                    <a:r>
                      <a:rPr lang="en-US" sz="1400" dirty="0" err="1" smtClean="0">
                        <a:solidFill>
                          <a:srgbClr val="FFFF99"/>
                        </a:solidFill>
                      </a:rPr>
                      <a:t>om</a:t>
                    </a:r>
                    <a:r>
                      <a:rPr lang="cs-CZ" sz="1400" dirty="0" smtClean="0">
                        <a:solidFill>
                          <a:srgbClr val="FFFF99"/>
                        </a:solidFill>
                      </a:rPr>
                      <a:t>a</a:t>
                    </a:r>
                    <a:r>
                      <a:rPr lang="en-US" sz="1400" dirty="0" smtClean="0">
                        <a:solidFill>
                          <a:srgbClr val="FFFF99"/>
                        </a:solidFill>
                      </a:rPr>
                      <a:t>; 0,3</a:t>
                    </a:r>
                    <a:r>
                      <a:rPr lang="cs-CZ" sz="1400" dirty="0" smtClean="0">
                        <a:solidFill>
                          <a:srgbClr val="FFFF99"/>
                        </a:solidFill>
                      </a:rPr>
                      <a:t>%</a:t>
                    </a:r>
                    <a:endParaRPr lang="en-US" sz="1400" dirty="0">
                      <a:solidFill>
                        <a:srgbClr val="FFFF99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4.3045080601244673E-3"/>
                  <c:y val="-3.8323882354211899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>
                        <a:solidFill>
                          <a:srgbClr val="FFFF99"/>
                        </a:solidFill>
                      </a:rPr>
                      <a:t>N</a:t>
                    </a:r>
                    <a:r>
                      <a:rPr lang="cs-CZ" sz="1400" dirty="0" smtClean="0">
                        <a:solidFill>
                          <a:srgbClr val="FFFF99"/>
                        </a:solidFill>
                      </a:rPr>
                      <a:t>on</a:t>
                    </a:r>
                    <a:r>
                      <a:rPr lang="en-US" sz="1400" dirty="0" err="1" smtClean="0">
                        <a:solidFill>
                          <a:srgbClr val="FFFF99"/>
                        </a:solidFill>
                      </a:rPr>
                      <a:t>hodgkin</a:t>
                    </a:r>
                    <a:r>
                      <a:rPr lang="en-US" sz="1400" dirty="0" smtClean="0">
                        <a:solidFill>
                          <a:srgbClr val="FFFF99"/>
                        </a:solidFill>
                      </a:rPr>
                      <a:t> </a:t>
                    </a:r>
                    <a:r>
                      <a:rPr lang="en-US" sz="1400" dirty="0" err="1" smtClean="0">
                        <a:solidFill>
                          <a:srgbClr val="FFFF99"/>
                        </a:solidFill>
                      </a:rPr>
                      <a:t>lym</a:t>
                    </a:r>
                    <a:r>
                      <a:rPr lang="cs-CZ" sz="1400" dirty="0" err="1" smtClean="0">
                        <a:solidFill>
                          <a:srgbClr val="FFFF99"/>
                        </a:solidFill>
                      </a:rPr>
                      <a:t>ph</a:t>
                    </a:r>
                    <a:r>
                      <a:rPr lang="en-US" sz="1400" dirty="0" err="1" smtClean="0">
                        <a:solidFill>
                          <a:srgbClr val="FFFF99"/>
                        </a:solidFill>
                      </a:rPr>
                      <a:t>om</a:t>
                    </a:r>
                    <a:r>
                      <a:rPr lang="cs-CZ" sz="1400" dirty="0" smtClean="0">
                        <a:solidFill>
                          <a:srgbClr val="FFFF99"/>
                        </a:solidFill>
                      </a:rPr>
                      <a:t>a</a:t>
                    </a:r>
                    <a:r>
                      <a:rPr lang="en-US" sz="1400" dirty="0" smtClean="0">
                        <a:solidFill>
                          <a:srgbClr val="FFFF99"/>
                        </a:solidFill>
                      </a:rPr>
                      <a:t>; 1,5</a:t>
                    </a:r>
                    <a:r>
                      <a:rPr lang="cs-CZ" sz="1400" dirty="0" smtClean="0">
                        <a:solidFill>
                          <a:srgbClr val="FFFF99"/>
                        </a:solidFill>
                      </a:rPr>
                      <a:t>%</a:t>
                    </a:r>
                    <a:endParaRPr lang="en-US" sz="1400" dirty="0">
                      <a:solidFill>
                        <a:srgbClr val="FFFF99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0"/>
                  <c:y val="-0.22854282103625936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>
                        <a:solidFill>
                          <a:srgbClr val="FFFF99"/>
                        </a:solidFill>
                      </a:rPr>
                      <a:t>M</a:t>
                    </a:r>
                    <a:r>
                      <a:rPr lang="cs-CZ" sz="1400" dirty="0" err="1" smtClean="0">
                        <a:solidFill>
                          <a:srgbClr val="FFFF99"/>
                        </a:solidFill>
                      </a:rPr>
                      <a:t>ultiple</a:t>
                    </a:r>
                    <a:r>
                      <a:rPr lang="en-US" sz="1400" dirty="0" smtClean="0">
                        <a:solidFill>
                          <a:srgbClr val="FFFF99"/>
                        </a:solidFill>
                      </a:rPr>
                      <a:t> </a:t>
                    </a:r>
                    <a:r>
                      <a:rPr lang="en-US" sz="1400" dirty="0" err="1" smtClean="0">
                        <a:solidFill>
                          <a:srgbClr val="FFFF99"/>
                        </a:solidFill>
                      </a:rPr>
                      <a:t>myelom</a:t>
                    </a:r>
                    <a:r>
                      <a:rPr lang="cs-CZ" sz="1400" dirty="0" smtClean="0">
                        <a:solidFill>
                          <a:srgbClr val="FFFF99"/>
                        </a:solidFill>
                      </a:rPr>
                      <a:t>a</a:t>
                    </a:r>
                    <a:r>
                      <a:rPr lang="en-US" sz="1400" dirty="0" smtClean="0">
                        <a:solidFill>
                          <a:srgbClr val="FFFF99"/>
                        </a:solidFill>
                      </a:rPr>
                      <a:t>; 0,6</a:t>
                    </a:r>
                    <a:r>
                      <a:rPr lang="cs-CZ" sz="1400" dirty="0" smtClean="0">
                        <a:solidFill>
                          <a:srgbClr val="FFFF99"/>
                        </a:solidFill>
                      </a:rPr>
                      <a:t>%</a:t>
                    </a:r>
                    <a:endParaRPr lang="en-US" sz="1400" dirty="0">
                      <a:solidFill>
                        <a:srgbClr val="FFFF99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1.8717182608125513E-3"/>
                  <c:y val="-0.29992957670414655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err="1" smtClean="0">
                        <a:solidFill>
                          <a:srgbClr val="FFFF99"/>
                        </a:solidFill>
                      </a:rPr>
                      <a:t>Leuk</a:t>
                    </a:r>
                    <a:r>
                      <a:rPr lang="cs-CZ" sz="1400" dirty="0" err="1" smtClean="0">
                        <a:solidFill>
                          <a:srgbClr val="FFFF99"/>
                        </a:solidFill>
                      </a:rPr>
                      <a:t>emias</a:t>
                    </a:r>
                    <a:r>
                      <a:rPr lang="en-US" sz="1400" dirty="0" smtClean="0">
                        <a:solidFill>
                          <a:srgbClr val="FFFF99"/>
                        </a:solidFill>
                      </a:rPr>
                      <a:t>; 1,1</a:t>
                    </a:r>
                    <a:r>
                      <a:rPr lang="cs-CZ" sz="1400" dirty="0" smtClean="0">
                        <a:solidFill>
                          <a:srgbClr val="FFFF99"/>
                        </a:solidFill>
                      </a:rPr>
                      <a:t>%</a:t>
                    </a:r>
                    <a:endParaRPr lang="en-US" sz="1400" dirty="0">
                      <a:solidFill>
                        <a:srgbClr val="FFFF99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multiLvlStrRef>
              <c:f>List2!$A$2:$B$16</c:f>
              <c:multiLvlStrCache>
                <c:ptCount val="15"/>
                <c:lvl>
                  <c:pt idx="0">
                    <c:v>Kolorektum</c:v>
                  </c:pt>
                  <c:pt idx="1">
                    <c:v>Ostatní GIT</c:v>
                  </c:pt>
                  <c:pt idx="2">
                    <c:v>Dýchací systém, plíce</c:v>
                  </c:pt>
                  <c:pt idx="3">
                    <c:v>Melanom</c:v>
                  </c:pt>
                  <c:pt idx="4">
                    <c:v>Kožní nonmelanom</c:v>
                  </c:pt>
                  <c:pt idx="5">
                    <c:v>prsa</c:v>
                  </c:pt>
                  <c:pt idx="6">
                    <c:v>děloha</c:v>
                  </c:pt>
                  <c:pt idx="7">
                    <c:v>ovaria</c:v>
                  </c:pt>
                  <c:pt idx="8">
                    <c:v>močový systém</c:v>
                  </c:pt>
                  <c:pt idx="9">
                    <c:v>Hodgkinův lymfom</c:v>
                  </c:pt>
                  <c:pt idx="10">
                    <c:v>Nehodgkinův lymfom</c:v>
                  </c:pt>
                  <c:pt idx="11">
                    <c:v>Mnohočetný myelom</c:v>
                  </c:pt>
                  <c:pt idx="12">
                    <c:v>Leukémie</c:v>
                  </c:pt>
                  <c:pt idx="13">
                    <c:v>In situ </c:v>
                  </c:pt>
                  <c:pt idx="14">
                    <c:v>Ostatní</c:v>
                  </c:pt>
                </c:lvl>
                <c:lvl>
                  <c:pt idx="0">
                    <c:v>C18-20</c:v>
                  </c:pt>
                  <c:pt idx="1">
                    <c:v>C00-C25</c:v>
                  </c:pt>
                  <c:pt idx="2">
                    <c:v>C32-34</c:v>
                  </c:pt>
                  <c:pt idx="3">
                    <c:v>C43</c:v>
                  </c:pt>
                  <c:pt idx="4">
                    <c:v>C44</c:v>
                  </c:pt>
                  <c:pt idx="5">
                    <c:v>C50</c:v>
                  </c:pt>
                  <c:pt idx="6">
                    <c:v>C53-55</c:v>
                  </c:pt>
                  <c:pt idx="7">
                    <c:v>C56</c:v>
                  </c:pt>
                  <c:pt idx="8">
                    <c:v>C64+67</c:v>
                  </c:pt>
                  <c:pt idx="9">
                    <c:v>C81</c:v>
                  </c:pt>
                  <c:pt idx="10">
                    <c:v>C82-86</c:v>
                  </c:pt>
                  <c:pt idx="11">
                    <c:v>C90</c:v>
                  </c:pt>
                  <c:pt idx="12">
                    <c:v>C91-95</c:v>
                  </c:pt>
                  <c:pt idx="13">
                    <c:v>D00-D09</c:v>
                  </c:pt>
                  <c:pt idx="14">
                    <c:v>CX</c:v>
                  </c:pt>
                </c:lvl>
              </c:multiLvlStrCache>
            </c:multiLvlStrRef>
          </c:cat>
          <c:val>
            <c:numRef>
              <c:f>List2!$C$2:$C$16</c:f>
              <c:numCache>
                <c:formatCode>0.0</c:formatCode>
                <c:ptCount val="15"/>
                <c:pt idx="0">
                  <c:v>6.2</c:v>
                </c:pt>
                <c:pt idx="1">
                  <c:v>6.4</c:v>
                </c:pt>
                <c:pt idx="2">
                  <c:v>4.8</c:v>
                </c:pt>
                <c:pt idx="3">
                  <c:v>2.5</c:v>
                </c:pt>
                <c:pt idx="4">
                  <c:v>27.9</c:v>
                </c:pt>
                <c:pt idx="5">
                  <c:v>14.9</c:v>
                </c:pt>
                <c:pt idx="6">
                  <c:v>5.8</c:v>
                </c:pt>
                <c:pt idx="7">
                  <c:v>2.1</c:v>
                </c:pt>
                <c:pt idx="8">
                  <c:v>3.6</c:v>
                </c:pt>
                <c:pt idx="9">
                  <c:v>0.3</c:v>
                </c:pt>
                <c:pt idx="10">
                  <c:v>1.5</c:v>
                </c:pt>
                <c:pt idx="11">
                  <c:v>0.6</c:v>
                </c:pt>
                <c:pt idx="12">
                  <c:v>1.1000000000000001</c:v>
                </c:pt>
                <c:pt idx="13">
                  <c:v>12.7</c:v>
                </c:pt>
                <c:pt idx="14">
                  <c:v>9.6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fld id="{147EE26B-ED95-48B2-A9B3-1555767ACBE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59444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fld id="{551FDDBF-5E7A-47E5-BBB1-4636216D92D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65079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25E83C-CEC6-4770-968C-5AAAA743BA7E}" type="slidenum">
              <a:rPr lang="cs-CZ" smtClean="0"/>
              <a:pPr/>
              <a:t>1</a:t>
            </a:fld>
            <a:endParaRPr lang="cs-CZ" smtClean="0"/>
          </a:p>
        </p:txBody>
      </p:sp>
      <p:sp>
        <p:nvSpPr>
          <p:cNvPr id="17410" name="Rectangle 4098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4099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11BBE7-3FFE-4C9F-8B76-76B415D35436}" type="slidenum">
              <a:rPr lang="cs-CZ" smtClean="0"/>
              <a:pPr/>
              <a:t>5</a:t>
            </a:fld>
            <a:endParaRPr lang="cs-CZ" smtClean="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D0CA13-15D7-4A1B-8286-2EBA37B5DE42}" type="slidenum">
              <a:rPr lang="cs-CZ" smtClean="0"/>
              <a:pPr/>
              <a:t>28</a:t>
            </a:fld>
            <a:endParaRPr lang="cs-CZ" smtClean="0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5" name="Slide Number Placeholder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E157FE6-46CA-4AFE-969B-FC9C3EFAA09D}" type="slidenum">
              <a:rPr kumimoji="0" lang="en-US" sz="1200">
                <a:latin typeface="Calibri" pitchFamily="34" charset="0"/>
                <a:ea typeface="ヒラギノ角ゴ Pro W3"/>
                <a:cs typeface="ヒラギノ角ゴ Pro W3"/>
              </a:rPr>
              <a:pPr algn="r"/>
              <a:t>37</a:t>
            </a:fld>
            <a:endParaRPr kumimoji="0" lang="en-US" sz="1200">
              <a:latin typeface="Calibri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4055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85" tIns="46193" rIns="92385" bIns="46193" anchor="b"/>
          <a:lstStyle/>
          <a:p>
            <a:pPr algn="r" defTabSz="923925"/>
            <a:fld id="{F0CD4A4E-4BA2-447D-8F62-9897440197B0}" type="slidenum">
              <a:rPr kumimoji="0" lang="en-US" sz="1200">
                <a:ea typeface="MS PGothic"/>
                <a:cs typeface="ヒラギノ角ゴ Pro W3"/>
              </a:rPr>
              <a:pPr algn="r" defTabSz="923925"/>
              <a:t>37</a:t>
            </a:fld>
            <a:endParaRPr kumimoji="0" lang="en-US" sz="1200">
              <a:ea typeface="MS PGothic"/>
              <a:cs typeface="ヒラギノ角ゴ Pro W3"/>
            </a:endParaRPr>
          </a:p>
        </p:txBody>
      </p:sp>
      <p:sp>
        <p:nvSpPr>
          <p:cNvPr id="405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405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638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385" tIns="46193" rIns="92385" bIns="46193"/>
          <a:lstStyle/>
          <a:p>
            <a:pPr eaLnBrk="1" hangingPunct="1"/>
            <a:endParaRPr lang="en-A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A36A27-1B7D-412D-ABCA-E904A2C4BC5B}" type="slidenum">
              <a:rPr lang="cs-CZ" smtClean="0"/>
              <a:pPr/>
              <a:t>42</a:t>
            </a:fld>
            <a:endParaRPr lang="cs-CZ" smtClean="0"/>
          </a:p>
        </p:txBody>
      </p:sp>
      <p:sp>
        <p:nvSpPr>
          <p:cNvPr id="378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C67C6-5076-4E1C-8E5E-0E2DEA9546B3}" type="datetime1">
              <a:rPr lang="cs-CZ"/>
              <a:pPr>
                <a:defRPr/>
              </a:pPr>
              <a:t>28.3.2020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42026-5B35-43B0-8512-C3821EA195A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A958A-D506-4846-862D-B72C096E2BA7}" type="datetime1">
              <a:rPr lang="cs-CZ"/>
              <a:pPr>
                <a:defRPr/>
              </a:pPr>
              <a:t>28.3.2020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4991F-3544-4CAF-8EDB-2EA079EC389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28600"/>
            <a:ext cx="8229600" cy="58674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15734-9EAA-4E64-8642-3AC3F7152DB1}" type="datetime1">
              <a:rPr lang="cs-CZ"/>
              <a:pPr>
                <a:defRPr/>
              </a:pPr>
              <a:t>28.3.2020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1A505-FA10-42BB-AAB7-86118831B25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495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A07C1-E71B-490C-B1FA-0920B5093EA6}" type="datetime1">
              <a:rPr lang="cs-CZ"/>
              <a:pPr>
                <a:defRPr/>
              </a:pPr>
              <a:t>28.3.2020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3D207-D9D1-4181-97B7-2623BEDA7AA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Jen's aligned ref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877779" y="6417332"/>
            <a:ext cx="1014701" cy="204671"/>
          </a:xfrm>
        </p:spPr>
        <p:txBody>
          <a:bodyPr wrap="none" anchor="b" anchorCtr="0">
            <a:sp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 dirty="0" smtClean="0"/>
              <a:t>References.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264180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0BCFE-EDB6-416B-836C-974F6E75A9BB}" type="datetimeFigureOut">
              <a:rPr lang="cs-CZ" smtClean="0"/>
              <a:pPr/>
              <a:t>28.3.2020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D263C-E1CA-4DC1-9377-29D1F62A69E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3904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DFEA3-8AAA-4574-B35B-6DD71E2F265D}" type="datetime1">
              <a:rPr lang="cs-CZ"/>
              <a:pPr>
                <a:defRPr/>
              </a:pPr>
              <a:t>28.3.2020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92E1C-41F0-49E4-9963-DAC0A4C651E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B4A8C-A93D-4B10-8973-25037415EBD6}" type="datetime1">
              <a:rPr lang="cs-CZ"/>
              <a:pPr>
                <a:defRPr/>
              </a:pPr>
              <a:t>28.3.2020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A03B5-90E7-4448-84F2-D4BB29C84A3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955EC-B717-42D5-8C34-E24E29A5CA5C}" type="datetime1">
              <a:rPr lang="cs-CZ"/>
              <a:pPr>
                <a:defRPr/>
              </a:pPr>
              <a:t>28.3.2020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901D6-E43A-40F9-B26D-614C812668A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CDF30-797D-47DA-BBF4-6A64FA03C6B8}" type="datetime1">
              <a:rPr lang="cs-CZ"/>
              <a:pPr>
                <a:defRPr/>
              </a:pPr>
              <a:t>28.3.2020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5F145-6119-4942-832E-B24984E2BA2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020F7-91DA-4D5B-B376-C56FB501DDE8}" type="datetime1">
              <a:rPr lang="cs-CZ"/>
              <a:pPr>
                <a:defRPr/>
              </a:pPr>
              <a:t>28.3.2020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4C4C0-0054-4ACF-982E-63C35685AE2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C3C61-2A9B-4D6F-8756-4F60F6B173EA}" type="datetime1">
              <a:rPr lang="cs-CZ"/>
              <a:pPr>
                <a:defRPr/>
              </a:pPr>
              <a:t>28.3.2020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B355D-E240-45F1-BCEA-832EEB9FAEC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D27E0-85CC-4FE2-9641-1774C9AE7744}" type="datetime1">
              <a:rPr lang="cs-CZ"/>
              <a:pPr>
                <a:defRPr/>
              </a:pPr>
              <a:t>28.3.2020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CADD3E-7CDF-4C22-A5F4-CCDE8D2877E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29510-6D6D-4B1A-9113-D0EDC8793356}" type="datetime1">
              <a:rPr lang="cs-CZ"/>
              <a:pPr>
                <a:defRPr/>
              </a:pPr>
              <a:t>28.3.2020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7B02A-9264-49C4-8DB8-61805EC72F4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7475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7475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</p:grpSp>
      <p:sp>
        <p:nvSpPr>
          <p:cNvPr id="74757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cs-CZ">
              <a:latin typeface="Arial" pitchFamily="34" charset="0"/>
            </a:endParaRPr>
          </a:p>
        </p:txBody>
      </p:sp>
      <p:grpSp>
        <p:nvGrpSpPr>
          <p:cNvPr id="1028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7475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grpSp>
          <p:nvGrpSpPr>
            <p:cNvPr id="1042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74761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612" y="533"/>
                  </a:cxn>
                  <a:cxn ang="0">
                    <a:pos x="996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>
                  <a:latin typeface="Arial" pitchFamily="34" charset="0"/>
                </a:endParaRPr>
              </a:p>
            </p:txBody>
          </p:sp>
          <p:sp>
            <p:nvSpPr>
              <p:cNvPr id="74762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>
                  <a:latin typeface="Arial" pitchFamily="34" charset="0"/>
                </a:endParaRPr>
              </a:p>
            </p:txBody>
          </p:sp>
          <p:sp>
            <p:nvSpPr>
              <p:cNvPr id="74763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>
                  <a:latin typeface="Arial" pitchFamily="34" charset="0"/>
                </a:endParaRPr>
              </a:p>
            </p:txBody>
          </p:sp>
          <p:sp>
            <p:nvSpPr>
              <p:cNvPr id="74764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>
                  <a:latin typeface="Arial" pitchFamily="34" charset="0"/>
                </a:endParaRPr>
              </a:p>
            </p:txBody>
          </p:sp>
          <p:sp>
            <p:nvSpPr>
              <p:cNvPr id="74765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>
                  <a:latin typeface="Arial" pitchFamily="34" charset="0"/>
                </a:endParaRPr>
              </a:p>
            </p:txBody>
          </p:sp>
        </p:grpSp>
        <p:sp>
          <p:nvSpPr>
            <p:cNvPr id="74766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</p:grpSp>
      <p:grpSp>
        <p:nvGrpSpPr>
          <p:cNvPr id="1029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74768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74769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74770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74771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74772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74773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</p:grpSp>
      <p:sp>
        <p:nvSpPr>
          <p:cNvPr id="74774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31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74776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fld id="{E88E7263-F1D2-4CB2-91DC-EF8A3A88F0E2}" type="datetime1">
              <a:rPr lang="cs-CZ"/>
              <a:pPr>
                <a:defRPr/>
              </a:pPr>
              <a:t>28.3.2020</a:t>
            </a:fld>
            <a:endParaRPr lang="cs-CZ"/>
          </a:p>
        </p:txBody>
      </p:sp>
      <p:sp>
        <p:nvSpPr>
          <p:cNvPr id="74777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2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4778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fld id="{311D2329-07C4-415C-9A33-A678B6FBECD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</p:sldLayoutIdLst>
  <p:timing>
    <p:tnLst>
      <p:par>
        <p:cTn id="1" dur="indefinite" restart="never" nodeType="tmRoot"/>
      </p:par>
    </p:tnLst>
  </p:timing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google.com/url?sa=i&amp;rct=j&amp;q=&amp;esrc=s&amp;source=images&amp;cd=&amp;cad=rja&amp;uact=8&amp;ved=2ahUKEwia8fi7sbHfAhWF-qQKHW-TBPkQjRx6BAgBEAU&amp;url=http://www.lls.org/http:/llsorg.prod.acquia-sites.com/facts-and-statistics/facts-and-statistics-overview/facts-and-statistics&amp;psig=AOvVaw2ftiMtMsTzt9OakUbL4Q4o&amp;ust=1545497584455815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533400" y="1371600"/>
            <a:ext cx="8077200" cy="3276600"/>
          </a:xfrm>
        </p:spPr>
        <p:txBody>
          <a:bodyPr/>
          <a:lstStyle/>
          <a:p>
            <a:pPr eaLnBrk="1" hangingPunct="1">
              <a:defRPr/>
            </a:pPr>
            <a:r>
              <a:rPr lang="cs-CZ" sz="6000" b="1" dirty="0" err="1" smtClean="0">
                <a:solidFill>
                  <a:srgbClr val="FFFF00"/>
                </a:solidFill>
              </a:rPr>
              <a:t>Malignant</a:t>
            </a:r>
            <a:r>
              <a:rPr lang="cs-CZ" sz="6000" b="1" dirty="0" smtClean="0">
                <a:solidFill>
                  <a:srgbClr val="FFFF00"/>
                </a:solidFill>
              </a:rPr>
              <a:t> </a:t>
            </a:r>
            <a:r>
              <a:rPr lang="cs-CZ" sz="6000" b="1" dirty="0" err="1" smtClean="0">
                <a:solidFill>
                  <a:srgbClr val="FFFF00"/>
                </a:solidFill>
              </a:rPr>
              <a:t>Lymphomas</a:t>
            </a:r>
            <a:r>
              <a:rPr lang="cs-CZ" sz="6000" b="1" dirty="0" smtClean="0">
                <a:solidFill>
                  <a:srgbClr val="FFFF00"/>
                </a:solidFill>
              </a:rPr>
              <a:t/>
            </a:r>
            <a:br>
              <a:rPr lang="cs-CZ" sz="6000" b="1" dirty="0" smtClean="0">
                <a:solidFill>
                  <a:srgbClr val="FFFF00"/>
                </a:solidFill>
              </a:rPr>
            </a:br>
            <a:r>
              <a:rPr lang="cs-CZ" sz="6000" b="1" dirty="0" smtClean="0">
                <a:solidFill>
                  <a:srgbClr val="FFFF00"/>
                </a:solidFill>
              </a:rPr>
              <a:t/>
            </a:r>
            <a:br>
              <a:rPr lang="cs-CZ" sz="6000" b="1" dirty="0" smtClean="0">
                <a:solidFill>
                  <a:srgbClr val="FFFF00"/>
                </a:solidFill>
              </a:rPr>
            </a:br>
            <a:r>
              <a:rPr lang="cs-CZ" sz="2400" b="1" dirty="0" err="1" smtClean="0">
                <a:solidFill>
                  <a:schemeClr val="tx1">
                    <a:lumMod val="95000"/>
                  </a:schemeClr>
                </a:solidFill>
              </a:rPr>
              <a:t>Janikova</a:t>
            </a:r>
            <a:r>
              <a:rPr lang="cs-CZ" sz="2400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cs-CZ" sz="2400" b="1" dirty="0" smtClean="0">
                <a:solidFill>
                  <a:schemeClr val="tx1">
                    <a:lumMod val="95000"/>
                  </a:schemeClr>
                </a:solidFill>
              </a:rPr>
              <a:t>A et </a:t>
            </a:r>
            <a:r>
              <a:rPr lang="cs-CZ" sz="2400" b="1" dirty="0" smtClean="0">
                <a:solidFill>
                  <a:schemeClr val="tx1">
                    <a:lumMod val="95000"/>
                  </a:schemeClr>
                </a:solidFill>
              </a:rPr>
              <a:t>al</a:t>
            </a:r>
            <a:endParaRPr lang="cs-CZ" sz="6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304800"/>
            <a:ext cx="8839200" cy="61722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cs-CZ" b="1" u="sng" dirty="0" smtClean="0">
                <a:solidFill>
                  <a:srgbClr val="FFFF00"/>
                </a:solidFill>
              </a:rPr>
              <a:t>GENERAL SYMPTOMS </a:t>
            </a:r>
            <a:endParaRPr lang="cs-CZ" b="1" u="sng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cs-CZ" sz="2000" b="1" dirty="0" smtClean="0">
                <a:solidFill>
                  <a:srgbClr val="FFFF00"/>
                </a:solidFill>
              </a:rPr>
              <a:t>(</a:t>
            </a:r>
            <a:r>
              <a:rPr lang="cs-CZ" sz="2000" b="1" dirty="0" err="1" smtClean="0">
                <a:solidFill>
                  <a:srgbClr val="FFFF00"/>
                </a:solidFill>
              </a:rPr>
              <a:t>the</a:t>
            </a:r>
            <a:r>
              <a:rPr lang="cs-CZ" sz="2000" b="1" dirty="0" smtClean="0">
                <a:solidFill>
                  <a:srgbClr val="FFFF00"/>
                </a:solidFill>
              </a:rPr>
              <a:t> most </a:t>
            </a:r>
            <a:r>
              <a:rPr lang="cs-CZ" sz="2000" b="1" dirty="0" err="1" smtClean="0">
                <a:solidFill>
                  <a:srgbClr val="FFFF00"/>
                </a:solidFill>
              </a:rPr>
              <a:t>frequent</a:t>
            </a:r>
            <a:r>
              <a:rPr lang="cs-CZ" sz="2000" b="1" dirty="0" smtClean="0">
                <a:solidFill>
                  <a:srgbClr val="FFFF00"/>
                </a:solidFill>
              </a:rPr>
              <a:t>)</a:t>
            </a:r>
            <a:endParaRPr lang="cs-CZ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cs-CZ" sz="3600" b="1" u="sng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z="2400" dirty="0" smtClean="0"/>
              <a:t>WEIGHT LOSS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sz="2400" dirty="0"/>
              <a:t> </a:t>
            </a:r>
            <a:r>
              <a:rPr lang="cs-CZ" sz="2400" dirty="0" smtClean="0"/>
              <a:t>      </a:t>
            </a:r>
            <a:r>
              <a:rPr lang="cs-CZ" sz="1800" dirty="0" smtClean="0"/>
              <a:t>(≥10% </a:t>
            </a:r>
            <a:r>
              <a:rPr lang="cs-CZ" sz="1800" dirty="0" err="1" smtClean="0"/>
              <a:t>during</a:t>
            </a:r>
            <a:r>
              <a:rPr lang="cs-CZ" sz="1800" dirty="0" smtClean="0"/>
              <a:t> 3 </a:t>
            </a:r>
            <a:r>
              <a:rPr lang="cs-CZ" sz="1800" dirty="0" err="1" smtClean="0"/>
              <a:t>months</a:t>
            </a:r>
            <a:r>
              <a:rPr lang="cs-CZ" sz="1800" dirty="0" smtClean="0"/>
              <a:t>; GIT </a:t>
            </a:r>
            <a:r>
              <a:rPr lang="cs-CZ" sz="1800" dirty="0" err="1" smtClean="0"/>
              <a:t>disorders</a:t>
            </a:r>
            <a:r>
              <a:rPr lang="cs-CZ" sz="1800" dirty="0" smtClean="0"/>
              <a:t>, </a:t>
            </a:r>
            <a:r>
              <a:rPr lang="cs-CZ" sz="1800" dirty="0" err="1" smtClean="0"/>
              <a:t>chronic</a:t>
            </a:r>
            <a:r>
              <a:rPr lang="cs-CZ" sz="1800" dirty="0" smtClean="0"/>
              <a:t> </a:t>
            </a:r>
            <a:r>
              <a:rPr lang="cs-CZ" sz="1800" dirty="0" err="1" smtClean="0"/>
              <a:t>inflamatory</a:t>
            </a:r>
            <a:r>
              <a:rPr lang="cs-CZ" sz="1800" dirty="0" smtClean="0"/>
              <a:t> </a:t>
            </a:r>
            <a:r>
              <a:rPr lang="cs-CZ" sz="1800" dirty="0" err="1" smtClean="0"/>
              <a:t>diseases</a:t>
            </a:r>
            <a:r>
              <a:rPr lang="cs-CZ" sz="1800" dirty="0" smtClean="0"/>
              <a:t>…)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sz="1800" dirty="0" smtClean="0"/>
          </a:p>
          <a:p>
            <a:pPr eaLnBrk="1" hangingPunct="1">
              <a:lnSpc>
                <a:spcPct val="90000"/>
              </a:lnSpc>
            </a:pPr>
            <a:r>
              <a:rPr lang="cs-CZ" sz="2400" dirty="0" smtClean="0"/>
              <a:t>SUBFEVER/FEVER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sz="2400" dirty="0"/>
              <a:t> </a:t>
            </a:r>
            <a:r>
              <a:rPr lang="cs-CZ" sz="2400" dirty="0" smtClean="0"/>
              <a:t>      </a:t>
            </a:r>
            <a:r>
              <a:rPr lang="cs-CZ" sz="1800" dirty="0" smtClean="0"/>
              <a:t>(</a:t>
            </a:r>
            <a:r>
              <a:rPr lang="cs-CZ" sz="1800" dirty="0" err="1" smtClean="0"/>
              <a:t>lasting</a:t>
            </a:r>
            <a:r>
              <a:rPr lang="cs-CZ" sz="1800" dirty="0" smtClean="0"/>
              <a:t> </a:t>
            </a:r>
            <a:r>
              <a:rPr lang="en-US" sz="1800" dirty="0" smtClean="0">
                <a:cs typeface="Arial" charset="0"/>
              </a:rPr>
              <a:t>&gt;</a:t>
            </a:r>
            <a:r>
              <a:rPr lang="cs-CZ" sz="1800" dirty="0" smtClean="0">
                <a:cs typeface="Arial" charset="0"/>
              </a:rPr>
              <a:t> 3 </a:t>
            </a:r>
            <a:r>
              <a:rPr lang="cs-CZ" sz="1800" dirty="0" err="1" smtClean="0">
                <a:cs typeface="Arial" charset="0"/>
              </a:rPr>
              <a:t>weeks</a:t>
            </a:r>
            <a:r>
              <a:rPr lang="cs-CZ" sz="1800" dirty="0" smtClean="0">
                <a:cs typeface="Arial" charset="0"/>
              </a:rPr>
              <a:t>, </a:t>
            </a:r>
            <a:r>
              <a:rPr lang="cs-CZ" sz="1800" dirty="0" err="1" smtClean="0"/>
              <a:t>dif</a:t>
            </a:r>
            <a:r>
              <a:rPr lang="cs-CZ" sz="1800" dirty="0" smtClean="0"/>
              <a:t> dg </a:t>
            </a:r>
            <a:r>
              <a:rPr lang="cs-CZ" sz="1800" dirty="0" err="1" smtClean="0"/>
              <a:t>infections</a:t>
            </a:r>
            <a:r>
              <a:rPr lang="cs-CZ" sz="1800" dirty="0" smtClean="0"/>
              <a:t>, </a:t>
            </a:r>
            <a:r>
              <a:rPr lang="cs-CZ" sz="1800" dirty="0" err="1" smtClean="0"/>
              <a:t>other</a:t>
            </a:r>
            <a:r>
              <a:rPr lang="cs-CZ" sz="1800" dirty="0" smtClean="0"/>
              <a:t> </a:t>
            </a:r>
            <a:r>
              <a:rPr lang="cs-CZ" sz="1800" dirty="0" err="1" smtClean="0"/>
              <a:t>tumors</a:t>
            </a:r>
            <a:r>
              <a:rPr lang="cs-CZ" sz="1800" dirty="0" smtClean="0"/>
              <a:t> </a:t>
            </a:r>
            <a:r>
              <a:rPr lang="cs-CZ" sz="1800" dirty="0" err="1" smtClean="0"/>
              <a:t>or</a:t>
            </a:r>
            <a:r>
              <a:rPr lang="cs-CZ" sz="1800" dirty="0" smtClean="0"/>
              <a:t> autoimunity </a:t>
            </a:r>
            <a:r>
              <a:rPr lang="cs-CZ" sz="1800" dirty="0" err="1" smtClean="0"/>
              <a:t>disorders</a:t>
            </a:r>
            <a:r>
              <a:rPr lang="cs-CZ" sz="1800" dirty="0" smtClean="0"/>
              <a:t>)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endParaRPr lang="cs-CZ" sz="2400" dirty="0" smtClean="0"/>
          </a:p>
          <a:p>
            <a:pPr eaLnBrk="1" hangingPunct="1">
              <a:lnSpc>
                <a:spcPct val="90000"/>
              </a:lnSpc>
            </a:pPr>
            <a:r>
              <a:rPr lang="cs-CZ" sz="2400" dirty="0" smtClean="0">
                <a:cs typeface="Arial" charset="0"/>
              </a:rPr>
              <a:t>ITCHING </a:t>
            </a:r>
            <a:r>
              <a:rPr lang="cs-CZ" sz="1800" dirty="0" smtClean="0">
                <a:cs typeface="Arial" charset="0"/>
              </a:rPr>
              <a:t>(</a:t>
            </a:r>
            <a:r>
              <a:rPr lang="cs-CZ" sz="1800" dirty="0" err="1" smtClean="0">
                <a:cs typeface="Arial" charset="0"/>
              </a:rPr>
              <a:t>with</a:t>
            </a:r>
            <a:r>
              <a:rPr lang="cs-CZ" sz="1800" dirty="0" smtClean="0">
                <a:cs typeface="Arial" charset="0"/>
              </a:rPr>
              <a:t> </a:t>
            </a:r>
            <a:r>
              <a:rPr lang="cs-CZ" sz="1800" dirty="0" err="1" smtClean="0">
                <a:cs typeface="Arial" charset="0"/>
              </a:rPr>
              <a:t>or</a:t>
            </a:r>
            <a:r>
              <a:rPr lang="cs-CZ" sz="1800" dirty="0" smtClean="0">
                <a:cs typeface="Arial" charset="0"/>
              </a:rPr>
              <a:t> </a:t>
            </a:r>
            <a:r>
              <a:rPr lang="cs-CZ" sz="1800" dirty="0" err="1" smtClean="0">
                <a:cs typeface="Arial" charset="0"/>
              </a:rPr>
              <a:t>without</a:t>
            </a:r>
            <a:r>
              <a:rPr lang="cs-CZ" sz="1800" dirty="0" smtClean="0">
                <a:cs typeface="Arial" charset="0"/>
              </a:rPr>
              <a:t> skin </a:t>
            </a:r>
            <a:r>
              <a:rPr lang="cs-CZ" sz="1800" dirty="0" err="1" smtClean="0">
                <a:cs typeface="Arial" charset="0"/>
              </a:rPr>
              <a:t>lesions</a:t>
            </a:r>
            <a:r>
              <a:rPr lang="cs-CZ" sz="1800" dirty="0" smtClean="0">
                <a:cs typeface="Arial" charset="0"/>
              </a:rPr>
              <a:t>)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endParaRPr lang="cs-CZ" sz="2400" dirty="0" smtClean="0"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sz="2400" dirty="0" smtClean="0">
                <a:cs typeface="Arial" charset="0"/>
              </a:rPr>
              <a:t>NIGHT SWEAT </a:t>
            </a:r>
            <a:r>
              <a:rPr lang="cs-CZ" sz="1800" dirty="0" smtClean="0">
                <a:cs typeface="Arial" charset="0"/>
              </a:rPr>
              <a:t>(</a:t>
            </a:r>
            <a:r>
              <a:rPr lang="cs-CZ" sz="1800" dirty="0" err="1" smtClean="0">
                <a:cs typeface="Arial" charset="0"/>
              </a:rPr>
              <a:t>need</a:t>
            </a:r>
            <a:r>
              <a:rPr lang="cs-CZ" sz="1800" dirty="0" smtClean="0">
                <a:cs typeface="Arial" charset="0"/>
              </a:rPr>
              <a:t> to </a:t>
            </a:r>
            <a:r>
              <a:rPr lang="cs-CZ" sz="1800" dirty="0" err="1" smtClean="0">
                <a:cs typeface="Arial" charset="0"/>
              </a:rPr>
              <a:t>change</a:t>
            </a:r>
            <a:r>
              <a:rPr lang="cs-CZ" sz="1800" dirty="0" smtClean="0">
                <a:cs typeface="Arial" charset="0"/>
              </a:rPr>
              <a:t> </a:t>
            </a:r>
            <a:r>
              <a:rPr lang="cs-CZ" sz="1800" dirty="0" err="1" smtClean="0">
                <a:cs typeface="Arial" charset="0"/>
              </a:rPr>
              <a:t>clothes</a:t>
            </a:r>
            <a:r>
              <a:rPr lang="cs-CZ" sz="1800" dirty="0" smtClean="0">
                <a:cs typeface="Arial" charset="0"/>
              </a:rPr>
              <a:t>/</a:t>
            </a:r>
            <a:r>
              <a:rPr lang="cs-CZ" sz="1800" dirty="0" err="1" smtClean="0">
                <a:cs typeface="Arial" charset="0"/>
              </a:rPr>
              <a:t>pyjama</a:t>
            </a:r>
            <a:r>
              <a:rPr lang="cs-CZ" sz="1800" dirty="0" smtClean="0">
                <a:cs typeface="Arial" charset="0"/>
              </a:rPr>
              <a:t> </a:t>
            </a:r>
            <a:r>
              <a:rPr lang="cs-CZ" sz="1800" dirty="0" err="1" smtClean="0">
                <a:cs typeface="Arial" charset="0"/>
              </a:rPr>
              <a:t>during</a:t>
            </a:r>
            <a:r>
              <a:rPr lang="cs-CZ" sz="1800" dirty="0" smtClean="0">
                <a:cs typeface="Arial" charset="0"/>
              </a:rPr>
              <a:t> </a:t>
            </a:r>
            <a:r>
              <a:rPr lang="cs-CZ" sz="1800" dirty="0" err="1" smtClean="0">
                <a:cs typeface="Arial" charset="0"/>
              </a:rPr>
              <a:t>sleeping</a:t>
            </a:r>
            <a:r>
              <a:rPr lang="cs-CZ" sz="1800" dirty="0" smtClean="0">
                <a:cs typeface="Arial" charset="0"/>
              </a:rPr>
              <a:t>)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endParaRPr lang="cs-CZ" sz="2400" dirty="0" smtClean="0"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sz="2400" dirty="0" smtClean="0">
                <a:cs typeface="Arial" charset="0"/>
              </a:rPr>
              <a:t>FATIGUE </a:t>
            </a:r>
            <a:r>
              <a:rPr lang="cs-CZ" sz="1800" dirty="0" smtClean="0">
                <a:cs typeface="Arial" charset="0"/>
              </a:rPr>
              <a:t>(</a:t>
            </a:r>
            <a:r>
              <a:rPr lang="cs-CZ" sz="1800" dirty="0" err="1" smtClean="0">
                <a:cs typeface="Arial" charset="0"/>
              </a:rPr>
              <a:t>pathological</a:t>
            </a:r>
            <a:r>
              <a:rPr lang="cs-CZ" sz="1800" dirty="0" smtClean="0">
                <a:cs typeface="Arial" charset="0"/>
              </a:rPr>
              <a:t> </a:t>
            </a:r>
            <a:r>
              <a:rPr lang="cs-CZ" sz="1800" dirty="0" err="1" smtClean="0">
                <a:cs typeface="Arial" charset="0"/>
              </a:rPr>
              <a:t>tiredness</a:t>
            </a:r>
            <a:r>
              <a:rPr lang="cs-CZ" sz="1800" dirty="0" smtClean="0">
                <a:cs typeface="Arial" charset="0"/>
              </a:rPr>
              <a:t> </a:t>
            </a:r>
            <a:r>
              <a:rPr lang="cs-CZ" sz="1800" dirty="0" err="1" smtClean="0">
                <a:cs typeface="Arial" charset="0"/>
              </a:rPr>
              <a:t>interfering</a:t>
            </a:r>
            <a:r>
              <a:rPr lang="cs-CZ" sz="1800" dirty="0" smtClean="0">
                <a:cs typeface="Arial" charset="0"/>
              </a:rPr>
              <a:t> </a:t>
            </a:r>
            <a:r>
              <a:rPr lang="cs-CZ" sz="1800" dirty="0" err="1" smtClean="0">
                <a:cs typeface="Arial" charset="0"/>
              </a:rPr>
              <a:t>with</a:t>
            </a:r>
            <a:r>
              <a:rPr lang="cs-CZ" sz="1800" dirty="0" smtClean="0">
                <a:cs typeface="Arial" charset="0"/>
              </a:rPr>
              <a:t> </a:t>
            </a:r>
            <a:r>
              <a:rPr lang="cs-CZ" sz="1800" dirty="0" err="1" smtClean="0">
                <a:cs typeface="Arial" charset="0"/>
              </a:rPr>
              <a:t>usual</a:t>
            </a:r>
            <a:r>
              <a:rPr lang="cs-CZ" sz="1800" dirty="0" smtClean="0">
                <a:cs typeface="Arial" charset="0"/>
              </a:rPr>
              <a:t> </a:t>
            </a:r>
            <a:r>
              <a:rPr lang="cs-CZ" sz="1800" dirty="0" err="1" smtClean="0">
                <a:cs typeface="Arial" charset="0"/>
              </a:rPr>
              <a:t>daily</a:t>
            </a:r>
            <a:r>
              <a:rPr lang="cs-CZ" sz="1800" dirty="0" smtClean="0">
                <a:cs typeface="Arial" charset="0"/>
              </a:rPr>
              <a:t> </a:t>
            </a:r>
            <a:r>
              <a:rPr lang="cs-CZ" sz="1800" dirty="0" err="1" smtClean="0">
                <a:cs typeface="Arial" charset="0"/>
              </a:rPr>
              <a:t>activity</a:t>
            </a:r>
            <a:r>
              <a:rPr lang="cs-CZ" sz="1800" dirty="0" smtClean="0">
                <a:cs typeface="Arial" charset="0"/>
              </a:rPr>
              <a:t>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cs-CZ" sz="2800" dirty="0" smtClean="0">
                <a:cs typeface="Arial" charset="0"/>
              </a:rPr>
              <a:t>      </a:t>
            </a:r>
            <a:endParaRPr lang="cs-CZ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/>
          <a:lstStyle/>
          <a:p>
            <a:pPr eaLnBrk="1" hangingPunct="1">
              <a:tabLst>
                <a:tab pos="7078663" algn="l"/>
              </a:tabLst>
              <a:defRPr/>
            </a:pPr>
            <a:r>
              <a:rPr lang="cs-CZ" sz="3200" b="1" u="sng" dirty="0" smtClean="0">
                <a:solidFill>
                  <a:srgbClr val="FFFF00"/>
                </a:solidFill>
              </a:rPr>
              <a:t>SYMPTOMS OF LOCAL EXPANSION</a:t>
            </a:r>
            <a:r>
              <a:rPr lang="cs-CZ" sz="3200" b="1" dirty="0" smtClean="0">
                <a:solidFill>
                  <a:srgbClr val="FFFF00"/>
                </a:solidFill>
              </a:rPr>
              <a:t/>
            </a:r>
            <a:br>
              <a:rPr lang="cs-CZ" sz="3200" b="1" dirty="0" smtClean="0">
                <a:solidFill>
                  <a:srgbClr val="FFFF00"/>
                </a:solidFill>
              </a:rPr>
            </a:br>
            <a:endParaRPr lang="cs-CZ" sz="3200" b="1" dirty="0">
              <a:solidFill>
                <a:srgbClr val="FFFF00"/>
              </a:solidFill>
            </a:endParaRP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763000" cy="58674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cs-CZ" sz="2000" b="1" u="sng" dirty="0" smtClean="0">
                <a:solidFill>
                  <a:srgbClr val="FFFF00"/>
                </a:solidFill>
              </a:rPr>
              <a:t>NODAL:</a:t>
            </a:r>
          </a:p>
          <a:p>
            <a:pPr eaLnBrk="1" hangingPunct="1">
              <a:lnSpc>
                <a:spcPct val="90000"/>
              </a:lnSpc>
            </a:pPr>
            <a:r>
              <a:rPr lang="cs-CZ" sz="2000" b="1" dirty="0" err="1" smtClean="0"/>
              <a:t>Peripheral</a:t>
            </a:r>
            <a:r>
              <a:rPr lang="cs-CZ" sz="2000" b="1" dirty="0" smtClean="0"/>
              <a:t> (</a:t>
            </a:r>
            <a:r>
              <a:rPr lang="cs-CZ" sz="2000" b="1" dirty="0" err="1" smtClean="0"/>
              <a:t>palpable</a:t>
            </a:r>
            <a:r>
              <a:rPr lang="cs-CZ" sz="2000" b="1" dirty="0" smtClean="0"/>
              <a:t>) </a:t>
            </a:r>
            <a:r>
              <a:rPr lang="cs-CZ" sz="2000" b="1" dirty="0" err="1" smtClean="0"/>
              <a:t>lymphadenopathy</a:t>
            </a:r>
            <a:r>
              <a:rPr lang="cs-CZ" sz="2000" b="1" dirty="0" smtClean="0"/>
              <a:t>: 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1800" dirty="0" smtClean="0">
                <a:solidFill>
                  <a:srgbClr val="FFFF00"/>
                </a:solidFill>
              </a:rPr>
              <a:t>„</a:t>
            </a:r>
            <a:r>
              <a:rPr lang="cs-CZ" sz="1800" dirty="0" err="1" smtClean="0">
                <a:solidFill>
                  <a:srgbClr val="FFFF00"/>
                </a:solidFill>
              </a:rPr>
              <a:t>lumps</a:t>
            </a:r>
            <a:r>
              <a:rPr lang="cs-CZ" sz="1800" dirty="0" smtClean="0">
                <a:solidFill>
                  <a:srgbClr val="FFFF00"/>
                </a:solidFill>
              </a:rPr>
              <a:t>“</a:t>
            </a:r>
          </a:p>
          <a:p>
            <a:pPr eaLnBrk="1" hangingPunct="1">
              <a:lnSpc>
                <a:spcPct val="90000"/>
              </a:lnSpc>
            </a:pPr>
            <a:r>
              <a:rPr lang="cs-CZ" sz="2000" b="1" dirty="0" err="1" smtClean="0"/>
              <a:t>Mediastinal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lymphadenopathy</a:t>
            </a:r>
            <a:r>
              <a:rPr lang="cs-CZ" sz="2000" b="1" dirty="0" smtClean="0"/>
              <a:t>:</a:t>
            </a:r>
            <a:r>
              <a:rPr lang="cs-CZ" sz="2000" dirty="0" smtClean="0">
                <a:solidFill>
                  <a:srgbClr val="FFFF00"/>
                </a:solidFill>
              </a:rPr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1800" dirty="0" err="1" smtClean="0">
                <a:solidFill>
                  <a:srgbClr val="FFFF00"/>
                </a:solidFill>
              </a:rPr>
              <a:t>irritative</a:t>
            </a:r>
            <a:r>
              <a:rPr lang="cs-CZ" sz="1800" dirty="0" smtClean="0">
                <a:solidFill>
                  <a:srgbClr val="FFFF00"/>
                </a:solidFill>
              </a:rPr>
              <a:t> dry </a:t>
            </a:r>
            <a:r>
              <a:rPr lang="cs-CZ" sz="1800" dirty="0" err="1" smtClean="0">
                <a:solidFill>
                  <a:srgbClr val="FFFF00"/>
                </a:solidFill>
              </a:rPr>
              <a:t>cough</a:t>
            </a:r>
            <a:r>
              <a:rPr lang="cs-CZ" sz="1800" dirty="0" smtClean="0">
                <a:solidFill>
                  <a:srgbClr val="FFFF00"/>
                </a:solidFill>
              </a:rPr>
              <a:t>, feeling </a:t>
            </a:r>
            <a:r>
              <a:rPr lang="cs-CZ" sz="1800" dirty="0" err="1" smtClean="0">
                <a:solidFill>
                  <a:srgbClr val="FFFF00"/>
                </a:solidFill>
              </a:rPr>
              <a:t>of</a:t>
            </a:r>
            <a:r>
              <a:rPr lang="cs-CZ" sz="1800" dirty="0" smtClean="0">
                <a:solidFill>
                  <a:srgbClr val="FFFF00"/>
                </a:solidFill>
              </a:rPr>
              <a:t> </a:t>
            </a:r>
            <a:r>
              <a:rPr lang="cs-CZ" sz="1800" dirty="0" err="1" smtClean="0">
                <a:solidFill>
                  <a:srgbClr val="FFFF00"/>
                </a:solidFill>
              </a:rPr>
              <a:t>pressure</a:t>
            </a:r>
            <a:r>
              <a:rPr lang="cs-CZ" sz="1800" dirty="0" smtClean="0">
                <a:solidFill>
                  <a:srgbClr val="FFFF00"/>
                </a:solidFill>
              </a:rPr>
              <a:t>, </a:t>
            </a:r>
            <a:r>
              <a:rPr lang="cs-CZ" sz="1800" dirty="0" err="1" smtClean="0">
                <a:solidFill>
                  <a:srgbClr val="FFFF00"/>
                </a:solidFill>
              </a:rPr>
              <a:t>vena</a:t>
            </a:r>
            <a:r>
              <a:rPr lang="cs-CZ" sz="1800" dirty="0" smtClean="0">
                <a:solidFill>
                  <a:srgbClr val="FFFF00"/>
                </a:solidFill>
              </a:rPr>
              <a:t> </a:t>
            </a:r>
            <a:r>
              <a:rPr lang="cs-CZ" sz="1800" dirty="0" err="1" smtClean="0">
                <a:solidFill>
                  <a:srgbClr val="FFFF00"/>
                </a:solidFill>
              </a:rPr>
              <a:t>cava</a:t>
            </a:r>
            <a:r>
              <a:rPr lang="cs-CZ" sz="1800" dirty="0" smtClean="0">
                <a:solidFill>
                  <a:srgbClr val="FFFF00"/>
                </a:solidFill>
              </a:rPr>
              <a:t> superior syndrom</a:t>
            </a:r>
          </a:p>
          <a:p>
            <a:pPr eaLnBrk="1" hangingPunct="1">
              <a:lnSpc>
                <a:spcPct val="90000"/>
              </a:lnSpc>
            </a:pPr>
            <a:r>
              <a:rPr lang="cs-CZ" sz="2000" b="1" dirty="0" err="1" smtClean="0"/>
              <a:t>Abdominal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lymphadenopathy</a:t>
            </a:r>
            <a:r>
              <a:rPr lang="cs-CZ" sz="2000" b="1" dirty="0" smtClean="0"/>
              <a:t>:</a:t>
            </a:r>
            <a:r>
              <a:rPr lang="cs-CZ" sz="2000" dirty="0" smtClean="0">
                <a:solidFill>
                  <a:srgbClr val="FFFF00"/>
                </a:solidFill>
              </a:rPr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1800" dirty="0" err="1" smtClean="0">
                <a:solidFill>
                  <a:srgbClr val="FFFF00"/>
                </a:solidFill>
              </a:rPr>
              <a:t>stomach</a:t>
            </a:r>
            <a:r>
              <a:rPr lang="cs-CZ" sz="1800" dirty="0" smtClean="0">
                <a:solidFill>
                  <a:srgbClr val="FFFF00"/>
                </a:solidFill>
              </a:rPr>
              <a:t> and </a:t>
            </a:r>
            <a:r>
              <a:rPr lang="cs-CZ" sz="1800" dirty="0" err="1" smtClean="0">
                <a:solidFill>
                  <a:srgbClr val="FFFF00"/>
                </a:solidFill>
              </a:rPr>
              <a:t>intestinal</a:t>
            </a:r>
            <a:r>
              <a:rPr lang="cs-CZ" sz="1800" dirty="0" smtClean="0">
                <a:solidFill>
                  <a:srgbClr val="FFFF00"/>
                </a:solidFill>
              </a:rPr>
              <a:t> </a:t>
            </a:r>
            <a:r>
              <a:rPr lang="cs-CZ" sz="1800" dirty="0" err="1" smtClean="0">
                <a:solidFill>
                  <a:srgbClr val="FFFF00"/>
                </a:solidFill>
              </a:rPr>
              <a:t>dyspepsia</a:t>
            </a:r>
            <a:r>
              <a:rPr lang="cs-CZ" sz="1800" dirty="0" smtClean="0">
                <a:solidFill>
                  <a:srgbClr val="FFFF00"/>
                </a:solidFill>
              </a:rPr>
              <a:t>, </a:t>
            </a:r>
            <a:r>
              <a:rPr lang="cs-CZ" sz="1800" dirty="0" err="1" smtClean="0">
                <a:solidFill>
                  <a:srgbClr val="FFFF00"/>
                </a:solidFill>
              </a:rPr>
              <a:t>hydronephrosis</a:t>
            </a:r>
            <a:r>
              <a:rPr lang="cs-CZ" sz="1800" dirty="0" smtClean="0">
                <a:solidFill>
                  <a:srgbClr val="FFFF00"/>
                </a:solidFill>
              </a:rPr>
              <a:t> </a:t>
            </a:r>
            <a:r>
              <a:rPr lang="cs-CZ" sz="1800" dirty="0" err="1" smtClean="0">
                <a:solidFill>
                  <a:srgbClr val="FFFF00"/>
                </a:solidFill>
              </a:rPr>
              <a:t>due</a:t>
            </a:r>
            <a:r>
              <a:rPr lang="cs-CZ" sz="1800" dirty="0" smtClean="0">
                <a:solidFill>
                  <a:srgbClr val="FFFF00"/>
                </a:solidFill>
              </a:rPr>
              <a:t> to </a:t>
            </a:r>
            <a:r>
              <a:rPr lang="cs-CZ" sz="1800" dirty="0" err="1" smtClean="0">
                <a:solidFill>
                  <a:srgbClr val="FFFF00"/>
                </a:solidFill>
              </a:rPr>
              <a:t>uretheral</a:t>
            </a:r>
            <a:r>
              <a:rPr lang="cs-CZ" sz="1800" dirty="0" smtClean="0">
                <a:solidFill>
                  <a:srgbClr val="FFFF00"/>
                </a:solidFill>
              </a:rPr>
              <a:t> </a:t>
            </a:r>
            <a:r>
              <a:rPr lang="cs-CZ" sz="1800" dirty="0" err="1" smtClean="0">
                <a:solidFill>
                  <a:srgbClr val="FFFF00"/>
                </a:solidFill>
              </a:rPr>
              <a:t>compression</a:t>
            </a:r>
            <a:r>
              <a:rPr lang="cs-CZ" sz="1600" dirty="0" smtClean="0">
                <a:solidFill>
                  <a:srgbClr val="FFFF00"/>
                </a:solidFill>
              </a:rPr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cs-CZ" sz="2000" b="1" dirty="0" err="1" smtClean="0"/>
              <a:t>Splenomegaly</a:t>
            </a:r>
            <a:r>
              <a:rPr lang="cs-CZ" sz="2000" b="1" dirty="0" smtClean="0"/>
              <a:t>:</a:t>
            </a:r>
            <a:r>
              <a:rPr lang="cs-CZ" sz="2000" dirty="0" smtClean="0">
                <a:solidFill>
                  <a:srgbClr val="FFFF00"/>
                </a:solidFill>
              </a:rPr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1800" dirty="0" err="1" smtClean="0">
                <a:solidFill>
                  <a:srgbClr val="FFFF00"/>
                </a:solidFill>
              </a:rPr>
              <a:t>enlarged</a:t>
            </a:r>
            <a:r>
              <a:rPr lang="cs-CZ" sz="1800" dirty="0" smtClean="0">
                <a:solidFill>
                  <a:srgbClr val="FFFF00"/>
                </a:solidFill>
              </a:rPr>
              <a:t> spleen </a:t>
            </a:r>
            <a:r>
              <a:rPr lang="cs-CZ" sz="1800" dirty="0" err="1" smtClean="0">
                <a:solidFill>
                  <a:srgbClr val="FFFF00"/>
                </a:solidFill>
              </a:rPr>
              <a:t>compressing</a:t>
            </a:r>
            <a:r>
              <a:rPr lang="cs-CZ" sz="1800" dirty="0" smtClean="0">
                <a:solidFill>
                  <a:srgbClr val="FFFF00"/>
                </a:solidFill>
              </a:rPr>
              <a:t> </a:t>
            </a:r>
            <a:r>
              <a:rPr lang="cs-CZ" sz="1800" dirty="0" err="1" smtClean="0">
                <a:solidFill>
                  <a:srgbClr val="FFFF00"/>
                </a:solidFill>
              </a:rPr>
              <a:t>stomach</a:t>
            </a:r>
            <a:r>
              <a:rPr lang="cs-CZ" sz="1800" dirty="0" smtClean="0">
                <a:solidFill>
                  <a:srgbClr val="FFFF00"/>
                </a:solidFill>
              </a:rPr>
              <a:t>, feeling </a:t>
            </a:r>
            <a:r>
              <a:rPr lang="cs-CZ" sz="1800" dirty="0" err="1" smtClean="0">
                <a:solidFill>
                  <a:srgbClr val="FFFF00"/>
                </a:solidFill>
              </a:rPr>
              <a:t>of</a:t>
            </a:r>
            <a:r>
              <a:rPr lang="cs-CZ" sz="1800" dirty="0" smtClean="0">
                <a:solidFill>
                  <a:srgbClr val="FFFF00"/>
                </a:solidFill>
              </a:rPr>
              <a:t> </a:t>
            </a:r>
            <a:r>
              <a:rPr lang="cs-CZ" sz="1800" dirty="0" err="1" smtClean="0">
                <a:solidFill>
                  <a:srgbClr val="FFFF00"/>
                </a:solidFill>
              </a:rPr>
              <a:t>fullness</a:t>
            </a:r>
            <a:r>
              <a:rPr lang="cs-CZ" sz="1800" dirty="0" smtClean="0">
                <a:solidFill>
                  <a:srgbClr val="FFFF00"/>
                </a:solidFill>
              </a:rPr>
              <a:t> </a:t>
            </a:r>
            <a:r>
              <a:rPr lang="cs-CZ" sz="1800" dirty="0" err="1" smtClean="0">
                <a:solidFill>
                  <a:srgbClr val="FFFF00"/>
                </a:solidFill>
              </a:rPr>
              <a:t>after</a:t>
            </a:r>
            <a:r>
              <a:rPr lang="cs-CZ" sz="1800" dirty="0" smtClean="0">
                <a:solidFill>
                  <a:srgbClr val="FFFF00"/>
                </a:solidFill>
              </a:rPr>
              <a:t> </a:t>
            </a:r>
            <a:r>
              <a:rPr lang="cs-CZ" sz="1800" dirty="0" err="1" smtClean="0">
                <a:solidFill>
                  <a:srgbClr val="FFFF00"/>
                </a:solidFill>
              </a:rPr>
              <a:t>small</a:t>
            </a:r>
            <a:r>
              <a:rPr lang="cs-CZ" sz="1800" dirty="0" smtClean="0">
                <a:solidFill>
                  <a:srgbClr val="FFFF00"/>
                </a:solidFill>
              </a:rPr>
              <a:t> </a:t>
            </a:r>
            <a:r>
              <a:rPr lang="cs-CZ" sz="1800" dirty="0" err="1" smtClean="0">
                <a:solidFill>
                  <a:srgbClr val="FFFF00"/>
                </a:solidFill>
              </a:rPr>
              <a:t>meal</a:t>
            </a:r>
            <a:endParaRPr lang="cs-CZ" sz="1800" dirty="0" smtClean="0">
              <a:solidFill>
                <a:srgbClr val="FFFF00"/>
              </a:solidFill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sz="2000" dirty="0" smtClean="0">
              <a:solidFill>
                <a:srgbClr val="FFFF00"/>
              </a:solidFill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sz="2000" b="1" u="sng" dirty="0" smtClean="0">
                <a:solidFill>
                  <a:srgbClr val="FFFF00"/>
                </a:solidFill>
              </a:rPr>
              <a:t>EXTRANODAL:</a:t>
            </a:r>
          </a:p>
          <a:p>
            <a:pPr eaLnBrk="1" hangingPunct="1">
              <a:lnSpc>
                <a:spcPct val="90000"/>
              </a:lnSpc>
            </a:pPr>
            <a:r>
              <a:rPr lang="cs-CZ" sz="2000" b="1" dirty="0" smtClean="0"/>
              <a:t>Bone </a:t>
            </a:r>
            <a:r>
              <a:rPr lang="cs-CZ" sz="2000" b="1" dirty="0" err="1" smtClean="0"/>
              <a:t>marrow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infiltration</a:t>
            </a:r>
            <a:r>
              <a:rPr lang="cs-CZ" sz="2000" b="1" dirty="0" smtClean="0"/>
              <a:t>:</a:t>
            </a:r>
            <a:r>
              <a:rPr lang="cs-CZ" sz="2000" dirty="0" smtClean="0">
                <a:solidFill>
                  <a:srgbClr val="FFFF00"/>
                </a:solidFill>
              </a:rPr>
              <a:t> (pan)</a:t>
            </a:r>
            <a:r>
              <a:rPr lang="cs-CZ" sz="2000" dirty="0" err="1" smtClean="0">
                <a:solidFill>
                  <a:srgbClr val="FFFF00"/>
                </a:solidFill>
              </a:rPr>
              <a:t>cytopenia</a:t>
            </a:r>
            <a:endParaRPr lang="cs-CZ" sz="2000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z="2000" b="1" dirty="0" err="1" smtClean="0"/>
              <a:t>Osteolytic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destruction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of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bones</a:t>
            </a:r>
            <a:r>
              <a:rPr lang="cs-CZ" sz="2000" b="1" dirty="0" smtClean="0"/>
              <a:t>: </a:t>
            </a:r>
            <a:r>
              <a:rPr lang="cs-CZ" sz="2000" dirty="0" err="1" smtClean="0">
                <a:solidFill>
                  <a:srgbClr val="FFFF00"/>
                </a:solidFill>
              </a:rPr>
              <a:t>pain</a:t>
            </a:r>
            <a:r>
              <a:rPr lang="cs-CZ" sz="2000" dirty="0" smtClean="0">
                <a:solidFill>
                  <a:srgbClr val="FFFF00"/>
                </a:solidFill>
              </a:rPr>
              <a:t> (</a:t>
            </a:r>
            <a:r>
              <a:rPr lang="cs-CZ" sz="2000" dirty="0" err="1" smtClean="0">
                <a:solidFill>
                  <a:srgbClr val="FFFF00"/>
                </a:solidFill>
              </a:rPr>
              <a:t>backbone</a:t>
            </a:r>
            <a:r>
              <a:rPr lang="cs-CZ" sz="2000" dirty="0" smtClean="0">
                <a:solidFill>
                  <a:srgbClr val="FFFF00"/>
                </a:solidFill>
              </a:rPr>
              <a:t>), </a:t>
            </a:r>
            <a:r>
              <a:rPr lang="cs-CZ" sz="2000" dirty="0" err="1" smtClean="0">
                <a:solidFill>
                  <a:srgbClr val="FFFF00"/>
                </a:solidFill>
              </a:rPr>
              <a:t>pathol</a:t>
            </a:r>
            <a:r>
              <a:rPr lang="cs-CZ" sz="2000" dirty="0" smtClean="0">
                <a:solidFill>
                  <a:srgbClr val="FFFF00"/>
                </a:solidFill>
              </a:rPr>
              <a:t>. </a:t>
            </a:r>
            <a:r>
              <a:rPr lang="cs-CZ" sz="2000" dirty="0" err="1" smtClean="0">
                <a:solidFill>
                  <a:srgbClr val="FFFF00"/>
                </a:solidFill>
              </a:rPr>
              <a:t>fractures</a:t>
            </a:r>
            <a:endParaRPr lang="cs-CZ" sz="2000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z="2000" b="1" dirty="0" smtClean="0"/>
              <a:t>Organ </a:t>
            </a:r>
            <a:r>
              <a:rPr lang="cs-CZ" sz="2000" b="1" dirty="0" err="1" smtClean="0"/>
              <a:t>specific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symptoms</a:t>
            </a:r>
            <a:r>
              <a:rPr lang="cs-CZ" sz="2000" b="1" dirty="0" smtClean="0"/>
              <a:t>:</a:t>
            </a:r>
            <a:r>
              <a:rPr lang="cs-CZ" sz="2000" b="1" dirty="0" smtClean="0">
                <a:solidFill>
                  <a:srgbClr val="FFFF00"/>
                </a:solidFill>
              </a:rPr>
              <a:t> </a:t>
            </a:r>
            <a:r>
              <a:rPr lang="cs-CZ" sz="2000" dirty="0" smtClean="0">
                <a:solidFill>
                  <a:srgbClr val="FFFF00"/>
                </a:solidFill>
              </a:rPr>
              <a:t>~</a:t>
            </a:r>
            <a:r>
              <a:rPr lang="cs-CZ" sz="2000" dirty="0" smtClean="0">
                <a:solidFill>
                  <a:srgbClr val="FFFF00"/>
                </a:solidFill>
              </a:rPr>
              <a:t>30% </a:t>
            </a:r>
            <a:r>
              <a:rPr lang="cs-CZ" sz="2000" dirty="0" err="1" smtClean="0">
                <a:solidFill>
                  <a:srgbClr val="FFFF00"/>
                </a:solidFill>
              </a:rPr>
              <a:t>primary</a:t>
            </a:r>
            <a:r>
              <a:rPr lang="cs-CZ" sz="2000" dirty="0" smtClean="0">
                <a:solidFill>
                  <a:srgbClr val="FFFF00"/>
                </a:solidFill>
              </a:rPr>
              <a:t> </a:t>
            </a:r>
            <a:r>
              <a:rPr lang="cs-CZ" sz="2000" dirty="0" err="1" smtClean="0">
                <a:solidFill>
                  <a:srgbClr val="FFFF00"/>
                </a:solidFill>
              </a:rPr>
              <a:t>extranodal</a:t>
            </a:r>
            <a:r>
              <a:rPr lang="cs-CZ" sz="2000" dirty="0" smtClean="0">
                <a:solidFill>
                  <a:srgbClr val="FFFF00"/>
                </a:solidFill>
              </a:rPr>
              <a:t> </a:t>
            </a:r>
            <a:r>
              <a:rPr lang="cs-CZ" sz="2000" dirty="0" err="1" smtClean="0">
                <a:solidFill>
                  <a:srgbClr val="FFFF00"/>
                </a:solidFill>
              </a:rPr>
              <a:t>lymphomas</a:t>
            </a:r>
            <a:endParaRPr lang="cs-CZ" sz="2000" dirty="0" smtClean="0">
              <a:solidFill>
                <a:srgbClr val="FFFF00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cs-CZ" sz="1800" dirty="0" err="1">
                <a:solidFill>
                  <a:srgbClr val="FFFF00"/>
                </a:solidFill>
              </a:rPr>
              <a:t>m</a:t>
            </a:r>
            <a:r>
              <a:rPr lang="cs-CZ" sz="1800" dirty="0" err="1" smtClean="0">
                <a:solidFill>
                  <a:srgbClr val="FFFF00"/>
                </a:solidFill>
              </a:rPr>
              <a:t>imicking</a:t>
            </a:r>
            <a:r>
              <a:rPr lang="cs-CZ" sz="1800" dirty="0" smtClean="0">
                <a:solidFill>
                  <a:srgbClr val="FFFF00"/>
                </a:solidFill>
              </a:rPr>
              <a:t> </a:t>
            </a:r>
            <a:r>
              <a:rPr lang="cs-CZ" sz="1800" dirty="0" err="1" smtClean="0">
                <a:solidFill>
                  <a:srgbClr val="FFFF00"/>
                </a:solidFill>
              </a:rPr>
              <a:t>relevant</a:t>
            </a:r>
            <a:r>
              <a:rPr lang="cs-CZ" sz="1800" dirty="0" smtClean="0">
                <a:solidFill>
                  <a:srgbClr val="FFFF00"/>
                </a:solidFill>
              </a:rPr>
              <a:t> </a:t>
            </a:r>
            <a:r>
              <a:rPr lang="cs-CZ" sz="1800" dirty="0" err="1" smtClean="0">
                <a:solidFill>
                  <a:srgbClr val="FFFF00"/>
                </a:solidFill>
              </a:rPr>
              <a:t>carcinoma</a:t>
            </a:r>
            <a:r>
              <a:rPr lang="cs-CZ" sz="1600" b="1" dirty="0" smtClean="0">
                <a:solidFill>
                  <a:srgbClr val="FFFF00"/>
                </a:solidFill>
              </a:rPr>
              <a:t> </a:t>
            </a:r>
            <a:r>
              <a:rPr lang="cs-CZ" sz="1800" b="1" dirty="0" smtClean="0">
                <a:solidFill>
                  <a:srgbClr val="FF0000"/>
                </a:solidFill>
              </a:rPr>
              <a:t>(</a:t>
            </a:r>
            <a:r>
              <a:rPr lang="cs-CZ" sz="1800" b="1" dirty="0" err="1" smtClean="0">
                <a:solidFill>
                  <a:srgbClr val="FF0000"/>
                </a:solidFill>
              </a:rPr>
              <a:t>different</a:t>
            </a:r>
            <a:r>
              <a:rPr lang="cs-CZ" sz="1800" b="1" dirty="0" smtClean="0">
                <a:solidFill>
                  <a:srgbClr val="FF0000"/>
                </a:solidFill>
              </a:rPr>
              <a:t> </a:t>
            </a:r>
            <a:r>
              <a:rPr lang="cs-CZ" sz="1800" b="1" dirty="0" err="1" smtClean="0">
                <a:solidFill>
                  <a:srgbClr val="FF0000"/>
                </a:solidFill>
              </a:rPr>
              <a:t>therapy</a:t>
            </a:r>
            <a:r>
              <a:rPr lang="cs-CZ" sz="1800" b="1" dirty="0" smtClean="0">
                <a:solidFill>
                  <a:srgbClr val="FF0000"/>
                </a:solidFill>
              </a:rPr>
              <a:t> </a:t>
            </a:r>
            <a:r>
              <a:rPr lang="cs-CZ" sz="1800" b="1" dirty="0" err="1" smtClean="0">
                <a:solidFill>
                  <a:srgbClr val="FF0000"/>
                </a:solidFill>
              </a:rPr>
              <a:t>approach</a:t>
            </a:r>
            <a:r>
              <a:rPr lang="cs-CZ" sz="1800" b="1" dirty="0" smtClean="0">
                <a:solidFill>
                  <a:srgbClr val="FF0000"/>
                </a:solidFill>
              </a:rPr>
              <a:t>!)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err="1" smtClean="0"/>
              <a:t>Diagnostic</a:t>
            </a:r>
            <a:r>
              <a:rPr lang="cs-CZ" sz="4000" dirty="0" smtClean="0"/>
              <a:t> </a:t>
            </a:r>
            <a:r>
              <a:rPr lang="cs-CZ" sz="4000" dirty="0" err="1" smtClean="0"/>
              <a:t>algoritm</a:t>
            </a:r>
            <a:endParaRPr lang="cs-CZ" sz="4000" dirty="0"/>
          </a:p>
        </p:txBody>
      </p:sp>
      <p:sp>
        <p:nvSpPr>
          <p:cNvPr id="211970" name="Rectangle 4"/>
          <p:cNvSpPr>
            <a:spLocks noChangeArrowheads="1"/>
          </p:cNvSpPr>
          <p:nvPr/>
        </p:nvSpPr>
        <p:spPr bwMode="auto">
          <a:xfrm>
            <a:off x="838200" y="1143000"/>
            <a:ext cx="26670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2400" b="1"/>
              <a:t>Periferal </a:t>
            </a:r>
          </a:p>
          <a:p>
            <a:pPr algn="ctr"/>
            <a:r>
              <a:rPr lang="cs-CZ" sz="2400" b="1"/>
              <a:t>lymphadenopathy</a:t>
            </a:r>
          </a:p>
        </p:txBody>
      </p:sp>
      <p:sp>
        <p:nvSpPr>
          <p:cNvPr id="211971" name="Rectangle 6"/>
          <p:cNvSpPr>
            <a:spLocks noChangeArrowheads="1"/>
          </p:cNvSpPr>
          <p:nvPr/>
        </p:nvSpPr>
        <p:spPr bwMode="auto">
          <a:xfrm>
            <a:off x="762000" y="2895600"/>
            <a:ext cx="25908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2400" b="1"/>
              <a:t>Infection must </a:t>
            </a:r>
          </a:p>
          <a:p>
            <a:pPr algn="ctr"/>
            <a:r>
              <a:rPr lang="cs-CZ" sz="2400" b="1"/>
              <a:t>be excluded</a:t>
            </a:r>
          </a:p>
          <a:p>
            <a:pPr algn="ctr"/>
            <a:r>
              <a:rPr lang="cs-CZ" sz="1400" b="1"/>
              <a:t>EBV, HIV, toxoplasma</a:t>
            </a:r>
          </a:p>
        </p:txBody>
      </p:sp>
      <p:sp>
        <p:nvSpPr>
          <p:cNvPr id="211972" name="Text Box 8"/>
          <p:cNvSpPr txBox="1">
            <a:spLocks noChangeArrowheads="1"/>
          </p:cNvSpPr>
          <p:nvPr/>
        </p:nvSpPr>
        <p:spPr bwMode="auto">
          <a:xfrm>
            <a:off x="152400" y="4724400"/>
            <a:ext cx="3657600" cy="184626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800"/>
              <a:t>Lymph node biopsy and histological examination</a:t>
            </a:r>
          </a:p>
          <a:p>
            <a:pPr>
              <a:spcBef>
                <a:spcPct val="50000"/>
              </a:spcBef>
            </a:pPr>
            <a:r>
              <a:rPr lang="cs-CZ">
                <a:solidFill>
                  <a:srgbClr val="FFFF00"/>
                </a:solidFill>
              </a:rPr>
              <a:t>Native sample is prefered</a:t>
            </a:r>
          </a:p>
        </p:txBody>
      </p:sp>
      <p:sp>
        <p:nvSpPr>
          <p:cNvPr id="211973" name="Text Box 9"/>
          <p:cNvSpPr txBox="1">
            <a:spLocks noChangeArrowheads="1"/>
          </p:cNvSpPr>
          <p:nvPr/>
        </p:nvSpPr>
        <p:spPr bwMode="auto">
          <a:xfrm>
            <a:off x="4495800" y="1066800"/>
            <a:ext cx="3276600" cy="13843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800">
                <a:solidFill>
                  <a:srgbClr val="FFFF00"/>
                </a:solidFill>
              </a:rPr>
              <a:t>Non-specific (general) symptoms</a:t>
            </a:r>
          </a:p>
        </p:txBody>
      </p:sp>
      <p:sp>
        <p:nvSpPr>
          <p:cNvPr id="211974" name="Text Box 12"/>
          <p:cNvSpPr txBox="1">
            <a:spLocks noChangeArrowheads="1"/>
          </p:cNvSpPr>
          <p:nvPr/>
        </p:nvSpPr>
        <p:spPr bwMode="auto">
          <a:xfrm>
            <a:off x="4343400" y="4692650"/>
            <a:ext cx="4114800" cy="17843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800" b="1">
                <a:solidFill>
                  <a:srgbClr val="FFFF00"/>
                </a:solidFill>
              </a:rPr>
              <a:t>Imaging examination:</a:t>
            </a:r>
          </a:p>
          <a:p>
            <a:r>
              <a:rPr lang="cs-CZ" sz="1800" b="1">
                <a:solidFill>
                  <a:srgbClr val="FFFF00"/>
                </a:solidFill>
              </a:rPr>
              <a:t>Ultrasonogrphy- peripheral lymph node, abdomen</a:t>
            </a:r>
          </a:p>
          <a:p>
            <a:r>
              <a:rPr lang="cs-CZ" sz="1800" b="1">
                <a:solidFill>
                  <a:srgbClr val="FFFF00"/>
                </a:solidFill>
              </a:rPr>
              <a:t>CT mediastinum + retroperitoneum</a:t>
            </a:r>
          </a:p>
          <a:p>
            <a:r>
              <a:rPr lang="cs-CZ" sz="1800" b="1">
                <a:solidFill>
                  <a:srgbClr val="FFFF00"/>
                </a:solidFill>
              </a:rPr>
              <a:t>PET</a:t>
            </a:r>
          </a:p>
          <a:p>
            <a:r>
              <a:rPr lang="cs-CZ" sz="1800" b="1">
                <a:solidFill>
                  <a:srgbClr val="FFFF00"/>
                </a:solidFill>
              </a:rPr>
              <a:t>MR</a:t>
            </a:r>
            <a:endParaRPr lang="cs-CZ" b="1">
              <a:solidFill>
                <a:srgbClr val="FFFF00"/>
              </a:solidFill>
            </a:endParaRPr>
          </a:p>
        </p:txBody>
      </p:sp>
      <p:sp>
        <p:nvSpPr>
          <p:cNvPr id="211975" name="Line 13"/>
          <p:cNvSpPr>
            <a:spLocks noChangeShapeType="1"/>
          </p:cNvSpPr>
          <p:nvPr/>
        </p:nvSpPr>
        <p:spPr bwMode="auto">
          <a:xfrm>
            <a:off x="1981200" y="1905000"/>
            <a:ext cx="0" cy="762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11976" name="Line 14"/>
          <p:cNvSpPr>
            <a:spLocks noChangeShapeType="1"/>
          </p:cNvSpPr>
          <p:nvPr/>
        </p:nvSpPr>
        <p:spPr bwMode="auto">
          <a:xfrm>
            <a:off x="1981200" y="4038600"/>
            <a:ext cx="0" cy="685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11977" name="Line 18"/>
          <p:cNvSpPr>
            <a:spLocks noChangeShapeType="1"/>
          </p:cNvSpPr>
          <p:nvPr/>
        </p:nvSpPr>
        <p:spPr bwMode="auto">
          <a:xfrm flipH="1" flipV="1">
            <a:off x="3352800" y="3505200"/>
            <a:ext cx="2362200" cy="1066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11978" name="Line 19"/>
          <p:cNvSpPr>
            <a:spLocks noChangeShapeType="1"/>
          </p:cNvSpPr>
          <p:nvPr/>
        </p:nvSpPr>
        <p:spPr bwMode="auto">
          <a:xfrm>
            <a:off x="6324600" y="2438400"/>
            <a:ext cx="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11979" name="Line 20"/>
          <p:cNvSpPr>
            <a:spLocks noChangeShapeType="1"/>
          </p:cNvSpPr>
          <p:nvPr/>
        </p:nvSpPr>
        <p:spPr bwMode="auto">
          <a:xfrm>
            <a:off x="6172200" y="1828800"/>
            <a:ext cx="0" cy="228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11980" name="Line 21"/>
          <p:cNvSpPr>
            <a:spLocks noChangeShapeType="1"/>
          </p:cNvSpPr>
          <p:nvPr/>
        </p:nvSpPr>
        <p:spPr bwMode="auto">
          <a:xfrm>
            <a:off x="1981200" y="1905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11981" name="Text Box 12"/>
          <p:cNvSpPr txBox="1">
            <a:spLocks noChangeArrowheads="1"/>
          </p:cNvSpPr>
          <p:nvPr/>
        </p:nvSpPr>
        <p:spPr bwMode="auto">
          <a:xfrm>
            <a:off x="4191000" y="2743200"/>
            <a:ext cx="3886200" cy="4000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>
                <a:solidFill>
                  <a:srgbClr val="FFFF00"/>
                </a:solidFill>
              </a:rPr>
              <a:t>Clinical examination (lumps)</a:t>
            </a:r>
          </a:p>
        </p:txBody>
      </p:sp>
      <p:sp>
        <p:nvSpPr>
          <p:cNvPr id="211982" name="Line 19"/>
          <p:cNvSpPr>
            <a:spLocks noChangeShapeType="1"/>
          </p:cNvSpPr>
          <p:nvPr/>
        </p:nvSpPr>
        <p:spPr bwMode="auto">
          <a:xfrm>
            <a:off x="6324600" y="3200400"/>
            <a:ext cx="0" cy="1447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3" name="Picture 2" descr="P101006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5163" y="0"/>
            <a:ext cx="5270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7" name="Picture 2" descr="P101006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4200" y="0"/>
            <a:ext cx="5435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1" name="Picture 2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9000" y="0"/>
            <a:ext cx="482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5" name="Picture 2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8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21709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836613"/>
            <a:ext cx="8027988" cy="602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7091" name="Text Box 4"/>
          <p:cNvSpPr txBox="1">
            <a:spLocks noChangeArrowheads="1"/>
          </p:cNvSpPr>
          <p:nvPr/>
        </p:nvSpPr>
        <p:spPr bwMode="auto">
          <a:xfrm>
            <a:off x="6096000" y="549275"/>
            <a:ext cx="2508250" cy="3140075"/>
          </a:xfrm>
          <a:prstGeom prst="rect">
            <a:avLst/>
          </a:prstGeom>
          <a:solidFill>
            <a:srgbClr val="A0F5FE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cs-CZ">
                <a:solidFill>
                  <a:srgbClr val="FF0066"/>
                </a:solidFill>
              </a:rPr>
              <a:t>Vena cava superior syndrom </a:t>
            </a:r>
          </a:p>
          <a:p>
            <a:pPr>
              <a:spcBef>
                <a:spcPct val="50000"/>
              </a:spcBef>
            </a:pPr>
            <a:r>
              <a:rPr kumimoji="0" lang="cs-CZ">
                <a:solidFill>
                  <a:srgbClr val="FF0066"/>
                </a:solidFill>
              </a:rPr>
              <a:t>Swelling of face, enlarged volume of neck</a:t>
            </a:r>
          </a:p>
          <a:p>
            <a:pPr>
              <a:spcBef>
                <a:spcPct val="50000"/>
              </a:spcBef>
            </a:pPr>
            <a:r>
              <a:rPr kumimoji="0" lang="cs-CZ">
                <a:solidFill>
                  <a:srgbClr val="FF0066"/>
                </a:solidFill>
              </a:rPr>
              <a:t>Visible collateral veins between vena cava superior and inferior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3" name="Picture 2" descr="P10100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0063" y="0"/>
            <a:ext cx="5603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7" name="Picture 2" descr="P10100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831850"/>
            <a:ext cx="7200900" cy="519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7078663" algn="l"/>
              </a:tabLst>
              <a:defRPr/>
            </a:pPr>
            <a:r>
              <a:rPr lang="cs-CZ" sz="4000" b="1" dirty="0" err="1" smtClean="0">
                <a:solidFill>
                  <a:srgbClr val="FFFF00"/>
                </a:solidFill>
              </a:rPr>
              <a:t>What´s</a:t>
            </a:r>
            <a:r>
              <a:rPr lang="cs-CZ" sz="4000" b="1" dirty="0" smtClean="0">
                <a:solidFill>
                  <a:srgbClr val="FFFF00"/>
                </a:solidFill>
              </a:rPr>
              <a:t> </a:t>
            </a:r>
            <a:r>
              <a:rPr lang="cs-CZ" sz="4000" b="1" dirty="0" err="1" smtClean="0">
                <a:solidFill>
                  <a:srgbClr val="FFFF00"/>
                </a:solidFill>
              </a:rPr>
              <a:t>essential</a:t>
            </a:r>
            <a:r>
              <a:rPr lang="cs-CZ" sz="4000" b="1" dirty="0" smtClean="0">
                <a:solidFill>
                  <a:srgbClr val="FFFF00"/>
                </a:solidFill>
              </a:rPr>
              <a:t> to </a:t>
            </a:r>
            <a:r>
              <a:rPr lang="cs-CZ" sz="4000" b="1" dirty="0" err="1" smtClean="0">
                <a:solidFill>
                  <a:srgbClr val="FFFF00"/>
                </a:solidFill>
              </a:rPr>
              <a:t>remember</a:t>
            </a:r>
            <a:r>
              <a:rPr lang="cs-CZ" sz="4000" b="1" dirty="0" smtClean="0">
                <a:solidFill>
                  <a:srgbClr val="FFFF00"/>
                </a:solidFill>
              </a:rPr>
              <a:t> – „</a:t>
            </a:r>
            <a:r>
              <a:rPr lang="cs-CZ" sz="4000" b="1" dirty="0" err="1" smtClean="0">
                <a:solidFill>
                  <a:srgbClr val="FFFF00"/>
                </a:solidFill>
              </a:rPr>
              <a:t>Take</a:t>
            </a:r>
            <a:r>
              <a:rPr lang="cs-CZ" sz="4000" b="1" dirty="0" smtClean="0">
                <a:solidFill>
                  <a:srgbClr val="FFFF00"/>
                </a:solidFill>
              </a:rPr>
              <a:t> </a:t>
            </a:r>
            <a:r>
              <a:rPr lang="cs-CZ" sz="4000" b="1" dirty="0" err="1" smtClean="0">
                <a:solidFill>
                  <a:srgbClr val="FFFF00"/>
                </a:solidFill>
              </a:rPr>
              <a:t>home</a:t>
            </a:r>
            <a:r>
              <a:rPr lang="cs-CZ" sz="4000" b="1" dirty="0" smtClean="0">
                <a:solidFill>
                  <a:srgbClr val="FFFF00"/>
                </a:solidFill>
              </a:rPr>
              <a:t> </a:t>
            </a:r>
            <a:r>
              <a:rPr lang="cs-CZ" sz="4000" b="1" dirty="0" err="1" smtClean="0">
                <a:solidFill>
                  <a:srgbClr val="FFFF00"/>
                </a:solidFill>
              </a:rPr>
              <a:t>message</a:t>
            </a:r>
            <a:r>
              <a:rPr lang="cs-CZ" sz="4000" b="1" dirty="0" smtClean="0">
                <a:solidFill>
                  <a:srgbClr val="FFFF00"/>
                </a:solidFill>
              </a:rPr>
              <a:t>“</a:t>
            </a: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133600"/>
            <a:ext cx="86868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2800" dirty="0" err="1" smtClean="0">
                <a:solidFill>
                  <a:srgbClr val="FFFF00"/>
                </a:solidFill>
              </a:rPr>
              <a:t>For</a:t>
            </a:r>
            <a:r>
              <a:rPr lang="cs-CZ" sz="2800" dirty="0" smtClean="0">
                <a:solidFill>
                  <a:srgbClr val="FFFF00"/>
                </a:solidFill>
              </a:rPr>
              <a:t> </a:t>
            </a:r>
            <a:r>
              <a:rPr lang="cs-CZ" sz="2800" dirty="0" err="1" smtClean="0">
                <a:solidFill>
                  <a:srgbClr val="FFFF00"/>
                </a:solidFill>
              </a:rPr>
              <a:t>students</a:t>
            </a:r>
            <a:r>
              <a:rPr lang="cs-CZ" sz="2800" dirty="0" smtClean="0">
                <a:solidFill>
                  <a:srgbClr val="FFFF00"/>
                </a:solidFill>
              </a:rPr>
              <a:t> and non-</a:t>
            </a:r>
            <a:r>
              <a:rPr lang="cs-CZ" sz="2800" dirty="0" err="1" smtClean="0">
                <a:solidFill>
                  <a:srgbClr val="FFFF00"/>
                </a:solidFill>
              </a:rPr>
              <a:t>hematologists</a:t>
            </a:r>
            <a:r>
              <a:rPr lang="cs-CZ" sz="2800" dirty="0" smtClean="0">
                <a:solidFill>
                  <a:srgbClr val="FFFF00"/>
                </a:solidFill>
              </a:rPr>
              <a:t>: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dirty="0" err="1" smtClean="0"/>
              <a:t>Clinical</a:t>
            </a:r>
            <a:r>
              <a:rPr lang="cs-CZ" sz="2400" dirty="0" smtClean="0"/>
              <a:t> </a:t>
            </a:r>
            <a:r>
              <a:rPr lang="cs-CZ" sz="2400" dirty="0" err="1" smtClean="0"/>
              <a:t>manifestation</a:t>
            </a:r>
            <a:r>
              <a:rPr lang="cs-CZ" sz="2400" dirty="0" smtClean="0"/>
              <a:t> – </a:t>
            </a:r>
            <a:r>
              <a:rPr lang="cs-CZ" sz="2000" dirty="0" err="1" smtClean="0"/>
              <a:t>when</a:t>
            </a:r>
            <a:r>
              <a:rPr lang="cs-CZ" sz="2000" dirty="0" smtClean="0"/>
              <a:t> </a:t>
            </a:r>
            <a:r>
              <a:rPr lang="cs-CZ" sz="2000" dirty="0" err="1" smtClean="0"/>
              <a:t>the</a:t>
            </a:r>
            <a:r>
              <a:rPr lang="cs-CZ" sz="2000" dirty="0" smtClean="0"/>
              <a:t> </a:t>
            </a:r>
            <a:r>
              <a:rPr lang="cs-CZ" sz="2000" dirty="0" err="1" smtClean="0"/>
              <a:t>disorder</a:t>
            </a:r>
            <a:r>
              <a:rPr lang="cs-CZ" sz="2000" dirty="0" smtClean="0"/>
              <a:t> </a:t>
            </a:r>
            <a:r>
              <a:rPr lang="cs-CZ" sz="2000" dirty="0" err="1" smtClean="0"/>
              <a:t>is</a:t>
            </a:r>
            <a:r>
              <a:rPr lang="cs-CZ" sz="2000" dirty="0" smtClean="0"/>
              <a:t> to </a:t>
            </a:r>
            <a:r>
              <a:rPr lang="cs-CZ" sz="2000" dirty="0" err="1" smtClean="0"/>
              <a:t>be</a:t>
            </a:r>
            <a:r>
              <a:rPr lang="cs-CZ" sz="2000" dirty="0" smtClean="0"/>
              <a:t> </a:t>
            </a:r>
            <a:r>
              <a:rPr lang="cs-CZ" sz="2000" dirty="0" err="1" smtClean="0"/>
              <a:t>suspected</a:t>
            </a:r>
            <a:endParaRPr lang="cs-CZ" sz="2000" dirty="0" smtClean="0"/>
          </a:p>
          <a:p>
            <a:pPr eaLnBrk="1" hangingPunct="1">
              <a:lnSpc>
                <a:spcPct val="90000"/>
              </a:lnSpc>
            </a:pPr>
            <a:endParaRPr lang="cs-CZ" sz="2000" dirty="0" smtClean="0"/>
          </a:p>
          <a:p>
            <a:pPr eaLnBrk="1" hangingPunct="1">
              <a:lnSpc>
                <a:spcPct val="90000"/>
              </a:lnSpc>
            </a:pPr>
            <a:r>
              <a:rPr lang="cs-CZ" sz="2400" dirty="0" err="1" smtClean="0"/>
              <a:t>Diagnostic</a:t>
            </a:r>
            <a:r>
              <a:rPr lang="cs-CZ" sz="2400" dirty="0" smtClean="0"/>
              <a:t> </a:t>
            </a:r>
            <a:r>
              <a:rPr lang="cs-CZ" sz="2400" dirty="0" err="1" smtClean="0"/>
              <a:t>algoritm</a:t>
            </a:r>
            <a:r>
              <a:rPr lang="cs-CZ" sz="2400" dirty="0" smtClean="0"/>
              <a:t> – </a:t>
            </a:r>
            <a:r>
              <a:rPr lang="cs-CZ" sz="2000" dirty="0" err="1" smtClean="0"/>
              <a:t>how</a:t>
            </a:r>
            <a:r>
              <a:rPr lang="cs-CZ" sz="2000" dirty="0" smtClean="0"/>
              <a:t> </a:t>
            </a:r>
            <a:r>
              <a:rPr lang="cs-CZ" sz="2000" dirty="0" err="1" smtClean="0"/>
              <a:t>the</a:t>
            </a:r>
            <a:r>
              <a:rPr lang="cs-CZ" sz="2000" dirty="0" smtClean="0"/>
              <a:t> </a:t>
            </a:r>
            <a:r>
              <a:rPr lang="cs-CZ" sz="2000" dirty="0" err="1" smtClean="0"/>
              <a:t>correct</a:t>
            </a:r>
            <a:r>
              <a:rPr lang="cs-CZ" sz="2000" dirty="0" smtClean="0"/>
              <a:t> </a:t>
            </a:r>
            <a:r>
              <a:rPr lang="cs-CZ" sz="2000" dirty="0" err="1" smtClean="0"/>
              <a:t>diagnosis</a:t>
            </a:r>
            <a:r>
              <a:rPr lang="cs-CZ" sz="2000" dirty="0" smtClean="0"/>
              <a:t>  to </a:t>
            </a:r>
            <a:r>
              <a:rPr lang="cs-CZ" sz="2000" dirty="0" err="1" smtClean="0"/>
              <a:t>be</a:t>
            </a:r>
            <a:r>
              <a:rPr lang="cs-CZ" sz="2000" dirty="0" smtClean="0"/>
              <a:t> made</a:t>
            </a:r>
          </a:p>
          <a:p>
            <a:pPr eaLnBrk="1" hangingPunct="1">
              <a:lnSpc>
                <a:spcPct val="90000"/>
              </a:lnSpc>
            </a:pPr>
            <a:endParaRPr lang="cs-CZ" sz="2000" dirty="0" smtClean="0"/>
          </a:p>
          <a:p>
            <a:pPr eaLnBrk="1" hangingPunct="1">
              <a:lnSpc>
                <a:spcPct val="90000"/>
              </a:lnSpc>
            </a:pPr>
            <a:r>
              <a:rPr lang="cs-CZ" sz="2400" dirty="0" smtClean="0"/>
              <a:t>Basic </a:t>
            </a:r>
            <a:r>
              <a:rPr lang="cs-CZ" sz="2400" dirty="0" err="1" smtClean="0"/>
              <a:t>overview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disorders</a:t>
            </a:r>
            <a:r>
              <a:rPr lang="cs-CZ" sz="2400" dirty="0" smtClean="0"/>
              <a:t> – </a:t>
            </a:r>
            <a:r>
              <a:rPr lang="cs-CZ" sz="2000" dirty="0" err="1" smtClean="0"/>
              <a:t>nosological</a:t>
            </a:r>
            <a:r>
              <a:rPr lang="cs-CZ" sz="2000" dirty="0" smtClean="0"/>
              <a:t> </a:t>
            </a:r>
            <a:r>
              <a:rPr lang="cs-CZ" sz="2000" dirty="0" err="1" smtClean="0"/>
              <a:t>units</a:t>
            </a:r>
            <a:r>
              <a:rPr lang="cs-CZ" sz="2000" dirty="0" smtClean="0"/>
              <a:t>, </a:t>
            </a:r>
            <a:r>
              <a:rPr lang="cs-CZ" sz="2000" dirty="0" err="1" smtClean="0"/>
              <a:t>treatment</a:t>
            </a:r>
            <a:r>
              <a:rPr lang="cs-CZ" sz="2000" dirty="0" smtClean="0"/>
              <a:t> , </a:t>
            </a:r>
            <a:r>
              <a:rPr lang="cs-CZ" sz="2000" dirty="0" err="1" smtClean="0"/>
              <a:t>prognosis</a:t>
            </a:r>
            <a:endParaRPr lang="cs-CZ" sz="2400" dirty="0" smtClean="0"/>
          </a:p>
          <a:p>
            <a:pPr eaLnBrk="1" hangingPunct="1">
              <a:lnSpc>
                <a:spcPct val="90000"/>
              </a:lnSpc>
            </a:pPr>
            <a:endParaRPr lang="cs-CZ" sz="2800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cs-CZ" sz="2800" dirty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z="2800" dirty="0" err="1" smtClean="0">
                <a:solidFill>
                  <a:srgbClr val="FFFF00"/>
                </a:solidFill>
              </a:rPr>
              <a:t>For</a:t>
            </a:r>
            <a:r>
              <a:rPr lang="cs-CZ" sz="2800" dirty="0" smtClean="0">
                <a:solidFill>
                  <a:srgbClr val="FFFF00"/>
                </a:solidFill>
              </a:rPr>
              <a:t> hematology </a:t>
            </a:r>
            <a:r>
              <a:rPr lang="cs-CZ" sz="2800" dirty="0" err="1" smtClean="0">
                <a:solidFill>
                  <a:srgbClr val="FFFF00"/>
                </a:solidFill>
              </a:rPr>
              <a:t>specialists</a:t>
            </a:r>
            <a:r>
              <a:rPr lang="cs-CZ" sz="2800" dirty="0" smtClean="0">
                <a:solidFill>
                  <a:srgbClr val="FFFF00"/>
                </a:solidFill>
              </a:rPr>
              <a:t>: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dirty="0" err="1" smtClean="0"/>
              <a:t>Recent</a:t>
            </a:r>
            <a:r>
              <a:rPr lang="cs-CZ" sz="2400" dirty="0" smtClean="0"/>
              <a:t> </a:t>
            </a:r>
            <a:r>
              <a:rPr lang="cs-CZ" sz="2400" dirty="0" err="1" smtClean="0"/>
              <a:t>optimal</a:t>
            </a:r>
            <a:r>
              <a:rPr lang="cs-CZ" sz="2400" dirty="0" smtClean="0"/>
              <a:t> </a:t>
            </a:r>
            <a:r>
              <a:rPr lang="cs-CZ" sz="2400" dirty="0" err="1" smtClean="0"/>
              <a:t>treatment</a:t>
            </a:r>
            <a:r>
              <a:rPr lang="cs-CZ" sz="2400" dirty="0" smtClean="0"/>
              <a:t> </a:t>
            </a:r>
            <a:r>
              <a:rPr lang="cs-CZ" sz="2400" dirty="0" err="1" smtClean="0"/>
              <a:t>algoritms</a:t>
            </a:r>
            <a:endParaRPr lang="cs-CZ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1" name="Picture 2" descr="P101005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60325"/>
            <a:ext cx="7464425" cy="673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5" name="Picture 2" descr="P101005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063"/>
            <a:ext cx="9144000" cy="661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800" b="1" kern="12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cs-CZ" sz="4800" b="1" kern="12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endParaRPr lang="cs-CZ" sz="4800" b="1" kern="12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36898" name="Zástupný symbol pro obsah 2"/>
          <p:cNvSpPr>
            <a:spLocks noGrp="1"/>
          </p:cNvSpPr>
          <p:nvPr>
            <p:ph idx="4294967295"/>
          </p:nvPr>
        </p:nvSpPr>
        <p:spPr>
          <a:xfrm>
            <a:off x="304800" y="1371600"/>
            <a:ext cx="8610600" cy="4708525"/>
          </a:xfrm>
        </p:spPr>
        <p:txBody>
          <a:bodyPr/>
          <a:lstStyle/>
          <a:p>
            <a:pPr marL="547688" indent="-411163" eaLnBrk="1" hangingPunct="1"/>
            <a:r>
              <a:rPr lang="cs-CZ" sz="2800" dirty="0" smtClean="0">
                <a:latin typeface="Calibri" pitchFamily="34" charset="0"/>
              </a:rPr>
              <a:t>Histology subtype</a:t>
            </a:r>
          </a:p>
          <a:p>
            <a:pPr marL="547688" indent="-411163" eaLnBrk="1" hangingPunct="1"/>
            <a:r>
              <a:rPr lang="cs-CZ" sz="2800" dirty="0" smtClean="0">
                <a:latin typeface="Calibri" pitchFamily="34" charset="0"/>
              </a:rPr>
              <a:t>Performance status </a:t>
            </a:r>
            <a:r>
              <a:rPr lang="cs-CZ" sz="2400" dirty="0" smtClean="0">
                <a:latin typeface="Calibri" pitchFamily="34" charset="0"/>
              </a:rPr>
              <a:t>(</a:t>
            </a:r>
            <a:r>
              <a:rPr lang="cs-CZ" sz="2400" dirty="0" err="1" smtClean="0">
                <a:latin typeface="Calibri" pitchFamily="34" charset="0"/>
              </a:rPr>
              <a:t>according</a:t>
            </a:r>
            <a:r>
              <a:rPr lang="cs-CZ" sz="2400" dirty="0" smtClean="0">
                <a:latin typeface="Calibri" pitchFamily="34" charset="0"/>
              </a:rPr>
              <a:t> </a:t>
            </a:r>
            <a:r>
              <a:rPr lang="cs-CZ" sz="2400" dirty="0" smtClean="0">
                <a:latin typeface="Calibri" pitchFamily="34" charset="0"/>
              </a:rPr>
              <a:t>to </a:t>
            </a:r>
            <a:r>
              <a:rPr lang="cs-CZ" sz="2400" dirty="0" smtClean="0">
                <a:latin typeface="Calibri" pitchFamily="34" charset="0"/>
              </a:rPr>
              <a:t>ECOG/WHO)</a:t>
            </a:r>
            <a:endParaRPr lang="cs-CZ" sz="2400" dirty="0" smtClean="0">
              <a:latin typeface="Calibri" pitchFamily="34" charset="0"/>
            </a:endParaRPr>
          </a:p>
          <a:p>
            <a:pPr marL="547688" indent="-411163" eaLnBrk="1" hangingPunct="1"/>
            <a:r>
              <a:rPr lang="cs-CZ" sz="2800" dirty="0" err="1" smtClean="0">
                <a:latin typeface="Calibri" pitchFamily="34" charset="0"/>
              </a:rPr>
              <a:t>Laboratory</a:t>
            </a:r>
            <a:r>
              <a:rPr lang="cs-CZ" sz="2800" dirty="0" smtClean="0">
                <a:latin typeface="Calibri" pitchFamily="34" charset="0"/>
              </a:rPr>
              <a:t> </a:t>
            </a:r>
            <a:r>
              <a:rPr lang="cs-CZ" sz="2800" dirty="0" err="1" smtClean="0">
                <a:latin typeface="Calibri" pitchFamily="34" charset="0"/>
              </a:rPr>
              <a:t>examination</a:t>
            </a:r>
            <a:r>
              <a:rPr lang="cs-CZ" sz="2800" dirty="0" smtClean="0">
                <a:latin typeface="Calibri" pitchFamily="34" charset="0"/>
              </a:rPr>
              <a:t>  </a:t>
            </a:r>
          </a:p>
          <a:p>
            <a:pPr marL="547688" indent="-411163" eaLnBrk="1" hangingPunct="1"/>
            <a:r>
              <a:rPr lang="cs-CZ" sz="2800" dirty="0" err="1" smtClean="0">
                <a:latin typeface="Calibri" pitchFamily="34" charset="0"/>
              </a:rPr>
              <a:t>Extent</a:t>
            </a:r>
            <a:r>
              <a:rPr lang="cs-CZ" sz="2800" dirty="0" smtClean="0">
                <a:latin typeface="Calibri" pitchFamily="34" charset="0"/>
              </a:rPr>
              <a:t> </a:t>
            </a:r>
            <a:r>
              <a:rPr lang="cs-CZ" sz="2800" dirty="0" err="1" smtClean="0">
                <a:latin typeface="Calibri" pitchFamily="34" charset="0"/>
              </a:rPr>
              <a:t>of</a:t>
            </a:r>
            <a:r>
              <a:rPr lang="cs-CZ" sz="2800" dirty="0" smtClean="0">
                <a:latin typeface="Calibri" pitchFamily="34" charset="0"/>
              </a:rPr>
              <a:t> </a:t>
            </a:r>
            <a:r>
              <a:rPr lang="cs-CZ" sz="2800" dirty="0" err="1" smtClean="0">
                <a:latin typeface="Calibri" pitchFamily="34" charset="0"/>
              </a:rPr>
              <a:t>disease</a:t>
            </a:r>
            <a:r>
              <a:rPr lang="cs-CZ" sz="2800" dirty="0" smtClean="0">
                <a:latin typeface="Calibri" pitchFamily="34" charset="0"/>
              </a:rPr>
              <a:t> </a:t>
            </a:r>
            <a:r>
              <a:rPr lang="cs-CZ" sz="2800" dirty="0">
                <a:latin typeface="Calibri" pitchFamily="34" charset="0"/>
              </a:rPr>
              <a:t>= </a:t>
            </a:r>
            <a:r>
              <a:rPr lang="cs-CZ" sz="2800" b="1" u="sng" dirty="0" err="1">
                <a:solidFill>
                  <a:srgbClr val="FFFF00"/>
                </a:solidFill>
                <a:latin typeface="Calibri" pitchFamily="34" charset="0"/>
              </a:rPr>
              <a:t>clinical</a:t>
            </a:r>
            <a:r>
              <a:rPr lang="cs-CZ" sz="2800" b="1" u="sng" dirty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cs-CZ" sz="2800" b="1" u="sng" dirty="0" err="1">
                <a:solidFill>
                  <a:srgbClr val="FFFF00"/>
                </a:solidFill>
                <a:latin typeface="Calibri" pitchFamily="34" charset="0"/>
              </a:rPr>
              <a:t>stage</a:t>
            </a:r>
            <a:endParaRPr lang="cs-CZ" sz="2800" dirty="0" smtClean="0">
              <a:latin typeface="Calibri" pitchFamily="34" charset="0"/>
            </a:endParaRPr>
          </a:p>
          <a:p>
            <a:pPr marL="547688" indent="-411163" eaLnBrk="1" hangingPunct="1"/>
            <a:endParaRPr lang="cs-CZ" sz="2800" dirty="0" smtClean="0">
              <a:latin typeface="Calibri" pitchFamily="34" charset="0"/>
            </a:endParaRPr>
          </a:p>
          <a:p>
            <a:pPr marL="547688" indent="-411163" eaLnBrk="1" hangingPunct="1"/>
            <a:endParaRPr lang="cs-CZ" sz="2800" dirty="0" smtClean="0">
              <a:latin typeface="Calibri" pitchFamily="34" charset="0"/>
            </a:endParaRPr>
          </a:p>
          <a:p>
            <a:pPr marL="547688" indent="-411163" eaLnBrk="1" hangingPunct="1"/>
            <a:r>
              <a:rPr lang="cs-CZ" sz="2800" dirty="0" err="1" smtClean="0">
                <a:latin typeface="Calibri" pitchFamily="34" charset="0"/>
              </a:rPr>
              <a:t>Imaging</a:t>
            </a:r>
            <a:r>
              <a:rPr lang="cs-CZ" sz="2800" dirty="0" smtClean="0">
                <a:latin typeface="Calibri" pitchFamily="34" charset="0"/>
              </a:rPr>
              <a:t> (CT±PET ev. MRI±PET)</a:t>
            </a:r>
          </a:p>
          <a:p>
            <a:pPr marL="947738" lvl="1" indent="-411163" eaLnBrk="1" hangingPunct="1"/>
            <a:r>
              <a:rPr lang="cs-CZ" sz="2400" dirty="0" smtClean="0">
                <a:latin typeface="Calibri" pitchFamily="34" charset="0"/>
              </a:rPr>
              <a:t>CT </a:t>
            </a:r>
            <a:r>
              <a:rPr lang="cs-CZ" sz="2400" dirty="0" err="1" smtClean="0">
                <a:latin typeface="Calibri" pitchFamily="34" charset="0"/>
              </a:rPr>
              <a:t>usually</a:t>
            </a:r>
            <a:r>
              <a:rPr lang="cs-CZ" sz="2400" dirty="0" smtClean="0">
                <a:latin typeface="Calibri" pitchFamily="34" charset="0"/>
              </a:rPr>
              <a:t> „</a:t>
            </a:r>
            <a:r>
              <a:rPr lang="cs-CZ" sz="2400" dirty="0" err="1" smtClean="0">
                <a:latin typeface="Calibri" pitchFamily="34" charset="0"/>
              </a:rPr>
              <a:t>gold</a:t>
            </a:r>
            <a:r>
              <a:rPr lang="cs-CZ" sz="2400" dirty="0" smtClean="0">
                <a:latin typeface="Calibri" pitchFamily="34" charset="0"/>
              </a:rPr>
              <a:t> standard“</a:t>
            </a:r>
          </a:p>
          <a:p>
            <a:pPr marL="547688" indent="-411163" eaLnBrk="1" hangingPunct="1"/>
            <a:r>
              <a:rPr lang="cs-CZ" sz="2800" dirty="0" smtClean="0">
                <a:latin typeface="Calibri" pitchFamily="34" charset="0"/>
              </a:rPr>
              <a:t>Bone </a:t>
            </a:r>
            <a:r>
              <a:rPr lang="cs-CZ" sz="2800" dirty="0" err="1" smtClean="0">
                <a:latin typeface="Calibri" pitchFamily="34" charset="0"/>
              </a:rPr>
              <a:t>marrow</a:t>
            </a:r>
            <a:r>
              <a:rPr lang="cs-CZ" sz="2800" dirty="0" smtClean="0">
                <a:latin typeface="Calibri" pitchFamily="34" charset="0"/>
              </a:rPr>
              <a:t> </a:t>
            </a:r>
            <a:r>
              <a:rPr lang="cs-CZ" sz="2800" dirty="0" err="1" smtClean="0">
                <a:latin typeface="Calibri" pitchFamily="34" charset="0"/>
              </a:rPr>
              <a:t>examination</a:t>
            </a:r>
            <a:r>
              <a:rPr lang="cs-CZ" sz="2800" dirty="0" smtClean="0">
                <a:latin typeface="Calibri" pitchFamily="34" charset="0"/>
              </a:rPr>
              <a:t> (</a:t>
            </a:r>
            <a:r>
              <a:rPr lang="cs-CZ" sz="2800" dirty="0" err="1" smtClean="0">
                <a:latin typeface="Calibri" pitchFamily="34" charset="0"/>
              </a:rPr>
              <a:t>trephine</a:t>
            </a:r>
            <a:r>
              <a:rPr lang="cs-CZ" sz="2800" dirty="0" smtClean="0">
                <a:latin typeface="Calibri" pitchFamily="34" charset="0"/>
              </a:rPr>
              <a:t> </a:t>
            </a:r>
            <a:r>
              <a:rPr lang="cs-CZ" sz="2800" dirty="0" err="1" smtClean="0">
                <a:latin typeface="Calibri" pitchFamily="34" charset="0"/>
              </a:rPr>
              <a:t>biopsy</a:t>
            </a:r>
            <a:r>
              <a:rPr lang="cs-CZ" sz="2800" dirty="0" smtClean="0">
                <a:latin typeface="Calibri" pitchFamily="34" charset="0"/>
              </a:rPr>
              <a:t>)</a:t>
            </a:r>
          </a:p>
          <a:p>
            <a:pPr marL="947738" lvl="1" indent="-411163" eaLnBrk="1" hangingPunct="1"/>
            <a:r>
              <a:rPr lang="cs-CZ" sz="2400" dirty="0" smtClean="0">
                <a:latin typeface="Calibri" pitchFamily="34" charset="0"/>
              </a:rPr>
              <a:t>Not </a:t>
            </a:r>
            <a:r>
              <a:rPr lang="cs-CZ" sz="2400" dirty="0" err="1" smtClean="0">
                <a:latin typeface="Calibri" pitchFamily="34" charset="0"/>
              </a:rPr>
              <a:t>necessary</a:t>
            </a:r>
            <a:r>
              <a:rPr lang="cs-CZ" sz="2400" dirty="0" smtClean="0">
                <a:latin typeface="Calibri" pitchFamily="34" charset="0"/>
              </a:rPr>
              <a:t> in </a:t>
            </a:r>
            <a:r>
              <a:rPr lang="cs-CZ" sz="2400" dirty="0" err="1" smtClean="0">
                <a:latin typeface="Calibri" pitchFamily="34" charset="0"/>
              </a:rPr>
              <a:t>some</a:t>
            </a:r>
            <a:r>
              <a:rPr lang="cs-CZ" sz="2400" dirty="0" smtClean="0">
                <a:latin typeface="Calibri" pitchFamily="34" charset="0"/>
              </a:rPr>
              <a:t> </a:t>
            </a:r>
            <a:r>
              <a:rPr lang="cs-CZ" sz="2400" dirty="0" err="1" smtClean="0">
                <a:latin typeface="Calibri" pitchFamily="34" charset="0"/>
              </a:rPr>
              <a:t>lymphomas</a:t>
            </a:r>
            <a:endParaRPr lang="cs-CZ" sz="2400" dirty="0" smtClean="0">
              <a:latin typeface="Calibri" pitchFamily="34" charset="0"/>
            </a:endParaRPr>
          </a:p>
        </p:txBody>
      </p:sp>
      <p:sp>
        <p:nvSpPr>
          <p:cNvPr id="336900" name="Text Box 6"/>
          <p:cNvSpPr txBox="1">
            <a:spLocks noChangeArrowheads="1"/>
          </p:cNvSpPr>
          <p:nvPr/>
        </p:nvSpPr>
        <p:spPr bwMode="auto">
          <a:xfrm>
            <a:off x="304801" y="228600"/>
            <a:ext cx="8686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800" b="1" dirty="0">
                <a:solidFill>
                  <a:srgbClr val="FFFF00"/>
                </a:solidFill>
              </a:rPr>
              <a:t>PROGNOSIS OF </a:t>
            </a:r>
            <a:r>
              <a:rPr lang="cs-CZ" sz="2800" b="1" dirty="0" smtClean="0">
                <a:solidFill>
                  <a:srgbClr val="FFFF00"/>
                </a:solidFill>
              </a:rPr>
              <a:t>PATIENT WITH MALIGNANT LYMPHOMA </a:t>
            </a:r>
            <a:r>
              <a:rPr lang="cs-CZ" sz="2800" b="1" dirty="0">
                <a:solidFill>
                  <a:srgbClr val="FFFF00"/>
                </a:solidFill>
              </a:rPr>
              <a:t>IS BASED ON:</a:t>
            </a:r>
          </a:p>
        </p:txBody>
      </p:sp>
      <p:sp>
        <p:nvSpPr>
          <p:cNvPr id="336901" name="Oval 7"/>
          <p:cNvSpPr>
            <a:spLocks noChangeArrowheads="1"/>
          </p:cNvSpPr>
          <p:nvPr/>
        </p:nvSpPr>
        <p:spPr bwMode="auto">
          <a:xfrm>
            <a:off x="54894" y="3657600"/>
            <a:ext cx="7869906" cy="3124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" name="Šipka dolů 7"/>
          <p:cNvSpPr/>
          <p:nvPr/>
        </p:nvSpPr>
        <p:spPr>
          <a:xfrm>
            <a:off x="3810000" y="3552825"/>
            <a:ext cx="1000125" cy="42862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cs-CZ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3" name="Picture 3" descr="image PET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638" y="1557338"/>
            <a:ext cx="4860925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886" name="Rectangle 6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2800" b="1" dirty="0" smtClean="0">
                <a:solidFill>
                  <a:srgbClr val="FFFF00"/>
                </a:solidFill>
              </a:rPr>
              <a:t>STAGING: FDG-PET </a:t>
            </a:r>
            <a:r>
              <a:rPr lang="cs-CZ" sz="2800" b="1" dirty="0">
                <a:solidFill>
                  <a:srgbClr val="FFFF00"/>
                </a:solidFill>
              </a:rPr>
              <a:t>(</a:t>
            </a:r>
            <a:r>
              <a:rPr lang="cs-CZ" sz="2800" b="1" baseline="30000" dirty="0" smtClean="0">
                <a:solidFill>
                  <a:srgbClr val="FFFF00"/>
                </a:solidFill>
              </a:rPr>
              <a:t>18</a:t>
            </a:r>
            <a:r>
              <a:rPr lang="cs-CZ" sz="2800" b="1" dirty="0" smtClean="0">
                <a:solidFill>
                  <a:srgbClr val="FFFF00"/>
                </a:solidFill>
              </a:rPr>
              <a:t>Fluordeoxyglucose -positrone </a:t>
            </a:r>
            <a:r>
              <a:rPr lang="cs-CZ" sz="2800" b="1" dirty="0" err="1" smtClean="0">
                <a:solidFill>
                  <a:srgbClr val="FFFF00"/>
                </a:solidFill>
              </a:rPr>
              <a:t>emission</a:t>
            </a:r>
            <a:r>
              <a:rPr lang="cs-CZ" sz="2800" b="1" dirty="0" smtClean="0">
                <a:solidFill>
                  <a:srgbClr val="FFFF00"/>
                </a:solidFill>
              </a:rPr>
              <a:t> </a:t>
            </a:r>
            <a:r>
              <a:rPr lang="cs-CZ" sz="2800" b="1" dirty="0" err="1" smtClean="0">
                <a:solidFill>
                  <a:srgbClr val="FFFF00"/>
                </a:solidFill>
              </a:rPr>
              <a:t>tomography</a:t>
            </a:r>
            <a:r>
              <a:rPr lang="cs-CZ" sz="2800" b="1" dirty="0" smtClean="0">
                <a:solidFill>
                  <a:srgbClr val="FFFF00"/>
                </a:solidFill>
              </a:rPr>
              <a:t>)</a:t>
            </a:r>
            <a:endParaRPr lang="cs-CZ" sz="2800" b="1" dirty="0">
              <a:solidFill>
                <a:srgbClr val="FFFF00"/>
              </a:solidFill>
            </a:endParaRPr>
          </a:p>
        </p:txBody>
      </p:sp>
      <p:pic>
        <p:nvPicPr>
          <p:cNvPr id="22323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524000"/>
            <a:ext cx="3560763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1600200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FDG-PET – BUT, </a:t>
            </a:r>
            <a:r>
              <a:rPr lang="cs-CZ" sz="3200" b="1" dirty="0" err="1" smtClean="0">
                <a:solidFill>
                  <a:srgbClr val="FFFF00"/>
                </a:solidFill>
              </a:rPr>
              <a:t>what</a:t>
            </a:r>
            <a:r>
              <a:rPr lang="cs-CZ" sz="3200" b="1" dirty="0" smtClean="0">
                <a:solidFill>
                  <a:srgbClr val="FFFF00"/>
                </a:solidFill>
              </a:rPr>
              <a:t> </a:t>
            </a:r>
            <a:r>
              <a:rPr lang="cs-CZ" sz="3200" b="1" dirty="0" err="1" smtClean="0">
                <a:solidFill>
                  <a:srgbClr val="FFFF00"/>
                </a:solidFill>
              </a:rPr>
              <a:t>can</a:t>
            </a:r>
            <a:r>
              <a:rPr lang="cs-CZ" sz="3200" b="1" dirty="0" smtClean="0">
                <a:solidFill>
                  <a:srgbClr val="FFFF00"/>
                </a:solidFill>
              </a:rPr>
              <a:t> </a:t>
            </a:r>
            <a:r>
              <a:rPr lang="cs-CZ" sz="3200" b="1" dirty="0" err="1" smtClean="0">
                <a:solidFill>
                  <a:srgbClr val="FFFF00"/>
                </a:solidFill>
              </a:rPr>
              <a:t>we</a:t>
            </a:r>
            <a:r>
              <a:rPr lang="cs-CZ" sz="3200" b="1" dirty="0" smtClean="0">
                <a:solidFill>
                  <a:srgbClr val="FFFF00"/>
                </a:solidFill>
              </a:rPr>
              <a:t> </a:t>
            </a:r>
            <a:r>
              <a:rPr lang="cs-CZ" sz="3200" b="1" dirty="0" err="1" smtClean="0">
                <a:solidFill>
                  <a:srgbClr val="FFFF00"/>
                </a:solidFill>
              </a:rPr>
              <a:t>really</a:t>
            </a:r>
            <a:r>
              <a:rPr lang="cs-CZ" sz="3200" b="1" dirty="0" smtClean="0">
                <a:solidFill>
                  <a:srgbClr val="FFFF00"/>
                </a:solidFill>
              </a:rPr>
              <a:t> </a:t>
            </a:r>
            <a:r>
              <a:rPr lang="cs-CZ" sz="3200" b="1" dirty="0" err="1" smtClean="0">
                <a:solidFill>
                  <a:srgbClr val="FFFF00"/>
                </a:solidFill>
              </a:rPr>
              <a:t>see</a:t>
            </a:r>
            <a:r>
              <a:rPr lang="cs-CZ" sz="3200" b="1" dirty="0" smtClean="0">
                <a:solidFill>
                  <a:srgbClr val="FFFF00"/>
                </a:solidFill>
              </a:rPr>
              <a:t>???</a:t>
            </a:r>
            <a:br>
              <a:rPr lang="cs-CZ" sz="3200" b="1" dirty="0" smtClean="0">
                <a:solidFill>
                  <a:srgbClr val="FFFF00"/>
                </a:solidFill>
              </a:rPr>
            </a:br>
            <a:r>
              <a:rPr lang="cs-CZ" sz="2400" b="1" dirty="0" err="1" smtClean="0">
                <a:solidFill>
                  <a:srgbClr val="FFFF00"/>
                </a:solidFill>
              </a:rPr>
              <a:t>Be</a:t>
            </a:r>
            <a:r>
              <a:rPr lang="cs-CZ" sz="2400" b="1" dirty="0" smtClean="0">
                <a:solidFill>
                  <a:srgbClr val="FFFF00"/>
                </a:solidFill>
              </a:rPr>
              <a:t> </a:t>
            </a:r>
            <a:r>
              <a:rPr lang="cs-CZ" sz="2400" b="1" dirty="0" err="1" smtClean="0">
                <a:solidFill>
                  <a:srgbClr val="FFFF00"/>
                </a:solidFill>
              </a:rPr>
              <a:t>cautious</a:t>
            </a:r>
            <a:r>
              <a:rPr lang="cs-CZ" sz="2400" b="1" dirty="0" smtClean="0">
                <a:solidFill>
                  <a:srgbClr val="FFFF00"/>
                </a:solidFill>
              </a:rPr>
              <a:t> </a:t>
            </a:r>
            <a:r>
              <a:rPr lang="cs-CZ" sz="2400" b="1" dirty="0" err="1" smtClean="0">
                <a:solidFill>
                  <a:srgbClr val="FFFF00"/>
                </a:solidFill>
              </a:rPr>
              <a:t>with</a:t>
            </a:r>
            <a:r>
              <a:rPr lang="cs-CZ" sz="2400" b="1" dirty="0" smtClean="0">
                <a:solidFill>
                  <a:srgbClr val="FFFF00"/>
                </a:solidFill>
              </a:rPr>
              <a:t> </a:t>
            </a:r>
            <a:r>
              <a:rPr lang="cs-CZ" sz="2400" b="1" dirty="0" err="1" smtClean="0">
                <a:solidFill>
                  <a:srgbClr val="FFFF00"/>
                </a:solidFill>
              </a:rPr>
              <a:t>the</a:t>
            </a:r>
            <a:r>
              <a:rPr lang="cs-CZ" sz="2400" b="1" dirty="0" smtClean="0">
                <a:solidFill>
                  <a:srgbClr val="FFFF00"/>
                </a:solidFill>
              </a:rPr>
              <a:t> </a:t>
            </a:r>
            <a:r>
              <a:rPr lang="cs-CZ" sz="2400" b="1" dirty="0" err="1" smtClean="0">
                <a:solidFill>
                  <a:srgbClr val="FFFF00"/>
                </a:solidFill>
              </a:rPr>
              <a:t>interpretation</a:t>
            </a:r>
            <a:r>
              <a:rPr lang="cs-CZ" sz="2400" b="1" dirty="0" smtClean="0">
                <a:solidFill>
                  <a:srgbClr val="FFFF00"/>
                </a:solidFill>
              </a:rPr>
              <a:t> </a:t>
            </a:r>
            <a:r>
              <a:rPr lang="cs-CZ" sz="2400" b="1" dirty="0" err="1" smtClean="0">
                <a:solidFill>
                  <a:srgbClr val="FFFF00"/>
                </a:solidFill>
              </a:rPr>
              <a:t>of</a:t>
            </a:r>
            <a:r>
              <a:rPr lang="cs-CZ" sz="2400" b="1" dirty="0" smtClean="0">
                <a:solidFill>
                  <a:srgbClr val="FFFF00"/>
                </a:solidFill>
              </a:rPr>
              <a:t> PET </a:t>
            </a:r>
            <a:r>
              <a:rPr lang="cs-CZ" sz="2400" b="1" dirty="0" err="1" smtClean="0">
                <a:solidFill>
                  <a:srgbClr val="FFFF00"/>
                </a:solidFill>
              </a:rPr>
              <a:t>scan</a:t>
            </a:r>
            <a:r>
              <a:rPr lang="cs-CZ" sz="2400" b="1" dirty="0" smtClean="0">
                <a:solidFill>
                  <a:srgbClr val="FFFF00"/>
                </a:solidFill>
              </a:rPr>
              <a:t>!</a:t>
            </a:r>
            <a:endParaRPr lang="en-US" sz="240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5B4A8C-A93D-4B10-8973-25037415EBD6}" type="datetime1">
              <a:rPr lang="cs-CZ" smtClean="0"/>
              <a:pPr>
                <a:defRPr/>
              </a:pPr>
              <a:t>28.3.2020</a:t>
            </a:fld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7A03B5-90E7-4448-84F2-D4BB29C84A39}" type="slidenum">
              <a:rPr lang="cs-CZ" smtClean="0"/>
              <a:pPr>
                <a:defRPr/>
              </a:pPr>
              <a:t>24</a:t>
            </a:fld>
            <a:endParaRPr lang="cs-CZ"/>
          </a:p>
        </p:txBody>
      </p:sp>
      <p:pic>
        <p:nvPicPr>
          <p:cNvPr id="375810" name="Picture 2" descr="C:\Documents and Settings\25540\Dokumenty\Obrázky\co_v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09800"/>
            <a:ext cx="6045200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1447800" y="4876800"/>
            <a:ext cx="1720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REALITY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615986" y="2274894"/>
            <a:ext cx="29402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 image/</a:t>
            </a:r>
            <a:r>
              <a:rPr lang="cs-CZ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scan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1" name="Přímá spojnice se šipkou 10"/>
          <p:cNvCxnSpPr/>
          <p:nvPr/>
        </p:nvCxnSpPr>
        <p:spPr bwMode="auto">
          <a:xfrm>
            <a:off x="2667000" y="3004810"/>
            <a:ext cx="1143000" cy="100078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Přímá spojnice se šipkou 12"/>
          <p:cNvCxnSpPr/>
          <p:nvPr/>
        </p:nvCxnSpPr>
        <p:spPr bwMode="auto">
          <a:xfrm>
            <a:off x="2232114" y="5472415"/>
            <a:ext cx="1371600" cy="18037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9255657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5874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1150938" y="1905000"/>
          <a:ext cx="2651125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070" name="Fotografie" r:id="rId3" imgW="4323810" imgH="7380952" progId="">
                  <p:embed/>
                </p:oleObj>
              </mc:Choice>
              <mc:Fallback>
                <p:oleObj name="Fotografie" r:id="rId3" imgW="4323810" imgH="7380952" progId="">
                  <p:embed/>
                  <p:pic>
                    <p:nvPicPr>
                      <p:cNvPr id="0" name="Picture 3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0938" y="1905000"/>
                        <a:ext cx="2651125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5875" name="Object 3"/>
          <p:cNvGraphicFramePr>
            <a:graphicFrameLocks noGrp="1" noChangeAspect="1"/>
          </p:cNvGraphicFramePr>
          <p:nvPr>
            <p:ph sz="half" idx="2"/>
          </p:nvPr>
        </p:nvGraphicFramePr>
        <p:xfrm>
          <a:off x="5486400" y="1905000"/>
          <a:ext cx="2397125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071" name="Fotografie" r:id="rId5" imgW="3905795" imgH="7373379" progId="">
                  <p:embed/>
                </p:oleObj>
              </mc:Choice>
              <mc:Fallback>
                <p:oleObj name="Fotografie" r:id="rId5" imgW="3905795" imgH="7373379" progId="">
                  <p:embed/>
                  <p:pic>
                    <p:nvPicPr>
                      <p:cNvPr id="0" name="Picture 3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1905000"/>
                        <a:ext cx="2397125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587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600438"/>
          </a:xfrm>
          <a:prstGeom prst="rect">
            <a:avLst/>
          </a:prstGeom>
          <a:solidFill>
            <a:srgbClr val="A0F5FE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0" lang="cs-CZ" sz="2800" b="1" u="sng" dirty="0">
                <a:solidFill>
                  <a:srgbClr val="FF0066"/>
                </a:solidFill>
              </a:rPr>
              <a:t>PET</a:t>
            </a:r>
            <a:r>
              <a:rPr kumimoji="0" lang="cs-CZ" sz="2800" b="1" dirty="0">
                <a:solidFill>
                  <a:srgbClr val="FF0066"/>
                </a:solidFill>
              </a:rPr>
              <a:t> </a:t>
            </a:r>
            <a:r>
              <a:rPr kumimoji="0" lang="cs-CZ" sz="2800" b="1" dirty="0" err="1">
                <a:solidFill>
                  <a:srgbClr val="FF0066"/>
                </a:solidFill>
              </a:rPr>
              <a:t>is</a:t>
            </a:r>
            <a:r>
              <a:rPr kumimoji="0" lang="cs-CZ" sz="2800" b="1" dirty="0">
                <a:solidFill>
                  <a:srgbClr val="FF0066"/>
                </a:solidFill>
              </a:rPr>
              <a:t> sensitive but </a:t>
            </a:r>
            <a:r>
              <a:rPr kumimoji="0" lang="cs-CZ" sz="2800" b="1" u="sng" dirty="0">
                <a:solidFill>
                  <a:srgbClr val="FF0066"/>
                </a:solidFill>
              </a:rPr>
              <a:t>not </a:t>
            </a:r>
            <a:r>
              <a:rPr kumimoji="0" lang="cs-CZ" sz="2800" b="1" u="sng" dirty="0" err="1">
                <a:solidFill>
                  <a:srgbClr val="FF0066"/>
                </a:solidFill>
              </a:rPr>
              <a:t>specific</a:t>
            </a:r>
            <a:r>
              <a:rPr kumimoji="0" lang="cs-CZ" sz="2800" b="1" u="sng" dirty="0">
                <a:solidFill>
                  <a:srgbClr val="FF0066"/>
                </a:solidFill>
              </a:rPr>
              <a:t> </a:t>
            </a:r>
            <a:r>
              <a:rPr kumimoji="0" lang="cs-CZ" sz="2800" b="1" u="sng" dirty="0" err="1">
                <a:solidFill>
                  <a:srgbClr val="FF0066"/>
                </a:solidFill>
              </a:rPr>
              <a:t>for</a:t>
            </a:r>
            <a:r>
              <a:rPr kumimoji="0" lang="cs-CZ" sz="2800" b="1" u="sng" dirty="0">
                <a:solidFill>
                  <a:srgbClr val="FF0066"/>
                </a:solidFill>
              </a:rPr>
              <a:t> tumor!</a:t>
            </a:r>
          </a:p>
          <a:p>
            <a:pPr algn="ctr">
              <a:spcBef>
                <a:spcPct val="50000"/>
              </a:spcBef>
            </a:pPr>
            <a:r>
              <a:rPr kumimoji="0" lang="cs-CZ" sz="2800" b="1" dirty="0" err="1">
                <a:solidFill>
                  <a:srgbClr val="FF0066"/>
                </a:solidFill>
              </a:rPr>
              <a:t>Fever</a:t>
            </a:r>
            <a:r>
              <a:rPr kumimoji="0" lang="cs-CZ" sz="2800" b="1" dirty="0">
                <a:solidFill>
                  <a:srgbClr val="FF0066"/>
                </a:solidFill>
              </a:rPr>
              <a:t> </a:t>
            </a:r>
            <a:r>
              <a:rPr kumimoji="0" lang="cs-CZ" sz="2800" b="1" dirty="0" err="1">
                <a:solidFill>
                  <a:srgbClr val="FF0066"/>
                </a:solidFill>
              </a:rPr>
              <a:t>of</a:t>
            </a:r>
            <a:r>
              <a:rPr kumimoji="0" lang="cs-CZ" sz="2800" b="1" dirty="0">
                <a:solidFill>
                  <a:srgbClr val="FF0066"/>
                </a:solidFill>
              </a:rPr>
              <a:t> </a:t>
            </a:r>
            <a:r>
              <a:rPr kumimoji="0" lang="cs-CZ" sz="2800" b="1" dirty="0" err="1">
                <a:solidFill>
                  <a:srgbClr val="FF0066"/>
                </a:solidFill>
              </a:rPr>
              <a:t>unknown</a:t>
            </a:r>
            <a:r>
              <a:rPr kumimoji="0" lang="cs-CZ" sz="2800" b="1" dirty="0">
                <a:solidFill>
                  <a:srgbClr val="FF0066"/>
                </a:solidFill>
              </a:rPr>
              <a:t> </a:t>
            </a:r>
            <a:r>
              <a:rPr kumimoji="0" lang="cs-CZ" sz="2800" b="1" dirty="0" err="1">
                <a:solidFill>
                  <a:srgbClr val="FF0066"/>
                </a:solidFill>
              </a:rPr>
              <a:t>origin</a:t>
            </a:r>
            <a:r>
              <a:rPr kumimoji="0" lang="cs-CZ" sz="2800" b="1" dirty="0">
                <a:solidFill>
                  <a:srgbClr val="FF0066"/>
                </a:solidFill>
              </a:rPr>
              <a:t> – </a:t>
            </a:r>
            <a:r>
              <a:rPr kumimoji="0" lang="cs-CZ" sz="2800" b="1" dirty="0" err="1">
                <a:solidFill>
                  <a:srgbClr val="FF0066"/>
                </a:solidFill>
              </a:rPr>
              <a:t>vasculitis</a:t>
            </a:r>
            <a:r>
              <a:rPr kumimoji="0" lang="cs-CZ" sz="2800" b="1" dirty="0">
                <a:solidFill>
                  <a:srgbClr val="FF0066"/>
                </a:solidFill>
              </a:rPr>
              <a:t> </a:t>
            </a:r>
            <a:r>
              <a:rPr kumimoji="0" lang="cs-CZ" sz="2800" b="1" dirty="0" err="1" smtClean="0">
                <a:solidFill>
                  <a:srgbClr val="FF0066"/>
                </a:solidFill>
              </a:rPr>
              <a:t>descovered</a:t>
            </a:r>
            <a:r>
              <a:rPr kumimoji="0" lang="cs-CZ" sz="2800" b="1" dirty="0" smtClean="0">
                <a:solidFill>
                  <a:srgbClr val="FF0066"/>
                </a:solidFill>
              </a:rPr>
              <a:t> </a:t>
            </a:r>
            <a:r>
              <a:rPr kumimoji="0" lang="cs-CZ" sz="2800" b="1" dirty="0">
                <a:solidFill>
                  <a:srgbClr val="FF0066"/>
                </a:solidFill>
              </a:rPr>
              <a:t>by FDG-PET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8972" name="Group 28"/>
          <p:cNvGraphicFramePr>
            <a:graphicFrameLocks noGrp="1"/>
          </p:cNvGraphicFramePr>
          <p:nvPr>
            <p:ph idx="4294967295"/>
          </p:nvPr>
        </p:nvGraphicFramePr>
        <p:xfrm>
          <a:off x="357188" y="1803400"/>
          <a:ext cx="8429625" cy="3834766"/>
        </p:xfrm>
        <a:graphic>
          <a:graphicData uri="http://schemas.openxmlformats.org/drawingml/2006/table">
            <a:tbl>
              <a:tblPr/>
              <a:tblGrid>
                <a:gridCol w="1714500"/>
                <a:gridCol w="6715125"/>
              </a:tblGrid>
              <a:tr h="5715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Stage I   </a:t>
                      </a:r>
                      <a:endParaRPr kumimoji="0" lang="cs-CZ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Involvement of 1 lymph nodes (LU) group or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 extralymfatic organ (EN) (IE)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0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Stage II</a:t>
                      </a:r>
                      <a:endParaRPr kumimoji="0" lang="cs-CZ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Involvement 2 or more LN regions on the same side of diaphragma or LOCALISED involvement of 1 EN organ (IIE) including lymph node involvement of 1 or more groups LN on the same side of diaphragma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1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Stage III</a:t>
                      </a:r>
                      <a:endParaRPr kumimoji="0" lang="cs-CZ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Involvement of LN or lymphatic organs (spleen, Waldayer circle) on both side of diaphragma, which can be accompanied with LOCALISED involvement of 1 EN organ (IIIE)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2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Stage IV</a:t>
                      </a:r>
                      <a:endParaRPr kumimoji="0" lang="cs-CZ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Difuse or diseminated </a:t>
                      </a: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involvement of 1 or more EN organs or tissues with or without LN involvement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38962" name="Rectangle 1"/>
          <p:cNvSpPr>
            <a:spLocks noChangeArrowheads="1"/>
          </p:cNvSpPr>
          <p:nvPr/>
        </p:nvSpPr>
        <p:spPr bwMode="auto">
          <a:xfrm>
            <a:off x="2500313" y="5851525"/>
            <a:ext cx="10021887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kumimoji="0" lang="cs-CZ" sz="1000" b="1" baseline="30000">
                <a:latin typeface="Calibri" pitchFamily="34" charset="0"/>
              </a:rPr>
              <a:t>1</a:t>
            </a:r>
            <a:r>
              <a:rPr kumimoji="0" lang="cs-CZ" sz="10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Carbone PP, Kaplan HS, Musshoff K, et al. Report of the Committee on Hodgkin’s Disease Staging Classification. Cancer </a:t>
            </a:r>
          </a:p>
          <a:p>
            <a:pPr algn="just"/>
            <a:r>
              <a:rPr kumimoji="0" lang="cs-CZ" sz="10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Res 1971; 31(11):1860-61.</a:t>
            </a:r>
            <a:endParaRPr kumimoji="0" lang="cs-CZ" sz="1000">
              <a:cs typeface="Arial" charset="0"/>
            </a:endParaRPr>
          </a:p>
          <a:p>
            <a:pPr algn="just" eaLnBrk="0" hangingPunct="0"/>
            <a:r>
              <a:rPr kumimoji="0" lang="cs-CZ" sz="1000" b="1" baseline="30000">
                <a:latin typeface="Calibri" pitchFamily="34" charset="0"/>
              </a:rPr>
              <a:t>2</a:t>
            </a:r>
            <a:r>
              <a:rPr kumimoji="0" lang="cs-CZ" sz="1000">
                <a:latin typeface="Times New Roman" pitchFamily="18" charset="0"/>
              </a:rPr>
              <a:t>Rosenberg SA. Report of the committee on the staging of Hodgkin’s disease. Cancer Res  1966; 26: 1310.</a:t>
            </a:r>
            <a:endParaRPr kumimoji="0" lang="cs-CZ" sz="1000">
              <a:cs typeface="Arial" charset="0"/>
            </a:endParaRPr>
          </a:p>
          <a:p>
            <a:pPr algn="just" eaLnBrk="0" hangingPunct="0"/>
            <a:r>
              <a:rPr kumimoji="0" lang="cs-CZ" sz="1000" b="1" baseline="30000">
                <a:latin typeface="Calibri" pitchFamily="34" charset="0"/>
              </a:rPr>
              <a:t>3</a:t>
            </a:r>
            <a:r>
              <a:rPr kumimoji="0" lang="cs-CZ" sz="1000">
                <a:latin typeface="Times New Roman" pitchFamily="18" charset="0"/>
              </a:rPr>
              <a:t>Lister TA, Crowther D, Sutcliffe SB, et al. Report of a commitee convened to discuss the evaluation and staging of </a:t>
            </a:r>
          </a:p>
          <a:p>
            <a:pPr algn="just" eaLnBrk="0" hangingPunct="0"/>
            <a:r>
              <a:rPr kumimoji="0" lang="cs-CZ" sz="1000">
                <a:latin typeface="Times New Roman" pitchFamily="18" charset="0"/>
              </a:rPr>
              <a:t>patients with Hodgkin</a:t>
            </a:r>
            <a:r>
              <a:rPr kumimoji="0" lang="en-US" sz="1000">
                <a:latin typeface="Times New Roman" pitchFamily="18" charset="0"/>
              </a:rPr>
              <a:t>’</a:t>
            </a:r>
            <a:r>
              <a:rPr kumimoji="0" lang="cs-CZ" sz="1000">
                <a:latin typeface="Times New Roman" pitchFamily="18" charset="0"/>
              </a:rPr>
              <a:t>s  disease: Cotswolds Meeting. J Clin Oncol 1989; 7(11):1630-36.</a:t>
            </a:r>
            <a:endParaRPr kumimoji="0" lang="cs-CZ" sz="1000">
              <a:cs typeface="Arial" charset="0"/>
            </a:endParaRPr>
          </a:p>
        </p:txBody>
      </p:sp>
      <p:sp>
        <p:nvSpPr>
          <p:cNvPr id="338963" name="Text Box 29"/>
          <p:cNvSpPr txBox="1">
            <a:spLocks noChangeArrowheads="1"/>
          </p:cNvSpPr>
          <p:nvPr/>
        </p:nvSpPr>
        <p:spPr bwMode="auto">
          <a:xfrm>
            <a:off x="228601" y="228600"/>
            <a:ext cx="8686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rgbClr val="FFFF00"/>
                </a:solidFill>
              </a:rPr>
              <a:t>STAGING -</a:t>
            </a:r>
          </a:p>
          <a:p>
            <a:r>
              <a:rPr lang="cs-CZ" sz="3200" b="1" dirty="0">
                <a:solidFill>
                  <a:srgbClr val="FFFF00"/>
                </a:solidFill>
              </a:rPr>
              <a:t>ANN ARBOR </a:t>
            </a:r>
            <a:r>
              <a:rPr lang="cs-CZ" sz="3200" b="1" dirty="0" smtClean="0">
                <a:solidFill>
                  <a:srgbClr val="FFFF00"/>
                </a:solidFill>
              </a:rPr>
              <a:t>CLASSIFICATON (</a:t>
            </a:r>
            <a:r>
              <a:rPr lang="cs-CZ" sz="3200" b="1" dirty="0" err="1" smtClean="0">
                <a:solidFill>
                  <a:srgbClr val="FFFF00"/>
                </a:solidFill>
              </a:rPr>
              <a:t>modified</a:t>
            </a:r>
            <a:r>
              <a:rPr lang="cs-CZ" sz="3200" b="1" dirty="0" smtClean="0">
                <a:solidFill>
                  <a:srgbClr val="FFFF00"/>
                </a:solidFill>
              </a:rPr>
              <a:t>)</a:t>
            </a:r>
            <a:endParaRPr lang="cs-CZ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0" y="500063"/>
            <a:ext cx="9144000" cy="1143000"/>
          </a:xfrm>
          <a:prstGeom prst="rect">
            <a:avLst/>
          </a:prstGeom>
        </p:spPr>
        <p:txBody>
          <a:bodyPr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endParaRPr kumimoji="0" lang="cs-CZ" sz="4800" b="1" cap="all" dirty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Šipka dolů 5"/>
          <p:cNvSpPr/>
          <p:nvPr/>
        </p:nvSpPr>
        <p:spPr>
          <a:xfrm>
            <a:off x="3948112" y="2995612"/>
            <a:ext cx="928688" cy="35718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cs-CZ" sz="1800"/>
          </a:p>
        </p:txBody>
      </p:sp>
      <p:sp>
        <p:nvSpPr>
          <p:cNvPr id="339971" name="TextovéPole 6"/>
          <p:cNvSpPr txBox="1">
            <a:spLocks noChangeArrowheads="1"/>
          </p:cNvSpPr>
          <p:nvPr/>
        </p:nvSpPr>
        <p:spPr bwMode="auto">
          <a:xfrm>
            <a:off x="381000" y="1560511"/>
            <a:ext cx="3500437" cy="9540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cs-CZ" sz="2800" dirty="0">
                <a:latin typeface="Calibri" pitchFamily="34" charset="0"/>
              </a:rPr>
              <a:t>Limited </a:t>
            </a:r>
            <a:r>
              <a:rPr kumimoji="0" lang="cs-CZ" sz="2800" dirty="0" err="1" smtClean="0">
                <a:latin typeface="Calibri" pitchFamily="34" charset="0"/>
              </a:rPr>
              <a:t>stages</a:t>
            </a:r>
            <a:r>
              <a:rPr kumimoji="0" lang="cs-CZ" sz="2800" dirty="0" smtClean="0">
                <a:latin typeface="Calibri" pitchFamily="34" charset="0"/>
              </a:rPr>
              <a:t>:                                     </a:t>
            </a:r>
            <a:r>
              <a:rPr kumimoji="0" lang="cs-CZ" sz="2800" dirty="0">
                <a:latin typeface="Calibri" pitchFamily="34" charset="0"/>
              </a:rPr>
              <a:t>I and II </a:t>
            </a:r>
          </a:p>
        </p:txBody>
      </p:sp>
      <p:sp>
        <p:nvSpPr>
          <p:cNvPr id="339972" name="TextovéPole 7"/>
          <p:cNvSpPr txBox="1">
            <a:spLocks noChangeArrowheads="1"/>
          </p:cNvSpPr>
          <p:nvPr/>
        </p:nvSpPr>
        <p:spPr bwMode="auto">
          <a:xfrm>
            <a:off x="5068052" y="1580356"/>
            <a:ext cx="3571875" cy="9540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cs-CZ" sz="2800" dirty="0" err="1">
                <a:latin typeface="Calibri" pitchFamily="34" charset="0"/>
              </a:rPr>
              <a:t>Advanced</a:t>
            </a:r>
            <a:r>
              <a:rPr kumimoji="0" lang="cs-CZ" sz="2800" dirty="0">
                <a:latin typeface="Calibri" pitchFamily="34" charset="0"/>
              </a:rPr>
              <a:t> </a:t>
            </a:r>
            <a:r>
              <a:rPr kumimoji="0" lang="cs-CZ" sz="2800" dirty="0" err="1" smtClean="0">
                <a:latin typeface="Calibri" pitchFamily="34" charset="0"/>
              </a:rPr>
              <a:t>stages</a:t>
            </a:r>
            <a:r>
              <a:rPr kumimoji="0" lang="cs-CZ" sz="2800" dirty="0" smtClean="0">
                <a:latin typeface="Calibri" pitchFamily="34" charset="0"/>
              </a:rPr>
              <a:t>:                               </a:t>
            </a:r>
            <a:r>
              <a:rPr kumimoji="0" lang="cs-CZ" sz="2800" dirty="0">
                <a:latin typeface="Calibri" pitchFamily="34" charset="0"/>
              </a:rPr>
              <a:t>III a IV </a:t>
            </a:r>
          </a:p>
        </p:txBody>
      </p:sp>
      <p:sp>
        <p:nvSpPr>
          <p:cNvPr id="339973" name="TextovéPole 8"/>
          <p:cNvSpPr txBox="1">
            <a:spLocks noChangeArrowheads="1"/>
          </p:cNvSpPr>
          <p:nvPr/>
        </p:nvSpPr>
        <p:spPr bwMode="auto">
          <a:xfrm>
            <a:off x="4191000" y="1828800"/>
            <a:ext cx="573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cs-CZ" sz="2400"/>
              <a:t>vs.</a:t>
            </a:r>
          </a:p>
        </p:txBody>
      </p:sp>
      <p:sp>
        <p:nvSpPr>
          <p:cNvPr id="339974" name="Text Box 9"/>
          <p:cNvSpPr txBox="1">
            <a:spLocks noChangeArrowheads="1"/>
          </p:cNvSpPr>
          <p:nvPr/>
        </p:nvSpPr>
        <p:spPr bwMode="auto">
          <a:xfrm>
            <a:off x="228600" y="228600"/>
            <a:ext cx="868679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800" b="1" dirty="0">
                <a:solidFill>
                  <a:srgbClr val="FFFF00"/>
                </a:solidFill>
              </a:rPr>
              <a:t>WHY IS IMPORTANT TO KNOW STAGE </a:t>
            </a:r>
            <a:r>
              <a:rPr lang="cs-CZ" sz="2800" b="1" dirty="0" smtClean="0">
                <a:solidFill>
                  <a:srgbClr val="FFFF00"/>
                </a:solidFill>
              </a:rPr>
              <a:t> </a:t>
            </a:r>
            <a:r>
              <a:rPr lang="cs-CZ" sz="2800" b="1" dirty="0" smtClean="0">
                <a:solidFill>
                  <a:srgbClr val="FFFF00"/>
                </a:solidFill>
              </a:rPr>
              <a:t>(~EXTENT) OF </a:t>
            </a:r>
            <a:r>
              <a:rPr lang="cs-CZ" sz="2800" b="1" dirty="0">
                <a:solidFill>
                  <a:srgbClr val="FFFF00"/>
                </a:solidFill>
              </a:rPr>
              <a:t>THE LYMPHOMA?</a:t>
            </a:r>
          </a:p>
        </p:txBody>
      </p:sp>
      <p:sp>
        <p:nvSpPr>
          <p:cNvPr id="339975" name="Text Box 11"/>
          <p:cNvSpPr txBox="1">
            <a:spLocks noChangeArrowheads="1"/>
          </p:cNvSpPr>
          <p:nvPr/>
        </p:nvSpPr>
        <p:spPr bwMode="auto">
          <a:xfrm>
            <a:off x="228599" y="4876800"/>
            <a:ext cx="8686799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FFFF00"/>
                </a:solidFill>
              </a:rPr>
              <a:t>TREATMENT </a:t>
            </a:r>
            <a:r>
              <a:rPr lang="cs-CZ" dirty="0" smtClean="0">
                <a:solidFill>
                  <a:srgbClr val="FFFF00"/>
                </a:solidFill>
              </a:rPr>
              <a:t>STRATEGY DEPENDS ON THE STAGE IN THE MOST </a:t>
            </a:r>
            <a:r>
              <a:rPr lang="cs-CZ" dirty="0">
                <a:solidFill>
                  <a:srgbClr val="FFFF00"/>
                </a:solidFill>
              </a:rPr>
              <a:t>LYMPHOMA SUBTYPES</a:t>
            </a:r>
            <a:r>
              <a:rPr lang="cs-CZ" dirty="0" smtClean="0">
                <a:solidFill>
                  <a:srgbClr val="FFFF00"/>
                </a:solidFill>
              </a:rPr>
              <a:t>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 smtClean="0">
              <a:solidFill>
                <a:srgbClr val="FFFF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rgbClr val="FFFF00"/>
                </a:solidFill>
              </a:rPr>
              <a:t>EXTENT </a:t>
            </a:r>
            <a:r>
              <a:rPr lang="cs-CZ" dirty="0" smtClean="0">
                <a:solidFill>
                  <a:srgbClr val="FFFF00"/>
                </a:solidFill>
              </a:rPr>
              <a:t>OF DISEASE </a:t>
            </a:r>
            <a:r>
              <a:rPr lang="cs-CZ" dirty="0" smtClean="0">
                <a:solidFill>
                  <a:srgbClr val="FFFF00"/>
                </a:solidFill>
              </a:rPr>
              <a:t>DYNAMICS IS </a:t>
            </a:r>
            <a:r>
              <a:rPr lang="cs-CZ" dirty="0" smtClean="0">
                <a:solidFill>
                  <a:srgbClr val="FFFF00"/>
                </a:solidFill>
              </a:rPr>
              <a:t>USED FOR RESPONSE EVALUATION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63294" y="3680646"/>
            <a:ext cx="37746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IF-RT- </a:t>
            </a:r>
            <a:r>
              <a:rPr lang="cs-CZ" dirty="0" err="1" smtClean="0"/>
              <a:t>based</a:t>
            </a:r>
            <a:r>
              <a:rPr lang="cs-CZ" dirty="0" smtClean="0"/>
              <a:t> </a:t>
            </a:r>
            <a:r>
              <a:rPr lang="cs-CZ" dirty="0" smtClean="0"/>
              <a:t>/ </a:t>
            </a:r>
            <a:r>
              <a:rPr lang="cs-CZ" dirty="0" smtClean="0"/>
              <a:t>IF-RT </a:t>
            </a:r>
            <a:r>
              <a:rPr lang="cs-CZ" dirty="0" err="1" smtClean="0"/>
              <a:t>containing</a:t>
            </a:r>
            <a:endParaRPr lang="cs-CZ" dirty="0" smtClean="0"/>
          </a:p>
          <a:p>
            <a:r>
              <a:rPr lang="cs-CZ" dirty="0" smtClean="0"/>
              <a:t> </a:t>
            </a:r>
            <a:r>
              <a:rPr lang="cs-CZ" dirty="0" err="1" smtClean="0"/>
              <a:t>therapy</a:t>
            </a:r>
            <a:endParaRPr lang="en-US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648200" y="3657600"/>
            <a:ext cx="44390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S</a:t>
            </a:r>
            <a:r>
              <a:rPr lang="cs-CZ" dirty="0" err="1" smtClean="0"/>
              <a:t>ystemic</a:t>
            </a:r>
            <a:r>
              <a:rPr lang="cs-CZ" dirty="0" smtClean="0"/>
              <a:t> </a:t>
            </a:r>
            <a:r>
              <a:rPr lang="cs-CZ" dirty="0" err="1" smtClean="0"/>
              <a:t>therapy</a:t>
            </a:r>
            <a:r>
              <a:rPr lang="cs-CZ" dirty="0" smtClean="0"/>
              <a:t> (</a:t>
            </a:r>
            <a:r>
              <a:rPr lang="cs-CZ" dirty="0" err="1" smtClean="0"/>
              <a:t>immuno</a:t>
            </a:r>
            <a:r>
              <a:rPr lang="cs-CZ" dirty="0" smtClean="0"/>
              <a:t>-, </a:t>
            </a:r>
            <a:r>
              <a:rPr lang="cs-CZ" dirty="0" err="1" smtClean="0"/>
              <a:t>chemo</a:t>
            </a:r>
            <a:r>
              <a:rPr lang="cs-CZ" dirty="0" smtClean="0"/>
              <a:t>-, </a:t>
            </a:r>
            <a:endParaRPr lang="cs-CZ" dirty="0" smtClean="0"/>
          </a:p>
          <a:p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immunochemotherapy</a:t>
            </a:r>
            <a:r>
              <a:rPr lang="cs-CZ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305800" cy="1524000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b="1" dirty="0" smtClean="0">
                <a:solidFill>
                  <a:srgbClr val="FFFF00"/>
                </a:solidFill>
              </a:rPr>
              <a:t>MALIGNANT </a:t>
            </a:r>
            <a:r>
              <a:rPr lang="cs-CZ" sz="3200" b="1" dirty="0" smtClean="0">
                <a:solidFill>
                  <a:srgbClr val="FFFF00"/>
                </a:solidFill>
              </a:rPr>
              <a:t>LYMPHOMAS - GENERAL SURVIVAL</a:t>
            </a:r>
            <a:r>
              <a:rPr lang="cs-CZ" sz="3200" b="1" dirty="0" smtClean="0">
                <a:solidFill>
                  <a:srgbClr val="FFFF00"/>
                </a:solidFill>
              </a:rPr>
              <a:t/>
            </a:r>
            <a:br>
              <a:rPr lang="cs-CZ" sz="3200" b="1" dirty="0" smtClean="0">
                <a:solidFill>
                  <a:srgbClr val="FFFF00"/>
                </a:solidFill>
              </a:rPr>
            </a:br>
            <a:endParaRPr lang="cs-CZ" sz="3200" b="1" dirty="0">
              <a:solidFill>
                <a:srgbClr val="FFFF00"/>
              </a:solidFill>
            </a:endParaRPr>
          </a:p>
        </p:txBody>
      </p:sp>
      <p:pic>
        <p:nvPicPr>
          <p:cNvPr id="6" name="Picture 2" descr="C:\Documents and Settings\25540\Dokumenty\Obrázky\83446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514599"/>
            <a:ext cx="7543800" cy="4317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5181600" y="2609671"/>
            <a:ext cx="3733800" cy="1200329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cs-CZ" sz="1800" b="1" dirty="0" err="1" smtClean="0">
                <a:solidFill>
                  <a:srgbClr val="C00000"/>
                </a:solidFill>
                <a:latin typeface="Arial" pitchFamily="34" charset="0"/>
              </a:rPr>
              <a:t>Low</a:t>
            </a:r>
            <a:r>
              <a:rPr lang="cs-CZ" sz="1800" b="1" dirty="0" smtClean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cs-CZ" sz="1800" b="1" dirty="0" err="1" smtClean="0">
                <a:solidFill>
                  <a:srgbClr val="C00000"/>
                </a:solidFill>
                <a:latin typeface="Arial" pitchFamily="34" charset="0"/>
              </a:rPr>
              <a:t>agressive</a:t>
            </a:r>
            <a:r>
              <a:rPr lang="cs-CZ" sz="1800" b="1" dirty="0" smtClean="0">
                <a:solidFill>
                  <a:srgbClr val="C00000"/>
                </a:solidFill>
                <a:latin typeface="Arial" pitchFamily="34" charset="0"/>
              </a:rPr>
              <a:t> (</a:t>
            </a:r>
            <a:r>
              <a:rPr lang="cs-CZ" sz="1800" b="1" dirty="0" err="1" smtClean="0">
                <a:solidFill>
                  <a:srgbClr val="C00000"/>
                </a:solidFill>
                <a:latin typeface="Arial" pitchFamily="34" charset="0"/>
              </a:rPr>
              <a:t>indolent</a:t>
            </a:r>
            <a:r>
              <a:rPr lang="cs-CZ" sz="1800" b="1" dirty="0" smtClean="0">
                <a:solidFill>
                  <a:srgbClr val="C00000"/>
                </a:solidFill>
                <a:latin typeface="Arial" pitchFamily="34" charset="0"/>
              </a:rPr>
              <a:t>)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cs-CZ" sz="1800" dirty="0" err="1" smtClean="0">
                <a:solidFill>
                  <a:srgbClr val="C00000"/>
                </a:solidFill>
                <a:latin typeface="Arial" pitchFamily="34" charset="0"/>
              </a:rPr>
              <a:t>slow</a:t>
            </a:r>
            <a:r>
              <a:rPr lang="cs-CZ" sz="1800" dirty="0" smtClean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cs-CZ" sz="1800" dirty="0" err="1" smtClean="0">
                <a:solidFill>
                  <a:srgbClr val="C00000"/>
                </a:solidFill>
                <a:latin typeface="Arial" pitchFamily="34" charset="0"/>
              </a:rPr>
              <a:t>growth</a:t>
            </a:r>
            <a:endParaRPr lang="cs-CZ" sz="1800" dirty="0" smtClean="0">
              <a:solidFill>
                <a:srgbClr val="C00000"/>
              </a:solidFill>
              <a:latin typeface="Arial" pitchFamily="34" charset="0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cs-CZ" sz="1800" dirty="0" err="1" smtClean="0">
                <a:solidFill>
                  <a:srgbClr val="C00000"/>
                </a:solidFill>
                <a:latin typeface="Arial" pitchFamily="34" charset="0"/>
              </a:rPr>
              <a:t>usually</a:t>
            </a:r>
            <a:r>
              <a:rPr lang="cs-CZ" sz="1800" dirty="0" smtClean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cs-CZ" sz="1800" dirty="0" err="1" smtClean="0">
                <a:solidFill>
                  <a:srgbClr val="C00000"/>
                </a:solidFill>
                <a:latin typeface="Arial" pitchFamily="34" charset="0"/>
              </a:rPr>
              <a:t>incurable</a:t>
            </a:r>
            <a:r>
              <a:rPr lang="cs-CZ" sz="1800" dirty="0" smtClean="0">
                <a:solidFill>
                  <a:srgbClr val="C00000"/>
                </a:solidFill>
                <a:latin typeface="Arial" pitchFamily="34" charset="0"/>
              </a:rPr>
              <a:t> (</a:t>
            </a:r>
            <a:r>
              <a:rPr lang="cs-CZ" sz="1800" dirty="0" err="1" smtClean="0">
                <a:solidFill>
                  <a:srgbClr val="C00000"/>
                </a:solidFill>
                <a:latin typeface="Arial" pitchFamily="34" charset="0"/>
              </a:rPr>
              <a:t>relapses</a:t>
            </a:r>
            <a:r>
              <a:rPr lang="cs-CZ" sz="1800" dirty="0" smtClean="0">
                <a:solidFill>
                  <a:srgbClr val="C00000"/>
                </a:solidFill>
                <a:latin typeface="Arial" pitchFamily="34" charset="0"/>
              </a:rPr>
              <a:t>)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cs-CZ" sz="1800" dirty="0">
                <a:solidFill>
                  <a:srgbClr val="C00000"/>
                </a:solidFill>
                <a:latin typeface="Arial" pitchFamily="34" charset="0"/>
              </a:rPr>
              <a:t>s</a:t>
            </a:r>
            <a:r>
              <a:rPr lang="cs-CZ" sz="1800" dirty="0" smtClean="0">
                <a:solidFill>
                  <a:srgbClr val="C00000"/>
                </a:solidFill>
                <a:latin typeface="Arial" pitchFamily="34" charset="0"/>
              </a:rPr>
              <a:t>tart </a:t>
            </a:r>
            <a:r>
              <a:rPr lang="cs-CZ" sz="1800" dirty="0" err="1" smtClean="0">
                <a:solidFill>
                  <a:srgbClr val="C00000"/>
                </a:solidFill>
                <a:latin typeface="Arial" pitchFamily="34" charset="0"/>
              </a:rPr>
              <a:t>of</a:t>
            </a:r>
            <a:r>
              <a:rPr lang="cs-CZ" sz="1800" dirty="0" smtClean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cs-CZ" sz="1800" dirty="0" err="1" smtClean="0">
                <a:solidFill>
                  <a:srgbClr val="C00000"/>
                </a:solidFill>
                <a:latin typeface="Arial" pitchFamily="34" charset="0"/>
              </a:rPr>
              <a:t>treatment</a:t>
            </a:r>
            <a:r>
              <a:rPr lang="cs-CZ" sz="1800" dirty="0" smtClean="0">
                <a:solidFill>
                  <a:srgbClr val="C00000"/>
                </a:solidFill>
                <a:latin typeface="Arial" pitchFamily="34" charset="0"/>
              </a:rPr>
              <a:t> in </a:t>
            </a:r>
            <a:r>
              <a:rPr lang="cs-CZ" sz="1800" dirty="0" err="1" smtClean="0">
                <a:solidFill>
                  <a:srgbClr val="C00000"/>
                </a:solidFill>
                <a:latin typeface="Arial" pitchFamily="34" charset="0"/>
              </a:rPr>
              <a:t>symptoms</a:t>
            </a:r>
            <a:endParaRPr lang="cs-CZ" sz="1800" dirty="0">
              <a:solidFill>
                <a:srgbClr val="C00000"/>
              </a:solidFill>
              <a:latin typeface="Arial" pitchFamily="34" charset="0"/>
            </a:endParaRPr>
          </a:p>
        </p:txBody>
      </p:sp>
      <p:sp>
        <p:nvSpPr>
          <p:cNvPr id="23556" name="Text Box 6"/>
          <p:cNvSpPr txBox="1">
            <a:spLocks noChangeArrowheads="1"/>
          </p:cNvSpPr>
          <p:nvPr/>
        </p:nvSpPr>
        <p:spPr bwMode="auto">
          <a:xfrm>
            <a:off x="1191126" y="4876800"/>
            <a:ext cx="4953000" cy="1200329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cs-CZ" sz="1800" b="1" dirty="0" err="1" smtClean="0">
                <a:solidFill>
                  <a:srgbClr val="00B050"/>
                </a:solidFill>
              </a:rPr>
              <a:t>Aggressive</a:t>
            </a:r>
            <a:r>
              <a:rPr lang="cs-CZ" sz="1800" b="1" dirty="0" smtClean="0">
                <a:solidFill>
                  <a:srgbClr val="00B050"/>
                </a:solidFill>
              </a:rPr>
              <a:t>/ </a:t>
            </a:r>
            <a:r>
              <a:rPr lang="cs-CZ" sz="1800" b="1" dirty="0" err="1" smtClean="0">
                <a:solidFill>
                  <a:srgbClr val="00B050"/>
                </a:solidFill>
              </a:rPr>
              <a:t>high</a:t>
            </a:r>
            <a:r>
              <a:rPr lang="cs-CZ" sz="1800" b="1" dirty="0" smtClean="0">
                <a:solidFill>
                  <a:srgbClr val="00B050"/>
                </a:solidFill>
              </a:rPr>
              <a:t> </a:t>
            </a:r>
            <a:r>
              <a:rPr lang="cs-CZ" sz="1800" b="1" dirty="0" err="1" smtClean="0">
                <a:solidFill>
                  <a:srgbClr val="00B050"/>
                </a:solidFill>
              </a:rPr>
              <a:t>aggressive</a:t>
            </a:r>
            <a:r>
              <a:rPr lang="cs-CZ" sz="1800" dirty="0" smtClean="0">
                <a:solidFill>
                  <a:srgbClr val="00B050"/>
                </a:solidFill>
              </a:rPr>
              <a:t> 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1800" dirty="0" smtClean="0">
                <a:solidFill>
                  <a:srgbClr val="00B050"/>
                </a:solidFill>
              </a:rPr>
              <a:t>rapid </a:t>
            </a:r>
            <a:r>
              <a:rPr lang="cs-CZ" sz="1800" dirty="0" err="1" smtClean="0">
                <a:solidFill>
                  <a:srgbClr val="00B050"/>
                </a:solidFill>
              </a:rPr>
              <a:t>progression</a:t>
            </a:r>
            <a:endParaRPr lang="cs-CZ" sz="1800" dirty="0" smtClean="0">
              <a:solidFill>
                <a:srgbClr val="00B050"/>
              </a:solidFill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1800" dirty="0" smtClean="0">
                <a:solidFill>
                  <a:srgbClr val="00B050"/>
                </a:solidFill>
              </a:rPr>
              <a:t>BUT </a:t>
            </a:r>
            <a:r>
              <a:rPr lang="cs-CZ" sz="1800" dirty="0" err="1" smtClean="0">
                <a:solidFill>
                  <a:srgbClr val="00B050"/>
                </a:solidFill>
              </a:rPr>
              <a:t>several</a:t>
            </a:r>
            <a:r>
              <a:rPr lang="cs-CZ" sz="1800" dirty="0" smtClean="0">
                <a:solidFill>
                  <a:srgbClr val="00B050"/>
                </a:solidFill>
              </a:rPr>
              <a:t> </a:t>
            </a:r>
            <a:r>
              <a:rPr lang="cs-CZ" sz="1800" dirty="0" err="1" smtClean="0">
                <a:solidFill>
                  <a:srgbClr val="00B050"/>
                </a:solidFill>
              </a:rPr>
              <a:t>categories</a:t>
            </a:r>
            <a:r>
              <a:rPr lang="cs-CZ" sz="1800" dirty="0" smtClean="0">
                <a:solidFill>
                  <a:srgbClr val="00B050"/>
                </a:solidFill>
              </a:rPr>
              <a:t> </a:t>
            </a:r>
            <a:r>
              <a:rPr lang="cs-CZ" sz="1800" dirty="0" err="1">
                <a:solidFill>
                  <a:srgbClr val="00B050"/>
                </a:solidFill>
              </a:rPr>
              <a:t>potentially</a:t>
            </a:r>
            <a:r>
              <a:rPr lang="cs-CZ" sz="1800" dirty="0">
                <a:solidFill>
                  <a:srgbClr val="00B050"/>
                </a:solidFill>
              </a:rPr>
              <a:t> </a:t>
            </a:r>
            <a:r>
              <a:rPr lang="cs-CZ" sz="1800" dirty="0" err="1" smtClean="0">
                <a:solidFill>
                  <a:srgbClr val="00B050"/>
                </a:solidFill>
              </a:rPr>
              <a:t>curable</a:t>
            </a:r>
            <a:endParaRPr lang="cs-CZ" sz="1800" dirty="0" smtClean="0">
              <a:solidFill>
                <a:srgbClr val="00B050"/>
              </a:solidFill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1800" dirty="0" smtClean="0">
                <a:solidFill>
                  <a:srgbClr val="00B050"/>
                </a:solidFill>
              </a:rPr>
              <a:t>start </a:t>
            </a:r>
            <a:r>
              <a:rPr lang="cs-CZ" sz="1800" dirty="0" err="1">
                <a:solidFill>
                  <a:srgbClr val="00B050"/>
                </a:solidFill>
              </a:rPr>
              <a:t>of</a:t>
            </a:r>
            <a:r>
              <a:rPr lang="cs-CZ" sz="1800" dirty="0">
                <a:solidFill>
                  <a:srgbClr val="00B050"/>
                </a:solidFill>
              </a:rPr>
              <a:t> </a:t>
            </a:r>
            <a:r>
              <a:rPr lang="cs-CZ" sz="1800" dirty="0" err="1">
                <a:solidFill>
                  <a:srgbClr val="00B050"/>
                </a:solidFill>
              </a:rPr>
              <a:t>treatment</a:t>
            </a:r>
            <a:r>
              <a:rPr lang="cs-CZ" sz="1800" dirty="0">
                <a:solidFill>
                  <a:srgbClr val="00B050"/>
                </a:solidFill>
              </a:rPr>
              <a:t> </a:t>
            </a:r>
            <a:r>
              <a:rPr lang="cs-CZ" sz="1800" dirty="0" err="1">
                <a:solidFill>
                  <a:srgbClr val="00B050"/>
                </a:solidFill>
              </a:rPr>
              <a:t>the</a:t>
            </a:r>
            <a:r>
              <a:rPr lang="cs-CZ" sz="1800" dirty="0">
                <a:solidFill>
                  <a:srgbClr val="00B050"/>
                </a:solidFill>
              </a:rPr>
              <a:t> </a:t>
            </a:r>
            <a:r>
              <a:rPr lang="cs-CZ" sz="1800" dirty="0" err="1">
                <a:solidFill>
                  <a:srgbClr val="00B050"/>
                </a:solidFill>
              </a:rPr>
              <a:t>earliest</a:t>
            </a:r>
            <a:r>
              <a:rPr lang="cs-CZ" sz="1800" dirty="0">
                <a:solidFill>
                  <a:srgbClr val="00B050"/>
                </a:solidFill>
              </a:rPr>
              <a:t> </a:t>
            </a:r>
            <a:r>
              <a:rPr lang="cs-CZ" sz="1800" dirty="0" err="1" smtClean="0">
                <a:solidFill>
                  <a:srgbClr val="00B050"/>
                </a:solidFill>
              </a:rPr>
              <a:t>possible</a:t>
            </a:r>
            <a:endParaRPr lang="cs-CZ" sz="1800" dirty="0">
              <a:solidFill>
                <a:srgbClr val="00B050"/>
              </a:solidFill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28600" y="1147465"/>
            <a:ext cx="8763000" cy="4495800"/>
          </a:xfrm>
        </p:spPr>
        <p:txBody>
          <a:bodyPr/>
          <a:lstStyle/>
          <a:p>
            <a:r>
              <a:rPr lang="cs-CZ" sz="2400" dirty="0" err="1" smtClean="0"/>
              <a:t>Clinical</a:t>
            </a:r>
            <a:r>
              <a:rPr lang="cs-CZ" sz="2400" dirty="0" smtClean="0"/>
              <a:t> </a:t>
            </a:r>
            <a:r>
              <a:rPr lang="cs-CZ" sz="2400" dirty="0" err="1" smtClean="0"/>
              <a:t>behavior</a:t>
            </a:r>
            <a:r>
              <a:rPr lang="cs-CZ" sz="2400" dirty="0" smtClean="0"/>
              <a:t> (</a:t>
            </a:r>
            <a:r>
              <a:rPr lang="cs-CZ" sz="2400" dirty="0" err="1"/>
              <a:t>a</a:t>
            </a:r>
            <a:r>
              <a:rPr lang="cs-CZ" sz="2400" dirty="0" err="1" smtClean="0"/>
              <a:t>ggressive</a:t>
            </a:r>
            <a:r>
              <a:rPr lang="cs-CZ" sz="2400" dirty="0" smtClean="0"/>
              <a:t> vs. </a:t>
            </a:r>
            <a:r>
              <a:rPr lang="cs-CZ" sz="2400" dirty="0" err="1" smtClean="0"/>
              <a:t>indolent</a:t>
            </a:r>
            <a:r>
              <a:rPr lang="cs-CZ" sz="2400" dirty="0" smtClean="0"/>
              <a:t>) </a:t>
            </a:r>
            <a:r>
              <a:rPr lang="cs-CZ" sz="2400" dirty="0" err="1" smtClean="0"/>
              <a:t>is</a:t>
            </a:r>
            <a:r>
              <a:rPr lang="cs-CZ" sz="2400" dirty="0" smtClean="0"/>
              <a:t> </a:t>
            </a:r>
            <a:r>
              <a:rPr lang="cs-CZ" sz="2400" dirty="0" err="1" smtClean="0"/>
              <a:t>an</a:t>
            </a:r>
            <a:r>
              <a:rPr lang="cs-CZ" sz="2400" dirty="0" smtClean="0"/>
              <a:t> </a:t>
            </a:r>
            <a:r>
              <a:rPr lang="cs-CZ" sz="2400" dirty="0" err="1" smtClean="0"/>
              <a:t>important</a:t>
            </a:r>
            <a:r>
              <a:rPr lang="cs-CZ" sz="2400" dirty="0" smtClean="0"/>
              <a:t> </a:t>
            </a:r>
            <a:r>
              <a:rPr lang="cs-CZ" sz="2400" dirty="0" err="1" smtClean="0"/>
              <a:t>factor</a:t>
            </a:r>
            <a:r>
              <a:rPr lang="cs-CZ" sz="2400" dirty="0" smtClean="0"/>
              <a:t> </a:t>
            </a:r>
            <a:r>
              <a:rPr lang="cs-CZ" sz="2400" dirty="0" err="1" smtClean="0"/>
              <a:t>for</a:t>
            </a:r>
            <a:r>
              <a:rPr lang="cs-CZ" sz="2400" dirty="0" smtClean="0"/>
              <a:t> </a:t>
            </a:r>
            <a:r>
              <a:rPr lang="cs-CZ" sz="2400" dirty="0" err="1" smtClean="0"/>
              <a:t>therapy</a:t>
            </a:r>
            <a:r>
              <a:rPr lang="cs-CZ" sz="2400" dirty="0" smtClean="0"/>
              <a:t> </a:t>
            </a:r>
            <a:r>
              <a:rPr lang="cs-CZ" sz="2400" dirty="0" err="1" smtClean="0"/>
              <a:t>decision</a:t>
            </a:r>
            <a:endParaRPr lang="cs-CZ" sz="2400" dirty="0" smtClean="0"/>
          </a:p>
          <a:p>
            <a:r>
              <a:rPr lang="cs-CZ" sz="2400" dirty="0" err="1" smtClean="0"/>
              <a:t>Irrespective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lymphoma</a:t>
            </a:r>
            <a:r>
              <a:rPr lang="cs-CZ" sz="2400" dirty="0" smtClean="0"/>
              <a:t> subtype</a:t>
            </a:r>
            <a:endParaRPr lang="en-US" sz="2400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CCDF30-797D-47DA-BBF4-6A64FA03C6B8}" type="datetime1">
              <a:rPr lang="cs-CZ" smtClean="0"/>
              <a:pPr>
                <a:defRPr/>
              </a:pPr>
              <a:t>28.3.2020</a:t>
            </a:fld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F5F145-6119-4942-832E-B24984E2BA2B}" type="slidenum">
              <a:rPr lang="cs-CZ" smtClean="0"/>
              <a:pPr>
                <a:defRPr/>
              </a:pPr>
              <a:t>29</a:t>
            </a:fld>
            <a:endParaRPr lang="cs-CZ"/>
          </a:p>
        </p:txBody>
      </p:sp>
      <p:pic>
        <p:nvPicPr>
          <p:cNvPr id="376834" name="Picture 2" descr="C:\Documents and Settings\25540\Dokumenty\Obrázky\3160411_1471-2407-11-321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8751824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495800" y="1066800"/>
            <a:ext cx="4419600" cy="563231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B-NHL (~90% </a:t>
            </a:r>
            <a:r>
              <a:rPr lang="cs-CZ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NHLs</a:t>
            </a:r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):</a:t>
            </a:r>
            <a:endParaRPr lang="cs-CZ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dirty="0" smtClean="0">
                <a:solidFill>
                  <a:schemeClr val="tx2">
                    <a:lumMod val="10000"/>
                  </a:schemeClr>
                </a:solidFill>
              </a:rPr>
              <a:t>MCL – mantle cell </a:t>
            </a:r>
            <a:r>
              <a:rPr lang="cs-CZ" dirty="0" err="1" smtClean="0">
                <a:solidFill>
                  <a:schemeClr val="tx2">
                    <a:lumMod val="10000"/>
                  </a:schemeClr>
                </a:solidFill>
              </a:rPr>
              <a:t>lymphoma</a:t>
            </a:r>
            <a:endParaRPr lang="cs-CZ" dirty="0" smtClean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cs-CZ" dirty="0" smtClean="0">
                <a:solidFill>
                  <a:schemeClr val="tx2">
                    <a:lumMod val="10000"/>
                  </a:schemeClr>
                </a:solidFill>
              </a:rPr>
              <a:t>BL – Burkitt </a:t>
            </a:r>
            <a:r>
              <a:rPr lang="cs-CZ" dirty="0" err="1" smtClean="0">
                <a:solidFill>
                  <a:schemeClr val="tx2">
                    <a:lumMod val="10000"/>
                  </a:schemeClr>
                </a:solidFill>
              </a:rPr>
              <a:t>lymphoma</a:t>
            </a:r>
            <a:endParaRPr lang="cs-CZ" dirty="0" smtClean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cs-CZ" dirty="0" smtClean="0">
                <a:solidFill>
                  <a:schemeClr val="tx2">
                    <a:lumMod val="10000"/>
                  </a:schemeClr>
                </a:solidFill>
              </a:rPr>
              <a:t>DLBCL- </a:t>
            </a:r>
            <a:r>
              <a:rPr lang="cs-CZ" dirty="0" err="1" smtClean="0">
                <a:solidFill>
                  <a:schemeClr val="tx2">
                    <a:lumMod val="10000"/>
                  </a:schemeClr>
                </a:solidFill>
              </a:rPr>
              <a:t>diffuse</a:t>
            </a:r>
            <a:r>
              <a:rPr lang="cs-CZ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10000"/>
                  </a:schemeClr>
                </a:solidFill>
              </a:rPr>
              <a:t>large</a:t>
            </a:r>
            <a:r>
              <a:rPr lang="cs-CZ" dirty="0" smtClean="0">
                <a:solidFill>
                  <a:schemeClr val="tx2">
                    <a:lumMod val="10000"/>
                  </a:schemeClr>
                </a:solidFill>
              </a:rPr>
              <a:t> B-cell </a:t>
            </a:r>
            <a:r>
              <a:rPr lang="cs-CZ" dirty="0" err="1" smtClean="0">
                <a:solidFill>
                  <a:schemeClr val="tx2">
                    <a:lumMod val="10000"/>
                  </a:schemeClr>
                </a:solidFill>
              </a:rPr>
              <a:t>lymphoma</a:t>
            </a:r>
            <a:endParaRPr lang="cs-CZ" dirty="0" smtClean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cs-CZ" dirty="0" smtClean="0">
                <a:solidFill>
                  <a:schemeClr val="tx2">
                    <a:lumMod val="10000"/>
                  </a:schemeClr>
                </a:solidFill>
              </a:rPr>
              <a:t>FL –</a:t>
            </a:r>
            <a:r>
              <a:rPr lang="cs-CZ" dirty="0" err="1" smtClean="0">
                <a:solidFill>
                  <a:schemeClr val="tx2">
                    <a:lumMod val="10000"/>
                  </a:schemeClr>
                </a:solidFill>
              </a:rPr>
              <a:t>follicular</a:t>
            </a:r>
            <a:r>
              <a:rPr lang="cs-CZ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10000"/>
                  </a:schemeClr>
                </a:solidFill>
              </a:rPr>
              <a:t>lymphoma</a:t>
            </a:r>
            <a:endParaRPr lang="cs-CZ" dirty="0" smtClean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cs-CZ" dirty="0" smtClean="0">
                <a:solidFill>
                  <a:schemeClr val="tx2">
                    <a:lumMod val="10000"/>
                  </a:schemeClr>
                </a:solidFill>
              </a:rPr>
              <a:t>MALT- </a:t>
            </a:r>
            <a:r>
              <a:rPr lang="cs-CZ" dirty="0" err="1" smtClean="0">
                <a:solidFill>
                  <a:schemeClr val="tx2">
                    <a:lumMod val="10000"/>
                  </a:schemeClr>
                </a:solidFill>
              </a:rPr>
              <a:t>mucosa</a:t>
            </a:r>
            <a:r>
              <a:rPr lang="cs-CZ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10000"/>
                  </a:schemeClr>
                </a:solidFill>
              </a:rPr>
              <a:t>associated</a:t>
            </a:r>
            <a:r>
              <a:rPr lang="cs-CZ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10000"/>
                  </a:schemeClr>
                </a:solidFill>
              </a:rPr>
              <a:t>lymphoma</a:t>
            </a:r>
            <a:r>
              <a:rPr lang="cs-CZ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10000"/>
                  </a:schemeClr>
                </a:solidFill>
              </a:rPr>
              <a:t>tissue</a:t>
            </a:r>
            <a:r>
              <a:rPr lang="cs-CZ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10000"/>
                  </a:schemeClr>
                </a:solidFill>
              </a:rPr>
              <a:t>lymphoma</a:t>
            </a:r>
            <a:endParaRPr lang="cs-CZ" dirty="0" smtClean="0">
              <a:solidFill>
                <a:schemeClr val="tx2">
                  <a:lumMod val="10000"/>
                </a:schemeClr>
              </a:solidFill>
            </a:endParaRPr>
          </a:p>
          <a:p>
            <a:endParaRPr lang="cs-CZ" dirty="0" smtClean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T-NHL (~10% </a:t>
            </a:r>
            <a:r>
              <a:rPr lang="cs-CZ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NHLs</a:t>
            </a:r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):</a:t>
            </a:r>
            <a:endParaRPr lang="cs-CZ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dirty="0" smtClean="0">
                <a:solidFill>
                  <a:schemeClr val="tx2">
                    <a:lumMod val="10000"/>
                  </a:schemeClr>
                </a:solidFill>
              </a:rPr>
              <a:t>ENKTL –extranodal NK/T </a:t>
            </a:r>
            <a:r>
              <a:rPr lang="cs-CZ" dirty="0" err="1" smtClean="0">
                <a:solidFill>
                  <a:schemeClr val="tx2">
                    <a:lumMod val="10000"/>
                  </a:schemeClr>
                </a:solidFill>
              </a:rPr>
              <a:t>lymphoma</a:t>
            </a:r>
            <a:endParaRPr lang="cs-CZ" dirty="0" smtClean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cs-CZ" dirty="0" smtClean="0">
                <a:solidFill>
                  <a:schemeClr val="tx2">
                    <a:lumMod val="10000"/>
                  </a:schemeClr>
                </a:solidFill>
              </a:rPr>
              <a:t>EATL- </a:t>
            </a:r>
            <a:r>
              <a:rPr lang="cs-CZ" dirty="0" err="1" smtClean="0">
                <a:solidFill>
                  <a:schemeClr val="tx2">
                    <a:lumMod val="10000"/>
                  </a:schemeClr>
                </a:solidFill>
              </a:rPr>
              <a:t>enteropathy</a:t>
            </a:r>
            <a:r>
              <a:rPr lang="cs-CZ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10000"/>
                  </a:schemeClr>
                </a:solidFill>
              </a:rPr>
              <a:t>associated</a:t>
            </a:r>
            <a:r>
              <a:rPr lang="cs-CZ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10000"/>
                  </a:schemeClr>
                </a:solidFill>
              </a:rPr>
              <a:t>lymphoma</a:t>
            </a:r>
            <a:endParaRPr lang="cs-CZ" dirty="0" smtClean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cs-CZ" dirty="0" smtClean="0">
                <a:solidFill>
                  <a:schemeClr val="tx2">
                    <a:lumMod val="10000"/>
                  </a:schemeClr>
                </a:solidFill>
              </a:rPr>
              <a:t>PTCL U –</a:t>
            </a:r>
            <a:r>
              <a:rPr lang="cs-CZ" dirty="0" err="1" smtClean="0">
                <a:solidFill>
                  <a:schemeClr val="tx2">
                    <a:lumMod val="10000"/>
                  </a:schemeClr>
                </a:solidFill>
              </a:rPr>
              <a:t>peripheral</a:t>
            </a:r>
            <a:r>
              <a:rPr lang="cs-CZ" dirty="0" smtClean="0">
                <a:solidFill>
                  <a:schemeClr val="tx2">
                    <a:lumMod val="10000"/>
                  </a:schemeClr>
                </a:solidFill>
              </a:rPr>
              <a:t> T-cell </a:t>
            </a:r>
            <a:r>
              <a:rPr lang="cs-CZ" dirty="0" err="1" smtClean="0">
                <a:solidFill>
                  <a:schemeClr val="tx2">
                    <a:lumMod val="10000"/>
                  </a:schemeClr>
                </a:solidFill>
              </a:rPr>
              <a:t>lymphoma</a:t>
            </a:r>
            <a:r>
              <a:rPr lang="cs-CZ" dirty="0" smtClean="0">
                <a:solidFill>
                  <a:schemeClr val="tx2">
                    <a:lumMod val="10000"/>
                  </a:schemeClr>
                </a:solidFill>
              </a:rPr>
              <a:t> (</a:t>
            </a:r>
            <a:r>
              <a:rPr lang="cs-CZ" dirty="0" err="1" smtClean="0">
                <a:solidFill>
                  <a:schemeClr val="tx2">
                    <a:lumMod val="10000"/>
                  </a:schemeClr>
                </a:solidFill>
              </a:rPr>
              <a:t>unspecified</a:t>
            </a:r>
            <a:r>
              <a:rPr lang="cs-CZ" dirty="0" smtClean="0">
                <a:solidFill>
                  <a:schemeClr val="tx2">
                    <a:lumMod val="10000"/>
                  </a:schemeClr>
                </a:solidFill>
              </a:rPr>
              <a:t>)</a:t>
            </a:r>
          </a:p>
          <a:p>
            <a:endParaRPr lang="cs-CZ" dirty="0" smtClean="0">
              <a:solidFill>
                <a:schemeClr val="tx2">
                  <a:lumMod val="10000"/>
                </a:schemeClr>
              </a:solidFill>
            </a:endParaRPr>
          </a:p>
          <a:p>
            <a:endParaRPr lang="cs-CZ" dirty="0">
              <a:solidFill>
                <a:schemeClr val="tx2">
                  <a:lumMod val="10000"/>
                </a:schemeClr>
              </a:solidFill>
            </a:endParaRPr>
          </a:p>
          <a:p>
            <a:endParaRPr lang="en-US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noFill/>
        </p:spPr>
        <p:txBody>
          <a:bodyPr/>
          <a:lstStyle/>
          <a:p>
            <a:r>
              <a:rPr lang="cs-CZ" sz="2800" b="1" dirty="0" smtClean="0">
                <a:solidFill>
                  <a:srgbClr val="FFFF00"/>
                </a:solidFill>
              </a:rPr>
              <a:t>OVERALL SURVIVAL OF </a:t>
            </a:r>
            <a:r>
              <a:rPr lang="cs-CZ" sz="2800" b="1" dirty="0" smtClean="0">
                <a:solidFill>
                  <a:srgbClr val="FFFF00"/>
                </a:solidFill>
              </a:rPr>
              <a:t>SELECTED NONHODGKIN LYMPHOMA </a:t>
            </a:r>
            <a:r>
              <a:rPr lang="cs-CZ" sz="2800" b="1" dirty="0" smtClean="0">
                <a:solidFill>
                  <a:srgbClr val="FFFF00"/>
                </a:solidFill>
              </a:rPr>
              <a:t>SUBTYPES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047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784976" cy="1005840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CANCER INCIDENCE  CZECH REPUBLIC 2016 (</a:t>
            </a:r>
            <a:r>
              <a:rPr lang="cs-CZ" sz="3200" b="1" dirty="0" err="1" smtClean="0">
                <a:solidFill>
                  <a:srgbClr val="FFFF00"/>
                </a:solidFill>
              </a:rPr>
              <a:t>men</a:t>
            </a:r>
            <a:r>
              <a:rPr lang="cs-CZ" sz="3200" b="1" dirty="0" smtClean="0">
                <a:solidFill>
                  <a:srgbClr val="FFFF00"/>
                </a:solidFill>
              </a:rPr>
              <a:t>; ÚZIS)</a:t>
            </a:r>
            <a:endParaRPr lang="cs-CZ" sz="3200" b="1" dirty="0">
              <a:solidFill>
                <a:srgbClr val="FFFF00"/>
              </a:solidFill>
            </a:endParaRPr>
          </a:p>
        </p:txBody>
      </p:sp>
      <p:graphicFrame>
        <p:nvGraphicFramePr>
          <p:cNvPr id="4" name="Graf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1976178"/>
              </p:ext>
            </p:extLst>
          </p:nvPr>
        </p:nvGraphicFramePr>
        <p:xfrm>
          <a:off x="76200" y="1295400"/>
          <a:ext cx="8784976" cy="5368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Ovál 4"/>
          <p:cNvSpPr/>
          <p:nvPr/>
        </p:nvSpPr>
        <p:spPr>
          <a:xfrm>
            <a:off x="1755820" y="2648441"/>
            <a:ext cx="1092576" cy="651387"/>
          </a:xfrm>
          <a:prstGeom prst="ellipse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1918029" y="2774080"/>
            <a:ext cx="768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3.8%</a:t>
            </a:r>
            <a:endParaRPr lang="cs-CZ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58576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" y="76200"/>
            <a:ext cx="8839200" cy="1600200"/>
          </a:xfrm>
        </p:spPr>
        <p:txBody>
          <a:bodyPr/>
          <a:lstStyle/>
          <a:p>
            <a:r>
              <a:rPr lang="cs-CZ" sz="3600" b="1" dirty="0" smtClean="0">
                <a:solidFill>
                  <a:srgbClr val="FFFF00"/>
                </a:solidFill>
              </a:rPr>
              <a:t>MALIGNANT LYMPHOMAS</a:t>
            </a:r>
            <a:br>
              <a:rPr lang="cs-CZ" sz="3600" b="1" dirty="0" smtClean="0">
                <a:solidFill>
                  <a:srgbClr val="FFFF00"/>
                </a:solidFill>
              </a:rPr>
            </a:br>
            <a:r>
              <a:rPr lang="cs-CZ" sz="3200" b="1" dirty="0" smtClean="0">
                <a:solidFill>
                  <a:srgbClr val="FFFF00"/>
                </a:solidFill>
              </a:rPr>
              <a:t>(</a:t>
            </a:r>
            <a:r>
              <a:rPr lang="cs-CZ" sz="3200" b="1" dirty="0" err="1" smtClean="0">
                <a:solidFill>
                  <a:srgbClr val="FFFF00"/>
                </a:solidFill>
              </a:rPr>
              <a:t>overview</a:t>
            </a:r>
            <a:r>
              <a:rPr lang="cs-CZ" sz="3200" b="1" dirty="0" smtClean="0">
                <a:solidFill>
                  <a:srgbClr val="FFFF00"/>
                </a:solidFill>
              </a:rPr>
              <a:t> </a:t>
            </a:r>
            <a:r>
              <a:rPr lang="cs-CZ" sz="3200" b="1" dirty="0" err="1" smtClean="0">
                <a:solidFill>
                  <a:srgbClr val="FFFF00"/>
                </a:solidFill>
              </a:rPr>
              <a:t>of</a:t>
            </a:r>
            <a:r>
              <a:rPr lang="cs-CZ" sz="3200" b="1" dirty="0" smtClean="0">
                <a:solidFill>
                  <a:srgbClr val="FFFF00"/>
                </a:solidFill>
              </a:rPr>
              <a:t> </a:t>
            </a:r>
            <a:r>
              <a:rPr lang="cs-CZ" sz="3200" b="1" dirty="0" err="1" smtClean="0">
                <a:solidFill>
                  <a:srgbClr val="FFFF00"/>
                </a:solidFill>
              </a:rPr>
              <a:t>clinically</a:t>
            </a:r>
            <a:r>
              <a:rPr lang="cs-CZ" sz="3200" b="1" dirty="0" smtClean="0">
                <a:solidFill>
                  <a:srgbClr val="FFFF00"/>
                </a:solidFill>
              </a:rPr>
              <a:t> </a:t>
            </a:r>
            <a:r>
              <a:rPr lang="cs-CZ" sz="3200" b="1" dirty="0" err="1" smtClean="0">
                <a:solidFill>
                  <a:srgbClr val="FFFF00"/>
                </a:solidFill>
              </a:rPr>
              <a:t>important</a:t>
            </a:r>
            <a:r>
              <a:rPr lang="cs-CZ" sz="3200" b="1" dirty="0" smtClean="0">
                <a:solidFill>
                  <a:srgbClr val="FFFF00"/>
                </a:solidFill>
              </a:rPr>
              <a:t> </a:t>
            </a:r>
            <a:r>
              <a:rPr lang="cs-CZ" sz="3200" b="1" dirty="0" err="1" smtClean="0">
                <a:solidFill>
                  <a:srgbClr val="FFFF00"/>
                </a:solidFill>
              </a:rPr>
              <a:t>subtypes</a:t>
            </a:r>
            <a:r>
              <a:rPr lang="cs-CZ" sz="3200" b="1" dirty="0" smtClean="0">
                <a:solidFill>
                  <a:srgbClr val="FFFF00"/>
                </a:solidFill>
              </a:rPr>
              <a:t>) 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CCDF30-797D-47DA-BBF4-6A64FA03C6B8}" type="datetime1">
              <a:rPr lang="cs-CZ" smtClean="0"/>
              <a:pPr>
                <a:defRPr/>
              </a:pPr>
              <a:t>28.3.2020</a:t>
            </a:fld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F5F145-6119-4942-832E-B24984E2BA2B}" type="slidenum">
              <a:rPr lang="cs-CZ" smtClean="0"/>
              <a:pPr>
                <a:defRPr/>
              </a:pPr>
              <a:t>30</a:t>
            </a:fld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228600" y="1600200"/>
            <a:ext cx="86868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HODGKIN </a:t>
            </a: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LYMPHOMAS (~30% </a:t>
            </a:r>
            <a:r>
              <a:rPr 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lymphomas</a:t>
            </a: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cs-CZ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dirty="0"/>
              <a:t>	</a:t>
            </a:r>
            <a:r>
              <a:rPr lang="cs-CZ" dirty="0" smtClean="0"/>
              <a:t>CLASSICAL (~95%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Hodgkin</a:t>
            </a:r>
            <a:r>
              <a:rPr lang="cs-CZ" dirty="0" smtClean="0"/>
              <a:t> </a:t>
            </a:r>
            <a:r>
              <a:rPr lang="cs-CZ" dirty="0" err="1" smtClean="0"/>
              <a:t>lymphoma</a:t>
            </a:r>
            <a:r>
              <a:rPr lang="cs-CZ" dirty="0" smtClean="0"/>
              <a:t>)</a:t>
            </a:r>
            <a:endParaRPr lang="cs-CZ" dirty="0" smtClean="0"/>
          </a:p>
          <a:p>
            <a:r>
              <a:rPr lang="cs-CZ" dirty="0"/>
              <a:t>	</a:t>
            </a:r>
            <a:r>
              <a:rPr lang="cs-CZ" dirty="0" smtClean="0"/>
              <a:t>NODULAR LYMPHOCYTE PREDOMINANT</a:t>
            </a:r>
          </a:p>
          <a:p>
            <a:endParaRPr lang="cs-CZ" b="1" dirty="0" smtClean="0">
              <a:solidFill>
                <a:srgbClr val="FFFF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 smtClean="0">
                <a:solidFill>
                  <a:srgbClr val="FFFF00"/>
                </a:solidFill>
              </a:rPr>
              <a:t>NON-HODGKIN </a:t>
            </a:r>
            <a:r>
              <a:rPr lang="cs-CZ" b="1" dirty="0" smtClean="0">
                <a:solidFill>
                  <a:srgbClr val="FFFF00"/>
                </a:solidFill>
              </a:rPr>
              <a:t>LYMPHOMAS (~70% </a:t>
            </a:r>
            <a:r>
              <a:rPr lang="cs-CZ" b="1" dirty="0" err="1" smtClean="0">
                <a:solidFill>
                  <a:srgbClr val="FFFF00"/>
                </a:solidFill>
              </a:rPr>
              <a:t>of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lymphomas</a:t>
            </a:r>
            <a:r>
              <a:rPr lang="cs-CZ" b="1" dirty="0" smtClean="0">
                <a:solidFill>
                  <a:srgbClr val="FFFF00"/>
                </a:solidFill>
              </a:rPr>
              <a:t>)</a:t>
            </a:r>
            <a:endParaRPr lang="cs-CZ" b="1" dirty="0" smtClean="0">
              <a:solidFill>
                <a:srgbClr val="FFFF00"/>
              </a:solidFill>
            </a:endParaRPr>
          </a:p>
          <a:p>
            <a:r>
              <a:rPr lang="cs-CZ" dirty="0" smtClean="0"/>
              <a:t>	</a:t>
            </a:r>
            <a:r>
              <a:rPr lang="cs-CZ" b="1" dirty="0" smtClean="0"/>
              <a:t>B-CELL </a:t>
            </a:r>
            <a:r>
              <a:rPr lang="cs-CZ" b="1" dirty="0" smtClean="0"/>
              <a:t>LYMPHOMAS (~90% </a:t>
            </a:r>
            <a:r>
              <a:rPr lang="cs-CZ" b="1" dirty="0" err="1" smtClean="0"/>
              <a:t>of</a:t>
            </a:r>
            <a:r>
              <a:rPr lang="cs-CZ" b="1" dirty="0" smtClean="0"/>
              <a:t> </a:t>
            </a:r>
            <a:r>
              <a:rPr lang="cs-CZ" b="1" dirty="0" err="1" smtClean="0"/>
              <a:t>NHLs</a:t>
            </a:r>
            <a:r>
              <a:rPr lang="cs-CZ" b="1" dirty="0" smtClean="0"/>
              <a:t>)</a:t>
            </a:r>
            <a:endParaRPr lang="cs-CZ" b="1" dirty="0" smtClean="0"/>
          </a:p>
          <a:p>
            <a:r>
              <a:rPr lang="cs-CZ" dirty="0"/>
              <a:t>	</a:t>
            </a:r>
            <a:r>
              <a:rPr lang="cs-CZ" dirty="0"/>
              <a:t>	</a:t>
            </a:r>
            <a:r>
              <a:rPr lang="cs-CZ" dirty="0" smtClean="0"/>
              <a:t>DLBCL </a:t>
            </a:r>
            <a:r>
              <a:rPr lang="cs-CZ" dirty="0" smtClean="0"/>
              <a:t>(DIFFUSE LARGE B-CELL </a:t>
            </a:r>
            <a:r>
              <a:rPr lang="cs-CZ" dirty="0" smtClean="0"/>
              <a:t>LYMPHOMA; 40% </a:t>
            </a:r>
            <a:r>
              <a:rPr lang="cs-CZ" dirty="0" err="1" smtClean="0"/>
              <a:t>NHLs</a:t>
            </a:r>
            <a:r>
              <a:rPr lang="cs-CZ" dirty="0" smtClean="0"/>
              <a:t>)</a:t>
            </a:r>
            <a:endParaRPr lang="cs-CZ" dirty="0" smtClean="0"/>
          </a:p>
          <a:p>
            <a:r>
              <a:rPr lang="cs-CZ" dirty="0"/>
              <a:t>	</a:t>
            </a:r>
            <a:r>
              <a:rPr lang="cs-CZ" dirty="0" smtClean="0"/>
              <a:t>	BURKITT </a:t>
            </a:r>
            <a:r>
              <a:rPr lang="cs-CZ" dirty="0" smtClean="0"/>
              <a:t>LYMPHOMA (1%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NHLs</a:t>
            </a:r>
            <a:r>
              <a:rPr lang="cs-CZ" dirty="0" smtClean="0"/>
              <a:t>)</a:t>
            </a:r>
            <a:endParaRPr lang="cs-CZ" dirty="0" smtClean="0"/>
          </a:p>
          <a:p>
            <a:r>
              <a:rPr lang="cs-CZ" dirty="0"/>
              <a:t>	</a:t>
            </a:r>
            <a:r>
              <a:rPr lang="cs-CZ" dirty="0" smtClean="0"/>
              <a:t>	FOLLICULAR </a:t>
            </a:r>
            <a:r>
              <a:rPr lang="cs-CZ" dirty="0" smtClean="0"/>
              <a:t>LYMPHOMA (20%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NHLs</a:t>
            </a:r>
            <a:r>
              <a:rPr lang="cs-CZ" dirty="0" smtClean="0"/>
              <a:t>)</a:t>
            </a:r>
            <a:endParaRPr lang="cs-CZ" dirty="0" smtClean="0"/>
          </a:p>
          <a:p>
            <a:r>
              <a:rPr lang="cs-CZ" dirty="0"/>
              <a:t>	</a:t>
            </a:r>
            <a:r>
              <a:rPr lang="cs-CZ" dirty="0" smtClean="0"/>
              <a:t>	MZL (MARGINAL ZONE </a:t>
            </a:r>
            <a:r>
              <a:rPr lang="cs-CZ" dirty="0" smtClean="0"/>
              <a:t>LYMPHOMA; 10%of </a:t>
            </a:r>
            <a:r>
              <a:rPr lang="cs-CZ" dirty="0" err="1" smtClean="0"/>
              <a:t>NHLs</a:t>
            </a:r>
            <a:r>
              <a:rPr lang="cs-CZ" dirty="0" smtClean="0"/>
              <a:t>)</a:t>
            </a:r>
            <a:endParaRPr lang="cs-CZ" dirty="0" smtClean="0"/>
          </a:p>
          <a:p>
            <a:r>
              <a:rPr lang="cs-CZ" dirty="0"/>
              <a:t>	</a:t>
            </a:r>
            <a:r>
              <a:rPr lang="cs-CZ" dirty="0" smtClean="0"/>
              <a:t>	MCL (MANTLE CELL </a:t>
            </a:r>
            <a:r>
              <a:rPr lang="cs-CZ" dirty="0" smtClean="0"/>
              <a:t>LYMPHOMA</a:t>
            </a:r>
            <a:r>
              <a:rPr lang="cs-CZ" dirty="0" smtClean="0"/>
              <a:t>; ~7%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NHLs</a:t>
            </a:r>
            <a:r>
              <a:rPr lang="cs-CZ" dirty="0" smtClean="0"/>
              <a:t>)</a:t>
            </a:r>
            <a:endParaRPr lang="cs-CZ" dirty="0" smtClean="0"/>
          </a:p>
          <a:p>
            <a:r>
              <a:rPr lang="cs-CZ" dirty="0"/>
              <a:t>	</a:t>
            </a:r>
            <a:r>
              <a:rPr lang="cs-CZ" dirty="0" smtClean="0"/>
              <a:t>	PCNSL (PRIMARY CNS </a:t>
            </a:r>
            <a:r>
              <a:rPr lang="cs-CZ" dirty="0" smtClean="0"/>
              <a:t>LYMPHOMA; ~1%)</a:t>
            </a:r>
            <a:endParaRPr lang="cs-CZ" dirty="0" smtClean="0"/>
          </a:p>
          <a:p>
            <a:r>
              <a:rPr lang="cs-CZ" dirty="0" smtClean="0"/>
              <a:t>	</a:t>
            </a:r>
            <a:r>
              <a:rPr lang="cs-CZ" b="1" dirty="0" smtClean="0"/>
              <a:t>T-CELL </a:t>
            </a:r>
            <a:r>
              <a:rPr lang="cs-CZ" b="1" dirty="0" smtClean="0"/>
              <a:t>LYMPHOMAS (~10% </a:t>
            </a:r>
            <a:r>
              <a:rPr lang="cs-CZ" b="1" dirty="0" err="1" smtClean="0"/>
              <a:t>of</a:t>
            </a:r>
            <a:r>
              <a:rPr lang="cs-CZ" b="1" dirty="0" smtClean="0"/>
              <a:t> </a:t>
            </a:r>
            <a:r>
              <a:rPr lang="cs-CZ" b="1" dirty="0" err="1" smtClean="0"/>
              <a:t>NHLs</a:t>
            </a:r>
            <a:r>
              <a:rPr lang="cs-CZ" b="1" dirty="0" smtClean="0"/>
              <a:t>)</a:t>
            </a:r>
            <a:endParaRPr lang="cs-CZ" b="1" dirty="0" smtClean="0"/>
          </a:p>
          <a:p>
            <a:r>
              <a:rPr lang="cs-CZ" dirty="0"/>
              <a:t>	</a:t>
            </a:r>
            <a:r>
              <a:rPr lang="cs-CZ" dirty="0" smtClean="0"/>
              <a:t>	ALCL (ANAPLASTIC LARGE CELL LYMPHOMA)</a:t>
            </a:r>
          </a:p>
          <a:p>
            <a:r>
              <a:rPr lang="cs-CZ" dirty="0"/>
              <a:t>	</a:t>
            </a:r>
            <a:r>
              <a:rPr lang="cs-CZ" dirty="0" smtClean="0"/>
              <a:t>	PTCL-NOS (PERIPHERAL T-CELL LYMPHOMA, NOS)</a:t>
            </a:r>
          </a:p>
          <a:p>
            <a:r>
              <a:rPr lang="cs-CZ" dirty="0"/>
              <a:t>	</a:t>
            </a:r>
            <a:r>
              <a:rPr lang="cs-CZ" dirty="0" smtClean="0"/>
              <a:t>	AITL (ANGIOIMMUNOBLASTIC LYMPHOMA)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7047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5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0" y="838200"/>
            <a:ext cx="5334000" cy="20574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NODULAR LYMPHOCYTE PREDOMINANT</a:t>
            </a:r>
            <a:r>
              <a:rPr lang="cs-CZ" sz="2000" dirty="0" smtClean="0">
                <a:solidFill>
                  <a:srgbClr val="FFFF00"/>
                </a:solidFill>
              </a:rPr>
              <a:t> 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cs-CZ" sz="2000" b="1" u="sng" dirty="0" smtClean="0">
                <a:solidFill>
                  <a:srgbClr val="FFFF00"/>
                </a:solidFill>
              </a:rPr>
              <a:t>CD20+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cs-CZ" sz="2000" dirty="0" smtClean="0"/>
              <a:t>„popcorn“ </a:t>
            </a:r>
            <a:r>
              <a:rPr lang="cs-CZ" sz="2000" dirty="0" err="1" smtClean="0"/>
              <a:t>cells</a:t>
            </a:r>
            <a:endParaRPr lang="cs-CZ" sz="2000" dirty="0" smtClean="0"/>
          </a:p>
          <a:p>
            <a:pPr lvl="1" eaLnBrk="1" hangingPunct="1"/>
            <a:endParaRPr lang="cs-CZ" sz="2400" dirty="0" smtClean="0"/>
          </a:p>
          <a:p>
            <a:pPr lvl="1" eaLnBrk="1" hangingPunct="1"/>
            <a:endParaRPr lang="cs-CZ" sz="2400" dirty="0" smtClean="0"/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0"/>
            <a:ext cx="8648700" cy="990600"/>
          </a:xfrm>
          <a:noFill/>
          <a:ln>
            <a:noFill/>
          </a:ln>
        </p:spPr>
        <p:txBody>
          <a:bodyPr/>
          <a:lstStyle/>
          <a:p>
            <a:pPr>
              <a:defRPr/>
            </a:pPr>
            <a:r>
              <a:rPr lang="cs-CZ" sz="2800" b="1" dirty="0" smtClean="0">
                <a:solidFill>
                  <a:srgbClr val="FFFF00"/>
                </a:solidFill>
              </a:rPr>
              <a:t>HODGKIN LYMPHOMAS</a:t>
            </a:r>
          </a:p>
        </p:txBody>
      </p:sp>
      <p:pic>
        <p:nvPicPr>
          <p:cNvPr id="410628" name="Picture 5" descr="clasic 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8272" y="4729163"/>
            <a:ext cx="2739528" cy="205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62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6200" y="838200"/>
            <a:ext cx="4114800" cy="3733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CLASSICAL HODGKIN</a:t>
            </a:r>
            <a:endParaRPr lang="cs-CZ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cs-CZ" sz="2000" b="1" u="sng" dirty="0" smtClean="0">
                <a:solidFill>
                  <a:srgbClr val="FFFF00"/>
                </a:solidFill>
              </a:rPr>
              <a:t>CD30+, CD15+</a:t>
            </a:r>
          </a:p>
          <a:p>
            <a:pPr eaLnBrk="1" hangingPunct="1"/>
            <a:r>
              <a:rPr lang="cs-CZ" sz="2000" dirty="0" err="1" smtClean="0">
                <a:solidFill>
                  <a:srgbClr val="FFFF00"/>
                </a:solidFill>
              </a:rPr>
              <a:t>Reed-Sternberg</a:t>
            </a:r>
            <a:r>
              <a:rPr lang="cs-CZ" sz="2000" dirty="0" smtClean="0">
                <a:solidFill>
                  <a:srgbClr val="FFFF00"/>
                </a:solidFill>
              </a:rPr>
              <a:t> </a:t>
            </a:r>
            <a:r>
              <a:rPr lang="cs-CZ" sz="2000" dirty="0" err="1" smtClean="0">
                <a:solidFill>
                  <a:srgbClr val="FFFF00"/>
                </a:solidFill>
              </a:rPr>
              <a:t>cc</a:t>
            </a:r>
            <a:r>
              <a:rPr lang="cs-CZ" sz="2000" dirty="0" smtClean="0">
                <a:solidFill>
                  <a:srgbClr val="FFFF00"/>
                </a:solidFill>
              </a:rPr>
              <a:t>.</a:t>
            </a:r>
          </a:p>
          <a:p>
            <a:pPr eaLnBrk="1" hangingPunct="1"/>
            <a:endParaRPr lang="cs-CZ" sz="2000" dirty="0">
              <a:solidFill>
                <a:srgbClr val="FFFF00"/>
              </a:solidFill>
            </a:endParaRPr>
          </a:p>
          <a:p>
            <a:pPr eaLnBrk="1" hangingPunct="1"/>
            <a:r>
              <a:rPr lang="cs-CZ" sz="1800" dirty="0" err="1" smtClean="0"/>
              <a:t>Nodular</a:t>
            </a:r>
            <a:r>
              <a:rPr lang="cs-CZ" sz="1800" dirty="0" smtClean="0"/>
              <a:t> </a:t>
            </a:r>
            <a:r>
              <a:rPr lang="cs-CZ" sz="1800" dirty="0" err="1" smtClean="0"/>
              <a:t>sclerosis</a:t>
            </a:r>
            <a:endParaRPr lang="cs-CZ" sz="1800" dirty="0"/>
          </a:p>
          <a:p>
            <a:pPr eaLnBrk="1" hangingPunct="1"/>
            <a:r>
              <a:rPr lang="cs-CZ" sz="1800" dirty="0" err="1" smtClean="0"/>
              <a:t>Mixed</a:t>
            </a:r>
            <a:r>
              <a:rPr lang="cs-CZ" sz="1800" dirty="0" smtClean="0"/>
              <a:t> </a:t>
            </a:r>
            <a:r>
              <a:rPr lang="cs-CZ" sz="1800" dirty="0" err="1" smtClean="0"/>
              <a:t>cellularity</a:t>
            </a:r>
            <a:endParaRPr lang="cs-CZ" sz="1800" dirty="0"/>
          </a:p>
          <a:p>
            <a:pPr eaLnBrk="1" hangingPunct="1"/>
            <a:r>
              <a:rPr lang="cs-CZ" sz="1800" dirty="0" err="1" smtClean="0"/>
              <a:t>Lymphocyte-rich</a:t>
            </a:r>
            <a:endParaRPr lang="cs-CZ" sz="1800" dirty="0"/>
          </a:p>
          <a:p>
            <a:pPr eaLnBrk="1" hangingPunct="1"/>
            <a:r>
              <a:rPr lang="cs-CZ" sz="1800" dirty="0" err="1" smtClean="0"/>
              <a:t>Lymphocyte-depleted</a:t>
            </a:r>
            <a:endParaRPr lang="cs-CZ" sz="1800" dirty="0" smtClean="0"/>
          </a:p>
        </p:txBody>
      </p:sp>
      <p:pic>
        <p:nvPicPr>
          <p:cNvPr id="41063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7350" y="2057400"/>
            <a:ext cx="164465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27" name="Picture 6" descr="LymphNode_NodularLymphocytePredominantHodgkinsLymphoma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8789" y="2023603"/>
            <a:ext cx="2699011" cy="2014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bdélník 1"/>
          <p:cNvSpPr/>
          <p:nvPr/>
        </p:nvSpPr>
        <p:spPr>
          <a:xfrm>
            <a:off x="152399" y="4445675"/>
            <a:ext cx="6477001" cy="203132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dirty="0" smtClean="0">
                <a:solidFill>
                  <a:srgbClr val="FFFF00"/>
                </a:solidFill>
              </a:rPr>
              <a:t>RS </a:t>
            </a:r>
            <a:r>
              <a:rPr lang="cs-CZ" dirty="0" err="1" smtClean="0">
                <a:solidFill>
                  <a:srgbClr val="FFFF00"/>
                </a:solidFill>
              </a:rPr>
              <a:t>cells</a:t>
            </a:r>
            <a:r>
              <a:rPr lang="cs-CZ" dirty="0" smtClean="0">
                <a:solidFill>
                  <a:srgbClr val="FFFF00"/>
                </a:solidFill>
              </a:rPr>
              <a:t> ~ </a:t>
            </a:r>
            <a:r>
              <a:rPr lang="cs-CZ" dirty="0" err="1" smtClean="0">
                <a:solidFill>
                  <a:srgbClr val="FFFF00"/>
                </a:solidFill>
              </a:rPr>
              <a:t>derived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from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thymic</a:t>
            </a:r>
            <a:r>
              <a:rPr lang="cs-CZ" dirty="0" smtClean="0">
                <a:solidFill>
                  <a:srgbClr val="FFFF00"/>
                </a:solidFill>
              </a:rPr>
              <a:t> B-</a:t>
            </a:r>
            <a:r>
              <a:rPr lang="cs-CZ" dirty="0" err="1" smtClean="0">
                <a:solidFill>
                  <a:srgbClr val="FFFF00"/>
                </a:solidFill>
              </a:rPr>
              <a:t>lymphocytes</a:t>
            </a:r>
            <a:endParaRPr lang="cs-CZ" dirty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cs-CZ" dirty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err="1">
                <a:solidFill>
                  <a:srgbClr val="FFFF00"/>
                </a:solidFill>
              </a:rPr>
              <a:t>Peaks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of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smtClean="0">
                <a:solidFill>
                  <a:srgbClr val="FFFF00"/>
                </a:solidFill>
              </a:rPr>
              <a:t>incidence: 20-30yrs (75%), 60-80yrs (25%)</a:t>
            </a:r>
            <a:endParaRPr lang="cs-CZ" dirty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cs-CZ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err="1" smtClean="0">
                <a:solidFill>
                  <a:srgbClr val="FFFF00"/>
                </a:solidFill>
              </a:rPr>
              <a:t>Symptoms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similar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like</a:t>
            </a:r>
            <a:r>
              <a:rPr lang="cs-CZ" dirty="0" smtClean="0">
                <a:solidFill>
                  <a:srgbClr val="FFFF00"/>
                </a:solidFill>
              </a:rPr>
              <a:t> in </a:t>
            </a:r>
            <a:r>
              <a:rPr lang="cs-CZ" dirty="0" err="1" smtClean="0">
                <a:solidFill>
                  <a:srgbClr val="FFFF00"/>
                </a:solidFill>
              </a:rPr>
              <a:t>NHLs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with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one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exception</a:t>
            </a:r>
            <a:r>
              <a:rPr lang="cs-CZ" dirty="0" smtClean="0">
                <a:solidFill>
                  <a:srgbClr val="FFFF00"/>
                </a:solidFill>
              </a:rPr>
              <a:t>: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b="1" dirty="0" err="1" smtClean="0">
                <a:solidFill>
                  <a:srgbClr val="FFC000"/>
                </a:solidFill>
              </a:rPr>
              <a:t>Alcohol-related</a:t>
            </a:r>
            <a:r>
              <a:rPr lang="cs-CZ" b="1" dirty="0" smtClean="0">
                <a:solidFill>
                  <a:srgbClr val="FFC000"/>
                </a:solidFill>
              </a:rPr>
              <a:t> </a:t>
            </a:r>
            <a:r>
              <a:rPr lang="cs-CZ" b="1" dirty="0" err="1" smtClean="0">
                <a:solidFill>
                  <a:srgbClr val="FFC000"/>
                </a:solidFill>
              </a:rPr>
              <a:t>pain</a:t>
            </a:r>
            <a:r>
              <a:rPr lang="cs-CZ" b="1" dirty="0" smtClean="0">
                <a:solidFill>
                  <a:srgbClr val="FFC000"/>
                </a:solidFill>
              </a:rPr>
              <a:t> (10-15% </a:t>
            </a:r>
            <a:r>
              <a:rPr lang="cs-CZ" b="1" dirty="0" err="1" smtClean="0">
                <a:solidFill>
                  <a:srgbClr val="FFC000"/>
                </a:solidFill>
              </a:rPr>
              <a:t>pts</a:t>
            </a:r>
            <a:r>
              <a:rPr lang="cs-CZ" b="1" dirty="0" smtClean="0">
                <a:solidFill>
                  <a:srgbClr val="FFC000"/>
                </a:solidFill>
              </a:rPr>
              <a:t>)</a:t>
            </a:r>
            <a:endParaRPr lang="cs-CZ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914400"/>
            <a:ext cx="8991600" cy="5715000"/>
          </a:xfrm>
        </p:spPr>
        <p:txBody>
          <a:bodyPr/>
          <a:lstStyle/>
          <a:p>
            <a:pPr eaLnBrk="1" hangingPunct="1">
              <a:defRPr/>
            </a:pPr>
            <a:r>
              <a:rPr lang="cs-CZ" sz="2400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Localised</a:t>
            </a:r>
            <a:r>
              <a:rPr lang="cs-CZ" sz="2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2400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disease</a:t>
            </a:r>
            <a:r>
              <a:rPr lang="cs-CZ" sz="2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  <a:r>
              <a:rPr lang="cs-CZ" sz="2000" dirty="0" smtClean="0">
                <a:solidFill>
                  <a:srgbClr val="FFFF00"/>
                </a:solidFill>
              </a:rPr>
              <a:t>2x </a:t>
            </a:r>
            <a:r>
              <a:rPr lang="cs-CZ" sz="2000" dirty="0" err="1" smtClean="0">
                <a:solidFill>
                  <a:srgbClr val="FFFF00"/>
                </a:solidFill>
              </a:rPr>
              <a:t>cycle</a:t>
            </a:r>
            <a:r>
              <a:rPr lang="cs-CZ" sz="2000" dirty="0" smtClean="0">
                <a:solidFill>
                  <a:srgbClr val="FFFF00"/>
                </a:solidFill>
              </a:rPr>
              <a:t> ABVD+ IF RT 20Gy</a:t>
            </a:r>
          </a:p>
          <a:p>
            <a:pPr eaLnBrk="1" hangingPunct="1">
              <a:defRPr/>
            </a:pPr>
            <a:r>
              <a:rPr lang="cs-CZ" sz="2400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Intermediate</a:t>
            </a:r>
            <a:r>
              <a:rPr lang="cs-CZ" sz="2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2400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disease</a:t>
            </a:r>
            <a:r>
              <a:rPr lang="cs-CZ" sz="2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000" dirty="0" smtClean="0">
                <a:solidFill>
                  <a:srgbClr val="FFFF00"/>
                </a:solidFill>
              </a:rPr>
              <a:t>2x ABVD+ 2x BEACOPP </a:t>
            </a:r>
            <a:r>
              <a:rPr lang="cs-CZ" sz="2000" dirty="0" err="1" smtClean="0">
                <a:solidFill>
                  <a:srgbClr val="FFFF00"/>
                </a:solidFill>
              </a:rPr>
              <a:t>escalated</a:t>
            </a:r>
            <a:r>
              <a:rPr lang="cs-CZ" sz="2000" dirty="0" smtClean="0">
                <a:solidFill>
                  <a:srgbClr val="FFFF00"/>
                </a:solidFill>
              </a:rPr>
              <a:t>+ IF RT 30Gy</a:t>
            </a:r>
          </a:p>
          <a:p>
            <a:pPr eaLnBrk="1" hangingPunct="1">
              <a:defRPr/>
            </a:pPr>
            <a:r>
              <a:rPr lang="cs-CZ" sz="2400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Advanced</a:t>
            </a:r>
            <a:r>
              <a:rPr lang="cs-CZ" sz="2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2400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disease</a:t>
            </a:r>
            <a:r>
              <a:rPr lang="cs-CZ" sz="2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  <a:r>
              <a:rPr lang="cs-CZ" sz="2000" dirty="0" smtClean="0">
                <a:solidFill>
                  <a:srgbClr val="FFFF00"/>
                </a:solidFill>
              </a:rPr>
              <a:t>6x </a:t>
            </a:r>
            <a:r>
              <a:rPr lang="cs-CZ" sz="2000" dirty="0">
                <a:solidFill>
                  <a:srgbClr val="FFFF00"/>
                </a:solidFill>
              </a:rPr>
              <a:t>BEACOPP </a:t>
            </a:r>
            <a:r>
              <a:rPr lang="cs-CZ" sz="2000" dirty="0" err="1" smtClean="0">
                <a:solidFill>
                  <a:srgbClr val="FFFF00"/>
                </a:solidFill>
              </a:rPr>
              <a:t>escalated</a:t>
            </a:r>
            <a:endParaRPr lang="cs-CZ" sz="2000" dirty="0" smtClean="0">
              <a:solidFill>
                <a:srgbClr val="FFFF00"/>
              </a:solidFill>
            </a:endParaRPr>
          </a:p>
          <a:p>
            <a:pPr eaLnBrk="1" hangingPunct="1">
              <a:defRPr/>
            </a:pPr>
            <a:r>
              <a:rPr lang="cs-CZ" sz="2400" dirty="0" smtClean="0">
                <a:solidFill>
                  <a:srgbClr val="FFFF00"/>
                </a:solidFill>
              </a:rPr>
              <a:t>HODGKIN LYMPHOMA: </a:t>
            </a:r>
            <a:r>
              <a:rPr lang="cs-CZ" sz="2400" dirty="0" err="1" smtClean="0">
                <a:solidFill>
                  <a:srgbClr val="FFFF00"/>
                </a:solidFill>
              </a:rPr>
              <a:t>highly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>
                <a:solidFill>
                  <a:srgbClr val="FFFF00"/>
                </a:solidFill>
              </a:rPr>
              <a:t>curable</a:t>
            </a:r>
            <a:r>
              <a:rPr lang="cs-CZ" sz="2400" dirty="0">
                <a:solidFill>
                  <a:srgbClr val="FFFF00"/>
                </a:solidFill>
              </a:rPr>
              <a:t> </a:t>
            </a:r>
            <a:r>
              <a:rPr lang="cs-CZ" sz="2400" dirty="0" err="1">
                <a:solidFill>
                  <a:srgbClr val="FFFF00"/>
                </a:solidFill>
              </a:rPr>
              <a:t>disease</a:t>
            </a:r>
            <a:r>
              <a:rPr lang="cs-CZ" sz="2400" dirty="0">
                <a:solidFill>
                  <a:srgbClr val="FFFF00"/>
                </a:solidFill>
              </a:rPr>
              <a:t> (80-85</a:t>
            </a:r>
            <a:r>
              <a:rPr lang="cs-CZ" sz="2400" dirty="0" smtClean="0">
                <a:solidFill>
                  <a:srgbClr val="FFFF00"/>
                </a:solidFill>
              </a:rPr>
              <a:t>%)</a:t>
            </a:r>
          </a:p>
          <a:p>
            <a:pPr eaLnBrk="1" hangingPunct="1">
              <a:defRPr/>
            </a:pPr>
            <a:endParaRPr lang="cs-CZ" sz="2400" dirty="0">
              <a:solidFill>
                <a:srgbClr val="FFFF00"/>
              </a:solidFill>
            </a:endParaRPr>
          </a:p>
          <a:p>
            <a:pPr eaLnBrk="1" hangingPunct="1">
              <a:defRPr/>
            </a:pPr>
            <a:r>
              <a:rPr lang="cs-CZ" sz="2400" b="1" dirty="0" smtClean="0">
                <a:solidFill>
                  <a:srgbClr val="FFFF00"/>
                </a:solidFill>
              </a:rPr>
              <a:t>IF RT:</a:t>
            </a:r>
            <a:r>
              <a:rPr lang="cs-CZ" sz="2400" dirty="0" smtClean="0"/>
              <a:t> </a:t>
            </a:r>
            <a:r>
              <a:rPr lang="cs-CZ" sz="2400" dirty="0" err="1" smtClean="0"/>
              <a:t>involved</a:t>
            </a:r>
            <a:r>
              <a:rPr lang="cs-CZ" sz="2400" dirty="0" smtClean="0"/>
              <a:t> </a:t>
            </a:r>
            <a:r>
              <a:rPr lang="cs-CZ" sz="2400" dirty="0" err="1" smtClean="0"/>
              <a:t>field</a:t>
            </a:r>
            <a:r>
              <a:rPr lang="cs-CZ" sz="2400" dirty="0" smtClean="0"/>
              <a:t> </a:t>
            </a:r>
            <a:r>
              <a:rPr lang="cs-CZ" sz="2400" dirty="0" err="1" smtClean="0"/>
              <a:t>radiotherapy</a:t>
            </a:r>
            <a:endParaRPr lang="cs-CZ" sz="2400" dirty="0" smtClean="0"/>
          </a:p>
          <a:p>
            <a:pPr eaLnBrk="1" hangingPunct="1">
              <a:defRPr/>
            </a:pPr>
            <a:r>
              <a:rPr lang="cs-CZ" sz="2400" b="1" dirty="0" smtClean="0">
                <a:solidFill>
                  <a:srgbClr val="FFFF00"/>
                </a:solidFill>
              </a:rPr>
              <a:t>BEACOPP ESCALATED</a:t>
            </a:r>
          </a:p>
          <a:p>
            <a:pPr lvl="1" eaLnBrk="1" hangingPunct="1">
              <a:defRPr/>
            </a:pPr>
            <a:r>
              <a:rPr lang="cs-CZ" sz="2000" dirty="0" err="1" smtClean="0"/>
              <a:t>bleomycin</a:t>
            </a:r>
            <a:r>
              <a:rPr lang="cs-CZ" sz="2000" dirty="0" smtClean="0"/>
              <a:t>, </a:t>
            </a:r>
            <a:r>
              <a:rPr lang="cs-CZ" sz="2000" dirty="0" err="1" smtClean="0"/>
              <a:t>etoposid</a:t>
            </a:r>
            <a:r>
              <a:rPr lang="cs-CZ" sz="2000" dirty="0" smtClean="0"/>
              <a:t>, </a:t>
            </a:r>
            <a:r>
              <a:rPr lang="cs-CZ" sz="2000" dirty="0" err="1" smtClean="0"/>
              <a:t>adriamycin</a:t>
            </a:r>
            <a:r>
              <a:rPr lang="cs-CZ" sz="2000" dirty="0" smtClean="0"/>
              <a:t>, </a:t>
            </a:r>
          </a:p>
          <a:p>
            <a:pPr marL="457200" lvl="1" indent="0" eaLnBrk="1" hangingPunct="1">
              <a:buNone/>
              <a:defRPr/>
            </a:pPr>
            <a:r>
              <a:rPr lang="cs-CZ" sz="2000" dirty="0"/>
              <a:t> </a:t>
            </a:r>
            <a:r>
              <a:rPr lang="cs-CZ" sz="2000" dirty="0" smtClean="0"/>
              <a:t>   cyklofosfamid, </a:t>
            </a:r>
            <a:r>
              <a:rPr lang="cs-CZ" sz="2000" dirty="0" err="1" smtClean="0"/>
              <a:t>vinkristin</a:t>
            </a:r>
            <a:r>
              <a:rPr lang="cs-CZ" sz="2000" dirty="0" smtClean="0"/>
              <a:t>, </a:t>
            </a:r>
            <a:r>
              <a:rPr lang="cs-CZ" sz="2000" dirty="0" err="1" smtClean="0"/>
              <a:t>prokarbazin</a:t>
            </a:r>
            <a:r>
              <a:rPr lang="cs-CZ" sz="2000" dirty="0" smtClean="0"/>
              <a:t>,</a:t>
            </a:r>
          </a:p>
          <a:p>
            <a:pPr marL="457200" lvl="1" indent="0" eaLnBrk="1" hangingPunct="1">
              <a:buNone/>
              <a:defRPr/>
            </a:pPr>
            <a:r>
              <a:rPr lang="cs-CZ" sz="2000" dirty="0"/>
              <a:t> </a:t>
            </a:r>
            <a:r>
              <a:rPr lang="cs-CZ" sz="2000" dirty="0" smtClean="0"/>
              <a:t>   </a:t>
            </a:r>
            <a:r>
              <a:rPr lang="cs-CZ" sz="2000" dirty="0" err="1" smtClean="0"/>
              <a:t>prednison</a:t>
            </a:r>
            <a:endParaRPr lang="cs-CZ" sz="2000" dirty="0" smtClean="0"/>
          </a:p>
          <a:p>
            <a:pPr eaLnBrk="1" hangingPunct="1">
              <a:defRPr/>
            </a:pPr>
            <a:r>
              <a:rPr lang="cs-CZ" sz="2400" b="1" dirty="0" smtClean="0">
                <a:solidFill>
                  <a:srgbClr val="FFFF00"/>
                </a:solidFill>
              </a:rPr>
              <a:t>ABVD</a:t>
            </a:r>
          </a:p>
          <a:p>
            <a:pPr lvl="1" eaLnBrk="1" hangingPunct="1">
              <a:defRPr/>
            </a:pPr>
            <a:r>
              <a:rPr lang="cs-CZ" sz="2000" dirty="0" err="1"/>
              <a:t>a</a:t>
            </a:r>
            <a:r>
              <a:rPr lang="cs-CZ" sz="2000" dirty="0" err="1" smtClean="0"/>
              <a:t>driamycin</a:t>
            </a:r>
            <a:r>
              <a:rPr lang="cs-CZ" sz="2000" dirty="0" smtClean="0"/>
              <a:t>, </a:t>
            </a:r>
            <a:r>
              <a:rPr lang="cs-CZ" sz="2000" dirty="0" err="1" smtClean="0"/>
              <a:t>bleomycin</a:t>
            </a:r>
            <a:r>
              <a:rPr lang="cs-CZ" sz="2000" dirty="0" smtClean="0"/>
              <a:t>, </a:t>
            </a:r>
            <a:r>
              <a:rPr lang="cs-CZ" sz="2000" dirty="0" err="1" smtClean="0"/>
              <a:t>vinblastin</a:t>
            </a:r>
            <a:r>
              <a:rPr lang="cs-CZ" sz="2000" dirty="0" smtClean="0"/>
              <a:t>, </a:t>
            </a:r>
          </a:p>
          <a:p>
            <a:pPr marL="457200" lvl="1" indent="0" eaLnBrk="1" hangingPunct="1">
              <a:buNone/>
              <a:defRPr/>
            </a:pPr>
            <a:r>
              <a:rPr lang="cs-CZ" sz="2000" dirty="0"/>
              <a:t> </a:t>
            </a:r>
            <a:r>
              <a:rPr lang="cs-CZ" sz="2000" dirty="0" smtClean="0"/>
              <a:t>   </a:t>
            </a:r>
            <a:r>
              <a:rPr lang="cs-CZ" sz="2000" dirty="0" err="1" smtClean="0"/>
              <a:t>dacarbazin</a:t>
            </a:r>
            <a:endParaRPr lang="cs-CZ" sz="2000" dirty="0"/>
          </a:p>
          <a:p>
            <a:pPr eaLnBrk="1" hangingPunct="1">
              <a:buFontTx/>
              <a:buNone/>
              <a:defRPr/>
            </a:pPr>
            <a:endParaRPr lang="cs-CZ" sz="2400" dirty="0" smtClean="0">
              <a:solidFill>
                <a:srgbClr val="FFFF00"/>
              </a:solidFill>
            </a:endParaRPr>
          </a:p>
          <a:p>
            <a:pPr eaLnBrk="1" hangingPunct="1">
              <a:buFontTx/>
              <a:buNone/>
              <a:defRPr/>
            </a:pPr>
            <a:endParaRPr lang="cs-CZ" b="1" i="1" u="sng" dirty="0" smtClean="0">
              <a:solidFill>
                <a:srgbClr val="FFFF00"/>
              </a:solidFill>
            </a:endParaRPr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76200"/>
            <a:ext cx="8610600" cy="1066800"/>
          </a:xfrm>
          <a:noFill/>
          <a:ln>
            <a:noFill/>
          </a:ln>
        </p:spPr>
        <p:txBody>
          <a:bodyPr/>
          <a:lstStyle/>
          <a:p>
            <a:pPr>
              <a:defRPr/>
            </a:pPr>
            <a:r>
              <a:rPr lang="cs-CZ" sz="2800" b="1" dirty="0" smtClean="0">
                <a:solidFill>
                  <a:srgbClr val="FFFF00"/>
                </a:solidFill>
              </a:rPr>
              <a:t>HODGKIN LYMPHOMAS – TREATMENT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581400"/>
            <a:ext cx="4064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B-NONHODGKIN LYMPHOMA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52400" y="1600200"/>
            <a:ext cx="4724400" cy="5029200"/>
          </a:xfrm>
        </p:spPr>
        <p:txBody>
          <a:bodyPr/>
          <a:lstStyle/>
          <a:p>
            <a:r>
              <a:rPr lang="cs-CZ" sz="2400" dirty="0" smtClean="0"/>
              <a:t>90%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NHLs</a:t>
            </a:r>
            <a:endParaRPr lang="cs-CZ" sz="2400" dirty="0" smtClean="0"/>
          </a:p>
          <a:p>
            <a:r>
              <a:rPr lang="cs-CZ" sz="2400" dirty="0" err="1" smtClean="0"/>
              <a:t>Expression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CD19+, CD20+</a:t>
            </a:r>
          </a:p>
          <a:p>
            <a:r>
              <a:rPr lang="cs-CZ" sz="2400" dirty="0" smtClean="0"/>
              <a:t>Anti-CD20 </a:t>
            </a:r>
            <a:r>
              <a:rPr lang="cs-CZ" sz="2400" dirty="0" err="1" smtClean="0"/>
              <a:t>based</a:t>
            </a:r>
            <a:r>
              <a:rPr lang="cs-CZ" sz="2400" dirty="0" smtClean="0"/>
              <a:t> </a:t>
            </a:r>
            <a:r>
              <a:rPr lang="cs-CZ" sz="2400" dirty="0" err="1" smtClean="0"/>
              <a:t>therapy</a:t>
            </a:r>
            <a:endParaRPr lang="cs-CZ" sz="2400" dirty="0" smtClean="0"/>
          </a:p>
          <a:p>
            <a:endParaRPr lang="cs-CZ" sz="2400" dirty="0"/>
          </a:p>
          <a:p>
            <a:r>
              <a:rPr lang="cs-CZ" sz="2400" dirty="0" smtClean="0"/>
              <a:t>B-cell receptor (BCR) </a:t>
            </a:r>
            <a:r>
              <a:rPr lang="cs-CZ" sz="2400" dirty="0" err="1" smtClean="0"/>
              <a:t>signaling</a:t>
            </a:r>
            <a:r>
              <a:rPr lang="cs-CZ" sz="2400" dirty="0" smtClean="0"/>
              <a:t> </a:t>
            </a:r>
            <a:r>
              <a:rPr lang="cs-CZ" sz="2400" dirty="0" err="1" smtClean="0"/>
              <a:t>pathway</a:t>
            </a:r>
            <a:endParaRPr lang="cs-CZ" sz="2400" dirty="0" smtClean="0"/>
          </a:p>
          <a:p>
            <a:pPr lvl="1"/>
            <a:r>
              <a:rPr lang="cs-CZ" sz="2000" dirty="0" err="1" smtClean="0"/>
              <a:t>ibrutinib</a:t>
            </a:r>
            <a:endParaRPr lang="cs-CZ" sz="2000" dirty="0"/>
          </a:p>
          <a:p>
            <a:pPr lvl="1"/>
            <a:r>
              <a:rPr lang="cs-CZ" sz="2000" dirty="0" err="1" smtClean="0"/>
              <a:t>idelalisib</a:t>
            </a:r>
            <a:endParaRPr lang="cs-CZ" sz="2000" dirty="0"/>
          </a:p>
          <a:p>
            <a:endParaRPr lang="cs-CZ" sz="2400" dirty="0" smtClean="0"/>
          </a:p>
          <a:p>
            <a:r>
              <a:rPr lang="cs-CZ" sz="2400" dirty="0" err="1" smtClean="0"/>
              <a:t>Microenvironment</a:t>
            </a:r>
            <a:endParaRPr lang="cs-CZ" sz="2400" dirty="0" smtClean="0"/>
          </a:p>
          <a:p>
            <a:pPr lvl="1"/>
            <a:r>
              <a:rPr lang="cs-CZ" sz="2000" dirty="0" err="1" smtClean="0"/>
              <a:t>lenalidomid</a:t>
            </a:r>
            <a:endParaRPr lang="cs-CZ" sz="2000" dirty="0" smtClean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3962400" cy="4876800"/>
          </a:xfrm>
        </p:spPr>
        <p:txBody>
          <a:bodyPr/>
          <a:lstStyle/>
          <a:p>
            <a:r>
              <a:rPr lang="cs-CZ" sz="2400" b="1" dirty="0" err="1" smtClean="0">
                <a:solidFill>
                  <a:srgbClr val="FFFF00"/>
                </a:solidFill>
              </a:rPr>
              <a:t>Aggressive</a:t>
            </a:r>
            <a:r>
              <a:rPr lang="cs-CZ" sz="2400" b="1" dirty="0" smtClean="0">
                <a:solidFill>
                  <a:srgbClr val="FFFF00"/>
                </a:solidFill>
              </a:rPr>
              <a:t> B-NHL</a:t>
            </a:r>
          </a:p>
          <a:p>
            <a:pPr lvl="1"/>
            <a:r>
              <a:rPr lang="cs-CZ" sz="2000" dirty="0" smtClean="0"/>
              <a:t>DLBCL</a:t>
            </a:r>
          </a:p>
          <a:p>
            <a:pPr lvl="1"/>
            <a:r>
              <a:rPr lang="cs-CZ" sz="2000" dirty="0" smtClean="0"/>
              <a:t> </a:t>
            </a:r>
            <a:r>
              <a:rPr lang="cs-CZ" sz="2000" dirty="0" err="1" smtClean="0"/>
              <a:t>Burkitt</a:t>
            </a:r>
            <a:endParaRPr lang="cs-CZ" sz="2000" dirty="0" smtClean="0"/>
          </a:p>
          <a:p>
            <a:endParaRPr lang="cs-CZ" sz="2400" dirty="0"/>
          </a:p>
          <a:p>
            <a:r>
              <a:rPr lang="cs-CZ" sz="2400" b="1" dirty="0" err="1" smtClean="0">
                <a:solidFill>
                  <a:srgbClr val="FFFF00"/>
                </a:solidFill>
              </a:rPr>
              <a:t>Indolent</a:t>
            </a:r>
            <a:r>
              <a:rPr lang="cs-CZ" sz="2400" b="1" dirty="0" smtClean="0">
                <a:solidFill>
                  <a:srgbClr val="FFFF00"/>
                </a:solidFill>
              </a:rPr>
              <a:t> B-NHL</a:t>
            </a:r>
          </a:p>
          <a:p>
            <a:pPr lvl="1"/>
            <a:r>
              <a:rPr lang="cs-CZ" sz="2000" dirty="0" err="1" smtClean="0"/>
              <a:t>Follicular</a:t>
            </a:r>
            <a:r>
              <a:rPr lang="cs-CZ" sz="2000" dirty="0" smtClean="0"/>
              <a:t> </a:t>
            </a:r>
            <a:r>
              <a:rPr lang="cs-CZ" sz="2000" dirty="0" err="1" smtClean="0"/>
              <a:t>lympoma</a:t>
            </a:r>
            <a:endParaRPr lang="cs-CZ" sz="2000" dirty="0" smtClean="0"/>
          </a:p>
          <a:p>
            <a:pPr lvl="1"/>
            <a:r>
              <a:rPr lang="cs-CZ" sz="2000" dirty="0" err="1" smtClean="0"/>
              <a:t>Marginal</a:t>
            </a:r>
            <a:r>
              <a:rPr lang="cs-CZ" sz="2000" dirty="0" smtClean="0"/>
              <a:t> </a:t>
            </a:r>
            <a:r>
              <a:rPr lang="cs-CZ" sz="2000" dirty="0" err="1" smtClean="0"/>
              <a:t>zone</a:t>
            </a:r>
            <a:r>
              <a:rPr lang="cs-CZ" sz="2000" dirty="0" smtClean="0"/>
              <a:t> </a:t>
            </a:r>
            <a:r>
              <a:rPr lang="cs-CZ" sz="2000" dirty="0" err="1" smtClean="0"/>
              <a:t>lymphoma</a:t>
            </a:r>
            <a:endParaRPr lang="cs-CZ" sz="2000" dirty="0" smtClean="0"/>
          </a:p>
          <a:p>
            <a:pPr lvl="1"/>
            <a:r>
              <a:rPr lang="cs-CZ" sz="2000" dirty="0" smtClean="0"/>
              <a:t>Mantle cell </a:t>
            </a:r>
            <a:r>
              <a:rPr lang="cs-CZ" sz="2000" dirty="0" err="1" smtClean="0"/>
              <a:t>lymphoma</a:t>
            </a:r>
            <a:r>
              <a:rPr lang="cs-CZ" sz="2000" dirty="0" smtClean="0"/>
              <a:t>  </a:t>
            </a:r>
            <a:endParaRPr lang="en-US" sz="200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5B4A8C-A93D-4B10-8973-25037415EBD6}" type="datetime1">
              <a:rPr lang="cs-CZ" smtClean="0"/>
              <a:pPr>
                <a:defRPr/>
              </a:pPr>
              <a:t>28.3.2020</a:t>
            </a:fld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7A03B5-90E7-4448-84F2-D4BB29C84A39}" type="slidenum">
              <a:rPr lang="cs-CZ" smtClean="0"/>
              <a:pPr>
                <a:defRPr/>
              </a:pPr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02154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74638"/>
            <a:ext cx="8785225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smtClean="0">
                <a:solidFill>
                  <a:srgbClr val="FFFF00"/>
                </a:solidFill>
              </a:rPr>
              <a:t>Anti CD20</a:t>
            </a:r>
            <a:r>
              <a:rPr lang="cs-CZ" sz="4000" b="1" smtClean="0">
                <a:solidFill>
                  <a:srgbClr val="FFFF00"/>
                </a:solidFill>
              </a:rPr>
              <a:t> monoclonal antibody</a:t>
            </a:r>
            <a:br>
              <a:rPr lang="cs-CZ" sz="4000" b="1" smtClean="0">
                <a:solidFill>
                  <a:srgbClr val="FFFF00"/>
                </a:solidFill>
              </a:rPr>
            </a:br>
            <a:r>
              <a:rPr lang="cs-CZ" sz="4000" b="1" smtClean="0">
                <a:solidFill>
                  <a:srgbClr val="66CCFF"/>
                </a:solidFill>
              </a:rPr>
              <a:t>R</a:t>
            </a:r>
            <a:r>
              <a:rPr lang="cs-CZ" sz="4000" smtClean="0">
                <a:solidFill>
                  <a:srgbClr val="FFFF00"/>
                </a:solidFill>
              </a:rPr>
              <a:t>ituximab – Mabthera</a:t>
            </a:r>
            <a:r>
              <a:rPr lang="en-US" sz="4000" baseline="30000" smtClean="0">
                <a:solidFill>
                  <a:srgbClr val="FFFF00"/>
                </a:solidFill>
                <a:cs typeface="Arial" charset="0"/>
              </a:rPr>
              <a:t>®</a:t>
            </a:r>
            <a:r>
              <a:rPr lang="cs-CZ" sz="4000" smtClean="0">
                <a:solidFill>
                  <a:srgbClr val="FFFF00"/>
                </a:solidFill>
              </a:rPr>
              <a:t>, Rituxan</a:t>
            </a:r>
            <a:r>
              <a:rPr lang="en-US" sz="4000" baseline="30000" smtClean="0">
                <a:solidFill>
                  <a:srgbClr val="FFFF00"/>
                </a:solidFill>
                <a:cs typeface="Arial" charset="0"/>
              </a:rPr>
              <a:t>®</a:t>
            </a:r>
            <a:endParaRPr lang="en-US" sz="4000" smtClean="0">
              <a:solidFill>
                <a:srgbClr val="FFFF00"/>
              </a:solidFill>
              <a:cs typeface="Arial" charset="0"/>
            </a:endParaRPr>
          </a:p>
        </p:txBody>
      </p:sp>
      <p:sp>
        <p:nvSpPr>
          <p:cNvPr id="388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8229600" cy="5029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sz="2400" dirty="0" err="1" smtClean="0"/>
              <a:t>Chimeric</a:t>
            </a:r>
            <a:r>
              <a:rPr lang="cs-CZ" sz="2400" dirty="0" smtClean="0"/>
              <a:t> </a:t>
            </a:r>
            <a:r>
              <a:rPr lang="cs-CZ" sz="2400" dirty="0" err="1" smtClean="0"/>
              <a:t>humanized</a:t>
            </a:r>
            <a:r>
              <a:rPr lang="cs-CZ" sz="2400" dirty="0" smtClean="0"/>
              <a:t> IgG1 </a:t>
            </a:r>
          </a:p>
          <a:p>
            <a:pPr eaLnBrk="1" hangingPunct="1">
              <a:lnSpc>
                <a:spcPct val="80000"/>
              </a:lnSpc>
            </a:pPr>
            <a:r>
              <a:rPr lang="cs-CZ" sz="2400" dirty="0" smtClean="0"/>
              <a:t>CD20 receptor on </a:t>
            </a:r>
            <a:r>
              <a:rPr lang="cs-CZ" sz="2400" dirty="0" err="1" smtClean="0"/>
              <a:t>surface</a:t>
            </a:r>
            <a:endParaRPr lang="cs-CZ" sz="2400" dirty="0" smtClean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sz="2400" dirty="0" smtClean="0"/>
              <a:t>    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nearly</a:t>
            </a:r>
            <a:r>
              <a:rPr lang="cs-CZ" sz="2400" dirty="0" smtClean="0"/>
              <a:t> </a:t>
            </a:r>
            <a:r>
              <a:rPr lang="cs-CZ" sz="2400" dirty="0" err="1" smtClean="0"/>
              <a:t>all</a:t>
            </a:r>
            <a:r>
              <a:rPr lang="cs-CZ" sz="2400" dirty="0" smtClean="0"/>
              <a:t> B-</a:t>
            </a:r>
            <a:r>
              <a:rPr lang="cs-CZ" sz="2400" dirty="0" err="1" smtClean="0"/>
              <a:t>lymphoid</a:t>
            </a:r>
            <a:r>
              <a:rPr lang="cs-CZ" sz="2400" dirty="0" smtClean="0"/>
              <a:t> </a:t>
            </a:r>
            <a:r>
              <a:rPr lang="cs-CZ" sz="2400" dirty="0" err="1" smtClean="0"/>
              <a:t>cells</a:t>
            </a:r>
            <a:r>
              <a:rPr lang="cs-CZ" sz="2400" dirty="0" smtClean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cs-CZ" sz="2400" dirty="0" err="1" smtClean="0"/>
              <a:t>including</a:t>
            </a:r>
            <a:r>
              <a:rPr lang="cs-CZ" sz="2400" dirty="0" smtClean="0"/>
              <a:t> </a:t>
            </a:r>
            <a:r>
              <a:rPr lang="cs-CZ" sz="2400" dirty="0" err="1" smtClean="0"/>
              <a:t>malignant</a:t>
            </a:r>
            <a:r>
              <a:rPr lang="cs-CZ" sz="2400" dirty="0" smtClean="0"/>
              <a:t> </a:t>
            </a:r>
            <a:r>
              <a:rPr lang="cs-CZ" sz="2400" dirty="0" err="1" smtClean="0"/>
              <a:t>lymphocytes</a:t>
            </a:r>
            <a:endParaRPr lang="cs-CZ" sz="2400" dirty="0" smtClean="0"/>
          </a:p>
          <a:p>
            <a:pPr eaLnBrk="1" hangingPunct="1">
              <a:lnSpc>
                <a:spcPct val="80000"/>
              </a:lnSpc>
            </a:pPr>
            <a:r>
              <a:rPr lang="cs-CZ" sz="2400" dirty="0" smtClean="0"/>
              <a:t>R </a:t>
            </a:r>
            <a:r>
              <a:rPr lang="cs-CZ" sz="2400" dirty="0" err="1" smtClean="0"/>
              <a:t>is</a:t>
            </a:r>
            <a:r>
              <a:rPr lang="cs-CZ" sz="2400" dirty="0" smtClean="0"/>
              <a:t> standard </a:t>
            </a:r>
            <a:r>
              <a:rPr lang="cs-CZ" sz="2400" dirty="0" err="1" smtClean="0"/>
              <a:t>component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sz="2400" dirty="0" smtClean="0"/>
              <a:t>    </a:t>
            </a:r>
            <a:r>
              <a:rPr lang="cs-CZ" sz="2400" dirty="0" err="1" smtClean="0"/>
              <a:t>treatment</a:t>
            </a:r>
            <a:r>
              <a:rPr lang="cs-CZ" sz="2400" dirty="0" smtClean="0"/>
              <a:t>  </a:t>
            </a:r>
            <a:r>
              <a:rPr lang="cs-CZ" sz="2400" dirty="0" err="1" smtClean="0"/>
              <a:t>of</a:t>
            </a:r>
            <a:r>
              <a:rPr lang="cs-CZ" sz="2400" dirty="0" smtClean="0"/>
              <a:t> B-</a:t>
            </a:r>
            <a:r>
              <a:rPr lang="cs-CZ" sz="2400" dirty="0" err="1" smtClean="0"/>
              <a:t>lymphomas</a:t>
            </a:r>
            <a:endParaRPr lang="cs-CZ" sz="2400" dirty="0" smtClean="0"/>
          </a:p>
          <a:p>
            <a:pPr eaLnBrk="1" hangingPunct="1">
              <a:lnSpc>
                <a:spcPct val="80000"/>
              </a:lnSpc>
            </a:pPr>
            <a:r>
              <a:rPr lang="cs-CZ" sz="2400" dirty="0" err="1"/>
              <a:t>F</a:t>
            </a:r>
            <a:r>
              <a:rPr lang="cs-CZ" sz="2400" dirty="0" err="1" smtClean="0"/>
              <a:t>avourable</a:t>
            </a:r>
            <a:r>
              <a:rPr lang="cs-CZ" sz="2400" dirty="0" smtClean="0"/>
              <a:t> </a:t>
            </a:r>
            <a:r>
              <a:rPr lang="cs-CZ" sz="2400" dirty="0" err="1" smtClean="0"/>
              <a:t>efficacy</a:t>
            </a:r>
            <a:r>
              <a:rPr lang="cs-CZ" sz="2400" dirty="0" smtClean="0"/>
              <a:t>/toxicity ratio</a:t>
            </a:r>
          </a:p>
          <a:p>
            <a:pPr eaLnBrk="1" hangingPunct="1">
              <a:lnSpc>
                <a:spcPct val="80000"/>
              </a:lnSpc>
            </a:pPr>
            <a:endParaRPr lang="cs-CZ" sz="2400" dirty="0" smtClean="0"/>
          </a:p>
          <a:p>
            <a:pPr eaLnBrk="1" hangingPunct="1">
              <a:lnSpc>
                <a:spcPct val="80000"/>
              </a:lnSpc>
            </a:pPr>
            <a:r>
              <a:rPr lang="cs-CZ" sz="2400" dirty="0" err="1" smtClean="0"/>
              <a:t>Mechanism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action</a:t>
            </a:r>
            <a:endParaRPr lang="cs-CZ" sz="2400" dirty="0" smtClean="0"/>
          </a:p>
          <a:p>
            <a:pPr lvl="1" eaLnBrk="1" hangingPunct="1">
              <a:lnSpc>
                <a:spcPct val="80000"/>
              </a:lnSpc>
            </a:pPr>
            <a:r>
              <a:rPr lang="cs-CZ" sz="2000" dirty="0" smtClean="0"/>
              <a:t>CDC (</a:t>
            </a:r>
            <a:r>
              <a:rPr lang="cs-CZ" sz="2000" dirty="0" err="1" smtClean="0"/>
              <a:t>complement</a:t>
            </a:r>
            <a:r>
              <a:rPr lang="cs-CZ" sz="2000" dirty="0" smtClean="0"/>
              <a:t> </a:t>
            </a:r>
            <a:r>
              <a:rPr lang="cs-CZ" sz="2000" dirty="0" err="1" smtClean="0"/>
              <a:t>dependent</a:t>
            </a:r>
            <a:r>
              <a:rPr lang="cs-CZ" sz="2000" dirty="0" smtClean="0"/>
              <a:t> </a:t>
            </a:r>
            <a:r>
              <a:rPr lang="cs-CZ" sz="2000" dirty="0" err="1" smtClean="0"/>
              <a:t>cytolysis</a:t>
            </a:r>
            <a:r>
              <a:rPr lang="cs-CZ" sz="2000" dirty="0" smtClean="0"/>
              <a:t>)</a:t>
            </a:r>
          </a:p>
          <a:p>
            <a:pPr lvl="1" eaLnBrk="1" hangingPunct="1">
              <a:lnSpc>
                <a:spcPct val="80000"/>
              </a:lnSpc>
            </a:pPr>
            <a:r>
              <a:rPr lang="cs-CZ" sz="2000" dirty="0" smtClean="0"/>
              <a:t>ADCC (</a:t>
            </a:r>
            <a:r>
              <a:rPr lang="cs-CZ" sz="2000" dirty="0" err="1" smtClean="0"/>
              <a:t>antibody</a:t>
            </a:r>
            <a:r>
              <a:rPr lang="cs-CZ" sz="2000" dirty="0" smtClean="0"/>
              <a:t> </a:t>
            </a:r>
            <a:r>
              <a:rPr lang="cs-CZ" sz="2000" dirty="0" err="1" smtClean="0"/>
              <a:t>dependent</a:t>
            </a:r>
            <a:r>
              <a:rPr lang="cs-CZ" sz="2000" dirty="0" smtClean="0"/>
              <a:t> cytotoxicity)</a:t>
            </a:r>
          </a:p>
          <a:p>
            <a:pPr lvl="1" eaLnBrk="1" hangingPunct="1">
              <a:lnSpc>
                <a:spcPct val="80000"/>
              </a:lnSpc>
            </a:pPr>
            <a:r>
              <a:rPr lang="cs-CZ" sz="2000" dirty="0" err="1" smtClean="0"/>
              <a:t>Apoptosis</a:t>
            </a:r>
            <a:r>
              <a:rPr lang="cs-CZ" sz="2000" dirty="0" smtClean="0"/>
              <a:t> </a:t>
            </a:r>
            <a:r>
              <a:rPr lang="cs-CZ" sz="2000" dirty="0" err="1" smtClean="0"/>
              <a:t>induction</a:t>
            </a:r>
            <a:endParaRPr lang="cs-CZ" sz="2000" dirty="0" smtClean="0"/>
          </a:p>
          <a:p>
            <a:pPr lvl="1" eaLnBrk="1" hangingPunct="1">
              <a:lnSpc>
                <a:spcPct val="80000"/>
              </a:lnSpc>
            </a:pPr>
            <a:r>
              <a:rPr lang="cs-CZ" sz="2000" dirty="0" smtClean="0"/>
              <a:t>Direct </a:t>
            </a:r>
            <a:r>
              <a:rPr lang="cs-CZ" sz="2000" dirty="0" err="1" smtClean="0"/>
              <a:t>antiproliferative</a:t>
            </a:r>
            <a:r>
              <a:rPr lang="cs-CZ" sz="2000" dirty="0" smtClean="0"/>
              <a:t> </a:t>
            </a:r>
            <a:r>
              <a:rPr lang="cs-CZ" sz="2000" dirty="0" err="1" smtClean="0"/>
              <a:t>effect</a:t>
            </a:r>
            <a:endParaRPr lang="cs-CZ" sz="2000" dirty="0" smtClean="0">
              <a:solidFill>
                <a:schemeClr val="bg1"/>
              </a:solidFill>
            </a:endParaRPr>
          </a:p>
        </p:txBody>
      </p:sp>
      <p:pic>
        <p:nvPicPr>
          <p:cNvPr id="4" name="Picture 2" descr="C:\Documents and Settings\25540\Dokumenty\Obrázky\ncprheum0424-f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056" y="1905000"/>
            <a:ext cx="3833744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" y="152401"/>
            <a:ext cx="7772400" cy="838200"/>
          </a:xfrm>
        </p:spPr>
        <p:txBody>
          <a:bodyPr/>
          <a:lstStyle/>
          <a:p>
            <a:r>
              <a:rPr lang="cs-CZ" sz="3200" dirty="0">
                <a:solidFill>
                  <a:srgbClr val="FFFF00"/>
                </a:solidFill>
              </a:rPr>
              <a:t>BCR </a:t>
            </a:r>
            <a:r>
              <a:rPr lang="cs-CZ" sz="3200" dirty="0" smtClean="0">
                <a:solidFill>
                  <a:srgbClr val="FFFF00"/>
                </a:solidFill>
              </a:rPr>
              <a:t>(B-CELL RECEPTOR) SIGNALING</a:t>
            </a:r>
            <a:endParaRPr lang="en-US" sz="32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8DFEA3-8AAA-4574-B35B-6DD71E2F265D}" type="datetime1">
              <a:rPr lang="cs-CZ" smtClean="0"/>
              <a:pPr>
                <a:defRPr/>
              </a:pPr>
              <a:t>28.3.2020</a:t>
            </a:fld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F92E1C-41F0-49E4-9963-DAC0A4C651EB}" type="slidenum">
              <a:rPr lang="cs-CZ" smtClean="0"/>
              <a:pPr>
                <a:defRPr/>
              </a:pPr>
              <a:t>35</a:t>
            </a:fld>
            <a:endParaRPr lang="cs-CZ"/>
          </a:p>
        </p:txBody>
      </p:sp>
      <p:pic>
        <p:nvPicPr>
          <p:cNvPr id="459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869" y="2667000"/>
            <a:ext cx="5856531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76200" y="762000"/>
            <a:ext cx="41789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 err="1" smtClean="0">
                <a:solidFill>
                  <a:srgbClr val="FFFF00"/>
                </a:solidFill>
              </a:rPr>
              <a:t>Active</a:t>
            </a:r>
            <a:r>
              <a:rPr lang="cs-CZ" sz="1800" b="1" dirty="0" smtClean="0">
                <a:solidFill>
                  <a:srgbClr val="FFFF00"/>
                </a:solidFill>
              </a:rPr>
              <a:t>  BCR </a:t>
            </a:r>
            <a:r>
              <a:rPr lang="cs-CZ" sz="1800" b="1" dirty="0" err="1" smtClean="0">
                <a:solidFill>
                  <a:srgbClr val="FFFF00"/>
                </a:solidFill>
              </a:rPr>
              <a:t>signaling</a:t>
            </a:r>
            <a:endParaRPr lang="cs-CZ" sz="1800" b="1" dirty="0" smtClean="0">
              <a:solidFill>
                <a:srgbClr val="FFFF00"/>
              </a:solidFill>
            </a:endParaRPr>
          </a:p>
          <a:p>
            <a:pPr>
              <a:buFontTx/>
              <a:buChar char="-"/>
            </a:pPr>
            <a:r>
              <a:rPr lang="cs-CZ" sz="1800" dirty="0" smtClean="0"/>
              <a:t>Antigen </a:t>
            </a:r>
            <a:r>
              <a:rPr lang="cs-CZ" sz="1800" dirty="0" err="1" smtClean="0"/>
              <a:t>driven</a:t>
            </a:r>
            <a:r>
              <a:rPr lang="cs-CZ" sz="1800" dirty="0" smtClean="0"/>
              <a:t> </a:t>
            </a:r>
          </a:p>
          <a:p>
            <a:pPr>
              <a:buFontTx/>
              <a:buChar char="-"/>
            </a:pPr>
            <a:r>
              <a:rPr lang="cs-CZ" sz="1800" dirty="0" smtClean="0"/>
              <a:t>BCR </a:t>
            </a:r>
            <a:r>
              <a:rPr lang="cs-CZ" sz="1800" dirty="0" err="1" smtClean="0"/>
              <a:t>immobile</a:t>
            </a:r>
            <a:r>
              <a:rPr lang="cs-CZ" sz="1800" dirty="0" smtClean="0"/>
              <a:t> </a:t>
            </a:r>
            <a:r>
              <a:rPr lang="cs-CZ" sz="1800" dirty="0" err="1" smtClean="0"/>
              <a:t>clusters</a:t>
            </a:r>
            <a:endParaRPr lang="cs-CZ" sz="1800" dirty="0" smtClean="0"/>
          </a:p>
          <a:p>
            <a:pPr>
              <a:buFontTx/>
              <a:buChar char="-"/>
            </a:pPr>
            <a:r>
              <a:rPr lang="cs-CZ" sz="1800" dirty="0" smtClean="0"/>
              <a:t> </a:t>
            </a:r>
            <a:r>
              <a:rPr lang="cs-CZ" sz="1800" dirty="0" err="1" smtClean="0"/>
              <a:t>activation</a:t>
            </a:r>
            <a:r>
              <a:rPr lang="cs-CZ" sz="1800" dirty="0" smtClean="0"/>
              <a:t> </a:t>
            </a:r>
            <a:r>
              <a:rPr lang="cs-CZ" sz="1800" dirty="0" err="1" smtClean="0"/>
              <a:t>of</a:t>
            </a:r>
            <a:r>
              <a:rPr lang="cs-CZ" sz="1800" dirty="0" smtClean="0"/>
              <a:t> NF-</a:t>
            </a:r>
            <a:r>
              <a:rPr lang="az-Cyrl-AZ" sz="1800" dirty="0" smtClean="0"/>
              <a:t>к</a:t>
            </a:r>
            <a:r>
              <a:rPr lang="cs-CZ" sz="1800" dirty="0" smtClean="0"/>
              <a:t>B, PI3, </a:t>
            </a:r>
            <a:r>
              <a:rPr lang="cs-CZ" sz="1800" dirty="0" err="1" smtClean="0"/>
              <a:t>MAPk</a:t>
            </a:r>
            <a:endParaRPr lang="cs-CZ" sz="1800" dirty="0" smtClean="0"/>
          </a:p>
          <a:p>
            <a:pPr>
              <a:buFontTx/>
              <a:buChar char="-"/>
            </a:pPr>
            <a:r>
              <a:rPr lang="cs-CZ" sz="1800" dirty="0" smtClean="0"/>
              <a:t>NF-</a:t>
            </a:r>
            <a:r>
              <a:rPr lang="az-Cyrl-AZ" sz="1800" dirty="0" smtClean="0"/>
              <a:t>к</a:t>
            </a:r>
            <a:r>
              <a:rPr lang="cs-CZ" sz="1800" dirty="0" smtClean="0"/>
              <a:t>B </a:t>
            </a:r>
            <a:r>
              <a:rPr lang="cs-CZ" sz="1800" dirty="0" err="1" smtClean="0"/>
              <a:t>activated</a:t>
            </a:r>
            <a:r>
              <a:rPr lang="cs-CZ" sz="1800" dirty="0" smtClean="0"/>
              <a:t> by BTK</a:t>
            </a:r>
          </a:p>
          <a:p>
            <a:pPr>
              <a:buFontTx/>
              <a:buChar char="-"/>
            </a:pPr>
            <a:r>
              <a:rPr lang="cs-CZ" sz="1800" dirty="0" smtClean="0"/>
              <a:t>ABC-DLBCL </a:t>
            </a:r>
          </a:p>
          <a:p>
            <a:endParaRPr lang="cs-CZ" sz="1800" dirty="0" smtClean="0"/>
          </a:p>
        </p:txBody>
      </p:sp>
      <p:sp>
        <p:nvSpPr>
          <p:cNvPr id="6" name="Obdélník 5"/>
          <p:cNvSpPr/>
          <p:nvPr/>
        </p:nvSpPr>
        <p:spPr>
          <a:xfrm>
            <a:off x="5117432" y="728008"/>
            <a:ext cx="39503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err="1">
                <a:solidFill>
                  <a:srgbClr val="FFFF00"/>
                </a:solidFill>
              </a:rPr>
              <a:t>Tonic</a:t>
            </a:r>
            <a:r>
              <a:rPr lang="cs-CZ" b="1" dirty="0">
                <a:solidFill>
                  <a:srgbClr val="FFFF00"/>
                </a:solidFill>
              </a:rPr>
              <a:t> BCR </a:t>
            </a:r>
            <a:r>
              <a:rPr lang="cs-CZ" b="1" dirty="0" err="1">
                <a:solidFill>
                  <a:srgbClr val="FFFF00"/>
                </a:solidFill>
              </a:rPr>
              <a:t>signaling</a:t>
            </a:r>
            <a:endParaRPr lang="cs-CZ" b="1" dirty="0">
              <a:solidFill>
                <a:srgbClr val="FFFF00"/>
              </a:solidFill>
            </a:endParaRPr>
          </a:p>
          <a:p>
            <a:pPr marL="285750" indent="-285750">
              <a:buFontTx/>
              <a:buChar char="-"/>
            </a:pPr>
            <a:r>
              <a:rPr lang="cs-CZ" sz="1800" dirty="0" smtClean="0"/>
              <a:t>Antigen independent </a:t>
            </a:r>
          </a:p>
          <a:p>
            <a:pPr marL="285750" indent="-285750">
              <a:buFontTx/>
              <a:buChar char="-"/>
            </a:pPr>
            <a:r>
              <a:rPr lang="cs-CZ" sz="1800" dirty="0" err="1" smtClean="0"/>
              <a:t>essential</a:t>
            </a:r>
            <a:r>
              <a:rPr lang="cs-CZ" sz="1800" dirty="0" smtClean="0"/>
              <a:t> </a:t>
            </a:r>
            <a:r>
              <a:rPr lang="cs-CZ" sz="1800" dirty="0" err="1"/>
              <a:t>for</a:t>
            </a:r>
            <a:r>
              <a:rPr lang="cs-CZ" sz="1800" dirty="0"/>
              <a:t> B-cell </a:t>
            </a:r>
            <a:r>
              <a:rPr lang="cs-CZ" sz="1800" dirty="0" err="1"/>
              <a:t>survival</a:t>
            </a:r>
            <a:endParaRPr lang="cs-CZ" sz="1800" dirty="0"/>
          </a:p>
          <a:p>
            <a:pPr>
              <a:buFontTx/>
              <a:buChar char="-"/>
            </a:pPr>
            <a:r>
              <a:rPr lang="cs-CZ" sz="1800" dirty="0"/>
              <a:t>BCR </a:t>
            </a:r>
            <a:r>
              <a:rPr lang="cs-CZ" sz="1800" dirty="0" err="1"/>
              <a:t>freely</a:t>
            </a:r>
            <a:r>
              <a:rPr lang="cs-CZ" sz="1800" dirty="0"/>
              <a:t> mobile</a:t>
            </a:r>
          </a:p>
          <a:p>
            <a:pPr>
              <a:buFontTx/>
              <a:buChar char="-"/>
            </a:pPr>
            <a:r>
              <a:rPr lang="cs-CZ" sz="1800" dirty="0"/>
              <a:t> </a:t>
            </a:r>
            <a:r>
              <a:rPr lang="cs-CZ" sz="1800" dirty="0" err="1"/>
              <a:t>namely</a:t>
            </a:r>
            <a:r>
              <a:rPr lang="cs-CZ" sz="1800" dirty="0"/>
              <a:t> PI3 </a:t>
            </a:r>
            <a:r>
              <a:rPr lang="cs-CZ" sz="1800" dirty="0" err="1"/>
              <a:t>pathway</a:t>
            </a:r>
            <a:endParaRPr lang="cs-CZ" sz="1800" dirty="0"/>
          </a:p>
          <a:p>
            <a:pPr>
              <a:buFontTx/>
              <a:buChar char="-"/>
            </a:pPr>
            <a:r>
              <a:rPr lang="cs-CZ" sz="1800" dirty="0"/>
              <a:t> </a:t>
            </a:r>
            <a:r>
              <a:rPr lang="cs-CZ" sz="1800" dirty="0" err="1"/>
              <a:t>Burkitt</a:t>
            </a:r>
            <a:r>
              <a:rPr lang="cs-CZ" sz="1800" dirty="0"/>
              <a:t> </a:t>
            </a:r>
            <a:r>
              <a:rPr lang="cs-CZ" sz="1800" dirty="0" err="1"/>
              <a:t>lymphoma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4549781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09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066800"/>
            <a:ext cx="8839200" cy="4953000"/>
          </a:xfrm>
        </p:spPr>
        <p:txBody>
          <a:bodyPr/>
          <a:lstStyle/>
          <a:p>
            <a:pPr marL="266700" indent="-266700">
              <a:lnSpc>
                <a:spcPct val="80000"/>
              </a:lnSpc>
            </a:pPr>
            <a:r>
              <a:rPr lang="en-US" sz="2000" dirty="0" smtClean="0"/>
              <a:t>An aggressive subtype of </a:t>
            </a:r>
            <a:r>
              <a:rPr lang="cs-CZ" sz="2000" dirty="0" smtClean="0"/>
              <a:t>NHL </a:t>
            </a:r>
            <a:r>
              <a:rPr lang="en-US" sz="2000" dirty="0" smtClean="0"/>
              <a:t>(~ </a:t>
            </a:r>
            <a:r>
              <a:rPr lang="en-US" sz="2000" dirty="0" smtClean="0"/>
              <a:t>35</a:t>
            </a:r>
            <a:r>
              <a:rPr lang="cs-CZ" sz="2000" dirty="0" smtClean="0"/>
              <a:t>-40% </a:t>
            </a:r>
            <a:r>
              <a:rPr lang="cs-CZ" sz="2000" dirty="0" err="1" smtClean="0"/>
              <a:t>of</a:t>
            </a:r>
            <a:r>
              <a:rPr lang="cs-CZ" sz="2000" dirty="0" smtClean="0"/>
              <a:t> </a:t>
            </a:r>
            <a:r>
              <a:rPr lang="cs-CZ" sz="2000" dirty="0" err="1" smtClean="0"/>
              <a:t>NHLs</a:t>
            </a:r>
            <a:r>
              <a:rPr lang="en-US" sz="2000" dirty="0" smtClean="0"/>
              <a:t>)</a:t>
            </a:r>
            <a:endParaRPr lang="cs-CZ" sz="2000" dirty="0" smtClean="0"/>
          </a:p>
          <a:p>
            <a:pPr marL="266700" indent="-266700">
              <a:lnSpc>
                <a:spcPct val="80000"/>
              </a:lnSpc>
            </a:pPr>
            <a:r>
              <a:rPr lang="cs-CZ" sz="2000" dirty="0" err="1" smtClean="0"/>
              <a:t>Median</a:t>
            </a:r>
            <a:r>
              <a:rPr lang="cs-CZ" sz="2000" dirty="0" smtClean="0"/>
              <a:t> </a:t>
            </a:r>
            <a:r>
              <a:rPr lang="cs-CZ" sz="2000" dirty="0" err="1" smtClean="0"/>
              <a:t>age</a:t>
            </a:r>
            <a:r>
              <a:rPr lang="cs-CZ" sz="2000" dirty="0" smtClean="0"/>
              <a:t> </a:t>
            </a:r>
            <a:r>
              <a:rPr lang="cs-CZ" sz="2000" dirty="0" err="1" smtClean="0"/>
              <a:t>at</a:t>
            </a:r>
            <a:r>
              <a:rPr lang="cs-CZ" sz="2000" dirty="0" smtClean="0"/>
              <a:t> </a:t>
            </a:r>
            <a:r>
              <a:rPr lang="cs-CZ" sz="2000" dirty="0" err="1" smtClean="0"/>
              <a:t>diagnosis</a:t>
            </a:r>
            <a:r>
              <a:rPr lang="cs-CZ" sz="2000" dirty="0" smtClean="0"/>
              <a:t> </a:t>
            </a:r>
            <a:r>
              <a:rPr lang="cs-CZ" sz="2000" dirty="0" err="1" smtClean="0"/>
              <a:t>around</a:t>
            </a:r>
            <a:r>
              <a:rPr lang="cs-CZ" sz="2000" dirty="0" smtClean="0"/>
              <a:t> 60yrs</a:t>
            </a:r>
            <a:endParaRPr lang="en-US" sz="2000" dirty="0" smtClean="0"/>
          </a:p>
          <a:p>
            <a:pPr marL="266700" indent="-266700">
              <a:lnSpc>
                <a:spcPct val="80000"/>
              </a:lnSpc>
            </a:pPr>
            <a:r>
              <a:rPr lang="en-US" sz="2000" dirty="0"/>
              <a:t>Clinically and </a:t>
            </a:r>
            <a:r>
              <a:rPr lang="en-US" sz="2000" dirty="0" smtClean="0"/>
              <a:t>biologically </a:t>
            </a:r>
            <a:r>
              <a:rPr lang="en-US" sz="2000" dirty="0"/>
              <a:t>heterogeneous </a:t>
            </a:r>
            <a:r>
              <a:rPr lang="en-US" sz="2000" dirty="0" smtClean="0"/>
              <a:t>disease</a:t>
            </a:r>
            <a:endParaRPr lang="cs-CZ" sz="2000" dirty="0" smtClean="0"/>
          </a:p>
          <a:p>
            <a:pPr marL="266700" indent="-266700">
              <a:lnSpc>
                <a:spcPct val="80000"/>
              </a:lnSpc>
            </a:pPr>
            <a:r>
              <a:rPr lang="cs-CZ" sz="2000" dirty="0"/>
              <a:t>R</a:t>
            </a:r>
            <a:r>
              <a:rPr lang="en-US" sz="2000" dirty="0" err="1" smtClean="0"/>
              <a:t>ecent</a:t>
            </a:r>
            <a:r>
              <a:rPr lang="cs-CZ" sz="2000" dirty="0" err="1" smtClean="0"/>
              <a:t>ly</a:t>
            </a:r>
            <a:r>
              <a:rPr lang="en-US" sz="2000" dirty="0" smtClean="0"/>
              <a:t> </a:t>
            </a:r>
            <a:r>
              <a:rPr lang="cs-CZ" sz="2000" dirty="0" err="1" smtClean="0"/>
              <a:t>identified</a:t>
            </a:r>
            <a:r>
              <a:rPr lang="cs-CZ" sz="2000" dirty="0" smtClean="0"/>
              <a:t> </a:t>
            </a:r>
            <a:r>
              <a:rPr lang="en-US" sz="2000" dirty="0" smtClean="0"/>
              <a:t>at </a:t>
            </a:r>
            <a:r>
              <a:rPr lang="en-US" sz="2000" dirty="0"/>
              <a:t>least 2 distinct </a:t>
            </a:r>
            <a:r>
              <a:rPr lang="en-US" sz="2000" dirty="0" smtClean="0"/>
              <a:t>subtypes</a:t>
            </a:r>
            <a:r>
              <a:rPr lang="cs-CZ" sz="2000" dirty="0" smtClean="0"/>
              <a:t> </a:t>
            </a:r>
            <a:r>
              <a:rPr lang="cs-CZ" sz="2000" dirty="0" smtClean="0"/>
              <a:t>(„GCB“ </a:t>
            </a:r>
            <a:r>
              <a:rPr lang="cs-CZ" sz="2000" dirty="0" smtClean="0"/>
              <a:t>vs. </a:t>
            </a:r>
            <a:r>
              <a:rPr lang="cs-CZ" sz="2000" dirty="0" smtClean="0"/>
              <a:t>„ABC“)</a:t>
            </a:r>
            <a:endParaRPr lang="en-US" sz="2000" dirty="0" smtClean="0"/>
          </a:p>
          <a:p>
            <a:pPr marL="266700" indent="-266700">
              <a:lnSpc>
                <a:spcPct val="80000"/>
              </a:lnSpc>
            </a:pPr>
            <a:r>
              <a:rPr lang="en-US" sz="2000" dirty="0" smtClean="0"/>
              <a:t>Clinical course </a:t>
            </a:r>
            <a:r>
              <a:rPr lang="cs-CZ" sz="2000" dirty="0" err="1" smtClean="0"/>
              <a:t>usually</a:t>
            </a:r>
            <a:r>
              <a:rPr lang="cs-CZ" sz="2000" dirty="0" smtClean="0"/>
              <a:t> </a:t>
            </a:r>
            <a:r>
              <a:rPr lang="cs-CZ" sz="2000" dirty="0" err="1" smtClean="0"/>
              <a:t>with</a:t>
            </a:r>
            <a:r>
              <a:rPr lang="en-US" sz="2000" dirty="0" smtClean="0"/>
              <a:t> aggressive, rapid progression </a:t>
            </a:r>
          </a:p>
          <a:p>
            <a:pPr marL="266700" indent="-266700">
              <a:lnSpc>
                <a:spcPct val="80000"/>
              </a:lnSpc>
            </a:pPr>
            <a:r>
              <a:rPr lang="en-US" sz="2000" dirty="0" smtClean="0"/>
              <a:t>50% long term cure with current standard therapy</a:t>
            </a:r>
            <a:r>
              <a:rPr lang="cs-CZ" sz="2000" dirty="0" smtClean="0"/>
              <a:t> (R-CHOP)</a:t>
            </a:r>
          </a:p>
          <a:p>
            <a:pPr marL="266700" indent="-26670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FF00"/>
                </a:solidFill>
                <a:cs typeface="Arial" charset="0"/>
              </a:rPr>
              <a:t>CHOP (Cyclophosphamide, Doxorubicin, Vincristine, Prednisolone) </a:t>
            </a:r>
            <a:r>
              <a:rPr lang="en-US" sz="2000" dirty="0" smtClean="0">
                <a:solidFill>
                  <a:srgbClr val="FFFF00"/>
                </a:solidFill>
                <a:cs typeface="Arial" charset="0"/>
              </a:rPr>
              <a:t> </a:t>
            </a:r>
            <a:r>
              <a:rPr lang="en-US" sz="2000" dirty="0">
                <a:solidFill>
                  <a:srgbClr val="FFFF00"/>
                </a:solidFill>
                <a:cs typeface="Arial" charset="0"/>
              </a:rPr>
              <a:t>developed empirically </a:t>
            </a:r>
            <a:r>
              <a:rPr lang="en-US" sz="2000" dirty="0" smtClean="0">
                <a:solidFill>
                  <a:srgbClr val="FFFF00"/>
                </a:solidFill>
                <a:cs typeface="Arial" charset="0"/>
              </a:rPr>
              <a:t>~ </a:t>
            </a:r>
            <a:r>
              <a:rPr lang="cs-CZ" sz="2000" dirty="0" smtClean="0">
                <a:solidFill>
                  <a:srgbClr val="FFFF00"/>
                </a:solidFill>
                <a:cs typeface="Arial" charset="0"/>
              </a:rPr>
              <a:t>4</a:t>
            </a:r>
            <a:r>
              <a:rPr lang="en-US" sz="2000" dirty="0" smtClean="0">
                <a:solidFill>
                  <a:srgbClr val="FFFF00"/>
                </a:solidFill>
                <a:cs typeface="Arial" charset="0"/>
              </a:rPr>
              <a:t>0 </a:t>
            </a:r>
            <a:r>
              <a:rPr lang="en-US" sz="2000" dirty="0">
                <a:solidFill>
                  <a:srgbClr val="FFFF00"/>
                </a:solidFill>
                <a:cs typeface="Arial" charset="0"/>
              </a:rPr>
              <a:t>years </a:t>
            </a:r>
            <a:r>
              <a:rPr lang="en-US" sz="2000" dirty="0" smtClean="0">
                <a:solidFill>
                  <a:srgbClr val="FFFF00"/>
                </a:solidFill>
                <a:cs typeface="Arial" charset="0"/>
              </a:rPr>
              <a:t>ago</a:t>
            </a:r>
            <a:r>
              <a:rPr lang="cs-CZ" sz="2000" dirty="0" smtClean="0">
                <a:solidFill>
                  <a:srgbClr val="FFFF00"/>
                </a:solidFill>
                <a:cs typeface="Arial" charset="0"/>
              </a:rPr>
              <a:t>, R-CHOP </a:t>
            </a:r>
            <a:r>
              <a:rPr lang="cs-CZ" sz="2000" dirty="0" err="1" smtClean="0">
                <a:solidFill>
                  <a:srgbClr val="FFFF00"/>
                </a:solidFill>
                <a:cs typeface="Arial" charset="0"/>
              </a:rPr>
              <a:t>is</a:t>
            </a:r>
            <a:r>
              <a:rPr lang="cs-CZ" sz="2000" dirty="0" smtClean="0">
                <a:solidFill>
                  <a:srgbClr val="FFFF00"/>
                </a:solidFill>
                <a:cs typeface="Arial" charset="0"/>
              </a:rPr>
              <a:t> </a:t>
            </a:r>
            <a:r>
              <a:rPr lang="cs-CZ" sz="2000" dirty="0" err="1" smtClean="0">
                <a:solidFill>
                  <a:srgbClr val="FFFF00"/>
                </a:solidFill>
                <a:cs typeface="Arial" charset="0"/>
              </a:rPr>
              <a:t>current</a:t>
            </a:r>
            <a:r>
              <a:rPr lang="cs-CZ" sz="2000" dirty="0" smtClean="0">
                <a:solidFill>
                  <a:srgbClr val="FFFF00"/>
                </a:solidFill>
                <a:cs typeface="Arial" charset="0"/>
              </a:rPr>
              <a:t> </a:t>
            </a:r>
            <a:r>
              <a:rPr lang="cs-CZ" sz="2000" dirty="0" err="1" smtClean="0">
                <a:solidFill>
                  <a:srgbClr val="FFFF00"/>
                </a:solidFill>
                <a:cs typeface="Arial" charset="0"/>
              </a:rPr>
              <a:t>global</a:t>
            </a:r>
            <a:r>
              <a:rPr lang="cs-CZ" sz="2000" dirty="0" smtClean="0">
                <a:solidFill>
                  <a:srgbClr val="FFFF00"/>
                </a:solidFill>
                <a:cs typeface="Arial" charset="0"/>
              </a:rPr>
              <a:t> standard</a:t>
            </a:r>
            <a:endParaRPr lang="en-US" sz="2000" dirty="0">
              <a:solidFill>
                <a:srgbClr val="FFFF00"/>
              </a:solidFill>
              <a:cs typeface="Arial" charset="0"/>
            </a:endParaRPr>
          </a:p>
          <a:p>
            <a:pPr marL="266700" indent="-26670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FF00"/>
                </a:solidFill>
                <a:cs typeface="Arial" charset="0"/>
              </a:rPr>
              <a:t>Doxorubicin &amp; Cyclophosphamide </a:t>
            </a:r>
            <a:r>
              <a:rPr lang="en-US" sz="2000" dirty="0" smtClean="0">
                <a:solidFill>
                  <a:srgbClr val="FFFF00"/>
                </a:solidFill>
                <a:cs typeface="Arial" charset="0"/>
              </a:rPr>
              <a:t>essential </a:t>
            </a:r>
            <a:r>
              <a:rPr lang="en-US" sz="2000" dirty="0">
                <a:solidFill>
                  <a:srgbClr val="FFFF00"/>
                </a:solidFill>
                <a:cs typeface="Arial" charset="0"/>
              </a:rPr>
              <a:t>drugs in high grade lymphomas</a:t>
            </a:r>
          </a:p>
          <a:p>
            <a:pPr marL="266700" indent="-266700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FFFF00"/>
              </a:solidFill>
              <a:cs typeface="Arial" charset="0"/>
            </a:endParaRPr>
          </a:p>
          <a:p>
            <a:pPr marL="266700" indent="-266700">
              <a:lnSpc>
                <a:spcPct val="80000"/>
              </a:lnSpc>
            </a:pPr>
            <a:endParaRPr lang="en-US" sz="2000" dirty="0" smtClean="0"/>
          </a:p>
        </p:txBody>
      </p:sp>
      <p:sp>
        <p:nvSpPr>
          <p:cNvPr id="401410" name="Rectangle 7"/>
          <p:cNvSpPr>
            <a:spLocks noChangeArrowheads="1"/>
          </p:cNvSpPr>
          <p:nvPr/>
        </p:nvSpPr>
        <p:spPr bwMode="auto">
          <a:xfrm>
            <a:off x="8583613" y="6548438"/>
            <a:ext cx="5365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CF99A1AC-DD4F-433B-AB31-0CD58BBF435C}" type="slidenum">
              <a:rPr kumimoji="0" lang="en-US" sz="900">
                <a:solidFill>
                  <a:schemeClr val="bg1"/>
                </a:solidFill>
                <a:ea typeface="ヒラギノ角ゴ Pro W3"/>
                <a:cs typeface="Arial" charset="0"/>
              </a:rPr>
              <a:pPr algn="r" eaLnBrk="0" hangingPunct="0"/>
              <a:t>36</a:t>
            </a:fld>
            <a:endParaRPr kumimoji="0" lang="en-US" sz="900">
              <a:solidFill>
                <a:schemeClr val="bg1"/>
              </a:solidFill>
              <a:ea typeface="ヒラギノ角ゴ Pro W3"/>
              <a:cs typeface="Arial" charset="0"/>
            </a:endParaRPr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76200"/>
            <a:ext cx="8686800" cy="990600"/>
          </a:xfrm>
          <a:noFill/>
          <a:ln>
            <a:noFill/>
          </a:ln>
        </p:spPr>
        <p:txBody>
          <a:bodyPr/>
          <a:lstStyle/>
          <a:p>
            <a:pPr>
              <a:defRPr/>
            </a:pPr>
            <a:r>
              <a:rPr lang="cs-CZ" sz="2800" b="1" dirty="0" smtClean="0">
                <a:solidFill>
                  <a:srgbClr val="FFFF00"/>
                </a:solidFill>
              </a:rPr>
              <a:t>DIFFUSE LARGE B-CELL LYMPHOMA (DLBCL)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6287" y="3962400"/>
            <a:ext cx="3135313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638800" y="6430962"/>
            <a:ext cx="26082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en-US" sz="1200" b="1" dirty="0">
                <a:ea typeface="ヒラギノ角ゴ Pro W3"/>
                <a:cs typeface="ヒラギノ角ゴ Pro W3"/>
              </a:rPr>
              <a:t>Patients over 60 (LNH98-5) 2002</a:t>
            </a:r>
          </a:p>
        </p:txBody>
      </p:sp>
      <p:grpSp>
        <p:nvGrpSpPr>
          <p:cNvPr id="7" name="Group 335"/>
          <p:cNvGrpSpPr>
            <a:grpSpLocks/>
          </p:cNvGrpSpPr>
          <p:nvPr/>
        </p:nvGrpSpPr>
        <p:grpSpPr bwMode="auto">
          <a:xfrm>
            <a:off x="1447800" y="3886200"/>
            <a:ext cx="4038600" cy="2819400"/>
            <a:chOff x="3238" y="951"/>
            <a:chExt cx="2339" cy="1533"/>
          </a:xfrm>
        </p:grpSpPr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3649" y="1009"/>
              <a:ext cx="1779" cy="127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kumimoji="0" lang="en-AU" sz="2400">
                <a:latin typeface="Times New Roman" pitchFamily="18" charset="0"/>
                <a:ea typeface="ヒラギノ角ゴ Pro W3"/>
                <a:cs typeface="ヒラギノ角ゴ Pro W3"/>
              </a:endParaRPr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3361" y="951"/>
              <a:ext cx="263" cy="1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r">
                <a:spcAft>
                  <a:spcPct val="138000"/>
                </a:spcAft>
              </a:pPr>
              <a:r>
                <a:rPr kumimoji="0" lang="en-US" sz="1100" b="1">
                  <a:ea typeface="SimSun"/>
                  <a:cs typeface="ヒラギノ角ゴ Pro W3"/>
                </a:rPr>
                <a:t>100</a:t>
              </a:r>
            </a:p>
            <a:p>
              <a:pPr algn="r">
                <a:spcAft>
                  <a:spcPct val="138000"/>
                </a:spcAft>
              </a:pPr>
              <a:r>
                <a:rPr kumimoji="0" lang="en-US" sz="1100" b="1">
                  <a:ea typeface="SimSun"/>
                  <a:cs typeface="ヒラギノ角ゴ Pro W3"/>
                </a:rPr>
                <a:t>80</a:t>
              </a:r>
            </a:p>
            <a:p>
              <a:pPr algn="r">
                <a:spcAft>
                  <a:spcPct val="138000"/>
                </a:spcAft>
              </a:pPr>
              <a:r>
                <a:rPr kumimoji="0" lang="en-US" sz="1100" b="1">
                  <a:ea typeface="SimSun"/>
                  <a:cs typeface="ヒラギノ角ゴ Pro W3"/>
                </a:rPr>
                <a:t>60</a:t>
              </a:r>
            </a:p>
            <a:p>
              <a:pPr algn="r">
                <a:spcAft>
                  <a:spcPct val="138000"/>
                </a:spcAft>
              </a:pPr>
              <a:r>
                <a:rPr kumimoji="0" lang="en-US" sz="1100" b="1">
                  <a:ea typeface="SimSun"/>
                  <a:cs typeface="ヒラギノ角ゴ Pro W3"/>
                </a:rPr>
                <a:t>40</a:t>
              </a:r>
            </a:p>
            <a:p>
              <a:pPr algn="r">
                <a:spcAft>
                  <a:spcPct val="138000"/>
                </a:spcAft>
              </a:pPr>
              <a:r>
                <a:rPr kumimoji="0" lang="en-US" sz="1100" b="1">
                  <a:ea typeface="SimSun"/>
                  <a:cs typeface="ヒラギノ角ゴ Pro W3"/>
                </a:rPr>
                <a:t>20</a:t>
              </a:r>
            </a:p>
            <a:p>
              <a:pPr algn="r">
                <a:spcAft>
                  <a:spcPct val="138000"/>
                </a:spcAft>
              </a:pPr>
              <a:r>
                <a:rPr kumimoji="0" lang="en-US" sz="1100" b="1">
                  <a:ea typeface="SimSun"/>
                  <a:cs typeface="ヒラギノ角ゴ Pro W3"/>
                </a:rPr>
                <a:t>0</a:t>
              </a:r>
            </a:p>
          </p:txBody>
        </p:sp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3587" y="2311"/>
              <a:ext cx="199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>
                <a:tabLst>
                  <a:tab pos="1570038" algn="ctr"/>
                  <a:tab pos="3084513" algn="ctr"/>
                  <a:tab pos="4621213" algn="ctr"/>
                </a:tabLst>
              </a:pPr>
              <a:r>
                <a:rPr kumimoji="0" lang="en-US" sz="1200" b="1">
                  <a:ea typeface="SimSun"/>
                  <a:cs typeface="ヒラギノ角ゴ Pro W3"/>
                </a:rPr>
                <a:t>0                  5	                 10	               15</a:t>
              </a:r>
            </a:p>
          </p:txBody>
        </p:sp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4259" y="992"/>
              <a:ext cx="1173" cy="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>
                <a:lnSpc>
                  <a:spcPct val="85000"/>
                </a:lnSpc>
                <a:spcAft>
                  <a:spcPct val="10000"/>
                </a:spcAft>
              </a:pPr>
              <a:r>
                <a:rPr kumimoji="0" lang="en-US" sz="1400" b="1" dirty="0">
                  <a:ea typeface="SimSun"/>
                  <a:cs typeface="ヒラギノ角ゴ Pro W3"/>
                </a:rPr>
                <a:t>CHOP</a:t>
              </a:r>
            </a:p>
            <a:p>
              <a:pPr>
                <a:lnSpc>
                  <a:spcPct val="85000"/>
                </a:lnSpc>
                <a:spcAft>
                  <a:spcPct val="10000"/>
                </a:spcAft>
              </a:pPr>
              <a:r>
                <a:rPr kumimoji="0" lang="en-US" sz="1400" b="1" dirty="0">
                  <a:solidFill>
                    <a:srgbClr val="FF0000"/>
                  </a:solidFill>
                  <a:ea typeface="SimSun"/>
                  <a:cs typeface="ヒラギノ角ゴ Pro W3"/>
                </a:rPr>
                <a:t>MACOP-B</a:t>
              </a:r>
            </a:p>
            <a:p>
              <a:pPr>
                <a:lnSpc>
                  <a:spcPct val="85000"/>
                </a:lnSpc>
                <a:spcAft>
                  <a:spcPct val="10000"/>
                </a:spcAft>
              </a:pPr>
              <a:r>
                <a:rPr kumimoji="0" lang="en-US" sz="1400" b="1" dirty="0" err="1">
                  <a:solidFill>
                    <a:srgbClr val="FF9900"/>
                  </a:solidFill>
                  <a:ea typeface="SimSun"/>
                  <a:cs typeface="ヒラギノ角ゴ Pro W3"/>
                </a:rPr>
                <a:t>ProMACE-CytaBOM</a:t>
              </a:r>
              <a:endParaRPr kumimoji="0" lang="en-US" sz="1400" b="1" dirty="0">
                <a:solidFill>
                  <a:srgbClr val="FF9900"/>
                </a:solidFill>
                <a:ea typeface="SimSun"/>
                <a:cs typeface="ヒラギノ角ゴ Pro W3"/>
              </a:endParaRPr>
            </a:p>
            <a:p>
              <a:pPr>
                <a:lnSpc>
                  <a:spcPct val="85000"/>
                </a:lnSpc>
                <a:spcAft>
                  <a:spcPct val="10000"/>
                </a:spcAft>
              </a:pPr>
              <a:r>
                <a:rPr kumimoji="0" lang="en-US" sz="1400" b="1" dirty="0">
                  <a:solidFill>
                    <a:srgbClr val="66FFFF"/>
                  </a:solidFill>
                  <a:ea typeface="SimSun"/>
                  <a:cs typeface="ヒラギノ角ゴ Pro W3"/>
                </a:rPr>
                <a:t>m-BACOD</a:t>
              </a:r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 flipH="1">
              <a:off x="4137" y="1067"/>
              <a:ext cx="12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 flipH="1">
              <a:off x="4137" y="1200"/>
              <a:ext cx="127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" name="Line 10"/>
            <p:cNvSpPr>
              <a:spLocks noChangeShapeType="1"/>
            </p:cNvSpPr>
            <p:nvPr/>
          </p:nvSpPr>
          <p:spPr bwMode="auto">
            <a:xfrm flipH="1">
              <a:off x="4137" y="1332"/>
              <a:ext cx="127" cy="0"/>
            </a:xfrm>
            <a:prstGeom prst="line">
              <a:avLst/>
            </a:prstGeom>
            <a:noFill/>
            <a:ln w="25400">
              <a:solidFill>
                <a:srgbClr val="FF99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" name="Line 11"/>
            <p:cNvSpPr>
              <a:spLocks noChangeShapeType="1"/>
            </p:cNvSpPr>
            <p:nvPr/>
          </p:nvSpPr>
          <p:spPr bwMode="auto">
            <a:xfrm flipH="1">
              <a:off x="4137" y="1456"/>
              <a:ext cx="127" cy="0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6" name="Rectangle 12"/>
            <p:cNvSpPr>
              <a:spLocks noChangeArrowheads="1"/>
            </p:cNvSpPr>
            <p:nvPr/>
          </p:nvSpPr>
          <p:spPr bwMode="auto">
            <a:xfrm rot="-5400000">
              <a:off x="2791" y="1565"/>
              <a:ext cx="108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/>
              <a:r>
                <a:rPr kumimoji="0" lang="en-US" sz="1400">
                  <a:ea typeface="SimSun"/>
                  <a:cs typeface="ヒラギノ角ゴ Pro W3"/>
                </a:rPr>
                <a:t>Overall survival (%)</a:t>
              </a:r>
            </a:p>
          </p:txBody>
        </p:sp>
        <p:sp>
          <p:nvSpPr>
            <p:cNvPr id="17" name="Freeform 13"/>
            <p:cNvSpPr>
              <a:spLocks/>
            </p:cNvSpPr>
            <p:nvPr/>
          </p:nvSpPr>
          <p:spPr bwMode="auto">
            <a:xfrm>
              <a:off x="3648" y="1021"/>
              <a:ext cx="23" cy="9"/>
            </a:xfrm>
            <a:custGeom>
              <a:avLst/>
              <a:gdLst>
                <a:gd name="T0" fmla="*/ 8103336 w 30"/>
                <a:gd name="T1" fmla="*/ 200600 h 14"/>
                <a:gd name="T2" fmla="*/ 8103336 w 30"/>
                <a:gd name="T3" fmla="*/ 0 h 14"/>
                <a:gd name="T4" fmla="*/ 0 w 30"/>
                <a:gd name="T5" fmla="*/ 0 h 14"/>
                <a:gd name="T6" fmla="*/ 0 w 30"/>
                <a:gd name="T7" fmla="*/ 200600 h 14"/>
                <a:gd name="T8" fmla="*/ 8103336 w 30"/>
                <a:gd name="T9" fmla="*/ 200600 h 14"/>
                <a:gd name="T10" fmla="*/ 8103336 w 30"/>
                <a:gd name="T11" fmla="*/ 200600 h 14"/>
                <a:gd name="T12" fmla="*/ 8103336 w 30"/>
                <a:gd name="T13" fmla="*/ 200600 h 14"/>
                <a:gd name="T14" fmla="*/ 8103336 w 30"/>
                <a:gd name="T15" fmla="*/ 0 h 14"/>
                <a:gd name="T16" fmla="*/ 8103336 w 30"/>
                <a:gd name="T17" fmla="*/ 0 h 14"/>
                <a:gd name="T18" fmla="*/ 8103336 w 30"/>
                <a:gd name="T19" fmla="*/ 200600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4"/>
                <a:gd name="T32" fmla="*/ 30 w 30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4">
                  <a:moveTo>
                    <a:pt x="30" y="7"/>
                  </a:moveTo>
                  <a:lnTo>
                    <a:pt x="22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22" y="14"/>
                  </a:lnTo>
                  <a:lnTo>
                    <a:pt x="16" y="7"/>
                  </a:lnTo>
                  <a:lnTo>
                    <a:pt x="30" y="7"/>
                  </a:lnTo>
                  <a:lnTo>
                    <a:pt x="30" y="0"/>
                  </a:lnTo>
                  <a:lnTo>
                    <a:pt x="22" y="0"/>
                  </a:lnTo>
                  <a:lnTo>
                    <a:pt x="30" y="7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Freeform 14"/>
            <p:cNvSpPr>
              <a:spLocks/>
            </p:cNvSpPr>
            <p:nvPr/>
          </p:nvSpPr>
          <p:spPr bwMode="auto">
            <a:xfrm>
              <a:off x="3660" y="1025"/>
              <a:ext cx="11" cy="25"/>
            </a:xfrm>
            <a:custGeom>
              <a:avLst/>
              <a:gdLst>
                <a:gd name="T0" fmla="*/ 13566988 w 14"/>
                <a:gd name="T1" fmla="*/ 188933 h 39"/>
                <a:gd name="T2" fmla="*/ 13566988 w 14"/>
                <a:gd name="T3" fmla="*/ 188933 h 39"/>
                <a:gd name="T4" fmla="*/ 13566988 w 14"/>
                <a:gd name="T5" fmla="*/ 0 h 39"/>
                <a:gd name="T6" fmla="*/ 0 w 14"/>
                <a:gd name="T7" fmla="*/ 0 h 39"/>
                <a:gd name="T8" fmla="*/ 0 w 14"/>
                <a:gd name="T9" fmla="*/ 188933 h 39"/>
                <a:gd name="T10" fmla="*/ 13566988 w 14"/>
                <a:gd name="T11" fmla="*/ 188933 h 39"/>
                <a:gd name="T12" fmla="*/ 0 w 14"/>
                <a:gd name="T13" fmla="*/ 188933 h 39"/>
                <a:gd name="T14" fmla="*/ 0 w 14"/>
                <a:gd name="T15" fmla="*/ 188933 h 39"/>
                <a:gd name="T16" fmla="*/ 13566988 w 14"/>
                <a:gd name="T17" fmla="*/ 188933 h 39"/>
                <a:gd name="T18" fmla="*/ 13566988 w 14"/>
                <a:gd name="T19" fmla="*/ 188933 h 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39"/>
                <a:gd name="T32" fmla="*/ 14 w 14"/>
                <a:gd name="T33" fmla="*/ 39 h 3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39">
                  <a:moveTo>
                    <a:pt x="6" y="22"/>
                  </a:moveTo>
                  <a:lnTo>
                    <a:pt x="14" y="29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6" y="39"/>
                  </a:lnTo>
                  <a:lnTo>
                    <a:pt x="0" y="29"/>
                  </a:lnTo>
                  <a:lnTo>
                    <a:pt x="0" y="39"/>
                  </a:lnTo>
                  <a:lnTo>
                    <a:pt x="6" y="39"/>
                  </a:lnTo>
                  <a:lnTo>
                    <a:pt x="6" y="22"/>
                  </a:lnTo>
                  <a:close/>
                </a:path>
              </a:pathLst>
            </a:custGeom>
            <a:solidFill>
              <a:srgbClr val="0000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" name="Freeform 15"/>
            <p:cNvSpPr>
              <a:spLocks/>
            </p:cNvSpPr>
            <p:nvPr/>
          </p:nvSpPr>
          <p:spPr bwMode="auto">
            <a:xfrm>
              <a:off x="3665" y="1039"/>
              <a:ext cx="23" cy="11"/>
            </a:xfrm>
            <a:custGeom>
              <a:avLst/>
              <a:gdLst>
                <a:gd name="T0" fmla="*/ 4070190 w 31"/>
                <a:gd name="T1" fmla="*/ 230009 h 17"/>
                <a:gd name="T2" fmla="*/ 4070190 w 31"/>
                <a:gd name="T3" fmla="*/ 0 h 17"/>
                <a:gd name="T4" fmla="*/ 0 w 31"/>
                <a:gd name="T5" fmla="*/ 0 h 17"/>
                <a:gd name="T6" fmla="*/ 0 w 31"/>
                <a:gd name="T7" fmla="*/ 230009 h 17"/>
                <a:gd name="T8" fmla="*/ 4070190 w 31"/>
                <a:gd name="T9" fmla="*/ 230009 h 17"/>
                <a:gd name="T10" fmla="*/ 4070190 w 31"/>
                <a:gd name="T11" fmla="*/ 230009 h 17"/>
                <a:gd name="T12" fmla="*/ 4070190 w 31"/>
                <a:gd name="T13" fmla="*/ 230009 h 17"/>
                <a:gd name="T14" fmla="*/ 4070190 w 31"/>
                <a:gd name="T15" fmla="*/ 0 h 17"/>
                <a:gd name="T16" fmla="*/ 4070190 w 31"/>
                <a:gd name="T17" fmla="*/ 0 h 17"/>
                <a:gd name="T18" fmla="*/ 4070190 w 31"/>
                <a:gd name="T19" fmla="*/ 230009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1"/>
                <a:gd name="T31" fmla="*/ 0 h 17"/>
                <a:gd name="T32" fmla="*/ 31 w 31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1" h="17">
                  <a:moveTo>
                    <a:pt x="31" y="7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23" y="17"/>
                  </a:lnTo>
                  <a:lnTo>
                    <a:pt x="16" y="7"/>
                  </a:lnTo>
                  <a:lnTo>
                    <a:pt x="31" y="7"/>
                  </a:lnTo>
                  <a:lnTo>
                    <a:pt x="31" y="0"/>
                  </a:lnTo>
                  <a:lnTo>
                    <a:pt x="23" y="0"/>
                  </a:lnTo>
                  <a:lnTo>
                    <a:pt x="31" y="7"/>
                  </a:lnTo>
                  <a:close/>
                </a:path>
              </a:pathLst>
            </a:custGeom>
            <a:solidFill>
              <a:srgbClr val="0000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3677" y="1044"/>
              <a:ext cx="11" cy="37"/>
            </a:xfrm>
            <a:custGeom>
              <a:avLst/>
              <a:gdLst>
                <a:gd name="T0" fmla="*/ 3186070 w 15"/>
                <a:gd name="T1" fmla="*/ 170677 h 58"/>
                <a:gd name="T2" fmla="*/ 3186070 w 15"/>
                <a:gd name="T3" fmla="*/ 170677 h 58"/>
                <a:gd name="T4" fmla="*/ 3186070 w 15"/>
                <a:gd name="T5" fmla="*/ 0 h 58"/>
                <a:gd name="T6" fmla="*/ 0 w 15"/>
                <a:gd name="T7" fmla="*/ 0 h 58"/>
                <a:gd name="T8" fmla="*/ 0 w 15"/>
                <a:gd name="T9" fmla="*/ 170677 h 58"/>
                <a:gd name="T10" fmla="*/ 3186070 w 15"/>
                <a:gd name="T11" fmla="*/ 170677 h 58"/>
                <a:gd name="T12" fmla="*/ 0 w 15"/>
                <a:gd name="T13" fmla="*/ 170677 h 58"/>
                <a:gd name="T14" fmla="*/ 0 w 15"/>
                <a:gd name="T15" fmla="*/ 170677 h 58"/>
                <a:gd name="T16" fmla="*/ 3186070 w 15"/>
                <a:gd name="T17" fmla="*/ 170677 h 58"/>
                <a:gd name="T18" fmla="*/ 3186070 w 15"/>
                <a:gd name="T19" fmla="*/ 170677 h 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"/>
                <a:gd name="T31" fmla="*/ 0 h 58"/>
                <a:gd name="T32" fmla="*/ 15 w 15"/>
                <a:gd name="T33" fmla="*/ 58 h 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" h="58">
                  <a:moveTo>
                    <a:pt x="7" y="41"/>
                  </a:moveTo>
                  <a:lnTo>
                    <a:pt x="15" y="5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7" y="58"/>
                  </a:lnTo>
                  <a:lnTo>
                    <a:pt x="0" y="50"/>
                  </a:lnTo>
                  <a:lnTo>
                    <a:pt x="0" y="58"/>
                  </a:lnTo>
                  <a:lnTo>
                    <a:pt x="7" y="58"/>
                  </a:lnTo>
                  <a:lnTo>
                    <a:pt x="7" y="41"/>
                  </a:lnTo>
                  <a:close/>
                </a:path>
              </a:pathLst>
            </a:custGeom>
            <a:solidFill>
              <a:srgbClr val="0000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3682" y="1070"/>
              <a:ext cx="19" cy="11"/>
            </a:xfrm>
            <a:custGeom>
              <a:avLst/>
              <a:gdLst>
                <a:gd name="T0" fmla="*/ 6745451 w 25"/>
                <a:gd name="T1" fmla="*/ 230009 h 17"/>
                <a:gd name="T2" fmla="*/ 6745451 w 25"/>
                <a:gd name="T3" fmla="*/ 0 h 17"/>
                <a:gd name="T4" fmla="*/ 0 w 25"/>
                <a:gd name="T5" fmla="*/ 0 h 17"/>
                <a:gd name="T6" fmla="*/ 0 w 25"/>
                <a:gd name="T7" fmla="*/ 230009 h 17"/>
                <a:gd name="T8" fmla="*/ 6745451 w 25"/>
                <a:gd name="T9" fmla="*/ 230009 h 17"/>
                <a:gd name="T10" fmla="*/ 6745451 w 25"/>
                <a:gd name="T11" fmla="*/ 230009 h 17"/>
                <a:gd name="T12" fmla="*/ 6745451 w 25"/>
                <a:gd name="T13" fmla="*/ 230009 h 17"/>
                <a:gd name="T14" fmla="*/ 6745451 w 25"/>
                <a:gd name="T15" fmla="*/ 0 h 17"/>
                <a:gd name="T16" fmla="*/ 6745451 w 25"/>
                <a:gd name="T17" fmla="*/ 0 h 17"/>
                <a:gd name="T18" fmla="*/ 6745451 w 25"/>
                <a:gd name="T19" fmla="*/ 230009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"/>
                <a:gd name="T31" fmla="*/ 0 h 17"/>
                <a:gd name="T32" fmla="*/ 25 w 25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" h="17">
                  <a:moveTo>
                    <a:pt x="25" y="9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19" y="17"/>
                  </a:lnTo>
                  <a:lnTo>
                    <a:pt x="12" y="9"/>
                  </a:lnTo>
                  <a:lnTo>
                    <a:pt x="25" y="9"/>
                  </a:lnTo>
                  <a:lnTo>
                    <a:pt x="25" y="0"/>
                  </a:lnTo>
                  <a:lnTo>
                    <a:pt x="19" y="0"/>
                  </a:lnTo>
                  <a:lnTo>
                    <a:pt x="25" y="9"/>
                  </a:lnTo>
                  <a:close/>
                </a:path>
              </a:pathLst>
            </a:custGeom>
            <a:solidFill>
              <a:srgbClr val="0000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" name="Rectangle 18"/>
            <p:cNvSpPr>
              <a:spLocks noChangeArrowheads="1"/>
            </p:cNvSpPr>
            <p:nvPr/>
          </p:nvSpPr>
          <p:spPr bwMode="auto">
            <a:xfrm>
              <a:off x="3691" y="1075"/>
              <a:ext cx="10" cy="25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kumimoji="0" lang="en-AU" sz="2400">
                <a:latin typeface="Times New Roman" pitchFamily="18" charset="0"/>
                <a:ea typeface="ヒラギノ角ゴ Pro W3"/>
                <a:cs typeface="ヒラギノ角ゴ Pro W3"/>
              </a:endParaRPr>
            </a:p>
          </p:txBody>
        </p:sp>
        <p:sp>
          <p:nvSpPr>
            <p:cNvPr id="23" name="Freeform 19"/>
            <p:cNvSpPr>
              <a:spLocks/>
            </p:cNvSpPr>
            <p:nvPr/>
          </p:nvSpPr>
          <p:spPr bwMode="auto">
            <a:xfrm>
              <a:off x="3691" y="1100"/>
              <a:ext cx="10" cy="42"/>
            </a:xfrm>
            <a:custGeom>
              <a:avLst/>
              <a:gdLst>
                <a:gd name="T0" fmla="*/ 8691896 w 13"/>
                <a:gd name="T1" fmla="*/ 162083 h 66"/>
                <a:gd name="T2" fmla="*/ 8691896 w 13"/>
                <a:gd name="T3" fmla="*/ 162083 h 66"/>
                <a:gd name="T4" fmla="*/ 8691896 w 13"/>
                <a:gd name="T5" fmla="*/ 0 h 66"/>
                <a:gd name="T6" fmla="*/ 0 w 13"/>
                <a:gd name="T7" fmla="*/ 0 h 66"/>
                <a:gd name="T8" fmla="*/ 0 w 13"/>
                <a:gd name="T9" fmla="*/ 162083 h 66"/>
                <a:gd name="T10" fmla="*/ 0 w 13"/>
                <a:gd name="T11" fmla="*/ 162083 h 66"/>
                <a:gd name="T12" fmla="*/ 8691896 w 13"/>
                <a:gd name="T13" fmla="*/ 162083 h 6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66"/>
                <a:gd name="T23" fmla="*/ 13 w 13"/>
                <a:gd name="T24" fmla="*/ 66 h 6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66">
                  <a:moveTo>
                    <a:pt x="13" y="63"/>
                  </a:moveTo>
                  <a:lnTo>
                    <a:pt x="13" y="65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65"/>
                  </a:lnTo>
                  <a:lnTo>
                    <a:pt x="0" y="66"/>
                  </a:lnTo>
                  <a:lnTo>
                    <a:pt x="13" y="6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4" name="Freeform 20"/>
            <p:cNvSpPr>
              <a:spLocks/>
            </p:cNvSpPr>
            <p:nvPr/>
          </p:nvSpPr>
          <p:spPr bwMode="auto">
            <a:xfrm>
              <a:off x="3691" y="1141"/>
              <a:ext cx="22" cy="54"/>
            </a:xfrm>
            <a:custGeom>
              <a:avLst/>
              <a:gdLst>
                <a:gd name="T0" fmla="*/ 6492981 w 29"/>
                <a:gd name="T1" fmla="*/ 156458 h 85"/>
                <a:gd name="T2" fmla="*/ 6492981 w 29"/>
                <a:gd name="T3" fmla="*/ 0 h 85"/>
                <a:gd name="T4" fmla="*/ 0 w 29"/>
                <a:gd name="T5" fmla="*/ 156458 h 85"/>
                <a:gd name="T6" fmla="*/ 6492981 w 29"/>
                <a:gd name="T7" fmla="*/ 156458 h 85"/>
                <a:gd name="T8" fmla="*/ 6492981 w 29"/>
                <a:gd name="T9" fmla="*/ 156458 h 85"/>
                <a:gd name="T10" fmla="*/ 6492981 w 29"/>
                <a:gd name="T11" fmla="*/ 156458 h 8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85"/>
                <a:gd name="T20" fmla="*/ 29 w 29"/>
                <a:gd name="T21" fmla="*/ 85 h 8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85">
                  <a:moveTo>
                    <a:pt x="29" y="79"/>
                  </a:moveTo>
                  <a:lnTo>
                    <a:pt x="13" y="0"/>
                  </a:lnTo>
                  <a:lnTo>
                    <a:pt x="0" y="3"/>
                  </a:lnTo>
                  <a:lnTo>
                    <a:pt x="16" y="83"/>
                  </a:lnTo>
                  <a:lnTo>
                    <a:pt x="16" y="85"/>
                  </a:lnTo>
                  <a:lnTo>
                    <a:pt x="29" y="79"/>
                  </a:lnTo>
                  <a:close/>
                </a:path>
              </a:pathLst>
            </a:custGeom>
            <a:solidFill>
              <a:srgbClr val="0000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5" name="Freeform 21"/>
            <p:cNvSpPr>
              <a:spLocks/>
            </p:cNvSpPr>
            <p:nvPr/>
          </p:nvSpPr>
          <p:spPr bwMode="auto">
            <a:xfrm>
              <a:off x="3703" y="1191"/>
              <a:ext cx="18" cy="25"/>
            </a:xfrm>
            <a:custGeom>
              <a:avLst/>
              <a:gdLst>
                <a:gd name="T0" fmla="*/ 5107536 w 24"/>
                <a:gd name="T1" fmla="*/ 188933 h 39"/>
                <a:gd name="T2" fmla="*/ 5107536 w 24"/>
                <a:gd name="T3" fmla="*/ 0 h 39"/>
                <a:gd name="T4" fmla="*/ 0 w 24"/>
                <a:gd name="T5" fmla="*/ 188933 h 39"/>
                <a:gd name="T6" fmla="*/ 5107536 w 24"/>
                <a:gd name="T7" fmla="*/ 188933 h 39"/>
                <a:gd name="T8" fmla="*/ 5107536 w 24"/>
                <a:gd name="T9" fmla="*/ 188933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39"/>
                <a:gd name="T17" fmla="*/ 24 w 24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39">
                  <a:moveTo>
                    <a:pt x="24" y="33"/>
                  </a:moveTo>
                  <a:lnTo>
                    <a:pt x="13" y="0"/>
                  </a:lnTo>
                  <a:lnTo>
                    <a:pt x="0" y="6"/>
                  </a:lnTo>
                  <a:lnTo>
                    <a:pt x="12" y="39"/>
                  </a:lnTo>
                  <a:lnTo>
                    <a:pt x="24" y="33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712" y="1212"/>
              <a:ext cx="49" cy="100"/>
            </a:xfrm>
            <a:custGeom>
              <a:avLst/>
              <a:gdLst>
                <a:gd name="T0" fmla="*/ 5686716 w 65"/>
                <a:gd name="T1" fmla="*/ 165208 h 157"/>
                <a:gd name="T2" fmla="*/ 5686716 w 65"/>
                <a:gd name="T3" fmla="*/ 165208 h 157"/>
                <a:gd name="T4" fmla="*/ 5686716 w 65"/>
                <a:gd name="T5" fmla="*/ 165208 h 157"/>
                <a:gd name="T6" fmla="*/ 5686716 w 65"/>
                <a:gd name="T7" fmla="*/ 165208 h 157"/>
                <a:gd name="T8" fmla="*/ 5686716 w 65"/>
                <a:gd name="T9" fmla="*/ 165208 h 157"/>
                <a:gd name="T10" fmla="*/ 5686716 w 65"/>
                <a:gd name="T11" fmla="*/ 165208 h 157"/>
                <a:gd name="T12" fmla="*/ 5686716 w 65"/>
                <a:gd name="T13" fmla="*/ 165208 h 157"/>
                <a:gd name="T14" fmla="*/ 5686716 w 65"/>
                <a:gd name="T15" fmla="*/ 165208 h 157"/>
                <a:gd name="T16" fmla="*/ 5686716 w 65"/>
                <a:gd name="T17" fmla="*/ 0 h 157"/>
                <a:gd name="T18" fmla="*/ 0 w 65"/>
                <a:gd name="T19" fmla="*/ 165208 h 157"/>
                <a:gd name="T20" fmla="*/ 5686716 w 65"/>
                <a:gd name="T21" fmla="*/ 165208 h 157"/>
                <a:gd name="T22" fmla="*/ 5686716 w 65"/>
                <a:gd name="T23" fmla="*/ 165208 h 157"/>
                <a:gd name="T24" fmla="*/ 5686716 w 65"/>
                <a:gd name="T25" fmla="*/ 165208 h 157"/>
                <a:gd name="T26" fmla="*/ 5686716 w 65"/>
                <a:gd name="T27" fmla="*/ 165208 h 157"/>
                <a:gd name="T28" fmla="*/ 5686716 w 65"/>
                <a:gd name="T29" fmla="*/ 165208 h 157"/>
                <a:gd name="T30" fmla="*/ 5686716 w 65"/>
                <a:gd name="T31" fmla="*/ 165208 h 157"/>
                <a:gd name="T32" fmla="*/ 5686716 w 65"/>
                <a:gd name="T33" fmla="*/ 165208 h 157"/>
                <a:gd name="T34" fmla="*/ 5686716 w 65"/>
                <a:gd name="T35" fmla="*/ 165208 h 157"/>
                <a:gd name="T36" fmla="*/ 5686716 w 65"/>
                <a:gd name="T37" fmla="*/ 165208 h 15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5"/>
                <a:gd name="T58" fmla="*/ 0 h 157"/>
                <a:gd name="T59" fmla="*/ 65 w 65"/>
                <a:gd name="T60" fmla="*/ 157 h 15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5" h="157">
                  <a:moveTo>
                    <a:pt x="65" y="144"/>
                  </a:moveTo>
                  <a:lnTo>
                    <a:pt x="62" y="137"/>
                  </a:lnTo>
                  <a:lnTo>
                    <a:pt x="54" y="120"/>
                  </a:lnTo>
                  <a:lnTo>
                    <a:pt x="44" y="96"/>
                  </a:lnTo>
                  <a:lnTo>
                    <a:pt x="35" y="70"/>
                  </a:lnTo>
                  <a:lnTo>
                    <a:pt x="27" y="45"/>
                  </a:lnTo>
                  <a:lnTo>
                    <a:pt x="19" y="22"/>
                  </a:lnTo>
                  <a:lnTo>
                    <a:pt x="14" y="6"/>
                  </a:lnTo>
                  <a:lnTo>
                    <a:pt x="12" y="0"/>
                  </a:lnTo>
                  <a:lnTo>
                    <a:pt x="0" y="6"/>
                  </a:lnTo>
                  <a:lnTo>
                    <a:pt x="1" y="11"/>
                  </a:lnTo>
                  <a:lnTo>
                    <a:pt x="6" y="28"/>
                  </a:lnTo>
                  <a:lnTo>
                    <a:pt x="14" y="50"/>
                  </a:lnTo>
                  <a:lnTo>
                    <a:pt x="24" y="76"/>
                  </a:lnTo>
                  <a:lnTo>
                    <a:pt x="33" y="104"/>
                  </a:lnTo>
                  <a:lnTo>
                    <a:pt x="41" y="128"/>
                  </a:lnTo>
                  <a:lnTo>
                    <a:pt x="49" y="146"/>
                  </a:lnTo>
                  <a:lnTo>
                    <a:pt x="57" y="157"/>
                  </a:lnTo>
                  <a:lnTo>
                    <a:pt x="65" y="144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7" name="Freeform 23"/>
            <p:cNvSpPr>
              <a:spLocks/>
            </p:cNvSpPr>
            <p:nvPr/>
          </p:nvSpPr>
          <p:spPr bwMode="auto">
            <a:xfrm>
              <a:off x="3755" y="1304"/>
              <a:ext cx="22" cy="40"/>
            </a:xfrm>
            <a:custGeom>
              <a:avLst/>
              <a:gdLst>
                <a:gd name="T0" fmla="*/ 6492981 w 29"/>
                <a:gd name="T1" fmla="*/ 154538 h 63"/>
                <a:gd name="T2" fmla="*/ 6492981 w 29"/>
                <a:gd name="T3" fmla="*/ 154538 h 63"/>
                <a:gd name="T4" fmla="*/ 6492981 w 29"/>
                <a:gd name="T5" fmla="*/ 154538 h 63"/>
                <a:gd name="T6" fmla="*/ 6492981 w 29"/>
                <a:gd name="T7" fmla="*/ 154538 h 63"/>
                <a:gd name="T8" fmla="*/ 6492981 w 29"/>
                <a:gd name="T9" fmla="*/ 154538 h 63"/>
                <a:gd name="T10" fmla="*/ 6492981 w 29"/>
                <a:gd name="T11" fmla="*/ 154538 h 63"/>
                <a:gd name="T12" fmla="*/ 6492981 w 29"/>
                <a:gd name="T13" fmla="*/ 154538 h 63"/>
                <a:gd name="T14" fmla="*/ 6492981 w 29"/>
                <a:gd name="T15" fmla="*/ 154538 h 63"/>
                <a:gd name="T16" fmla="*/ 6492981 w 29"/>
                <a:gd name="T17" fmla="*/ 154538 h 63"/>
                <a:gd name="T18" fmla="*/ 6492981 w 29"/>
                <a:gd name="T19" fmla="*/ 0 h 63"/>
                <a:gd name="T20" fmla="*/ 0 w 29"/>
                <a:gd name="T21" fmla="*/ 154538 h 63"/>
                <a:gd name="T22" fmla="*/ 6492981 w 29"/>
                <a:gd name="T23" fmla="*/ 154538 h 63"/>
                <a:gd name="T24" fmla="*/ 6492981 w 29"/>
                <a:gd name="T25" fmla="*/ 154538 h 63"/>
                <a:gd name="T26" fmla="*/ 6492981 w 29"/>
                <a:gd name="T27" fmla="*/ 154538 h 63"/>
                <a:gd name="T28" fmla="*/ 6492981 w 29"/>
                <a:gd name="T29" fmla="*/ 154538 h 63"/>
                <a:gd name="T30" fmla="*/ 6492981 w 29"/>
                <a:gd name="T31" fmla="*/ 154538 h 63"/>
                <a:gd name="T32" fmla="*/ 6492981 w 29"/>
                <a:gd name="T33" fmla="*/ 154538 h 63"/>
                <a:gd name="T34" fmla="*/ 6492981 w 29"/>
                <a:gd name="T35" fmla="*/ 154538 h 63"/>
                <a:gd name="T36" fmla="*/ 6492981 w 29"/>
                <a:gd name="T37" fmla="*/ 154538 h 63"/>
                <a:gd name="T38" fmla="*/ 6492981 w 29"/>
                <a:gd name="T39" fmla="*/ 154538 h 63"/>
                <a:gd name="T40" fmla="*/ 6492981 w 29"/>
                <a:gd name="T41" fmla="*/ 154538 h 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9"/>
                <a:gd name="T64" fmla="*/ 0 h 63"/>
                <a:gd name="T65" fmla="*/ 29 w 29"/>
                <a:gd name="T66" fmla="*/ 63 h 6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9" h="63">
                  <a:moveTo>
                    <a:pt x="27" y="54"/>
                  </a:moveTo>
                  <a:lnTo>
                    <a:pt x="29" y="56"/>
                  </a:lnTo>
                  <a:lnTo>
                    <a:pt x="29" y="54"/>
                  </a:lnTo>
                  <a:lnTo>
                    <a:pt x="27" y="48"/>
                  </a:lnTo>
                  <a:lnTo>
                    <a:pt x="26" y="41"/>
                  </a:lnTo>
                  <a:lnTo>
                    <a:pt x="24" y="34"/>
                  </a:lnTo>
                  <a:lnTo>
                    <a:pt x="21" y="24"/>
                  </a:lnTo>
                  <a:lnTo>
                    <a:pt x="18" y="15"/>
                  </a:lnTo>
                  <a:lnTo>
                    <a:pt x="13" y="6"/>
                  </a:lnTo>
                  <a:lnTo>
                    <a:pt x="8" y="0"/>
                  </a:lnTo>
                  <a:lnTo>
                    <a:pt x="0" y="13"/>
                  </a:lnTo>
                  <a:lnTo>
                    <a:pt x="2" y="15"/>
                  </a:lnTo>
                  <a:lnTo>
                    <a:pt x="5" y="21"/>
                  </a:lnTo>
                  <a:lnTo>
                    <a:pt x="8" y="30"/>
                  </a:lnTo>
                  <a:lnTo>
                    <a:pt x="11" y="37"/>
                  </a:lnTo>
                  <a:lnTo>
                    <a:pt x="13" y="46"/>
                  </a:lnTo>
                  <a:lnTo>
                    <a:pt x="14" y="54"/>
                  </a:lnTo>
                  <a:lnTo>
                    <a:pt x="16" y="58"/>
                  </a:lnTo>
                  <a:lnTo>
                    <a:pt x="16" y="59"/>
                  </a:lnTo>
                  <a:lnTo>
                    <a:pt x="18" y="63"/>
                  </a:lnTo>
                  <a:lnTo>
                    <a:pt x="27" y="54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8" name="Freeform 24"/>
            <p:cNvSpPr>
              <a:spLocks/>
            </p:cNvSpPr>
            <p:nvPr/>
          </p:nvSpPr>
          <p:spPr bwMode="auto">
            <a:xfrm>
              <a:off x="3769" y="1338"/>
              <a:ext cx="24" cy="24"/>
            </a:xfrm>
            <a:custGeom>
              <a:avLst/>
              <a:gdLst>
                <a:gd name="T0" fmla="*/ 5107526 w 32"/>
                <a:gd name="T1" fmla="*/ 242172 h 37"/>
                <a:gd name="T2" fmla="*/ 5107526 w 32"/>
                <a:gd name="T3" fmla="*/ 242172 h 37"/>
                <a:gd name="T4" fmla="*/ 5107526 w 32"/>
                <a:gd name="T5" fmla="*/ 0 h 37"/>
                <a:gd name="T6" fmla="*/ 0 w 32"/>
                <a:gd name="T7" fmla="*/ 242172 h 37"/>
                <a:gd name="T8" fmla="*/ 5107526 w 32"/>
                <a:gd name="T9" fmla="*/ 242172 h 37"/>
                <a:gd name="T10" fmla="*/ 5107526 w 32"/>
                <a:gd name="T11" fmla="*/ 242172 h 37"/>
                <a:gd name="T12" fmla="*/ 5107526 w 32"/>
                <a:gd name="T13" fmla="*/ 242172 h 3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2"/>
                <a:gd name="T22" fmla="*/ 0 h 37"/>
                <a:gd name="T23" fmla="*/ 32 w 32"/>
                <a:gd name="T24" fmla="*/ 37 h 3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2" h="37">
                  <a:moveTo>
                    <a:pt x="32" y="31"/>
                  </a:moveTo>
                  <a:lnTo>
                    <a:pt x="30" y="26"/>
                  </a:lnTo>
                  <a:lnTo>
                    <a:pt x="9" y="0"/>
                  </a:lnTo>
                  <a:lnTo>
                    <a:pt x="0" y="9"/>
                  </a:lnTo>
                  <a:lnTo>
                    <a:pt x="20" y="37"/>
                  </a:lnTo>
                  <a:lnTo>
                    <a:pt x="19" y="31"/>
                  </a:lnTo>
                  <a:lnTo>
                    <a:pt x="32" y="31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" name="Freeform 25"/>
            <p:cNvSpPr>
              <a:spLocks/>
            </p:cNvSpPr>
            <p:nvPr/>
          </p:nvSpPr>
          <p:spPr bwMode="auto">
            <a:xfrm>
              <a:off x="3783" y="1358"/>
              <a:ext cx="10" cy="33"/>
            </a:xfrm>
            <a:custGeom>
              <a:avLst/>
              <a:gdLst>
                <a:gd name="T0" fmla="*/ 8691896 w 13"/>
                <a:gd name="T1" fmla="*/ 152985 h 52"/>
                <a:gd name="T2" fmla="*/ 8691896 w 13"/>
                <a:gd name="T3" fmla="*/ 152985 h 52"/>
                <a:gd name="T4" fmla="*/ 8691896 w 13"/>
                <a:gd name="T5" fmla="*/ 0 h 52"/>
                <a:gd name="T6" fmla="*/ 0 w 13"/>
                <a:gd name="T7" fmla="*/ 0 h 52"/>
                <a:gd name="T8" fmla="*/ 0 w 13"/>
                <a:gd name="T9" fmla="*/ 152985 h 52"/>
                <a:gd name="T10" fmla="*/ 8691896 w 13"/>
                <a:gd name="T11" fmla="*/ 152985 h 52"/>
                <a:gd name="T12" fmla="*/ 0 w 13"/>
                <a:gd name="T13" fmla="*/ 152985 h 52"/>
                <a:gd name="T14" fmla="*/ 0 w 13"/>
                <a:gd name="T15" fmla="*/ 152985 h 52"/>
                <a:gd name="T16" fmla="*/ 8691896 w 13"/>
                <a:gd name="T17" fmla="*/ 152985 h 52"/>
                <a:gd name="T18" fmla="*/ 8691896 w 13"/>
                <a:gd name="T19" fmla="*/ 152985 h 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52"/>
                <a:gd name="T32" fmla="*/ 13 w 13"/>
                <a:gd name="T33" fmla="*/ 52 h 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52">
                  <a:moveTo>
                    <a:pt x="9" y="37"/>
                  </a:moveTo>
                  <a:lnTo>
                    <a:pt x="13" y="44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44"/>
                  </a:lnTo>
                  <a:lnTo>
                    <a:pt x="3" y="52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3" y="52"/>
                  </a:lnTo>
                  <a:lnTo>
                    <a:pt x="9" y="37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0" name="Freeform 26"/>
            <p:cNvSpPr>
              <a:spLocks/>
            </p:cNvSpPr>
            <p:nvPr/>
          </p:nvSpPr>
          <p:spPr bwMode="auto">
            <a:xfrm>
              <a:off x="3786" y="1382"/>
              <a:ext cx="20" cy="15"/>
            </a:xfrm>
            <a:custGeom>
              <a:avLst/>
              <a:gdLst>
                <a:gd name="T0" fmla="*/ 3934738 w 27"/>
                <a:gd name="T1" fmla="*/ 111021 h 24"/>
                <a:gd name="T2" fmla="*/ 3934738 w 27"/>
                <a:gd name="T3" fmla="*/ 111021 h 24"/>
                <a:gd name="T4" fmla="*/ 3934738 w 27"/>
                <a:gd name="T5" fmla="*/ 0 h 24"/>
                <a:gd name="T6" fmla="*/ 0 w 27"/>
                <a:gd name="T7" fmla="*/ 111021 h 24"/>
                <a:gd name="T8" fmla="*/ 3934738 w 27"/>
                <a:gd name="T9" fmla="*/ 111021 h 24"/>
                <a:gd name="T10" fmla="*/ 3934738 w 27"/>
                <a:gd name="T11" fmla="*/ 111021 h 24"/>
                <a:gd name="T12" fmla="*/ 3934738 w 27"/>
                <a:gd name="T13" fmla="*/ 111021 h 24"/>
                <a:gd name="T14" fmla="*/ 3934738 w 27"/>
                <a:gd name="T15" fmla="*/ 111021 h 24"/>
                <a:gd name="T16" fmla="*/ 3934738 w 27"/>
                <a:gd name="T17" fmla="*/ 111021 h 24"/>
                <a:gd name="T18" fmla="*/ 3934738 w 27"/>
                <a:gd name="T19" fmla="*/ 111021 h 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7"/>
                <a:gd name="T31" fmla="*/ 0 h 24"/>
                <a:gd name="T32" fmla="*/ 27 w 27"/>
                <a:gd name="T33" fmla="*/ 24 h 2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7" h="24">
                  <a:moveTo>
                    <a:pt x="27" y="17"/>
                  </a:moveTo>
                  <a:lnTo>
                    <a:pt x="24" y="9"/>
                  </a:lnTo>
                  <a:lnTo>
                    <a:pt x="6" y="0"/>
                  </a:lnTo>
                  <a:lnTo>
                    <a:pt x="0" y="15"/>
                  </a:lnTo>
                  <a:lnTo>
                    <a:pt x="19" y="24"/>
                  </a:lnTo>
                  <a:lnTo>
                    <a:pt x="14" y="17"/>
                  </a:lnTo>
                  <a:lnTo>
                    <a:pt x="27" y="17"/>
                  </a:lnTo>
                  <a:lnTo>
                    <a:pt x="27" y="11"/>
                  </a:lnTo>
                  <a:lnTo>
                    <a:pt x="24" y="9"/>
                  </a:lnTo>
                  <a:lnTo>
                    <a:pt x="27" y="17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" name="Freeform 27"/>
            <p:cNvSpPr>
              <a:spLocks/>
            </p:cNvSpPr>
            <p:nvPr/>
          </p:nvSpPr>
          <p:spPr bwMode="auto">
            <a:xfrm>
              <a:off x="3796" y="1393"/>
              <a:ext cx="10" cy="32"/>
            </a:xfrm>
            <a:custGeom>
              <a:avLst/>
              <a:gdLst>
                <a:gd name="T0" fmla="*/ 8691896 w 13"/>
                <a:gd name="T1" fmla="*/ 120532 h 51"/>
                <a:gd name="T2" fmla="*/ 8691896 w 13"/>
                <a:gd name="T3" fmla="*/ 120532 h 51"/>
                <a:gd name="T4" fmla="*/ 8691896 w 13"/>
                <a:gd name="T5" fmla="*/ 0 h 51"/>
                <a:gd name="T6" fmla="*/ 0 w 13"/>
                <a:gd name="T7" fmla="*/ 0 h 51"/>
                <a:gd name="T8" fmla="*/ 0 w 13"/>
                <a:gd name="T9" fmla="*/ 120532 h 51"/>
                <a:gd name="T10" fmla="*/ 8691896 w 13"/>
                <a:gd name="T11" fmla="*/ 120532 h 51"/>
                <a:gd name="T12" fmla="*/ 0 w 13"/>
                <a:gd name="T13" fmla="*/ 120532 h 51"/>
                <a:gd name="T14" fmla="*/ 0 w 13"/>
                <a:gd name="T15" fmla="*/ 120532 h 51"/>
                <a:gd name="T16" fmla="*/ 8691896 w 13"/>
                <a:gd name="T17" fmla="*/ 120532 h 51"/>
                <a:gd name="T18" fmla="*/ 8691896 w 13"/>
                <a:gd name="T19" fmla="*/ 120532 h 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51"/>
                <a:gd name="T32" fmla="*/ 13 w 13"/>
                <a:gd name="T33" fmla="*/ 51 h 5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51">
                  <a:moveTo>
                    <a:pt x="7" y="37"/>
                  </a:moveTo>
                  <a:lnTo>
                    <a:pt x="13" y="44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44"/>
                  </a:lnTo>
                  <a:lnTo>
                    <a:pt x="7" y="51"/>
                  </a:lnTo>
                  <a:lnTo>
                    <a:pt x="0" y="44"/>
                  </a:lnTo>
                  <a:lnTo>
                    <a:pt x="0" y="51"/>
                  </a:lnTo>
                  <a:lnTo>
                    <a:pt x="7" y="51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2" name="Freeform 28"/>
            <p:cNvSpPr>
              <a:spLocks/>
            </p:cNvSpPr>
            <p:nvPr/>
          </p:nvSpPr>
          <p:spPr bwMode="auto">
            <a:xfrm>
              <a:off x="3801" y="1416"/>
              <a:ext cx="22" cy="9"/>
            </a:xfrm>
            <a:custGeom>
              <a:avLst/>
              <a:gdLst>
                <a:gd name="T0" fmla="*/ 6492981 w 29"/>
                <a:gd name="T1" fmla="*/ 200600 h 14"/>
                <a:gd name="T2" fmla="*/ 6492981 w 29"/>
                <a:gd name="T3" fmla="*/ 0 h 14"/>
                <a:gd name="T4" fmla="*/ 0 w 29"/>
                <a:gd name="T5" fmla="*/ 0 h 14"/>
                <a:gd name="T6" fmla="*/ 0 w 29"/>
                <a:gd name="T7" fmla="*/ 200600 h 14"/>
                <a:gd name="T8" fmla="*/ 6492981 w 29"/>
                <a:gd name="T9" fmla="*/ 200600 h 14"/>
                <a:gd name="T10" fmla="*/ 6492981 w 29"/>
                <a:gd name="T11" fmla="*/ 200600 h 14"/>
                <a:gd name="T12" fmla="*/ 6492981 w 29"/>
                <a:gd name="T13" fmla="*/ 200600 h 14"/>
                <a:gd name="T14" fmla="*/ 6492981 w 29"/>
                <a:gd name="T15" fmla="*/ 0 h 14"/>
                <a:gd name="T16" fmla="*/ 6492981 w 29"/>
                <a:gd name="T17" fmla="*/ 0 h 14"/>
                <a:gd name="T18" fmla="*/ 6492981 w 29"/>
                <a:gd name="T19" fmla="*/ 200600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14"/>
                <a:gd name="T32" fmla="*/ 29 w 29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14">
                  <a:moveTo>
                    <a:pt x="29" y="7"/>
                  </a:moveTo>
                  <a:lnTo>
                    <a:pt x="22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22" y="14"/>
                  </a:lnTo>
                  <a:lnTo>
                    <a:pt x="16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22" y="0"/>
                  </a:lnTo>
                  <a:lnTo>
                    <a:pt x="29" y="7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3" name="Freeform 29"/>
            <p:cNvSpPr>
              <a:spLocks/>
            </p:cNvSpPr>
            <p:nvPr/>
          </p:nvSpPr>
          <p:spPr bwMode="auto">
            <a:xfrm>
              <a:off x="3814" y="1421"/>
              <a:ext cx="9" cy="29"/>
            </a:xfrm>
            <a:custGeom>
              <a:avLst/>
              <a:gdLst>
                <a:gd name="T0" fmla="*/ 951060 w 13"/>
                <a:gd name="T1" fmla="*/ 133159 h 46"/>
                <a:gd name="T2" fmla="*/ 951060 w 13"/>
                <a:gd name="T3" fmla="*/ 133159 h 46"/>
                <a:gd name="T4" fmla="*/ 951060 w 13"/>
                <a:gd name="T5" fmla="*/ 0 h 46"/>
                <a:gd name="T6" fmla="*/ 0 w 13"/>
                <a:gd name="T7" fmla="*/ 0 h 46"/>
                <a:gd name="T8" fmla="*/ 0 w 13"/>
                <a:gd name="T9" fmla="*/ 133159 h 46"/>
                <a:gd name="T10" fmla="*/ 951060 w 13"/>
                <a:gd name="T11" fmla="*/ 133159 h 46"/>
                <a:gd name="T12" fmla="*/ 0 w 13"/>
                <a:gd name="T13" fmla="*/ 133159 h 46"/>
                <a:gd name="T14" fmla="*/ 0 w 13"/>
                <a:gd name="T15" fmla="*/ 133159 h 46"/>
                <a:gd name="T16" fmla="*/ 951060 w 13"/>
                <a:gd name="T17" fmla="*/ 133159 h 46"/>
                <a:gd name="T18" fmla="*/ 951060 w 13"/>
                <a:gd name="T19" fmla="*/ 133159 h 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46"/>
                <a:gd name="T32" fmla="*/ 13 w 13"/>
                <a:gd name="T33" fmla="*/ 46 h 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46">
                  <a:moveTo>
                    <a:pt x="9" y="33"/>
                  </a:moveTo>
                  <a:lnTo>
                    <a:pt x="13" y="39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9"/>
                  </a:lnTo>
                  <a:lnTo>
                    <a:pt x="3" y="46"/>
                  </a:lnTo>
                  <a:lnTo>
                    <a:pt x="0" y="39"/>
                  </a:lnTo>
                  <a:lnTo>
                    <a:pt x="0" y="44"/>
                  </a:lnTo>
                  <a:lnTo>
                    <a:pt x="3" y="46"/>
                  </a:lnTo>
                  <a:lnTo>
                    <a:pt x="9" y="33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" name="Freeform 30"/>
            <p:cNvSpPr>
              <a:spLocks/>
            </p:cNvSpPr>
            <p:nvPr/>
          </p:nvSpPr>
          <p:spPr bwMode="auto">
            <a:xfrm>
              <a:off x="3816" y="1442"/>
              <a:ext cx="24" cy="21"/>
            </a:xfrm>
            <a:custGeom>
              <a:avLst/>
              <a:gdLst>
                <a:gd name="T0" fmla="*/ 5107526 w 32"/>
                <a:gd name="T1" fmla="*/ 162083 h 33"/>
                <a:gd name="T2" fmla="*/ 5107526 w 32"/>
                <a:gd name="T3" fmla="*/ 162083 h 33"/>
                <a:gd name="T4" fmla="*/ 5107526 w 32"/>
                <a:gd name="T5" fmla="*/ 0 h 33"/>
                <a:gd name="T6" fmla="*/ 0 w 32"/>
                <a:gd name="T7" fmla="*/ 162083 h 33"/>
                <a:gd name="T8" fmla="*/ 5107526 w 32"/>
                <a:gd name="T9" fmla="*/ 162083 h 33"/>
                <a:gd name="T10" fmla="*/ 5107526 w 32"/>
                <a:gd name="T11" fmla="*/ 162083 h 33"/>
                <a:gd name="T12" fmla="*/ 5107526 w 32"/>
                <a:gd name="T13" fmla="*/ 162083 h 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2"/>
                <a:gd name="T22" fmla="*/ 0 h 33"/>
                <a:gd name="T23" fmla="*/ 32 w 32"/>
                <a:gd name="T24" fmla="*/ 33 h 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2" h="33">
                  <a:moveTo>
                    <a:pt x="29" y="17"/>
                  </a:moveTo>
                  <a:lnTo>
                    <a:pt x="32" y="19"/>
                  </a:lnTo>
                  <a:lnTo>
                    <a:pt x="6" y="0"/>
                  </a:lnTo>
                  <a:lnTo>
                    <a:pt x="0" y="13"/>
                  </a:lnTo>
                  <a:lnTo>
                    <a:pt x="24" y="32"/>
                  </a:lnTo>
                  <a:lnTo>
                    <a:pt x="27" y="33"/>
                  </a:lnTo>
                  <a:lnTo>
                    <a:pt x="29" y="17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5" name="Freeform 31"/>
            <p:cNvSpPr>
              <a:spLocks/>
            </p:cNvSpPr>
            <p:nvPr/>
          </p:nvSpPr>
          <p:spPr bwMode="auto">
            <a:xfrm>
              <a:off x="3836" y="1453"/>
              <a:ext cx="20" cy="11"/>
            </a:xfrm>
            <a:custGeom>
              <a:avLst/>
              <a:gdLst>
                <a:gd name="T0" fmla="*/ 8691896 w 26"/>
                <a:gd name="T1" fmla="*/ 69255 h 18"/>
                <a:gd name="T2" fmla="*/ 8691896 w 26"/>
                <a:gd name="T3" fmla="*/ 69255 h 18"/>
                <a:gd name="T4" fmla="*/ 8691896 w 26"/>
                <a:gd name="T5" fmla="*/ 0 h 18"/>
                <a:gd name="T6" fmla="*/ 0 w 26"/>
                <a:gd name="T7" fmla="*/ 69255 h 18"/>
                <a:gd name="T8" fmla="*/ 8691896 w 26"/>
                <a:gd name="T9" fmla="*/ 69255 h 18"/>
                <a:gd name="T10" fmla="*/ 8691896 w 26"/>
                <a:gd name="T11" fmla="*/ 69255 h 18"/>
                <a:gd name="T12" fmla="*/ 8691896 w 26"/>
                <a:gd name="T13" fmla="*/ 69255 h 18"/>
                <a:gd name="T14" fmla="*/ 8691896 w 26"/>
                <a:gd name="T15" fmla="*/ 69255 h 18"/>
                <a:gd name="T16" fmla="*/ 8691896 w 26"/>
                <a:gd name="T17" fmla="*/ 69255 h 18"/>
                <a:gd name="T18" fmla="*/ 8691896 w 26"/>
                <a:gd name="T19" fmla="*/ 69255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"/>
                <a:gd name="T31" fmla="*/ 0 h 18"/>
                <a:gd name="T32" fmla="*/ 26 w 2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" h="18">
                  <a:moveTo>
                    <a:pt x="26" y="9"/>
                  </a:moveTo>
                  <a:lnTo>
                    <a:pt x="19" y="2"/>
                  </a:lnTo>
                  <a:lnTo>
                    <a:pt x="2" y="0"/>
                  </a:lnTo>
                  <a:lnTo>
                    <a:pt x="0" y="16"/>
                  </a:lnTo>
                  <a:lnTo>
                    <a:pt x="18" y="18"/>
                  </a:lnTo>
                  <a:lnTo>
                    <a:pt x="13" y="9"/>
                  </a:lnTo>
                  <a:lnTo>
                    <a:pt x="26" y="9"/>
                  </a:lnTo>
                  <a:lnTo>
                    <a:pt x="26" y="4"/>
                  </a:lnTo>
                  <a:lnTo>
                    <a:pt x="19" y="2"/>
                  </a:lnTo>
                  <a:lnTo>
                    <a:pt x="26" y="9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3846" y="1458"/>
              <a:ext cx="10" cy="16"/>
            </a:xfrm>
            <a:custGeom>
              <a:avLst/>
              <a:gdLst>
                <a:gd name="T0" fmla="*/ 8691896 w 13"/>
                <a:gd name="T1" fmla="*/ 430535 h 24"/>
                <a:gd name="T2" fmla="*/ 8691896 w 13"/>
                <a:gd name="T3" fmla="*/ 430535 h 24"/>
                <a:gd name="T4" fmla="*/ 8691896 w 13"/>
                <a:gd name="T5" fmla="*/ 0 h 24"/>
                <a:gd name="T6" fmla="*/ 0 w 13"/>
                <a:gd name="T7" fmla="*/ 0 h 24"/>
                <a:gd name="T8" fmla="*/ 0 w 13"/>
                <a:gd name="T9" fmla="*/ 430535 h 24"/>
                <a:gd name="T10" fmla="*/ 8691896 w 13"/>
                <a:gd name="T11" fmla="*/ 430535 h 24"/>
                <a:gd name="T12" fmla="*/ 0 w 13"/>
                <a:gd name="T13" fmla="*/ 430535 h 24"/>
                <a:gd name="T14" fmla="*/ 0 w 13"/>
                <a:gd name="T15" fmla="*/ 430535 h 24"/>
                <a:gd name="T16" fmla="*/ 8691896 w 13"/>
                <a:gd name="T17" fmla="*/ 430535 h 24"/>
                <a:gd name="T18" fmla="*/ 8691896 w 13"/>
                <a:gd name="T19" fmla="*/ 430535 h 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24"/>
                <a:gd name="T32" fmla="*/ 13 w 13"/>
                <a:gd name="T33" fmla="*/ 24 h 2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24">
                  <a:moveTo>
                    <a:pt x="6" y="9"/>
                  </a:moveTo>
                  <a:lnTo>
                    <a:pt x="13" y="17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6" y="24"/>
                  </a:lnTo>
                  <a:lnTo>
                    <a:pt x="0" y="17"/>
                  </a:lnTo>
                  <a:lnTo>
                    <a:pt x="0" y="24"/>
                  </a:lnTo>
                  <a:lnTo>
                    <a:pt x="6" y="24"/>
                  </a:lnTo>
                  <a:lnTo>
                    <a:pt x="6" y="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7" name="Freeform 33"/>
            <p:cNvSpPr>
              <a:spLocks/>
            </p:cNvSpPr>
            <p:nvPr/>
          </p:nvSpPr>
          <p:spPr bwMode="auto">
            <a:xfrm>
              <a:off x="3850" y="1464"/>
              <a:ext cx="30" cy="10"/>
            </a:xfrm>
            <a:custGeom>
              <a:avLst/>
              <a:gdLst>
                <a:gd name="T0" fmla="*/ 8691877 w 39"/>
                <a:gd name="T1" fmla="*/ 430536 h 15"/>
                <a:gd name="T2" fmla="*/ 8691877 w 39"/>
                <a:gd name="T3" fmla="*/ 0 h 15"/>
                <a:gd name="T4" fmla="*/ 0 w 39"/>
                <a:gd name="T5" fmla="*/ 0 h 15"/>
                <a:gd name="T6" fmla="*/ 0 w 39"/>
                <a:gd name="T7" fmla="*/ 430536 h 15"/>
                <a:gd name="T8" fmla="*/ 8691877 w 39"/>
                <a:gd name="T9" fmla="*/ 430536 h 15"/>
                <a:gd name="T10" fmla="*/ 8691877 w 39"/>
                <a:gd name="T11" fmla="*/ 430536 h 15"/>
                <a:gd name="T12" fmla="*/ 8691877 w 39"/>
                <a:gd name="T13" fmla="*/ 430536 h 15"/>
                <a:gd name="T14" fmla="*/ 8691877 w 39"/>
                <a:gd name="T15" fmla="*/ 0 h 15"/>
                <a:gd name="T16" fmla="*/ 8691877 w 39"/>
                <a:gd name="T17" fmla="*/ 0 h 15"/>
                <a:gd name="T18" fmla="*/ 8691877 w 39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9"/>
                <a:gd name="T31" fmla="*/ 0 h 15"/>
                <a:gd name="T32" fmla="*/ 39 w 39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9" h="15">
                  <a:moveTo>
                    <a:pt x="39" y="4"/>
                  </a:moveTo>
                  <a:lnTo>
                    <a:pt x="32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2" y="15"/>
                  </a:lnTo>
                  <a:lnTo>
                    <a:pt x="26" y="11"/>
                  </a:lnTo>
                  <a:lnTo>
                    <a:pt x="39" y="4"/>
                  </a:lnTo>
                  <a:lnTo>
                    <a:pt x="37" y="0"/>
                  </a:lnTo>
                  <a:lnTo>
                    <a:pt x="32" y="0"/>
                  </a:lnTo>
                  <a:lnTo>
                    <a:pt x="39" y="4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8" name="Freeform 34"/>
            <p:cNvSpPr>
              <a:spLocks/>
            </p:cNvSpPr>
            <p:nvPr/>
          </p:nvSpPr>
          <p:spPr bwMode="auto">
            <a:xfrm>
              <a:off x="3870" y="1467"/>
              <a:ext cx="19" cy="26"/>
            </a:xfrm>
            <a:custGeom>
              <a:avLst/>
              <a:gdLst>
                <a:gd name="T0" fmla="*/ 6745451 w 25"/>
                <a:gd name="T1" fmla="*/ 150627 h 41"/>
                <a:gd name="T2" fmla="*/ 6745451 w 25"/>
                <a:gd name="T3" fmla="*/ 150627 h 41"/>
                <a:gd name="T4" fmla="*/ 6745451 w 25"/>
                <a:gd name="T5" fmla="*/ 0 h 41"/>
                <a:gd name="T6" fmla="*/ 0 w 25"/>
                <a:gd name="T7" fmla="*/ 150627 h 41"/>
                <a:gd name="T8" fmla="*/ 6745451 w 25"/>
                <a:gd name="T9" fmla="*/ 150627 h 41"/>
                <a:gd name="T10" fmla="*/ 6745451 w 25"/>
                <a:gd name="T11" fmla="*/ 150627 h 41"/>
                <a:gd name="T12" fmla="*/ 6745451 w 25"/>
                <a:gd name="T13" fmla="*/ 150627 h 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"/>
                <a:gd name="T22" fmla="*/ 0 h 41"/>
                <a:gd name="T23" fmla="*/ 25 w 25"/>
                <a:gd name="T24" fmla="*/ 41 h 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" h="41">
                  <a:moveTo>
                    <a:pt x="25" y="37"/>
                  </a:moveTo>
                  <a:lnTo>
                    <a:pt x="25" y="33"/>
                  </a:lnTo>
                  <a:lnTo>
                    <a:pt x="13" y="0"/>
                  </a:lnTo>
                  <a:lnTo>
                    <a:pt x="0" y="7"/>
                  </a:lnTo>
                  <a:lnTo>
                    <a:pt x="14" y="41"/>
                  </a:lnTo>
                  <a:lnTo>
                    <a:pt x="13" y="37"/>
                  </a:lnTo>
                  <a:lnTo>
                    <a:pt x="25" y="37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9" name="Freeform 35"/>
            <p:cNvSpPr>
              <a:spLocks/>
            </p:cNvSpPr>
            <p:nvPr/>
          </p:nvSpPr>
          <p:spPr bwMode="auto">
            <a:xfrm>
              <a:off x="3880" y="1490"/>
              <a:ext cx="12" cy="24"/>
            </a:xfrm>
            <a:custGeom>
              <a:avLst/>
              <a:gdLst>
                <a:gd name="T0" fmla="*/ 5107526 w 16"/>
                <a:gd name="T1" fmla="*/ 242172 h 37"/>
                <a:gd name="T2" fmla="*/ 5107526 w 16"/>
                <a:gd name="T3" fmla="*/ 242172 h 37"/>
                <a:gd name="T4" fmla="*/ 5107526 w 16"/>
                <a:gd name="T5" fmla="*/ 0 h 37"/>
                <a:gd name="T6" fmla="*/ 0 w 16"/>
                <a:gd name="T7" fmla="*/ 0 h 37"/>
                <a:gd name="T8" fmla="*/ 5107526 w 16"/>
                <a:gd name="T9" fmla="*/ 242172 h 37"/>
                <a:gd name="T10" fmla="*/ 5107526 w 16"/>
                <a:gd name="T11" fmla="*/ 242172 h 37"/>
                <a:gd name="T12" fmla="*/ 5107526 w 16"/>
                <a:gd name="T13" fmla="*/ 242172 h 37"/>
                <a:gd name="T14" fmla="*/ 5107526 w 16"/>
                <a:gd name="T15" fmla="*/ 242172 h 37"/>
                <a:gd name="T16" fmla="*/ 5107526 w 16"/>
                <a:gd name="T17" fmla="*/ 242172 h 37"/>
                <a:gd name="T18" fmla="*/ 5107526 w 16"/>
                <a:gd name="T19" fmla="*/ 242172 h 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6"/>
                <a:gd name="T31" fmla="*/ 0 h 37"/>
                <a:gd name="T32" fmla="*/ 16 w 16"/>
                <a:gd name="T33" fmla="*/ 37 h 3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6" h="37">
                  <a:moveTo>
                    <a:pt x="9" y="22"/>
                  </a:moveTo>
                  <a:lnTo>
                    <a:pt x="16" y="28"/>
                  </a:lnTo>
                  <a:lnTo>
                    <a:pt x="12" y="0"/>
                  </a:lnTo>
                  <a:lnTo>
                    <a:pt x="0" y="0"/>
                  </a:lnTo>
                  <a:lnTo>
                    <a:pt x="3" y="29"/>
                  </a:lnTo>
                  <a:lnTo>
                    <a:pt x="9" y="37"/>
                  </a:lnTo>
                  <a:lnTo>
                    <a:pt x="3" y="29"/>
                  </a:lnTo>
                  <a:lnTo>
                    <a:pt x="3" y="37"/>
                  </a:lnTo>
                  <a:lnTo>
                    <a:pt x="9" y="37"/>
                  </a:lnTo>
                  <a:lnTo>
                    <a:pt x="9" y="22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" name="Freeform 36"/>
            <p:cNvSpPr>
              <a:spLocks/>
            </p:cNvSpPr>
            <p:nvPr/>
          </p:nvSpPr>
          <p:spPr bwMode="auto">
            <a:xfrm>
              <a:off x="3887" y="1504"/>
              <a:ext cx="23" cy="10"/>
            </a:xfrm>
            <a:custGeom>
              <a:avLst/>
              <a:gdLst>
                <a:gd name="T0" fmla="*/ 4070190 w 31"/>
                <a:gd name="T1" fmla="*/ 430536 h 15"/>
                <a:gd name="T2" fmla="*/ 4070190 w 31"/>
                <a:gd name="T3" fmla="*/ 0 h 15"/>
                <a:gd name="T4" fmla="*/ 0 w 31"/>
                <a:gd name="T5" fmla="*/ 0 h 15"/>
                <a:gd name="T6" fmla="*/ 0 w 31"/>
                <a:gd name="T7" fmla="*/ 430536 h 15"/>
                <a:gd name="T8" fmla="*/ 4070190 w 31"/>
                <a:gd name="T9" fmla="*/ 430536 h 15"/>
                <a:gd name="T10" fmla="*/ 4070190 w 31"/>
                <a:gd name="T11" fmla="*/ 430536 h 15"/>
                <a:gd name="T12" fmla="*/ 4070190 w 31"/>
                <a:gd name="T13" fmla="*/ 430536 h 15"/>
                <a:gd name="T14" fmla="*/ 4070190 w 31"/>
                <a:gd name="T15" fmla="*/ 0 h 15"/>
                <a:gd name="T16" fmla="*/ 4070190 w 31"/>
                <a:gd name="T17" fmla="*/ 0 h 15"/>
                <a:gd name="T18" fmla="*/ 4070190 w 31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1"/>
                <a:gd name="T31" fmla="*/ 0 h 15"/>
                <a:gd name="T32" fmla="*/ 31 w 31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1" h="15">
                  <a:moveTo>
                    <a:pt x="31" y="7"/>
                  </a:moveTo>
                  <a:lnTo>
                    <a:pt x="24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4" y="15"/>
                  </a:lnTo>
                  <a:lnTo>
                    <a:pt x="18" y="7"/>
                  </a:lnTo>
                  <a:lnTo>
                    <a:pt x="31" y="7"/>
                  </a:lnTo>
                  <a:lnTo>
                    <a:pt x="31" y="0"/>
                  </a:lnTo>
                  <a:lnTo>
                    <a:pt x="24" y="0"/>
                  </a:lnTo>
                  <a:lnTo>
                    <a:pt x="31" y="7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1" name="Freeform 37"/>
            <p:cNvSpPr>
              <a:spLocks/>
            </p:cNvSpPr>
            <p:nvPr/>
          </p:nvSpPr>
          <p:spPr bwMode="auto">
            <a:xfrm>
              <a:off x="3900" y="1509"/>
              <a:ext cx="10" cy="29"/>
            </a:xfrm>
            <a:custGeom>
              <a:avLst/>
              <a:gdLst>
                <a:gd name="T0" fmla="*/ 8691896 w 13"/>
                <a:gd name="T1" fmla="*/ 211262 h 45"/>
                <a:gd name="T2" fmla="*/ 8691896 w 13"/>
                <a:gd name="T3" fmla="*/ 211262 h 45"/>
                <a:gd name="T4" fmla="*/ 8691896 w 13"/>
                <a:gd name="T5" fmla="*/ 0 h 45"/>
                <a:gd name="T6" fmla="*/ 0 w 13"/>
                <a:gd name="T7" fmla="*/ 0 h 45"/>
                <a:gd name="T8" fmla="*/ 0 w 13"/>
                <a:gd name="T9" fmla="*/ 211262 h 45"/>
                <a:gd name="T10" fmla="*/ 8691896 w 13"/>
                <a:gd name="T11" fmla="*/ 211262 h 45"/>
                <a:gd name="T12" fmla="*/ 0 w 13"/>
                <a:gd name="T13" fmla="*/ 211262 h 45"/>
                <a:gd name="T14" fmla="*/ 0 w 13"/>
                <a:gd name="T15" fmla="*/ 211262 h 45"/>
                <a:gd name="T16" fmla="*/ 8691896 w 13"/>
                <a:gd name="T17" fmla="*/ 211262 h 45"/>
                <a:gd name="T18" fmla="*/ 8691896 w 13"/>
                <a:gd name="T19" fmla="*/ 211262 h 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45"/>
                <a:gd name="T32" fmla="*/ 13 w 13"/>
                <a:gd name="T33" fmla="*/ 45 h 4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45">
                  <a:moveTo>
                    <a:pt x="6" y="30"/>
                  </a:moveTo>
                  <a:lnTo>
                    <a:pt x="13" y="37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7"/>
                  </a:lnTo>
                  <a:lnTo>
                    <a:pt x="6" y="45"/>
                  </a:lnTo>
                  <a:lnTo>
                    <a:pt x="0" y="37"/>
                  </a:lnTo>
                  <a:lnTo>
                    <a:pt x="0" y="45"/>
                  </a:lnTo>
                  <a:lnTo>
                    <a:pt x="6" y="45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2" name="Freeform 38"/>
            <p:cNvSpPr>
              <a:spLocks/>
            </p:cNvSpPr>
            <p:nvPr/>
          </p:nvSpPr>
          <p:spPr bwMode="auto">
            <a:xfrm>
              <a:off x="3905" y="1528"/>
              <a:ext cx="47" cy="10"/>
            </a:xfrm>
            <a:custGeom>
              <a:avLst/>
              <a:gdLst>
                <a:gd name="T0" fmla="*/ 6393736 w 62"/>
                <a:gd name="T1" fmla="*/ 430536 h 15"/>
                <a:gd name="T2" fmla="*/ 6393736 w 62"/>
                <a:gd name="T3" fmla="*/ 0 h 15"/>
                <a:gd name="T4" fmla="*/ 0 w 62"/>
                <a:gd name="T5" fmla="*/ 0 h 15"/>
                <a:gd name="T6" fmla="*/ 0 w 62"/>
                <a:gd name="T7" fmla="*/ 430536 h 15"/>
                <a:gd name="T8" fmla="*/ 6393736 w 62"/>
                <a:gd name="T9" fmla="*/ 430536 h 15"/>
                <a:gd name="T10" fmla="*/ 6393736 w 62"/>
                <a:gd name="T11" fmla="*/ 430536 h 15"/>
                <a:gd name="T12" fmla="*/ 6393736 w 62"/>
                <a:gd name="T13" fmla="*/ 430536 h 15"/>
                <a:gd name="T14" fmla="*/ 6393736 w 62"/>
                <a:gd name="T15" fmla="*/ 0 h 15"/>
                <a:gd name="T16" fmla="*/ 6393736 w 62"/>
                <a:gd name="T17" fmla="*/ 0 h 15"/>
                <a:gd name="T18" fmla="*/ 6393736 w 62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2"/>
                <a:gd name="T31" fmla="*/ 0 h 15"/>
                <a:gd name="T32" fmla="*/ 62 w 62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2" h="15">
                  <a:moveTo>
                    <a:pt x="62" y="7"/>
                  </a:moveTo>
                  <a:lnTo>
                    <a:pt x="5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56" y="15"/>
                  </a:lnTo>
                  <a:lnTo>
                    <a:pt x="50" y="7"/>
                  </a:lnTo>
                  <a:lnTo>
                    <a:pt x="62" y="7"/>
                  </a:lnTo>
                  <a:lnTo>
                    <a:pt x="62" y="0"/>
                  </a:lnTo>
                  <a:lnTo>
                    <a:pt x="56" y="0"/>
                  </a:lnTo>
                  <a:lnTo>
                    <a:pt x="62" y="7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3" name="Freeform 39"/>
            <p:cNvSpPr>
              <a:spLocks/>
            </p:cNvSpPr>
            <p:nvPr/>
          </p:nvSpPr>
          <p:spPr bwMode="auto">
            <a:xfrm>
              <a:off x="3942" y="1532"/>
              <a:ext cx="10" cy="27"/>
            </a:xfrm>
            <a:custGeom>
              <a:avLst/>
              <a:gdLst>
                <a:gd name="T0" fmla="*/ 46678665 w 12"/>
                <a:gd name="T1" fmla="*/ 332739 h 41"/>
                <a:gd name="T2" fmla="*/ 46678665 w 12"/>
                <a:gd name="T3" fmla="*/ 332739 h 41"/>
                <a:gd name="T4" fmla="*/ 46678665 w 12"/>
                <a:gd name="T5" fmla="*/ 0 h 41"/>
                <a:gd name="T6" fmla="*/ 0 w 12"/>
                <a:gd name="T7" fmla="*/ 0 h 41"/>
                <a:gd name="T8" fmla="*/ 0 w 12"/>
                <a:gd name="T9" fmla="*/ 332739 h 41"/>
                <a:gd name="T10" fmla="*/ 46678665 w 12"/>
                <a:gd name="T11" fmla="*/ 332739 h 41"/>
                <a:gd name="T12" fmla="*/ 0 w 12"/>
                <a:gd name="T13" fmla="*/ 332739 h 41"/>
                <a:gd name="T14" fmla="*/ 0 w 12"/>
                <a:gd name="T15" fmla="*/ 332739 h 41"/>
                <a:gd name="T16" fmla="*/ 46678665 w 12"/>
                <a:gd name="T17" fmla="*/ 332739 h 41"/>
                <a:gd name="T18" fmla="*/ 46678665 w 12"/>
                <a:gd name="T19" fmla="*/ 332739 h 4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41"/>
                <a:gd name="T32" fmla="*/ 12 w 12"/>
                <a:gd name="T33" fmla="*/ 41 h 4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41">
                  <a:moveTo>
                    <a:pt x="11" y="28"/>
                  </a:moveTo>
                  <a:lnTo>
                    <a:pt x="12" y="34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34"/>
                  </a:lnTo>
                  <a:lnTo>
                    <a:pt x="1" y="41"/>
                  </a:lnTo>
                  <a:lnTo>
                    <a:pt x="0" y="34"/>
                  </a:lnTo>
                  <a:lnTo>
                    <a:pt x="0" y="37"/>
                  </a:lnTo>
                  <a:lnTo>
                    <a:pt x="1" y="41"/>
                  </a:lnTo>
                  <a:lnTo>
                    <a:pt x="11" y="28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4" name="Freeform 40"/>
            <p:cNvSpPr>
              <a:spLocks/>
            </p:cNvSpPr>
            <p:nvPr/>
          </p:nvSpPr>
          <p:spPr bwMode="auto">
            <a:xfrm>
              <a:off x="3943" y="1550"/>
              <a:ext cx="18" cy="18"/>
            </a:xfrm>
            <a:custGeom>
              <a:avLst/>
              <a:gdLst>
                <a:gd name="T0" fmla="*/ 5107536 w 24"/>
                <a:gd name="T1" fmla="*/ 200600 h 28"/>
                <a:gd name="T2" fmla="*/ 5107536 w 24"/>
                <a:gd name="T3" fmla="*/ 200600 h 28"/>
                <a:gd name="T4" fmla="*/ 5107536 w 24"/>
                <a:gd name="T5" fmla="*/ 0 h 28"/>
                <a:gd name="T6" fmla="*/ 0 w 24"/>
                <a:gd name="T7" fmla="*/ 200600 h 28"/>
                <a:gd name="T8" fmla="*/ 5107536 w 24"/>
                <a:gd name="T9" fmla="*/ 200600 h 28"/>
                <a:gd name="T10" fmla="*/ 5107536 w 24"/>
                <a:gd name="T11" fmla="*/ 200600 h 28"/>
                <a:gd name="T12" fmla="*/ 5107536 w 24"/>
                <a:gd name="T13" fmla="*/ 200600 h 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"/>
                <a:gd name="T22" fmla="*/ 0 h 28"/>
                <a:gd name="T23" fmla="*/ 24 w 24"/>
                <a:gd name="T24" fmla="*/ 28 h 2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" h="28">
                  <a:moveTo>
                    <a:pt x="19" y="13"/>
                  </a:moveTo>
                  <a:lnTo>
                    <a:pt x="24" y="15"/>
                  </a:lnTo>
                  <a:lnTo>
                    <a:pt x="10" y="0"/>
                  </a:lnTo>
                  <a:lnTo>
                    <a:pt x="0" y="13"/>
                  </a:lnTo>
                  <a:lnTo>
                    <a:pt x="15" y="26"/>
                  </a:lnTo>
                  <a:lnTo>
                    <a:pt x="19" y="28"/>
                  </a:lnTo>
                  <a:lnTo>
                    <a:pt x="19" y="13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5" name="Freeform 41"/>
            <p:cNvSpPr>
              <a:spLocks/>
            </p:cNvSpPr>
            <p:nvPr/>
          </p:nvSpPr>
          <p:spPr bwMode="auto">
            <a:xfrm>
              <a:off x="3958" y="1559"/>
              <a:ext cx="15" cy="9"/>
            </a:xfrm>
            <a:custGeom>
              <a:avLst/>
              <a:gdLst>
                <a:gd name="T0" fmla="*/ 5107536 w 20"/>
                <a:gd name="T1" fmla="*/ 47109 h 15"/>
                <a:gd name="T2" fmla="*/ 5107536 w 20"/>
                <a:gd name="T3" fmla="*/ 0 h 15"/>
                <a:gd name="T4" fmla="*/ 0 w 20"/>
                <a:gd name="T5" fmla="*/ 0 h 15"/>
                <a:gd name="T6" fmla="*/ 0 w 20"/>
                <a:gd name="T7" fmla="*/ 47109 h 15"/>
                <a:gd name="T8" fmla="*/ 5107536 w 20"/>
                <a:gd name="T9" fmla="*/ 47109 h 15"/>
                <a:gd name="T10" fmla="*/ 5107536 w 20"/>
                <a:gd name="T11" fmla="*/ 47109 h 15"/>
                <a:gd name="T12" fmla="*/ 5107536 w 20"/>
                <a:gd name="T13" fmla="*/ 47109 h 15"/>
                <a:gd name="T14" fmla="*/ 5107536 w 20"/>
                <a:gd name="T15" fmla="*/ 0 h 15"/>
                <a:gd name="T16" fmla="*/ 5107536 w 20"/>
                <a:gd name="T17" fmla="*/ 0 h 15"/>
                <a:gd name="T18" fmla="*/ 5107536 w 20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"/>
                <a:gd name="T31" fmla="*/ 0 h 15"/>
                <a:gd name="T32" fmla="*/ 20 w 20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" h="15">
                  <a:moveTo>
                    <a:pt x="20" y="7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3" y="15"/>
                  </a:lnTo>
                  <a:lnTo>
                    <a:pt x="7" y="7"/>
                  </a:lnTo>
                  <a:lnTo>
                    <a:pt x="20" y="7"/>
                  </a:lnTo>
                  <a:lnTo>
                    <a:pt x="20" y="0"/>
                  </a:lnTo>
                  <a:lnTo>
                    <a:pt x="13" y="0"/>
                  </a:lnTo>
                  <a:lnTo>
                    <a:pt x="20" y="7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3963" y="1563"/>
              <a:ext cx="10" cy="35"/>
            </a:xfrm>
            <a:custGeom>
              <a:avLst/>
              <a:gdLst>
                <a:gd name="T0" fmla="*/ 8691896 w 13"/>
                <a:gd name="T1" fmla="*/ 238279 h 54"/>
                <a:gd name="T2" fmla="*/ 8691896 w 13"/>
                <a:gd name="T3" fmla="*/ 238279 h 54"/>
                <a:gd name="T4" fmla="*/ 8691896 w 13"/>
                <a:gd name="T5" fmla="*/ 0 h 54"/>
                <a:gd name="T6" fmla="*/ 0 w 13"/>
                <a:gd name="T7" fmla="*/ 0 h 54"/>
                <a:gd name="T8" fmla="*/ 0 w 13"/>
                <a:gd name="T9" fmla="*/ 238279 h 54"/>
                <a:gd name="T10" fmla="*/ 8691896 w 13"/>
                <a:gd name="T11" fmla="*/ 238279 h 54"/>
                <a:gd name="T12" fmla="*/ 0 w 13"/>
                <a:gd name="T13" fmla="*/ 238279 h 54"/>
                <a:gd name="T14" fmla="*/ 0 w 13"/>
                <a:gd name="T15" fmla="*/ 238279 h 54"/>
                <a:gd name="T16" fmla="*/ 8691896 w 13"/>
                <a:gd name="T17" fmla="*/ 238279 h 54"/>
                <a:gd name="T18" fmla="*/ 8691896 w 13"/>
                <a:gd name="T19" fmla="*/ 238279 h 5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54"/>
                <a:gd name="T32" fmla="*/ 13 w 13"/>
                <a:gd name="T33" fmla="*/ 54 h 5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54">
                  <a:moveTo>
                    <a:pt x="6" y="39"/>
                  </a:moveTo>
                  <a:lnTo>
                    <a:pt x="13" y="46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46"/>
                  </a:lnTo>
                  <a:lnTo>
                    <a:pt x="6" y="54"/>
                  </a:lnTo>
                  <a:lnTo>
                    <a:pt x="0" y="46"/>
                  </a:lnTo>
                  <a:lnTo>
                    <a:pt x="0" y="54"/>
                  </a:lnTo>
                  <a:lnTo>
                    <a:pt x="6" y="54"/>
                  </a:lnTo>
                  <a:lnTo>
                    <a:pt x="6" y="39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7" name="Freeform 43"/>
            <p:cNvSpPr>
              <a:spLocks/>
            </p:cNvSpPr>
            <p:nvPr/>
          </p:nvSpPr>
          <p:spPr bwMode="auto">
            <a:xfrm>
              <a:off x="3967" y="1588"/>
              <a:ext cx="22" cy="10"/>
            </a:xfrm>
            <a:custGeom>
              <a:avLst/>
              <a:gdLst>
                <a:gd name="T0" fmla="*/ 6492981 w 29"/>
                <a:gd name="T1" fmla="*/ 430536 h 15"/>
                <a:gd name="T2" fmla="*/ 6492981 w 29"/>
                <a:gd name="T3" fmla="*/ 0 h 15"/>
                <a:gd name="T4" fmla="*/ 0 w 29"/>
                <a:gd name="T5" fmla="*/ 0 h 15"/>
                <a:gd name="T6" fmla="*/ 0 w 29"/>
                <a:gd name="T7" fmla="*/ 430536 h 15"/>
                <a:gd name="T8" fmla="*/ 6492981 w 29"/>
                <a:gd name="T9" fmla="*/ 430536 h 15"/>
                <a:gd name="T10" fmla="*/ 6492981 w 29"/>
                <a:gd name="T11" fmla="*/ 430536 h 15"/>
                <a:gd name="T12" fmla="*/ 6492981 w 29"/>
                <a:gd name="T13" fmla="*/ 430536 h 15"/>
                <a:gd name="T14" fmla="*/ 6492981 w 29"/>
                <a:gd name="T15" fmla="*/ 0 h 15"/>
                <a:gd name="T16" fmla="*/ 6492981 w 29"/>
                <a:gd name="T17" fmla="*/ 0 h 15"/>
                <a:gd name="T18" fmla="*/ 6492981 w 29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15"/>
                <a:gd name="T32" fmla="*/ 29 w 29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15">
                  <a:moveTo>
                    <a:pt x="29" y="7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3" y="15"/>
                  </a:lnTo>
                  <a:lnTo>
                    <a:pt x="15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23" y="0"/>
                  </a:lnTo>
                  <a:lnTo>
                    <a:pt x="29" y="7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8" name="Freeform 44"/>
            <p:cNvSpPr>
              <a:spLocks/>
            </p:cNvSpPr>
            <p:nvPr/>
          </p:nvSpPr>
          <p:spPr bwMode="auto">
            <a:xfrm>
              <a:off x="3979" y="1592"/>
              <a:ext cx="10" cy="18"/>
            </a:xfrm>
            <a:custGeom>
              <a:avLst/>
              <a:gdLst>
                <a:gd name="T0" fmla="*/ 1833316 w 14"/>
                <a:gd name="T1" fmla="*/ 200600 h 28"/>
                <a:gd name="T2" fmla="*/ 1833316 w 14"/>
                <a:gd name="T3" fmla="*/ 200600 h 28"/>
                <a:gd name="T4" fmla="*/ 1833316 w 14"/>
                <a:gd name="T5" fmla="*/ 0 h 28"/>
                <a:gd name="T6" fmla="*/ 0 w 14"/>
                <a:gd name="T7" fmla="*/ 0 h 28"/>
                <a:gd name="T8" fmla="*/ 0 w 14"/>
                <a:gd name="T9" fmla="*/ 200600 h 28"/>
                <a:gd name="T10" fmla="*/ 1833316 w 14"/>
                <a:gd name="T11" fmla="*/ 200600 h 28"/>
                <a:gd name="T12" fmla="*/ 0 w 14"/>
                <a:gd name="T13" fmla="*/ 200600 h 28"/>
                <a:gd name="T14" fmla="*/ 0 w 14"/>
                <a:gd name="T15" fmla="*/ 200600 h 28"/>
                <a:gd name="T16" fmla="*/ 1833316 w 14"/>
                <a:gd name="T17" fmla="*/ 200600 h 28"/>
                <a:gd name="T18" fmla="*/ 1833316 w 14"/>
                <a:gd name="T19" fmla="*/ 200600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28"/>
                <a:gd name="T32" fmla="*/ 14 w 14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28">
                  <a:moveTo>
                    <a:pt x="8" y="13"/>
                  </a:moveTo>
                  <a:lnTo>
                    <a:pt x="14" y="21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8" y="28"/>
                  </a:lnTo>
                  <a:lnTo>
                    <a:pt x="0" y="21"/>
                  </a:lnTo>
                  <a:lnTo>
                    <a:pt x="0" y="28"/>
                  </a:lnTo>
                  <a:lnTo>
                    <a:pt x="8" y="28"/>
                  </a:lnTo>
                  <a:lnTo>
                    <a:pt x="8" y="13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9" name="Freeform 45"/>
            <p:cNvSpPr>
              <a:spLocks/>
            </p:cNvSpPr>
            <p:nvPr/>
          </p:nvSpPr>
          <p:spPr bwMode="auto">
            <a:xfrm>
              <a:off x="3985" y="1601"/>
              <a:ext cx="43" cy="9"/>
            </a:xfrm>
            <a:custGeom>
              <a:avLst/>
              <a:gdLst>
                <a:gd name="T0" fmla="*/ 5772869 w 57"/>
                <a:gd name="T1" fmla="*/ 47109 h 15"/>
                <a:gd name="T2" fmla="*/ 5772869 w 57"/>
                <a:gd name="T3" fmla="*/ 0 h 15"/>
                <a:gd name="T4" fmla="*/ 0 w 57"/>
                <a:gd name="T5" fmla="*/ 0 h 15"/>
                <a:gd name="T6" fmla="*/ 0 w 57"/>
                <a:gd name="T7" fmla="*/ 47109 h 15"/>
                <a:gd name="T8" fmla="*/ 5772869 w 57"/>
                <a:gd name="T9" fmla="*/ 47109 h 15"/>
                <a:gd name="T10" fmla="*/ 5772869 w 57"/>
                <a:gd name="T11" fmla="*/ 47109 h 15"/>
                <a:gd name="T12" fmla="*/ 5772869 w 57"/>
                <a:gd name="T13" fmla="*/ 47109 h 15"/>
                <a:gd name="T14" fmla="*/ 5772869 w 57"/>
                <a:gd name="T15" fmla="*/ 0 h 15"/>
                <a:gd name="T16" fmla="*/ 5772869 w 57"/>
                <a:gd name="T17" fmla="*/ 0 h 15"/>
                <a:gd name="T18" fmla="*/ 5772869 w 57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7"/>
                <a:gd name="T31" fmla="*/ 0 h 15"/>
                <a:gd name="T32" fmla="*/ 57 w 57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7" h="15">
                  <a:moveTo>
                    <a:pt x="57" y="8"/>
                  </a:moveTo>
                  <a:lnTo>
                    <a:pt x="51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51" y="15"/>
                  </a:lnTo>
                  <a:lnTo>
                    <a:pt x="44" y="8"/>
                  </a:lnTo>
                  <a:lnTo>
                    <a:pt x="57" y="8"/>
                  </a:lnTo>
                  <a:lnTo>
                    <a:pt x="57" y="0"/>
                  </a:lnTo>
                  <a:lnTo>
                    <a:pt x="51" y="0"/>
                  </a:lnTo>
                  <a:lnTo>
                    <a:pt x="57" y="8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0" name="Freeform 46"/>
            <p:cNvSpPr>
              <a:spLocks/>
            </p:cNvSpPr>
            <p:nvPr/>
          </p:nvSpPr>
          <p:spPr bwMode="auto">
            <a:xfrm>
              <a:off x="4018" y="1606"/>
              <a:ext cx="10" cy="16"/>
            </a:xfrm>
            <a:custGeom>
              <a:avLst/>
              <a:gdLst>
                <a:gd name="T0" fmla="*/ 8691896 w 13"/>
                <a:gd name="T1" fmla="*/ 80169 h 26"/>
                <a:gd name="T2" fmla="*/ 8691896 w 13"/>
                <a:gd name="T3" fmla="*/ 80169 h 26"/>
                <a:gd name="T4" fmla="*/ 8691896 w 13"/>
                <a:gd name="T5" fmla="*/ 0 h 26"/>
                <a:gd name="T6" fmla="*/ 0 w 13"/>
                <a:gd name="T7" fmla="*/ 0 h 26"/>
                <a:gd name="T8" fmla="*/ 0 w 13"/>
                <a:gd name="T9" fmla="*/ 80169 h 26"/>
                <a:gd name="T10" fmla="*/ 8691896 w 13"/>
                <a:gd name="T11" fmla="*/ 80169 h 26"/>
                <a:gd name="T12" fmla="*/ 8691896 w 13"/>
                <a:gd name="T13" fmla="*/ 80169 h 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26"/>
                <a:gd name="T23" fmla="*/ 13 w 13"/>
                <a:gd name="T24" fmla="*/ 26 h 2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26">
                  <a:moveTo>
                    <a:pt x="7" y="11"/>
                  </a:moveTo>
                  <a:lnTo>
                    <a:pt x="13" y="18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8" y="26"/>
                  </a:lnTo>
                  <a:lnTo>
                    <a:pt x="7" y="11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1" name="Freeform 47"/>
            <p:cNvSpPr>
              <a:spLocks/>
            </p:cNvSpPr>
            <p:nvPr/>
          </p:nvSpPr>
          <p:spPr bwMode="auto">
            <a:xfrm>
              <a:off x="4023" y="1610"/>
              <a:ext cx="27" cy="12"/>
            </a:xfrm>
            <a:custGeom>
              <a:avLst/>
              <a:gdLst>
                <a:gd name="T0" fmla="*/ 5107529 w 36"/>
                <a:gd name="T1" fmla="*/ 138327 h 19"/>
                <a:gd name="T2" fmla="*/ 5107529 w 36"/>
                <a:gd name="T3" fmla="*/ 138327 h 19"/>
                <a:gd name="T4" fmla="*/ 5107529 w 36"/>
                <a:gd name="T5" fmla="*/ 138327 h 19"/>
                <a:gd name="T6" fmla="*/ 5107529 w 36"/>
                <a:gd name="T7" fmla="*/ 0 h 19"/>
                <a:gd name="T8" fmla="*/ 5107529 w 36"/>
                <a:gd name="T9" fmla="*/ 138327 h 19"/>
                <a:gd name="T10" fmla="*/ 5107529 w 36"/>
                <a:gd name="T11" fmla="*/ 138327 h 19"/>
                <a:gd name="T12" fmla="*/ 5107529 w 36"/>
                <a:gd name="T13" fmla="*/ 138327 h 19"/>
                <a:gd name="T14" fmla="*/ 5107529 w 36"/>
                <a:gd name="T15" fmla="*/ 138327 h 19"/>
                <a:gd name="T16" fmla="*/ 0 w 36"/>
                <a:gd name="T17" fmla="*/ 138327 h 19"/>
                <a:gd name="T18" fmla="*/ 5107529 w 36"/>
                <a:gd name="T19" fmla="*/ 138327 h 19"/>
                <a:gd name="T20" fmla="*/ 5107529 w 36"/>
                <a:gd name="T21" fmla="*/ 138327 h 19"/>
                <a:gd name="T22" fmla="*/ 5107529 w 36"/>
                <a:gd name="T23" fmla="*/ 138327 h 19"/>
                <a:gd name="T24" fmla="*/ 5107529 w 36"/>
                <a:gd name="T25" fmla="*/ 138327 h 19"/>
                <a:gd name="T26" fmla="*/ 5107529 w 36"/>
                <a:gd name="T27" fmla="*/ 138327 h 19"/>
                <a:gd name="T28" fmla="*/ 5107529 w 36"/>
                <a:gd name="T29" fmla="*/ 138327 h 19"/>
                <a:gd name="T30" fmla="*/ 5107529 w 36"/>
                <a:gd name="T31" fmla="*/ 138327 h 19"/>
                <a:gd name="T32" fmla="*/ 5107529 w 36"/>
                <a:gd name="T33" fmla="*/ 138327 h 19"/>
                <a:gd name="T34" fmla="*/ 5107529 w 36"/>
                <a:gd name="T35" fmla="*/ 138327 h 1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6"/>
                <a:gd name="T55" fmla="*/ 0 h 19"/>
                <a:gd name="T56" fmla="*/ 36 w 36"/>
                <a:gd name="T57" fmla="*/ 19 h 1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6" h="19">
                  <a:moveTo>
                    <a:pt x="36" y="11"/>
                  </a:moveTo>
                  <a:lnTo>
                    <a:pt x="32" y="2"/>
                  </a:lnTo>
                  <a:lnTo>
                    <a:pt x="25" y="2"/>
                  </a:lnTo>
                  <a:lnTo>
                    <a:pt x="20" y="0"/>
                  </a:lnTo>
                  <a:lnTo>
                    <a:pt x="14" y="2"/>
                  </a:lnTo>
                  <a:lnTo>
                    <a:pt x="9" y="2"/>
                  </a:lnTo>
                  <a:lnTo>
                    <a:pt x="5" y="2"/>
                  </a:lnTo>
                  <a:lnTo>
                    <a:pt x="1" y="2"/>
                  </a:lnTo>
                  <a:lnTo>
                    <a:pt x="0" y="4"/>
                  </a:lnTo>
                  <a:lnTo>
                    <a:pt x="1" y="19"/>
                  </a:lnTo>
                  <a:lnTo>
                    <a:pt x="6" y="17"/>
                  </a:lnTo>
                  <a:lnTo>
                    <a:pt x="11" y="17"/>
                  </a:lnTo>
                  <a:lnTo>
                    <a:pt x="16" y="17"/>
                  </a:lnTo>
                  <a:lnTo>
                    <a:pt x="20" y="17"/>
                  </a:lnTo>
                  <a:lnTo>
                    <a:pt x="25" y="17"/>
                  </a:lnTo>
                  <a:lnTo>
                    <a:pt x="27" y="17"/>
                  </a:lnTo>
                  <a:lnTo>
                    <a:pt x="24" y="11"/>
                  </a:lnTo>
                  <a:lnTo>
                    <a:pt x="36" y="11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2" name="Freeform 48"/>
            <p:cNvSpPr>
              <a:spLocks/>
            </p:cNvSpPr>
            <p:nvPr/>
          </p:nvSpPr>
          <p:spPr bwMode="auto">
            <a:xfrm>
              <a:off x="4041" y="1617"/>
              <a:ext cx="9" cy="18"/>
            </a:xfrm>
            <a:custGeom>
              <a:avLst/>
              <a:gdLst>
                <a:gd name="T0" fmla="*/ 5107536 w 12"/>
                <a:gd name="T1" fmla="*/ 200600 h 28"/>
                <a:gd name="T2" fmla="*/ 5107536 w 12"/>
                <a:gd name="T3" fmla="*/ 200600 h 28"/>
                <a:gd name="T4" fmla="*/ 5107536 w 12"/>
                <a:gd name="T5" fmla="*/ 200600 h 28"/>
                <a:gd name="T6" fmla="*/ 5107536 w 12"/>
                <a:gd name="T7" fmla="*/ 200600 h 28"/>
                <a:gd name="T8" fmla="*/ 5107536 w 12"/>
                <a:gd name="T9" fmla="*/ 200600 h 28"/>
                <a:gd name="T10" fmla="*/ 5107536 w 12"/>
                <a:gd name="T11" fmla="*/ 200600 h 28"/>
                <a:gd name="T12" fmla="*/ 5107536 w 12"/>
                <a:gd name="T13" fmla="*/ 200600 h 28"/>
                <a:gd name="T14" fmla="*/ 5107536 w 12"/>
                <a:gd name="T15" fmla="*/ 200600 h 28"/>
                <a:gd name="T16" fmla="*/ 5107536 w 12"/>
                <a:gd name="T17" fmla="*/ 0 h 28"/>
                <a:gd name="T18" fmla="*/ 0 w 12"/>
                <a:gd name="T19" fmla="*/ 0 h 28"/>
                <a:gd name="T20" fmla="*/ 0 w 12"/>
                <a:gd name="T21" fmla="*/ 200600 h 28"/>
                <a:gd name="T22" fmla="*/ 0 w 12"/>
                <a:gd name="T23" fmla="*/ 200600 h 28"/>
                <a:gd name="T24" fmla="*/ 0 w 12"/>
                <a:gd name="T25" fmla="*/ 200600 h 28"/>
                <a:gd name="T26" fmla="*/ 0 w 12"/>
                <a:gd name="T27" fmla="*/ 200600 h 28"/>
                <a:gd name="T28" fmla="*/ 0 w 12"/>
                <a:gd name="T29" fmla="*/ 200600 h 28"/>
                <a:gd name="T30" fmla="*/ 0 w 12"/>
                <a:gd name="T31" fmla="*/ 200600 h 28"/>
                <a:gd name="T32" fmla="*/ 0 w 12"/>
                <a:gd name="T33" fmla="*/ 200600 h 28"/>
                <a:gd name="T34" fmla="*/ 5107536 w 12"/>
                <a:gd name="T35" fmla="*/ 200600 h 28"/>
                <a:gd name="T36" fmla="*/ 5107536 w 12"/>
                <a:gd name="T37" fmla="*/ 200600 h 2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"/>
                <a:gd name="T58" fmla="*/ 0 h 28"/>
                <a:gd name="T59" fmla="*/ 12 w 12"/>
                <a:gd name="T60" fmla="*/ 28 h 2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" h="28">
                  <a:moveTo>
                    <a:pt x="6" y="11"/>
                  </a:moveTo>
                  <a:lnTo>
                    <a:pt x="12" y="19"/>
                  </a:lnTo>
                  <a:lnTo>
                    <a:pt x="12" y="17"/>
                  </a:lnTo>
                  <a:lnTo>
                    <a:pt x="12" y="15"/>
                  </a:lnTo>
                  <a:lnTo>
                    <a:pt x="12" y="11"/>
                  </a:lnTo>
                  <a:lnTo>
                    <a:pt x="12" y="8"/>
                  </a:lnTo>
                  <a:lnTo>
                    <a:pt x="12" y="4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6" y="28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3" name="Freeform 49"/>
            <p:cNvSpPr>
              <a:spLocks/>
            </p:cNvSpPr>
            <p:nvPr/>
          </p:nvSpPr>
          <p:spPr bwMode="auto">
            <a:xfrm>
              <a:off x="4046" y="1624"/>
              <a:ext cx="22" cy="11"/>
            </a:xfrm>
            <a:custGeom>
              <a:avLst/>
              <a:gdLst>
                <a:gd name="T0" fmla="*/ 3186070 w 30"/>
                <a:gd name="T1" fmla="*/ 230009 h 17"/>
                <a:gd name="T2" fmla="*/ 3186070 w 30"/>
                <a:gd name="T3" fmla="*/ 0 h 17"/>
                <a:gd name="T4" fmla="*/ 0 w 30"/>
                <a:gd name="T5" fmla="*/ 0 h 17"/>
                <a:gd name="T6" fmla="*/ 0 w 30"/>
                <a:gd name="T7" fmla="*/ 230009 h 17"/>
                <a:gd name="T8" fmla="*/ 3186070 w 30"/>
                <a:gd name="T9" fmla="*/ 230009 h 17"/>
                <a:gd name="T10" fmla="*/ 3186070 w 30"/>
                <a:gd name="T11" fmla="*/ 230009 h 17"/>
                <a:gd name="T12" fmla="*/ 3186070 w 30"/>
                <a:gd name="T13" fmla="*/ 230009 h 17"/>
                <a:gd name="T14" fmla="*/ 3186070 w 30"/>
                <a:gd name="T15" fmla="*/ 0 h 17"/>
                <a:gd name="T16" fmla="*/ 3186070 w 30"/>
                <a:gd name="T17" fmla="*/ 0 h 17"/>
                <a:gd name="T18" fmla="*/ 3186070 w 30"/>
                <a:gd name="T19" fmla="*/ 230009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7"/>
                <a:gd name="T32" fmla="*/ 30 w 30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7">
                  <a:moveTo>
                    <a:pt x="30" y="8"/>
                  </a:moveTo>
                  <a:lnTo>
                    <a:pt x="24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24" y="17"/>
                  </a:lnTo>
                  <a:lnTo>
                    <a:pt x="18" y="8"/>
                  </a:lnTo>
                  <a:lnTo>
                    <a:pt x="30" y="8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4" name="Freeform 50"/>
            <p:cNvSpPr>
              <a:spLocks/>
            </p:cNvSpPr>
            <p:nvPr/>
          </p:nvSpPr>
          <p:spPr bwMode="auto">
            <a:xfrm>
              <a:off x="4059" y="1629"/>
              <a:ext cx="9" cy="20"/>
            </a:xfrm>
            <a:custGeom>
              <a:avLst/>
              <a:gdLst>
                <a:gd name="T0" fmla="*/ 5107536 w 12"/>
                <a:gd name="T1" fmla="*/ 216252 h 31"/>
                <a:gd name="T2" fmla="*/ 5107536 w 12"/>
                <a:gd name="T3" fmla="*/ 216252 h 31"/>
                <a:gd name="T4" fmla="*/ 5107536 w 12"/>
                <a:gd name="T5" fmla="*/ 0 h 31"/>
                <a:gd name="T6" fmla="*/ 0 w 12"/>
                <a:gd name="T7" fmla="*/ 0 h 31"/>
                <a:gd name="T8" fmla="*/ 0 w 12"/>
                <a:gd name="T9" fmla="*/ 216252 h 31"/>
                <a:gd name="T10" fmla="*/ 5107536 w 12"/>
                <a:gd name="T11" fmla="*/ 216252 h 31"/>
                <a:gd name="T12" fmla="*/ 0 w 12"/>
                <a:gd name="T13" fmla="*/ 216252 h 31"/>
                <a:gd name="T14" fmla="*/ 0 w 12"/>
                <a:gd name="T15" fmla="*/ 216252 h 31"/>
                <a:gd name="T16" fmla="*/ 5107536 w 12"/>
                <a:gd name="T17" fmla="*/ 216252 h 31"/>
                <a:gd name="T18" fmla="*/ 5107536 w 12"/>
                <a:gd name="T19" fmla="*/ 216252 h 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31"/>
                <a:gd name="T32" fmla="*/ 12 w 12"/>
                <a:gd name="T33" fmla="*/ 31 h 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31">
                  <a:moveTo>
                    <a:pt x="6" y="16"/>
                  </a:moveTo>
                  <a:lnTo>
                    <a:pt x="12" y="24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6" y="31"/>
                  </a:lnTo>
                  <a:lnTo>
                    <a:pt x="0" y="24"/>
                  </a:lnTo>
                  <a:lnTo>
                    <a:pt x="0" y="31"/>
                  </a:lnTo>
                  <a:lnTo>
                    <a:pt x="6" y="31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5" name="Freeform 51"/>
            <p:cNvSpPr>
              <a:spLocks/>
            </p:cNvSpPr>
            <p:nvPr/>
          </p:nvSpPr>
          <p:spPr bwMode="auto">
            <a:xfrm>
              <a:off x="4064" y="1640"/>
              <a:ext cx="64" cy="9"/>
            </a:xfrm>
            <a:custGeom>
              <a:avLst/>
              <a:gdLst>
                <a:gd name="T0" fmla="*/ 5545065 w 85"/>
                <a:gd name="T1" fmla="*/ 47109 h 15"/>
                <a:gd name="T2" fmla="*/ 5545065 w 85"/>
                <a:gd name="T3" fmla="*/ 0 h 15"/>
                <a:gd name="T4" fmla="*/ 0 w 85"/>
                <a:gd name="T5" fmla="*/ 0 h 15"/>
                <a:gd name="T6" fmla="*/ 0 w 85"/>
                <a:gd name="T7" fmla="*/ 47109 h 15"/>
                <a:gd name="T8" fmla="*/ 5545065 w 85"/>
                <a:gd name="T9" fmla="*/ 47109 h 15"/>
                <a:gd name="T10" fmla="*/ 5545065 w 85"/>
                <a:gd name="T11" fmla="*/ 47109 h 15"/>
                <a:gd name="T12" fmla="*/ 5545065 w 85"/>
                <a:gd name="T13" fmla="*/ 47109 h 15"/>
                <a:gd name="T14" fmla="*/ 5545065 w 85"/>
                <a:gd name="T15" fmla="*/ 0 h 15"/>
                <a:gd name="T16" fmla="*/ 5545065 w 85"/>
                <a:gd name="T17" fmla="*/ 0 h 15"/>
                <a:gd name="T18" fmla="*/ 5545065 w 85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5"/>
                <a:gd name="T31" fmla="*/ 0 h 15"/>
                <a:gd name="T32" fmla="*/ 85 w 85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5" h="15">
                  <a:moveTo>
                    <a:pt x="85" y="8"/>
                  </a:moveTo>
                  <a:lnTo>
                    <a:pt x="78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78" y="15"/>
                  </a:lnTo>
                  <a:lnTo>
                    <a:pt x="72" y="8"/>
                  </a:lnTo>
                  <a:lnTo>
                    <a:pt x="85" y="8"/>
                  </a:lnTo>
                  <a:lnTo>
                    <a:pt x="85" y="0"/>
                  </a:lnTo>
                  <a:lnTo>
                    <a:pt x="78" y="0"/>
                  </a:lnTo>
                  <a:lnTo>
                    <a:pt x="85" y="8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4118" y="1645"/>
              <a:ext cx="10" cy="21"/>
            </a:xfrm>
            <a:custGeom>
              <a:avLst/>
              <a:gdLst>
                <a:gd name="T0" fmla="*/ 8691896 w 13"/>
                <a:gd name="T1" fmla="*/ 162083 h 33"/>
                <a:gd name="T2" fmla="*/ 8691896 w 13"/>
                <a:gd name="T3" fmla="*/ 162083 h 33"/>
                <a:gd name="T4" fmla="*/ 8691896 w 13"/>
                <a:gd name="T5" fmla="*/ 0 h 33"/>
                <a:gd name="T6" fmla="*/ 0 w 13"/>
                <a:gd name="T7" fmla="*/ 0 h 33"/>
                <a:gd name="T8" fmla="*/ 0 w 13"/>
                <a:gd name="T9" fmla="*/ 162083 h 33"/>
                <a:gd name="T10" fmla="*/ 8691896 w 13"/>
                <a:gd name="T11" fmla="*/ 162083 h 33"/>
                <a:gd name="T12" fmla="*/ 0 w 13"/>
                <a:gd name="T13" fmla="*/ 162083 h 33"/>
                <a:gd name="T14" fmla="*/ 0 w 13"/>
                <a:gd name="T15" fmla="*/ 162083 h 33"/>
                <a:gd name="T16" fmla="*/ 8691896 w 13"/>
                <a:gd name="T17" fmla="*/ 162083 h 33"/>
                <a:gd name="T18" fmla="*/ 8691896 w 13"/>
                <a:gd name="T19" fmla="*/ 162083 h 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3"/>
                <a:gd name="T32" fmla="*/ 13 w 13"/>
                <a:gd name="T33" fmla="*/ 33 h 3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3">
                  <a:moveTo>
                    <a:pt x="6" y="18"/>
                  </a:moveTo>
                  <a:lnTo>
                    <a:pt x="13" y="25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5"/>
                  </a:lnTo>
                  <a:lnTo>
                    <a:pt x="6" y="33"/>
                  </a:lnTo>
                  <a:lnTo>
                    <a:pt x="0" y="25"/>
                  </a:lnTo>
                  <a:lnTo>
                    <a:pt x="0" y="33"/>
                  </a:lnTo>
                  <a:lnTo>
                    <a:pt x="6" y="33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7" name="Freeform 53"/>
            <p:cNvSpPr>
              <a:spLocks/>
            </p:cNvSpPr>
            <p:nvPr/>
          </p:nvSpPr>
          <p:spPr bwMode="auto">
            <a:xfrm>
              <a:off x="4123" y="1656"/>
              <a:ext cx="17" cy="10"/>
            </a:xfrm>
            <a:custGeom>
              <a:avLst/>
              <a:gdLst>
                <a:gd name="T0" fmla="*/ 3758957 w 23"/>
                <a:gd name="T1" fmla="*/ 430536 h 15"/>
                <a:gd name="T2" fmla="*/ 3758957 w 23"/>
                <a:gd name="T3" fmla="*/ 0 h 15"/>
                <a:gd name="T4" fmla="*/ 0 w 23"/>
                <a:gd name="T5" fmla="*/ 0 h 15"/>
                <a:gd name="T6" fmla="*/ 0 w 23"/>
                <a:gd name="T7" fmla="*/ 430536 h 15"/>
                <a:gd name="T8" fmla="*/ 3758957 w 23"/>
                <a:gd name="T9" fmla="*/ 430536 h 15"/>
                <a:gd name="T10" fmla="*/ 3758957 w 23"/>
                <a:gd name="T11" fmla="*/ 430536 h 15"/>
                <a:gd name="T12" fmla="*/ 3758957 w 23"/>
                <a:gd name="T13" fmla="*/ 430536 h 15"/>
                <a:gd name="T14" fmla="*/ 3758957 w 23"/>
                <a:gd name="T15" fmla="*/ 0 h 15"/>
                <a:gd name="T16" fmla="*/ 3758957 w 23"/>
                <a:gd name="T17" fmla="*/ 0 h 15"/>
                <a:gd name="T18" fmla="*/ 3758957 w 23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15"/>
                <a:gd name="T32" fmla="*/ 23 w 23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15">
                  <a:moveTo>
                    <a:pt x="23" y="7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6" y="15"/>
                  </a:lnTo>
                  <a:lnTo>
                    <a:pt x="10" y="7"/>
                  </a:lnTo>
                  <a:lnTo>
                    <a:pt x="23" y="7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23" y="7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8" name="Freeform 54"/>
            <p:cNvSpPr>
              <a:spLocks/>
            </p:cNvSpPr>
            <p:nvPr/>
          </p:nvSpPr>
          <p:spPr bwMode="auto">
            <a:xfrm>
              <a:off x="4130" y="1661"/>
              <a:ext cx="10" cy="15"/>
            </a:xfrm>
            <a:custGeom>
              <a:avLst/>
              <a:gdLst>
                <a:gd name="T0" fmla="*/ 8691896 w 13"/>
                <a:gd name="T1" fmla="*/ 111021 h 24"/>
                <a:gd name="T2" fmla="*/ 8691896 w 13"/>
                <a:gd name="T3" fmla="*/ 111021 h 24"/>
                <a:gd name="T4" fmla="*/ 8691896 w 13"/>
                <a:gd name="T5" fmla="*/ 0 h 24"/>
                <a:gd name="T6" fmla="*/ 0 w 13"/>
                <a:gd name="T7" fmla="*/ 0 h 24"/>
                <a:gd name="T8" fmla="*/ 0 w 13"/>
                <a:gd name="T9" fmla="*/ 111021 h 24"/>
                <a:gd name="T10" fmla="*/ 8691896 w 13"/>
                <a:gd name="T11" fmla="*/ 111021 h 24"/>
                <a:gd name="T12" fmla="*/ 0 w 13"/>
                <a:gd name="T13" fmla="*/ 111021 h 24"/>
                <a:gd name="T14" fmla="*/ 0 w 13"/>
                <a:gd name="T15" fmla="*/ 111021 h 24"/>
                <a:gd name="T16" fmla="*/ 8691896 w 13"/>
                <a:gd name="T17" fmla="*/ 111021 h 24"/>
                <a:gd name="T18" fmla="*/ 8691896 w 13"/>
                <a:gd name="T19" fmla="*/ 111021 h 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24"/>
                <a:gd name="T32" fmla="*/ 13 w 13"/>
                <a:gd name="T33" fmla="*/ 24 h 2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24">
                  <a:moveTo>
                    <a:pt x="6" y="8"/>
                  </a:moveTo>
                  <a:lnTo>
                    <a:pt x="13" y="15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6" y="24"/>
                  </a:lnTo>
                  <a:lnTo>
                    <a:pt x="0" y="15"/>
                  </a:lnTo>
                  <a:lnTo>
                    <a:pt x="0" y="24"/>
                  </a:lnTo>
                  <a:lnTo>
                    <a:pt x="6" y="24"/>
                  </a:lnTo>
                  <a:lnTo>
                    <a:pt x="6" y="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9" name="Freeform 55"/>
            <p:cNvSpPr>
              <a:spLocks/>
            </p:cNvSpPr>
            <p:nvPr/>
          </p:nvSpPr>
          <p:spPr bwMode="auto">
            <a:xfrm>
              <a:off x="4135" y="1666"/>
              <a:ext cx="36" cy="10"/>
            </a:xfrm>
            <a:custGeom>
              <a:avLst/>
              <a:gdLst>
                <a:gd name="T0" fmla="*/ 5107536 w 48"/>
                <a:gd name="T1" fmla="*/ 111021 h 16"/>
                <a:gd name="T2" fmla="*/ 5107536 w 48"/>
                <a:gd name="T3" fmla="*/ 0 h 16"/>
                <a:gd name="T4" fmla="*/ 0 w 48"/>
                <a:gd name="T5" fmla="*/ 0 h 16"/>
                <a:gd name="T6" fmla="*/ 0 w 48"/>
                <a:gd name="T7" fmla="*/ 111021 h 16"/>
                <a:gd name="T8" fmla="*/ 5107536 w 48"/>
                <a:gd name="T9" fmla="*/ 111021 h 16"/>
                <a:gd name="T10" fmla="*/ 5107536 w 48"/>
                <a:gd name="T11" fmla="*/ 111021 h 16"/>
                <a:gd name="T12" fmla="*/ 5107536 w 48"/>
                <a:gd name="T13" fmla="*/ 111021 h 16"/>
                <a:gd name="T14" fmla="*/ 5107536 w 48"/>
                <a:gd name="T15" fmla="*/ 0 h 16"/>
                <a:gd name="T16" fmla="*/ 5107536 w 48"/>
                <a:gd name="T17" fmla="*/ 0 h 16"/>
                <a:gd name="T18" fmla="*/ 5107536 w 48"/>
                <a:gd name="T19" fmla="*/ 111021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8"/>
                <a:gd name="T31" fmla="*/ 0 h 16"/>
                <a:gd name="T32" fmla="*/ 48 w 48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8" h="16">
                  <a:moveTo>
                    <a:pt x="48" y="7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42" y="16"/>
                  </a:lnTo>
                  <a:lnTo>
                    <a:pt x="35" y="7"/>
                  </a:lnTo>
                  <a:lnTo>
                    <a:pt x="48" y="7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0" name="Freeform 56"/>
            <p:cNvSpPr>
              <a:spLocks/>
            </p:cNvSpPr>
            <p:nvPr/>
          </p:nvSpPr>
          <p:spPr bwMode="auto">
            <a:xfrm>
              <a:off x="4161" y="1670"/>
              <a:ext cx="10" cy="21"/>
            </a:xfrm>
            <a:custGeom>
              <a:avLst/>
              <a:gdLst>
                <a:gd name="T0" fmla="*/ 8691896 w 13"/>
                <a:gd name="T1" fmla="*/ 309300 h 32"/>
                <a:gd name="T2" fmla="*/ 8691896 w 13"/>
                <a:gd name="T3" fmla="*/ 309300 h 32"/>
                <a:gd name="T4" fmla="*/ 8691896 w 13"/>
                <a:gd name="T5" fmla="*/ 0 h 32"/>
                <a:gd name="T6" fmla="*/ 0 w 13"/>
                <a:gd name="T7" fmla="*/ 0 h 32"/>
                <a:gd name="T8" fmla="*/ 0 w 13"/>
                <a:gd name="T9" fmla="*/ 309300 h 32"/>
                <a:gd name="T10" fmla="*/ 8691896 w 13"/>
                <a:gd name="T11" fmla="*/ 309300 h 32"/>
                <a:gd name="T12" fmla="*/ 0 w 13"/>
                <a:gd name="T13" fmla="*/ 309300 h 32"/>
                <a:gd name="T14" fmla="*/ 0 w 13"/>
                <a:gd name="T15" fmla="*/ 309300 h 32"/>
                <a:gd name="T16" fmla="*/ 8691896 w 13"/>
                <a:gd name="T17" fmla="*/ 309300 h 32"/>
                <a:gd name="T18" fmla="*/ 8691896 w 13"/>
                <a:gd name="T19" fmla="*/ 309300 h 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2"/>
                <a:gd name="T32" fmla="*/ 13 w 13"/>
                <a:gd name="T33" fmla="*/ 32 h 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2">
                  <a:moveTo>
                    <a:pt x="7" y="17"/>
                  </a:moveTo>
                  <a:lnTo>
                    <a:pt x="13" y="24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7" y="32"/>
                  </a:lnTo>
                  <a:lnTo>
                    <a:pt x="0" y="24"/>
                  </a:lnTo>
                  <a:lnTo>
                    <a:pt x="0" y="32"/>
                  </a:lnTo>
                  <a:lnTo>
                    <a:pt x="7" y="32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1" name="Freeform 57"/>
            <p:cNvSpPr>
              <a:spLocks/>
            </p:cNvSpPr>
            <p:nvPr/>
          </p:nvSpPr>
          <p:spPr bwMode="auto">
            <a:xfrm>
              <a:off x="4167" y="1681"/>
              <a:ext cx="18" cy="10"/>
            </a:xfrm>
            <a:custGeom>
              <a:avLst/>
              <a:gdLst>
                <a:gd name="T0" fmla="*/ 5107536 w 24"/>
                <a:gd name="T1" fmla="*/ 430536 h 15"/>
                <a:gd name="T2" fmla="*/ 5107536 w 24"/>
                <a:gd name="T3" fmla="*/ 0 h 15"/>
                <a:gd name="T4" fmla="*/ 0 w 24"/>
                <a:gd name="T5" fmla="*/ 0 h 15"/>
                <a:gd name="T6" fmla="*/ 0 w 24"/>
                <a:gd name="T7" fmla="*/ 430536 h 15"/>
                <a:gd name="T8" fmla="*/ 5107536 w 24"/>
                <a:gd name="T9" fmla="*/ 430536 h 15"/>
                <a:gd name="T10" fmla="*/ 5107536 w 24"/>
                <a:gd name="T11" fmla="*/ 430536 h 15"/>
                <a:gd name="T12" fmla="*/ 5107536 w 24"/>
                <a:gd name="T13" fmla="*/ 430536 h 15"/>
                <a:gd name="T14" fmla="*/ 5107536 w 24"/>
                <a:gd name="T15" fmla="*/ 0 h 15"/>
                <a:gd name="T16" fmla="*/ 5107536 w 24"/>
                <a:gd name="T17" fmla="*/ 0 h 15"/>
                <a:gd name="T18" fmla="*/ 5107536 w 24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"/>
                <a:gd name="T31" fmla="*/ 0 h 15"/>
                <a:gd name="T32" fmla="*/ 24 w 24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" h="15">
                  <a:moveTo>
                    <a:pt x="24" y="7"/>
                  </a:moveTo>
                  <a:lnTo>
                    <a:pt x="1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7" y="15"/>
                  </a:lnTo>
                  <a:lnTo>
                    <a:pt x="11" y="7"/>
                  </a:lnTo>
                  <a:lnTo>
                    <a:pt x="24" y="7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24" y="7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2" name="Freeform 58"/>
            <p:cNvSpPr>
              <a:spLocks/>
            </p:cNvSpPr>
            <p:nvPr/>
          </p:nvSpPr>
          <p:spPr bwMode="auto">
            <a:xfrm>
              <a:off x="4175" y="1686"/>
              <a:ext cx="10" cy="13"/>
            </a:xfrm>
            <a:custGeom>
              <a:avLst/>
              <a:gdLst>
                <a:gd name="T0" fmla="*/ 8691896 w 13"/>
                <a:gd name="T1" fmla="*/ 90810 h 21"/>
                <a:gd name="T2" fmla="*/ 8691896 w 13"/>
                <a:gd name="T3" fmla="*/ 90810 h 21"/>
                <a:gd name="T4" fmla="*/ 8691896 w 13"/>
                <a:gd name="T5" fmla="*/ 0 h 21"/>
                <a:gd name="T6" fmla="*/ 0 w 13"/>
                <a:gd name="T7" fmla="*/ 0 h 21"/>
                <a:gd name="T8" fmla="*/ 0 w 13"/>
                <a:gd name="T9" fmla="*/ 90810 h 21"/>
                <a:gd name="T10" fmla="*/ 8691896 w 13"/>
                <a:gd name="T11" fmla="*/ 90810 h 21"/>
                <a:gd name="T12" fmla="*/ 0 w 13"/>
                <a:gd name="T13" fmla="*/ 90810 h 21"/>
                <a:gd name="T14" fmla="*/ 0 w 13"/>
                <a:gd name="T15" fmla="*/ 90810 h 21"/>
                <a:gd name="T16" fmla="*/ 8691896 w 13"/>
                <a:gd name="T17" fmla="*/ 90810 h 21"/>
                <a:gd name="T18" fmla="*/ 8691896 w 13"/>
                <a:gd name="T19" fmla="*/ 9081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21"/>
                <a:gd name="T32" fmla="*/ 13 w 13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21">
                  <a:moveTo>
                    <a:pt x="6" y="6"/>
                  </a:moveTo>
                  <a:lnTo>
                    <a:pt x="13" y="13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6" y="21"/>
                  </a:lnTo>
                  <a:lnTo>
                    <a:pt x="0" y="13"/>
                  </a:lnTo>
                  <a:lnTo>
                    <a:pt x="0" y="21"/>
                  </a:lnTo>
                  <a:lnTo>
                    <a:pt x="6" y="21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" name="Rectangle 59"/>
            <p:cNvSpPr>
              <a:spLocks noChangeArrowheads="1"/>
            </p:cNvSpPr>
            <p:nvPr/>
          </p:nvSpPr>
          <p:spPr bwMode="auto">
            <a:xfrm>
              <a:off x="4179" y="1689"/>
              <a:ext cx="48" cy="10"/>
            </a:xfrm>
            <a:prstGeom prst="rect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kumimoji="0" lang="en-AU" sz="2400">
                <a:latin typeface="Times New Roman" pitchFamily="18" charset="0"/>
                <a:ea typeface="ヒラギノ角ゴ Pro W3"/>
                <a:cs typeface="ヒラギノ角ゴ Pro W3"/>
              </a:endParaRPr>
            </a:p>
          </p:txBody>
        </p:sp>
        <p:sp>
          <p:nvSpPr>
            <p:cNvPr id="64" name="Freeform 60"/>
            <p:cNvSpPr>
              <a:spLocks/>
            </p:cNvSpPr>
            <p:nvPr/>
          </p:nvSpPr>
          <p:spPr bwMode="auto">
            <a:xfrm>
              <a:off x="4227" y="1689"/>
              <a:ext cx="21" cy="10"/>
            </a:xfrm>
            <a:custGeom>
              <a:avLst/>
              <a:gdLst>
                <a:gd name="T0" fmla="*/ 5107539 w 28"/>
                <a:gd name="T1" fmla="*/ 430536 h 15"/>
                <a:gd name="T2" fmla="*/ 5107539 w 28"/>
                <a:gd name="T3" fmla="*/ 0 h 15"/>
                <a:gd name="T4" fmla="*/ 0 w 28"/>
                <a:gd name="T5" fmla="*/ 0 h 15"/>
                <a:gd name="T6" fmla="*/ 0 w 28"/>
                <a:gd name="T7" fmla="*/ 430536 h 15"/>
                <a:gd name="T8" fmla="*/ 5107539 w 28"/>
                <a:gd name="T9" fmla="*/ 430536 h 15"/>
                <a:gd name="T10" fmla="*/ 5107539 w 28"/>
                <a:gd name="T11" fmla="*/ 430536 h 15"/>
                <a:gd name="T12" fmla="*/ 5107539 w 28"/>
                <a:gd name="T13" fmla="*/ 430536 h 15"/>
                <a:gd name="T14" fmla="*/ 5107539 w 28"/>
                <a:gd name="T15" fmla="*/ 0 h 15"/>
                <a:gd name="T16" fmla="*/ 5107539 w 28"/>
                <a:gd name="T17" fmla="*/ 0 h 15"/>
                <a:gd name="T18" fmla="*/ 5107539 w 28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15"/>
                <a:gd name="T32" fmla="*/ 28 w 28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15">
                  <a:moveTo>
                    <a:pt x="28" y="7"/>
                  </a:moveTo>
                  <a:lnTo>
                    <a:pt x="22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2" y="15"/>
                  </a:lnTo>
                  <a:lnTo>
                    <a:pt x="16" y="7"/>
                  </a:lnTo>
                  <a:lnTo>
                    <a:pt x="28" y="7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28" y="7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5" name="Freeform 61"/>
            <p:cNvSpPr>
              <a:spLocks/>
            </p:cNvSpPr>
            <p:nvPr/>
          </p:nvSpPr>
          <p:spPr bwMode="auto">
            <a:xfrm>
              <a:off x="4239" y="1694"/>
              <a:ext cx="9" cy="19"/>
            </a:xfrm>
            <a:custGeom>
              <a:avLst/>
              <a:gdLst>
                <a:gd name="T0" fmla="*/ 5107536 w 12"/>
                <a:gd name="T1" fmla="*/ 146624 h 30"/>
                <a:gd name="T2" fmla="*/ 5107536 w 12"/>
                <a:gd name="T3" fmla="*/ 146624 h 30"/>
                <a:gd name="T4" fmla="*/ 5107536 w 12"/>
                <a:gd name="T5" fmla="*/ 0 h 30"/>
                <a:gd name="T6" fmla="*/ 0 w 12"/>
                <a:gd name="T7" fmla="*/ 0 h 30"/>
                <a:gd name="T8" fmla="*/ 0 w 12"/>
                <a:gd name="T9" fmla="*/ 146624 h 30"/>
                <a:gd name="T10" fmla="*/ 5107536 w 12"/>
                <a:gd name="T11" fmla="*/ 146624 h 30"/>
                <a:gd name="T12" fmla="*/ 0 w 12"/>
                <a:gd name="T13" fmla="*/ 146624 h 30"/>
                <a:gd name="T14" fmla="*/ 0 w 12"/>
                <a:gd name="T15" fmla="*/ 146624 h 30"/>
                <a:gd name="T16" fmla="*/ 5107536 w 12"/>
                <a:gd name="T17" fmla="*/ 146624 h 30"/>
                <a:gd name="T18" fmla="*/ 5107536 w 12"/>
                <a:gd name="T19" fmla="*/ 146624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30"/>
                <a:gd name="T32" fmla="*/ 12 w 12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30">
                  <a:moveTo>
                    <a:pt x="6" y="13"/>
                  </a:moveTo>
                  <a:lnTo>
                    <a:pt x="12" y="2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2"/>
                  </a:lnTo>
                  <a:lnTo>
                    <a:pt x="6" y="30"/>
                  </a:lnTo>
                  <a:lnTo>
                    <a:pt x="0" y="22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1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4243" y="1702"/>
              <a:ext cx="34" cy="11"/>
            </a:xfrm>
            <a:custGeom>
              <a:avLst/>
              <a:gdLst>
                <a:gd name="T0" fmla="*/ 5963757 w 45"/>
                <a:gd name="T1" fmla="*/ 230009 h 17"/>
                <a:gd name="T2" fmla="*/ 5963757 w 45"/>
                <a:gd name="T3" fmla="*/ 0 h 17"/>
                <a:gd name="T4" fmla="*/ 0 w 45"/>
                <a:gd name="T5" fmla="*/ 0 h 17"/>
                <a:gd name="T6" fmla="*/ 0 w 45"/>
                <a:gd name="T7" fmla="*/ 230009 h 17"/>
                <a:gd name="T8" fmla="*/ 5963757 w 45"/>
                <a:gd name="T9" fmla="*/ 230009 h 17"/>
                <a:gd name="T10" fmla="*/ 5963757 w 45"/>
                <a:gd name="T11" fmla="*/ 230009 h 17"/>
                <a:gd name="T12" fmla="*/ 5963757 w 45"/>
                <a:gd name="T13" fmla="*/ 230009 h 17"/>
                <a:gd name="T14" fmla="*/ 5963757 w 45"/>
                <a:gd name="T15" fmla="*/ 0 h 17"/>
                <a:gd name="T16" fmla="*/ 5963757 w 45"/>
                <a:gd name="T17" fmla="*/ 0 h 17"/>
                <a:gd name="T18" fmla="*/ 5963757 w 45"/>
                <a:gd name="T19" fmla="*/ 230009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5"/>
                <a:gd name="T31" fmla="*/ 0 h 17"/>
                <a:gd name="T32" fmla="*/ 45 w 45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5" h="17">
                  <a:moveTo>
                    <a:pt x="45" y="9"/>
                  </a:moveTo>
                  <a:lnTo>
                    <a:pt x="3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17"/>
                  </a:lnTo>
                  <a:lnTo>
                    <a:pt x="32" y="9"/>
                  </a:lnTo>
                  <a:lnTo>
                    <a:pt x="45" y="9"/>
                  </a:lnTo>
                  <a:lnTo>
                    <a:pt x="45" y="0"/>
                  </a:lnTo>
                  <a:lnTo>
                    <a:pt x="38" y="0"/>
                  </a:lnTo>
                  <a:lnTo>
                    <a:pt x="45" y="9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4268" y="1708"/>
              <a:ext cx="9" cy="20"/>
            </a:xfrm>
            <a:custGeom>
              <a:avLst/>
              <a:gdLst>
                <a:gd name="T0" fmla="*/ 951060 w 13"/>
                <a:gd name="T1" fmla="*/ 111021 h 32"/>
                <a:gd name="T2" fmla="*/ 951060 w 13"/>
                <a:gd name="T3" fmla="*/ 111021 h 32"/>
                <a:gd name="T4" fmla="*/ 951060 w 13"/>
                <a:gd name="T5" fmla="*/ 0 h 32"/>
                <a:gd name="T6" fmla="*/ 0 w 13"/>
                <a:gd name="T7" fmla="*/ 0 h 32"/>
                <a:gd name="T8" fmla="*/ 0 w 13"/>
                <a:gd name="T9" fmla="*/ 111021 h 32"/>
                <a:gd name="T10" fmla="*/ 951060 w 13"/>
                <a:gd name="T11" fmla="*/ 111021 h 32"/>
                <a:gd name="T12" fmla="*/ 0 w 13"/>
                <a:gd name="T13" fmla="*/ 111021 h 32"/>
                <a:gd name="T14" fmla="*/ 0 w 13"/>
                <a:gd name="T15" fmla="*/ 111021 h 32"/>
                <a:gd name="T16" fmla="*/ 951060 w 13"/>
                <a:gd name="T17" fmla="*/ 111021 h 32"/>
                <a:gd name="T18" fmla="*/ 951060 w 13"/>
                <a:gd name="T19" fmla="*/ 111021 h 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2"/>
                <a:gd name="T32" fmla="*/ 13 w 13"/>
                <a:gd name="T33" fmla="*/ 32 h 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2">
                  <a:moveTo>
                    <a:pt x="6" y="17"/>
                  </a:moveTo>
                  <a:lnTo>
                    <a:pt x="13" y="24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6" y="32"/>
                  </a:lnTo>
                  <a:lnTo>
                    <a:pt x="0" y="24"/>
                  </a:lnTo>
                  <a:lnTo>
                    <a:pt x="0" y="32"/>
                  </a:lnTo>
                  <a:lnTo>
                    <a:pt x="6" y="32"/>
                  </a:lnTo>
                  <a:lnTo>
                    <a:pt x="6" y="17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4272" y="1719"/>
              <a:ext cx="28" cy="9"/>
            </a:xfrm>
            <a:custGeom>
              <a:avLst/>
              <a:gdLst>
                <a:gd name="T0" fmla="*/ 6166032 w 37"/>
                <a:gd name="T1" fmla="*/ 47109 h 15"/>
                <a:gd name="T2" fmla="*/ 6166032 w 37"/>
                <a:gd name="T3" fmla="*/ 0 h 15"/>
                <a:gd name="T4" fmla="*/ 0 w 37"/>
                <a:gd name="T5" fmla="*/ 0 h 15"/>
                <a:gd name="T6" fmla="*/ 0 w 37"/>
                <a:gd name="T7" fmla="*/ 47109 h 15"/>
                <a:gd name="T8" fmla="*/ 6166032 w 37"/>
                <a:gd name="T9" fmla="*/ 47109 h 15"/>
                <a:gd name="T10" fmla="*/ 6166032 w 37"/>
                <a:gd name="T11" fmla="*/ 47109 h 15"/>
                <a:gd name="T12" fmla="*/ 6166032 w 37"/>
                <a:gd name="T13" fmla="*/ 47109 h 15"/>
                <a:gd name="T14" fmla="*/ 6166032 w 37"/>
                <a:gd name="T15" fmla="*/ 0 h 15"/>
                <a:gd name="T16" fmla="*/ 6166032 w 37"/>
                <a:gd name="T17" fmla="*/ 0 h 15"/>
                <a:gd name="T18" fmla="*/ 6166032 w 37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7"/>
                <a:gd name="T31" fmla="*/ 0 h 15"/>
                <a:gd name="T32" fmla="*/ 37 w 37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7" h="15">
                  <a:moveTo>
                    <a:pt x="37" y="7"/>
                  </a:moveTo>
                  <a:lnTo>
                    <a:pt x="31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1" y="15"/>
                  </a:lnTo>
                  <a:lnTo>
                    <a:pt x="24" y="7"/>
                  </a:lnTo>
                  <a:lnTo>
                    <a:pt x="37" y="7"/>
                  </a:lnTo>
                  <a:lnTo>
                    <a:pt x="37" y="0"/>
                  </a:lnTo>
                  <a:lnTo>
                    <a:pt x="31" y="0"/>
                  </a:lnTo>
                  <a:lnTo>
                    <a:pt x="37" y="7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4290" y="1723"/>
              <a:ext cx="10" cy="21"/>
            </a:xfrm>
            <a:custGeom>
              <a:avLst/>
              <a:gdLst>
                <a:gd name="T0" fmla="*/ 8691896 w 13"/>
                <a:gd name="T1" fmla="*/ 162083 h 33"/>
                <a:gd name="T2" fmla="*/ 8691896 w 13"/>
                <a:gd name="T3" fmla="*/ 162083 h 33"/>
                <a:gd name="T4" fmla="*/ 8691896 w 13"/>
                <a:gd name="T5" fmla="*/ 0 h 33"/>
                <a:gd name="T6" fmla="*/ 0 w 13"/>
                <a:gd name="T7" fmla="*/ 0 h 33"/>
                <a:gd name="T8" fmla="*/ 0 w 13"/>
                <a:gd name="T9" fmla="*/ 162083 h 33"/>
                <a:gd name="T10" fmla="*/ 8691896 w 13"/>
                <a:gd name="T11" fmla="*/ 162083 h 33"/>
                <a:gd name="T12" fmla="*/ 0 w 13"/>
                <a:gd name="T13" fmla="*/ 162083 h 33"/>
                <a:gd name="T14" fmla="*/ 0 w 13"/>
                <a:gd name="T15" fmla="*/ 162083 h 33"/>
                <a:gd name="T16" fmla="*/ 8691896 w 13"/>
                <a:gd name="T17" fmla="*/ 162083 h 33"/>
                <a:gd name="T18" fmla="*/ 8691896 w 13"/>
                <a:gd name="T19" fmla="*/ 162083 h 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3"/>
                <a:gd name="T32" fmla="*/ 13 w 13"/>
                <a:gd name="T33" fmla="*/ 33 h 3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3">
                  <a:moveTo>
                    <a:pt x="7" y="17"/>
                  </a:moveTo>
                  <a:lnTo>
                    <a:pt x="13" y="26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7" y="33"/>
                  </a:lnTo>
                  <a:lnTo>
                    <a:pt x="0" y="26"/>
                  </a:lnTo>
                  <a:lnTo>
                    <a:pt x="0" y="33"/>
                  </a:lnTo>
                  <a:lnTo>
                    <a:pt x="7" y="33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4295" y="1734"/>
              <a:ext cx="25" cy="10"/>
            </a:xfrm>
            <a:custGeom>
              <a:avLst/>
              <a:gdLst>
                <a:gd name="T0" fmla="*/ 6307711 w 33"/>
                <a:gd name="T1" fmla="*/ 111021 h 16"/>
                <a:gd name="T2" fmla="*/ 6307711 w 33"/>
                <a:gd name="T3" fmla="*/ 0 h 16"/>
                <a:gd name="T4" fmla="*/ 0 w 33"/>
                <a:gd name="T5" fmla="*/ 0 h 16"/>
                <a:gd name="T6" fmla="*/ 0 w 33"/>
                <a:gd name="T7" fmla="*/ 111021 h 16"/>
                <a:gd name="T8" fmla="*/ 6307711 w 33"/>
                <a:gd name="T9" fmla="*/ 111021 h 16"/>
                <a:gd name="T10" fmla="*/ 6307711 w 33"/>
                <a:gd name="T11" fmla="*/ 111021 h 16"/>
                <a:gd name="T12" fmla="*/ 6307711 w 33"/>
                <a:gd name="T13" fmla="*/ 111021 h 16"/>
                <a:gd name="T14" fmla="*/ 6307711 w 33"/>
                <a:gd name="T15" fmla="*/ 0 h 16"/>
                <a:gd name="T16" fmla="*/ 6307711 w 33"/>
                <a:gd name="T17" fmla="*/ 0 h 16"/>
                <a:gd name="T18" fmla="*/ 6307711 w 33"/>
                <a:gd name="T19" fmla="*/ 111021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3"/>
                <a:gd name="T31" fmla="*/ 0 h 16"/>
                <a:gd name="T32" fmla="*/ 33 w 33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3" h="16">
                  <a:moveTo>
                    <a:pt x="33" y="9"/>
                  </a:moveTo>
                  <a:lnTo>
                    <a:pt x="25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25" y="16"/>
                  </a:lnTo>
                  <a:lnTo>
                    <a:pt x="19" y="9"/>
                  </a:lnTo>
                  <a:lnTo>
                    <a:pt x="33" y="9"/>
                  </a:lnTo>
                  <a:lnTo>
                    <a:pt x="33" y="0"/>
                  </a:lnTo>
                  <a:lnTo>
                    <a:pt x="25" y="0"/>
                  </a:lnTo>
                  <a:lnTo>
                    <a:pt x="33" y="9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4310" y="1740"/>
              <a:ext cx="10" cy="18"/>
            </a:xfrm>
            <a:custGeom>
              <a:avLst/>
              <a:gdLst>
                <a:gd name="T0" fmla="*/ 1833316 w 14"/>
                <a:gd name="T1" fmla="*/ 200600 h 28"/>
                <a:gd name="T2" fmla="*/ 1833316 w 14"/>
                <a:gd name="T3" fmla="*/ 200600 h 28"/>
                <a:gd name="T4" fmla="*/ 1833316 w 14"/>
                <a:gd name="T5" fmla="*/ 0 h 28"/>
                <a:gd name="T6" fmla="*/ 0 w 14"/>
                <a:gd name="T7" fmla="*/ 0 h 28"/>
                <a:gd name="T8" fmla="*/ 0 w 14"/>
                <a:gd name="T9" fmla="*/ 200600 h 28"/>
                <a:gd name="T10" fmla="*/ 1833316 w 14"/>
                <a:gd name="T11" fmla="*/ 200600 h 28"/>
                <a:gd name="T12" fmla="*/ 0 w 14"/>
                <a:gd name="T13" fmla="*/ 200600 h 28"/>
                <a:gd name="T14" fmla="*/ 0 w 14"/>
                <a:gd name="T15" fmla="*/ 200600 h 28"/>
                <a:gd name="T16" fmla="*/ 1833316 w 14"/>
                <a:gd name="T17" fmla="*/ 200600 h 28"/>
                <a:gd name="T18" fmla="*/ 1833316 w 14"/>
                <a:gd name="T19" fmla="*/ 200600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28"/>
                <a:gd name="T32" fmla="*/ 14 w 14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28">
                  <a:moveTo>
                    <a:pt x="6" y="11"/>
                  </a:moveTo>
                  <a:lnTo>
                    <a:pt x="14" y="19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6" y="28"/>
                  </a:lnTo>
                  <a:lnTo>
                    <a:pt x="0" y="19"/>
                  </a:lnTo>
                  <a:lnTo>
                    <a:pt x="0" y="28"/>
                  </a:lnTo>
                  <a:lnTo>
                    <a:pt x="6" y="28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4314" y="1747"/>
              <a:ext cx="66" cy="11"/>
            </a:xfrm>
            <a:custGeom>
              <a:avLst/>
              <a:gdLst>
                <a:gd name="T0" fmla="*/ 6492956 w 87"/>
                <a:gd name="T1" fmla="*/ 230009 h 17"/>
                <a:gd name="T2" fmla="*/ 6492956 w 87"/>
                <a:gd name="T3" fmla="*/ 0 h 17"/>
                <a:gd name="T4" fmla="*/ 0 w 87"/>
                <a:gd name="T5" fmla="*/ 0 h 17"/>
                <a:gd name="T6" fmla="*/ 0 w 87"/>
                <a:gd name="T7" fmla="*/ 230009 h 17"/>
                <a:gd name="T8" fmla="*/ 6492956 w 87"/>
                <a:gd name="T9" fmla="*/ 230009 h 17"/>
                <a:gd name="T10" fmla="*/ 6492956 w 87"/>
                <a:gd name="T11" fmla="*/ 230009 h 17"/>
                <a:gd name="T12" fmla="*/ 6492956 w 87"/>
                <a:gd name="T13" fmla="*/ 230009 h 17"/>
                <a:gd name="T14" fmla="*/ 6492956 w 87"/>
                <a:gd name="T15" fmla="*/ 0 h 17"/>
                <a:gd name="T16" fmla="*/ 6492956 w 87"/>
                <a:gd name="T17" fmla="*/ 0 h 17"/>
                <a:gd name="T18" fmla="*/ 6492956 w 87"/>
                <a:gd name="T19" fmla="*/ 230009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7"/>
                <a:gd name="T31" fmla="*/ 0 h 17"/>
                <a:gd name="T32" fmla="*/ 87 w 87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7" h="17">
                  <a:moveTo>
                    <a:pt x="87" y="8"/>
                  </a:moveTo>
                  <a:lnTo>
                    <a:pt x="8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80" y="17"/>
                  </a:lnTo>
                  <a:lnTo>
                    <a:pt x="74" y="8"/>
                  </a:lnTo>
                  <a:lnTo>
                    <a:pt x="87" y="8"/>
                  </a:lnTo>
                  <a:lnTo>
                    <a:pt x="87" y="0"/>
                  </a:lnTo>
                  <a:lnTo>
                    <a:pt x="80" y="0"/>
                  </a:lnTo>
                  <a:lnTo>
                    <a:pt x="87" y="8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4370" y="1752"/>
              <a:ext cx="10" cy="21"/>
            </a:xfrm>
            <a:custGeom>
              <a:avLst/>
              <a:gdLst>
                <a:gd name="T0" fmla="*/ 8691896 w 13"/>
                <a:gd name="T1" fmla="*/ 162083 h 33"/>
                <a:gd name="T2" fmla="*/ 8691896 w 13"/>
                <a:gd name="T3" fmla="*/ 162083 h 33"/>
                <a:gd name="T4" fmla="*/ 8691896 w 13"/>
                <a:gd name="T5" fmla="*/ 0 h 33"/>
                <a:gd name="T6" fmla="*/ 0 w 13"/>
                <a:gd name="T7" fmla="*/ 0 h 33"/>
                <a:gd name="T8" fmla="*/ 0 w 13"/>
                <a:gd name="T9" fmla="*/ 162083 h 33"/>
                <a:gd name="T10" fmla="*/ 8691896 w 13"/>
                <a:gd name="T11" fmla="*/ 162083 h 33"/>
                <a:gd name="T12" fmla="*/ 0 w 13"/>
                <a:gd name="T13" fmla="*/ 162083 h 33"/>
                <a:gd name="T14" fmla="*/ 0 w 13"/>
                <a:gd name="T15" fmla="*/ 162083 h 33"/>
                <a:gd name="T16" fmla="*/ 8691896 w 13"/>
                <a:gd name="T17" fmla="*/ 162083 h 33"/>
                <a:gd name="T18" fmla="*/ 8691896 w 13"/>
                <a:gd name="T19" fmla="*/ 162083 h 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3"/>
                <a:gd name="T32" fmla="*/ 13 w 13"/>
                <a:gd name="T33" fmla="*/ 33 h 3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3">
                  <a:moveTo>
                    <a:pt x="6" y="18"/>
                  </a:moveTo>
                  <a:lnTo>
                    <a:pt x="13" y="25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5"/>
                  </a:lnTo>
                  <a:lnTo>
                    <a:pt x="6" y="33"/>
                  </a:lnTo>
                  <a:lnTo>
                    <a:pt x="0" y="25"/>
                  </a:lnTo>
                  <a:lnTo>
                    <a:pt x="0" y="33"/>
                  </a:lnTo>
                  <a:lnTo>
                    <a:pt x="6" y="33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0000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4375" y="1763"/>
              <a:ext cx="126" cy="10"/>
            </a:xfrm>
            <a:custGeom>
              <a:avLst/>
              <a:gdLst>
                <a:gd name="T0" fmla="*/ 5107536 w 168"/>
                <a:gd name="T1" fmla="*/ 430536 h 15"/>
                <a:gd name="T2" fmla="*/ 5107536 w 168"/>
                <a:gd name="T3" fmla="*/ 0 h 15"/>
                <a:gd name="T4" fmla="*/ 0 w 168"/>
                <a:gd name="T5" fmla="*/ 0 h 15"/>
                <a:gd name="T6" fmla="*/ 0 w 168"/>
                <a:gd name="T7" fmla="*/ 430536 h 15"/>
                <a:gd name="T8" fmla="*/ 5107536 w 168"/>
                <a:gd name="T9" fmla="*/ 430536 h 15"/>
                <a:gd name="T10" fmla="*/ 5107536 w 168"/>
                <a:gd name="T11" fmla="*/ 430536 h 15"/>
                <a:gd name="T12" fmla="*/ 5107536 w 168"/>
                <a:gd name="T13" fmla="*/ 430536 h 15"/>
                <a:gd name="T14" fmla="*/ 5107536 w 168"/>
                <a:gd name="T15" fmla="*/ 0 h 15"/>
                <a:gd name="T16" fmla="*/ 5107536 w 168"/>
                <a:gd name="T17" fmla="*/ 0 h 15"/>
                <a:gd name="T18" fmla="*/ 5107536 w 168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68"/>
                <a:gd name="T31" fmla="*/ 0 h 15"/>
                <a:gd name="T32" fmla="*/ 168 w 168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68" h="15">
                  <a:moveTo>
                    <a:pt x="168" y="7"/>
                  </a:moveTo>
                  <a:lnTo>
                    <a:pt x="161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61" y="15"/>
                  </a:lnTo>
                  <a:lnTo>
                    <a:pt x="155" y="7"/>
                  </a:lnTo>
                  <a:lnTo>
                    <a:pt x="168" y="7"/>
                  </a:lnTo>
                  <a:lnTo>
                    <a:pt x="168" y="0"/>
                  </a:lnTo>
                  <a:lnTo>
                    <a:pt x="161" y="0"/>
                  </a:lnTo>
                  <a:lnTo>
                    <a:pt x="168" y="7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4492" y="1768"/>
              <a:ext cx="9" cy="22"/>
            </a:xfrm>
            <a:custGeom>
              <a:avLst/>
              <a:gdLst>
                <a:gd name="T0" fmla="*/ 951060 w 13"/>
                <a:gd name="T1" fmla="*/ 125133 h 35"/>
                <a:gd name="T2" fmla="*/ 951060 w 13"/>
                <a:gd name="T3" fmla="*/ 125133 h 35"/>
                <a:gd name="T4" fmla="*/ 951060 w 13"/>
                <a:gd name="T5" fmla="*/ 0 h 35"/>
                <a:gd name="T6" fmla="*/ 0 w 13"/>
                <a:gd name="T7" fmla="*/ 0 h 35"/>
                <a:gd name="T8" fmla="*/ 0 w 13"/>
                <a:gd name="T9" fmla="*/ 125133 h 35"/>
                <a:gd name="T10" fmla="*/ 951060 w 13"/>
                <a:gd name="T11" fmla="*/ 125133 h 35"/>
                <a:gd name="T12" fmla="*/ 0 w 13"/>
                <a:gd name="T13" fmla="*/ 125133 h 35"/>
                <a:gd name="T14" fmla="*/ 0 w 13"/>
                <a:gd name="T15" fmla="*/ 125133 h 35"/>
                <a:gd name="T16" fmla="*/ 951060 w 13"/>
                <a:gd name="T17" fmla="*/ 125133 h 35"/>
                <a:gd name="T18" fmla="*/ 951060 w 13"/>
                <a:gd name="T19" fmla="*/ 125133 h 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5"/>
                <a:gd name="T32" fmla="*/ 13 w 13"/>
                <a:gd name="T33" fmla="*/ 35 h 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5">
                  <a:moveTo>
                    <a:pt x="6" y="19"/>
                  </a:moveTo>
                  <a:lnTo>
                    <a:pt x="13" y="26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6" y="35"/>
                  </a:lnTo>
                  <a:lnTo>
                    <a:pt x="0" y="26"/>
                  </a:lnTo>
                  <a:lnTo>
                    <a:pt x="0" y="35"/>
                  </a:lnTo>
                  <a:lnTo>
                    <a:pt x="6" y="35"/>
                  </a:lnTo>
                  <a:lnTo>
                    <a:pt x="6" y="19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4496" y="1780"/>
              <a:ext cx="86" cy="10"/>
            </a:xfrm>
            <a:custGeom>
              <a:avLst/>
              <a:gdLst>
                <a:gd name="T0" fmla="*/ 5772869 w 114"/>
                <a:gd name="T1" fmla="*/ 111021 h 16"/>
                <a:gd name="T2" fmla="*/ 5772869 w 114"/>
                <a:gd name="T3" fmla="*/ 0 h 16"/>
                <a:gd name="T4" fmla="*/ 0 w 114"/>
                <a:gd name="T5" fmla="*/ 0 h 16"/>
                <a:gd name="T6" fmla="*/ 0 w 114"/>
                <a:gd name="T7" fmla="*/ 111021 h 16"/>
                <a:gd name="T8" fmla="*/ 5772869 w 114"/>
                <a:gd name="T9" fmla="*/ 111021 h 16"/>
                <a:gd name="T10" fmla="*/ 5772869 w 114"/>
                <a:gd name="T11" fmla="*/ 111021 h 16"/>
                <a:gd name="T12" fmla="*/ 5772869 w 114"/>
                <a:gd name="T13" fmla="*/ 111021 h 16"/>
                <a:gd name="T14" fmla="*/ 5772869 w 114"/>
                <a:gd name="T15" fmla="*/ 0 h 16"/>
                <a:gd name="T16" fmla="*/ 5772869 w 114"/>
                <a:gd name="T17" fmla="*/ 0 h 16"/>
                <a:gd name="T18" fmla="*/ 5772869 w 114"/>
                <a:gd name="T19" fmla="*/ 111021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4"/>
                <a:gd name="T31" fmla="*/ 0 h 16"/>
                <a:gd name="T32" fmla="*/ 114 w 114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4" h="16">
                  <a:moveTo>
                    <a:pt x="114" y="7"/>
                  </a:moveTo>
                  <a:lnTo>
                    <a:pt x="108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108" y="16"/>
                  </a:lnTo>
                  <a:lnTo>
                    <a:pt x="101" y="7"/>
                  </a:lnTo>
                  <a:lnTo>
                    <a:pt x="114" y="7"/>
                  </a:lnTo>
                  <a:lnTo>
                    <a:pt x="114" y="0"/>
                  </a:lnTo>
                  <a:lnTo>
                    <a:pt x="108" y="0"/>
                  </a:lnTo>
                  <a:lnTo>
                    <a:pt x="114" y="7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4572" y="1785"/>
              <a:ext cx="10" cy="16"/>
            </a:xfrm>
            <a:custGeom>
              <a:avLst/>
              <a:gdLst>
                <a:gd name="T0" fmla="*/ 8691896 w 13"/>
                <a:gd name="T1" fmla="*/ 80169 h 26"/>
                <a:gd name="T2" fmla="*/ 8691896 w 13"/>
                <a:gd name="T3" fmla="*/ 80169 h 26"/>
                <a:gd name="T4" fmla="*/ 8691896 w 13"/>
                <a:gd name="T5" fmla="*/ 0 h 26"/>
                <a:gd name="T6" fmla="*/ 0 w 13"/>
                <a:gd name="T7" fmla="*/ 0 h 26"/>
                <a:gd name="T8" fmla="*/ 0 w 13"/>
                <a:gd name="T9" fmla="*/ 80169 h 26"/>
                <a:gd name="T10" fmla="*/ 8691896 w 13"/>
                <a:gd name="T11" fmla="*/ 80169 h 26"/>
                <a:gd name="T12" fmla="*/ 0 w 13"/>
                <a:gd name="T13" fmla="*/ 80169 h 26"/>
                <a:gd name="T14" fmla="*/ 0 w 13"/>
                <a:gd name="T15" fmla="*/ 80169 h 26"/>
                <a:gd name="T16" fmla="*/ 8691896 w 13"/>
                <a:gd name="T17" fmla="*/ 80169 h 26"/>
                <a:gd name="T18" fmla="*/ 8691896 w 13"/>
                <a:gd name="T19" fmla="*/ 80169 h 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26"/>
                <a:gd name="T32" fmla="*/ 13 w 13"/>
                <a:gd name="T33" fmla="*/ 26 h 2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26">
                  <a:moveTo>
                    <a:pt x="7" y="11"/>
                  </a:moveTo>
                  <a:lnTo>
                    <a:pt x="13" y="19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7" y="26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7" y="26"/>
                  </a:lnTo>
                  <a:lnTo>
                    <a:pt x="7" y="11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4578" y="1792"/>
              <a:ext cx="21" cy="9"/>
            </a:xfrm>
            <a:custGeom>
              <a:avLst/>
              <a:gdLst>
                <a:gd name="T0" fmla="*/ 5107539 w 28"/>
                <a:gd name="T1" fmla="*/ 47109 h 15"/>
                <a:gd name="T2" fmla="*/ 5107539 w 28"/>
                <a:gd name="T3" fmla="*/ 0 h 15"/>
                <a:gd name="T4" fmla="*/ 0 w 28"/>
                <a:gd name="T5" fmla="*/ 0 h 15"/>
                <a:gd name="T6" fmla="*/ 0 w 28"/>
                <a:gd name="T7" fmla="*/ 47109 h 15"/>
                <a:gd name="T8" fmla="*/ 5107539 w 28"/>
                <a:gd name="T9" fmla="*/ 47109 h 15"/>
                <a:gd name="T10" fmla="*/ 5107539 w 28"/>
                <a:gd name="T11" fmla="*/ 47109 h 15"/>
                <a:gd name="T12" fmla="*/ 5107539 w 28"/>
                <a:gd name="T13" fmla="*/ 47109 h 15"/>
                <a:gd name="T14" fmla="*/ 5107539 w 28"/>
                <a:gd name="T15" fmla="*/ 0 h 15"/>
                <a:gd name="T16" fmla="*/ 5107539 w 28"/>
                <a:gd name="T17" fmla="*/ 0 h 15"/>
                <a:gd name="T18" fmla="*/ 5107539 w 28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15"/>
                <a:gd name="T32" fmla="*/ 28 w 28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15">
                  <a:moveTo>
                    <a:pt x="28" y="8"/>
                  </a:moveTo>
                  <a:lnTo>
                    <a:pt x="22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2" y="15"/>
                  </a:lnTo>
                  <a:lnTo>
                    <a:pt x="15" y="8"/>
                  </a:lnTo>
                  <a:lnTo>
                    <a:pt x="28" y="8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28" y="8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4589" y="1797"/>
              <a:ext cx="10" cy="10"/>
            </a:xfrm>
            <a:custGeom>
              <a:avLst/>
              <a:gdLst>
                <a:gd name="T0" fmla="*/ 8691896 w 13"/>
                <a:gd name="T1" fmla="*/ 111021 h 16"/>
                <a:gd name="T2" fmla="*/ 8691896 w 13"/>
                <a:gd name="T3" fmla="*/ 111021 h 16"/>
                <a:gd name="T4" fmla="*/ 8691896 w 13"/>
                <a:gd name="T5" fmla="*/ 0 h 16"/>
                <a:gd name="T6" fmla="*/ 0 w 13"/>
                <a:gd name="T7" fmla="*/ 0 h 16"/>
                <a:gd name="T8" fmla="*/ 0 w 13"/>
                <a:gd name="T9" fmla="*/ 111021 h 16"/>
                <a:gd name="T10" fmla="*/ 8691896 w 13"/>
                <a:gd name="T11" fmla="*/ 111021 h 16"/>
                <a:gd name="T12" fmla="*/ 0 w 13"/>
                <a:gd name="T13" fmla="*/ 111021 h 16"/>
                <a:gd name="T14" fmla="*/ 0 w 13"/>
                <a:gd name="T15" fmla="*/ 111021 h 16"/>
                <a:gd name="T16" fmla="*/ 8691896 w 13"/>
                <a:gd name="T17" fmla="*/ 111021 h 16"/>
                <a:gd name="T18" fmla="*/ 8691896 w 13"/>
                <a:gd name="T19" fmla="*/ 111021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6"/>
                <a:gd name="T32" fmla="*/ 13 w 13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6">
                  <a:moveTo>
                    <a:pt x="7" y="2"/>
                  </a:moveTo>
                  <a:lnTo>
                    <a:pt x="13" y="9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7" y="16"/>
                  </a:lnTo>
                  <a:lnTo>
                    <a:pt x="0" y="9"/>
                  </a:lnTo>
                  <a:lnTo>
                    <a:pt x="0" y="16"/>
                  </a:lnTo>
                  <a:lnTo>
                    <a:pt x="7" y="16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4594" y="1798"/>
              <a:ext cx="31" cy="9"/>
            </a:xfrm>
            <a:custGeom>
              <a:avLst/>
              <a:gdLst>
                <a:gd name="T0" fmla="*/ 6054236 w 41"/>
                <a:gd name="T1" fmla="*/ 200600 h 14"/>
                <a:gd name="T2" fmla="*/ 6054236 w 41"/>
                <a:gd name="T3" fmla="*/ 0 h 14"/>
                <a:gd name="T4" fmla="*/ 0 w 41"/>
                <a:gd name="T5" fmla="*/ 0 h 14"/>
                <a:gd name="T6" fmla="*/ 0 w 41"/>
                <a:gd name="T7" fmla="*/ 200600 h 14"/>
                <a:gd name="T8" fmla="*/ 6054236 w 41"/>
                <a:gd name="T9" fmla="*/ 200600 h 14"/>
                <a:gd name="T10" fmla="*/ 6054236 w 41"/>
                <a:gd name="T11" fmla="*/ 200600 h 14"/>
                <a:gd name="T12" fmla="*/ 6054236 w 41"/>
                <a:gd name="T13" fmla="*/ 200600 h 14"/>
                <a:gd name="T14" fmla="*/ 6054236 w 41"/>
                <a:gd name="T15" fmla="*/ 0 h 14"/>
                <a:gd name="T16" fmla="*/ 6054236 w 41"/>
                <a:gd name="T17" fmla="*/ 0 h 14"/>
                <a:gd name="T18" fmla="*/ 6054236 w 41"/>
                <a:gd name="T19" fmla="*/ 200600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1"/>
                <a:gd name="T31" fmla="*/ 0 h 14"/>
                <a:gd name="T32" fmla="*/ 41 w 41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1" h="14">
                  <a:moveTo>
                    <a:pt x="41" y="7"/>
                  </a:moveTo>
                  <a:lnTo>
                    <a:pt x="35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35" y="14"/>
                  </a:lnTo>
                  <a:lnTo>
                    <a:pt x="29" y="7"/>
                  </a:lnTo>
                  <a:lnTo>
                    <a:pt x="41" y="7"/>
                  </a:lnTo>
                  <a:lnTo>
                    <a:pt x="41" y="0"/>
                  </a:lnTo>
                  <a:lnTo>
                    <a:pt x="35" y="0"/>
                  </a:lnTo>
                  <a:lnTo>
                    <a:pt x="41" y="7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4616" y="1802"/>
              <a:ext cx="9" cy="21"/>
            </a:xfrm>
            <a:custGeom>
              <a:avLst/>
              <a:gdLst>
                <a:gd name="T0" fmla="*/ 5107536 w 12"/>
                <a:gd name="T1" fmla="*/ 162083 h 33"/>
                <a:gd name="T2" fmla="*/ 5107536 w 12"/>
                <a:gd name="T3" fmla="*/ 162083 h 33"/>
                <a:gd name="T4" fmla="*/ 5107536 w 12"/>
                <a:gd name="T5" fmla="*/ 0 h 33"/>
                <a:gd name="T6" fmla="*/ 0 w 12"/>
                <a:gd name="T7" fmla="*/ 0 h 33"/>
                <a:gd name="T8" fmla="*/ 0 w 12"/>
                <a:gd name="T9" fmla="*/ 162083 h 33"/>
                <a:gd name="T10" fmla="*/ 5107536 w 12"/>
                <a:gd name="T11" fmla="*/ 162083 h 33"/>
                <a:gd name="T12" fmla="*/ 0 w 12"/>
                <a:gd name="T13" fmla="*/ 162083 h 33"/>
                <a:gd name="T14" fmla="*/ 0 w 12"/>
                <a:gd name="T15" fmla="*/ 162083 h 33"/>
                <a:gd name="T16" fmla="*/ 5107536 w 12"/>
                <a:gd name="T17" fmla="*/ 162083 h 33"/>
                <a:gd name="T18" fmla="*/ 5107536 w 12"/>
                <a:gd name="T19" fmla="*/ 162083 h 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33"/>
                <a:gd name="T32" fmla="*/ 12 w 12"/>
                <a:gd name="T33" fmla="*/ 33 h 3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33">
                  <a:moveTo>
                    <a:pt x="6" y="18"/>
                  </a:moveTo>
                  <a:lnTo>
                    <a:pt x="12" y="26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6" y="33"/>
                  </a:lnTo>
                  <a:lnTo>
                    <a:pt x="0" y="26"/>
                  </a:lnTo>
                  <a:lnTo>
                    <a:pt x="0" y="33"/>
                  </a:lnTo>
                  <a:lnTo>
                    <a:pt x="6" y="33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82" name="Rectangle 78"/>
            <p:cNvSpPr>
              <a:spLocks noChangeArrowheads="1"/>
            </p:cNvSpPr>
            <p:nvPr/>
          </p:nvSpPr>
          <p:spPr bwMode="auto">
            <a:xfrm>
              <a:off x="4621" y="1814"/>
              <a:ext cx="40" cy="9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kumimoji="0" lang="en-AU" sz="2400">
                <a:latin typeface="Times New Roman" pitchFamily="18" charset="0"/>
                <a:ea typeface="ヒラギノ角ゴ Pro W3"/>
                <a:cs typeface="ヒラギノ角ゴ Pro W3"/>
              </a:endParaRPr>
            </a:p>
          </p:txBody>
        </p:sp>
        <p:sp>
          <p:nvSpPr>
            <p:cNvPr id="83" name="Freeform 79"/>
            <p:cNvSpPr>
              <a:spLocks/>
            </p:cNvSpPr>
            <p:nvPr/>
          </p:nvSpPr>
          <p:spPr bwMode="auto">
            <a:xfrm>
              <a:off x="4661" y="1814"/>
              <a:ext cx="26" cy="9"/>
            </a:xfrm>
            <a:custGeom>
              <a:avLst/>
              <a:gdLst>
                <a:gd name="T0" fmla="*/ 7679035 w 34"/>
                <a:gd name="T1" fmla="*/ 47109 h 15"/>
                <a:gd name="T2" fmla="*/ 7679035 w 34"/>
                <a:gd name="T3" fmla="*/ 0 h 15"/>
                <a:gd name="T4" fmla="*/ 0 w 34"/>
                <a:gd name="T5" fmla="*/ 0 h 15"/>
                <a:gd name="T6" fmla="*/ 0 w 34"/>
                <a:gd name="T7" fmla="*/ 47109 h 15"/>
                <a:gd name="T8" fmla="*/ 7679035 w 34"/>
                <a:gd name="T9" fmla="*/ 47109 h 15"/>
                <a:gd name="T10" fmla="*/ 7679035 w 34"/>
                <a:gd name="T11" fmla="*/ 47109 h 15"/>
                <a:gd name="T12" fmla="*/ 7679035 w 34"/>
                <a:gd name="T13" fmla="*/ 47109 h 15"/>
                <a:gd name="T14" fmla="*/ 7679035 w 34"/>
                <a:gd name="T15" fmla="*/ 0 h 15"/>
                <a:gd name="T16" fmla="*/ 7679035 w 34"/>
                <a:gd name="T17" fmla="*/ 0 h 15"/>
                <a:gd name="T18" fmla="*/ 7679035 w 34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4"/>
                <a:gd name="T31" fmla="*/ 0 h 15"/>
                <a:gd name="T32" fmla="*/ 34 w 34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4" h="15">
                  <a:moveTo>
                    <a:pt x="34" y="8"/>
                  </a:moveTo>
                  <a:lnTo>
                    <a:pt x="2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7" y="15"/>
                  </a:lnTo>
                  <a:lnTo>
                    <a:pt x="19" y="8"/>
                  </a:lnTo>
                  <a:lnTo>
                    <a:pt x="34" y="8"/>
                  </a:lnTo>
                  <a:lnTo>
                    <a:pt x="34" y="0"/>
                  </a:lnTo>
                  <a:lnTo>
                    <a:pt x="27" y="0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84" name="Freeform 80"/>
            <p:cNvSpPr>
              <a:spLocks/>
            </p:cNvSpPr>
            <p:nvPr/>
          </p:nvSpPr>
          <p:spPr bwMode="auto">
            <a:xfrm>
              <a:off x="4676" y="1819"/>
              <a:ext cx="11" cy="20"/>
            </a:xfrm>
            <a:custGeom>
              <a:avLst/>
              <a:gdLst>
                <a:gd name="T0" fmla="*/ 3186070 w 15"/>
                <a:gd name="T1" fmla="*/ 216252 h 31"/>
                <a:gd name="T2" fmla="*/ 3186070 w 15"/>
                <a:gd name="T3" fmla="*/ 216252 h 31"/>
                <a:gd name="T4" fmla="*/ 3186070 w 15"/>
                <a:gd name="T5" fmla="*/ 0 h 31"/>
                <a:gd name="T6" fmla="*/ 0 w 15"/>
                <a:gd name="T7" fmla="*/ 0 h 31"/>
                <a:gd name="T8" fmla="*/ 0 w 15"/>
                <a:gd name="T9" fmla="*/ 216252 h 31"/>
                <a:gd name="T10" fmla="*/ 3186070 w 15"/>
                <a:gd name="T11" fmla="*/ 216252 h 31"/>
                <a:gd name="T12" fmla="*/ 0 w 15"/>
                <a:gd name="T13" fmla="*/ 216252 h 31"/>
                <a:gd name="T14" fmla="*/ 0 w 15"/>
                <a:gd name="T15" fmla="*/ 216252 h 31"/>
                <a:gd name="T16" fmla="*/ 3186070 w 15"/>
                <a:gd name="T17" fmla="*/ 216252 h 31"/>
                <a:gd name="T18" fmla="*/ 3186070 w 15"/>
                <a:gd name="T19" fmla="*/ 216252 h 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"/>
                <a:gd name="T31" fmla="*/ 0 h 31"/>
                <a:gd name="T32" fmla="*/ 15 w 15"/>
                <a:gd name="T33" fmla="*/ 31 h 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" h="31">
                  <a:moveTo>
                    <a:pt x="8" y="16"/>
                  </a:moveTo>
                  <a:lnTo>
                    <a:pt x="15" y="24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8" y="31"/>
                  </a:lnTo>
                  <a:lnTo>
                    <a:pt x="0" y="24"/>
                  </a:lnTo>
                  <a:lnTo>
                    <a:pt x="0" y="31"/>
                  </a:lnTo>
                  <a:lnTo>
                    <a:pt x="8" y="31"/>
                  </a:lnTo>
                  <a:lnTo>
                    <a:pt x="8" y="16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85" name="Freeform 81"/>
            <p:cNvSpPr>
              <a:spLocks/>
            </p:cNvSpPr>
            <p:nvPr/>
          </p:nvSpPr>
          <p:spPr bwMode="auto">
            <a:xfrm>
              <a:off x="4682" y="1829"/>
              <a:ext cx="42" cy="10"/>
            </a:xfrm>
            <a:custGeom>
              <a:avLst/>
              <a:gdLst>
                <a:gd name="T0" fmla="*/ 5107539 w 56"/>
                <a:gd name="T1" fmla="*/ 430536 h 15"/>
                <a:gd name="T2" fmla="*/ 5107539 w 56"/>
                <a:gd name="T3" fmla="*/ 0 h 15"/>
                <a:gd name="T4" fmla="*/ 0 w 56"/>
                <a:gd name="T5" fmla="*/ 0 h 15"/>
                <a:gd name="T6" fmla="*/ 0 w 56"/>
                <a:gd name="T7" fmla="*/ 430536 h 15"/>
                <a:gd name="T8" fmla="*/ 5107539 w 56"/>
                <a:gd name="T9" fmla="*/ 430536 h 15"/>
                <a:gd name="T10" fmla="*/ 5107539 w 56"/>
                <a:gd name="T11" fmla="*/ 430536 h 15"/>
                <a:gd name="T12" fmla="*/ 5107539 w 56"/>
                <a:gd name="T13" fmla="*/ 430536 h 15"/>
                <a:gd name="T14" fmla="*/ 5107539 w 56"/>
                <a:gd name="T15" fmla="*/ 0 h 15"/>
                <a:gd name="T16" fmla="*/ 5107539 w 56"/>
                <a:gd name="T17" fmla="*/ 0 h 15"/>
                <a:gd name="T18" fmla="*/ 5107539 w 56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6"/>
                <a:gd name="T31" fmla="*/ 0 h 15"/>
                <a:gd name="T32" fmla="*/ 56 w 56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6" h="15">
                  <a:moveTo>
                    <a:pt x="56" y="8"/>
                  </a:moveTo>
                  <a:lnTo>
                    <a:pt x="50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50" y="15"/>
                  </a:lnTo>
                  <a:lnTo>
                    <a:pt x="44" y="8"/>
                  </a:lnTo>
                  <a:lnTo>
                    <a:pt x="56" y="8"/>
                  </a:lnTo>
                  <a:lnTo>
                    <a:pt x="56" y="0"/>
                  </a:lnTo>
                  <a:lnTo>
                    <a:pt x="50" y="0"/>
                  </a:lnTo>
                  <a:lnTo>
                    <a:pt x="56" y="8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86" name="Freeform 82"/>
            <p:cNvSpPr>
              <a:spLocks/>
            </p:cNvSpPr>
            <p:nvPr/>
          </p:nvSpPr>
          <p:spPr bwMode="auto">
            <a:xfrm>
              <a:off x="4715" y="1834"/>
              <a:ext cx="9" cy="18"/>
            </a:xfrm>
            <a:custGeom>
              <a:avLst/>
              <a:gdLst>
                <a:gd name="T0" fmla="*/ 5107536 w 12"/>
                <a:gd name="T1" fmla="*/ 430535 h 27"/>
                <a:gd name="T2" fmla="*/ 5107536 w 12"/>
                <a:gd name="T3" fmla="*/ 430535 h 27"/>
                <a:gd name="T4" fmla="*/ 5107536 w 12"/>
                <a:gd name="T5" fmla="*/ 0 h 27"/>
                <a:gd name="T6" fmla="*/ 0 w 12"/>
                <a:gd name="T7" fmla="*/ 0 h 27"/>
                <a:gd name="T8" fmla="*/ 0 w 12"/>
                <a:gd name="T9" fmla="*/ 430535 h 27"/>
                <a:gd name="T10" fmla="*/ 5107536 w 12"/>
                <a:gd name="T11" fmla="*/ 430535 h 27"/>
                <a:gd name="T12" fmla="*/ 0 w 12"/>
                <a:gd name="T13" fmla="*/ 430535 h 27"/>
                <a:gd name="T14" fmla="*/ 0 w 12"/>
                <a:gd name="T15" fmla="*/ 430535 h 27"/>
                <a:gd name="T16" fmla="*/ 5107536 w 12"/>
                <a:gd name="T17" fmla="*/ 430535 h 27"/>
                <a:gd name="T18" fmla="*/ 5107536 w 12"/>
                <a:gd name="T19" fmla="*/ 430535 h 2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27"/>
                <a:gd name="T32" fmla="*/ 12 w 12"/>
                <a:gd name="T33" fmla="*/ 27 h 2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27">
                  <a:moveTo>
                    <a:pt x="6" y="11"/>
                  </a:moveTo>
                  <a:lnTo>
                    <a:pt x="12" y="18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6" y="27"/>
                  </a:lnTo>
                  <a:lnTo>
                    <a:pt x="0" y="18"/>
                  </a:lnTo>
                  <a:lnTo>
                    <a:pt x="0" y="27"/>
                  </a:lnTo>
                  <a:lnTo>
                    <a:pt x="6" y="27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87" name="Freeform 83"/>
            <p:cNvSpPr>
              <a:spLocks/>
            </p:cNvSpPr>
            <p:nvPr/>
          </p:nvSpPr>
          <p:spPr bwMode="auto">
            <a:xfrm>
              <a:off x="4719" y="1841"/>
              <a:ext cx="37" cy="11"/>
            </a:xfrm>
            <a:custGeom>
              <a:avLst/>
              <a:gdLst>
                <a:gd name="T0" fmla="*/ 9080183 w 48"/>
                <a:gd name="T1" fmla="*/ 821582 h 16"/>
                <a:gd name="T2" fmla="*/ 9080183 w 48"/>
                <a:gd name="T3" fmla="*/ 0 h 16"/>
                <a:gd name="T4" fmla="*/ 0 w 48"/>
                <a:gd name="T5" fmla="*/ 0 h 16"/>
                <a:gd name="T6" fmla="*/ 0 w 48"/>
                <a:gd name="T7" fmla="*/ 821582 h 16"/>
                <a:gd name="T8" fmla="*/ 9080183 w 48"/>
                <a:gd name="T9" fmla="*/ 821582 h 16"/>
                <a:gd name="T10" fmla="*/ 9080183 w 48"/>
                <a:gd name="T11" fmla="*/ 821582 h 16"/>
                <a:gd name="T12" fmla="*/ 9080183 w 48"/>
                <a:gd name="T13" fmla="*/ 821582 h 16"/>
                <a:gd name="T14" fmla="*/ 9080183 w 48"/>
                <a:gd name="T15" fmla="*/ 0 h 16"/>
                <a:gd name="T16" fmla="*/ 9080183 w 48"/>
                <a:gd name="T17" fmla="*/ 0 h 16"/>
                <a:gd name="T18" fmla="*/ 9080183 w 48"/>
                <a:gd name="T19" fmla="*/ 821582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8"/>
                <a:gd name="T31" fmla="*/ 0 h 16"/>
                <a:gd name="T32" fmla="*/ 48 w 48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8" h="16">
                  <a:moveTo>
                    <a:pt x="48" y="7"/>
                  </a:moveTo>
                  <a:lnTo>
                    <a:pt x="40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40" y="16"/>
                  </a:lnTo>
                  <a:lnTo>
                    <a:pt x="34" y="7"/>
                  </a:lnTo>
                  <a:lnTo>
                    <a:pt x="48" y="7"/>
                  </a:lnTo>
                  <a:lnTo>
                    <a:pt x="48" y="0"/>
                  </a:lnTo>
                  <a:lnTo>
                    <a:pt x="40" y="0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88" name="Freeform 84"/>
            <p:cNvSpPr>
              <a:spLocks/>
            </p:cNvSpPr>
            <p:nvPr/>
          </p:nvSpPr>
          <p:spPr bwMode="auto">
            <a:xfrm>
              <a:off x="4745" y="1846"/>
              <a:ext cx="11" cy="11"/>
            </a:xfrm>
            <a:custGeom>
              <a:avLst/>
              <a:gdLst>
                <a:gd name="T0" fmla="*/ 13566988 w 14"/>
                <a:gd name="T1" fmla="*/ 230009 h 17"/>
                <a:gd name="T2" fmla="*/ 13566988 w 14"/>
                <a:gd name="T3" fmla="*/ 230009 h 17"/>
                <a:gd name="T4" fmla="*/ 13566988 w 14"/>
                <a:gd name="T5" fmla="*/ 0 h 17"/>
                <a:gd name="T6" fmla="*/ 0 w 14"/>
                <a:gd name="T7" fmla="*/ 0 h 17"/>
                <a:gd name="T8" fmla="*/ 0 w 14"/>
                <a:gd name="T9" fmla="*/ 230009 h 17"/>
                <a:gd name="T10" fmla="*/ 13566988 w 14"/>
                <a:gd name="T11" fmla="*/ 230009 h 17"/>
                <a:gd name="T12" fmla="*/ 0 w 14"/>
                <a:gd name="T13" fmla="*/ 230009 h 17"/>
                <a:gd name="T14" fmla="*/ 0 w 14"/>
                <a:gd name="T15" fmla="*/ 230009 h 17"/>
                <a:gd name="T16" fmla="*/ 13566988 w 14"/>
                <a:gd name="T17" fmla="*/ 230009 h 17"/>
                <a:gd name="T18" fmla="*/ 13566988 w 14"/>
                <a:gd name="T19" fmla="*/ 230009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17"/>
                <a:gd name="T32" fmla="*/ 14 w 14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17">
                  <a:moveTo>
                    <a:pt x="6" y="2"/>
                  </a:moveTo>
                  <a:lnTo>
                    <a:pt x="14" y="9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6" y="17"/>
                  </a:lnTo>
                  <a:lnTo>
                    <a:pt x="0" y="9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89" name="Freeform 85"/>
            <p:cNvSpPr>
              <a:spLocks/>
            </p:cNvSpPr>
            <p:nvPr/>
          </p:nvSpPr>
          <p:spPr bwMode="auto">
            <a:xfrm>
              <a:off x="4750" y="1847"/>
              <a:ext cx="82" cy="10"/>
            </a:xfrm>
            <a:custGeom>
              <a:avLst/>
              <a:gdLst>
                <a:gd name="T0" fmla="*/ 5445781 w 109"/>
                <a:gd name="T1" fmla="*/ 430536 h 15"/>
                <a:gd name="T2" fmla="*/ 5445781 w 109"/>
                <a:gd name="T3" fmla="*/ 0 h 15"/>
                <a:gd name="T4" fmla="*/ 0 w 109"/>
                <a:gd name="T5" fmla="*/ 0 h 15"/>
                <a:gd name="T6" fmla="*/ 0 w 109"/>
                <a:gd name="T7" fmla="*/ 430536 h 15"/>
                <a:gd name="T8" fmla="*/ 5445781 w 109"/>
                <a:gd name="T9" fmla="*/ 430536 h 15"/>
                <a:gd name="T10" fmla="*/ 5445781 w 109"/>
                <a:gd name="T11" fmla="*/ 430536 h 15"/>
                <a:gd name="T12" fmla="*/ 5445781 w 109"/>
                <a:gd name="T13" fmla="*/ 430536 h 15"/>
                <a:gd name="T14" fmla="*/ 5445781 w 109"/>
                <a:gd name="T15" fmla="*/ 0 h 15"/>
                <a:gd name="T16" fmla="*/ 5445781 w 109"/>
                <a:gd name="T17" fmla="*/ 0 h 15"/>
                <a:gd name="T18" fmla="*/ 5445781 w 109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9"/>
                <a:gd name="T31" fmla="*/ 0 h 15"/>
                <a:gd name="T32" fmla="*/ 109 w 109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9" h="15">
                  <a:moveTo>
                    <a:pt x="109" y="7"/>
                  </a:moveTo>
                  <a:lnTo>
                    <a:pt x="102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02" y="15"/>
                  </a:lnTo>
                  <a:lnTo>
                    <a:pt x="96" y="7"/>
                  </a:lnTo>
                  <a:lnTo>
                    <a:pt x="109" y="7"/>
                  </a:lnTo>
                  <a:lnTo>
                    <a:pt x="109" y="0"/>
                  </a:lnTo>
                  <a:lnTo>
                    <a:pt x="102" y="0"/>
                  </a:lnTo>
                  <a:lnTo>
                    <a:pt x="109" y="7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0" name="Freeform 86"/>
            <p:cNvSpPr>
              <a:spLocks/>
            </p:cNvSpPr>
            <p:nvPr/>
          </p:nvSpPr>
          <p:spPr bwMode="auto">
            <a:xfrm>
              <a:off x="4822" y="1852"/>
              <a:ext cx="10" cy="35"/>
            </a:xfrm>
            <a:custGeom>
              <a:avLst/>
              <a:gdLst>
                <a:gd name="T0" fmla="*/ 8691896 w 13"/>
                <a:gd name="T1" fmla="*/ 111021 h 56"/>
                <a:gd name="T2" fmla="*/ 8691896 w 13"/>
                <a:gd name="T3" fmla="*/ 111021 h 56"/>
                <a:gd name="T4" fmla="*/ 8691896 w 13"/>
                <a:gd name="T5" fmla="*/ 0 h 56"/>
                <a:gd name="T6" fmla="*/ 0 w 13"/>
                <a:gd name="T7" fmla="*/ 0 h 56"/>
                <a:gd name="T8" fmla="*/ 0 w 13"/>
                <a:gd name="T9" fmla="*/ 111021 h 56"/>
                <a:gd name="T10" fmla="*/ 8691896 w 13"/>
                <a:gd name="T11" fmla="*/ 111021 h 56"/>
                <a:gd name="T12" fmla="*/ 0 w 13"/>
                <a:gd name="T13" fmla="*/ 111021 h 56"/>
                <a:gd name="T14" fmla="*/ 0 w 13"/>
                <a:gd name="T15" fmla="*/ 111021 h 56"/>
                <a:gd name="T16" fmla="*/ 8691896 w 13"/>
                <a:gd name="T17" fmla="*/ 111021 h 56"/>
                <a:gd name="T18" fmla="*/ 8691896 w 13"/>
                <a:gd name="T19" fmla="*/ 111021 h 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56"/>
                <a:gd name="T32" fmla="*/ 13 w 13"/>
                <a:gd name="T33" fmla="*/ 56 h 5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56">
                  <a:moveTo>
                    <a:pt x="6" y="39"/>
                  </a:moveTo>
                  <a:lnTo>
                    <a:pt x="13" y="47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47"/>
                  </a:lnTo>
                  <a:lnTo>
                    <a:pt x="6" y="56"/>
                  </a:lnTo>
                  <a:lnTo>
                    <a:pt x="0" y="47"/>
                  </a:lnTo>
                  <a:lnTo>
                    <a:pt x="0" y="56"/>
                  </a:lnTo>
                  <a:lnTo>
                    <a:pt x="6" y="56"/>
                  </a:lnTo>
                  <a:lnTo>
                    <a:pt x="6" y="39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1" name="Freeform 87"/>
            <p:cNvSpPr>
              <a:spLocks/>
            </p:cNvSpPr>
            <p:nvPr/>
          </p:nvSpPr>
          <p:spPr bwMode="auto">
            <a:xfrm>
              <a:off x="4826" y="1876"/>
              <a:ext cx="114" cy="11"/>
            </a:xfrm>
            <a:custGeom>
              <a:avLst/>
              <a:gdLst>
                <a:gd name="T0" fmla="*/ 6745426 w 150"/>
                <a:gd name="T1" fmla="*/ 230009 h 17"/>
                <a:gd name="T2" fmla="*/ 6745426 w 150"/>
                <a:gd name="T3" fmla="*/ 0 h 17"/>
                <a:gd name="T4" fmla="*/ 0 w 150"/>
                <a:gd name="T5" fmla="*/ 0 h 17"/>
                <a:gd name="T6" fmla="*/ 0 w 150"/>
                <a:gd name="T7" fmla="*/ 230009 h 17"/>
                <a:gd name="T8" fmla="*/ 6745426 w 150"/>
                <a:gd name="T9" fmla="*/ 230009 h 17"/>
                <a:gd name="T10" fmla="*/ 6745426 w 150"/>
                <a:gd name="T11" fmla="*/ 230009 h 17"/>
                <a:gd name="T12" fmla="*/ 6745426 w 150"/>
                <a:gd name="T13" fmla="*/ 230009 h 17"/>
                <a:gd name="T14" fmla="*/ 6745426 w 150"/>
                <a:gd name="T15" fmla="*/ 0 h 17"/>
                <a:gd name="T16" fmla="*/ 6745426 w 150"/>
                <a:gd name="T17" fmla="*/ 0 h 17"/>
                <a:gd name="T18" fmla="*/ 6745426 w 150"/>
                <a:gd name="T19" fmla="*/ 230009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17"/>
                <a:gd name="T32" fmla="*/ 150 w 150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17">
                  <a:moveTo>
                    <a:pt x="150" y="8"/>
                  </a:moveTo>
                  <a:lnTo>
                    <a:pt x="144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144" y="17"/>
                  </a:lnTo>
                  <a:lnTo>
                    <a:pt x="136" y="8"/>
                  </a:lnTo>
                  <a:lnTo>
                    <a:pt x="150" y="8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50" y="8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4929" y="1882"/>
              <a:ext cx="11" cy="15"/>
            </a:xfrm>
            <a:custGeom>
              <a:avLst/>
              <a:gdLst>
                <a:gd name="T0" fmla="*/ 13566988 w 14"/>
                <a:gd name="T1" fmla="*/ 47109 h 25"/>
                <a:gd name="T2" fmla="*/ 13566988 w 14"/>
                <a:gd name="T3" fmla="*/ 47109 h 25"/>
                <a:gd name="T4" fmla="*/ 13566988 w 14"/>
                <a:gd name="T5" fmla="*/ 0 h 25"/>
                <a:gd name="T6" fmla="*/ 0 w 14"/>
                <a:gd name="T7" fmla="*/ 0 h 25"/>
                <a:gd name="T8" fmla="*/ 0 w 14"/>
                <a:gd name="T9" fmla="*/ 47109 h 25"/>
                <a:gd name="T10" fmla="*/ 13566988 w 14"/>
                <a:gd name="T11" fmla="*/ 47109 h 25"/>
                <a:gd name="T12" fmla="*/ 0 w 14"/>
                <a:gd name="T13" fmla="*/ 47109 h 25"/>
                <a:gd name="T14" fmla="*/ 0 w 14"/>
                <a:gd name="T15" fmla="*/ 47109 h 25"/>
                <a:gd name="T16" fmla="*/ 13566988 w 14"/>
                <a:gd name="T17" fmla="*/ 47109 h 25"/>
                <a:gd name="T18" fmla="*/ 13566988 w 14"/>
                <a:gd name="T19" fmla="*/ 47109 h 2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25"/>
                <a:gd name="T32" fmla="*/ 14 w 14"/>
                <a:gd name="T33" fmla="*/ 25 h 2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25">
                  <a:moveTo>
                    <a:pt x="8" y="11"/>
                  </a:moveTo>
                  <a:lnTo>
                    <a:pt x="14" y="18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8" y="25"/>
                  </a:lnTo>
                  <a:lnTo>
                    <a:pt x="0" y="18"/>
                  </a:lnTo>
                  <a:lnTo>
                    <a:pt x="0" y="25"/>
                  </a:lnTo>
                  <a:lnTo>
                    <a:pt x="8" y="25"/>
                  </a:lnTo>
                  <a:lnTo>
                    <a:pt x="8" y="11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4935" y="1889"/>
              <a:ext cx="199" cy="8"/>
            </a:xfrm>
            <a:custGeom>
              <a:avLst/>
              <a:gdLst>
                <a:gd name="T0" fmla="*/ 5677487 w 264"/>
                <a:gd name="T1" fmla="*/ 16909 h 14"/>
                <a:gd name="T2" fmla="*/ 5677487 w 264"/>
                <a:gd name="T3" fmla="*/ 0 h 14"/>
                <a:gd name="T4" fmla="*/ 0 w 264"/>
                <a:gd name="T5" fmla="*/ 0 h 14"/>
                <a:gd name="T6" fmla="*/ 0 w 264"/>
                <a:gd name="T7" fmla="*/ 16909 h 14"/>
                <a:gd name="T8" fmla="*/ 5677487 w 264"/>
                <a:gd name="T9" fmla="*/ 16909 h 14"/>
                <a:gd name="T10" fmla="*/ 5677487 w 264"/>
                <a:gd name="T11" fmla="*/ 16909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64"/>
                <a:gd name="T19" fmla="*/ 0 h 14"/>
                <a:gd name="T20" fmla="*/ 264 w 264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64" h="14">
                  <a:moveTo>
                    <a:pt x="264" y="7"/>
                  </a:moveTo>
                  <a:lnTo>
                    <a:pt x="264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264" y="14"/>
                  </a:lnTo>
                  <a:lnTo>
                    <a:pt x="264" y="7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" name="Freeform 90"/>
            <p:cNvSpPr>
              <a:spLocks/>
            </p:cNvSpPr>
            <p:nvPr/>
          </p:nvSpPr>
          <p:spPr bwMode="auto">
            <a:xfrm>
              <a:off x="3648" y="1021"/>
              <a:ext cx="17" cy="9"/>
            </a:xfrm>
            <a:custGeom>
              <a:avLst/>
              <a:gdLst>
                <a:gd name="T0" fmla="*/ 9560386 w 22"/>
                <a:gd name="T1" fmla="*/ 200600 h 14"/>
                <a:gd name="T2" fmla="*/ 9560386 w 22"/>
                <a:gd name="T3" fmla="*/ 0 h 14"/>
                <a:gd name="T4" fmla="*/ 0 w 22"/>
                <a:gd name="T5" fmla="*/ 0 h 14"/>
                <a:gd name="T6" fmla="*/ 0 w 22"/>
                <a:gd name="T7" fmla="*/ 200600 h 14"/>
                <a:gd name="T8" fmla="*/ 9560386 w 22"/>
                <a:gd name="T9" fmla="*/ 200600 h 14"/>
                <a:gd name="T10" fmla="*/ 9560386 w 22"/>
                <a:gd name="T11" fmla="*/ 200600 h 14"/>
                <a:gd name="T12" fmla="*/ 9560386 w 22"/>
                <a:gd name="T13" fmla="*/ 200600 h 14"/>
                <a:gd name="T14" fmla="*/ 9560386 w 22"/>
                <a:gd name="T15" fmla="*/ 0 h 14"/>
                <a:gd name="T16" fmla="*/ 9560386 w 22"/>
                <a:gd name="T17" fmla="*/ 0 h 14"/>
                <a:gd name="T18" fmla="*/ 9560386 w 22"/>
                <a:gd name="T19" fmla="*/ 200600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2"/>
                <a:gd name="T31" fmla="*/ 0 h 14"/>
                <a:gd name="T32" fmla="*/ 22 w 22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2" h="14">
                  <a:moveTo>
                    <a:pt x="22" y="7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16" y="14"/>
                  </a:lnTo>
                  <a:lnTo>
                    <a:pt x="10" y="7"/>
                  </a:lnTo>
                  <a:lnTo>
                    <a:pt x="22" y="7"/>
                  </a:lnTo>
                  <a:lnTo>
                    <a:pt x="22" y="0"/>
                  </a:lnTo>
                  <a:lnTo>
                    <a:pt x="16" y="0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5" name="Freeform 91"/>
            <p:cNvSpPr>
              <a:spLocks/>
            </p:cNvSpPr>
            <p:nvPr/>
          </p:nvSpPr>
          <p:spPr bwMode="auto">
            <a:xfrm>
              <a:off x="3656" y="1025"/>
              <a:ext cx="9" cy="27"/>
            </a:xfrm>
            <a:custGeom>
              <a:avLst/>
              <a:gdLst>
                <a:gd name="T0" fmla="*/ 5107536 w 12"/>
                <a:gd name="T1" fmla="*/ 200599 h 42"/>
                <a:gd name="T2" fmla="*/ 5107536 w 12"/>
                <a:gd name="T3" fmla="*/ 200599 h 42"/>
                <a:gd name="T4" fmla="*/ 5107536 w 12"/>
                <a:gd name="T5" fmla="*/ 0 h 42"/>
                <a:gd name="T6" fmla="*/ 0 w 12"/>
                <a:gd name="T7" fmla="*/ 0 h 42"/>
                <a:gd name="T8" fmla="*/ 0 w 12"/>
                <a:gd name="T9" fmla="*/ 200599 h 42"/>
                <a:gd name="T10" fmla="*/ 5107536 w 12"/>
                <a:gd name="T11" fmla="*/ 200599 h 42"/>
                <a:gd name="T12" fmla="*/ 0 w 12"/>
                <a:gd name="T13" fmla="*/ 200599 h 42"/>
                <a:gd name="T14" fmla="*/ 0 w 12"/>
                <a:gd name="T15" fmla="*/ 200599 h 42"/>
                <a:gd name="T16" fmla="*/ 5107536 w 12"/>
                <a:gd name="T17" fmla="*/ 200599 h 42"/>
                <a:gd name="T18" fmla="*/ 5107536 w 12"/>
                <a:gd name="T19" fmla="*/ 200599 h 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42"/>
                <a:gd name="T32" fmla="*/ 12 w 12"/>
                <a:gd name="T33" fmla="*/ 42 h 4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42">
                  <a:moveTo>
                    <a:pt x="6" y="28"/>
                  </a:moveTo>
                  <a:lnTo>
                    <a:pt x="12" y="35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35"/>
                  </a:lnTo>
                  <a:lnTo>
                    <a:pt x="6" y="42"/>
                  </a:lnTo>
                  <a:lnTo>
                    <a:pt x="0" y="35"/>
                  </a:lnTo>
                  <a:lnTo>
                    <a:pt x="0" y="42"/>
                  </a:lnTo>
                  <a:lnTo>
                    <a:pt x="6" y="42"/>
                  </a:lnTo>
                  <a:lnTo>
                    <a:pt x="6" y="28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6" name="Freeform 92"/>
            <p:cNvSpPr>
              <a:spLocks/>
            </p:cNvSpPr>
            <p:nvPr/>
          </p:nvSpPr>
          <p:spPr bwMode="auto">
            <a:xfrm>
              <a:off x="3660" y="1043"/>
              <a:ext cx="18" cy="9"/>
            </a:xfrm>
            <a:custGeom>
              <a:avLst/>
              <a:gdLst>
                <a:gd name="T0" fmla="*/ 5107536 w 24"/>
                <a:gd name="T1" fmla="*/ 200600 h 14"/>
                <a:gd name="T2" fmla="*/ 5107536 w 24"/>
                <a:gd name="T3" fmla="*/ 0 h 14"/>
                <a:gd name="T4" fmla="*/ 0 w 24"/>
                <a:gd name="T5" fmla="*/ 0 h 14"/>
                <a:gd name="T6" fmla="*/ 0 w 24"/>
                <a:gd name="T7" fmla="*/ 200600 h 14"/>
                <a:gd name="T8" fmla="*/ 5107536 w 24"/>
                <a:gd name="T9" fmla="*/ 200600 h 14"/>
                <a:gd name="T10" fmla="*/ 5107536 w 24"/>
                <a:gd name="T11" fmla="*/ 200600 h 14"/>
                <a:gd name="T12" fmla="*/ 5107536 w 24"/>
                <a:gd name="T13" fmla="*/ 200600 h 14"/>
                <a:gd name="T14" fmla="*/ 5107536 w 24"/>
                <a:gd name="T15" fmla="*/ 0 h 14"/>
                <a:gd name="T16" fmla="*/ 5107536 w 24"/>
                <a:gd name="T17" fmla="*/ 0 h 14"/>
                <a:gd name="T18" fmla="*/ 5107536 w 24"/>
                <a:gd name="T19" fmla="*/ 200600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"/>
                <a:gd name="T31" fmla="*/ 0 h 14"/>
                <a:gd name="T32" fmla="*/ 24 w 24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" h="14">
                  <a:moveTo>
                    <a:pt x="24" y="7"/>
                  </a:moveTo>
                  <a:lnTo>
                    <a:pt x="17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17" y="14"/>
                  </a:lnTo>
                  <a:lnTo>
                    <a:pt x="11" y="7"/>
                  </a:lnTo>
                  <a:lnTo>
                    <a:pt x="24" y="7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24" y="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7" name="Freeform 93"/>
            <p:cNvSpPr>
              <a:spLocks/>
            </p:cNvSpPr>
            <p:nvPr/>
          </p:nvSpPr>
          <p:spPr bwMode="auto">
            <a:xfrm>
              <a:off x="3669" y="1047"/>
              <a:ext cx="9" cy="25"/>
            </a:xfrm>
            <a:custGeom>
              <a:avLst/>
              <a:gdLst>
                <a:gd name="T0" fmla="*/ 951060 w 13"/>
                <a:gd name="T1" fmla="*/ 188933 h 39"/>
                <a:gd name="T2" fmla="*/ 951060 w 13"/>
                <a:gd name="T3" fmla="*/ 188933 h 39"/>
                <a:gd name="T4" fmla="*/ 951060 w 13"/>
                <a:gd name="T5" fmla="*/ 0 h 39"/>
                <a:gd name="T6" fmla="*/ 0 w 13"/>
                <a:gd name="T7" fmla="*/ 0 h 39"/>
                <a:gd name="T8" fmla="*/ 0 w 13"/>
                <a:gd name="T9" fmla="*/ 188933 h 39"/>
                <a:gd name="T10" fmla="*/ 951060 w 13"/>
                <a:gd name="T11" fmla="*/ 188933 h 39"/>
                <a:gd name="T12" fmla="*/ 0 w 13"/>
                <a:gd name="T13" fmla="*/ 188933 h 39"/>
                <a:gd name="T14" fmla="*/ 0 w 13"/>
                <a:gd name="T15" fmla="*/ 188933 h 39"/>
                <a:gd name="T16" fmla="*/ 951060 w 13"/>
                <a:gd name="T17" fmla="*/ 188933 h 39"/>
                <a:gd name="T18" fmla="*/ 951060 w 13"/>
                <a:gd name="T19" fmla="*/ 188933 h 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9"/>
                <a:gd name="T32" fmla="*/ 13 w 13"/>
                <a:gd name="T33" fmla="*/ 39 h 3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9">
                  <a:moveTo>
                    <a:pt x="6" y="24"/>
                  </a:moveTo>
                  <a:lnTo>
                    <a:pt x="13" y="31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1"/>
                  </a:lnTo>
                  <a:lnTo>
                    <a:pt x="6" y="39"/>
                  </a:lnTo>
                  <a:lnTo>
                    <a:pt x="0" y="31"/>
                  </a:lnTo>
                  <a:lnTo>
                    <a:pt x="0" y="39"/>
                  </a:lnTo>
                  <a:lnTo>
                    <a:pt x="6" y="39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8" name="Freeform 94"/>
            <p:cNvSpPr>
              <a:spLocks/>
            </p:cNvSpPr>
            <p:nvPr/>
          </p:nvSpPr>
          <p:spPr bwMode="auto">
            <a:xfrm>
              <a:off x="3673" y="1063"/>
              <a:ext cx="20" cy="9"/>
            </a:xfrm>
            <a:custGeom>
              <a:avLst/>
              <a:gdLst>
                <a:gd name="T0" fmla="*/ 8691896 w 26"/>
                <a:gd name="T1" fmla="*/ 47109 h 15"/>
                <a:gd name="T2" fmla="*/ 8691896 w 26"/>
                <a:gd name="T3" fmla="*/ 0 h 15"/>
                <a:gd name="T4" fmla="*/ 0 w 26"/>
                <a:gd name="T5" fmla="*/ 0 h 15"/>
                <a:gd name="T6" fmla="*/ 0 w 26"/>
                <a:gd name="T7" fmla="*/ 47109 h 15"/>
                <a:gd name="T8" fmla="*/ 8691896 w 26"/>
                <a:gd name="T9" fmla="*/ 47109 h 15"/>
                <a:gd name="T10" fmla="*/ 8691896 w 26"/>
                <a:gd name="T11" fmla="*/ 47109 h 15"/>
                <a:gd name="T12" fmla="*/ 8691896 w 26"/>
                <a:gd name="T13" fmla="*/ 47109 h 15"/>
                <a:gd name="T14" fmla="*/ 8691896 w 26"/>
                <a:gd name="T15" fmla="*/ 0 h 15"/>
                <a:gd name="T16" fmla="*/ 8691896 w 26"/>
                <a:gd name="T17" fmla="*/ 0 h 15"/>
                <a:gd name="T18" fmla="*/ 8691896 w 26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"/>
                <a:gd name="T31" fmla="*/ 0 h 15"/>
                <a:gd name="T32" fmla="*/ 26 w 26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" h="15">
                  <a:moveTo>
                    <a:pt x="26" y="7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8" y="15"/>
                  </a:lnTo>
                  <a:lnTo>
                    <a:pt x="12" y="7"/>
                  </a:lnTo>
                  <a:lnTo>
                    <a:pt x="26" y="7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26" y="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9" name="Freeform 95"/>
            <p:cNvSpPr>
              <a:spLocks/>
            </p:cNvSpPr>
            <p:nvPr/>
          </p:nvSpPr>
          <p:spPr bwMode="auto">
            <a:xfrm>
              <a:off x="3682" y="1067"/>
              <a:ext cx="11" cy="21"/>
            </a:xfrm>
            <a:custGeom>
              <a:avLst/>
              <a:gdLst>
                <a:gd name="T0" fmla="*/ 13566988 w 14"/>
                <a:gd name="T1" fmla="*/ 309300 h 32"/>
                <a:gd name="T2" fmla="*/ 13566988 w 14"/>
                <a:gd name="T3" fmla="*/ 309300 h 32"/>
                <a:gd name="T4" fmla="*/ 13566988 w 14"/>
                <a:gd name="T5" fmla="*/ 0 h 32"/>
                <a:gd name="T6" fmla="*/ 0 w 14"/>
                <a:gd name="T7" fmla="*/ 0 h 32"/>
                <a:gd name="T8" fmla="*/ 0 w 14"/>
                <a:gd name="T9" fmla="*/ 309300 h 32"/>
                <a:gd name="T10" fmla="*/ 13566988 w 14"/>
                <a:gd name="T11" fmla="*/ 309300 h 32"/>
                <a:gd name="T12" fmla="*/ 0 w 14"/>
                <a:gd name="T13" fmla="*/ 309300 h 32"/>
                <a:gd name="T14" fmla="*/ 0 w 14"/>
                <a:gd name="T15" fmla="*/ 309300 h 32"/>
                <a:gd name="T16" fmla="*/ 13566988 w 14"/>
                <a:gd name="T17" fmla="*/ 309300 h 32"/>
                <a:gd name="T18" fmla="*/ 13566988 w 14"/>
                <a:gd name="T19" fmla="*/ 309300 h 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32"/>
                <a:gd name="T32" fmla="*/ 14 w 14"/>
                <a:gd name="T33" fmla="*/ 32 h 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32">
                  <a:moveTo>
                    <a:pt x="6" y="17"/>
                  </a:moveTo>
                  <a:lnTo>
                    <a:pt x="14" y="24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6" y="32"/>
                  </a:lnTo>
                  <a:lnTo>
                    <a:pt x="0" y="24"/>
                  </a:lnTo>
                  <a:lnTo>
                    <a:pt x="0" y="32"/>
                  </a:lnTo>
                  <a:lnTo>
                    <a:pt x="6" y="32"/>
                  </a:lnTo>
                  <a:lnTo>
                    <a:pt x="6" y="1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0" name="Freeform 96"/>
            <p:cNvSpPr>
              <a:spLocks/>
            </p:cNvSpPr>
            <p:nvPr/>
          </p:nvSpPr>
          <p:spPr bwMode="auto">
            <a:xfrm>
              <a:off x="3687" y="1078"/>
              <a:ext cx="14" cy="10"/>
            </a:xfrm>
            <a:custGeom>
              <a:avLst/>
              <a:gdLst>
                <a:gd name="T0" fmla="*/ 3521987 w 19"/>
                <a:gd name="T1" fmla="*/ 430536 h 15"/>
                <a:gd name="T2" fmla="*/ 3521987 w 19"/>
                <a:gd name="T3" fmla="*/ 0 h 15"/>
                <a:gd name="T4" fmla="*/ 0 w 19"/>
                <a:gd name="T5" fmla="*/ 0 h 15"/>
                <a:gd name="T6" fmla="*/ 0 w 19"/>
                <a:gd name="T7" fmla="*/ 430536 h 15"/>
                <a:gd name="T8" fmla="*/ 3521987 w 19"/>
                <a:gd name="T9" fmla="*/ 430536 h 15"/>
                <a:gd name="T10" fmla="*/ 3521987 w 19"/>
                <a:gd name="T11" fmla="*/ 430536 h 15"/>
                <a:gd name="T12" fmla="*/ 3521987 w 19"/>
                <a:gd name="T13" fmla="*/ 430536 h 15"/>
                <a:gd name="T14" fmla="*/ 3521987 w 19"/>
                <a:gd name="T15" fmla="*/ 0 h 15"/>
                <a:gd name="T16" fmla="*/ 3521987 w 19"/>
                <a:gd name="T17" fmla="*/ 0 h 15"/>
                <a:gd name="T18" fmla="*/ 3521987 w 19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15"/>
                <a:gd name="T32" fmla="*/ 19 w 19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15">
                  <a:moveTo>
                    <a:pt x="19" y="7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3" y="15"/>
                  </a:lnTo>
                  <a:lnTo>
                    <a:pt x="5" y="7"/>
                  </a:lnTo>
                  <a:lnTo>
                    <a:pt x="19" y="7"/>
                  </a:lnTo>
                  <a:lnTo>
                    <a:pt x="19" y="0"/>
                  </a:lnTo>
                  <a:lnTo>
                    <a:pt x="13" y="0"/>
                  </a:lnTo>
                  <a:lnTo>
                    <a:pt x="19" y="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1" name="Freeform 97"/>
            <p:cNvSpPr>
              <a:spLocks/>
            </p:cNvSpPr>
            <p:nvPr/>
          </p:nvSpPr>
          <p:spPr bwMode="auto">
            <a:xfrm>
              <a:off x="3691" y="1082"/>
              <a:ext cx="10" cy="62"/>
            </a:xfrm>
            <a:custGeom>
              <a:avLst/>
              <a:gdLst>
                <a:gd name="T0" fmla="*/ 1833316 w 14"/>
                <a:gd name="T1" fmla="*/ 221033 h 96"/>
                <a:gd name="T2" fmla="*/ 1833316 w 14"/>
                <a:gd name="T3" fmla="*/ 221033 h 96"/>
                <a:gd name="T4" fmla="*/ 1833316 w 14"/>
                <a:gd name="T5" fmla="*/ 0 h 96"/>
                <a:gd name="T6" fmla="*/ 0 w 14"/>
                <a:gd name="T7" fmla="*/ 0 h 96"/>
                <a:gd name="T8" fmla="*/ 0 w 14"/>
                <a:gd name="T9" fmla="*/ 221033 h 96"/>
                <a:gd name="T10" fmla="*/ 1833316 w 14"/>
                <a:gd name="T11" fmla="*/ 221033 h 96"/>
                <a:gd name="T12" fmla="*/ 0 w 14"/>
                <a:gd name="T13" fmla="*/ 221033 h 96"/>
                <a:gd name="T14" fmla="*/ 0 w 14"/>
                <a:gd name="T15" fmla="*/ 221033 h 96"/>
                <a:gd name="T16" fmla="*/ 1833316 w 14"/>
                <a:gd name="T17" fmla="*/ 221033 h 96"/>
                <a:gd name="T18" fmla="*/ 1833316 w 14"/>
                <a:gd name="T19" fmla="*/ 221033 h 9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96"/>
                <a:gd name="T32" fmla="*/ 14 w 14"/>
                <a:gd name="T33" fmla="*/ 96 h 9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96">
                  <a:moveTo>
                    <a:pt x="8" y="82"/>
                  </a:moveTo>
                  <a:lnTo>
                    <a:pt x="14" y="89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89"/>
                  </a:lnTo>
                  <a:lnTo>
                    <a:pt x="8" y="96"/>
                  </a:lnTo>
                  <a:lnTo>
                    <a:pt x="0" y="89"/>
                  </a:lnTo>
                  <a:lnTo>
                    <a:pt x="0" y="96"/>
                  </a:lnTo>
                  <a:lnTo>
                    <a:pt x="8" y="96"/>
                  </a:lnTo>
                  <a:lnTo>
                    <a:pt x="8" y="82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" name="Freeform 98"/>
            <p:cNvSpPr>
              <a:spLocks/>
            </p:cNvSpPr>
            <p:nvPr/>
          </p:nvSpPr>
          <p:spPr bwMode="auto">
            <a:xfrm>
              <a:off x="3697" y="1135"/>
              <a:ext cx="22" cy="9"/>
            </a:xfrm>
            <a:custGeom>
              <a:avLst/>
              <a:gdLst>
                <a:gd name="T0" fmla="*/ 3186070 w 30"/>
                <a:gd name="T1" fmla="*/ 200600 h 14"/>
                <a:gd name="T2" fmla="*/ 3186070 w 30"/>
                <a:gd name="T3" fmla="*/ 0 h 14"/>
                <a:gd name="T4" fmla="*/ 0 w 30"/>
                <a:gd name="T5" fmla="*/ 0 h 14"/>
                <a:gd name="T6" fmla="*/ 0 w 30"/>
                <a:gd name="T7" fmla="*/ 200600 h 14"/>
                <a:gd name="T8" fmla="*/ 3186070 w 30"/>
                <a:gd name="T9" fmla="*/ 200600 h 14"/>
                <a:gd name="T10" fmla="*/ 3186070 w 30"/>
                <a:gd name="T11" fmla="*/ 200600 h 14"/>
                <a:gd name="T12" fmla="*/ 3186070 w 30"/>
                <a:gd name="T13" fmla="*/ 200600 h 14"/>
                <a:gd name="T14" fmla="*/ 3186070 w 30"/>
                <a:gd name="T15" fmla="*/ 0 h 14"/>
                <a:gd name="T16" fmla="*/ 3186070 w 30"/>
                <a:gd name="T17" fmla="*/ 0 h 14"/>
                <a:gd name="T18" fmla="*/ 3186070 w 30"/>
                <a:gd name="T19" fmla="*/ 200600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4"/>
                <a:gd name="T32" fmla="*/ 30 w 30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4">
                  <a:moveTo>
                    <a:pt x="30" y="7"/>
                  </a:moveTo>
                  <a:lnTo>
                    <a:pt x="24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24" y="14"/>
                  </a:lnTo>
                  <a:lnTo>
                    <a:pt x="16" y="7"/>
                  </a:lnTo>
                  <a:lnTo>
                    <a:pt x="30" y="7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30" y="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3709" y="1139"/>
              <a:ext cx="10" cy="49"/>
            </a:xfrm>
            <a:custGeom>
              <a:avLst/>
              <a:gdLst>
                <a:gd name="T0" fmla="*/ 1833316 w 14"/>
                <a:gd name="T1" fmla="*/ 162083 h 77"/>
                <a:gd name="T2" fmla="*/ 1833316 w 14"/>
                <a:gd name="T3" fmla="*/ 162083 h 77"/>
                <a:gd name="T4" fmla="*/ 1833316 w 14"/>
                <a:gd name="T5" fmla="*/ 0 h 77"/>
                <a:gd name="T6" fmla="*/ 0 w 14"/>
                <a:gd name="T7" fmla="*/ 0 h 77"/>
                <a:gd name="T8" fmla="*/ 0 w 14"/>
                <a:gd name="T9" fmla="*/ 162083 h 77"/>
                <a:gd name="T10" fmla="*/ 1833316 w 14"/>
                <a:gd name="T11" fmla="*/ 162083 h 77"/>
                <a:gd name="T12" fmla="*/ 0 w 14"/>
                <a:gd name="T13" fmla="*/ 162083 h 77"/>
                <a:gd name="T14" fmla="*/ 0 w 14"/>
                <a:gd name="T15" fmla="*/ 162083 h 77"/>
                <a:gd name="T16" fmla="*/ 1833316 w 14"/>
                <a:gd name="T17" fmla="*/ 162083 h 77"/>
                <a:gd name="T18" fmla="*/ 1833316 w 14"/>
                <a:gd name="T19" fmla="*/ 162083 h 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77"/>
                <a:gd name="T32" fmla="*/ 14 w 14"/>
                <a:gd name="T33" fmla="*/ 77 h 7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77">
                  <a:moveTo>
                    <a:pt x="8" y="63"/>
                  </a:moveTo>
                  <a:lnTo>
                    <a:pt x="14" y="7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70"/>
                  </a:lnTo>
                  <a:lnTo>
                    <a:pt x="8" y="77"/>
                  </a:lnTo>
                  <a:lnTo>
                    <a:pt x="0" y="70"/>
                  </a:lnTo>
                  <a:lnTo>
                    <a:pt x="0" y="77"/>
                  </a:lnTo>
                  <a:lnTo>
                    <a:pt x="8" y="77"/>
                  </a:lnTo>
                  <a:lnTo>
                    <a:pt x="8" y="63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4" name="Freeform 100"/>
            <p:cNvSpPr>
              <a:spLocks/>
            </p:cNvSpPr>
            <p:nvPr/>
          </p:nvSpPr>
          <p:spPr bwMode="auto">
            <a:xfrm>
              <a:off x="3715" y="1179"/>
              <a:ext cx="10" cy="9"/>
            </a:xfrm>
            <a:custGeom>
              <a:avLst/>
              <a:gdLst>
                <a:gd name="T0" fmla="*/ 1833316 w 14"/>
                <a:gd name="T1" fmla="*/ 200600 h 14"/>
                <a:gd name="T2" fmla="*/ 1833316 w 14"/>
                <a:gd name="T3" fmla="*/ 0 h 14"/>
                <a:gd name="T4" fmla="*/ 0 w 14"/>
                <a:gd name="T5" fmla="*/ 0 h 14"/>
                <a:gd name="T6" fmla="*/ 0 w 14"/>
                <a:gd name="T7" fmla="*/ 200600 h 14"/>
                <a:gd name="T8" fmla="*/ 1833316 w 14"/>
                <a:gd name="T9" fmla="*/ 200600 h 14"/>
                <a:gd name="T10" fmla="*/ 1833316 w 14"/>
                <a:gd name="T11" fmla="*/ 200600 h 14"/>
                <a:gd name="T12" fmla="*/ 1833316 w 14"/>
                <a:gd name="T13" fmla="*/ 200600 h 14"/>
                <a:gd name="T14" fmla="*/ 1833316 w 14"/>
                <a:gd name="T15" fmla="*/ 0 h 14"/>
                <a:gd name="T16" fmla="*/ 1833316 w 14"/>
                <a:gd name="T17" fmla="*/ 0 h 14"/>
                <a:gd name="T18" fmla="*/ 1833316 w 14"/>
                <a:gd name="T19" fmla="*/ 200600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14"/>
                <a:gd name="T32" fmla="*/ 14 w 14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14">
                  <a:moveTo>
                    <a:pt x="14" y="7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8" y="14"/>
                  </a:lnTo>
                  <a:lnTo>
                    <a:pt x="1" y="7"/>
                  </a:lnTo>
                  <a:lnTo>
                    <a:pt x="14" y="7"/>
                  </a:lnTo>
                  <a:lnTo>
                    <a:pt x="14" y="0"/>
                  </a:lnTo>
                  <a:lnTo>
                    <a:pt x="8" y="0"/>
                  </a:lnTo>
                  <a:lnTo>
                    <a:pt x="14" y="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5" name="Freeform 101"/>
            <p:cNvSpPr>
              <a:spLocks/>
            </p:cNvSpPr>
            <p:nvPr/>
          </p:nvSpPr>
          <p:spPr bwMode="auto">
            <a:xfrm>
              <a:off x="3715" y="1184"/>
              <a:ext cx="10" cy="40"/>
            </a:xfrm>
            <a:custGeom>
              <a:avLst/>
              <a:gdLst>
                <a:gd name="T0" fmla="*/ 8691896 w 13"/>
                <a:gd name="T1" fmla="*/ 154538 h 63"/>
                <a:gd name="T2" fmla="*/ 8691896 w 13"/>
                <a:gd name="T3" fmla="*/ 0 h 63"/>
                <a:gd name="T4" fmla="*/ 0 w 13"/>
                <a:gd name="T5" fmla="*/ 0 h 63"/>
                <a:gd name="T6" fmla="*/ 0 w 13"/>
                <a:gd name="T7" fmla="*/ 154538 h 63"/>
                <a:gd name="T8" fmla="*/ 0 w 13"/>
                <a:gd name="T9" fmla="*/ 154538 h 63"/>
                <a:gd name="T10" fmla="*/ 8691896 w 13"/>
                <a:gd name="T11" fmla="*/ 154538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63"/>
                <a:gd name="T20" fmla="*/ 13 w 13"/>
                <a:gd name="T21" fmla="*/ 63 h 6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63">
                  <a:moveTo>
                    <a:pt x="13" y="61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0" y="61"/>
                  </a:lnTo>
                  <a:lnTo>
                    <a:pt x="0" y="63"/>
                  </a:lnTo>
                  <a:lnTo>
                    <a:pt x="13" y="61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6" name="Freeform 102"/>
            <p:cNvSpPr>
              <a:spLocks/>
            </p:cNvSpPr>
            <p:nvPr/>
          </p:nvSpPr>
          <p:spPr bwMode="auto">
            <a:xfrm>
              <a:off x="3715" y="1223"/>
              <a:ext cx="14" cy="35"/>
            </a:xfrm>
            <a:custGeom>
              <a:avLst/>
              <a:gdLst>
                <a:gd name="T0" fmla="*/ 10961998 w 18"/>
                <a:gd name="T1" fmla="*/ 162084 h 55"/>
                <a:gd name="T2" fmla="*/ 10961998 w 18"/>
                <a:gd name="T3" fmla="*/ 162084 h 55"/>
                <a:gd name="T4" fmla="*/ 10961998 w 18"/>
                <a:gd name="T5" fmla="*/ 0 h 55"/>
                <a:gd name="T6" fmla="*/ 0 w 18"/>
                <a:gd name="T7" fmla="*/ 162084 h 55"/>
                <a:gd name="T8" fmla="*/ 10961998 w 18"/>
                <a:gd name="T9" fmla="*/ 162084 h 55"/>
                <a:gd name="T10" fmla="*/ 10961998 w 18"/>
                <a:gd name="T11" fmla="*/ 162084 h 55"/>
                <a:gd name="T12" fmla="*/ 10961998 w 18"/>
                <a:gd name="T13" fmla="*/ 162084 h 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55"/>
                <a:gd name="T23" fmla="*/ 18 w 18"/>
                <a:gd name="T24" fmla="*/ 55 h 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55">
                  <a:moveTo>
                    <a:pt x="16" y="50"/>
                  </a:moveTo>
                  <a:lnTo>
                    <a:pt x="18" y="52"/>
                  </a:lnTo>
                  <a:lnTo>
                    <a:pt x="13" y="0"/>
                  </a:lnTo>
                  <a:lnTo>
                    <a:pt x="0" y="2"/>
                  </a:lnTo>
                  <a:lnTo>
                    <a:pt x="5" y="53"/>
                  </a:lnTo>
                  <a:lnTo>
                    <a:pt x="5" y="55"/>
                  </a:lnTo>
                  <a:lnTo>
                    <a:pt x="16" y="5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7" name="Freeform 103"/>
            <p:cNvSpPr>
              <a:spLocks/>
            </p:cNvSpPr>
            <p:nvPr/>
          </p:nvSpPr>
          <p:spPr bwMode="auto">
            <a:xfrm>
              <a:off x="3719" y="1255"/>
              <a:ext cx="24" cy="34"/>
            </a:xfrm>
            <a:custGeom>
              <a:avLst/>
              <a:gdLst>
                <a:gd name="T0" fmla="*/ 5107526 w 32"/>
                <a:gd name="T1" fmla="*/ 191951 h 53"/>
                <a:gd name="T2" fmla="*/ 5107526 w 32"/>
                <a:gd name="T3" fmla="*/ 191951 h 53"/>
                <a:gd name="T4" fmla="*/ 5107526 w 32"/>
                <a:gd name="T5" fmla="*/ 0 h 53"/>
                <a:gd name="T6" fmla="*/ 0 w 32"/>
                <a:gd name="T7" fmla="*/ 191951 h 53"/>
                <a:gd name="T8" fmla="*/ 5107526 w 32"/>
                <a:gd name="T9" fmla="*/ 191951 h 53"/>
                <a:gd name="T10" fmla="*/ 5107526 w 32"/>
                <a:gd name="T11" fmla="*/ 191951 h 53"/>
                <a:gd name="T12" fmla="*/ 5107526 w 32"/>
                <a:gd name="T13" fmla="*/ 191951 h 5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2"/>
                <a:gd name="T22" fmla="*/ 0 h 53"/>
                <a:gd name="T23" fmla="*/ 32 w 32"/>
                <a:gd name="T24" fmla="*/ 53 h 5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2" h="53">
                  <a:moveTo>
                    <a:pt x="32" y="44"/>
                  </a:moveTo>
                  <a:lnTo>
                    <a:pt x="32" y="46"/>
                  </a:lnTo>
                  <a:lnTo>
                    <a:pt x="11" y="0"/>
                  </a:lnTo>
                  <a:lnTo>
                    <a:pt x="0" y="5"/>
                  </a:lnTo>
                  <a:lnTo>
                    <a:pt x="19" y="51"/>
                  </a:lnTo>
                  <a:lnTo>
                    <a:pt x="19" y="53"/>
                  </a:lnTo>
                  <a:lnTo>
                    <a:pt x="32" y="44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8" name="Freeform 104"/>
            <p:cNvSpPr>
              <a:spLocks/>
            </p:cNvSpPr>
            <p:nvPr/>
          </p:nvSpPr>
          <p:spPr bwMode="auto">
            <a:xfrm>
              <a:off x="3734" y="1283"/>
              <a:ext cx="30" cy="40"/>
            </a:xfrm>
            <a:custGeom>
              <a:avLst/>
              <a:gdLst>
                <a:gd name="T0" fmla="*/ 5107536 w 40"/>
                <a:gd name="T1" fmla="*/ 154538 h 63"/>
                <a:gd name="T2" fmla="*/ 5107536 w 40"/>
                <a:gd name="T3" fmla="*/ 154538 h 63"/>
                <a:gd name="T4" fmla="*/ 5107536 w 40"/>
                <a:gd name="T5" fmla="*/ 0 h 63"/>
                <a:gd name="T6" fmla="*/ 0 w 40"/>
                <a:gd name="T7" fmla="*/ 154538 h 63"/>
                <a:gd name="T8" fmla="*/ 5107536 w 40"/>
                <a:gd name="T9" fmla="*/ 154538 h 63"/>
                <a:gd name="T10" fmla="*/ 5107536 w 40"/>
                <a:gd name="T11" fmla="*/ 154538 h 63"/>
                <a:gd name="T12" fmla="*/ 5107536 w 40"/>
                <a:gd name="T13" fmla="*/ 154538 h 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0"/>
                <a:gd name="T22" fmla="*/ 0 h 63"/>
                <a:gd name="T23" fmla="*/ 40 w 40"/>
                <a:gd name="T24" fmla="*/ 63 h 6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0" h="63">
                  <a:moveTo>
                    <a:pt x="40" y="57"/>
                  </a:moveTo>
                  <a:lnTo>
                    <a:pt x="39" y="55"/>
                  </a:lnTo>
                  <a:lnTo>
                    <a:pt x="13" y="0"/>
                  </a:lnTo>
                  <a:lnTo>
                    <a:pt x="0" y="9"/>
                  </a:lnTo>
                  <a:lnTo>
                    <a:pt x="27" y="63"/>
                  </a:lnTo>
                  <a:lnTo>
                    <a:pt x="27" y="61"/>
                  </a:lnTo>
                  <a:lnTo>
                    <a:pt x="40" y="5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9" name="Freeform 105"/>
            <p:cNvSpPr>
              <a:spLocks/>
            </p:cNvSpPr>
            <p:nvPr/>
          </p:nvSpPr>
          <p:spPr bwMode="auto">
            <a:xfrm>
              <a:off x="3754" y="1319"/>
              <a:ext cx="15" cy="30"/>
            </a:xfrm>
            <a:custGeom>
              <a:avLst/>
              <a:gdLst>
                <a:gd name="T0" fmla="*/ 5107536 w 20"/>
                <a:gd name="T1" fmla="*/ 271368 h 46"/>
                <a:gd name="T2" fmla="*/ 5107536 w 20"/>
                <a:gd name="T3" fmla="*/ 0 h 46"/>
                <a:gd name="T4" fmla="*/ 0 w 20"/>
                <a:gd name="T5" fmla="*/ 271368 h 46"/>
                <a:gd name="T6" fmla="*/ 5107536 w 20"/>
                <a:gd name="T7" fmla="*/ 271368 h 46"/>
                <a:gd name="T8" fmla="*/ 5107536 w 20"/>
                <a:gd name="T9" fmla="*/ 271368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46"/>
                <a:gd name="T17" fmla="*/ 20 w 20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46">
                  <a:moveTo>
                    <a:pt x="20" y="43"/>
                  </a:moveTo>
                  <a:lnTo>
                    <a:pt x="13" y="0"/>
                  </a:lnTo>
                  <a:lnTo>
                    <a:pt x="0" y="4"/>
                  </a:lnTo>
                  <a:lnTo>
                    <a:pt x="7" y="46"/>
                  </a:lnTo>
                  <a:lnTo>
                    <a:pt x="20" y="43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0" name="Freeform 106"/>
            <p:cNvSpPr>
              <a:spLocks/>
            </p:cNvSpPr>
            <p:nvPr/>
          </p:nvSpPr>
          <p:spPr bwMode="auto">
            <a:xfrm>
              <a:off x="3759" y="1347"/>
              <a:ext cx="15" cy="22"/>
            </a:xfrm>
            <a:custGeom>
              <a:avLst/>
              <a:gdLst>
                <a:gd name="T0" fmla="*/ 14997360 w 19"/>
                <a:gd name="T1" fmla="*/ 125133 h 35"/>
                <a:gd name="T2" fmla="*/ 14997360 w 19"/>
                <a:gd name="T3" fmla="*/ 125133 h 35"/>
                <a:gd name="T4" fmla="*/ 14997360 w 19"/>
                <a:gd name="T5" fmla="*/ 0 h 35"/>
                <a:gd name="T6" fmla="*/ 0 w 19"/>
                <a:gd name="T7" fmla="*/ 125133 h 35"/>
                <a:gd name="T8" fmla="*/ 14997360 w 19"/>
                <a:gd name="T9" fmla="*/ 125133 h 35"/>
                <a:gd name="T10" fmla="*/ 14997360 w 19"/>
                <a:gd name="T11" fmla="*/ 125133 h 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"/>
                <a:gd name="T19" fmla="*/ 0 h 35"/>
                <a:gd name="T20" fmla="*/ 19 w 19"/>
                <a:gd name="T21" fmla="*/ 35 h 3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" h="35">
                  <a:moveTo>
                    <a:pt x="19" y="33"/>
                  </a:moveTo>
                  <a:lnTo>
                    <a:pt x="17" y="33"/>
                  </a:lnTo>
                  <a:lnTo>
                    <a:pt x="13" y="0"/>
                  </a:lnTo>
                  <a:lnTo>
                    <a:pt x="0" y="3"/>
                  </a:lnTo>
                  <a:lnTo>
                    <a:pt x="5" y="35"/>
                  </a:lnTo>
                  <a:lnTo>
                    <a:pt x="19" y="33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1" name="Freeform 107"/>
            <p:cNvSpPr>
              <a:spLocks/>
            </p:cNvSpPr>
            <p:nvPr/>
          </p:nvSpPr>
          <p:spPr bwMode="auto">
            <a:xfrm>
              <a:off x="3763" y="1368"/>
              <a:ext cx="12" cy="21"/>
            </a:xfrm>
            <a:custGeom>
              <a:avLst/>
              <a:gdLst>
                <a:gd name="T0" fmla="*/ 5107526 w 16"/>
                <a:gd name="T1" fmla="*/ 162083 h 33"/>
                <a:gd name="T2" fmla="*/ 5107526 w 16"/>
                <a:gd name="T3" fmla="*/ 0 h 33"/>
                <a:gd name="T4" fmla="*/ 0 w 16"/>
                <a:gd name="T5" fmla="*/ 162083 h 33"/>
                <a:gd name="T6" fmla="*/ 5107526 w 16"/>
                <a:gd name="T7" fmla="*/ 162083 h 33"/>
                <a:gd name="T8" fmla="*/ 5107526 w 16"/>
                <a:gd name="T9" fmla="*/ 162083 h 33"/>
                <a:gd name="T10" fmla="*/ 5107526 w 16"/>
                <a:gd name="T11" fmla="*/ 162083 h 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33"/>
                <a:gd name="T20" fmla="*/ 16 w 16"/>
                <a:gd name="T21" fmla="*/ 33 h 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33">
                  <a:moveTo>
                    <a:pt x="16" y="29"/>
                  </a:moveTo>
                  <a:lnTo>
                    <a:pt x="14" y="0"/>
                  </a:lnTo>
                  <a:lnTo>
                    <a:pt x="0" y="2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2" name="Freeform 108"/>
            <p:cNvSpPr>
              <a:spLocks/>
            </p:cNvSpPr>
            <p:nvPr/>
          </p:nvSpPr>
          <p:spPr bwMode="auto">
            <a:xfrm>
              <a:off x="3765" y="1386"/>
              <a:ext cx="18" cy="39"/>
            </a:xfrm>
            <a:custGeom>
              <a:avLst/>
              <a:gdLst>
                <a:gd name="T0" fmla="*/ 5107536 w 24"/>
                <a:gd name="T1" fmla="*/ 252992 h 60"/>
                <a:gd name="T2" fmla="*/ 5107536 w 24"/>
                <a:gd name="T3" fmla="*/ 252992 h 60"/>
                <a:gd name="T4" fmla="*/ 5107536 w 24"/>
                <a:gd name="T5" fmla="*/ 0 h 60"/>
                <a:gd name="T6" fmla="*/ 0 w 24"/>
                <a:gd name="T7" fmla="*/ 252992 h 60"/>
                <a:gd name="T8" fmla="*/ 5107536 w 24"/>
                <a:gd name="T9" fmla="*/ 252992 h 60"/>
                <a:gd name="T10" fmla="*/ 5107536 w 24"/>
                <a:gd name="T11" fmla="*/ 252992 h 60"/>
                <a:gd name="T12" fmla="*/ 5107536 w 24"/>
                <a:gd name="T13" fmla="*/ 252992 h 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"/>
                <a:gd name="T22" fmla="*/ 0 h 60"/>
                <a:gd name="T23" fmla="*/ 24 w 24"/>
                <a:gd name="T24" fmla="*/ 60 h 6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" h="60">
                  <a:moveTo>
                    <a:pt x="21" y="47"/>
                  </a:moveTo>
                  <a:lnTo>
                    <a:pt x="24" y="5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9" y="56"/>
                  </a:lnTo>
                  <a:lnTo>
                    <a:pt x="13" y="60"/>
                  </a:lnTo>
                  <a:lnTo>
                    <a:pt x="21" y="4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3775" y="1416"/>
              <a:ext cx="21" cy="19"/>
            </a:xfrm>
            <a:custGeom>
              <a:avLst/>
              <a:gdLst>
                <a:gd name="T0" fmla="*/ 5107539 w 28"/>
                <a:gd name="T1" fmla="*/ 298810 h 29"/>
                <a:gd name="T2" fmla="*/ 5107539 w 28"/>
                <a:gd name="T3" fmla="*/ 298810 h 29"/>
                <a:gd name="T4" fmla="*/ 5107539 w 28"/>
                <a:gd name="T5" fmla="*/ 0 h 29"/>
                <a:gd name="T6" fmla="*/ 0 w 28"/>
                <a:gd name="T7" fmla="*/ 298810 h 29"/>
                <a:gd name="T8" fmla="*/ 5107539 w 28"/>
                <a:gd name="T9" fmla="*/ 298810 h 29"/>
                <a:gd name="T10" fmla="*/ 5107539 w 28"/>
                <a:gd name="T11" fmla="*/ 298810 h 29"/>
                <a:gd name="T12" fmla="*/ 5107539 w 28"/>
                <a:gd name="T13" fmla="*/ 298810 h 29"/>
                <a:gd name="T14" fmla="*/ 5107539 w 28"/>
                <a:gd name="T15" fmla="*/ 298810 h 29"/>
                <a:gd name="T16" fmla="*/ 5107539 w 28"/>
                <a:gd name="T17" fmla="*/ 298810 h 29"/>
                <a:gd name="T18" fmla="*/ 5107539 w 28"/>
                <a:gd name="T19" fmla="*/ 298810 h 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29"/>
                <a:gd name="T32" fmla="*/ 28 w 28"/>
                <a:gd name="T33" fmla="*/ 29 h 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29">
                  <a:moveTo>
                    <a:pt x="28" y="24"/>
                  </a:moveTo>
                  <a:lnTo>
                    <a:pt x="27" y="16"/>
                  </a:lnTo>
                  <a:lnTo>
                    <a:pt x="8" y="0"/>
                  </a:lnTo>
                  <a:lnTo>
                    <a:pt x="0" y="13"/>
                  </a:lnTo>
                  <a:lnTo>
                    <a:pt x="19" y="29"/>
                  </a:lnTo>
                  <a:lnTo>
                    <a:pt x="16" y="22"/>
                  </a:lnTo>
                  <a:lnTo>
                    <a:pt x="28" y="24"/>
                  </a:lnTo>
                  <a:lnTo>
                    <a:pt x="28" y="18"/>
                  </a:lnTo>
                  <a:lnTo>
                    <a:pt x="27" y="16"/>
                  </a:lnTo>
                  <a:lnTo>
                    <a:pt x="28" y="24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3786" y="1430"/>
              <a:ext cx="10" cy="20"/>
            </a:xfrm>
            <a:custGeom>
              <a:avLst/>
              <a:gdLst>
                <a:gd name="T0" fmla="*/ 1833316 w 14"/>
                <a:gd name="T1" fmla="*/ 216252 h 31"/>
                <a:gd name="T2" fmla="*/ 1833316 w 14"/>
                <a:gd name="T3" fmla="*/ 216252 h 31"/>
                <a:gd name="T4" fmla="*/ 1833316 w 14"/>
                <a:gd name="T5" fmla="*/ 216252 h 31"/>
                <a:gd name="T6" fmla="*/ 1833316 w 14"/>
                <a:gd name="T7" fmla="*/ 0 h 31"/>
                <a:gd name="T8" fmla="*/ 0 w 14"/>
                <a:gd name="T9" fmla="*/ 216252 h 31"/>
                <a:gd name="T10" fmla="*/ 1833316 w 14"/>
                <a:gd name="T11" fmla="*/ 216252 h 31"/>
                <a:gd name="T12" fmla="*/ 0 w 14"/>
                <a:gd name="T13" fmla="*/ 216252 h 31"/>
                <a:gd name="T14" fmla="*/ 0 w 14"/>
                <a:gd name="T15" fmla="*/ 216252 h 31"/>
                <a:gd name="T16" fmla="*/ 1833316 w 14"/>
                <a:gd name="T17" fmla="*/ 216252 h 31"/>
                <a:gd name="T18" fmla="*/ 1833316 w 14"/>
                <a:gd name="T19" fmla="*/ 216252 h 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31"/>
                <a:gd name="T32" fmla="*/ 14 w 14"/>
                <a:gd name="T33" fmla="*/ 31 h 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31">
                  <a:moveTo>
                    <a:pt x="10" y="16"/>
                  </a:moveTo>
                  <a:lnTo>
                    <a:pt x="14" y="24"/>
                  </a:lnTo>
                  <a:lnTo>
                    <a:pt x="14" y="2"/>
                  </a:lnTo>
                  <a:lnTo>
                    <a:pt x="2" y="0"/>
                  </a:lnTo>
                  <a:lnTo>
                    <a:pt x="0" y="22"/>
                  </a:lnTo>
                  <a:lnTo>
                    <a:pt x="6" y="31"/>
                  </a:lnTo>
                  <a:lnTo>
                    <a:pt x="0" y="22"/>
                  </a:lnTo>
                  <a:lnTo>
                    <a:pt x="0" y="29"/>
                  </a:lnTo>
                  <a:lnTo>
                    <a:pt x="6" y="31"/>
                  </a:lnTo>
                  <a:lnTo>
                    <a:pt x="10" y="16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3790" y="1441"/>
              <a:ext cx="22" cy="13"/>
            </a:xfrm>
            <a:custGeom>
              <a:avLst/>
              <a:gdLst>
                <a:gd name="T0" fmla="*/ 6492981 w 29"/>
                <a:gd name="T1" fmla="*/ 90810 h 21"/>
                <a:gd name="T2" fmla="*/ 6492981 w 29"/>
                <a:gd name="T3" fmla="*/ 90810 h 21"/>
                <a:gd name="T4" fmla="*/ 6492981 w 29"/>
                <a:gd name="T5" fmla="*/ 0 h 21"/>
                <a:gd name="T6" fmla="*/ 0 w 29"/>
                <a:gd name="T7" fmla="*/ 90810 h 21"/>
                <a:gd name="T8" fmla="*/ 6492981 w 29"/>
                <a:gd name="T9" fmla="*/ 90810 h 21"/>
                <a:gd name="T10" fmla="*/ 6492981 w 29"/>
                <a:gd name="T11" fmla="*/ 90810 h 21"/>
                <a:gd name="T12" fmla="*/ 6492981 w 29"/>
                <a:gd name="T13" fmla="*/ 90810 h 21"/>
                <a:gd name="T14" fmla="*/ 6492981 w 29"/>
                <a:gd name="T15" fmla="*/ 90810 h 21"/>
                <a:gd name="T16" fmla="*/ 6492981 w 29"/>
                <a:gd name="T17" fmla="*/ 90810 h 21"/>
                <a:gd name="T18" fmla="*/ 6492981 w 29"/>
                <a:gd name="T19" fmla="*/ 9081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21"/>
                <a:gd name="T32" fmla="*/ 29 w 29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21">
                  <a:moveTo>
                    <a:pt x="29" y="11"/>
                  </a:moveTo>
                  <a:lnTo>
                    <a:pt x="23" y="4"/>
                  </a:lnTo>
                  <a:lnTo>
                    <a:pt x="4" y="0"/>
                  </a:lnTo>
                  <a:lnTo>
                    <a:pt x="0" y="15"/>
                  </a:lnTo>
                  <a:lnTo>
                    <a:pt x="21" y="21"/>
                  </a:lnTo>
                  <a:lnTo>
                    <a:pt x="15" y="13"/>
                  </a:lnTo>
                  <a:lnTo>
                    <a:pt x="29" y="11"/>
                  </a:lnTo>
                  <a:lnTo>
                    <a:pt x="28" y="6"/>
                  </a:lnTo>
                  <a:lnTo>
                    <a:pt x="23" y="4"/>
                  </a:lnTo>
                  <a:lnTo>
                    <a:pt x="29" y="11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3801" y="1448"/>
              <a:ext cx="13" cy="20"/>
            </a:xfrm>
            <a:custGeom>
              <a:avLst/>
              <a:gdLst>
                <a:gd name="T0" fmla="*/ 27429246 w 16"/>
                <a:gd name="T1" fmla="*/ 111021 h 32"/>
                <a:gd name="T2" fmla="*/ 27429246 w 16"/>
                <a:gd name="T3" fmla="*/ 111021 h 32"/>
                <a:gd name="T4" fmla="*/ 27429246 w 16"/>
                <a:gd name="T5" fmla="*/ 0 h 32"/>
                <a:gd name="T6" fmla="*/ 0 w 16"/>
                <a:gd name="T7" fmla="*/ 111021 h 32"/>
                <a:gd name="T8" fmla="*/ 27429246 w 16"/>
                <a:gd name="T9" fmla="*/ 111021 h 32"/>
                <a:gd name="T10" fmla="*/ 27429246 w 16"/>
                <a:gd name="T11" fmla="*/ 111021 h 32"/>
                <a:gd name="T12" fmla="*/ 27429246 w 16"/>
                <a:gd name="T13" fmla="*/ 111021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"/>
                <a:gd name="T22" fmla="*/ 0 h 32"/>
                <a:gd name="T23" fmla="*/ 16 w 16"/>
                <a:gd name="T24" fmla="*/ 32 h 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" h="32">
                  <a:moveTo>
                    <a:pt x="14" y="23"/>
                  </a:moveTo>
                  <a:lnTo>
                    <a:pt x="16" y="26"/>
                  </a:lnTo>
                  <a:lnTo>
                    <a:pt x="14" y="0"/>
                  </a:lnTo>
                  <a:lnTo>
                    <a:pt x="0" y="2"/>
                  </a:lnTo>
                  <a:lnTo>
                    <a:pt x="3" y="28"/>
                  </a:lnTo>
                  <a:lnTo>
                    <a:pt x="5" y="32"/>
                  </a:lnTo>
                  <a:lnTo>
                    <a:pt x="14" y="23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3805" y="1462"/>
              <a:ext cx="19" cy="17"/>
            </a:xfrm>
            <a:custGeom>
              <a:avLst/>
              <a:gdLst>
                <a:gd name="T0" fmla="*/ 6745451 w 25"/>
                <a:gd name="T1" fmla="*/ 129633 h 27"/>
                <a:gd name="T2" fmla="*/ 6745451 w 25"/>
                <a:gd name="T3" fmla="*/ 129633 h 27"/>
                <a:gd name="T4" fmla="*/ 6745451 w 25"/>
                <a:gd name="T5" fmla="*/ 0 h 27"/>
                <a:gd name="T6" fmla="*/ 0 w 25"/>
                <a:gd name="T7" fmla="*/ 129633 h 27"/>
                <a:gd name="T8" fmla="*/ 6745451 w 25"/>
                <a:gd name="T9" fmla="*/ 129633 h 27"/>
                <a:gd name="T10" fmla="*/ 6745451 w 25"/>
                <a:gd name="T11" fmla="*/ 129633 h 27"/>
                <a:gd name="T12" fmla="*/ 6745451 w 25"/>
                <a:gd name="T13" fmla="*/ 129633 h 2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"/>
                <a:gd name="T22" fmla="*/ 0 h 27"/>
                <a:gd name="T23" fmla="*/ 25 w 25"/>
                <a:gd name="T24" fmla="*/ 27 h 2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" h="27">
                  <a:moveTo>
                    <a:pt x="25" y="16"/>
                  </a:moveTo>
                  <a:lnTo>
                    <a:pt x="24" y="16"/>
                  </a:lnTo>
                  <a:lnTo>
                    <a:pt x="9" y="0"/>
                  </a:lnTo>
                  <a:lnTo>
                    <a:pt x="0" y="9"/>
                  </a:lnTo>
                  <a:lnTo>
                    <a:pt x="16" y="27"/>
                  </a:lnTo>
                  <a:lnTo>
                    <a:pt x="14" y="27"/>
                  </a:lnTo>
                  <a:lnTo>
                    <a:pt x="25" y="16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3816" y="1472"/>
              <a:ext cx="20" cy="20"/>
            </a:xfrm>
            <a:custGeom>
              <a:avLst/>
              <a:gdLst>
                <a:gd name="T0" fmla="*/ 3934738 w 27"/>
                <a:gd name="T1" fmla="*/ 430536 h 30"/>
                <a:gd name="T2" fmla="*/ 3934738 w 27"/>
                <a:gd name="T3" fmla="*/ 430536 h 30"/>
                <a:gd name="T4" fmla="*/ 3934738 w 27"/>
                <a:gd name="T5" fmla="*/ 0 h 30"/>
                <a:gd name="T6" fmla="*/ 0 w 27"/>
                <a:gd name="T7" fmla="*/ 430536 h 30"/>
                <a:gd name="T8" fmla="*/ 3934738 w 27"/>
                <a:gd name="T9" fmla="*/ 430536 h 30"/>
                <a:gd name="T10" fmla="*/ 3934738 w 27"/>
                <a:gd name="T11" fmla="*/ 430536 h 30"/>
                <a:gd name="T12" fmla="*/ 3934738 w 27"/>
                <a:gd name="T13" fmla="*/ 430536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7"/>
                <a:gd name="T22" fmla="*/ 0 h 30"/>
                <a:gd name="T23" fmla="*/ 27 w 27"/>
                <a:gd name="T24" fmla="*/ 30 h 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7" h="30">
                  <a:moveTo>
                    <a:pt x="27" y="20"/>
                  </a:moveTo>
                  <a:lnTo>
                    <a:pt x="26" y="19"/>
                  </a:lnTo>
                  <a:lnTo>
                    <a:pt x="11" y="0"/>
                  </a:lnTo>
                  <a:lnTo>
                    <a:pt x="0" y="11"/>
                  </a:lnTo>
                  <a:lnTo>
                    <a:pt x="16" y="30"/>
                  </a:lnTo>
                  <a:lnTo>
                    <a:pt x="16" y="28"/>
                  </a:lnTo>
                  <a:lnTo>
                    <a:pt x="27" y="2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3828" y="1485"/>
              <a:ext cx="16" cy="22"/>
            </a:xfrm>
            <a:custGeom>
              <a:avLst/>
              <a:gdLst>
                <a:gd name="T0" fmla="*/ 2676507 w 22"/>
                <a:gd name="T1" fmla="*/ 230009 h 34"/>
                <a:gd name="T2" fmla="*/ 2676507 w 22"/>
                <a:gd name="T3" fmla="*/ 0 h 34"/>
                <a:gd name="T4" fmla="*/ 0 w 22"/>
                <a:gd name="T5" fmla="*/ 230009 h 34"/>
                <a:gd name="T6" fmla="*/ 2676507 w 22"/>
                <a:gd name="T7" fmla="*/ 230009 h 34"/>
                <a:gd name="T8" fmla="*/ 2676507 w 22"/>
                <a:gd name="T9" fmla="*/ 230009 h 34"/>
                <a:gd name="T10" fmla="*/ 2676507 w 22"/>
                <a:gd name="T11" fmla="*/ 230009 h 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34"/>
                <a:gd name="T20" fmla="*/ 22 w 22"/>
                <a:gd name="T21" fmla="*/ 34 h 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34">
                  <a:moveTo>
                    <a:pt x="22" y="26"/>
                  </a:moveTo>
                  <a:lnTo>
                    <a:pt x="11" y="0"/>
                  </a:lnTo>
                  <a:lnTo>
                    <a:pt x="0" y="8"/>
                  </a:lnTo>
                  <a:lnTo>
                    <a:pt x="11" y="34"/>
                  </a:lnTo>
                  <a:lnTo>
                    <a:pt x="11" y="32"/>
                  </a:lnTo>
                  <a:lnTo>
                    <a:pt x="22" y="26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3836" y="1502"/>
              <a:ext cx="16" cy="23"/>
            </a:xfrm>
            <a:custGeom>
              <a:avLst/>
              <a:gdLst>
                <a:gd name="T0" fmla="*/ 7109492 w 21"/>
                <a:gd name="T1" fmla="*/ 99077 h 37"/>
                <a:gd name="T2" fmla="*/ 7109492 w 21"/>
                <a:gd name="T3" fmla="*/ 99077 h 37"/>
                <a:gd name="T4" fmla="*/ 7109492 w 21"/>
                <a:gd name="T5" fmla="*/ 0 h 37"/>
                <a:gd name="T6" fmla="*/ 0 w 21"/>
                <a:gd name="T7" fmla="*/ 99077 h 37"/>
                <a:gd name="T8" fmla="*/ 7109492 w 21"/>
                <a:gd name="T9" fmla="*/ 99077 h 37"/>
                <a:gd name="T10" fmla="*/ 7109492 w 21"/>
                <a:gd name="T11" fmla="*/ 99077 h 37"/>
                <a:gd name="T12" fmla="*/ 7109492 w 21"/>
                <a:gd name="T13" fmla="*/ 99077 h 37"/>
                <a:gd name="T14" fmla="*/ 7109492 w 21"/>
                <a:gd name="T15" fmla="*/ 99077 h 37"/>
                <a:gd name="T16" fmla="*/ 7109492 w 21"/>
                <a:gd name="T17" fmla="*/ 99077 h 37"/>
                <a:gd name="T18" fmla="*/ 7109492 w 21"/>
                <a:gd name="T19" fmla="*/ 99077 h 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"/>
                <a:gd name="T31" fmla="*/ 0 h 37"/>
                <a:gd name="T32" fmla="*/ 21 w 21"/>
                <a:gd name="T33" fmla="*/ 37 h 3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" h="37">
                  <a:moveTo>
                    <a:pt x="16" y="22"/>
                  </a:moveTo>
                  <a:lnTo>
                    <a:pt x="21" y="26"/>
                  </a:lnTo>
                  <a:lnTo>
                    <a:pt x="11" y="0"/>
                  </a:lnTo>
                  <a:lnTo>
                    <a:pt x="0" y="6"/>
                  </a:lnTo>
                  <a:lnTo>
                    <a:pt x="8" y="32"/>
                  </a:lnTo>
                  <a:lnTo>
                    <a:pt x="14" y="37"/>
                  </a:lnTo>
                  <a:lnTo>
                    <a:pt x="8" y="32"/>
                  </a:lnTo>
                  <a:lnTo>
                    <a:pt x="10" y="35"/>
                  </a:lnTo>
                  <a:lnTo>
                    <a:pt x="14" y="37"/>
                  </a:lnTo>
                  <a:lnTo>
                    <a:pt x="16" y="22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3847" y="1516"/>
              <a:ext cx="23" cy="12"/>
            </a:xfrm>
            <a:custGeom>
              <a:avLst/>
              <a:gdLst>
                <a:gd name="T0" fmla="*/ 4070190 w 31"/>
                <a:gd name="T1" fmla="*/ 138327 h 19"/>
                <a:gd name="T2" fmla="*/ 4070190 w 31"/>
                <a:gd name="T3" fmla="*/ 138327 h 19"/>
                <a:gd name="T4" fmla="*/ 4070190 w 31"/>
                <a:gd name="T5" fmla="*/ 0 h 19"/>
                <a:gd name="T6" fmla="*/ 0 w 31"/>
                <a:gd name="T7" fmla="*/ 138327 h 19"/>
                <a:gd name="T8" fmla="*/ 4070190 w 31"/>
                <a:gd name="T9" fmla="*/ 138327 h 19"/>
                <a:gd name="T10" fmla="*/ 4070190 w 31"/>
                <a:gd name="T11" fmla="*/ 138327 h 19"/>
                <a:gd name="T12" fmla="*/ 4070190 w 31"/>
                <a:gd name="T13" fmla="*/ 138327 h 19"/>
                <a:gd name="T14" fmla="*/ 4070190 w 31"/>
                <a:gd name="T15" fmla="*/ 138327 h 19"/>
                <a:gd name="T16" fmla="*/ 4070190 w 31"/>
                <a:gd name="T17" fmla="*/ 138327 h 19"/>
                <a:gd name="T18" fmla="*/ 4070190 w 31"/>
                <a:gd name="T19" fmla="*/ 13832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1"/>
                <a:gd name="T31" fmla="*/ 0 h 19"/>
                <a:gd name="T32" fmla="*/ 31 w 31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1" h="19">
                  <a:moveTo>
                    <a:pt x="31" y="10"/>
                  </a:moveTo>
                  <a:lnTo>
                    <a:pt x="26" y="4"/>
                  </a:lnTo>
                  <a:lnTo>
                    <a:pt x="2" y="0"/>
                  </a:lnTo>
                  <a:lnTo>
                    <a:pt x="0" y="15"/>
                  </a:lnTo>
                  <a:lnTo>
                    <a:pt x="24" y="19"/>
                  </a:lnTo>
                  <a:lnTo>
                    <a:pt x="18" y="13"/>
                  </a:lnTo>
                  <a:lnTo>
                    <a:pt x="31" y="10"/>
                  </a:lnTo>
                  <a:lnTo>
                    <a:pt x="29" y="4"/>
                  </a:lnTo>
                  <a:lnTo>
                    <a:pt x="26" y="4"/>
                  </a:lnTo>
                  <a:lnTo>
                    <a:pt x="31" y="1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3860" y="1522"/>
              <a:ext cx="20" cy="33"/>
            </a:xfrm>
            <a:custGeom>
              <a:avLst/>
              <a:gdLst>
                <a:gd name="T0" fmla="*/ 8691896 w 26"/>
                <a:gd name="T1" fmla="*/ 230009 h 51"/>
                <a:gd name="T2" fmla="*/ 8691896 w 26"/>
                <a:gd name="T3" fmla="*/ 230009 h 51"/>
                <a:gd name="T4" fmla="*/ 8691896 w 26"/>
                <a:gd name="T5" fmla="*/ 0 h 51"/>
                <a:gd name="T6" fmla="*/ 0 w 26"/>
                <a:gd name="T7" fmla="*/ 230009 h 51"/>
                <a:gd name="T8" fmla="*/ 8691896 w 26"/>
                <a:gd name="T9" fmla="*/ 230009 h 51"/>
                <a:gd name="T10" fmla="*/ 8691896 w 26"/>
                <a:gd name="T11" fmla="*/ 230009 h 51"/>
                <a:gd name="T12" fmla="*/ 8691896 w 26"/>
                <a:gd name="T13" fmla="*/ 230009 h 51"/>
                <a:gd name="T14" fmla="*/ 8691896 w 26"/>
                <a:gd name="T15" fmla="*/ 230009 h 51"/>
                <a:gd name="T16" fmla="*/ 8691896 w 26"/>
                <a:gd name="T17" fmla="*/ 230009 h 51"/>
                <a:gd name="T18" fmla="*/ 8691896 w 26"/>
                <a:gd name="T19" fmla="*/ 230009 h 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"/>
                <a:gd name="T31" fmla="*/ 0 h 51"/>
                <a:gd name="T32" fmla="*/ 26 w 26"/>
                <a:gd name="T33" fmla="*/ 51 h 5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" h="51">
                  <a:moveTo>
                    <a:pt x="22" y="37"/>
                  </a:moveTo>
                  <a:lnTo>
                    <a:pt x="26" y="42"/>
                  </a:lnTo>
                  <a:lnTo>
                    <a:pt x="13" y="0"/>
                  </a:lnTo>
                  <a:lnTo>
                    <a:pt x="0" y="3"/>
                  </a:lnTo>
                  <a:lnTo>
                    <a:pt x="14" y="48"/>
                  </a:lnTo>
                  <a:lnTo>
                    <a:pt x="18" y="51"/>
                  </a:lnTo>
                  <a:lnTo>
                    <a:pt x="14" y="48"/>
                  </a:lnTo>
                  <a:lnTo>
                    <a:pt x="14" y="51"/>
                  </a:lnTo>
                  <a:lnTo>
                    <a:pt x="18" y="51"/>
                  </a:lnTo>
                  <a:lnTo>
                    <a:pt x="22" y="3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3874" y="1546"/>
              <a:ext cx="29" cy="16"/>
            </a:xfrm>
            <a:custGeom>
              <a:avLst/>
              <a:gdLst>
                <a:gd name="T0" fmla="*/ 7359132 w 38"/>
                <a:gd name="T1" fmla="*/ 182686 h 25"/>
                <a:gd name="T2" fmla="*/ 7359132 w 38"/>
                <a:gd name="T3" fmla="*/ 182686 h 25"/>
                <a:gd name="T4" fmla="*/ 7359132 w 38"/>
                <a:gd name="T5" fmla="*/ 0 h 25"/>
                <a:gd name="T6" fmla="*/ 0 w 38"/>
                <a:gd name="T7" fmla="*/ 182686 h 25"/>
                <a:gd name="T8" fmla="*/ 7359132 w 38"/>
                <a:gd name="T9" fmla="*/ 182686 h 25"/>
                <a:gd name="T10" fmla="*/ 7359132 w 38"/>
                <a:gd name="T11" fmla="*/ 182686 h 25"/>
                <a:gd name="T12" fmla="*/ 7359132 w 38"/>
                <a:gd name="T13" fmla="*/ 182686 h 25"/>
                <a:gd name="T14" fmla="*/ 7359132 w 38"/>
                <a:gd name="T15" fmla="*/ 182686 h 25"/>
                <a:gd name="T16" fmla="*/ 7359132 w 38"/>
                <a:gd name="T17" fmla="*/ 182686 h 25"/>
                <a:gd name="T18" fmla="*/ 7359132 w 38"/>
                <a:gd name="T19" fmla="*/ 182686 h 2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8"/>
                <a:gd name="T31" fmla="*/ 0 h 25"/>
                <a:gd name="T32" fmla="*/ 38 w 38"/>
                <a:gd name="T33" fmla="*/ 25 h 2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8" h="25">
                  <a:moveTo>
                    <a:pt x="38" y="14"/>
                  </a:moveTo>
                  <a:lnTo>
                    <a:pt x="35" y="11"/>
                  </a:lnTo>
                  <a:lnTo>
                    <a:pt x="4" y="0"/>
                  </a:lnTo>
                  <a:lnTo>
                    <a:pt x="0" y="14"/>
                  </a:lnTo>
                  <a:lnTo>
                    <a:pt x="32" y="25"/>
                  </a:lnTo>
                  <a:lnTo>
                    <a:pt x="27" y="22"/>
                  </a:lnTo>
                  <a:lnTo>
                    <a:pt x="38" y="14"/>
                  </a:lnTo>
                  <a:lnTo>
                    <a:pt x="38" y="13"/>
                  </a:lnTo>
                  <a:lnTo>
                    <a:pt x="35" y="11"/>
                  </a:lnTo>
                  <a:lnTo>
                    <a:pt x="38" y="14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3894" y="1555"/>
              <a:ext cx="16" cy="20"/>
            </a:xfrm>
            <a:custGeom>
              <a:avLst/>
              <a:gdLst>
                <a:gd name="T0" fmla="*/ 7109492 w 21"/>
                <a:gd name="T1" fmla="*/ 111021 h 32"/>
                <a:gd name="T2" fmla="*/ 7109492 w 21"/>
                <a:gd name="T3" fmla="*/ 111021 h 32"/>
                <a:gd name="T4" fmla="*/ 7109492 w 21"/>
                <a:gd name="T5" fmla="*/ 0 h 32"/>
                <a:gd name="T6" fmla="*/ 0 w 21"/>
                <a:gd name="T7" fmla="*/ 111021 h 32"/>
                <a:gd name="T8" fmla="*/ 7109492 w 21"/>
                <a:gd name="T9" fmla="*/ 111021 h 32"/>
                <a:gd name="T10" fmla="*/ 7109492 w 21"/>
                <a:gd name="T11" fmla="*/ 111021 h 32"/>
                <a:gd name="T12" fmla="*/ 7109492 w 21"/>
                <a:gd name="T13" fmla="*/ 111021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"/>
                <a:gd name="T22" fmla="*/ 0 h 32"/>
                <a:gd name="T23" fmla="*/ 21 w 21"/>
                <a:gd name="T24" fmla="*/ 32 h 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" h="32">
                  <a:moveTo>
                    <a:pt x="19" y="19"/>
                  </a:moveTo>
                  <a:lnTo>
                    <a:pt x="21" y="21"/>
                  </a:lnTo>
                  <a:lnTo>
                    <a:pt x="11" y="0"/>
                  </a:lnTo>
                  <a:lnTo>
                    <a:pt x="0" y="8"/>
                  </a:lnTo>
                  <a:lnTo>
                    <a:pt x="9" y="28"/>
                  </a:lnTo>
                  <a:lnTo>
                    <a:pt x="11" y="32"/>
                  </a:lnTo>
                  <a:lnTo>
                    <a:pt x="19" y="1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5" name="Freeform 121"/>
            <p:cNvSpPr>
              <a:spLocks/>
            </p:cNvSpPr>
            <p:nvPr/>
          </p:nvSpPr>
          <p:spPr bwMode="auto">
            <a:xfrm>
              <a:off x="3903" y="1567"/>
              <a:ext cx="27" cy="21"/>
            </a:xfrm>
            <a:custGeom>
              <a:avLst/>
              <a:gdLst>
                <a:gd name="T0" fmla="*/ 2872945 w 37"/>
                <a:gd name="T1" fmla="*/ 162083 h 33"/>
                <a:gd name="T2" fmla="*/ 2872945 w 37"/>
                <a:gd name="T3" fmla="*/ 162083 h 33"/>
                <a:gd name="T4" fmla="*/ 2872945 w 37"/>
                <a:gd name="T5" fmla="*/ 0 h 33"/>
                <a:gd name="T6" fmla="*/ 0 w 37"/>
                <a:gd name="T7" fmla="*/ 162083 h 33"/>
                <a:gd name="T8" fmla="*/ 2872945 w 37"/>
                <a:gd name="T9" fmla="*/ 162083 h 33"/>
                <a:gd name="T10" fmla="*/ 2872945 w 37"/>
                <a:gd name="T11" fmla="*/ 162083 h 33"/>
                <a:gd name="T12" fmla="*/ 2872945 w 37"/>
                <a:gd name="T13" fmla="*/ 162083 h 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7"/>
                <a:gd name="T22" fmla="*/ 0 h 33"/>
                <a:gd name="T23" fmla="*/ 37 w 37"/>
                <a:gd name="T24" fmla="*/ 33 h 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7" h="33">
                  <a:moveTo>
                    <a:pt x="37" y="22"/>
                  </a:moveTo>
                  <a:lnTo>
                    <a:pt x="35" y="20"/>
                  </a:lnTo>
                  <a:lnTo>
                    <a:pt x="8" y="0"/>
                  </a:lnTo>
                  <a:lnTo>
                    <a:pt x="0" y="13"/>
                  </a:lnTo>
                  <a:lnTo>
                    <a:pt x="29" y="33"/>
                  </a:lnTo>
                  <a:lnTo>
                    <a:pt x="27" y="33"/>
                  </a:lnTo>
                  <a:lnTo>
                    <a:pt x="37" y="22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6" name="Freeform 122"/>
            <p:cNvSpPr>
              <a:spLocks/>
            </p:cNvSpPr>
            <p:nvPr/>
          </p:nvSpPr>
          <p:spPr bwMode="auto">
            <a:xfrm>
              <a:off x="3923" y="1581"/>
              <a:ext cx="23" cy="21"/>
            </a:xfrm>
            <a:custGeom>
              <a:avLst/>
              <a:gdLst>
                <a:gd name="T0" fmla="*/ 8103336 w 30"/>
                <a:gd name="T1" fmla="*/ 162083 h 33"/>
                <a:gd name="T2" fmla="*/ 8103336 w 30"/>
                <a:gd name="T3" fmla="*/ 0 h 33"/>
                <a:gd name="T4" fmla="*/ 0 w 30"/>
                <a:gd name="T5" fmla="*/ 162083 h 33"/>
                <a:gd name="T6" fmla="*/ 8103336 w 30"/>
                <a:gd name="T7" fmla="*/ 162083 h 33"/>
                <a:gd name="T8" fmla="*/ 8103336 w 30"/>
                <a:gd name="T9" fmla="*/ 162083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33"/>
                <a:gd name="T17" fmla="*/ 30 w 30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33">
                  <a:moveTo>
                    <a:pt x="30" y="20"/>
                  </a:moveTo>
                  <a:lnTo>
                    <a:pt x="10" y="0"/>
                  </a:lnTo>
                  <a:lnTo>
                    <a:pt x="0" y="11"/>
                  </a:lnTo>
                  <a:lnTo>
                    <a:pt x="22" y="33"/>
                  </a:lnTo>
                  <a:lnTo>
                    <a:pt x="30" y="2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7" name="Freeform 123"/>
            <p:cNvSpPr>
              <a:spLocks/>
            </p:cNvSpPr>
            <p:nvPr/>
          </p:nvSpPr>
          <p:spPr bwMode="auto">
            <a:xfrm>
              <a:off x="3939" y="1594"/>
              <a:ext cx="28" cy="26"/>
            </a:xfrm>
            <a:custGeom>
              <a:avLst/>
              <a:gdLst>
                <a:gd name="T0" fmla="*/ 10961998 w 36"/>
                <a:gd name="T1" fmla="*/ 150627 h 41"/>
                <a:gd name="T2" fmla="*/ 10961998 w 36"/>
                <a:gd name="T3" fmla="*/ 150627 h 41"/>
                <a:gd name="T4" fmla="*/ 10961998 w 36"/>
                <a:gd name="T5" fmla="*/ 0 h 41"/>
                <a:gd name="T6" fmla="*/ 0 w 36"/>
                <a:gd name="T7" fmla="*/ 150627 h 41"/>
                <a:gd name="T8" fmla="*/ 10961998 w 36"/>
                <a:gd name="T9" fmla="*/ 150627 h 41"/>
                <a:gd name="T10" fmla="*/ 10961998 w 36"/>
                <a:gd name="T11" fmla="*/ 150627 h 41"/>
                <a:gd name="T12" fmla="*/ 10961998 w 36"/>
                <a:gd name="T13" fmla="*/ 150627 h 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6"/>
                <a:gd name="T22" fmla="*/ 0 h 41"/>
                <a:gd name="T23" fmla="*/ 36 w 36"/>
                <a:gd name="T24" fmla="*/ 41 h 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6" h="41">
                  <a:moveTo>
                    <a:pt x="34" y="26"/>
                  </a:moveTo>
                  <a:lnTo>
                    <a:pt x="36" y="28"/>
                  </a:lnTo>
                  <a:lnTo>
                    <a:pt x="8" y="0"/>
                  </a:lnTo>
                  <a:lnTo>
                    <a:pt x="0" y="13"/>
                  </a:lnTo>
                  <a:lnTo>
                    <a:pt x="28" y="39"/>
                  </a:lnTo>
                  <a:lnTo>
                    <a:pt x="28" y="41"/>
                  </a:lnTo>
                  <a:lnTo>
                    <a:pt x="34" y="26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8" name="Freeform 124"/>
            <p:cNvSpPr>
              <a:spLocks/>
            </p:cNvSpPr>
            <p:nvPr/>
          </p:nvSpPr>
          <p:spPr bwMode="auto">
            <a:xfrm>
              <a:off x="3961" y="1610"/>
              <a:ext cx="26" cy="21"/>
            </a:xfrm>
            <a:custGeom>
              <a:avLst/>
              <a:gdLst>
                <a:gd name="T0" fmla="*/ 4177677 w 35"/>
                <a:gd name="T1" fmla="*/ 162083 h 33"/>
                <a:gd name="T2" fmla="*/ 4177677 w 35"/>
                <a:gd name="T3" fmla="*/ 162083 h 33"/>
                <a:gd name="T4" fmla="*/ 4177677 w 35"/>
                <a:gd name="T5" fmla="*/ 0 h 33"/>
                <a:gd name="T6" fmla="*/ 0 w 35"/>
                <a:gd name="T7" fmla="*/ 162083 h 33"/>
                <a:gd name="T8" fmla="*/ 4177677 w 35"/>
                <a:gd name="T9" fmla="*/ 162083 h 33"/>
                <a:gd name="T10" fmla="*/ 4177677 w 35"/>
                <a:gd name="T11" fmla="*/ 162083 h 33"/>
                <a:gd name="T12" fmla="*/ 4177677 w 35"/>
                <a:gd name="T13" fmla="*/ 162083 h 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"/>
                <a:gd name="T22" fmla="*/ 0 h 33"/>
                <a:gd name="T23" fmla="*/ 35 w 35"/>
                <a:gd name="T24" fmla="*/ 33 h 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" h="33">
                  <a:moveTo>
                    <a:pt x="32" y="19"/>
                  </a:moveTo>
                  <a:lnTo>
                    <a:pt x="35" y="19"/>
                  </a:lnTo>
                  <a:lnTo>
                    <a:pt x="6" y="0"/>
                  </a:lnTo>
                  <a:lnTo>
                    <a:pt x="0" y="15"/>
                  </a:lnTo>
                  <a:lnTo>
                    <a:pt x="28" y="33"/>
                  </a:lnTo>
                  <a:lnTo>
                    <a:pt x="30" y="33"/>
                  </a:lnTo>
                  <a:lnTo>
                    <a:pt x="32" y="19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9" name="Freeform 125"/>
            <p:cNvSpPr>
              <a:spLocks/>
            </p:cNvSpPr>
            <p:nvPr/>
          </p:nvSpPr>
          <p:spPr bwMode="auto">
            <a:xfrm>
              <a:off x="3983" y="1622"/>
              <a:ext cx="29" cy="13"/>
            </a:xfrm>
            <a:custGeom>
              <a:avLst/>
              <a:gdLst>
                <a:gd name="T0" fmla="*/ 7359132 w 38"/>
                <a:gd name="T1" fmla="*/ 252991 h 20"/>
                <a:gd name="T2" fmla="*/ 7359132 w 38"/>
                <a:gd name="T3" fmla="*/ 0 h 20"/>
                <a:gd name="T4" fmla="*/ 0 w 38"/>
                <a:gd name="T5" fmla="*/ 252991 h 20"/>
                <a:gd name="T6" fmla="*/ 7359132 w 38"/>
                <a:gd name="T7" fmla="*/ 252991 h 20"/>
                <a:gd name="T8" fmla="*/ 7359132 w 38"/>
                <a:gd name="T9" fmla="*/ 252991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20"/>
                <a:gd name="T17" fmla="*/ 38 w 38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20">
                  <a:moveTo>
                    <a:pt x="38" y="5"/>
                  </a:moveTo>
                  <a:lnTo>
                    <a:pt x="2" y="0"/>
                  </a:lnTo>
                  <a:lnTo>
                    <a:pt x="0" y="14"/>
                  </a:lnTo>
                  <a:lnTo>
                    <a:pt x="37" y="20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30" name="Freeform 126"/>
            <p:cNvSpPr>
              <a:spLocks/>
            </p:cNvSpPr>
            <p:nvPr/>
          </p:nvSpPr>
          <p:spPr bwMode="auto">
            <a:xfrm>
              <a:off x="4011" y="1626"/>
              <a:ext cx="31" cy="10"/>
            </a:xfrm>
            <a:custGeom>
              <a:avLst/>
              <a:gdLst>
                <a:gd name="T0" fmla="*/ 6054236 w 41"/>
                <a:gd name="T1" fmla="*/ 31081 h 17"/>
                <a:gd name="T2" fmla="*/ 6054236 w 41"/>
                <a:gd name="T3" fmla="*/ 0 h 17"/>
                <a:gd name="T4" fmla="*/ 6054236 w 41"/>
                <a:gd name="T5" fmla="*/ 0 h 17"/>
                <a:gd name="T6" fmla="*/ 0 w 41"/>
                <a:gd name="T7" fmla="*/ 31081 h 17"/>
                <a:gd name="T8" fmla="*/ 6054236 w 41"/>
                <a:gd name="T9" fmla="*/ 31081 h 17"/>
                <a:gd name="T10" fmla="*/ 6054236 w 41"/>
                <a:gd name="T11" fmla="*/ 31081 h 17"/>
                <a:gd name="T12" fmla="*/ 6054236 w 41"/>
                <a:gd name="T13" fmla="*/ 31081 h 17"/>
                <a:gd name="T14" fmla="*/ 6054236 w 41"/>
                <a:gd name="T15" fmla="*/ 0 h 17"/>
                <a:gd name="T16" fmla="*/ 6054236 w 41"/>
                <a:gd name="T17" fmla="*/ 0 h 17"/>
                <a:gd name="T18" fmla="*/ 6054236 w 41"/>
                <a:gd name="T19" fmla="*/ 31081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1"/>
                <a:gd name="T31" fmla="*/ 0 h 17"/>
                <a:gd name="T32" fmla="*/ 41 w 41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1" h="17">
                  <a:moveTo>
                    <a:pt x="41" y="7"/>
                  </a:moveTo>
                  <a:lnTo>
                    <a:pt x="35" y="0"/>
                  </a:lnTo>
                  <a:lnTo>
                    <a:pt x="1" y="0"/>
                  </a:lnTo>
                  <a:lnTo>
                    <a:pt x="0" y="15"/>
                  </a:lnTo>
                  <a:lnTo>
                    <a:pt x="35" y="17"/>
                  </a:lnTo>
                  <a:lnTo>
                    <a:pt x="28" y="7"/>
                  </a:lnTo>
                  <a:lnTo>
                    <a:pt x="41" y="7"/>
                  </a:lnTo>
                  <a:lnTo>
                    <a:pt x="41" y="0"/>
                  </a:lnTo>
                  <a:lnTo>
                    <a:pt x="35" y="0"/>
                  </a:lnTo>
                  <a:lnTo>
                    <a:pt x="41" y="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31" name="Freeform 127"/>
            <p:cNvSpPr>
              <a:spLocks/>
            </p:cNvSpPr>
            <p:nvPr/>
          </p:nvSpPr>
          <p:spPr bwMode="auto">
            <a:xfrm>
              <a:off x="4032" y="1630"/>
              <a:ext cx="10" cy="12"/>
            </a:xfrm>
            <a:custGeom>
              <a:avLst/>
              <a:gdLst>
                <a:gd name="T0" fmla="*/ 8691896 w 13"/>
                <a:gd name="T1" fmla="*/ 138327 h 19"/>
                <a:gd name="T2" fmla="*/ 8691896 w 13"/>
                <a:gd name="T3" fmla="*/ 138327 h 19"/>
                <a:gd name="T4" fmla="*/ 8691896 w 13"/>
                <a:gd name="T5" fmla="*/ 0 h 19"/>
                <a:gd name="T6" fmla="*/ 0 w 13"/>
                <a:gd name="T7" fmla="*/ 0 h 19"/>
                <a:gd name="T8" fmla="*/ 0 w 13"/>
                <a:gd name="T9" fmla="*/ 138327 h 19"/>
                <a:gd name="T10" fmla="*/ 8691896 w 13"/>
                <a:gd name="T11" fmla="*/ 138327 h 19"/>
                <a:gd name="T12" fmla="*/ 0 w 13"/>
                <a:gd name="T13" fmla="*/ 138327 h 19"/>
                <a:gd name="T14" fmla="*/ 0 w 13"/>
                <a:gd name="T15" fmla="*/ 138327 h 19"/>
                <a:gd name="T16" fmla="*/ 8691896 w 13"/>
                <a:gd name="T17" fmla="*/ 138327 h 19"/>
                <a:gd name="T18" fmla="*/ 8691896 w 13"/>
                <a:gd name="T19" fmla="*/ 13832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9"/>
                <a:gd name="T32" fmla="*/ 13 w 13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9">
                  <a:moveTo>
                    <a:pt x="7" y="4"/>
                  </a:moveTo>
                  <a:lnTo>
                    <a:pt x="13" y="12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7" y="19"/>
                  </a:lnTo>
                  <a:lnTo>
                    <a:pt x="0" y="12"/>
                  </a:lnTo>
                  <a:lnTo>
                    <a:pt x="0" y="19"/>
                  </a:lnTo>
                  <a:lnTo>
                    <a:pt x="7" y="19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32" name="Freeform 128"/>
            <p:cNvSpPr>
              <a:spLocks/>
            </p:cNvSpPr>
            <p:nvPr/>
          </p:nvSpPr>
          <p:spPr bwMode="auto">
            <a:xfrm>
              <a:off x="4038" y="1633"/>
              <a:ext cx="30" cy="9"/>
            </a:xfrm>
            <a:custGeom>
              <a:avLst/>
              <a:gdLst>
                <a:gd name="T0" fmla="*/ 5107536 w 40"/>
                <a:gd name="T1" fmla="*/ 47109 h 15"/>
                <a:gd name="T2" fmla="*/ 5107536 w 40"/>
                <a:gd name="T3" fmla="*/ 0 h 15"/>
                <a:gd name="T4" fmla="*/ 0 w 40"/>
                <a:gd name="T5" fmla="*/ 0 h 15"/>
                <a:gd name="T6" fmla="*/ 0 w 40"/>
                <a:gd name="T7" fmla="*/ 47109 h 15"/>
                <a:gd name="T8" fmla="*/ 5107536 w 40"/>
                <a:gd name="T9" fmla="*/ 47109 h 15"/>
                <a:gd name="T10" fmla="*/ 5107536 w 40"/>
                <a:gd name="T11" fmla="*/ 47109 h 15"/>
                <a:gd name="T12" fmla="*/ 5107536 w 40"/>
                <a:gd name="T13" fmla="*/ 47109 h 15"/>
                <a:gd name="T14" fmla="*/ 5107536 w 40"/>
                <a:gd name="T15" fmla="*/ 0 h 15"/>
                <a:gd name="T16" fmla="*/ 5107536 w 40"/>
                <a:gd name="T17" fmla="*/ 0 h 15"/>
                <a:gd name="T18" fmla="*/ 5107536 w 40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15"/>
                <a:gd name="T32" fmla="*/ 40 w 40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15">
                  <a:moveTo>
                    <a:pt x="40" y="8"/>
                  </a:moveTo>
                  <a:lnTo>
                    <a:pt x="33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3" y="15"/>
                  </a:lnTo>
                  <a:lnTo>
                    <a:pt x="27" y="8"/>
                  </a:lnTo>
                  <a:lnTo>
                    <a:pt x="40" y="8"/>
                  </a:lnTo>
                  <a:lnTo>
                    <a:pt x="40" y="0"/>
                  </a:lnTo>
                  <a:lnTo>
                    <a:pt x="33" y="0"/>
                  </a:lnTo>
                  <a:lnTo>
                    <a:pt x="40" y="8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33" name="Freeform 129"/>
            <p:cNvSpPr>
              <a:spLocks/>
            </p:cNvSpPr>
            <p:nvPr/>
          </p:nvSpPr>
          <p:spPr bwMode="auto">
            <a:xfrm>
              <a:off x="4058" y="1638"/>
              <a:ext cx="10" cy="15"/>
            </a:xfrm>
            <a:custGeom>
              <a:avLst/>
              <a:gdLst>
                <a:gd name="T0" fmla="*/ 8691896 w 13"/>
                <a:gd name="T1" fmla="*/ 111021 h 24"/>
                <a:gd name="T2" fmla="*/ 8691896 w 13"/>
                <a:gd name="T3" fmla="*/ 111021 h 24"/>
                <a:gd name="T4" fmla="*/ 8691896 w 13"/>
                <a:gd name="T5" fmla="*/ 0 h 24"/>
                <a:gd name="T6" fmla="*/ 0 w 13"/>
                <a:gd name="T7" fmla="*/ 0 h 24"/>
                <a:gd name="T8" fmla="*/ 0 w 13"/>
                <a:gd name="T9" fmla="*/ 111021 h 24"/>
                <a:gd name="T10" fmla="*/ 8691896 w 13"/>
                <a:gd name="T11" fmla="*/ 111021 h 24"/>
                <a:gd name="T12" fmla="*/ 0 w 13"/>
                <a:gd name="T13" fmla="*/ 111021 h 24"/>
                <a:gd name="T14" fmla="*/ 0 w 13"/>
                <a:gd name="T15" fmla="*/ 111021 h 24"/>
                <a:gd name="T16" fmla="*/ 8691896 w 13"/>
                <a:gd name="T17" fmla="*/ 111021 h 24"/>
                <a:gd name="T18" fmla="*/ 8691896 w 13"/>
                <a:gd name="T19" fmla="*/ 111021 h 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24"/>
                <a:gd name="T32" fmla="*/ 13 w 13"/>
                <a:gd name="T33" fmla="*/ 24 h 2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24">
                  <a:moveTo>
                    <a:pt x="6" y="7"/>
                  </a:moveTo>
                  <a:lnTo>
                    <a:pt x="13" y="14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6" y="24"/>
                  </a:lnTo>
                  <a:lnTo>
                    <a:pt x="0" y="14"/>
                  </a:lnTo>
                  <a:lnTo>
                    <a:pt x="0" y="24"/>
                  </a:lnTo>
                  <a:lnTo>
                    <a:pt x="6" y="24"/>
                  </a:lnTo>
                  <a:lnTo>
                    <a:pt x="6" y="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34" name="Freeform 130"/>
            <p:cNvSpPr>
              <a:spLocks/>
            </p:cNvSpPr>
            <p:nvPr/>
          </p:nvSpPr>
          <p:spPr bwMode="auto">
            <a:xfrm>
              <a:off x="4062" y="1642"/>
              <a:ext cx="22" cy="11"/>
            </a:xfrm>
            <a:custGeom>
              <a:avLst/>
              <a:gdLst>
                <a:gd name="T0" fmla="*/ 6492981 w 29"/>
                <a:gd name="T1" fmla="*/ 230009 h 17"/>
                <a:gd name="T2" fmla="*/ 6492981 w 29"/>
                <a:gd name="T3" fmla="*/ 0 h 17"/>
                <a:gd name="T4" fmla="*/ 0 w 29"/>
                <a:gd name="T5" fmla="*/ 0 h 17"/>
                <a:gd name="T6" fmla="*/ 0 w 29"/>
                <a:gd name="T7" fmla="*/ 230009 h 17"/>
                <a:gd name="T8" fmla="*/ 6492981 w 29"/>
                <a:gd name="T9" fmla="*/ 230009 h 17"/>
                <a:gd name="T10" fmla="*/ 6492981 w 29"/>
                <a:gd name="T11" fmla="*/ 230009 h 17"/>
                <a:gd name="T12" fmla="*/ 6492981 w 29"/>
                <a:gd name="T13" fmla="*/ 230009 h 17"/>
                <a:gd name="T14" fmla="*/ 6492981 w 29"/>
                <a:gd name="T15" fmla="*/ 0 h 17"/>
                <a:gd name="T16" fmla="*/ 6492981 w 29"/>
                <a:gd name="T17" fmla="*/ 0 h 17"/>
                <a:gd name="T18" fmla="*/ 6492981 w 29"/>
                <a:gd name="T19" fmla="*/ 230009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17"/>
                <a:gd name="T32" fmla="*/ 29 w 29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17">
                  <a:moveTo>
                    <a:pt x="29" y="7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23" y="17"/>
                  </a:lnTo>
                  <a:lnTo>
                    <a:pt x="15" y="7"/>
                  </a:lnTo>
                  <a:lnTo>
                    <a:pt x="29" y="7"/>
                  </a:lnTo>
                  <a:lnTo>
                    <a:pt x="29" y="0"/>
                  </a:lnTo>
                  <a:lnTo>
                    <a:pt x="23" y="0"/>
                  </a:lnTo>
                  <a:lnTo>
                    <a:pt x="29" y="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4074" y="1647"/>
              <a:ext cx="10" cy="26"/>
            </a:xfrm>
            <a:custGeom>
              <a:avLst/>
              <a:gdLst>
                <a:gd name="T0" fmla="*/ 1833316 w 14"/>
                <a:gd name="T1" fmla="*/ 150627 h 41"/>
                <a:gd name="T2" fmla="*/ 1833316 w 14"/>
                <a:gd name="T3" fmla="*/ 150627 h 41"/>
                <a:gd name="T4" fmla="*/ 1833316 w 14"/>
                <a:gd name="T5" fmla="*/ 0 h 41"/>
                <a:gd name="T6" fmla="*/ 0 w 14"/>
                <a:gd name="T7" fmla="*/ 0 h 41"/>
                <a:gd name="T8" fmla="*/ 0 w 14"/>
                <a:gd name="T9" fmla="*/ 150627 h 41"/>
                <a:gd name="T10" fmla="*/ 1833316 w 14"/>
                <a:gd name="T11" fmla="*/ 150627 h 41"/>
                <a:gd name="T12" fmla="*/ 0 w 14"/>
                <a:gd name="T13" fmla="*/ 150627 h 41"/>
                <a:gd name="T14" fmla="*/ 0 w 14"/>
                <a:gd name="T15" fmla="*/ 150627 h 41"/>
                <a:gd name="T16" fmla="*/ 1833316 w 14"/>
                <a:gd name="T17" fmla="*/ 150627 h 41"/>
                <a:gd name="T18" fmla="*/ 1833316 w 14"/>
                <a:gd name="T19" fmla="*/ 150627 h 4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41"/>
                <a:gd name="T32" fmla="*/ 14 w 14"/>
                <a:gd name="T33" fmla="*/ 41 h 4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41">
                  <a:moveTo>
                    <a:pt x="8" y="26"/>
                  </a:moveTo>
                  <a:lnTo>
                    <a:pt x="14" y="34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34"/>
                  </a:lnTo>
                  <a:lnTo>
                    <a:pt x="8" y="41"/>
                  </a:lnTo>
                  <a:lnTo>
                    <a:pt x="0" y="34"/>
                  </a:lnTo>
                  <a:lnTo>
                    <a:pt x="0" y="41"/>
                  </a:lnTo>
                  <a:lnTo>
                    <a:pt x="8" y="41"/>
                  </a:lnTo>
                  <a:lnTo>
                    <a:pt x="8" y="26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4080" y="1663"/>
              <a:ext cx="34" cy="10"/>
            </a:xfrm>
            <a:custGeom>
              <a:avLst/>
              <a:gdLst>
                <a:gd name="T0" fmla="*/ 5963757 w 45"/>
                <a:gd name="T1" fmla="*/ 430536 h 15"/>
                <a:gd name="T2" fmla="*/ 5963757 w 45"/>
                <a:gd name="T3" fmla="*/ 0 h 15"/>
                <a:gd name="T4" fmla="*/ 0 w 45"/>
                <a:gd name="T5" fmla="*/ 0 h 15"/>
                <a:gd name="T6" fmla="*/ 0 w 45"/>
                <a:gd name="T7" fmla="*/ 430536 h 15"/>
                <a:gd name="T8" fmla="*/ 5963757 w 45"/>
                <a:gd name="T9" fmla="*/ 430536 h 15"/>
                <a:gd name="T10" fmla="*/ 5963757 w 45"/>
                <a:gd name="T11" fmla="*/ 430536 h 15"/>
                <a:gd name="T12" fmla="*/ 5963757 w 45"/>
                <a:gd name="T13" fmla="*/ 430536 h 15"/>
                <a:gd name="T14" fmla="*/ 5963757 w 45"/>
                <a:gd name="T15" fmla="*/ 0 h 15"/>
                <a:gd name="T16" fmla="*/ 5963757 w 45"/>
                <a:gd name="T17" fmla="*/ 0 h 15"/>
                <a:gd name="T18" fmla="*/ 5963757 w 45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5"/>
                <a:gd name="T31" fmla="*/ 0 h 15"/>
                <a:gd name="T32" fmla="*/ 45 w 45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5" h="15">
                  <a:moveTo>
                    <a:pt x="45" y="8"/>
                  </a:moveTo>
                  <a:lnTo>
                    <a:pt x="38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8" y="15"/>
                  </a:lnTo>
                  <a:lnTo>
                    <a:pt x="32" y="8"/>
                  </a:lnTo>
                  <a:lnTo>
                    <a:pt x="45" y="8"/>
                  </a:lnTo>
                  <a:lnTo>
                    <a:pt x="45" y="0"/>
                  </a:lnTo>
                  <a:lnTo>
                    <a:pt x="38" y="0"/>
                  </a:lnTo>
                  <a:lnTo>
                    <a:pt x="45" y="8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4104" y="1668"/>
              <a:ext cx="10" cy="16"/>
            </a:xfrm>
            <a:custGeom>
              <a:avLst/>
              <a:gdLst>
                <a:gd name="T0" fmla="*/ 8691896 w 13"/>
                <a:gd name="T1" fmla="*/ 182686 h 25"/>
                <a:gd name="T2" fmla="*/ 8691896 w 13"/>
                <a:gd name="T3" fmla="*/ 182686 h 25"/>
                <a:gd name="T4" fmla="*/ 8691896 w 13"/>
                <a:gd name="T5" fmla="*/ 0 h 25"/>
                <a:gd name="T6" fmla="*/ 0 w 13"/>
                <a:gd name="T7" fmla="*/ 0 h 25"/>
                <a:gd name="T8" fmla="*/ 0 w 13"/>
                <a:gd name="T9" fmla="*/ 182686 h 25"/>
                <a:gd name="T10" fmla="*/ 8691896 w 13"/>
                <a:gd name="T11" fmla="*/ 182686 h 25"/>
                <a:gd name="T12" fmla="*/ 0 w 13"/>
                <a:gd name="T13" fmla="*/ 182686 h 25"/>
                <a:gd name="T14" fmla="*/ 0 w 13"/>
                <a:gd name="T15" fmla="*/ 182686 h 25"/>
                <a:gd name="T16" fmla="*/ 8691896 w 13"/>
                <a:gd name="T17" fmla="*/ 182686 h 25"/>
                <a:gd name="T18" fmla="*/ 8691896 w 13"/>
                <a:gd name="T19" fmla="*/ 182686 h 2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25"/>
                <a:gd name="T32" fmla="*/ 13 w 13"/>
                <a:gd name="T33" fmla="*/ 25 h 2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25">
                  <a:moveTo>
                    <a:pt x="6" y="11"/>
                  </a:moveTo>
                  <a:lnTo>
                    <a:pt x="13" y="18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6" y="25"/>
                  </a:lnTo>
                  <a:lnTo>
                    <a:pt x="0" y="18"/>
                  </a:lnTo>
                  <a:lnTo>
                    <a:pt x="0" y="25"/>
                  </a:lnTo>
                  <a:lnTo>
                    <a:pt x="6" y="25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4108" y="1675"/>
              <a:ext cx="62" cy="9"/>
            </a:xfrm>
            <a:custGeom>
              <a:avLst/>
              <a:gdLst>
                <a:gd name="T0" fmla="*/ 6054236 w 82"/>
                <a:gd name="T1" fmla="*/ 200600 h 14"/>
                <a:gd name="T2" fmla="*/ 6054236 w 82"/>
                <a:gd name="T3" fmla="*/ 0 h 14"/>
                <a:gd name="T4" fmla="*/ 0 w 82"/>
                <a:gd name="T5" fmla="*/ 0 h 14"/>
                <a:gd name="T6" fmla="*/ 0 w 82"/>
                <a:gd name="T7" fmla="*/ 200600 h 14"/>
                <a:gd name="T8" fmla="*/ 6054236 w 82"/>
                <a:gd name="T9" fmla="*/ 200600 h 14"/>
                <a:gd name="T10" fmla="*/ 6054236 w 82"/>
                <a:gd name="T11" fmla="*/ 200600 h 14"/>
                <a:gd name="T12" fmla="*/ 6054236 w 82"/>
                <a:gd name="T13" fmla="*/ 200600 h 14"/>
                <a:gd name="T14" fmla="*/ 6054236 w 82"/>
                <a:gd name="T15" fmla="*/ 0 h 14"/>
                <a:gd name="T16" fmla="*/ 6054236 w 82"/>
                <a:gd name="T17" fmla="*/ 0 h 14"/>
                <a:gd name="T18" fmla="*/ 6054236 w 82"/>
                <a:gd name="T19" fmla="*/ 200600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2"/>
                <a:gd name="T31" fmla="*/ 0 h 14"/>
                <a:gd name="T32" fmla="*/ 82 w 82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2" h="14">
                  <a:moveTo>
                    <a:pt x="82" y="7"/>
                  </a:moveTo>
                  <a:lnTo>
                    <a:pt x="75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75" y="14"/>
                  </a:lnTo>
                  <a:lnTo>
                    <a:pt x="69" y="7"/>
                  </a:lnTo>
                  <a:lnTo>
                    <a:pt x="82" y="7"/>
                  </a:lnTo>
                  <a:lnTo>
                    <a:pt x="82" y="0"/>
                  </a:lnTo>
                  <a:lnTo>
                    <a:pt x="75" y="0"/>
                  </a:lnTo>
                  <a:lnTo>
                    <a:pt x="82" y="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4160" y="1680"/>
              <a:ext cx="10" cy="14"/>
            </a:xfrm>
            <a:custGeom>
              <a:avLst/>
              <a:gdLst>
                <a:gd name="T0" fmla="*/ 8691896 w 13"/>
                <a:gd name="T1" fmla="*/ 162083 h 22"/>
                <a:gd name="T2" fmla="*/ 8691896 w 13"/>
                <a:gd name="T3" fmla="*/ 162083 h 22"/>
                <a:gd name="T4" fmla="*/ 8691896 w 13"/>
                <a:gd name="T5" fmla="*/ 0 h 22"/>
                <a:gd name="T6" fmla="*/ 0 w 13"/>
                <a:gd name="T7" fmla="*/ 0 h 22"/>
                <a:gd name="T8" fmla="*/ 0 w 13"/>
                <a:gd name="T9" fmla="*/ 162083 h 22"/>
                <a:gd name="T10" fmla="*/ 8691896 w 13"/>
                <a:gd name="T11" fmla="*/ 162083 h 22"/>
                <a:gd name="T12" fmla="*/ 0 w 13"/>
                <a:gd name="T13" fmla="*/ 162083 h 22"/>
                <a:gd name="T14" fmla="*/ 0 w 13"/>
                <a:gd name="T15" fmla="*/ 162083 h 22"/>
                <a:gd name="T16" fmla="*/ 8691896 w 13"/>
                <a:gd name="T17" fmla="*/ 162083 h 22"/>
                <a:gd name="T18" fmla="*/ 8691896 w 13"/>
                <a:gd name="T19" fmla="*/ 162083 h 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22"/>
                <a:gd name="T32" fmla="*/ 13 w 13"/>
                <a:gd name="T33" fmla="*/ 22 h 2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22">
                  <a:moveTo>
                    <a:pt x="6" y="6"/>
                  </a:moveTo>
                  <a:lnTo>
                    <a:pt x="13" y="13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6" y="22"/>
                  </a:lnTo>
                  <a:lnTo>
                    <a:pt x="0" y="13"/>
                  </a:lnTo>
                  <a:lnTo>
                    <a:pt x="0" y="22"/>
                  </a:lnTo>
                  <a:lnTo>
                    <a:pt x="6" y="22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4165" y="1684"/>
              <a:ext cx="82" cy="10"/>
            </a:xfrm>
            <a:custGeom>
              <a:avLst/>
              <a:gdLst>
                <a:gd name="T0" fmla="*/ 5445781 w 109"/>
                <a:gd name="T1" fmla="*/ 111021 h 16"/>
                <a:gd name="T2" fmla="*/ 5445781 w 109"/>
                <a:gd name="T3" fmla="*/ 0 h 16"/>
                <a:gd name="T4" fmla="*/ 0 w 109"/>
                <a:gd name="T5" fmla="*/ 0 h 16"/>
                <a:gd name="T6" fmla="*/ 0 w 109"/>
                <a:gd name="T7" fmla="*/ 111021 h 16"/>
                <a:gd name="T8" fmla="*/ 5445781 w 109"/>
                <a:gd name="T9" fmla="*/ 111021 h 16"/>
                <a:gd name="T10" fmla="*/ 5445781 w 109"/>
                <a:gd name="T11" fmla="*/ 111021 h 16"/>
                <a:gd name="T12" fmla="*/ 5445781 w 109"/>
                <a:gd name="T13" fmla="*/ 111021 h 16"/>
                <a:gd name="T14" fmla="*/ 5445781 w 109"/>
                <a:gd name="T15" fmla="*/ 0 h 16"/>
                <a:gd name="T16" fmla="*/ 5445781 w 109"/>
                <a:gd name="T17" fmla="*/ 0 h 16"/>
                <a:gd name="T18" fmla="*/ 5445781 w 109"/>
                <a:gd name="T19" fmla="*/ 111021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9"/>
                <a:gd name="T31" fmla="*/ 0 h 16"/>
                <a:gd name="T32" fmla="*/ 109 w 109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9" h="16">
                  <a:moveTo>
                    <a:pt x="109" y="7"/>
                  </a:moveTo>
                  <a:lnTo>
                    <a:pt x="102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102" y="16"/>
                  </a:lnTo>
                  <a:lnTo>
                    <a:pt x="96" y="7"/>
                  </a:lnTo>
                  <a:lnTo>
                    <a:pt x="109" y="7"/>
                  </a:lnTo>
                  <a:lnTo>
                    <a:pt x="109" y="0"/>
                  </a:lnTo>
                  <a:lnTo>
                    <a:pt x="102" y="0"/>
                  </a:lnTo>
                  <a:lnTo>
                    <a:pt x="109" y="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237" y="1688"/>
              <a:ext cx="10" cy="26"/>
            </a:xfrm>
            <a:custGeom>
              <a:avLst/>
              <a:gdLst>
                <a:gd name="T0" fmla="*/ 8691896 w 13"/>
                <a:gd name="T1" fmla="*/ 150627 h 41"/>
                <a:gd name="T2" fmla="*/ 8691896 w 13"/>
                <a:gd name="T3" fmla="*/ 150627 h 41"/>
                <a:gd name="T4" fmla="*/ 8691896 w 13"/>
                <a:gd name="T5" fmla="*/ 0 h 41"/>
                <a:gd name="T6" fmla="*/ 0 w 13"/>
                <a:gd name="T7" fmla="*/ 0 h 41"/>
                <a:gd name="T8" fmla="*/ 0 w 13"/>
                <a:gd name="T9" fmla="*/ 150627 h 41"/>
                <a:gd name="T10" fmla="*/ 8691896 w 13"/>
                <a:gd name="T11" fmla="*/ 150627 h 41"/>
                <a:gd name="T12" fmla="*/ 0 w 13"/>
                <a:gd name="T13" fmla="*/ 150627 h 41"/>
                <a:gd name="T14" fmla="*/ 0 w 13"/>
                <a:gd name="T15" fmla="*/ 150627 h 41"/>
                <a:gd name="T16" fmla="*/ 8691896 w 13"/>
                <a:gd name="T17" fmla="*/ 150627 h 41"/>
                <a:gd name="T18" fmla="*/ 8691896 w 13"/>
                <a:gd name="T19" fmla="*/ 150627 h 4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41"/>
                <a:gd name="T32" fmla="*/ 13 w 13"/>
                <a:gd name="T33" fmla="*/ 41 h 4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41">
                  <a:moveTo>
                    <a:pt x="6" y="26"/>
                  </a:moveTo>
                  <a:lnTo>
                    <a:pt x="13" y="33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3"/>
                  </a:lnTo>
                  <a:lnTo>
                    <a:pt x="6" y="41"/>
                  </a:lnTo>
                  <a:lnTo>
                    <a:pt x="0" y="33"/>
                  </a:lnTo>
                  <a:lnTo>
                    <a:pt x="0" y="41"/>
                  </a:lnTo>
                  <a:lnTo>
                    <a:pt x="6" y="41"/>
                  </a:lnTo>
                  <a:lnTo>
                    <a:pt x="6" y="26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4242" y="1705"/>
              <a:ext cx="56" cy="9"/>
            </a:xfrm>
            <a:custGeom>
              <a:avLst/>
              <a:gdLst>
                <a:gd name="T0" fmla="*/ 6166032 w 74"/>
                <a:gd name="T1" fmla="*/ 47109 h 15"/>
                <a:gd name="T2" fmla="*/ 6166032 w 74"/>
                <a:gd name="T3" fmla="*/ 0 h 15"/>
                <a:gd name="T4" fmla="*/ 0 w 74"/>
                <a:gd name="T5" fmla="*/ 0 h 15"/>
                <a:gd name="T6" fmla="*/ 0 w 74"/>
                <a:gd name="T7" fmla="*/ 47109 h 15"/>
                <a:gd name="T8" fmla="*/ 6166032 w 74"/>
                <a:gd name="T9" fmla="*/ 47109 h 15"/>
                <a:gd name="T10" fmla="*/ 6166032 w 74"/>
                <a:gd name="T11" fmla="*/ 47109 h 15"/>
                <a:gd name="T12" fmla="*/ 6166032 w 74"/>
                <a:gd name="T13" fmla="*/ 47109 h 15"/>
                <a:gd name="T14" fmla="*/ 6166032 w 74"/>
                <a:gd name="T15" fmla="*/ 0 h 15"/>
                <a:gd name="T16" fmla="*/ 6166032 w 74"/>
                <a:gd name="T17" fmla="*/ 0 h 15"/>
                <a:gd name="T18" fmla="*/ 6166032 w 74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4"/>
                <a:gd name="T31" fmla="*/ 0 h 15"/>
                <a:gd name="T32" fmla="*/ 74 w 74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4" h="15">
                  <a:moveTo>
                    <a:pt x="74" y="7"/>
                  </a:moveTo>
                  <a:lnTo>
                    <a:pt x="68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68" y="15"/>
                  </a:lnTo>
                  <a:lnTo>
                    <a:pt x="61" y="7"/>
                  </a:lnTo>
                  <a:lnTo>
                    <a:pt x="74" y="7"/>
                  </a:lnTo>
                  <a:lnTo>
                    <a:pt x="74" y="0"/>
                  </a:lnTo>
                  <a:lnTo>
                    <a:pt x="68" y="0"/>
                  </a:lnTo>
                  <a:lnTo>
                    <a:pt x="74" y="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4288" y="1709"/>
              <a:ext cx="10" cy="18"/>
            </a:xfrm>
            <a:custGeom>
              <a:avLst/>
              <a:gdLst>
                <a:gd name="T0" fmla="*/ 8691896 w 13"/>
                <a:gd name="T1" fmla="*/ 200600 h 28"/>
                <a:gd name="T2" fmla="*/ 8691896 w 13"/>
                <a:gd name="T3" fmla="*/ 200600 h 28"/>
                <a:gd name="T4" fmla="*/ 8691896 w 13"/>
                <a:gd name="T5" fmla="*/ 0 h 28"/>
                <a:gd name="T6" fmla="*/ 0 w 13"/>
                <a:gd name="T7" fmla="*/ 0 h 28"/>
                <a:gd name="T8" fmla="*/ 0 w 13"/>
                <a:gd name="T9" fmla="*/ 200600 h 28"/>
                <a:gd name="T10" fmla="*/ 8691896 w 13"/>
                <a:gd name="T11" fmla="*/ 200600 h 28"/>
                <a:gd name="T12" fmla="*/ 0 w 13"/>
                <a:gd name="T13" fmla="*/ 200600 h 28"/>
                <a:gd name="T14" fmla="*/ 0 w 13"/>
                <a:gd name="T15" fmla="*/ 200600 h 28"/>
                <a:gd name="T16" fmla="*/ 8691896 w 13"/>
                <a:gd name="T17" fmla="*/ 200600 h 28"/>
                <a:gd name="T18" fmla="*/ 8691896 w 13"/>
                <a:gd name="T19" fmla="*/ 200600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28"/>
                <a:gd name="T32" fmla="*/ 13 w 13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28">
                  <a:moveTo>
                    <a:pt x="7" y="11"/>
                  </a:moveTo>
                  <a:lnTo>
                    <a:pt x="13" y="19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7" y="28"/>
                  </a:lnTo>
                  <a:lnTo>
                    <a:pt x="0" y="19"/>
                  </a:lnTo>
                  <a:lnTo>
                    <a:pt x="0" y="28"/>
                  </a:lnTo>
                  <a:lnTo>
                    <a:pt x="7" y="28"/>
                  </a:lnTo>
                  <a:lnTo>
                    <a:pt x="7" y="11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4293" y="1716"/>
              <a:ext cx="27" cy="11"/>
            </a:xfrm>
            <a:custGeom>
              <a:avLst/>
              <a:gdLst>
                <a:gd name="T0" fmla="*/ 5107529 w 36"/>
                <a:gd name="T1" fmla="*/ 230009 h 17"/>
                <a:gd name="T2" fmla="*/ 5107529 w 36"/>
                <a:gd name="T3" fmla="*/ 0 h 17"/>
                <a:gd name="T4" fmla="*/ 0 w 36"/>
                <a:gd name="T5" fmla="*/ 0 h 17"/>
                <a:gd name="T6" fmla="*/ 0 w 36"/>
                <a:gd name="T7" fmla="*/ 230009 h 17"/>
                <a:gd name="T8" fmla="*/ 5107529 w 36"/>
                <a:gd name="T9" fmla="*/ 230009 h 17"/>
                <a:gd name="T10" fmla="*/ 5107529 w 36"/>
                <a:gd name="T11" fmla="*/ 230009 h 17"/>
                <a:gd name="T12" fmla="*/ 5107529 w 36"/>
                <a:gd name="T13" fmla="*/ 230009 h 17"/>
                <a:gd name="T14" fmla="*/ 5107529 w 36"/>
                <a:gd name="T15" fmla="*/ 0 h 17"/>
                <a:gd name="T16" fmla="*/ 5107529 w 36"/>
                <a:gd name="T17" fmla="*/ 0 h 17"/>
                <a:gd name="T18" fmla="*/ 5107529 w 36"/>
                <a:gd name="T19" fmla="*/ 230009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6"/>
                <a:gd name="T31" fmla="*/ 0 h 17"/>
                <a:gd name="T32" fmla="*/ 36 w 36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6" h="17">
                  <a:moveTo>
                    <a:pt x="36" y="8"/>
                  </a:moveTo>
                  <a:lnTo>
                    <a:pt x="3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0" y="17"/>
                  </a:lnTo>
                  <a:lnTo>
                    <a:pt x="23" y="8"/>
                  </a:lnTo>
                  <a:lnTo>
                    <a:pt x="36" y="8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6" y="8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4311" y="1721"/>
              <a:ext cx="9" cy="14"/>
            </a:xfrm>
            <a:custGeom>
              <a:avLst/>
              <a:gdLst>
                <a:gd name="T0" fmla="*/ 951060 w 13"/>
                <a:gd name="T1" fmla="*/ 162083 h 22"/>
                <a:gd name="T2" fmla="*/ 951060 w 13"/>
                <a:gd name="T3" fmla="*/ 162083 h 22"/>
                <a:gd name="T4" fmla="*/ 951060 w 13"/>
                <a:gd name="T5" fmla="*/ 0 h 22"/>
                <a:gd name="T6" fmla="*/ 0 w 13"/>
                <a:gd name="T7" fmla="*/ 0 h 22"/>
                <a:gd name="T8" fmla="*/ 0 w 13"/>
                <a:gd name="T9" fmla="*/ 162083 h 22"/>
                <a:gd name="T10" fmla="*/ 951060 w 13"/>
                <a:gd name="T11" fmla="*/ 162083 h 22"/>
                <a:gd name="T12" fmla="*/ 0 w 13"/>
                <a:gd name="T13" fmla="*/ 162083 h 22"/>
                <a:gd name="T14" fmla="*/ 0 w 13"/>
                <a:gd name="T15" fmla="*/ 162083 h 22"/>
                <a:gd name="T16" fmla="*/ 951060 w 13"/>
                <a:gd name="T17" fmla="*/ 162083 h 22"/>
                <a:gd name="T18" fmla="*/ 951060 w 13"/>
                <a:gd name="T19" fmla="*/ 162083 h 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22"/>
                <a:gd name="T32" fmla="*/ 13 w 13"/>
                <a:gd name="T33" fmla="*/ 22 h 2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22">
                  <a:moveTo>
                    <a:pt x="7" y="7"/>
                  </a:moveTo>
                  <a:lnTo>
                    <a:pt x="13" y="14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7" y="22"/>
                  </a:lnTo>
                  <a:lnTo>
                    <a:pt x="0" y="14"/>
                  </a:lnTo>
                  <a:lnTo>
                    <a:pt x="0" y="22"/>
                  </a:lnTo>
                  <a:lnTo>
                    <a:pt x="7" y="22"/>
                  </a:lnTo>
                  <a:lnTo>
                    <a:pt x="7" y="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4316" y="1726"/>
              <a:ext cx="101" cy="9"/>
            </a:xfrm>
            <a:custGeom>
              <a:avLst/>
              <a:gdLst>
                <a:gd name="T0" fmla="*/ 5668553 w 134"/>
                <a:gd name="T1" fmla="*/ 47109 h 15"/>
                <a:gd name="T2" fmla="*/ 5668553 w 134"/>
                <a:gd name="T3" fmla="*/ 0 h 15"/>
                <a:gd name="T4" fmla="*/ 0 w 134"/>
                <a:gd name="T5" fmla="*/ 0 h 15"/>
                <a:gd name="T6" fmla="*/ 0 w 134"/>
                <a:gd name="T7" fmla="*/ 47109 h 15"/>
                <a:gd name="T8" fmla="*/ 5668553 w 134"/>
                <a:gd name="T9" fmla="*/ 47109 h 15"/>
                <a:gd name="T10" fmla="*/ 5668553 w 134"/>
                <a:gd name="T11" fmla="*/ 47109 h 15"/>
                <a:gd name="T12" fmla="*/ 5668553 w 134"/>
                <a:gd name="T13" fmla="*/ 47109 h 15"/>
                <a:gd name="T14" fmla="*/ 5668553 w 134"/>
                <a:gd name="T15" fmla="*/ 0 h 15"/>
                <a:gd name="T16" fmla="*/ 5668553 w 134"/>
                <a:gd name="T17" fmla="*/ 0 h 15"/>
                <a:gd name="T18" fmla="*/ 5668553 w 134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4"/>
                <a:gd name="T31" fmla="*/ 0 h 15"/>
                <a:gd name="T32" fmla="*/ 134 w 134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4" h="15">
                  <a:moveTo>
                    <a:pt x="134" y="7"/>
                  </a:moveTo>
                  <a:lnTo>
                    <a:pt x="128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28" y="15"/>
                  </a:lnTo>
                  <a:lnTo>
                    <a:pt x="121" y="7"/>
                  </a:lnTo>
                  <a:lnTo>
                    <a:pt x="134" y="7"/>
                  </a:lnTo>
                  <a:lnTo>
                    <a:pt x="134" y="0"/>
                  </a:lnTo>
                  <a:lnTo>
                    <a:pt x="128" y="0"/>
                  </a:lnTo>
                  <a:lnTo>
                    <a:pt x="134" y="7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4407" y="1730"/>
              <a:ext cx="10" cy="10"/>
            </a:xfrm>
            <a:custGeom>
              <a:avLst/>
              <a:gdLst>
                <a:gd name="T0" fmla="*/ 8691896 w 13"/>
                <a:gd name="T1" fmla="*/ 0 h 16"/>
                <a:gd name="T2" fmla="*/ 8691896 w 13"/>
                <a:gd name="T3" fmla="*/ 111021 h 16"/>
                <a:gd name="T4" fmla="*/ 8691896 w 13"/>
                <a:gd name="T5" fmla="*/ 111021 h 16"/>
                <a:gd name="T6" fmla="*/ 0 w 13"/>
                <a:gd name="T7" fmla="*/ 111021 h 16"/>
                <a:gd name="T8" fmla="*/ 0 w 13"/>
                <a:gd name="T9" fmla="*/ 111021 h 16"/>
                <a:gd name="T10" fmla="*/ 8691896 w 13"/>
                <a:gd name="T11" fmla="*/ 111021 h 16"/>
                <a:gd name="T12" fmla="*/ 0 w 13"/>
                <a:gd name="T13" fmla="*/ 111021 h 16"/>
                <a:gd name="T14" fmla="*/ 0 w 13"/>
                <a:gd name="T15" fmla="*/ 111021 h 16"/>
                <a:gd name="T16" fmla="*/ 8691896 w 13"/>
                <a:gd name="T17" fmla="*/ 111021 h 16"/>
                <a:gd name="T18" fmla="*/ 8691896 w 13"/>
                <a:gd name="T19" fmla="*/ 0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6"/>
                <a:gd name="T32" fmla="*/ 13 w 13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6">
                  <a:moveTo>
                    <a:pt x="7" y="0"/>
                  </a:moveTo>
                  <a:lnTo>
                    <a:pt x="13" y="7"/>
                  </a:lnTo>
                  <a:lnTo>
                    <a:pt x="13" y="1"/>
                  </a:lnTo>
                  <a:lnTo>
                    <a:pt x="0" y="1"/>
                  </a:lnTo>
                  <a:lnTo>
                    <a:pt x="0" y="7"/>
                  </a:lnTo>
                  <a:lnTo>
                    <a:pt x="7" y="16"/>
                  </a:lnTo>
                  <a:lnTo>
                    <a:pt x="0" y="7"/>
                  </a:lnTo>
                  <a:lnTo>
                    <a:pt x="0" y="16"/>
                  </a:lnTo>
                  <a:lnTo>
                    <a:pt x="7" y="16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4412" y="1730"/>
              <a:ext cx="69" cy="10"/>
            </a:xfrm>
            <a:custGeom>
              <a:avLst/>
              <a:gdLst>
                <a:gd name="T0" fmla="*/ 6425208 w 91"/>
                <a:gd name="T1" fmla="*/ 111021 h 16"/>
                <a:gd name="T2" fmla="*/ 6425208 w 91"/>
                <a:gd name="T3" fmla="*/ 0 h 16"/>
                <a:gd name="T4" fmla="*/ 0 w 91"/>
                <a:gd name="T5" fmla="*/ 0 h 16"/>
                <a:gd name="T6" fmla="*/ 0 w 91"/>
                <a:gd name="T7" fmla="*/ 111021 h 16"/>
                <a:gd name="T8" fmla="*/ 6425208 w 91"/>
                <a:gd name="T9" fmla="*/ 111021 h 16"/>
                <a:gd name="T10" fmla="*/ 6425208 w 91"/>
                <a:gd name="T11" fmla="*/ 111021 h 16"/>
                <a:gd name="T12" fmla="*/ 6425208 w 91"/>
                <a:gd name="T13" fmla="*/ 111021 h 16"/>
                <a:gd name="T14" fmla="*/ 6425208 w 91"/>
                <a:gd name="T15" fmla="*/ 0 h 16"/>
                <a:gd name="T16" fmla="*/ 6425208 w 91"/>
                <a:gd name="T17" fmla="*/ 0 h 16"/>
                <a:gd name="T18" fmla="*/ 6425208 w 91"/>
                <a:gd name="T19" fmla="*/ 111021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16"/>
                <a:gd name="T32" fmla="*/ 91 w 91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16">
                  <a:moveTo>
                    <a:pt x="91" y="7"/>
                  </a:moveTo>
                  <a:lnTo>
                    <a:pt x="84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84" y="16"/>
                  </a:lnTo>
                  <a:lnTo>
                    <a:pt x="78" y="7"/>
                  </a:lnTo>
                  <a:lnTo>
                    <a:pt x="91" y="7"/>
                  </a:lnTo>
                  <a:lnTo>
                    <a:pt x="91" y="0"/>
                  </a:lnTo>
                  <a:lnTo>
                    <a:pt x="84" y="0"/>
                  </a:lnTo>
                  <a:lnTo>
                    <a:pt x="91" y="7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4471" y="1734"/>
              <a:ext cx="10" cy="14"/>
            </a:xfrm>
            <a:custGeom>
              <a:avLst/>
              <a:gdLst>
                <a:gd name="T0" fmla="*/ 8691896 w 13"/>
                <a:gd name="T1" fmla="*/ 162083 h 22"/>
                <a:gd name="T2" fmla="*/ 8691896 w 13"/>
                <a:gd name="T3" fmla="*/ 162083 h 22"/>
                <a:gd name="T4" fmla="*/ 8691896 w 13"/>
                <a:gd name="T5" fmla="*/ 0 h 22"/>
                <a:gd name="T6" fmla="*/ 0 w 13"/>
                <a:gd name="T7" fmla="*/ 0 h 22"/>
                <a:gd name="T8" fmla="*/ 0 w 13"/>
                <a:gd name="T9" fmla="*/ 162083 h 22"/>
                <a:gd name="T10" fmla="*/ 8691896 w 13"/>
                <a:gd name="T11" fmla="*/ 162083 h 22"/>
                <a:gd name="T12" fmla="*/ 0 w 13"/>
                <a:gd name="T13" fmla="*/ 162083 h 22"/>
                <a:gd name="T14" fmla="*/ 0 w 13"/>
                <a:gd name="T15" fmla="*/ 162083 h 22"/>
                <a:gd name="T16" fmla="*/ 8691896 w 13"/>
                <a:gd name="T17" fmla="*/ 162083 h 22"/>
                <a:gd name="T18" fmla="*/ 8691896 w 13"/>
                <a:gd name="T19" fmla="*/ 162083 h 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22"/>
                <a:gd name="T32" fmla="*/ 13 w 13"/>
                <a:gd name="T33" fmla="*/ 22 h 2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22">
                  <a:moveTo>
                    <a:pt x="6" y="5"/>
                  </a:moveTo>
                  <a:lnTo>
                    <a:pt x="13" y="15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6" y="22"/>
                  </a:lnTo>
                  <a:lnTo>
                    <a:pt x="0" y="15"/>
                  </a:lnTo>
                  <a:lnTo>
                    <a:pt x="0" y="22"/>
                  </a:lnTo>
                  <a:lnTo>
                    <a:pt x="6" y="22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4476" y="1737"/>
              <a:ext cx="23" cy="11"/>
            </a:xfrm>
            <a:custGeom>
              <a:avLst/>
              <a:gdLst>
                <a:gd name="T0" fmla="*/ 4070190 w 31"/>
                <a:gd name="T1" fmla="*/ 230009 h 17"/>
                <a:gd name="T2" fmla="*/ 4070190 w 31"/>
                <a:gd name="T3" fmla="*/ 0 h 17"/>
                <a:gd name="T4" fmla="*/ 0 w 31"/>
                <a:gd name="T5" fmla="*/ 0 h 17"/>
                <a:gd name="T6" fmla="*/ 0 w 31"/>
                <a:gd name="T7" fmla="*/ 230009 h 17"/>
                <a:gd name="T8" fmla="*/ 4070190 w 31"/>
                <a:gd name="T9" fmla="*/ 230009 h 17"/>
                <a:gd name="T10" fmla="*/ 4070190 w 31"/>
                <a:gd name="T11" fmla="*/ 230009 h 17"/>
                <a:gd name="T12" fmla="*/ 4070190 w 31"/>
                <a:gd name="T13" fmla="*/ 230009 h 17"/>
                <a:gd name="T14" fmla="*/ 4070190 w 31"/>
                <a:gd name="T15" fmla="*/ 0 h 17"/>
                <a:gd name="T16" fmla="*/ 4070190 w 31"/>
                <a:gd name="T17" fmla="*/ 0 h 17"/>
                <a:gd name="T18" fmla="*/ 4070190 w 31"/>
                <a:gd name="T19" fmla="*/ 230009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1"/>
                <a:gd name="T31" fmla="*/ 0 h 17"/>
                <a:gd name="T32" fmla="*/ 31 w 31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1" h="17">
                  <a:moveTo>
                    <a:pt x="31" y="10"/>
                  </a:moveTo>
                  <a:lnTo>
                    <a:pt x="24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24" y="17"/>
                  </a:lnTo>
                  <a:lnTo>
                    <a:pt x="18" y="10"/>
                  </a:lnTo>
                  <a:lnTo>
                    <a:pt x="31" y="10"/>
                  </a:lnTo>
                  <a:lnTo>
                    <a:pt x="31" y="0"/>
                  </a:lnTo>
                  <a:lnTo>
                    <a:pt x="24" y="0"/>
                  </a:lnTo>
                  <a:lnTo>
                    <a:pt x="31" y="1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4489" y="1744"/>
              <a:ext cx="10" cy="23"/>
            </a:xfrm>
            <a:custGeom>
              <a:avLst/>
              <a:gdLst>
                <a:gd name="T0" fmla="*/ 8691896 w 13"/>
                <a:gd name="T1" fmla="*/ 99077 h 37"/>
                <a:gd name="T2" fmla="*/ 8691896 w 13"/>
                <a:gd name="T3" fmla="*/ 99077 h 37"/>
                <a:gd name="T4" fmla="*/ 8691896 w 13"/>
                <a:gd name="T5" fmla="*/ 0 h 37"/>
                <a:gd name="T6" fmla="*/ 0 w 13"/>
                <a:gd name="T7" fmla="*/ 0 h 37"/>
                <a:gd name="T8" fmla="*/ 0 w 13"/>
                <a:gd name="T9" fmla="*/ 99077 h 37"/>
                <a:gd name="T10" fmla="*/ 8691896 w 13"/>
                <a:gd name="T11" fmla="*/ 99077 h 37"/>
                <a:gd name="T12" fmla="*/ 0 w 13"/>
                <a:gd name="T13" fmla="*/ 99077 h 37"/>
                <a:gd name="T14" fmla="*/ 0 w 13"/>
                <a:gd name="T15" fmla="*/ 99077 h 37"/>
                <a:gd name="T16" fmla="*/ 8691896 w 13"/>
                <a:gd name="T17" fmla="*/ 99077 h 37"/>
                <a:gd name="T18" fmla="*/ 8691896 w 13"/>
                <a:gd name="T19" fmla="*/ 99077 h 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7"/>
                <a:gd name="T32" fmla="*/ 13 w 13"/>
                <a:gd name="T33" fmla="*/ 37 h 3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7">
                  <a:moveTo>
                    <a:pt x="6" y="22"/>
                  </a:moveTo>
                  <a:lnTo>
                    <a:pt x="13" y="29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6" y="37"/>
                  </a:lnTo>
                  <a:lnTo>
                    <a:pt x="0" y="29"/>
                  </a:lnTo>
                  <a:lnTo>
                    <a:pt x="0" y="37"/>
                  </a:lnTo>
                  <a:lnTo>
                    <a:pt x="6" y="37"/>
                  </a:lnTo>
                  <a:lnTo>
                    <a:pt x="6" y="22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4494" y="1758"/>
              <a:ext cx="48" cy="9"/>
            </a:xfrm>
            <a:custGeom>
              <a:avLst/>
              <a:gdLst>
                <a:gd name="T0" fmla="*/ 5107526 w 64"/>
                <a:gd name="T1" fmla="*/ 47109 h 15"/>
                <a:gd name="T2" fmla="*/ 5107526 w 64"/>
                <a:gd name="T3" fmla="*/ 0 h 15"/>
                <a:gd name="T4" fmla="*/ 0 w 64"/>
                <a:gd name="T5" fmla="*/ 0 h 15"/>
                <a:gd name="T6" fmla="*/ 0 w 64"/>
                <a:gd name="T7" fmla="*/ 47109 h 15"/>
                <a:gd name="T8" fmla="*/ 5107526 w 64"/>
                <a:gd name="T9" fmla="*/ 47109 h 15"/>
                <a:gd name="T10" fmla="*/ 5107526 w 64"/>
                <a:gd name="T11" fmla="*/ 47109 h 15"/>
                <a:gd name="T12" fmla="*/ 5107526 w 64"/>
                <a:gd name="T13" fmla="*/ 47109 h 15"/>
                <a:gd name="T14" fmla="*/ 5107526 w 64"/>
                <a:gd name="T15" fmla="*/ 0 h 15"/>
                <a:gd name="T16" fmla="*/ 5107526 w 64"/>
                <a:gd name="T17" fmla="*/ 0 h 15"/>
                <a:gd name="T18" fmla="*/ 5107526 w 64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4"/>
                <a:gd name="T31" fmla="*/ 0 h 15"/>
                <a:gd name="T32" fmla="*/ 64 w 64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4" h="15">
                  <a:moveTo>
                    <a:pt x="64" y="7"/>
                  </a:moveTo>
                  <a:lnTo>
                    <a:pt x="58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58" y="15"/>
                  </a:lnTo>
                  <a:lnTo>
                    <a:pt x="51" y="7"/>
                  </a:lnTo>
                  <a:lnTo>
                    <a:pt x="64" y="7"/>
                  </a:lnTo>
                  <a:lnTo>
                    <a:pt x="64" y="0"/>
                  </a:lnTo>
                  <a:lnTo>
                    <a:pt x="58" y="0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" name="Freeform 149"/>
            <p:cNvSpPr>
              <a:spLocks/>
            </p:cNvSpPr>
            <p:nvPr/>
          </p:nvSpPr>
          <p:spPr bwMode="auto">
            <a:xfrm>
              <a:off x="4532" y="1762"/>
              <a:ext cx="10" cy="26"/>
            </a:xfrm>
            <a:custGeom>
              <a:avLst/>
              <a:gdLst>
                <a:gd name="T0" fmla="*/ 8691896 w 13"/>
                <a:gd name="T1" fmla="*/ 150627 h 41"/>
                <a:gd name="T2" fmla="*/ 8691896 w 13"/>
                <a:gd name="T3" fmla="*/ 150627 h 41"/>
                <a:gd name="T4" fmla="*/ 8691896 w 13"/>
                <a:gd name="T5" fmla="*/ 0 h 41"/>
                <a:gd name="T6" fmla="*/ 0 w 13"/>
                <a:gd name="T7" fmla="*/ 0 h 41"/>
                <a:gd name="T8" fmla="*/ 0 w 13"/>
                <a:gd name="T9" fmla="*/ 150627 h 41"/>
                <a:gd name="T10" fmla="*/ 8691896 w 13"/>
                <a:gd name="T11" fmla="*/ 150627 h 41"/>
                <a:gd name="T12" fmla="*/ 0 w 13"/>
                <a:gd name="T13" fmla="*/ 150627 h 41"/>
                <a:gd name="T14" fmla="*/ 0 w 13"/>
                <a:gd name="T15" fmla="*/ 150627 h 41"/>
                <a:gd name="T16" fmla="*/ 8691896 w 13"/>
                <a:gd name="T17" fmla="*/ 150627 h 41"/>
                <a:gd name="T18" fmla="*/ 8691896 w 13"/>
                <a:gd name="T19" fmla="*/ 150627 h 4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41"/>
                <a:gd name="T32" fmla="*/ 13 w 13"/>
                <a:gd name="T33" fmla="*/ 41 h 4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41">
                  <a:moveTo>
                    <a:pt x="7" y="26"/>
                  </a:moveTo>
                  <a:lnTo>
                    <a:pt x="13" y="33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3"/>
                  </a:lnTo>
                  <a:lnTo>
                    <a:pt x="7" y="41"/>
                  </a:lnTo>
                  <a:lnTo>
                    <a:pt x="0" y="33"/>
                  </a:lnTo>
                  <a:lnTo>
                    <a:pt x="0" y="41"/>
                  </a:lnTo>
                  <a:lnTo>
                    <a:pt x="7" y="41"/>
                  </a:lnTo>
                  <a:lnTo>
                    <a:pt x="7" y="26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" name="Freeform 150"/>
            <p:cNvSpPr>
              <a:spLocks/>
            </p:cNvSpPr>
            <p:nvPr/>
          </p:nvSpPr>
          <p:spPr bwMode="auto">
            <a:xfrm>
              <a:off x="4538" y="1779"/>
              <a:ext cx="79" cy="9"/>
            </a:xfrm>
            <a:custGeom>
              <a:avLst/>
              <a:gdLst>
                <a:gd name="T0" fmla="*/ 5459065 w 105"/>
                <a:gd name="T1" fmla="*/ 47109 h 15"/>
                <a:gd name="T2" fmla="*/ 5459065 w 105"/>
                <a:gd name="T3" fmla="*/ 0 h 15"/>
                <a:gd name="T4" fmla="*/ 0 w 105"/>
                <a:gd name="T5" fmla="*/ 0 h 15"/>
                <a:gd name="T6" fmla="*/ 0 w 105"/>
                <a:gd name="T7" fmla="*/ 47109 h 15"/>
                <a:gd name="T8" fmla="*/ 5459065 w 105"/>
                <a:gd name="T9" fmla="*/ 47109 h 15"/>
                <a:gd name="T10" fmla="*/ 5459065 w 105"/>
                <a:gd name="T11" fmla="*/ 47109 h 15"/>
                <a:gd name="T12" fmla="*/ 5459065 w 105"/>
                <a:gd name="T13" fmla="*/ 47109 h 15"/>
                <a:gd name="T14" fmla="*/ 5459065 w 105"/>
                <a:gd name="T15" fmla="*/ 0 h 15"/>
                <a:gd name="T16" fmla="*/ 5459065 w 105"/>
                <a:gd name="T17" fmla="*/ 0 h 15"/>
                <a:gd name="T18" fmla="*/ 5459065 w 105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5"/>
                <a:gd name="T31" fmla="*/ 0 h 15"/>
                <a:gd name="T32" fmla="*/ 105 w 105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5" h="15">
                  <a:moveTo>
                    <a:pt x="105" y="7"/>
                  </a:moveTo>
                  <a:lnTo>
                    <a:pt x="9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97" y="15"/>
                  </a:lnTo>
                  <a:lnTo>
                    <a:pt x="91" y="7"/>
                  </a:lnTo>
                  <a:lnTo>
                    <a:pt x="105" y="7"/>
                  </a:lnTo>
                  <a:lnTo>
                    <a:pt x="105" y="0"/>
                  </a:lnTo>
                  <a:lnTo>
                    <a:pt x="97" y="0"/>
                  </a:lnTo>
                  <a:lnTo>
                    <a:pt x="105" y="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5" name="Freeform 151"/>
            <p:cNvSpPr>
              <a:spLocks/>
            </p:cNvSpPr>
            <p:nvPr/>
          </p:nvSpPr>
          <p:spPr bwMode="auto">
            <a:xfrm>
              <a:off x="4606" y="1783"/>
              <a:ext cx="11" cy="23"/>
            </a:xfrm>
            <a:custGeom>
              <a:avLst/>
              <a:gdLst>
                <a:gd name="T0" fmla="*/ 13566988 w 14"/>
                <a:gd name="T1" fmla="*/ 318258 h 35"/>
                <a:gd name="T2" fmla="*/ 13566988 w 14"/>
                <a:gd name="T3" fmla="*/ 318258 h 35"/>
                <a:gd name="T4" fmla="*/ 13566988 w 14"/>
                <a:gd name="T5" fmla="*/ 0 h 35"/>
                <a:gd name="T6" fmla="*/ 0 w 14"/>
                <a:gd name="T7" fmla="*/ 0 h 35"/>
                <a:gd name="T8" fmla="*/ 0 w 14"/>
                <a:gd name="T9" fmla="*/ 318258 h 35"/>
                <a:gd name="T10" fmla="*/ 13566988 w 14"/>
                <a:gd name="T11" fmla="*/ 318258 h 35"/>
                <a:gd name="T12" fmla="*/ 0 w 14"/>
                <a:gd name="T13" fmla="*/ 318258 h 35"/>
                <a:gd name="T14" fmla="*/ 0 w 14"/>
                <a:gd name="T15" fmla="*/ 318258 h 35"/>
                <a:gd name="T16" fmla="*/ 13566988 w 14"/>
                <a:gd name="T17" fmla="*/ 318258 h 35"/>
                <a:gd name="T18" fmla="*/ 13566988 w 14"/>
                <a:gd name="T19" fmla="*/ 318258 h 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35"/>
                <a:gd name="T32" fmla="*/ 14 w 14"/>
                <a:gd name="T33" fmla="*/ 35 h 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35">
                  <a:moveTo>
                    <a:pt x="6" y="21"/>
                  </a:moveTo>
                  <a:lnTo>
                    <a:pt x="14" y="28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6" y="35"/>
                  </a:lnTo>
                  <a:lnTo>
                    <a:pt x="0" y="28"/>
                  </a:lnTo>
                  <a:lnTo>
                    <a:pt x="0" y="35"/>
                  </a:lnTo>
                  <a:lnTo>
                    <a:pt x="6" y="35"/>
                  </a:lnTo>
                  <a:lnTo>
                    <a:pt x="6" y="21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6" name="Freeform 152"/>
            <p:cNvSpPr>
              <a:spLocks/>
            </p:cNvSpPr>
            <p:nvPr/>
          </p:nvSpPr>
          <p:spPr bwMode="auto">
            <a:xfrm>
              <a:off x="4611" y="1797"/>
              <a:ext cx="56" cy="9"/>
            </a:xfrm>
            <a:custGeom>
              <a:avLst/>
              <a:gdLst>
                <a:gd name="T0" fmla="*/ 4651425 w 75"/>
                <a:gd name="T1" fmla="*/ 200600 h 14"/>
                <a:gd name="T2" fmla="*/ 4651425 w 75"/>
                <a:gd name="T3" fmla="*/ 0 h 14"/>
                <a:gd name="T4" fmla="*/ 0 w 75"/>
                <a:gd name="T5" fmla="*/ 0 h 14"/>
                <a:gd name="T6" fmla="*/ 0 w 75"/>
                <a:gd name="T7" fmla="*/ 200600 h 14"/>
                <a:gd name="T8" fmla="*/ 4651425 w 75"/>
                <a:gd name="T9" fmla="*/ 200600 h 14"/>
                <a:gd name="T10" fmla="*/ 4651425 w 75"/>
                <a:gd name="T11" fmla="*/ 200600 h 14"/>
                <a:gd name="T12" fmla="*/ 4651425 w 75"/>
                <a:gd name="T13" fmla="*/ 200600 h 14"/>
                <a:gd name="T14" fmla="*/ 4651425 w 75"/>
                <a:gd name="T15" fmla="*/ 0 h 14"/>
                <a:gd name="T16" fmla="*/ 4651425 w 75"/>
                <a:gd name="T17" fmla="*/ 0 h 14"/>
                <a:gd name="T18" fmla="*/ 4651425 w 75"/>
                <a:gd name="T19" fmla="*/ 200600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5"/>
                <a:gd name="T31" fmla="*/ 0 h 14"/>
                <a:gd name="T32" fmla="*/ 75 w 75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5" h="14">
                  <a:moveTo>
                    <a:pt x="75" y="7"/>
                  </a:moveTo>
                  <a:lnTo>
                    <a:pt x="67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67" y="14"/>
                  </a:lnTo>
                  <a:lnTo>
                    <a:pt x="61" y="7"/>
                  </a:lnTo>
                  <a:lnTo>
                    <a:pt x="75" y="7"/>
                  </a:lnTo>
                  <a:lnTo>
                    <a:pt x="75" y="0"/>
                  </a:lnTo>
                  <a:lnTo>
                    <a:pt x="67" y="0"/>
                  </a:lnTo>
                  <a:lnTo>
                    <a:pt x="75" y="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7" name="Freeform 153"/>
            <p:cNvSpPr>
              <a:spLocks/>
            </p:cNvSpPr>
            <p:nvPr/>
          </p:nvSpPr>
          <p:spPr bwMode="auto">
            <a:xfrm>
              <a:off x="4657" y="1801"/>
              <a:ext cx="10" cy="17"/>
            </a:xfrm>
            <a:custGeom>
              <a:avLst/>
              <a:gdLst>
                <a:gd name="T0" fmla="*/ 1833316 w 14"/>
                <a:gd name="T1" fmla="*/ 286360 h 26"/>
                <a:gd name="T2" fmla="*/ 1833316 w 14"/>
                <a:gd name="T3" fmla="*/ 286360 h 26"/>
                <a:gd name="T4" fmla="*/ 1833316 w 14"/>
                <a:gd name="T5" fmla="*/ 0 h 26"/>
                <a:gd name="T6" fmla="*/ 0 w 14"/>
                <a:gd name="T7" fmla="*/ 0 h 26"/>
                <a:gd name="T8" fmla="*/ 0 w 14"/>
                <a:gd name="T9" fmla="*/ 286360 h 26"/>
                <a:gd name="T10" fmla="*/ 1833316 w 14"/>
                <a:gd name="T11" fmla="*/ 286360 h 26"/>
                <a:gd name="T12" fmla="*/ 0 w 14"/>
                <a:gd name="T13" fmla="*/ 286360 h 26"/>
                <a:gd name="T14" fmla="*/ 0 w 14"/>
                <a:gd name="T15" fmla="*/ 286360 h 26"/>
                <a:gd name="T16" fmla="*/ 1833316 w 14"/>
                <a:gd name="T17" fmla="*/ 286360 h 26"/>
                <a:gd name="T18" fmla="*/ 1833316 w 14"/>
                <a:gd name="T19" fmla="*/ 286360 h 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26"/>
                <a:gd name="T32" fmla="*/ 14 w 14"/>
                <a:gd name="T33" fmla="*/ 26 h 2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26">
                  <a:moveTo>
                    <a:pt x="6" y="11"/>
                  </a:moveTo>
                  <a:lnTo>
                    <a:pt x="14" y="19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6" y="26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6" y="26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8" name="Freeform 154"/>
            <p:cNvSpPr>
              <a:spLocks/>
            </p:cNvSpPr>
            <p:nvPr/>
          </p:nvSpPr>
          <p:spPr bwMode="auto">
            <a:xfrm>
              <a:off x="4661" y="1808"/>
              <a:ext cx="75" cy="10"/>
            </a:xfrm>
            <a:custGeom>
              <a:avLst/>
              <a:gdLst>
                <a:gd name="T0" fmla="*/ 6307727 w 99"/>
                <a:gd name="T1" fmla="*/ 430536 h 15"/>
                <a:gd name="T2" fmla="*/ 6307727 w 99"/>
                <a:gd name="T3" fmla="*/ 0 h 15"/>
                <a:gd name="T4" fmla="*/ 0 w 99"/>
                <a:gd name="T5" fmla="*/ 0 h 15"/>
                <a:gd name="T6" fmla="*/ 0 w 99"/>
                <a:gd name="T7" fmla="*/ 430536 h 15"/>
                <a:gd name="T8" fmla="*/ 6307727 w 99"/>
                <a:gd name="T9" fmla="*/ 430536 h 15"/>
                <a:gd name="T10" fmla="*/ 6307727 w 99"/>
                <a:gd name="T11" fmla="*/ 430536 h 15"/>
                <a:gd name="T12" fmla="*/ 6307727 w 99"/>
                <a:gd name="T13" fmla="*/ 430536 h 15"/>
                <a:gd name="T14" fmla="*/ 6307727 w 99"/>
                <a:gd name="T15" fmla="*/ 0 h 15"/>
                <a:gd name="T16" fmla="*/ 6307727 w 99"/>
                <a:gd name="T17" fmla="*/ 0 h 15"/>
                <a:gd name="T18" fmla="*/ 6307727 w 99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9"/>
                <a:gd name="T31" fmla="*/ 0 h 15"/>
                <a:gd name="T32" fmla="*/ 99 w 99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9" h="15">
                  <a:moveTo>
                    <a:pt x="99" y="8"/>
                  </a:moveTo>
                  <a:lnTo>
                    <a:pt x="91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91" y="15"/>
                  </a:lnTo>
                  <a:lnTo>
                    <a:pt x="85" y="8"/>
                  </a:lnTo>
                  <a:lnTo>
                    <a:pt x="99" y="8"/>
                  </a:lnTo>
                  <a:lnTo>
                    <a:pt x="99" y="0"/>
                  </a:lnTo>
                  <a:lnTo>
                    <a:pt x="91" y="0"/>
                  </a:lnTo>
                  <a:lnTo>
                    <a:pt x="99" y="8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9" name="Freeform 155"/>
            <p:cNvSpPr>
              <a:spLocks/>
            </p:cNvSpPr>
            <p:nvPr/>
          </p:nvSpPr>
          <p:spPr bwMode="auto">
            <a:xfrm>
              <a:off x="4725" y="1813"/>
              <a:ext cx="11" cy="21"/>
            </a:xfrm>
            <a:custGeom>
              <a:avLst/>
              <a:gdLst>
                <a:gd name="T0" fmla="*/ 13566988 w 14"/>
                <a:gd name="T1" fmla="*/ 162083 h 33"/>
                <a:gd name="T2" fmla="*/ 13566988 w 14"/>
                <a:gd name="T3" fmla="*/ 162083 h 33"/>
                <a:gd name="T4" fmla="*/ 13566988 w 14"/>
                <a:gd name="T5" fmla="*/ 0 h 33"/>
                <a:gd name="T6" fmla="*/ 0 w 14"/>
                <a:gd name="T7" fmla="*/ 0 h 33"/>
                <a:gd name="T8" fmla="*/ 0 w 14"/>
                <a:gd name="T9" fmla="*/ 162083 h 33"/>
                <a:gd name="T10" fmla="*/ 13566988 w 14"/>
                <a:gd name="T11" fmla="*/ 162083 h 33"/>
                <a:gd name="T12" fmla="*/ 0 w 14"/>
                <a:gd name="T13" fmla="*/ 162083 h 33"/>
                <a:gd name="T14" fmla="*/ 0 w 14"/>
                <a:gd name="T15" fmla="*/ 162083 h 33"/>
                <a:gd name="T16" fmla="*/ 13566988 w 14"/>
                <a:gd name="T17" fmla="*/ 162083 h 33"/>
                <a:gd name="T18" fmla="*/ 13566988 w 14"/>
                <a:gd name="T19" fmla="*/ 162083 h 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33"/>
                <a:gd name="T32" fmla="*/ 14 w 14"/>
                <a:gd name="T33" fmla="*/ 33 h 3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33">
                  <a:moveTo>
                    <a:pt x="6" y="18"/>
                  </a:moveTo>
                  <a:lnTo>
                    <a:pt x="14" y="25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25"/>
                  </a:lnTo>
                  <a:lnTo>
                    <a:pt x="6" y="33"/>
                  </a:lnTo>
                  <a:lnTo>
                    <a:pt x="0" y="25"/>
                  </a:lnTo>
                  <a:lnTo>
                    <a:pt x="0" y="33"/>
                  </a:lnTo>
                  <a:lnTo>
                    <a:pt x="6" y="33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0" name="Freeform 156"/>
            <p:cNvSpPr>
              <a:spLocks/>
            </p:cNvSpPr>
            <p:nvPr/>
          </p:nvSpPr>
          <p:spPr bwMode="auto">
            <a:xfrm>
              <a:off x="4730" y="1825"/>
              <a:ext cx="157" cy="9"/>
            </a:xfrm>
            <a:custGeom>
              <a:avLst/>
              <a:gdLst>
                <a:gd name="T0" fmla="*/ 5841010 w 208"/>
                <a:gd name="T1" fmla="*/ 47109 h 15"/>
                <a:gd name="T2" fmla="*/ 5841010 w 208"/>
                <a:gd name="T3" fmla="*/ 0 h 15"/>
                <a:gd name="T4" fmla="*/ 0 w 208"/>
                <a:gd name="T5" fmla="*/ 0 h 15"/>
                <a:gd name="T6" fmla="*/ 0 w 208"/>
                <a:gd name="T7" fmla="*/ 47109 h 15"/>
                <a:gd name="T8" fmla="*/ 5841010 w 208"/>
                <a:gd name="T9" fmla="*/ 47109 h 15"/>
                <a:gd name="T10" fmla="*/ 5841010 w 208"/>
                <a:gd name="T11" fmla="*/ 47109 h 15"/>
                <a:gd name="T12" fmla="*/ 5841010 w 208"/>
                <a:gd name="T13" fmla="*/ 47109 h 15"/>
                <a:gd name="T14" fmla="*/ 5841010 w 208"/>
                <a:gd name="T15" fmla="*/ 0 h 15"/>
                <a:gd name="T16" fmla="*/ 5841010 w 208"/>
                <a:gd name="T17" fmla="*/ 0 h 15"/>
                <a:gd name="T18" fmla="*/ 5841010 w 208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8"/>
                <a:gd name="T31" fmla="*/ 0 h 15"/>
                <a:gd name="T32" fmla="*/ 208 w 208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8" h="15">
                  <a:moveTo>
                    <a:pt x="208" y="7"/>
                  </a:moveTo>
                  <a:lnTo>
                    <a:pt x="202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02" y="15"/>
                  </a:lnTo>
                  <a:lnTo>
                    <a:pt x="195" y="7"/>
                  </a:lnTo>
                  <a:lnTo>
                    <a:pt x="208" y="7"/>
                  </a:lnTo>
                  <a:lnTo>
                    <a:pt x="208" y="0"/>
                  </a:lnTo>
                  <a:lnTo>
                    <a:pt x="202" y="0"/>
                  </a:lnTo>
                  <a:lnTo>
                    <a:pt x="208" y="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1" name="Freeform 157"/>
            <p:cNvSpPr>
              <a:spLocks/>
            </p:cNvSpPr>
            <p:nvPr/>
          </p:nvSpPr>
          <p:spPr bwMode="auto">
            <a:xfrm>
              <a:off x="4877" y="1829"/>
              <a:ext cx="10" cy="19"/>
            </a:xfrm>
            <a:custGeom>
              <a:avLst/>
              <a:gdLst>
                <a:gd name="T0" fmla="*/ 8691896 w 13"/>
                <a:gd name="T1" fmla="*/ 146624 h 30"/>
                <a:gd name="T2" fmla="*/ 8691896 w 13"/>
                <a:gd name="T3" fmla="*/ 146624 h 30"/>
                <a:gd name="T4" fmla="*/ 8691896 w 13"/>
                <a:gd name="T5" fmla="*/ 0 h 30"/>
                <a:gd name="T6" fmla="*/ 0 w 13"/>
                <a:gd name="T7" fmla="*/ 0 h 30"/>
                <a:gd name="T8" fmla="*/ 0 w 13"/>
                <a:gd name="T9" fmla="*/ 146624 h 30"/>
                <a:gd name="T10" fmla="*/ 8691896 w 13"/>
                <a:gd name="T11" fmla="*/ 146624 h 30"/>
                <a:gd name="T12" fmla="*/ 0 w 13"/>
                <a:gd name="T13" fmla="*/ 146624 h 30"/>
                <a:gd name="T14" fmla="*/ 0 w 13"/>
                <a:gd name="T15" fmla="*/ 146624 h 30"/>
                <a:gd name="T16" fmla="*/ 8691896 w 13"/>
                <a:gd name="T17" fmla="*/ 146624 h 30"/>
                <a:gd name="T18" fmla="*/ 8691896 w 13"/>
                <a:gd name="T19" fmla="*/ 146624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0"/>
                <a:gd name="T32" fmla="*/ 13 w 13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0">
                  <a:moveTo>
                    <a:pt x="7" y="15"/>
                  </a:moveTo>
                  <a:lnTo>
                    <a:pt x="13" y="23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3"/>
                  </a:lnTo>
                  <a:lnTo>
                    <a:pt x="7" y="30"/>
                  </a:lnTo>
                  <a:lnTo>
                    <a:pt x="0" y="23"/>
                  </a:lnTo>
                  <a:lnTo>
                    <a:pt x="0" y="30"/>
                  </a:lnTo>
                  <a:lnTo>
                    <a:pt x="7" y="30"/>
                  </a:lnTo>
                  <a:lnTo>
                    <a:pt x="7" y="15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2" name="Freeform 158"/>
            <p:cNvSpPr>
              <a:spLocks/>
            </p:cNvSpPr>
            <p:nvPr/>
          </p:nvSpPr>
          <p:spPr bwMode="auto">
            <a:xfrm>
              <a:off x="4882" y="1839"/>
              <a:ext cx="24" cy="9"/>
            </a:xfrm>
            <a:custGeom>
              <a:avLst/>
              <a:gdLst>
                <a:gd name="T0" fmla="*/ 5107526 w 32"/>
                <a:gd name="T1" fmla="*/ 47109 h 15"/>
                <a:gd name="T2" fmla="*/ 5107526 w 32"/>
                <a:gd name="T3" fmla="*/ 0 h 15"/>
                <a:gd name="T4" fmla="*/ 0 w 32"/>
                <a:gd name="T5" fmla="*/ 0 h 15"/>
                <a:gd name="T6" fmla="*/ 0 w 32"/>
                <a:gd name="T7" fmla="*/ 47109 h 15"/>
                <a:gd name="T8" fmla="*/ 5107526 w 32"/>
                <a:gd name="T9" fmla="*/ 47109 h 15"/>
                <a:gd name="T10" fmla="*/ 5107526 w 32"/>
                <a:gd name="T11" fmla="*/ 47109 h 15"/>
                <a:gd name="T12" fmla="*/ 5107526 w 32"/>
                <a:gd name="T13" fmla="*/ 47109 h 15"/>
                <a:gd name="T14" fmla="*/ 5107526 w 32"/>
                <a:gd name="T15" fmla="*/ 0 h 15"/>
                <a:gd name="T16" fmla="*/ 5107526 w 32"/>
                <a:gd name="T17" fmla="*/ 0 h 15"/>
                <a:gd name="T18" fmla="*/ 5107526 w 32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5"/>
                <a:gd name="T32" fmla="*/ 32 w 32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5">
                  <a:moveTo>
                    <a:pt x="32" y="8"/>
                  </a:moveTo>
                  <a:lnTo>
                    <a:pt x="24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4" y="15"/>
                  </a:lnTo>
                  <a:lnTo>
                    <a:pt x="17" y="8"/>
                  </a:lnTo>
                  <a:lnTo>
                    <a:pt x="32" y="8"/>
                  </a:lnTo>
                  <a:lnTo>
                    <a:pt x="32" y="0"/>
                  </a:lnTo>
                  <a:lnTo>
                    <a:pt x="24" y="0"/>
                  </a:lnTo>
                  <a:lnTo>
                    <a:pt x="32" y="8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3" name="Freeform 159"/>
            <p:cNvSpPr>
              <a:spLocks/>
            </p:cNvSpPr>
            <p:nvPr/>
          </p:nvSpPr>
          <p:spPr bwMode="auto">
            <a:xfrm>
              <a:off x="4895" y="1844"/>
              <a:ext cx="11" cy="14"/>
            </a:xfrm>
            <a:custGeom>
              <a:avLst/>
              <a:gdLst>
                <a:gd name="T0" fmla="*/ 3186070 w 15"/>
                <a:gd name="T1" fmla="*/ 162083 h 22"/>
                <a:gd name="T2" fmla="*/ 3186070 w 15"/>
                <a:gd name="T3" fmla="*/ 162083 h 22"/>
                <a:gd name="T4" fmla="*/ 3186070 w 15"/>
                <a:gd name="T5" fmla="*/ 0 h 22"/>
                <a:gd name="T6" fmla="*/ 0 w 15"/>
                <a:gd name="T7" fmla="*/ 0 h 22"/>
                <a:gd name="T8" fmla="*/ 0 w 15"/>
                <a:gd name="T9" fmla="*/ 162083 h 22"/>
                <a:gd name="T10" fmla="*/ 3186070 w 15"/>
                <a:gd name="T11" fmla="*/ 162083 h 22"/>
                <a:gd name="T12" fmla="*/ 0 w 15"/>
                <a:gd name="T13" fmla="*/ 162083 h 22"/>
                <a:gd name="T14" fmla="*/ 0 w 15"/>
                <a:gd name="T15" fmla="*/ 162083 h 22"/>
                <a:gd name="T16" fmla="*/ 3186070 w 15"/>
                <a:gd name="T17" fmla="*/ 162083 h 22"/>
                <a:gd name="T18" fmla="*/ 3186070 w 15"/>
                <a:gd name="T19" fmla="*/ 162083 h 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"/>
                <a:gd name="T31" fmla="*/ 0 h 22"/>
                <a:gd name="T32" fmla="*/ 15 w 15"/>
                <a:gd name="T33" fmla="*/ 22 h 2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" h="22">
                  <a:moveTo>
                    <a:pt x="7" y="5"/>
                  </a:moveTo>
                  <a:lnTo>
                    <a:pt x="15" y="14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7" y="22"/>
                  </a:lnTo>
                  <a:lnTo>
                    <a:pt x="0" y="14"/>
                  </a:lnTo>
                  <a:lnTo>
                    <a:pt x="0" y="22"/>
                  </a:lnTo>
                  <a:lnTo>
                    <a:pt x="7" y="22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4" name="Freeform 160"/>
            <p:cNvSpPr>
              <a:spLocks/>
            </p:cNvSpPr>
            <p:nvPr/>
          </p:nvSpPr>
          <p:spPr bwMode="auto">
            <a:xfrm>
              <a:off x="4900" y="1847"/>
              <a:ext cx="122" cy="11"/>
            </a:xfrm>
            <a:custGeom>
              <a:avLst/>
              <a:gdLst>
                <a:gd name="T0" fmla="*/ 6340701 w 161"/>
                <a:gd name="T1" fmla="*/ 230009 h 17"/>
                <a:gd name="T2" fmla="*/ 6340701 w 161"/>
                <a:gd name="T3" fmla="*/ 0 h 17"/>
                <a:gd name="T4" fmla="*/ 0 w 161"/>
                <a:gd name="T5" fmla="*/ 0 h 17"/>
                <a:gd name="T6" fmla="*/ 0 w 161"/>
                <a:gd name="T7" fmla="*/ 230009 h 17"/>
                <a:gd name="T8" fmla="*/ 6340701 w 161"/>
                <a:gd name="T9" fmla="*/ 230009 h 17"/>
                <a:gd name="T10" fmla="*/ 6340701 w 161"/>
                <a:gd name="T11" fmla="*/ 230009 h 17"/>
                <a:gd name="T12" fmla="*/ 6340701 w 161"/>
                <a:gd name="T13" fmla="*/ 230009 h 17"/>
                <a:gd name="T14" fmla="*/ 6340701 w 161"/>
                <a:gd name="T15" fmla="*/ 0 h 17"/>
                <a:gd name="T16" fmla="*/ 6340701 w 161"/>
                <a:gd name="T17" fmla="*/ 0 h 17"/>
                <a:gd name="T18" fmla="*/ 6340701 w 161"/>
                <a:gd name="T19" fmla="*/ 230009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61"/>
                <a:gd name="T31" fmla="*/ 0 h 17"/>
                <a:gd name="T32" fmla="*/ 161 w 161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61" h="17">
                  <a:moveTo>
                    <a:pt x="161" y="9"/>
                  </a:moveTo>
                  <a:lnTo>
                    <a:pt x="15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155" y="17"/>
                  </a:lnTo>
                  <a:lnTo>
                    <a:pt x="148" y="9"/>
                  </a:lnTo>
                  <a:lnTo>
                    <a:pt x="161" y="9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61" y="9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5" name="Freeform 161"/>
            <p:cNvSpPr>
              <a:spLocks/>
            </p:cNvSpPr>
            <p:nvPr/>
          </p:nvSpPr>
          <p:spPr bwMode="auto">
            <a:xfrm>
              <a:off x="5012" y="1853"/>
              <a:ext cx="10" cy="22"/>
            </a:xfrm>
            <a:custGeom>
              <a:avLst/>
              <a:gdLst>
                <a:gd name="T0" fmla="*/ 8691896 w 13"/>
                <a:gd name="T1" fmla="*/ 125133 h 35"/>
                <a:gd name="T2" fmla="*/ 8691896 w 13"/>
                <a:gd name="T3" fmla="*/ 125133 h 35"/>
                <a:gd name="T4" fmla="*/ 8691896 w 13"/>
                <a:gd name="T5" fmla="*/ 0 h 35"/>
                <a:gd name="T6" fmla="*/ 0 w 13"/>
                <a:gd name="T7" fmla="*/ 0 h 35"/>
                <a:gd name="T8" fmla="*/ 0 w 13"/>
                <a:gd name="T9" fmla="*/ 125133 h 35"/>
                <a:gd name="T10" fmla="*/ 8691896 w 13"/>
                <a:gd name="T11" fmla="*/ 125133 h 35"/>
                <a:gd name="T12" fmla="*/ 0 w 13"/>
                <a:gd name="T13" fmla="*/ 125133 h 35"/>
                <a:gd name="T14" fmla="*/ 0 w 13"/>
                <a:gd name="T15" fmla="*/ 125133 h 35"/>
                <a:gd name="T16" fmla="*/ 8691896 w 13"/>
                <a:gd name="T17" fmla="*/ 125133 h 35"/>
                <a:gd name="T18" fmla="*/ 8691896 w 13"/>
                <a:gd name="T19" fmla="*/ 125133 h 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5"/>
                <a:gd name="T32" fmla="*/ 13 w 13"/>
                <a:gd name="T33" fmla="*/ 35 h 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5">
                  <a:moveTo>
                    <a:pt x="7" y="21"/>
                  </a:moveTo>
                  <a:lnTo>
                    <a:pt x="13" y="28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7" y="35"/>
                  </a:lnTo>
                  <a:lnTo>
                    <a:pt x="0" y="28"/>
                  </a:lnTo>
                  <a:lnTo>
                    <a:pt x="0" y="35"/>
                  </a:lnTo>
                  <a:lnTo>
                    <a:pt x="7" y="35"/>
                  </a:lnTo>
                  <a:lnTo>
                    <a:pt x="7" y="21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6" name="Freeform 162"/>
            <p:cNvSpPr>
              <a:spLocks/>
            </p:cNvSpPr>
            <p:nvPr/>
          </p:nvSpPr>
          <p:spPr bwMode="auto">
            <a:xfrm>
              <a:off x="5017" y="1866"/>
              <a:ext cx="78" cy="9"/>
            </a:xfrm>
            <a:custGeom>
              <a:avLst/>
              <a:gdLst>
                <a:gd name="T0" fmla="*/ 6256478 w 103"/>
                <a:gd name="T1" fmla="*/ 200600 h 14"/>
                <a:gd name="T2" fmla="*/ 6256478 w 103"/>
                <a:gd name="T3" fmla="*/ 0 h 14"/>
                <a:gd name="T4" fmla="*/ 0 w 103"/>
                <a:gd name="T5" fmla="*/ 0 h 14"/>
                <a:gd name="T6" fmla="*/ 0 w 103"/>
                <a:gd name="T7" fmla="*/ 200600 h 14"/>
                <a:gd name="T8" fmla="*/ 6256478 w 103"/>
                <a:gd name="T9" fmla="*/ 200600 h 14"/>
                <a:gd name="T10" fmla="*/ 6256478 w 103"/>
                <a:gd name="T11" fmla="*/ 200600 h 14"/>
                <a:gd name="T12" fmla="*/ 6256478 w 103"/>
                <a:gd name="T13" fmla="*/ 200600 h 14"/>
                <a:gd name="T14" fmla="*/ 6256478 w 103"/>
                <a:gd name="T15" fmla="*/ 0 h 14"/>
                <a:gd name="T16" fmla="*/ 6256478 w 103"/>
                <a:gd name="T17" fmla="*/ 0 h 14"/>
                <a:gd name="T18" fmla="*/ 6256478 w 103"/>
                <a:gd name="T19" fmla="*/ 200600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3"/>
                <a:gd name="T31" fmla="*/ 0 h 14"/>
                <a:gd name="T32" fmla="*/ 103 w 103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3" h="14">
                  <a:moveTo>
                    <a:pt x="103" y="7"/>
                  </a:moveTo>
                  <a:lnTo>
                    <a:pt x="97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97" y="14"/>
                  </a:lnTo>
                  <a:lnTo>
                    <a:pt x="91" y="7"/>
                  </a:lnTo>
                  <a:lnTo>
                    <a:pt x="103" y="7"/>
                  </a:lnTo>
                  <a:lnTo>
                    <a:pt x="103" y="0"/>
                  </a:lnTo>
                  <a:lnTo>
                    <a:pt x="97" y="0"/>
                  </a:lnTo>
                  <a:lnTo>
                    <a:pt x="103" y="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7" name="Freeform 163"/>
            <p:cNvSpPr>
              <a:spLocks/>
            </p:cNvSpPr>
            <p:nvPr/>
          </p:nvSpPr>
          <p:spPr bwMode="auto">
            <a:xfrm>
              <a:off x="5086" y="1871"/>
              <a:ext cx="9" cy="37"/>
            </a:xfrm>
            <a:custGeom>
              <a:avLst/>
              <a:gdLst>
                <a:gd name="T0" fmla="*/ 5107536 w 12"/>
                <a:gd name="T1" fmla="*/ 119198 h 59"/>
                <a:gd name="T2" fmla="*/ 5107536 w 12"/>
                <a:gd name="T3" fmla="*/ 119198 h 59"/>
                <a:gd name="T4" fmla="*/ 5107536 w 12"/>
                <a:gd name="T5" fmla="*/ 0 h 59"/>
                <a:gd name="T6" fmla="*/ 0 w 12"/>
                <a:gd name="T7" fmla="*/ 0 h 59"/>
                <a:gd name="T8" fmla="*/ 0 w 12"/>
                <a:gd name="T9" fmla="*/ 119198 h 59"/>
                <a:gd name="T10" fmla="*/ 5107536 w 12"/>
                <a:gd name="T11" fmla="*/ 119198 h 59"/>
                <a:gd name="T12" fmla="*/ 0 w 12"/>
                <a:gd name="T13" fmla="*/ 119198 h 59"/>
                <a:gd name="T14" fmla="*/ 0 w 12"/>
                <a:gd name="T15" fmla="*/ 119198 h 59"/>
                <a:gd name="T16" fmla="*/ 5107536 w 12"/>
                <a:gd name="T17" fmla="*/ 119198 h 59"/>
                <a:gd name="T18" fmla="*/ 5107536 w 12"/>
                <a:gd name="T19" fmla="*/ 119198 h 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59"/>
                <a:gd name="T32" fmla="*/ 12 w 12"/>
                <a:gd name="T33" fmla="*/ 59 h 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59">
                  <a:moveTo>
                    <a:pt x="6" y="44"/>
                  </a:moveTo>
                  <a:lnTo>
                    <a:pt x="12" y="5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52"/>
                  </a:lnTo>
                  <a:lnTo>
                    <a:pt x="6" y="59"/>
                  </a:lnTo>
                  <a:lnTo>
                    <a:pt x="0" y="52"/>
                  </a:lnTo>
                  <a:lnTo>
                    <a:pt x="0" y="59"/>
                  </a:lnTo>
                  <a:lnTo>
                    <a:pt x="6" y="59"/>
                  </a:lnTo>
                  <a:lnTo>
                    <a:pt x="6" y="44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8" name="Freeform 164"/>
            <p:cNvSpPr>
              <a:spLocks/>
            </p:cNvSpPr>
            <p:nvPr/>
          </p:nvSpPr>
          <p:spPr bwMode="auto">
            <a:xfrm>
              <a:off x="5090" y="1899"/>
              <a:ext cx="47" cy="9"/>
            </a:xfrm>
            <a:custGeom>
              <a:avLst/>
              <a:gdLst>
                <a:gd name="T0" fmla="*/ 8996103 w 61"/>
                <a:gd name="T1" fmla="*/ 47109 h 15"/>
                <a:gd name="T2" fmla="*/ 8996103 w 61"/>
                <a:gd name="T3" fmla="*/ 0 h 15"/>
                <a:gd name="T4" fmla="*/ 0 w 61"/>
                <a:gd name="T5" fmla="*/ 0 h 15"/>
                <a:gd name="T6" fmla="*/ 0 w 61"/>
                <a:gd name="T7" fmla="*/ 47109 h 15"/>
                <a:gd name="T8" fmla="*/ 8996103 w 61"/>
                <a:gd name="T9" fmla="*/ 47109 h 15"/>
                <a:gd name="T10" fmla="*/ 8996103 w 61"/>
                <a:gd name="T11" fmla="*/ 47109 h 15"/>
                <a:gd name="T12" fmla="*/ 8996103 w 61"/>
                <a:gd name="T13" fmla="*/ 47109 h 15"/>
                <a:gd name="T14" fmla="*/ 8996103 w 61"/>
                <a:gd name="T15" fmla="*/ 0 h 15"/>
                <a:gd name="T16" fmla="*/ 8996103 w 61"/>
                <a:gd name="T17" fmla="*/ 0 h 15"/>
                <a:gd name="T18" fmla="*/ 8996103 w 61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1"/>
                <a:gd name="T31" fmla="*/ 0 h 15"/>
                <a:gd name="T32" fmla="*/ 61 w 61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1" h="15">
                  <a:moveTo>
                    <a:pt x="61" y="8"/>
                  </a:moveTo>
                  <a:lnTo>
                    <a:pt x="54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54" y="15"/>
                  </a:lnTo>
                  <a:lnTo>
                    <a:pt x="48" y="8"/>
                  </a:lnTo>
                  <a:lnTo>
                    <a:pt x="61" y="8"/>
                  </a:lnTo>
                  <a:lnTo>
                    <a:pt x="61" y="0"/>
                  </a:lnTo>
                  <a:lnTo>
                    <a:pt x="54" y="0"/>
                  </a:lnTo>
                  <a:lnTo>
                    <a:pt x="61" y="8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9" name="Freeform 165"/>
            <p:cNvSpPr>
              <a:spLocks/>
            </p:cNvSpPr>
            <p:nvPr/>
          </p:nvSpPr>
          <p:spPr bwMode="auto">
            <a:xfrm>
              <a:off x="5127" y="1904"/>
              <a:ext cx="10" cy="28"/>
            </a:xfrm>
            <a:custGeom>
              <a:avLst/>
              <a:gdLst>
                <a:gd name="T0" fmla="*/ 8691896 w 13"/>
                <a:gd name="T1" fmla="*/ 162083 h 44"/>
                <a:gd name="T2" fmla="*/ 8691896 w 13"/>
                <a:gd name="T3" fmla="*/ 162083 h 44"/>
                <a:gd name="T4" fmla="*/ 8691896 w 13"/>
                <a:gd name="T5" fmla="*/ 0 h 44"/>
                <a:gd name="T6" fmla="*/ 0 w 13"/>
                <a:gd name="T7" fmla="*/ 0 h 44"/>
                <a:gd name="T8" fmla="*/ 0 w 13"/>
                <a:gd name="T9" fmla="*/ 162083 h 44"/>
                <a:gd name="T10" fmla="*/ 8691896 w 13"/>
                <a:gd name="T11" fmla="*/ 162083 h 44"/>
                <a:gd name="T12" fmla="*/ 0 w 13"/>
                <a:gd name="T13" fmla="*/ 162083 h 44"/>
                <a:gd name="T14" fmla="*/ 0 w 13"/>
                <a:gd name="T15" fmla="*/ 162083 h 44"/>
                <a:gd name="T16" fmla="*/ 8691896 w 13"/>
                <a:gd name="T17" fmla="*/ 162083 h 44"/>
                <a:gd name="T18" fmla="*/ 8691896 w 13"/>
                <a:gd name="T19" fmla="*/ 162083 h 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44"/>
                <a:gd name="T32" fmla="*/ 13 w 13"/>
                <a:gd name="T33" fmla="*/ 44 h 4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44">
                  <a:moveTo>
                    <a:pt x="6" y="27"/>
                  </a:moveTo>
                  <a:lnTo>
                    <a:pt x="13" y="35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5"/>
                  </a:lnTo>
                  <a:lnTo>
                    <a:pt x="6" y="44"/>
                  </a:lnTo>
                  <a:lnTo>
                    <a:pt x="0" y="35"/>
                  </a:lnTo>
                  <a:lnTo>
                    <a:pt x="0" y="44"/>
                  </a:lnTo>
                  <a:lnTo>
                    <a:pt x="6" y="44"/>
                  </a:lnTo>
                  <a:lnTo>
                    <a:pt x="6" y="27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0" name="Freeform 166"/>
            <p:cNvSpPr>
              <a:spLocks/>
            </p:cNvSpPr>
            <p:nvPr/>
          </p:nvSpPr>
          <p:spPr bwMode="auto">
            <a:xfrm>
              <a:off x="5131" y="1921"/>
              <a:ext cx="119" cy="11"/>
            </a:xfrm>
            <a:custGeom>
              <a:avLst/>
              <a:gdLst>
                <a:gd name="T0" fmla="*/ 5579720 w 158"/>
                <a:gd name="T1" fmla="*/ 230009 h 17"/>
                <a:gd name="T2" fmla="*/ 5579720 w 158"/>
                <a:gd name="T3" fmla="*/ 0 h 17"/>
                <a:gd name="T4" fmla="*/ 0 w 158"/>
                <a:gd name="T5" fmla="*/ 0 h 17"/>
                <a:gd name="T6" fmla="*/ 0 w 158"/>
                <a:gd name="T7" fmla="*/ 230009 h 17"/>
                <a:gd name="T8" fmla="*/ 5579720 w 158"/>
                <a:gd name="T9" fmla="*/ 230009 h 17"/>
                <a:gd name="T10" fmla="*/ 5579720 w 158"/>
                <a:gd name="T11" fmla="*/ 230009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8"/>
                <a:gd name="T19" fmla="*/ 0 h 17"/>
                <a:gd name="T20" fmla="*/ 158 w 158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8" h="17">
                  <a:moveTo>
                    <a:pt x="158" y="8"/>
                  </a:moveTo>
                  <a:lnTo>
                    <a:pt x="15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158" y="17"/>
                  </a:lnTo>
                  <a:lnTo>
                    <a:pt x="158" y="8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1" name="Freeform 167"/>
            <p:cNvSpPr>
              <a:spLocks/>
            </p:cNvSpPr>
            <p:nvPr/>
          </p:nvSpPr>
          <p:spPr bwMode="auto">
            <a:xfrm>
              <a:off x="3648" y="1021"/>
              <a:ext cx="17" cy="9"/>
            </a:xfrm>
            <a:custGeom>
              <a:avLst/>
              <a:gdLst>
                <a:gd name="T0" fmla="*/ 9560386 w 22"/>
                <a:gd name="T1" fmla="*/ 200600 h 14"/>
                <a:gd name="T2" fmla="*/ 9560386 w 22"/>
                <a:gd name="T3" fmla="*/ 0 h 14"/>
                <a:gd name="T4" fmla="*/ 0 w 22"/>
                <a:gd name="T5" fmla="*/ 0 h 14"/>
                <a:gd name="T6" fmla="*/ 0 w 22"/>
                <a:gd name="T7" fmla="*/ 200600 h 14"/>
                <a:gd name="T8" fmla="*/ 9560386 w 22"/>
                <a:gd name="T9" fmla="*/ 200600 h 14"/>
                <a:gd name="T10" fmla="*/ 9560386 w 22"/>
                <a:gd name="T11" fmla="*/ 200600 h 14"/>
                <a:gd name="T12" fmla="*/ 9560386 w 22"/>
                <a:gd name="T13" fmla="*/ 200600 h 14"/>
                <a:gd name="T14" fmla="*/ 9560386 w 22"/>
                <a:gd name="T15" fmla="*/ 0 h 14"/>
                <a:gd name="T16" fmla="*/ 9560386 w 22"/>
                <a:gd name="T17" fmla="*/ 0 h 14"/>
                <a:gd name="T18" fmla="*/ 9560386 w 22"/>
                <a:gd name="T19" fmla="*/ 200600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2"/>
                <a:gd name="T31" fmla="*/ 0 h 14"/>
                <a:gd name="T32" fmla="*/ 22 w 22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2" h="14">
                  <a:moveTo>
                    <a:pt x="22" y="7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16" y="14"/>
                  </a:lnTo>
                  <a:lnTo>
                    <a:pt x="10" y="7"/>
                  </a:lnTo>
                  <a:lnTo>
                    <a:pt x="22" y="7"/>
                  </a:lnTo>
                  <a:lnTo>
                    <a:pt x="22" y="0"/>
                  </a:lnTo>
                  <a:lnTo>
                    <a:pt x="16" y="0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2" name="Freeform 168"/>
            <p:cNvSpPr>
              <a:spLocks/>
            </p:cNvSpPr>
            <p:nvPr/>
          </p:nvSpPr>
          <p:spPr bwMode="auto">
            <a:xfrm>
              <a:off x="3656" y="1025"/>
              <a:ext cx="9" cy="94"/>
            </a:xfrm>
            <a:custGeom>
              <a:avLst/>
              <a:gdLst>
                <a:gd name="T0" fmla="*/ 5107536 w 12"/>
                <a:gd name="T1" fmla="*/ 155637 h 148"/>
                <a:gd name="T2" fmla="*/ 5107536 w 12"/>
                <a:gd name="T3" fmla="*/ 155637 h 148"/>
                <a:gd name="T4" fmla="*/ 5107536 w 12"/>
                <a:gd name="T5" fmla="*/ 0 h 148"/>
                <a:gd name="T6" fmla="*/ 0 w 12"/>
                <a:gd name="T7" fmla="*/ 0 h 148"/>
                <a:gd name="T8" fmla="*/ 0 w 12"/>
                <a:gd name="T9" fmla="*/ 155637 h 148"/>
                <a:gd name="T10" fmla="*/ 5107536 w 12"/>
                <a:gd name="T11" fmla="*/ 155637 h 148"/>
                <a:gd name="T12" fmla="*/ 0 w 12"/>
                <a:gd name="T13" fmla="*/ 155637 h 148"/>
                <a:gd name="T14" fmla="*/ 0 w 12"/>
                <a:gd name="T15" fmla="*/ 155637 h 148"/>
                <a:gd name="T16" fmla="*/ 5107536 w 12"/>
                <a:gd name="T17" fmla="*/ 155637 h 148"/>
                <a:gd name="T18" fmla="*/ 5107536 w 12"/>
                <a:gd name="T19" fmla="*/ 155637 h 1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148"/>
                <a:gd name="T32" fmla="*/ 12 w 12"/>
                <a:gd name="T33" fmla="*/ 148 h 14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148">
                  <a:moveTo>
                    <a:pt x="6" y="133"/>
                  </a:moveTo>
                  <a:lnTo>
                    <a:pt x="12" y="14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40"/>
                  </a:lnTo>
                  <a:lnTo>
                    <a:pt x="6" y="148"/>
                  </a:lnTo>
                  <a:lnTo>
                    <a:pt x="0" y="140"/>
                  </a:lnTo>
                  <a:lnTo>
                    <a:pt x="0" y="148"/>
                  </a:lnTo>
                  <a:lnTo>
                    <a:pt x="6" y="148"/>
                  </a:lnTo>
                  <a:lnTo>
                    <a:pt x="6" y="13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3" name="Freeform 169"/>
            <p:cNvSpPr>
              <a:spLocks/>
            </p:cNvSpPr>
            <p:nvPr/>
          </p:nvSpPr>
          <p:spPr bwMode="auto">
            <a:xfrm>
              <a:off x="3660" y="1110"/>
              <a:ext cx="17" cy="9"/>
            </a:xfrm>
            <a:custGeom>
              <a:avLst/>
              <a:gdLst>
                <a:gd name="T0" fmla="*/ 9560386 w 22"/>
                <a:gd name="T1" fmla="*/ 47109 h 15"/>
                <a:gd name="T2" fmla="*/ 9560386 w 22"/>
                <a:gd name="T3" fmla="*/ 0 h 15"/>
                <a:gd name="T4" fmla="*/ 0 w 22"/>
                <a:gd name="T5" fmla="*/ 0 h 15"/>
                <a:gd name="T6" fmla="*/ 0 w 22"/>
                <a:gd name="T7" fmla="*/ 47109 h 15"/>
                <a:gd name="T8" fmla="*/ 9560386 w 22"/>
                <a:gd name="T9" fmla="*/ 47109 h 15"/>
                <a:gd name="T10" fmla="*/ 9560386 w 22"/>
                <a:gd name="T11" fmla="*/ 47109 h 15"/>
                <a:gd name="T12" fmla="*/ 9560386 w 22"/>
                <a:gd name="T13" fmla="*/ 47109 h 15"/>
                <a:gd name="T14" fmla="*/ 9560386 w 22"/>
                <a:gd name="T15" fmla="*/ 0 h 15"/>
                <a:gd name="T16" fmla="*/ 9560386 w 22"/>
                <a:gd name="T17" fmla="*/ 0 h 15"/>
                <a:gd name="T18" fmla="*/ 9560386 w 22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2"/>
                <a:gd name="T31" fmla="*/ 0 h 15"/>
                <a:gd name="T32" fmla="*/ 22 w 22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2" h="15">
                  <a:moveTo>
                    <a:pt x="22" y="7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6" y="15"/>
                  </a:lnTo>
                  <a:lnTo>
                    <a:pt x="8" y="7"/>
                  </a:lnTo>
                  <a:lnTo>
                    <a:pt x="22" y="7"/>
                  </a:lnTo>
                  <a:lnTo>
                    <a:pt x="22" y="0"/>
                  </a:lnTo>
                  <a:lnTo>
                    <a:pt x="16" y="0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4" name="Freeform 170"/>
            <p:cNvSpPr>
              <a:spLocks/>
            </p:cNvSpPr>
            <p:nvPr/>
          </p:nvSpPr>
          <p:spPr bwMode="auto">
            <a:xfrm>
              <a:off x="3666" y="1114"/>
              <a:ext cx="11" cy="39"/>
            </a:xfrm>
            <a:custGeom>
              <a:avLst/>
              <a:gdLst>
                <a:gd name="T0" fmla="*/ 13566988 w 14"/>
                <a:gd name="T1" fmla="*/ 178796 h 61"/>
                <a:gd name="T2" fmla="*/ 13566988 w 14"/>
                <a:gd name="T3" fmla="*/ 178796 h 61"/>
                <a:gd name="T4" fmla="*/ 13566988 w 14"/>
                <a:gd name="T5" fmla="*/ 0 h 61"/>
                <a:gd name="T6" fmla="*/ 0 w 14"/>
                <a:gd name="T7" fmla="*/ 0 h 61"/>
                <a:gd name="T8" fmla="*/ 0 w 14"/>
                <a:gd name="T9" fmla="*/ 178796 h 61"/>
                <a:gd name="T10" fmla="*/ 13566988 w 14"/>
                <a:gd name="T11" fmla="*/ 178796 h 61"/>
                <a:gd name="T12" fmla="*/ 0 w 14"/>
                <a:gd name="T13" fmla="*/ 178796 h 61"/>
                <a:gd name="T14" fmla="*/ 0 w 14"/>
                <a:gd name="T15" fmla="*/ 178796 h 61"/>
                <a:gd name="T16" fmla="*/ 13566988 w 14"/>
                <a:gd name="T17" fmla="*/ 178796 h 61"/>
                <a:gd name="T18" fmla="*/ 13566988 w 14"/>
                <a:gd name="T19" fmla="*/ 178796 h 6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61"/>
                <a:gd name="T32" fmla="*/ 14 w 14"/>
                <a:gd name="T33" fmla="*/ 61 h 6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61">
                  <a:moveTo>
                    <a:pt x="8" y="44"/>
                  </a:moveTo>
                  <a:lnTo>
                    <a:pt x="14" y="54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8" y="61"/>
                  </a:lnTo>
                  <a:lnTo>
                    <a:pt x="0" y="54"/>
                  </a:lnTo>
                  <a:lnTo>
                    <a:pt x="0" y="61"/>
                  </a:lnTo>
                  <a:lnTo>
                    <a:pt x="8" y="61"/>
                  </a:lnTo>
                  <a:lnTo>
                    <a:pt x="8" y="4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5" name="Freeform 171"/>
            <p:cNvSpPr>
              <a:spLocks/>
            </p:cNvSpPr>
            <p:nvPr/>
          </p:nvSpPr>
          <p:spPr bwMode="auto">
            <a:xfrm>
              <a:off x="3672" y="1142"/>
              <a:ext cx="19" cy="11"/>
            </a:xfrm>
            <a:custGeom>
              <a:avLst/>
              <a:gdLst>
                <a:gd name="T0" fmla="*/ 15896985 w 24"/>
                <a:gd name="T1" fmla="*/ 230009 h 17"/>
                <a:gd name="T2" fmla="*/ 15896985 w 24"/>
                <a:gd name="T3" fmla="*/ 0 h 17"/>
                <a:gd name="T4" fmla="*/ 0 w 24"/>
                <a:gd name="T5" fmla="*/ 0 h 17"/>
                <a:gd name="T6" fmla="*/ 0 w 24"/>
                <a:gd name="T7" fmla="*/ 230009 h 17"/>
                <a:gd name="T8" fmla="*/ 15896985 w 24"/>
                <a:gd name="T9" fmla="*/ 230009 h 17"/>
                <a:gd name="T10" fmla="*/ 15896985 w 24"/>
                <a:gd name="T11" fmla="*/ 230009 h 17"/>
                <a:gd name="T12" fmla="*/ 15896985 w 24"/>
                <a:gd name="T13" fmla="*/ 230009 h 17"/>
                <a:gd name="T14" fmla="*/ 15896985 w 24"/>
                <a:gd name="T15" fmla="*/ 0 h 17"/>
                <a:gd name="T16" fmla="*/ 15896985 w 24"/>
                <a:gd name="T17" fmla="*/ 0 h 17"/>
                <a:gd name="T18" fmla="*/ 15896985 w 24"/>
                <a:gd name="T19" fmla="*/ 230009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"/>
                <a:gd name="T31" fmla="*/ 0 h 17"/>
                <a:gd name="T32" fmla="*/ 24 w 24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" h="17">
                  <a:moveTo>
                    <a:pt x="24" y="10"/>
                  </a:moveTo>
                  <a:lnTo>
                    <a:pt x="17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17" y="17"/>
                  </a:lnTo>
                  <a:lnTo>
                    <a:pt x="9" y="10"/>
                  </a:lnTo>
                  <a:lnTo>
                    <a:pt x="24" y="10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24" y="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6" name="Freeform 172"/>
            <p:cNvSpPr>
              <a:spLocks/>
            </p:cNvSpPr>
            <p:nvPr/>
          </p:nvSpPr>
          <p:spPr bwMode="auto">
            <a:xfrm>
              <a:off x="3679" y="1149"/>
              <a:ext cx="12" cy="32"/>
            </a:xfrm>
            <a:custGeom>
              <a:avLst/>
              <a:gdLst>
                <a:gd name="T0" fmla="*/ 19806837 w 15"/>
                <a:gd name="T1" fmla="*/ 182686 h 50"/>
                <a:gd name="T2" fmla="*/ 19806837 w 15"/>
                <a:gd name="T3" fmla="*/ 182686 h 50"/>
                <a:gd name="T4" fmla="*/ 19806837 w 15"/>
                <a:gd name="T5" fmla="*/ 0 h 50"/>
                <a:gd name="T6" fmla="*/ 0 w 15"/>
                <a:gd name="T7" fmla="*/ 0 h 50"/>
                <a:gd name="T8" fmla="*/ 0 w 15"/>
                <a:gd name="T9" fmla="*/ 182686 h 50"/>
                <a:gd name="T10" fmla="*/ 19806837 w 15"/>
                <a:gd name="T11" fmla="*/ 182686 h 50"/>
                <a:gd name="T12" fmla="*/ 0 w 15"/>
                <a:gd name="T13" fmla="*/ 182686 h 50"/>
                <a:gd name="T14" fmla="*/ 0 w 15"/>
                <a:gd name="T15" fmla="*/ 182686 h 50"/>
                <a:gd name="T16" fmla="*/ 19806837 w 15"/>
                <a:gd name="T17" fmla="*/ 182686 h 50"/>
                <a:gd name="T18" fmla="*/ 19806837 w 15"/>
                <a:gd name="T19" fmla="*/ 182686 h 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"/>
                <a:gd name="T31" fmla="*/ 0 h 50"/>
                <a:gd name="T32" fmla="*/ 15 w 15"/>
                <a:gd name="T33" fmla="*/ 50 h 5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" h="50">
                  <a:moveTo>
                    <a:pt x="8" y="33"/>
                  </a:moveTo>
                  <a:lnTo>
                    <a:pt x="15" y="42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42"/>
                  </a:lnTo>
                  <a:lnTo>
                    <a:pt x="8" y="50"/>
                  </a:lnTo>
                  <a:lnTo>
                    <a:pt x="0" y="42"/>
                  </a:lnTo>
                  <a:lnTo>
                    <a:pt x="0" y="50"/>
                  </a:lnTo>
                  <a:lnTo>
                    <a:pt x="8" y="50"/>
                  </a:lnTo>
                  <a:lnTo>
                    <a:pt x="8" y="3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7" name="Freeform 173"/>
            <p:cNvSpPr>
              <a:spLocks/>
            </p:cNvSpPr>
            <p:nvPr/>
          </p:nvSpPr>
          <p:spPr bwMode="auto">
            <a:xfrm>
              <a:off x="3685" y="1170"/>
              <a:ext cx="10" cy="11"/>
            </a:xfrm>
            <a:custGeom>
              <a:avLst/>
              <a:gdLst>
                <a:gd name="T0" fmla="*/ 8691896 w 13"/>
                <a:gd name="T1" fmla="*/ 230009 h 17"/>
                <a:gd name="T2" fmla="*/ 8691896 w 13"/>
                <a:gd name="T3" fmla="*/ 0 h 17"/>
                <a:gd name="T4" fmla="*/ 0 w 13"/>
                <a:gd name="T5" fmla="*/ 0 h 17"/>
                <a:gd name="T6" fmla="*/ 0 w 13"/>
                <a:gd name="T7" fmla="*/ 230009 h 17"/>
                <a:gd name="T8" fmla="*/ 8691896 w 13"/>
                <a:gd name="T9" fmla="*/ 230009 h 17"/>
                <a:gd name="T10" fmla="*/ 0 w 13"/>
                <a:gd name="T11" fmla="*/ 230009 h 17"/>
                <a:gd name="T12" fmla="*/ 8691896 w 13"/>
                <a:gd name="T13" fmla="*/ 230009 h 17"/>
                <a:gd name="T14" fmla="*/ 8691896 w 13"/>
                <a:gd name="T15" fmla="*/ 0 h 17"/>
                <a:gd name="T16" fmla="*/ 8691896 w 13"/>
                <a:gd name="T17" fmla="*/ 0 h 17"/>
                <a:gd name="T18" fmla="*/ 8691896 w 13"/>
                <a:gd name="T19" fmla="*/ 230009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7"/>
                <a:gd name="T32" fmla="*/ 13 w 13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7">
                  <a:moveTo>
                    <a:pt x="13" y="9"/>
                  </a:moveTo>
                  <a:lnTo>
                    <a:pt x="7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7" y="17"/>
                  </a:lnTo>
                  <a:lnTo>
                    <a:pt x="0" y="9"/>
                  </a:lnTo>
                  <a:lnTo>
                    <a:pt x="13" y="9"/>
                  </a:lnTo>
                  <a:lnTo>
                    <a:pt x="13" y="0"/>
                  </a:lnTo>
                  <a:lnTo>
                    <a:pt x="7" y="0"/>
                  </a:lnTo>
                  <a:lnTo>
                    <a:pt x="13" y="9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8" name="Freeform 174"/>
            <p:cNvSpPr>
              <a:spLocks/>
            </p:cNvSpPr>
            <p:nvPr/>
          </p:nvSpPr>
          <p:spPr bwMode="auto">
            <a:xfrm>
              <a:off x="3685" y="1176"/>
              <a:ext cx="10" cy="43"/>
            </a:xfrm>
            <a:custGeom>
              <a:avLst/>
              <a:gdLst>
                <a:gd name="T0" fmla="*/ 8691896 w 13"/>
                <a:gd name="T1" fmla="*/ 141930 h 68"/>
                <a:gd name="T2" fmla="*/ 8691896 w 13"/>
                <a:gd name="T3" fmla="*/ 141930 h 68"/>
                <a:gd name="T4" fmla="*/ 8691896 w 13"/>
                <a:gd name="T5" fmla="*/ 0 h 68"/>
                <a:gd name="T6" fmla="*/ 0 w 13"/>
                <a:gd name="T7" fmla="*/ 0 h 68"/>
                <a:gd name="T8" fmla="*/ 0 w 13"/>
                <a:gd name="T9" fmla="*/ 141930 h 68"/>
                <a:gd name="T10" fmla="*/ 8691896 w 13"/>
                <a:gd name="T11" fmla="*/ 141930 h 68"/>
                <a:gd name="T12" fmla="*/ 0 w 13"/>
                <a:gd name="T13" fmla="*/ 141930 h 68"/>
                <a:gd name="T14" fmla="*/ 0 w 13"/>
                <a:gd name="T15" fmla="*/ 141930 h 68"/>
                <a:gd name="T16" fmla="*/ 8691896 w 13"/>
                <a:gd name="T17" fmla="*/ 141930 h 68"/>
                <a:gd name="T18" fmla="*/ 8691896 w 13"/>
                <a:gd name="T19" fmla="*/ 141930 h 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68"/>
                <a:gd name="T32" fmla="*/ 13 w 13"/>
                <a:gd name="T33" fmla="*/ 68 h 6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68">
                  <a:moveTo>
                    <a:pt x="7" y="52"/>
                  </a:moveTo>
                  <a:lnTo>
                    <a:pt x="13" y="59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59"/>
                  </a:lnTo>
                  <a:lnTo>
                    <a:pt x="7" y="68"/>
                  </a:lnTo>
                  <a:lnTo>
                    <a:pt x="0" y="59"/>
                  </a:lnTo>
                  <a:lnTo>
                    <a:pt x="0" y="68"/>
                  </a:lnTo>
                  <a:lnTo>
                    <a:pt x="7" y="68"/>
                  </a:lnTo>
                  <a:lnTo>
                    <a:pt x="7" y="5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9" name="Freeform 175"/>
            <p:cNvSpPr>
              <a:spLocks/>
            </p:cNvSpPr>
            <p:nvPr/>
          </p:nvSpPr>
          <p:spPr bwMode="auto">
            <a:xfrm>
              <a:off x="3691" y="1209"/>
              <a:ext cx="15" cy="10"/>
            </a:xfrm>
            <a:custGeom>
              <a:avLst/>
              <a:gdLst>
                <a:gd name="T0" fmla="*/ 1833311 w 21"/>
                <a:gd name="T1" fmla="*/ 111021 h 16"/>
                <a:gd name="T2" fmla="*/ 1833311 w 21"/>
                <a:gd name="T3" fmla="*/ 0 h 16"/>
                <a:gd name="T4" fmla="*/ 0 w 21"/>
                <a:gd name="T5" fmla="*/ 0 h 16"/>
                <a:gd name="T6" fmla="*/ 0 w 21"/>
                <a:gd name="T7" fmla="*/ 111021 h 16"/>
                <a:gd name="T8" fmla="*/ 1833311 w 21"/>
                <a:gd name="T9" fmla="*/ 111021 h 16"/>
                <a:gd name="T10" fmla="*/ 1833311 w 21"/>
                <a:gd name="T11" fmla="*/ 111021 h 16"/>
                <a:gd name="T12" fmla="*/ 1833311 w 21"/>
                <a:gd name="T13" fmla="*/ 111021 h 16"/>
                <a:gd name="T14" fmla="*/ 1833311 w 21"/>
                <a:gd name="T15" fmla="*/ 0 h 16"/>
                <a:gd name="T16" fmla="*/ 1833311 w 21"/>
                <a:gd name="T17" fmla="*/ 0 h 16"/>
                <a:gd name="T18" fmla="*/ 1833311 w 21"/>
                <a:gd name="T19" fmla="*/ 111021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"/>
                <a:gd name="T31" fmla="*/ 0 h 16"/>
                <a:gd name="T32" fmla="*/ 21 w 21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" h="16">
                  <a:moveTo>
                    <a:pt x="21" y="7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14" y="16"/>
                  </a:lnTo>
                  <a:lnTo>
                    <a:pt x="8" y="7"/>
                  </a:lnTo>
                  <a:lnTo>
                    <a:pt x="21" y="7"/>
                  </a:lnTo>
                  <a:lnTo>
                    <a:pt x="21" y="0"/>
                  </a:lnTo>
                  <a:lnTo>
                    <a:pt x="14" y="0"/>
                  </a:lnTo>
                  <a:lnTo>
                    <a:pt x="21" y="7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80" name="Freeform 176"/>
            <p:cNvSpPr>
              <a:spLocks/>
            </p:cNvSpPr>
            <p:nvPr/>
          </p:nvSpPr>
          <p:spPr bwMode="auto">
            <a:xfrm>
              <a:off x="3697" y="1213"/>
              <a:ext cx="9" cy="33"/>
            </a:xfrm>
            <a:custGeom>
              <a:avLst/>
              <a:gdLst>
                <a:gd name="T0" fmla="*/ 951060 w 13"/>
                <a:gd name="T1" fmla="*/ 152985 h 52"/>
                <a:gd name="T2" fmla="*/ 951060 w 13"/>
                <a:gd name="T3" fmla="*/ 152985 h 52"/>
                <a:gd name="T4" fmla="*/ 951060 w 13"/>
                <a:gd name="T5" fmla="*/ 0 h 52"/>
                <a:gd name="T6" fmla="*/ 0 w 13"/>
                <a:gd name="T7" fmla="*/ 0 h 52"/>
                <a:gd name="T8" fmla="*/ 0 w 13"/>
                <a:gd name="T9" fmla="*/ 152985 h 52"/>
                <a:gd name="T10" fmla="*/ 951060 w 13"/>
                <a:gd name="T11" fmla="*/ 152985 h 52"/>
                <a:gd name="T12" fmla="*/ 0 w 13"/>
                <a:gd name="T13" fmla="*/ 152985 h 52"/>
                <a:gd name="T14" fmla="*/ 0 w 13"/>
                <a:gd name="T15" fmla="*/ 152985 h 52"/>
                <a:gd name="T16" fmla="*/ 951060 w 13"/>
                <a:gd name="T17" fmla="*/ 152985 h 52"/>
                <a:gd name="T18" fmla="*/ 951060 w 13"/>
                <a:gd name="T19" fmla="*/ 152985 h 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52"/>
                <a:gd name="T32" fmla="*/ 13 w 13"/>
                <a:gd name="T33" fmla="*/ 52 h 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52">
                  <a:moveTo>
                    <a:pt x="6" y="35"/>
                  </a:moveTo>
                  <a:lnTo>
                    <a:pt x="13" y="44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44"/>
                  </a:lnTo>
                  <a:lnTo>
                    <a:pt x="6" y="52"/>
                  </a:lnTo>
                  <a:lnTo>
                    <a:pt x="0" y="44"/>
                  </a:lnTo>
                  <a:lnTo>
                    <a:pt x="0" y="52"/>
                  </a:lnTo>
                  <a:lnTo>
                    <a:pt x="6" y="52"/>
                  </a:lnTo>
                  <a:lnTo>
                    <a:pt x="6" y="3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81" name="Freeform 177"/>
            <p:cNvSpPr>
              <a:spLocks/>
            </p:cNvSpPr>
            <p:nvPr/>
          </p:nvSpPr>
          <p:spPr bwMode="auto">
            <a:xfrm>
              <a:off x="3701" y="1236"/>
              <a:ext cx="20" cy="10"/>
            </a:xfrm>
            <a:custGeom>
              <a:avLst/>
              <a:gdLst>
                <a:gd name="T0" fmla="*/ 8691896 w 26"/>
                <a:gd name="T1" fmla="*/ 31081 h 17"/>
                <a:gd name="T2" fmla="*/ 8691896 w 26"/>
                <a:gd name="T3" fmla="*/ 0 h 17"/>
                <a:gd name="T4" fmla="*/ 0 w 26"/>
                <a:gd name="T5" fmla="*/ 0 h 17"/>
                <a:gd name="T6" fmla="*/ 0 w 26"/>
                <a:gd name="T7" fmla="*/ 31081 h 17"/>
                <a:gd name="T8" fmla="*/ 8691896 w 26"/>
                <a:gd name="T9" fmla="*/ 31081 h 17"/>
                <a:gd name="T10" fmla="*/ 8691896 w 26"/>
                <a:gd name="T11" fmla="*/ 31081 h 17"/>
                <a:gd name="T12" fmla="*/ 8691896 w 26"/>
                <a:gd name="T13" fmla="*/ 31081 h 17"/>
                <a:gd name="T14" fmla="*/ 8691896 w 26"/>
                <a:gd name="T15" fmla="*/ 0 h 17"/>
                <a:gd name="T16" fmla="*/ 8691896 w 26"/>
                <a:gd name="T17" fmla="*/ 0 h 17"/>
                <a:gd name="T18" fmla="*/ 8691896 w 26"/>
                <a:gd name="T19" fmla="*/ 31081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"/>
                <a:gd name="T31" fmla="*/ 0 h 17"/>
                <a:gd name="T32" fmla="*/ 26 w 26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" h="17">
                  <a:moveTo>
                    <a:pt x="26" y="9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19" y="17"/>
                  </a:lnTo>
                  <a:lnTo>
                    <a:pt x="13" y="9"/>
                  </a:lnTo>
                  <a:lnTo>
                    <a:pt x="26" y="9"/>
                  </a:lnTo>
                  <a:lnTo>
                    <a:pt x="26" y="0"/>
                  </a:lnTo>
                  <a:lnTo>
                    <a:pt x="19" y="0"/>
                  </a:lnTo>
                  <a:lnTo>
                    <a:pt x="26" y="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82" name="Freeform 178"/>
            <p:cNvSpPr>
              <a:spLocks/>
            </p:cNvSpPr>
            <p:nvPr/>
          </p:nvSpPr>
          <p:spPr bwMode="auto">
            <a:xfrm>
              <a:off x="3711" y="1241"/>
              <a:ext cx="10" cy="36"/>
            </a:xfrm>
            <a:custGeom>
              <a:avLst/>
              <a:gdLst>
                <a:gd name="T0" fmla="*/ 8691896 w 13"/>
                <a:gd name="T1" fmla="*/ 200600 h 56"/>
                <a:gd name="T2" fmla="*/ 8691896 w 13"/>
                <a:gd name="T3" fmla="*/ 200600 h 56"/>
                <a:gd name="T4" fmla="*/ 8691896 w 13"/>
                <a:gd name="T5" fmla="*/ 0 h 56"/>
                <a:gd name="T6" fmla="*/ 0 w 13"/>
                <a:gd name="T7" fmla="*/ 0 h 56"/>
                <a:gd name="T8" fmla="*/ 0 w 13"/>
                <a:gd name="T9" fmla="*/ 200600 h 56"/>
                <a:gd name="T10" fmla="*/ 8691896 w 13"/>
                <a:gd name="T11" fmla="*/ 200600 h 56"/>
                <a:gd name="T12" fmla="*/ 0 w 13"/>
                <a:gd name="T13" fmla="*/ 200600 h 56"/>
                <a:gd name="T14" fmla="*/ 0 w 13"/>
                <a:gd name="T15" fmla="*/ 200600 h 56"/>
                <a:gd name="T16" fmla="*/ 8691896 w 13"/>
                <a:gd name="T17" fmla="*/ 200600 h 56"/>
                <a:gd name="T18" fmla="*/ 8691896 w 13"/>
                <a:gd name="T19" fmla="*/ 200600 h 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56"/>
                <a:gd name="T32" fmla="*/ 13 w 13"/>
                <a:gd name="T33" fmla="*/ 56 h 5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56">
                  <a:moveTo>
                    <a:pt x="6" y="41"/>
                  </a:moveTo>
                  <a:lnTo>
                    <a:pt x="13" y="48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6" y="56"/>
                  </a:lnTo>
                  <a:lnTo>
                    <a:pt x="0" y="48"/>
                  </a:lnTo>
                  <a:lnTo>
                    <a:pt x="0" y="56"/>
                  </a:lnTo>
                  <a:lnTo>
                    <a:pt x="6" y="56"/>
                  </a:lnTo>
                  <a:lnTo>
                    <a:pt x="6" y="4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83" name="Freeform 179"/>
            <p:cNvSpPr>
              <a:spLocks/>
            </p:cNvSpPr>
            <p:nvPr/>
          </p:nvSpPr>
          <p:spPr bwMode="auto">
            <a:xfrm>
              <a:off x="3715" y="1268"/>
              <a:ext cx="14" cy="9"/>
            </a:xfrm>
            <a:custGeom>
              <a:avLst/>
              <a:gdLst>
                <a:gd name="T0" fmla="*/ 10961998 w 18"/>
                <a:gd name="T1" fmla="*/ 47109 h 15"/>
                <a:gd name="T2" fmla="*/ 10961998 w 18"/>
                <a:gd name="T3" fmla="*/ 0 h 15"/>
                <a:gd name="T4" fmla="*/ 0 w 18"/>
                <a:gd name="T5" fmla="*/ 0 h 15"/>
                <a:gd name="T6" fmla="*/ 0 w 18"/>
                <a:gd name="T7" fmla="*/ 47109 h 15"/>
                <a:gd name="T8" fmla="*/ 10961998 w 18"/>
                <a:gd name="T9" fmla="*/ 47109 h 15"/>
                <a:gd name="T10" fmla="*/ 10961998 w 18"/>
                <a:gd name="T11" fmla="*/ 47109 h 15"/>
                <a:gd name="T12" fmla="*/ 10961998 w 18"/>
                <a:gd name="T13" fmla="*/ 47109 h 15"/>
                <a:gd name="T14" fmla="*/ 10961998 w 18"/>
                <a:gd name="T15" fmla="*/ 0 h 15"/>
                <a:gd name="T16" fmla="*/ 10961998 w 18"/>
                <a:gd name="T17" fmla="*/ 0 h 15"/>
                <a:gd name="T18" fmla="*/ 10961998 w 18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15"/>
                <a:gd name="T32" fmla="*/ 18 w 18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15">
                  <a:moveTo>
                    <a:pt x="18" y="7"/>
                  </a:moveTo>
                  <a:lnTo>
                    <a:pt x="10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0" y="15"/>
                  </a:lnTo>
                  <a:lnTo>
                    <a:pt x="4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10" y="0"/>
                  </a:lnTo>
                  <a:lnTo>
                    <a:pt x="18" y="7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84" name="Freeform 180"/>
            <p:cNvSpPr>
              <a:spLocks/>
            </p:cNvSpPr>
            <p:nvPr/>
          </p:nvSpPr>
          <p:spPr bwMode="auto">
            <a:xfrm>
              <a:off x="3718" y="1272"/>
              <a:ext cx="11" cy="36"/>
            </a:xfrm>
            <a:custGeom>
              <a:avLst/>
              <a:gdLst>
                <a:gd name="T0" fmla="*/ 13566988 w 14"/>
                <a:gd name="T1" fmla="*/ 200600 h 56"/>
                <a:gd name="T2" fmla="*/ 13566988 w 14"/>
                <a:gd name="T3" fmla="*/ 200600 h 56"/>
                <a:gd name="T4" fmla="*/ 13566988 w 14"/>
                <a:gd name="T5" fmla="*/ 0 h 56"/>
                <a:gd name="T6" fmla="*/ 0 w 14"/>
                <a:gd name="T7" fmla="*/ 0 h 56"/>
                <a:gd name="T8" fmla="*/ 0 w 14"/>
                <a:gd name="T9" fmla="*/ 200600 h 56"/>
                <a:gd name="T10" fmla="*/ 13566988 w 14"/>
                <a:gd name="T11" fmla="*/ 200600 h 56"/>
                <a:gd name="T12" fmla="*/ 0 w 14"/>
                <a:gd name="T13" fmla="*/ 200600 h 56"/>
                <a:gd name="T14" fmla="*/ 0 w 14"/>
                <a:gd name="T15" fmla="*/ 200600 h 56"/>
                <a:gd name="T16" fmla="*/ 13566988 w 14"/>
                <a:gd name="T17" fmla="*/ 200600 h 56"/>
                <a:gd name="T18" fmla="*/ 13566988 w 14"/>
                <a:gd name="T19" fmla="*/ 200600 h 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56"/>
                <a:gd name="T32" fmla="*/ 14 w 14"/>
                <a:gd name="T33" fmla="*/ 56 h 5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56">
                  <a:moveTo>
                    <a:pt x="6" y="41"/>
                  </a:moveTo>
                  <a:lnTo>
                    <a:pt x="14" y="48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6" y="56"/>
                  </a:lnTo>
                  <a:lnTo>
                    <a:pt x="0" y="48"/>
                  </a:lnTo>
                  <a:lnTo>
                    <a:pt x="0" y="56"/>
                  </a:lnTo>
                  <a:lnTo>
                    <a:pt x="6" y="56"/>
                  </a:lnTo>
                  <a:lnTo>
                    <a:pt x="6" y="4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85" name="Freeform 181"/>
            <p:cNvSpPr>
              <a:spLocks/>
            </p:cNvSpPr>
            <p:nvPr/>
          </p:nvSpPr>
          <p:spPr bwMode="auto">
            <a:xfrm>
              <a:off x="3723" y="1298"/>
              <a:ext cx="14" cy="10"/>
            </a:xfrm>
            <a:custGeom>
              <a:avLst/>
              <a:gdLst>
                <a:gd name="T0" fmla="*/ 3521987 w 19"/>
                <a:gd name="T1" fmla="*/ 430536 h 15"/>
                <a:gd name="T2" fmla="*/ 3521987 w 19"/>
                <a:gd name="T3" fmla="*/ 0 h 15"/>
                <a:gd name="T4" fmla="*/ 0 w 19"/>
                <a:gd name="T5" fmla="*/ 0 h 15"/>
                <a:gd name="T6" fmla="*/ 0 w 19"/>
                <a:gd name="T7" fmla="*/ 430536 h 15"/>
                <a:gd name="T8" fmla="*/ 3521987 w 19"/>
                <a:gd name="T9" fmla="*/ 430536 h 15"/>
                <a:gd name="T10" fmla="*/ 3521987 w 19"/>
                <a:gd name="T11" fmla="*/ 430536 h 15"/>
                <a:gd name="T12" fmla="*/ 3521987 w 19"/>
                <a:gd name="T13" fmla="*/ 430536 h 15"/>
                <a:gd name="T14" fmla="*/ 3521987 w 19"/>
                <a:gd name="T15" fmla="*/ 0 h 15"/>
                <a:gd name="T16" fmla="*/ 3521987 w 19"/>
                <a:gd name="T17" fmla="*/ 0 h 15"/>
                <a:gd name="T18" fmla="*/ 3521987 w 19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15"/>
                <a:gd name="T32" fmla="*/ 19 w 19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15">
                  <a:moveTo>
                    <a:pt x="19" y="7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3" y="15"/>
                  </a:lnTo>
                  <a:lnTo>
                    <a:pt x="6" y="7"/>
                  </a:lnTo>
                  <a:lnTo>
                    <a:pt x="19" y="7"/>
                  </a:lnTo>
                  <a:lnTo>
                    <a:pt x="19" y="0"/>
                  </a:lnTo>
                  <a:lnTo>
                    <a:pt x="13" y="0"/>
                  </a:lnTo>
                  <a:lnTo>
                    <a:pt x="19" y="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86" name="Freeform 182"/>
            <p:cNvSpPr>
              <a:spLocks/>
            </p:cNvSpPr>
            <p:nvPr/>
          </p:nvSpPr>
          <p:spPr bwMode="auto">
            <a:xfrm>
              <a:off x="3728" y="1303"/>
              <a:ext cx="9" cy="54"/>
            </a:xfrm>
            <a:custGeom>
              <a:avLst/>
              <a:gdLst>
                <a:gd name="T0" fmla="*/ 951060 w 13"/>
                <a:gd name="T1" fmla="*/ 156458 h 85"/>
                <a:gd name="T2" fmla="*/ 951060 w 13"/>
                <a:gd name="T3" fmla="*/ 156458 h 85"/>
                <a:gd name="T4" fmla="*/ 951060 w 13"/>
                <a:gd name="T5" fmla="*/ 0 h 85"/>
                <a:gd name="T6" fmla="*/ 0 w 13"/>
                <a:gd name="T7" fmla="*/ 0 h 85"/>
                <a:gd name="T8" fmla="*/ 0 w 13"/>
                <a:gd name="T9" fmla="*/ 156458 h 85"/>
                <a:gd name="T10" fmla="*/ 951060 w 13"/>
                <a:gd name="T11" fmla="*/ 156458 h 85"/>
                <a:gd name="T12" fmla="*/ 0 w 13"/>
                <a:gd name="T13" fmla="*/ 156458 h 85"/>
                <a:gd name="T14" fmla="*/ 0 w 13"/>
                <a:gd name="T15" fmla="*/ 156458 h 85"/>
                <a:gd name="T16" fmla="*/ 951060 w 13"/>
                <a:gd name="T17" fmla="*/ 156458 h 85"/>
                <a:gd name="T18" fmla="*/ 951060 w 13"/>
                <a:gd name="T19" fmla="*/ 156458 h 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85"/>
                <a:gd name="T32" fmla="*/ 13 w 13"/>
                <a:gd name="T33" fmla="*/ 85 h 8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85">
                  <a:moveTo>
                    <a:pt x="7" y="69"/>
                  </a:moveTo>
                  <a:lnTo>
                    <a:pt x="13" y="78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78"/>
                  </a:lnTo>
                  <a:lnTo>
                    <a:pt x="7" y="85"/>
                  </a:lnTo>
                  <a:lnTo>
                    <a:pt x="0" y="78"/>
                  </a:lnTo>
                  <a:lnTo>
                    <a:pt x="0" y="85"/>
                  </a:lnTo>
                  <a:lnTo>
                    <a:pt x="7" y="85"/>
                  </a:lnTo>
                  <a:lnTo>
                    <a:pt x="7" y="6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87" name="Freeform 183"/>
            <p:cNvSpPr>
              <a:spLocks/>
            </p:cNvSpPr>
            <p:nvPr/>
          </p:nvSpPr>
          <p:spPr bwMode="auto">
            <a:xfrm>
              <a:off x="3733" y="1347"/>
              <a:ext cx="20" cy="10"/>
            </a:xfrm>
            <a:custGeom>
              <a:avLst/>
              <a:gdLst>
                <a:gd name="T0" fmla="*/ 3934738 w 27"/>
                <a:gd name="T1" fmla="*/ 111021 h 16"/>
                <a:gd name="T2" fmla="*/ 3934738 w 27"/>
                <a:gd name="T3" fmla="*/ 0 h 16"/>
                <a:gd name="T4" fmla="*/ 0 w 27"/>
                <a:gd name="T5" fmla="*/ 0 h 16"/>
                <a:gd name="T6" fmla="*/ 0 w 27"/>
                <a:gd name="T7" fmla="*/ 111021 h 16"/>
                <a:gd name="T8" fmla="*/ 3934738 w 27"/>
                <a:gd name="T9" fmla="*/ 111021 h 16"/>
                <a:gd name="T10" fmla="*/ 3934738 w 27"/>
                <a:gd name="T11" fmla="*/ 111021 h 16"/>
                <a:gd name="T12" fmla="*/ 3934738 w 27"/>
                <a:gd name="T13" fmla="*/ 111021 h 16"/>
                <a:gd name="T14" fmla="*/ 3934738 w 27"/>
                <a:gd name="T15" fmla="*/ 0 h 16"/>
                <a:gd name="T16" fmla="*/ 3934738 w 27"/>
                <a:gd name="T17" fmla="*/ 0 h 16"/>
                <a:gd name="T18" fmla="*/ 3934738 w 27"/>
                <a:gd name="T19" fmla="*/ 111021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7"/>
                <a:gd name="T31" fmla="*/ 0 h 16"/>
                <a:gd name="T32" fmla="*/ 27 w 27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7" h="16">
                  <a:moveTo>
                    <a:pt x="27" y="9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19" y="16"/>
                  </a:lnTo>
                  <a:lnTo>
                    <a:pt x="13" y="9"/>
                  </a:lnTo>
                  <a:lnTo>
                    <a:pt x="27" y="9"/>
                  </a:lnTo>
                  <a:lnTo>
                    <a:pt x="27" y="0"/>
                  </a:lnTo>
                  <a:lnTo>
                    <a:pt x="19" y="0"/>
                  </a:lnTo>
                  <a:lnTo>
                    <a:pt x="27" y="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88" name="Freeform 184"/>
            <p:cNvSpPr>
              <a:spLocks/>
            </p:cNvSpPr>
            <p:nvPr/>
          </p:nvSpPr>
          <p:spPr bwMode="auto">
            <a:xfrm>
              <a:off x="3743" y="1352"/>
              <a:ext cx="10" cy="31"/>
            </a:xfrm>
            <a:custGeom>
              <a:avLst/>
              <a:gdLst>
                <a:gd name="T0" fmla="*/ 1833316 w 14"/>
                <a:gd name="T1" fmla="*/ 221033 h 48"/>
                <a:gd name="T2" fmla="*/ 1833316 w 14"/>
                <a:gd name="T3" fmla="*/ 221033 h 48"/>
                <a:gd name="T4" fmla="*/ 1833316 w 14"/>
                <a:gd name="T5" fmla="*/ 0 h 48"/>
                <a:gd name="T6" fmla="*/ 0 w 14"/>
                <a:gd name="T7" fmla="*/ 0 h 48"/>
                <a:gd name="T8" fmla="*/ 0 w 14"/>
                <a:gd name="T9" fmla="*/ 221033 h 48"/>
                <a:gd name="T10" fmla="*/ 1833316 w 14"/>
                <a:gd name="T11" fmla="*/ 221033 h 48"/>
                <a:gd name="T12" fmla="*/ 0 w 14"/>
                <a:gd name="T13" fmla="*/ 221033 h 48"/>
                <a:gd name="T14" fmla="*/ 0 w 14"/>
                <a:gd name="T15" fmla="*/ 221033 h 48"/>
                <a:gd name="T16" fmla="*/ 1833316 w 14"/>
                <a:gd name="T17" fmla="*/ 221033 h 48"/>
                <a:gd name="T18" fmla="*/ 1833316 w 14"/>
                <a:gd name="T19" fmla="*/ 221033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48"/>
                <a:gd name="T32" fmla="*/ 14 w 14"/>
                <a:gd name="T33" fmla="*/ 48 h 4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48">
                  <a:moveTo>
                    <a:pt x="6" y="33"/>
                  </a:moveTo>
                  <a:lnTo>
                    <a:pt x="14" y="41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41"/>
                  </a:lnTo>
                  <a:lnTo>
                    <a:pt x="6" y="48"/>
                  </a:lnTo>
                  <a:lnTo>
                    <a:pt x="0" y="41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6" y="3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89" name="Freeform 185"/>
            <p:cNvSpPr>
              <a:spLocks/>
            </p:cNvSpPr>
            <p:nvPr/>
          </p:nvSpPr>
          <p:spPr bwMode="auto">
            <a:xfrm>
              <a:off x="3747" y="1374"/>
              <a:ext cx="25" cy="9"/>
            </a:xfrm>
            <a:custGeom>
              <a:avLst/>
              <a:gdLst>
                <a:gd name="T0" fmla="*/ 6307711 w 33"/>
                <a:gd name="T1" fmla="*/ 47109 h 15"/>
                <a:gd name="T2" fmla="*/ 6307711 w 33"/>
                <a:gd name="T3" fmla="*/ 0 h 15"/>
                <a:gd name="T4" fmla="*/ 0 w 33"/>
                <a:gd name="T5" fmla="*/ 0 h 15"/>
                <a:gd name="T6" fmla="*/ 0 w 33"/>
                <a:gd name="T7" fmla="*/ 47109 h 15"/>
                <a:gd name="T8" fmla="*/ 6307711 w 33"/>
                <a:gd name="T9" fmla="*/ 47109 h 15"/>
                <a:gd name="T10" fmla="*/ 6307711 w 33"/>
                <a:gd name="T11" fmla="*/ 47109 h 15"/>
                <a:gd name="T12" fmla="*/ 6307711 w 33"/>
                <a:gd name="T13" fmla="*/ 47109 h 15"/>
                <a:gd name="T14" fmla="*/ 6307711 w 33"/>
                <a:gd name="T15" fmla="*/ 0 h 15"/>
                <a:gd name="T16" fmla="*/ 6307711 w 33"/>
                <a:gd name="T17" fmla="*/ 0 h 15"/>
                <a:gd name="T18" fmla="*/ 6307711 w 33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3"/>
                <a:gd name="T31" fmla="*/ 0 h 15"/>
                <a:gd name="T32" fmla="*/ 33 w 33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3" h="15">
                  <a:moveTo>
                    <a:pt x="33" y="8"/>
                  </a:moveTo>
                  <a:lnTo>
                    <a:pt x="2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7" y="15"/>
                  </a:lnTo>
                  <a:lnTo>
                    <a:pt x="19" y="8"/>
                  </a:lnTo>
                  <a:lnTo>
                    <a:pt x="33" y="8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33" y="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0" name="Freeform 186"/>
            <p:cNvSpPr>
              <a:spLocks/>
            </p:cNvSpPr>
            <p:nvPr/>
          </p:nvSpPr>
          <p:spPr bwMode="auto">
            <a:xfrm>
              <a:off x="3761" y="1379"/>
              <a:ext cx="11" cy="33"/>
            </a:xfrm>
            <a:custGeom>
              <a:avLst/>
              <a:gdLst>
                <a:gd name="T0" fmla="*/ 13566988 w 14"/>
                <a:gd name="T1" fmla="*/ 102547 h 53"/>
                <a:gd name="T2" fmla="*/ 13566988 w 14"/>
                <a:gd name="T3" fmla="*/ 102547 h 53"/>
                <a:gd name="T4" fmla="*/ 13566988 w 14"/>
                <a:gd name="T5" fmla="*/ 0 h 53"/>
                <a:gd name="T6" fmla="*/ 0 w 14"/>
                <a:gd name="T7" fmla="*/ 0 h 53"/>
                <a:gd name="T8" fmla="*/ 0 w 14"/>
                <a:gd name="T9" fmla="*/ 102547 h 53"/>
                <a:gd name="T10" fmla="*/ 13566988 w 14"/>
                <a:gd name="T11" fmla="*/ 102547 h 53"/>
                <a:gd name="T12" fmla="*/ 0 w 14"/>
                <a:gd name="T13" fmla="*/ 102547 h 53"/>
                <a:gd name="T14" fmla="*/ 0 w 14"/>
                <a:gd name="T15" fmla="*/ 102547 h 53"/>
                <a:gd name="T16" fmla="*/ 13566988 w 14"/>
                <a:gd name="T17" fmla="*/ 102547 h 53"/>
                <a:gd name="T18" fmla="*/ 13566988 w 14"/>
                <a:gd name="T19" fmla="*/ 102547 h 5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53"/>
                <a:gd name="T32" fmla="*/ 14 w 14"/>
                <a:gd name="T33" fmla="*/ 53 h 5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53">
                  <a:moveTo>
                    <a:pt x="8" y="36"/>
                  </a:moveTo>
                  <a:lnTo>
                    <a:pt x="14" y="44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44"/>
                  </a:lnTo>
                  <a:lnTo>
                    <a:pt x="8" y="53"/>
                  </a:lnTo>
                  <a:lnTo>
                    <a:pt x="0" y="44"/>
                  </a:lnTo>
                  <a:lnTo>
                    <a:pt x="0" y="53"/>
                  </a:lnTo>
                  <a:lnTo>
                    <a:pt x="8" y="53"/>
                  </a:lnTo>
                  <a:lnTo>
                    <a:pt x="8" y="3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1" name="Freeform 187"/>
            <p:cNvSpPr>
              <a:spLocks/>
            </p:cNvSpPr>
            <p:nvPr/>
          </p:nvSpPr>
          <p:spPr bwMode="auto">
            <a:xfrm>
              <a:off x="3767" y="1402"/>
              <a:ext cx="20" cy="10"/>
            </a:xfrm>
            <a:custGeom>
              <a:avLst/>
              <a:gdLst>
                <a:gd name="T0" fmla="*/ 8691896 w 26"/>
                <a:gd name="T1" fmla="*/ 31081 h 17"/>
                <a:gd name="T2" fmla="*/ 8691896 w 26"/>
                <a:gd name="T3" fmla="*/ 0 h 17"/>
                <a:gd name="T4" fmla="*/ 0 w 26"/>
                <a:gd name="T5" fmla="*/ 0 h 17"/>
                <a:gd name="T6" fmla="*/ 0 w 26"/>
                <a:gd name="T7" fmla="*/ 31081 h 17"/>
                <a:gd name="T8" fmla="*/ 8691896 w 26"/>
                <a:gd name="T9" fmla="*/ 31081 h 17"/>
                <a:gd name="T10" fmla="*/ 8691896 w 26"/>
                <a:gd name="T11" fmla="*/ 31081 h 17"/>
                <a:gd name="T12" fmla="*/ 8691896 w 26"/>
                <a:gd name="T13" fmla="*/ 31081 h 17"/>
                <a:gd name="T14" fmla="*/ 8691896 w 26"/>
                <a:gd name="T15" fmla="*/ 0 h 17"/>
                <a:gd name="T16" fmla="*/ 8691896 w 26"/>
                <a:gd name="T17" fmla="*/ 0 h 17"/>
                <a:gd name="T18" fmla="*/ 8691896 w 26"/>
                <a:gd name="T19" fmla="*/ 31081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"/>
                <a:gd name="T31" fmla="*/ 0 h 17"/>
                <a:gd name="T32" fmla="*/ 26 w 26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" h="17">
                  <a:moveTo>
                    <a:pt x="26" y="8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19" y="17"/>
                  </a:lnTo>
                  <a:lnTo>
                    <a:pt x="11" y="8"/>
                  </a:lnTo>
                  <a:lnTo>
                    <a:pt x="26" y="8"/>
                  </a:lnTo>
                  <a:lnTo>
                    <a:pt x="26" y="0"/>
                  </a:lnTo>
                  <a:lnTo>
                    <a:pt x="19" y="0"/>
                  </a:lnTo>
                  <a:lnTo>
                    <a:pt x="26" y="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2" name="Freeform 188"/>
            <p:cNvSpPr>
              <a:spLocks/>
            </p:cNvSpPr>
            <p:nvPr/>
          </p:nvSpPr>
          <p:spPr bwMode="auto">
            <a:xfrm>
              <a:off x="3776" y="1407"/>
              <a:ext cx="11" cy="37"/>
            </a:xfrm>
            <a:custGeom>
              <a:avLst/>
              <a:gdLst>
                <a:gd name="T0" fmla="*/ 3186070 w 15"/>
                <a:gd name="T1" fmla="*/ 119198 h 59"/>
                <a:gd name="T2" fmla="*/ 3186070 w 15"/>
                <a:gd name="T3" fmla="*/ 119198 h 59"/>
                <a:gd name="T4" fmla="*/ 3186070 w 15"/>
                <a:gd name="T5" fmla="*/ 0 h 59"/>
                <a:gd name="T6" fmla="*/ 0 w 15"/>
                <a:gd name="T7" fmla="*/ 0 h 59"/>
                <a:gd name="T8" fmla="*/ 0 w 15"/>
                <a:gd name="T9" fmla="*/ 119198 h 59"/>
                <a:gd name="T10" fmla="*/ 3186070 w 15"/>
                <a:gd name="T11" fmla="*/ 119198 h 59"/>
                <a:gd name="T12" fmla="*/ 0 w 15"/>
                <a:gd name="T13" fmla="*/ 119198 h 59"/>
                <a:gd name="T14" fmla="*/ 0 w 15"/>
                <a:gd name="T15" fmla="*/ 119198 h 59"/>
                <a:gd name="T16" fmla="*/ 3186070 w 15"/>
                <a:gd name="T17" fmla="*/ 119198 h 59"/>
                <a:gd name="T18" fmla="*/ 3186070 w 15"/>
                <a:gd name="T19" fmla="*/ 119198 h 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"/>
                <a:gd name="T31" fmla="*/ 0 h 59"/>
                <a:gd name="T32" fmla="*/ 15 w 15"/>
                <a:gd name="T33" fmla="*/ 59 h 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" h="59">
                  <a:moveTo>
                    <a:pt x="8" y="44"/>
                  </a:moveTo>
                  <a:lnTo>
                    <a:pt x="15" y="52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52"/>
                  </a:lnTo>
                  <a:lnTo>
                    <a:pt x="8" y="59"/>
                  </a:lnTo>
                  <a:lnTo>
                    <a:pt x="0" y="52"/>
                  </a:lnTo>
                  <a:lnTo>
                    <a:pt x="0" y="59"/>
                  </a:lnTo>
                  <a:lnTo>
                    <a:pt x="8" y="59"/>
                  </a:lnTo>
                  <a:lnTo>
                    <a:pt x="8" y="4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3" name="Freeform 189"/>
            <p:cNvSpPr>
              <a:spLocks/>
            </p:cNvSpPr>
            <p:nvPr/>
          </p:nvSpPr>
          <p:spPr bwMode="auto">
            <a:xfrm>
              <a:off x="3782" y="1435"/>
              <a:ext cx="24" cy="9"/>
            </a:xfrm>
            <a:custGeom>
              <a:avLst/>
              <a:gdLst>
                <a:gd name="T0" fmla="*/ 5107526 w 32"/>
                <a:gd name="T1" fmla="*/ 47109 h 15"/>
                <a:gd name="T2" fmla="*/ 5107526 w 32"/>
                <a:gd name="T3" fmla="*/ 0 h 15"/>
                <a:gd name="T4" fmla="*/ 0 w 32"/>
                <a:gd name="T5" fmla="*/ 0 h 15"/>
                <a:gd name="T6" fmla="*/ 0 w 32"/>
                <a:gd name="T7" fmla="*/ 47109 h 15"/>
                <a:gd name="T8" fmla="*/ 5107526 w 32"/>
                <a:gd name="T9" fmla="*/ 47109 h 15"/>
                <a:gd name="T10" fmla="*/ 5107526 w 32"/>
                <a:gd name="T11" fmla="*/ 47109 h 15"/>
                <a:gd name="T12" fmla="*/ 5107526 w 32"/>
                <a:gd name="T13" fmla="*/ 47109 h 15"/>
                <a:gd name="T14" fmla="*/ 5107526 w 32"/>
                <a:gd name="T15" fmla="*/ 0 h 15"/>
                <a:gd name="T16" fmla="*/ 5107526 w 32"/>
                <a:gd name="T17" fmla="*/ 0 h 15"/>
                <a:gd name="T18" fmla="*/ 5107526 w 32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5"/>
                <a:gd name="T32" fmla="*/ 32 w 32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5">
                  <a:moveTo>
                    <a:pt x="32" y="8"/>
                  </a:moveTo>
                  <a:lnTo>
                    <a:pt x="2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6" y="15"/>
                  </a:lnTo>
                  <a:lnTo>
                    <a:pt x="18" y="8"/>
                  </a:lnTo>
                  <a:lnTo>
                    <a:pt x="32" y="8"/>
                  </a:lnTo>
                  <a:lnTo>
                    <a:pt x="32" y="0"/>
                  </a:lnTo>
                  <a:lnTo>
                    <a:pt x="26" y="0"/>
                  </a:lnTo>
                  <a:lnTo>
                    <a:pt x="32" y="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4" name="Freeform 190"/>
            <p:cNvSpPr>
              <a:spLocks/>
            </p:cNvSpPr>
            <p:nvPr/>
          </p:nvSpPr>
          <p:spPr bwMode="auto">
            <a:xfrm>
              <a:off x="3795" y="1440"/>
              <a:ext cx="11" cy="38"/>
            </a:xfrm>
            <a:custGeom>
              <a:avLst/>
              <a:gdLst>
                <a:gd name="T0" fmla="*/ 13566988 w 14"/>
                <a:gd name="T1" fmla="*/ 146624 h 60"/>
                <a:gd name="T2" fmla="*/ 13566988 w 14"/>
                <a:gd name="T3" fmla="*/ 146624 h 60"/>
                <a:gd name="T4" fmla="*/ 13566988 w 14"/>
                <a:gd name="T5" fmla="*/ 0 h 60"/>
                <a:gd name="T6" fmla="*/ 0 w 14"/>
                <a:gd name="T7" fmla="*/ 0 h 60"/>
                <a:gd name="T8" fmla="*/ 0 w 14"/>
                <a:gd name="T9" fmla="*/ 146624 h 60"/>
                <a:gd name="T10" fmla="*/ 13566988 w 14"/>
                <a:gd name="T11" fmla="*/ 146624 h 60"/>
                <a:gd name="T12" fmla="*/ 0 w 14"/>
                <a:gd name="T13" fmla="*/ 146624 h 60"/>
                <a:gd name="T14" fmla="*/ 0 w 14"/>
                <a:gd name="T15" fmla="*/ 146624 h 60"/>
                <a:gd name="T16" fmla="*/ 13566988 w 14"/>
                <a:gd name="T17" fmla="*/ 146624 h 60"/>
                <a:gd name="T18" fmla="*/ 13566988 w 14"/>
                <a:gd name="T19" fmla="*/ 146624 h 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60"/>
                <a:gd name="T32" fmla="*/ 14 w 14"/>
                <a:gd name="T33" fmla="*/ 60 h 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60">
                  <a:moveTo>
                    <a:pt x="8" y="46"/>
                  </a:moveTo>
                  <a:lnTo>
                    <a:pt x="14" y="53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8" y="60"/>
                  </a:lnTo>
                  <a:lnTo>
                    <a:pt x="0" y="53"/>
                  </a:lnTo>
                  <a:lnTo>
                    <a:pt x="0" y="60"/>
                  </a:lnTo>
                  <a:lnTo>
                    <a:pt x="8" y="60"/>
                  </a:lnTo>
                  <a:lnTo>
                    <a:pt x="8" y="4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5" name="Freeform 191"/>
            <p:cNvSpPr>
              <a:spLocks/>
            </p:cNvSpPr>
            <p:nvPr/>
          </p:nvSpPr>
          <p:spPr bwMode="auto">
            <a:xfrm>
              <a:off x="3801" y="1469"/>
              <a:ext cx="10" cy="9"/>
            </a:xfrm>
            <a:custGeom>
              <a:avLst/>
              <a:gdLst>
                <a:gd name="T0" fmla="*/ 8691896 w 13"/>
                <a:gd name="T1" fmla="*/ 200600 h 14"/>
                <a:gd name="T2" fmla="*/ 8691896 w 13"/>
                <a:gd name="T3" fmla="*/ 0 h 14"/>
                <a:gd name="T4" fmla="*/ 0 w 13"/>
                <a:gd name="T5" fmla="*/ 0 h 14"/>
                <a:gd name="T6" fmla="*/ 0 w 13"/>
                <a:gd name="T7" fmla="*/ 200600 h 14"/>
                <a:gd name="T8" fmla="*/ 8691896 w 13"/>
                <a:gd name="T9" fmla="*/ 200600 h 14"/>
                <a:gd name="T10" fmla="*/ 0 w 13"/>
                <a:gd name="T11" fmla="*/ 200600 h 14"/>
                <a:gd name="T12" fmla="*/ 8691896 w 13"/>
                <a:gd name="T13" fmla="*/ 200600 h 14"/>
                <a:gd name="T14" fmla="*/ 8691896 w 13"/>
                <a:gd name="T15" fmla="*/ 0 h 14"/>
                <a:gd name="T16" fmla="*/ 8691896 w 13"/>
                <a:gd name="T17" fmla="*/ 0 h 14"/>
                <a:gd name="T18" fmla="*/ 8691896 w 13"/>
                <a:gd name="T19" fmla="*/ 200600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4"/>
                <a:gd name="T32" fmla="*/ 13 w 13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4">
                  <a:moveTo>
                    <a:pt x="13" y="7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6" y="14"/>
                  </a:lnTo>
                  <a:lnTo>
                    <a:pt x="0" y="7"/>
                  </a:lnTo>
                  <a:lnTo>
                    <a:pt x="13" y="7"/>
                  </a:lnTo>
                  <a:lnTo>
                    <a:pt x="13" y="0"/>
                  </a:lnTo>
                  <a:lnTo>
                    <a:pt x="6" y="0"/>
                  </a:lnTo>
                  <a:lnTo>
                    <a:pt x="13" y="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6" name="Freeform 192"/>
            <p:cNvSpPr>
              <a:spLocks/>
            </p:cNvSpPr>
            <p:nvPr/>
          </p:nvSpPr>
          <p:spPr bwMode="auto">
            <a:xfrm>
              <a:off x="3801" y="1474"/>
              <a:ext cx="10" cy="16"/>
            </a:xfrm>
            <a:custGeom>
              <a:avLst/>
              <a:gdLst>
                <a:gd name="T0" fmla="*/ 8691896 w 13"/>
                <a:gd name="T1" fmla="*/ 80169 h 26"/>
                <a:gd name="T2" fmla="*/ 8691896 w 13"/>
                <a:gd name="T3" fmla="*/ 80169 h 26"/>
                <a:gd name="T4" fmla="*/ 8691896 w 13"/>
                <a:gd name="T5" fmla="*/ 0 h 26"/>
                <a:gd name="T6" fmla="*/ 0 w 13"/>
                <a:gd name="T7" fmla="*/ 0 h 26"/>
                <a:gd name="T8" fmla="*/ 0 w 13"/>
                <a:gd name="T9" fmla="*/ 80169 h 26"/>
                <a:gd name="T10" fmla="*/ 8691896 w 13"/>
                <a:gd name="T11" fmla="*/ 80169 h 26"/>
                <a:gd name="T12" fmla="*/ 0 w 13"/>
                <a:gd name="T13" fmla="*/ 80169 h 26"/>
                <a:gd name="T14" fmla="*/ 0 w 13"/>
                <a:gd name="T15" fmla="*/ 80169 h 26"/>
                <a:gd name="T16" fmla="*/ 8691896 w 13"/>
                <a:gd name="T17" fmla="*/ 80169 h 26"/>
                <a:gd name="T18" fmla="*/ 8691896 w 13"/>
                <a:gd name="T19" fmla="*/ 80169 h 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26"/>
                <a:gd name="T32" fmla="*/ 13 w 13"/>
                <a:gd name="T33" fmla="*/ 26 h 2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26">
                  <a:moveTo>
                    <a:pt x="6" y="11"/>
                  </a:moveTo>
                  <a:lnTo>
                    <a:pt x="13" y="18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6" y="26"/>
                  </a:lnTo>
                  <a:lnTo>
                    <a:pt x="0" y="18"/>
                  </a:lnTo>
                  <a:lnTo>
                    <a:pt x="0" y="26"/>
                  </a:lnTo>
                  <a:lnTo>
                    <a:pt x="6" y="26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7" name="Freeform 193"/>
            <p:cNvSpPr>
              <a:spLocks/>
            </p:cNvSpPr>
            <p:nvPr/>
          </p:nvSpPr>
          <p:spPr bwMode="auto">
            <a:xfrm>
              <a:off x="3806" y="1481"/>
              <a:ext cx="16" cy="9"/>
            </a:xfrm>
            <a:custGeom>
              <a:avLst/>
              <a:gdLst>
                <a:gd name="T0" fmla="*/ 7109492 w 21"/>
                <a:gd name="T1" fmla="*/ 47109 h 15"/>
                <a:gd name="T2" fmla="*/ 7109492 w 21"/>
                <a:gd name="T3" fmla="*/ 0 h 15"/>
                <a:gd name="T4" fmla="*/ 0 w 21"/>
                <a:gd name="T5" fmla="*/ 0 h 15"/>
                <a:gd name="T6" fmla="*/ 0 w 21"/>
                <a:gd name="T7" fmla="*/ 47109 h 15"/>
                <a:gd name="T8" fmla="*/ 7109492 w 21"/>
                <a:gd name="T9" fmla="*/ 47109 h 15"/>
                <a:gd name="T10" fmla="*/ 7109492 w 21"/>
                <a:gd name="T11" fmla="*/ 47109 h 15"/>
                <a:gd name="T12" fmla="*/ 7109492 w 21"/>
                <a:gd name="T13" fmla="*/ 47109 h 15"/>
                <a:gd name="T14" fmla="*/ 7109492 w 21"/>
                <a:gd name="T15" fmla="*/ 0 h 15"/>
                <a:gd name="T16" fmla="*/ 7109492 w 21"/>
                <a:gd name="T17" fmla="*/ 0 h 15"/>
                <a:gd name="T18" fmla="*/ 7109492 w 21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"/>
                <a:gd name="T31" fmla="*/ 0 h 15"/>
                <a:gd name="T32" fmla="*/ 21 w 21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" h="15">
                  <a:moveTo>
                    <a:pt x="21" y="7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5" y="15"/>
                  </a:lnTo>
                  <a:lnTo>
                    <a:pt x="8" y="7"/>
                  </a:lnTo>
                  <a:lnTo>
                    <a:pt x="21" y="7"/>
                  </a:lnTo>
                  <a:lnTo>
                    <a:pt x="21" y="0"/>
                  </a:lnTo>
                  <a:lnTo>
                    <a:pt x="15" y="0"/>
                  </a:lnTo>
                  <a:lnTo>
                    <a:pt x="21" y="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8" name="Freeform 194"/>
            <p:cNvSpPr>
              <a:spLocks/>
            </p:cNvSpPr>
            <p:nvPr/>
          </p:nvSpPr>
          <p:spPr bwMode="auto">
            <a:xfrm>
              <a:off x="3812" y="1485"/>
              <a:ext cx="10" cy="30"/>
            </a:xfrm>
            <a:custGeom>
              <a:avLst/>
              <a:gdLst>
                <a:gd name="T0" fmla="*/ 8691896 w 13"/>
                <a:gd name="T1" fmla="*/ 172750 h 47"/>
                <a:gd name="T2" fmla="*/ 8691896 w 13"/>
                <a:gd name="T3" fmla="*/ 172750 h 47"/>
                <a:gd name="T4" fmla="*/ 8691896 w 13"/>
                <a:gd name="T5" fmla="*/ 0 h 47"/>
                <a:gd name="T6" fmla="*/ 0 w 13"/>
                <a:gd name="T7" fmla="*/ 0 h 47"/>
                <a:gd name="T8" fmla="*/ 0 w 13"/>
                <a:gd name="T9" fmla="*/ 172750 h 47"/>
                <a:gd name="T10" fmla="*/ 8691896 w 13"/>
                <a:gd name="T11" fmla="*/ 172750 h 47"/>
                <a:gd name="T12" fmla="*/ 0 w 13"/>
                <a:gd name="T13" fmla="*/ 172750 h 47"/>
                <a:gd name="T14" fmla="*/ 0 w 13"/>
                <a:gd name="T15" fmla="*/ 172750 h 47"/>
                <a:gd name="T16" fmla="*/ 8691896 w 13"/>
                <a:gd name="T17" fmla="*/ 172750 h 47"/>
                <a:gd name="T18" fmla="*/ 8691896 w 13"/>
                <a:gd name="T19" fmla="*/ 172750 h 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47"/>
                <a:gd name="T32" fmla="*/ 13 w 13"/>
                <a:gd name="T33" fmla="*/ 47 h 4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47">
                  <a:moveTo>
                    <a:pt x="7" y="30"/>
                  </a:moveTo>
                  <a:lnTo>
                    <a:pt x="13" y="37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7"/>
                  </a:lnTo>
                  <a:lnTo>
                    <a:pt x="7" y="47"/>
                  </a:lnTo>
                  <a:lnTo>
                    <a:pt x="0" y="37"/>
                  </a:lnTo>
                  <a:lnTo>
                    <a:pt x="0" y="47"/>
                  </a:lnTo>
                  <a:lnTo>
                    <a:pt x="7" y="47"/>
                  </a:lnTo>
                  <a:lnTo>
                    <a:pt x="7" y="3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9" name="Freeform 195"/>
            <p:cNvSpPr>
              <a:spLocks/>
            </p:cNvSpPr>
            <p:nvPr/>
          </p:nvSpPr>
          <p:spPr bwMode="auto">
            <a:xfrm>
              <a:off x="3817" y="1504"/>
              <a:ext cx="30" cy="11"/>
            </a:xfrm>
            <a:custGeom>
              <a:avLst/>
              <a:gdLst>
                <a:gd name="T0" fmla="*/ 8691877 w 39"/>
                <a:gd name="T1" fmla="*/ 230009 h 17"/>
                <a:gd name="T2" fmla="*/ 8691877 w 39"/>
                <a:gd name="T3" fmla="*/ 0 h 17"/>
                <a:gd name="T4" fmla="*/ 0 w 39"/>
                <a:gd name="T5" fmla="*/ 0 h 17"/>
                <a:gd name="T6" fmla="*/ 0 w 39"/>
                <a:gd name="T7" fmla="*/ 230009 h 17"/>
                <a:gd name="T8" fmla="*/ 8691877 w 39"/>
                <a:gd name="T9" fmla="*/ 230009 h 17"/>
                <a:gd name="T10" fmla="*/ 8691877 w 39"/>
                <a:gd name="T11" fmla="*/ 230009 h 17"/>
                <a:gd name="T12" fmla="*/ 8691877 w 39"/>
                <a:gd name="T13" fmla="*/ 230009 h 17"/>
                <a:gd name="T14" fmla="*/ 8691877 w 39"/>
                <a:gd name="T15" fmla="*/ 0 h 17"/>
                <a:gd name="T16" fmla="*/ 8691877 w 39"/>
                <a:gd name="T17" fmla="*/ 0 h 17"/>
                <a:gd name="T18" fmla="*/ 8691877 w 39"/>
                <a:gd name="T19" fmla="*/ 230009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9"/>
                <a:gd name="T31" fmla="*/ 0 h 17"/>
                <a:gd name="T32" fmla="*/ 39 w 39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9" h="17">
                  <a:moveTo>
                    <a:pt x="39" y="7"/>
                  </a:moveTo>
                  <a:lnTo>
                    <a:pt x="3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3" y="17"/>
                  </a:lnTo>
                  <a:lnTo>
                    <a:pt x="27" y="7"/>
                  </a:lnTo>
                  <a:lnTo>
                    <a:pt x="39" y="7"/>
                  </a:lnTo>
                  <a:lnTo>
                    <a:pt x="39" y="0"/>
                  </a:lnTo>
                  <a:lnTo>
                    <a:pt x="33" y="0"/>
                  </a:lnTo>
                  <a:lnTo>
                    <a:pt x="39" y="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0" name="Freeform 196"/>
            <p:cNvSpPr>
              <a:spLocks/>
            </p:cNvSpPr>
            <p:nvPr/>
          </p:nvSpPr>
          <p:spPr bwMode="auto">
            <a:xfrm>
              <a:off x="3838" y="1509"/>
              <a:ext cx="9" cy="29"/>
            </a:xfrm>
            <a:custGeom>
              <a:avLst/>
              <a:gdLst>
                <a:gd name="T0" fmla="*/ 5107536 w 12"/>
                <a:gd name="T1" fmla="*/ 211262 h 45"/>
                <a:gd name="T2" fmla="*/ 5107536 w 12"/>
                <a:gd name="T3" fmla="*/ 211262 h 45"/>
                <a:gd name="T4" fmla="*/ 5107536 w 12"/>
                <a:gd name="T5" fmla="*/ 0 h 45"/>
                <a:gd name="T6" fmla="*/ 0 w 12"/>
                <a:gd name="T7" fmla="*/ 0 h 45"/>
                <a:gd name="T8" fmla="*/ 0 w 12"/>
                <a:gd name="T9" fmla="*/ 211262 h 45"/>
                <a:gd name="T10" fmla="*/ 5107536 w 12"/>
                <a:gd name="T11" fmla="*/ 211262 h 45"/>
                <a:gd name="T12" fmla="*/ 0 w 12"/>
                <a:gd name="T13" fmla="*/ 211262 h 45"/>
                <a:gd name="T14" fmla="*/ 0 w 12"/>
                <a:gd name="T15" fmla="*/ 211262 h 45"/>
                <a:gd name="T16" fmla="*/ 5107536 w 12"/>
                <a:gd name="T17" fmla="*/ 211262 h 45"/>
                <a:gd name="T18" fmla="*/ 5107536 w 12"/>
                <a:gd name="T19" fmla="*/ 211262 h 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45"/>
                <a:gd name="T32" fmla="*/ 12 w 12"/>
                <a:gd name="T33" fmla="*/ 45 h 4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45">
                  <a:moveTo>
                    <a:pt x="6" y="28"/>
                  </a:moveTo>
                  <a:lnTo>
                    <a:pt x="12" y="37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37"/>
                  </a:lnTo>
                  <a:lnTo>
                    <a:pt x="6" y="45"/>
                  </a:lnTo>
                  <a:lnTo>
                    <a:pt x="0" y="37"/>
                  </a:lnTo>
                  <a:lnTo>
                    <a:pt x="0" y="45"/>
                  </a:lnTo>
                  <a:lnTo>
                    <a:pt x="6" y="45"/>
                  </a:lnTo>
                  <a:lnTo>
                    <a:pt x="6" y="2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1" name="Freeform 197"/>
            <p:cNvSpPr>
              <a:spLocks/>
            </p:cNvSpPr>
            <p:nvPr/>
          </p:nvSpPr>
          <p:spPr bwMode="auto">
            <a:xfrm>
              <a:off x="3842" y="1527"/>
              <a:ext cx="18" cy="11"/>
            </a:xfrm>
            <a:custGeom>
              <a:avLst/>
              <a:gdLst>
                <a:gd name="T0" fmla="*/ 5107536 w 24"/>
                <a:gd name="T1" fmla="*/ 230009 h 17"/>
                <a:gd name="T2" fmla="*/ 5107536 w 24"/>
                <a:gd name="T3" fmla="*/ 0 h 17"/>
                <a:gd name="T4" fmla="*/ 0 w 24"/>
                <a:gd name="T5" fmla="*/ 0 h 17"/>
                <a:gd name="T6" fmla="*/ 0 w 24"/>
                <a:gd name="T7" fmla="*/ 230009 h 17"/>
                <a:gd name="T8" fmla="*/ 5107536 w 24"/>
                <a:gd name="T9" fmla="*/ 230009 h 17"/>
                <a:gd name="T10" fmla="*/ 5107536 w 24"/>
                <a:gd name="T11" fmla="*/ 230009 h 17"/>
                <a:gd name="T12" fmla="*/ 5107536 w 24"/>
                <a:gd name="T13" fmla="*/ 230009 h 17"/>
                <a:gd name="T14" fmla="*/ 5107536 w 24"/>
                <a:gd name="T15" fmla="*/ 0 h 17"/>
                <a:gd name="T16" fmla="*/ 5107536 w 24"/>
                <a:gd name="T17" fmla="*/ 0 h 17"/>
                <a:gd name="T18" fmla="*/ 5107536 w 24"/>
                <a:gd name="T19" fmla="*/ 230009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"/>
                <a:gd name="T31" fmla="*/ 0 h 17"/>
                <a:gd name="T32" fmla="*/ 24 w 24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" h="17">
                  <a:moveTo>
                    <a:pt x="24" y="9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18" y="17"/>
                  </a:lnTo>
                  <a:lnTo>
                    <a:pt x="11" y="9"/>
                  </a:lnTo>
                  <a:lnTo>
                    <a:pt x="24" y="9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24" y="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2" name="Freeform 198"/>
            <p:cNvSpPr>
              <a:spLocks/>
            </p:cNvSpPr>
            <p:nvPr/>
          </p:nvSpPr>
          <p:spPr bwMode="auto">
            <a:xfrm>
              <a:off x="3850" y="1532"/>
              <a:ext cx="10" cy="24"/>
            </a:xfrm>
            <a:custGeom>
              <a:avLst/>
              <a:gdLst>
                <a:gd name="T0" fmla="*/ 8691896 w 13"/>
                <a:gd name="T1" fmla="*/ 242172 h 37"/>
                <a:gd name="T2" fmla="*/ 8691896 w 13"/>
                <a:gd name="T3" fmla="*/ 242172 h 37"/>
                <a:gd name="T4" fmla="*/ 8691896 w 13"/>
                <a:gd name="T5" fmla="*/ 0 h 37"/>
                <a:gd name="T6" fmla="*/ 0 w 13"/>
                <a:gd name="T7" fmla="*/ 0 h 37"/>
                <a:gd name="T8" fmla="*/ 0 w 13"/>
                <a:gd name="T9" fmla="*/ 242172 h 37"/>
                <a:gd name="T10" fmla="*/ 8691896 w 13"/>
                <a:gd name="T11" fmla="*/ 242172 h 37"/>
                <a:gd name="T12" fmla="*/ 0 w 13"/>
                <a:gd name="T13" fmla="*/ 242172 h 37"/>
                <a:gd name="T14" fmla="*/ 0 w 13"/>
                <a:gd name="T15" fmla="*/ 242172 h 37"/>
                <a:gd name="T16" fmla="*/ 8691896 w 13"/>
                <a:gd name="T17" fmla="*/ 242172 h 37"/>
                <a:gd name="T18" fmla="*/ 8691896 w 13"/>
                <a:gd name="T19" fmla="*/ 242172 h 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7"/>
                <a:gd name="T32" fmla="*/ 13 w 13"/>
                <a:gd name="T33" fmla="*/ 37 h 3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7">
                  <a:moveTo>
                    <a:pt x="7" y="22"/>
                  </a:moveTo>
                  <a:lnTo>
                    <a:pt x="13" y="3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7" y="37"/>
                  </a:lnTo>
                  <a:lnTo>
                    <a:pt x="0" y="30"/>
                  </a:lnTo>
                  <a:lnTo>
                    <a:pt x="0" y="37"/>
                  </a:lnTo>
                  <a:lnTo>
                    <a:pt x="7" y="37"/>
                  </a:lnTo>
                  <a:lnTo>
                    <a:pt x="7" y="2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3" name="Rectangle 199"/>
            <p:cNvSpPr>
              <a:spLocks noChangeArrowheads="1"/>
            </p:cNvSpPr>
            <p:nvPr/>
          </p:nvSpPr>
          <p:spPr bwMode="auto">
            <a:xfrm>
              <a:off x="3856" y="1546"/>
              <a:ext cx="22" cy="1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kumimoji="0" lang="en-AU" sz="2400">
                <a:latin typeface="Times New Roman" pitchFamily="18" charset="0"/>
                <a:ea typeface="ヒラギノ角ゴ Pro W3"/>
                <a:cs typeface="ヒラギノ角ゴ Pro W3"/>
              </a:endParaRPr>
            </a:p>
          </p:txBody>
        </p:sp>
        <p:sp>
          <p:nvSpPr>
            <p:cNvPr id="204" name="Freeform 200"/>
            <p:cNvSpPr>
              <a:spLocks/>
            </p:cNvSpPr>
            <p:nvPr/>
          </p:nvSpPr>
          <p:spPr bwMode="auto">
            <a:xfrm>
              <a:off x="3878" y="1546"/>
              <a:ext cx="14" cy="10"/>
            </a:xfrm>
            <a:custGeom>
              <a:avLst/>
              <a:gdLst>
                <a:gd name="T0" fmla="*/ 10961998 w 18"/>
                <a:gd name="T1" fmla="*/ 430536 h 15"/>
                <a:gd name="T2" fmla="*/ 10961998 w 18"/>
                <a:gd name="T3" fmla="*/ 0 h 15"/>
                <a:gd name="T4" fmla="*/ 0 w 18"/>
                <a:gd name="T5" fmla="*/ 0 h 15"/>
                <a:gd name="T6" fmla="*/ 0 w 18"/>
                <a:gd name="T7" fmla="*/ 430536 h 15"/>
                <a:gd name="T8" fmla="*/ 10961998 w 18"/>
                <a:gd name="T9" fmla="*/ 430536 h 15"/>
                <a:gd name="T10" fmla="*/ 10961998 w 18"/>
                <a:gd name="T11" fmla="*/ 430536 h 15"/>
                <a:gd name="T12" fmla="*/ 10961998 w 18"/>
                <a:gd name="T13" fmla="*/ 430536 h 15"/>
                <a:gd name="T14" fmla="*/ 10961998 w 18"/>
                <a:gd name="T15" fmla="*/ 0 h 15"/>
                <a:gd name="T16" fmla="*/ 10961998 w 18"/>
                <a:gd name="T17" fmla="*/ 0 h 15"/>
                <a:gd name="T18" fmla="*/ 10961998 w 18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15"/>
                <a:gd name="T32" fmla="*/ 18 w 18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15">
                  <a:moveTo>
                    <a:pt x="18" y="8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1" y="15"/>
                  </a:lnTo>
                  <a:lnTo>
                    <a:pt x="5" y="8"/>
                  </a:lnTo>
                  <a:lnTo>
                    <a:pt x="18" y="8"/>
                  </a:lnTo>
                  <a:lnTo>
                    <a:pt x="18" y="0"/>
                  </a:lnTo>
                  <a:lnTo>
                    <a:pt x="11" y="0"/>
                  </a:lnTo>
                  <a:lnTo>
                    <a:pt x="18" y="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5" name="Freeform 201"/>
            <p:cNvSpPr>
              <a:spLocks/>
            </p:cNvSpPr>
            <p:nvPr/>
          </p:nvSpPr>
          <p:spPr bwMode="auto">
            <a:xfrm>
              <a:off x="3882" y="1552"/>
              <a:ext cx="10" cy="21"/>
            </a:xfrm>
            <a:custGeom>
              <a:avLst/>
              <a:gdLst>
                <a:gd name="T0" fmla="*/ 8691896 w 13"/>
                <a:gd name="T1" fmla="*/ 162083 h 33"/>
                <a:gd name="T2" fmla="*/ 8691896 w 13"/>
                <a:gd name="T3" fmla="*/ 162083 h 33"/>
                <a:gd name="T4" fmla="*/ 8691896 w 13"/>
                <a:gd name="T5" fmla="*/ 0 h 33"/>
                <a:gd name="T6" fmla="*/ 0 w 13"/>
                <a:gd name="T7" fmla="*/ 0 h 33"/>
                <a:gd name="T8" fmla="*/ 0 w 13"/>
                <a:gd name="T9" fmla="*/ 162083 h 33"/>
                <a:gd name="T10" fmla="*/ 8691896 w 13"/>
                <a:gd name="T11" fmla="*/ 162083 h 33"/>
                <a:gd name="T12" fmla="*/ 0 w 13"/>
                <a:gd name="T13" fmla="*/ 162083 h 33"/>
                <a:gd name="T14" fmla="*/ 0 w 13"/>
                <a:gd name="T15" fmla="*/ 162083 h 33"/>
                <a:gd name="T16" fmla="*/ 8691896 w 13"/>
                <a:gd name="T17" fmla="*/ 162083 h 33"/>
                <a:gd name="T18" fmla="*/ 8691896 w 13"/>
                <a:gd name="T19" fmla="*/ 162083 h 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3"/>
                <a:gd name="T32" fmla="*/ 13 w 13"/>
                <a:gd name="T33" fmla="*/ 33 h 3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3">
                  <a:moveTo>
                    <a:pt x="6" y="18"/>
                  </a:moveTo>
                  <a:lnTo>
                    <a:pt x="13" y="26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6" y="33"/>
                  </a:lnTo>
                  <a:lnTo>
                    <a:pt x="0" y="26"/>
                  </a:lnTo>
                  <a:lnTo>
                    <a:pt x="0" y="33"/>
                  </a:lnTo>
                  <a:lnTo>
                    <a:pt x="6" y="33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6" name="Rectangle 202"/>
            <p:cNvSpPr>
              <a:spLocks noChangeArrowheads="1"/>
            </p:cNvSpPr>
            <p:nvPr/>
          </p:nvSpPr>
          <p:spPr bwMode="auto">
            <a:xfrm>
              <a:off x="3887" y="1563"/>
              <a:ext cx="18" cy="1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kumimoji="0" lang="en-AU" sz="2400">
                <a:latin typeface="Times New Roman" pitchFamily="18" charset="0"/>
                <a:ea typeface="ヒラギノ角ゴ Pro W3"/>
                <a:cs typeface="ヒラギノ角ゴ Pro W3"/>
              </a:endParaRPr>
            </a:p>
          </p:txBody>
        </p:sp>
        <p:sp>
          <p:nvSpPr>
            <p:cNvPr id="207" name="Freeform 203"/>
            <p:cNvSpPr>
              <a:spLocks/>
            </p:cNvSpPr>
            <p:nvPr/>
          </p:nvSpPr>
          <p:spPr bwMode="auto">
            <a:xfrm>
              <a:off x="3905" y="1563"/>
              <a:ext cx="31" cy="10"/>
            </a:xfrm>
            <a:custGeom>
              <a:avLst/>
              <a:gdLst>
                <a:gd name="T0" fmla="*/ 3649937 w 42"/>
                <a:gd name="T1" fmla="*/ 430536 h 15"/>
                <a:gd name="T2" fmla="*/ 3649937 w 42"/>
                <a:gd name="T3" fmla="*/ 0 h 15"/>
                <a:gd name="T4" fmla="*/ 0 w 42"/>
                <a:gd name="T5" fmla="*/ 0 h 15"/>
                <a:gd name="T6" fmla="*/ 0 w 42"/>
                <a:gd name="T7" fmla="*/ 430536 h 15"/>
                <a:gd name="T8" fmla="*/ 3649937 w 42"/>
                <a:gd name="T9" fmla="*/ 430536 h 15"/>
                <a:gd name="T10" fmla="*/ 3649937 w 42"/>
                <a:gd name="T11" fmla="*/ 430536 h 15"/>
                <a:gd name="T12" fmla="*/ 3649937 w 42"/>
                <a:gd name="T13" fmla="*/ 430536 h 15"/>
                <a:gd name="T14" fmla="*/ 3649937 w 42"/>
                <a:gd name="T15" fmla="*/ 0 h 15"/>
                <a:gd name="T16" fmla="*/ 3649937 w 42"/>
                <a:gd name="T17" fmla="*/ 0 h 15"/>
                <a:gd name="T18" fmla="*/ 3649937 w 42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2"/>
                <a:gd name="T31" fmla="*/ 0 h 15"/>
                <a:gd name="T32" fmla="*/ 42 w 42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2" h="15">
                  <a:moveTo>
                    <a:pt x="42" y="8"/>
                  </a:moveTo>
                  <a:lnTo>
                    <a:pt x="34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4" y="15"/>
                  </a:lnTo>
                  <a:lnTo>
                    <a:pt x="27" y="8"/>
                  </a:lnTo>
                  <a:lnTo>
                    <a:pt x="42" y="8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42" y="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8" name="Freeform 204"/>
            <p:cNvSpPr>
              <a:spLocks/>
            </p:cNvSpPr>
            <p:nvPr/>
          </p:nvSpPr>
          <p:spPr bwMode="auto">
            <a:xfrm>
              <a:off x="3925" y="1568"/>
              <a:ext cx="11" cy="42"/>
            </a:xfrm>
            <a:custGeom>
              <a:avLst/>
              <a:gdLst>
                <a:gd name="T0" fmla="*/ 3186070 w 15"/>
                <a:gd name="T1" fmla="*/ 162083 h 66"/>
                <a:gd name="T2" fmla="*/ 3186070 w 15"/>
                <a:gd name="T3" fmla="*/ 162083 h 66"/>
                <a:gd name="T4" fmla="*/ 3186070 w 15"/>
                <a:gd name="T5" fmla="*/ 0 h 66"/>
                <a:gd name="T6" fmla="*/ 0 w 15"/>
                <a:gd name="T7" fmla="*/ 0 h 66"/>
                <a:gd name="T8" fmla="*/ 0 w 15"/>
                <a:gd name="T9" fmla="*/ 162083 h 66"/>
                <a:gd name="T10" fmla="*/ 3186070 w 15"/>
                <a:gd name="T11" fmla="*/ 162083 h 66"/>
                <a:gd name="T12" fmla="*/ 0 w 15"/>
                <a:gd name="T13" fmla="*/ 162083 h 66"/>
                <a:gd name="T14" fmla="*/ 0 w 15"/>
                <a:gd name="T15" fmla="*/ 162083 h 66"/>
                <a:gd name="T16" fmla="*/ 3186070 w 15"/>
                <a:gd name="T17" fmla="*/ 162083 h 66"/>
                <a:gd name="T18" fmla="*/ 3186070 w 15"/>
                <a:gd name="T19" fmla="*/ 162083 h 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"/>
                <a:gd name="T31" fmla="*/ 0 h 66"/>
                <a:gd name="T32" fmla="*/ 15 w 15"/>
                <a:gd name="T33" fmla="*/ 66 h 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" h="66">
                  <a:moveTo>
                    <a:pt x="7" y="50"/>
                  </a:moveTo>
                  <a:lnTo>
                    <a:pt x="15" y="59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59"/>
                  </a:lnTo>
                  <a:lnTo>
                    <a:pt x="7" y="66"/>
                  </a:lnTo>
                  <a:lnTo>
                    <a:pt x="0" y="59"/>
                  </a:lnTo>
                  <a:lnTo>
                    <a:pt x="0" y="66"/>
                  </a:lnTo>
                  <a:lnTo>
                    <a:pt x="7" y="66"/>
                  </a:lnTo>
                  <a:lnTo>
                    <a:pt x="7" y="5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9" name="Freeform 205"/>
            <p:cNvSpPr>
              <a:spLocks/>
            </p:cNvSpPr>
            <p:nvPr/>
          </p:nvSpPr>
          <p:spPr bwMode="auto">
            <a:xfrm>
              <a:off x="3930" y="1600"/>
              <a:ext cx="17" cy="10"/>
            </a:xfrm>
            <a:custGeom>
              <a:avLst/>
              <a:gdLst>
                <a:gd name="T0" fmla="*/ 9560386 w 22"/>
                <a:gd name="T1" fmla="*/ 111021 h 16"/>
                <a:gd name="T2" fmla="*/ 9560386 w 22"/>
                <a:gd name="T3" fmla="*/ 0 h 16"/>
                <a:gd name="T4" fmla="*/ 0 w 22"/>
                <a:gd name="T5" fmla="*/ 0 h 16"/>
                <a:gd name="T6" fmla="*/ 0 w 22"/>
                <a:gd name="T7" fmla="*/ 111021 h 16"/>
                <a:gd name="T8" fmla="*/ 9560386 w 22"/>
                <a:gd name="T9" fmla="*/ 111021 h 16"/>
                <a:gd name="T10" fmla="*/ 9560386 w 22"/>
                <a:gd name="T11" fmla="*/ 111021 h 16"/>
                <a:gd name="T12" fmla="*/ 9560386 w 22"/>
                <a:gd name="T13" fmla="*/ 111021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"/>
                <a:gd name="T22" fmla="*/ 0 h 16"/>
                <a:gd name="T23" fmla="*/ 22 w 22"/>
                <a:gd name="T24" fmla="*/ 16 h 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" h="16">
                  <a:moveTo>
                    <a:pt x="22" y="11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16" y="16"/>
                  </a:lnTo>
                  <a:lnTo>
                    <a:pt x="9" y="5"/>
                  </a:lnTo>
                  <a:lnTo>
                    <a:pt x="22" y="1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10" name="Freeform 206"/>
            <p:cNvSpPr>
              <a:spLocks/>
            </p:cNvSpPr>
            <p:nvPr/>
          </p:nvSpPr>
          <p:spPr bwMode="auto">
            <a:xfrm>
              <a:off x="3935" y="1603"/>
              <a:ext cx="12" cy="19"/>
            </a:xfrm>
            <a:custGeom>
              <a:avLst/>
              <a:gdLst>
                <a:gd name="T0" fmla="*/ 5107526 w 16"/>
                <a:gd name="T1" fmla="*/ 146624 h 30"/>
                <a:gd name="T2" fmla="*/ 5107526 w 16"/>
                <a:gd name="T3" fmla="*/ 146624 h 30"/>
                <a:gd name="T4" fmla="*/ 5107526 w 16"/>
                <a:gd name="T5" fmla="*/ 146624 h 30"/>
                <a:gd name="T6" fmla="*/ 5107526 w 16"/>
                <a:gd name="T7" fmla="*/ 146624 h 30"/>
                <a:gd name="T8" fmla="*/ 5107526 w 16"/>
                <a:gd name="T9" fmla="*/ 146624 h 30"/>
                <a:gd name="T10" fmla="*/ 5107526 w 16"/>
                <a:gd name="T11" fmla="*/ 146624 h 30"/>
                <a:gd name="T12" fmla="*/ 5107526 w 16"/>
                <a:gd name="T13" fmla="*/ 146624 h 30"/>
                <a:gd name="T14" fmla="*/ 5107526 w 16"/>
                <a:gd name="T15" fmla="*/ 0 h 30"/>
                <a:gd name="T16" fmla="*/ 5107526 w 16"/>
                <a:gd name="T17" fmla="*/ 146624 h 30"/>
                <a:gd name="T18" fmla="*/ 5107526 w 16"/>
                <a:gd name="T19" fmla="*/ 146624 h 30"/>
                <a:gd name="T20" fmla="*/ 5107526 w 16"/>
                <a:gd name="T21" fmla="*/ 146624 h 30"/>
                <a:gd name="T22" fmla="*/ 0 w 16"/>
                <a:gd name="T23" fmla="*/ 146624 h 30"/>
                <a:gd name="T24" fmla="*/ 0 w 16"/>
                <a:gd name="T25" fmla="*/ 146624 h 30"/>
                <a:gd name="T26" fmla="*/ 0 w 16"/>
                <a:gd name="T27" fmla="*/ 146624 h 30"/>
                <a:gd name="T28" fmla="*/ 5107526 w 16"/>
                <a:gd name="T29" fmla="*/ 146624 h 30"/>
                <a:gd name="T30" fmla="*/ 5107526 w 16"/>
                <a:gd name="T31" fmla="*/ 146624 h 30"/>
                <a:gd name="T32" fmla="*/ 5107526 w 16"/>
                <a:gd name="T33" fmla="*/ 146624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"/>
                <a:gd name="T52" fmla="*/ 0 h 30"/>
                <a:gd name="T53" fmla="*/ 16 w 16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" h="30">
                  <a:moveTo>
                    <a:pt x="10" y="13"/>
                  </a:moveTo>
                  <a:lnTo>
                    <a:pt x="13" y="15"/>
                  </a:lnTo>
                  <a:lnTo>
                    <a:pt x="13" y="17"/>
                  </a:lnTo>
                  <a:lnTo>
                    <a:pt x="14" y="13"/>
                  </a:lnTo>
                  <a:lnTo>
                    <a:pt x="14" y="11"/>
                  </a:lnTo>
                  <a:lnTo>
                    <a:pt x="14" y="7"/>
                  </a:lnTo>
                  <a:lnTo>
                    <a:pt x="16" y="6"/>
                  </a:lnTo>
                  <a:lnTo>
                    <a:pt x="3" y="0"/>
                  </a:lnTo>
                  <a:lnTo>
                    <a:pt x="3" y="2"/>
                  </a:lnTo>
                  <a:lnTo>
                    <a:pt x="2" y="4"/>
                  </a:lnTo>
                  <a:lnTo>
                    <a:pt x="2" y="7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20"/>
                  </a:lnTo>
                  <a:lnTo>
                    <a:pt x="3" y="26"/>
                  </a:lnTo>
                  <a:lnTo>
                    <a:pt x="10" y="30"/>
                  </a:lnTo>
                  <a:lnTo>
                    <a:pt x="10" y="1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11" name="Freeform 207"/>
            <p:cNvSpPr>
              <a:spLocks/>
            </p:cNvSpPr>
            <p:nvPr/>
          </p:nvSpPr>
          <p:spPr bwMode="auto">
            <a:xfrm>
              <a:off x="3942" y="1612"/>
              <a:ext cx="22" cy="10"/>
            </a:xfrm>
            <a:custGeom>
              <a:avLst/>
              <a:gdLst>
                <a:gd name="T0" fmla="*/ 13566988 w 28"/>
                <a:gd name="T1" fmla="*/ 31081 h 17"/>
                <a:gd name="T2" fmla="*/ 13566988 w 28"/>
                <a:gd name="T3" fmla="*/ 0 h 17"/>
                <a:gd name="T4" fmla="*/ 13566988 w 28"/>
                <a:gd name="T5" fmla="*/ 0 h 17"/>
                <a:gd name="T6" fmla="*/ 13566988 w 28"/>
                <a:gd name="T7" fmla="*/ 0 h 17"/>
                <a:gd name="T8" fmla="*/ 13566988 w 28"/>
                <a:gd name="T9" fmla="*/ 0 h 17"/>
                <a:gd name="T10" fmla="*/ 13566988 w 28"/>
                <a:gd name="T11" fmla="*/ 0 h 17"/>
                <a:gd name="T12" fmla="*/ 13566988 w 28"/>
                <a:gd name="T13" fmla="*/ 0 h 17"/>
                <a:gd name="T14" fmla="*/ 13566988 w 28"/>
                <a:gd name="T15" fmla="*/ 0 h 17"/>
                <a:gd name="T16" fmla="*/ 0 w 28"/>
                <a:gd name="T17" fmla="*/ 0 h 17"/>
                <a:gd name="T18" fmla="*/ 0 w 28"/>
                <a:gd name="T19" fmla="*/ 31081 h 17"/>
                <a:gd name="T20" fmla="*/ 13566988 w 28"/>
                <a:gd name="T21" fmla="*/ 31081 h 17"/>
                <a:gd name="T22" fmla="*/ 13566988 w 28"/>
                <a:gd name="T23" fmla="*/ 31081 h 17"/>
                <a:gd name="T24" fmla="*/ 13566988 w 28"/>
                <a:gd name="T25" fmla="*/ 31081 h 17"/>
                <a:gd name="T26" fmla="*/ 13566988 w 28"/>
                <a:gd name="T27" fmla="*/ 31081 h 17"/>
                <a:gd name="T28" fmla="*/ 13566988 w 28"/>
                <a:gd name="T29" fmla="*/ 31081 h 17"/>
                <a:gd name="T30" fmla="*/ 13566988 w 28"/>
                <a:gd name="T31" fmla="*/ 31081 h 17"/>
                <a:gd name="T32" fmla="*/ 13566988 w 28"/>
                <a:gd name="T33" fmla="*/ 31081 h 17"/>
                <a:gd name="T34" fmla="*/ 13566988 w 28"/>
                <a:gd name="T35" fmla="*/ 31081 h 17"/>
                <a:gd name="T36" fmla="*/ 13566988 w 28"/>
                <a:gd name="T37" fmla="*/ 31081 h 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8"/>
                <a:gd name="T58" fmla="*/ 0 h 17"/>
                <a:gd name="T59" fmla="*/ 28 w 28"/>
                <a:gd name="T60" fmla="*/ 17 h 1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8" h="17">
                  <a:moveTo>
                    <a:pt x="28" y="9"/>
                  </a:moveTo>
                  <a:lnTo>
                    <a:pt x="20" y="0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9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1" y="17"/>
                  </a:lnTo>
                  <a:lnTo>
                    <a:pt x="4" y="17"/>
                  </a:lnTo>
                  <a:lnTo>
                    <a:pt x="9" y="17"/>
                  </a:lnTo>
                  <a:lnTo>
                    <a:pt x="12" y="17"/>
                  </a:lnTo>
                  <a:lnTo>
                    <a:pt x="16" y="17"/>
                  </a:lnTo>
                  <a:lnTo>
                    <a:pt x="19" y="17"/>
                  </a:lnTo>
                  <a:lnTo>
                    <a:pt x="20" y="17"/>
                  </a:lnTo>
                  <a:lnTo>
                    <a:pt x="14" y="9"/>
                  </a:lnTo>
                  <a:lnTo>
                    <a:pt x="28" y="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12" name="Freeform 208"/>
            <p:cNvSpPr>
              <a:spLocks/>
            </p:cNvSpPr>
            <p:nvPr/>
          </p:nvSpPr>
          <p:spPr bwMode="auto">
            <a:xfrm>
              <a:off x="3953" y="1617"/>
              <a:ext cx="11" cy="21"/>
            </a:xfrm>
            <a:custGeom>
              <a:avLst/>
              <a:gdLst>
                <a:gd name="T0" fmla="*/ 13566988 w 14"/>
                <a:gd name="T1" fmla="*/ 309300 h 32"/>
                <a:gd name="T2" fmla="*/ 13566988 w 14"/>
                <a:gd name="T3" fmla="*/ 309300 h 32"/>
                <a:gd name="T4" fmla="*/ 13566988 w 14"/>
                <a:gd name="T5" fmla="*/ 0 h 32"/>
                <a:gd name="T6" fmla="*/ 0 w 14"/>
                <a:gd name="T7" fmla="*/ 0 h 32"/>
                <a:gd name="T8" fmla="*/ 0 w 14"/>
                <a:gd name="T9" fmla="*/ 309300 h 32"/>
                <a:gd name="T10" fmla="*/ 13566988 w 14"/>
                <a:gd name="T11" fmla="*/ 309300 h 32"/>
                <a:gd name="T12" fmla="*/ 0 w 14"/>
                <a:gd name="T13" fmla="*/ 309300 h 32"/>
                <a:gd name="T14" fmla="*/ 0 w 14"/>
                <a:gd name="T15" fmla="*/ 309300 h 32"/>
                <a:gd name="T16" fmla="*/ 13566988 w 14"/>
                <a:gd name="T17" fmla="*/ 309300 h 32"/>
                <a:gd name="T18" fmla="*/ 13566988 w 14"/>
                <a:gd name="T19" fmla="*/ 309300 h 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32"/>
                <a:gd name="T32" fmla="*/ 14 w 14"/>
                <a:gd name="T33" fmla="*/ 32 h 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32">
                  <a:moveTo>
                    <a:pt x="6" y="17"/>
                  </a:moveTo>
                  <a:lnTo>
                    <a:pt x="14" y="24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6" y="32"/>
                  </a:lnTo>
                  <a:lnTo>
                    <a:pt x="0" y="24"/>
                  </a:lnTo>
                  <a:lnTo>
                    <a:pt x="0" y="32"/>
                  </a:lnTo>
                  <a:lnTo>
                    <a:pt x="6" y="32"/>
                  </a:lnTo>
                  <a:lnTo>
                    <a:pt x="6" y="1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13" name="Freeform 209"/>
            <p:cNvSpPr>
              <a:spLocks/>
            </p:cNvSpPr>
            <p:nvPr/>
          </p:nvSpPr>
          <p:spPr bwMode="auto">
            <a:xfrm>
              <a:off x="3958" y="1628"/>
              <a:ext cx="23" cy="10"/>
            </a:xfrm>
            <a:custGeom>
              <a:avLst/>
              <a:gdLst>
                <a:gd name="T0" fmla="*/ 4070190 w 31"/>
                <a:gd name="T1" fmla="*/ 430536 h 15"/>
                <a:gd name="T2" fmla="*/ 4070190 w 31"/>
                <a:gd name="T3" fmla="*/ 0 h 15"/>
                <a:gd name="T4" fmla="*/ 0 w 31"/>
                <a:gd name="T5" fmla="*/ 0 h 15"/>
                <a:gd name="T6" fmla="*/ 0 w 31"/>
                <a:gd name="T7" fmla="*/ 430536 h 15"/>
                <a:gd name="T8" fmla="*/ 4070190 w 31"/>
                <a:gd name="T9" fmla="*/ 430536 h 15"/>
                <a:gd name="T10" fmla="*/ 4070190 w 31"/>
                <a:gd name="T11" fmla="*/ 430536 h 15"/>
                <a:gd name="T12" fmla="*/ 4070190 w 31"/>
                <a:gd name="T13" fmla="*/ 430536 h 15"/>
                <a:gd name="T14" fmla="*/ 4070190 w 31"/>
                <a:gd name="T15" fmla="*/ 0 h 15"/>
                <a:gd name="T16" fmla="*/ 4070190 w 31"/>
                <a:gd name="T17" fmla="*/ 0 h 15"/>
                <a:gd name="T18" fmla="*/ 4070190 w 31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1"/>
                <a:gd name="T31" fmla="*/ 0 h 15"/>
                <a:gd name="T32" fmla="*/ 31 w 31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1" h="15">
                  <a:moveTo>
                    <a:pt x="31" y="7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3" y="15"/>
                  </a:lnTo>
                  <a:lnTo>
                    <a:pt x="16" y="7"/>
                  </a:lnTo>
                  <a:lnTo>
                    <a:pt x="31" y="7"/>
                  </a:lnTo>
                  <a:lnTo>
                    <a:pt x="31" y="0"/>
                  </a:lnTo>
                  <a:lnTo>
                    <a:pt x="23" y="0"/>
                  </a:lnTo>
                  <a:lnTo>
                    <a:pt x="31" y="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14" name="Freeform 210"/>
            <p:cNvSpPr>
              <a:spLocks/>
            </p:cNvSpPr>
            <p:nvPr/>
          </p:nvSpPr>
          <p:spPr bwMode="auto">
            <a:xfrm>
              <a:off x="3970" y="1633"/>
              <a:ext cx="11" cy="22"/>
            </a:xfrm>
            <a:custGeom>
              <a:avLst/>
              <a:gdLst>
                <a:gd name="T0" fmla="*/ 3186070 w 15"/>
                <a:gd name="T1" fmla="*/ 125133 h 35"/>
                <a:gd name="T2" fmla="*/ 3186070 w 15"/>
                <a:gd name="T3" fmla="*/ 125133 h 35"/>
                <a:gd name="T4" fmla="*/ 3186070 w 15"/>
                <a:gd name="T5" fmla="*/ 0 h 35"/>
                <a:gd name="T6" fmla="*/ 0 w 15"/>
                <a:gd name="T7" fmla="*/ 0 h 35"/>
                <a:gd name="T8" fmla="*/ 0 w 15"/>
                <a:gd name="T9" fmla="*/ 125133 h 35"/>
                <a:gd name="T10" fmla="*/ 3186070 w 15"/>
                <a:gd name="T11" fmla="*/ 125133 h 35"/>
                <a:gd name="T12" fmla="*/ 0 w 15"/>
                <a:gd name="T13" fmla="*/ 125133 h 35"/>
                <a:gd name="T14" fmla="*/ 0 w 15"/>
                <a:gd name="T15" fmla="*/ 125133 h 35"/>
                <a:gd name="T16" fmla="*/ 3186070 w 15"/>
                <a:gd name="T17" fmla="*/ 125133 h 35"/>
                <a:gd name="T18" fmla="*/ 3186070 w 15"/>
                <a:gd name="T19" fmla="*/ 125133 h 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"/>
                <a:gd name="T31" fmla="*/ 0 h 35"/>
                <a:gd name="T32" fmla="*/ 15 w 15"/>
                <a:gd name="T33" fmla="*/ 35 h 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" h="35">
                  <a:moveTo>
                    <a:pt x="7" y="19"/>
                  </a:moveTo>
                  <a:lnTo>
                    <a:pt x="15" y="26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7" y="35"/>
                  </a:lnTo>
                  <a:lnTo>
                    <a:pt x="0" y="26"/>
                  </a:lnTo>
                  <a:lnTo>
                    <a:pt x="0" y="35"/>
                  </a:lnTo>
                  <a:lnTo>
                    <a:pt x="7" y="35"/>
                  </a:lnTo>
                  <a:lnTo>
                    <a:pt x="7" y="1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15" name="Freeform 211"/>
            <p:cNvSpPr>
              <a:spLocks/>
            </p:cNvSpPr>
            <p:nvPr/>
          </p:nvSpPr>
          <p:spPr bwMode="auto">
            <a:xfrm>
              <a:off x="3975" y="1645"/>
              <a:ext cx="23" cy="10"/>
            </a:xfrm>
            <a:custGeom>
              <a:avLst/>
              <a:gdLst>
                <a:gd name="T0" fmla="*/ 8103336 w 30"/>
                <a:gd name="T1" fmla="*/ 111021 h 16"/>
                <a:gd name="T2" fmla="*/ 8103336 w 30"/>
                <a:gd name="T3" fmla="*/ 0 h 16"/>
                <a:gd name="T4" fmla="*/ 0 w 30"/>
                <a:gd name="T5" fmla="*/ 0 h 16"/>
                <a:gd name="T6" fmla="*/ 0 w 30"/>
                <a:gd name="T7" fmla="*/ 111021 h 16"/>
                <a:gd name="T8" fmla="*/ 8103336 w 30"/>
                <a:gd name="T9" fmla="*/ 111021 h 16"/>
                <a:gd name="T10" fmla="*/ 8103336 w 30"/>
                <a:gd name="T11" fmla="*/ 111021 h 16"/>
                <a:gd name="T12" fmla="*/ 8103336 w 30"/>
                <a:gd name="T13" fmla="*/ 111021 h 16"/>
                <a:gd name="T14" fmla="*/ 8103336 w 30"/>
                <a:gd name="T15" fmla="*/ 0 h 16"/>
                <a:gd name="T16" fmla="*/ 8103336 w 30"/>
                <a:gd name="T17" fmla="*/ 0 h 16"/>
                <a:gd name="T18" fmla="*/ 8103336 w 30"/>
                <a:gd name="T19" fmla="*/ 111021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6"/>
                <a:gd name="T32" fmla="*/ 30 w 30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6">
                  <a:moveTo>
                    <a:pt x="30" y="7"/>
                  </a:moveTo>
                  <a:lnTo>
                    <a:pt x="24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24" y="16"/>
                  </a:lnTo>
                  <a:lnTo>
                    <a:pt x="17" y="7"/>
                  </a:lnTo>
                  <a:lnTo>
                    <a:pt x="30" y="7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30" y="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16" name="Freeform 212"/>
            <p:cNvSpPr>
              <a:spLocks/>
            </p:cNvSpPr>
            <p:nvPr/>
          </p:nvSpPr>
          <p:spPr bwMode="auto">
            <a:xfrm>
              <a:off x="3988" y="1649"/>
              <a:ext cx="10" cy="19"/>
            </a:xfrm>
            <a:custGeom>
              <a:avLst/>
              <a:gdLst>
                <a:gd name="T0" fmla="*/ 8691896 w 13"/>
                <a:gd name="T1" fmla="*/ 146624 h 30"/>
                <a:gd name="T2" fmla="*/ 8691896 w 13"/>
                <a:gd name="T3" fmla="*/ 146624 h 30"/>
                <a:gd name="T4" fmla="*/ 8691896 w 13"/>
                <a:gd name="T5" fmla="*/ 0 h 30"/>
                <a:gd name="T6" fmla="*/ 0 w 13"/>
                <a:gd name="T7" fmla="*/ 0 h 30"/>
                <a:gd name="T8" fmla="*/ 0 w 13"/>
                <a:gd name="T9" fmla="*/ 146624 h 30"/>
                <a:gd name="T10" fmla="*/ 8691896 w 13"/>
                <a:gd name="T11" fmla="*/ 146624 h 30"/>
                <a:gd name="T12" fmla="*/ 0 w 13"/>
                <a:gd name="T13" fmla="*/ 146624 h 30"/>
                <a:gd name="T14" fmla="*/ 0 w 13"/>
                <a:gd name="T15" fmla="*/ 146624 h 30"/>
                <a:gd name="T16" fmla="*/ 8691896 w 13"/>
                <a:gd name="T17" fmla="*/ 146624 h 30"/>
                <a:gd name="T18" fmla="*/ 8691896 w 13"/>
                <a:gd name="T19" fmla="*/ 146624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0"/>
                <a:gd name="T32" fmla="*/ 13 w 13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0">
                  <a:moveTo>
                    <a:pt x="7" y="13"/>
                  </a:moveTo>
                  <a:lnTo>
                    <a:pt x="13" y="22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2"/>
                  </a:lnTo>
                  <a:lnTo>
                    <a:pt x="7" y="30"/>
                  </a:lnTo>
                  <a:lnTo>
                    <a:pt x="0" y="22"/>
                  </a:lnTo>
                  <a:lnTo>
                    <a:pt x="0" y="30"/>
                  </a:lnTo>
                  <a:lnTo>
                    <a:pt x="7" y="30"/>
                  </a:lnTo>
                  <a:lnTo>
                    <a:pt x="7" y="1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17" name="Freeform 213"/>
            <p:cNvSpPr>
              <a:spLocks/>
            </p:cNvSpPr>
            <p:nvPr/>
          </p:nvSpPr>
          <p:spPr bwMode="auto">
            <a:xfrm>
              <a:off x="3993" y="1658"/>
              <a:ext cx="97" cy="10"/>
            </a:xfrm>
            <a:custGeom>
              <a:avLst/>
              <a:gdLst>
                <a:gd name="T0" fmla="*/ 6349215 w 128"/>
                <a:gd name="T1" fmla="*/ 31081 h 17"/>
                <a:gd name="T2" fmla="*/ 6349215 w 128"/>
                <a:gd name="T3" fmla="*/ 0 h 17"/>
                <a:gd name="T4" fmla="*/ 0 w 128"/>
                <a:gd name="T5" fmla="*/ 0 h 17"/>
                <a:gd name="T6" fmla="*/ 0 w 128"/>
                <a:gd name="T7" fmla="*/ 31081 h 17"/>
                <a:gd name="T8" fmla="*/ 6349215 w 128"/>
                <a:gd name="T9" fmla="*/ 31081 h 17"/>
                <a:gd name="T10" fmla="*/ 6349215 w 128"/>
                <a:gd name="T11" fmla="*/ 31081 h 17"/>
                <a:gd name="T12" fmla="*/ 6349215 w 128"/>
                <a:gd name="T13" fmla="*/ 31081 h 17"/>
                <a:gd name="T14" fmla="*/ 6349215 w 128"/>
                <a:gd name="T15" fmla="*/ 0 h 17"/>
                <a:gd name="T16" fmla="*/ 6349215 w 128"/>
                <a:gd name="T17" fmla="*/ 0 h 17"/>
                <a:gd name="T18" fmla="*/ 6349215 w 128"/>
                <a:gd name="T19" fmla="*/ 31081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8"/>
                <a:gd name="T31" fmla="*/ 0 h 17"/>
                <a:gd name="T32" fmla="*/ 128 w 128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8" h="17">
                  <a:moveTo>
                    <a:pt x="128" y="9"/>
                  </a:moveTo>
                  <a:lnTo>
                    <a:pt x="121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121" y="17"/>
                  </a:lnTo>
                  <a:lnTo>
                    <a:pt x="115" y="9"/>
                  </a:lnTo>
                  <a:lnTo>
                    <a:pt x="128" y="9"/>
                  </a:lnTo>
                  <a:lnTo>
                    <a:pt x="128" y="0"/>
                  </a:lnTo>
                  <a:lnTo>
                    <a:pt x="121" y="0"/>
                  </a:lnTo>
                  <a:lnTo>
                    <a:pt x="128" y="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18" name="Freeform 214"/>
            <p:cNvSpPr>
              <a:spLocks/>
            </p:cNvSpPr>
            <p:nvPr/>
          </p:nvSpPr>
          <p:spPr bwMode="auto">
            <a:xfrm>
              <a:off x="4080" y="1663"/>
              <a:ext cx="10" cy="19"/>
            </a:xfrm>
            <a:custGeom>
              <a:avLst/>
              <a:gdLst>
                <a:gd name="T0" fmla="*/ 8691896 w 13"/>
                <a:gd name="T1" fmla="*/ 146624 h 30"/>
                <a:gd name="T2" fmla="*/ 8691896 w 13"/>
                <a:gd name="T3" fmla="*/ 146624 h 30"/>
                <a:gd name="T4" fmla="*/ 8691896 w 13"/>
                <a:gd name="T5" fmla="*/ 0 h 30"/>
                <a:gd name="T6" fmla="*/ 0 w 13"/>
                <a:gd name="T7" fmla="*/ 0 h 30"/>
                <a:gd name="T8" fmla="*/ 0 w 13"/>
                <a:gd name="T9" fmla="*/ 146624 h 30"/>
                <a:gd name="T10" fmla="*/ 8691896 w 13"/>
                <a:gd name="T11" fmla="*/ 146624 h 30"/>
                <a:gd name="T12" fmla="*/ 0 w 13"/>
                <a:gd name="T13" fmla="*/ 146624 h 30"/>
                <a:gd name="T14" fmla="*/ 0 w 13"/>
                <a:gd name="T15" fmla="*/ 146624 h 30"/>
                <a:gd name="T16" fmla="*/ 8691896 w 13"/>
                <a:gd name="T17" fmla="*/ 146624 h 30"/>
                <a:gd name="T18" fmla="*/ 8691896 w 13"/>
                <a:gd name="T19" fmla="*/ 146624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0"/>
                <a:gd name="T32" fmla="*/ 13 w 13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0">
                  <a:moveTo>
                    <a:pt x="6" y="15"/>
                  </a:moveTo>
                  <a:lnTo>
                    <a:pt x="13" y="22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2"/>
                  </a:lnTo>
                  <a:lnTo>
                    <a:pt x="6" y="30"/>
                  </a:lnTo>
                  <a:lnTo>
                    <a:pt x="0" y="22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6" y="15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19" name="Freeform 215"/>
            <p:cNvSpPr>
              <a:spLocks/>
            </p:cNvSpPr>
            <p:nvPr/>
          </p:nvSpPr>
          <p:spPr bwMode="auto">
            <a:xfrm>
              <a:off x="4084" y="1673"/>
              <a:ext cx="43" cy="9"/>
            </a:xfrm>
            <a:custGeom>
              <a:avLst/>
              <a:gdLst>
                <a:gd name="T0" fmla="*/ 8371708 w 56"/>
                <a:gd name="T1" fmla="*/ 47109 h 15"/>
                <a:gd name="T2" fmla="*/ 8371708 w 56"/>
                <a:gd name="T3" fmla="*/ 0 h 15"/>
                <a:gd name="T4" fmla="*/ 0 w 56"/>
                <a:gd name="T5" fmla="*/ 0 h 15"/>
                <a:gd name="T6" fmla="*/ 0 w 56"/>
                <a:gd name="T7" fmla="*/ 47109 h 15"/>
                <a:gd name="T8" fmla="*/ 8371708 w 56"/>
                <a:gd name="T9" fmla="*/ 47109 h 15"/>
                <a:gd name="T10" fmla="*/ 8371708 w 56"/>
                <a:gd name="T11" fmla="*/ 47109 h 15"/>
                <a:gd name="T12" fmla="*/ 8371708 w 56"/>
                <a:gd name="T13" fmla="*/ 47109 h 15"/>
                <a:gd name="T14" fmla="*/ 8371708 w 56"/>
                <a:gd name="T15" fmla="*/ 0 h 15"/>
                <a:gd name="T16" fmla="*/ 8371708 w 56"/>
                <a:gd name="T17" fmla="*/ 0 h 15"/>
                <a:gd name="T18" fmla="*/ 8371708 w 56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6"/>
                <a:gd name="T31" fmla="*/ 0 h 15"/>
                <a:gd name="T32" fmla="*/ 56 w 56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6" h="15">
                  <a:moveTo>
                    <a:pt x="56" y="7"/>
                  </a:moveTo>
                  <a:lnTo>
                    <a:pt x="50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50" y="15"/>
                  </a:lnTo>
                  <a:lnTo>
                    <a:pt x="43" y="7"/>
                  </a:lnTo>
                  <a:lnTo>
                    <a:pt x="56" y="7"/>
                  </a:lnTo>
                  <a:lnTo>
                    <a:pt x="56" y="0"/>
                  </a:lnTo>
                  <a:lnTo>
                    <a:pt x="50" y="0"/>
                  </a:lnTo>
                  <a:lnTo>
                    <a:pt x="56" y="7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0" name="Freeform 216"/>
            <p:cNvSpPr>
              <a:spLocks/>
            </p:cNvSpPr>
            <p:nvPr/>
          </p:nvSpPr>
          <p:spPr bwMode="auto">
            <a:xfrm>
              <a:off x="4117" y="1677"/>
              <a:ext cx="10" cy="18"/>
            </a:xfrm>
            <a:custGeom>
              <a:avLst/>
              <a:gdLst>
                <a:gd name="T0" fmla="*/ 8691896 w 13"/>
                <a:gd name="T1" fmla="*/ 200600 h 28"/>
                <a:gd name="T2" fmla="*/ 8691896 w 13"/>
                <a:gd name="T3" fmla="*/ 200600 h 28"/>
                <a:gd name="T4" fmla="*/ 8691896 w 13"/>
                <a:gd name="T5" fmla="*/ 0 h 28"/>
                <a:gd name="T6" fmla="*/ 0 w 13"/>
                <a:gd name="T7" fmla="*/ 0 h 28"/>
                <a:gd name="T8" fmla="*/ 0 w 13"/>
                <a:gd name="T9" fmla="*/ 200600 h 28"/>
                <a:gd name="T10" fmla="*/ 8691896 w 13"/>
                <a:gd name="T11" fmla="*/ 200600 h 28"/>
                <a:gd name="T12" fmla="*/ 0 w 13"/>
                <a:gd name="T13" fmla="*/ 200600 h 28"/>
                <a:gd name="T14" fmla="*/ 0 w 13"/>
                <a:gd name="T15" fmla="*/ 200600 h 28"/>
                <a:gd name="T16" fmla="*/ 8691896 w 13"/>
                <a:gd name="T17" fmla="*/ 200600 h 28"/>
                <a:gd name="T18" fmla="*/ 8691896 w 13"/>
                <a:gd name="T19" fmla="*/ 200600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28"/>
                <a:gd name="T32" fmla="*/ 13 w 13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28">
                  <a:moveTo>
                    <a:pt x="7" y="13"/>
                  </a:moveTo>
                  <a:lnTo>
                    <a:pt x="13" y="21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7" y="28"/>
                  </a:lnTo>
                  <a:lnTo>
                    <a:pt x="0" y="21"/>
                  </a:lnTo>
                  <a:lnTo>
                    <a:pt x="0" y="28"/>
                  </a:lnTo>
                  <a:lnTo>
                    <a:pt x="7" y="28"/>
                  </a:lnTo>
                  <a:lnTo>
                    <a:pt x="7" y="1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1" name="Freeform 217"/>
            <p:cNvSpPr>
              <a:spLocks/>
            </p:cNvSpPr>
            <p:nvPr/>
          </p:nvSpPr>
          <p:spPr bwMode="auto">
            <a:xfrm>
              <a:off x="4122" y="1686"/>
              <a:ext cx="26" cy="9"/>
            </a:xfrm>
            <a:custGeom>
              <a:avLst/>
              <a:gdLst>
                <a:gd name="T0" fmla="*/ 4177677 w 35"/>
                <a:gd name="T1" fmla="*/ 47109 h 15"/>
                <a:gd name="T2" fmla="*/ 4177677 w 35"/>
                <a:gd name="T3" fmla="*/ 0 h 15"/>
                <a:gd name="T4" fmla="*/ 0 w 35"/>
                <a:gd name="T5" fmla="*/ 0 h 15"/>
                <a:gd name="T6" fmla="*/ 0 w 35"/>
                <a:gd name="T7" fmla="*/ 47109 h 15"/>
                <a:gd name="T8" fmla="*/ 4177677 w 35"/>
                <a:gd name="T9" fmla="*/ 47109 h 15"/>
                <a:gd name="T10" fmla="*/ 4177677 w 35"/>
                <a:gd name="T11" fmla="*/ 47109 h 15"/>
                <a:gd name="T12" fmla="*/ 4177677 w 35"/>
                <a:gd name="T13" fmla="*/ 47109 h 15"/>
                <a:gd name="T14" fmla="*/ 4177677 w 35"/>
                <a:gd name="T15" fmla="*/ 0 h 15"/>
                <a:gd name="T16" fmla="*/ 4177677 w 35"/>
                <a:gd name="T17" fmla="*/ 0 h 15"/>
                <a:gd name="T18" fmla="*/ 4177677 w 35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5"/>
                <a:gd name="T31" fmla="*/ 0 h 15"/>
                <a:gd name="T32" fmla="*/ 35 w 35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5" h="15">
                  <a:moveTo>
                    <a:pt x="35" y="8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8" y="15"/>
                  </a:lnTo>
                  <a:lnTo>
                    <a:pt x="22" y="8"/>
                  </a:lnTo>
                  <a:lnTo>
                    <a:pt x="35" y="8"/>
                  </a:lnTo>
                  <a:lnTo>
                    <a:pt x="35" y="0"/>
                  </a:lnTo>
                  <a:lnTo>
                    <a:pt x="28" y="0"/>
                  </a:lnTo>
                  <a:lnTo>
                    <a:pt x="35" y="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2" name="Freeform 218"/>
            <p:cNvSpPr>
              <a:spLocks/>
            </p:cNvSpPr>
            <p:nvPr/>
          </p:nvSpPr>
          <p:spPr bwMode="auto">
            <a:xfrm>
              <a:off x="4139" y="1691"/>
              <a:ext cx="9" cy="28"/>
            </a:xfrm>
            <a:custGeom>
              <a:avLst/>
              <a:gdLst>
                <a:gd name="T0" fmla="*/ 951060 w 13"/>
                <a:gd name="T1" fmla="*/ 162083 h 44"/>
                <a:gd name="T2" fmla="*/ 951060 w 13"/>
                <a:gd name="T3" fmla="*/ 162083 h 44"/>
                <a:gd name="T4" fmla="*/ 951060 w 13"/>
                <a:gd name="T5" fmla="*/ 0 h 44"/>
                <a:gd name="T6" fmla="*/ 0 w 13"/>
                <a:gd name="T7" fmla="*/ 0 h 44"/>
                <a:gd name="T8" fmla="*/ 0 w 13"/>
                <a:gd name="T9" fmla="*/ 162083 h 44"/>
                <a:gd name="T10" fmla="*/ 951060 w 13"/>
                <a:gd name="T11" fmla="*/ 162083 h 44"/>
                <a:gd name="T12" fmla="*/ 0 w 13"/>
                <a:gd name="T13" fmla="*/ 162083 h 44"/>
                <a:gd name="T14" fmla="*/ 0 w 13"/>
                <a:gd name="T15" fmla="*/ 162083 h 44"/>
                <a:gd name="T16" fmla="*/ 951060 w 13"/>
                <a:gd name="T17" fmla="*/ 162083 h 44"/>
                <a:gd name="T18" fmla="*/ 951060 w 13"/>
                <a:gd name="T19" fmla="*/ 162083 h 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44"/>
                <a:gd name="T32" fmla="*/ 13 w 13"/>
                <a:gd name="T33" fmla="*/ 44 h 4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44">
                  <a:moveTo>
                    <a:pt x="6" y="29"/>
                  </a:moveTo>
                  <a:lnTo>
                    <a:pt x="13" y="37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7"/>
                  </a:lnTo>
                  <a:lnTo>
                    <a:pt x="6" y="44"/>
                  </a:lnTo>
                  <a:lnTo>
                    <a:pt x="0" y="37"/>
                  </a:lnTo>
                  <a:lnTo>
                    <a:pt x="0" y="44"/>
                  </a:lnTo>
                  <a:lnTo>
                    <a:pt x="6" y="44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3" name="Freeform 219"/>
            <p:cNvSpPr>
              <a:spLocks/>
            </p:cNvSpPr>
            <p:nvPr/>
          </p:nvSpPr>
          <p:spPr bwMode="auto">
            <a:xfrm>
              <a:off x="4143" y="1709"/>
              <a:ext cx="93" cy="10"/>
            </a:xfrm>
            <a:custGeom>
              <a:avLst/>
              <a:gdLst>
                <a:gd name="T0" fmla="*/ 6054246 w 123"/>
                <a:gd name="T1" fmla="*/ 430536 h 15"/>
                <a:gd name="T2" fmla="*/ 6054246 w 123"/>
                <a:gd name="T3" fmla="*/ 0 h 15"/>
                <a:gd name="T4" fmla="*/ 0 w 123"/>
                <a:gd name="T5" fmla="*/ 0 h 15"/>
                <a:gd name="T6" fmla="*/ 0 w 123"/>
                <a:gd name="T7" fmla="*/ 430536 h 15"/>
                <a:gd name="T8" fmla="*/ 6054246 w 123"/>
                <a:gd name="T9" fmla="*/ 430536 h 15"/>
                <a:gd name="T10" fmla="*/ 6054246 w 123"/>
                <a:gd name="T11" fmla="*/ 430536 h 15"/>
                <a:gd name="T12" fmla="*/ 6054246 w 123"/>
                <a:gd name="T13" fmla="*/ 430536 h 15"/>
                <a:gd name="T14" fmla="*/ 6054246 w 123"/>
                <a:gd name="T15" fmla="*/ 0 h 15"/>
                <a:gd name="T16" fmla="*/ 6054246 w 123"/>
                <a:gd name="T17" fmla="*/ 0 h 15"/>
                <a:gd name="T18" fmla="*/ 6054246 w 123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3"/>
                <a:gd name="T31" fmla="*/ 0 h 15"/>
                <a:gd name="T32" fmla="*/ 123 w 123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3" h="15">
                  <a:moveTo>
                    <a:pt x="123" y="8"/>
                  </a:moveTo>
                  <a:lnTo>
                    <a:pt x="11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17" y="15"/>
                  </a:lnTo>
                  <a:lnTo>
                    <a:pt x="111" y="8"/>
                  </a:lnTo>
                  <a:lnTo>
                    <a:pt x="123" y="8"/>
                  </a:lnTo>
                  <a:lnTo>
                    <a:pt x="123" y="0"/>
                  </a:lnTo>
                  <a:lnTo>
                    <a:pt x="117" y="0"/>
                  </a:lnTo>
                  <a:lnTo>
                    <a:pt x="123" y="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4" name="Freeform 220"/>
            <p:cNvSpPr>
              <a:spLocks/>
            </p:cNvSpPr>
            <p:nvPr/>
          </p:nvSpPr>
          <p:spPr bwMode="auto">
            <a:xfrm>
              <a:off x="4227" y="1714"/>
              <a:ext cx="9" cy="23"/>
            </a:xfrm>
            <a:custGeom>
              <a:avLst/>
              <a:gdLst>
                <a:gd name="T0" fmla="*/ 5107536 w 12"/>
                <a:gd name="T1" fmla="*/ 176139 h 36"/>
                <a:gd name="T2" fmla="*/ 5107536 w 12"/>
                <a:gd name="T3" fmla="*/ 176139 h 36"/>
                <a:gd name="T4" fmla="*/ 5107536 w 12"/>
                <a:gd name="T5" fmla="*/ 0 h 36"/>
                <a:gd name="T6" fmla="*/ 0 w 12"/>
                <a:gd name="T7" fmla="*/ 0 h 36"/>
                <a:gd name="T8" fmla="*/ 0 w 12"/>
                <a:gd name="T9" fmla="*/ 176139 h 36"/>
                <a:gd name="T10" fmla="*/ 5107536 w 12"/>
                <a:gd name="T11" fmla="*/ 176139 h 36"/>
                <a:gd name="T12" fmla="*/ 0 w 12"/>
                <a:gd name="T13" fmla="*/ 176139 h 36"/>
                <a:gd name="T14" fmla="*/ 0 w 12"/>
                <a:gd name="T15" fmla="*/ 176139 h 36"/>
                <a:gd name="T16" fmla="*/ 5107536 w 12"/>
                <a:gd name="T17" fmla="*/ 176139 h 36"/>
                <a:gd name="T18" fmla="*/ 5107536 w 12"/>
                <a:gd name="T19" fmla="*/ 176139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36"/>
                <a:gd name="T32" fmla="*/ 12 w 12"/>
                <a:gd name="T33" fmla="*/ 36 h 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36">
                  <a:moveTo>
                    <a:pt x="6" y="22"/>
                  </a:moveTo>
                  <a:lnTo>
                    <a:pt x="12" y="29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6" y="36"/>
                  </a:lnTo>
                  <a:lnTo>
                    <a:pt x="0" y="29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6" y="2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5" name="Freeform 221"/>
            <p:cNvSpPr>
              <a:spLocks/>
            </p:cNvSpPr>
            <p:nvPr/>
          </p:nvSpPr>
          <p:spPr bwMode="auto">
            <a:xfrm>
              <a:off x="4231" y="1728"/>
              <a:ext cx="128" cy="9"/>
            </a:xfrm>
            <a:custGeom>
              <a:avLst/>
              <a:gdLst>
                <a:gd name="T0" fmla="*/ 6276435 w 169"/>
                <a:gd name="T1" fmla="*/ 200600 h 14"/>
                <a:gd name="T2" fmla="*/ 6276435 w 169"/>
                <a:gd name="T3" fmla="*/ 0 h 14"/>
                <a:gd name="T4" fmla="*/ 0 w 169"/>
                <a:gd name="T5" fmla="*/ 0 h 14"/>
                <a:gd name="T6" fmla="*/ 0 w 169"/>
                <a:gd name="T7" fmla="*/ 200600 h 14"/>
                <a:gd name="T8" fmla="*/ 6276435 w 169"/>
                <a:gd name="T9" fmla="*/ 200600 h 14"/>
                <a:gd name="T10" fmla="*/ 6276435 w 169"/>
                <a:gd name="T11" fmla="*/ 200600 h 14"/>
                <a:gd name="T12" fmla="*/ 6276435 w 169"/>
                <a:gd name="T13" fmla="*/ 200600 h 14"/>
                <a:gd name="T14" fmla="*/ 6276435 w 169"/>
                <a:gd name="T15" fmla="*/ 0 h 14"/>
                <a:gd name="T16" fmla="*/ 6276435 w 169"/>
                <a:gd name="T17" fmla="*/ 0 h 14"/>
                <a:gd name="T18" fmla="*/ 6276435 w 169"/>
                <a:gd name="T19" fmla="*/ 200600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69"/>
                <a:gd name="T31" fmla="*/ 0 h 14"/>
                <a:gd name="T32" fmla="*/ 169 w 169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69" h="14">
                  <a:moveTo>
                    <a:pt x="169" y="7"/>
                  </a:moveTo>
                  <a:lnTo>
                    <a:pt x="163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163" y="14"/>
                  </a:lnTo>
                  <a:lnTo>
                    <a:pt x="157" y="7"/>
                  </a:lnTo>
                  <a:lnTo>
                    <a:pt x="169" y="7"/>
                  </a:lnTo>
                  <a:lnTo>
                    <a:pt x="169" y="0"/>
                  </a:lnTo>
                  <a:lnTo>
                    <a:pt x="163" y="0"/>
                  </a:lnTo>
                  <a:lnTo>
                    <a:pt x="169" y="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6" name="Freeform 222"/>
            <p:cNvSpPr>
              <a:spLocks/>
            </p:cNvSpPr>
            <p:nvPr/>
          </p:nvSpPr>
          <p:spPr bwMode="auto">
            <a:xfrm>
              <a:off x="4350" y="1733"/>
              <a:ext cx="9" cy="23"/>
            </a:xfrm>
            <a:custGeom>
              <a:avLst/>
              <a:gdLst>
                <a:gd name="T0" fmla="*/ 5107536 w 12"/>
                <a:gd name="T1" fmla="*/ 99077 h 37"/>
                <a:gd name="T2" fmla="*/ 5107536 w 12"/>
                <a:gd name="T3" fmla="*/ 99077 h 37"/>
                <a:gd name="T4" fmla="*/ 5107536 w 12"/>
                <a:gd name="T5" fmla="*/ 0 h 37"/>
                <a:gd name="T6" fmla="*/ 0 w 12"/>
                <a:gd name="T7" fmla="*/ 0 h 37"/>
                <a:gd name="T8" fmla="*/ 0 w 12"/>
                <a:gd name="T9" fmla="*/ 99077 h 37"/>
                <a:gd name="T10" fmla="*/ 5107536 w 12"/>
                <a:gd name="T11" fmla="*/ 99077 h 37"/>
                <a:gd name="T12" fmla="*/ 0 w 12"/>
                <a:gd name="T13" fmla="*/ 99077 h 37"/>
                <a:gd name="T14" fmla="*/ 0 w 12"/>
                <a:gd name="T15" fmla="*/ 99077 h 37"/>
                <a:gd name="T16" fmla="*/ 5107536 w 12"/>
                <a:gd name="T17" fmla="*/ 99077 h 37"/>
                <a:gd name="T18" fmla="*/ 5107536 w 12"/>
                <a:gd name="T19" fmla="*/ 99077 h 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37"/>
                <a:gd name="T32" fmla="*/ 12 w 12"/>
                <a:gd name="T33" fmla="*/ 37 h 3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37">
                  <a:moveTo>
                    <a:pt x="6" y="22"/>
                  </a:moveTo>
                  <a:lnTo>
                    <a:pt x="12" y="3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6" y="37"/>
                  </a:lnTo>
                  <a:lnTo>
                    <a:pt x="0" y="30"/>
                  </a:lnTo>
                  <a:lnTo>
                    <a:pt x="0" y="37"/>
                  </a:lnTo>
                  <a:lnTo>
                    <a:pt x="6" y="37"/>
                  </a:lnTo>
                  <a:lnTo>
                    <a:pt x="6" y="2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7" name="Freeform 223"/>
            <p:cNvSpPr>
              <a:spLocks/>
            </p:cNvSpPr>
            <p:nvPr/>
          </p:nvSpPr>
          <p:spPr bwMode="auto">
            <a:xfrm>
              <a:off x="4354" y="1747"/>
              <a:ext cx="51" cy="9"/>
            </a:xfrm>
            <a:custGeom>
              <a:avLst/>
              <a:gdLst>
                <a:gd name="T0" fmla="*/ 6971496 w 67"/>
                <a:gd name="T1" fmla="*/ 47109 h 15"/>
                <a:gd name="T2" fmla="*/ 6971496 w 67"/>
                <a:gd name="T3" fmla="*/ 0 h 15"/>
                <a:gd name="T4" fmla="*/ 0 w 67"/>
                <a:gd name="T5" fmla="*/ 0 h 15"/>
                <a:gd name="T6" fmla="*/ 0 w 67"/>
                <a:gd name="T7" fmla="*/ 47109 h 15"/>
                <a:gd name="T8" fmla="*/ 6971496 w 67"/>
                <a:gd name="T9" fmla="*/ 47109 h 15"/>
                <a:gd name="T10" fmla="*/ 6971496 w 67"/>
                <a:gd name="T11" fmla="*/ 47109 h 15"/>
                <a:gd name="T12" fmla="*/ 6971496 w 67"/>
                <a:gd name="T13" fmla="*/ 47109 h 15"/>
                <a:gd name="T14" fmla="*/ 6971496 w 67"/>
                <a:gd name="T15" fmla="*/ 0 h 15"/>
                <a:gd name="T16" fmla="*/ 6971496 w 67"/>
                <a:gd name="T17" fmla="*/ 0 h 15"/>
                <a:gd name="T18" fmla="*/ 6971496 w 67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7"/>
                <a:gd name="T31" fmla="*/ 0 h 15"/>
                <a:gd name="T32" fmla="*/ 67 w 67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7" h="15">
                  <a:moveTo>
                    <a:pt x="67" y="8"/>
                  </a:moveTo>
                  <a:lnTo>
                    <a:pt x="61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61" y="15"/>
                  </a:lnTo>
                  <a:lnTo>
                    <a:pt x="54" y="8"/>
                  </a:lnTo>
                  <a:lnTo>
                    <a:pt x="67" y="8"/>
                  </a:lnTo>
                  <a:lnTo>
                    <a:pt x="67" y="0"/>
                  </a:lnTo>
                  <a:lnTo>
                    <a:pt x="61" y="0"/>
                  </a:lnTo>
                  <a:lnTo>
                    <a:pt x="67" y="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8" name="Freeform 224"/>
            <p:cNvSpPr>
              <a:spLocks/>
            </p:cNvSpPr>
            <p:nvPr/>
          </p:nvSpPr>
          <p:spPr bwMode="auto">
            <a:xfrm>
              <a:off x="4395" y="1752"/>
              <a:ext cx="10" cy="15"/>
            </a:xfrm>
            <a:custGeom>
              <a:avLst/>
              <a:gdLst>
                <a:gd name="T0" fmla="*/ 8691896 w 13"/>
                <a:gd name="T1" fmla="*/ 111021 h 24"/>
                <a:gd name="T2" fmla="*/ 8691896 w 13"/>
                <a:gd name="T3" fmla="*/ 111021 h 24"/>
                <a:gd name="T4" fmla="*/ 8691896 w 13"/>
                <a:gd name="T5" fmla="*/ 0 h 24"/>
                <a:gd name="T6" fmla="*/ 0 w 13"/>
                <a:gd name="T7" fmla="*/ 0 h 24"/>
                <a:gd name="T8" fmla="*/ 0 w 13"/>
                <a:gd name="T9" fmla="*/ 111021 h 24"/>
                <a:gd name="T10" fmla="*/ 8691896 w 13"/>
                <a:gd name="T11" fmla="*/ 111021 h 24"/>
                <a:gd name="T12" fmla="*/ 0 w 13"/>
                <a:gd name="T13" fmla="*/ 111021 h 24"/>
                <a:gd name="T14" fmla="*/ 0 w 13"/>
                <a:gd name="T15" fmla="*/ 111021 h 24"/>
                <a:gd name="T16" fmla="*/ 8691896 w 13"/>
                <a:gd name="T17" fmla="*/ 111021 h 24"/>
                <a:gd name="T18" fmla="*/ 8691896 w 13"/>
                <a:gd name="T19" fmla="*/ 111021 h 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24"/>
                <a:gd name="T32" fmla="*/ 13 w 13"/>
                <a:gd name="T33" fmla="*/ 24 h 2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24">
                  <a:moveTo>
                    <a:pt x="7" y="9"/>
                  </a:moveTo>
                  <a:lnTo>
                    <a:pt x="13" y="16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7" y="24"/>
                  </a:lnTo>
                  <a:lnTo>
                    <a:pt x="0" y="16"/>
                  </a:lnTo>
                  <a:lnTo>
                    <a:pt x="0" y="24"/>
                  </a:lnTo>
                  <a:lnTo>
                    <a:pt x="7" y="24"/>
                  </a:lnTo>
                  <a:lnTo>
                    <a:pt x="7" y="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9" name="Freeform 225"/>
            <p:cNvSpPr>
              <a:spLocks/>
            </p:cNvSpPr>
            <p:nvPr/>
          </p:nvSpPr>
          <p:spPr bwMode="auto">
            <a:xfrm>
              <a:off x="4400" y="1758"/>
              <a:ext cx="73" cy="9"/>
            </a:xfrm>
            <a:custGeom>
              <a:avLst/>
              <a:gdLst>
                <a:gd name="T0" fmla="*/ 5489061 w 97"/>
                <a:gd name="T1" fmla="*/ 47109 h 15"/>
                <a:gd name="T2" fmla="*/ 5489061 w 97"/>
                <a:gd name="T3" fmla="*/ 0 h 15"/>
                <a:gd name="T4" fmla="*/ 0 w 97"/>
                <a:gd name="T5" fmla="*/ 0 h 15"/>
                <a:gd name="T6" fmla="*/ 0 w 97"/>
                <a:gd name="T7" fmla="*/ 47109 h 15"/>
                <a:gd name="T8" fmla="*/ 5489061 w 97"/>
                <a:gd name="T9" fmla="*/ 47109 h 15"/>
                <a:gd name="T10" fmla="*/ 5489061 w 97"/>
                <a:gd name="T11" fmla="*/ 47109 h 15"/>
                <a:gd name="T12" fmla="*/ 5489061 w 97"/>
                <a:gd name="T13" fmla="*/ 47109 h 15"/>
                <a:gd name="T14" fmla="*/ 5489061 w 97"/>
                <a:gd name="T15" fmla="*/ 0 h 15"/>
                <a:gd name="T16" fmla="*/ 5489061 w 97"/>
                <a:gd name="T17" fmla="*/ 0 h 15"/>
                <a:gd name="T18" fmla="*/ 5489061 w 97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7"/>
                <a:gd name="T31" fmla="*/ 0 h 15"/>
                <a:gd name="T32" fmla="*/ 97 w 97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7" h="15">
                  <a:moveTo>
                    <a:pt x="97" y="7"/>
                  </a:moveTo>
                  <a:lnTo>
                    <a:pt x="91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91" y="15"/>
                  </a:lnTo>
                  <a:lnTo>
                    <a:pt x="84" y="7"/>
                  </a:lnTo>
                  <a:lnTo>
                    <a:pt x="97" y="7"/>
                  </a:lnTo>
                  <a:lnTo>
                    <a:pt x="97" y="0"/>
                  </a:lnTo>
                  <a:lnTo>
                    <a:pt x="91" y="0"/>
                  </a:lnTo>
                  <a:lnTo>
                    <a:pt x="97" y="7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30" name="Freeform 226"/>
            <p:cNvSpPr>
              <a:spLocks/>
            </p:cNvSpPr>
            <p:nvPr/>
          </p:nvSpPr>
          <p:spPr bwMode="auto">
            <a:xfrm>
              <a:off x="4464" y="1762"/>
              <a:ext cx="9" cy="21"/>
            </a:xfrm>
            <a:custGeom>
              <a:avLst/>
              <a:gdLst>
                <a:gd name="T0" fmla="*/ 951060 w 13"/>
                <a:gd name="T1" fmla="*/ 162083 h 33"/>
                <a:gd name="T2" fmla="*/ 951060 w 13"/>
                <a:gd name="T3" fmla="*/ 162083 h 33"/>
                <a:gd name="T4" fmla="*/ 951060 w 13"/>
                <a:gd name="T5" fmla="*/ 0 h 33"/>
                <a:gd name="T6" fmla="*/ 0 w 13"/>
                <a:gd name="T7" fmla="*/ 0 h 33"/>
                <a:gd name="T8" fmla="*/ 0 w 13"/>
                <a:gd name="T9" fmla="*/ 162083 h 33"/>
                <a:gd name="T10" fmla="*/ 951060 w 13"/>
                <a:gd name="T11" fmla="*/ 162083 h 33"/>
                <a:gd name="T12" fmla="*/ 0 w 13"/>
                <a:gd name="T13" fmla="*/ 162083 h 33"/>
                <a:gd name="T14" fmla="*/ 0 w 13"/>
                <a:gd name="T15" fmla="*/ 162083 h 33"/>
                <a:gd name="T16" fmla="*/ 951060 w 13"/>
                <a:gd name="T17" fmla="*/ 162083 h 33"/>
                <a:gd name="T18" fmla="*/ 951060 w 13"/>
                <a:gd name="T19" fmla="*/ 162083 h 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3"/>
                <a:gd name="T32" fmla="*/ 13 w 13"/>
                <a:gd name="T33" fmla="*/ 33 h 3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3">
                  <a:moveTo>
                    <a:pt x="7" y="17"/>
                  </a:moveTo>
                  <a:lnTo>
                    <a:pt x="13" y="24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7" y="33"/>
                  </a:lnTo>
                  <a:lnTo>
                    <a:pt x="0" y="24"/>
                  </a:lnTo>
                  <a:lnTo>
                    <a:pt x="0" y="33"/>
                  </a:lnTo>
                  <a:lnTo>
                    <a:pt x="7" y="33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31" name="Freeform 227"/>
            <p:cNvSpPr>
              <a:spLocks/>
            </p:cNvSpPr>
            <p:nvPr/>
          </p:nvSpPr>
          <p:spPr bwMode="auto">
            <a:xfrm>
              <a:off x="4469" y="1773"/>
              <a:ext cx="27" cy="10"/>
            </a:xfrm>
            <a:custGeom>
              <a:avLst/>
              <a:gdLst>
                <a:gd name="T0" fmla="*/ 5107529 w 36"/>
                <a:gd name="T1" fmla="*/ 111021 h 16"/>
                <a:gd name="T2" fmla="*/ 5107529 w 36"/>
                <a:gd name="T3" fmla="*/ 0 h 16"/>
                <a:gd name="T4" fmla="*/ 0 w 36"/>
                <a:gd name="T5" fmla="*/ 0 h 16"/>
                <a:gd name="T6" fmla="*/ 0 w 36"/>
                <a:gd name="T7" fmla="*/ 111021 h 16"/>
                <a:gd name="T8" fmla="*/ 5107529 w 36"/>
                <a:gd name="T9" fmla="*/ 111021 h 16"/>
                <a:gd name="T10" fmla="*/ 5107529 w 36"/>
                <a:gd name="T11" fmla="*/ 111021 h 16"/>
                <a:gd name="T12" fmla="*/ 5107529 w 36"/>
                <a:gd name="T13" fmla="*/ 111021 h 16"/>
                <a:gd name="T14" fmla="*/ 5107529 w 36"/>
                <a:gd name="T15" fmla="*/ 0 h 16"/>
                <a:gd name="T16" fmla="*/ 5107529 w 36"/>
                <a:gd name="T17" fmla="*/ 0 h 16"/>
                <a:gd name="T18" fmla="*/ 5107529 w 36"/>
                <a:gd name="T19" fmla="*/ 111021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6"/>
                <a:gd name="T31" fmla="*/ 0 h 16"/>
                <a:gd name="T32" fmla="*/ 36 w 36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6" h="16">
                  <a:moveTo>
                    <a:pt x="36" y="7"/>
                  </a:moveTo>
                  <a:lnTo>
                    <a:pt x="30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30" y="16"/>
                  </a:lnTo>
                  <a:lnTo>
                    <a:pt x="24" y="7"/>
                  </a:lnTo>
                  <a:lnTo>
                    <a:pt x="36" y="7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6" y="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32" name="Freeform 228"/>
            <p:cNvSpPr>
              <a:spLocks/>
            </p:cNvSpPr>
            <p:nvPr/>
          </p:nvSpPr>
          <p:spPr bwMode="auto">
            <a:xfrm>
              <a:off x="4487" y="1777"/>
              <a:ext cx="9" cy="22"/>
            </a:xfrm>
            <a:custGeom>
              <a:avLst/>
              <a:gdLst>
                <a:gd name="T0" fmla="*/ 5107536 w 12"/>
                <a:gd name="T1" fmla="*/ 430534 h 33"/>
                <a:gd name="T2" fmla="*/ 5107536 w 12"/>
                <a:gd name="T3" fmla="*/ 430534 h 33"/>
                <a:gd name="T4" fmla="*/ 5107536 w 12"/>
                <a:gd name="T5" fmla="*/ 0 h 33"/>
                <a:gd name="T6" fmla="*/ 0 w 12"/>
                <a:gd name="T7" fmla="*/ 0 h 33"/>
                <a:gd name="T8" fmla="*/ 0 w 12"/>
                <a:gd name="T9" fmla="*/ 430534 h 33"/>
                <a:gd name="T10" fmla="*/ 5107536 w 12"/>
                <a:gd name="T11" fmla="*/ 430534 h 33"/>
                <a:gd name="T12" fmla="*/ 0 w 12"/>
                <a:gd name="T13" fmla="*/ 430534 h 33"/>
                <a:gd name="T14" fmla="*/ 0 w 12"/>
                <a:gd name="T15" fmla="*/ 430534 h 33"/>
                <a:gd name="T16" fmla="*/ 5107536 w 12"/>
                <a:gd name="T17" fmla="*/ 430534 h 33"/>
                <a:gd name="T18" fmla="*/ 5107536 w 12"/>
                <a:gd name="T19" fmla="*/ 430534 h 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33"/>
                <a:gd name="T32" fmla="*/ 12 w 12"/>
                <a:gd name="T33" fmla="*/ 33 h 3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33">
                  <a:moveTo>
                    <a:pt x="6" y="17"/>
                  </a:moveTo>
                  <a:lnTo>
                    <a:pt x="12" y="24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6" y="33"/>
                  </a:lnTo>
                  <a:lnTo>
                    <a:pt x="0" y="24"/>
                  </a:lnTo>
                  <a:lnTo>
                    <a:pt x="0" y="33"/>
                  </a:lnTo>
                  <a:lnTo>
                    <a:pt x="6" y="33"/>
                  </a:lnTo>
                  <a:lnTo>
                    <a:pt x="6" y="1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33" name="Freeform 229"/>
            <p:cNvSpPr>
              <a:spLocks/>
            </p:cNvSpPr>
            <p:nvPr/>
          </p:nvSpPr>
          <p:spPr bwMode="auto">
            <a:xfrm>
              <a:off x="4492" y="1788"/>
              <a:ext cx="32" cy="11"/>
            </a:xfrm>
            <a:custGeom>
              <a:avLst/>
              <a:gdLst>
                <a:gd name="T0" fmla="*/ 4337465 w 43"/>
                <a:gd name="T1" fmla="*/ 821582 h 16"/>
                <a:gd name="T2" fmla="*/ 4337465 w 43"/>
                <a:gd name="T3" fmla="*/ 0 h 16"/>
                <a:gd name="T4" fmla="*/ 0 w 43"/>
                <a:gd name="T5" fmla="*/ 0 h 16"/>
                <a:gd name="T6" fmla="*/ 0 w 43"/>
                <a:gd name="T7" fmla="*/ 821582 h 16"/>
                <a:gd name="T8" fmla="*/ 4337465 w 43"/>
                <a:gd name="T9" fmla="*/ 821582 h 16"/>
                <a:gd name="T10" fmla="*/ 4337465 w 43"/>
                <a:gd name="T11" fmla="*/ 821582 h 16"/>
                <a:gd name="T12" fmla="*/ 4337465 w 43"/>
                <a:gd name="T13" fmla="*/ 821582 h 16"/>
                <a:gd name="T14" fmla="*/ 4337465 w 43"/>
                <a:gd name="T15" fmla="*/ 0 h 16"/>
                <a:gd name="T16" fmla="*/ 4337465 w 43"/>
                <a:gd name="T17" fmla="*/ 0 h 16"/>
                <a:gd name="T18" fmla="*/ 4337465 w 43"/>
                <a:gd name="T19" fmla="*/ 821582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3"/>
                <a:gd name="T31" fmla="*/ 0 h 16"/>
                <a:gd name="T32" fmla="*/ 43 w 43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3" h="16">
                  <a:moveTo>
                    <a:pt x="43" y="7"/>
                  </a:moveTo>
                  <a:lnTo>
                    <a:pt x="37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37" y="16"/>
                  </a:lnTo>
                  <a:lnTo>
                    <a:pt x="30" y="7"/>
                  </a:lnTo>
                  <a:lnTo>
                    <a:pt x="43" y="7"/>
                  </a:lnTo>
                  <a:lnTo>
                    <a:pt x="43" y="0"/>
                  </a:lnTo>
                  <a:lnTo>
                    <a:pt x="37" y="0"/>
                  </a:lnTo>
                  <a:lnTo>
                    <a:pt x="43" y="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34" name="Freeform 230"/>
            <p:cNvSpPr>
              <a:spLocks/>
            </p:cNvSpPr>
            <p:nvPr/>
          </p:nvSpPr>
          <p:spPr bwMode="auto">
            <a:xfrm>
              <a:off x="4514" y="1793"/>
              <a:ext cx="10" cy="19"/>
            </a:xfrm>
            <a:custGeom>
              <a:avLst/>
              <a:gdLst>
                <a:gd name="T0" fmla="*/ 8691896 w 13"/>
                <a:gd name="T1" fmla="*/ 146624 h 30"/>
                <a:gd name="T2" fmla="*/ 8691896 w 13"/>
                <a:gd name="T3" fmla="*/ 146624 h 30"/>
                <a:gd name="T4" fmla="*/ 8691896 w 13"/>
                <a:gd name="T5" fmla="*/ 0 h 30"/>
                <a:gd name="T6" fmla="*/ 0 w 13"/>
                <a:gd name="T7" fmla="*/ 0 h 30"/>
                <a:gd name="T8" fmla="*/ 0 w 13"/>
                <a:gd name="T9" fmla="*/ 146624 h 30"/>
                <a:gd name="T10" fmla="*/ 8691896 w 13"/>
                <a:gd name="T11" fmla="*/ 146624 h 30"/>
                <a:gd name="T12" fmla="*/ 0 w 13"/>
                <a:gd name="T13" fmla="*/ 146624 h 30"/>
                <a:gd name="T14" fmla="*/ 0 w 13"/>
                <a:gd name="T15" fmla="*/ 146624 h 30"/>
                <a:gd name="T16" fmla="*/ 8691896 w 13"/>
                <a:gd name="T17" fmla="*/ 146624 h 30"/>
                <a:gd name="T18" fmla="*/ 8691896 w 13"/>
                <a:gd name="T19" fmla="*/ 146624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0"/>
                <a:gd name="T32" fmla="*/ 13 w 13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0">
                  <a:moveTo>
                    <a:pt x="7" y="13"/>
                  </a:moveTo>
                  <a:lnTo>
                    <a:pt x="13" y="22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2"/>
                  </a:lnTo>
                  <a:lnTo>
                    <a:pt x="7" y="30"/>
                  </a:lnTo>
                  <a:lnTo>
                    <a:pt x="0" y="22"/>
                  </a:lnTo>
                  <a:lnTo>
                    <a:pt x="0" y="30"/>
                  </a:lnTo>
                  <a:lnTo>
                    <a:pt x="7" y="30"/>
                  </a:lnTo>
                  <a:lnTo>
                    <a:pt x="7" y="1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35" name="Freeform 231"/>
            <p:cNvSpPr>
              <a:spLocks/>
            </p:cNvSpPr>
            <p:nvPr/>
          </p:nvSpPr>
          <p:spPr bwMode="auto">
            <a:xfrm>
              <a:off x="4520" y="1801"/>
              <a:ext cx="46" cy="11"/>
            </a:xfrm>
            <a:custGeom>
              <a:avLst/>
              <a:gdLst>
                <a:gd name="T0" fmla="*/ 4070190 w 62"/>
                <a:gd name="T1" fmla="*/ 230009 h 17"/>
                <a:gd name="T2" fmla="*/ 4070190 w 62"/>
                <a:gd name="T3" fmla="*/ 0 h 17"/>
                <a:gd name="T4" fmla="*/ 0 w 62"/>
                <a:gd name="T5" fmla="*/ 0 h 17"/>
                <a:gd name="T6" fmla="*/ 0 w 62"/>
                <a:gd name="T7" fmla="*/ 230009 h 17"/>
                <a:gd name="T8" fmla="*/ 4070190 w 62"/>
                <a:gd name="T9" fmla="*/ 230009 h 17"/>
                <a:gd name="T10" fmla="*/ 4070190 w 62"/>
                <a:gd name="T11" fmla="*/ 230009 h 17"/>
                <a:gd name="T12" fmla="*/ 4070190 w 62"/>
                <a:gd name="T13" fmla="*/ 230009 h 17"/>
                <a:gd name="T14" fmla="*/ 4070190 w 62"/>
                <a:gd name="T15" fmla="*/ 0 h 17"/>
                <a:gd name="T16" fmla="*/ 4070190 w 62"/>
                <a:gd name="T17" fmla="*/ 0 h 17"/>
                <a:gd name="T18" fmla="*/ 4070190 w 62"/>
                <a:gd name="T19" fmla="*/ 230009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2"/>
                <a:gd name="T31" fmla="*/ 0 h 17"/>
                <a:gd name="T32" fmla="*/ 62 w 62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2" h="17">
                  <a:moveTo>
                    <a:pt x="62" y="9"/>
                  </a:moveTo>
                  <a:lnTo>
                    <a:pt x="56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56" y="17"/>
                  </a:lnTo>
                  <a:lnTo>
                    <a:pt x="49" y="9"/>
                  </a:lnTo>
                  <a:lnTo>
                    <a:pt x="62" y="9"/>
                  </a:lnTo>
                  <a:lnTo>
                    <a:pt x="62" y="0"/>
                  </a:lnTo>
                  <a:lnTo>
                    <a:pt x="56" y="0"/>
                  </a:lnTo>
                  <a:lnTo>
                    <a:pt x="62" y="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36" name="Freeform 232"/>
            <p:cNvSpPr>
              <a:spLocks/>
            </p:cNvSpPr>
            <p:nvPr/>
          </p:nvSpPr>
          <p:spPr bwMode="auto">
            <a:xfrm>
              <a:off x="4556" y="1807"/>
              <a:ext cx="10" cy="18"/>
            </a:xfrm>
            <a:custGeom>
              <a:avLst/>
              <a:gdLst>
                <a:gd name="T0" fmla="*/ 8691896 w 13"/>
                <a:gd name="T1" fmla="*/ 200600 h 28"/>
                <a:gd name="T2" fmla="*/ 8691896 w 13"/>
                <a:gd name="T3" fmla="*/ 200600 h 28"/>
                <a:gd name="T4" fmla="*/ 8691896 w 13"/>
                <a:gd name="T5" fmla="*/ 0 h 28"/>
                <a:gd name="T6" fmla="*/ 0 w 13"/>
                <a:gd name="T7" fmla="*/ 0 h 28"/>
                <a:gd name="T8" fmla="*/ 0 w 13"/>
                <a:gd name="T9" fmla="*/ 200600 h 28"/>
                <a:gd name="T10" fmla="*/ 8691896 w 13"/>
                <a:gd name="T11" fmla="*/ 200600 h 28"/>
                <a:gd name="T12" fmla="*/ 0 w 13"/>
                <a:gd name="T13" fmla="*/ 200600 h 28"/>
                <a:gd name="T14" fmla="*/ 0 w 13"/>
                <a:gd name="T15" fmla="*/ 200600 h 28"/>
                <a:gd name="T16" fmla="*/ 8691896 w 13"/>
                <a:gd name="T17" fmla="*/ 200600 h 28"/>
                <a:gd name="T18" fmla="*/ 8691896 w 13"/>
                <a:gd name="T19" fmla="*/ 200600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28"/>
                <a:gd name="T32" fmla="*/ 13 w 13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28">
                  <a:moveTo>
                    <a:pt x="7" y="13"/>
                  </a:moveTo>
                  <a:lnTo>
                    <a:pt x="13" y="21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7" y="28"/>
                  </a:lnTo>
                  <a:lnTo>
                    <a:pt x="0" y="21"/>
                  </a:lnTo>
                  <a:lnTo>
                    <a:pt x="0" y="28"/>
                  </a:lnTo>
                  <a:lnTo>
                    <a:pt x="7" y="28"/>
                  </a:lnTo>
                  <a:lnTo>
                    <a:pt x="7" y="1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37" name="Freeform 233"/>
            <p:cNvSpPr>
              <a:spLocks/>
            </p:cNvSpPr>
            <p:nvPr/>
          </p:nvSpPr>
          <p:spPr bwMode="auto">
            <a:xfrm>
              <a:off x="4562" y="1815"/>
              <a:ext cx="111" cy="10"/>
            </a:xfrm>
            <a:custGeom>
              <a:avLst/>
              <a:gdLst>
                <a:gd name="T0" fmla="*/ 5107529 w 148"/>
                <a:gd name="T1" fmla="*/ 430536 h 15"/>
                <a:gd name="T2" fmla="*/ 5107529 w 148"/>
                <a:gd name="T3" fmla="*/ 0 h 15"/>
                <a:gd name="T4" fmla="*/ 0 w 148"/>
                <a:gd name="T5" fmla="*/ 0 h 15"/>
                <a:gd name="T6" fmla="*/ 0 w 148"/>
                <a:gd name="T7" fmla="*/ 430536 h 15"/>
                <a:gd name="T8" fmla="*/ 5107529 w 148"/>
                <a:gd name="T9" fmla="*/ 430536 h 15"/>
                <a:gd name="T10" fmla="*/ 5107529 w 148"/>
                <a:gd name="T11" fmla="*/ 430536 h 15"/>
                <a:gd name="T12" fmla="*/ 5107529 w 148"/>
                <a:gd name="T13" fmla="*/ 430536 h 15"/>
                <a:gd name="T14" fmla="*/ 5107529 w 148"/>
                <a:gd name="T15" fmla="*/ 0 h 15"/>
                <a:gd name="T16" fmla="*/ 5107529 w 148"/>
                <a:gd name="T17" fmla="*/ 0 h 15"/>
                <a:gd name="T18" fmla="*/ 5107529 w 148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8"/>
                <a:gd name="T31" fmla="*/ 0 h 15"/>
                <a:gd name="T32" fmla="*/ 148 w 148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8" h="15">
                  <a:moveTo>
                    <a:pt x="148" y="8"/>
                  </a:moveTo>
                  <a:lnTo>
                    <a:pt x="142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42" y="15"/>
                  </a:lnTo>
                  <a:lnTo>
                    <a:pt x="136" y="8"/>
                  </a:lnTo>
                  <a:lnTo>
                    <a:pt x="148" y="8"/>
                  </a:lnTo>
                  <a:lnTo>
                    <a:pt x="148" y="0"/>
                  </a:lnTo>
                  <a:lnTo>
                    <a:pt x="142" y="0"/>
                  </a:lnTo>
                  <a:lnTo>
                    <a:pt x="148" y="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38" name="Freeform 234"/>
            <p:cNvSpPr>
              <a:spLocks/>
            </p:cNvSpPr>
            <p:nvPr/>
          </p:nvSpPr>
          <p:spPr bwMode="auto">
            <a:xfrm>
              <a:off x="4664" y="1820"/>
              <a:ext cx="9" cy="31"/>
            </a:xfrm>
            <a:custGeom>
              <a:avLst/>
              <a:gdLst>
                <a:gd name="T0" fmla="*/ 5107536 w 12"/>
                <a:gd name="T1" fmla="*/ 221033 h 48"/>
                <a:gd name="T2" fmla="*/ 5107536 w 12"/>
                <a:gd name="T3" fmla="*/ 221033 h 48"/>
                <a:gd name="T4" fmla="*/ 5107536 w 12"/>
                <a:gd name="T5" fmla="*/ 0 h 48"/>
                <a:gd name="T6" fmla="*/ 0 w 12"/>
                <a:gd name="T7" fmla="*/ 0 h 48"/>
                <a:gd name="T8" fmla="*/ 0 w 12"/>
                <a:gd name="T9" fmla="*/ 221033 h 48"/>
                <a:gd name="T10" fmla="*/ 5107536 w 12"/>
                <a:gd name="T11" fmla="*/ 221033 h 48"/>
                <a:gd name="T12" fmla="*/ 0 w 12"/>
                <a:gd name="T13" fmla="*/ 221033 h 48"/>
                <a:gd name="T14" fmla="*/ 0 w 12"/>
                <a:gd name="T15" fmla="*/ 221033 h 48"/>
                <a:gd name="T16" fmla="*/ 5107536 w 12"/>
                <a:gd name="T17" fmla="*/ 221033 h 48"/>
                <a:gd name="T18" fmla="*/ 5107536 w 12"/>
                <a:gd name="T19" fmla="*/ 221033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48"/>
                <a:gd name="T32" fmla="*/ 12 w 12"/>
                <a:gd name="T33" fmla="*/ 48 h 4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48">
                  <a:moveTo>
                    <a:pt x="6" y="31"/>
                  </a:moveTo>
                  <a:lnTo>
                    <a:pt x="12" y="4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40"/>
                  </a:lnTo>
                  <a:lnTo>
                    <a:pt x="6" y="48"/>
                  </a:lnTo>
                  <a:lnTo>
                    <a:pt x="0" y="40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6" y="3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39" name="Freeform 235"/>
            <p:cNvSpPr>
              <a:spLocks/>
            </p:cNvSpPr>
            <p:nvPr/>
          </p:nvSpPr>
          <p:spPr bwMode="auto">
            <a:xfrm>
              <a:off x="4669" y="1840"/>
              <a:ext cx="34" cy="11"/>
            </a:xfrm>
            <a:custGeom>
              <a:avLst/>
              <a:gdLst>
                <a:gd name="T0" fmla="*/ 5963757 w 45"/>
                <a:gd name="T1" fmla="*/ 230009 h 17"/>
                <a:gd name="T2" fmla="*/ 5963757 w 45"/>
                <a:gd name="T3" fmla="*/ 0 h 17"/>
                <a:gd name="T4" fmla="*/ 0 w 45"/>
                <a:gd name="T5" fmla="*/ 0 h 17"/>
                <a:gd name="T6" fmla="*/ 0 w 45"/>
                <a:gd name="T7" fmla="*/ 230009 h 17"/>
                <a:gd name="T8" fmla="*/ 5963757 w 45"/>
                <a:gd name="T9" fmla="*/ 230009 h 17"/>
                <a:gd name="T10" fmla="*/ 5963757 w 45"/>
                <a:gd name="T11" fmla="*/ 230009 h 17"/>
                <a:gd name="T12" fmla="*/ 5963757 w 45"/>
                <a:gd name="T13" fmla="*/ 230009 h 17"/>
                <a:gd name="T14" fmla="*/ 5963757 w 45"/>
                <a:gd name="T15" fmla="*/ 0 h 17"/>
                <a:gd name="T16" fmla="*/ 5963757 w 45"/>
                <a:gd name="T17" fmla="*/ 0 h 17"/>
                <a:gd name="T18" fmla="*/ 5963757 w 45"/>
                <a:gd name="T19" fmla="*/ 230009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5"/>
                <a:gd name="T31" fmla="*/ 0 h 17"/>
                <a:gd name="T32" fmla="*/ 45 w 45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5" h="17">
                  <a:moveTo>
                    <a:pt x="45" y="9"/>
                  </a:moveTo>
                  <a:lnTo>
                    <a:pt x="3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17"/>
                  </a:lnTo>
                  <a:lnTo>
                    <a:pt x="32" y="9"/>
                  </a:lnTo>
                  <a:lnTo>
                    <a:pt x="45" y="9"/>
                  </a:lnTo>
                  <a:lnTo>
                    <a:pt x="45" y="0"/>
                  </a:lnTo>
                  <a:lnTo>
                    <a:pt x="38" y="0"/>
                  </a:lnTo>
                  <a:lnTo>
                    <a:pt x="45" y="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40" name="Freeform 236"/>
            <p:cNvSpPr>
              <a:spLocks/>
            </p:cNvSpPr>
            <p:nvPr/>
          </p:nvSpPr>
          <p:spPr bwMode="auto">
            <a:xfrm>
              <a:off x="4693" y="1846"/>
              <a:ext cx="10" cy="13"/>
            </a:xfrm>
            <a:custGeom>
              <a:avLst/>
              <a:gdLst>
                <a:gd name="T0" fmla="*/ 8691896 w 13"/>
                <a:gd name="T1" fmla="*/ 90810 h 21"/>
                <a:gd name="T2" fmla="*/ 8691896 w 13"/>
                <a:gd name="T3" fmla="*/ 90810 h 21"/>
                <a:gd name="T4" fmla="*/ 8691896 w 13"/>
                <a:gd name="T5" fmla="*/ 0 h 21"/>
                <a:gd name="T6" fmla="*/ 0 w 13"/>
                <a:gd name="T7" fmla="*/ 0 h 21"/>
                <a:gd name="T8" fmla="*/ 0 w 13"/>
                <a:gd name="T9" fmla="*/ 90810 h 21"/>
                <a:gd name="T10" fmla="*/ 8691896 w 13"/>
                <a:gd name="T11" fmla="*/ 90810 h 21"/>
                <a:gd name="T12" fmla="*/ 0 w 13"/>
                <a:gd name="T13" fmla="*/ 90810 h 21"/>
                <a:gd name="T14" fmla="*/ 0 w 13"/>
                <a:gd name="T15" fmla="*/ 90810 h 21"/>
                <a:gd name="T16" fmla="*/ 8691896 w 13"/>
                <a:gd name="T17" fmla="*/ 90810 h 21"/>
                <a:gd name="T18" fmla="*/ 8691896 w 13"/>
                <a:gd name="T19" fmla="*/ 9081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21"/>
                <a:gd name="T32" fmla="*/ 13 w 13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21">
                  <a:moveTo>
                    <a:pt x="6" y="4"/>
                  </a:moveTo>
                  <a:lnTo>
                    <a:pt x="13" y="11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6" y="21"/>
                  </a:lnTo>
                  <a:lnTo>
                    <a:pt x="0" y="11"/>
                  </a:lnTo>
                  <a:lnTo>
                    <a:pt x="0" y="21"/>
                  </a:lnTo>
                  <a:lnTo>
                    <a:pt x="6" y="21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41" name="Freeform 237"/>
            <p:cNvSpPr>
              <a:spLocks/>
            </p:cNvSpPr>
            <p:nvPr/>
          </p:nvSpPr>
          <p:spPr bwMode="auto">
            <a:xfrm>
              <a:off x="4698" y="1848"/>
              <a:ext cx="76" cy="11"/>
            </a:xfrm>
            <a:custGeom>
              <a:avLst/>
              <a:gdLst>
                <a:gd name="T0" fmla="*/ 4450480 w 102"/>
                <a:gd name="T1" fmla="*/ 230009 h 17"/>
                <a:gd name="T2" fmla="*/ 4450480 w 102"/>
                <a:gd name="T3" fmla="*/ 0 h 17"/>
                <a:gd name="T4" fmla="*/ 0 w 102"/>
                <a:gd name="T5" fmla="*/ 0 h 17"/>
                <a:gd name="T6" fmla="*/ 0 w 102"/>
                <a:gd name="T7" fmla="*/ 230009 h 17"/>
                <a:gd name="T8" fmla="*/ 4450480 w 102"/>
                <a:gd name="T9" fmla="*/ 230009 h 17"/>
                <a:gd name="T10" fmla="*/ 4450480 w 102"/>
                <a:gd name="T11" fmla="*/ 230009 h 17"/>
                <a:gd name="T12" fmla="*/ 4450480 w 102"/>
                <a:gd name="T13" fmla="*/ 230009 h 17"/>
                <a:gd name="T14" fmla="*/ 4450480 w 102"/>
                <a:gd name="T15" fmla="*/ 0 h 17"/>
                <a:gd name="T16" fmla="*/ 4450480 w 102"/>
                <a:gd name="T17" fmla="*/ 0 h 17"/>
                <a:gd name="T18" fmla="*/ 4450480 w 102"/>
                <a:gd name="T19" fmla="*/ 230009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2"/>
                <a:gd name="T31" fmla="*/ 0 h 17"/>
                <a:gd name="T32" fmla="*/ 102 w 102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2" h="17">
                  <a:moveTo>
                    <a:pt x="102" y="7"/>
                  </a:moveTo>
                  <a:lnTo>
                    <a:pt x="96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96" y="17"/>
                  </a:lnTo>
                  <a:lnTo>
                    <a:pt x="90" y="7"/>
                  </a:lnTo>
                  <a:lnTo>
                    <a:pt x="102" y="7"/>
                  </a:lnTo>
                  <a:lnTo>
                    <a:pt x="102" y="0"/>
                  </a:lnTo>
                  <a:lnTo>
                    <a:pt x="96" y="0"/>
                  </a:lnTo>
                  <a:lnTo>
                    <a:pt x="102" y="7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42" name="Freeform 238"/>
            <p:cNvSpPr>
              <a:spLocks/>
            </p:cNvSpPr>
            <p:nvPr/>
          </p:nvSpPr>
          <p:spPr bwMode="auto">
            <a:xfrm>
              <a:off x="4765" y="1853"/>
              <a:ext cx="9" cy="20"/>
            </a:xfrm>
            <a:custGeom>
              <a:avLst/>
              <a:gdLst>
                <a:gd name="T0" fmla="*/ 5107536 w 12"/>
                <a:gd name="T1" fmla="*/ 111021 h 32"/>
                <a:gd name="T2" fmla="*/ 5107536 w 12"/>
                <a:gd name="T3" fmla="*/ 111021 h 32"/>
                <a:gd name="T4" fmla="*/ 5107536 w 12"/>
                <a:gd name="T5" fmla="*/ 0 h 32"/>
                <a:gd name="T6" fmla="*/ 0 w 12"/>
                <a:gd name="T7" fmla="*/ 0 h 32"/>
                <a:gd name="T8" fmla="*/ 0 w 12"/>
                <a:gd name="T9" fmla="*/ 111021 h 32"/>
                <a:gd name="T10" fmla="*/ 5107536 w 12"/>
                <a:gd name="T11" fmla="*/ 111021 h 32"/>
                <a:gd name="T12" fmla="*/ 0 w 12"/>
                <a:gd name="T13" fmla="*/ 111021 h 32"/>
                <a:gd name="T14" fmla="*/ 0 w 12"/>
                <a:gd name="T15" fmla="*/ 111021 h 32"/>
                <a:gd name="T16" fmla="*/ 5107536 w 12"/>
                <a:gd name="T17" fmla="*/ 111021 h 32"/>
                <a:gd name="T18" fmla="*/ 5107536 w 12"/>
                <a:gd name="T19" fmla="*/ 111021 h 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32"/>
                <a:gd name="T32" fmla="*/ 12 w 12"/>
                <a:gd name="T33" fmla="*/ 32 h 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32">
                  <a:moveTo>
                    <a:pt x="6" y="17"/>
                  </a:moveTo>
                  <a:lnTo>
                    <a:pt x="12" y="24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6" y="32"/>
                  </a:lnTo>
                  <a:lnTo>
                    <a:pt x="0" y="24"/>
                  </a:lnTo>
                  <a:lnTo>
                    <a:pt x="0" y="32"/>
                  </a:lnTo>
                  <a:lnTo>
                    <a:pt x="6" y="32"/>
                  </a:lnTo>
                  <a:lnTo>
                    <a:pt x="6" y="17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43" name="Freeform 239"/>
            <p:cNvSpPr>
              <a:spLocks/>
            </p:cNvSpPr>
            <p:nvPr/>
          </p:nvSpPr>
          <p:spPr bwMode="auto">
            <a:xfrm>
              <a:off x="4770" y="1864"/>
              <a:ext cx="53" cy="9"/>
            </a:xfrm>
            <a:custGeom>
              <a:avLst/>
              <a:gdLst>
                <a:gd name="T0" fmla="*/ 6232435 w 70"/>
                <a:gd name="T1" fmla="*/ 47109 h 15"/>
                <a:gd name="T2" fmla="*/ 6232435 w 70"/>
                <a:gd name="T3" fmla="*/ 0 h 15"/>
                <a:gd name="T4" fmla="*/ 0 w 70"/>
                <a:gd name="T5" fmla="*/ 0 h 15"/>
                <a:gd name="T6" fmla="*/ 0 w 70"/>
                <a:gd name="T7" fmla="*/ 47109 h 15"/>
                <a:gd name="T8" fmla="*/ 6232435 w 70"/>
                <a:gd name="T9" fmla="*/ 47109 h 15"/>
                <a:gd name="T10" fmla="*/ 6232435 w 70"/>
                <a:gd name="T11" fmla="*/ 47109 h 15"/>
                <a:gd name="T12" fmla="*/ 6232435 w 70"/>
                <a:gd name="T13" fmla="*/ 47109 h 15"/>
                <a:gd name="T14" fmla="*/ 6232435 w 70"/>
                <a:gd name="T15" fmla="*/ 0 h 15"/>
                <a:gd name="T16" fmla="*/ 6232435 w 70"/>
                <a:gd name="T17" fmla="*/ 0 h 15"/>
                <a:gd name="T18" fmla="*/ 6232435 w 70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0"/>
                <a:gd name="T31" fmla="*/ 0 h 15"/>
                <a:gd name="T32" fmla="*/ 70 w 70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0" h="15">
                  <a:moveTo>
                    <a:pt x="70" y="7"/>
                  </a:moveTo>
                  <a:lnTo>
                    <a:pt x="64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64" y="15"/>
                  </a:lnTo>
                  <a:lnTo>
                    <a:pt x="58" y="7"/>
                  </a:lnTo>
                  <a:lnTo>
                    <a:pt x="70" y="7"/>
                  </a:lnTo>
                  <a:lnTo>
                    <a:pt x="70" y="0"/>
                  </a:lnTo>
                  <a:lnTo>
                    <a:pt x="64" y="0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44" name="Freeform 240"/>
            <p:cNvSpPr>
              <a:spLocks/>
            </p:cNvSpPr>
            <p:nvPr/>
          </p:nvSpPr>
          <p:spPr bwMode="auto">
            <a:xfrm>
              <a:off x="4814" y="1868"/>
              <a:ext cx="9" cy="17"/>
            </a:xfrm>
            <a:custGeom>
              <a:avLst/>
              <a:gdLst>
                <a:gd name="T0" fmla="*/ 5107536 w 12"/>
                <a:gd name="T1" fmla="*/ 286360 h 26"/>
                <a:gd name="T2" fmla="*/ 5107536 w 12"/>
                <a:gd name="T3" fmla="*/ 286360 h 26"/>
                <a:gd name="T4" fmla="*/ 5107536 w 12"/>
                <a:gd name="T5" fmla="*/ 0 h 26"/>
                <a:gd name="T6" fmla="*/ 0 w 12"/>
                <a:gd name="T7" fmla="*/ 0 h 26"/>
                <a:gd name="T8" fmla="*/ 0 w 12"/>
                <a:gd name="T9" fmla="*/ 286360 h 26"/>
                <a:gd name="T10" fmla="*/ 5107536 w 12"/>
                <a:gd name="T11" fmla="*/ 286360 h 26"/>
                <a:gd name="T12" fmla="*/ 0 w 12"/>
                <a:gd name="T13" fmla="*/ 286360 h 26"/>
                <a:gd name="T14" fmla="*/ 0 w 12"/>
                <a:gd name="T15" fmla="*/ 286360 h 26"/>
                <a:gd name="T16" fmla="*/ 5107536 w 12"/>
                <a:gd name="T17" fmla="*/ 286360 h 26"/>
                <a:gd name="T18" fmla="*/ 5107536 w 12"/>
                <a:gd name="T19" fmla="*/ 286360 h 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26"/>
                <a:gd name="T32" fmla="*/ 12 w 12"/>
                <a:gd name="T33" fmla="*/ 26 h 2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26">
                  <a:moveTo>
                    <a:pt x="6" y="11"/>
                  </a:moveTo>
                  <a:lnTo>
                    <a:pt x="12" y="19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6" y="26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6" y="26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45" name="Freeform 241"/>
            <p:cNvSpPr>
              <a:spLocks/>
            </p:cNvSpPr>
            <p:nvPr/>
          </p:nvSpPr>
          <p:spPr bwMode="auto">
            <a:xfrm>
              <a:off x="4818" y="1875"/>
              <a:ext cx="23" cy="10"/>
            </a:xfrm>
            <a:custGeom>
              <a:avLst/>
              <a:gdLst>
                <a:gd name="T0" fmla="*/ 8103336 w 30"/>
                <a:gd name="T1" fmla="*/ 430536 h 15"/>
                <a:gd name="T2" fmla="*/ 8103336 w 30"/>
                <a:gd name="T3" fmla="*/ 0 h 15"/>
                <a:gd name="T4" fmla="*/ 0 w 30"/>
                <a:gd name="T5" fmla="*/ 0 h 15"/>
                <a:gd name="T6" fmla="*/ 0 w 30"/>
                <a:gd name="T7" fmla="*/ 430536 h 15"/>
                <a:gd name="T8" fmla="*/ 8103336 w 30"/>
                <a:gd name="T9" fmla="*/ 430536 h 15"/>
                <a:gd name="T10" fmla="*/ 8103336 w 30"/>
                <a:gd name="T11" fmla="*/ 430536 h 15"/>
                <a:gd name="T12" fmla="*/ 8103336 w 30"/>
                <a:gd name="T13" fmla="*/ 430536 h 15"/>
                <a:gd name="T14" fmla="*/ 8103336 w 30"/>
                <a:gd name="T15" fmla="*/ 0 h 15"/>
                <a:gd name="T16" fmla="*/ 8103336 w 30"/>
                <a:gd name="T17" fmla="*/ 0 h 15"/>
                <a:gd name="T18" fmla="*/ 8103336 w 30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15"/>
                <a:gd name="T32" fmla="*/ 30 w 30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15">
                  <a:moveTo>
                    <a:pt x="30" y="8"/>
                  </a:moveTo>
                  <a:lnTo>
                    <a:pt x="24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4" y="15"/>
                  </a:lnTo>
                  <a:lnTo>
                    <a:pt x="18" y="8"/>
                  </a:lnTo>
                  <a:lnTo>
                    <a:pt x="30" y="8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46" name="Freeform 242"/>
            <p:cNvSpPr>
              <a:spLocks/>
            </p:cNvSpPr>
            <p:nvPr/>
          </p:nvSpPr>
          <p:spPr bwMode="auto">
            <a:xfrm>
              <a:off x="4832" y="1880"/>
              <a:ext cx="9" cy="28"/>
            </a:xfrm>
            <a:custGeom>
              <a:avLst/>
              <a:gdLst>
                <a:gd name="T0" fmla="*/ 5107536 w 12"/>
                <a:gd name="T1" fmla="*/ 162083 h 44"/>
                <a:gd name="T2" fmla="*/ 5107536 w 12"/>
                <a:gd name="T3" fmla="*/ 162083 h 44"/>
                <a:gd name="T4" fmla="*/ 5107536 w 12"/>
                <a:gd name="T5" fmla="*/ 0 h 44"/>
                <a:gd name="T6" fmla="*/ 0 w 12"/>
                <a:gd name="T7" fmla="*/ 0 h 44"/>
                <a:gd name="T8" fmla="*/ 0 w 12"/>
                <a:gd name="T9" fmla="*/ 162083 h 44"/>
                <a:gd name="T10" fmla="*/ 5107536 w 12"/>
                <a:gd name="T11" fmla="*/ 162083 h 44"/>
                <a:gd name="T12" fmla="*/ 0 w 12"/>
                <a:gd name="T13" fmla="*/ 162083 h 44"/>
                <a:gd name="T14" fmla="*/ 0 w 12"/>
                <a:gd name="T15" fmla="*/ 162083 h 44"/>
                <a:gd name="T16" fmla="*/ 5107536 w 12"/>
                <a:gd name="T17" fmla="*/ 162083 h 44"/>
                <a:gd name="T18" fmla="*/ 5107536 w 12"/>
                <a:gd name="T19" fmla="*/ 162083 h 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44"/>
                <a:gd name="T32" fmla="*/ 12 w 12"/>
                <a:gd name="T33" fmla="*/ 44 h 4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44">
                  <a:moveTo>
                    <a:pt x="6" y="27"/>
                  </a:moveTo>
                  <a:lnTo>
                    <a:pt x="12" y="35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35"/>
                  </a:lnTo>
                  <a:lnTo>
                    <a:pt x="6" y="44"/>
                  </a:lnTo>
                  <a:lnTo>
                    <a:pt x="0" y="35"/>
                  </a:lnTo>
                  <a:lnTo>
                    <a:pt x="0" y="44"/>
                  </a:lnTo>
                  <a:lnTo>
                    <a:pt x="6" y="44"/>
                  </a:lnTo>
                  <a:lnTo>
                    <a:pt x="6" y="2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47" name="Freeform 243"/>
            <p:cNvSpPr>
              <a:spLocks/>
            </p:cNvSpPr>
            <p:nvPr/>
          </p:nvSpPr>
          <p:spPr bwMode="auto">
            <a:xfrm>
              <a:off x="4836" y="1897"/>
              <a:ext cx="20" cy="11"/>
            </a:xfrm>
            <a:custGeom>
              <a:avLst/>
              <a:gdLst>
                <a:gd name="T0" fmla="*/ 8691896 w 26"/>
                <a:gd name="T1" fmla="*/ 230009 h 17"/>
                <a:gd name="T2" fmla="*/ 8691896 w 26"/>
                <a:gd name="T3" fmla="*/ 0 h 17"/>
                <a:gd name="T4" fmla="*/ 0 w 26"/>
                <a:gd name="T5" fmla="*/ 0 h 17"/>
                <a:gd name="T6" fmla="*/ 0 w 26"/>
                <a:gd name="T7" fmla="*/ 230009 h 17"/>
                <a:gd name="T8" fmla="*/ 8691896 w 26"/>
                <a:gd name="T9" fmla="*/ 230009 h 17"/>
                <a:gd name="T10" fmla="*/ 8691896 w 26"/>
                <a:gd name="T11" fmla="*/ 230009 h 17"/>
                <a:gd name="T12" fmla="*/ 8691896 w 26"/>
                <a:gd name="T13" fmla="*/ 230009 h 17"/>
                <a:gd name="T14" fmla="*/ 8691896 w 26"/>
                <a:gd name="T15" fmla="*/ 0 h 17"/>
                <a:gd name="T16" fmla="*/ 8691896 w 26"/>
                <a:gd name="T17" fmla="*/ 0 h 17"/>
                <a:gd name="T18" fmla="*/ 8691896 w 26"/>
                <a:gd name="T19" fmla="*/ 230009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"/>
                <a:gd name="T31" fmla="*/ 0 h 17"/>
                <a:gd name="T32" fmla="*/ 26 w 26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" h="17">
                  <a:moveTo>
                    <a:pt x="26" y="8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19" y="17"/>
                  </a:lnTo>
                  <a:lnTo>
                    <a:pt x="11" y="8"/>
                  </a:lnTo>
                  <a:lnTo>
                    <a:pt x="26" y="8"/>
                  </a:lnTo>
                  <a:lnTo>
                    <a:pt x="26" y="0"/>
                  </a:lnTo>
                  <a:lnTo>
                    <a:pt x="19" y="0"/>
                  </a:lnTo>
                  <a:lnTo>
                    <a:pt x="26" y="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48" name="Freeform 244"/>
            <p:cNvSpPr>
              <a:spLocks/>
            </p:cNvSpPr>
            <p:nvPr/>
          </p:nvSpPr>
          <p:spPr bwMode="auto">
            <a:xfrm>
              <a:off x="4845" y="1903"/>
              <a:ext cx="11" cy="11"/>
            </a:xfrm>
            <a:custGeom>
              <a:avLst/>
              <a:gdLst>
                <a:gd name="T0" fmla="*/ 3186070 w 15"/>
                <a:gd name="T1" fmla="*/ 69255 h 18"/>
                <a:gd name="T2" fmla="*/ 3186070 w 15"/>
                <a:gd name="T3" fmla="*/ 69255 h 18"/>
                <a:gd name="T4" fmla="*/ 3186070 w 15"/>
                <a:gd name="T5" fmla="*/ 0 h 18"/>
                <a:gd name="T6" fmla="*/ 0 w 15"/>
                <a:gd name="T7" fmla="*/ 0 h 18"/>
                <a:gd name="T8" fmla="*/ 0 w 15"/>
                <a:gd name="T9" fmla="*/ 69255 h 18"/>
                <a:gd name="T10" fmla="*/ 3186070 w 15"/>
                <a:gd name="T11" fmla="*/ 69255 h 18"/>
                <a:gd name="T12" fmla="*/ 0 w 15"/>
                <a:gd name="T13" fmla="*/ 69255 h 18"/>
                <a:gd name="T14" fmla="*/ 0 w 15"/>
                <a:gd name="T15" fmla="*/ 69255 h 18"/>
                <a:gd name="T16" fmla="*/ 3186070 w 15"/>
                <a:gd name="T17" fmla="*/ 69255 h 18"/>
                <a:gd name="T18" fmla="*/ 3186070 w 15"/>
                <a:gd name="T19" fmla="*/ 69255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"/>
                <a:gd name="T31" fmla="*/ 0 h 18"/>
                <a:gd name="T32" fmla="*/ 15 w 15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" h="18">
                  <a:moveTo>
                    <a:pt x="8" y="2"/>
                  </a:moveTo>
                  <a:lnTo>
                    <a:pt x="15" y="11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8" y="18"/>
                  </a:lnTo>
                  <a:lnTo>
                    <a:pt x="0" y="11"/>
                  </a:lnTo>
                  <a:lnTo>
                    <a:pt x="0" y="18"/>
                  </a:lnTo>
                  <a:lnTo>
                    <a:pt x="8" y="18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49" name="Freeform 245"/>
            <p:cNvSpPr>
              <a:spLocks/>
            </p:cNvSpPr>
            <p:nvPr/>
          </p:nvSpPr>
          <p:spPr bwMode="auto">
            <a:xfrm>
              <a:off x="4851" y="1904"/>
              <a:ext cx="242" cy="10"/>
            </a:xfrm>
            <a:custGeom>
              <a:avLst/>
              <a:gdLst>
                <a:gd name="T0" fmla="*/ 5694315 w 321"/>
                <a:gd name="T1" fmla="*/ 111021 h 16"/>
                <a:gd name="T2" fmla="*/ 5694315 w 321"/>
                <a:gd name="T3" fmla="*/ 0 h 16"/>
                <a:gd name="T4" fmla="*/ 0 w 321"/>
                <a:gd name="T5" fmla="*/ 0 h 16"/>
                <a:gd name="T6" fmla="*/ 0 w 321"/>
                <a:gd name="T7" fmla="*/ 111021 h 16"/>
                <a:gd name="T8" fmla="*/ 5694315 w 321"/>
                <a:gd name="T9" fmla="*/ 111021 h 16"/>
                <a:gd name="T10" fmla="*/ 5694315 w 321"/>
                <a:gd name="T11" fmla="*/ 111021 h 16"/>
                <a:gd name="T12" fmla="*/ 5694315 w 321"/>
                <a:gd name="T13" fmla="*/ 111021 h 16"/>
                <a:gd name="T14" fmla="*/ 5694315 w 321"/>
                <a:gd name="T15" fmla="*/ 0 h 16"/>
                <a:gd name="T16" fmla="*/ 5694315 w 321"/>
                <a:gd name="T17" fmla="*/ 0 h 16"/>
                <a:gd name="T18" fmla="*/ 5694315 w 321"/>
                <a:gd name="T19" fmla="*/ 111021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1"/>
                <a:gd name="T31" fmla="*/ 0 h 16"/>
                <a:gd name="T32" fmla="*/ 321 w 321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1" h="16">
                  <a:moveTo>
                    <a:pt x="321" y="9"/>
                  </a:moveTo>
                  <a:lnTo>
                    <a:pt x="315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315" y="16"/>
                  </a:lnTo>
                  <a:lnTo>
                    <a:pt x="308" y="9"/>
                  </a:lnTo>
                  <a:lnTo>
                    <a:pt x="321" y="9"/>
                  </a:lnTo>
                  <a:lnTo>
                    <a:pt x="321" y="0"/>
                  </a:lnTo>
                  <a:lnTo>
                    <a:pt x="315" y="0"/>
                  </a:lnTo>
                  <a:lnTo>
                    <a:pt x="321" y="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50" name="Freeform 246"/>
            <p:cNvSpPr>
              <a:spLocks/>
            </p:cNvSpPr>
            <p:nvPr/>
          </p:nvSpPr>
          <p:spPr bwMode="auto">
            <a:xfrm>
              <a:off x="5083" y="1910"/>
              <a:ext cx="10" cy="18"/>
            </a:xfrm>
            <a:custGeom>
              <a:avLst/>
              <a:gdLst>
                <a:gd name="T0" fmla="*/ 8691896 w 13"/>
                <a:gd name="T1" fmla="*/ 96004 h 29"/>
                <a:gd name="T2" fmla="*/ 8691896 w 13"/>
                <a:gd name="T3" fmla="*/ 96004 h 29"/>
                <a:gd name="T4" fmla="*/ 8691896 w 13"/>
                <a:gd name="T5" fmla="*/ 0 h 29"/>
                <a:gd name="T6" fmla="*/ 0 w 13"/>
                <a:gd name="T7" fmla="*/ 0 h 29"/>
                <a:gd name="T8" fmla="*/ 0 w 13"/>
                <a:gd name="T9" fmla="*/ 96004 h 29"/>
                <a:gd name="T10" fmla="*/ 8691896 w 13"/>
                <a:gd name="T11" fmla="*/ 96004 h 29"/>
                <a:gd name="T12" fmla="*/ 0 w 13"/>
                <a:gd name="T13" fmla="*/ 96004 h 29"/>
                <a:gd name="T14" fmla="*/ 0 w 13"/>
                <a:gd name="T15" fmla="*/ 96004 h 29"/>
                <a:gd name="T16" fmla="*/ 8691896 w 13"/>
                <a:gd name="T17" fmla="*/ 96004 h 29"/>
                <a:gd name="T18" fmla="*/ 8691896 w 13"/>
                <a:gd name="T19" fmla="*/ 96004 h 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29"/>
                <a:gd name="T32" fmla="*/ 13 w 13"/>
                <a:gd name="T33" fmla="*/ 29 h 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29">
                  <a:moveTo>
                    <a:pt x="7" y="13"/>
                  </a:moveTo>
                  <a:lnTo>
                    <a:pt x="13" y="22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2"/>
                  </a:lnTo>
                  <a:lnTo>
                    <a:pt x="7" y="29"/>
                  </a:lnTo>
                  <a:lnTo>
                    <a:pt x="0" y="22"/>
                  </a:lnTo>
                  <a:lnTo>
                    <a:pt x="0" y="29"/>
                  </a:lnTo>
                  <a:lnTo>
                    <a:pt x="7" y="29"/>
                  </a:lnTo>
                  <a:lnTo>
                    <a:pt x="7" y="1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51" name="Freeform 247"/>
            <p:cNvSpPr>
              <a:spLocks/>
            </p:cNvSpPr>
            <p:nvPr/>
          </p:nvSpPr>
          <p:spPr bwMode="auto">
            <a:xfrm>
              <a:off x="5088" y="1918"/>
              <a:ext cx="243" cy="10"/>
            </a:xfrm>
            <a:custGeom>
              <a:avLst/>
              <a:gdLst>
                <a:gd name="T0" fmla="*/ 5816782 w 322"/>
                <a:gd name="T1" fmla="*/ 111021 h 16"/>
                <a:gd name="T2" fmla="*/ 5816782 w 322"/>
                <a:gd name="T3" fmla="*/ 0 h 16"/>
                <a:gd name="T4" fmla="*/ 0 w 322"/>
                <a:gd name="T5" fmla="*/ 0 h 16"/>
                <a:gd name="T6" fmla="*/ 0 w 322"/>
                <a:gd name="T7" fmla="*/ 111021 h 16"/>
                <a:gd name="T8" fmla="*/ 5816782 w 322"/>
                <a:gd name="T9" fmla="*/ 111021 h 16"/>
                <a:gd name="T10" fmla="*/ 5816782 w 322"/>
                <a:gd name="T11" fmla="*/ 111021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16"/>
                <a:gd name="T20" fmla="*/ 322 w 322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16">
                  <a:moveTo>
                    <a:pt x="322" y="9"/>
                  </a:moveTo>
                  <a:lnTo>
                    <a:pt x="322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322" y="16"/>
                  </a:lnTo>
                  <a:lnTo>
                    <a:pt x="322" y="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52" name="Freeform 248"/>
            <p:cNvSpPr>
              <a:spLocks/>
            </p:cNvSpPr>
            <p:nvPr/>
          </p:nvSpPr>
          <p:spPr bwMode="auto">
            <a:xfrm>
              <a:off x="3644" y="1025"/>
              <a:ext cx="10" cy="1264"/>
            </a:xfrm>
            <a:custGeom>
              <a:avLst/>
              <a:gdLst>
                <a:gd name="T0" fmla="*/ 1833316 w 14"/>
                <a:gd name="T1" fmla="*/ 173240 h 1980"/>
                <a:gd name="T2" fmla="*/ 1833316 w 14"/>
                <a:gd name="T3" fmla="*/ 173240 h 1980"/>
                <a:gd name="T4" fmla="*/ 1833316 w 14"/>
                <a:gd name="T5" fmla="*/ 0 h 1980"/>
                <a:gd name="T6" fmla="*/ 0 w 14"/>
                <a:gd name="T7" fmla="*/ 0 h 1980"/>
                <a:gd name="T8" fmla="*/ 0 w 14"/>
                <a:gd name="T9" fmla="*/ 173240 h 1980"/>
                <a:gd name="T10" fmla="*/ 1833316 w 14"/>
                <a:gd name="T11" fmla="*/ 173240 h 1980"/>
                <a:gd name="T12" fmla="*/ 0 w 14"/>
                <a:gd name="T13" fmla="*/ 173240 h 1980"/>
                <a:gd name="T14" fmla="*/ 0 w 14"/>
                <a:gd name="T15" fmla="*/ 173240 h 1980"/>
                <a:gd name="T16" fmla="*/ 1833316 w 14"/>
                <a:gd name="T17" fmla="*/ 173240 h 1980"/>
                <a:gd name="T18" fmla="*/ 1833316 w 14"/>
                <a:gd name="T19" fmla="*/ 173240 h 19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1980"/>
                <a:gd name="T32" fmla="*/ 14 w 14"/>
                <a:gd name="T33" fmla="*/ 1980 h 198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1980">
                  <a:moveTo>
                    <a:pt x="6" y="1965"/>
                  </a:moveTo>
                  <a:lnTo>
                    <a:pt x="14" y="1973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1973"/>
                  </a:lnTo>
                  <a:lnTo>
                    <a:pt x="6" y="1980"/>
                  </a:lnTo>
                  <a:lnTo>
                    <a:pt x="0" y="1973"/>
                  </a:lnTo>
                  <a:lnTo>
                    <a:pt x="0" y="1980"/>
                  </a:lnTo>
                  <a:lnTo>
                    <a:pt x="6" y="1980"/>
                  </a:lnTo>
                  <a:lnTo>
                    <a:pt x="6" y="196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53" name="Freeform 249"/>
            <p:cNvSpPr>
              <a:spLocks/>
            </p:cNvSpPr>
            <p:nvPr/>
          </p:nvSpPr>
          <p:spPr bwMode="auto">
            <a:xfrm>
              <a:off x="3637" y="2267"/>
              <a:ext cx="1809" cy="10"/>
            </a:xfrm>
            <a:custGeom>
              <a:avLst/>
              <a:gdLst>
                <a:gd name="T0" fmla="*/ 5771663 w 2398"/>
                <a:gd name="T1" fmla="*/ 430536 h 15"/>
                <a:gd name="T2" fmla="*/ 5771663 w 2398"/>
                <a:gd name="T3" fmla="*/ 0 h 15"/>
                <a:gd name="T4" fmla="*/ 0 w 2398"/>
                <a:gd name="T5" fmla="*/ 0 h 15"/>
                <a:gd name="T6" fmla="*/ 0 w 2398"/>
                <a:gd name="T7" fmla="*/ 430536 h 15"/>
                <a:gd name="T8" fmla="*/ 5771663 w 2398"/>
                <a:gd name="T9" fmla="*/ 430536 h 15"/>
                <a:gd name="T10" fmla="*/ 5771663 w 2398"/>
                <a:gd name="T11" fmla="*/ 430536 h 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98"/>
                <a:gd name="T19" fmla="*/ 0 h 15"/>
                <a:gd name="T20" fmla="*/ 2398 w 2398"/>
                <a:gd name="T21" fmla="*/ 15 h 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98" h="15">
                  <a:moveTo>
                    <a:pt x="2398" y="8"/>
                  </a:moveTo>
                  <a:lnTo>
                    <a:pt x="2398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398" y="15"/>
                  </a:lnTo>
                  <a:lnTo>
                    <a:pt x="2398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54" name="Freeform 250"/>
            <p:cNvSpPr>
              <a:spLocks/>
            </p:cNvSpPr>
            <p:nvPr/>
          </p:nvSpPr>
          <p:spPr bwMode="auto">
            <a:xfrm>
              <a:off x="3644" y="2284"/>
              <a:ext cx="10" cy="35"/>
            </a:xfrm>
            <a:custGeom>
              <a:avLst/>
              <a:gdLst>
                <a:gd name="T0" fmla="*/ 1833316 w 14"/>
                <a:gd name="T1" fmla="*/ 162084 h 55"/>
                <a:gd name="T2" fmla="*/ 1833316 w 14"/>
                <a:gd name="T3" fmla="*/ 162084 h 55"/>
                <a:gd name="T4" fmla="*/ 1833316 w 14"/>
                <a:gd name="T5" fmla="*/ 0 h 55"/>
                <a:gd name="T6" fmla="*/ 0 w 14"/>
                <a:gd name="T7" fmla="*/ 0 h 55"/>
                <a:gd name="T8" fmla="*/ 0 w 14"/>
                <a:gd name="T9" fmla="*/ 162084 h 55"/>
                <a:gd name="T10" fmla="*/ 1833316 w 14"/>
                <a:gd name="T11" fmla="*/ 162084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55"/>
                <a:gd name="T20" fmla="*/ 14 w 14"/>
                <a:gd name="T21" fmla="*/ 55 h 5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55">
                  <a:moveTo>
                    <a:pt x="6" y="55"/>
                  </a:moveTo>
                  <a:lnTo>
                    <a:pt x="14" y="55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55"/>
                  </a:lnTo>
                  <a:lnTo>
                    <a:pt x="6" y="5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55" name="Freeform 251"/>
            <p:cNvSpPr>
              <a:spLocks/>
            </p:cNvSpPr>
            <p:nvPr/>
          </p:nvSpPr>
          <p:spPr bwMode="auto">
            <a:xfrm>
              <a:off x="5446" y="2284"/>
              <a:ext cx="11" cy="35"/>
            </a:xfrm>
            <a:custGeom>
              <a:avLst/>
              <a:gdLst>
                <a:gd name="T0" fmla="*/ 3186070 w 15"/>
                <a:gd name="T1" fmla="*/ 162084 h 55"/>
                <a:gd name="T2" fmla="*/ 3186070 w 15"/>
                <a:gd name="T3" fmla="*/ 162084 h 55"/>
                <a:gd name="T4" fmla="*/ 3186070 w 15"/>
                <a:gd name="T5" fmla="*/ 0 h 55"/>
                <a:gd name="T6" fmla="*/ 0 w 15"/>
                <a:gd name="T7" fmla="*/ 0 h 55"/>
                <a:gd name="T8" fmla="*/ 0 w 15"/>
                <a:gd name="T9" fmla="*/ 162084 h 55"/>
                <a:gd name="T10" fmla="*/ 3186070 w 15"/>
                <a:gd name="T11" fmla="*/ 162084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55"/>
                <a:gd name="T20" fmla="*/ 15 w 15"/>
                <a:gd name="T21" fmla="*/ 55 h 5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55">
                  <a:moveTo>
                    <a:pt x="7" y="55"/>
                  </a:moveTo>
                  <a:lnTo>
                    <a:pt x="15" y="55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55"/>
                  </a:lnTo>
                  <a:lnTo>
                    <a:pt x="7" y="5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56" name="Freeform 252"/>
            <p:cNvSpPr>
              <a:spLocks/>
            </p:cNvSpPr>
            <p:nvPr/>
          </p:nvSpPr>
          <p:spPr bwMode="auto">
            <a:xfrm>
              <a:off x="4245" y="2284"/>
              <a:ext cx="9" cy="35"/>
            </a:xfrm>
            <a:custGeom>
              <a:avLst/>
              <a:gdLst>
                <a:gd name="T0" fmla="*/ 5107536 w 12"/>
                <a:gd name="T1" fmla="*/ 162084 h 55"/>
                <a:gd name="T2" fmla="*/ 5107536 w 12"/>
                <a:gd name="T3" fmla="*/ 162084 h 55"/>
                <a:gd name="T4" fmla="*/ 5107536 w 12"/>
                <a:gd name="T5" fmla="*/ 0 h 55"/>
                <a:gd name="T6" fmla="*/ 0 w 12"/>
                <a:gd name="T7" fmla="*/ 0 h 55"/>
                <a:gd name="T8" fmla="*/ 0 w 12"/>
                <a:gd name="T9" fmla="*/ 162084 h 55"/>
                <a:gd name="T10" fmla="*/ 5107536 w 12"/>
                <a:gd name="T11" fmla="*/ 162084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55"/>
                <a:gd name="T20" fmla="*/ 12 w 12"/>
                <a:gd name="T21" fmla="*/ 55 h 5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55">
                  <a:moveTo>
                    <a:pt x="6" y="55"/>
                  </a:moveTo>
                  <a:lnTo>
                    <a:pt x="12" y="55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55"/>
                  </a:lnTo>
                  <a:lnTo>
                    <a:pt x="6" y="55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57" name="Freeform 253"/>
            <p:cNvSpPr>
              <a:spLocks/>
            </p:cNvSpPr>
            <p:nvPr/>
          </p:nvSpPr>
          <p:spPr bwMode="auto">
            <a:xfrm>
              <a:off x="4846" y="2284"/>
              <a:ext cx="10" cy="35"/>
            </a:xfrm>
            <a:custGeom>
              <a:avLst/>
              <a:gdLst>
                <a:gd name="T0" fmla="*/ 8691896 w 13"/>
                <a:gd name="T1" fmla="*/ 162084 h 55"/>
                <a:gd name="T2" fmla="*/ 8691896 w 13"/>
                <a:gd name="T3" fmla="*/ 162084 h 55"/>
                <a:gd name="T4" fmla="*/ 8691896 w 13"/>
                <a:gd name="T5" fmla="*/ 0 h 55"/>
                <a:gd name="T6" fmla="*/ 0 w 13"/>
                <a:gd name="T7" fmla="*/ 0 h 55"/>
                <a:gd name="T8" fmla="*/ 0 w 13"/>
                <a:gd name="T9" fmla="*/ 162084 h 55"/>
                <a:gd name="T10" fmla="*/ 8691896 w 13"/>
                <a:gd name="T11" fmla="*/ 162084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55"/>
                <a:gd name="T20" fmla="*/ 13 w 13"/>
                <a:gd name="T21" fmla="*/ 55 h 5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55">
                  <a:moveTo>
                    <a:pt x="6" y="55"/>
                  </a:moveTo>
                  <a:lnTo>
                    <a:pt x="13" y="55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55"/>
                  </a:lnTo>
                  <a:lnTo>
                    <a:pt x="6" y="55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58" name="Freeform 254"/>
            <p:cNvSpPr>
              <a:spLocks/>
            </p:cNvSpPr>
            <p:nvPr/>
          </p:nvSpPr>
          <p:spPr bwMode="auto">
            <a:xfrm>
              <a:off x="3612" y="1021"/>
              <a:ext cx="36" cy="9"/>
            </a:xfrm>
            <a:custGeom>
              <a:avLst/>
              <a:gdLst>
                <a:gd name="T0" fmla="*/ 0 w 48"/>
                <a:gd name="T1" fmla="*/ 200600 h 14"/>
                <a:gd name="T2" fmla="*/ 0 w 48"/>
                <a:gd name="T3" fmla="*/ 200600 h 14"/>
                <a:gd name="T4" fmla="*/ 5107536 w 48"/>
                <a:gd name="T5" fmla="*/ 200600 h 14"/>
                <a:gd name="T6" fmla="*/ 5107536 w 48"/>
                <a:gd name="T7" fmla="*/ 0 h 14"/>
                <a:gd name="T8" fmla="*/ 0 w 48"/>
                <a:gd name="T9" fmla="*/ 0 h 14"/>
                <a:gd name="T10" fmla="*/ 0 w 48"/>
                <a:gd name="T11" fmla="*/ 200600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"/>
                <a:gd name="T19" fmla="*/ 0 h 14"/>
                <a:gd name="T20" fmla="*/ 48 w 48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" h="14">
                  <a:moveTo>
                    <a:pt x="0" y="7"/>
                  </a:moveTo>
                  <a:lnTo>
                    <a:pt x="0" y="14"/>
                  </a:lnTo>
                  <a:lnTo>
                    <a:pt x="48" y="14"/>
                  </a:lnTo>
                  <a:lnTo>
                    <a:pt x="48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59" name="Freeform 255"/>
            <p:cNvSpPr>
              <a:spLocks/>
            </p:cNvSpPr>
            <p:nvPr/>
          </p:nvSpPr>
          <p:spPr bwMode="auto">
            <a:xfrm>
              <a:off x="3612" y="2279"/>
              <a:ext cx="36" cy="10"/>
            </a:xfrm>
            <a:custGeom>
              <a:avLst/>
              <a:gdLst>
                <a:gd name="T0" fmla="*/ 0 w 48"/>
                <a:gd name="T1" fmla="*/ 430536 h 15"/>
                <a:gd name="T2" fmla="*/ 0 w 48"/>
                <a:gd name="T3" fmla="*/ 430536 h 15"/>
                <a:gd name="T4" fmla="*/ 5107536 w 48"/>
                <a:gd name="T5" fmla="*/ 430536 h 15"/>
                <a:gd name="T6" fmla="*/ 5107536 w 48"/>
                <a:gd name="T7" fmla="*/ 0 h 15"/>
                <a:gd name="T8" fmla="*/ 0 w 48"/>
                <a:gd name="T9" fmla="*/ 0 h 15"/>
                <a:gd name="T10" fmla="*/ 0 w 48"/>
                <a:gd name="T11" fmla="*/ 430536 h 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"/>
                <a:gd name="T19" fmla="*/ 0 h 15"/>
                <a:gd name="T20" fmla="*/ 48 w 48"/>
                <a:gd name="T21" fmla="*/ 15 h 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" h="15">
                  <a:moveTo>
                    <a:pt x="0" y="8"/>
                  </a:moveTo>
                  <a:lnTo>
                    <a:pt x="0" y="15"/>
                  </a:lnTo>
                  <a:lnTo>
                    <a:pt x="48" y="15"/>
                  </a:lnTo>
                  <a:lnTo>
                    <a:pt x="48" y="0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60" name="Freeform 256"/>
            <p:cNvSpPr>
              <a:spLocks/>
            </p:cNvSpPr>
            <p:nvPr/>
          </p:nvSpPr>
          <p:spPr bwMode="auto">
            <a:xfrm>
              <a:off x="3612" y="2027"/>
              <a:ext cx="36" cy="10"/>
            </a:xfrm>
            <a:custGeom>
              <a:avLst/>
              <a:gdLst>
                <a:gd name="T0" fmla="*/ 0 w 48"/>
                <a:gd name="T1" fmla="*/ 430536 h 15"/>
                <a:gd name="T2" fmla="*/ 0 w 48"/>
                <a:gd name="T3" fmla="*/ 430536 h 15"/>
                <a:gd name="T4" fmla="*/ 5107536 w 48"/>
                <a:gd name="T5" fmla="*/ 430536 h 15"/>
                <a:gd name="T6" fmla="*/ 5107536 w 48"/>
                <a:gd name="T7" fmla="*/ 0 h 15"/>
                <a:gd name="T8" fmla="*/ 0 w 48"/>
                <a:gd name="T9" fmla="*/ 0 h 15"/>
                <a:gd name="T10" fmla="*/ 0 w 48"/>
                <a:gd name="T11" fmla="*/ 430536 h 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"/>
                <a:gd name="T19" fmla="*/ 0 h 15"/>
                <a:gd name="T20" fmla="*/ 48 w 48"/>
                <a:gd name="T21" fmla="*/ 15 h 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" h="15">
                  <a:moveTo>
                    <a:pt x="0" y="8"/>
                  </a:moveTo>
                  <a:lnTo>
                    <a:pt x="0" y="15"/>
                  </a:lnTo>
                  <a:lnTo>
                    <a:pt x="48" y="15"/>
                  </a:lnTo>
                  <a:lnTo>
                    <a:pt x="48" y="0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61" name="Freeform 257"/>
            <p:cNvSpPr>
              <a:spLocks/>
            </p:cNvSpPr>
            <p:nvPr/>
          </p:nvSpPr>
          <p:spPr bwMode="auto">
            <a:xfrm>
              <a:off x="3612" y="1775"/>
              <a:ext cx="36" cy="11"/>
            </a:xfrm>
            <a:custGeom>
              <a:avLst/>
              <a:gdLst>
                <a:gd name="T0" fmla="*/ 0 w 48"/>
                <a:gd name="T1" fmla="*/ 230009 h 17"/>
                <a:gd name="T2" fmla="*/ 0 w 48"/>
                <a:gd name="T3" fmla="*/ 230009 h 17"/>
                <a:gd name="T4" fmla="*/ 5107536 w 48"/>
                <a:gd name="T5" fmla="*/ 230009 h 17"/>
                <a:gd name="T6" fmla="*/ 5107536 w 48"/>
                <a:gd name="T7" fmla="*/ 0 h 17"/>
                <a:gd name="T8" fmla="*/ 0 w 48"/>
                <a:gd name="T9" fmla="*/ 0 h 17"/>
                <a:gd name="T10" fmla="*/ 0 w 48"/>
                <a:gd name="T11" fmla="*/ 230009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"/>
                <a:gd name="T19" fmla="*/ 0 h 17"/>
                <a:gd name="T20" fmla="*/ 48 w 48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" h="17">
                  <a:moveTo>
                    <a:pt x="0" y="8"/>
                  </a:moveTo>
                  <a:lnTo>
                    <a:pt x="0" y="17"/>
                  </a:lnTo>
                  <a:lnTo>
                    <a:pt x="48" y="17"/>
                  </a:lnTo>
                  <a:lnTo>
                    <a:pt x="48" y="0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62" name="Freeform 258"/>
            <p:cNvSpPr>
              <a:spLocks/>
            </p:cNvSpPr>
            <p:nvPr/>
          </p:nvSpPr>
          <p:spPr bwMode="auto">
            <a:xfrm>
              <a:off x="3612" y="1523"/>
              <a:ext cx="36" cy="11"/>
            </a:xfrm>
            <a:custGeom>
              <a:avLst/>
              <a:gdLst>
                <a:gd name="T0" fmla="*/ 0 w 48"/>
                <a:gd name="T1" fmla="*/ 821582 h 16"/>
                <a:gd name="T2" fmla="*/ 0 w 48"/>
                <a:gd name="T3" fmla="*/ 821582 h 16"/>
                <a:gd name="T4" fmla="*/ 5107536 w 48"/>
                <a:gd name="T5" fmla="*/ 821582 h 16"/>
                <a:gd name="T6" fmla="*/ 5107536 w 48"/>
                <a:gd name="T7" fmla="*/ 0 h 16"/>
                <a:gd name="T8" fmla="*/ 0 w 48"/>
                <a:gd name="T9" fmla="*/ 0 h 16"/>
                <a:gd name="T10" fmla="*/ 0 w 48"/>
                <a:gd name="T11" fmla="*/ 821582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"/>
                <a:gd name="T19" fmla="*/ 0 h 16"/>
                <a:gd name="T20" fmla="*/ 48 w 48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" h="16">
                  <a:moveTo>
                    <a:pt x="0" y="9"/>
                  </a:moveTo>
                  <a:lnTo>
                    <a:pt x="0" y="16"/>
                  </a:lnTo>
                  <a:lnTo>
                    <a:pt x="48" y="16"/>
                  </a:lnTo>
                  <a:lnTo>
                    <a:pt x="48" y="0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63" name="Freeform 259"/>
            <p:cNvSpPr>
              <a:spLocks/>
            </p:cNvSpPr>
            <p:nvPr/>
          </p:nvSpPr>
          <p:spPr bwMode="auto">
            <a:xfrm>
              <a:off x="3612" y="1272"/>
              <a:ext cx="36" cy="10"/>
            </a:xfrm>
            <a:custGeom>
              <a:avLst/>
              <a:gdLst>
                <a:gd name="T0" fmla="*/ 0 w 48"/>
                <a:gd name="T1" fmla="*/ 430536 h 15"/>
                <a:gd name="T2" fmla="*/ 0 w 48"/>
                <a:gd name="T3" fmla="*/ 430536 h 15"/>
                <a:gd name="T4" fmla="*/ 5107536 w 48"/>
                <a:gd name="T5" fmla="*/ 430536 h 15"/>
                <a:gd name="T6" fmla="*/ 5107536 w 48"/>
                <a:gd name="T7" fmla="*/ 0 h 15"/>
                <a:gd name="T8" fmla="*/ 0 w 48"/>
                <a:gd name="T9" fmla="*/ 0 h 15"/>
                <a:gd name="T10" fmla="*/ 0 w 48"/>
                <a:gd name="T11" fmla="*/ 430536 h 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"/>
                <a:gd name="T19" fmla="*/ 0 h 15"/>
                <a:gd name="T20" fmla="*/ 48 w 48"/>
                <a:gd name="T21" fmla="*/ 15 h 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" h="15">
                  <a:moveTo>
                    <a:pt x="0" y="8"/>
                  </a:moveTo>
                  <a:lnTo>
                    <a:pt x="0" y="15"/>
                  </a:lnTo>
                  <a:lnTo>
                    <a:pt x="48" y="15"/>
                  </a:lnTo>
                  <a:lnTo>
                    <a:pt x="48" y="0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64" name="Freeform 260"/>
            <p:cNvSpPr>
              <a:spLocks/>
            </p:cNvSpPr>
            <p:nvPr/>
          </p:nvSpPr>
          <p:spPr bwMode="auto">
            <a:xfrm>
              <a:off x="3644" y="1025"/>
              <a:ext cx="10" cy="32"/>
            </a:xfrm>
            <a:custGeom>
              <a:avLst/>
              <a:gdLst>
                <a:gd name="T0" fmla="*/ 1833316 w 14"/>
                <a:gd name="T1" fmla="*/ 182686 h 50"/>
                <a:gd name="T2" fmla="*/ 1833316 w 14"/>
                <a:gd name="T3" fmla="*/ 182686 h 50"/>
                <a:gd name="T4" fmla="*/ 1833316 w 14"/>
                <a:gd name="T5" fmla="*/ 0 h 50"/>
                <a:gd name="T6" fmla="*/ 0 w 14"/>
                <a:gd name="T7" fmla="*/ 0 h 50"/>
                <a:gd name="T8" fmla="*/ 0 w 14"/>
                <a:gd name="T9" fmla="*/ 182686 h 50"/>
                <a:gd name="T10" fmla="*/ 1833316 w 14"/>
                <a:gd name="T11" fmla="*/ 182686 h 50"/>
                <a:gd name="T12" fmla="*/ 0 w 14"/>
                <a:gd name="T13" fmla="*/ 182686 h 50"/>
                <a:gd name="T14" fmla="*/ 0 w 14"/>
                <a:gd name="T15" fmla="*/ 182686 h 50"/>
                <a:gd name="T16" fmla="*/ 1833316 w 14"/>
                <a:gd name="T17" fmla="*/ 182686 h 50"/>
                <a:gd name="T18" fmla="*/ 1833316 w 14"/>
                <a:gd name="T19" fmla="*/ 182686 h 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50"/>
                <a:gd name="T32" fmla="*/ 14 w 14"/>
                <a:gd name="T33" fmla="*/ 50 h 5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50">
                  <a:moveTo>
                    <a:pt x="6" y="35"/>
                  </a:moveTo>
                  <a:lnTo>
                    <a:pt x="14" y="42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42"/>
                  </a:lnTo>
                  <a:lnTo>
                    <a:pt x="6" y="50"/>
                  </a:lnTo>
                  <a:lnTo>
                    <a:pt x="0" y="42"/>
                  </a:lnTo>
                  <a:lnTo>
                    <a:pt x="0" y="50"/>
                  </a:lnTo>
                  <a:lnTo>
                    <a:pt x="6" y="50"/>
                  </a:lnTo>
                  <a:lnTo>
                    <a:pt x="6" y="35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65" name="Freeform 261"/>
            <p:cNvSpPr>
              <a:spLocks/>
            </p:cNvSpPr>
            <p:nvPr/>
          </p:nvSpPr>
          <p:spPr bwMode="auto">
            <a:xfrm>
              <a:off x="3648" y="1047"/>
              <a:ext cx="21" cy="10"/>
            </a:xfrm>
            <a:custGeom>
              <a:avLst/>
              <a:gdLst>
                <a:gd name="T0" fmla="*/ 10962025 w 27"/>
                <a:gd name="T1" fmla="*/ 430536 h 15"/>
                <a:gd name="T2" fmla="*/ 10962025 w 27"/>
                <a:gd name="T3" fmla="*/ 0 h 15"/>
                <a:gd name="T4" fmla="*/ 0 w 27"/>
                <a:gd name="T5" fmla="*/ 0 h 15"/>
                <a:gd name="T6" fmla="*/ 0 w 27"/>
                <a:gd name="T7" fmla="*/ 430536 h 15"/>
                <a:gd name="T8" fmla="*/ 10962025 w 27"/>
                <a:gd name="T9" fmla="*/ 430536 h 15"/>
                <a:gd name="T10" fmla="*/ 10962025 w 27"/>
                <a:gd name="T11" fmla="*/ 430536 h 15"/>
                <a:gd name="T12" fmla="*/ 10962025 w 27"/>
                <a:gd name="T13" fmla="*/ 430536 h 15"/>
                <a:gd name="T14" fmla="*/ 10962025 w 27"/>
                <a:gd name="T15" fmla="*/ 0 h 15"/>
                <a:gd name="T16" fmla="*/ 10962025 w 27"/>
                <a:gd name="T17" fmla="*/ 0 h 15"/>
                <a:gd name="T18" fmla="*/ 10962025 w 27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7"/>
                <a:gd name="T31" fmla="*/ 0 h 15"/>
                <a:gd name="T32" fmla="*/ 27 w 27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7" h="15">
                  <a:moveTo>
                    <a:pt x="27" y="7"/>
                  </a:moveTo>
                  <a:lnTo>
                    <a:pt x="21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1" y="15"/>
                  </a:lnTo>
                  <a:lnTo>
                    <a:pt x="14" y="7"/>
                  </a:lnTo>
                  <a:lnTo>
                    <a:pt x="27" y="7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27" y="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66" name="Freeform 262"/>
            <p:cNvSpPr>
              <a:spLocks/>
            </p:cNvSpPr>
            <p:nvPr/>
          </p:nvSpPr>
          <p:spPr bwMode="auto">
            <a:xfrm>
              <a:off x="3659" y="1052"/>
              <a:ext cx="10" cy="26"/>
            </a:xfrm>
            <a:custGeom>
              <a:avLst/>
              <a:gdLst>
                <a:gd name="T0" fmla="*/ 8691896 w 13"/>
                <a:gd name="T1" fmla="*/ 150627 h 41"/>
                <a:gd name="T2" fmla="*/ 8691896 w 13"/>
                <a:gd name="T3" fmla="*/ 150627 h 41"/>
                <a:gd name="T4" fmla="*/ 8691896 w 13"/>
                <a:gd name="T5" fmla="*/ 0 h 41"/>
                <a:gd name="T6" fmla="*/ 0 w 13"/>
                <a:gd name="T7" fmla="*/ 0 h 41"/>
                <a:gd name="T8" fmla="*/ 0 w 13"/>
                <a:gd name="T9" fmla="*/ 150627 h 41"/>
                <a:gd name="T10" fmla="*/ 8691896 w 13"/>
                <a:gd name="T11" fmla="*/ 150627 h 41"/>
                <a:gd name="T12" fmla="*/ 0 w 13"/>
                <a:gd name="T13" fmla="*/ 150627 h 41"/>
                <a:gd name="T14" fmla="*/ 0 w 13"/>
                <a:gd name="T15" fmla="*/ 150627 h 41"/>
                <a:gd name="T16" fmla="*/ 8691896 w 13"/>
                <a:gd name="T17" fmla="*/ 150627 h 41"/>
                <a:gd name="T18" fmla="*/ 8691896 w 13"/>
                <a:gd name="T19" fmla="*/ 150627 h 4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41"/>
                <a:gd name="T32" fmla="*/ 13 w 13"/>
                <a:gd name="T33" fmla="*/ 41 h 4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41">
                  <a:moveTo>
                    <a:pt x="7" y="26"/>
                  </a:moveTo>
                  <a:lnTo>
                    <a:pt x="13" y="34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4"/>
                  </a:lnTo>
                  <a:lnTo>
                    <a:pt x="7" y="41"/>
                  </a:lnTo>
                  <a:lnTo>
                    <a:pt x="0" y="34"/>
                  </a:lnTo>
                  <a:lnTo>
                    <a:pt x="0" y="41"/>
                  </a:lnTo>
                  <a:lnTo>
                    <a:pt x="7" y="41"/>
                  </a:lnTo>
                  <a:lnTo>
                    <a:pt x="7" y="26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67" name="Freeform 263"/>
            <p:cNvSpPr>
              <a:spLocks/>
            </p:cNvSpPr>
            <p:nvPr/>
          </p:nvSpPr>
          <p:spPr bwMode="auto">
            <a:xfrm>
              <a:off x="3664" y="1068"/>
              <a:ext cx="17" cy="10"/>
            </a:xfrm>
            <a:custGeom>
              <a:avLst/>
              <a:gdLst>
                <a:gd name="T0" fmla="*/ 9560386 w 22"/>
                <a:gd name="T1" fmla="*/ 430536 h 15"/>
                <a:gd name="T2" fmla="*/ 9560386 w 22"/>
                <a:gd name="T3" fmla="*/ 0 h 15"/>
                <a:gd name="T4" fmla="*/ 0 w 22"/>
                <a:gd name="T5" fmla="*/ 0 h 15"/>
                <a:gd name="T6" fmla="*/ 0 w 22"/>
                <a:gd name="T7" fmla="*/ 430536 h 15"/>
                <a:gd name="T8" fmla="*/ 9560386 w 22"/>
                <a:gd name="T9" fmla="*/ 430536 h 15"/>
                <a:gd name="T10" fmla="*/ 9560386 w 22"/>
                <a:gd name="T11" fmla="*/ 430536 h 15"/>
                <a:gd name="T12" fmla="*/ 9560386 w 22"/>
                <a:gd name="T13" fmla="*/ 430536 h 15"/>
                <a:gd name="T14" fmla="*/ 9560386 w 22"/>
                <a:gd name="T15" fmla="*/ 0 h 15"/>
                <a:gd name="T16" fmla="*/ 9560386 w 22"/>
                <a:gd name="T17" fmla="*/ 0 h 15"/>
                <a:gd name="T18" fmla="*/ 9560386 w 22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2"/>
                <a:gd name="T31" fmla="*/ 0 h 15"/>
                <a:gd name="T32" fmla="*/ 22 w 22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2" h="15">
                  <a:moveTo>
                    <a:pt x="22" y="8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6" y="15"/>
                  </a:lnTo>
                  <a:lnTo>
                    <a:pt x="8" y="8"/>
                  </a:lnTo>
                  <a:lnTo>
                    <a:pt x="22" y="8"/>
                  </a:lnTo>
                  <a:lnTo>
                    <a:pt x="22" y="0"/>
                  </a:lnTo>
                  <a:lnTo>
                    <a:pt x="16" y="0"/>
                  </a:lnTo>
                  <a:lnTo>
                    <a:pt x="22" y="8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68" name="Rectangle 264"/>
            <p:cNvSpPr>
              <a:spLocks noChangeArrowheads="1"/>
            </p:cNvSpPr>
            <p:nvPr/>
          </p:nvSpPr>
          <p:spPr bwMode="auto">
            <a:xfrm>
              <a:off x="3670" y="1074"/>
              <a:ext cx="11" cy="19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kumimoji="0" lang="en-AU" sz="2400">
                <a:latin typeface="Times New Roman" pitchFamily="18" charset="0"/>
                <a:ea typeface="ヒラギノ角ゴ Pro W3"/>
                <a:cs typeface="ヒラギノ角ゴ Pro W3"/>
              </a:endParaRPr>
            </a:p>
          </p:txBody>
        </p:sp>
        <p:sp>
          <p:nvSpPr>
            <p:cNvPr id="269" name="Freeform 265"/>
            <p:cNvSpPr>
              <a:spLocks/>
            </p:cNvSpPr>
            <p:nvPr/>
          </p:nvSpPr>
          <p:spPr bwMode="auto">
            <a:xfrm>
              <a:off x="3670" y="1093"/>
              <a:ext cx="11" cy="25"/>
            </a:xfrm>
            <a:custGeom>
              <a:avLst/>
              <a:gdLst>
                <a:gd name="T0" fmla="*/ 13566988 w 14"/>
                <a:gd name="T1" fmla="*/ 188933 h 39"/>
                <a:gd name="T2" fmla="*/ 13566988 w 14"/>
                <a:gd name="T3" fmla="*/ 188933 h 39"/>
                <a:gd name="T4" fmla="*/ 13566988 w 14"/>
                <a:gd name="T5" fmla="*/ 0 h 39"/>
                <a:gd name="T6" fmla="*/ 0 w 14"/>
                <a:gd name="T7" fmla="*/ 0 h 39"/>
                <a:gd name="T8" fmla="*/ 0 w 14"/>
                <a:gd name="T9" fmla="*/ 188933 h 39"/>
                <a:gd name="T10" fmla="*/ 13566988 w 14"/>
                <a:gd name="T11" fmla="*/ 188933 h 39"/>
                <a:gd name="T12" fmla="*/ 0 w 14"/>
                <a:gd name="T13" fmla="*/ 188933 h 39"/>
                <a:gd name="T14" fmla="*/ 0 w 14"/>
                <a:gd name="T15" fmla="*/ 188933 h 39"/>
                <a:gd name="T16" fmla="*/ 13566988 w 14"/>
                <a:gd name="T17" fmla="*/ 188933 h 39"/>
                <a:gd name="T18" fmla="*/ 13566988 w 14"/>
                <a:gd name="T19" fmla="*/ 188933 h 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39"/>
                <a:gd name="T32" fmla="*/ 14 w 14"/>
                <a:gd name="T33" fmla="*/ 39 h 3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39">
                  <a:moveTo>
                    <a:pt x="8" y="24"/>
                  </a:moveTo>
                  <a:lnTo>
                    <a:pt x="14" y="31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31"/>
                  </a:lnTo>
                  <a:lnTo>
                    <a:pt x="8" y="39"/>
                  </a:lnTo>
                  <a:lnTo>
                    <a:pt x="0" y="31"/>
                  </a:lnTo>
                  <a:lnTo>
                    <a:pt x="0" y="39"/>
                  </a:lnTo>
                  <a:lnTo>
                    <a:pt x="8" y="39"/>
                  </a:lnTo>
                  <a:lnTo>
                    <a:pt x="8" y="24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70" name="Freeform 266"/>
            <p:cNvSpPr>
              <a:spLocks/>
            </p:cNvSpPr>
            <p:nvPr/>
          </p:nvSpPr>
          <p:spPr bwMode="auto">
            <a:xfrm>
              <a:off x="3676" y="1109"/>
              <a:ext cx="13" cy="9"/>
            </a:xfrm>
            <a:custGeom>
              <a:avLst/>
              <a:gdLst>
                <a:gd name="T0" fmla="*/ 7679035 w 17"/>
                <a:gd name="T1" fmla="*/ 47109 h 15"/>
                <a:gd name="T2" fmla="*/ 7679035 w 17"/>
                <a:gd name="T3" fmla="*/ 0 h 15"/>
                <a:gd name="T4" fmla="*/ 0 w 17"/>
                <a:gd name="T5" fmla="*/ 0 h 15"/>
                <a:gd name="T6" fmla="*/ 0 w 17"/>
                <a:gd name="T7" fmla="*/ 47109 h 15"/>
                <a:gd name="T8" fmla="*/ 7679035 w 17"/>
                <a:gd name="T9" fmla="*/ 47109 h 15"/>
                <a:gd name="T10" fmla="*/ 7679035 w 17"/>
                <a:gd name="T11" fmla="*/ 47109 h 15"/>
                <a:gd name="T12" fmla="*/ 7679035 w 17"/>
                <a:gd name="T13" fmla="*/ 47109 h 15"/>
                <a:gd name="T14" fmla="*/ 7679035 w 17"/>
                <a:gd name="T15" fmla="*/ 0 h 15"/>
                <a:gd name="T16" fmla="*/ 7679035 w 17"/>
                <a:gd name="T17" fmla="*/ 0 h 15"/>
                <a:gd name="T18" fmla="*/ 7679035 w 17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15"/>
                <a:gd name="T32" fmla="*/ 17 w 17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15">
                  <a:moveTo>
                    <a:pt x="17" y="7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1" y="15"/>
                  </a:lnTo>
                  <a:lnTo>
                    <a:pt x="4" y="7"/>
                  </a:lnTo>
                  <a:lnTo>
                    <a:pt x="17" y="7"/>
                  </a:lnTo>
                  <a:lnTo>
                    <a:pt x="17" y="0"/>
                  </a:lnTo>
                  <a:lnTo>
                    <a:pt x="11" y="0"/>
                  </a:lnTo>
                  <a:lnTo>
                    <a:pt x="17" y="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71" name="Freeform 267"/>
            <p:cNvSpPr>
              <a:spLocks/>
            </p:cNvSpPr>
            <p:nvPr/>
          </p:nvSpPr>
          <p:spPr bwMode="auto">
            <a:xfrm>
              <a:off x="3679" y="1113"/>
              <a:ext cx="10" cy="33"/>
            </a:xfrm>
            <a:custGeom>
              <a:avLst/>
              <a:gdLst>
                <a:gd name="T0" fmla="*/ 8691896 w 13"/>
                <a:gd name="T1" fmla="*/ 152985 h 52"/>
                <a:gd name="T2" fmla="*/ 8691896 w 13"/>
                <a:gd name="T3" fmla="*/ 152985 h 52"/>
                <a:gd name="T4" fmla="*/ 8691896 w 13"/>
                <a:gd name="T5" fmla="*/ 0 h 52"/>
                <a:gd name="T6" fmla="*/ 0 w 13"/>
                <a:gd name="T7" fmla="*/ 0 h 52"/>
                <a:gd name="T8" fmla="*/ 0 w 13"/>
                <a:gd name="T9" fmla="*/ 152985 h 52"/>
                <a:gd name="T10" fmla="*/ 8691896 w 13"/>
                <a:gd name="T11" fmla="*/ 152985 h 52"/>
                <a:gd name="T12" fmla="*/ 0 w 13"/>
                <a:gd name="T13" fmla="*/ 152985 h 52"/>
                <a:gd name="T14" fmla="*/ 0 w 13"/>
                <a:gd name="T15" fmla="*/ 152985 h 52"/>
                <a:gd name="T16" fmla="*/ 8691896 w 13"/>
                <a:gd name="T17" fmla="*/ 152985 h 52"/>
                <a:gd name="T18" fmla="*/ 8691896 w 13"/>
                <a:gd name="T19" fmla="*/ 152985 h 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52"/>
                <a:gd name="T32" fmla="*/ 13 w 13"/>
                <a:gd name="T33" fmla="*/ 52 h 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52">
                  <a:moveTo>
                    <a:pt x="7" y="37"/>
                  </a:moveTo>
                  <a:lnTo>
                    <a:pt x="13" y="45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45"/>
                  </a:lnTo>
                  <a:lnTo>
                    <a:pt x="7" y="52"/>
                  </a:lnTo>
                  <a:lnTo>
                    <a:pt x="0" y="45"/>
                  </a:lnTo>
                  <a:lnTo>
                    <a:pt x="0" y="52"/>
                  </a:lnTo>
                  <a:lnTo>
                    <a:pt x="7" y="52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72" name="Freeform 268"/>
            <p:cNvSpPr>
              <a:spLocks/>
            </p:cNvSpPr>
            <p:nvPr/>
          </p:nvSpPr>
          <p:spPr bwMode="auto">
            <a:xfrm>
              <a:off x="3685" y="1137"/>
              <a:ext cx="12" cy="9"/>
            </a:xfrm>
            <a:custGeom>
              <a:avLst/>
              <a:gdLst>
                <a:gd name="T0" fmla="*/ 1429891 w 17"/>
                <a:gd name="T1" fmla="*/ 47109 h 15"/>
                <a:gd name="T2" fmla="*/ 1429891 w 17"/>
                <a:gd name="T3" fmla="*/ 0 h 15"/>
                <a:gd name="T4" fmla="*/ 0 w 17"/>
                <a:gd name="T5" fmla="*/ 0 h 15"/>
                <a:gd name="T6" fmla="*/ 0 w 17"/>
                <a:gd name="T7" fmla="*/ 47109 h 15"/>
                <a:gd name="T8" fmla="*/ 1429891 w 17"/>
                <a:gd name="T9" fmla="*/ 47109 h 15"/>
                <a:gd name="T10" fmla="*/ 1429891 w 17"/>
                <a:gd name="T11" fmla="*/ 47109 h 15"/>
                <a:gd name="T12" fmla="*/ 1429891 w 17"/>
                <a:gd name="T13" fmla="*/ 47109 h 15"/>
                <a:gd name="T14" fmla="*/ 1429891 w 17"/>
                <a:gd name="T15" fmla="*/ 0 h 15"/>
                <a:gd name="T16" fmla="*/ 1429891 w 17"/>
                <a:gd name="T17" fmla="*/ 0 h 15"/>
                <a:gd name="T18" fmla="*/ 1429891 w 17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15"/>
                <a:gd name="T32" fmla="*/ 17 w 17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15">
                  <a:moveTo>
                    <a:pt x="17" y="8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9" y="15"/>
                  </a:lnTo>
                  <a:lnTo>
                    <a:pt x="3" y="8"/>
                  </a:lnTo>
                  <a:lnTo>
                    <a:pt x="17" y="8"/>
                  </a:lnTo>
                  <a:lnTo>
                    <a:pt x="17" y="0"/>
                  </a:lnTo>
                  <a:lnTo>
                    <a:pt x="9" y="0"/>
                  </a:lnTo>
                  <a:lnTo>
                    <a:pt x="17" y="8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73" name="Freeform 269"/>
            <p:cNvSpPr>
              <a:spLocks/>
            </p:cNvSpPr>
            <p:nvPr/>
          </p:nvSpPr>
          <p:spPr bwMode="auto">
            <a:xfrm>
              <a:off x="3687" y="1142"/>
              <a:ext cx="10" cy="23"/>
            </a:xfrm>
            <a:custGeom>
              <a:avLst/>
              <a:gdLst>
                <a:gd name="T0" fmla="*/ 1833316 w 14"/>
                <a:gd name="T1" fmla="*/ 99077 h 37"/>
                <a:gd name="T2" fmla="*/ 1833316 w 14"/>
                <a:gd name="T3" fmla="*/ 99077 h 37"/>
                <a:gd name="T4" fmla="*/ 1833316 w 14"/>
                <a:gd name="T5" fmla="*/ 0 h 37"/>
                <a:gd name="T6" fmla="*/ 0 w 14"/>
                <a:gd name="T7" fmla="*/ 0 h 37"/>
                <a:gd name="T8" fmla="*/ 0 w 14"/>
                <a:gd name="T9" fmla="*/ 99077 h 37"/>
                <a:gd name="T10" fmla="*/ 1833316 w 14"/>
                <a:gd name="T11" fmla="*/ 99077 h 37"/>
                <a:gd name="T12" fmla="*/ 0 w 14"/>
                <a:gd name="T13" fmla="*/ 99077 h 37"/>
                <a:gd name="T14" fmla="*/ 0 w 14"/>
                <a:gd name="T15" fmla="*/ 99077 h 37"/>
                <a:gd name="T16" fmla="*/ 1833316 w 14"/>
                <a:gd name="T17" fmla="*/ 99077 h 37"/>
                <a:gd name="T18" fmla="*/ 1833316 w 14"/>
                <a:gd name="T19" fmla="*/ 99077 h 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37"/>
                <a:gd name="T32" fmla="*/ 14 w 14"/>
                <a:gd name="T33" fmla="*/ 37 h 3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37">
                  <a:moveTo>
                    <a:pt x="6" y="22"/>
                  </a:moveTo>
                  <a:lnTo>
                    <a:pt x="14" y="29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6" y="37"/>
                  </a:lnTo>
                  <a:lnTo>
                    <a:pt x="0" y="29"/>
                  </a:lnTo>
                  <a:lnTo>
                    <a:pt x="0" y="37"/>
                  </a:lnTo>
                  <a:lnTo>
                    <a:pt x="6" y="37"/>
                  </a:lnTo>
                  <a:lnTo>
                    <a:pt x="6" y="22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74" name="Freeform 270"/>
            <p:cNvSpPr>
              <a:spLocks/>
            </p:cNvSpPr>
            <p:nvPr/>
          </p:nvSpPr>
          <p:spPr bwMode="auto">
            <a:xfrm>
              <a:off x="3691" y="1156"/>
              <a:ext cx="21" cy="9"/>
            </a:xfrm>
            <a:custGeom>
              <a:avLst/>
              <a:gdLst>
                <a:gd name="T0" fmla="*/ 5107539 w 28"/>
                <a:gd name="T1" fmla="*/ 47109 h 15"/>
                <a:gd name="T2" fmla="*/ 5107539 w 28"/>
                <a:gd name="T3" fmla="*/ 0 h 15"/>
                <a:gd name="T4" fmla="*/ 0 w 28"/>
                <a:gd name="T5" fmla="*/ 0 h 15"/>
                <a:gd name="T6" fmla="*/ 0 w 28"/>
                <a:gd name="T7" fmla="*/ 47109 h 15"/>
                <a:gd name="T8" fmla="*/ 5107539 w 28"/>
                <a:gd name="T9" fmla="*/ 47109 h 15"/>
                <a:gd name="T10" fmla="*/ 5107539 w 28"/>
                <a:gd name="T11" fmla="*/ 47109 h 15"/>
                <a:gd name="T12" fmla="*/ 5107539 w 28"/>
                <a:gd name="T13" fmla="*/ 47109 h 15"/>
                <a:gd name="T14" fmla="*/ 5107539 w 28"/>
                <a:gd name="T15" fmla="*/ 0 h 15"/>
                <a:gd name="T16" fmla="*/ 5107539 w 28"/>
                <a:gd name="T17" fmla="*/ 0 h 15"/>
                <a:gd name="T18" fmla="*/ 5107539 w 28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15"/>
                <a:gd name="T32" fmla="*/ 28 w 28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15">
                  <a:moveTo>
                    <a:pt x="28" y="7"/>
                  </a:moveTo>
                  <a:lnTo>
                    <a:pt x="21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1" y="15"/>
                  </a:lnTo>
                  <a:lnTo>
                    <a:pt x="15" y="7"/>
                  </a:lnTo>
                  <a:lnTo>
                    <a:pt x="28" y="7"/>
                  </a:lnTo>
                  <a:lnTo>
                    <a:pt x="28" y="0"/>
                  </a:lnTo>
                  <a:lnTo>
                    <a:pt x="21" y="0"/>
                  </a:lnTo>
                  <a:lnTo>
                    <a:pt x="28" y="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75" name="Rectangle 271"/>
            <p:cNvSpPr>
              <a:spLocks noChangeArrowheads="1"/>
            </p:cNvSpPr>
            <p:nvPr/>
          </p:nvSpPr>
          <p:spPr bwMode="auto">
            <a:xfrm>
              <a:off x="3703" y="1160"/>
              <a:ext cx="9" cy="34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kumimoji="0" lang="en-AU" sz="2400">
                <a:latin typeface="Times New Roman" pitchFamily="18" charset="0"/>
                <a:ea typeface="ヒラギノ角ゴ Pro W3"/>
                <a:cs typeface="ヒラギノ角ゴ Pro W3"/>
              </a:endParaRPr>
            </a:p>
          </p:txBody>
        </p:sp>
        <p:sp>
          <p:nvSpPr>
            <p:cNvPr id="276" name="Freeform 272"/>
            <p:cNvSpPr>
              <a:spLocks/>
            </p:cNvSpPr>
            <p:nvPr/>
          </p:nvSpPr>
          <p:spPr bwMode="auto">
            <a:xfrm>
              <a:off x="3703" y="1194"/>
              <a:ext cx="9" cy="15"/>
            </a:xfrm>
            <a:custGeom>
              <a:avLst/>
              <a:gdLst>
                <a:gd name="T0" fmla="*/ 951060 w 13"/>
                <a:gd name="T1" fmla="*/ 111021 h 24"/>
                <a:gd name="T2" fmla="*/ 951060 w 13"/>
                <a:gd name="T3" fmla="*/ 111021 h 24"/>
                <a:gd name="T4" fmla="*/ 951060 w 13"/>
                <a:gd name="T5" fmla="*/ 0 h 24"/>
                <a:gd name="T6" fmla="*/ 0 w 13"/>
                <a:gd name="T7" fmla="*/ 0 h 24"/>
                <a:gd name="T8" fmla="*/ 0 w 13"/>
                <a:gd name="T9" fmla="*/ 111021 h 24"/>
                <a:gd name="T10" fmla="*/ 951060 w 13"/>
                <a:gd name="T11" fmla="*/ 111021 h 24"/>
                <a:gd name="T12" fmla="*/ 0 w 13"/>
                <a:gd name="T13" fmla="*/ 111021 h 24"/>
                <a:gd name="T14" fmla="*/ 0 w 13"/>
                <a:gd name="T15" fmla="*/ 111021 h 24"/>
                <a:gd name="T16" fmla="*/ 951060 w 13"/>
                <a:gd name="T17" fmla="*/ 111021 h 24"/>
                <a:gd name="T18" fmla="*/ 951060 w 13"/>
                <a:gd name="T19" fmla="*/ 111021 h 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24"/>
                <a:gd name="T32" fmla="*/ 13 w 13"/>
                <a:gd name="T33" fmla="*/ 24 h 2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24">
                  <a:moveTo>
                    <a:pt x="8" y="9"/>
                  </a:moveTo>
                  <a:lnTo>
                    <a:pt x="13" y="16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5" y="24"/>
                  </a:lnTo>
                  <a:lnTo>
                    <a:pt x="0" y="16"/>
                  </a:lnTo>
                  <a:lnTo>
                    <a:pt x="0" y="24"/>
                  </a:lnTo>
                  <a:lnTo>
                    <a:pt x="5" y="24"/>
                  </a:lnTo>
                  <a:lnTo>
                    <a:pt x="8" y="9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77" name="Freeform 273"/>
            <p:cNvSpPr>
              <a:spLocks/>
            </p:cNvSpPr>
            <p:nvPr/>
          </p:nvSpPr>
          <p:spPr bwMode="auto">
            <a:xfrm>
              <a:off x="3706" y="1199"/>
              <a:ext cx="23" cy="14"/>
            </a:xfrm>
            <a:custGeom>
              <a:avLst/>
              <a:gdLst>
                <a:gd name="T0" fmla="*/ 8103336 w 30"/>
                <a:gd name="T1" fmla="*/ 162083 h 22"/>
                <a:gd name="T2" fmla="*/ 8103336 w 30"/>
                <a:gd name="T3" fmla="*/ 162083 h 22"/>
                <a:gd name="T4" fmla="*/ 8103336 w 30"/>
                <a:gd name="T5" fmla="*/ 0 h 22"/>
                <a:gd name="T6" fmla="*/ 0 w 30"/>
                <a:gd name="T7" fmla="*/ 162083 h 22"/>
                <a:gd name="T8" fmla="*/ 8103336 w 30"/>
                <a:gd name="T9" fmla="*/ 162083 h 22"/>
                <a:gd name="T10" fmla="*/ 8103336 w 30"/>
                <a:gd name="T11" fmla="*/ 162083 h 22"/>
                <a:gd name="T12" fmla="*/ 8103336 w 30"/>
                <a:gd name="T13" fmla="*/ 162083 h 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0"/>
                <a:gd name="T22" fmla="*/ 0 h 22"/>
                <a:gd name="T23" fmla="*/ 30 w 30"/>
                <a:gd name="T24" fmla="*/ 22 h 2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0" h="22">
                  <a:moveTo>
                    <a:pt x="19" y="20"/>
                  </a:moveTo>
                  <a:lnTo>
                    <a:pt x="25" y="7"/>
                  </a:lnTo>
                  <a:lnTo>
                    <a:pt x="3" y="0"/>
                  </a:lnTo>
                  <a:lnTo>
                    <a:pt x="0" y="15"/>
                  </a:lnTo>
                  <a:lnTo>
                    <a:pt x="22" y="22"/>
                  </a:lnTo>
                  <a:lnTo>
                    <a:pt x="30" y="11"/>
                  </a:lnTo>
                  <a:lnTo>
                    <a:pt x="19" y="20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78" name="Freeform 274"/>
            <p:cNvSpPr>
              <a:spLocks/>
            </p:cNvSpPr>
            <p:nvPr/>
          </p:nvSpPr>
          <p:spPr bwMode="auto">
            <a:xfrm>
              <a:off x="3719" y="1204"/>
              <a:ext cx="14" cy="18"/>
            </a:xfrm>
            <a:custGeom>
              <a:avLst/>
              <a:gdLst>
                <a:gd name="T0" fmla="*/ 10961998 w 18"/>
                <a:gd name="T1" fmla="*/ 200600 h 28"/>
                <a:gd name="T2" fmla="*/ 10961998 w 18"/>
                <a:gd name="T3" fmla="*/ 200600 h 28"/>
                <a:gd name="T4" fmla="*/ 10961998 w 18"/>
                <a:gd name="T5" fmla="*/ 200600 h 28"/>
                <a:gd name="T6" fmla="*/ 10961998 w 18"/>
                <a:gd name="T7" fmla="*/ 200600 h 28"/>
                <a:gd name="T8" fmla="*/ 10961998 w 18"/>
                <a:gd name="T9" fmla="*/ 200600 h 28"/>
                <a:gd name="T10" fmla="*/ 10961998 w 18"/>
                <a:gd name="T11" fmla="*/ 200600 h 28"/>
                <a:gd name="T12" fmla="*/ 10961998 w 18"/>
                <a:gd name="T13" fmla="*/ 200600 h 28"/>
                <a:gd name="T14" fmla="*/ 10961998 w 18"/>
                <a:gd name="T15" fmla="*/ 200600 h 28"/>
                <a:gd name="T16" fmla="*/ 10961998 w 18"/>
                <a:gd name="T17" fmla="*/ 0 h 28"/>
                <a:gd name="T18" fmla="*/ 0 w 18"/>
                <a:gd name="T19" fmla="*/ 200600 h 28"/>
                <a:gd name="T20" fmla="*/ 0 w 18"/>
                <a:gd name="T21" fmla="*/ 200600 h 28"/>
                <a:gd name="T22" fmla="*/ 0 w 18"/>
                <a:gd name="T23" fmla="*/ 200600 h 28"/>
                <a:gd name="T24" fmla="*/ 10961998 w 18"/>
                <a:gd name="T25" fmla="*/ 200600 h 28"/>
                <a:gd name="T26" fmla="*/ 10961998 w 18"/>
                <a:gd name="T27" fmla="*/ 200600 h 28"/>
                <a:gd name="T28" fmla="*/ 10961998 w 18"/>
                <a:gd name="T29" fmla="*/ 200600 h 28"/>
                <a:gd name="T30" fmla="*/ 10961998 w 18"/>
                <a:gd name="T31" fmla="*/ 200600 h 2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8"/>
                <a:gd name="T49" fmla="*/ 0 h 28"/>
                <a:gd name="T50" fmla="*/ 18 w 18"/>
                <a:gd name="T51" fmla="*/ 28 h 2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8" h="28">
                  <a:moveTo>
                    <a:pt x="18" y="23"/>
                  </a:moveTo>
                  <a:lnTo>
                    <a:pt x="16" y="15"/>
                  </a:lnTo>
                  <a:lnTo>
                    <a:pt x="15" y="12"/>
                  </a:lnTo>
                  <a:lnTo>
                    <a:pt x="13" y="8"/>
                  </a:lnTo>
                  <a:lnTo>
                    <a:pt x="7" y="15"/>
                  </a:lnTo>
                  <a:lnTo>
                    <a:pt x="2" y="13"/>
                  </a:lnTo>
                  <a:lnTo>
                    <a:pt x="13" y="4"/>
                  </a:lnTo>
                  <a:lnTo>
                    <a:pt x="11" y="2"/>
                  </a:lnTo>
                  <a:lnTo>
                    <a:pt x="7" y="0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2" y="17"/>
                  </a:lnTo>
                  <a:lnTo>
                    <a:pt x="3" y="21"/>
                  </a:lnTo>
                  <a:lnTo>
                    <a:pt x="5" y="28"/>
                  </a:lnTo>
                  <a:lnTo>
                    <a:pt x="18" y="23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79" name="Freeform 275"/>
            <p:cNvSpPr>
              <a:spLocks/>
            </p:cNvSpPr>
            <p:nvPr/>
          </p:nvSpPr>
          <p:spPr bwMode="auto">
            <a:xfrm>
              <a:off x="3723" y="1218"/>
              <a:ext cx="22" cy="30"/>
            </a:xfrm>
            <a:custGeom>
              <a:avLst/>
              <a:gdLst>
                <a:gd name="T0" fmla="*/ 6492981 w 29"/>
                <a:gd name="T1" fmla="*/ 271368 h 46"/>
                <a:gd name="T2" fmla="*/ 6492981 w 29"/>
                <a:gd name="T3" fmla="*/ 271368 h 46"/>
                <a:gd name="T4" fmla="*/ 6492981 w 29"/>
                <a:gd name="T5" fmla="*/ 271368 h 46"/>
                <a:gd name="T6" fmla="*/ 6492981 w 29"/>
                <a:gd name="T7" fmla="*/ 271368 h 46"/>
                <a:gd name="T8" fmla="*/ 6492981 w 29"/>
                <a:gd name="T9" fmla="*/ 271368 h 46"/>
                <a:gd name="T10" fmla="*/ 6492981 w 29"/>
                <a:gd name="T11" fmla="*/ 271368 h 46"/>
                <a:gd name="T12" fmla="*/ 6492981 w 29"/>
                <a:gd name="T13" fmla="*/ 271368 h 46"/>
                <a:gd name="T14" fmla="*/ 6492981 w 29"/>
                <a:gd name="T15" fmla="*/ 271368 h 46"/>
                <a:gd name="T16" fmla="*/ 6492981 w 29"/>
                <a:gd name="T17" fmla="*/ 0 h 46"/>
                <a:gd name="T18" fmla="*/ 0 w 29"/>
                <a:gd name="T19" fmla="*/ 271368 h 46"/>
                <a:gd name="T20" fmla="*/ 6492981 w 29"/>
                <a:gd name="T21" fmla="*/ 271368 h 46"/>
                <a:gd name="T22" fmla="*/ 6492981 w 29"/>
                <a:gd name="T23" fmla="*/ 271368 h 46"/>
                <a:gd name="T24" fmla="*/ 6492981 w 29"/>
                <a:gd name="T25" fmla="*/ 271368 h 46"/>
                <a:gd name="T26" fmla="*/ 6492981 w 29"/>
                <a:gd name="T27" fmla="*/ 271368 h 46"/>
                <a:gd name="T28" fmla="*/ 6492981 w 29"/>
                <a:gd name="T29" fmla="*/ 271368 h 46"/>
                <a:gd name="T30" fmla="*/ 6492981 w 29"/>
                <a:gd name="T31" fmla="*/ 271368 h 46"/>
                <a:gd name="T32" fmla="*/ 6492981 w 29"/>
                <a:gd name="T33" fmla="*/ 271368 h 46"/>
                <a:gd name="T34" fmla="*/ 6492981 w 29"/>
                <a:gd name="T35" fmla="*/ 271368 h 46"/>
                <a:gd name="T36" fmla="*/ 6492981 w 29"/>
                <a:gd name="T37" fmla="*/ 271368 h 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9"/>
                <a:gd name="T58" fmla="*/ 0 h 46"/>
                <a:gd name="T59" fmla="*/ 29 w 29"/>
                <a:gd name="T60" fmla="*/ 46 h 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9" h="46">
                  <a:moveTo>
                    <a:pt x="29" y="46"/>
                  </a:moveTo>
                  <a:lnTo>
                    <a:pt x="29" y="36"/>
                  </a:lnTo>
                  <a:lnTo>
                    <a:pt x="29" y="29"/>
                  </a:lnTo>
                  <a:lnTo>
                    <a:pt x="26" y="24"/>
                  </a:lnTo>
                  <a:lnTo>
                    <a:pt x="24" y="18"/>
                  </a:lnTo>
                  <a:lnTo>
                    <a:pt x="21" y="14"/>
                  </a:lnTo>
                  <a:lnTo>
                    <a:pt x="18" y="11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0" y="5"/>
                  </a:lnTo>
                  <a:lnTo>
                    <a:pt x="3" y="12"/>
                  </a:lnTo>
                  <a:lnTo>
                    <a:pt x="6" y="20"/>
                  </a:lnTo>
                  <a:lnTo>
                    <a:pt x="10" y="24"/>
                  </a:lnTo>
                  <a:lnTo>
                    <a:pt x="13" y="27"/>
                  </a:lnTo>
                  <a:lnTo>
                    <a:pt x="14" y="31"/>
                  </a:lnTo>
                  <a:lnTo>
                    <a:pt x="16" y="33"/>
                  </a:lnTo>
                  <a:lnTo>
                    <a:pt x="16" y="36"/>
                  </a:lnTo>
                  <a:lnTo>
                    <a:pt x="16" y="42"/>
                  </a:lnTo>
                  <a:lnTo>
                    <a:pt x="29" y="46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80" name="Freeform 276"/>
            <p:cNvSpPr>
              <a:spLocks/>
            </p:cNvSpPr>
            <p:nvPr/>
          </p:nvSpPr>
          <p:spPr bwMode="auto">
            <a:xfrm>
              <a:off x="3731" y="1245"/>
              <a:ext cx="14" cy="37"/>
            </a:xfrm>
            <a:custGeom>
              <a:avLst/>
              <a:gdLst>
                <a:gd name="T0" fmla="*/ 3521987 w 19"/>
                <a:gd name="T1" fmla="*/ 245918 h 57"/>
                <a:gd name="T2" fmla="*/ 3521987 w 19"/>
                <a:gd name="T3" fmla="*/ 245918 h 57"/>
                <a:gd name="T4" fmla="*/ 3521987 w 19"/>
                <a:gd name="T5" fmla="*/ 245918 h 57"/>
                <a:gd name="T6" fmla="*/ 3521987 w 19"/>
                <a:gd name="T7" fmla="*/ 245918 h 57"/>
                <a:gd name="T8" fmla="*/ 3521987 w 19"/>
                <a:gd name="T9" fmla="*/ 245918 h 57"/>
                <a:gd name="T10" fmla="*/ 3521987 w 19"/>
                <a:gd name="T11" fmla="*/ 245918 h 57"/>
                <a:gd name="T12" fmla="*/ 3521987 w 19"/>
                <a:gd name="T13" fmla="*/ 245918 h 57"/>
                <a:gd name="T14" fmla="*/ 3521987 w 19"/>
                <a:gd name="T15" fmla="*/ 245918 h 57"/>
                <a:gd name="T16" fmla="*/ 3521987 w 19"/>
                <a:gd name="T17" fmla="*/ 245918 h 57"/>
                <a:gd name="T18" fmla="*/ 3521987 w 19"/>
                <a:gd name="T19" fmla="*/ 0 h 57"/>
                <a:gd name="T20" fmla="*/ 3521987 w 19"/>
                <a:gd name="T21" fmla="*/ 245918 h 57"/>
                <a:gd name="T22" fmla="*/ 3521987 w 19"/>
                <a:gd name="T23" fmla="*/ 245918 h 57"/>
                <a:gd name="T24" fmla="*/ 3521987 w 19"/>
                <a:gd name="T25" fmla="*/ 245918 h 57"/>
                <a:gd name="T26" fmla="*/ 0 w 19"/>
                <a:gd name="T27" fmla="*/ 245918 h 57"/>
                <a:gd name="T28" fmla="*/ 0 w 19"/>
                <a:gd name="T29" fmla="*/ 245918 h 57"/>
                <a:gd name="T30" fmla="*/ 0 w 19"/>
                <a:gd name="T31" fmla="*/ 245918 h 57"/>
                <a:gd name="T32" fmla="*/ 3521987 w 19"/>
                <a:gd name="T33" fmla="*/ 245918 h 57"/>
                <a:gd name="T34" fmla="*/ 3521987 w 19"/>
                <a:gd name="T35" fmla="*/ 245918 h 57"/>
                <a:gd name="T36" fmla="*/ 3521987 w 19"/>
                <a:gd name="T37" fmla="*/ 245918 h 5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9"/>
                <a:gd name="T58" fmla="*/ 0 h 57"/>
                <a:gd name="T59" fmla="*/ 19 w 19"/>
                <a:gd name="T60" fmla="*/ 57 h 5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9" h="57">
                  <a:moveTo>
                    <a:pt x="16" y="46"/>
                  </a:moveTo>
                  <a:lnTo>
                    <a:pt x="14" y="42"/>
                  </a:lnTo>
                  <a:lnTo>
                    <a:pt x="12" y="39"/>
                  </a:lnTo>
                  <a:lnTo>
                    <a:pt x="12" y="35"/>
                  </a:lnTo>
                  <a:lnTo>
                    <a:pt x="12" y="31"/>
                  </a:lnTo>
                  <a:lnTo>
                    <a:pt x="14" y="26"/>
                  </a:lnTo>
                  <a:lnTo>
                    <a:pt x="16" y="18"/>
                  </a:lnTo>
                  <a:lnTo>
                    <a:pt x="17" y="11"/>
                  </a:lnTo>
                  <a:lnTo>
                    <a:pt x="19" y="4"/>
                  </a:lnTo>
                  <a:lnTo>
                    <a:pt x="6" y="0"/>
                  </a:lnTo>
                  <a:lnTo>
                    <a:pt x="4" y="7"/>
                  </a:lnTo>
                  <a:lnTo>
                    <a:pt x="3" y="15"/>
                  </a:lnTo>
                  <a:lnTo>
                    <a:pt x="1" y="22"/>
                  </a:lnTo>
                  <a:lnTo>
                    <a:pt x="0" y="28"/>
                  </a:lnTo>
                  <a:lnTo>
                    <a:pt x="0" y="35"/>
                  </a:lnTo>
                  <a:lnTo>
                    <a:pt x="0" y="42"/>
                  </a:lnTo>
                  <a:lnTo>
                    <a:pt x="1" y="50"/>
                  </a:lnTo>
                  <a:lnTo>
                    <a:pt x="6" y="57"/>
                  </a:lnTo>
                  <a:lnTo>
                    <a:pt x="16" y="46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81" name="Freeform 277"/>
            <p:cNvSpPr>
              <a:spLocks/>
            </p:cNvSpPr>
            <p:nvPr/>
          </p:nvSpPr>
          <p:spPr bwMode="auto">
            <a:xfrm>
              <a:off x="3735" y="1275"/>
              <a:ext cx="22" cy="21"/>
            </a:xfrm>
            <a:custGeom>
              <a:avLst/>
              <a:gdLst>
                <a:gd name="T0" fmla="*/ 6492981 w 29"/>
                <a:gd name="T1" fmla="*/ 162083 h 33"/>
                <a:gd name="T2" fmla="*/ 6492981 w 29"/>
                <a:gd name="T3" fmla="*/ 162083 h 33"/>
                <a:gd name="T4" fmla="*/ 6492981 w 29"/>
                <a:gd name="T5" fmla="*/ 162083 h 33"/>
                <a:gd name="T6" fmla="*/ 6492981 w 29"/>
                <a:gd name="T7" fmla="*/ 162083 h 33"/>
                <a:gd name="T8" fmla="*/ 6492981 w 29"/>
                <a:gd name="T9" fmla="*/ 162083 h 33"/>
                <a:gd name="T10" fmla="*/ 6492981 w 29"/>
                <a:gd name="T11" fmla="*/ 162083 h 33"/>
                <a:gd name="T12" fmla="*/ 6492981 w 29"/>
                <a:gd name="T13" fmla="*/ 162083 h 33"/>
                <a:gd name="T14" fmla="*/ 6492981 w 29"/>
                <a:gd name="T15" fmla="*/ 162083 h 33"/>
                <a:gd name="T16" fmla="*/ 6492981 w 29"/>
                <a:gd name="T17" fmla="*/ 0 h 33"/>
                <a:gd name="T18" fmla="*/ 0 w 29"/>
                <a:gd name="T19" fmla="*/ 162083 h 33"/>
                <a:gd name="T20" fmla="*/ 6492981 w 29"/>
                <a:gd name="T21" fmla="*/ 162083 h 33"/>
                <a:gd name="T22" fmla="*/ 6492981 w 29"/>
                <a:gd name="T23" fmla="*/ 162083 h 33"/>
                <a:gd name="T24" fmla="*/ 6492981 w 29"/>
                <a:gd name="T25" fmla="*/ 162083 h 33"/>
                <a:gd name="T26" fmla="*/ 6492981 w 29"/>
                <a:gd name="T27" fmla="*/ 162083 h 33"/>
                <a:gd name="T28" fmla="*/ 6492981 w 29"/>
                <a:gd name="T29" fmla="*/ 162083 h 33"/>
                <a:gd name="T30" fmla="*/ 6492981 w 29"/>
                <a:gd name="T31" fmla="*/ 162083 h 33"/>
                <a:gd name="T32" fmla="*/ 6492981 w 29"/>
                <a:gd name="T33" fmla="*/ 162083 h 33"/>
                <a:gd name="T34" fmla="*/ 6492981 w 29"/>
                <a:gd name="T35" fmla="*/ 162083 h 33"/>
                <a:gd name="T36" fmla="*/ 6492981 w 29"/>
                <a:gd name="T37" fmla="*/ 162083 h 3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9"/>
                <a:gd name="T58" fmla="*/ 0 h 33"/>
                <a:gd name="T59" fmla="*/ 29 w 29"/>
                <a:gd name="T60" fmla="*/ 33 h 3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9" h="33">
                  <a:moveTo>
                    <a:pt x="29" y="30"/>
                  </a:moveTo>
                  <a:lnTo>
                    <a:pt x="27" y="20"/>
                  </a:lnTo>
                  <a:lnTo>
                    <a:pt x="24" y="13"/>
                  </a:lnTo>
                  <a:lnTo>
                    <a:pt x="22" y="9"/>
                  </a:lnTo>
                  <a:lnTo>
                    <a:pt x="19" y="6"/>
                  </a:lnTo>
                  <a:lnTo>
                    <a:pt x="16" y="6"/>
                  </a:lnTo>
                  <a:lnTo>
                    <a:pt x="14" y="4"/>
                  </a:lnTo>
                  <a:lnTo>
                    <a:pt x="13" y="4"/>
                  </a:lnTo>
                  <a:lnTo>
                    <a:pt x="10" y="0"/>
                  </a:lnTo>
                  <a:lnTo>
                    <a:pt x="0" y="11"/>
                  </a:lnTo>
                  <a:lnTo>
                    <a:pt x="5" y="15"/>
                  </a:lnTo>
                  <a:lnTo>
                    <a:pt x="8" y="19"/>
                  </a:lnTo>
                  <a:lnTo>
                    <a:pt x="11" y="19"/>
                  </a:lnTo>
                  <a:lnTo>
                    <a:pt x="13" y="20"/>
                  </a:lnTo>
                  <a:lnTo>
                    <a:pt x="11" y="19"/>
                  </a:lnTo>
                  <a:lnTo>
                    <a:pt x="13" y="20"/>
                  </a:lnTo>
                  <a:lnTo>
                    <a:pt x="14" y="24"/>
                  </a:lnTo>
                  <a:lnTo>
                    <a:pt x="16" y="33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82" name="Freeform 278"/>
            <p:cNvSpPr>
              <a:spLocks/>
            </p:cNvSpPr>
            <p:nvPr/>
          </p:nvSpPr>
          <p:spPr bwMode="auto">
            <a:xfrm>
              <a:off x="3747" y="1294"/>
              <a:ext cx="18" cy="43"/>
            </a:xfrm>
            <a:custGeom>
              <a:avLst/>
              <a:gdLst>
                <a:gd name="T0" fmla="*/ 5107536 w 24"/>
                <a:gd name="T1" fmla="*/ 141930 h 68"/>
                <a:gd name="T2" fmla="*/ 5107536 w 24"/>
                <a:gd name="T3" fmla="*/ 141930 h 68"/>
                <a:gd name="T4" fmla="*/ 5107536 w 24"/>
                <a:gd name="T5" fmla="*/ 141930 h 68"/>
                <a:gd name="T6" fmla="*/ 5107536 w 24"/>
                <a:gd name="T7" fmla="*/ 141930 h 68"/>
                <a:gd name="T8" fmla="*/ 5107536 w 24"/>
                <a:gd name="T9" fmla="*/ 141930 h 68"/>
                <a:gd name="T10" fmla="*/ 5107536 w 24"/>
                <a:gd name="T11" fmla="*/ 141930 h 68"/>
                <a:gd name="T12" fmla="*/ 5107536 w 24"/>
                <a:gd name="T13" fmla="*/ 141930 h 68"/>
                <a:gd name="T14" fmla="*/ 5107536 w 24"/>
                <a:gd name="T15" fmla="*/ 141930 h 68"/>
                <a:gd name="T16" fmla="*/ 5107536 w 24"/>
                <a:gd name="T17" fmla="*/ 0 h 68"/>
                <a:gd name="T18" fmla="*/ 0 w 24"/>
                <a:gd name="T19" fmla="*/ 141930 h 68"/>
                <a:gd name="T20" fmla="*/ 5107536 w 24"/>
                <a:gd name="T21" fmla="*/ 141930 h 68"/>
                <a:gd name="T22" fmla="*/ 5107536 w 24"/>
                <a:gd name="T23" fmla="*/ 141930 h 68"/>
                <a:gd name="T24" fmla="*/ 5107536 w 24"/>
                <a:gd name="T25" fmla="*/ 141930 h 68"/>
                <a:gd name="T26" fmla="*/ 5107536 w 24"/>
                <a:gd name="T27" fmla="*/ 141930 h 68"/>
                <a:gd name="T28" fmla="*/ 5107536 w 24"/>
                <a:gd name="T29" fmla="*/ 141930 h 68"/>
                <a:gd name="T30" fmla="*/ 5107536 w 24"/>
                <a:gd name="T31" fmla="*/ 141930 h 68"/>
                <a:gd name="T32" fmla="*/ 5107536 w 24"/>
                <a:gd name="T33" fmla="*/ 141930 h 68"/>
                <a:gd name="T34" fmla="*/ 5107536 w 24"/>
                <a:gd name="T35" fmla="*/ 141930 h 68"/>
                <a:gd name="T36" fmla="*/ 5107536 w 24"/>
                <a:gd name="T37" fmla="*/ 141930 h 6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"/>
                <a:gd name="T58" fmla="*/ 0 h 68"/>
                <a:gd name="T59" fmla="*/ 24 w 24"/>
                <a:gd name="T60" fmla="*/ 68 h 6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" h="68">
                  <a:moveTo>
                    <a:pt x="24" y="59"/>
                  </a:moveTo>
                  <a:lnTo>
                    <a:pt x="22" y="55"/>
                  </a:lnTo>
                  <a:lnTo>
                    <a:pt x="21" y="50"/>
                  </a:lnTo>
                  <a:lnTo>
                    <a:pt x="19" y="42"/>
                  </a:lnTo>
                  <a:lnTo>
                    <a:pt x="19" y="37"/>
                  </a:lnTo>
                  <a:lnTo>
                    <a:pt x="17" y="27"/>
                  </a:lnTo>
                  <a:lnTo>
                    <a:pt x="17" y="20"/>
                  </a:lnTo>
                  <a:lnTo>
                    <a:pt x="16" y="9"/>
                  </a:lnTo>
                  <a:lnTo>
                    <a:pt x="13" y="0"/>
                  </a:lnTo>
                  <a:lnTo>
                    <a:pt x="0" y="3"/>
                  </a:lnTo>
                  <a:lnTo>
                    <a:pt x="3" y="13"/>
                  </a:lnTo>
                  <a:lnTo>
                    <a:pt x="5" y="22"/>
                  </a:lnTo>
                  <a:lnTo>
                    <a:pt x="5" y="29"/>
                  </a:lnTo>
                  <a:lnTo>
                    <a:pt x="6" y="37"/>
                  </a:lnTo>
                  <a:lnTo>
                    <a:pt x="6" y="44"/>
                  </a:lnTo>
                  <a:lnTo>
                    <a:pt x="8" y="53"/>
                  </a:lnTo>
                  <a:lnTo>
                    <a:pt x="9" y="61"/>
                  </a:lnTo>
                  <a:lnTo>
                    <a:pt x="13" y="68"/>
                  </a:lnTo>
                  <a:lnTo>
                    <a:pt x="24" y="59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83" name="Freeform 279"/>
            <p:cNvSpPr>
              <a:spLocks/>
            </p:cNvSpPr>
            <p:nvPr/>
          </p:nvSpPr>
          <p:spPr bwMode="auto">
            <a:xfrm>
              <a:off x="3757" y="1331"/>
              <a:ext cx="20" cy="27"/>
            </a:xfrm>
            <a:custGeom>
              <a:avLst/>
              <a:gdLst>
                <a:gd name="T0" fmla="*/ 3934738 w 27"/>
                <a:gd name="T1" fmla="*/ 200599 h 42"/>
                <a:gd name="T2" fmla="*/ 3934738 w 27"/>
                <a:gd name="T3" fmla="*/ 200599 h 42"/>
                <a:gd name="T4" fmla="*/ 3934738 w 27"/>
                <a:gd name="T5" fmla="*/ 200599 h 42"/>
                <a:gd name="T6" fmla="*/ 3934738 w 27"/>
                <a:gd name="T7" fmla="*/ 200599 h 42"/>
                <a:gd name="T8" fmla="*/ 3934738 w 27"/>
                <a:gd name="T9" fmla="*/ 200599 h 42"/>
                <a:gd name="T10" fmla="*/ 3934738 w 27"/>
                <a:gd name="T11" fmla="*/ 200599 h 42"/>
                <a:gd name="T12" fmla="*/ 3934738 w 27"/>
                <a:gd name="T13" fmla="*/ 200599 h 42"/>
                <a:gd name="T14" fmla="*/ 3934738 w 27"/>
                <a:gd name="T15" fmla="*/ 200599 h 42"/>
                <a:gd name="T16" fmla="*/ 3934738 w 27"/>
                <a:gd name="T17" fmla="*/ 0 h 42"/>
                <a:gd name="T18" fmla="*/ 0 w 27"/>
                <a:gd name="T19" fmla="*/ 200599 h 42"/>
                <a:gd name="T20" fmla="*/ 3934738 w 27"/>
                <a:gd name="T21" fmla="*/ 200599 h 42"/>
                <a:gd name="T22" fmla="*/ 3934738 w 27"/>
                <a:gd name="T23" fmla="*/ 200599 h 42"/>
                <a:gd name="T24" fmla="*/ 3934738 w 27"/>
                <a:gd name="T25" fmla="*/ 200599 h 42"/>
                <a:gd name="T26" fmla="*/ 3934738 w 27"/>
                <a:gd name="T27" fmla="*/ 200599 h 42"/>
                <a:gd name="T28" fmla="*/ 3934738 w 27"/>
                <a:gd name="T29" fmla="*/ 200599 h 42"/>
                <a:gd name="T30" fmla="*/ 3934738 w 27"/>
                <a:gd name="T31" fmla="*/ 200599 h 42"/>
                <a:gd name="T32" fmla="*/ 3934738 w 27"/>
                <a:gd name="T33" fmla="*/ 200599 h 42"/>
                <a:gd name="T34" fmla="*/ 3934738 w 27"/>
                <a:gd name="T35" fmla="*/ 200599 h 42"/>
                <a:gd name="T36" fmla="*/ 3934738 w 27"/>
                <a:gd name="T37" fmla="*/ 200599 h 4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"/>
                <a:gd name="T58" fmla="*/ 0 h 42"/>
                <a:gd name="T59" fmla="*/ 27 w 27"/>
                <a:gd name="T60" fmla="*/ 42 h 4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" h="42">
                  <a:moveTo>
                    <a:pt x="27" y="38"/>
                  </a:moveTo>
                  <a:lnTo>
                    <a:pt x="25" y="31"/>
                  </a:lnTo>
                  <a:lnTo>
                    <a:pt x="24" y="24"/>
                  </a:lnTo>
                  <a:lnTo>
                    <a:pt x="22" y="20"/>
                  </a:lnTo>
                  <a:lnTo>
                    <a:pt x="20" y="16"/>
                  </a:lnTo>
                  <a:lnTo>
                    <a:pt x="19" y="13"/>
                  </a:lnTo>
                  <a:lnTo>
                    <a:pt x="16" y="9"/>
                  </a:lnTo>
                  <a:lnTo>
                    <a:pt x="14" y="5"/>
                  </a:lnTo>
                  <a:lnTo>
                    <a:pt x="11" y="0"/>
                  </a:lnTo>
                  <a:lnTo>
                    <a:pt x="0" y="9"/>
                  </a:lnTo>
                  <a:lnTo>
                    <a:pt x="3" y="15"/>
                  </a:lnTo>
                  <a:lnTo>
                    <a:pt x="6" y="18"/>
                  </a:lnTo>
                  <a:lnTo>
                    <a:pt x="8" y="22"/>
                  </a:lnTo>
                  <a:lnTo>
                    <a:pt x="9" y="24"/>
                  </a:lnTo>
                  <a:lnTo>
                    <a:pt x="11" y="26"/>
                  </a:lnTo>
                  <a:lnTo>
                    <a:pt x="11" y="29"/>
                  </a:lnTo>
                  <a:lnTo>
                    <a:pt x="12" y="35"/>
                  </a:lnTo>
                  <a:lnTo>
                    <a:pt x="14" y="42"/>
                  </a:lnTo>
                  <a:lnTo>
                    <a:pt x="27" y="38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84" name="Freeform 280"/>
            <p:cNvSpPr>
              <a:spLocks/>
            </p:cNvSpPr>
            <p:nvPr/>
          </p:nvSpPr>
          <p:spPr bwMode="auto">
            <a:xfrm>
              <a:off x="3767" y="1356"/>
              <a:ext cx="22" cy="40"/>
            </a:xfrm>
            <a:custGeom>
              <a:avLst/>
              <a:gdLst>
                <a:gd name="T0" fmla="*/ 6492981 w 29"/>
                <a:gd name="T1" fmla="*/ 154538 h 63"/>
                <a:gd name="T2" fmla="*/ 6492981 w 29"/>
                <a:gd name="T3" fmla="*/ 154538 h 63"/>
                <a:gd name="T4" fmla="*/ 6492981 w 29"/>
                <a:gd name="T5" fmla="*/ 154538 h 63"/>
                <a:gd name="T6" fmla="*/ 6492981 w 29"/>
                <a:gd name="T7" fmla="*/ 154538 h 63"/>
                <a:gd name="T8" fmla="*/ 6492981 w 29"/>
                <a:gd name="T9" fmla="*/ 154538 h 63"/>
                <a:gd name="T10" fmla="*/ 6492981 w 29"/>
                <a:gd name="T11" fmla="*/ 154538 h 63"/>
                <a:gd name="T12" fmla="*/ 6492981 w 29"/>
                <a:gd name="T13" fmla="*/ 154538 h 63"/>
                <a:gd name="T14" fmla="*/ 6492981 w 29"/>
                <a:gd name="T15" fmla="*/ 154538 h 63"/>
                <a:gd name="T16" fmla="*/ 6492981 w 29"/>
                <a:gd name="T17" fmla="*/ 0 h 63"/>
                <a:gd name="T18" fmla="*/ 0 w 29"/>
                <a:gd name="T19" fmla="*/ 154538 h 63"/>
                <a:gd name="T20" fmla="*/ 6492981 w 29"/>
                <a:gd name="T21" fmla="*/ 154538 h 63"/>
                <a:gd name="T22" fmla="*/ 6492981 w 29"/>
                <a:gd name="T23" fmla="*/ 154538 h 63"/>
                <a:gd name="T24" fmla="*/ 6492981 w 29"/>
                <a:gd name="T25" fmla="*/ 154538 h 63"/>
                <a:gd name="T26" fmla="*/ 6492981 w 29"/>
                <a:gd name="T27" fmla="*/ 154538 h 63"/>
                <a:gd name="T28" fmla="*/ 6492981 w 29"/>
                <a:gd name="T29" fmla="*/ 154538 h 63"/>
                <a:gd name="T30" fmla="*/ 6492981 w 29"/>
                <a:gd name="T31" fmla="*/ 154538 h 63"/>
                <a:gd name="T32" fmla="*/ 6492981 w 29"/>
                <a:gd name="T33" fmla="*/ 154538 h 63"/>
                <a:gd name="T34" fmla="*/ 6492981 w 29"/>
                <a:gd name="T35" fmla="*/ 154538 h 63"/>
                <a:gd name="T36" fmla="*/ 6492981 w 29"/>
                <a:gd name="T37" fmla="*/ 154538 h 6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9"/>
                <a:gd name="T58" fmla="*/ 0 h 63"/>
                <a:gd name="T59" fmla="*/ 29 w 29"/>
                <a:gd name="T60" fmla="*/ 63 h 6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9" h="63">
                  <a:moveTo>
                    <a:pt x="29" y="52"/>
                  </a:moveTo>
                  <a:lnTo>
                    <a:pt x="27" y="50"/>
                  </a:lnTo>
                  <a:lnTo>
                    <a:pt x="24" y="47"/>
                  </a:lnTo>
                  <a:lnTo>
                    <a:pt x="22" y="41"/>
                  </a:lnTo>
                  <a:lnTo>
                    <a:pt x="21" y="34"/>
                  </a:lnTo>
                  <a:lnTo>
                    <a:pt x="19" y="26"/>
                  </a:lnTo>
                  <a:lnTo>
                    <a:pt x="16" y="19"/>
                  </a:lnTo>
                  <a:lnTo>
                    <a:pt x="14" y="10"/>
                  </a:lnTo>
                  <a:lnTo>
                    <a:pt x="13" y="0"/>
                  </a:lnTo>
                  <a:lnTo>
                    <a:pt x="0" y="4"/>
                  </a:lnTo>
                  <a:lnTo>
                    <a:pt x="2" y="13"/>
                  </a:lnTo>
                  <a:lnTo>
                    <a:pt x="3" y="23"/>
                  </a:lnTo>
                  <a:lnTo>
                    <a:pt x="6" y="30"/>
                  </a:lnTo>
                  <a:lnTo>
                    <a:pt x="8" y="39"/>
                  </a:lnTo>
                  <a:lnTo>
                    <a:pt x="10" y="47"/>
                  </a:lnTo>
                  <a:lnTo>
                    <a:pt x="13" y="52"/>
                  </a:lnTo>
                  <a:lnTo>
                    <a:pt x="16" y="60"/>
                  </a:lnTo>
                  <a:lnTo>
                    <a:pt x="19" y="63"/>
                  </a:lnTo>
                  <a:lnTo>
                    <a:pt x="29" y="52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85" name="Freeform 281"/>
            <p:cNvSpPr>
              <a:spLocks/>
            </p:cNvSpPr>
            <p:nvPr/>
          </p:nvSpPr>
          <p:spPr bwMode="auto">
            <a:xfrm>
              <a:off x="3782" y="1389"/>
              <a:ext cx="17" cy="37"/>
            </a:xfrm>
            <a:custGeom>
              <a:avLst/>
              <a:gdLst>
                <a:gd name="T0" fmla="*/ 3758957 w 23"/>
                <a:gd name="T1" fmla="*/ 119198 h 59"/>
                <a:gd name="T2" fmla="*/ 3758957 w 23"/>
                <a:gd name="T3" fmla="*/ 119198 h 59"/>
                <a:gd name="T4" fmla="*/ 3758957 w 23"/>
                <a:gd name="T5" fmla="*/ 119198 h 59"/>
                <a:gd name="T6" fmla="*/ 3758957 w 23"/>
                <a:gd name="T7" fmla="*/ 119198 h 59"/>
                <a:gd name="T8" fmla="*/ 3758957 w 23"/>
                <a:gd name="T9" fmla="*/ 119198 h 59"/>
                <a:gd name="T10" fmla="*/ 3758957 w 23"/>
                <a:gd name="T11" fmla="*/ 119198 h 59"/>
                <a:gd name="T12" fmla="*/ 3758957 w 23"/>
                <a:gd name="T13" fmla="*/ 119198 h 59"/>
                <a:gd name="T14" fmla="*/ 3758957 w 23"/>
                <a:gd name="T15" fmla="*/ 0 h 59"/>
                <a:gd name="T16" fmla="*/ 0 w 23"/>
                <a:gd name="T17" fmla="*/ 119198 h 59"/>
                <a:gd name="T18" fmla="*/ 3758957 w 23"/>
                <a:gd name="T19" fmla="*/ 119198 h 59"/>
                <a:gd name="T20" fmla="*/ 3758957 w 23"/>
                <a:gd name="T21" fmla="*/ 119198 h 59"/>
                <a:gd name="T22" fmla="*/ 3758957 w 23"/>
                <a:gd name="T23" fmla="*/ 119198 h 59"/>
                <a:gd name="T24" fmla="*/ 3758957 w 23"/>
                <a:gd name="T25" fmla="*/ 119198 h 59"/>
                <a:gd name="T26" fmla="*/ 3758957 w 23"/>
                <a:gd name="T27" fmla="*/ 119198 h 59"/>
                <a:gd name="T28" fmla="*/ 3758957 w 23"/>
                <a:gd name="T29" fmla="*/ 119198 h 59"/>
                <a:gd name="T30" fmla="*/ 3758957 w 23"/>
                <a:gd name="T31" fmla="*/ 119198 h 59"/>
                <a:gd name="T32" fmla="*/ 3758957 w 23"/>
                <a:gd name="T33" fmla="*/ 119198 h 59"/>
                <a:gd name="T34" fmla="*/ 3758957 w 23"/>
                <a:gd name="T35" fmla="*/ 119198 h 5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3"/>
                <a:gd name="T55" fmla="*/ 0 h 59"/>
                <a:gd name="T56" fmla="*/ 23 w 23"/>
                <a:gd name="T57" fmla="*/ 59 h 5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3" h="59">
                  <a:moveTo>
                    <a:pt x="23" y="43"/>
                  </a:moveTo>
                  <a:lnTo>
                    <a:pt x="21" y="41"/>
                  </a:lnTo>
                  <a:lnTo>
                    <a:pt x="19" y="37"/>
                  </a:lnTo>
                  <a:lnTo>
                    <a:pt x="18" y="30"/>
                  </a:lnTo>
                  <a:lnTo>
                    <a:pt x="16" y="22"/>
                  </a:lnTo>
                  <a:lnTo>
                    <a:pt x="15" y="15"/>
                  </a:lnTo>
                  <a:lnTo>
                    <a:pt x="13" y="8"/>
                  </a:lnTo>
                  <a:lnTo>
                    <a:pt x="10" y="0"/>
                  </a:lnTo>
                  <a:lnTo>
                    <a:pt x="0" y="11"/>
                  </a:lnTo>
                  <a:lnTo>
                    <a:pt x="2" y="15"/>
                  </a:lnTo>
                  <a:lnTo>
                    <a:pt x="2" y="19"/>
                  </a:lnTo>
                  <a:lnTo>
                    <a:pt x="3" y="26"/>
                  </a:lnTo>
                  <a:lnTo>
                    <a:pt x="5" y="33"/>
                  </a:lnTo>
                  <a:lnTo>
                    <a:pt x="7" y="41"/>
                  </a:lnTo>
                  <a:lnTo>
                    <a:pt x="10" y="48"/>
                  </a:lnTo>
                  <a:lnTo>
                    <a:pt x="15" y="56"/>
                  </a:lnTo>
                  <a:lnTo>
                    <a:pt x="23" y="59"/>
                  </a:lnTo>
                  <a:lnTo>
                    <a:pt x="23" y="43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86" name="Freeform 282"/>
            <p:cNvSpPr>
              <a:spLocks/>
            </p:cNvSpPr>
            <p:nvPr/>
          </p:nvSpPr>
          <p:spPr bwMode="auto">
            <a:xfrm>
              <a:off x="3799" y="1412"/>
              <a:ext cx="23" cy="14"/>
            </a:xfrm>
            <a:custGeom>
              <a:avLst/>
              <a:gdLst>
                <a:gd name="T0" fmla="*/ 8103336 w 30"/>
                <a:gd name="T1" fmla="*/ 162083 h 22"/>
                <a:gd name="T2" fmla="*/ 8103336 w 30"/>
                <a:gd name="T3" fmla="*/ 162083 h 22"/>
                <a:gd name="T4" fmla="*/ 8103336 w 30"/>
                <a:gd name="T5" fmla="*/ 0 h 22"/>
                <a:gd name="T6" fmla="*/ 8103336 w 30"/>
                <a:gd name="T7" fmla="*/ 0 h 22"/>
                <a:gd name="T8" fmla="*/ 8103336 w 30"/>
                <a:gd name="T9" fmla="*/ 162083 h 22"/>
                <a:gd name="T10" fmla="*/ 8103336 w 30"/>
                <a:gd name="T11" fmla="*/ 162083 h 22"/>
                <a:gd name="T12" fmla="*/ 8103336 w 30"/>
                <a:gd name="T13" fmla="*/ 162083 h 22"/>
                <a:gd name="T14" fmla="*/ 8103336 w 30"/>
                <a:gd name="T15" fmla="*/ 162083 h 22"/>
                <a:gd name="T16" fmla="*/ 0 w 30"/>
                <a:gd name="T17" fmla="*/ 162083 h 22"/>
                <a:gd name="T18" fmla="*/ 0 w 30"/>
                <a:gd name="T19" fmla="*/ 162083 h 22"/>
                <a:gd name="T20" fmla="*/ 8103336 w 30"/>
                <a:gd name="T21" fmla="*/ 162083 h 22"/>
                <a:gd name="T22" fmla="*/ 8103336 w 30"/>
                <a:gd name="T23" fmla="*/ 162083 h 22"/>
                <a:gd name="T24" fmla="*/ 8103336 w 30"/>
                <a:gd name="T25" fmla="*/ 162083 h 22"/>
                <a:gd name="T26" fmla="*/ 8103336 w 30"/>
                <a:gd name="T27" fmla="*/ 162083 h 22"/>
                <a:gd name="T28" fmla="*/ 8103336 w 30"/>
                <a:gd name="T29" fmla="*/ 162083 h 22"/>
                <a:gd name="T30" fmla="*/ 8103336 w 30"/>
                <a:gd name="T31" fmla="*/ 162083 h 2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0"/>
                <a:gd name="T49" fmla="*/ 0 h 22"/>
                <a:gd name="T50" fmla="*/ 30 w 30"/>
                <a:gd name="T51" fmla="*/ 22 h 2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0" h="22">
                  <a:moveTo>
                    <a:pt x="30" y="7"/>
                  </a:moveTo>
                  <a:lnTo>
                    <a:pt x="25" y="4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2" y="2"/>
                  </a:lnTo>
                  <a:lnTo>
                    <a:pt x="9" y="4"/>
                  </a:lnTo>
                  <a:lnTo>
                    <a:pt x="6" y="4"/>
                  </a:lnTo>
                  <a:lnTo>
                    <a:pt x="3" y="6"/>
                  </a:lnTo>
                  <a:lnTo>
                    <a:pt x="0" y="6"/>
                  </a:lnTo>
                  <a:lnTo>
                    <a:pt x="0" y="22"/>
                  </a:lnTo>
                  <a:lnTo>
                    <a:pt x="6" y="20"/>
                  </a:lnTo>
                  <a:lnTo>
                    <a:pt x="11" y="19"/>
                  </a:lnTo>
                  <a:lnTo>
                    <a:pt x="14" y="17"/>
                  </a:lnTo>
                  <a:lnTo>
                    <a:pt x="17" y="15"/>
                  </a:lnTo>
                  <a:lnTo>
                    <a:pt x="19" y="17"/>
                  </a:lnTo>
                  <a:lnTo>
                    <a:pt x="30" y="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87" name="Freeform 283"/>
            <p:cNvSpPr>
              <a:spLocks/>
            </p:cNvSpPr>
            <p:nvPr/>
          </p:nvSpPr>
          <p:spPr bwMode="auto">
            <a:xfrm>
              <a:off x="3814" y="1417"/>
              <a:ext cx="34" cy="39"/>
            </a:xfrm>
            <a:custGeom>
              <a:avLst/>
              <a:gdLst>
                <a:gd name="T0" fmla="*/ 3758957 w 46"/>
                <a:gd name="T1" fmla="*/ 178796 h 61"/>
                <a:gd name="T2" fmla="*/ 3758957 w 46"/>
                <a:gd name="T3" fmla="*/ 178796 h 61"/>
                <a:gd name="T4" fmla="*/ 3758957 w 46"/>
                <a:gd name="T5" fmla="*/ 178796 h 61"/>
                <a:gd name="T6" fmla="*/ 3758957 w 46"/>
                <a:gd name="T7" fmla="*/ 178796 h 61"/>
                <a:gd name="T8" fmla="*/ 3758957 w 46"/>
                <a:gd name="T9" fmla="*/ 178796 h 61"/>
                <a:gd name="T10" fmla="*/ 3758957 w 46"/>
                <a:gd name="T11" fmla="*/ 178796 h 61"/>
                <a:gd name="T12" fmla="*/ 3758957 w 46"/>
                <a:gd name="T13" fmla="*/ 178796 h 61"/>
                <a:gd name="T14" fmla="*/ 3758957 w 46"/>
                <a:gd name="T15" fmla="*/ 178796 h 61"/>
                <a:gd name="T16" fmla="*/ 3758957 w 46"/>
                <a:gd name="T17" fmla="*/ 0 h 61"/>
                <a:gd name="T18" fmla="*/ 0 w 46"/>
                <a:gd name="T19" fmla="*/ 178796 h 61"/>
                <a:gd name="T20" fmla="*/ 3758957 w 46"/>
                <a:gd name="T21" fmla="*/ 178796 h 61"/>
                <a:gd name="T22" fmla="*/ 3758957 w 46"/>
                <a:gd name="T23" fmla="*/ 178796 h 61"/>
                <a:gd name="T24" fmla="*/ 3758957 w 46"/>
                <a:gd name="T25" fmla="*/ 178796 h 61"/>
                <a:gd name="T26" fmla="*/ 3758957 w 46"/>
                <a:gd name="T27" fmla="*/ 178796 h 61"/>
                <a:gd name="T28" fmla="*/ 3758957 w 46"/>
                <a:gd name="T29" fmla="*/ 178796 h 61"/>
                <a:gd name="T30" fmla="*/ 3758957 w 46"/>
                <a:gd name="T31" fmla="*/ 178796 h 61"/>
                <a:gd name="T32" fmla="*/ 3758957 w 46"/>
                <a:gd name="T33" fmla="*/ 178796 h 61"/>
                <a:gd name="T34" fmla="*/ 3758957 w 46"/>
                <a:gd name="T35" fmla="*/ 178796 h 61"/>
                <a:gd name="T36" fmla="*/ 3758957 w 46"/>
                <a:gd name="T37" fmla="*/ 178796 h 6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6"/>
                <a:gd name="T58" fmla="*/ 0 h 61"/>
                <a:gd name="T59" fmla="*/ 46 w 46"/>
                <a:gd name="T60" fmla="*/ 61 h 6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6" h="61">
                  <a:moveTo>
                    <a:pt x="46" y="52"/>
                  </a:moveTo>
                  <a:lnTo>
                    <a:pt x="41" y="47"/>
                  </a:lnTo>
                  <a:lnTo>
                    <a:pt x="37" y="39"/>
                  </a:lnTo>
                  <a:lnTo>
                    <a:pt x="32" y="32"/>
                  </a:lnTo>
                  <a:lnTo>
                    <a:pt x="27" y="24"/>
                  </a:lnTo>
                  <a:lnTo>
                    <a:pt x="22" y="17"/>
                  </a:lnTo>
                  <a:lnTo>
                    <a:pt x="17" y="12"/>
                  </a:lnTo>
                  <a:lnTo>
                    <a:pt x="14" y="6"/>
                  </a:lnTo>
                  <a:lnTo>
                    <a:pt x="11" y="0"/>
                  </a:lnTo>
                  <a:lnTo>
                    <a:pt x="0" y="10"/>
                  </a:lnTo>
                  <a:lnTo>
                    <a:pt x="3" y="15"/>
                  </a:lnTo>
                  <a:lnTo>
                    <a:pt x="8" y="21"/>
                  </a:lnTo>
                  <a:lnTo>
                    <a:pt x="11" y="26"/>
                  </a:lnTo>
                  <a:lnTo>
                    <a:pt x="16" y="34"/>
                  </a:lnTo>
                  <a:lnTo>
                    <a:pt x="21" y="41"/>
                  </a:lnTo>
                  <a:lnTo>
                    <a:pt x="25" y="48"/>
                  </a:lnTo>
                  <a:lnTo>
                    <a:pt x="30" y="54"/>
                  </a:lnTo>
                  <a:lnTo>
                    <a:pt x="35" y="61"/>
                  </a:lnTo>
                  <a:lnTo>
                    <a:pt x="46" y="52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88" name="Freeform 284"/>
            <p:cNvSpPr>
              <a:spLocks/>
            </p:cNvSpPr>
            <p:nvPr/>
          </p:nvSpPr>
          <p:spPr bwMode="auto">
            <a:xfrm>
              <a:off x="3840" y="1450"/>
              <a:ext cx="37" cy="39"/>
            </a:xfrm>
            <a:custGeom>
              <a:avLst/>
              <a:gdLst>
                <a:gd name="T0" fmla="*/ 5889019 w 49"/>
                <a:gd name="T1" fmla="*/ 178796 h 61"/>
                <a:gd name="T2" fmla="*/ 5889019 w 49"/>
                <a:gd name="T3" fmla="*/ 178796 h 61"/>
                <a:gd name="T4" fmla="*/ 5889019 w 49"/>
                <a:gd name="T5" fmla="*/ 178796 h 61"/>
                <a:gd name="T6" fmla="*/ 5889019 w 49"/>
                <a:gd name="T7" fmla="*/ 178796 h 61"/>
                <a:gd name="T8" fmla="*/ 5889019 w 49"/>
                <a:gd name="T9" fmla="*/ 178796 h 61"/>
                <a:gd name="T10" fmla="*/ 5889019 w 49"/>
                <a:gd name="T11" fmla="*/ 178796 h 61"/>
                <a:gd name="T12" fmla="*/ 5889019 w 49"/>
                <a:gd name="T13" fmla="*/ 178796 h 61"/>
                <a:gd name="T14" fmla="*/ 5889019 w 49"/>
                <a:gd name="T15" fmla="*/ 178796 h 61"/>
                <a:gd name="T16" fmla="*/ 5889019 w 49"/>
                <a:gd name="T17" fmla="*/ 0 h 61"/>
                <a:gd name="T18" fmla="*/ 0 w 49"/>
                <a:gd name="T19" fmla="*/ 178796 h 61"/>
                <a:gd name="T20" fmla="*/ 5889019 w 49"/>
                <a:gd name="T21" fmla="*/ 178796 h 61"/>
                <a:gd name="T22" fmla="*/ 5889019 w 49"/>
                <a:gd name="T23" fmla="*/ 178796 h 61"/>
                <a:gd name="T24" fmla="*/ 5889019 w 49"/>
                <a:gd name="T25" fmla="*/ 178796 h 61"/>
                <a:gd name="T26" fmla="*/ 5889019 w 49"/>
                <a:gd name="T27" fmla="*/ 178796 h 61"/>
                <a:gd name="T28" fmla="*/ 5889019 w 49"/>
                <a:gd name="T29" fmla="*/ 178796 h 61"/>
                <a:gd name="T30" fmla="*/ 5889019 w 49"/>
                <a:gd name="T31" fmla="*/ 178796 h 61"/>
                <a:gd name="T32" fmla="*/ 5889019 w 49"/>
                <a:gd name="T33" fmla="*/ 178796 h 61"/>
                <a:gd name="T34" fmla="*/ 5889019 w 49"/>
                <a:gd name="T35" fmla="*/ 178796 h 61"/>
                <a:gd name="T36" fmla="*/ 5889019 w 49"/>
                <a:gd name="T37" fmla="*/ 178796 h 6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9"/>
                <a:gd name="T58" fmla="*/ 0 h 61"/>
                <a:gd name="T59" fmla="*/ 49 w 49"/>
                <a:gd name="T60" fmla="*/ 61 h 6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9" h="61">
                  <a:moveTo>
                    <a:pt x="49" y="61"/>
                  </a:moveTo>
                  <a:lnTo>
                    <a:pt x="49" y="52"/>
                  </a:lnTo>
                  <a:lnTo>
                    <a:pt x="45" y="44"/>
                  </a:lnTo>
                  <a:lnTo>
                    <a:pt x="40" y="37"/>
                  </a:lnTo>
                  <a:lnTo>
                    <a:pt x="33" y="30"/>
                  </a:lnTo>
                  <a:lnTo>
                    <a:pt x="27" y="22"/>
                  </a:lnTo>
                  <a:lnTo>
                    <a:pt x="21" y="15"/>
                  </a:lnTo>
                  <a:lnTo>
                    <a:pt x="16" y="8"/>
                  </a:lnTo>
                  <a:lnTo>
                    <a:pt x="11" y="0"/>
                  </a:lnTo>
                  <a:lnTo>
                    <a:pt x="0" y="9"/>
                  </a:lnTo>
                  <a:lnTo>
                    <a:pt x="5" y="17"/>
                  </a:lnTo>
                  <a:lnTo>
                    <a:pt x="11" y="26"/>
                  </a:lnTo>
                  <a:lnTo>
                    <a:pt x="17" y="33"/>
                  </a:lnTo>
                  <a:lnTo>
                    <a:pt x="24" y="41"/>
                  </a:lnTo>
                  <a:lnTo>
                    <a:pt x="30" y="48"/>
                  </a:lnTo>
                  <a:lnTo>
                    <a:pt x="33" y="54"/>
                  </a:lnTo>
                  <a:lnTo>
                    <a:pt x="37" y="57"/>
                  </a:lnTo>
                  <a:lnTo>
                    <a:pt x="37" y="59"/>
                  </a:lnTo>
                  <a:lnTo>
                    <a:pt x="49" y="61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89" name="Freeform 285"/>
            <p:cNvSpPr>
              <a:spLocks/>
            </p:cNvSpPr>
            <p:nvPr/>
          </p:nvSpPr>
          <p:spPr bwMode="auto">
            <a:xfrm>
              <a:off x="3868" y="1488"/>
              <a:ext cx="21" cy="32"/>
            </a:xfrm>
            <a:custGeom>
              <a:avLst/>
              <a:gdLst>
                <a:gd name="T0" fmla="*/ 5107539 w 28"/>
                <a:gd name="T1" fmla="*/ 182686 h 50"/>
                <a:gd name="T2" fmla="*/ 5107539 w 28"/>
                <a:gd name="T3" fmla="*/ 182686 h 50"/>
                <a:gd name="T4" fmla="*/ 5107539 w 28"/>
                <a:gd name="T5" fmla="*/ 182686 h 50"/>
                <a:gd name="T6" fmla="*/ 5107539 w 28"/>
                <a:gd name="T7" fmla="*/ 182686 h 50"/>
                <a:gd name="T8" fmla="*/ 5107539 w 28"/>
                <a:gd name="T9" fmla="*/ 182686 h 50"/>
                <a:gd name="T10" fmla="*/ 5107539 w 28"/>
                <a:gd name="T11" fmla="*/ 182686 h 50"/>
                <a:gd name="T12" fmla="*/ 5107539 w 28"/>
                <a:gd name="T13" fmla="*/ 182686 h 50"/>
                <a:gd name="T14" fmla="*/ 5107539 w 28"/>
                <a:gd name="T15" fmla="*/ 182686 h 50"/>
                <a:gd name="T16" fmla="*/ 5107539 w 28"/>
                <a:gd name="T17" fmla="*/ 182686 h 50"/>
                <a:gd name="T18" fmla="*/ 0 w 28"/>
                <a:gd name="T19" fmla="*/ 0 h 50"/>
                <a:gd name="T20" fmla="*/ 0 w 28"/>
                <a:gd name="T21" fmla="*/ 182686 h 50"/>
                <a:gd name="T22" fmla="*/ 0 w 28"/>
                <a:gd name="T23" fmla="*/ 182686 h 50"/>
                <a:gd name="T24" fmla="*/ 5107539 w 28"/>
                <a:gd name="T25" fmla="*/ 182686 h 50"/>
                <a:gd name="T26" fmla="*/ 5107539 w 28"/>
                <a:gd name="T27" fmla="*/ 182686 h 50"/>
                <a:gd name="T28" fmla="*/ 5107539 w 28"/>
                <a:gd name="T29" fmla="*/ 182686 h 50"/>
                <a:gd name="T30" fmla="*/ 5107539 w 28"/>
                <a:gd name="T31" fmla="*/ 182686 h 50"/>
                <a:gd name="T32" fmla="*/ 5107539 w 28"/>
                <a:gd name="T33" fmla="*/ 182686 h 50"/>
                <a:gd name="T34" fmla="*/ 5107539 w 28"/>
                <a:gd name="T35" fmla="*/ 182686 h 50"/>
                <a:gd name="T36" fmla="*/ 5107539 w 28"/>
                <a:gd name="T37" fmla="*/ 182686 h 5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8"/>
                <a:gd name="T58" fmla="*/ 0 h 50"/>
                <a:gd name="T59" fmla="*/ 28 w 28"/>
                <a:gd name="T60" fmla="*/ 50 h 5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8" h="50">
                  <a:moveTo>
                    <a:pt x="28" y="37"/>
                  </a:moveTo>
                  <a:lnTo>
                    <a:pt x="24" y="32"/>
                  </a:lnTo>
                  <a:lnTo>
                    <a:pt x="19" y="28"/>
                  </a:lnTo>
                  <a:lnTo>
                    <a:pt x="17" y="22"/>
                  </a:lnTo>
                  <a:lnTo>
                    <a:pt x="14" y="19"/>
                  </a:lnTo>
                  <a:lnTo>
                    <a:pt x="14" y="13"/>
                  </a:lnTo>
                  <a:lnTo>
                    <a:pt x="12" y="9"/>
                  </a:lnTo>
                  <a:lnTo>
                    <a:pt x="12" y="6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1"/>
                  </a:lnTo>
                  <a:lnTo>
                    <a:pt x="1" y="17"/>
                  </a:lnTo>
                  <a:lnTo>
                    <a:pt x="3" y="24"/>
                  </a:lnTo>
                  <a:lnTo>
                    <a:pt x="4" y="30"/>
                  </a:lnTo>
                  <a:lnTo>
                    <a:pt x="9" y="37"/>
                  </a:lnTo>
                  <a:lnTo>
                    <a:pt x="12" y="43"/>
                  </a:lnTo>
                  <a:lnTo>
                    <a:pt x="19" y="50"/>
                  </a:lnTo>
                  <a:lnTo>
                    <a:pt x="28" y="3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0" name="Freeform 286"/>
            <p:cNvSpPr>
              <a:spLocks/>
            </p:cNvSpPr>
            <p:nvPr/>
          </p:nvSpPr>
          <p:spPr bwMode="auto">
            <a:xfrm>
              <a:off x="3882" y="1511"/>
              <a:ext cx="27" cy="28"/>
            </a:xfrm>
            <a:custGeom>
              <a:avLst/>
              <a:gdLst>
                <a:gd name="T0" fmla="*/ 9228556 w 35"/>
                <a:gd name="T1" fmla="*/ 162083 h 44"/>
                <a:gd name="T2" fmla="*/ 9228556 w 35"/>
                <a:gd name="T3" fmla="*/ 162083 h 44"/>
                <a:gd name="T4" fmla="*/ 9228556 w 35"/>
                <a:gd name="T5" fmla="*/ 162083 h 44"/>
                <a:gd name="T6" fmla="*/ 9228556 w 35"/>
                <a:gd name="T7" fmla="*/ 162083 h 44"/>
                <a:gd name="T8" fmla="*/ 9228556 w 35"/>
                <a:gd name="T9" fmla="*/ 162083 h 44"/>
                <a:gd name="T10" fmla="*/ 9228556 w 35"/>
                <a:gd name="T11" fmla="*/ 162083 h 44"/>
                <a:gd name="T12" fmla="*/ 9228556 w 35"/>
                <a:gd name="T13" fmla="*/ 162083 h 44"/>
                <a:gd name="T14" fmla="*/ 9228556 w 35"/>
                <a:gd name="T15" fmla="*/ 162083 h 44"/>
                <a:gd name="T16" fmla="*/ 9228556 w 35"/>
                <a:gd name="T17" fmla="*/ 0 h 44"/>
                <a:gd name="T18" fmla="*/ 0 w 35"/>
                <a:gd name="T19" fmla="*/ 162083 h 44"/>
                <a:gd name="T20" fmla="*/ 9228556 w 35"/>
                <a:gd name="T21" fmla="*/ 162083 h 44"/>
                <a:gd name="T22" fmla="*/ 9228556 w 35"/>
                <a:gd name="T23" fmla="*/ 162083 h 44"/>
                <a:gd name="T24" fmla="*/ 9228556 w 35"/>
                <a:gd name="T25" fmla="*/ 162083 h 44"/>
                <a:gd name="T26" fmla="*/ 9228556 w 35"/>
                <a:gd name="T27" fmla="*/ 162083 h 44"/>
                <a:gd name="T28" fmla="*/ 9228556 w 35"/>
                <a:gd name="T29" fmla="*/ 162083 h 44"/>
                <a:gd name="T30" fmla="*/ 9228556 w 35"/>
                <a:gd name="T31" fmla="*/ 162083 h 44"/>
                <a:gd name="T32" fmla="*/ 9228556 w 35"/>
                <a:gd name="T33" fmla="*/ 162083 h 44"/>
                <a:gd name="T34" fmla="*/ 9228556 w 35"/>
                <a:gd name="T35" fmla="*/ 162083 h 44"/>
                <a:gd name="T36" fmla="*/ 9228556 w 35"/>
                <a:gd name="T37" fmla="*/ 162083 h 4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5"/>
                <a:gd name="T58" fmla="*/ 0 h 44"/>
                <a:gd name="T59" fmla="*/ 35 w 35"/>
                <a:gd name="T60" fmla="*/ 44 h 4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5" h="44">
                  <a:moveTo>
                    <a:pt x="35" y="41"/>
                  </a:moveTo>
                  <a:lnTo>
                    <a:pt x="33" y="35"/>
                  </a:lnTo>
                  <a:lnTo>
                    <a:pt x="32" y="30"/>
                  </a:lnTo>
                  <a:lnTo>
                    <a:pt x="30" y="24"/>
                  </a:lnTo>
                  <a:lnTo>
                    <a:pt x="27" y="20"/>
                  </a:lnTo>
                  <a:lnTo>
                    <a:pt x="22" y="15"/>
                  </a:lnTo>
                  <a:lnTo>
                    <a:pt x="19" y="11"/>
                  </a:lnTo>
                  <a:lnTo>
                    <a:pt x="14" y="6"/>
                  </a:lnTo>
                  <a:lnTo>
                    <a:pt x="9" y="0"/>
                  </a:lnTo>
                  <a:lnTo>
                    <a:pt x="0" y="13"/>
                  </a:lnTo>
                  <a:lnTo>
                    <a:pt x="5" y="19"/>
                  </a:lnTo>
                  <a:lnTo>
                    <a:pt x="9" y="22"/>
                  </a:lnTo>
                  <a:lnTo>
                    <a:pt x="14" y="26"/>
                  </a:lnTo>
                  <a:lnTo>
                    <a:pt x="16" y="30"/>
                  </a:lnTo>
                  <a:lnTo>
                    <a:pt x="19" y="33"/>
                  </a:lnTo>
                  <a:lnTo>
                    <a:pt x="21" y="37"/>
                  </a:lnTo>
                  <a:lnTo>
                    <a:pt x="21" y="41"/>
                  </a:lnTo>
                  <a:lnTo>
                    <a:pt x="22" y="44"/>
                  </a:lnTo>
                  <a:lnTo>
                    <a:pt x="35" y="41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1" name="Freeform 287"/>
            <p:cNvSpPr>
              <a:spLocks/>
            </p:cNvSpPr>
            <p:nvPr/>
          </p:nvSpPr>
          <p:spPr bwMode="auto">
            <a:xfrm>
              <a:off x="3899" y="1538"/>
              <a:ext cx="20" cy="31"/>
            </a:xfrm>
            <a:custGeom>
              <a:avLst/>
              <a:gdLst>
                <a:gd name="T0" fmla="*/ 3934738 w 27"/>
                <a:gd name="T1" fmla="*/ 93789 h 50"/>
                <a:gd name="T2" fmla="*/ 3934738 w 27"/>
                <a:gd name="T3" fmla="*/ 93789 h 50"/>
                <a:gd name="T4" fmla="*/ 3934738 w 27"/>
                <a:gd name="T5" fmla="*/ 93789 h 50"/>
                <a:gd name="T6" fmla="*/ 3934738 w 27"/>
                <a:gd name="T7" fmla="*/ 93789 h 50"/>
                <a:gd name="T8" fmla="*/ 3934738 w 27"/>
                <a:gd name="T9" fmla="*/ 93789 h 50"/>
                <a:gd name="T10" fmla="*/ 3934738 w 27"/>
                <a:gd name="T11" fmla="*/ 93789 h 50"/>
                <a:gd name="T12" fmla="*/ 3934738 w 27"/>
                <a:gd name="T13" fmla="*/ 93789 h 50"/>
                <a:gd name="T14" fmla="*/ 3934738 w 27"/>
                <a:gd name="T15" fmla="*/ 93789 h 50"/>
                <a:gd name="T16" fmla="*/ 3934738 w 27"/>
                <a:gd name="T17" fmla="*/ 0 h 50"/>
                <a:gd name="T18" fmla="*/ 0 w 27"/>
                <a:gd name="T19" fmla="*/ 93789 h 50"/>
                <a:gd name="T20" fmla="*/ 3934738 w 27"/>
                <a:gd name="T21" fmla="*/ 93789 h 50"/>
                <a:gd name="T22" fmla="*/ 3934738 w 27"/>
                <a:gd name="T23" fmla="*/ 93789 h 50"/>
                <a:gd name="T24" fmla="*/ 3934738 w 27"/>
                <a:gd name="T25" fmla="*/ 93789 h 50"/>
                <a:gd name="T26" fmla="*/ 3934738 w 27"/>
                <a:gd name="T27" fmla="*/ 93789 h 50"/>
                <a:gd name="T28" fmla="*/ 3934738 w 27"/>
                <a:gd name="T29" fmla="*/ 93789 h 50"/>
                <a:gd name="T30" fmla="*/ 3934738 w 27"/>
                <a:gd name="T31" fmla="*/ 93789 h 50"/>
                <a:gd name="T32" fmla="*/ 3934738 w 27"/>
                <a:gd name="T33" fmla="*/ 93789 h 50"/>
                <a:gd name="T34" fmla="*/ 3934738 w 27"/>
                <a:gd name="T35" fmla="*/ 93789 h 50"/>
                <a:gd name="T36" fmla="*/ 3934738 w 27"/>
                <a:gd name="T37" fmla="*/ 93789 h 5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"/>
                <a:gd name="T58" fmla="*/ 0 h 50"/>
                <a:gd name="T59" fmla="*/ 27 w 27"/>
                <a:gd name="T60" fmla="*/ 50 h 5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" h="50">
                  <a:moveTo>
                    <a:pt x="27" y="38"/>
                  </a:moveTo>
                  <a:lnTo>
                    <a:pt x="23" y="33"/>
                  </a:lnTo>
                  <a:lnTo>
                    <a:pt x="19" y="29"/>
                  </a:lnTo>
                  <a:lnTo>
                    <a:pt x="18" y="26"/>
                  </a:lnTo>
                  <a:lnTo>
                    <a:pt x="16" y="20"/>
                  </a:lnTo>
                  <a:lnTo>
                    <a:pt x="16" y="16"/>
                  </a:lnTo>
                  <a:lnTo>
                    <a:pt x="15" y="11"/>
                  </a:lnTo>
                  <a:lnTo>
                    <a:pt x="15" y="7"/>
                  </a:lnTo>
                  <a:lnTo>
                    <a:pt x="13" y="0"/>
                  </a:lnTo>
                  <a:lnTo>
                    <a:pt x="0" y="3"/>
                  </a:lnTo>
                  <a:lnTo>
                    <a:pt x="2" y="9"/>
                  </a:lnTo>
                  <a:lnTo>
                    <a:pt x="2" y="14"/>
                  </a:lnTo>
                  <a:lnTo>
                    <a:pt x="3" y="20"/>
                  </a:lnTo>
                  <a:lnTo>
                    <a:pt x="3" y="26"/>
                  </a:lnTo>
                  <a:lnTo>
                    <a:pt x="5" y="31"/>
                  </a:lnTo>
                  <a:lnTo>
                    <a:pt x="8" y="37"/>
                  </a:lnTo>
                  <a:lnTo>
                    <a:pt x="13" y="44"/>
                  </a:lnTo>
                  <a:lnTo>
                    <a:pt x="18" y="50"/>
                  </a:lnTo>
                  <a:lnTo>
                    <a:pt x="27" y="38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2" name="Freeform 288"/>
            <p:cNvSpPr>
              <a:spLocks/>
            </p:cNvSpPr>
            <p:nvPr/>
          </p:nvSpPr>
          <p:spPr bwMode="auto">
            <a:xfrm>
              <a:off x="3912" y="1562"/>
              <a:ext cx="58" cy="41"/>
            </a:xfrm>
            <a:custGeom>
              <a:avLst/>
              <a:gdLst>
                <a:gd name="T0" fmla="*/ 7359132 w 76"/>
                <a:gd name="T1" fmla="*/ 134650 h 65"/>
                <a:gd name="T2" fmla="*/ 7359132 w 76"/>
                <a:gd name="T3" fmla="*/ 134650 h 65"/>
                <a:gd name="T4" fmla="*/ 7359132 w 76"/>
                <a:gd name="T5" fmla="*/ 134650 h 65"/>
                <a:gd name="T6" fmla="*/ 7359132 w 76"/>
                <a:gd name="T7" fmla="*/ 134650 h 65"/>
                <a:gd name="T8" fmla="*/ 7359132 w 76"/>
                <a:gd name="T9" fmla="*/ 134650 h 65"/>
                <a:gd name="T10" fmla="*/ 7359132 w 76"/>
                <a:gd name="T11" fmla="*/ 134650 h 65"/>
                <a:gd name="T12" fmla="*/ 7359132 w 76"/>
                <a:gd name="T13" fmla="*/ 134650 h 65"/>
                <a:gd name="T14" fmla="*/ 7359132 w 76"/>
                <a:gd name="T15" fmla="*/ 134650 h 65"/>
                <a:gd name="T16" fmla="*/ 7359132 w 76"/>
                <a:gd name="T17" fmla="*/ 0 h 65"/>
                <a:gd name="T18" fmla="*/ 0 w 76"/>
                <a:gd name="T19" fmla="*/ 134650 h 65"/>
                <a:gd name="T20" fmla="*/ 7359132 w 76"/>
                <a:gd name="T21" fmla="*/ 134650 h 65"/>
                <a:gd name="T22" fmla="*/ 7359132 w 76"/>
                <a:gd name="T23" fmla="*/ 134650 h 65"/>
                <a:gd name="T24" fmla="*/ 7359132 w 76"/>
                <a:gd name="T25" fmla="*/ 134650 h 65"/>
                <a:gd name="T26" fmla="*/ 7359132 w 76"/>
                <a:gd name="T27" fmla="*/ 134650 h 65"/>
                <a:gd name="T28" fmla="*/ 7359132 w 76"/>
                <a:gd name="T29" fmla="*/ 134650 h 65"/>
                <a:gd name="T30" fmla="*/ 7359132 w 76"/>
                <a:gd name="T31" fmla="*/ 134650 h 65"/>
                <a:gd name="T32" fmla="*/ 7359132 w 76"/>
                <a:gd name="T33" fmla="*/ 134650 h 65"/>
                <a:gd name="T34" fmla="*/ 7359132 w 76"/>
                <a:gd name="T35" fmla="*/ 134650 h 65"/>
                <a:gd name="T36" fmla="*/ 7359132 w 76"/>
                <a:gd name="T37" fmla="*/ 134650 h 6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6"/>
                <a:gd name="T58" fmla="*/ 0 h 65"/>
                <a:gd name="T59" fmla="*/ 76 w 76"/>
                <a:gd name="T60" fmla="*/ 65 h 6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6" h="65">
                  <a:moveTo>
                    <a:pt x="76" y="52"/>
                  </a:moveTo>
                  <a:lnTo>
                    <a:pt x="65" y="45"/>
                  </a:lnTo>
                  <a:lnTo>
                    <a:pt x="54" y="37"/>
                  </a:lnTo>
                  <a:lnTo>
                    <a:pt x="44" y="30"/>
                  </a:lnTo>
                  <a:lnTo>
                    <a:pt x="36" y="24"/>
                  </a:lnTo>
                  <a:lnTo>
                    <a:pt x="29" y="19"/>
                  </a:lnTo>
                  <a:lnTo>
                    <a:pt x="22" y="13"/>
                  </a:lnTo>
                  <a:lnTo>
                    <a:pt x="16" y="8"/>
                  </a:lnTo>
                  <a:lnTo>
                    <a:pt x="9" y="0"/>
                  </a:lnTo>
                  <a:lnTo>
                    <a:pt x="0" y="12"/>
                  </a:lnTo>
                  <a:lnTo>
                    <a:pt x="6" y="19"/>
                  </a:lnTo>
                  <a:lnTo>
                    <a:pt x="14" y="24"/>
                  </a:lnTo>
                  <a:lnTo>
                    <a:pt x="21" y="32"/>
                  </a:lnTo>
                  <a:lnTo>
                    <a:pt x="30" y="37"/>
                  </a:lnTo>
                  <a:lnTo>
                    <a:pt x="38" y="43"/>
                  </a:lnTo>
                  <a:lnTo>
                    <a:pt x="48" y="50"/>
                  </a:lnTo>
                  <a:lnTo>
                    <a:pt x="57" y="58"/>
                  </a:lnTo>
                  <a:lnTo>
                    <a:pt x="68" y="65"/>
                  </a:lnTo>
                  <a:lnTo>
                    <a:pt x="76" y="52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3" name="Freeform 289"/>
            <p:cNvSpPr>
              <a:spLocks/>
            </p:cNvSpPr>
            <p:nvPr/>
          </p:nvSpPr>
          <p:spPr bwMode="auto">
            <a:xfrm>
              <a:off x="3964" y="1595"/>
              <a:ext cx="41" cy="28"/>
            </a:xfrm>
            <a:custGeom>
              <a:avLst/>
              <a:gdLst>
                <a:gd name="T0" fmla="*/ 4495422 w 55"/>
                <a:gd name="T1" fmla="*/ 162083 h 44"/>
                <a:gd name="T2" fmla="*/ 4495422 w 55"/>
                <a:gd name="T3" fmla="*/ 162083 h 44"/>
                <a:gd name="T4" fmla="*/ 4495422 w 55"/>
                <a:gd name="T5" fmla="*/ 162083 h 44"/>
                <a:gd name="T6" fmla="*/ 4495422 w 55"/>
                <a:gd name="T7" fmla="*/ 162083 h 44"/>
                <a:gd name="T8" fmla="*/ 4495422 w 55"/>
                <a:gd name="T9" fmla="*/ 162083 h 44"/>
                <a:gd name="T10" fmla="*/ 4495422 w 55"/>
                <a:gd name="T11" fmla="*/ 162083 h 44"/>
                <a:gd name="T12" fmla="*/ 4495422 w 55"/>
                <a:gd name="T13" fmla="*/ 162083 h 44"/>
                <a:gd name="T14" fmla="*/ 4495422 w 55"/>
                <a:gd name="T15" fmla="*/ 162083 h 44"/>
                <a:gd name="T16" fmla="*/ 4495422 w 55"/>
                <a:gd name="T17" fmla="*/ 0 h 44"/>
                <a:gd name="T18" fmla="*/ 0 w 55"/>
                <a:gd name="T19" fmla="*/ 162083 h 44"/>
                <a:gd name="T20" fmla="*/ 4495422 w 55"/>
                <a:gd name="T21" fmla="*/ 162083 h 44"/>
                <a:gd name="T22" fmla="*/ 4495422 w 55"/>
                <a:gd name="T23" fmla="*/ 162083 h 44"/>
                <a:gd name="T24" fmla="*/ 4495422 w 55"/>
                <a:gd name="T25" fmla="*/ 162083 h 44"/>
                <a:gd name="T26" fmla="*/ 4495422 w 55"/>
                <a:gd name="T27" fmla="*/ 162083 h 44"/>
                <a:gd name="T28" fmla="*/ 4495422 w 55"/>
                <a:gd name="T29" fmla="*/ 162083 h 44"/>
                <a:gd name="T30" fmla="*/ 4495422 w 55"/>
                <a:gd name="T31" fmla="*/ 162083 h 44"/>
                <a:gd name="T32" fmla="*/ 4495422 w 55"/>
                <a:gd name="T33" fmla="*/ 162083 h 44"/>
                <a:gd name="T34" fmla="*/ 4495422 w 55"/>
                <a:gd name="T35" fmla="*/ 162083 h 44"/>
                <a:gd name="T36" fmla="*/ 4495422 w 55"/>
                <a:gd name="T37" fmla="*/ 162083 h 4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5"/>
                <a:gd name="T58" fmla="*/ 0 h 44"/>
                <a:gd name="T59" fmla="*/ 55 w 55"/>
                <a:gd name="T60" fmla="*/ 44 h 4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5" h="44">
                  <a:moveTo>
                    <a:pt x="55" y="30"/>
                  </a:moveTo>
                  <a:lnTo>
                    <a:pt x="50" y="28"/>
                  </a:lnTo>
                  <a:lnTo>
                    <a:pt x="45" y="26"/>
                  </a:lnTo>
                  <a:lnTo>
                    <a:pt x="42" y="24"/>
                  </a:lnTo>
                  <a:lnTo>
                    <a:pt x="37" y="22"/>
                  </a:lnTo>
                  <a:lnTo>
                    <a:pt x="32" y="19"/>
                  </a:lnTo>
                  <a:lnTo>
                    <a:pt x="26" y="13"/>
                  </a:lnTo>
                  <a:lnTo>
                    <a:pt x="18" y="8"/>
                  </a:lnTo>
                  <a:lnTo>
                    <a:pt x="8" y="0"/>
                  </a:lnTo>
                  <a:lnTo>
                    <a:pt x="0" y="13"/>
                  </a:lnTo>
                  <a:lnTo>
                    <a:pt x="10" y="20"/>
                  </a:lnTo>
                  <a:lnTo>
                    <a:pt x="20" y="26"/>
                  </a:lnTo>
                  <a:lnTo>
                    <a:pt x="26" y="31"/>
                  </a:lnTo>
                  <a:lnTo>
                    <a:pt x="31" y="35"/>
                  </a:lnTo>
                  <a:lnTo>
                    <a:pt x="36" y="39"/>
                  </a:lnTo>
                  <a:lnTo>
                    <a:pt x="40" y="41"/>
                  </a:lnTo>
                  <a:lnTo>
                    <a:pt x="45" y="43"/>
                  </a:lnTo>
                  <a:lnTo>
                    <a:pt x="52" y="44"/>
                  </a:lnTo>
                  <a:lnTo>
                    <a:pt x="55" y="30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4" name="Freeform 290"/>
            <p:cNvSpPr>
              <a:spLocks/>
            </p:cNvSpPr>
            <p:nvPr/>
          </p:nvSpPr>
          <p:spPr bwMode="auto">
            <a:xfrm>
              <a:off x="4003" y="1614"/>
              <a:ext cx="22" cy="21"/>
            </a:xfrm>
            <a:custGeom>
              <a:avLst/>
              <a:gdLst>
                <a:gd name="T0" fmla="*/ 3186070 w 30"/>
                <a:gd name="T1" fmla="*/ 162083 h 33"/>
                <a:gd name="T2" fmla="*/ 3186070 w 30"/>
                <a:gd name="T3" fmla="*/ 162083 h 33"/>
                <a:gd name="T4" fmla="*/ 3186070 w 30"/>
                <a:gd name="T5" fmla="*/ 162083 h 33"/>
                <a:gd name="T6" fmla="*/ 3186070 w 30"/>
                <a:gd name="T7" fmla="*/ 162083 h 33"/>
                <a:gd name="T8" fmla="*/ 3186070 w 30"/>
                <a:gd name="T9" fmla="*/ 162083 h 33"/>
                <a:gd name="T10" fmla="*/ 3186070 w 30"/>
                <a:gd name="T11" fmla="*/ 162083 h 33"/>
                <a:gd name="T12" fmla="*/ 3186070 w 30"/>
                <a:gd name="T13" fmla="*/ 162083 h 33"/>
                <a:gd name="T14" fmla="*/ 3186070 w 30"/>
                <a:gd name="T15" fmla="*/ 162083 h 33"/>
                <a:gd name="T16" fmla="*/ 3186070 w 30"/>
                <a:gd name="T17" fmla="*/ 162083 h 33"/>
                <a:gd name="T18" fmla="*/ 3186070 w 30"/>
                <a:gd name="T19" fmla="*/ 0 h 33"/>
                <a:gd name="T20" fmla="*/ 0 w 30"/>
                <a:gd name="T21" fmla="*/ 162083 h 33"/>
                <a:gd name="T22" fmla="*/ 3186070 w 30"/>
                <a:gd name="T23" fmla="*/ 162083 h 33"/>
                <a:gd name="T24" fmla="*/ 3186070 w 30"/>
                <a:gd name="T25" fmla="*/ 162083 h 33"/>
                <a:gd name="T26" fmla="*/ 3186070 w 30"/>
                <a:gd name="T27" fmla="*/ 162083 h 33"/>
                <a:gd name="T28" fmla="*/ 3186070 w 30"/>
                <a:gd name="T29" fmla="*/ 162083 h 33"/>
                <a:gd name="T30" fmla="*/ 3186070 w 30"/>
                <a:gd name="T31" fmla="*/ 162083 h 33"/>
                <a:gd name="T32" fmla="*/ 3186070 w 30"/>
                <a:gd name="T33" fmla="*/ 162083 h 33"/>
                <a:gd name="T34" fmla="*/ 3186070 w 30"/>
                <a:gd name="T35" fmla="*/ 162083 h 33"/>
                <a:gd name="T36" fmla="*/ 3186070 w 30"/>
                <a:gd name="T37" fmla="*/ 162083 h 33"/>
                <a:gd name="T38" fmla="*/ 3186070 w 30"/>
                <a:gd name="T39" fmla="*/ 162083 h 3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0"/>
                <a:gd name="T61" fmla="*/ 0 h 33"/>
                <a:gd name="T62" fmla="*/ 30 w 30"/>
                <a:gd name="T63" fmla="*/ 33 h 3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0" h="33">
                  <a:moveTo>
                    <a:pt x="25" y="18"/>
                  </a:moveTo>
                  <a:lnTo>
                    <a:pt x="30" y="22"/>
                  </a:lnTo>
                  <a:lnTo>
                    <a:pt x="28" y="20"/>
                  </a:lnTo>
                  <a:lnTo>
                    <a:pt x="27" y="18"/>
                  </a:lnTo>
                  <a:lnTo>
                    <a:pt x="25" y="16"/>
                  </a:lnTo>
                  <a:lnTo>
                    <a:pt x="22" y="13"/>
                  </a:lnTo>
                  <a:lnTo>
                    <a:pt x="17" y="9"/>
                  </a:lnTo>
                  <a:lnTo>
                    <a:pt x="14" y="5"/>
                  </a:lnTo>
                  <a:lnTo>
                    <a:pt x="8" y="1"/>
                  </a:lnTo>
                  <a:lnTo>
                    <a:pt x="3" y="0"/>
                  </a:lnTo>
                  <a:lnTo>
                    <a:pt x="0" y="14"/>
                  </a:lnTo>
                  <a:lnTo>
                    <a:pt x="3" y="16"/>
                  </a:lnTo>
                  <a:lnTo>
                    <a:pt x="6" y="18"/>
                  </a:lnTo>
                  <a:lnTo>
                    <a:pt x="9" y="20"/>
                  </a:lnTo>
                  <a:lnTo>
                    <a:pt x="12" y="24"/>
                  </a:lnTo>
                  <a:lnTo>
                    <a:pt x="16" y="25"/>
                  </a:lnTo>
                  <a:lnTo>
                    <a:pt x="17" y="29"/>
                  </a:lnTo>
                  <a:lnTo>
                    <a:pt x="19" y="31"/>
                  </a:lnTo>
                  <a:lnTo>
                    <a:pt x="24" y="33"/>
                  </a:lnTo>
                  <a:lnTo>
                    <a:pt x="25" y="18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5" name="Freeform 291"/>
            <p:cNvSpPr>
              <a:spLocks/>
            </p:cNvSpPr>
            <p:nvPr/>
          </p:nvSpPr>
          <p:spPr bwMode="auto">
            <a:xfrm>
              <a:off x="4021" y="1626"/>
              <a:ext cx="33" cy="14"/>
            </a:xfrm>
            <a:custGeom>
              <a:avLst/>
              <a:gdLst>
                <a:gd name="T0" fmla="*/ 5107536 w 44"/>
                <a:gd name="T1" fmla="*/ 162083 h 22"/>
                <a:gd name="T2" fmla="*/ 5107536 w 44"/>
                <a:gd name="T3" fmla="*/ 162083 h 22"/>
                <a:gd name="T4" fmla="*/ 5107536 w 44"/>
                <a:gd name="T5" fmla="*/ 0 h 22"/>
                <a:gd name="T6" fmla="*/ 0 w 44"/>
                <a:gd name="T7" fmla="*/ 162083 h 22"/>
                <a:gd name="T8" fmla="*/ 5107536 w 44"/>
                <a:gd name="T9" fmla="*/ 162083 h 22"/>
                <a:gd name="T10" fmla="*/ 5107536 w 44"/>
                <a:gd name="T11" fmla="*/ 162083 h 22"/>
                <a:gd name="T12" fmla="*/ 5107536 w 44"/>
                <a:gd name="T13" fmla="*/ 162083 h 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4"/>
                <a:gd name="T22" fmla="*/ 0 h 22"/>
                <a:gd name="T23" fmla="*/ 44 w 44"/>
                <a:gd name="T24" fmla="*/ 22 h 2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4" h="22">
                  <a:moveTo>
                    <a:pt x="44" y="7"/>
                  </a:moveTo>
                  <a:lnTo>
                    <a:pt x="41" y="7"/>
                  </a:lnTo>
                  <a:lnTo>
                    <a:pt x="1" y="0"/>
                  </a:lnTo>
                  <a:lnTo>
                    <a:pt x="0" y="15"/>
                  </a:lnTo>
                  <a:lnTo>
                    <a:pt x="39" y="22"/>
                  </a:lnTo>
                  <a:lnTo>
                    <a:pt x="38" y="20"/>
                  </a:lnTo>
                  <a:lnTo>
                    <a:pt x="44" y="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6" name="Freeform 292"/>
            <p:cNvSpPr>
              <a:spLocks/>
            </p:cNvSpPr>
            <p:nvPr/>
          </p:nvSpPr>
          <p:spPr bwMode="auto">
            <a:xfrm>
              <a:off x="4050" y="1630"/>
              <a:ext cx="21" cy="19"/>
            </a:xfrm>
            <a:custGeom>
              <a:avLst/>
              <a:gdLst>
                <a:gd name="T0" fmla="*/ 2444403 w 29"/>
                <a:gd name="T1" fmla="*/ 146624 h 30"/>
                <a:gd name="T2" fmla="*/ 2444403 w 29"/>
                <a:gd name="T3" fmla="*/ 146624 h 30"/>
                <a:gd name="T4" fmla="*/ 2444403 w 29"/>
                <a:gd name="T5" fmla="*/ 0 h 30"/>
                <a:gd name="T6" fmla="*/ 0 w 29"/>
                <a:gd name="T7" fmla="*/ 146624 h 30"/>
                <a:gd name="T8" fmla="*/ 2444403 w 29"/>
                <a:gd name="T9" fmla="*/ 146624 h 30"/>
                <a:gd name="T10" fmla="*/ 2444403 w 29"/>
                <a:gd name="T11" fmla="*/ 146624 h 30"/>
                <a:gd name="T12" fmla="*/ 2444403 w 29"/>
                <a:gd name="T13" fmla="*/ 146624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9"/>
                <a:gd name="T22" fmla="*/ 0 h 30"/>
                <a:gd name="T23" fmla="*/ 29 w 29"/>
                <a:gd name="T24" fmla="*/ 30 h 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9" h="30">
                  <a:moveTo>
                    <a:pt x="27" y="13"/>
                  </a:moveTo>
                  <a:lnTo>
                    <a:pt x="29" y="15"/>
                  </a:lnTo>
                  <a:lnTo>
                    <a:pt x="6" y="0"/>
                  </a:lnTo>
                  <a:lnTo>
                    <a:pt x="0" y="13"/>
                  </a:lnTo>
                  <a:lnTo>
                    <a:pt x="22" y="28"/>
                  </a:lnTo>
                  <a:lnTo>
                    <a:pt x="25" y="30"/>
                  </a:lnTo>
                  <a:lnTo>
                    <a:pt x="27" y="13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7" name="Freeform 293"/>
            <p:cNvSpPr>
              <a:spLocks/>
            </p:cNvSpPr>
            <p:nvPr/>
          </p:nvSpPr>
          <p:spPr bwMode="auto">
            <a:xfrm>
              <a:off x="4068" y="1638"/>
              <a:ext cx="44" cy="17"/>
            </a:xfrm>
            <a:custGeom>
              <a:avLst/>
              <a:gdLst>
                <a:gd name="T0" fmla="*/ 6492981 w 58"/>
                <a:gd name="T1" fmla="*/ 286360 h 26"/>
                <a:gd name="T2" fmla="*/ 6492981 w 58"/>
                <a:gd name="T3" fmla="*/ 286360 h 26"/>
                <a:gd name="T4" fmla="*/ 6492981 w 58"/>
                <a:gd name="T5" fmla="*/ 0 h 26"/>
                <a:gd name="T6" fmla="*/ 0 w 58"/>
                <a:gd name="T7" fmla="*/ 286360 h 26"/>
                <a:gd name="T8" fmla="*/ 6492981 w 58"/>
                <a:gd name="T9" fmla="*/ 286360 h 26"/>
                <a:gd name="T10" fmla="*/ 6492981 w 58"/>
                <a:gd name="T11" fmla="*/ 286360 h 26"/>
                <a:gd name="T12" fmla="*/ 6492981 w 58"/>
                <a:gd name="T13" fmla="*/ 286360 h 26"/>
                <a:gd name="T14" fmla="*/ 6492981 w 58"/>
                <a:gd name="T15" fmla="*/ 286360 h 26"/>
                <a:gd name="T16" fmla="*/ 6492981 w 58"/>
                <a:gd name="T17" fmla="*/ 286360 h 26"/>
                <a:gd name="T18" fmla="*/ 6492981 w 58"/>
                <a:gd name="T19" fmla="*/ 286360 h 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8"/>
                <a:gd name="T31" fmla="*/ 0 h 26"/>
                <a:gd name="T32" fmla="*/ 58 w 58"/>
                <a:gd name="T33" fmla="*/ 26 h 2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8" h="26">
                  <a:moveTo>
                    <a:pt x="58" y="17"/>
                  </a:moveTo>
                  <a:lnTo>
                    <a:pt x="53" y="11"/>
                  </a:lnTo>
                  <a:lnTo>
                    <a:pt x="2" y="0"/>
                  </a:lnTo>
                  <a:lnTo>
                    <a:pt x="0" y="17"/>
                  </a:lnTo>
                  <a:lnTo>
                    <a:pt x="50" y="26"/>
                  </a:lnTo>
                  <a:lnTo>
                    <a:pt x="45" y="21"/>
                  </a:lnTo>
                  <a:lnTo>
                    <a:pt x="58" y="17"/>
                  </a:lnTo>
                  <a:lnTo>
                    <a:pt x="56" y="11"/>
                  </a:lnTo>
                  <a:lnTo>
                    <a:pt x="53" y="11"/>
                  </a:lnTo>
                  <a:lnTo>
                    <a:pt x="58" y="1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8" name="Freeform 294"/>
            <p:cNvSpPr>
              <a:spLocks/>
            </p:cNvSpPr>
            <p:nvPr/>
          </p:nvSpPr>
          <p:spPr bwMode="auto">
            <a:xfrm>
              <a:off x="4102" y="1649"/>
              <a:ext cx="14" cy="18"/>
            </a:xfrm>
            <a:custGeom>
              <a:avLst/>
              <a:gdLst>
                <a:gd name="T0" fmla="*/ 10961998 w 18"/>
                <a:gd name="T1" fmla="*/ 200600 h 28"/>
                <a:gd name="T2" fmla="*/ 10961998 w 18"/>
                <a:gd name="T3" fmla="*/ 200600 h 28"/>
                <a:gd name="T4" fmla="*/ 10961998 w 18"/>
                <a:gd name="T5" fmla="*/ 0 h 28"/>
                <a:gd name="T6" fmla="*/ 0 w 18"/>
                <a:gd name="T7" fmla="*/ 200600 h 28"/>
                <a:gd name="T8" fmla="*/ 10961998 w 18"/>
                <a:gd name="T9" fmla="*/ 200600 h 28"/>
                <a:gd name="T10" fmla="*/ 10961998 w 18"/>
                <a:gd name="T11" fmla="*/ 200600 h 28"/>
                <a:gd name="T12" fmla="*/ 10961998 w 18"/>
                <a:gd name="T13" fmla="*/ 200600 h 28"/>
                <a:gd name="T14" fmla="*/ 10961998 w 18"/>
                <a:gd name="T15" fmla="*/ 200600 h 28"/>
                <a:gd name="T16" fmla="*/ 10961998 w 18"/>
                <a:gd name="T17" fmla="*/ 200600 h 28"/>
                <a:gd name="T18" fmla="*/ 10961998 w 18"/>
                <a:gd name="T19" fmla="*/ 200600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28"/>
                <a:gd name="T32" fmla="*/ 18 w 18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28">
                  <a:moveTo>
                    <a:pt x="11" y="13"/>
                  </a:moveTo>
                  <a:lnTo>
                    <a:pt x="18" y="18"/>
                  </a:lnTo>
                  <a:lnTo>
                    <a:pt x="13" y="0"/>
                  </a:lnTo>
                  <a:lnTo>
                    <a:pt x="0" y="4"/>
                  </a:lnTo>
                  <a:lnTo>
                    <a:pt x="5" y="22"/>
                  </a:lnTo>
                  <a:lnTo>
                    <a:pt x="11" y="28"/>
                  </a:lnTo>
                  <a:lnTo>
                    <a:pt x="5" y="22"/>
                  </a:lnTo>
                  <a:lnTo>
                    <a:pt x="7" y="28"/>
                  </a:lnTo>
                  <a:lnTo>
                    <a:pt x="11" y="28"/>
                  </a:lnTo>
                  <a:lnTo>
                    <a:pt x="11" y="13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9" name="Freeform 295"/>
            <p:cNvSpPr>
              <a:spLocks/>
            </p:cNvSpPr>
            <p:nvPr/>
          </p:nvSpPr>
          <p:spPr bwMode="auto">
            <a:xfrm>
              <a:off x="4111" y="1658"/>
              <a:ext cx="29" cy="9"/>
            </a:xfrm>
            <a:custGeom>
              <a:avLst/>
              <a:gdLst>
                <a:gd name="T0" fmla="*/ 4265067 w 39"/>
                <a:gd name="T1" fmla="*/ 47109 h 15"/>
                <a:gd name="T2" fmla="*/ 4265067 w 39"/>
                <a:gd name="T3" fmla="*/ 0 h 15"/>
                <a:gd name="T4" fmla="*/ 0 w 39"/>
                <a:gd name="T5" fmla="*/ 0 h 15"/>
                <a:gd name="T6" fmla="*/ 0 w 39"/>
                <a:gd name="T7" fmla="*/ 47109 h 15"/>
                <a:gd name="T8" fmla="*/ 4265067 w 39"/>
                <a:gd name="T9" fmla="*/ 47109 h 15"/>
                <a:gd name="T10" fmla="*/ 4265067 w 39"/>
                <a:gd name="T11" fmla="*/ 47109 h 15"/>
                <a:gd name="T12" fmla="*/ 4265067 w 39"/>
                <a:gd name="T13" fmla="*/ 47109 h 15"/>
                <a:gd name="T14" fmla="*/ 4265067 w 39"/>
                <a:gd name="T15" fmla="*/ 0 h 15"/>
                <a:gd name="T16" fmla="*/ 4265067 w 39"/>
                <a:gd name="T17" fmla="*/ 0 h 15"/>
                <a:gd name="T18" fmla="*/ 4265067 w 39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9"/>
                <a:gd name="T31" fmla="*/ 0 h 15"/>
                <a:gd name="T32" fmla="*/ 39 w 39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9" h="15">
                  <a:moveTo>
                    <a:pt x="39" y="7"/>
                  </a:moveTo>
                  <a:lnTo>
                    <a:pt x="32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2" y="15"/>
                  </a:lnTo>
                  <a:lnTo>
                    <a:pt x="24" y="7"/>
                  </a:lnTo>
                  <a:lnTo>
                    <a:pt x="39" y="7"/>
                  </a:lnTo>
                  <a:lnTo>
                    <a:pt x="39" y="0"/>
                  </a:lnTo>
                  <a:lnTo>
                    <a:pt x="32" y="0"/>
                  </a:lnTo>
                  <a:lnTo>
                    <a:pt x="39" y="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00" name="Freeform 296"/>
            <p:cNvSpPr>
              <a:spLocks/>
            </p:cNvSpPr>
            <p:nvPr/>
          </p:nvSpPr>
          <p:spPr bwMode="auto">
            <a:xfrm>
              <a:off x="4129" y="1662"/>
              <a:ext cx="11" cy="20"/>
            </a:xfrm>
            <a:custGeom>
              <a:avLst/>
              <a:gdLst>
                <a:gd name="T0" fmla="*/ 3186070 w 15"/>
                <a:gd name="T1" fmla="*/ 111021 h 32"/>
                <a:gd name="T2" fmla="*/ 3186070 w 15"/>
                <a:gd name="T3" fmla="*/ 111021 h 32"/>
                <a:gd name="T4" fmla="*/ 3186070 w 15"/>
                <a:gd name="T5" fmla="*/ 0 h 32"/>
                <a:gd name="T6" fmla="*/ 0 w 15"/>
                <a:gd name="T7" fmla="*/ 0 h 32"/>
                <a:gd name="T8" fmla="*/ 0 w 15"/>
                <a:gd name="T9" fmla="*/ 111021 h 32"/>
                <a:gd name="T10" fmla="*/ 3186070 w 15"/>
                <a:gd name="T11" fmla="*/ 111021 h 32"/>
                <a:gd name="T12" fmla="*/ 0 w 15"/>
                <a:gd name="T13" fmla="*/ 111021 h 32"/>
                <a:gd name="T14" fmla="*/ 0 w 15"/>
                <a:gd name="T15" fmla="*/ 111021 h 32"/>
                <a:gd name="T16" fmla="*/ 3186070 w 15"/>
                <a:gd name="T17" fmla="*/ 111021 h 32"/>
                <a:gd name="T18" fmla="*/ 3186070 w 15"/>
                <a:gd name="T19" fmla="*/ 111021 h 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"/>
                <a:gd name="T31" fmla="*/ 0 h 32"/>
                <a:gd name="T32" fmla="*/ 15 w 15"/>
                <a:gd name="T33" fmla="*/ 32 h 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" h="32">
                  <a:moveTo>
                    <a:pt x="8" y="15"/>
                  </a:moveTo>
                  <a:lnTo>
                    <a:pt x="15" y="24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8" y="32"/>
                  </a:lnTo>
                  <a:lnTo>
                    <a:pt x="0" y="24"/>
                  </a:lnTo>
                  <a:lnTo>
                    <a:pt x="0" y="32"/>
                  </a:lnTo>
                  <a:lnTo>
                    <a:pt x="8" y="32"/>
                  </a:lnTo>
                  <a:lnTo>
                    <a:pt x="8" y="15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01" name="Freeform 297"/>
            <p:cNvSpPr>
              <a:spLocks/>
            </p:cNvSpPr>
            <p:nvPr/>
          </p:nvSpPr>
          <p:spPr bwMode="auto">
            <a:xfrm>
              <a:off x="4135" y="1672"/>
              <a:ext cx="25" cy="10"/>
            </a:xfrm>
            <a:custGeom>
              <a:avLst/>
              <a:gdLst>
                <a:gd name="T0" fmla="*/ 3369818 w 34"/>
                <a:gd name="T1" fmla="*/ 31081 h 17"/>
                <a:gd name="T2" fmla="*/ 3369818 w 34"/>
                <a:gd name="T3" fmla="*/ 0 h 17"/>
                <a:gd name="T4" fmla="*/ 0 w 34"/>
                <a:gd name="T5" fmla="*/ 0 h 17"/>
                <a:gd name="T6" fmla="*/ 0 w 34"/>
                <a:gd name="T7" fmla="*/ 31081 h 17"/>
                <a:gd name="T8" fmla="*/ 3369818 w 34"/>
                <a:gd name="T9" fmla="*/ 31081 h 17"/>
                <a:gd name="T10" fmla="*/ 3369818 w 34"/>
                <a:gd name="T11" fmla="*/ 31081 h 17"/>
                <a:gd name="T12" fmla="*/ 3369818 w 34"/>
                <a:gd name="T13" fmla="*/ 31081 h 17"/>
                <a:gd name="T14" fmla="*/ 3369818 w 34"/>
                <a:gd name="T15" fmla="*/ 0 h 17"/>
                <a:gd name="T16" fmla="*/ 3369818 w 34"/>
                <a:gd name="T17" fmla="*/ 0 h 17"/>
                <a:gd name="T18" fmla="*/ 3369818 w 34"/>
                <a:gd name="T19" fmla="*/ 31081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4"/>
                <a:gd name="T31" fmla="*/ 0 h 17"/>
                <a:gd name="T32" fmla="*/ 34 w 34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4" h="17">
                  <a:moveTo>
                    <a:pt x="34" y="9"/>
                  </a:moveTo>
                  <a:lnTo>
                    <a:pt x="27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27" y="17"/>
                  </a:lnTo>
                  <a:lnTo>
                    <a:pt x="21" y="9"/>
                  </a:lnTo>
                  <a:lnTo>
                    <a:pt x="34" y="9"/>
                  </a:lnTo>
                  <a:lnTo>
                    <a:pt x="34" y="0"/>
                  </a:lnTo>
                  <a:lnTo>
                    <a:pt x="27" y="0"/>
                  </a:lnTo>
                  <a:lnTo>
                    <a:pt x="34" y="9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02" name="Freeform 298"/>
            <p:cNvSpPr>
              <a:spLocks/>
            </p:cNvSpPr>
            <p:nvPr/>
          </p:nvSpPr>
          <p:spPr bwMode="auto">
            <a:xfrm>
              <a:off x="4151" y="1677"/>
              <a:ext cx="9" cy="29"/>
            </a:xfrm>
            <a:custGeom>
              <a:avLst/>
              <a:gdLst>
                <a:gd name="T0" fmla="*/ 951060 w 13"/>
                <a:gd name="T1" fmla="*/ 211262 h 45"/>
                <a:gd name="T2" fmla="*/ 951060 w 13"/>
                <a:gd name="T3" fmla="*/ 211262 h 45"/>
                <a:gd name="T4" fmla="*/ 951060 w 13"/>
                <a:gd name="T5" fmla="*/ 0 h 45"/>
                <a:gd name="T6" fmla="*/ 0 w 13"/>
                <a:gd name="T7" fmla="*/ 0 h 45"/>
                <a:gd name="T8" fmla="*/ 0 w 13"/>
                <a:gd name="T9" fmla="*/ 211262 h 45"/>
                <a:gd name="T10" fmla="*/ 951060 w 13"/>
                <a:gd name="T11" fmla="*/ 211262 h 45"/>
                <a:gd name="T12" fmla="*/ 0 w 13"/>
                <a:gd name="T13" fmla="*/ 211262 h 45"/>
                <a:gd name="T14" fmla="*/ 0 w 13"/>
                <a:gd name="T15" fmla="*/ 211262 h 45"/>
                <a:gd name="T16" fmla="*/ 951060 w 13"/>
                <a:gd name="T17" fmla="*/ 211262 h 45"/>
                <a:gd name="T18" fmla="*/ 951060 w 13"/>
                <a:gd name="T19" fmla="*/ 211262 h 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45"/>
                <a:gd name="T32" fmla="*/ 13 w 13"/>
                <a:gd name="T33" fmla="*/ 45 h 4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45">
                  <a:moveTo>
                    <a:pt x="6" y="30"/>
                  </a:moveTo>
                  <a:lnTo>
                    <a:pt x="13" y="37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7"/>
                  </a:lnTo>
                  <a:lnTo>
                    <a:pt x="6" y="45"/>
                  </a:lnTo>
                  <a:lnTo>
                    <a:pt x="0" y="37"/>
                  </a:lnTo>
                  <a:lnTo>
                    <a:pt x="0" y="45"/>
                  </a:lnTo>
                  <a:lnTo>
                    <a:pt x="6" y="45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03" name="Freeform 299"/>
            <p:cNvSpPr>
              <a:spLocks/>
            </p:cNvSpPr>
            <p:nvPr/>
          </p:nvSpPr>
          <p:spPr bwMode="auto">
            <a:xfrm>
              <a:off x="4155" y="1696"/>
              <a:ext cx="40" cy="10"/>
            </a:xfrm>
            <a:custGeom>
              <a:avLst/>
              <a:gdLst>
                <a:gd name="T0" fmla="*/ 5826288 w 53"/>
                <a:gd name="T1" fmla="*/ 430536 h 15"/>
                <a:gd name="T2" fmla="*/ 5826288 w 53"/>
                <a:gd name="T3" fmla="*/ 0 h 15"/>
                <a:gd name="T4" fmla="*/ 0 w 53"/>
                <a:gd name="T5" fmla="*/ 0 h 15"/>
                <a:gd name="T6" fmla="*/ 0 w 53"/>
                <a:gd name="T7" fmla="*/ 430536 h 15"/>
                <a:gd name="T8" fmla="*/ 5826288 w 53"/>
                <a:gd name="T9" fmla="*/ 430536 h 15"/>
                <a:gd name="T10" fmla="*/ 5826288 w 53"/>
                <a:gd name="T11" fmla="*/ 430536 h 15"/>
                <a:gd name="T12" fmla="*/ 5826288 w 53"/>
                <a:gd name="T13" fmla="*/ 430536 h 15"/>
                <a:gd name="T14" fmla="*/ 5826288 w 53"/>
                <a:gd name="T15" fmla="*/ 0 h 15"/>
                <a:gd name="T16" fmla="*/ 5826288 w 53"/>
                <a:gd name="T17" fmla="*/ 0 h 15"/>
                <a:gd name="T18" fmla="*/ 5826288 w 53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"/>
                <a:gd name="T31" fmla="*/ 0 h 15"/>
                <a:gd name="T32" fmla="*/ 53 w 53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" h="15">
                  <a:moveTo>
                    <a:pt x="53" y="7"/>
                  </a:moveTo>
                  <a:lnTo>
                    <a:pt x="4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47" y="15"/>
                  </a:lnTo>
                  <a:lnTo>
                    <a:pt x="40" y="7"/>
                  </a:lnTo>
                  <a:lnTo>
                    <a:pt x="53" y="7"/>
                  </a:lnTo>
                  <a:lnTo>
                    <a:pt x="53" y="0"/>
                  </a:lnTo>
                  <a:lnTo>
                    <a:pt x="47" y="0"/>
                  </a:lnTo>
                  <a:lnTo>
                    <a:pt x="53" y="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04" name="Freeform 300"/>
            <p:cNvSpPr>
              <a:spLocks/>
            </p:cNvSpPr>
            <p:nvPr/>
          </p:nvSpPr>
          <p:spPr bwMode="auto">
            <a:xfrm>
              <a:off x="4185" y="1701"/>
              <a:ext cx="10" cy="18"/>
            </a:xfrm>
            <a:custGeom>
              <a:avLst/>
              <a:gdLst>
                <a:gd name="T0" fmla="*/ 8691896 w 13"/>
                <a:gd name="T1" fmla="*/ 200600 h 28"/>
                <a:gd name="T2" fmla="*/ 8691896 w 13"/>
                <a:gd name="T3" fmla="*/ 200600 h 28"/>
                <a:gd name="T4" fmla="*/ 8691896 w 13"/>
                <a:gd name="T5" fmla="*/ 0 h 28"/>
                <a:gd name="T6" fmla="*/ 0 w 13"/>
                <a:gd name="T7" fmla="*/ 0 h 28"/>
                <a:gd name="T8" fmla="*/ 0 w 13"/>
                <a:gd name="T9" fmla="*/ 200600 h 28"/>
                <a:gd name="T10" fmla="*/ 8691896 w 13"/>
                <a:gd name="T11" fmla="*/ 200600 h 28"/>
                <a:gd name="T12" fmla="*/ 0 w 13"/>
                <a:gd name="T13" fmla="*/ 200600 h 28"/>
                <a:gd name="T14" fmla="*/ 0 w 13"/>
                <a:gd name="T15" fmla="*/ 200600 h 28"/>
                <a:gd name="T16" fmla="*/ 8691896 w 13"/>
                <a:gd name="T17" fmla="*/ 200600 h 28"/>
                <a:gd name="T18" fmla="*/ 8691896 w 13"/>
                <a:gd name="T19" fmla="*/ 200600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28"/>
                <a:gd name="T32" fmla="*/ 13 w 13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28">
                  <a:moveTo>
                    <a:pt x="7" y="13"/>
                  </a:moveTo>
                  <a:lnTo>
                    <a:pt x="13" y="21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7" y="28"/>
                  </a:lnTo>
                  <a:lnTo>
                    <a:pt x="0" y="21"/>
                  </a:lnTo>
                  <a:lnTo>
                    <a:pt x="0" y="28"/>
                  </a:lnTo>
                  <a:lnTo>
                    <a:pt x="7" y="28"/>
                  </a:lnTo>
                  <a:lnTo>
                    <a:pt x="7" y="13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05" name="Freeform 301"/>
            <p:cNvSpPr>
              <a:spLocks/>
            </p:cNvSpPr>
            <p:nvPr/>
          </p:nvSpPr>
          <p:spPr bwMode="auto">
            <a:xfrm>
              <a:off x="4191" y="1709"/>
              <a:ext cx="121" cy="10"/>
            </a:xfrm>
            <a:custGeom>
              <a:avLst/>
              <a:gdLst>
                <a:gd name="T0" fmla="*/ 5334254 w 161"/>
                <a:gd name="T1" fmla="*/ 430536 h 15"/>
                <a:gd name="T2" fmla="*/ 5334254 w 161"/>
                <a:gd name="T3" fmla="*/ 0 h 15"/>
                <a:gd name="T4" fmla="*/ 0 w 161"/>
                <a:gd name="T5" fmla="*/ 0 h 15"/>
                <a:gd name="T6" fmla="*/ 0 w 161"/>
                <a:gd name="T7" fmla="*/ 430536 h 15"/>
                <a:gd name="T8" fmla="*/ 5334254 w 161"/>
                <a:gd name="T9" fmla="*/ 430536 h 15"/>
                <a:gd name="T10" fmla="*/ 5334254 w 161"/>
                <a:gd name="T11" fmla="*/ 430536 h 15"/>
                <a:gd name="T12" fmla="*/ 5334254 w 161"/>
                <a:gd name="T13" fmla="*/ 430536 h 15"/>
                <a:gd name="T14" fmla="*/ 5334254 w 161"/>
                <a:gd name="T15" fmla="*/ 0 h 15"/>
                <a:gd name="T16" fmla="*/ 5334254 w 161"/>
                <a:gd name="T17" fmla="*/ 0 h 15"/>
                <a:gd name="T18" fmla="*/ 5334254 w 161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61"/>
                <a:gd name="T31" fmla="*/ 0 h 15"/>
                <a:gd name="T32" fmla="*/ 161 w 161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61" h="15">
                  <a:moveTo>
                    <a:pt x="161" y="8"/>
                  </a:moveTo>
                  <a:lnTo>
                    <a:pt x="155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55" y="15"/>
                  </a:lnTo>
                  <a:lnTo>
                    <a:pt x="148" y="8"/>
                  </a:lnTo>
                  <a:lnTo>
                    <a:pt x="161" y="8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61" y="8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06" name="Freeform 302"/>
            <p:cNvSpPr>
              <a:spLocks/>
            </p:cNvSpPr>
            <p:nvPr/>
          </p:nvSpPr>
          <p:spPr bwMode="auto">
            <a:xfrm>
              <a:off x="4302" y="1714"/>
              <a:ext cx="10" cy="28"/>
            </a:xfrm>
            <a:custGeom>
              <a:avLst/>
              <a:gdLst>
                <a:gd name="T0" fmla="*/ 8691896 w 13"/>
                <a:gd name="T1" fmla="*/ 162083 h 44"/>
                <a:gd name="T2" fmla="*/ 8691896 w 13"/>
                <a:gd name="T3" fmla="*/ 162083 h 44"/>
                <a:gd name="T4" fmla="*/ 8691896 w 13"/>
                <a:gd name="T5" fmla="*/ 0 h 44"/>
                <a:gd name="T6" fmla="*/ 0 w 13"/>
                <a:gd name="T7" fmla="*/ 0 h 44"/>
                <a:gd name="T8" fmla="*/ 0 w 13"/>
                <a:gd name="T9" fmla="*/ 162083 h 44"/>
                <a:gd name="T10" fmla="*/ 8691896 w 13"/>
                <a:gd name="T11" fmla="*/ 162083 h 44"/>
                <a:gd name="T12" fmla="*/ 0 w 13"/>
                <a:gd name="T13" fmla="*/ 162083 h 44"/>
                <a:gd name="T14" fmla="*/ 0 w 13"/>
                <a:gd name="T15" fmla="*/ 162083 h 44"/>
                <a:gd name="T16" fmla="*/ 8691896 w 13"/>
                <a:gd name="T17" fmla="*/ 162083 h 44"/>
                <a:gd name="T18" fmla="*/ 8691896 w 13"/>
                <a:gd name="T19" fmla="*/ 162083 h 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44"/>
                <a:gd name="T32" fmla="*/ 13 w 13"/>
                <a:gd name="T33" fmla="*/ 44 h 4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44">
                  <a:moveTo>
                    <a:pt x="7" y="29"/>
                  </a:moveTo>
                  <a:lnTo>
                    <a:pt x="13" y="36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6"/>
                  </a:lnTo>
                  <a:lnTo>
                    <a:pt x="7" y="44"/>
                  </a:lnTo>
                  <a:lnTo>
                    <a:pt x="0" y="36"/>
                  </a:lnTo>
                  <a:lnTo>
                    <a:pt x="0" y="44"/>
                  </a:lnTo>
                  <a:lnTo>
                    <a:pt x="7" y="44"/>
                  </a:lnTo>
                  <a:lnTo>
                    <a:pt x="7" y="29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07" name="Freeform 303"/>
            <p:cNvSpPr>
              <a:spLocks/>
            </p:cNvSpPr>
            <p:nvPr/>
          </p:nvSpPr>
          <p:spPr bwMode="auto">
            <a:xfrm>
              <a:off x="4308" y="1733"/>
              <a:ext cx="64" cy="9"/>
            </a:xfrm>
            <a:custGeom>
              <a:avLst/>
              <a:gdLst>
                <a:gd name="T0" fmla="*/ 4337465 w 86"/>
                <a:gd name="T1" fmla="*/ 47109 h 15"/>
                <a:gd name="T2" fmla="*/ 4337465 w 86"/>
                <a:gd name="T3" fmla="*/ 0 h 15"/>
                <a:gd name="T4" fmla="*/ 0 w 86"/>
                <a:gd name="T5" fmla="*/ 0 h 15"/>
                <a:gd name="T6" fmla="*/ 0 w 86"/>
                <a:gd name="T7" fmla="*/ 47109 h 15"/>
                <a:gd name="T8" fmla="*/ 4337465 w 86"/>
                <a:gd name="T9" fmla="*/ 47109 h 15"/>
                <a:gd name="T10" fmla="*/ 4337465 w 86"/>
                <a:gd name="T11" fmla="*/ 47109 h 15"/>
                <a:gd name="T12" fmla="*/ 4337465 w 86"/>
                <a:gd name="T13" fmla="*/ 47109 h 15"/>
                <a:gd name="T14" fmla="*/ 4337465 w 86"/>
                <a:gd name="T15" fmla="*/ 0 h 15"/>
                <a:gd name="T16" fmla="*/ 4337465 w 86"/>
                <a:gd name="T17" fmla="*/ 0 h 15"/>
                <a:gd name="T18" fmla="*/ 4337465 w 86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6"/>
                <a:gd name="T31" fmla="*/ 0 h 15"/>
                <a:gd name="T32" fmla="*/ 86 w 86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6" h="15">
                  <a:moveTo>
                    <a:pt x="86" y="7"/>
                  </a:moveTo>
                  <a:lnTo>
                    <a:pt x="80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80" y="15"/>
                  </a:lnTo>
                  <a:lnTo>
                    <a:pt x="73" y="7"/>
                  </a:lnTo>
                  <a:lnTo>
                    <a:pt x="86" y="7"/>
                  </a:lnTo>
                  <a:lnTo>
                    <a:pt x="86" y="0"/>
                  </a:lnTo>
                  <a:lnTo>
                    <a:pt x="80" y="0"/>
                  </a:lnTo>
                  <a:lnTo>
                    <a:pt x="86" y="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08" name="Freeform 304"/>
            <p:cNvSpPr>
              <a:spLocks/>
            </p:cNvSpPr>
            <p:nvPr/>
          </p:nvSpPr>
          <p:spPr bwMode="auto">
            <a:xfrm>
              <a:off x="4363" y="1737"/>
              <a:ext cx="9" cy="12"/>
            </a:xfrm>
            <a:custGeom>
              <a:avLst/>
              <a:gdLst>
                <a:gd name="T0" fmla="*/ 951060 w 13"/>
                <a:gd name="T1" fmla="*/ 138327 h 19"/>
                <a:gd name="T2" fmla="*/ 951060 w 13"/>
                <a:gd name="T3" fmla="*/ 138327 h 19"/>
                <a:gd name="T4" fmla="*/ 951060 w 13"/>
                <a:gd name="T5" fmla="*/ 0 h 19"/>
                <a:gd name="T6" fmla="*/ 0 w 13"/>
                <a:gd name="T7" fmla="*/ 0 h 19"/>
                <a:gd name="T8" fmla="*/ 0 w 13"/>
                <a:gd name="T9" fmla="*/ 138327 h 19"/>
                <a:gd name="T10" fmla="*/ 951060 w 13"/>
                <a:gd name="T11" fmla="*/ 138327 h 19"/>
                <a:gd name="T12" fmla="*/ 0 w 13"/>
                <a:gd name="T13" fmla="*/ 138327 h 19"/>
                <a:gd name="T14" fmla="*/ 0 w 13"/>
                <a:gd name="T15" fmla="*/ 138327 h 19"/>
                <a:gd name="T16" fmla="*/ 951060 w 13"/>
                <a:gd name="T17" fmla="*/ 138327 h 19"/>
                <a:gd name="T18" fmla="*/ 951060 w 13"/>
                <a:gd name="T19" fmla="*/ 13832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9"/>
                <a:gd name="T32" fmla="*/ 13 w 13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9">
                  <a:moveTo>
                    <a:pt x="7" y="4"/>
                  </a:moveTo>
                  <a:lnTo>
                    <a:pt x="13" y="11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7" y="19"/>
                  </a:lnTo>
                  <a:lnTo>
                    <a:pt x="0" y="11"/>
                  </a:lnTo>
                  <a:lnTo>
                    <a:pt x="0" y="19"/>
                  </a:lnTo>
                  <a:lnTo>
                    <a:pt x="7" y="19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09" name="Freeform 305"/>
            <p:cNvSpPr>
              <a:spLocks/>
            </p:cNvSpPr>
            <p:nvPr/>
          </p:nvSpPr>
          <p:spPr bwMode="auto">
            <a:xfrm>
              <a:off x="4368" y="1740"/>
              <a:ext cx="53" cy="9"/>
            </a:xfrm>
            <a:custGeom>
              <a:avLst/>
              <a:gdLst>
                <a:gd name="T0" fmla="*/ 6232435 w 70"/>
                <a:gd name="T1" fmla="*/ 47109 h 15"/>
                <a:gd name="T2" fmla="*/ 6232435 w 70"/>
                <a:gd name="T3" fmla="*/ 0 h 15"/>
                <a:gd name="T4" fmla="*/ 0 w 70"/>
                <a:gd name="T5" fmla="*/ 0 h 15"/>
                <a:gd name="T6" fmla="*/ 0 w 70"/>
                <a:gd name="T7" fmla="*/ 47109 h 15"/>
                <a:gd name="T8" fmla="*/ 6232435 w 70"/>
                <a:gd name="T9" fmla="*/ 47109 h 15"/>
                <a:gd name="T10" fmla="*/ 6232435 w 70"/>
                <a:gd name="T11" fmla="*/ 47109 h 15"/>
                <a:gd name="T12" fmla="*/ 6232435 w 70"/>
                <a:gd name="T13" fmla="*/ 47109 h 15"/>
                <a:gd name="T14" fmla="*/ 6232435 w 70"/>
                <a:gd name="T15" fmla="*/ 0 h 15"/>
                <a:gd name="T16" fmla="*/ 6232435 w 70"/>
                <a:gd name="T17" fmla="*/ 0 h 15"/>
                <a:gd name="T18" fmla="*/ 6232435 w 70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0"/>
                <a:gd name="T31" fmla="*/ 0 h 15"/>
                <a:gd name="T32" fmla="*/ 70 w 70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0" h="15">
                  <a:moveTo>
                    <a:pt x="70" y="7"/>
                  </a:moveTo>
                  <a:lnTo>
                    <a:pt x="63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63" y="15"/>
                  </a:lnTo>
                  <a:lnTo>
                    <a:pt x="57" y="7"/>
                  </a:lnTo>
                  <a:lnTo>
                    <a:pt x="70" y="7"/>
                  </a:lnTo>
                  <a:lnTo>
                    <a:pt x="70" y="0"/>
                  </a:lnTo>
                  <a:lnTo>
                    <a:pt x="63" y="0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0" name="Freeform 306"/>
            <p:cNvSpPr>
              <a:spLocks/>
            </p:cNvSpPr>
            <p:nvPr/>
          </p:nvSpPr>
          <p:spPr bwMode="auto">
            <a:xfrm>
              <a:off x="4411" y="1744"/>
              <a:ext cx="10" cy="24"/>
            </a:xfrm>
            <a:custGeom>
              <a:avLst/>
              <a:gdLst>
                <a:gd name="T0" fmla="*/ 8691896 w 13"/>
                <a:gd name="T1" fmla="*/ 242172 h 37"/>
                <a:gd name="T2" fmla="*/ 8691896 w 13"/>
                <a:gd name="T3" fmla="*/ 242172 h 37"/>
                <a:gd name="T4" fmla="*/ 8691896 w 13"/>
                <a:gd name="T5" fmla="*/ 0 h 37"/>
                <a:gd name="T6" fmla="*/ 0 w 13"/>
                <a:gd name="T7" fmla="*/ 0 h 37"/>
                <a:gd name="T8" fmla="*/ 0 w 13"/>
                <a:gd name="T9" fmla="*/ 242172 h 37"/>
                <a:gd name="T10" fmla="*/ 8691896 w 13"/>
                <a:gd name="T11" fmla="*/ 242172 h 37"/>
                <a:gd name="T12" fmla="*/ 0 w 13"/>
                <a:gd name="T13" fmla="*/ 242172 h 37"/>
                <a:gd name="T14" fmla="*/ 0 w 13"/>
                <a:gd name="T15" fmla="*/ 242172 h 37"/>
                <a:gd name="T16" fmla="*/ 8691896 w 13"/>
                <a:gd name="T17" fmla="*/ 242172 h 37"/>
                <a:gd name="T18" fmla="*/ 8691896 w 13"/>
                <a:gd name="T19" fmla="*/ 242172 h 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7"/>
                <a:gd name="T32" fmla="*/ 13 w 13"/>
                <a:gd name="T33" fmla="*/ 37 h 3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7">
                  <a:moveTo>
                    <a:pt x="6" y="23"/>
                  </a:moveTo>
                  <a:lnTo>
                    <a:pt x="13" y="3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6" y="37"/>
                  </a:lnTo>
                  <a:lnTo>
                    <a:pt x="0" y="30"/>
                  </a:lnTo>
                  <a:lnTo>
                    <a:pt x="0" y="37"/>
                  </a:lnTo>
                  <a:lnTo>
                    <a:pt x="6" y="37"/>
                  </a:lnTo>
                  <a:lnTo>
                    <a:pt x="6" y="23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1" name="Freeform 307"/>
            <p:cNvSpPr>
              <a:spLocks/>
            </p:cNvSpPr>
            <p:nvPr/>
          </p:nvSpPr>
          <p:spPr bwMode="auto">
            <a:xfrm>
              <a:off x="4415" y="1759"/>
              <a:ext cx="74" cy="9"/>
            </a:xfrm>
            <a:custGeom>
              <a:avLst/>
              <a:gdLst>
                <a:gd name="T0" fmla="*/ 5889019 w 98"/>
                <a:gd name="T1" fmla="*/ 200600 h 14"/>
                <a:gd name="T2" fmla="*/ 5889019 w 98"/>
                <a:gd name="T3" fmla="*/ 0 h 14"/>
                <a:gd name="T4" fmla="*/ 0 w 98"/>
                <a:gd name="T5" fmla="*/ 0 h 14"/>
                <a:gd name="T6" fmla="*/ 0 w 98"/>
                <a:gd name="T7" fmla="*/ 200600 h 14"/>
                <a:gd name="T8" fmla="*/ 5889019 w 98"/>
                <a:gd name="T9" fmla="*/ 200600 h 14"/>
                <a:gd name="T10" fmla="*/ 5889019 w 98"/>
                <a:gd name="T11" fmla="*/ 200600 h 14"/>
                <a:gd name="T12" fmla="*/ 5889019 w 98"/>
                <a:gd name="T13" fmla="*/ 200600 h 14"/>
                <a:gd name="T14" fmla="*/ 5889019 w 98"/>
                <a:gd name="T15" fmla="*/ 0 h 14"/>
                <a:gd name="T16" fmla="*/ 5889019 w 98"/>
                <a:gd name="T17" fmla="*/ 0 h 14"/>
                <a:gd name="T18" fmla="*/ 5889019 w 98"/>
                <a:gd name="T19" fmla="*/ 200600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8"/>
                <a:gd name="T31" fmla="*/ 0 h 14"/>
                <a:gd name="T32" fmla="*/ 98 w 98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8" h="14">
                  <a:moveTo>
                    <a:pt x="98" y="7"/>
                  </a:moveTo>
                  <a:lnTo>
                    <a:pt x="92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92" y="14"/>
                  </a:lnTo>
                  <a:lnTo>
                    <a:pt x="85" y="7"/>
                  </a:lnTo>
                  <a:lnTo>
                    <a:pt x="98" y="7"/>
                  </a:lnTo>
                  <a:lnTo>
                    <a:pt x="98" y="0"/>
                  </a:lnTo>
                  <a:lnTo>
                    <a:pt x="92" y="0"/>
                  </a:lnTo>
                  <a:lnTo>
                    <a:pt x="98" y="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2" name="Freeform 308"/>
            <p:cNvSpPr>
              <a:spLocks/>
            </p:cNvSpPr>
            <p:nvPr/>
          </p:nvSpPr>
          <p:spPr bwMode="auto">
            <a:xfrm>
              <a:off x="4480" y="1763"/>
              <a:ext cx="9" cy="12"/>
            </a:xfrm>
            <a:custGeom>
              <a:avLst/>
              <a:gdLst>
                <a:gd name="T0" fmla="*/ 951060 w 13"/>
                <a:gd name="T1" fmla="*/ 430534 h 18"/>
                <a:gd name="T2" fmla="*/ 951060 w 13"/>
                <a:gd name="T3" fmla="*/ 430534 h 18"/>
                <a:gd name="T4" fmla="*/ 951060 w 13"/>
                <a:gd name="T5" fmla="*/ 0 h 18"/>
                <a:gd name="T6" fmla="*/ 0 w 13"/>
                <a:gd name="T7" fmla="*/ 0 h 18"/>
                <a:gd name="T8" fmla="*/ 0 w 13"/>
                <a:gd name="T9" fmla="*/ 430534 h 18"/>
                <a:gd name="T10" fmla="*/ 951060 w 13"/>
                <a:gd name="T11" fmla="*/ 430534 h 18"/>
                <a:gd name="T12" fmla="*/ 0 w 13"/>
                <a:gd name="T13" fmla="*/ 430534 h 18"/>
                <a:gd name="T14" fmla="*/ 0 w 13"/>
                <a:gd name="T15" fmla="*/ 430534 h 18"/>
                <a:gd name="T16" fmla="*/ 951060 w 13"/>
                <a:gd name="T17" fmla="*/ 430534 h 18"/>
                <a:gd name="T18" fmla="*/ 951060 w 13"/>
                <a:gd name="T19" fmla="*/ 430534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8"/>
                <a:gd name="T32" fmla="*/ 13 w 13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8">
                  <a:moveTo>
                    <a:pt x="7" y="4"/>
                  </a:moveTo>
                  <a:lnTo>
                    <a:pt x="13" y="11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7" y="18"/>
                  </a:lnTo>
                  <a:lnTo>
                    <a:pt x="0" y="11"/>
                  </a:lnTo>
                  <a:lnTo>
                    <a:pt x="0" y="18"/>
                  </a:lnTo>
                  <a:lnTo>
                    <a:pt x="7" y="18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3" name="Freeform 309"/>
            <p:cNvSpPr>
              <a:spLocks/>
            </p:cNvSpPr>
            <p:nvPr/>
          </p:nvSpPr>
          <p:spPr bwMode="auto">
            <a:xfrm>
              <a:off x="4485" y="1766"/>
              <a:ext cx="73" cy="9"/>
            </a:xfrm>
            <a:custGeom>
              <a:avLst/>
              <a:gdLst>
                <a:gd name="T0" fmla="*/ 5489061 w 97"/>
                <a:gd name="T1" fmla="*/ 200600 h 14"/>
                <a:gd name="T2" fmla="*/ 5489061 w 97"/>
                <a:gd name="T3" fmla="*/ 0 h 14"/>
                <a:gd name="T4" fmla="*/ 0 w 97"/>
                <a:gd name="T5" fmla="*/ 0 h 14"/>
                <a:gd name="T6" fmla="*/ 0 w 97"/>
                <a:gd name="T7" fmla="*/ 200600 h 14"/>
                <a:gd name="T8" fmla="*/ 5489061 w 97"/>
                <a:gd name="T9" fmla="*/ 200600 h 14"/>
                <a:gd name="T10" fmla="*/ 5489061 w 97"/>
                <a:gd name="T11" fmla="*/ 200600 h 14"/>
                <a:gd name="T12" fmla="*/ 5489061 w 97"/>
                <a:gd name="T13" fmla="*/ 200600 h 14"/>
                <a:gd name="T14" fmla="*/ 5489061 w 97"/>
                <a:gd name="T15" fmla="*/ 0 h 14"/>
                <a:gd name="T16" fmla="*/ 5489061 w 97"/>
                <a:gd name="T17" fmla="*/ 0 h 14"/>
                <a:gd name="T18" fmla="*/ 5489061 w 97"/>
                <a:gd name="T19" fmla="*/ 200600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7"/>
                <a:gd name="T31" fmla="*/ 0 h 14"/>
                <a:gd name="T32" fmla="*/ 97 w 97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7" h="14">
                  <a:moveTo>
                    <a:pt x="97" y="7"/>
                  </a:moveTo>
                  <a:lnTo>
                    <a:pt x="89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89" y="14"/>
                  </a:lnTo>
                  <a:lnTo>
                    <a:pt x="83" y="7"/>
                  </a:lnTo>
                  <a:lnTo>
                    <a:pt x="97" y="7"/>
                  </a:lnTo>
                  <a:lnTo>
                    <a:pt x="97" y="0"/>
                  </a:lnTo>
                  <a:lnTo>
                    <a:pt x="89" y="0"/>
                  </a:lnTo>
                  <a:lnTo>
                    <a:pt x="97" y="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4" name="Freeform 310"/>
            <p:cNvSpPr>
              <a:spLocks/>
            </p:cNvSpPr>
            <p:nvPr/>
          </p:nvSpPr>
          <p:spPr bwMode="auto">
            <a:xfrm>
              <a:off x="4547" y="1770"/>
              <a:ext cx="11" cy="27"/>
            </a:xfrm>
            <a:custGeom>
              <a:avLst/>
              <a:gdLst>
                <a:gd name="T0" fmla="*/ 13566988 w 14"/>
                <a:gd name="T1" fmla="*/ 332739 h 41"/>
                <a:gd name="T2" fmla="*/ 13566988 w 14"/>
                <a:gd name="T3" fmla="*/ 332739 h 41"/>
                <a:gd name="T4" fmla="*/ 13566988 w 14"/>
                <a:gd name="T5" fmla="*/ 0 h 41"/>
                <a:gd name="T6" fmla="*/ 0 w 14"/>
                <a:gd name="T7" fmla="*/ 0 h 41"/>
                <a:gd name="T8" fmla="*/ 0 w 14"/>
                <a:gd name="T9" fmla="*/ 332739 h 41"/>
                <a:gd name="T10" fmla="*/ 13566988 w 14"/>
                <a:gd name="T11" fmla="*/ 332739 h 41"/>
                <a:gd name="T12" fmla="*/ 0 w 14"/>
                <a:gd name="T13" fmla="*/ 332739 h 41"/>
                <a:gd name="T14" fmla="*/ 0 w 14"/>
                <a:gd name="T15" fmla="*/ 332739 h 41"/>
                <a:gd name="T16" fmla="*/ 13566988 w 14"/>
                <a:gd name="T17" fmla="*/ 332739 h 41"/>
                <a:gd name="T18" fmla="*/ 13566988 w 14"/>
                <a:gd name="T19" fmla="*/ 332739 h 4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41"/>
                <a:gd name="T32" fmla="*/ 14 w 14"/>
                <a:gd name="T33" fmla="*/ 41 h 4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41">
                  <a:moveTo>
                    <a:pt x="6" y="26"/>
                  </a:moveTo>
                  <a:lnTo>
                    <a:pt x="14" y="33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33"/>
                  </a:lnTo>
                  <a:lnTo>
                    <a:pt x="6" y="41"/>
                  </a:lnTo>
                  <a:lnTo>
                    <a:pt x="0" y="33"/>
                  </a:lnTo>
                  <a:lnTo>
                    <a:pt x="0" y="41"/>
                  </a:lnTo>
                  <a:lnTo>
                    <a:pt x="6" y="41"/>
                  </a:lnTo>
                  <a:lnTo>
                    <a:pt x="6" y="26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5" name="Freeform 311"/>
            <p:cNvSpPr>
              <a:spLocks/>
            </p:cNvSpPr>
            <p:nvPr/>
          </p:nvSpPr>
          <p:spPr bwMode="auto">
            <a:xfrm>
              <a:off x="4552" y="1787"/>
              <a:ext cx="99" cy="10"/>
            </a:xfrm>
            <a:custGeom>
              <a:avLst/>
              <a:gdLst>
                <a:gd name="T0" fmla="*/ 5991905 w 131"/>
                <a:gd name="T1" fmla="*/ 430536 h 15"/>
                <a:gd name="T2" fmla="*/ 5991905 w 131"/>
                <a:gd name="T3" fmla="*/ 0 h 15"/>
                <a:gd name="T4" fmla="*/ 0 w 131"/>
                <a:gd name="T5" fmla="*/ 0 h 15"/>
                <a:gd name="T6" fmla="*/ 0 w 131"/>
                <a:gd name="T7" fmla="*/ 430536 h 15"/>
                <a:gd name="T8" fmla="*/ 5991905 w 131"/>
                <a:gd name="T9" fmla="*/ 430536 h 15"/>
                <a:gd name="T10" fmla="*/ 5991905 w 131"/>
                <a:gd name="T11" fmla="*/ 430536 h 15"/>
                <a:gd name="T12" fmla="*/ 5991905 w 131"/>
                <a:gd name="T13" fmla="*/ 430536 h 15"/>
                <a:gd name="T14" fmla="*/ 5991905 w 131"/>
                <a:gd name="T15" fmla="*/ 0 h 15"/>
                <a:gd name="T16" fmla="*/ 5991905 w 131"/>
                <a:gd name="T17" fmla="*/ 0 h 15"/>
                <a:gd name="T18" fmla="*/ 5991905 w 131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1"/>
                <a:gd name="T31" fmla="*/ 0 h 15"/>
                <a:gd name="T32" fmla="*/ 131 w 131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1" h="15">
                  <a:moveTo>
                    <a:pt x="131" y="7"/>
                  </a:moveTo>
                  <a:lnTo>
                    <a:pt x="125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25" y="15"/>
                  </a:lnTo>
                  <a:lnTo>
                    <a:pt x="117" y="7"/>
                  </a:lnTo>
                  <a:lnTo>
                    <a:pt x="131" y="7"/>
                  </a:lnTo>
                  <a:lnTo>
                    <a:pt x="131" y="0"/>
                  </a:lnTo>
                  <a:lnTo>
                    <a:pt x="125" y="0"/>
                  </a:lnTo>
                  <a:lnTo>
                    <a:pt x="131" y="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6" name="Freeform 312"/>
            <p:cNvSpPr>
              <a:spLocks/>
            </p:cNvSpPr>
            <p:nvPr/>
          </p:nvSpPr>
          <p:spPr bwMode="auto">
            <a:xfrm>
              <a:off x="4640" y="1792"/>
              <a:ext cx="11" cy="19"/>
            </a:xfrm>
            <a:custGeom>
              <a:avLst/>
              <a:gdLst>
                <a:gd name="T0" fmla="*/ 13566988 w 14"/>
                <a:gd name="T1" fmla="*/ 146624 h 30"/>
                <a:gd name="T2" fmla="*/ 13566988 w 14"/>
                <a:gd name="T3" fmla="*/ 146624 h 30"/>
                <a:gd name="T4" fmla="*/ 13566988 w 14"/>
                <a:gd name="T5" fmla="*/ 0 h 30"/>
                <a:gd name="T6" fmla="*/ 0 w 14"/>
                <a:gd name="T7" fmla="*/ 0 h 30"/>
                <a:gd name="T8" fmla="*/ 0 w 14"/>
                <a:gd name="T9" fmla="*/ 146624 h 30"/>
                <a:gd name="T10" fmla="*/ 13566988 w 14"/>
                <a:gd name="T11" fmla="*/ 146624 h 30"/>
                <a:gd name="T12" fmla="*/ 0 w 14"/>
                <a:gd name="T13" fmla="*/ 146624 h 30"/>
                <a:gd name="T14" fmla="*/ 0 w 14"/>
                <a:gd name="T15" fmla="*/ 146624 h 30"/>
                <a:gd name="T16" fmla="*/ 13566988 w 14"/>
                <a:gd name="T17" fmla="*/ 146624 h 30"/>
                <a:gd name="T18" fmla="*/ 13566988 w 14"/>
                <a:gd name="T19" fmla="*/ 146624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30"/>
                <a:gd name="T32" fmla="*/ 14 w 14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30">
                  <a:moveTo>
                    <a:pt x="8" y="15"/>
                  </a:moveTo>
                  <a:lnTo>
                    <a:pt x="14" y="22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22"/>
                  </a:lnTo>
                  <a:lnTo>
                    <a:pt x="8" y="30"/>
                  </a:lnTo>
                  <a:lnTo>
                    <a:pt x="0" y="22"/>
                  </a:lnTo>
                  <a:lnTo>
                    <a:pt x="0" y="30"/>
                  </a:lnTo>
                  <a:lnTo>
                    <a:pt x="8" y="30"/>
                  </a:lnTo>
                  <a:lnTo>
                    <a:pt x="8" y="15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7" name="Freeform 313"/>
            <p:cNvSpPr>
              <a:spLocks/>
            </p:cNvSpPr>
            <p:nvPr/>
          </p:nvSpPr>
          <p:spPr bwMode="auto">
            <a:xfrm>
              <a:off x="4646" y="1801"/>
              <a:ext cx="24" cy="10"/>
            </a:xfrm>
            <a:custGeom>
              <a:avLst/>
              <a:gdLst>
                <a:gd name="T0" fmla="*/ 5107526 w 32"/>
                <a:gd name="T1" fmla="*/ 430536 h 15"/>
                <a:gd name="T2" fmla="*/ 5107526 w 32"/>
                <a:gd name="T3" fmla="*/ 0 h 15"/>
                <a:gd name="T4" fmla="*/ 0 w 32"/>
                <a:gd name="T5" fmla="*/ 0 h 15"/>
                <a:gd name="T6" fmla="*/ 0 w 32"/>
                <a:gd name="T7" fmla="*/ 430536 h 15"/>
                <a:gd name="T8" fmla="*/ 5107526 w 32"/>
                <a:gd name="T9" fmla="*/ 430536 h 15"/>
                <a:gd name="T10" fmla="*/ 5107526 w 32"/>
                <a:gd name="T11" fmla="*/ 430536 h 15"/>
                <a:gd name="T12" fmla="*/ 5107526 w 32"/>
                <a:gd name="T13" fmla="*/ 430536 h 15"/>
                <a:gd name="T14" fmla="*/ 5107526 w 32"/>
                <a:gd name="T15" fmla="*/ 0 h 15"/>
                <a:gd name="T16" fmla="*/ 5107526 w 32"/>
                <a:gd name="T17" fmla="*/ 0 h 15"/>
                <a:gd name="T18" fmla="*/ 5107526 w 32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5"/>
                <a:gd name="T32" fmla="*/ 32 w 32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5">
                  <a:moveTo>
                    <a:pt x="32" y="7"/>
                  </a:moveTo>
                  <a:lnTo>
                    <a:pt x="25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5" y="15"/>
                  </a:lnTo>
                  <a:lnTo>
                    <a:pt x="19" y="7"/>
                  </a:lnTo>
                  <a:lnTo>
                    <a:pt x="32" y="7"/>
                  </a:lnTo>
                  <a:lnTo>
                    <a:pt x="32" y="0"/>
                  </a:lnTo>
                  <a:lnTo>
                    <a:pt x="25" y="0"/>
                  </a:lnTo>
                  <a:lnTo>
                    <a:pt x="32" y="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8" name="Freeform 314"/>
            <p:cNvSpPr>
              <a:spLocks/>
            </p:cNvSpPr>
            <p:nvPr/>
          </p:nvSpPr>
          <p:spPr bwMode="auto">
            <a:xfrm>
              <a:off x="4661" y="1806"/>
              <a:ext cx="9" cy="20"/>
            </a:xfrm>
            <a:custGeom>
              <a:avLst/>
              <a:gdLst>
                <a:gd name="T0" fmla="*/ 951060 w 13"/>
                <a:gd name="T1" fmla="*/ 111021 h 32"/>
                <a:gd name="T2" fmla="*/ 951060 w 13"/>
                <a:gd name="T3" fmla="*/ 111021 h 32"/>
                <a:gd name="T4" fmla="*/ 951060 w 13"/>
                <a:gd name="T5" fmla="*/ 0 h 32"/>
                <a:gd name="T6" fmla="*/ 0 w 13"/>
                <a:gd name="T7" fmla="*/ 0 h 32"/>
                <a:gd name="T8" fmla="*/ 0 w 13"/>
                <a:gd name="T9" fmla="*/ 111021 h 32"/>
                <a:gd name="T10" fmla="*/ 951060 w 13"/>
                <a:gd name="T11" fmla="*/ 111021 h 32"/>
                <a:gd name="T12" fmla="*/ 0 w 13"/>
                <a:gd name="T13" fmla="*/ 111021 h 32"/>
                <a:gd name="T14" fmla="*/ 0 w 13"/>
                <a:gd name="T15" fmla="*/ 111021 h 32"/>
                <a:gd name="T16" fmla="*/ 951060 w 13"/>
                <a:gd name="T17" fmla="*/ 111021 h 32"/>
                <a:gd name="T18" fmla="*/ 951060 w 13"/>
                <a:gd name="T19" fmla="*/ 111021 h 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32"/>
                <a:gd name="T32" fmla="*/ 13 w 13"/>
                <a:gd name="T33" fmla="*/ 32 h 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32">
                  <a:moveTo>
                    <a:pt x="6" y="17"/>
                  </a:moveTo>
                  <a:lnTo>
                    <a:pt x="13" y="24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6" y="32"/>
                  </a:lnTo>
                  <a:lnTo>
                    <a:pt x="0" y="24"/>
                  </a:lnTo>
                  <a:lnTo>
                    <a:pt x="0" y="32"/>
                  </a:lnTo>
                  <a:lnTo>
                    <a:pt x="6" y="32"/>
                  </a:lnTo>
                  <a:lnTo>
                    <a:pt x="6" y="1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9" name="Rectangle 315"/>
            <p:cNvSpPr>
              <a:spLocks noChangeArrowheads="1"/>
            </p:cNvSpPr>
            <p:nvPr/>
          </p:nvSpPr>
          <p:spPr bwMode="auto">
            <a:xfrm>
              <a:off x="4665" y="1816"/>
              <a:ext cx="14" cy="10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kumimoji="0" lang="en-AU" sz="2400">
                <a:latin typeface="Times New Roman" pitchFamily="18" charset="0"/>
                <a:ea typeface="ヒラギノ角ゴ Pro W3"/>
                <a:cs typeface="ヒラギノ角ゴ Pro W3"/>
              </a:endParaRPr>
            </a:p>
          </p:txBody>
        </p:sp>
        <p:sp>
          <p:nvSpPr>
            <p:cNvPr id="320" name="Freeform 316"/>
            <p:cNvSpPr>
              <a:spLocks/>
            </p:cNvSpPr>
            <p:nvPr/>
          </p:nvSpPr>
          <p:spPr bwMode="auto">
            <a:xfrm>
              <a:off x="4679" y="1816"/>
              <a:ext cx="24" cy="10"/>
            </a:xfrm>
            <a:custGeom>
              <a:avLst/>
              <a:gdLst>
                <a:gd name="T0" fmla="*/ 5107526 w 32"/>
                <a:gd name="T1" fmla="*/ 430536 h 15"/>
                <a:gd name="T2" fmla="*/ 5107526 w 32"/>
                <a:gd name="T3" fmla="*/ 0 h 15"/>
                <a:gd name="T4" fmla="*/ 0 w 32"/>
                <a:gd name="T5" fmla="*/ 0 h 15"/>
                <a:gd name="T6" fmla="*/ 0 w 32"/>
                <a:gd name="T7" fmla="*/ 430536 h 15"/>
                <a:gd name="T8" fmla="*/ 5107526 w 32"/>
                <a:gd name="T9" fmla="*/ 430536 h 15"/>
                <a:gd name="T10" fmla="*/ 5107526 w 32"/>
                <a:gd name="T11" fmla="*/ 430536 h 15"/>
                <a:gd name="T12" fmla="*/ 5107526 w 32"/>
                <a:gd name="T13" fmla="*/ 430536 h 15"/>
                <a:gd name="T14" fmla="*/ 5107526 w 32"/>
                <a:gd name="T15" fmla="*/ 0 h 15"/>
                <a:gd name="T16" fmla="*/ 5107526 w 32"/>
                <a:gd name="T17" fmla="*/ 0 h 15"/>
                <a:gd name="T18" fmla="*/ 5107526 w 32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5"/>
                <a:gd name="T32" fmla="*/ 32 w 32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5">
                  <a:moveTo>
                    <a:pt x="32" y="7"/>
                  </a:moveTo>
                  <a:lnTo>
                    <a:pt x="25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5" y="15"/>
                  </a:lnTo>
                  <a:lnTo>
                    <a:pt x="17" y="7"/>
                  </a:lnTo>
                  <a:lnTo>
                    <a:pt x="32" y="7"/>
                  </a:lnTo>
                  <a:lnTo>
                    <a:pt x="32" y="0"/>
                  </a:lnTo>
                  <a:lnTo>
                    <a:pt x="25" y="0"/>
                  </a:lnTo>
                  <a:lnTo>
                    <a:pt x="32" y="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21" name="Freeform 317"/>
            <p:cNvSpPr>
              <a:spLocks/>
            </p:cNvSpPr>
            <p:nvPr/>
          </p:nvSpPr>
          <p:spPr bwMode="auto">
            <a:xfrm>
              <a:off x="4691" y="1821"/>
              <a:ext cx="12" cy="15"/>
            </a:xfrm>
            <a:custGeom>
              <a:avLst/>
              <a:gdLst>
                <a:gd name="T0" fmla="*/ 19806837 w 15"/>
                <a:gd name="T1" fmla="*/ 271368 h 23"/>
                <a:gd name="T2" fmla="*/ 19806837 w 15"/>
                <a:gd name="T3" fmla="*/ 271368 h 23"/>
                <a:gd name="T4" fmla="*/ 19806837 w 15"/>
                <a:gd name="T5" fmla="*/ 0 h 23"/>
                <a:gd name="T6" fmla="*/ 0 w 15"/>
                <a:gd name="T7" fmla="*/ 0 h 23"/>
                <a:gd name="T8" fmla="*/ 0 w 15"/>
                <a:gd name="T9" fmla="*/ 271368 h 23"/>
                <a:gd name="T10" fmla="*/ 19806837 w 15"/>
                <a:gd name="T11" fmla="*/ 271368 h 23"/>
                <a:gd name="T12" fmla="*/ 0 w 15"/>
                <a:gd name="T13" fmla="*/ 271368 h 23"/>
                <a:gd name="T14" fmla="*/ 0 w 15"/>
                <a:gd name="T15" fmla="*/ 271368 h 23"/>
                <a:gd name="T16" fmla="*/ 19806837 w 15"/>
                <a:gd name="T17" fmla="*/ 271368 h 23"/>
                <a:gd name="T18" fmla="*/ 19806837 w 15"/>
                <a:gd name="T19" fmla="*/ 271368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"/>
                <a:gd name="T31" fmla="*/ 0 h 23"/>
                <a:gd name="T32" fmla="*/ 15 w 15"/>
                <a:gd name="T33" fmla="*/ 23 h 2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" h="23">
                  <a:moveTo>
                    <a:pt x="8" y="8"/>
                  </a:moveTo>
                  <a:lnTo>
                    <a:pt x="15" y="15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8" y="23"/>
                  </a:lnTo>
                  <a:lnTo>
                    <a:pt x="0" y="15"/>
                  </a:lnTo>
                  <a:lnTo>
                    <a:pt x="0" y="23"/>
                  </a:lnTo>
                  <a:lnTo>
                    <a:pt x="8" y="23"/>
                  </a:lnTo>
                  <a:lnTo>
                    <a:pt x="8" y="8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22" name="Freeform 318"/>
            <p:cNvSpPr>
              <a:spLocks/>
            </p:cNvSpPr>
            <p:nvPr/>
          </p:nvSpPr>
          <p:spPr bwMode="auto">
            <a:xfrm>
              <a:off x="4698" y="1826"/>
              <a:ext cx="52" cy="10"/>
            </a:xfrm>
            <a:custGeom>
              <a:avLst/>
              <a:gdLst>
                <a:gd name="T0" fmla="*/ 5651489 w 69"/>
                <a:gd name="T1" fmla="*/ 430536 h 15"/>
                <a:gd name="T2" fmla="*/ 5651489 w 69"/>
                <a:gd name="T3" fmla="*/ 0 h 15"/>
                <a:gd name="T4" fmla="*/ 0 w 69"/>
                <a:gd name="T5" fmla="*/ 0 h 15"/>
                <a:gd name="T6" fmla="*/ 0 w 69"/>
                <a:gd name="T7" fmla="*/ 430536 h 15"/>
                <a:gd name="T8" fmla="*/ 5651489 w 69"/>
                <a:gd name="T9" fmla="*/ 430536 h 15"/>
                <a:gd name="T10" fmla="*/ 5651489 w 69"/>
                <a:gd name="T11" fmla="*/ 430536 h 15"/>
                <a:gd name="T12" fmla="*/ 5651489 w 69"/>
                <a:gd name="T13" fmla="*/ 430536 h 15"/>
                <a:gd name="T14" fmla="*/ 5651489 w 69"/>
                <a:gd name="T15" fmla="*/ 0 h 15"/>
                <a:gd name="T16" fmla="*/ 5651489 w 69"/>
                <a:gd name="T17" fmla="*/ 0 h 15"/>
                <a:gd name="T18" fmla="*/ 5651489 w 69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9"/>
                <a:gd name="T31" fmla="*/ 0 h 15"/>
                <a:gd name="T32" fmla="*/ 69 w 69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9" h="15">
                  <a:moveTo>
                    <a:pt x="69" y="7"/>
                  </a:moveTo>
                  <a:lnTo>
                    <a:pt x="63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63" y="15"/>
                  </a:lnTo>
                  <a:lnTo>
                    <a:pt x="56" y="7"/>
                  </a:lnTo>
                  <a:lnTo>
                    <a:pt x="69" y="7"/>
                  </a:lnTo>
                  <a:lnTo>
                    <a:pt x="69" y="0"/>
                  </a:lnTo>
                  <a:lnTo>
                    <a:pt x="63" y="0"/>
                  </a:lnTo>
                  <a:lnTo>
                    <a:pt x="69" y="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23" name="Freeform 319"/>
            <p:cNvSpPr>
              <a:spLocks/>
            </p:cNvSpPr>
            <p:nvPr/>
          </p:nvSpPr>
          <p:spPr bwMode="auto">
            <a:xfrm>
              <a:off x="4740" y="1830"/>
              <a:ext cx="10" cy="13"/>
            </a:xfrm>
            <a:custGeom>
              <a:avLst/>
              <a:gdLst>
                <a:gd name="T0" fmla="*/ 8691896 w 13"/>
                <a:gd name="T1" fmla="*/ 742864 h 19"/>
                <a:gd name="T2" fmla="*/ 8691896 w 13"/>
                <a:gd name="T3" fmla="*/ 742864 h 19"/>
                <a:gd name="T4" fmla="*/ 8691896 w 13"/>
                <a:gd name="T5" fmla="*/ 0 h 19"/>
                <a:gd name="T6" fmla="*/ 0 w 13"/>
                <a:gd name="T7" fmla="*/ 0 h 19"/>
                <a:gd name="T8" fmla="*/ 0 w 13"/>
                <a:gd name="T9" fmla="*/ 742864 h 19"/>
                <a:gd name="T10" fmla="*/ 8691896 w 13"/>
                <a:gd name="T11" fmla="*/ 742864 h 19"/>
                <a:gd name="T12" fmla="*/ 0 w 13"/>
                <a:gd name="T13" fmla="*/ 742864 h 19"/>
                <a:gd name="T14" fmla="*/ 0 w 13"/>
                <a:gd name="T15" fmla="*/ 742864 h 19"/>
                <a:gd name="T16" fmla="*/ 8691896 w 13"/>
                <a:gd name="T17" fmla="*/ 742864 h 19"/>
                <a:gd name="T18" fmla="*/ 8691896 w 13"/>
                <a:gd name="T19" fmla="*/ 742864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9"/>
                <a:gd name="T32" fmla="*/ 13 w 13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9">
                  <a:moveTo>
                    <a:pt x="7" y="4"/>
                  </a:moveTo>
                  <a:lnTo>
                    <a:pt x="13" y="11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7" y="19"/>
                  </a:lnTo>
                  <a:lnTo>
                    <a:pt x="0" y="11"/>
                  </a:lnTo>
                  <a:lnTo>
                    <a:pt x="0" y="19"/>
                  </a:lnTo>
                  <a:lnTo>
                    <a:pt x="7" y="19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24" name="Freeform 320"/>
            <p:cNvSpPr>
              <a:spLocks/>
            </p:cNvSpPr>
            <p:nvPr/>
          </p:nvSpPr>
          <p:spPr bwMode="auto">
            <a:xfrm>
              <a:off x="4745" y="1833"/>
              <a:ext cx="21" cy="10"/>
            </a:xfrm>
            <a:custGeom>
              <a:avLst/>
              <a:gdLst>
                <a:gd name="T0" fmla="*/ 5107539 w 28"/>
                <a:gd name="T1" fmla="*/ 430536 h 15"/>
                <a:gd name="T2" fmla="*/ 5107539 w 28"/>
                <a:gd name="T3" fmla="*/ 0 h 15"/>
                <a:gd name="T4" fmla="*/ 0 w 28"/>
                <a:gd name="T5" fmla="*/ 0 h 15"/>
                <a:gd name="T6" fmla="*/ 0 w 28"/>
                <a:gd name="T7" fmla="*/ 430536 h 15"/>
                <a:gd name="T8" fmla="*/ 5107539 w 28"/>
                <a:gd name="T9" fmla="*/ 430536 h 15"/>
                <a:gd name="T10" fmla="*/ 5107539 w 28"/>
                <a:gd name="T11" fmla="*/ 430536 h 15"/>
                <a:gd name="T12" fmla="*/ 5107539 w 28"/>
                <a:gd name="T13" fmla="*/ 430536 h 15"/>
                <a:gd name="T14" fmla="*/ 5107539 w 28"/>
                <a:gd name="T15" fmla="*/ 0 h 15"/>
                <a:gd name="T16" fmla="*/ 5107539 w 28"/>
                <a:gd name="T17" fmla="*/ 0 h 15"/>
                <a:gd name="T18" fmla="*/ 5107539 w 28"/>
                <a:gd name="T19" fmla="*/ 430536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15"/>
                <a:gd name="T32" fmla="*/ 28 w 28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15">
                  <a:moveTo>
                    <a:pt x="28" y="7"/>
                  </a:moveTo>
                  <a:lnTo>
                    <a:pt x="22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2" y="15"/>
                  </a:lnTo>
                  <a:lnTo>
                    <a:pt x="16" y="7"/>
                  </a:lnTo>
                  <a:lnTo>
                    <a:pt x="28" y="7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28" y="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25" name="Freeform 321"/>
            <p:cNvSpPr>
              <a:spLocks/>
            </p:cNvSpPr>
            <p:nvPr/>
          </p:nvSpPr>
          <p:spPr bwMode="auto">
            <a:xfrm>
              <a:off x="4757" y="1837"/>
              <a:ext cx="9" cy="14"/>
            </a:xfrm>
            <a:custGeom>
              <a:avLst/>
              <a:gdLst>
                <a:gd name="T0" fmla="*/ 5107536 w 12"/>
                <a:gd name="T1" fmla="*/ 430535 h 21"/>
                <a:gd name="T2" fmla="*/ 5107536 w 12"/>
                <a:gd name="T3" fmla="*/ 430535 h 21"/>
                <a:gd name="T4" fmla="*/ 5107536 w 12"/>
                <a:gd name="T5" fmla="*/ 0 h 21"/>
                <a:gd name="T6" fmla="*/ 0 w 12"/>
                <a:gd name="T7" fmla="*/ 0 h 21"/>
                <a:gd name="T8" fmla="*/ 0 w 12"/>
                <a:gd name="T9" fmla="*/ 430535 h 21"/>
                <a:gd name="T10" fmla="*/ 5107536 w 12"/>
                <a:gd name="T11" fmla="*/ 430535 h 21"/>
                <a:gd name="T12" fmla="*/ 0 w 12"/>
                <a:gd name="T13" fmla="*/ 430535 h 21"/>
                <a:gd name="T14" fmla="*/ 0 w 12"/>
                <a:gd name="T15" fmla="*/ 430535 h 21"/>
                <a:gd name="T16" fmla="*/ 5107536 w 12"/>
                <a:gd name="T17" fmla="*/ 430535 h 21"/>
                <a:gd name="T18" fmla="*/ 5107536 w 12"/>
                <a:gd name="T19" fmla="*/ 430535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21"/>
                <a:gd name="T32" fmla="*/ 12 w 12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21">
                  <a:moveTo>
                    <a:pt x="6" y="4"/>
                  </a:moveTo>
                  <a:lnTo>
                    <a:pt x="12" y="11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6" y="21"/>
                  </a:lnTo>
                  <a:lnTo>
                    <a:pt x="0" y="11"/>
                  </a:lnTo>
                  <a:lnTo>
                    <a:pt x="0" y="21"/>
                  </a:lnTo>
                  <a:lnTo>
                    <a:pt x="6" y="21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26" name="Freeform 322"/>
            <p:cNvSpPr>
              <a:spLocks/>
            </p:cNvSpPr>
            <p:nvPr/>
          </p:nvSpPr>
          <p:spPr bwMode="auto">
            <a:xfrm>
              <a:off x="4762" y="1840"/>
              <a:ext cx="24" cy="11"/>
            </a:xfrm>
            <a:custGeom>
              <a:avLst/>
              <a:gdLst>
                <a:gd name="T0" fmla="*/ 5107526 w 32"/>
                <a:gd name="T1" fmla="*/ 230009 h 17"/>
                <a:gd name="T2" fmla="*/ 5107526 w 32"/>
                <a:gd name="T3" fmla="*/ 0 h 17"/>
                <a:gd name="T4" fmla="*/ 0 w 32"/>
                <a:gd name="T5" fmla="*/ 0 h 17"/>
                <a:gd name="T6" fmla="*/ 0 w 32"/>
                <a:gd name="T7" fmla="*/ 230009 h 17"/>
                <a:gd name="T8" fmla="*/ 5107526 w 32"/>
                <a:gd name="T9" fmla="*/ 230009 h 17"/>
                <a:gd name="T10" fmla="*/ 5107526 w 32"/>
                <a:gd name="T11" fmla="*/ 230009 h 17"/>
                <a:gd name="T12" fmla="*/ 5107526 w 32"/>
                <a:gd name="T13" fmla="*/ 230009 h 17"/>
                <a:gd name="T14" fmla="*/ 5107526 w 32"/>
                <a:gd name="T15" fmla="*/ 0 h 17"/>
                <a:gd name="T16" fmla="*/ 5107526 w 32"/>
                <a:gd name="T17" fmla="*/ 0 h 17"/>
                <a:gd name="T18" fmla="*/ 5107526 w 32"/>
                <a:gd name="T19" fmla="*/ 230009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17"/>
                <a:gd name="T32" fmla="*/ 32 w 32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17">
                  <a:moveTo>
                    <a:pt x="32" y="7"/>
                  </a:moveTo>
                  <a:lnTo>
                    <a:pt x="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25" y="17"/>
                  </a:lnTo>
                  <a:lnTo>
                    <a:pt x="17" y="7"/>
                  </a:lnTo>
                  <a:lnTo>
                    <a:pt x="32" y="7"/>
                  </a:lnTo>
                  <a:lnTo>
                    <a:pt x="32" y="0"/>
                  </a:lnTo>
                  <a:lnTo>
                    <a:pt x="25" y="0"/>
                  </a:lnTo>
                  <a:lnTo>
                    <a:pt x="32" y="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27" name="Freeform 323"/>
            <p:cNvSpPr>
              <a:spLocks/>
            </p:cNvSpPr>
            <p:nvPr/>
          </p:nvSpPr>
          <p:spPr bwMode="auto">
            <a:xfrm>
              <a:off x="4774" y="1845"/>
              <a:ext cx="12" cy="10"/>
            </a:xfrm>
            <a:custGeom>
              <a:avLst/>
              <a:gdLst>
                <a:gd name="T0" fmla="*/ 19806837 w 15"/>
                <a:gd name="T1" fmla="*/ 31081 h 17"/>
                <a:gd name="T2" fmla="*/ 19806837 w 15"/>
                <a:gd name="T3" fmla="*/ 31081 h 17"/>
                <a:gd name="T4" fmla="*/ 19806837 w 15"/>
                <a:gd name="T5" fmla="*/ 0 h 17"/>
                <a:gd name="T6" fmla="*/ 0 w 15"/>
                <a:gd name="T7" fmla="*/ 0 h 17"/>
                <a:gd name="T8" fmla="*/ 0 w 15"/>
                <a:gd name="T9" fmla="*/ 31081 h 17"/>
                <a:gd name="T10" fmla="*/ 19806837 w 15"/>
                <a:gd name="T11" fmla="*/ 31081 h 17"/>
                <a:gd name="T12" fmla="*/ 0 w 15"/>
                <a:gd name="T13" fmla="*/ 31081 h 17"/>
                <a:gd name="T14" fmla="*/ 0 w 15"/>
                <a:gd name="T15" fmla="*/ 31081 h 17"/>
                <a:gd name="T16" fmla="*/ 19806837 w 15"/>
                <a:gd name="T17" fmla="*/ 31081 h 17"/>
                <a:gd name="T18" fmla="*/ 19806837 w 15"/>
                <a:gd name="T19" fmla="*/ 31081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"/>
                <a:gd name="T31" fmla="*/ 0 h 17"/>
                <a:gd name="T32" fmla="*/ 15 w 15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" h="17">
                  <a:moveTo>
                    <a:pt x="8" y="2"/>
                  </a:moveTo>
                  <a:lnTo>
                    <a:pt x="15" y="1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8" y="17"/>
                  </a:lnTo>
                  <a:lnTo>
                    <a:pt x="0" y="10"/>
                  </a:lnTo>
                  <a:lnTo>
                    <a:pt x="0" y="17"/>
                  </a:lnTo>
                  <a:lnTo>
                    <a:pt x="8" y="17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28" name="Freeform 324"/>
            <p:cNvSpPr>
              <a:spLocks/>
            </p:cNvSpPr>
            <p:nvPr/>
          </p:nvSpPr>
          <p:spPr bwMode="auto">
            <a:xfrm>
              <a:off x="4780" y="1846"/>
              <a:ext cx="209" cy="9"/>
            </a:xfrm>
            <a:custGeom>
              <a:avLst/>
              <a:gdLst>
                <a:gd name="T0" fmla="*/ 5793234 w 277"/>
                <a:gd name="T1" fmla="*/ 47109 h 15"/>
                <a:gd name="T2" fmla="*/ 5793234 w 277"/>
                <a:gd name="T3" fmla="*/ 0 h 15"/>
                <a:gd name="T4" fmla="*/ 0 w 277"/>
                <a:gd name="T5" fmla="*/ 0 h 15"/>
                <a:gd name="T6" fmla="*/ 0 w 277"/>
                <a:gd name="T7" fmla="*/ 47109 h 15"/>
                <a:gd name="T8" fmla="*/ 5793234 w 277"/>
                <a:gd name="T9" fmla="*/ 47109 h 15"/>
                <a:gd name="T10" fmla="*/ 5793234 w 277"/>
                <a:gd name="T11" fmla="*/ 47109 h 15"/>
                <a:gd name="T12" fmla="*/ 5793234 w 277"/>
                <a:gd name="T13" fmla="*/ 47109 h 15"/>
                <a:gd name="T14" fmla="*/ 5793234 w 277"/>
                <a:gd name="T15" fmla="*/ 0 h 15"/>
                <a:gd name="T16" fmla="*/ 5793234 w 277"/>
                <a:gd name="T17" fmla="*/ 0 h 15"/>
                <a:gd name="T18" fmla="*/ 5793234 w 277"/>
                <a:gd name="T19" fmla="*/ 47109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77"/>
                <a:gd name="T31" fmla="*/ 0 h 15"/>
                <a:gd name="T32" fmla="*/ 277 w 277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77" h="15">
                  <a:moveTo>
                    <a:pt x="277" y="8"/>
                  </a:moveTo>
                  <a:lnTo>
                    <a:pt x="270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70" y="15"/>
                  </a:lnTo>
                  <a:lnTo>
                    <a:pt x="264" y="8"/>
                  </a:lnTo>
                  <a:lnTo>
                    <a:pt x="277" y="8"/>
                  </a:lnTo>
                  <a:lnTo>
                    <a:pt x="277" y="0"/>
                  </a:lnTo>
                  <a:lnTo>
                    <a:pt x="270" y="0"/>
                  </a:lnTo>
                  <a:lnTo>
                    <a:pt x="277" y="8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29" name="Freeform 325"/>
            <p:cNvSpPr>
              <a:spLocks/>
            </p:cNvSpPr>
            <p:nvPr/>
          </p:nvSpPr>
          <p:spPr bwMode="auto">
            <a:xfrm>
              <a:off x="4980" y="1851"/>
              <a:ext cx="9" cy="25"/>
            </a:xfrm>
            <a:custGeom>
              <a:avLst/>
              <a:gdLst>
                <a:gd name="T0" fmla="*/ 951060 w 13"/>
                <a:gd name="T1" fmla="*/ 111021 h 40"/>
                <a:gd name="T2" fmla="*/ 951060 w 13"/>
                <a:gd name="T3" fmla="*/ 111021 h 40"/>
                <a:gd name="T4" fmla="*/ 951060 w 13"/>
                <a:gd name="T5" fmla="*/ 0 h 40"/>
                <a:gd name="T6" fmla="*/ 0 w 13"/>
                <a:gd name="T7" fmla="*/ 0 h 40"/>
                <a:gd name="T8" fmla="*/ 0 w 13"/>
                <a:gd name="T9" fmla="*/ 111021 h 40"/>
                <a:gd name="T10" fmla="*/ 951060 w 13"/>
                <a:gd name="T11" fmla="*/ 111021 h 40"/>
                <a:gd name="T12" fmla="*/ 0 w 13"/>
                <a:gd name="T13" fmla="*/ 111021 h 40"/>
                <a:gd name="T14" fmla="*/ 0 w 13"/>
                <a:gd name="T15" fmla="*/ 111021 h 40"/>
                <a:gd name="T16" fmla="*/ 951060 w 13"/>
                <a:gd name="T17" fmla="*/ 111021 h 40"/>
                <a:gd name="T18" fmla="*/ 951060 w 13"/>
                <a:gd name="T19" fmla="*/ 111021 h 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40"/>
                <a:gd name="T32" fmla="*/ 13 w 13"/>
                <a:gd name="T33" fmla="*/ 40 h 4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40">
                  <a:moveTo>
                    <a:pt x="6" y="24"/>
                  </a:moveTo>
                  <a:lnTo>
                    <a:pt x="13" y="33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3"/>
                  </a:lnTo>
                  <a:lnTo>
                    <a:pt x="6" y="40"/>
                  </a:lnTo>
                  <a:lnTo>
                    <a:pt x="0" y="33"/>
                  </a:lnTo>
                  <a:lnTo>
                    <a:pt x="0" y="40"/>
                  </a:lnTo>
                  <a:lnTo>
                    <a:pt x="6" y="40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30" name="Freeform 326"/>
            <p:cNvSpPr>
              <a:spLocks/>
            </p:cNvSpPr>
            <p:nvPr/>
          </p:nvSpPr>
          <p:spPr bwMode="auto">
            <a:xfrm>
              <a:off x="4984" y="1866"/>
              <a:ext cx="17" cy="10"/>
            </a:xfrm>
            <a:custGeom>
              <a:avLst/>
              <a:gdLst>
                <a:gd name="T0" fmla="*/ 3758957 w 23"/>
                <a:gd name="T1" fmla="*/ 111021 h 16"/>
                <a:gd name="T2" fmla="*/ 3758957 w 23"/>
                <a:gd name="T3" fmla="*/ 0 h 16"/>
                <a:gd name="T4" fmla="*/ 0 w 23"/>
                <a:gd name="T5" fmla="*/ 0 h 16"/>
                <a:gd name="T6" fmla="*/ 0 w 23"/>
                <a:gd name="T7" fmla="*/ 111021 h 16"/>
                <a:gd name="T8" fmla="*/ 3758957 w 23"/>
                <a:gd name="T9" fmla="*/ 111021 h 16"/>
                <a:gd name="T10" fmla="*/ 3758957 w 23"/>
                <a:gd name="T11" fmla="*/ 111021 h 16"/>
                <a:gd name="T12" fmla="*/ 3758957 w 23"/>
                <a:gd name="T13" fmla="*/ 111021 h 16"/>
                <a:gd name="T14" fmla="*/ 3758957 w 23"/>
                <a:gd name="T15" fmla="*/ 0 h 16"/>
                <a:gd name="T16" fmla="*/ 3758957 w 23"/>
                <a:gd name="T17" fmla="*/ 0 h 16"/>
                <a:gd name="T18" fmla="*/ 3758957 w 23"/>
                <a:gd name="T19" fmla="*/ 111021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16"/>
                <a:gd name="T32" fmla="*/ 23 w 23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16">
                  <a:moveTo>
                    <a:pt x="23" y="9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16" y="16"/>
                  </a:lnTo>
                  <a:lnTo>
                    <a:pt x="8" y="9"/>
                  </a:lnTo>
                  <a:lnTo>
                    <a:pt x="23" y="9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23" y="9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31" name="Freeform 327"/>
            <p:cNvSpPr>
              <a:spLocks/>
            </p:cNvSpPr>
            <p:nvPr/>
          </p:nvSpPr>
          <p:spPr bwMode="auto">
            <a:xfrm>
              <a:off x="4990" y="1872"/>
              <a:ext cx="11" cy="40"/>
            </a:xfrm>
            <a:custGeom>
              <a:avLst/>
              <a:gdLst>
                <a:gd name="T0" fmla="*/ 3186070 w 15"/>
                <a:gd name="T1" fmla="*/ 154538 h 63"/>
                <a:gd name="T2" fmla="*/ 3186070 w 15"/>
                <a:gd name="T3" fmla="*/ 154538 h 63"/>
                <a:gd name="T4" fmla="*/ 3186070 w 15"/>
                <a:gd name="T5" fmla="*/ 0 h 63"/>
                <a:gd name="T6" fmla="*/ 0 w 15"/>
                <a:gd name="T7" fmla="*/ 0 h 63"/>
                <a:gd name="T8" fmla="*/ 0 w 15"/>
                <a:gd name="T9" fmla="*/ 154538 h 63"/>
                <a:gd name="T10" fmla="*/ 3186070 w 15"/>
                <a:gd name="T11" fmla="*/ 154538 h 63"/>
                <a:gd name="T12" fmla="*/ 0 w 15"/>
                <a:gd name="T13" fmla="*/ 154538 h 63"/>
                <a:gd name="T14" fmla="*/ 0 w 15"/>
                <a:gd name="T15" fmla="*/ 154538 h 63"/>
                <a:gd name="T16" fmla="*/ 3186070 w 15"/>
                <a:gd name="T17" fmla="*/ 154538 h 63"/>
                <a:gd name="T18" fmla="*/ 3186070 w 15"/>
                <a:gd name="T19" fmla="*/ 154538 h 6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"/>
                <a:gd name="T31" fmla="*/ 0 h 63"/>
                <a:gd name="T32" fmla="*/ 15 w 15"/>
                <a:gd name="T33" fmla="*/ 63 h 6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" h="63">
                  <a:moveTo>
                    <a:pt x="8" y="46"/>
                  </a:moveTo>
                  <a:lnTo>
                    <a:pt x="15" y="53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8" y="63"/>
                  </a:lnTo>
                  <a:lnTo>
                    <a:pt x="0" y="53"/>
                  </a:lnTo>
                  <a:lnTo>
                    <a:pt x="0" y="63"/>
                  </a:lnTo>
                  <a:lnTo>
                    <a:pt x="8" y="63"/>
                  </a:lnTo>
                  <a:lnTo>
                    <a:pt x="8" y="46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32" name="Freeform 328"/>
            <p:cNvSpPr>
              <a:spLocks/>
            </p:cNvSpPr>
            <p:nvPr/>
          </p:nvSpPr>
          <p:spPr bwMode="auto">
            <a:xfrm>
              <a:off x="4996" y="1901"/>
              <a:ext cx="276" cy="11"/>
            </a:xfrm>
            <a:custGeom>
              <a:avLst/>
              <a:gdLst>
                <a:gd name="T0" fmla="*/ 6065484 w 365"/>
                <a:gd name="T1" fmla="*/ 230009 h 17"/>
                <a:gd name="T2" fmla="*/ 6065484 w 365"/>
                <a:gd name="T3" fmla="*/ 0 h 17"/>
                <a:gd name="T4" fmla="*/ 0 w 365"/>
                <a:gd name="T5" fmla="*/ 0 h 17"/>
                <a:gd name="T6" fmla="*/ 0 w 365"/>
                <a:gd name="T7" fmla="*/ 230009 h 17"/>
                <a:gd name="T8" fmla="*/ 6065484 w 365"/>
                <a:gd name="T9" fmla="*/ 230009 h 17"/>
                <a:gd name="T10" fmla="*/ 6065484 w 365"/>
                <a:gd name="T11" fmla="*/ 230009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5"/>
                <a:gd name="T19" fmla="*/ 0 h 17"/>
                <a:gd name="T20" fmla="*/ 365 w 365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5" h="17">
                  <a:moveTo>
                    <a:pt x="365" y="7"/>
                  </a:moveTo>
                  <a:lnTo>
                    <a:pt x="36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65" y="17"/>
                  </a:lnTo>
                  <a:lnTo>
                    <a:pt x="365" y="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33" name="Freeform 330"/>
            <p:cNvSpPr>
              <a:spLocks/>
            </p:cNvSpPr>
            <p:nvPr/>
          </p:nvSpPr>
          <p:spPr bwMode="auto">
            <a:xfrm>
              <a:off x="3601" y="1009"/>
              <a:ext cx="36" cy="10"/>
            </a:xfrm>
            <a:custGeom>
              <a:avLst/>
              <a:gdLst>
                <a:gd name="T0" fmla="*/ 0 w 48"/>
                <a:gd name="T1" fmla="*/ 430536 h 15"/>
                <a:gd name="T2" fmla="*/ 0 w 48"/>
                <a:gd name="T3" fmla="*/ 430536 h 15"/>
                <a:gd name="T4" fmla="*/ 5107536 w 48"/>
                <a:gd name="T5" fmla="*/ 430536 h 15"/>
                <a:gd name="T6" fmla="*/ 5107536 w 48"/>
                <a:gd name="T7" fmla="*/ 0 h 15"/>
                <a:gd name="T8" fmla="*/ 0 w 48"/>
                <a:gd name="T9" fmla="*/ 0 h 15"/>
                <a:gd name="T10" fmla="*/ 0 w 48"/>
                <a:gd name="T11" fmla="*/ 430536 h 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"/>
                <a:gd name="T19" fmla="*/ 0 h 15"/>
                <a:gd name="T20" fmla="*/ 48 w 48"/>
                <a:gd name="T21" fmla="*/ 15 h 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" h="15">
                  <a:moveTo>
                    <a:pt x="0" y="8"/>
                  </a:moveTo>
                  <a:lnTo>
                    <a:pt x="0" y="15"/>
                  </a:lnTo>
                  <a:lnTo>
                    <a:pt x="48" y="15"/>
                  </a:lnTo>
                  <a:lnTo>
                    <a:pt x="48" y="0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4481" name="Group 25"/>
          <p:cNvGrpSpPr>
            <a:grpSpLocks/>
          </p:cNvGrpSpPr>
          <p:nvPr/>
        </p:nvGrpSpPr>
        <p:grpSpPr bwMode="auto">
          <a:xfrm>
            <a:off x="109100" y="990600"/>
            <a:ext cx="5227638" cy="3124200"/>
            <a:chOff x="557" y="891"/>
            <a:chExt cx="3803" cy="2528"/>
          </a:xfrm>
        </p:grpSpPr>
        <p:pic>
          <p:nvPicPr>
            <p:cNvPr id="404490" name="Picture 17"/>
            <p:cNvPicPr>
              <a:picLocks noChangeAspect="1" noChangeArrowheads="1"/>
            </p:cNvPicPr>
            <p:nvPr/>
          </p:nvPicPr>
          <p:blipFill>
            <a:blip r:embed="rId3" cstate="print"/>
            <a:srcRect t="8322" r="3342" b="18747"/>
            <a:stretch>
              <a:fillRect/>
            </a:stretch>
          </p:blipFill>
          <p:spPr bwMode="auto">
            <a:xfrm>
              <a:off x="557" y="1859"/>
              <a:ext cx="3645" cy="1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4491" name="Line 5"/>
            <p:cNvSpPr>
              <a:spLocks noChangeShapeType="1"/>
            </p:cNvSpPr>
            <p:nvPr/>
          </p:nvSpPr>
          <p:spPr bwMode="auto">
            <a:xfrm flipH="1">
              <a:off x="1367" y="1597"/>
              <a:ext cx="8" cy="2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4492" name="Line 6"/>
            <p:cNvSpPr>
              <a:spLocks noChangeShapeType="1"/>
            </p:cNvSpPr>
            <p:nvPr/>
          </p:nvSpPr>
          <p:spPr bwMode="auto">
            <a:xfrm>
              <a:off x="2671" y="1597"/>
              <a:ext cx="0" cy="24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4493" name="Text Box 8"/>
            <p:cNvSpPr txBox="1">
              <a:spLocks noChangeArrowheads="1"/>
            </p:cNvSpPr>
            <p:nvPr/>
          </p:nvSpPr>
          <p:spPr bwMode="auto">
            <a:xfrm>
              <a:off x="1723" y="891"/>
              <a:ext cx="1408" cy="224"/>
            </a:xfrm>
            <a:prstGeom prst="rect">
              <a:avLst/>
            </a:prstGeom>
            <a:solidFill>
              <a:srgbClr val="6DB406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0" lang="en-US" sz="1600" b="1">
                  <a:solidFill>
                    <a:schemeClr val="bg1"/>
                  </a:solidFill>
                  <a:ea typeface="ヒラギノ角ゴ Pro W3"/>
                  <a:cs typeface="ヒラギノ角ゴ Pro W3"/>
                </a:rPr>
                <a:t>DLBCL</a:t>
              </a:r>
            </a:p>
          </p:txBody>
        </p:sp>
        <p:sp>
          <p:nvSpPr>
            <p:cNvPr id="404494" name="Text Box 9"/>
            <p:cNvSpPr txBox="1">
              <a:spLocks noChangeArrowheads="1"/>
            </p:cNvSpPr>
            <p:nvPr/>
          </p:nvSpPr>
          <p:spPr bwMode="auto">
            <a:xfrm>
              <a:off x="592" y="1448"/>
              <a:ext cx="1165" cy="224"/>
            </a:xfrm>
            <a:prstGeom prst="rect">
              <a:avLst/>
            </a:prstGeom>
            <a:solidFill>
              <a:srgbClr val="FF99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0" lang="en-US" sz="1600" b="1">
                  <a:solidFill>
                    <a:schemeClr val="bg1"/>
                  </a:solidFill>
                  <a:ea typeface="ヒラギノ角ゴ Pro W3"/>
                  <a:cs typeface="ヒラギノ角ゴ Pro W3"/>
                </a:rPr>
                <a:t>GCB</a:t>
              </a:r>
            </a:p>
          </p:txBody>
        </p:sp>
        <p:sp>
          <p:nvSpPr>
            <p:cNvPr id="404495" name="Text Box 10"/>
            <p:cNvSpPr txBox="1">
              <a:spLocks noChangeArrowheads="1"/>
            </p:cNvSpPr>
            <p:nvPr/>
          </p:nvSpPr>
          <p:spPr bwMode="auto">
            <a:xfrm>
              <a:off x="2032" y="1448"/>
              <a:ext cx="1165" cy="224"/>
            </a:xfrm>
            <a:prstGeom prst="rect">
              <a:avLst/>
            </a:prstGeom>
            <a:solidFill>
              <a:srgbClr val="FF66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0" lang="en-US" sz="1600" b="1">
                  <a:solidFill>
                    <a:schemeClr val="bg1"/>
                  </a:solidFill>
                  <a:ea typeface="ヒラギノ角ゴ Pro W3"/>
                  <a:cs typeface="ヒラギノ角ゴ Pro W3"/>
                </a:rPr>
                <a:t>Type 3</a:t>
              </a:r>
            </a:p>
          </p:txBody>
        </p:sp>
        <p:sp>
          <p:nvSpPr>
            <p:cNvPr id="404496" name="Line 12"/>
            <p:cNvSpPr>
              <a:spLocks noChangeShapeType="1"/>
            </p:cNvSpPr>
            <p:nvPr/>
          </p:nvSpPr>
          <p:spPr bwMode="auto">
            <a:xfrm>
              <a:off x="2427" y="1102"/>
              <a:ext cx="0" cy="14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04497" name="Text Box 13"/>
            <p:cNvSpPr txBox="1">
              <a:spLocks noChangeArrowheads="1"/>
            </p:cNvSpPr>
            <p:nvPr/>
          </p:nvSpPr>
          <p:spPr bwMode="auto">
            <a:xfrm>
              <a:off x="557" y="1242"/>
              <a:ext cx="81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0" lang="en-US" sz="1600" b="1">
                  <a:ea typeface="ヒラギノ角ゴ Pro W3"/>
                  <a:cs typeface="ヒラギノ角ゴ Pro W3"/>
                </a:rPr>
                <a:t>~50%</a:t>
              </a:r>
            </a:p>
          </p:txBody>
        </p:sp>
        <p:sp>
          <p:nvSpPr>
            <p:cNvPr id="404498" name="Text Box 14"/>
            <p:cNvSpPr txBox="1">
              <a:spLocks noChangeArrowheads="1"/>
            </p:cNvSpPr>
            <p:nvPr/>
          </p:nvSpPr>
          <p:spPr bwMode="auto">
            <a:xfrm>
              <a:off x="3528" y="1239"/>
              <a:ext cx="83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0" lang="en-US" sz="1600" b="1">
                  <a:ea typeface="ヒラギノ角ゴ Pro W3"/>
                  <a:cs typeface="ヒラギノ角ゴ Pro W3"/>
                </a:rPr>
                <a:t>~40%</a:t>
              </a:r>
            </a:p>
          </p:txBody>
        </p:sp>
        <p:sp>
          <p:nvSpPr>
            <p:cNvPr id="404499" name="Text Box 15"/>
            <p:cNvSpPr txBox="1">
              <a:spLocks noChangeArrowheads="1"/>
            </p:cNvSpPr>
            <p:nvPr/>
          </p:nvSpPr>
          <p:spPr bwMode="auto">
            <a:xfrm>
              <a:off x="1951" y="1242"/>
              <a:ext cx="94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0" lang="en-US" sz="1600" b="1">
                  <a:ea typeface="ヒラギノ角ゴ Pro W3"/>
                  <a:cs typeface="ヒラギノ角ゴ Pro W3"/>
                </a:rPr>
                <a:t>~10%</a:t>
              </a:r>
            </a:p>
          </p:txBody>
        </p:sp>
        <p:sp>
          <p:nvSpPr>
            <p:cNvPr id="404500" name="Freeform 16"/>
            <p:cNvSpPr>
              <a:spLocks/>
            </p:cNvSpPr>
            <p:nvPr/>
          </p:nvSpPr>
          <p:spPr bwMode="auto">
            <a:xfrm>
              <a:off x="901" y="1177"/>
              <a:ext cx="3046" cy="78"/>
            </a:xfrm>
            <a:custGeom>
              <a:avLst/>
              <a:gdLst>
                <a:gd name="T0" fmla="*/ 0 w 3046"/>
                <a:gd name="T1" fmla="*/ 58 h 79"/>
                <a:gd name="T2" fmla="*/ 0 w 3046"/>
                <a:gd name="T3" fmla="*/ 2 h 79"/>
                <a:gd name="T4" fmla="*/ 3045 w 3046"/>
                <a:gd name="T5" fmla="*/ 0 h 79"/>
                <a:gd name="T6" fmla="*/ 3046 w 3046"/>
                <a:gd name="T7" fmla="*/ 55 h 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46"/>
                <a:gd name="T13" fmla="*/ 0 h 79"/>
                <a:gd name="T14" fmla="*/ 3046 w 3046"/>
                <a:gd name="T15" fmla="*/ 79 h 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46" h="79">
                  <a:moveTo>
                    <a:pt x="0" y="79"/>
                  </a:moveTo>
                  <a:lnTo>
                    <a:pt x="0" y="2"/>
                  </a:lnTo>
                  <a:lnTo>
                    <a:pt x="3045" y="0"/>
                  </a:lnTo>
                  <a:lnTo>
                    <a:pt x="3046" y="76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04485" name="Rectangle 5"/>
          <p:cNvSpPr>
            <a:spLocks noChangeArrowheads="1"/>
          </p:cNvSpPr>
          <p:nvPr/>
        </p:nvSpPr>
        <p:spPr bwMode="auto">
          <a:xfrm>
            <a:off x="76200" y="4343400"/>
            <a:ext cx="2212975" cy="1231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marL="609600" indent="-609600">
              <a:lnSpc>
                <a:spcPct val="70000"/>
              </a:lnSpc>
              <a:spcBef>
                <a:spcPct val="50000"/>
              </a:spcBef>
              <a:buFont typeface="Arial" charset="0"/>
              <a:buNone/>
            </a:pPr>
            <a:r>
              <a:rPr kumimoji="0" lang="en-US" sz="1200" i="1" dirty="0">
                <a:solidFill>
                  <a:schemeClr val="accent1"/>
                </a:solidFill>
                <a:ea typeface="ヒラギノ角ゴ Pro W3"/>
                <a:cs typeface="ヒラギノ角ゴ Pro W3"/>
              </a:rPr>
              <a:t>1. </a:t>
            </a:r>
            <a:r>
              <a:rPr kumimoji="0" lang="en-US" sz="1200" i="1" dirty="0" err="1">
                <a:solidFill>
                  <a:schemeClr val="accent1"/>
                </a:solidFill>
                <a:ea typeface="ヒラギノ角ゴ Pro W3"/>
                <a:cs typeface="ヒラギノ角ゴ Pro W3"/>
              </a:rPr>
              <a:t>Alizadeh</a:t>
            </a:r>
            <a:r>
              <a:rPr kumimoji="0" lang="en-US" sz="1200" i="1" dirty="0">
                <a:solidFill>
                  <a:schemeClr val="accent1"/>
                </a:solidFill>
                <a:ea typeface="ヒラギノ角ゴ Pro W3"/>
                <a:cs typeface="ヒラギノ角ゴ Pro W3"/>
              </a:rPr>
              <a:t> et al, Nature 2000</a:t>
            </a:r>
          </a:p>
          <a:p>
            <a:pPr marL="609600" indent="-609600">
              <a:lnSpc>
                <a:spcPct val="70000"/>
              </a:lnSpc>
              <a:spcBef>
                <a:spcPct val="50000"/>
              </a:spcBef>
              <a:buFont typeface="Arial" charset="0"/>
              <a:buNone/>
            </a:pPr>
            <a:r>
              <a:rPr kumimoji="0" lang="en-US" sz="1200" i="1" dirty="0">
                <a:solidFill>
                  <a:schemeClr val="accent1"/>
                </a:solidFill>
                <a:ea typeface="ヒラギノ角ゴ Pro W3"/>
                <a:cs typeface="ヒラギノ角ゴ Pro W3"/>
              </a:rPr>
              <a:t>2. Davis et al, </a:t>
            </a:r>
            <a:r>
              <a:rPr kumimoji="0" lang="en-US" sz="1200" i="1" dirty="0" err="1">
                <a:solidFill>
                  <a:schemeClr val="accent1"/>
                </a:solidFill>
                <a:ea typeface="ヒラギノ角ゴ Pro W3"/>
                <a:cs typeface="ヒラギノ角ゴ Pro W3"/>
              </a:rPr>
              <a:t>Exp</a:t>
            </a:r>
            <a:r>
              <a:rPr kumimoji="0" lang="en-US" sz="1200" i="1" dirty="0">
                <a:solidFill>
                  <a:schemeClr val="accent1"/>
                </a:solidFill>
                <a:ea typeface="ヒラギノ角ゴ Pro W3"/>
                <a:cs typeface="ヒラギノ角ゴ Pro W3"/>
              </a:rPr>
              <a:t> Med 2001</a:t>
            </a:r>
          </a:p>
          <a:p>
            <a:pPr marL="609600" indent="-609600">
              <a:lnSpc>
                <a:spcPct val="70000"/>
              </a:lnSpc>
              <a:spcBef>
                <a:spcPct val="50000"/>
              </a:spcBef>
              <a:buFont typeface="Arial" charset="0"/>
              <a:buNone/>
            </a:pPr>
            <a:r>
              <a:rPr kumimoji="0" lang="en-US" sz="1200" i="1" dirty="0">
                <a:solidFill>
                  <a:schemeClr val="accent1"/>
                </a:solidFill>
                <a:ea typeface="ヒラギノ角ゴ Pro W3"/>
                <a:cs typeface="ヒラギノ角ゴ Pro W3"/>
              </a:rPr>
              <a:t>3. </a:t>
            </a:r>
            <a:r>
              <a:rPr kumimoji="0" lang="en-US" sz="1200" i="1" dirty="0" err="1">
                <a:solidFill>
                  <a:schemeClr val="accent1"/>
                </a:solidFill>
                <a:ea typeface="ヒラギノ角ゴ Pro W3"/>
                <a:cs typeface="ヒラギノ角ゴ Pro W3"/>
              </a:rPr>
              <a:t>Rosenwald</a:t>
            </a:r>
            <a:r>
              <a:rPr kumimoji="0" lang="en-US" sz="1200" i="1" dirty="0">
                <a:solidFill>
                  <a:schemeClr val="accent1"/>
                </a:solidFill>
                <a:ea typeface="ヒラギノ角ゴ Pro W3"/>
                <a:cs typeface="ヒラギノ角ゴ Pro W3"/>
              </a:rPr>
              <a:t> et al, NEJM 2002 </a:t>
            </a:r>
          </a:p>
          <a:p>
            <a:pPr marL="609600" indent="-609600">
              <a:lnSpc>
                <a:spcPct val="70000"/>
              </a:lnSpc>
              <a:spcBef>
                <a:spcPct val="50000"/>
              </a:spcBef>
              <a:buFont typeface="Arial" charset="0"/>
              <a:buNone/>
            </a:pPr>
            <a:r>
              <a:rPr kumimoji="0" lang="en-US" sz="1200" i="1" dirty="0">
                <a:solidFill>
                  <a:schemeClr val="accent1"/>
                </a:solidFill>
                <a:ea typeface="ヒラギノ角ゴ Pro W3"/>
                <a:cs typeface="ヒラギノ角ゴ Pro W3"/>
              </a:rPr>
              <a:t>4. Hans et al, Blood 2004</a:t>
            </a:r>
          </a:p>
          <a:p>
            <a:pPr marL="609600" indent="-609600">
              <a:lnSpc>
                <a:spcPct val="70000"/>
              </a:lnSpc>
              <a:spcBef>
                <a:spcPct val="50000"/>
              </a:spcBef>
              <a:buFont typeface="Arial" charset="0"/>
              <a:buNone/>
            </a:pPr>
            <a:r>
              <a:rPr kumimoji="0" lang="en-US" sz="1200" i="1" dirty="0">
                <a:solidFill>
                  <a:schemeClr val="accent1"/>
                </a:solidFill>
                <a:ea typeface="ヒラギノ角ゴ Pro W3"/>
                <a:cs typeface="ヒラギノ角ゴ Pro W3"/>
              </a:rPr>
              <a:t>5. Ngo et al, Nature 2006</a:t>
            </a:r>
          </a:p>
          <a:p>
            <a:pPr marL="609600" indent="-609600">
              <a:lnSpc>
                <a:spcPct val="70000"/>
              </a:lnSpc>
              <a:spcBef>
                <a:spcPct val="50000"/>
              </a:spcBef>
              <a:buFont typeface="Arial" charset="0"/>
              <a:buNone/>
            </a:pPr>
            <a:r>
              <a:rPr kumimoji="0" lang="en-US" sz="1200" i="1" dirty="0">
                <a:solidFill>
                  <a:schemeClr val="accent1"/>
                </a:solidFill>
                <a:ea typeface="ヒラギノ角ゴ Pro W3"/>
                <a:cs typeface="ヒラギノ角ゴ Pro W3"/>
              </a:rPr>
              <a:t>6. Lenz et al, J </a:t>
            </a:r>
            <a:r>
              <a:rPr kumimoji="0" lang="en-US" sz="1200" i="1" dirty="0" err="1">
                <a:solidFill>
                  <a:schemeClr val="accent1"/>
                </a:solidFill>
                <a:ea typeface="ヒラギノ角ゴ Pro W3"/>
                <a:cs typeface="ヒラギノ角ゴ Pro W3"/>
              </a:rPr>
              <a:t>Clin</a:t>
            </a:r>
            <a:r>
              <a:rPr kumimoji="0" lang="en-US" sz="1200" i="1" dirty="0">
                <a:solidFill>
                  <a:schemeClr val="accent1"/>
                </a:solidFill>
                <a:ea typeface="ヒラギノ角ゴ Pro W3"/>
                <a:cs typeface="ヒラギノ角ゴ Pro W3"/>
              </a:rPr>
              <a:t> </a:t>
            </a:r>
            <a:r>
              <a:rPr kumimoji="0" lang="en-US" sz="1200" i="1" dirty="0" err="1">
                <a:solidFill>
                  <a:schemeClr val="accent1"/>
                </a:solidFill>
                <a:ea typeface="ヒラギノ角ゴ Pro W3"/>
                <a:cs typeface="ヒラギノ角ゴ Pro W3"/>
              </a:rPr>
              <a:t>Oncol</a:t>
            </a:r>
            <a:r>
              <a:rPr kumimoji="0" lang="en-US" sz="1200" i="1" dirty="0">
                <a:solidFill>
                  <a:schemeClr val="accent1"/>
                </a:solidFill>
                <a:ea typeface="ヒラギノ角ゴ Pro W3"/>
                <a:cs typeface="ヒラギノ角ゴ Pro W3"/>
              </a:rPr>
              <a:t> 2007</a:t>
            </a:r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3840181" y="1686377"/>
            <a:ext cx="1849437" cy="33813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0" lang="en-US" sz="1600" b="1" dirty="0" smtClean="0">
                <a:solidFill>
                  <a:schemeClr val="bg1"/>
                </a:solidFill>
                <a:latin typeface="Arial" pitchFamily="34" charset="0"/>
                <a:ea typeface="ヒラギノ角ゴ Pro W3" pitchFamily="15" charset="-128"/>
              </a:rPr>
              <a:t>non-GCB(ABC</a:t>
            </a:r>
            <a:r>
              <a:rPr kumimoji="0" lang="en-US" sz="1600" b="1" dirty="0">
                <a:solidFill>
                  <a:schemeClr val="bg1"/>
                </a:solidFill>
                <a:latin typeface="Arial" pitchFamily="34" charset="0"/>
                <a:ea typeface="ヒラギノ角ゴ Pro W3" pitchFamily="15" charset="-128"/>
              </a:rPr>
              <a:t>)</a:t>
            </a:r>
          </a:p>
        </p:txBody>
      </p:sp>
      <p:sp>
        <p:nvSpPr>
          <p:cNvPr id="404488" name="Rectangle 21"/>
          <p:cNvSpPr>
            <a:spLocks noChangeArrowheads="1"/>
          </p:cNvSpPr>
          <p:nvPr/>
        </p:nvSpPr>
        <p:spPr bwMode="auto">
          <a:xfrm>
            <a:off x="8583613" y="6548438"/>
            <a:ext cx="5365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CBD64996-FD01-4A53-9594-84F387B98364}" type="slidenum">
              <a:rPr kumimoji="0" lang="en-US" sz="900">
                <a:solidFill>
                  <a:schemeClr val="bg1"/>
                </a:solidFill>
                <a:ea typeface="ヒラギノ角ゴ Pro W3"/>
                <a:cs typeface="Arial" charset="0"/>
              </a:rPr>
              <a:pPr algn="r" eaLnBrk="0" hangingPunct="0"/>
              <a:t>37</a:t>
            </a:fld>
            <a:endParaRPr kumimoji="0" lang="en-US" sz="900">
              <a:solidFill>
                <a:schemeClr val="bg1"/>
              </a:solidFill>
              <a:ea typeface="ヒラギノ角ゴ Pro W3"/>
              <a:cs typeface="Arial" charset="0"/>
            </a:endParaRPr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7211" y="0"/>
            <a:ext cx="8962977" cy="1143000"/>
          </a:xfrm>
          <a:noFill/>
          <a:ln>
            <a:noFill/>
          </a:ln>
        </p:spPr>
        <p:txBody>
          <a:bodyPr/>
          <a:lstStyle/>
          <a:p>
            <a:pPr>
              <a:defRPr/>
            </a:pPr>
            <a:r>
              <a:rPr lang="cs-CZ" sz="2800" b="1" dirty="0" smtClean="0">
                <a:solidFill>
                  <a:srgbClr val="FFFF00"/>
                </a:solidFill>
              </a:rPr>
              <a:t>DLBCL – MOLECULAR CLASSIFICATION</a:t>
            </a:r>
          </a:p>
        </p:txBody>
      </p:sp>
      <p:pic>
        <p:nvPicPr>
          <p:cNvPr id="22" name="Picture 2" descr="ABC_GCB_R-CHO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4195008"/>
            <a:ext cx="6195531" cy="2662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2311399" y="6411119"/>
            <a:ext cx="12652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kumimoji="0" lang="en-US" sz="1200" i="1" dirty="0">
                <a:solidFill>
                  <a:schemeClr val="accent1"/>
                </a:solidFill>
                <a:ea typeface="MS PGothic"/>
                <a:cs typeface="ヒラギノ角ゴ Pro W3"/>
              </a:rPr>
              <a:t>Lenz et al, 2008</a:t>
            </a:r>
          </a:p>
        </p:txBody>
      </p:sp>
      <p:sp>
        <p:nvSpPr>
          <p:cNvPr id="2" name="Obdélník 1"/>
          <p:cNvSpPr/>
          <p:nvPr/>
        </p:nvSpPr>
        <p:spPr>
          <a:xfrm>
            <a:off x="5181600" y="2028126"/>
            <a:ext cx="3886200" cy="208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>
              <a:spcAft>
                <a:spcPct val="35000"/>
              </a:spcAft>
            </a:pPr>
            <a:r>
              <a:rPr lang="cs-CZ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GCB </a:t>
            </a:r>
            <a:r>
              <a:rPr lang="cs-CZ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(</a:t>
            </a:r>
            <a:r>
              <a:rPr lang="cs-CZ" sz="1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germinal</a:t>
            </a:r>
            <a:r>
              <a:rPr lang="cs-CZ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center) </a:t>
            </a:r>
            <a:r>
              <a:rPr lang="cs-CZ" sz="1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phenotype</a:t>
            </a:r>
            <a:r>
              <a:rPr lang="cs-CZ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:</a:t>
            </a:r>
          </a:p>
          <a:p>
            <a:pPr marL="266700" indent="-266700">
              <a:spcAft>
                <a:spcPct val="35000"/>
              </a:spcAft>
            </a:pPr>
            <a:r>
              <a:rPr lang="cs-CZ" sz="1600" dirty="0" smtClean="0">
                <a:cs typeface="Arial" charset="0"/>
              </a:rPr>
              <a:t>Bcl2</a:t>
            </a:r>
            <a:r>
              <a:rPr lang="cs-CZ" sz="1600" dirty="0">
                <a:cs typeface="Arial" charset="0"/>
              </a:rPr>
              <a:t>, </a:t>
            </a:r>
            <a:r>
              <a:rPr lang="cs-CZ" sz="1600" dirty="0" smtClean="0">
                <a:cs typeface="Arial" charset="0"/>
              </a:rPr>
              <a:t>c-</a:t>
            </a:r>
            <a:r>
              <a:rPr lang="cs-CZ" sz="1600" dirty="0" err="1" smtClean="0">
                <a:cs typeface="Arial" charset="0"/>
              </a:rPr>
              <a:t>myc</a:t>
            </a:r>
            <a:endParaRPr lang="cs-CZ" sz="1600" dirty="0">
              <a:cs typeface="Arial" charset="0"/>
            </a:endParaRPr>
          </a:p>
          <a:p>
            <a:pPr marL="266700" indent="-266700">
              <a:spcAft>
                <a:spcPct val="35000"/>
              </a:spcAft>
            </a:pPr>
            <a:r>
              <a:rPr lang="cs-CZ" sz="1600" dirty="0" err="1" smtClean="0">
                <a:cs typeface="Arial" charset="0"/>
              </a:rPr>
              <a:t>Rare</a:t>
            </a:r>
            <a:r>
              <a:rPr lang="cs-CZ" sz="1600" dirty="0" smtClean="0">
                <a:cs typeface="Arial" charset="0"/>
              </a:rPr>
              <a:t> </a:t>
            </a:r>
            <a:r>
              <a:rPr lang="cs-CZ" sz="1600" dirty="0" err="1">
                <a:cs typeface="Arial" charset="0"/>
              </a:rPr>
              <a:t>mutation</a:t>
            </a:r>
            <a:r>
              <a:rPr lang="cs-CZ" sz="1600" dirty="0">
                <a:cs typeface="Arial" charset="0"/>
              </a:rPr>
              <a:t> in BCR </a:t>
            </a:r>
            <a:r>
              <a:rPr lang="cs-CZ" sz="1600" dirty="0" err="1">
                <a:cs typeface="Arial" charset="0"/>
              </a:rPr>
              <a:t>subunits</a:t>
            </a:r>
            <a:endParaRPr lang="cs-CZ" sz="1600" dirty="0">
              <a:cs typeface="Arial" charset="0"/>
            </a:endParaRPr>
          </a:p>
          <a:p>
            <a:pPr marL="266700" indent="-266700">
              <a:spcAft>
                <a:spcPct val="35000"/>
              </a:spcAft>
            </a:pPr>
            <a:r>
              <a:rPr lang="cs-CZ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ABC( = </a:t>
            </a:r>
            <a:r>
              <a:rPr lang="cs-CZ" sz="1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activated</a:t>
            </a:r>
            <a:r>
              <a:rPr lang="cs-CZ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r>
              <a:rPr lang="cs-CZ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B-cell) </a:t>
            </a:r>
            <a:r>
              <a:rPr lang="cs-CZ" sz="1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phenotype</a:t>
            </a:r>
            <a:endParaRPr lang="cs-CZ" sz="18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  <a:p>
            <a:pPr marL="266700" indent="-266700">
              <a:spcAft>
                <a:spcPct val="35000"/>
              </a:spcAft>
            </a:pPr>
            <a:r>
              <a:rPr lang="cs-CZ" sz="1600" dirty="0" smtClean="0">
                <a:cs typeface="Arial" charset="0"/>
              </a:rPr>
              <a:t>CARD11</a:t>
            </a:r>
            <a:r>
              <a:rPr lang="cs-CZ" sz="1600" dirty="0">
                <a:cs typeface="Arial" charset="0"/>
              </a:rPr>
              <a:t>, BCL10, MALT1, NF-</a:t>
            </a:r>
            <a:r>
              <a:rPr lang="az-Cyrl-AZ" sz="1600" dirty="0">
                <a:cs typeface="Arial" charset="0"/>
              </a:rPr>
              <a:t>к</a:t>
            </a:r>
            <a:r>
              <a:rPr lang="cs-CZ" sz="1600" dirty="0" smtClean="0">
                <a:cs typeface="Arial" charset="0"/>
              </a:rPr>
              <a:t>B</a:t>
            </a:r>
          </a:p>
          <a:p>
            <a:pPr marL="266700" indent="-266700">
              <a:spcAft>
                <a:spcPct val="35000"/>
              </a:spcAft>
            </a:pPr>
            <a:r>
              <a:rPr lang="cs-CZ" sz="1600" dirty="0" err="1" smtClean="0">
                <a:cs typeface="Arial" charset="0"/>
              </a:rPr>
              <a:t>mutation</a:t>
            </a:r>
            <a:r>
              <a:rPr lang="cs-CZ" sz="1600" dirty="0" smtClean="0">
                <a:cs typeface="Arial" charset="0"/>
              </a:rPr>
              <a:t> </a:t>
            </a:r>
            <a:r>
              <a:rPr lang="cs-CZ" sz="1600" dirty="0">
                <a:cs typeface="Arial" charset="0"/>
              </a:rPr>
              <a:t>in BCR </a:t>
            </a:r>
            <a:r>
              <a:rPr lang="cs-CZ" sz="1600" dirty="0" err="1" smtClean="0">
                <a:cs typeface="Arial" charset="0"/>
              </a:rPr>
              <a:t>subunits</a:t>
            </a:r>
            <a:r>
              <a:rPr lang="cs-CZ" sz="1600" dirty="0" smtClean="0">
                <a:cs typeface="Arial" charset="0"/>
              </a:rPr>
              <a:t> </a:t>
            </a:r>
            <a:endParaRPr lang="en-US" sz="1600" dirty="0"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09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76200" y="1219200"/>
            <a:ext cx="8591550" cy="5334000"/>
          </a:xfrm>
        </p:spPr>
        <p:txBody>
          <a:bodyPr/>
          <a:lstStyle/>
          <a:p>
            <a:pPr marL="266700" indent="-266700">
              <a:lnSpc>
                <a:spcPct val="80000"/>
              </a:lnSpc>
            </a:pPr>
            <a:r>
              <a:rPr lang="cs-CZ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cs-CZ" sz="2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orphological</a:t>
            </a:r>
            <a:r>
              <a:rPr lang="cs-CZ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variants</a:t>
            </a:r>
            <a:r>
              <a:rPr lang="cs-CZ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cs-CZ" sz="2400" dirty="0" smtClean="0"/>
              <a:t> </a:t>
            </a:r>
          </a:p>
          <a:p>
            <a:pPr marL="666750" lvl="1" indent="-266700">
              <a:lnSpc>
                <a:spcPct val="80000"/>
              </a:lnSpc>
            </a:pPr>
            <a:r>
              <a:rPr lang="cs-CZ" sz="2000" dirty="0" err="1" smtClean="0"/>
              <a:t>centroblastic</a:t>
            </a:r>
            <a:r>
              <a:rPr lang="cs-CZ" sz="2000" dirty="0" smtClean="0"/>
              <a:t>, </a:t>
            </a:r>
            <a:r>
              <a:rPr lang="cs-CZ" sz="2000" u="sng" dirty="0" err="1" smtClean="0"/>
              <a:t>immunoblastic</a:t>
            </a:r>
            <a:r>
              <a:rPr lang="cs-CZ" sz="2000" dirty="0" smtClean="0"/>
              <a:t>, </a:t>
            </a:r>
            <a:r>
              <a:rPr lang="cs-CZ" sz="2000" dirty="0" err="1" smtClean="0"/>
              <a:t>anaplastic</a:t>
            </a:r>
            <a:endParaRPr lang="cs-CZ" sz="2000" dirty="0" smtClean="0"/>
          </a:p>
          <a:p>
            <a:pPr marL="266700" indent="-266700">
              <a:lnSpc>
                <a:spcPct val="80000"/>
              </a:lnSpc>
            </a:pPr>
            <a:endParaRPr lang="cs-CZ" sz="2400" dirty="0" smtClean="0"/>
          </a:p>
          <a:p>
            <a:pPr marL="266700" indent="-266700">
              <a:lnSpc>
                <a:spcPct val="80000"/>
              </a:lnSpc>
            </a:pPr>
            <a:r>
              <a:rPr lang="cs-CZ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DLBCL </a:t>
            </a:r>
            <a:r>
              <a:rPr lang="cs-CZ" sz="2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subtypes</a:t>
            </a:r>
            <a:r>
              <a:rPr lang="cs-CZ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according</a:t>
            </a:r>
            <a:r>
              <a:rPr lang="cs-CZ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WHO 2008</a:t>
            </a:r>
          </a:p>
          <a:p>
            <a:pPr marL="666750" lvl="1" indent="-266700">
              <a:lnSpc>
                <a:spcPct val="80000"/>
              </a:lnSpc>
            </a:pPr>
            <a:r>
              <a:rPr lang="cs-CZ" sz="2000" dirty="0" smtClean="0"/>
              <a:t>DLBCL, NOS</a:t>
            </a:r>
          </a:p>
          <a:p>
            <a:pPr marL="666750" lvl="1" indent="-266700">
              <a:lnSpc>
                <a:spcPct val="80000"/>
              </a:lnSpc>
            </a:pPr>
            <a:r>
              <a:rPr lang="cs-CZ" sz="2000" dirty="0" err="1" smtClean="0"/>
              <a:t>Primary</a:t>
            </a:r>
            <a:r>
              <a:rPr lang="cs-CZ" sz="2000" dirty="0" smtClean="0"/>
              <a:t> </a:t>
            </a:r>
            <a:r>
              <a:rPr lang="cs-CZ" sz="2000" dirty="0" err="1" smtClean="0"/>
              <a:t>mediastinal</a:t>
            </a:r>
            <a:r>
              <a:rPr lang="cs-CZ" sz="2000" dirty="0" smtClean="0"/>
              <a:t> DLBCL</a:t>
            </a:r>
          </a:p>
          <a:p>
            <a:pPr marL="666750" lvl="1" indent="-266700">
              <a:lnSpc>
                <a:spcPct val="80000"/>
              </a:lnSpc>
            </a:pPr>
            <a:r>
              <a:rPr lang="cs-CZ" sz="2000" dirty="0" err="1" smtClean="0"/>
              <a:t>Plasmablastic</a:t>
            </a:r>
            <a:r>
              <a:rPr lang="cs-CZ" sz="2000" dirty="0" smtClean="0"/>
              <a:t> </a:t>
            </a:r>
            <a:r>
              <a:rPr lang="cs-CZ" sz="2000" dirty="0" err="1" smtClean="0"/>
              <a:t>lymphoma</a:t>
            </a:r>
            <a:endParaRPr lang="cs-CZ" sz="2000" dirty="0" smtClean="0"/>
          </a:p>
          <a:p>
            <a:pPr marL="666750" lvl="1" indent="-266700">
              <a:lnSpc>
                <a:spcPct val="80000"/>
              </a:lnSpc>
            </a:pPr>
            <a:r>
              <a:rPr lang="cs-CZ" sz="2000" dirty="0" smtClean="0"/>
              <a:t>EBV </a:t>
            </a:r>
            <a:r>
              <a:rPr lang="cs-CZ" sz="2000" dirty="0" err="1" smtClean="0"/>
              <a:t>associated</a:t>
            </a:r>
            <a:r>
              <a:rPr lang="cs-CZ" sz="2000" dirty="0" smtClean="0"/>
              <a:t> DLBCL in </a:t>
            </a:r>
            <a:r>
              <a:rPr lang="cs-CZ" sz="2000" dirty="0" err="1" smtClean="0"/>
              <a:t>elderly</a:t>
            </a:r>
            <a:endParaRPr lang="cs-CZ" sz="2000" dirty="0" smtClean="0"/>
          </a:p>
          <a:p>
            <a:pPr marL="666750" lvl="1" indent="-266700">
              <a:lnSpc>
                <a:spcPct val="80000"/>
              </a:lnSpc>
            </a:pPr>
            <a:r>
              <a:rPr lang="cs-CZ" sz="2000" dirty="0" err="1" smtClean="0"/>
              <a:t>Primary</a:t>
            </a:r>
            <a:r>
              <a:rPr lang="cs-CZ" sz="2000" dirty="0" smtClean="0"/>
              <a:t> DLBCL </a:t>
            </a:r>
            <a:r>
              <a:rPr lang="cs-CZ" sz="2000" dirty="0" err="1" smtClean="0"/>
              <a:t>of</a:t>
            </a:r>
            <a:r>
              <a:rPr lang="cs-CZ" sz="2000" dirty="0" smtClean="0"/>
              <a:t> CNS</a:t>
            </a:r>
          </a:p>
          <a:p>
            <a:pPr marL="666750" lvl="1" indent="-266700">
              <a:lnSpc>
                <a:spcPct val="80000"/>
              </a:lnSpc>
            </a:pPr>
            <a:r>
              <a:rPr lang="cs-CZ" sz="2000" dirty="0" smtClean="0"/>
              <a:t>T-cell histiocyte </a:t>
            </a:r>
            <a:r>
              <a:rPr lang="cs-CZ" sz="2000" dirty="0" err="1" smtClean="0"/>
              <a:t>rich</a:t>
            </a:r>
            <a:endParaRPr lang="cs-CZ" sz="2000" dirty="0" smtClean="0"/>
          </a:p>
          <a:p>
            <a:pPr marL="666750" lvl="1" indent="-266700">
              <a:lnSpc>
                <a:spcPct val="80000"/>
              </a:lnSpc>
            </a:pPr>
            <a:r>
              <a:rPr lang="cs-CZ" sz="2000" dirty="0" err="1" smtClean="0"/>
              <a:t>Primary</a:t>
            </a:r>
            <a:r>
              <a:rPr lang="cs-CZ" sz="2000" dirty="0" smtClean="0"/>
              <a:t> </a:t>
            </a:r>
            <a:r>
              <a:rPr lang="cs-CZ" sz="2000" dirty="0" err="1" smtClean="0"/>
              <a:t>cutaneous</a:t>
            </a:r>
            <a:r>
              <a:rPr lang="cs-CZ" sz="2000" dirty="0" smtClean="0"/>
              <a:t> leg-type</a:t>
            </a:r>
          </a:p>
          <a:p>
            <a:pPr marL="666750" lvl="1" indent="-266700">
              <a:lnSpc>
                <a:spcPct val="80000"/>
              </a:lnSpc>
            </a:pPr>
            <a:r>
              <a:rPr lang="cs-CZ" sz="2000" dirty="0" smtClean="0"/>
              <a:t>ALK+ </a:t>
            </a:r>
            <a:r>
              <a:rPr lang="cs-CZ" sz="2000" dirty="0" err="1" smtClean="0"/>
              <a:t>anaplastic</a:t>
            </a:r>
            <a:r>
              <a:rPr lang="cs-CZ" sz="2000" dirty="0" smtClean="0"/>
              <a:t> DLBCL</a:t>
            </a:r>
          </a:p>
          <a:p>
            <a:pPr marL="666750" lvl="1" indent="-266700">
              <a:lnSpc>
                <a:spcPct val="80000"/>
              </a:lnSpc>
            </a:pPr>
            <a:r>
              <a:rPr lang="cs-CZ" sz="2000" dirty="0" smtClean="0"/>
              <a:t>DLBCL </a:t>
            </a:r>
            <a:r>
              <a:rPr lang="cs-CZ" sz="2000" dirty="0" err="1" smtClean="0"/>
              <a:t>associated</a:t>
            </a:r>
            <a:r>
              <a:rPr lang="cs-CZ" sz="2000" dirty="0" smtClean="0"/>
              <a:t> </a:t>
            </a:r>
            <a:r>
              <a:rPr lang="cs-CZ" sz="2000" dirty="0" err="1" smtClean="0"/>
              <a:t>with</a:t>
            </a:r>
            <a:r>
              <a:rPr lang="cs-CZ" sz="2000" dirty="0" smtClean="0"/>
              <a:t> </a:t>
            </a:r>
            <a:r>
              <a:rPr lang="cs-CZ" sz="2000" dirty="0" err="1" smtClean="0"/>
              <a:t>chronic</a:t>
            </a:r>
            <a:r>
              <a:rPr lang="cs-CZ" sz="2000" dirty="0" smtClean="0"/>
              <a:t> </a:t>
            </a:r>
            <a:r>
              <a:rPr lang="cs-CZ" sz="2000" dirty="0" err="1" smtClean="0"/>
              <a:t>inflamation</a:t>
            </a:r>
            <a:endParaRPr lang="cs-CZ" sz="2000" dirty="0" smtClean="0"/>
          </a:p>
          <a:p>
            <a:pPr marL="666750" lvl="1" indent="-266700">
              <a:lnSpc>
                <a:spcPct val="80000"/>
              </a:lnSpc>
            </a:pPr>
            <a:r>
              <a:rPr lang="cs-CZ" sz="2000" dirty="0" err="1" smtClean="0"/>
              <a:t>Intravascular</a:t>
            </a:r>
            <a:r>
              <a:rPr lang="cs-CZ" sz="2000" dirty="0" smtClean="0"/>
              <a:t> DLBCL</a:t>
            </a:r>
          </a:p>
          <a:p>
            <a:pPr marL="666750" lvl="1" indent="-266700">
              <a:lnSpc>
                <a:spcPct val="80000"/>
              </a:lnSpc>
            </a:pPr>
            <a:r>
              <a:rPr lang="cs-CZ" sz="2000" dirty="0" err="1" smtClean="0"/>
              <a:t>Primary</a:t>
            </a:r>
            <a:r>
              <a:rPr lang="cs-CZ" sz="2000" dirty="0" smtClean="0"/>
              <a:t> </a:t>
            </a:r>
            <a:r>
              <a:rPr lang="cs-CZ" sz="2000" dirty="0" err="1" smtClean="0"/>
              <a:t>effusion</a:t>
            </a:r>
            <a:r>
              <a:rPr lang="cs-CZ" sz="2000" dirty="0" smtClean="0"/>
              <a:t> </a:t>
            </a:r>
            <a:r>
              <a:rPr lang="cs-CZ" sz="2000" dirty="0" err="1" smtClean="0"/>
              <a:t>lymphoma</a:t>
            </a:r>
            <a:endParaRPr lang="cs-CZ" sz="2000" dirty="0" smtClean="0"/>
          </a:p>
          <a:p>
            <a:pPr marL="666750" lvl="1" indent="-266700">
              <a:lnSpc>
                <a:spcPct val="80000"/>
              </a:lnSpc>
            </a:pPr>
            <a:r>
              <a:rPr lang="cs-CZ" sz="2000" dirty="0" smtClean="0"/>
              <a:t>HHV8 </a:t>
            </a:r>
            <a:r>
              <a:rPr lang="cs-CZ" sz="2000" dirty="0" err="1" smtClean="0"/>
              <a:t>associated</a:t>
            </a:r>
            <a:r>
              <a:rPr lang="cs-CZ" sz="2000" dirty="0" smtClean="0"/>
              <a:t> DLBCL</a:t>
            </a:r>
          </a:p>
          <a:p>
            <a:pPr marL="666750" lvl="1" indent="-266700">
              <a:lnSpc>
                <a:spcPct val="80000"/>
              </a:lnSpc>
            </a:pPr>
            <a:r>
              <a:rPr lang="cs-CZ" sz="2000" dirty="0" smtClean="0"/>
              <a:t>DLBCL myc+bcl2+</a:t>
            </a:r>
          </a:p>
          <a:p>
            <a:pPr marL="266700" indent="-266700">
              <a:lnSpc>
                <a:spcPct val="80000"/>
              </a:lnSpc>
            </a:pPr>
            <a:endParaRPr lang="cs-CZ" sz="2400" dirty="0" smtClean="0"/>
          </a:p>
        </p:txBody>
      </p:sp>
      <p:sp>
        <p:nvSpPr>
          <p:cNvPr id="401410" name="Rectangle 7"/>
          <p:cNvSpPr>
            <a:spLocks noChangeArrowheads="1"/>
          </p:cNvSpPr>
          <p:nvPr/>
        </p:nvSpPr>
        <p:spPr bwMode="auto">
          <a:xfrm>
            <a:off x="8583613" y="6548438"/>
            <a:ext cx="5365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CF99A1AC-DD4F-433B-AB31-0CD58BBF435C}" type="slidenum">
              <a:rPr kumimoji="0" lang="en-US" sz="900">
                <a:solidFill>
                  <a:schemeClr val="bg1"/>
                </a:solidFill>
                <a:ea typeface="ヒラギノ角ゴ Pro W3"/>
                <a:cs typeface="Arial" charset="0"/>
              </a:rPr>
              <a:pPr algn="r" eaLnBrk="0" hangingPunct="0"/>
              <a:t>38</a:t>
            </a:fld>
            <a:endParaRPr kumimoji="0" lang="en-US" sz="900">
              <a:solidFill>
                <a:schemeClr val="bg1"/>
              </a:solidFill>
              <a:ea typeface="ヒラギノ角ゴ Pro W3"/>
              <a:cs typeface="Arial" charset="0"/>
            </a:endParaRPr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76200"/>
            <a:ext cx="8623300" cy="990600"/>
          </a:xfrm>
          <a:noFill/>
          <a:ln>
            <a:noFill/>
          </a:ln>
        </p:spPr>
        <p:txBody>
          <a:bodyPr/>
          <a:lstStyle/>
          <a:p>
            <a:pPr>
              <a:defRPr/>
            </a:pPr>
            <a:r>
              <a:rPr lang="cs-CZ" sz="2800" b="1" dirty="0" smtClean="0">
                <a:solidFill>
                  <a:srgbClr val="FFFF00"/>
                </a:solidFill>
              </a:rPr>
              <a:t>DIFFUSE LARGE B-CELL LYMPHOMA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257800" y="2743200"/>
            <a:ext cx="348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1" dirty="0" err="1" smtClean="0">
                <a:solidFill>
                  <a:srgbClr val="FFFF00"/>
                </a:solidFill>
              </a:rPr>
              <a:t>Borderline</a:t>
            </a:r>
            <a:r>
              <a:rPr lang="cs-CZ" sz="1800" b="1" dirty="0" smtClean="0">
                <a:solidFill>
                  <a:srgbClr val="FFFF00"/>
                </a:solidFill>
              </a:rPr>
              <a:t> DLBCL: DLBCL/BL</a:t>
            </a:r>
          </a:p>
        </p:txBody>
      </p:sp>
      <p:sp>
        <p:nvSpPr>
          <p:cNvPr id="2" name="Obdélník 1"/>
          <p:cNvSpPr/>
          <p:nvPr/>
        </p:nvSpPr>
        <p:spPr>
          <a:xfrm>
            <a:off x="4419600" y="422671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800" b="1" dirty="0" err="1">
                <a:solidFill>
                  <a:srgbClr val="FFFF00"/>
                </a:solidFill>
              </a:rPr>
              <a:t>Gray</a:t>
            </a:r>
            <a:r>
              <a:rPr lang="cs-CZ" sz="1800" b="1" dirty="0">
                <a:solidFill>
                  <a:srgbClr val="FFFF00"/>
                </a:solidFill>
              </a:rPr>
              <a:t> </a:t>
            </a:r>
            <a:r>
              <a:rPr lang="cs-CZ" sz="1800" b="1" dirty="0" err="1">
                <a:solidFill>
                  <a:srgbClr val="FFFF00"/>
                </a:solidFill>
              </a:rPr>
              <a:t>zone</a:t>
            </a:r>
            <a:r>
              <a:rPr lang="cs-CZ" sz="1800" b="1" dirty="0">
                <a:solidFill>
                  <a:srgbClr val="FFFF00"/>
                </a:solidFill>
              </a:rPr>
              <a:t> </a:t>
            </a:r>
            <a:r>
              <a:rPr lang="cs-CZ" sz="1800" b="1" dirty="0" err="1" smtClean="0">
                <a:solidFill>
                  <a:srgbClr val="FFFF00"/>
                </a:solidFill>
              </a:rPr>
              <a:t>lymphoma</a:t>
            </a:r>
            <a:r>
              <a:rPr lang="cs-CZ" sz="1800" b="1" dirty="0" smtClean="0">
                <a:solidFill>
                  <a:srgbClr val="FFFF00"/>
                </a:solidFill>
              </a:rPr>
              <a:t>: DLBCL/</a:t>
            </a:r>
            <a:r>
              <a:rPr lang="cs-CZ" sz="1800" b="1" dirty="0" err="1" smtClean="0">
                <a:solidFill>
                  <a:srgbClr val="FFFF00"/>
                </a:solidFill>
              </a:rPr>
              <a:t>Hodgkin</a:t>
            </a:r>
            <a:endParaRPr lang="cs-CZ" sz="1800" b="1" dirty="0">
              <a:solidFill>
                <a:srgbClr val="FFFF00"/>
              </a:solidFill>
            </a:endParaRPr>
          </a:p>
          <a:p>
            <a:r>
              <a:rPr lang="cs-CZ" sz="18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3933933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5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962400" y="1143000"/>
            <a:ext cx="4953000" cy="2057400"/>
          </a:xfrm>
        </p:spPr>
        <p:txBody>
          <a:bodyPr/>
          <a:lstStyle/>
          <a:p>
            <a:pPr lvl="1" eaLnBrk="1" hangingPunct="1"/>
            <a:endParaRPr lang="cs-CZ" sz="2400" dirty="0" smtClean="0"/>
          </a:p>
          <a:p>
            <a:pPr lvl="1" eaLnBrk="1" hangingPunct="1"/>
            <a:endParaRPr lang="cs-CZ" sz="2400" dirty="0" smtClean="0"/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152400"/>
            <a:ext cx="7924800" cy="990600"/>
          </a:xfrm>
          <a:noFill/>
          <a:ln>
            <a:noFill/>
          </a:ln>
        </p:spPr>
        <p:txBody>
          <a:bodyPr/>
          <a:lstStyle/>
          <a:p>
            <a:pPr>
              <a:defRPr/>
            </a:pPr>
            <a:r>
              <a:rPr lang="cs-CZ" sz="2800" b="1" dirty="0" smtClean="0">
                <a:solidFill>
                  <a:srgbClr val="FFFF00"/>
                </a:solidFill>
              </a:rPr>
              <a:t>PRIMARY CNS LYMPHOMA</a:t>
            </a:r>
          </a:p>
        </p:txBody>
      </p:sp>
      <p:sp>
        <p:nvSpPr>
          <p:cNvPr id="41062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" y="990600"/>
            <a:ext cx="8839200" cy="5638800"/>
          </a:xfrm>
        </p:spPr>
        <p:txBody>
          <a:bodyPr/>
          <a:lstStyle/>
          <a:p>
            <a:pPr eaLnBrk="1" hangingPunct="1"/>
            <a:r>
              <a:rPr lang="cs-CZ" sz="2400" dirty="0" err="1" smtClean="0"/>
              <a:t>Rare</a:t>
            </a:r>
            <a:r>
              <a:rPr lang="cs-CZ" sz="2400" dirty="0" smtClean="0"/>
              <a:t> type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aggressive</a:t>
            </a:r>
            <a:r>
              <a:rPr lang="cs-CZ" sz="2400" dirty="0" smtClean="0"/>
              <a:t> </a:t>
            </a:r>
            <a:r>
              <a:rPr lang="cs-CZ" sz="2400" dirty="0" err="1" smtClean="0"/>
              <a:t>lymphoma</a:t>
            </a:r>
            <a:endParaRPr lang="cs-CZ" sz="2400" dirty="0"/>
          </a:p>
          <a:p>
            <a:pPr lvl="1" eaLnBrk="1" hangingPunct="1"/>
            <a:r>
              <a:rPr lang="cs-CZ" sz="2000" dirty="0" err="1" smtClean="0"/>
              <a:t>about</a:t>
            </a:r>
            <a:r>
              <a:rPr lang="cs-CZ" sz="2000" dirty="0" smtClean="0"/>
              <a:t> 4% </a:t>
            </a:r>
            <a:r>
              <a:rPr lang="cs-CZ" sz="2000" dirty="0" err="1" smtClean="0"/>
              <a:t>of</a:t>
            </a:r>
            <a:r>
              <a:rPr lang="cs-CZ" sz="2000" dirty="0" smtClean="0"/>
              <a:t> CNS </a:t>
            </a:r>
            <a:r>
              <a:rPr lang="cs-CZ" sz="2000" dirty="0" err="1" smtClean="0"/>
              <a:t>tumours</a:t>
            </a:r>
            <a:endParaRPr lang="cs-CZ" sz="2000" dirty="0" smtClean="0"/>
          </a:p>
          <a:p>
            <a:pPr lvl="1" eaLnBrk="1" hangingPunct="1"/>
            <a:r>
              <a:rPr lang="cs-CZ" sz="2000" dirty="0" err="1"/>
              <a:t>a</a:t>
            </a:r>
            <a:r>
              <a:rPr lang="cs-CZ" sz="2000" dirty="0" err="1" smtClean="0"/>
              <a:t>bout</a:t>
            </a:r>
            <a:r>
              <a:rPr lang="cs-CZ" sz="2000" dirty="0" smtClean="0"/>
              <a:t> 1% </a:t>
            </a:r>
            <a:r>
              <a:rPr lang="cs-CZ" sz="2000" dirty="0" err="1" smtClean="0"/>
              <a:t>of</a:t>
            </a:r>
            <a:r>
              <a:rPr lang="cs-CZ" sz="2000" dirty="0" smtClean="0"/>
              <a:t> </a:t>
            </a:r>
            <a:r>
              <a:rPr lang="cs-CZ" sz="2000" dirty="0" err="1" smtClean="0"/>
              <a:t>all</a:t>
            </a:r>
            <a:r>
              <a:rPr lang="cs-CZ" sz="2000" dirty="0" smtClean="0"/>
              <a:t> </a:t>
            </a:r>
            <a:r>
              <a:rPr lang="cs-CZ" sz="2000" dirty="0" err="1" smtClean="0"/>
              <a:t>lymphoma</a:t>
            </a:r>
            <a:endParaRPr lang="cs-CZ" sz="2000" dirty="0" smtClean="0"/>
          </a:p>
          <a:p>
            <a:pPr eaLnBrk="1" hangingPunct="1"/>
            <a:r>
              <a:rPr lang="cs-CZ" sz="2400" dirty="0" err="1" smtClean="0"/>
              <a:t>Localization</a:t>
            </a:r>
            <a:r>
              <a:rPr lang="cs-CZ" sz="2400" dirty="0" smtClean="0"/>
              <a:t>: </a:t>
            </a:r>
          </a:p>
          <a:p>
            <a:pPr lvl="1" eaLnBrk="1" hangingPunct="1"/>
            <a:r>
              <a:rPr lang="cs-CZ" sz="2000" dirty="0" err="1" smtClean="0"/>
              <a:t>common</a:t>
            </a:r>
            <a:r>
              <a:rPr lang="cs-CZ" sz="2000" dirty="0" smtClean="0"/>
              <a:t> in </a:t>
            </a:r>
            <a:r>
              <a:rPr lang="cs-CZ" sz="2000" dirty="0" err="1" smtClean="0"/>
              <a:t>hemispheras</a:t>
            </a:r>
            <a:r>
              <a:rPr lang="cs-CZ" sz="2000" dirty="0" smtClean="0"/>
              <a:t> (38%)</a:t>
            </a:r>
          </a:p>
          <a:p>
            <a:pPr lvl="1" eaLnBrk="1" hangingPunct="1"/>
            <a:r>
              <a:rPr lang="cs-CZ" sz="2000" dirty="0" smtClean="0"/>
              <a:t>Thalamus/</a:t>
            </a:r>
            <a:r>
              <a:rPr lang="cs-CZ" sz="2000" dirty="0" err="1" smtClean="0"/>
              <a:t>basal</a:t>
            </a:r>
            <a:r>
              <a:rPr lang="cs-CZ" sz="2000" dirty="0" smtClean="0"/>
              <a:t> </a:t>
            </a:r>
            <a:r>
              <a:rPr lang="cs-CZ" sz="2000" dirty="0" err="1" smtClean="0"/>
              <a:t>gangliae</a:t>
            </a:r>
            <a:r>
              <a:rPr lang="cs-CZ" sz="2000" dirty="0" smtClean="0"/>
              <a:t> (16%)</a:t>
            </a:r>
          </a:p>
          <a:p>
            <a:pPr lvl="1" eaLnBrk="1" hangingPunct="1"/>
            <a:r>
              <a:rPr lang="cs-CZ" sz="2000" dirty="0" err="1" smtClean="0"/>
              <a:t>c.calosum</a:t>
            </a:r>
            <a:r>
              <a:rPr lang="cs-CZ" sz="2000" dirty="0" smtClean="0"/>
              <a:t> (14%)</a:t>
            </a:r>
          </a:p>
          <a:p>
            <a:pPr eaLnBrk="1" hangingPunct="1"/>
            <a:endParaRPr lang="cs-CZ" sz="2400" dirty="0" smtClean="0"/>
          </a:p>
          <a:p>
            <a:pPr eaLnBrk="1" hangingPunct="1"/>
            <a:r>
              <a:rPr lang="cs-CZ" sz="2400" dirty="0" err="1" smtClean="0"/>
              <a:t>Median</a:t>
            </a:r>
            <a:r>
              <a:rPr lang="cs-CZ" sz="2400" dirty="0" smtClean="0"/>
              <a:t> </a:t>
            </a:r>
            <a:r>
              <a:rPr lang="cs-CZ" sz="2400" dirty="0" err="1" smtClean="0"/>
              <a:t>age</a:t>
            </a:r>
            <a:r>
              <a:rPr lang="cs-CZ" sz="2400" dirty="0" smtClean="0"/>
              <a:t> 60-65 </a:t>
            </a:r>
            <a:r>
              <a:rPr lang="cs-CZ" sz="2400" dirty="0" err="1" smtClean="0"/>
              <a:t>ys</a:t>
            </a:r>
            <a:endParaRPr lang="cs-CZ" sz="2400" dirty="0" smtClean="0"/>
          </a:p>
          <a:p>
            <a:pPr eaLnBrk="1" hangingPunct="1"/>
            <a:endParaRPr lang="cs-CZ" sz="2400" dirty="0" smtClean="0"/>
          </a:p>
          <a:p>
            <a:pPr eaLnBrk="1" hangingPunct="1"/>
            <a:r>
              <a:rPr lang="cs-CZ" sz="2400" dirty="0" smtClean="0"/>
              <a:t>PCNSL </a:t>
            </a:r>
            <a:r>
              <a:rPr lang="cs-CZ" sz="1800" dirty="0" smtClean="0"/>
              <a:t>(5-year OS 30-50%)</a:t>
            </a:r>
          </a:p>
          <a:p>
            <a:pPr eaLnBrk="1" hangingPunct="1"/>
            <a:endParaRPr lang="cs-CZ" sz="2400" dirty="0" smtClean="0"/>
          </a:p>
          <a:p>
            <a:pPr eaLnBrk="1" hangingPunct="1"/>
            <a:r>
              <a:rPr lang="cs-CZ" sz="2400" dirty="0" err="1" smtClean="0"/>
              <a:t>Histologically</a:t>
            </a:r>
            <a:r>
              <a:rPr lang="cs-CZ" sz="2400" dirty="0" smtClean="0"/>
              <a:t>: DLBCL in 95% </a:t>
            </a:r>
            <a:r>
              <a:rPr lang="cs-CZ" sz="2400" dirty="0" err="1" smtClean="0"/>
              <a:t>cases</a:t>
            </a:r>
            <a:endParaRPr lang="cs-CZ" sz="2400" dirty="0" smtClean="0"/>
          </a:p>
        </p:txBody>
      </p:sp>
      <p:pic>
        <p:nvPicPr>
          <p:cNvPr id="460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424" y="1958975"/>
            <a:ext cx="4428376" cy="474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145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1143000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CANCER INCIDENCE IN CZECH REPUBLIC 2016 (</a:t>
            </a:r>
            <a:r>
              <a:rPr lang="cs-CZ" sz="3200" b="1" dirty="0" err="1" smtClean="0">
                <a:solidFill>
                  <a:srgbClr val="FFFF00"/>
                </a:solidFill>
              </a:rPr>
              <a:t>women</a:t>
            </a:r>
            <a:r>
              <a:rPr lang="cs-CZ" sz="3200" b="1" dirty="0" smtClean="0">
                <a:solidFill>
                  <a:srgbClr val="FFFF00"/>
                </a:solidFill>
              </a:rPr>
              <a:t>; ÚZIS)</a:t>
            </a:r>
            <a:endParaRPr lang="cs-CZ" sz="3200" b="1" dirty="0">
              <a:solidFill>
                <a:srgbClr val="FFFF00"/>
              </a:solidFill>
            </a:endParaRPr>
          </a:p>
        </p:txBody>
      </p:sp>
      <p:graphicFrame>
        <p:nvGraphicFramePr>
          <p:cNvPr id="4" name="Graf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032283"/>
              </p:ext>
            </p:extLst>
          </p:nvPr>
        </p:nvGraphicFramePr>
        <p:xfrm>
          <a:off x="179512" y="1844824"/>
          <a:ext cx="8784976" cy="4629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Ovál 4"/>
          <p:cNvSpPr/>
          <p:nvPr/>
        </p:nvSpPr>
        <p:spPr>
          <a:xfrm rot="5400000">
            <a:off x="1709265" y="2964581"/>
            <a:ext cx="492317" cy="914400"/>
          </a:xfrm>
          <a:prstGeom prst="ellipse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1605920" y="3213409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3,5%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7411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3A07C1-E71B-490C-B1FA-0920B5093EA6}" type="datetime1">
              <a:rPr lang="cs-CZ" smtClean="0"/>
              <a:pPr>
                <a:defRPr/>
              </a:pPr>
              <a:t>28.3.2020</a:t>
            </a:fld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33D207-D9D1-4181-97B7-2623BEDA7AAB}" type="slidenum">
              <a:rPr lang="cs-CZ" smtClean="0"/>
              <a:pPr>
                <a:defRPr/>
              </a:pPr>
              <a:t>40</a:t>
            </a:fld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152400" y="1143000"/>
            <a:ext cx="89154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 typeface="Arial" pitchFamily="34" charset="0"/>
              <a:buChar char="•"/>
            </a:pPr>
            <a:r>
              <a:rPr lang="cs-CZ" sz="2400" dirty="0" smtClean="0"/>
              <a:t> </a:t>
            </a:r>
            <a:r>
              <a:rPr lang="cs-CZ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Symptoms</a:t>
            </a:r>
            <a:r>
              <a:rPr lang="cs-C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cs-CZ" sz="2400" dirty="0" smtClean="0"/>
              <a:t> </a:t>
            </a:r>
            <a:r>
              <a:rPr lang="cs-CZ" sz="2400" dirty="0" err="1" smtClean="0"/>
              <a:t>neurological</a:t>
            </a:r>
            <a:r>
              <a:rPr lang="cs-CZ" sz="2400" dirty="0" smtClean="0"/>
              <a:t> </a:t>
            </a:r>
            <a:r>
              <a:rPr lang="cs-CZ" sz="2400" dirty="0" err="1" smtClean="0"/>
              <a:t>deficits</a:t>
            </a:r>
            <a:r>
              <a:rPr lang="cs-CZ" sz="2400" dirty="0" smtClean="0"/>
              <a:t>, </a:t>
            </a:r>
            <a:r>
              <a:rPr lang="cs-CZ" sz="2400" dirty="0" err="1" smtClean="0"/>
              <a:t>epi-paroxysms</a:t>
            </a:r>
            <a:r>
              <a:rPr lang="cs-CZ" sz="2400" dirty="0" smtClean="0"/>
              <a:t>, </a:t>
            </a:r>
          </a:p>
          <a:p>
            <a:pPr eaLnBrk="1" hangingPunct="1"/>
            <a:r>
              <a:rPr lang="cs-CZ" sz="2400" dirty="0"/>
              <a:t> </a:t>
            </a:r>
            <a:r>
              <a:rPr lang="cs-CZ" sz="2400" dirty="0" smtClean="0"/>
              <a:t>   </a:t>
            </a:r>
            <a:r>
              <a:rPr lang="cs-CZ" sz="2400" dirty="0" err="1" smtClean="0"/>
              <a:t>amention</a:t>
            </a:r>
            <a:r>
              <a:rPr lang="cs-CZ" sz="2400" dirty="0" smtClean="0"/>
              <a:t>, </a:t>
            </a:r>
            <a:r>
              <a:rPr lang="cs-CZ" sz="2400" dirty="0" err="1" smtClean="0"/>
              <a:t>lethargy</a:t>
            </a:r>
            <a:endParaRPr lang="cs-CZ" sz="2400" dirty="0" smtClean="0"/>
          </a:p>
          <a:p>
            <a:pPr eaLnBrk="1" hangingPunct="1">
              <a:buFont typeface="Arial" pitchFamily="34" charset="0"/>
              <a:buChar char="•"/>
            </a:pPr>
            <a:endParaRPr lang="cs-CZ" sz="2400" dirty="0" smtClean="0"/>
          </a:p>
          <a:p>
            <a:pPr eaLnBrk="1" hangingPunct="1">
              <a:buFont typeface="Arial" pitchFamily="34" charset="0"/>
              <a:buChar char="•"/>
            </a:pPr>
            <a:r>
              <a:rPr lang="cs-CZ" sz="2400" dirty="0" smtClean="0"/>
              <a:t> </a:t>
            </a:r>
            <a:r>
              <a:rPr lang="cs-CZ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Diagnosis</a:t>
            </a:r>
            <a:r>
              <a:rPr lang="cs-C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cs-CZ" sz="2400" dirty="0" smtClean="0"/>
              <a:t> MRI (</a:t>
            </a:r>
            <a:r>
              <a:rPr lang="cs-CZ" sz="2400" dirty="0" err="1" smtClean="0"/>
              <a:t>typical</a:t>
            </a:r>
            <a:r>
              <a:rPr lang="cs-CZ" sz="2400" dirty="0" smtClean="0"/>
              <a:t> </a:t>
            </a:r>
            <a:r>
              <a:rPr lang="cs-CZ" sz="2400" dirty="0" err="1" smtClean="0"/>
              <a:t>pattern</a:t>
            </a:r>
            <a:r>
              <a:rPr lang="cs-CZ" sz="2400" dirty="0" smtClean="0"/>
              <a:t>) + </a:t>
            </a:r>
            <a:r>
              <a:rPr lang="cs-CZ" sz="2400" dirty="0" err="1" smtClean="0">
                <a:solidFill>
                  <a:srgbClr val="FFFF00"/>
                </a:solidFill>
              </a:rPr>
              <a:t>stereotactic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biopsy</a:t>
            </a:r>
            <a:endParaRPr lang="cs-CZ" sz="2400" dirty="0" smtClean="0">
              <a:solidFill>
                <a:srgbClr val="FFFF00"/>
              </a:solidFill>
            </a:endParaRPr>
          </a:p>
          <a:p>
            <a:pPr eaLnBrk="1" hangingPunct="1"/>
            <a:r>
              <a:rPr lang="cs-CZ" sz="2400" dirty="0" smtClean="0"/>
              <a:t> 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cs-CZ" sz="2400" dirty="0" smtClean="0"/>
              <a:t> </a:t>
            </a:r>
            <a:r>
              <a:rPr lang="cs-C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r>
              <a:rPr lang="cs-CZ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Corticosteroids</a:t>
            </a:r>
            <a:r>
              <a:rPr lang="cs-C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r>
              <a:rPr lang="cs-CZ" sz="2400" dirty="0" smtClean="0"/>
              <a:t> </a:t>
            </a:r>
            <a:r>
              <a:rPr lang="cs-CZ" sz="2400" dirty="0" err="1" smtClean="0"/>
              <a:t>give</a:t>
            </a:r>
            <a:r>
              <a:rPr lang="cs-CZ" sz="2400" dirty="0" smtClean="0"/>
              <a:t> in </a:t>
            </a:r>
            <a:r>
              <a:rPr lang="cs-CZ" sz="2400" dirty="0" err="1" smtClean="0"/>
              <a:t>antiedematic</a:t>
            </a:r>
            <a:r>
              <a:rPr lang="cs-CZ" sz="2400" dirty="0" smtClean="0"/>
              <a:t> </a:t>
            </a:r>
            <a:r>
              <a:rPr lang="cs-CZ" sz="2400" dirty="0" err="1" smtClean="0"/>
              <a:t>setting</a:t>
            </a:r>
            <a:r>
              <a:rPr lang="cs-CZ" sz="2400" dirty="0" smtClean="0"/>
              <a:t> </a:t>
            </a:r>
          </a:p>
          <a:p>
            <a:pPr eaLnBrk="1" hangingPunct="1"/>
            <a:r>
              <a:rPr lang="cs-CZ" sz="2400" dirty="0"/>
              <a:t> </a:t>
            </a:r>
            <a:r>
              <a:rPr lang="cs-CZ" sz="2400" dirty="0" smtClean="0"/>
              <a:t> </a:t>
            </a:r>
            <a:r>
              <a:rPr lang="cs-C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BEFORE BIOPSY,</a:t>
            </a:r>
            <a:r>
              <a:rPr lang="cs-CZ" sz="2400" dirty="0" smtClean="0"/>
              <a:t> </a:t>
            </a:r>
            <a:r>
              <a:rPr lang="cs-CZ" sz="2400" dirty="0" err="1" smtClean="0">
                <a:solidFill>
                  <a:srgbClr val="FFFFFF"/>
                </a:solidFill>
              </a:rPr>
              <a:t>corticoids</a:t>
            </a:r>
            <a:r>
              <a:rPr lang="cs-CZ" sz="2400" dirty="0" smtClean="0">
                <a:solidFill>
                  <a:srgbClr val="FFFFFF"/>
                </a:solidFill>
              </a:rPr>
              <a:t> </a:t>
            </a:r>
            <a:r>
              <a:rPr lang="cs-CZ" sz="2400" dirty="0" err="1" smtClean="0"/>
              <a:t>can</a:t>
            </a:r>
            <a:r>
              <a:rPr lang="cs-CZ" sz="2400" dirty="0" smtClean="0"/>
              <a:t> </a:t>
            </a:r>
            <a:r>
              <a:rPr lang="cs-CZ" sz="2400" dirty="0" err="1" smtClean="0"/>
              <a:t>completely</a:t>
            </a:r>
            <a:r>
              <a:rPr lang="cs-CZ" sz="2400" dirty="0" smtClean="0"/>
              <a:t> </a:t>
            </a:r>
            <a:r>
              <a:rPr lang="cs-CZ" sz="2400" dirty="0" err="1" smtClean="0"/>
              <a:t>destroy</a:t>
            </a:r>
            <a:r>
              <a:rPr lang="cs-CZ" sz="2400" dirty="0" smtClean="0"/>
              <a:t> </a:t>
            </a:r>
          </a:p>
          <a:p>
            <a:pPr eaLnBrk="1" hangingPunct="1"/>
            <a:r>
              <a:rPr lang="cs-CZ" sz="2400" dirty="0" smtClean="0"/>
              <a:t>  </a:t>
            </a:r>
            <a:r>
              <a:rPr lang="cs-CZ" sz="2400" dirty="0" err="1" smtClean="0"/>
              <a:t>lymphoma</a:t>
            </a:r>
            <a:r>
              <a:rPr lang="cs-CZ" sz="2400" dirty="0" smtClean="0"/>
              <a:t> </a:t>
            </a:r>
            <a:r>
              <a:rPr lang="cs-CZ" sz="2400" dirty="0" err="1" smtClean="0"/>
              <a:t>tissue</a:t>
            </a:r>
            <a:r>
              <a:rPr lang="cs-CZ" sz="2400" dirty="0" smtClean="0"/>
              <a:t> </a:t>
            </a:r>
            <a:r>
              <a:rPr lang="cs-CZ" sz="2400" dirty="0" err="1" smtClean="0"/>
              <a:t>for</a:t>
            </a:r>
            <a:r>
              <a:rPr lang="cs-CZ" sz="2400" dirty="0" smtClean="0"/>
              <a:t> </a:t>
            </a:r>
            <a:r>
              <a:rPr lang="cs-CZ" sz="2400" dirty="0" err="1" smtClean="0"/>
              <a:t>histological</a:t>
            </a:r>
            <a:r>
              <a:rPr lang="cs-CZ" sz="2400" dirty="0" smtClean="0"/>
              <a:t> </a:t>
            </a:r>
            <a:r>
              <a:rPr lang="cs-CZ" sz="2400" dirty="0" err="1" smtClean="0"/>
              <a:t>evaluation</a:t>
            </a:r>
            <a:r>
              <a:rPr lang="cs-CZ" sz="2400" dirty="0" smtClean="0"/>
              <a:t>!!!!</a:t>
            </a:r>
          </a:p>
          <a:p>
            <a:pPr eaLnBrk="1" hangingPunct="1">
              <a:buFont typeface="Arial" pitchFamily="34" charset="0"/>
              <a:buChar char="•"/>
            </a:pPr>
            <a:endParaRPr lang="cs-CZ" sz="2400" dirty="0" smtClean="0"/>
          </a:p>
          <a:p>
            <a:pPr eaLnBrk="1" hangingPunct="1">
              <a:buFont typeface="Arial" pitchFamily="34" charset="0"/>
              <a:buChar char="•"/>
            </a:pPr>
            <a:r>
              <a:rPr lang="cs-CZ" sz="2400" dirty="0" smtClean="0"/>
              <a:t> </a:t>
            </a:r>
            <a:r>
              <a:rPr lang="cs-CZ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</a:t>
            </a:r>
            <a:r>
              <a:rPr lang="cs-C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cs-CZ" sz="2400" dirty="0" smtClean="0"/>
              <a:t> </a:t>
            </a:r>
            <a:r>
              <a:rPr lang="cs-CZ" sz="2400" dirty="0" err="1" smtClean="0"/>
              <a:t>cytostatics</a:t>
            </a:r>
            <a:r>
              <a:rPr lang="cs-CZ" sz="2400" dirty="0" smtClean="0"/>
              <a:t> </a:t>
            </a:r>
            <a:r>
              <a:rPr lang="cs-CZ" sz="2400" dirty="0" err="1" smtClean="0"/>
              <a:t>with</a:t>
            </a:r>
            <a:r>
              <a:rPr lang="cs-CZ" sz="2400" dirty="0" smtClean="0"/>
              <a:t> </a:t>
            </a:r>
            <a:r>
              <a:rPr lang="cs-CZ" sz="2400" dirty="0" err="1" smtClean="0"/>
              <a:t>ability</a:t>
            </a:r>
            <a:r>
              <a:rPr lang="cs-CZ" sz="2400" dirty="0" smtClean="0"/>
              <a:t> to </a:t>
            </a:r>
            <a:r>
              <a:rPr lang="cs-CZ" sz="2400" dirty="0" err="1" smtClean="0"/>
              <a:t>cross</a:t>
            </a:r>
            <a:r>
              <a:rPr lang="cs-CZ" sz="2400" dirty="0" smtClean="0"/>
              <a:t> </a:t>
            </a:r>
            <a:r>
              <a:rPr lang="cs-CZ" sz="2400" dirty="0" err="1" smtClean="0"/>
              <a:t>blood</a:t>
            </a:r>
            <a:r>
              <a:rPr lang="cs-CZ" sz="2400" dirty="0" smtClean="0"/>
              <a:t>-brain </a:t>
            </a:r>
          </a:p>
          <a:p>
            <a:pPr eaLnBrk="1" hangingPunct="1"/>
            <a:r>
              <a:rPr lang="cs-CZ" sz="2400" dirty="0"/>
              <a:t> </a:t>
            </a:r>
            <a:r>
              <a:rPr lang="cs-CZ" sz="2400" dirty="0" smtClean="0"/>
              <a:t>  </a:t>
            </a:r>
            <a:r>
              <a:rPr lang="cs-CZ" sz="2400" dirty="0" err="1" smtClean="0"/>
              <a:t>barrier</a:t>
            </a:r>
            <a:r>
              <a:rPr lang="cs-CZ" sz="2400" dirty="0" smtClean="0"/>
              <a:t> and </a:t>
            </a:r>
            <a:r>
              <a:rPr lang="cs-CZ" sz="2400" dirty="0" err="1" smtClean="0"/>
              <a:t>have</a:t>
            </a:r>
            <a:r>
              <a:rPr lang="cs-CZ" sz="2400" dirty="0" smtClean="0"/>
              <a:t> </a:t>
            </a:r>
            <a:r>
              <a:rPr lang="cs-CZ" sz="2400" dirty="0" err="1" smtClean="0"/>
              <a:t>sufficient</a:t>
            </a:r>
            <a:r>
              <a:rPr lang="cs-CZ" sz="2400" dirty="0" smtClean="0"/>
              <a:t> </a:t>
            </a:r>
            <a:r>
              <a:rPr lang="cs-CZ" sz="2400" dirty="0" err="1" smtClean="0"/>
              <a:t>level</a:t>
            </a:r>
            <a:r>
              <a:rPr lang="cs-CZ" sz="2400" dirty="0" smtClean="0"/>
              <a:t> in CSF</a:t>
            </a:r>
          </a:p>
          <a:p>
            <a:pPr eaLnBrk="1" hangingPunct="1"/>
            <a:r>
              <a:rPr lang="cs-CZ" sz="2400" dirty="0" smtClean="0"/>
              <a:t>  - </a:t>
            </a:r>
            <a:r>
              <a:rPr lang="cs-CZ" sz="2400" b="1" dirty="0" err="1" smtClean="0">
                <a:solidFill>
                  <a:srgbClr val="FFFF00"/>
                </a:solidFill>
              </a:rPr>
              <a:t>high</a:t>
            </a:r>
            <a:r>
              <a:rPr lang="cs-CZ" sz="2400" b="1" dirty="0" smtClean="0">
                <a:solidFill>
                  <a:srgbClr val="FFFF00"/>
                </a:solidFill>
              </a:rPr>
              <a:t>-dose MTX (~3g/m2) and </a:t>
            </a:r>
            <a:r>
              <a:rPr lang="cs-CZ" sz="2400" b="1" dirty="0" err="1" smtClean="0">
                <a:solidFill>
                  <a:srgbClr val="FFFF00"/>
                </a:solidFill>
              </a:rPr>
              <a:t>high</a:t>
            </a:r>
            <a:r>
              <a:rPr lang="cs-CZ" sz="2400" b="1" dirty="0" smtClean="0">
                <a:solidFill>
                  <a:srgbClr val="FFFF00"/>
                </a:solidFill>
              </a:rPr>
              <a:t>-dose </a:t>
            </a:r>
            <a:r>
              <a:rPr lang="cs-CZ" sz="2400" b="1" dirty="0" err="1" smtClean="0">
                <a:solidFill>
                  <a:srgbClr val="FFFF00"/>
                </a:solidFill>
              </a:rPr>
              <a:t>AraC</a:t>
            </a:r>
            <a:r>
              <a:rPr lang="cs-CZ" sz="2400" b="1" dirty="0" smtClean="0">
                <a:solidFill>
                  <a:srgbClr val="FFFF00"/>
                </a:solidFill>
              </a:rPr>
              <a:t> (~2g/m2)</a:t>
            </a:r>
            <a:r>
              <a:rPr lang="cs-CZ" sz="2400" dirty="0" smtClean="0"/>
              <a:t> +</a:t>
            </a:r>
          </a:p>
          <a:p>
            <a:pPr eaLnBrk="1" hangingPunct="1"/>
            <a:r>
              <a:rPr lang="cs-CZ" sz="2400" dirty="0" smtClean="0"/>
              <a:t>    </a:t>
            </a:r>
            <a:r>
              <a:rPr lang="cs-CZ" sz="2400" dirty="0" err="1" smtClean="0"/>
              <a:t>whole</a:t>
            </a:r>
            <a:r>
              <a:rPr lang="cs-CZ" sz="2400" dirty="0" smtClean="0"/>
              <a:t> </a:t>
            </a:r>
            <a:r>
              <a:rPr lang="cs-C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brain </a:t>
            </a:r>
            <a:r>
              <a:rPr lang="cs-CZ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radiotherapy</a:t>
            </a:r>
            <a:r>
              <a:rPr lang="cs-C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(36-46 </a:t>
            </a:r>
            <a:r>
              <a:rPr lang="cs-CZ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Gy</a:t>
            </a:r>
            <a:r>
              <a:rPr lang="cs-C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eaLnBrk="1" hangingPunct="1">
              <a:buFont typeface="Arial" pitchFamily="34" charset="0"/>
              <a:buChar char="•"/>
            </a:pPr>
            <a:endParaRPr lang="cs-CZ" sz="2400" dirty="0" smtClean="0">
              <a:solidFill>
                <a:srgbClr val="FFFF00"/>
              </a:solidFill>
            </a:endParaRPr>
          </a:p>
          <a:p>
            <a:pPr eaLnBrk="1" hangingPunct="1">
              <a:buFont typeface="Arial" pitchFamily="34" charset="0"/>
              <a:buChar char="•"/>
            </a:pPr>
            <a:endParaRPr lang="cs-CZ" sz="2400" dirty="0" smtClean="0">
              <a:solidFill>
                <a:srgbClr val="FFFF00"/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>
                <a:solidFill>
                  <a:srgbClr val="FFFF00"/>
                </a:solidFill>
              </a:rPr>
              <a:t>PRIMARY CNS LYMPHOMA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2421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428" y="2087478"/>
            <a:ext cx="2894729" cy="2560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625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962400" y="1143000"/>
            <a:ext cx="4953000" cy="2057400"/>
          </a:xfrm>
        </p:spPr>
        <p:txBody>
          <a:bodyPr/>
          <a:lstStyle/>
          <a:p>
            <a:pPr lvl="1" eaLnBrk="1" hangingPunct="1"/>
            <a:endParaRPr lang="cs-CZ" sz="2400" dirty="0" smtClean="0"/>
          </a:p>
          <a:p>
            <a:pPr lvl="1" eaLnBrk="1" hangingPunct="1"/>
            <a:endParaRPr lang="cs-CZ" sz="2400" dirty="0" smtClean="0"/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76200"/>
            <a:ext cx="8763000" cy="990600"/>
          </a:xfrm>
          <a:noFill/>
          <a:ln>
            <a:noFill/>
          </a:ln>
        </p:spPr>
        <p:txBody>
          <a:bodyPr/>
          <a:lstStyle/>
          <a:p>
            <a:pPr>
              <a:defRPr/>
            </a:pPr>
            <a:r>
              <a:rPr lang="cs-CZ" sz="3200" b="1" dirty="0" smtClean="0">
                <a:solidFill>
                  <a:srgbClr val="FFFF00"/>
                </a:solidFill>
              </a:rPr>
              <a:t>BURKITT LYMPHOMA</a:t>
            </a:r>
          </a:p>
        </p:txBody>
      </p:sp>
      <p:sp>
        <p:nvSpPr>
          <p:cNvPr id="41062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" y="914400"/>
            <a:ext cx="8839200" cy="5562600"/>
          </a:xfrm>
        </p:spPr>
        <p:txBody>
          <a:bodyPr/>
          <a:lstStyle/>
          <a:p>
            <a:pPr eaLnBrk="1" hangingPunct="1"/>
            <a:r>
              <a:rPr lang="cs-CZ" sz="2000" dirty="0" smtClean="0"/>
              <a:t>Very </a:t>
            </a:r>
            <a:r>
              <a:rPr lang="cs-CZ" sz="2000" dirty="0" err="1" smtClean="0"/>
              <a:t>rapidly</a:t>
            </a:r>
            <a:r>
              <a:rPr lang="cs-CZ" sz="2000" dirty="0" smtClean="0"/>
              <a:t> </a:t>
            </a:r>
            <a:r>
              <a:rPr lang="cs-CZ" sz="2000" dirty="0" err="1" smtClean="0"/>
              <a:t>growing</a:t>
            </a:r>
            <a:r>
              <a:rPr lang="cs-CZ" sz="2000" dirty="0"/>
              <a:t>/</a:t>
            </a:r>
            <a:r>
              <a:rPr lang="cs-CZ" sz="2000" dirty="0" smtClean="0"/>
              <a:t> </a:t>
            </a:r>
            <a:r>
              <a:rPr lang="cs-CZ" sz="2000" dirty="0" err="1" smtClean="0"/>
              <a:t>aggressive</a:t>
            </a:r>
            <a:r>
              <a:rPr lang="cs-CZ" sz="2000" dirty="0" smtClean="0"/>
              <a:t>; </a:t>
            </a:r>
            <a:r>
              <a:rPr lang="cs-CZ" sz="2000" dirty="0" err="1" smtClean="0"/>
              <a:t>high</a:t>
            </a:r>
            <a:r>
              <a:rPr lang="cs-CZ" sz="2000" dirty="0" smtClean="0"/>
              <a:t>-grade B-cell </a:t>
            </a:r>
            <a:r>
              <a:rPr lang="cs-CZ" sz="2000" dirty="0" err="1" smtClean="0"/>
              <a:t>lymphoma</a:t>
            </a:r>
            <a:endParaRPr lang="cs-CZ" sz="2000" dirty="0" smtClean="0"/>
          </a:p>
          <a:p>
            <a:pPr eaLnBrk="1" hangingPunct="1"/>
            <a:r>
              <a:rPr lang="cs-CZ" sz="2000" dirty="0" err="1" smtClean="0"/>
              <a:t>Rare</a:t>
            </a:r>
            <a:r>
              <a:rPr lang="cs-CZ" sz="2000" dirty="0" smtClean="0"/>
              <a:t> </a:t>
            </a:r>
            <a:r>
              <a:rPr lang="cs-CZ" sz="2000" dirty="0" err="1" smtClean="0"/>
              <a:t>disease</a:t>
            </a:r>
            <a:r>
              <a:rPr lang="cs-CZ" sz="2000" dirty="0" smtClean="0"/>
              <a:t> in </a:t>
            </a:r>
            <a:r>
              <a:rPr lang="cs-CZ" sz="2000" dirty="0" err="1" smtClean="0"/>
              <a:t>central</a:t>
            </a:r>
            <a:r>
              <a:rPr lang="cs-CZ" sz="2000" dirty="0" smtClean="0"/>
              <a:t> </a:t>
            </a:r>
            <a:r>
              <a:rPr lang="cs-CZ" sz="2000" dirty="0" err="1" smtClean="0"/>
              <a:t>Europe</a:t>
            </a:r>
            <a:r>
              <a:rPr lang="cs-CZ" sz="2000" dirty="0" smtClean="0"/>
              <a:t> </a:t>
            </a:r>
          </a:p>
          <a:p>
            <a:pPr lvl="1" eaLnBrk="1" hangingPunct="1"/>
            <a:r>
              <a:rPr lang="cs-CZ" sz="2000" dirty="0" err="1"/>
              <a:t>Endemic</a:t>
            </a:r>
            <a:r>
              <a:rPr lang="cs-CZ" sz="2000" dirty="0"/>
              <a:t> (</a:t>
            </a:r>
            <a:r>
              <a:rPr lang="cs-CZ" sz="2000" dirty="0" err="1"/>
              <a:t>Africa</a:t>
            </a:r>
            <a:r>
              <a:rPr lang="cs-CZ" sz="2000" dirty="0"/>
              <a:t>, </a:t>
            </a:r>
            <a:r>
              <a:rPr lang="cs-CZ" sz="2000" dirty="0" err="1"/>
              <a:t>young</a:t>
            </a:r>
            <a:r>
              <a:rPr lang="cs-CZ" sz="2000" dirty="0"/>
              <a:t> </a:t>
            </a:r>
            <a:r>
              <a:rPr lang="cs-CZ" sz="2000" dirty="0" err="1"/>
              <a:t>boys</a:t>
            </a:r>
            <a:r>
              <a:rPr lang="cs-CZ" sz="2000" dirty="0"/>
              <a:t>, jaw </a:t>
            </a:r>
            <a:r>
              <a:rPr lang="cs-CZ" sz="2000" dirty="0" err="1"/>
              <a:t>or</a:t>
            </a:r>
            <a:r>
              <a:rPr lang="cs-CZ" sz="2000" dirty="0"/>
              <a:t> </a:t>
            </a:r>
            <a:r>
              <a:rPr lang="cs-CZ" sz="2000" dirty="0" err="1"/>
              <a:t>facial</a:t>
            </a:r>
            <a:r>
              <a:rPr lang="cs-CZ" sz="2000" dirty="0"/>
              <a:t> </a:t>
            </a:r>
            <a:r>
              <a:rPr lang="cs-CZ" sz="2000" dirty="0" err="1"/>
              <a:t>mass</a:t>
            </a:r>
            <a:r>
              <a:rPr lang="cs-CZ" sz="2000" dirty="0"/>
              <a:t>, EBV </a:t>
            </a:r>
            <a:r>
              <a:rPr lang="cs-CZ" sz="2000" dirty="0" err="1" smtClean="0"/>
              <a:t>related</a:t>
            </a:r>
            <a:r>
              <a:rPr lang="cs-CZ" sz="2000" dirty="0"/>
              <a:t>)</a:t>
            </a:r>
          </a:p>
          <a:p>
            <a:pPr lvl="1" eaLnBrk="1" hangingPunct="1"/>
            <a:r>
              <a:rPr lang="cs-CZ" sz="2000" u="sng" dirty="0" err="1">
                <a:solidFill>
                  <a:srgbClr val="FFFF00"/>
                </a:solidFill>
              </a:rPr>
              <a:t>Sporadic</a:t>
            </a:r>
            <a:r>
              <a:rPr lang="cs-CZ" sz="2000" u="sng" dirty="0">
                <a:solidFill>
                  <a:srgbClr val="FFFF00"/>
                </a:solidFill>
              </a:rPr>
              <a:t> (</a:t>
            </a:r>
            <a:r>
              <a:rPr lang="cs-CZ" sz="2000" u="sng" dirty="0" err="1">
                <a:solidFill>
                  <a:srgbClr val="FFFF00"/>
                </a:solidFill>
              </a:rPr>
              <a:t>any</a:t>
            </a:r>
            <a:r>
              <a:rPr lang="cs-CZ" sz="2000" u="sng" dirty="0">
                <a:solidFill>
                  <a:srgbClr val="FFFF00"/>
                </a:solidFill>
              </a:rPr>
              <a:t> </a:t>
            </a:r>
            <a:r>
              <a:rPr lang="cs-CZ" sz="2000" u="sng" dirty="0" err="1">
                <a:solidFill>
                  <a:srgbClr val="FFFF00"/>
                </a:solidFill>
              </a:rPr>
              <a:t>age</a:t>
            </a:r>
            <a:r>
              <a:rPr lang="cs-CZ" sz="2000" u="sng" dirty="0">
                <a:solidFill>
                  <a:srgbClr val="FFFF00"/>
                </a:solidFill>
              </a:rPr>
              <a:t>, </a:t>
            </a:r>
            <a:r>
              <a:rPr lang="cs-CZ" sz="2000" u="sng" dirty="0" err="1" smtClean="0">
                <a:solidFill>
                  <a:srgbClr val="FFFF00"/>
                </a:solidFill>
              </a:rPr>
              <a:t>usually</a:t>
            </a:r>
            <a:r>
              <a:rPr lang="cs-CZ" sz="2000" u="sng" dirty="0" smtClean="0">
                <a:solidFill>
                  <a:srgbClr val="FFFF00"/>
                </a:solidFill>
              </a:rPr>
              <a:t> </a:t>
            </a:r>
            <a:r>
              <a:rPr lang="cs-CZ" sz="2000" u="sng" dirty="0" err="1" smtClean="0">
                <a:solidFill>
                  <a:srgbClr val="FFFF00"/>
                </a:solidFill>
              </a:rPr>
              <a:t>abdominal</a:t>
            </a:r>
            <a:r>
              <a:rPr lang="cs-CZ" sz="2000" u="sng" dirty="0" smtClean="0">
                <a:solidFill>
                  <a:srgbClr val="FFFF00"/>
                </a:solidFill>
              </a:rPr>
              <a:t> </a:t>
            </a:r>
            <a:r>
              <a:rPr lang="cs-CZ" sz="2000" u="sng" dirty="0" err="1">
                <a:solidFill>
                  <a:srgbClr val="FFFF00"/>
                </a:solidFill>
              </a:rPr>
              <a:t>mass</a:t>
            </a:r>
            <a:r>
              <a:rPr lang="cs-CZ" sz="2000" u="sng" dirty="0">
                <a:solidFill>
                  <a:srgbClr val="FFFF00"/>
                </a:solidFill>
              </a:rPr>
              <a:t>)</a:t>
            </a:r>
          </a:p>
          <a:p>
            <a:pPr lvl="1" eaLnBrk="1" hangingPunct="1"/>
            <a:r>
              <a:rPr lang="cs-CZ" sz="2000" dirty="0" err="1"/>
              <a:t>Epidemic</a:t>
            </a:r>
            <a:r>
              <a:rPr lang="cs-CZ" sz="2000" dirty="0"/>
              <a:t> (</a:t>
            </a:r>
            <a:r>
              <a:rPr lang="cs-CZ" sz="2000" dirty="0" err="1"/>
              <a:t>immunodeficiency</a:t>
            </a:r>
            <a:r>
              <a:rPr lang="cs-CZ" sz="2000" dirty="0"/>
              <a:t> </a:t>
            </a:r>
            <a:r>
              <a:rPr lang="cs-CZ" sz="2000" dirty="0" err="1"/>
              <a:t>associated</a:t>
            </a:r>
            <a:r>
              <a:rPr lang="cs-CZ" sz="2000" dirty="0"/>
              <a:t>)</a:t>
            </a:r>
          </a:p>
          <a:p>
            <a:pPr marL="457200" lvl="1" indent="0" eaLnBrk="1" hangingPunct="1">
              <a:buNone/>
            </a:pPr>
            <a:endParaRPr lang="cs-CZ" sz="2000" dirty="0" smtClean="0"/>
          </a:p>
          <a:p>
            <a:pPr eaLnBrk="1" hangingPunct="1"/>
            <a:r>
              <a:rPr lang="cs-CZ" sz="2000" dirty="0" err="1"/>
              <a:t>Different</a:t>
            </a:r>
            <a:r>
              <a:rPr lang="cs-CZ" sz="2000" dirty="0"/>
              <a:t> </a:t>
            </a:r>
            <a:r>
              <a:rPr lang="cs-CZ" sz="2000" dirty="0" err="1"/>
              <a:t>behavior</a:t>
            </a:r>
            <a:r>
              <a:rPr lang="cs-CZ" sz="2000" dirty="0"/>
              <a:t> </a:t>
            </a:r>
            <a:r>
              <a:rPr lang="cs-CZ" sz="2000" dirty="0" smtClean="0"/>
              <a:t>(and </a:t>
            </a:r>
            <a:r>
              <a:rPr lang="cs-CZ" sz="2000" dirty="0" err="1" smtClean="0"/>
              <a:t>therapy</a:t>
            </a:r>
            <a:r>
              <a:rPr lang="cs-CZ" sz="2000" dirty="0" smtClean="0"/>
              <a:t>) </a:t>
            </a:r>
            <a:r>
              <a:rPr lang="cs-CZ" sz="2000" dirty="0" err="1" smtClean="0"/>
              <a:t>compared</a:t>
            </a:r>
            <a:r>
              <a:rPr lang="cs-CZ" sz="2000" dirty="0" smtClean="0"/>
              <a:t> </a:t>
            </a:r>
            <a:r>
              <a:rPr lang="cs-CZ" sz="2000" dirty="0"/>
              <a:t>to </a:t>
            </a:r>
            <a:r>
              <a:rPr lang="cs-CZ" sz="2000" dirty="0" smtClean="0"/>
              <a:t>DLBCL </a:t>
            </a:r>
          </a:p>
          <a:p>
            <a:pPr eaLnBrk="1" hangingPunct="1"/>
            <a:r>
              <a:rPr lang="cs-CZ" sz="2000" dirty="0">
                <a:solidFill>
                  <a:srgbClr val="FFFF00"/>
                </a:solidFill>
              </a:rPr>
              <a:t>„</a:t>
            </a:r>
            <a:r>
              <a:rPr lang="cs-CZ" sz="2000" dirty="0" err="1">
                <a:solidFill>
                  <a:srgbClr val="FFFF00"/>
                </a:solidFill>
              </a:rPr>
              <a:t>Starry</a:t>
            </a:r>
            <a:r>
              <a:rPr lang="cs-CZ" sz="2000" dirty="0">
                <a:solidFill>
                  <a:srgbClr val="FFFF00"/>
                </a:solidFill>
              </a:rPr>
              <a:t> </a:t>
            </a:r>
            <a:r>
              <a:rPr lang="cs-CZ" sz="2000" dirty="0" err="1">
                <a:solidFill>
                  <a:srgbClr val="FFFF00"/>
                </a:solidFill>
              </a:rPr>
              <a:t>sky</a:t>
            </a:r>
            <a:r>
              <a:rPr lang="cs-CZ" sz="2000" dirty="0">
                <a:solidFill>
                  <a:srgbClr val="FFFF00"/>
                </a:solidFill>
              </a:rPr>
              <a:t>“ </a:t>
            </a:r>
            <a:r>
              <a:rPr lang="cs-CZ" sz="2000" dirty="0" err="1">
                <a:solidFill>
                  <a:srgbClr val="FFFF00"/>
                </a:solidFill>
              </a:rPr>
              <a:t>morphology</a:t>
            </a:r>
            <a:r>
              <a:rPr lang="cs-CZ" sz="2000" dirty="0">
                <a:solidFill>
                  <a:srgbClr val="FFFF00"/>
                </a:solidFill>
              </a:rPr>
              <a:t> (medium-</a:t>
            </a:r>
            <a:r>
              <a:rPr lang="cs-CZ" sz="2000" dirty="0" err="1">
                <a:solidFill>
                  <a:srgbClr val="FFFF00"/>
                </a:solidFill>
              </a:rPr>
              <a:t>sized</a:t>
            </a:r>
            <a:r>
              <a:rPr lang="cs-CZ" sz="2000" dirty="0">
                <a:solidFill>
                  <a:srgbClr val="FFFF00"/>
                </a:solidFill>
              </a:rPr>
              <a:t> </a:t>
            </a:r>
            <a:r>
              <a:rPr lang="cs-CZ" sz="2000" dirty="0" err="1">
                <a:solidFill>
                  <a:srgbClr val="FFFF00"/>
                </a:solidFill>
              </a:rPr>
              <a:t>lymphocytes</a:t>
            </a:r>
            <a:r>
              <a:rPr lang="cs-CZ" sz="2000" dirty="0">
                <a:solidFill>
                  <a:srgbClr val="FFFF00"/>
                </a:solidFill>
              </a:rPr>
              <a:t>)</a:t>
            </a:r>
          </a:p>
          <a:p>
            <a:pPr marL="457200" lvl="1" indent="0" eaLnBrk="1" hangingPunct="1">
              <a:buNone/>
            </a:pPr>
            <a:r>
              <a:rPr lang="cs-CZ" sz="2000" dirty="0" err="1" smtClean="0">
                <a:solidFill>
                  <a:srgbClr val="FFFF00"/>
                </a:solidFill>
              </a:rPr>
              <a:t>Phenotype</a:t>
            </a:r>
            <a:r>
              <a:rPr lang="cs-CZ" sz="2000" dirty="0">
                <a:solidFill>
                  <a:srgbClr val="FFFF00"/>
                </a:solidFill>
              </a:rPr>
              <a:t>: CD10+, bcl6+, bcl2-, CD20+, </a:t>
            </a:r>
            <a:r>
              <a:rPr lang="cs-CZ" sz="2000" dirty="0" err="1">
                <a:solidFill>
                  <a:srgbClr val="FFFF00"/>
                </a:solidFill>
              </a:rPr>
              <a:t>sIgM</a:t>
            </a:r>
            <a:r>
              <a:rPr lang="cs-CZ" sz="2000" dirty="0">
                <a:solidFill>
                  <a:srgbClr val="FFFF00"/>
                </a:solidFill>
              </a:rPr>
              <a:t>+, Ki67≥95</a:t>
            </a:r>
            <a:r>
              <a:rPr lang="cs-CZ" sz="2000" dirty="0" smtClean="0">
                <a:solidFill>
                  <a:srgbClr val="FFFF00"/>
                </a:solidFill>
              </a:rPr>
              <a:t>%, </a:t>
            </a:r>
          </a:p>
          <a:p>
            <a:pPr marL="457200" lvl="1" indent="0" eaLnBrk="1" hangingPunct="1">
              <a:buNone/>
            </a:pPr>
            <a:r>
              <a:rPr lang="cs-CZ" sz="2000" dirty="0" smtClean="0">
                <a:solidFill>
                  <a:srgbClr val="FFFF00"/>
                </a:solidFill>
              </a:rPr>
              <a:t>t(8;14) in 80% </a:t>
            </a:r>
            <a:r>
              <a:rPr lang="cs-CZ" sz="2000" dirty="0" err="1" smtClean="0">
                <a:solidFill>
                  <a:srgbClr val="FFFF00"/>
                </a:solidFill>
              </a:rPr>
              <a:t>cases</a:t>
            </a:r>
            <a:r>
              <a:rPr lang="cs-CZ" sz="2000" dirty="0" smtClean="0">
                <a:solidFill>
                  <a:srgbClr val="FFFF00"/>
                </a:solidFill>
              </a:rPr>
              <a:t>, c-</a:t>
            </a:r>
            <a:r>
              <a:rPr lang="cs-CZ" sz="2000" dirty="0" err="1" smtClean="0">
                <a:solidFill>
                  <a:srgbClr val="FFFF00"/>
                </a:solidFill>
              </a:rPr>
              <a:t>myc</a:t>
            </a:r>
            <a:r>
              <a:rPr lang="cs-CZ" sz="2000" dirty="0" smtClean="0">
                <a:solidFill>
                  <a:srgbClr val="FFFF00"/>
                </a:solidFill>
              </a:rPr>
              <a:t> </a:t>
            </a:r>
            <a:r>
              <a:rPr lang="cs-CZ" sz="2000" dirty="0" err="1" smtClean="0">
                <a:solidFill>
                  <a:srgbClr val="FFFF00"/>
                </a:solidFill>
              </a:rPr>
              <a:t>translocation</a:t>
            </a:r>
            <a:endParaRPr lang="cs-CZ" sz="2000" dirty="0">
              <a:solidFill>
                <a:srgbClr val="FFFF00"/>
              </a:solidFill>
            </a:endParaRPr>
          </a:p>
          <a:p>
            <a:pPr eaLnBrk="1" hangingPunct="1"/>
            <a:endParaRPr lang="cs-CZ" sz="2000" dirty="0" smtClean="0"/>
          </a:p>
          <a:p>
            <a:pPr eaLnBrk="1" hangingPunct="1"/>
            <a:r>
              <a:rPr lang="cs-CZ" sz="2000" dirty="0" err="1" smtClean="0">
                <a:solidFill>
                  <a:srgbClr val="FFFF00"/>
                </a:solidFill>
              </a:rPr>
              <a:t>Abdominal</a:t>
            </a:r>
            <a:r>
              <a:rPr lang="cs-CZ" sz="2000" dirty="0" smtClean="0">
                <a:solidFill>
                  <a:srgbClr val="FFFF00"/>
                </a:solidFill>
              </a:rPr>
              <a:t> </a:t>
            </a:r>
            <a:r>
              <a:rPr lang="cs-CZ" sz="2000" dirty="0" err="1" smtClean="0">
                <a:solidFill>
                  <a:srgbClr val="FFFF00"/>
                </a:solidFill>
              </a:rPr>
              <a:t>symptomatology</a:t>
            </a:r>
            <a:r>
              <a:rPr lang="cs-CZ" sz="2000" dirty="0" smtClean="0"/>
              <a:t> (</a:t>
            </a:r>
            <a:r>
              <a:rPr lang="cs-CZ" sz="2000" dirty="0" err="1" smtClean="0"/>
              <a:t>intususception</a:t>
            </a:r>
            <a:r>
              <a:rPr lang="cs-CZ" sz="2000" dirty="0" smtClean="0"/>
              <a:t>, </a:t>
            </a:r>
            <a:r>
              <a:rPr lang="cs-CZ" sz="2000" dirty="0" err="1" smtClean="0"/>
              <a:t>appendicitis-like</a:t>
            </a:r>
            <a:r>
              <a:rPr lang="cs-CZ" sz="2000" dirty="0" smtClean="0"/>
              <a:t>)</a:t>
            </a:r>
          </a:p>
          <a:p>
            <a:pPr eaLnBrk="1" hangingPunct="1"/>
            <a:r>
              <a:rPr lang="cs-CZ" sz="2000" dirty="0" smtClean="0"/>
              <a:t>BM </a:t>
            </a:r>
            <a:r>
              <a:rPr lang="cs-CZ" sz="2000" dirty="0"/>
              <a:t>and CNS </a:t>
            </a:r>
            <a:r>
              <a:rPr lang="cs-CZ" sz="2000" dirty="0" err="1"/>
              <a:t>involvement</a:t>
            </a:r>
            <a:r>
              <a:rPr lang="cs-CZ" sz="2000" dirty="0"/>
              <a:t> in 30%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 smtClean="0"/>
              <a:t>cases</a:t>
            </a:r>
            <a:endParaRPr lang="cs-CZ" sz="2000" dirty="0" smtClean="0"/>
          </a:p>
          <a:p>
            <a:pPr eaLnBrk="1" hangingPunct="1"/>
            <a:r>
              <a:rPr lang="cs-CZ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Tumor </a:t>
            </a:r>
            <a:r>
              <a:rPr lang="cs-CZ" sz="2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lysis</a:t>
            </a:r>
            <a:r>
              <a:rPr lang="cs-CZ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syndrome (</a:t>
            </a:r>
            <a:r>
              <a:rPr lang="cs-CZ" sz="2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spotaneous</a:t>
            </a:r>
            <a:r>
              <a:rPr lang="cs-CZ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!) </a:t>
            </a:r>
          </a:p>
          <a:p>
            <a:pPr lvl="1" eaLnBrk="1" hangingPunct="1"/>
            <a:r>
              <a:rPr lang="cs-CZ" sz="1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hyperuricaemia</a:t>
            </a:r>
            <a:r>
              <a:rPr lang="cs-CZ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sz="1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extremelly</a:t>
            </a:r>
            <a:r>
              <a:rPr lang="cs-CZ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elevated</a:t>
            </a:r>
            <a:r>
              <a:rPr lang="cs-CZ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LDH</a:t>
            </a:r>
          </a:p>
          <a:p>
            <a:pPr eaLnBrk="1" hangingPunct="1"/>
            <a:r>
              <a:rPr lang="cs-CZ" sz="2000" dirty="0" err="1" smtClean="0"/>
              <a:t>Therapy</a:t>
            </a:r>
            <a:r>
              <a:rPr lang="cs-CZ" sz="2000" dirty="0" smtClean="0"/>
              <a:t>: </a:t>
            </a:r>
            <a:r>
              <a:rPr lang="cs-CZ" sz="2000" dirty="0" err="1" smtClean="0"/>
              <a:t>highly</a:t>
            </a:r>
            <a:r>
              <a:rPr lang="cs-CZ" sz="2000" dirty="0" smtClean="0"/>
              <a:t> </a:t>
            </a:r>
            <a:r>
              <a:rPr lang="cs-CZ" sz="2000" dirty="0" err="1" smtClean="0"/>
              <a:t>intensive</a:t>
            </a:r>
            <a:r>
              <a:rPr lang="cs-CZ" sz="2000" dirty="0" smtClean="0"/>
              <a:t> </a:t>
            </a:r>
            <a:r>
              <a:rPr lang="cs-CZ" sz="2000" dirty="0" err="1" smtClean="0"/>
              <a:t>chemo</a:t>
            </a:r>
            <a:r>
              <a:rPr lang="cs-CZ" sz="2000" dirty="0" smtClean="0"/>
              <a:t>: CR 80%, long-term </a:t>
            </a:r>
            <a:r>
              <a:rPr lang="cs-CZ" sz="2000" dirty="0" err="1" smtClean="0"/>
              <a:t>survival</a:t>
            </a:r>
            <a:r>
              <a:rPr lang="cs-CZ" sz="2000" dirty="0" smtClean="0"/>
              <a:t> 50%</a:t>
            </a:r>
            <a:endParaRPr lang="cs-CZ" sz="2000" dirty="0"/>
          </a:p>
          <a:p>
            <a:pPr eaLnBrk="1" hangingPunct="1"/>
            <a:endParaRPr lang="cs-CZ" sz="2400" dirty="0" smtClean="0">
              <a:solidFill>
                <a:srgbClr val="FFFF00"/>
              </a:solidFill>
            </a:endParaRPr>
          </a:p>
          <a:p>
            <a:pPr lvl="1" eaLnBrk="1" hangingPunct="1"/>
            <a:endParaRPr lang="cs-CZ" sz="2000" dirty="0" smtClean="0">
              <a:solidFill>
                <a:srgbClr val="FFFF00"/>
              </a:solidFill>
            </a:endParaRPr>
          </a:p>
          <a:p>
            <a:pPr eaLnBrk="1" hangingPunct="1"/>
            <a:endParaRPr lang="cs-CZ" sz="24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70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915400" cy="1143000"/>
          </a:xfrm>
          <a:noFill/>
          <a:ln>
            <a:noFill/>
          </a:ln>
        </p:spPr>
        <p:txBody>
          <a:bodyPr/>
          <a:lstStyle/>
          <a:p>
            <a:pPr eaLnBrk="1" hangingPunct="1">
              <a:defRPr/>
            </a:pPr>
            <a:r>
              <a:rPr lang="cs-CZ" sz="2800" b="1" dirty="0" smtClean="0">
                <a:solidFill>
                  <a:srgbClr val="FFFF00"/>
                </a:solidFill>
              </a:rPr>
              <a:t>BASIC CHARACTERISTICS OF LOW AGGRESSIVE B-</a:t>
            </a:r>
            <a:r>
              <a:rPr lang="cs-CZ" sz="2800" b="1" dirty="0" err="1" smtClean="0">
                <a:solidFill>
                  <a:srgbClr val="FFFF00"/>
                </a:solidFill>
              </a:rPr>
              <a:t>NHLs</a:t>
            </a:r>
            <a:r>
              <a:rPr lang="cs-CZ" sz="2800" b="1" dirty="0" smtClean="0">
                <a:solidFill>
                  <a:srgbClr val="FFFF00"/>
                </a:solidFill>
              </a:rPr>
              <a:t> (FL, MZL, SLL,..) </a:t>
            </a:r>
          </a:p>
        </p:txBody>
      </p:sp>
      <p:sp>
        <p:nvSpPr>
          <p:cNvPr id="3778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1600200"/>
            <a:ext cx="8915400" cy="51054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spcBef>
                <a:spcPct val="0"/>
              </a:spcBef>
            </a:pPr>
            <a:r>
              <a:rPr lang="cs-CZ" sz="2400" b="1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/>
              <a:t>Overall</a:t>
            </a:r>
            <a:r>
              <a:rPr lang="cs-CZ" sz="2400" dirty="0" smtClean="0"/>
              <a:t> </a:t>
            </a:r>
            <a:r>
              <a:rPr lang="cs-CZ" sz="2400" dirty="0" err="1" smtClean="0"/>
              <a:t>survival</a:t>
            </a:r>
            <a:r>
              <a:rPr lang="cs-CZ" sz="2400" dirty="0" smtClean="0"/>
              <a:t> </a:t>
            </a:r>
            <a:r>
              <a:rPr lang="cs-CZ" sz="2400" dirty="0" err="1" smtClean="0"/>
              <a:t>even</a:t>
            </a:r>
            <a:r>
              <a:rPr lang="cs-CZ" sz="2400" dirty="0" smtClean="0"/>
              <a:t> </a:t>
            </a:r>
            <a:r>
              <a:rPr lang="cs-CZ" sz="2400" dirty="0" err="1" smtClean="0"/>
              <a:t>without</a:t>
            </a:r>
            <a:r>
              <a:rPr lang="cs-CZ" sz="2400" dirty="0" smtClean="0"/>
              <a:t> </a:t>
            </a:r>
            <a:r>
              <a:rPr lang="cs-CZ" sz="2400" dirty="0" err="1" smtClean="0"/>
              <a:t>treatment</a:t>
            </a:r>
            <a:r>
              <a:rPr lang="cs-CZ" sz="2400" dirty="0" smtClean="0">
                <a:solidFill>
                  <a:srgbClr val="FFFF00"/>
                </a:solidFill>
              </a:rPr>
              <a:t> in </a:t>
            </a:r>
            <a:r>
              <a:rPr lang="cs-CZ" sz="2400" dirty="0" err="1" smtClean="0">
                <a:solidFill>
                  <a:srgbClr val="FFFF00"/>
                </a:solidFill>
              </a:rPr>
              <a:t>years</a:t>
            </a:r>
            <a:r>
              <a:rPr lang="cs-CZ" sz="2400" dirty="0" smtClean="0">
                <a:solidFill>
                  <a:srgbClr val="FFFF00"/>
                </a:solidFill>
              </a:rPr>
              <a:t> to 10 </a:t>
            </a:r>
            <a:r>
              <a:rPr lang="cs-CZ" sz="2400" dirty="0" err="1" smtClean="0">
                <a:solidFill>
                  <a:srgbClr val="FFFF00"/>
                </a:solidFill>
              </a:rPr>
              <a:t>ys</a:t>
            </a:r>
            <a:r>
              <a:rPr lang="cs-CZ" sz="2400" dirty="0" smtClean="0"/>
              <a:t> </a:t>
            </a: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cs-CZ" sz="2400" dirty="0" smtClean="0"/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</a:pPr>
            <a:r>
              <a:rPr lang="cs-CZ" sz="2400" dirty="0" smtClean="0"/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Radiotherapy</a:t>
            </a:r>
            <a:r>
              <a:rPr lang="cs-CZ" sz="2400" dirty="0" smtClean="0"/>
              <a:t> (IF RT)  </a:t>
            </a:r>
            <a:r>
              <a:rPr lang="cs-CZ" sz="2400" dirty="0" err="1" smtClean="0"/>
              <a:t>can</a:t>
            </a:r>
            <a:r>
              <a:rPr lang="cs-CZ" sz="2400" dirty="0" smtClean="0"/>
              <a:t> </a:t>
            </a:r>
            <a:r>
              <a:rPr lang="cs-CZ" sz="2400" dirty="0" err="1" smtClean="0"/>
              <a:t>have</a:t>
            </a:r>
            <a:r>
              <a:rPr lang="cs-CZ" sz="2400" dirty="0" smtClean="0"/>
              <a:t> a </a:t>
            </a:r>
            <a:r>
              <a:rPr lang="cs-CZ" sz="2400" dirty="0" err="1" smtClean="0">
                <a:solidFill>
                  <a:srgbClr val="FFFF00"/>
                </a:solidFill>
              </a:rPr>
              <a:t>curative</a:t>
            </a:r>
            <a:r>
              <a:rPr lang="cs-CZ" sz="2400" dirty="0" smtClean="0"/>
              <a:t> </a:t>
            </a:r>
            <a:r>
              <a:rPr lang="cs-CZ" sz="2400" dirty="0" err="1" smtClean="0"/>
              <a:t>effect</a:t>
            </a:r>
            <a:r>
              <a:rPr lang="cs-CZ" sz="2400" dirty="0" smtClean="0"/>
              <a:t> in </a:t>
            </a:r>
            <a:r>
              <a:rPr lang="cs-CZ" sz="2400" dirty="0" err="1" smtClean="0"/>
              <a:t>stage</a:t>
            </a:r>
            <a:r>
              <a:rPr lang="cs-CZ" sz="2400" dirty="0" smtClean="0"/>
              <a:t> I </a:t>
            </a:r>
            <a:r>
              <a:rPr lang="cs-CZ" sz="2400" dirty="0" err="1" smtClean="0"/>
              <a:t>or</a:t>
            </a:r>
            <a:r>
              <a:rPr lang="cs-CZ" sz="2400" dirty="0" smtClean="0"/>
              <a:t> II   </a:t>
            </a: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sz="2400" dirty="0" smtClean="0"/>
              <a:t>  </a:t>
            </a: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cs-CZ" sz="2400" dirty="0" smtClean="0"/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</a:pPr>
            <a:r>
              <a:rPr lang="cs-CZ" sz="2400" dirty="0" smtClean="0"/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Advanced</a:t>
            </a:r>
            <a:r>
              <a:rPr lang="cs-CZ" sz="2400" dirty="0" smtClean="0"/>
              <a:t> </a:t>
            </a:r>
            <a:r>
              <a:rPr lang="cs-CZ" sz="2400" dirty="0" err="1" smtClean="0"/>
              <a:t>stages</a:t>
            </a:r>
            <a:r>
              <a:rPr lang="cs-CZ" sz="2400" dirty="0" smtClean="0"/>
              <a:t> (III/IV) are </a:t>
            </a:r>
            <a:r>
              <a:rPr lang="cs-CZ" sz="2400" dirty="0" err="1" smtClean="0"/>
              <a:t>chemosensitive</a:t>
            </a:r>
            <a:r>
              <a:rPr lang="cs-CZ" sz="2400" dirty="0" smtClean="0"/>
              <a:t> but </a:t>
            </a:r>
            <a:r>
              <a:rPr lang="cs-CZ" sz="2400" dirty="0" err="1" smtClean="0"/>
              <a:t>generally</a:t>
            </a:r>
            <a:r>
              <a:rPr lang="cs-CZ" sz="2400" dirty="0" smtClean="0"/>
              <a:t> </a:t>
            </a: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cs-CZ" sz="2400" dirty="0"/>
              <a:t> </a:t>
            </a:r>
            <a:r>
              <a:rPr lang="cs-CZ" sz="2400" dirty="0" smtClean="0"/>
              <a:t> </a:t>
            </a:r>
            <a:r>
              <a:rPr lang="cs-CZ" sz="2400" dirty="0" err="1" smtClean="0"/>
              <a:t>incurable</a:t>
            </a:r>
            <a:r>
              <a:rPr lang="cs-CZ" sz="2400" dirty="0" smtClean="0"/>
              <a:t> </a:t>
            </a:r>
            <a:r>
              <a:rPr lang="cs-CZ" sz="2400" dirty="0" err="1" smtClean="0"/>
              <a:t>because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reccurent</a:t>
            </a:r>
            <a:r>
              <a:rPr lang="cs-CZ" sz="2400" dirty="0" smtClean="0"/>
              <a:t> </a:t>
            </a:r>
            <a:r>
              <a:rPr lang="cs-CZ" sz="2400" dirty="0" err="1" smtClean="0"/>
              <a:t>disease</a:t>
            </a:r>
            <a:endParaRPr lang="cs-CZ" sz="2400" dirty="0" smtClean="0"/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sz="2400" dirty="0" smtClean="0"/>
              <a:t> 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cs-CZ" sz="2400" dirty="0" err="1" smtClean="0">
                <a:solidFill>
                  <a:srgbClr val="FFFF00"/>
                </a:solidFill>
              </a:rPr>
              <a:t>Chemotherapy-based</a:t>
            </a:r>
            <a:r>
              <a:rPr lang="cs-CZ" sz="2400" dirty="0" smtClean="0"/>
              <a:t> (CHT) </a:t>
            </a:r>
            <a:r>
              <a:rPr lang="cs-CZ" sz="2400" dirty="0" err="1" smtClean="0"/>
              <a:t>therapy</a:t>
            </a:r>
            <a:r>
              <a:rPr lang="cs-CZ" sz="2400" dirty="0" smtClean="0"/>
              <a:t> </a:t>
            </a:r>
            <a:r>
              <a:rPr lang="cs-CZ" sz="2400" dirty="0" err="1" smtClean="0"/>
              <a:t>is</a:t>
            </a:r>
            <a:r>
              <a:rPr lang="cs-CZ" sz="2400" dirty="0" smtClean="0"/>
              <a:t> </a:t>
            </a:r>
            <a:r>
              <a:rPr lang="cs-CZ" sz="2400" dirty="0" err="1" smtClean="0"/>
              <a:t>indicated</a:t>
            </a:r>
            <a:r>
              <a:rPr lang="cs-CZ" sz="2400" dirty="0" smtClean="0"/>
              <a:t> in </a:t>
            </a:r>
            <a:r>
              <a:rPr lang="cs-CZ" sz="2400" dirty="0" err="1" smtClean="0"/>
              <a:t>symptomatic</a:t>
            </a:r>
            <a:r>
              <a:rPr lang="cs-CZ" sz="2400" dirty="0" smtClean="0"/>
              <a:t> </a:t>
            </a:r>
            <a:r>
              <a:rPr lang="cs-CZ" sz="2400" dirty="0" err="1" smtClean="0"/>
              <a:t>cases</a:t>
            </a:r>
            <a:r>
              <a:rPr lang="cs-CZ" sz="2400" dirty="0" smtClean="0"/>
              <a:t> </a:t>
            </a:r>
            <a:r>
              <a:rPr lang="cs-CZ" sz="2400" dirty="0" err="1" smtClean="0"/>
              <a:t>or</a:t>
            </a:r>
            <a:r>
              <a:rPr lang="cs-CZ" sz="2400" dirty="0" smtClean="0"/>
              <a:t> in </a:t>
            </a:r>
            <a:r>
              <a:rPr lang="cs-CZ" sz="2400" dirty="0" err="1" smtClean="0"/>
              <a:t>large</a:t>
            </a:r>
            <a:r>
              <a:rPr lang="cs-CZ" sz="2400" dirty="0" smtClean="0"/>
              <a:t> </a:t>
            </a:r>
            <a:r>
              <a:rPr lang="cs-CZ" sz="2400" dirty="0" err="1" smtClean="0"/>
              <a:t>mass</a:t>
            </a:r>
            <a:r>
              <a:rPr lang="cs-CZ" sz="2400" dirty="0" smtClean="0"/>
              <a:t> </a:t>
            </a: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</a:pPr>
            <a:r>
              <a:rPr lang="cs-CZ" sz="2400" dirty="0" smtClean="0"/>
              <a:t> </a:t>
            </a:r>
            <a:endParaRPr lang="cs-CZ" sz="2400" dirty="0" smtClean="0">
              <a:solidFill>
                <a:srgbClr val="FFFF0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</a:pPr>
            <a:endParaRPr lang="cs-CZ" sz="2400" dirty="0" smtClean="0">
              <a:solidFill>
                <a:srgbClr val="FFFF0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</a:pPr>
            <a:r>
              <a:rPr lang="cs-CZ" sz="2400" dirty="0" smtClean="0"/>
              <a:t> </a:t>
            </a:r>
            <a:r>
              <a:rPr lang="cs-CZ" sz="2400" dirty="0" err="1" smtClean="0"/>
              <a:t>Transformation</a:t>
            </a:r>
            <a:r>
              <a:rPr lang="cs-CZ" sz="2400" dirty="0" smtClean="0"/>
              <a:t> </a:t>
            </a:r>
            <a:r>
              <a:rPr lang="cs-CZ" sz="2400" dirty="0" err="1" smtClean="0"/>
              <a:t>into</a:t>
            </a:r>
            <a:r>
              <a:rPr lang="cs-CZ" sz="2400" dirty="0" smtClean="0"/>
              <a:t> more </a:t>
            </a:r>
            <a:r>
              <a:rPr lang="cs-CZ" sz="2400" dirty="0" err="1" smtClean="0"/>
              <a:t>aggressive</a:t>
            </a:r>
            <a:r>
              <a:rPr lang="cs-CZ" sz="2400" dirty="0" smtClean="0"/>
              <a:t> and </a:t>
            </a:r>
            <a:r>
              <a:rPr lang="cs-CZ" sz="2400" dirty="0" err="1" smtClean="0"/>
              <a:t>resistant</a:t>
            </a:r>
            <a:r>
              <a:rPr lang="cs-CZ" sz="2400" dirty="0" smtClean="0"/>
              <a:t> </a:t>
            </a:r>
            <a:r>
              <a:rPr lang="cs-CZ" sz="2400" dirty="0" err="1" smtClean="0"/>
              <a:t>lymphoma</a:t>
            </a:r>
            <a:endParaRPr lang="cs-CZ" sz="2400" dirty="0" smtClean="0"/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cs-CZ" sz="2400" dirty="0"/>
              <a:t> </a:t>
            </a:r>
            <a:r>
              <a:rPr lang="cs-CZ" sz="2400" dirty="0" smtClean="0"/>
              <a:t>  in 10-60% </a:t>
            </a:r>
            <a:r>
              <a:rPr lang="cs-CZ" sz="2400" dirty="0" err="1" smtClean="0"/>
              <a:t>patients</a:t>
            </a:r>
            <a:r>
              <a:rPr lang="cs-CZ" sz="2400" dirty="0" smtClean="0"/>
              <a:t> </a:t>
            </a:r>
            <a:r>
              <a:rPr lang="cs-CZ" sz="2400" dirty="0" err="1" smtClean="0"/>
              <a:t>during</a:t>
            </a:r>
            <a:r>
              <a:rPr lang="cs-CZ" sz="2400" dirty="0" smtClean="0"/>
              <a:t> </a:t>
            </a:r>
            <a:r>
              <a:rPr lang="cs-CZ" sz="2400" dirty="0" err="1" smtClean="0"/>
              <a:t>course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disease</a:t>
            </a:r>
            <a:endParaRPr lang="cs-CZ" sz="2000" dirty="0" smtClean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62950" cy="1173162"/>
          </a:xfrm>
          <a:noFill/>
          <a:ln>
            <a:noFill/>
          </a:ln>
        </p:spPr>
        <p:txBody>
          <a:bodyPr/>
          <a:lstStyle/>
          <a:p>
            <a:pPr eaLnBrk="1" hangingPunct="1">
              <a:defRPr/>
            </a:pPr>
            <a:r>
              <a:rPr lang="cs-CZ" sz="3600" b="1" smtClean="0">
                <a:solidFill>
                  <a:srgbClr val="FFFF00"/>
                </a:solidFill>
              </a:rPr>
              <a:t>FOLLICULAR LYMPHOMA</a:t>
            </a:r>
            <a:br>
              <a:rPr lang="cs-CZ" sz="3600" b="1" smtClean="0">
                <a:solidFill>
                  <a:srgbClr val="FFFF00"/>
                </a:solidFill>
              </a:rPr>
            </a:br>
            <a:r>
              <a:rPr lang="cs-CZ" sz="3600" b="1" smtClean="0">
                <a:solidFill>
                  <a:srgbClr val="FFFF00"/>
                </a:solidFill>
              </a:rPr>
              <a:t>clinical behavior</a:t>
            </a:r>
          </a:p>
        </p:txBody>
      </p:sp>
      <p:sp>
        <p:nvSpPr>
          <p:cNvPr id="3819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676400"/>
            <a:ext cx="864235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sz="2400" dirty="0" err="1" smtClean="0"/>
              <a:t>Slow</a:t>
            </a:r>
            <a:r>
              <a:rPr lang="cs-CZ" sz="2400" dirty="0" smtClean="0"/>
              <a:t> </a:t>
            </a:r>
            <a:r>
              <a:rPr lang="cs-CZ" sz="2400" dirty="0" err="1" smtClean="0"/>
              <a:t>growing</a:t>
            </a:r>
            <a:r>
              <a:rPr lang="cs-CZ" sz="2400" dirty="0" smtClean="0"/>
              <a:t> (</a:t>
            </a:r>
            <a:r>
              <a:rPr lang="cs-CZ" sz="2400" dirty="0" err="1" smtClean="0"/>
              <a:t>sometimes</a:t>
            </a:r>
            <a:r>
              <a:rPr lang="cs-CZ" sz="2400" dirty="0" smtClean="0"/>
              <a:t> </a:t>
            </a:r>
            <a:r>
              <a:rPr lang="cs-CZ" sz="2400" dirty="0" err="1" smtClean="0"/>
              <a:t>vanishing</a:t>
            </a:r>
            <a:r>
              <a:rPr lang="cs-CZ" sz="2400" dirty="0" smtClean="0"/>
              <a:t>) </a:t>
            </a:r>
            <a:r>
              <a:rPr lang="cs-CZ" sz="2400" dirty="0" err="1" smtClean="0"/>
              <a:t>painless</a:t>
            </a:r>
            <a:r>
              <a:rPr lang="cs-CZ" sz="2400" dirty="0" smtClean="0"/>
              <a:t> </a:t>
            </a:r>
            <a:r>
              <a:rPr lang="cs-CZ" sz="2400" dirty="0" err="1" smtClean="0"/>
              <a:t>lymphadenopathy</a:t>
            </a:r>
            <a:r>
              <a:rPr lang="cs-CZ" sz="2400" dirty="0" smtClean="0"/>
              <a:t> </a:t>
            </a:r>
            <a:r>
              <a:rPr lang="cs-CZ" sz="2400" dirty="0" err="1" smtClean="0"/>
              <a:t>with</a:t>
            </a:r>
            <a:r>
              <a:rPr lang="cs-CZ" sz="2400" dirty="0" smtClean="0"/>
              <a:t> </a:t>
            </a:r>
            <a:r>
              <a:rPr lang="cs-CZ" sz="2400" dirty="0" err="1" smtClean="0"/>
              <a:t>relapsing</a:t>
            </a:r>
            <a:r>
              <a:rPr lang="cs-CZ" sz="2400" dirty="0" smtClean="0"/>
              <a:t> </a:t>
            </a:r>
            <a:r>
              <a:rPr lang="cs-CZ" sz="2400" dirty="0" err="1" smtClean="0"/>
              <a:t>course</a:t>
            </a:r>
            <a:r>
              <a:rPr lang="cs-CZ" sz="2400" dirty="0" smtClean="0"/>
              <a:t> </a:t>
            </a:r>
            <a:r>
              <a:rPr lang="cs-CZ" sz="2400" dirty="0" err="1" smtClean="0"/>
              <a:t>after</a:t>
            </a:r>
            <a:r>
              <a:rPr lang="cs-CZ" sz="2400" dirty="0" smtClean="0"/>
              <a:t> </a:t>
            </a:r>
            <a:r>
              <a:rPr lang="cs-CZ" sz="2400" dirty="0" err="1" smtClean="0"/>
              <a:t>treatment</a:t>
            </a:r>
            <a:r>
              <a:rPr lang="cs-CZ" sz="2400" dirty="0" smtClean="0"/>
              <a:t>,  </a:t>
            </a:r>
            <a:r>
              <a:rPr lang="cs-CZ" sz="2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spontaneous</a:t>
            </a:r>
            <a:r>
              <a:rPr lang="cs-CZ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remissions</a:t>
            </a:r>
            <a:r>
              <a:rPr lang="cs-CZ" sz="2400" dirty="0" smtClean="0"/>
              <a:t> are not </a:t>
            </a:r>
            <a:r>
              <a:rPr lang="cs-CZ" sz="2400" dirty="0" err="1" smtClean="0"/>
              <a:t>exception</a:t>
            </a:r>
            <a:r>
              <a:rPr lang="cs-CZ" sz="2400" dirty="0" smtClean="0"/>
              <a:t>, </a:t>
            </a:r>
            <a:r>
              <a:rPr lang="cs-CZ" sz="2400" dirty="0" err="1" smtClean="0"/>
              <a:t>with</a:t>
            </a:r>
            <a:r>
              <a:rPr lang="cs-CZ" sz="2400" dirty="0" smtClean="0"/>
              <a:t> </a:t>
            </a:r>
            <a:r>
              <a:rPr lang="cs-CZ" sz="2400" dirty="0" err="1" smtClean="0"/>
              <a:t>or</a:t>
            </a:r>
            <a:r>
              <a:rPr lang="cs-CZ" sz="2400" dirty="0" smtClean="0"/>
              <a:t> </a:t>
            </a:r>
            <a:r>
              <a:rPr lang="cs-CZ" sz="2400" dirty="0" err="1" smtClean="0"/>
              <a:t>without</a:t>
            </a:r>
            <a:r>
              <a:rPr lang="cs-CZ" sz="2400" dirty="0" smtClean="0"/>
              <a:t> </a:t>
            </a:r>
            <a:r>
              <a:rPr lang="cs-CZ" sz="2400" dirty="0" err="1" smtClean="0"/>
              <a:t>general</a:t>
            </a:r>
            <a:r>
              <a:rPr lang="cs-CZ" sz="2400" dirty="0" smtClean="0"/>
              <a:t> </a:t>
            </a:r>
            <a:r>
              <a:rPr lang="cs-CZ" sz="2400" dirty="0" err="1" smtClean="0"/>
              <a:t>symptoms</a:t>
            </a:r>
            <a:endParaRPr lang="cs-CZ" sz="2400" dirty="0" smtClean="0"/>
          </a:p>
          <a:p>
            <a:pPr eaLnBrk="1" hangingPunct="1">
              <a:lnSpc>
                <a:spcPct val="80000"/>
              </a:lnSpc>
            </a:pPr>
            <a:endParaRPr lang="cs-CZ" sz="2400" dirty="0" smtClean="0"/>
          </a:p>
          <a:p>
            <a:pPr eaLnBrk="1" hangingPunct="1">
              <a:lnSpc>
                <a:spcPct val="80000"/>
              </a:lnSpc>
            </a:pPr>
            <a:r>
              <a:rPr lang="cs-CZ" sz="2400" dirty="0" err="1" smtClean="0"/>
              <a:t>Global</a:t>
            </a:r>
            <a:r>
              <a:rPr lang="cs-CZ" sz="2400" dirty="0" smtClean="0"/>
              <a:t> </a:t>
            </a:r>
            <a:r>
              <a:rPr lang="cs-CZ" sz="2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median</a:t>
            </a:r>
            <a:r>
              <a:rPr lang="cs-CZ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overall</a:t>
            </a:r>
            <a:r>
              <a:rPr lang="cs-CZ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survival</a:t>
            </a:r>
            <a:r>
              <a:rPr lang="cs-CZ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&gt;</a:t>
            </a:r>
            <a:r>
              <a:rPr lang="cs-CZ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18 </a:t>
            </a:r>
            <a:r>
              <a:rPr lang="cs-CZ" sz="2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years</a:t>
            </a:r>
            <a:r>
              <a:rPr lang="cs-CZ" sz="2400" dirty="0" smtClean="0"/>
              <a:t>, </a:t>
            </a:r>
            <a:endParaRPr lang="cs-CZ" sz="24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2400" dirty="0" smtClean="0"/>
              <a:t>     </a:t>
            </a:r>
            <a:r>
              <a:rPr lang="cs-CZ" sz="2400" b="1" u="sng" dirty="0" smtClean="0"/>
              <a:t>BUT</a:t>
            </a:r>
            <a:r>
              <a:rPr lang="cs-CZ" sz="2400" b="1" dirty="0" smtClean="0"/>
              <a:t> </a:t>
            </a:r>
            <a:r>
              <a:rPr lang="cs-CZ" sz="2400" b="1" dirty="0" smtClean="0"/>
              <a:t>up to </a:t>
            </a:r>
            <a:r>
              <a:rPr lang="cs-CZ" sz="2400" dirty="0" smtClean="0"/>
              <a:t>20</a:t>
            </a:r>
            <a:r>
              <a:rPr lang="cs-CZ" sz="2400" dirty="0" smtClean="0"/>
              <a:t>% </a:t>
            </a:r>
            <a:r>
              <a:rPr lang="cs-CZ" sz="2400" dirty="0" err="1" smtClean="0"/>
              <a:t>dies</a:t>
            </a:r>
            <a:r>
              <a:rPr lang="cs-CZ" sz="2400" dirty="0" smtClean="0"/>
              <a:t> </a:t>
            </a:r>
            <a:r>
              <a:rPr lang="cs-CZ" sz="2400" dirty="0" err="1" smtClean="0"/>
              <a:t>during</a:t>
            </a:r>
            <a:r>
              <a:rPr lang="cs-CZ" sz="2400" dirty="0" smtClean="0"/>
              <a:t> 2 </a:t>
            </a:r>
            <a:r>
              <a:rPr lang="cs-CZ" sz="2400" dirty="0" err="1" smtClean="0"/>
              <a:t>years</a:t>
            </a:r>
            <a:r>
              <a:rPr lang="cs-CZ" sz="2400" dirty="0" smtClean="0"/>
              <a:t> </a:t>
            </a:r>
            <a:r>
              <a:rPr lang="cs-CZ" sz="2400" dirty="0" err="1" smtClean="0"/>
              <a:t>since</a:t>
            </a:r>
            <a:r>
              <a:rPr lang="cs-CZ" sz="2400" dirty="0" smtClean="0"/>
              <a:t> </a:t>
            </a:r>
            <a:r>
              <a:rPr lang="cs-CZ" sz="2400" dirty="0" err="1" smtClean="0"/>
              <a:t>diagnosis</a:t>
            </a:r>
            <a:r>
              <a:rPr lang="cs-CZ" sz="2400" dirty="0" smtClean="0"/>
              <a:t> </a:t>
            </a:r>
          </a:p>
          <a:p>
            <a:pPr eaLnBrk="1" hangingPunct="1">
              <a:lnSpc>
                <a:spcPct val="80000"/>
              </a:lnSpc>
            </a:pPr>
            <a:endParaRPr lang="cs-CZ" sz="2400" dirty="0" smtClean="0"/>
          </a:p>
          <a:p>
            <a:pPr eaLnBrk="1" hangingPunct="1">
              <a:lnSpc>
                <a:spcPct val="80000"/>
              </a:lnSpc>
            </a:pPr>
            <a:r>
              <a:rPr lang="cs-CZ" sz="2400" dirty="0" smtClean="0"/>
              <a:t>FL </a:t>
            </a:r>
            <a:r>
              <a:rPr lang="cs-CZ" sz="2400" dirty="0" err="1" smtClean="0"/>
              <a:t>is</a:t>
            </a:r>
            <a:r>
              <a:rPr lang="cs-CZ" sz="2400" dirty="0" smtClean="0"/>
              <a:t> </a:t>
            </a:r>
            <a:r>
              <a:rPr lang="cs-CZ" sz="2400" dirty="0" err="1" smtClean="0"/>
              <a:t>considered</a:t>
            </a:r>
            <a:r>
              <a:rPr lang="cs-CZ" sz="2400" dirty="0" smtClean="0"/>
              <a:t> </a:t>
            </a:r>
            <a:r>
              <a:rPr lang="cs-CZ" sz="2400" dirty="0" err="1" smtClean="0"/>
              <a:t>incurable</a:t>
            </a:r>
            <a:r>
              <a:rPr lang="cs-CZ" sz="2400" dirty="0" smtClean="0"/>
              <a:t> </a:t>
            </a:r>
            <a:r>
              <a:rPr lang="cs-CZ" sz="2400" dirty="0" err="1" smtClean="0"/>
              <a:t>with</a:t>
            </a:r>
            <a:r>
              <a:rPr lang="cs-CZ" sz="2400" dirty="0" smtClean="0"/>
              <a:t> </a:t>
            </a:r>
            <a:r>
              <a:rPr lang="cs-CZ" sz="2400" dirty="0" err="1" smtClean="0"/>
              <a:t>exception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localised</a:t>
            </a:r>
            <a:r>
              <a:rPr lang="cs-CZ" sz="2400" dirty="0" smtClean="0"/>
              <a:t> (limited </a:t>
            </a:r>
            <a:r>
              <a:rPr lang="cs-CZ" sz="2400" dirty="0" err="1" smtClean="0"/>
              <a:t>stages</a:t>
            </a:r>
            <a:r>
              <a:rPr lang="cs-CZ" sz="2400" dirty="0" smtClean="0"/>
              <a:t> </a:t>
            </a:r>
            <a:r>
              <a:rPr lang="cs-CZ" sz="2400" dirty="0" smtClean="0"/>
              <a:t>I/II ~ 10-20% FL </a:t>
            </a:r>
            <a:r>
              <a:rPr lang="cs-CZ" sz="2400" dirty="0" err="1" smtClean="0"/>
              <a:t>patients</a:t>
            </a:r>
            <a:r>
              <a:rPr lang="cs-CZ" sz="2400" dirty="0" smtClean="0"/>
              <a:t>)</a:t>
            </a:r>
            <a:endParaRPr lang="cs-CZ" sz="24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sz="2400" dirty="0" smtClean="0"/>
          </a:p>
          <a:p>
            <a:pPr eaLnBrk="1" hangingPunct="1">
              <a:lnSpc>
                <a:spcPct val="80000"/>
              </a:lnSpc>
            </a:pPr>
            <a:r>
              <a:rPr lang="cs-CZ" sz="2400" dirty="0" smtClean="0"/>
              <a:t>Cause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death</a:t>
            </a:r>
            <a:r>
              <a:rPr lang="cs-CZ" sz="2400" dirty="0" smtClean="0"/>
              <a:t> – </a:t>
            </a:r>
            <a:r>
              <a:rPr lang="cs-CZ" sz="2400" dirty="0" err="1" smtClean="0"/>
              <a:t>treatment</a:t>
            </a:r>
            <a:r>
              <a:rPr lang="cs-CZ" sz="2400" dirty="0" smtClean="0"/>
              <a:t> toxicity and </a:t>
            </a:r>
            <a:r>
              <a:rPr lang="cs-CZ" sz="2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transformation</a:t>
            </a:r>
            <a:r>
              <a:rPr lang="cs-CZ" sz="2400" dirty="0" smtClean="0"/>
              <a:t> (</a:t>
            </a:r>
            <a:r>
              <a:rPr lang="en-US" sz="2400" dirty="0" smtClean="0">
                <a:cs typeface="Arial" charset="0"/>
              </a:rPr>
              <a:t>~</a:t>
            </a:r>
            <a:r>
              <a:rPr lang="cs-CZ" sz="2400" dirty="0" smtClean="0"/>
              <a:t>25-60%) to more </a:t>
            </a:r>
            <a:r>
              <a:rPr lang="cs-CZ" sz="2400" dirty="0" err="1" smtClean="0"/>
              <a:t>aggressive</a:t>
            </a:r>
            <a:r>
              <a:rPr lang="cs-CZ" sz="2400" dirty="0" smtClean="0"/>
              <a:t> NHL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1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1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19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19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19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19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19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19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19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19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1954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812925"/>
            <a:ext cx="8839200" cy="49688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PRIMARY THERAPY (</a:t>
            </a:r>
            <a:r>
              <a:rPr lang="cs-CZ" sz="2800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first</a:t>
            </a:r>
            <a:r>
              <a:rPr lang="cs-CZ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line)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400" dirty="0" err="1" smtClean="0">
                <a:solidFill>
                  <a:srgbClr val="FFFF00"/>
                </a:solidFill>
              </a:rPr>
              <a:t>Localised</a:t>
            </a:r>
            <a:r>
              <a:rPr lang="cs-CZ" sz="2400" dirty="0" smtClean="0">
                <a:solidFill>
                  <a:srgbClr val="FFFF00"/>
                </a:solidFill>
              </a:rPr>
              <a:t> FL (</a:t>
            </a:r>
            <a:r>
              <a:rPr lang="cs-CZ" sz="2400" dirty="0" err="1" smtClean="0">
                <a:solidFill>
                  <a:srgbClr val="FFFF00"/>
                </a:solidFill>
              </a:rPr>
              <a:t>stage</a:t>
            </a:r>
            <a:r>
              <a:rPr lang="cs-CZ" sz="2400" dirty="0" smtClean="0">
                <a:solidFill>
                  <a:srgbClr val="FFFF00"/>
                </a:solidFill>
              </a:rPr>
              <a:t> I+II): </a:t>
            </a:r>
            <a:r>
              <a:rPr lang="cs-CZ" sz="2400" dirty="0" smtClean="0"/>
              <a:t>IF RT 24Gy</a:t>
            </a:r>
            <a:r>
              <a:rPr lang="cs-CZ" sz="2400" dirty="0" smtClean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400" dirty="0" err="1" smtClean="0">
                <a:solidFill>
                  <a:srgbClr val="FFFF00"/>
                </a:solidFill>
              </a:rPr>
              <a:t>Advanced</a:t>
            </a:r>
            <a:r>
              <a:rPr lang="cs-CZ" sz="2400" dirty="0" smtClean="0">
                <a:solidFill>
                  <a:srgbClr val="FFFF00"/>
                </a:solidFill>
              </a:rPr>
              <a:t> FL (</a:t>
            </a:r>
            <a:r>
              <a:rPr lang="cs-CZ" sz="2400" dirty="0" err="1" smtClean="0">
                <a:solidFill>
                  <a:srgbClr val="FFFF00"/>
                </a:solidFill>
              </a:rPr>
              <a:t>stage</a:t>
            </a:r>
            <a:r>
              <a:rPr lang="cs-CZ" sz="2400" dirty="0" smtClean="0">
                <a:solidFill>
                  <a:srgbClr val="FFFF00"/>
                </a:solidFill>
              </a:rPr>
              <a:t> III+IV):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sz="2000" dirty="0" smtClean="0"/>
              <a:t>/</a:t>
            </a:r>
            <a:r>
              <a:rPr lang="cs-CZ" sz="2000" dirty="0" err="1" smtClean="0"/>
              <a:t>large</a:t>
            </a:r>
            <a:r>
              <a:rPr lang="cs-CZ" sz="2000" dirty="0" smtClean="0"/>
              <a:t> tumor/: antiCD20+ </a:t>
            </a:r>
            <a:r>
              <a:rPr lang="cs-CZ" sz="2000" dirty="0" err="1" smtClean="0"/>
              <a:t>chemotherapy</a:t>
            </a:r>
            <a:r>
              <a:rPr lang="cs-CZ" sz="2000" dirty="0" smtClean="0"/>
              <a:t> + antiCD20 </a:t>
            </a:r>
            <a:r>
              <a:rPr lang="cs-CZ" sz="2000" dirty="0" err="1" smtClean="0"/>
              <a:t>maintenance</a:t>
            </a:r>
            <a:r>
              <a:rPr lang="cs-CZ" sz="2000" dirty="0" smtClean="0"/>
              <a:t>  (2ys)</a:t>
            </a:r>
            <a:endParaRPr lang="cs-CZ" sz="2000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sz="2000" dirty="0" smtClean="0"/>
              <a:t>/</a:t>
            </a:r>
            <a:r>
              <a:rPr lang="cs-CZ" sz="2000" dirty="0" err="1" smtClean="0"/>
              <a:t>low</a:t>
            </a:r>
            <a:r>
              <a:rPr lang="cs-CZ" sz="2000" dirty="0" smtClean="0"/>
              <a:t> tumor/: </a:t>
            </a:r>
            <a:r>
              <a:rPr lang="cs-CZ" sz="2000" dirty="0" err="1" smtClean="0"/>
              <a:t>watch</a:t>
            </a:r>
            <a:r>
              <a:rPr lang="cs-CZ" sz="2000" dirty="0" smtClean="0"/>
              <a:t> and </a:t>
            </a:r>
            <a:r>
              <a:rPr lang="cs-CZ" sz="2000" dirty="0" err="1" smtClean="0"/>
              <a:t>wait</a:t>
            </a:r>
            <a:endParaRPr lang="cs-CZ" sz="2000" dirty="0" smtClean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b="1" u="sng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THERAPY OF RELAPSE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000" dirty="0" err="1" smtClean="0"/>
              <a:t>Chemotherapy</a:t>
            </a:r>
            <a:r>
              <a:rPr lang="cs-CZ" sz="2000" dirty="0" smtClean="0"/>
              <a:t> </a:t>
            </a:r>
            <a:r>
              <a:rPr lang="en-US" sz="2000" dirty="0" smtClean="0">
                <a:cs typeface="Arial" charset="0"/>
              </a:rPr>
              <a:t>±</a:t>
            </a:r>
            <a:r>
              <a:rPr lang="cs-CZ" sz="2000" dirty="0" smtClean="0">
                <a:cs typeface="Arial" charset="0"/>
              </a:rPr>
              <a:t> antiCD20 </a:t>
            </a:r>
            <a:r>
              <a:rPr lang="cs-CZ" sz="2000" dirty="0" err="1" smtClean="0">
                <a:cs typeface="Arial" charset="0"/>
              </a:rPr>
              <a:t>maintenance</a:t>
            </a:r>
            <a:endParaRPr lang="cs-CZ" sz="2000" dirty="0" smtClean="0">
              <a:cs typeface="Arial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sz="2000" dirty="0" err="1" smtClean="0">
                <a:cs typeface="Arial" charset="0"/>
              </a:rPr>
              <a:t>High</a:t>
            </a:r>
            <a:r>
              <a:rPr lang="cs-CZ" sz="2000" dirty="0" smtClean="0">
                <a:cs typeface="Arial" charset="0"/>
              </a:rPr>
              <a:t>-dose </a:t>
            </a:r>
            <a:r>
              <a:rPr lang="cs-CZ" sz="2000" dirty="0" err="1" smtClean="0">
                <a:cs typeface="Arial" charset="0"/>
              </a:rPr>
              <a:t>chemotherapy</a:t>
            </a:r>
            <a:r>
              <a:rPr lang="cs-CZ" sz="2000" dirty="0" smtClean="0">
                <a:cs typeface="Arial" charset="0"/>
              </a:rPr>
              <a:t> + </a:t>
            </a:r>
            <a:r>
              <a:rPr lang="cs-CZ" sz="2000" dirty="0" err="1" smtClean="0">
                <a:cs typeface="Arial" charset="0"/>
              </a:rPr>
              <a:t>autologous</a:t>
            </a:r>
            <a:r>
              <a:rPr lang="cs-CZ" sz="2000" dirty="0" smtClean="0">
                <a:cs typeface="Arial" charset="0"/>
              </a:rPr>
              <a:t> stem cell support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000" b="1" dirty="0" smtClean="0">
                <a:solidFill>
                  <a:srgbClr val="FFFF00"/>
                </a:solidFill>
                <a:cs typeface="Arial" charset="0"/>
              </a:rPr>
              <a:t>Allogeneic bone </a:t>
            </a:r>
            <a:r>
              <a:rPr lang="cs-CZ" sz="2000" b="1" dirty="0" err="1" smtClean="0">
                <a:solidFill>
                  <a:srgbClr val="FFFF00"/>
                </a:solidFill>
                <a:cs typeface="Arial" charset="0"/>
              </a:rPr>
              <a:t>marrow</a:t>
            </a:r>
            <a:r>
              <a:rPr lang="cs-CZ" sz="2000" b="1" dirty="0" smtClean="0">
                <a:solidFill>
                  <a:srgbClr val="FFFF00"/>
                </a:solidFill>
                <a:cs typeface="Arial" charset="0"/>
              </a:rPr>
              <a:t> </a:t>
            </a:r>
            <a:r>
              <a:rPr lang="cs-CZ" sz="2000" b="1" dirty="0" err="1" smtClean="0">
                <a:solidFill>
                  <a:srgbClr val="FFFF00"/>
                </a:solidFill>
                <a:cs typeface="Arial" charset="0"/>
              </a:rPr>
              <a:t>transplantation</a:t>
            </a:r>
            <a:r>
              <a:rPr lang="cs-CZ" sz="2000" b="1" dirty="0" smtClean="0">
                <a:solidFill>
                  <a:srgbClr val="FFFF00"/>
                </a:solidFill>
                <a:cs typeface="Arial" charset="0"/>
              </a:rPr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000" dirty="0" err="1" smtClean="0">
                <a:cs typeface="Arial" charset="0"/>
              </a:rPr>
              <a:t>Radioimmunotherapy</a:t>
            </a:r>
            <a:endParaRPr lang="cs-CZ" sz="2000" dirty="0" smtClean="0">
              <a:cs typeface="Arial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sz="2000" dirty="0" err="1" smtClean="0">
                <a:cs typeface="Arial" charset="0"/>
              </a:rPr>
              <a:t>Radiotherapy</a:t>
            </a:r>
            <a:r>
              <a:rPr lang="cs-CZ" sz="2000" dirty="0" smtClean="0">
                <a:cs typeface="Arial" charset="0"/>
              </a:rPr>
              <a:t> </a:t>
            </a:r>
            <a:r>
              <a:rPr lang="cs-CZ" sz="2000" dirty="0" err="1" smtClean="0">
                <a:cs typeface="Arial" charset="0"/>
              </a:rPr>
              <a:t>even</a:t>
            </a:r>
            <a:r>
              <a:rPr lang="cs-CZ" sz="2000" dirty="0" smtClean="0">
                <a:cs typeface="Arial" charset="0"/>
              </a:rPr>
              <a:t> very </a:t>
            </a:r>
            <a:r>
              <a:rPr lang="cs-CZ" sz="2000" dirty="0" err="1" smtClean="0">
                <a:cs typeface="Arial" charset="0"/>
              </a:rPr>
              <a:t>low</a:t>
            </a:r>
            <a:r>
              <a:rPr lang="cs-CZ" sz="2000" dirty="0" smtClean="0">
                <a:cs typeface="Arial" charset="0"/>
              </a:rPr>
              <a:t> dose (~4Gy!!!)</a:t>
            </a:r>
            <a:endParaRPr lang="cs-CZ" sz="2000" dirty="0" smtClean="0"/>
          </a:p>
        </p:txBody>
      </p:sp>
      <p:sp>
        <p:nvSpPr>
          <p:cNvPr id="388098" name="Rectangle 2"/>
          <p:cNvSpPr>
            <a:spLocks noChangeArrowheads="1"/>
          </p:cNvSpPr>
          <p:nvPr/>
        </p:nvSpPr>
        <p:spPr bwMode="auto">
          <a:xfrm>
            <a:off x="485274" y="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kumimoji="0" lang="cs-CZ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Follicular</a:t>
            </a:r>
            <a:r>
              <a:rPr kumimoji="0" lang="cs-CZ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0" lang="cs-CZ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Lymphoma</a:t>
            </a:r>
            <a:r>
              <a:rPr kumimoji="0" lang="cs-CZ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0" lang="cs-CZ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(and </a:t>
            </a:r>
            <a:r>
              <a:rPr kumimoji="0" lang="cs-CZ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other</a:t>
            </a:r>
            <a:r>
              <a:rPr kumimoji="0" lang="cs-CZ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0" lang="cs-CZ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indolent</a:t>
            </a:r>
            <a:r>
              <a:rPr kumimoji="0" lang="cs-CZ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B-</a:t>
            </a:r>
            <a:r>
              <a:rPr kumimoji="0" lang="cs-CZ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NHLs</a:t>
            </a:r>
            <a:r>
              <a:rPr kumimoji="0" lang="cs-CZ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): </a:t>
            </a:r>
            <a:r>
              <a:rPr kumimoji="0" lang="cs-CZ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principles</a:t>
            </a:r>
            <a:r>
              <a:rPr kumimoji="0" lang="cs-CZ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0" lang="cs-CZ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</a:t>
            </a:r>
            <a:r>
              <a:rPr kumimoji="0" lang="cs-CZ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0" lang="cs-CZ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therapy</a:t>
            </a:r>
            <a:endParaRPr kumimoji="0" lang="cs-CZ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4000" b="1" dirty="0">
                <a:solidFill>
                  <a:srgbClr val="FFFF00"/>
                </a:solidFill>
              </a:rPr>
              <a:t>Anti-CD20 antibody therapies have changed the course of FL</a:t>
            </a:r>
            <a:endParaRPr lang="en-US" sz="4000" b="1" dirty="0" smtClean="0">
              <a:solidFill>
                <a:srgbClr val="FFFF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69877" y="6417131"/>
            <a:ext cx="4323298" cy="215444"/>
          </a:xfrm>
        </p:spPr>
        <p:txBody>
          <a:bodyPr/>
          <a:lstStyle/>
          <a:p>
            <a:r>
              <a:rPr lang="en-GB" dirty="0"/>
              <a:t>1. Fisher RI, </a:t>
            </a:r>
            <a:r>
              <a:rPr lang="en-GB" i="1" dirty="0"/>
              <a:t>et al. J </a:t>
            </a:r>
            <a:r>
              <a:rPr lang="en-GB" i="1" dirty="0" err="1"/>
              <a:t>Clin</a:t>
            </a:r>
            <a:r>
              <a:rPr lang="en-GB" i="1" dirty="0"/>
              <a:t> </a:t>
            </a:r>
            <a:r>
              <a:rPr lang="en-GB" i="1" dirty="0" err="1"/>
              <a:t>Oncol</a:t>
            </a:r>
            <a:r>
              <a:rPr lang="en-GB" dirty="0"/>
              <a:t> 2005; 23:8447–8452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5151" name="Text Box 55"/>
          <p:cNvSpPr txBox="1">
            <a:spLocks noChangeArrowheads="1"/>
          </p:cNvSpPr>
          <p:nvPr/>
        </p:nvSpPr>
        <p:spPr bwMode="auto">
          <a:xfrm rot="-5400000">
            <a:off x="-198103" y="3506068"/>
            <a:ext cx="20748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600" b="1"/>
              <a:t>Overall survival (%)</a:t>
            </a:r>
          </a:p>
        </p:txBody>
      </p:sp>
      <p:sp>
        <p:nvSpPr>
          <p:cNvPr id="5155" name="Text Box 66"/>
          <p:cNvSpPr txBox="1">
            <a:spLocks noChangeArrowheads="1"/>
          </p:cNvSpPr>
          <p:nvPr/>
        </p:nvSpPr>
        <p:spPr bwMode="auto">
          <a:xfrm>
            <a:off x="3873363" y="5436753"/>
            <a:ext cx="13827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FR" sz="1600" b="1"/>
              <a:t>Time (years)</a:t>
            </a:r>
          </a:p>
        </p:txBody>
      </p:sp>
      <p:sp>
        <p:nvSpPr>
          <p:cNvPr id="5156" name="Text Box 69"/>
          <p:cNvSpPr txBox="1">
            <a:spLocks noChangeArrowheads="1"/>
          </p:cNvSpPr>
          <p:nvPr/>
        </p:nvSpPr>
        <p:spPr bwMode="auto">
          <a:xfrm>
            <a:off x="250825" y="5771582"/>
            <a:ext cx="6999032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90488" indent="-90488" algn="l"/>
            <a:r>
              <a:rPr lang="en-GB" sz="1400" b="1" dirty="0" smtClean="0"/>
              <a:t>	</a:t>
            </a:r>
            <a:r>
              <a:rPr lang="en-GB" sz="1400" dirty="0" err="1" smtClean="0"/>
              <a:t>ProMACE</a:t>
            </a:r>
            <a:r>
              <a:rPr lang="en-GB" sz="1400" dirty="0"/>
              <a:t>: prednisone, methotrexate, doxorubicin, cyclophosphamide, </a:t>
            </a:r>
            <a:r>
              <a:rPr lang="en-GB" sz="1400" dirty="0" err="1"/>
              <a:t>etoposide</a:t>
            </a:r>
            <a:endParaRPr lang="en-GB" sz="1400" dirty="0"/>
          </a:p>
          <a:p>
            <a:pPr marL="90488" indent="-90488" algn="l"/>
            <a:r>
              <a:rPr lang="en-GB" sz="1400" b="1" dirty="0" smtClean="0"/>
              <a:t>*	SWOG </a:t>
            </a:r>
            <a:r>
              <a:rPr lang="en-GB" sz="1400" b="1" dirty="0"/>
              <a:t>9911: CHOP + </a:t>
            </a:r>
            <a:r>
              <a:rPr lang="en-GB" sz="1400" b="1" baseline="30000" dirty="0"/>
              <a:t>131</a:t>
            </a:r>
            <a:r>
              <a:rPr lang="en-GB" sz="1400" b="1" dirty="0"/>
              <a:t>I-tositumomab</a:t>
            </a:r>
            <a:r>
              <a:rPr lang="en-GB" sz="1400" b="1" dirty="0" smtClean="0"/>
              <a:t>; </a:t>
            </a:r>
          </a:p>
          <a:p>
            <a:pPr algn="l">
              <a:tabLst>
                <a:tab pos="90488" algn="l"/>
              </a:tabLst>
            </a:pPr>
            <a:r>
              <a:rPr lang="en-GB" sz="1400" b="1" dirty="0" smtClean="0"/>
              <a:t>	SWOG 9800: CHOP + MabThera</a:t>
            </a:r>
            <a:br>
              <a:rPr lang="en-GB" sz="1400" b="1" dirty="0" smtClean="0"/>
            </a:br>
            <a:r>
              <a:rPr lang="en-GB" sz="1400" b="1" dirty="0" smtClean="0"/>
              <a:t>  OS = overall survival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08550" y="2168860"/>
            <a:ext cx="6991842" cy="3377431"/>
            <a:chOff x="1557338" y="2672916"/>
            <a:chExt cx="5948362" cy="2873375"/>
          </a:xfrm>
        </p:grpSpPr>
        <p:sp>
          <p:nvSpPr>
            <p:cNvPr id="5132" name="Text Box 36"/>
            <p:cNvSpPr txBox="1">
              <a:spLocks noChangeArrowheads="1"/>
            </p:cNvSpPr>
            <p:nvPr/>
          </p:nvSpPr>
          <p:spPr bwMode="auto">
            <a:xfrm>
              <a:off x="1871663" y="5206566"/>
              <a:ext cx="296862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1600" b="1"/>
                <a:t>0</a:t>
              </a:r>
            </a:p>
          </p:txBody>
        </p:sp>
        <p:sp>
          <p:nvSpPr>
            <p:cNvPr id="5133" name="Text Box 37"/>
            <p:cNvSpPr txBox="1">
              <a:spLocks noChangeArrowheads="1"/>
            </p:cNvSpPr>
            <p:nvPr/>
          </p:nvSpPr>
          <p:spPr bwMode="auto">
            <a:xfrm>
              <a:off x="2873375" y="5206566"/>
              <a:ext cx="296863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1600" b="1"/>
                <a:t>2</a:t>
              </a:r>
            </a:p>
          </p:txBody>
        </p:sp>
        <p:sp>
          <p:nvSpPr>
            <p:cNvPr id="5134" name="Text Box 38"/>
            <p:cNvSpPr txBox="1">
              <a:spLocks noChangeArrowheads="1"/>
            </p:cNvSpPr>
            <p:nvPr/>
          </p:nvSpPr>
          <p:spPr bwMode="auto">
            <a:xfrm>
              <a:off x="3846513" y="5206566"/>
              <a:ext cx="296862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1600" b="1"/>
                <a:t>4</a:t>
              </a:r>
            </a:p>
          </p:txBody>
        </p:sp>
        <p:sp>
          <p:nvSpPr>
            <p:cNvPr id="5135" name="Text Box 39"/>
            <p:cNvSpPr txBox="1">
              <a:spLocks noChangeArrowheads="1"/>
            </p:cNvSpPr>
            <p:nvPr/>
          </p:nvSpPr>
          <p:spPr bwMode="auto">
            <a:xfrm>
              <a:off x="4845050" y="5209741"/>
              <a:ext cx="296863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1600" b="1"/>
                <a:t>6</a:t>
              </a:r>
            </a:p>
          </p:txBody>
        </p:sp>
        <p:sp>
          <p:nvSpPr>
            <p:cNvPr id="5136" name="Text Box 40"/>
            <p:cNvSpPr txBox="1">
              <a:spLocks noChangeArrowheads="1"/>
            </p:cNvSpPr>
            <p:nvPr/>
          </p:nvSpPr>
          <p:spPr bwMode="auto">
            <a:xfrm>
              <a:off x="5845175" y="5206566"/>
              <a:ext cx="295275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1600" b="1"/>
                <a:t>8</a:t>
              </a:r>
            </a:p>
          </p:txBody>
        </p:sp>
        <p:sp>
          <p:nvSpPr>
            <p:cNvPr id="5137" name="Text Box 41"/>
            <p:cNvSpPr txBox="1">
              <a:spLocks noChangeArrowheads="1"/>
            </p:cNvSpPr>
            <p:nvPr/>
          </p:nvSpPr>
          <p:spPr bwMode="auto">
            <a:xfrm>
              <a:off x="6843713" y="5206566"/>
              <a:ext cx="409575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GB" sz="1600" b="1"/>
                <a:t>10</a:t>
              </a:r>
            </a:p>
          </p:txBody>
        </p:sp>
        <p:sp>
          <p:nvSpPr>
            <p:cNvPr id="5150" name="Rectangle 54"/>
            <p:cNvSpPr>
              <a:spLocks noChangeArrowheads="1"/>
            </p:cNvSpPr>
            <p:nvPr/>
          </p:nvSpPr>
          <p:spPr bwMode="auto">
            <a:xfrm>
              <a:off x="1557338" y="2672916"/>
              <a:ext cx="33972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rgbClr val="FFFFFF"/>
                  </a:solidFill>
                </a:rPr>
                <a:t>100</a:t>
              </a:r>
              <a:endParaRPr lang="en-US" sz="1600" b="1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1662113" y="2757053"/>
              <a:ext cx="5843587" cy="2509838"/>
              <a:chOff x="1662113" y="2757053"/>
              <a:chExt cx="5843587" cy="2509838"/>
            </a:xfrm>
          </p:grpSpPr>
          <p:sp>
            <p:nvSpPr>
              <p:cNvPr id="5124" name="Text Box 4"/>
              <p:cNvSpPr txBox="1">
                <a:spLocks noChangeArrowheads="1"/>
              </p:cNvSpPr>
              <p:nvPr/>
            </p:nvSpPr>
            <p:spPr bwMode="auto">
              <a:xfrm>
                <a:off x="3073400" y="4709678"/>
                <a:ext cx="2293938" cy="274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fr-FR" b="1"/>
              </a:p>
            </p:txBody>
          </p:sp>
          <p:grpSp>
            <p:nvGrpSpPr>
              <p:cNvPr id="5126" name="Group 26"/>
              <p:cNvGrpSpPr>
                <a:grpSpLocks/>
              </p:cNvGrpSpPr>
              <p:nvPr/>
            </p:nvGrpSpPr>
            <p:grpSpPr bwMode="auto">
              <a:xfrm>
                <a:off x="2009775" y="2782453"/>
                <a:ext cx="5018088" cy="1509713"/>
                <a:chOff x="1381" y="1248"/>
                <a:chExt cx="2992" cy="1430"/>
              </a:xfrm>
            </p:grpSpPr>
            <p:sp>
              <p:nvSpPr>
                <p:cNvPr id="5168" name="Freeform 27"/>
                <p:cNvSpPr>
                  <a:spLocks/>
                </p:cNvSpPr>
                <p:nvPr/>
              </p:nvSpPr>
              <p:spPr bwMode="auto">
                <a:xfrm>
                  <a:off x="1381" y="1248"/>
                  <a:ext cx="1155" cy="666"/>
                </a:xfrm>
                <a:custGeom>
                  <a:avLst/>
                  <a:gdLst>
                    <a:gd name="T0" fmla="*/ 0 w 1155"/>
                    <a:gd name="T1" fmla="*/ 0 h 666"/>
                    <a:gd name="T2" fmla="*/ 35 w 1155"/>
                    <a:gd name="T3" fmla="*/ 26 h 666"/>
                    <a:gd name="T4" fmla="*/ 80 w 1155"/>
                    <a:gd name="T5" fmla="*/ 35 h 666"/>
                    <a:gd name="T6" fmla="*/ 104 w 1155"/>
                    <a:gd name="T7" fmla="*/ 74 h 666"/>
                    <a:gd name="T8" fmla="*/ 142 w 1155"/>
                    <a:gd name="T9" fmla="*/ 88 h 666"/>
                    <a:gd name="T10" fmla="*/ 157 w 1155"/>
                    <a:gd name="T11" fmla="*/ 104 h 666"/>
                    <a:gd name="T12" fmla="*/ 200 w 1155"/>
                    <a:gd name="T13" fmla="*/ 106 h 666"/>
                    <a:gd name="T14" fmla="*/ 216 w 1155"/>
                    <a:gd name="T15" fmla="*/ 134 h 666"/>
                    <a:gd name="T16" fmla="*/ 254 w 1155"/>
                    <a:gd name="T17" fmla="*/ 147 h 666"/>
                    <a:gd name="T18" fmla="*/ 280 w 1155"/>
                    <a:gd name="T19" fmla="*/ 163 h 666"/>
                    <a:gd name="T20" fmla="*/ 326 w 1155"/>
                    <a:gd name="T21" fmla="*/ 165 h 666"/>
                    <a:gd name="T22" fmla="*/ 342 w 1155"/>
                    <a:gd name="T23" fmla="*/ 181 h 666"/>
                    <a:gd name="T24" fmla="*/ 392 w 1155"/>
                    <a:gd name="T25" fmla="*/ 213 h 666"/>
                    <a:gd name="T26" fmla="*/ 421 w 1155"/>
                    <a:gd name="T27" fmla="*/ 230 h 666"/>
                    <a:gd name="T28" fmla="*/ 451 w 1155"/>
                    <a:gd name="T29" fmla="*/ 264 h 666"/>
                    <a:gd name="T30" fmla="*/ 520 w 1155"/>
                    <a:gd name="T31" fmla="*/ 274 h 666"/>
                    <a:gd name="T32" fmla="*/ 571 w 1155"/>
                    <a:gd name="T33" fmla="*/ 318 h 666"/>
                    <a:gd name="T34" fmla="*/ 593 w 1155"/>
                    <a:gd name="T35" fmla="*/ 350 h 666"/>
                    <a:gd name="T36" fmla="*/ 659 w 1155"/>
                    <a:gd name="T37" fmla="*/ 373 h 666"/>
                    <a:gd name="T38" fmla="*/ 683 w 1155"/>
                    <a:gd name="T39" fmla="*/ 402 h 666"/>
                    <a:gd name="T40" fmla="*/ 737 w 1155"/>
                    <a:gd name="T41" fmla="*/ 402 h 666"/>
                    <a:gd name="T42" fmla="*/ 761 w 1155"/>
                    <a:gd name="T43" fmla="*/ 424 h 666"/>
                    <a:gd name="T44" fmla="*/ 782 w 1155"/>
                    <a:gd name="T45" fmla="*/ 426 h 666"/>
                    <a:gd name="T46" fmla="*/ 797 w 1155"/>
                    <a:gd name="T47" fmla="*/ 454 h 666"/>
                    <a:gd name="T48" fmla="*/ 849 w 1155"/>
                    <a:gd name="T49" fmla="*/ 475 h 666"/>
                    <a:gd name="T50" fmla="*/ 872 w 1155"/>
                    <a:gd name="T51" fmla="*/ 485 h 666"/>
                    <a:gd name="T52" fmla="*/ 886 w 1155"/>
                    <a:gd name="T53" fmla="*/ 501 h 666"/>
                    <a:gd name="T54" fmla="*/ 921 w 1155"/>
                    <a:gd name="T55" fmla="*/ 504 h 666"/>
                    <a:gd name="T56" fmla="*/ 982 w 1155"/>
                    <a:gd name="T57" fmla="*/ 530 h 666"/>
                    <a:gd name="T58" fmla="*/ 1019 w 1155"/>
                    <a:gd name="T59" fmla="*/ 546 h 666"/>
                    <a:gd name="T60" fmla="*/ 1057 w 1155"/>
                    <a:gd name="T61" fmla="*/ 571 h 666"/>
                    <a:gd name="T62" fmla="*/ 1072 w 1155"/>
                    <a:gd name="T63" fmla="*/ 600 h 666"/>
                    <a:gd name="T64" fmla="*/ 1101 w 1155"/>
                    <a:gd name="T65" fmla="*/ 602 h 666"/>
                    <a:gd name="T66" fmla="*/ 1125 w 1155"/>
                    <a:gd name="T67" fmla="*/ 642 h 666"/>
                    <a:gd name="T68" fmla="*/ 1155 w 1155"/>
                    <a:gd name="T69" fmla="*/ 666 h 66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1155"/>
                    <a:gd name="T106" fmla="*/ 0 h 666"/>
                    <a:gd name="T107" fmla="*/ 1155 w 1155"/>
                    <a:gd name="T108" fmla="*/ 666 h 66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1155" h="666">
                      <a:moveTo>
                        <a:pt x="0" y="0"/>
                      </a:moveTo>
                      <a:lnTo>
                        <a:pt x="35" y="26"/>
                      </a:lnTo>
                      <a:lnTo>
                        <a:pt x="80" y="35"/>
                      </a:lnTo>
                      <a:lnTo>
                        <a:pt x="104" y="74"/>
                      </a:lnTo>
                      <a:lnTo>
                        <a:pt x="142" y="88"/>
                      </a:lnTo>
                      <a:lnTo>
                        <a:pt x="157" y="104"/>
                      </a:lnTo>
                      <a:lnTo>
                        <a:pt x="200" y="106"/>
                      </a:lnTo>
                      <a:lnTo>
                        <a:pt x="216" y="134"/>
                      </a:lnTo>
                      <a:lnTo>
                        <a:pt x="254" y="147"/>
                      </a:lnTo>
                      <a:lnTo>
                        <a:pt x="280" y="163"/>
                      </a:lnTo>
                      <a:lnTo>
                        <a:pt x="326" y="165"/>
                      </a:lnTo>
                      <a:lnTo>
                        <a:pt x="342" y="181"/>
                      </a:lnTo>
                      <a:lnTo>
                        <a:pt x="392" y="213"/>
                      </a:lnTo>
                      <a:lnTo>
                        <a:pt x="421" y="230"/>
                      </a:lnTo>
                      <a:lnTo>
                        <a:pt x="451" y="264"/>
                      </a:lnTo>
                      <a:lnTo>
                        <a:pt x="520" y="274"/>
                      </a:lnTo>
                      <a:lnTo>
                        <a:pt x="571" y="318"/>
                      </a:lnTo>
                      <a:lnTo>
                        <a:pt x="593" y="350"/>
                      </a:lnTo>
                      <a:lnTo>
                        <a:pt x="659" y="373"/>
                      </a:lnTo>
                      <a:lnTo>
                        <a:pt x="683" y="402"/>
                      </a:lnTo>
                      <a:lnTo>
                        <a:pt x="737" y="402"/>
                      </a:lnTo>
                      <a:lnTo>
                        <a:pt x="761" y="424"/>
                      </a:lnTo>
                      <a:lnTo>
                        <a:pt x="782" y="426"/>
                      </a:lnTo>
                      <a:lnTo>
                        <a:pt x="797" y="454"/>
                      </a:lnTo>
                      <a:lnTo>
                        <a:pt x="849" y="475"/>
                      </a:lnTo>
                      <a:lnTo>
                        <a:pt x="872" y="485"/>
                      </a:lnTo>
                      <a:lnTo>
                        <a:pt x="886" y="501"/>
                      </a:lnTo>
                      <a:lnTo>
                        <a:pt x="921" y="504"/>
                      </a:lnTo>
                      <a:lnTo>
                        <a:pt x="982" y="530"/>
                      </a:lnTo>
                      <a:lnTo>
                        <a:pt x="1019" y="546"/>
                      </a:lnTo>
                      <a:lnTo>
                        <a:pt x="1057" y="571"/>
                      </a:lnTo>
                      <a:lnTo>
                        <a:pt x="1072" y="600"/>
                      </a:lnTo>
                      <a:lnTo>
                        <a:pt x="1101" y="602"/>
                      </a:lnTo>
                      <a:lnTo>
                        <a:pt x="1125" y="642"/>
                      </a:lnTo>
                      <a:lnTo>
                        <a:pt x="1155" y="666"/>
                      </a:lnTo>
                    </a:path>
                  </a:pathLst>
                </a:custGeom>
                <a:noFill/>
                <a:ln w="28575" cap="flat" cmpd="sng">
                  <a:solidFill>
                    <a:srgbClr val="64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en-GB"/>
                </a:p>
              </p:txBody>
            </p:sp>
            <p:sp>
              <p:nvSpPr>
                <p:cNvPr id="5169" name="Freeform 28"/>
                <p:cNvSpPr>
                  <a:spLocks/>
                </p:cNvSpPr>
                <p:nvPr/>
              </p:nvSpPr>
              <p:spPr bwMode="auto">
                <a:xfrm>
                  <a:off x="2518" y="1903"/>
                  <a:ext cx="1855" cy="775"/>
                </a:xfrm>
                <a:custGeom>
                  <a:avLst/>
                  <a:gdLst>
                    <a:gd name="T0" fmla="*/ 0 w 1855"/>
                    <a:gd name="T1" fmla="*/ 0 h 775"/>
                    <a:gd name="T2" fmla="*/ 36 w 1855"/>
                    <a:gd name="T3" fmla="*/ 24 h 775"/>
                    <a:gd name="T4" fmla="*/ 69 w 1855"/>
                    <a:gd name="T5" fmla="*/ 43 h 775"/>
                    <a:gd name="T6" fmla="*/ 86 w 1855"/>
                    <a:gd name="T7" fmla="*/ 43 h 775"/>
                    <a:gd name="T8" fmla="*/ 120 w 1855"/>
                    <a:gd name="T9" fmla="*/ 70 h 775"/>
                    <a:gd name="T10" fmla="*/ 141 w 1855"/>
                    <a:gd name="T11" fmla="*/ 99 h 775"/>
                    <a:gd name="T12" fmla="*/ 172 w 1855"/>
                    <a:gd name="T13" fmla="*/ 101 h 775"/>
                    <a:gd name="T14" fmla="*/ 211 w 1855"/>
                    <a:gd name="T15" fmla="*/ 120 h 775"/>
                    <a:gd name="T16" fmla="*/ 249 w 1855"/>
                    <a:gd name="T17" fmla="*/ 132 h 775"/>
                    <a:gd name="T18" fmla="*/ 309 w 1855"/>
                    <a:gd name="T19" fmla="*/ 149 h 775"/>
                    <a:gd name="T20" fmla="*/ 379 w 1855"/>
                    <a:gd name="T21" fmla="*/ 171 h 775"/>
                    <a:gd name="T22" fmla="*/ 427 w 1855"/>
                    <a:gd name="T23" fmla="*/ 185 h 775"/>
                    <a:gd name="T24" fmla="*/ 444 w 1855"/>
                    <a:gd name="T25" fmla="*/ 209 h 775"/>
                    <a:gd name="T26" fmla="*/ 516 w 1855"/>
                    <a:gd name="T27" fmla="*/ 223 h 775"/>
                    <a:gd name="T28" fmla="*/ 571 w 1855"/>
                    <a:gd name="T29" fmla="*/ 252 h 775"/>
                    <a:gd name="T30" fmla="*/ 609 w 1855"/>
                    <a:gd name="T31" fmla="*/ 257 h 775"/>
                    <a:gd name="T32" fmla="*/ 633 w 1855"/>
                    <a:gd name="T33" fmla="*/ 259 h 775"/>
                    <a:gd name="T34" fmla="*/ 698 w 1855"/>
                    <a:gd name="T35" fmla="*/ 298 h 775"/>
                    <a:gd name="T36" fmla="*/ 744 w 1855"/>
                    <a:gd name="T37" fmla="*/ 312 h 775"/>
                    <a:gd name="T38" fmla="*/ 799 w 1855"/>
                    <a:gd name="T39" fmla="*/ 334 h 775"/>
                    <a:gd name="T40" fmla="*/ 861 w 1855"/>
                    <a:gd name="T41" fmla="*/ 355 h 775"/>
                    <a:gd name="T42" fmla="*/ 933 w 1855"/>
                    <a:gd name="T43" fmla="*/ 375 h 775"/>
                    <a:gd name="T44" fmla="*/ 969 w 1855"/>
                    <a:gd name="T45" fmla="*/ 411 h 775"/>
                    <a:gd name="T46" fmla="*/ 1000 w 1855"/>
                    <a:gd name="T47" fmla="*/ 444 h 775"/>
                    <a:gd name="T48" fmla="*/ 1005 w 1855"/>
                    <a:gd name="T49" fmla="*/ 461 h 775"/>
                    <a:gd name="T50" fmla="*/ 1084 w 1855"/>
                    <a:gd name="T51" fmla="*/ 480 h 775"/>
                    <a:gd name="T52" fmla="*/ 1116 w 1855"/>
                    <a:gd name="T53" fmla="*/ 492 h 775"/>
                    <a:gd name="T54" fmla="*/ 1161 w 1855"/>
                    <a:gd name="T55" fmla="*/ 499 h 775"/>
                    <a:gd name="T56" fmla="*/ 1192 w 1855"/>
                    <a:gd name="T57" fmla="*/ 540 h 775"/>
                    <a:gd name="T58" fmla="*/ 1286 w 1855"/>
                    <a:gd name="T59" fmla="*/ 564 h 775"/>
                    <a:gd name="T60" fmla="*/ 1336 w 1855"/>
                    <a:gd name="T61" fmla="*/ 595 h 775"/>
                    <a:gd name="T62" fmla="*/ 1382 w 1855"/>
                    <a:gd name="T63" fmla="*/ 607 h 775"/>
                    <a:gd name="T64" fmla="*/ 1447 w 1855"/>
                    <a:gd name="T65" fmla="*/ 622 h 775"/>
                    <a:gd name="T66" fmla="*/ 1478 w 1855"/>
                    <a:gd name="T67" fmla="*/ 631 h 775"/>
                    <a:gd name="T68" fmla="*/ 1516 w 1855"/>
                    <a:gd name="T69" fmla="*/ 660 h 775"/>
                    <a:gd name="T70" fmla="*/ 1572 w 1855"/>
                    <a:gd name="T71" fmla="*/ 660 h 775"/>
                    <a:gd name="T72" fmla="*/ 1608 w 1855"/>
                    <a:gd name="T73" fmla="*/ 679 h 775"/>
                    <a:gd name="T74" fmla="*/ 1651 w 1855"/>
                    <a:gd name="T75" fmla="*/ 691 h 775"/>
                    <a:gd name="T76" fmla="*/ 1687 w 1855"/>
                    <a:gd name="T77" fmla="*/ 706 h 775"/>
                    <a:gd name="T78" fmla="*/ 1723 w 1855"/>
                    <a:gd name="T79" fmla="*/ 749 h 775"/>
                    <a:gd name="T80" fmla="*/ 1749 w 1855"/>
                    <a:gd name="T81" fmla="*/ 766 h 775"/>
                    <a:gd name="T82" fmla="*/ 1814 w 1855"/>
                    <a:gd name="T83" fmla="*/ 773 h 775"/>
                    <a:gd name="T84" fmla="*/ 1855 w 1855"/>
                    <a:gd name="T85" fmla="*/ 775 h 775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1855"/>
                    <a:gd name="T130" fmla="*/ 0 h 775"/>
                    <a:gd name="T131" fmla="*/ 1855 w 1855"/>
                    <a:gd name="T132" fmla="*/ 775 h 775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1855" h="775">
                      <a:moveTo>
                        <a:pt x="0" y="0"/>
                      </a:moveTo>
                      <a:lnTo>
                        <a:pt x="36" y="24"/>
                      </a:lnTo>
                      <a:lnTo>
                        <a:pt x="69" y="43"/>
                      </a:lnTo>
                      <a:lnTo>
                        <a:pt x="86" y="43"/>
                      </a:lnTo>
                      <a:lnTo>
                        <a:pt x="120" y="70"/>
                      </a:lnTo>
                      <a:lnTo>
                        <a:pt x="141" y="99"/>
                      </a:lnTo>
                      <a:lnTo>
                        <a:pt x="172" y="101"/>
                      </a:lnTo>
                      <a:lnTo>
                        <a:pt x="211" y="120"/>
                      </a:lnTo>
                      <a:lnTo>
                        <a:pt x="249" y="132"/>
                      </a:lnTo>
                      <a:lnTo>
                        <a:pt x="309" y="149"/>
                      </a:lnTo>
                      <a:lnTo>
                        <a:pt x="379" y="171"/>
                      </a:lnTo>
                      <a:lnTo>
                        <a:pt x="427" y="185"/>
                      </a:lnTo>
                      <a:lnTo>
                        <a:pt x="444" y="209"/>
                      </a:lnTo>
                      <a:lnTo>
                        <a:pt x="516" y="223"/>
                      </a:lnTo>
                      <a:lnTo>
                        <a:pt x="571" y="252"/>
                      </a:lnTo>
                      <a:lnTo>
                        <a:pt x="609" y="257"/>
                      </a:lnTo>
                      <a:lnTo>
                        <a:pt x="633" y="259"/>
                      </a:lnTo>
                      <a:lnTo>
                        <a:pt x="698" y="298"/>
                      </a:lnTo>
                      <a:lnTo>
                        <a:pt x="744" y="312"/>
                      </a:lnTo>
                      <a:lnTo>
                        <a:pt x="799" y="334"/>
                      </a:lnTo>
                      <a:lnTo>
                        <a:pt x="861" y="355"/>
                      </a:lnTo>
                      <a:lnTo>
                        <a:pt x="933" y="375"/>
                      </a:lnTo>
                      <a:lnTo>
                        <a:pt x="969" y="411"/>
                      </a:lnTo>
                      <a:lnTo>
                        <a:pt x="1000" y="444"/>
                      </a:lnTo>
                      <a:lnTo>
                        <a:pt x="1005" y="461"/>
                      </a:lnTo>
                      <a:lnTo>
                        <a:pt x="1084" y="480"/>
                      </a:lnTo>
                      <a:lnTo>
                        <a:pt x="1116" y="492"/>
                      </a:lnTo>
                      <a:lnTo>
                        <a:pt x="1161" y="499"/>
                      </a:lnTo>
                      <a:lnTo>
                        <a:pt x="1192" y="540"/>
                      </a:lnTo>
                      <a:lnTo>
                        <a:pt x="1286" y="564"/>
                      </a:lnTo>
                      <a:lnTo>
                        <a:pt x="1336" y="595"/>
                      </a:lnTo>
                      <a:lnTo>
                        <a:pt x="1382" y="607"/>
                      </a:lnTo>
                      <a:lnTo>
                        <a:pt x="1447" y="622"/>
                      </a:lnTo>
                      <a:lnTo>
                        <a:pt x="1478" y="631"/>
                      </a:lnTo>
                      <a:lnTo>
                        <a:pt x="1516" y="660"/>
                      </a:lnTo>
                      <a:lnTo>
                        <a:pt x="1572" y="660"/>
                      </a:lnTo>
                      <a:lnTo>
                        <a:pt x="1608" y="679"/>
                      </a:lnTo>
                      <a:lnTo>
                        <a:pt x="1651" y="691"/>
                      </a:lnTo>
                      <a:lnTo>
                        <a:pt x="1687" y="706"/>
                      </a:lnTo>
                      <a:lnTo>
                        <a:pt x="1723" y="749"/>
                      </a:lnTo>
                      <a:lnTo>
                        <a:pt x="1749" y="766"/>
                      </a:lnTo>
                      <a:lnTo>
                        <a:pt x="1814" y="773"/>
                      </a:lnTo>
                      <a:lnTo>
                        <a:pt x="1855" y="775"/>
                      </a:lnTo>
                    </a:path>
                  </a:pathLst>
                </a:custGeom>
                <a:noFill/>
                <a:ln w="28575" cap="flat" cmpd="sng">
                  <a:solidFill>
                    <a:srgbClr val="64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127" name="Group 29"/>
              <p:cNvGrpSpPr>
                <a:grpSpLocks/>
              </p:cNvGrpSpPr>
              <p:nvPr/>
            </p:nvGrpSpPr>
            <p:grpSpPr bwMode="auto">
              <a:xfrm>
                <a:off x="2006600" y="2782453"/>
                <a:ext cx="5018088" cy="1092200"/>
                <a:chOff x="1380" y="1248"/>
                <a:chExt cx="2990" cy="1034"/>
              </a:xfrm>
            </p:grpSpPr>
            <p:sp>
              <p:nvSpPr>
                <p:cNvPr id="5166" name="Freeform 30"/>
                <p:cNvSpPr>
                  <a:spLocks/>
                </p:cNvSpPr>
                <p:nvPr/>
              </p:nvSpPr>
              <p:spPr bwMode="auto">
                <a:xfrm>
                  <a:off x="1380" y="1248"/>
                  <a:ext cx="1786" cy="698"/>
                </a:xfrm>
                <a:custGeom>
                  <a:avLst/>
                  <a:gdLst>
                    <a:gd name="T0" fmla="*/ 0 w 1786"/>
                    <a:gd name="T1" fmla="*/ 0 h 698"/>
                    <a:gd name="T2" fmla="*/ 27 w 1786"/>
                    <a:gd name="T3" fmla="*/ 7 h 698"/>
                    <a:gd name="T4" fmla="*/ 82 w 1786"/>
                    <a:gd name="T5" fmla="*/ 38 h 698"/>
                    <a:gd name="T6" fmla="*/ 113 w 1786"/>
                    <a:gd name="T7" fmla="*/ 74 h 698"/>
                    <a:gd name="T8" fmla="*/ 166 w 1786"/>
                    <a:gd name="T9" fmla="*/ 79 h 698"/>
                    <a:gd name="T10" fmla="*/ 226 w 1786"/>
                    <a:gd name="T11" fmla="*/ 103 h 698"/>
                    <a:gd name="T12" fmla="*/ 293 w 1786"/>
                    <a:gd name="T13" fmla="*/ 120 h 698"/>
                    <a:gd name="T14" fmla="*/ 348 w 1786"/>
                    <a:gd name="T15" fmla="*/ 142 h 698"/>
                    <a:gd name="T16" fmla="*/ 418 w 1786"/>
                    <a:gd name="T17" fmla="*/ 144 h 698"/>
                    <a:gd name="T18" fmla="*/ 468 w 1786"/>
                    <a:gd name="T19" fmla="*/ 149 h 698"/>
                    <a:gd name="T20" fmla="*/ 545 w 1786"/>
                    <a:gd name="T21" fmla="*/ 180 h 698"/>
                    <a:gd name="T22" fmla="*/ 605 w 1786"/>
                    <a:gd name="T23" fmla="*/ 180 h 698"/>
                    <a:gd name="T24" fmla="*/ 631 w 1786"/>
                    <a:gd name="T25" fmla="*/ 197 h 698"/>
                    <a:gd name="T26" fmla="*/ 778 w 1786"/>
                    <a:gd name="T27" fmla="*/ 257 h 698"/>
                    <a:gd name="T28" fmla="*/ 833 w 1786"/>
                    <a:gd name="T29" fmla="*/ 262 h 698"/>
                    <a:gd name="T30" fmla="*/ 852 w 1786"/>
                    <a:gd name="T31" fmla="*/ 286 h 698"/>
                    <a:gd name="T32" fmla="*/ 893 w 1786"/>
                    <a:gd name="T33" fmla="*/ 288 h 698"/>
                    <a:gd name="T34" fmla="*/ 948 w 1786"/>
                    <a:gd name="T35" fmla="*/ 334 h 698"/>
                    <a:gd name="T36" fmla="*/ 982 w 1786"/>
                    <a:gd name="T37" fmla="*/ 365 h 698"/>
                    <a:gd name="T38" fmla="*/ 1027 w 1786"/>
                    <a:gd name="T39" fmla="*/ 391 h 698"/>
                    <a:gd name="T40" fmla="*/ 1082 w 1786"/>
                    <a:gd name="T41" fmla="*/ 396 h 698"/>
                    <a:gd name="T42" fmla="*/ 1121 w 1786"/>
                    <a:gd name="T43" fmla="*/ 430 h 698"/>
                    <a:gd name="T44" fmla="*/ 1190 w 1786"/>
                    <a:gd name="T45" fmla="*/ 468 h 698"/>
                    <a:gd name="T46" fmla="*/ 1332 w 1786"/>
                    <a:gd name="T47" fmla="*/ 528 h 698"/>
                    <a:gd name="T48" fmla="*/ 1394 w 1786"/>
                    <a:gd name="T49" fmla="*/ 535 h 698"/>
                    <a:gd name="T50" fmla="*/ 1435 w 1786"/>
                    <a:gd name="T51" fmla="*/ 571 h 698"/>
                    <a:gd name="T52" fmla="*/ 1488 w 1786"/>
                    <a:gd name="T53" fmla="*/ 588 h 698"/>
                    <a:gd name="T54" fmla="*/ 1507 w 1786"/>
                    <a:gd name="T55" fmla="*/ 612 h 698"/>
                    <a:gd name="T56" fmla="*/ 1538 w 1786"/>
                    <a:gd name="T57" fmla="*/ 614 h 698"/>
                    <a:gd name="T58" fmla="*/ 1560 w 1786"/>
                    <a:gd name="T59" fmla="*/ 636 h 698"/>
                    <a:gd name="T60" fmla="*/ 1606 w 1786"/>
                    <a:gd name="T61" fmla="*/ 643 h 698"/>
                    <a:gd name="T62" fmla="*/ 1661 w 1786"/>
                    <a:gd name="T63" fmla="*/ 658 h 698"/>
                    <a:gd name="T64" fmla="*/ 1730 w 1786"/>
                    <a:gd name="T65" fmla="*/ 684 h 698"/>
                    <a:gd name="T66" fmla="*/ 1757 w 1786"/>
                    <a:gd name="T67" fmla="*/ 698 h 698"/>
                    <a:gd name="T68" fmla="*/ 1786 w 1786"/>
                    <a:gd name="T69" fmla="*/ 698 h 69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1786"/>
                    <a:gd name="T106" fmla="*/ 0 h 698"/>
                    <a:gd name="T107" fmla="*/ 1786 w 1786"/>
                    <a:gd name="T108" fmla="*/ 698 h 69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1786" h="698">
                      <a:moveTo>
                        <a:pt x="0" y="0"/>
                      </a:moveTo>
                      <a:lnTo>
                        <a:pt x="27" y="7"/>
                      </a:lnTo>
                      <a:lnTo>
                        <a:pt x="82" y="38"/>
                      </a:lnTo>
                      <a:lnTo>
                        <a:pt x="113" y="74"/>
                      </a:lnTo>
                      <a:lnTo>
                        <a:pt x="166" y="79"/>
                      </a:lnTo>
                      <a:lnTo>
                        <a:pt x="226" y="103"/>
                      </a:lnTo>
                      <a:lnTo>
                        <a:pt x="293" y="120"/>
                      </a:lnTo>
                      <a:lnTo>
                        <a:pt x="348" y="142"/>
                      </a:lnTo>
                      <a:lnTo>
                        <a:pt x="418" y="144"/>
                      </a:lnTo>
                      <a:lnTo>
                        <a:pt x="468" y="149"/>
                      </a:lnTo>
                      <a:lnTo>
                        <a:pt x="545" y="180"/>
                      </a:lnTo>
                      <a:lnTo>
                        <a:pt x="605" y="180"/>
                      </a:lnTo>
                      <a:lnTo>
                        <a:pt x="631" y="197"/>
                      </a:lnTo>
                      <a:lnTo>
                        <a:pt x="778" y="257"/>
                      </a:lnTo>
                      <a:lnTo>
                        <a:pt x="833" y="262"/>
                      </a:lnTo>
                      <a:lnTo>
                        <a:pt x="852" y="286"/>
                      </a:lnTo>
                      <a:lnTo>
                        <a:pt x="893" y="288"/>
                      </a:lnTo>
                      <a:lnTo>
                        <a:pt x="948" y="334"/>
                      </a:lnTo>
                      <a:lnTo>
                        <a:pt x="982" y="365"/>
                      </a:lnTo>
                      <a:lnTo>
                        <a:pt x="1027" y="391"/>
                      </a:lnTo>
                      <a:lnTo>
                        <a:pt x="1082" y="396"/>
                      </a:lnTo>
                      <a:lnTo>
                        <a:pt x="1121" y="430"/>
                      </a:lnTo>
                      <a:lnTo>
                        <a:pt x="1190" y="468"/>
                      </a:lnTo>
                      <a:lnTo>
                        <a:pt x="1332" y="528"/>
                      </a:lnTo>
                      <a:lnTo>
                        <a:pt x="1394" y="535"/>
                      </a:lnTo>
                      <a:lnTo>
                        <a:pt x="1435" y="571"/>
                      </a:lnTo>
                      <a:lnTo>
                        <a:pt x="1488" y="588"/>
                      </a:lnTo>
                      <a:lnTo>
                        <a:pt x="1507" y="612"/>
                      </a:lnTo>
                      <a:lnTo>
                        <a:pt x="1538" y="614"/>
                      </a:lnTo>
                      <a:lnTo>
                        <a:pt x="1560" y="636"/>
                      </a:lnTo>
                      <a:lnTo>
                        <a:pt x="1606" y="643"/>
                      </a:lnTo>
                      <a:lnTo>
                        <a:pt x="1661" y="658"/>
                      </a:lnTo>
                      <a:lnTo>
                        <a:pt x="1730" y="684"/>
                      </a:lnTo>
                      <a:lnTo>
                        <a:pt x="1757" y="698"/>
                      </a:lnTo>
                      <a:lnTo>
                        <a:pt x="1786" y="698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en-GB"/>
                </a:p>
              </p:txBody>
            </p:sp>
            <p:sp>
              <p:nvSpPr>
                <p:cNvPr id="5167" name="Freeform 31"/>
                <p:cNvSpPr>
                  <a:spLocks/>
                </p:cNvSpPr>
                <p:nvPr/>
              </p:nvSpPr>
              <p:spPr bwMode="auto">
                <a:xfrm>
                  <a:off x="3154" y="1946"/>
                  <a:ext cx="1216" cy="336"/>
                </a:xfrm>
                <a:custGeom>
                  <a:avLst/>
                  <a:gdLst>
                    <a:gd name="T0" fmla="*/ 0 w 1216"/>
                    <a:gd name="T1" fmla="*/ 0 h 336"/>
                    <a:gd name="T2" fmla="*/ 33 w 1216"/>
                    <a:gd name="T3" fmla="*/ 3 h 336"/>
                    <a:gd name="T4" fmla="*/ 69 w 1216"/>
                    <a:gd name="T5" fmla="*/ 20 h 336"/>
                    <a:gd name="T6" fmla="*/ 120 w 1216"/>
                    <a:gd name="T7" fmla="*/ 22 h 336"/>
                    <a:gd name="T8" fmla="*/ 196 w 1216"/>
                    <a:gd name="T9" fmla="*/ 48 h 336"/>
                    <a:gd name="T10" fmla="*/ 252 w 1216"/>
                    <a:gd name="T11" fmla="*/ 68 h 336"/>
                    <a:gd name="T12" fmla="*/ 326 w 1216"/>
                    <a:gd name="T13" fmla="*/ 82 h 336"/>
                    <a:gd name="T14" fmla="*/ 388 w 1216"/>
                    <a:gd name="T15" fmla="*/ 113 h 336"/>
                    <a:gd name="T16" fmla="*/ 446 w 1216"/>
                    <a:gd name="T17" fmla="*/ 118 h 336"/>
                    <a:gd name="T18" fmla="*/ 489 w 1216"/>
                    <a:gd name="T19" fmla="*/ 161 h 336"/>
                    <a:gd name="T20" fmla="*/ 573 w 1216"/>
                    <a:gd name="T21" fmla="*/ 173 h 336"/>
                    <a:gd name="T22" fmla="*/ 643 w 1216"/>
                    <a:gd name="T23" fmla="*/ 180 h 336"/>
                    <a:gd name="T24" fmla="*/ 753 w 1216"/>
                    <a:gd name="T25" fmla="*/ 228 h 336"/>
                    <a:gd name="T26" fmla="*/ 852 w 1216"/>
                    <a:gd name="T27" fmla="*/ 245 h 336"/>
                    <a:gd name="T28" fmla="*/ 938 w 1216"/>
                    <a:gd name="T29" fmla="*/ 252 h 336"/>
                    <a:gd name="T30" fmla="*/ 960 w 1216"/>
                    <a:gd name="T31" fmla="*/ 279 h 336"/>
                    <a:gd name="T32" fmla="*/ 1012 w 1216"/>
                    <a:gd name="T33" fmla="*/ 281 h 336"/>
                    <a:gd name="T34" fmla="*/ 1065 w 1216"/>
                    <a:gd name="T35" fmla="*/ 296 h 336"/>
                    <a:gd name="T36" fmla="*/ 1104 w 1216"/>
                    <a:gd name="T37" fmla="*/ 308 h 336"/>
                    <a:gd name="T38" fmla="*/ 1149 w 1216"/>
                    <a:gd name="T39" fmla="*/ 320 h 336"/>
                    <a:gd name="T40" fmla="*/ 1178 w 1216"/>
                    <a:gd name="T41" fmla="*/ 336 h 336"/>
                    <a:gd name="T42" fmla="*/ 1216 w 1216"/>
                    <a:gd name="T43" fmla="*/ 336 h 3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216"/>
                    <a:gd name="T67" fmla="*/ 0 h 336"/>
                    <a:gd name="T68" fmla="*/ 1216 w 1216"/>
                    <a:gd name="T69" fmla="*/ 336 h 3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216" h="336">
                      <a:moveTo>
                        <a:pt x="0" y="0"/>
                      </a:moveTo>
                      <a:lnTo>
                        <a:pt x="33" y="3"/>
                      </a:lnTo>
                      <a:lnTo>
                        <a:pt x="69" y="20"/>
                      </a:lnTo>
                      <a:lnTo>
                        <a:pt x="120" y="22"/>
                      </a:lnTo>
                      <a:lnTo>
                        <a:pt x="196" y="48"/>
                      </a:lnTo>
                      <a:lnTo>
                        <a:pt x="252" y="68"/>
                      </a:lnTo>
                      <a:lnTo>
                        <a:pt x="326" y="82"/>
                      </a:lnTo>
                      <a:lnTo>
                        <a:pt x="388" y="113"/>
                      </a:lnTo>
                      <a:lnTo>
                        <a:pt x="446" y="118"/>
                      </a:lnTo>
                      <a:lnTo>
                        <a:pt x="489" y="161"/>
                      </a:lnTo>
                      <a:lnTo>
                        <a:pt x="573" y="173"/>
                      </a:lnTo>
                      <a:lnTo>
                        <a:pt x="643" y="180"/>
                      </a:lnTo>
                      <a:lnTo>
                        <a:pt x="753" y="228"/>
                      </a:lnTo>
                      <a:lnTo>
                        <a:pt x="852" y="245"/>
                      </a:lnTo>
                      <a:lnTo>
                        <a:pt x="938" y="252"/>
                      </a:lnTo>
                      <a:lnTo>
                        <a:pt x="960" y="279"/>
                      </a:lnTo>
                      <a:lnTo>
                        <a:pt x="1012" y="281"/>
                      </a:lnTo>
                      <a:lnTo>
                        <a:pt x="1065" y="296"/>
                      </a:lnTo>
                      <a:lnTo>
                        <a:pt x="1104" y="308"/>
                      </a:lnTo>
                      <a:lnTo>
                        <a:pt x="1149" y="320"/>
                      </a:lnTo>
                      <a:lnTo>
                        <a:pt x="1178" y="336"/>
                      </a:lnTo>
                      <a:lnTo>
                        <a:pt x="1216" y="336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en-GB"/>
                </a:p>
              </p:txBody>
            </p:sp>
          </p:grpSp>
          <p:sp>
            <p:nvSpPr>
              <p:cNvPr id="5128" name="Freeform 32"/>
              <p:cNvSpPr>
                <a:spLocks/>
              </p:cNvSpPr>
              <p:nvPr/>
            </p:nvSpPr>
            <p:spPr bwMode="auto">
              <a:xfrm>
                <a:off x="2006600" y="2784041"/>
                <a:ext cx="3009900" cy="295275"/>
              </a:xfrm>
              <a:custGeom>
                <a:avLst/>
                <a:gdLst>
                  <a:gd name="T0" fmla="*/ 0 w 1793"/>
                  <a:gd name="T1" fmla="*/ 0 h 279"/>
                  <a:gd name="T2" fmla="*/ 2818529 w 1793"/>
                  <a:gd name="T3" fmla="*/ 0 h 279"/>
                  <a:gd name="T4" fmla="*/ 2818529 w 1793"/>
                  <a:gd name="T5" fmla="*/ 1119717 h 279"/>
                  <a:gd name="T6" fmla="*/ 2818529 w 1793"/>
                  <a:gd name="T7" fmla="*/ 1119717 h 279"/>
                  <a:gd name="T8" fmla="*/ 2818529 w 1793"/>
                  <a:gd name="T9" fmla="*/ 1119717 h 279"/>
                  <a:gd name="T10" fmla="*/ 2818529 w 1793"/>
                  <a:gd name="T11" fmla="*/ 1119717 h 279"/>
                  <a:gd name="T12" fmla="*/ 2818529 w 1793"/>
                  <a:gd name="T13" fmla="*/ 1119717 h 279"/>
                  <a:gd name="T14" fmla="*/ 2818529 w 1793"/>
                  <a:gd name="T15" fmla="*/ 1119717 h 279"/>
                  <a:gd name="T16" fmla="*/ 2818529 w 1793"/>
                  <a:gd name="T17" fmla="*/ 1119717 h 279"/>
                  <a:gd name="T18" fmla="*/ 2818529 w 1793"/>
                  <a:gd name="T19" fmla="*/ 1119717 h 279"/>
                  <a:gd name="T20" fmla="*/ 2818529 w 1793"/>
                  <a:gd name="T21" fmla="*/ 1119717 h 279"/>
                  <a:gd name="T22" fmla="*/ 2818529 w 1793"/>
                  <a:gd name="T23" fmla="*/ 1119717 h 279"/>
                  <a:gd name="T24" fmla="*/ 2818529 w 1793"/>
                  <a:gd name="T25" fmla="*/ 1119717 h 279"/>
                  <a:gd name="T26" fmla="*/ 2818529 w 1793"/>
                  <a:gd name="T27" fmla="*/ 1119717 h 279"/>
                  <a:gd name="T28" fmla="*/ 2818529 w 1793"/>
                  <a:gd name="T29" fmla="*/ 1119717 h 279"/>
                  <a:gd name="T30" fmla="*/ 2818529 w 1793"/>
                  <a:gd name="T31" fmla="*/ 1119717 h 279"/>
                  <a:gd name="T32" fmla="*/ 2818529 w 1793"/>
                  <a:gd name="T33" fmla="*/ 1119717 h 279"/>
                  <a:gd name="T34" fmla="*/ 2818529 w 1793"/>
                  <a:gd name="T35" fmla="*/ 1119717 h 279"/>
                  <a:gd name="T36" fmla="*/ 2818529 w 1793"/>
                  <a:gd name="T37" fmla="*/ 1119717 h 279"/>
                  <a:gd name="T38" fmla="*/ 2818529 w 1793"/>
                  <a:gd name="T39" fmla="*/ 1119717 h 279"/>
                  <a:gd name="T40" fmla="*/ 2818529 w 1793"/>
                  <a:gd name="T41" fmla="*/ 1119717 h 279"/>
                  <a:gd name="T42" fmla="*/ 2818529 w 1793"/>
                  <a:gd name="T43" fmla="*/ 1119717 h 279"/>
                  <a:gd name="T44" fmla="*/ 5635379 w 1793"/>
                  <a:gd name="T45" fmla="*/ 1119717 h 279"/>
                  <a:gd name="T46" fmla="*/ 5635379 w 1793"/>
                  <a:gd name="T47" fmla="*/ 1119717 h 279"/>
                  <a:gd name="T48" fmla="*/ 5635379 w 1793"/>
                  <a:gd name="T49" fmla="*/ 1119717 h 279"/>
                  <a:gd name="T50" fmla="*/ 5635379 w 1793"/>
                  <a:gd name="T51" fmla="*/ 1119717 h 279"/>
                  <a:gd name="T52" fmla="*/ 5635379 w 1793"/>
                  <a:gd name="T53" fmla="*/ 1119717 h 279"/>
                  <a:gd name="T54" fmla="*/ 5635379 w 1793"/>
                  <a:gd name="T55" fmla="*/ 1119717 h 27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793"/>
                  <a:gd name="T85" fmla="*/ 0 h 279"/>
                  <a:gd name="T86" fmla="*/ 1793 w 1793"/>
                  <a:gd name="T87" fmla="*/ 279 h 279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793" h="279">
                    <a:moveTo>
                      <a:pt x="0" y="0"/>
                    </a:moveTo>
                    <a:lnTo>
                      <a:pt x="151" y="0"/>
                    </a:lnTo>
                    <a:lnTo>
                      <a:pt x="194" y="10"/>
                    </a:lnTo>
                    <a:lnTo>
                      <a:pt x="456" y="10"/>
                    </a:lnTo>
                    <a:lnTo>
                      <a:pt x="473" y="22"/>
                    </a:lnTo>
                    <a:lnTo>
                      <a:pt x="502" y="29"/>
                    </a:lnTo>
                    <a:lnTo>
                      <a:pt x="550" y="53"/>
                    </a:lnTo>
                    <a:lnTo>
                      <a:pt x="574" y="75"/>
                    </a:lnTo>
                    <a:lnTo>
                      <a:pt x="626" y="87"/>
                    </a:lnTo>
                    <a:lnTo>
                      <a:pt x="670" y="87"/>
                    </a:lnTo>
                    <a:lnTo>
                      <a:pt x="694" y="94"/>
                    </a:lnTo>
                    <a:lnTo>
                      <a:pt x="761" y="94"/>
                    </a:lnTo>
                    <a:lnTo>
                      <a:pt x="794" y="113"/>
                    </a:lnTo>
                    <a:lnTo>
                      <a:pt x="840" y="113"/>
                    </a:lnTo>
                    <a:lnTo>
                      <a:pt x="859" y="125"/>
                    </a:lnTo>
                    <a:lnTo>
                      <a:pt x="907" y="137"/>
                    </a:lnTo>
                    <a:lnTo>
                      <a:pt x="1022" y="137"/>
                    </a:lnTo>
                    <a:lnTo>
                      <a:pt x="1049" y="149"/>
                    </a:lnTo>
                    <a:lnTo>
                      <a:pt x="1147" y="149"/>
                    </a:lnTo>
                    <a:lnTo>
                      <a:pt x="1157" y="173"/>
                    </a:lnTo>
                    <a:lnTo>
                      <a:pt x="1190" y="188"/>
                    </a:lnTo>
                    <a:lnTo>
                      <a:pt x="1277" y="188"/>
                    </a:lnTo>
                    <a:lnTo>
                      <a:pt x="1284" y="212"/>
                    </a:lnTo>
                    <a:lnTo>
                      <a:pt x="1306" y="221"/>
                    </a:lnTo>
                    <a:lnTo>
                      <a:pt x="1306" y="257"/>
                    </a:lnTo>
                    <a:lnTo>
                      <a:pt x="1363" y="257"/>
                    </a:lnTo>
                    <a:lnTo>
                      <a:pt x="1363" y="279"/>
                    </a:lnTo>
                    <a:lnTo>
                      <a:pt x="1793" y="279"/>
                    </a:lnTo>
                  </a:path>
                </a:pathLst>
              </a:custGeom>
              <a:noFill/>
              <a:ln w="28575" cap="flat" cmpd="sng">
                <a:solidFill>
                  <a:srgbClr val="EF741D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5129" name="Text Box 33"/>
              <p:cNvSpPr txBox="1">
                <a:spLocks noChangeArrowheads="1"/>
              </p:cNvSpPr>
              <p:nvPr/>
            </p:nvSpPr>
            <p:spPr bwMode="auto">
              <a:xfrm>
                <a:off x="5132388" y="2757053"/>
                <a:ext cx="1928812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GB" sz="1600" b="1" dirty="0">
                    <a:solidFill>
                      <a:srgbClr val="EF741D"/>
                    </a:solidFill>
                  </a:rPr>
                  <a:t>CHOP + antibody*</a:t>
                </a:r>
              </a:p>
            </p:txBody>
          </p:sp>
          <p:sp>
            <p:nvSpPr>
              <p:cNvPr id="5130" name="Text Box 34"/>
              <p:cNvSpPr txBox="1">
                <a:spLocks noChangeArrowheads="1"/>
              </p:cNvSpPr>
              <p:nvPr/>
            </p:nvSpPr>
            <p:spPr bwMode="auto">
              <a:xfrm>
                <a:off x="6108700" y="3423803"/>
                <a:ext cx="1128835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l"/>
                <a:r>
                  <a:rPr lang="en-GB" sz="1600" b="1" smtClean="0">
                    <a:solidFill>
                      <a:schemeClr val="tx2"/>
                    </a:solidFill>
                  </a:rPr>
                  <a:t>ProMACE</a:t>
                </a:r>
              </a:p>
            </p:txBody>
          </p:sp>
          <p:sp>
            <p:nvSpPr>
              <p:cNvPr id="5131" name="Text Box 35"/>
              <p:cNvSpPr txBox="1">
                <a:spLocks noChangeArrowheads="1"/>
              </p:cNvSpPr>
              <p:nvPr/>
            </p:nvSpPr>
            <p:spPr bwMode="auto">
              <a:xfrm>
                <a:off x="6734175" y="3984191"/>
                <a:ext cx="771525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l"/>
                <a:r>
                  <a:rPr lang="en-GB" sz="1600" b="1">
                    <a:solidFill>
                      <a:srgbClr val="64FFFF"/>
                    </a:solidFill>
                  </a:rPr>
                  <a:t>CHOP</a:t>
                </a:r>
              </a:p>
            </p:txBody>
          </p:sp>
          <p:sp>
            <p:nvSpPr>
              <p:cNvPr id="5138" name="Line 42"/>
              <p:cNvSpPr>
                <a:spLocks noChangeShapeType="1"/>
              </p:cNvSpPr>
              <p:nvPr/>
            </p:nvSpPr>
            <p:spPr bwMode="auto">
              <a:xfrm>
                <a:off x="2019300" y="5155766"/>
                <a:ext cx="501808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39" name="Line 43"/>
              <p:cNvSpPr>
                <a:spLocks noChangeShapeType="1"/>
              </p:cNvSpPr>
              <p:nvPr/>
            </p:nvSpPr>
            <p:spPr bwMode="auto">
              <a:xfrm>
                <a:off x="3013075" y="5151003"/>
                <a:ext cx="0" cy="6985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40" name="Line 44"/>
              <p:cNvSpPr>
                <a:spLocks noChangeShapeType="1"/>
              </p:cNvSpPr>
              <p:nvPr/>
            </p:nvSpPr>
            <p:spPr bwMode="auto">
              <a:xfrm>
                <a:off x="4002088" y="5151003"/>
                <a:ext cx="0" cy="6985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41" name="Line 45"/>
              <p:cNvSpPr>
                <a:spLocks noChangeShapeType="1"/>
              </p:cNvSpPr>
              <p:nvPr/>
            </p:nvSpPr>
            <p:spPr bwMode="auto">
              <a:xfrm>
                <a:off x="4995863" y="5151003"/>
                <a:ext cx="0" cy="6985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42" name="Line 46"/>
              <p:cNvSpPr>
                <a:spLocks noChangeShapeType="1"/>
              </p:cNvSpPr>
              <p:nvPr/>
            </p:nvSpPr>
            <p:spPr bwMode="auto">
              <a:xfrm>
                <a:off x="5975350" y="5151003"/>
                <a:ext cx="0" cy="6985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43" name="Line 47"/>
              <p:cNvSpPr>
                <a:spLocks noChangeShapeType="1"/>
              </p:cNvSpPr>
              <p:nvPr/>
            </p:nvSpPr>
            <p:spPr bwMode="auto">
              <a:xfrm>
                <a:off x="7024688" y="5151003"/>
                <a:ext cx="0" cy="6985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44" name="Text Box 48"/>
              <p:cNvSpPr txBox="1">
                <a:spLocks noChangeArrowheads="1"/>
              </p:cNvSpPr>
              <p:nvPr/>
            </p:nvSpPr>
            <p:spPr bwMode="auto">
              <a:xfrm>
                <a:off x="4471988" y="4514416"/>
                <a:ext cx="759823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l"/>
                <a:r>
                  <a:rPr lang="en-GB" sz="1400" b="1" i="1"/>
                  <a:t>p</a:t>
                </a:r>
                <a:r>
                  <a:rPr lang="en-GB" sz="1400" b="1"/>
                  <a:t> &lt; </a:t>
                </a:r>
                <a:r>
                  <a:rPr lang="en-GB" sz="1400" b="1" smtClean="0"/>
                  <a:t>0.001</a:t>
                </a:r>
                <a:endParaRPr lang="en-US" sz="1400" b="1"/>
              </a:p>
            </p:txBody>
          </p:sp>
          <p:sp>
            <p:nvSpPr>
              <p:cNvPr id="5145" name="Rectangle 49"/>
              <p:cNvSpPr>
                <a:spLocks noChangeArrowheads="1"/>
              </p:cNvSpPr>
              <p:nvPr/>
            </p:nvSpPr>
            <p:spPr bwMode="auto">
              <a:xfrm>
                <a:off x="1762125" y="5022416"/>
                <a:ext cx="114300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>
                    <a:solidFill>
                      <a:srgbClr val="FFFFFF"/>
                    </a:solidFill>
                  </a:rPr>
                  <a:t>0</a:t>
                </a:r>
                <a:endParaRPr lang="en-US" sz="1600" b="1"/>
              </a:p>
            </p:txBody>
          </p:sp>
          <p:sp>
            <p:nvSpPr>
              <p:cNvPr id="5146" name="Rectangle 50"/>
              <p:cNvSpPr>
                <a:spLocks noChangeArrowheads="1"/>
              </p:cNvSpPr>
              <p:nvPr/>
            </p:nvSpPr>
            <p:spPr bwMode="auto">
              <a:xfrm>
                <a:off x="1662113" y="4552516"/>
                <a:ext cx="225425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>
                    <a:solidFill>
                      <a:srgbClr val="FFFFFF"/>
                    </a:solidFill>
                  </a:rPr>
                  <a:t>20</a:t>
                </a:r>
                <a:endParaRPr lang="en-US" sz="1600" b="1"/>
              </a:p>
            </p:txBody>
          </p:sp>
          <p:sp>
            <p:nvSpPr>
              <p:cNvPr id="5147" name="Rectangle 51"/>
              <p:cNvSpPr>
                <a:spLocks noChangeArrowheads="1"/>
              </p:cNvSpPr>
              <p:nvPr/>
            </p:nvSpPr>
            <p:spPr bwMode="auto">
              <a:xfrm>
                <a:off x="1662113" y="4082616"/>
                <a:ext cx="225425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>
                    <a:solidFill>
                      <a:srgbClr val="FFFFFF"/>
                    </a:solidFill>
                  </a:rPr>
                  <a:t>40</a:t>
                </a:r>
                <a:endParaRPr lang="en-US" sz="1600" b="1"/>
              </a:p>
            </p:txBody>
          </p:sp>
          <p:sp>
            <p:nvSpPr>
              <p:cNvPr id="5148" name="Rectangle 52"/>
              <p:cNvSpPr>
                <a:spLocks noChangeArrowheads="1"/>
              </p:cNvSpPr>
              <p:nvPr/>
            </p:nvSpPr>
            <p:spPr bwMode="auto">
              <a:xfrm>
                <a:off x="1662113" y="3611128"/>
                <a:ext cx="225425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>
                    <a:solidFill>
                      <a:srgbClr val="FFFFFF"/>
                    </a:solidFill>
                  </a:rPr>
                  <a:t>60</a:t>
                </a:r>
                <a:endParaRPr lang="en-US" sz="1600" b="1"/>
              </a:p>
            </p:txBody>
          </p:sp>
          <p:sp>
            <p:nvSpPr>
              <p:cNvPr id="5149" name="Rectangle 53"/>
              <p:cNvSpPr>
                <a:spLocks noChangeArrowheads="1"/>
              </p:cNvSpPr>
              <p:nvPr/>
            </p:nvSpPr>
            <p:spPr bwMode="auto">
              <a:xfrm>
                <a:off x="1662113" y="3141228"/>
                <a:ext cx="225425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>
                    <a:solidFill>
                      <a:srgbClr val="FFFFFF"/>
                    </a:solidFill>
                  </a:rPr>
                  <a:t>80</a:t>
                </a:r>
                <a:endParaRPr lang="en-US" sz="1600" b="1"/>
              </a:p>
            </p:txBody>
          </p:sp>
          <p:sp>
            <p:nvSpPr>
              <p:cNvPr id="5152" name="Line 56"/>
              <p:cNvSpPr>
                <a:spLocks noChangeShapeType="1"/>
              </p:cNvSpPr>
              <p:nvPr/>
            </p:nvSpPr>
            <p:spPr bwMode="auto">
              <a:xfrm flipV="1">
                <a:off x="2022475" y="2785628"/>
                <a:ext cx="0" cy="237172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>
                <a:spAutoFit/>
              </a:bodyPr>
              <a:lstStyle/>
              <a:p>
                <a:endParaRPr lang="en-GB"/>
              </a:p>
            </p:txBody>
          </p:sp>
          <p:grpSp>
            <p:nvGrpSpPr>
              <p:cNvPr id="5153" name="Group 57"/>
              <p:cNvGrpSpPr>
                <a:grpSpLocks/>
              </p:cNvGrpSpPr>
              <p:nvPr/>
            </p:nvGrpSpPr>
            <p:grpSpPr bwMode="auto">
              <a:xfrm>
                <a:off x="1958975" y="2785628"/>
                <a:ext cx="63500" cy="2371725"/>
                <a:chOff x="1339" y="1253"/>
                <a:chExt cx="38" cy="2245"/>
              </a:xfrm>
            </p:grpSpPr>
            <p:sp>
              <p:nvSpPr>
                <p:cNvPr id="5159" name="Line 58"/>
                <p:cNvSpPr>
                  <a:spLocks noChangeShapeType="1"/>
                </p:cNvSpPr>
                <p:nvPr/>
              </p:nvSpPr>
              <p:spPr bwMode="auto">
                <a:xfrm>
                  <a:off x="1339" y="1708"/>
                  <a:ext cx="38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160" name="Line 59"/>
                <p:cNvSpPr>
                  <a:spLocks noChangeShapeType="1"/>
                </p:cNvSpPr>
                <p:nvPr/>
              </p:nvSpPr>
              <p:spPr bwMode="auto">
                <a:xfrm flipV="1">
                  <a:off x="1377" y="1253"/>
                  <a:ext cx="0" cy="2245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en-GB"/>
                </a:p>
              </p:txBody>
            </p:sp>
            <p:sp>
              <p:nvSpPr>
                <p:cNvPr id="5161" name="Line 60"/>
                <p:cNvSpPr>
                  <a:spLocks noChangeShapeType="1"/>
                </p:cNvSpPr>
                <p:nvPr/>
              </p:nvSpPr>
              <p:spPr bwMode="auto">
                <a:xfrm>
                  <a:off x="1339" y="2147"/>
                  <a:ext cx="38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162" name="Line 61"/>
                <p:cNvSpPr>
                  <a:spLocks noChangeShapeType="1"/>
                </p:cNvSpPr>
                <p:nvPr/>
              </p:nvSpPr>
              <p:spPr bwMode="auto">
                <a:xfrm>
                  <a:off x="1339" y="2593"/>
                  <a:ext cx="38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163" name="Line 62"/>
                <p:cNvSpPr>
                  <a:spLocks noChangeShapeType="1"/>
                </p:cNvSpPr>
                <p:nvPr/>
              </p:nvSpPr>
              <p:spPr bwMode="auto">
                <a:xfrm>
                  <a:off x="1339" y="3040"/>
                  <a:ext cx="38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164" name="Line 63"/>
                <p:cNvSpPr>
                  <a:spLocks noChangeShapeType="1"/>
                </p:cNvSpPr>
                <p:nvPr/>
              </p:nvSpPr>
              <p:spPr bwMode="auto">
                <a:xfrm>
                  <a:off x="1339" y="3498"/>
                  <a:ext cx="38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165" name="Line 64"/>
                <p:cNvSpPr>
                  <a:spLocks noChangeShapeType="1"/>
                </p:cNvSpPr>
                <p:nvPr/>
              </p:nvSpPr>
              <p:spPr bwMode="auto">
                <a:xfrm>
                  <a:off x="1339" y="1261"/>
                  <a:ext cx="38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5154" name="Line 65"/>
              <p:cNvSpPr>
                <a:spLocks noChangeShapeType="1"/>
              </p:cNvSpPr>
              <p:nvPr/>
            </p:nvSpPr>
            <p:spPr bwMode="auto">
              <a:xfrm>
                <a:off x="2022475" y="5157353"/>
                <a:ext cx="0" cy="4603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GB"/>
              </a:p>
            </p:txBody>
          </p:sp>
          <p:pic>
            <p:nvPicPr>
              <p:cNvPr id="5157" name="Picture 70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2800" y="4006416"/>
                <a:ext cx="2254250" cy="10461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857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158" name="AutoShape 71"/>
              <p:cNvSpPr>
                <a:spLocks/>
              </p:cNvSpPr>
              <p:nvPr/>
            </p:nvSpPr>
            <p:spPr bwMode="auto">
              <a:xfrm>
                <a:off x="4318000" y="4322328"/>
                <a:ext cx="88900" cy="628650"/>
              </a:xfrm>
              <a:prstGeom prst="rightBrace">
                <a:avLst>
                  <a:gd name="adj1" fmla="val 58929"/>
                  <a:gd name="adj2" fmla="val 50000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212811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71487" y="1219200"/>
            <a:ext cx="8229600" cy="2209800"/>
          </a:xfrm>
        </p:spPr>
        <p:txBody>
          <a:bodyPr/>
          <a:lstStyle/>
          <a:p>
            <a:pPr>
              <a:defRPr/>
            </a:pPr>
            <a:r>
              <a:rPr lang="cs-CZ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Indolent</a:t>
            </a:r>
            <a:r>
              <a:rPr lang="cs-C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B-</a:t>
            </a:r>
            <a:r>
              <a:rPr lang="cs-CZ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NHLs</a:t>
            </a:r>
            <a:r>
              <a:rPr lang="cs-C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defRPr/>
            </a:pPr>
            <a:r>
              <a:rPr lang="cs-CZ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Nodal</a:t>
            </a:r>
            <a:r>
              <a:rPr lang="cs-CZ" sz="2400" dirty="0" smtClean="0"/>
              <a:t> </a:t>
            </a:r>
            <a:r>
              <a:rPr lang="cs-CZ" sz="2400" dirty="0" smtClean="0"/>
              <a:t>– very </a:t>
            </a:r>
            <a:r>
              <a:rPr lang="cs-CZ" sz="2400" dirty="0" err="1" smtClean="0"/>
              <a:t>similar</a:t>
            </a:r>
            <a:r>
              <a:rPr lang="cs-CZ" sz="2400" dirty="0" smtClean="0"/>
              <a:t> to </a:t>
            </a:r>
            <a:r>
              <a:rPr lang="cs-CZ" sz="2400" dirty="0" smtClean="0"/>
              <a:t>FL</a:t>
            </a:r>
            <a:endParaRPr lang="cs-CZ" sz="2400" dirty="0" smtClean="0"/>
          </a:p>
          <a:p>
            <a:pPr>
              <a:defRPr/>
            </a:pPr>
            <a:r>
              <a:rPr lang="cs-CZ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Splenic</a:t>
            </a:r>
            <a:r>
              <a:rPr lang="cs-CZ" sz="2400" dirty="0" smtClean="0"/>
              <a:t> </a:t>
            </a:r>
            <a:r>
              <a:rPr lang="cs-CZ" sz="2400" dirty="0" err="1" smtClean="0"/>
              <a:t>with</a:t>
            </a:r>
            <a:r>
              <a:rPr lang="cs-CZ" sz="2400" dirty="0" smtClean="0"/>
              <a:t>/</a:t>
            </a:r>
            <a:r>
              <a:rPr lang="cs-CZ" sz="2400" dirty="0" err="1" smtClean="0"/>
              <a:t>without</a:t>
            </a:r>
            <a:r>
              <a:rPr lang="cs-CZ" sz="2400" dirty="0" smtClean="0"/>
              <a:t> </a:t>
            </a:r>
            <a:r>
              <a:rPr lang="cs-CZ" sz="2400" dirty="0" err="1" smtClean="0"/>
              <a:t>vilous</a:t>
            </a:r>
            <a:r>
              <a:rPr lang="cs-CZ" sz="2400" dirty="0" smtClean="0"/>
              <a:t> </a:t>
            </a:r>
            <a:r>
              <a:rPr lang="cs-CZ" sz="2400" dirty="0" err="1" smtClean="0"/>
              <a:t>lymphocytes</a:t>
            </a:r>
            <a:endParaRPr lang="cs-CZ" sz="2400" dirty="0" smtClean="0"/>
          </a:p>
          <a:p>
            <a:pPr lvl="1">
              <a:defRPr/>
            </a:pPr>
            <a:r>
              <a:rPr lang="cs-CZ" sz="2400" dirty="0" err="1" smtClean="0"/>
              <a:t>Splenomegaly</a:t>
            </a:r>
            <a:r>
              <a:rPr lang="cs-CZ" sz="2400" dirty="0" smtClean="0"/>
              <a:t> </a:t>
            </a:r>
            <a:r>
              <a:rPr lang="cs-CZ" sz="2400" dirty="0" err="1" smtClean="0"/>
              <a:t>leading</a:t>
            </a:r>
            <a:r>
              <a:rPr lang="cs-CZ" sz="2400" dirty="0" smtClean="0"/>
              <a:t> symptom</a:t>
            </a:r>
          </a:p>
          <a:p>
            <a:pPr lvl="1">
              <a:defRPr/>
            </a:pPr>
            <a:r>
              <a:rPr lang="cs-CZ" sz="2400" dirty="0" err="1" smtClean="0"/>
              <a:t>Treatment</a:t>
            </a:r>
            <a:r>
              <a:rPr lang="cs-CZ" sz="2400" dirty="0" smtClean="0"/>
              <a:t> </a:t>
            </a:r>
            <a:r>
              <a:rPr lang="cs-CZ" sz="2400" dirty="0" err="1" smtClean="0"/>
              <a:t>options</a:t>
            </a:r>
            <a:r>
              <a:rPr lang="cs-CZ" sz="2400" dirty="0" smtClean="0"/>
              <a:t>: </a:t>
            </a:r>
            <a:r>
              <a:rPr lang="cs-CZ" sz="2400" dirty="0" err="1" smtClean="0"/>
              <a:t>splenectomy</a:t>
            </a:r>
            <a:endParaRPr lang="cs-CZ" sz="2400" dirty="0" smtClean="0"/>
          </a:p>
          <a:p>
            <a:pPr lvl="4">
              <a:buFontTx/>
              <a:buNone/>
              <a:defRPr/>
            </a:pPr>
            <a:r>
              <a:rPr lang="cs-CZ" sz="2400" dirty="0" smtClean="0"/>
              <a:t>		       </a:t>
            </a:r>
            <a:r>
              <a:rPr lang="cs-CZ" sz="2400" dirty="0" err="1" smtClean="0"/>
              <a:t>rituximab</a:t>
            </a:r>
            <a:r>
              <a:rPr lang="cs-CZ" sz="2400" dirty="0" smtClean="0"/>
              <a:t> </a:t>
            </a:r>
            <a:r>
              <a:rPr lang="cs-CZ" sz="2400" dirty="0" err="1" smtClean="0"/>
              <a:t>monotherapy</a:t>
            </a:r>
            <a:endParaRPr lang="cs-CZ" sz="2400" dirty="0" smtClean="0"/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8547" y="76200"/>
            <a:ext cx="8686800" cy="1143000"/>
          </a:xfrm>
          <a:noFill/>
          <a:ln>
            <a:noFill/>
          </a:ln>
        </p:spPr>
        <p:txBody>
          <a:bodyPr/>
          <a:lstStyle/>
          <a:p>
            <a:pPr>
              <a:defRPr/>
            </a:pPr>
            <a:r>
              <a:rPr lang="cs-CZ" sz="3200" b="1" dirty="0" smtClean="0">
                <a:solidFill>
                  <a:srgbClr val="FFFF00"/>
                </a:solidFill>
              </a:rPr>
              <a:t>MARGINAL ZONE LYMPHOMAS (</a:t>
            </a:r>
            <a:r>
              <a:rPr lang="cs-CZ" sz="3200" b="1" dirty="0" err="1" smtClean="0">
                <a:solidFill>
                  <a:srgbClr val="FFFF00"/>
                </a:solidFill>
              </a:rPr>
              <a:t>MZLs</a:t>
            </a:r>
            <a:r>
              <a:rPr lang="cs-CZ" sz="3200" b="1" dirty="0" smtClean="0">
                <a:solidFill>
                  <a:srgbClr val="FFFF00"/>
                </a:solidFill>
              </a:rPr>
              <a:t>)</a:t>
            </a:r>
            <a:endParaRPr lang="cs-CZ" sz="3200" b="1" dirty="0" smtClean="0">
              <a:solidFill>
                <a:srgbClr val="FFFF00"/>
              </a:solidFill>
            </a:endParaRPr>
          </a:p>
        </p:txBody>
      </p:sp>
      <p:sp>
        <p:nvSpPr>
          <p:cNvPr id="471046" name="Text Box 6"/>
          <p:cNvSpPr txBox="1">
            <a:spLocks noChangeArrowheads="1"/>
          </p:cNvSpPr>
          <p:nvPr/>
        </p:nvSpPr>
        <p:spPr bwMode="auto">
          <a:xfrm>
            <a:off x="517525" y="3962400"/>
            <a:ext cx="3121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  <a:defRPr/>
            </a:pPr>
            <a:r>
              <a:rPr lang="cs-CZ" dirty="0"/>
              <a:t>  </a:t>
            </a:r>
            <a:r>
              <a:rPr lang="cs-CZ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Extranodal</a:t>
            </a:r>
            <a:r>
              <a:rPr lang="cs-CZ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(MALT)</a:t>
            </a:r>
          </a:p>
        </p:txBody>
      </p:sp>
      <p:pic>
        <p:nvPicPr>
          <p:cNvPr id="394244" name="Picture 4" descr="FL LN indol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4648200"/>
            <a:ext cx="3048000" cy="197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4245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4648200"/>
            <a:ext cx="2314575" cy="200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4246" name="Picture 3" descr="reactive L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664075"/>
            <a:ext cx="3124200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4247" name="Text Box 12"/>
          <p:cNvSpPr txBox="1">
            <a:spLocks noChangeArrowheads="1"/>
          </p:cNvSpPr>
          <p:nvPr/>
        </p:nvSpPr>
        <p:spPr bwMode="auto">
          <a:xfrm>
            <a:off x="136525" y="6411913"/>
            <a:ext cx="8977313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LYMPHADENITIS                            MZL                 FOLLICULAR LYMPHOMA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143000"/>
            <a:ext cx="8839200" cy="4495800"/>
          </a:xfrm>
        </p:spPr>
        <p:txBody>
          <a:bodyPr/>
          <a:lstStyle/>
          <a:p>
            <a:pPr eaLnBrk="1" hangingPunct="1"/>
            <a:r>
              <a:rPr lang="cs-CZ" sz="2400" b="1" dirty="0" smtClean="0">
                <a:solidFill>
                  <a:srgbClr val="FFFF00"/>
                </a:solidFill>
              </a:rPr>
              <a:t>Subtype </a:t>
            </a:r>
            <a:r>
              <a:rPr lang="cs-CZ" sz="2400" b="1" dirty="0" err="1" smtClean="0">
                <a:solidFill>
                  <a:srgbClr val="FFFF00"/>
                </a:solidFill>
              </a:rPr>
              <a:t>of</a:t>
            </a:r>
            <a:r>
              <a:rPr lang="cs-CZ" sz="2400" b="1" dirty="0" smtClean="0">
                <a:solidFill>
                  <a:srgbClr val="FFFF00"/>
                </a:solidFill>
              </a:rPr>
              <a:t> MZL</a:t>
            </a:r>
          </a:p>
          <a:p>
            <a:pPr eaLnBrk="1" hangingPunct="1"/>
            <a:r>
              <a:rPr lang="cs-CZ" sz="2400" b="1" u="sng" dirty="0" smtClean="0">
                <a:solidFill>
                  <a:srgbClr val="FFFF00"/>
                </a:solidFill>
              </a:rPr>
              <a:t>Etiology</a:t>
            </a:r>
            <a:r>
              <a:rPr lang="cs-CZ" sz="2400" b="1" u="sng" dirty="0" smtClean="0">
                <a:solidFill>
                  <a:srgbClr val="FFFF00"/>
                </a:solidFill>
              </a:rPr>
              <a:t>: antigen </a:t>
            </a:r>
            <a:r>
              <a:rPr lang="cs-CZ" sz="2400" b="1" u="sng" dirty="0" err="1" smtClean="0">
                <a:solidFill>
                  <a:srgbClr val="FFFF00"/>
                </a:solidFill>
              </a:rPr>
              <a:t>stimulation</a:t>
            </a:r>
            <a:r>
              <a:rPr lang="cs-CZ" sz="2400" b="1" u="sng" dirty="0" smtClean="0">
                <a:solidFill>
                  <a:srgbClr val="FFFF00"/>
                </a:solidFill>
              </a:rPr>
              <a:t> (</a:t>
            </a:r>
            <a:r>
              <a:rPr lang="cs-CZ" sz="2400" b="1" u="sng" dirty="0" err="1" smtClean="0">
                <a:solidFill>
                  <a:srgbClr val="FFFF00"/>
                </a:solidFill>
              </a:rPr>
              <a:t>H.pylori</a:t>
            </a:r>
            <a:r>
              <a:rPr lang="cs-CZ" sz="2400" b="1" u="sng" dirty="0" smtClean="0">
                <a:solidFill>
                  <a:srgbClr val="FFFF00"/>
                </a:solidFill>
              </a:rPr>
              <a:t>, </a:t>
            </a:r>
            <a:r>
              <a:rPr lang="cs-CZ" sz="2400" b="1" u="sng" dirty="0" err="1" smtClean="0">
                <a:solidFill>
                  <a:srgbClr val="FFFF00"/>
                </a:solidFill>
              </a:rPr>
              <a:t>Borellia</a:t>
            </a:r>
            <a:r>
              <a:rPr lang="cs-CZ" sz="2400" b="1" u="sng" dirty="0" smtClean="0">
                <a:solidFill>
                  <a:srgbClr val="FFFF00"/>
                </a:solidFill>
              </a:rPr>
              <a:t>, </a:t>
            </a:r>
            <a:r>
              <a:rPr lang="cs-CZ" sz="2400" b="1" u="sng" dirty="0" err="1" smtClean="0">
                <a:solidFill>
                  <a:srgbClr val="FFFF00"/>
                </a:solidFill>
              </a:rPr>
              <a:t>Chlamydia</a:t>
            </a:r>
            <a:r>
              <a:rPr lang="cs-CZ" sz="2400" b="1" u="sng" dirty="0" smtClean="0">
                <a:solidFill>
                  <a:srgbClr val="FFFF00"/>
                </a:solidFill>
              </a:rPr>
              <a:t>, HCV…)</a:t>
            </a:r>
          </a:p>
          <a:p>
            <a:pPr eaLnBrk="1" hangingPunct="1"/>
            <a:r>
              <a:rPr lang="cs-CZ" sz="2400" b="1" dirty="0" smtClean="0">
                <a:solidFill>
                  <a:srgbClr val="FFFF00"/>
                </a:solidFill>
              </a:rPr>
              <a:t>MALT-</a:t>
            </a:r>
            <a:r>
              <a:rPr lang="cs-CZ" sz="2400" b="1" dirty="0" err="1" smtClean="0">
                <a:solidFill>
                  <a:srgbClr val="FFFF00"/>
                </a:solidFill>
              </a:rPr>
              <a:t>lymphoma</a:t>
            </a:r>
            <a:r>
              <a:rPr lang="cs-CZ" sz="2400" b="1" dirty="0" smtClean="0">
                <a:solidFill>
                  <a:srgbClr val="FFFF00"/>
                </a:solidFill>
              </a:rPr>
              <a:t> </a:t>
            </a:r>
            <a:r>
              <a:rPr lang="cs-CZ" sz="2400" b="1" dirty="0" err="1" smtClean="0">
                <a:solidFill>
                  <a:srgbClr val="FFFF00"/>
                </a:solidFill>
              </a:rPr>
              <a:t>of</a:t>
            </a:r>
            <a:r>
              <a:rPr lang="cs-CZ" sz="2400" b="1" dirty="0" smtClean="0">
                <a:solidFill>
                  <a:srgbClr val="FFFF00"/>
                </a:solidFill>
              </a:rPr>
              <a:t> </a:t>
            </a:r>
            <a:r>
              <a:rPr lang="cs-CZ" sz="2400" b="1" dirty="0" err="1" smtClean="0">
                <a:solidFill>
                  <a:srgbClr val="FFFF00"/>
                </a:solidFill>
              </a:rPr>
              <a:t>stomach</a:t>
            </a:r>
            <a:endParaRPr lang="cs-CZ" sz="2400" b="1" dirty="0" smtClean="0">
              <a:solidFill>
                <a:srgbClr val="FFFF00"/>
              </a:solidFill>
            </a:endParaRPr>
          </a:p>
          <a:p>
            <a:pPr lvl="1" eaLnBrk="1" hangingPunct="1"/>
            <a:r>
              <a:rPr lang="cs-CZ" sz="2000" b="1" dirty="0" err="1" smtClean="0">
                <a:solidFill>
                  <a:srgbClr val="FFFF00"/>
                </a:solidFill>
              </a:rPr>
              <a:t>symptoms</a:t>
            </a:r>
            <a:r>
              <a:rPr lang="cs-CZ" sz="2000" b="1" dirty="0" smtClean="0">
                <a:solidFill>
                  <a:srgbClr val="FFFF00"/>
                </a:solidFill>
              </a:rPr>
              <a:t>: „</a:t>
            </a:r>
            <a:r>
              <a:rPr lang="cs-CZ" sz="2000" b="1" dirty="0" err="1" smtClean="0">
                <a:solidFill>
                  <a:srgbClr val="FFFF00"/>
                </a:solidFill>
              </a:rPr>
              <a:t>gastric</a:t>
            </a:r>
            <a:r>
              <a:rPr lang="cs-CZ" sz="2000" b="1" dirty="0" smtClean="0">
                <a:solidFill>
                  <a:srgbClr val="FFFF00"/>
                </a:solidFill>
              </a:rPr>
              <a:t> </a:t>
            </a:r>
            <a:r>
              <a:rPr lang="cs-CZ" sz="2000" b="1" dirty="0" err="1" smtClean="0">
                <a:solidFill>
                  <a:srgbClr val="FFFF00"/>
                </a:solidFill>
              </a:rPr>
              <a:t>ulceration</a:t>
            </a:r>
            <a:r>
              <a:rPr lang="cs-CZ" sz="2000" b="1" dirty="0" smtClean="0">
                <a:solidFill>
                  <a:srgbClr val="FFFF00"/>
                </a:solidFill>
              </a:rPr>
              <a:t>“ (</a:t>
            </a:r>
            <a:r>
              <a:rPr lang="cs-CZ" sz="2000" b="1" dirty="0" err="1" smtClean="0">
                <a:solidFill>
                  <a:srgbClr val="FFFF00"/>
                </a:solidFill>
              </a:rPr>
              <a:t>reccurent</a:t>
            </a:r>
            <a:r>
              <a:rPr lang="cs-CZ" sz="2000" b="1" dirty="0" smtClean="0">
                <a:solidFill>
                  <a:srgbClr val="FFFF00"/>
                </a:solidFill>
              </a:rPr>
              <a:t> </a:t>
            </a:r>
            <a:r>
              <a:rPr lang="cs-CZ" sz="2000" b="1" dirty="0" err="1" smtClean="0">
                <a:solidFill>
                  <a:srgbClr val="FFFF00"/>
                </a:solidFill>
              </a:rPr>
              <a:t>or</a:t>
            </a:r>
            <a:r>
              <a:rPr lang="cs-CZ" sz="2000" b="1" dirty="0" smtClean="0">
                <a:solidFill>
                  <a:srgbClr val="FFFF00"/>
                </a:solidFill>
              </a:rPr>
              <a:t> non-</a:t>
            </a:r>
            <a:r>
              <a:rPr lang="cs-CZ" sz="2000" b="1" dirty="0" err="1" smtClean="0">
                <a:solidFill>
                  <a:srgbClr val="FFFF00"/>
                </a:solidFill>
              </a:rPr>
              <a:t>healing</a:t>
            </a:r>
            <a:r>
              <a:rPr lang="cs-CZ" sz="2000" b="1" dirty="0" smtClean="0">
                <a:solidFill>
                  <a:srgbClr val="FFFF00"/>
                </a:solidFill>
              </a:rPr>
              <a:t>)</a:t>
            </a:r>
          </a:p>
          <a:p>
            <a:pPr lvl="1" eaLnBrk="1" hangingPunct="1"/>
            <a:r>
              <a:rPr lang="cs-CZ" sz="2000" b="1" dirty="0" err="1" smtClean="0">
                <a:solidFill>
                  <a:srgbClr val="FFFF00"/>
                </a:solidFill>
              </a:rPr>
              <a:t>Helicibacter</a:t>
            </a:r>
            <a:r>
              <a:rPr lang="cs-CZ" sz="2000" b="1" dirty="0" smtClean="0">
                <a:solidFill>
                  <a:srgbClr val="FFFF00"/>
                </a:solidFill>
              </a:rPr>
              <a:t> </a:t>
            </a:r>
            <a:r>
              <a:rPr lang="cs-CZ" sz="2000" b="1" dirty="0" err="1" smtClean="0">
                <a:solidFill>
                  <a:srgbClr val="FFFF00"/>
                </a:solidFill>
              </a:rPr>
              <a:t>pylori</a:t>
            </a:r>
            <a:endParaRPr lang="cs-CZ" sz="2000" b="1" dirty="0" smtClean="0">
              <a:solidFill>
                <a:srgbClr val="FFFF00"/>
              </a:solidFill>
            </a:endParaRPr>
          </a:p>
          <a:p>
            <a:pPr eaLnBrk="1" hangingPunct="1"/>
            <a:r>
              <a:rPr lang="cs-CZ" sz="2400" b="1" dirty="0" smtClean="0">
                <a:solidFill>
                  <a:srgbClr val="FFFF00"/>
                </a:solidFill>
              </a:rPr>
              <a:t>MALT </a:t>
            </a:r>
            <a:r>
              <a:rPr lang="cs-CZ" sz="2400" b="1" dirty="0" err="1" smtClean="0">
                <a:solidFill>
                  <a:srgbClr val="FFFF00"/>
                </a:solidFill>
              </a:rPr>
              <a:t>lymphoma</a:t>
            </a:r>
            <a:r>
              <a:rPr lang="cs-CZ" sz="2400" b="1" dirty="0" smtClean="0">
                <a:solidFill>
                  <a:srgbClr val="FFFF00"/>
                </a:solidFill>
              </a:rPr>
              <a:t> </a:t>
            </a:r>
            <a:r>
              <a:rPr lang="cs-CZ" sz="2400" b="1" dirty="0" err="1" smtClean="0">
                <a:solidFill>
                  <a:srgbClr val="FFFF00"/>
                </a:solidFill>
              </a:rPr>
              <a:t>of</a:t>
            </a:r>
            <a:r>
              <a:rPr lang="cs-CZ" sz="2400" b="1" dirty="0" smtClean="0">
                <a:solidFill>
                  <a:srgbClr val="FFFF00"/>
                </a:solidFill>
              </a:rPr>
              <a:t> </a:t>
            </a:r>
            <a:r>
              <a:rPr lang="cs-CZ" sz="2400" b="1" dirty="0" err="1" smtClean="0">
                <a:solidFill>
                  <a:srgbClr val="FFFF00"/>
                </a:solidFill>
              </a:rPr>
              <a:t>conjunctiva</a:t>
            </a:r>
            <a:endParaRPr lang="cs-CZ" sz="2400" b="1" dirty="0" smtClean="0">
              <a:solidFill>
                <a:srgbClr val="FFFF00"/>
              </a:solidFill>
            </a:endParaRPr>
          </a:p>
          <a:p>
            <a:pPr lvl="1" eaLnBrk="1" hangingPunct="1"/>
            <a:r>
              <a:rPr lang="cs-CZ" sz="1600" b="1" dirty="0" err="1" smtClean="0">
                <a:solidFill>
                  <a:srgbClr val="FFFF00"/>
                </a:solidFill>
              </a:rPr>
              <a:t>chlamydia</a:t>
            </a:r>
            <a:endParaRPr lang="cs-CZ" sz="1600" b="1" dirty="0">
              <a:solidFill>
                <a:srgbClr val="FFFF00"/>
              </a:solidFill>
            </a:endParaRPr>
          </a:p>
          <a:p>
            <a:pPr eaLnBrk="1" hangingPunct="1"/>
            <a:r>
              <a:rPr lang="cs-CZ" sz="2400" b="1" dirty="0" smtClean="0">
                <a:solidFill>
                  <a:srgbClr val="FFFF00"/>
                </a:solidFill>
              </a:rPr>
              <a:t>MALT </a:t>
            </a:r>
            <a:r>
              <a:rPr lang="cs-CZ" sz="2400" b="1" dirty="0" err="1" smtClean="0">
                <a:solidFill>
                  <a:srgbClr val="FFFF00"/>
                </a:solidFill>
              </a:rPr>
              <a:t>lymphoma</a:t>
            </a:r>
            <a:r>
              <a:rPr lang="cs-CZ" sz="2400" b="1" dirty="0" smtClean="0">
                <a:solidFill>
                  <a:srgbClr val="FFFF00"/>
                </a:solidFill>
              </a:rPr>
              <a:t> </a:t>
            </a:r>
            <a:r>
              <a:rPr lang="cs-CZ" sz="2400" b="1" dirty="0" err="1" smtClean="0">
                <a:solidFill>
                  <a:srgbClr val="FFFF00"/>
                </a:solidFill>
              </a:rPr>
              <a:t>of</a:t>
            </a:r>
            <a:r>
              <a:rPr lang="cs-CZ" sz="2400" b="1" dirty="0" smtClean="0">
                <a:solidFill>
                  <a:srgbClr val="FFFF00"/>
                </a:solidFill>
              </a:rPr>
              <a:t> skin</a:t>
            </a:r>
          </a:p>
          <a:p>
            <a:pPr lvl="1" eaLnBrk="1" hangingPunct="1"/>
            <a:r>
              <a:rPr lang="cs-CZ" sz="2000" b="1" dirty="0" err="1" smtClean="0">
                <a:solidFill>
                  <a:srgbClr val="FFFF00"/>
                </a:solidFill>
              </a:rPr>
              <a:t>Borelia</a:t>
            </a:r>
            <a:r>
              <a:rPr lang="cs-CZ" sz="2000" b="1" dirty="0" smtClean="0">
                <a:solidFill>
                  <a:srgbClr val="FFFF00"/>
                </a:solidFill>
              </a:rPr>
              <a:t> </a:t>
            </a:r>
            <a:r>
              <a:rPr lang="cs-CZ" sz="2000" b="1" dirty="0" err="1" smtClean="0">
                <a:solidFill>
                  <a:srgbClr val="FFFF00"/>
                </a:solidFill>
              </a:rPr>
              <a:t>infection</a:t>
            </a:r>
            <a:endParaRPr lang="cs-CZ" sz="2000" b="1" dirty="0" smtClean="0">
              <a:solidFill>
                <a:srgbClr val="FFFF00"/>
              </a:solidFill>
            </a:endParaRPr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48916" y="8021"/>
            <a:ext cx="8534400" cy="1295400"/>
          </a:xfrm>
          <a:noFill/>
          <a:ln>
            <a:noFill/>
          </a:ln>
        </p:spPr>
        <p:txBody>
          <a:bodyPr/>
          <a:lstStyle/>
          <a:p>
            <a:pPr>
              <a:defRPr/>
            </a:pPr>
            <a:r>
              <a:rPr lang="cs-CZ" sz="2800" b="1" dirty="0" smtClean="0">
                <a:solidFill>
                  <a:srgbClr val="FFFF00"/>
                </a:solidFill>
              </a:rPr>
              <a:t>MALT: MUCOSA ASSOCIATED LYMPHATIC TISSUE LYMPHOMA</a:t>
            </a:r>
            <a:endParaRPr lang="cs-CZ" sz="2800" b="1" dirty="0" smtClean="0">
              <a:solidFill>
                <a:srgbClr val="FFFF00"/>
              </a:solidFill>
            </a:endParaRPr>
          </a:p>
        </p:txBody>
      </p:sp>
      <p:pic>
        <p:nvPicPr>
          <p:cNvPr id="4" name="Picture 4" descr="extranodal MZ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5043237"/>
            <a:ext cx="2438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68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290637"/>
            <a:ext cx="276225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7629525" y="4495800"/>
            <a:ext cx="1385135" cy="381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3368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329363"/>
            <a:ext cx="3048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sz="2800" dirty="0" smtClean="0">
                <a:solidFill>
                  <a:srgbClr val="FFFF00"/>
                </a:solidFill>
              </a:rPr>
              <a:t>Limited </a:t>
            </a:r>
            <a:r>
              <a:rPr lang="cs-CZ" sz="2800" dirty="0" err="1" smtClean="0">
                <a:solidFill>
                  <a:srgbClr val="FFFF00"/>
                </a:solidFill>
              </a:rPr>
              <a:t>stage</a:t>
            </a:r>
            <a:r>
              <a:rPr lang="cs-CZ" sz="2800" dirty="0" smtClean="0">
                <a:solidFill>
                  <a:srgbClr val="FFFF00"/>
                </a:solidFill>
              </a:rPr>
              <a:t> (I </a:t>
            </a:r>
            <a:r>
              <a:rPr lang="cs-CZ" sz="2800" dirty="0" err="1" smtClean="0">
                <a:solidFill>
                  <a:srgbClr val="FFFF00"/>
                </a:solidFill>
              </a:rPr>
              <a:t>and</a:t>
            </a:r>
            <a:r>
              <a:rPr lang="cs-CZ" sz="2800" dirty="0" smtClean="0">
                <a:solidFill>
                  <a:srgbClr val="FFFF00"/>
                </a:solidFill>
              </a:rPr>
              <a:t> II)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sz="2400" dirty="0" err="1" smtClean="0">
                <a:solidFill>
                  <a:srgbClr val="FFC000"/>
                </a:solidFill>
              </a:rPr>
              <a:t>Antibiotics</a:t>
            </a:r>
            <a:r>
              <a:rPr lang="cs-CZ" sz="2400" dirty="0" smtClean="0">
                <a:solidFill>
                  <a:srgbClr val="FFC000"/>
                </a:solidFill>
              </a:rPr>
              <a:t>,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curative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radiotherapy</a:t>
            </a:r>
            <a:r>
              <a:rPr lang="cs-CZ" sz="2400" dirty="0" smtClean="0">
                <a:solidFill>
                  <a:srgbClr val="FFFF00"/>
                </a:solidFill>
              </a:rPr>
              <a:t> (30Gy)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sz="2800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sz="2800" dirty="0" err="1" smtClean="0">
                <a:solidFill>
                  <a:srgbClr val="FFFF00"/>
                </a:solidFill>
              </a:rPr>
              <a:t>Generalized</a:t>
            </a:r>
            <a:r>
              <a:rPr lang="cs-CZ" sz="2800" dirty="0" smtClean="0">
                <a:solidFill>
                  <a:srgbClr val="FFFF00"/>
                </a:solidFill>
              </a:rPr>
              <a:t> </a:t>
            </a:r>
            <a:r>
              <a:rPr lang="cs-CZ" sz="2800" dirty="0" err="1" smtClean="0">
                <a:solidFill>
                  <a:srgbClr val="FFFF00"/>
                </a:solidFill>
              </a:rPr>
              <a:t>stage</a:t>
            </a:r>
            <a:r>
              <a:rPr lang="cs-CZ" sz="2800" dirty="0" smtClean="0">
                <a:solidFill>
                  <a:srgbClr val="FFFF00"/>
                </a:solidFill>
              </a:rPr>
              <a:t> (III and </a:t>
            </a:r>
            <a:r>
              <a:rPr lang="cs-CZ" sz="2800" dirty="0" smtClean="0">
                <a:solidFill>
                  <a:srgbClr val="FFFF00"/>
                </a:solidFill>
              </a:rPr>
              <a:t>IV)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sz="2400" dirty="0" err="1" smtClean="0">
                <a:solidFill>
                  <a:srgbClr val="FFFF00"/>
                </a:solidFill>
              </a:rPr>
              <a:t>treatment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like</a:t>
            </a:r>
            <a:r>
              <a:rPr lang="cs-CZ" sz="2400" dirty="0" smtClean="0">
                <a:solidFill>
                  <a:srgbClr val="FFFF00"/>
                </a:solidFill>
              </a:rPr>
              <a:t> in FL (RCOP/RCHOP)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b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sz="2400" b="1" u="sng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REMARKS:</a:t>
            </a:r>
            <a:endParaRPr lang="cs-CZ" sz="2400" b="1" u="sng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sz="2400" b="1" dirty="0" smtClean="0"/>
              <a:t>Multiple </a:t>
            </a:r>
            <a:r>
              <a:rPr lang="cs-CZ" sz="2400" b="1" dirty="0" err="1" smtClean="0"/>
              <a:t>biopsy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of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mucosa</a:t>
            </a:r>
            <a:r>
              <a:rPr lang="cs-CZ" sz="2400" b="1" dirty="0" smtClean="0"/>
              <a:t> (</a:t>
            </a:r>
            <a:r>
              <a:rPr lang="cs-CZ" sz="2400" b="1" dirty="0" err="1" smtClean="0"/>
              <a:t>even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normally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looking</a:t>
            </a:r>
            <a:r>
              <a:rPr lang="cs-CZ" sz="2400" b="1" dirty="0" smtClean="0"/>
              <a:t>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sz="2400" b="1" dirty="0" err="1" smtClean="0"/>
              <a:t>Helicobacter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pylori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must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be</a:t>
            </a:r>
            <a:r>
              <a:rPr lang="cs-CZ" sz="2400" b="1" dirty="0" smtClean="0"/>
              <a:t> ALWAYS </a:t>
            </a:r>
            <a:r>
              <a:rPr lang="cs-CZ" sz="2400" b="1" dirty="0" err="1" smtClean="0"/>
              <a:t>examined</a:t>
            </a:r>
            <a:endParaRPr lang="cs-CZ" sz="2400" b="1" dirty="0" smtClean="0"/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76200"/>
            <a:ext cx="8839200" cy="1143000"/>
          </a:xfrm>
          <a:noFill/>
          <a:ln>
            <a:noFill/>
          </a:ln>
        </p:spPr>
        <p:txBody>
          <a:bodyPr/>
          <a:lstStyle/>
          <a:p>
            <a:pPr>
              <a:defRPr/>
            </a:pPr>
            <a:r>
              <a:rPr lang="cs-CZ" sz="3200" b="1" dirty="0" smtClean="0">
                <a:solidFill>
                  <a:srgbClr val="FFFF00"/>
                </a:solidFill>
              </a:rPr>
              <a:t>MALT </a:t>
            </a:r>
            <a:r>
              <a:rPr lang="cs-CZ" sz="3200" b="1" dirty="0" err="1" smtClean="0">
                <a:solidFill>
                  <a:srgbClr val="FFFF00"/>
                </a:solidFill>
              </a:rPr>
              <a:t>lymphomas</a:t>
            </a:r>
            <a:r>
              <a:rPr lang="cs-CZ" sz="3200" b="1" dirty="0" smtClean="0">
                <a:solidFill>
                  <a:srgbClr val="FFFF00"/>
                </a:solidFill>
              </a:rPr>
              <a:t>:  </a:t>
            </a:r>
            <a:r>
              <a:rPr lang="cs-CZ" sz="3200" b="1" dirty="0" err="1" smtClean="0">
                <a:solidFill>
                  <a:srgbClr val="FFFF00"/>
                </a:solidFill>
              </a:rPr>
              <a:t>treatment</a:t>
            </a:r>
            <a:r>
              <a:rPr lang="cs-CZ" sz="3200" b="1" dirty="0" smtClean="0">
                <a:solidFill>
                  <a:srgbClr val="FFFF00"/>
                </a:solidFill>
              </a:rPr>
              <a:t> </a:t>
            </a:r>
            <a:r>
              <a:rPr lang="cs-CZ" sz="3200" b="1" dirty="0" err="1" smtClean="0">
                <a:solidFill>
                  <a:srgbClr val="FFFF00"/>
                </a:solidFill>
              </a:rPr>
              <a:t>principles</a:t>
            </a:r>
            <a:endParaRPr lang="cs-CZ" sz="3200" b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152400"/>
            <a:ext cx="7924800" cy="990600"/>
          </a:xfrm>
          <a:noFill/>
          <a:ln>
            <a:noFill/>
          </a:ln>
        </p:spPr>
        <p:txBody>
          <a:bodyPr/>
          <a:lstStyle/>
          <a:p>
            <a:pPr>
              <a:defRPr/>
            </a:pPr>
            <a:r>
              <a:rPr lang="cs-CZ" sz="3200" b="1" dirty="0" smtClean="0">
                <a:solidFill>
                  <a:srgbClr val="FFFF00"/>
                </a:solidFill>
              </a:rPr>
              <a:t>MANTLE CELL LYMPHOMA</a:t>
            </a:r>
          </a:p>
        </p:txBody>
      </p:sp>
      <p:sp>
        <p:nvSpPr>
          <p:cNvPr id="41062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" y="1219200"/>
            <a:ext cx="7924800" cy="5181600"/>
          </a:xfrm>
        </p:spPr>
        <p:txBody>
          <a:bodyPr/>
          <a:lstStyle/>
          <a:p>
            <a:pPr>
              <a:lnSpc>
                <a:spcPct val="90000"/>
              </a:lnSpc>
              <a:buClr>
                <a:schemeClr val="hlink"/>
              </a:buClr>
            </a:pPr>
            <a:r>
              <a:rPr lang="cs-CZ" sz="2400" dirty="0"/>
              <a:t>M</a:t>
            </a:r>
            <a:r>
              <a:rPr lang="cs-CZ" sz="2400" dirty="0" smtClean="0"/>
              <a:t>antle </a:t>
            </a:r>
            <a:r>
              <a:rPr lang="cs-CZ" sz="2400" dirty="0" smtClean="0"/>
              <a:t>cell </a:t>
            </a:r>
            <a:r>
              <a:rPr lang="cs-CZ" sz="2400" dirty="0" err="1" smtClean="0"/>
              <a:t>lymphoma</a:t>
            </a:r>
            <a:r>
              <a:rPr lang="cs-CZ" sz="2400" dirty="0" smtClean="0"/>
              <a:t> = </a:t>
            </a:r>
            <a:r>
              <a:rPr lang="cs-CZ" sz="2400" dirty="0" err="1" smtClean="0"/>
              <a:t>lymphoma</a:t>
            </a:r>
            <a:r>
              <a:rPr lang="cs-CZ" sz="2400" dirty="0" smtClean="0"/>
              <a:t> </a:t>
            </a:r>
            <a:r>
              <a:rPr lang="cs-CZ" sz="2400" dirty="0" err="1" smtClean="0"/>
              <a:t>from</a:t>
            </a:r>
            <a:r>
              <a:rPr lang="cs-CZ" sz="2400" dirty="0" smtClean="0"/>
              <a:t> „mantle </a:t>
            </a:r>
            <a:r>
              <a:rPr lang="cs-CZ" sz="2400" dirty="0" err="1" smtClean="0"/>
              <a:t>cells</a:t>
            </a:r>
            <a:r>
              <a:rPr lang="cs-CZ" sz="2400" dirty="0" smtClean="0"/>
              <a:t>“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lymphatic</a:t>
            </a:r>
            <a:r>
              <a:rPr lang="cs-CZ" sz="2400" dirty="0" smtClean="0"/>
              <a:t> </a:t>
            </a:r>
            <a:r>
              <a:rPr lang="cs-CZ" sz="2400" dirty="0" err="1" smtClean="0"/>
              <a:t>follicle</a:t>
            </a:r>
            <a:endParaRPr lang="cs-CZ" sz="2400" dirty="0" smtClean="0"/>
          </a:p>
          <a:p>
            <a:pPr>
              <a:lnSpc>
                <a:spcPct val="90000"/>
              </a:lnSpc>
              <a:buClr>
                <a:schemeClr val="hlink"/>
              </a:buClr>
            </a:pPr>
            <a:r>
              <a:rPr lang="cs-CZ" sz="2400" dirty="0" smtClean="0"/>
              <a:t>6-8 </a:t>
            </a:r>
            <a:r>
              <a:rPr lang="cs-CZ" sz="2400" dirty="0" smtClean="0"/>
              <a:t>%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all</a:t>
            </a:r>
            <a:r>
              <a:rPr lang="cs-CZ" sz="2400" dirty="0" smtClean="0"/>
              <a:t> </a:t>
            </a:r>
            <a:r>
              <a:rPr lang="cs-CZ" sz="2400" dirty="0" err="1" smtClean="0"/>
              <a:t>Nonhodgkins´s</a:t>
            </a:r>
            <a:r>
              <a:rPr lang="cs-CZ" sz="2400" dirty="0" smtClean="0"/>
              <a:t> </a:t>
            </a:r>
            <a:r>
              <a:rPr lang="cs-CZ" sz="2400" dirty="0" err="1" smtClean="0"/>
              <a:t>lymphomas</a:t>
            </a:r>
            <a:endParaRPr lang="cs-CZ" sz="2400" dirty="0" smtClean="0"/>
          </a:p>
          <a:p>
            <a:pPr>
              <a:lnSpc>
                <a:spcPct val="90000"/>
              </a:lnSpc>
              <a:buClr>
                <a:schemeClr val="hlink"/>
              </a:buClr>
            </a:pPr>
            <a:r>
              <a:rPr lang="cs-CZ" sz="2400" dirty="0" smtClean="0"/>
              <a:t>B-NHL (CD20+)</a:t>
            </a:r>
            <a:endParaRPr lang="cs-CZ" sz="2400" dirty="0" smtClean="0"/>
          </a:p>
          <a:p>
            <a:pPr>
              <a:lnSpc>
                <a:spcPct val="90000"/>
              </a:lnSpc>
              <a:buClr>
                <a:schemeClr val="hlink"/>
              </a:buClr>
            </a:pPr>
            <a:r>
              <a:rPr lang="cs-CZ" sz="2400" dirty="0" err="1" smtClean="0"/>
              <a:t>Typically</a:t>
            </a:r>
            <a:r>
              <a:rPr lang="cs-CZ" sz="2400" dirty="0" smtClean="0"/>
              <a:t> in </a:t>
            </a:r>
            <a:r>
              <a:rPr lang="cs-CZ" sz="2400" dirty="0" err="1" smtClean="0"/>
              <a:t>older</a:t>
            </a:r>
            <a:r>
              <a:rPr lang="cs-CZ" sz="2400" dirty="0" smtClean="0"/>
              <a:t> </a:t>
            </a:r>
            <a:r>
              <a:rPr lang="cs-CZ" sz="2400" dirty="0" err="1" smtClean="0"/>
              <a:t>men</a:t>
            </a:r>
            <a:r>
              <a:rPr lang="cs-CZ" sz="2400" dirty="0" smtClean="0"/>
              <a:t>  </a:t>
            </a:r>
          </a:p>
          <a:p>
            <a:pPr>
              <a:lnSpc>
                <a:spcPct val="90000"/>
              </a:lnSpc>
              <a:buClr>
                <a:schemeClr val="hlink"/>
              </a:buClr>
            </a:pPr>
            <a:r>
              <a:rPr lang="cs-CZ" sz="2400" dirty="0" err="1" smtClean="0"/>
              <a:t>Frequent</a:t>
            </a:r>
            <a:r>
              <a:rPr lang="cs-CZ" sz="2400" dirty="0" smtClean="0"/>
              <a:t> </a:t>
            </a:r>
            <a:r>
              <a:rPr lang="cs-CZ" sz="2400" dirty="0" err="1" smtClean="0"/>
              <a:t>extranodal</a:t>
            </a:r>
            <a:r>
              <a:rPr lang="cs-CZ" sz="2400" dirty="0" smtClean="0"/>
              <a:t> </a:t>
            </a:r>
            <a:r>
              <a:rPr lang="cs-CZ" sz="2400" dirty="0" err="1" smtClean="0"/>
              <a:t>involvement</a:t>
            </a:r>
            <a:r>
              <a:rPr lang="cs-CZ" sz="2400" dirty="0" smtClean="0"/>
              <a:t> (&gt;80%</a:t>
            </a:r>
            <a:r>
              <a:rPr lang="cs-CZ" sz="2400" dirty="0" err="1" smtClean="0"/>
              <a:t>cases</a:t>
            </a:r>
            <a:r>
              <a:rPr lang="cs-CZ" sz="2400" dirty="0" smtClean="0"/>
              <a:t>)</a:t>
            </a:r>
          </a:p>
          <a:p>
            <a:pPr lvl="1">
              <a:lnSpc>
                <a:spcPct val="90000"/>
              </a:lnSpc>
              <a:buClr>
                <a:schemeClr val="hlink"/>
              </a:buClr>
            </a:pPr>
            <a:r>
              <a:rPr lang="cs-CZ" sz="2000" dirty="0" err="1" smtClean="0"/>
              <a:t>Blood</a:t>
            </a:r>
            <a:r>
              <a:rPr lang="cs-CZ" sz="2000" dirty="0" smtClean="0"/>
              <a:t>, bone </a:t>
            </a:r>
            <a:r>
              <a:rPr lang="cs-CZ" sz="2000" dirty="0" err="1" smtClean="0"/>
              <a:t>marrow</a:t>
            </a:r>
            <a:endParaRPr lang="cs-CZ" sz="2000" dirty="0" smtClean="0"/>
          </a:p>
          <a:p>
            <a:pPr lvl="1">
              <a:lnSpc>
                <a:spcPct val="90000"/>
              </a:lnSpc>
              <a:buClr>
                <a:schemeClr val="hlink"/>
              </a:buClr>
            </a:pPr>
            <a:r>
              <a:rPr lang="cs-CZ" sz="2000" dirty="0" smtClean="0"/>
              <a:t>Gut (multiple </a:t>
            </a:r>
            <a:r>
              <a:rPr lang="cs-CZ" sz="2000" dirty="0" err="1" smtClean="0"/>
              <a:t>lymphomatpus</a:t>
            </a:r>
            <a:r>
              <a:rPr lang="cs-CZ" sz="2000" dirty="0" smtClean="0"/>
              <a:t> </a:t>
            </a:r>
            <a:r>
              <a:rPr lang="cs-CZ" sz="2000" dirty="0" err="1" smtClean="0"/>
              <a:t>polyposis</a:t>
            </a:r>
            <a:r>
              <a:rPr lang="cs-CZ" sz="2000" dirty="0" smtClean="0"/>
              <a:t>)</a:t>
            </a:r>
          </a:p>
          <a:p>
            <a:pPr eaLnBrk="1" hangingPunct="1"/>
            <a:endParaRPr lang="cs-CZ" sz="2400" dirty="0" smtClean="0">
              <a:solidFill>
                <a:srgbClr val="FFFF00"/>
              </a:solidFill>
            </a:endParaRPr>
          </a:p>
        </p:txBody>
      </p:sp>
      <p:pic>
        <p:nvPicPr>
          <p:cNvPr id="4" name="Picture 4" descr="mcl cel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46913" y="1676400"/>
            <a:ext cx="1944687" cy="1728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11" descr=" Object name is WJG-16-4661-g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" r="65979" b="50281"/>
          <a:stretch>
            <a:fillRect/>
          </a:stretch>
        </p:blipFill>
        <p:spPr bwMode="auto">
          <a:xfrm>
            <a:off x="5894387" y="3789363"/>
            <a:ext cx="3097213" cy="287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mantl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343400"/>
            <a:ext cx="2743200" cy="24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1676400" y="5029200"/>
            <a:ext cx="6324600" cy="108952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cs-CZ" sz="2400" b="1" dirty="0" smtClean="0">
                <a:solidFill>
                  <a:srgbClr val="C00000"/>
                </a:solidFill>
              </a:rPr>
              <a:t>CD5+10-19+20+23-79b+</a:t>
            </a:r>
            <a:r>
              <a:rPr lang="cs-CZ" sz="2400" b="1" dirty="0" err="1" smtClean="0">
                <a:solidFill>
                  <a:srgbClr val="C00000"/>
                </a:solidFill>
              </a:rPr>
              <a:t>sIgDM</a:t>
            </a:r>
            <a:r>
              <a:rPr lang="cs-CZ" sz="2400" b="1" dirty="0" smtClean="0">
                <a:solidFill>
                  <a:srgbClr val="C00000"/>
                </a:solidFill>
              </a:rPr>
              <a:t>+s</a:t>
            </a:r>
            <a:r>
              <a:rPr lang="el-GR" sz="2400" b="1" dirty="0" smtClean="0">
                <a:solidFill>
                  <a:srgbClr val="C00000"/>
                </a:solidFill>
              </a:rPr>
              <a:t>λ</a:t>
            </a:r>
            <a:r>
              <a:rPr lang="cs-CZ" sz="2400" b="1" dirty="0" smtClean="0">
                <a:solidFill>
                  <a:srgbClr val="C00000"/>
                </a:solidFill>
              </a:rPr>
              <a:t>+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cs-CZ" sz="2400" b="1" dirty="0" err="1" smtClean="0">
                <a:solidFill>
                  <a:srgbClr val="C00000"/>
                </a:solidFill>
              </a:rPr>
              <a:t>Diagnosis</a:t>
            </a:r>
            <a:r>
              <a:rPr lang="cs-CZ" sz="2400" b="1" dirty="0" smtClean="0">
                <a:solidFill>
                  <a:srgbClr val="C00000"/>
                </a:solidFill>
              </a:rPr>
              <a:t> </a:t>
            </a:r>
            <a:r>
              <a:rPr lang="cs-CZ" sz="2400" b="1" dirty="0" err="1" smtClean="0">
                <a:solidFill>
                  <a:srgbClr val="C00000"/>
                </a:solidFill>
              </a:rPr>
              <a:t>of</a:t>
            </a:r>
            <a:r>
              <a:rPr lang="cs-CZ" sz="2400" b="1" dirty="0" smtClean="0">
                <a:solidFill>
                  <a:srgbClr val="C00000"/>
                </a:solidFill>
              </a:rPr>
              <a:t> MCL </a:t>
            </a:r>
            <a:r>
              <a:rPr lang="cs-CZ" sz="2400" b="1" dirty="0" err="1" smtClean="0">
                <a:solidFill>
                  <a:srgbClr val="C00000"/>
                </a:solidFill>
              </a:rPr>
              <a:t>can</a:t>
            </a:r>
            <a:r>
              <a:rPr lang="cs-CZ" sz="2400" b="1" dirty="0" smtClean="0">
                <a:solidFill>
                  <a:srgbClr val="C00000"/>
                </a:solidFill>
              </a:rPr>
              <a:t> </a:t>
            </a:r>
            <a:r>
              <a:rPr lang="cs-CZ" sz="2400" b="1" dirty="0" err="1" smtClean="0">
                <a:solidFill>
                  <a:srgbClr val="C00000"/>
                </a:solidFill>
              </a:rPr>
              <a:t>be</a:t>
            </a:r>
            <a:r>
              <a:rPr lang="cs-CZ" sz="2400" b="1" dirty="0" smtClean="0">
                <a:solidFill>
                  <a:srgbClr val="C00000"/>
                </a:solidFill>
              </a:rPr>
              <a:t> </a:t>
            </a:r>
            <a:r>
              <a:rPr lang="cs-CZ" sz="2400" b="1" dirty="0" err="1" smtClean="0">
                <a:solidFill>
                  <a:srgbClr val="C00000"/>
                </a:solidFill>
              </a:rPr>
              <a:t>made</a:t>
            </a:r>
            <a:r>
              <a:rPr lang="cs-CZ" sz="2400" b="1" dirty="0" smtClean="0">
                <a:solidFill>
                  <a:srgbClr val="C00000"/>
                </a:solidFill>
              </a:rPr>
              <a:t> by </a:t>
            </a:r>
            <a:r>
              <a:rPr lang="cs-CZ" sz="2400" b="1" dirty="0" err="1" smtClean="0">
                <a:solidFill>
                  <a:srgbClr val="C00000"/>
                </a:solidFill>
              </a:rPr>
              <a:t>flow</a:t>
            </a:r>
            <a:r>
              <a:rPr lang="cs-CZ" sz="2400" b="1" dirty="0" smtClean="0">
                <a:solidFill>
                  <a:srgbClr val="C00000"/>
                </a:solidFill>
              </a:rPr>
              <a:t> </a:t>
            </a:r>
            <a:r>
              <a:rPr lang="cs-CZ" sz="2400" b="1" dirty="0" err="1" smtClean="0">
                <a:solidFill>
                  <a:srgbClr val="C00000"/>
                </a:solidFill>
              </a:rPr>
              <a:t>from</a:t>
            </a:r>
            <a:r>
              <a:rPr lang="cs-CZ" sz="2400" b="1" dirty="0" smtClean="0">
                <a:solidFill>
                  <a:srgbClr val="C00000"/>
                </a:solidFill>
              </a:rPr>
              <a:t> </a:t>
            </a:r>
            <a:r>
              <a:rPr lang="cs-CZ" sz="2400" b="1" dirty="0" err="1" smtClean="0">
                <a:solidFill>
                  <a:srgbClr val="C00000"/>
                </a:solidFill>
              </a:rPr>
              <a:t>blood</a:t>
            </a:r>
            <a:r>
              <a:rPr lang="cs-CZ" sz="2400" b="1" dirty="0" smtClean="0">
                <a:solidFill>
                  <a:srgbClr val="C00000"/>
                </a:solidFill>
              </a:rPr>
              <a:t> </a:t>
            </a:r>
            <a:r>
              <a:rPr lang="cs-CZ" sz="2400" b="1" dirty="0" err="1" smtClean="0">
                <a:solidFill>
                  <a:srgbClr val="C00000"/>
                </a:solidFill>
              </a:rPr>
              <a:t>and</a:t>
            </a:r>
            <a:r>
              <a:rPr lang="cs-CZ" sz="2400" b="1" dirty="0" smtClean="0">
                <a:solidFill>
                  <a:srgbClr val="C00000"/>
                </a:solidFill>
              </a:rPr>
              <a:t>/</a:t>
            </a:r>
            <a:r>
              <a:rPr lang="cs-CZ" sz="2400" b="1" dirty="0" err="1" smtClean="0">
                <a:solidFill>
                  <a:srgbClr val="C00000"/>
                </a:solidFill>
              </a:rPr>
              <a:t>or</a:t>
            </a:r>
            <a:r>
              <a:rPr lang="cs-CZ" sz="2400" b="1" dirty="0" smtClean="0">
                <a:solidFill>
                  <a:srgbClr val="C00000"/>
                </a:solidFill>
              </a:rPr>
              <a:t> bone </a:t>
            </a:r>
            <a:r>
              <a:rPr lang="cs-CZ" sz="2400" b="1" dirty="0" err="1" smtClean="0">
                <a:solidFill>
                  <a:srgbClr val="C00000"/>
                </a:solidFill>
              </a:rPr>
              <a:t>marrow</a:t>
            </a:r>
            <a:r>
              <a:rPr lang="cs-CZ" sz="2400" b="1" dirty="0" smtClean="0">
                <a:solidFill>
                  <a:srgbClr val="C00000"/>
                </a:solidFill>
              </a:rPr>
              <a:t>!</a:t>
            </a:r>
            <a:endParaRPr lang="el-GR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9827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97892832243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2843373"/>
            <a:ext cx="3608049" cy="3879386"/>
          </a:xfrm>
          <a:prstGeom prst="rect">
            <a:avLst/>
          </a:prstGeom>
          <a:noFill/>
        </p:spPr>
      </p:pic>
      <p:sp>
        <p:nvSpPr>
          <p:cNvPr id="32973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799" y="0"/>
            <a:ext cx="8637249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2800" b="1" dirty="0" err="1" smtClean="0"/>
              <a:t>Overview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of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hematological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malignancies</a:t>
            </a:r>
            <a:endParaRPr lang="cs-CZ" sz="2800" b="1" dirty="0"/>
          </a:p>
        </p:txBody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371600"/>
            <a:ext cx="8713449" cy="48768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cs-CZ" sz="28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WHO </a:t>
            </a:r>
            <a:r>
              <a:rPr lang="cs-CZ" sz="2800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classification</a:t>
            </a:r>
            <a:r>
              <a:rPr lang="cs-CZ" sz="28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cs-CZ" sz="2800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</a:t>
            </a:r>
            <a:r>
              <a:rPr lang="cs-CZ" sz="28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2800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Haematopoietic</a:t>
            </a:r>
            <a:r>
              <a:rPr lang="cs-CZ" sz="28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and </a:t>
            </a:r>
            <a:r>
              <a:rPr lang="cs-CZ" sz="2800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Lymphoid</a:t>
            </a:r>
            <a:r>
              <a:rPr lang="cs-CZ" sz="28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2800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system</a:t>
            </a:r>
            <a:r>
              <a:rPr lang="cs-CZ" sz="28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(last update 2018)</a:t>
            </a:r>
          </a:p>
          <a:p>
            <a:pPr eaLnBrk="1" hangingPunct="1">
              <a:buFontTx/>
              <a:buNone/>
              <a:defRPr/>
            </a:pPr>
            <a:r>
              <a:rPr lang="cs-CZ" sz="28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cs-CZ" sz="28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</a:t>
            </a:r>
            <a:r>
              <a:rPr lang="cs-CZ" sz="2800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separated</a:t>
            </a:r>
            <a:r>
              <a:rPr lang="cs-CZ" sz="28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2800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system</a:t>
            </a:r>
            <a:r>
              <a:rPr lang="cs-CZ" sz="28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2800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from</a:t>
            </a:r>
            <a:r>
              <a:rPr lang="cs-CZ" sz="28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ICD (MKN) </a:t>
            </a:r>
          </a:p>
          <a:p>
            <a:pPr eaLnBrk="1" hangingPunct="1">
              <a:buFontTx/>
              <a:buNone/>
              <a:defRPr/>
            </a:pPr>
            <a:endParaRPr lang="cs-CZ" sz="2800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buFontTx/>
              <a:buNone/>
              <a:defRPr/>
            </a:pPr>
            <a:r>
              <a:rPr lang="cs-CZ" sz="2400" b="1" u="sng" dirty="0" err="1" smtClean="0">
                <a:solidFill>
                  <a:srgbClr val="FFFF99"/>
                </a:solidFill>
              </a:rPr>
              <a:t>Hematological</a:t>
            </a:r>
            <a:r>
              <a:rPr lang="cs-CZ" sz="2400" b="1" u="sng" dirty="0" smtClean="0">
                <a:solidFill>
                  <a:srgbClr val="FFFF99"/>
                </a:solidFill>
              </a:rPr>
              <a:t> </a:t>
            </a:r>
            <a:r>
              <a:rPr lang="cs-CZ" sz="2400" b="1" u="sng" dirty="0" err="1" smtClean="0">
                <a:solidFill>
                  <a:srgbClr val="FFFF99"/>
                </a:solidFill>
              </a:rPr>
              <a:t>malignancies</a:t>
            </a:r>
            <a:r>
              <a:rPr lang="cs-CZ" sz="2400" b="1" u="sng" dirty="0" smtClean="0">
                <a:solidFill>
                  <a:srgbClr val="FFFF99"/>
                </a:solidFill>
              </a:rPr>
              <a:t> </a:t>
            </a:r>
            <a:r>
              <a:rPr lang="cs-CZ" sz="2400" b="1" u="sng" dirty="0" smtClean="0">
                <a:solidFill>
                  <a:srgbClr val="FFFF99"/>
                </a:solidFill>
              </a:rPr>
              <a:t>are </a:t>
            </a:r>
            <a:r>
              <a:rPr lang="cs-CZ" sz="2400" b="1" u="sng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derived</a:t>
            </a:r>
            <a:r>
              <a:rPr lang="cs-CZ" sz="24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cs-CZ" sz="2400" b="1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cs-CZ" sz="2400" dirty="0" err="1">
                <a:solidFill>
                  <a:srgbClr val="FFFF00"/>
                </a:solidFill>
              </a:rPr>
              <a:t>f</a:t>
            </a:r>
            <a:r>
              <a:rPr lang="cs-CZ" sz="2400" dirty="0" err="1" smtClean="0">
                <a:solidFill>
                  <a:srgbClr val="FFFF00"/>
                </a:solidFill>
              </a:rPr>
              <a:t>rom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lymphoid</a:t>
            </a:r>
            <a:r>
              <a:rPr lang="cs-CZ" sz="2400" dirty="0" smtClean="0">
                <a:solidFill>
                  <a:srgbClr val="FFFF00"/>
                </a:solidFill>
              </a:rPr>
              <a:t> cell-line</a:t>
            </a:r>
            <a:endParaRPr lang="cs-CZ" sz="2400" dirty="0">
              <a:solidFill>
                <a:srgbClr val="FFFF00"/>
              </a:solidFill>
            </a:endParaRPr>
          </a:p>
          <a:p>
            <a:pPr eaLnBrk="1" hangingPunct="1">
              <a:defRPr/>
            </a:pPr>
            <a:r>
              <a:rPr lang="cs-CZ" sz="2400" dirty="0" err="1" smtClean="0">
                <a:solidFill>
                  <a:srgbClr val="FFFF00"/>
                </a:solidFill>
              </a:rPr>
              <a:t>from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myeloid</a:t>
            </a:r>
            <a:r>
              <a:rPr lang="cs-CZ" sz="2400" dirty="0" smtClean="0">
                <a:solidFill>
                  <a:srgbClr val="FFFF00"/>
                </a:solidFill>
              </a:rPr>
              <a:t> cell-line</a:t>
            </a:r>
            <a:endParaRPr lang="cs-CZ" sz="2400" dirty="0">
              <a:solidFill>
                <a:srgbClr val="FFFF00"/>
              </a:solidFill>
            </a:endParaRPr>
          </a:p>
          <a:p>
            <a:pPr eaLnBrk="1" hangingPunct="1">
              <a:defRPr/>
            </a:pPr>
            <a:r>
              <a:rPr lang="cs-CZ" sz="2400" dirty="0" err="1" smtClean="0">
                <a:solidFill>
                  <a:srgbClr val="FFFF00"/>
                </a:solidFill>
              </a:rPr>
              <a:t>from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histiocytic</a:t>
            </a:r>
            <a:r>
              <a:rPr lang="cs-CZ" sz="2400" dirty="0" smtClean="0">
                <a:solidFill>
                  <a:srgbClr val="FFFF00"/>
                </a:solidFill>
              </a:rPr>
              <a:t> cell-line</a:t>
            </a:r>
            <a:endParaRPr lang="cs-CZ" sz="2400" dirty="0">
              <a:solidFill>
                <a:srgbClr val="FFFF00"/>
              </a:solidFill>
            </a:endParaRPr>
          </a:p>
          <a:p>
            <a:pPr eaLnBrk="1" hangingPunct="1">
              <a:defRPr/>
            </a:pPr>
            <a:r>
              <a:rPr lang="cs-CZ" sz="2400" dirty="0" err="1" smtClean="0">
                <a:solidFill>
                  <a:srgbClr val="FFFF00"/>
                </a:solidFill>
              </a:rPr>
              <a:t>from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monocytoid</a:t>
            </a:r>
            <a:r>
              <a:rPr lang="cs-CZ" sz="2400" dirty="0" smtClean="0">
                <a:solidFill>
                  <a:srgbClr val="FFFF00"/>
                </a:solidFill>
              </a:rPr>
              <a:t>- </a:t>
            </a:r>
            <a:r>
              <a:rPr lang="cs-CZ" sz="2400" dirty="0" err="1" smtClean="0">
                <a:solidFill>
                  <a:srgbClr val="FFFF00"/>
                </a:solidFill>
              </a:rPr>
              <a:t>macrofagocytic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</a:p>
          <a:p>
            <a:pPr marL="0" indent="0" eaLnBrk="1" hangingPunct="1">
              <a:buNone/>
              <a:defRPr/>
            </a:pPr>
            <a:r>
              <a:rPr lang="cs-CZ" sz="2400" dirty="0">
                <a:solidFill>
                  <a:srgbClr val="FFFF00"/>
                </a:solidFill>
              </a:rPr>
              <a:t> </a:t>
            </a:r>
            <a:r>
              <a:rPr lang="cs-CZ" sz="2400" dirty="0" smtClean="0">
                <a:solidFill>
                  <a:srgbClr val="FFFF00"/>
                </a:solidFill>
              </a:rPr>
              <a:t>   </a:t>
            </a:r>
            <a:r>
              <a:rPr lang="cs-CZ" sz="2400" dirty="0" err="1" smtClean="0">
                <a:solidFill>
                  <a:srgbClr val="FFFF00"/>
                </a:solidFill>
              </a:rPr>
              <a:t>system</a:t>
            </a:r>
            <a:endParaRPr lang="cs-CZ" sz="2400" dirty="0">
              <a:solidFill>
                <a:srgbClr val="FFFF00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cs-CZ" sz="4000" dirty="0"/>
              <a:t> 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/>
          <a:lstStyle/>
          <a:p>
            <a:r>
              <a:rPr lang="cs-CZ" dirty="0"/>
              <a:t> </a:t>
            </a:r>
            <a:r>
              <a:rPr lang="cs-CZ" sz="3200" b="1" dirty="0" err="1" smtClean="0">
                <a:solidFill>
                  <a:srgbClr val="FFFF00"/>
                </a:solidFill>
              </a:rPr>
              <a:t>Prognosis</a:t>
            </a:r>
            <a:r>
              <a:rPr lang="cs-CZ" sz="3200" b="1" dirty="0" smtClean="0">
                <a:solidFill>
                  <a:srgbClr val="FFFF00"/>
                </a:solidFill>
              </a:rPr>
              <a:t> </a:t>
            </a:r>
            <a:r>
              <a:rPr lang="cs-CZ" sz="3200" b="1" dirty="0" err="1" smtClean="0">
                <a:solidFill>
                  <a:srgbClr val="FFFF00"/>
                </a:solidFill>
              </a:rPr>
              <a:t>of</a:t>
            </a:r>
            <a:r>
              <a:rPr lang="cs-CZ" sz="3200" b="1" dirty="0" smtClean="0">
                <a:solidFill>
                  <a:srgbClr val="FFFF00"/>
                </a:solidFill>
              </a:rPr>
              <a:t> </a:t>
            </a:r>
            <a:r>
              <a:rPr lang="cs-CZ" sz="3200" b="1" dirty="0">
                <a:solidFill>
                  <a:srgbClr val="FFFF00"/>
                </a:solidFill>
              </a:rPr>
              <a:t>MCL </a:t>
            </a:r>
            <a:r>
              <a:rPr lang="cs-CZ" sz="3200" b="1" dirty="0" smtClean="0">
                <a:solidFill>
                  <a:srgbClr val="FFFF00"/>
                </a:solidFill>
              </a:rPr>
              <a:t/>
            </a:r>
            <a:br>
              <a:rPr lang="cs-CZ" sz="3200" b="1" dirty="0" smtClean="0">
                <a:solidFill>
                  <a:srgbClr val="FFFF00"/>
                </a:solidFill>
              </a:rPr>
            </a:br>
            <a:r>
              <a:rPr lang="cs-CZ" sz="3200" b="1" dirty="0" smtClean="0">
                <a:solidFill>
                  <a:srgbClr val="FFFF00"/>
                </a:solidFill>
              </a:rPr>
              <a:t>(</a:t>
            </a:r>
            <a:r>
              <a:rPr lang="cs-CZ" sz="3200" b="1" dirty="0" err="1" smtClean="0">
                <a:solidFill>
                  <a:srgbClr val="FFFF00"/>
                </a:solidFill>
              </a:rPr>
              <a:t>Czech</a:t>
            </a:r>
            <a:r>
              <a:rPr lang="cs-CZ" sz="3200" b="1" dirty="0" smtClean="0">
                <a:solidFill>
                  <a:srgbClr val="FFFF00"/>
                </a:solidFill>
              </a:rPr>
              <a:t> </a:t>
            </a:r>
            <a:r>
              <a:rPr lang="cs-CZ" sz="3200" b="1" dirty="0" err="1" smtClean="0">
                <a:solidFill>
                  <a:srgbClr val="FFFF00"/>
                </a:solidFill>
              </a:rPr>
              <a:t>Lymphoma</a:t>
            </a:r>
            <a:r>
              <a:rPr lang="cs-CZ" sz="3200" b="1" dirty="0" smtClean="0">
                <a:solidFill>
                  <a:srgbClr val="FFFF00"/>
                </a:solidFill>
              </a:rPr>
              <a:t> </a:t>
            </a:r>
            <a:r>
              <a:rPr lang="cs-CZ" sz="3200" b="1" dirty="0" err="1" smtClean="0">
                <a:solidFill>
                  <a:srgbClr val="FFFF00"/>
                </a:solidFill>
              </a:rPr>
              <a:t>Database</a:t>
            </a:r>
            <a:r>
              <a:rPr lang="cs-CZ" sz="3200" b="1" dirty="0" smtClean="0">
                <a:solidFill>
                  <a:srgbClr val="FFFF00"/>
                </a:solidFill>
              </a:rPr>
              <a:t>)</a:t>
            </a:r>
            <a:endParaRPr lang="cs-CZ" sz="3200" b="1" dirty="0">
              <a:solidFill>
                <a:srgbClr val="FFFF00"/>
              </a:solidFill>
            </a:endParaRPr>
          </a:p>
        </p:txBody>
      </p:sp>
      <p:pic>
        <p:nvPicPr>
          <p:cNvPr id="191492" name="Picture 4" descr="Fig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58"/>
          <a:stretch>
            <a:fillRect/>
          </a:stretch>
        </p:blipFill>
        <p:spPr bwMode="auto">
          <a:xfrm>
            <a:off x="304801" y="2057400"/>
            <a:ext cx="42672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495" name="Picture 7" descr="head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708901"/>
            <a:ext cx="2519363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4800600" y="2057400"/>
            <a:ext cx="4126451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800" dirty="0" smtClean="0"/>
              <a:t> </a:t>
            </a:r>
            <a:r>
              <a:rPr lang="cs-CZ" sz="2400" dirty="0" err="1" smtClean="0"/>
              <a:t>Prognosis</a:t>
            </a:r>
            <a:r>
              <a:rPr lang="cs-CZ" sz="2400" dirty="0" smtClean="0"/>
              <a:t> </a:t>
            </a:r>
            <a:r>
              <a:rPr lang="cs-CZ" sz="2400" dirty="0" err="1" smtClean="0"/>
              <a:t>is</a:t>
            </a:r>
            <a:r>
              <a:rPr lang="cs-CZ" sz="2400" dirty="0" smtClean="0"/>
              <a:t> </a:t>
            </a:r>
            <a:r>
              <a:rPr lang="cs-CZ" sz="2400" dirty="0" err="1" smtClean="0"/>
              <a:t>generally</a:t>
            </a:r>
            <a:r>
              <a:rPr lang="cs-CZ" sz="2400" dirty="0" smtClean="0"/>
              <a:t> </a:t>
            </a:r>
            <a:r>
              <a:rPr lang="cs-CZ" sz="2400" dirty="0" err="1" smtClean="0"/>
              <a:t>poor</a:t>
            </a:r>
            <a:endParaRPr lang="cs-CZ" sz="2400" dirty="0" smtClean="0"/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New </a:t>
            </a:r>
            <a:r>
              <a:rPr lang="cs-CZ" sz="2400" dirty="0" err="1" smtClean="0"/>
              <a:t>drugs</a:t>
            </a:r>
            <a:r>
              <a:rPr lang="cs-CZ" sz="2400" dirty="0" smtClean="0"/>
              <a:t> are </a:t>
            </a:r>
            <a:r>
              <a:rPr lang="cs-CZ" sz="2400" dirty="0" err="1" smtClean="0"/>
              <a:t>needed</a:t>
            </a:r>
            <a:endParaRPr lang="cs-CZ" sz="2400" dirty="0" smtClean="0"/>
          </a:p>
          <a:p>
            <a:pPr>
              <a:buFont typeface="Arial" pitchFamily="34" charset="0"/>
              <a:buChar char="•"/>
            </a:pPr>
            <a:r>
              <a:rPr lang="cs-CZ" sz="2400" dirty="0" err="1" smtClean="0"/>
              <a:t>Chemotherapy</a:t>
            </a:r>
            <a:r>
              <a:rPr lang="cs-CZ" sz="2400" dirty="0" smtClean="0"/>
              <a:t> has </a:t>
            </a:r>
          </a:p>
          <a:p>
            <a:r>
              <a:rPr lang="cs-CZ" sz="2400" dirty="0" smtClean="0"/>
              <a:t>  limited </a:t>
            </a:r>
            <a:r>
              <a:rPr lang="cs-CZ" sz="2400" dirty="0" err="1" smtClean="0"/>
              <a:t>efficacy</a:t>
            </a:r>
            <a:endParaRPr lang="cs-CZ" sz="2400" dirty="0" smtClean="0"/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</a:t>
            </a:r>
            <a:r>
              <a:rPr lang="cs-CZ" sz="2400" dirty="0" err="1" smtClean="0"/>
              <a:t>Targeted</a:t>
            </a:r>
            <a:r>
              <a:rPr lang="cs-CZ" sz="2400" dirty="0" smtClean="0"/>
              <a:t> </a:t>
            </a:r>
            <a:r>
              <a:rPr lang="cs-CZ" sz="2400" dirty="0" err="1" smtClean="0"/>
              <a:t>therapy</a:t>
            </a:r>
            <a:r>
              <a:rPr lang="cs-CZ" sz="2400" dirty="0" smtClean="0"/>
              <a:t> antiCD20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New </a:t>
            </a:r>
            <a:r>
              <a:rPr lang="cs-CZ" sz="2400" dirty="0" err="1" smtClean="0"/>
              <a:t>drugs</a:t>
            </a:r>
            <a:r>
              <a:rPr lang="cs-CZ" sz="2400" dirty="0" smtClean="0"/>
              <a:t> (</a:t>
            </a:r>
            <a:r>
              <a:rPr lang="cs-CZ" sz="2400" dirty="0" err="1" smtClean="0"/>
              <a:t>ibrutinib</a:t>
            </a:r>
            <a:r>
              <a:rPr lang="cs-CZ" sz="2400" dirty="0" smtClean="0"/>
              <a:t>)</a:t>
            </a:r>
            <a:endParaRPr lang="cs-CZ" sz="2400" dirty="0" smtClean="0"/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</a:t>
            </a:r>
            <a:r>
              <a:rPr lang="cs-CZ" sz="2400" dirty="0" smtClean="0"/>
              <a:t> </a:t>
            </a:r>
            <a:r>
              <a:rPr lang="cs-CZ" sz="2400" dirty="0" smtClean="0"/>
              <a:t>t(11;14) </a:t>
            </a:r>
            <a:r>
              <a:rPr lang="cs-CZ" sz="2400" dirty="0" err="1" smtClean="0"/>
              <a:t>is</a:t>
            </a:r>
            <a:r>
              <a:rPr lang="cs-CZ" sz="2400" dirty="0" smtClean="0"/>
              <a:t> </a:t>
            </a:r>
            <a:r>
              <a:rPr lang="cs-CZ" sz="2400" dirty="0" err="1" smtClean="0"/>
              <a:t>hallmark</a:t>
            </a:r>
            <a:r>
              <a:rPr lang="cs-CZ" sz="2400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cyclinD1 </a:t>
            </a:r>
            <a:r>
              <a:rPr lang="cs-CZ" sz="2400" dirty="0" err="1" smtClean="0"/>
              <a:t>overexpression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78251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Oval 7"/>
          <p:cNvSpPr>
            <a:spLocks noChangeArrowheads="1"/>
          </p:cNvSpPr>
          <p:nvPr/>
        </p:nvSpPr>
        <p:spPr bwMode="auto">
          <a:xfrm>
            <a:off x="1042988" y="1268413"/>
            <a:ext cx="1584325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4" name="Oval 6"/>
          <p:cNvSpPr>
            <a:spLocks noChangeArrowheads="1"/>
          </p:cNvSpPr>
          <p:nvPr/>
        </p:nvSpPr>
        <p:spPr bwMode="auto">
          <a:xfrm>
            <a:off x="1116013" y="1412875"/>
            <a:ext cx="1584325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Oval 4"/>
          <p:cNvSpPr>
            <a:spLocks noChangeArrowheads="1"/>
          </p:cNvSpPr>
          <p:nvPr/>
        </p:nvSpPr>
        <p:spPr bwMode="auto">
          <a:xfrm>
            <a:off x="1116013" y="1557338"/>
            <a:ext cx="1584325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/>
              <a:t>Cyklin D1</a:t>
            </a:r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 flipH="1" flipV="1">
            <a:off x="1116013" y="765175"/>
            <a:ext cx="215900" cy="576263"/>
          </a:xfrm>
          <a:prstGeom prst="line">
            <a:avLst/>
          </a:prstGeom>
          <a:noFill/>
          <a:ln w="4445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>
            <a:off x="2771775" y="2205038"/>
            <a:ext cx="863600" cy="576262"/>
          </a:xfrm>
          <a:prstGeom prst="line">
            <a:avLst/>
          </a:prstGeom>
          <a:noFill/>
          <a:ln w="4445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" name="Oval 10"/>
          <p:cNvSpPr>
            <a:spLocks noChangeArrowheads="1"/>
          </p:cNvSpPr>
          <p:nvPr/>
        </p:nvSpPr>
        <p:spPr bwMode="auto">
          <a:xfrm>
            <a:off x="3708400" y="2205038"/>
            <a:ext cx="1584325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/>
              <a:t>Cyklin D1</a:t>
            </a:r>
          </a:p>
        </p:txBody>
      </p:sp>
      <p:sp>
        <p:nvSpPr>
          <p:cNvPr id="2059" name="AutoShape 11"/>
          <p:cNvSpPr>
            <a:spLocks noChangeArrowheads="1"/>
          </p:cNvSpPr>
          <p:nvPr/>
        </p:nvSpPr>
        <p:spPr bwMode="auto">
          <a:xfrm rot="16200000">
            <a:off x="4110038" y="2593975"/>
            <a:ext cx="720725" cy="1381125"/>
          </a:xfrm>
          <a:prstGeom prst="moon">
            <a:avLst>
              <a:gd name="adj" fmla="val 72907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r>
              <a:rPr lang="cs-CZ" dirty="0">
                <a:solidFill>
                  <a:schemeClr val="bg2"/>
                </a:solidFill>
              </a:rPr>
              <a:t>CDK4/6</a:t>
            </a:r>
          </a:p>
        </p:txBody>
      </p:sp>
      <p:sp>
        <p:nvSpPr>
          <p:cNvPr id="2061" name="AutoShape 13"/>
          <p:cNvSpPr>
            <a:spLocks noChangeArrowheads="1"/>
          </p:cNvSpPr>
          <p:nvPr/>
        </p:nvSpPr>
        <p:spPr bwMode="auto">
          <a:xfrm>
            <a:off x="2411413" y="3789363"/>
            <a:ext cx="914400" cy="914400"/>
          </a:xfrm>
          <a:prstGeom prst="octagon">
            <a:avLst>
              <a:gd name="adj" fmla="val 2928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dirty="0">
                <a:solidFill>
                  <a:schemeClr val="bg2"/>
                </a:solidFill>
              </a:rPr>
              <a:t>E2F</a:t>
            </a:r>
          </a:p>
        </p:txBody>
      </p:sp>
      <p:sp>
        <p:nvSpPr>
          <p:cNvPr id="2063" name="Oval 15"/>
          <p:cNvSpPr>
            <a:spLocks noChangeArrowheads="1"/>
          </p:cNvSpPr>
          <p:nvPr/>
        </p:nvSpPr>
        <p:spPr bwMode="auto">
          <a:xfrm>
            <a:off x="2411413" y="4724400"/>
            <a:ext cx="914400" cy="914400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dirty="0">
                <a:solidFill>
                  <a:schemeClr val="bg2"/>
                </a:solidFill>
              </a:rPr>
              <a:t>RB1</a:t>
            </a:r>
          </a:p>
        </p:txBody>
      </p:sp>
      <p:sp>
        <p:nvSpPr>
          <p:cNvPr id="2066" name="Line 18"/>
          <p:cNvSpPr>
            <a:spLocks noChangeShapeType="1"/>
          </p:cNvSpPr>
          <p:nvPr/>
        </p:nvSpPr>
        <p:spPr bwMode="auto">
          <a:xfrm>
            <a:off x="2484438" y="4724400"/>
            <a:ext cx="3240087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7" name="Oval 19"/>
          <p:cNvSpPr>
            <a:spLocks noChangeArrowheads="1"/>
          </p:cNvSpPr>
          <p:nvPr/>
        </p:nvSpPr>
        <p:spPr bwMode="auto">
          <a:xfrm>
            <a:off x="5791200" y="4149725"/>
            <a:ext cx="914400" cy="914400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dirty="0">
                <a:solidFill>
                  <a:schemeClr val="bg2"/>
                </a:solidFill>
              </a:rPr>
              <a:t>RB1</a:t>
            </a:r>
          </a:p>
        </p:txBody>
      </p:sp>
      <p:sp>
        <p:nvSpPr>
          <p:cNvPr id="2068" name="AutoShape 20"/>
          <p:cNvSpPr>
            <a:spLocks noChangeArrowheads="1"/>
          </p:cNvSpPr>
          <p:nvPr/>
        </p:nvSpPr>
        <p:spPr bwMode="auto">
          <a:xfrm>
            <a:off x="3635375" y="5300663"/>
            <a:ext cx="914400" cy="914400"/>
          </a:xfrm>
          <a:prstGeom prst="octagon">
            <a:avLst>
              <a:gd name="adj" fmla="val 2928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dirty="0">
                <a:solidFill>
                  <a:schemeClr val="bg2"/>
                </a:solidFill>
              </a:rPr>
              <a:t>E2F</a:t>
            </a:r>
          </a:p>
        </p:txBody>
      </p:sp>
      <p:sp>
        <p:nvSpPr>
          <p:cNvPr id="2069" name="Line 21"/>
          <p:cNvSpPr>
            <a:spLocks noChangeShapeType="1"/>
          </p:cNvSpPr>
          <p:nvPr/>
        </p:nvSpPr>
        <p:spPr bwMode="auto">
          <a:xfrm>
            <a:off x="2484438" y="4724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1" name="Arc 23"/>
          <p:cNvSpPr>
            <a:spLocks/>
          </p:cNvSpPr>
          <p:nvPr/>
        </p:nvSpPr>
        <p:spPr bwMode="auto">
          <a:xfrm>
            <a:off x="3276600" y="4724400"/>
            <a:ext cx="720725" cy="62547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5" name="Line 27"/>
          <p:cNvSpPr>
            <a:spLocks noChangeShapeType="1"/>
          </p:cNvSpPr>
          <p:nvPr/>
        </p:nvSpPr>
        <p:spPr bwMode="auto">
          <a:xfrm>
            <a:off x="3995738" y="5300663"/>
            <a:ext cx="0" cy="144462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6" name="Oval 28"/>
          <p:cNvSpPr>
            <a:spLocks noChangeArrowheads="1"/>
          </p:cNvSpPr>
          <p:nvPr/>
        </p:nvSpPr>
        <p:spPr bwMode="auto">
          <a:xfrm>
            <a:off x="6084888" y="3716338"/>
            <a:ext cx="358775" cy="360362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/>
              <a:t>P</a:t>
            </a:r>
          </a:p>
        </p:txBody>
      </p:sp>
      <p:sp>
        <p:nvSpPr>
          <p:cNvPr id="2077" name="Oval 29"/>
          <p:cNvSpPr>
            <a:spLocks noChangeArrowheads="1"/>
          </p:cNvSpPr>
          <p:nvPr/>
        </p:nvSpPr>
        <p:spPr bwMode="auto">
          <a:xfrm>
            <a:off x="6588125" y="4005263"/>
            <a:ext cx="358775" cy="360362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/>
              <a:t>P</a:t>
            </a:r>
          </a:p>
        </p:txBody>
      </p:sp>
      <p:sp>
        <p:nvSpPr>
          <p:cNvPr id="2078" name="Oval 30"/>
          <p:cNvSpPr>
            <a:spLocks noChangeArrowheads="1"/>
          </p:cNvSpPr>
          <p:nvPr/>
        </p:nvSpPr>
        <p:spPr bwMode="auto">
          <a:xfrm>
            <a:off x="6732588" y="4508500"/>
            <a:ext cx="358775" cy="360363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/>
              <a:t>P</a:t>
            </a:r>
          </a:p>
        </p:txBody>
      </p:sp>
      <p:sp>
        <p:nvSpPr>
          <p:cNvPr id="2082" name="Line 34"/>
          <p:cNvSpPr>
            <a:spLocks noChangeShapeType="1"/>
          </p:cNvSpPr>
          <p:nvPr/>
        </p:nvSpPr>
        <p:spPr bwMode="auto">
          <a:xfrm flipH="1">
            <a:off x="3276600" y="3644900"/>
            <a:ext cx="936625" cy="865188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3" name="Line 35"/>
          <p:cNvSpPr>
            <a:spLocks noChangeShapeType="1"/>
          </p:cNvSpPr>
          <p:nvPr/>
        </p:nvSpPr>
        <p:spPr bwMode="auto">
          <a:xfrm flipH="1">
            <a:off x="3348038" y="3860800"/>
            <a:ext cx="863600" cy="79375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4" name="Text Box 36"/>
          <p:cNvSpPr txBox="1">
            <a:spLocks noChangeArrowheads="1"/>
          </p:cNvSpPr>
          <p:nvPr/>
        </p:nvSpPr>
        <p:spPr bwMode="auto">
          <a:xfrm>
            <a:off x="2809875" y="6329363"/>
            <a:ext cx="536236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dirty="0"/>
              <a:t> </a:t>
            </a:r>
            <a:r>
              <a:rPr lang="cs-CZ" b="1" dirty="0" err="1" smtClean="0"/>
              <a:t>transition</a:t>
            </a:r>
            <a:r>
              <a:rPr lang="cs-CZ" b="1" dirty="0" smtClean="0"/>
              <a:t> </a:t>
            </a:r>
            <a:r>
              <a:rPr lang="cs-CZ" b="1" dirty="0" err="1" smtClean="0"/>
              <a:t>from</a:t>
            </a:r>
            <a:r>
              <a:rPr lang="cs-CZ" b="1" dirty="0" smtClean="0"/>
              <a:t> G1 to </a:t>
            </a:r>
            <a:r>
              <a:rPr lang="cs-CZ" b="1" dirty="0"/>
              <a:t>S </a:t>
            </a:r>
            <a:r>
              <a:rPr lang="cs-CZ" b="1" dirty="0" err="1" smtClean="0"/>
              <a:t>phase</a:t>
            </a:r>
            <a:r>
              <a:rPr lang="cs-CZ" b="1" dirty="0" smtClean="0"/>
              <a:t> </a:t>
            </a:r>
            <a:r>
              <a:rPr lang="cs-CZ" b="1" dirty="0" err="1" smtClean="0"/>
              <a:t>of</a:t>
            </a:r>
            <a:r>
              <a:rPr lang="cs-CZ" b="1" dirty="0" smtClean="0"/>
              <a:t> cell </a:t>
            </a:r>
            <a:r>
              <a:rPr lang="cs-CZ" b="1" dirty="0" err="1" smtClean="0"/>
              <a:t>cycle</a:t>
            </a:r>
            <a:endParaRPr lang="cs-CZ" b="1" dirty="0"/>
          </a:p>
        </p:txBody>
      </p:sp>
      <p:sp>
        <p:nvSpPr>
          <p:cNvPr id="2085" name="Line 37"/>
          <p:cNvSpPr>
            <a:spLocks noChangeShapeType="1"/>
          </p:cNvSpPr>
          <p:nvPr/>
        </p:nvSpPr>
        <p:spPr bwMode="auto">
          <a:xfrm>
            <a:off x="4067175" y="6237288"/>
            <a:ext cx="0" cy="144462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6" name="Oval 38"/>
          <p:cNvSpPr>
            <a:spLocks noChangeArrowheads="1"/>
          </p:cNvSpPr>
          <p:nvPr/>
        </p:nvSpPr>
        <p:spPr bwMode="auto">
          <a:xfrm>
            <a:off x="6372225" y="2349500"/>
            <a:ext cx="1584325" cy="9144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dirty="0" err="1">
                <a:solidFill>
                  <a:schemeClr val="bg2"/>
                </a:solidFill>
              </a:rPr>
              <a:t>Cyklin</a:t>
            </a:r>
            <a:r>
              <a:rPr lang="cs-CZ" dirty="0">
                <a:solidFill>
                  <a:schemeClr val="bg2"/>
                </a:solidFill>
              </a:rPr>
              <a:t> E</a:t>
            </a:r>
          </a:p>
        </p:txBody>
      </p:sp>
      <p:sp>
        <p:nvSpPr>
          <p:cNvPr id="2087" name="AutoShape 39"/>
          <p:cNvSpPr>
            <a:spLocks noChangeArrowheads="1"/>
          </p:cNvSpPr>
          <p:nvPr/>
        </p:nvSpPr>
        <p:spPr bwMode="auto">
          <a:xfrm rot="16200000">
            <a:off x="6846888" y="2738438"/>
            <a:ext cx="720725" cy="1381125"/>
          </a:xfrm>
          <a:prstGeom prst="moon">
            <a:avLst>
              <a:gd name="adj" fmla="val 72907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r>
              <a:rPr lang="cs-CZ"/>
              <a:t>CDK2</a:t>
            </a:r>
          </a:p>
        </p:txBody>
      </p:sp>
      <p:sp>
        <p:nvSpPr>
          <p:cNvPr id="2088" name="Arc 40"/>
          <p:cNvSpPr>
            <a:spLocks/>
          </p:cNvSpPr>
          <p:nvPr/>
        </p:nvSpPr>
        <p:spPr bwMode="auto">
          <a:xfrm rot="5400000">
            <a:off x="4826001" y="3422650"/>
            <a:ext cx="2328862" cy="3074987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4057"/>
              <a:gd name="T2" fmla="*/ 21460 w 21600"/>
              <a:gd name="T3" fmla="*/ 24057 h 24057"/>
              <a:gd name="T4" fmla="*/ 0 w 21600"/>
              <a:gd name="T5" fmla="*/ 21600 h 24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4057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420"/>
                  <a:pt x="21553" y="23241"/>
                  <a:pt x="21459" y="24056"/>
                </a:cubicBezTo>
              </a:path>
              <a:path w="21600" h="24057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420"/>
                  <a:pt x="21553" y="23241"/>
                  <a:pt x="21459" y="24056"/>
                </a:cubicBezTo>
                <a:lnTo>
                  <a:pt x="0" y="21600"/>
                </a:lnTo>
                <a:close/>
              </a:path>
            </a:pathLst>
          </a:cu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9" name="Line 41"/>
          <p:cNvSpPr>
            <a:spLocks noChangeShapeType="1"/>
          </p:cNvSpPr>
          <p:nvPr/>
        </p:nvSpPr>
        <p:spPr bwMode="auto">
          <a:xfrm flipV="1">
            <a:off x="7524750" y="3573463"/>
            <a:ext cx="0" cy="2159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0" name="Arc 42"/>
          <p:cNvSpPr>
            <a:spLocks/>
          </p:cNvSpPr>
          <p:nvPr/>
        </p:nvSpPr>
        <p:spPr bwMode="auto">
          <a:xfrm rot="563469" flipH="1">
            <a:off x="4932363" y="2924175"/>
            <a:ext cx="1871662" cy="1684338"/>
          </a:xfrm>
          <a:custGeom>
            <a:avLst/>
            <a:gdLst>
              <a:gd name="G0" fmla="+- 0 0 0"/>
              <a:gd name="G1" fmla="+- 20713 0 0"/>
              <a:gd name="G2" fmla="+- 21600 0 0"/>
              <a:gd name="T0" fmla="*/ 6125 w 21600"/>
              <a:gd name="T1" fmla="*/ 0 h 35062"/>
              <a:gd name="T2" fmla="*/ 16146 w 21600"/>
              <a:gd name="T3" fmla="*/ 35062 h 35062"/>
              <a:gd name="T4" fmla="*/ 0 w 21600"/>
              <a:gd name="T5" fmla="*/ 20713 h 350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35062" fill="none" extrusionOk="0">
                <a:moveTo>
                  <a:pt x="6125" y="-1"/>
                </a:moveTo>
                <a:cubicBezTo>
                  <a:pt x="15302" y="2713"/>
                  <a:pt x="21600" y="11142"/>
                  <a:pt x="21600" y="20713"/>
                </a:cubicBezTo>
                <a:cubicBezTo>
                  <a:pt x="21600" y="26002"/>
                  <a:pt x="19659" y="31107"/>
                  <a:pt x="16145" y="35061"/>
                </a:cubicBezTo>
              </a:path>
              <a:path w="21600" h="35062" stroke="0" extrusionOk="0">
                <a:moveTo>
                  <a:pt x="6125" y="-1"/>
                </a:moveTo>
                <a:cubicBezTo>
                  <a:pt x="15302" y="2713"/>
                  <a:pt x="21600" y="11142"/>
                  <a:pt x="21600" y="20713"/>
                </a:cubicBezTo>
                <a:cubicBezTo>
                  <a:pt x="21600" y="26002"/>
                  <a:pt x="19659" y="31107"/>
                  <a:pt x="16145" y="35061"/>
                </a:cubicBezTo>
                <a:lnTo>
                  <a:pt x="0" y="20713"/>
                </a:lnTo>
                <a:close/>
              </a:path>
            </a:pathLst>
          </a:cu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1" name="Line 43"/>
          <p:cNvSpPr>
            <a:spLocks noChangeShapeType="1"/>
          </p:cNvSpPr>
          <p:nvPr/>
        </p:nvSpPr>
        <p:spPr bwMode="auto">
          <a:xfrm>
            <a:off x="5219700" y="4437063"/>
            <a:ext cx="144463" cy="142875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2" name="AutoShape 44"/>
          <p:cNvSpPr>
            <a:spLocks noChangeArrowheads="1"/>
          </p:cNvSpPr>
          <p:nvPr/>
        </p:nvSpPr>
        <p:spPr bwMode="auto">
          <a:xfrm>
            <a:off x="3995738" y="1052513"/>
            <a:ext cx="863600" cy="6477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/>
              <a:t>p27</a:t>
            </a:r>
          </a:p>
        </p:txBody>
      </p:sp>
      <p:sp>
        <p:nvSpPr>
          <p:cNvPr id="2094" name="Line 46"/>
          <p:cNvSpPr>
            <a:spLocks noChangeShapeType="1"/>
          </p:cNvSpPr>
          <p:nvPr/>
        </p:nvSpPr>
        <p:spPr bwMode="auto">
          <a:xfrm>
            <a:off x="4356100" y="1700213"/>
            <a:ext cx="73025" cy="504825"/>
          </a:xfrm>
          <a:prstGeom prst="line">
            <a:avLst/>
          </a:prstGeom>
          <a:noFill/>
          <a:ln w="4445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5" name="Arc 47"/>
          <p:cNvSpPr>
            <a:spLocks/>
          </p:cNvSpPr>
          <p:nvPr/>
        </p:nvSpPr>
        <p:spPr bwMode="auto">
          <a:xfrm rot="6843653">
            <a:off x="4867275" y="585788"/>
            <a:ext cx="1458913" cy="2274887"/>
          </a:xfrm>
          <a:custGeom>
            <a:avLst/>
            <a:gdLst>
              <a:gd name="G0" fmla="+- 12848 0 0"/>
              <a:gd name="G1" fmla="+- 11798 0 0"/>
              <a:gd name="G2" fmla="+- 21600 0 0"/>
              <a:gd name="T0" fmla="*/ 30941 w 34448"/>
              <a:gd name="T1" fmla="*/ 0 h 33398"/>
              <a:gd name="T2" fmla="*/ 0 w 34448"/>
              <a:gd name="T3" fmla="*/ 29161 h 33398"/>
              <a:gd name="T4" fmla="*/ 12848 w 34448"/>
              <a:gd name="T5" fmla="*/ 11798 h 33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4448" h="33398" fill="none" extrusionOk="0">
                <a:moveTo>
                  <a:pt x="30941" y="-1"/>
                </a:moveTo>
                <a:cubicBezTo>
                  <a:pt x="33229" y="3509"/>
                  <a:pt x="34448" y="7608"/>
                  <a:pt x="34448" y="11798"/>
                </a:cubicBezTo>
                <a:cubicBezTo>
                  <a:pt x="34448" y="23727"/>
                  <a:pt x="24777" y="33398"/>
                  <a:pt x="12848" y="33398"/>
                </a:cubicBezTo>
                <a:cubicBezTo>
                  <a:pt x="8222" y="33398"/>
                  <a:pt x="3718" y="31912"/>
                  <a:pt x="-1" y="29161"/>
                </a:cubicBezTo>
              </a:path>
              <a:path w="34448" h="33398" stroke="0" extrusionOk="0">
                <a:moveTo>
                  <a:pt x="30941" y="-1"/>
                </a:moveTo>
                <a:cubicBezTo>
                  <a:pt x="33229" y="3509"/>
                  <a:pt x="34448" y="7608"/>
                  <a:pt x="34448" y="11798"/>
                </a:cubicBezTo>
                <a:cubicBezTo>
                  <a:pt x="34448" y="23727"/>
                  <a:pt x="24777" y="33398"/>
                  <a:pt x="12848" y="33398"/>
                </a:cubicBezTo>
                <a:cubicBezTo>
                  <a:pt x="8222" y="33398"/>
                  <a:pt x="3718" y="31912"/>
                  <a:pt x="-1" y="29161"/>
                </a:cubicBezTo>
                <a:lnTo>
                  <a:pt x="12848" y="11798"/>
                </a:lnTo>
                <a:close/>
              </a:path>
            </a:pathLst>
          </a:cu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6" name="Line 48"/>
          <p:cNvSpPr>
            <a:spLocks noChangeShapeType="1"/>
          </p:cNvSpPr>
          <p:nvPr/>
        </p:nvSpPr>
        <p:spPr bwMode="auto">
          <a:xfrm flipV="1">
            <a:off x="5076825" y="692150"/>
            <a:ext cx="142875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7" name="Oval 49"/>
          <p:cNvSpPr>
            <a:spLocks noChangeArrowheads="1"/>
          </p:cNvSpPr>
          <p:nvPr/>
        </p:nvSpPr>
        <p:spPr bwMode="auto">
          <a:xfrm>
            <a:off x="4932363" y="836613"/>
            <a:ext cx="358775" cy="360362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/>
              <a:t>P</a:t>
            </a:r>
          </a:p>
        </p:txBody>
      </p:sp>
      <p:sp>
        <p:nvSpPr>
          <p:cNvPr id="2098" name="Text Box 50"/>
          <p:cNvSpPr txBox="1">
            <a:spLocks noChangeArrowheads="1"/>
          </p:cNvSpPr>
          <p:nvPr/>
        </p:nvSpPr>
        <p:spPr bwMode="auto">
          <a:xfrm>
            <a:off x="5292725" y="404813"/>
            <a:ext cx="158248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dirty="0" err="1" smtClean="0"/>
              <a:t>Degradation</a:t>
            </a:r>
            <a:endParaRPr lang="cs-CZ" dirty="0"/>
          </a:p>
        </p:txBody>
      </p:sp>
      <p:sp>
        <p:nvSpPr>
          <p:cNvPr id="2099" name="AutoShape 51"/>
          <p:cNvSpPr>
            <a:spLocks noChangeArrowheads="1"/>
          </p:cNvSpPr>
          <p:nvPr/>
        </p:nvSpPr>
        <p:spPr bwMode="auto">
          <a:xfrm>
            <a:off x="107950" y="5229225"/>
            <a:ext cx="962025" cy="914400"/>
          </a:xfrm>
          <a:prstGeom prst="pentagon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/>
              <a:t>p53</a:t>
            </a:r>
          </a:p>
        </p:txBody>
      </p:sp>
      <p:sp>
        <p:nvSpPr>
          <p:cNvPr id="2100" name="Arc 52"/>
          <p:cNvSpPr>
            <a:spLocks/>
          </p:cNvSpPr>
          <p:nvPr/>
        </p:nvSpPr>
        <p:spPr bwMode="auto">
          <a:xfrm rot="9233007">
            <a:off x="676275" y="5445125"/>
            <a:ext cx="2905125" cy="1196975"/>
          </a:xfrm>
          <a:custGeom>
            <a:avLst/>
            <a:gdLst>
              <a:gd name="G0" fmla="+- 10159 0 0"/>
              <a:gd name="G1" fmla="+- 21600 0 0"/>
              <a:gd name="G2" fmla="+- 21600 0 0"/>
              <a:gd name="T0" fmla="*/ 0 w 31759"/>
              <a:gd name="T1" fmla="*/ 2538 h 22864"/>
              <a:gd name="T2" fmla="*/ 31722 w 31759"/>
              <a:gd name="T3" fmla="*/ 22864 h 22864"/>
              <a:gd name="T4" fmla="*/ 10159 w 31759"/>
              <a:gd name="T5" fmla="*/ 21600 h 22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1759" h="22864" fill="none" extrusionOk="0">
                <a:moveTo>
                  <a:pt x="0" y="2538"/>
                </a:moveTo>
                <a:cubicBezTo>
                  <a:pt x="3126" y="871"/>
                  <a:pt x="6615" y="-1"/>
                  <a:pt x="10159" y="0"/>
                </a:cubicBezTo>
                <a:cubicBezTo>
                  <a:pt x="22088" y="0"/>
                  <a:pt x="31759" y="9670"/>
                  <a:pt x="31759" y="21600"/>
                </a:cubicBezTo>
                <a:cubicBezTo>
                  <a:pt x="31759" y="22021"/>
                  <a:pt x="31746" y="22443"/>
                  <a:pt x="31721" y="22863"/>
                </a:cubicBezTo>
              </a:path>
              <a:path w="31759" h="22864" stroke="0" extrusionOk="0">
                <a:moveTo>
                  <a:pt x="0" y="2538"/>
                </a:moveTo>
                <a:cubicBezTo>
                  <a:pt x="3126" y="871"/>
                  <a:pt x="6615" y="-1"/>
                  <a:pt x="10159" y="0"/>
                </a:cubicBezTo>
                <a:cubicBezTo>
                  <a:pt x="22088" y="0"/>
                  <a:pt x="31759" y="9670"/>
                  <a:pt x="31759" y="21600"/>
                </a:cubicBezTo>
                <a:cubicBezTo>
                  <a:pt x="31759" y="22021"/>
                  <a:pt x="31746" y="22443"/>
                  <a:pt x="31721" y="22863"/>
                </a:cubicBezTo>
                <a:lnTo>
                  <a:pt x="10159" y="21600"/>
                </a:lnTo>
                <a:close/>
              </a:path>
            </a:pathLst>
          </a:cu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02" name="Line 54"/>
          <p:cNvSpPr>
            <a:spLocks noChangeShapeType="1"/>
          </p:cNvSpPr>
          <p:nvPr/>
        </p:nvSpPr>
        <p:spPr bwMode="auto">
          <a:xfrm flipV="1">
            <a:off x="468313" y="6165850"/>
            <a:ext cx="215900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3" name="Rectangle 55"/>
          <p:cNvSpPr>
            <a:spLocks noChangeArrowheads="1"/>
          </p:cNvSpPr>
          <p:nvPr/>
        </p:nvSpPr>
        <p:spPr bwMode="auto">
          <a:xfrm>
            <a:off x="179388" y="2997200"/>
            <a:ext cx="827087" cy="4318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/>
              <a:t>ATM</a:t>
            </a:r>
          </a:p>
        </p:txBody>
      </p:sp>
      <p:sp>
        <p:nvSpPr>
          <p:cNvPr id="2105" name="Line 57"/>
          <p:cNvSpPr>
            <a:spLocks noChangeShapeType="1"/>
          </p:cNvSpPr>
          <p:nvPr/>
        </p:nvSpPr>
        <p:spPr bwMode="auto">
          <a:xfrm>
            <a:off x="323850" y="4437063"/>
            <a:ext cx="576263" cy="360362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6" name="Line 58"/>
          <p:cNvSpPr>
            <a:spLocks noChangeShapeType="1"/>
          </p:cNvSpPr>
          <p:nvPr/>
        </p:nvSpPr>
        <p:spPr bwMode="auto">
          <a:xfrm flipV="1">
            <a:off x="323850" y="4437063"/>
            <a:ext cx="576263" cy="358775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7" name="Line 59"/>
          <p:cNvSpPr>
            <a:spLocks noChangeShapeType="1"/>
          </p:cNvSpPr>
          <p:nvPr/>
        </p:nvSpPr>
        <p:spPr bwMode="auto">
          <a:xfrm flipH="1">
            <a:off x="611188" y="3429000"/>
            <a:ext cx="0" cy="1871663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8" name="Text Box 60"/>
          <p:cNvSpPr txBox="1">
            <a:spLocks noChangeArrowheads="1"/>
          </p:cNvSpPr>
          <p:nvPr/>
        </p:nvSpPr>
        <p:spPr bwMode="auto">
          <a:xfrm>
            <a:off x="574675" y="4075113"/>
            <a:ext cx="128541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 dirty="0" smtClean="0"/>
              <a:t>ATM </a:t>
            </a:r>
            <a:r>
              <a:rPr lang="cs-CZ" sz="1400" smtClean="0"/>
              <a:t>mutation</a:t>
            </a:r>
            <a:endParaRPr lang="cs-CZ" sz="1400"/>
          </a:p>
        </p:txBody>
      </p:sp>
      <p:sp>
        <p:nvSpPr>
          <p:cNvPr id="2109" name="Text Box 61"/>
          <p:cNvSpPr txBox="1">
            <a:spLocks noChangeArrowheads="1"/>
          </p:cNvSpPr>
          <p:nvPr/>
        </p:nvSpPr>
        <p:spPr bwMode="auto">
          <a:xfrm>
            <a:off x="303213" y="44450"/>
            <a:ext cx="234391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 dirty="0" smtClean="0"/>
              <a:t>Gene </a:t>
            </a:r>
            <a:r>
              <a:rPr lang="cs-CZ" sz="1400" dirty="0" err="1" smtClean="0"/>
              <a:t>instability</a:t>
            </a:r>
            <a:r>
              <a:rPr lang="cs-CZ" sz="1400" dirty="0" smtClean="0"/>
              <a:t>/</a:t>
            </a:r>
            <a:endParaRPr lang="cs-CZ" sz="1400" dirty="0"/>
          </a:p>
          <a:p>
            <a:r>
              <a:rPr lang="cs-CZ" sz="1400" dirty="0" smtClean="0"/>
              <a:t>Chromatin </a:t>
            </a:r>
            <a:r>
              <a:rPr lang="cs-CZ" sz="1400" dirty="0" err="1" smtClean="0"/>
              <a:t>interaction</a:t>
            </a:r>
            <a:r>
              <a:rPr lang="cs-CZ" sz="1400" dirty="0" smtClean="0"/>
              <a:t>/</a:t>
            </a:r>
            <a:endParaRPr lang="cs-CZ" sz="1400" dirty="0"/>
          </a:p>
          <a:p>
            <a:r>
              <a:rPr lang="cs-CZ" sz="1400" dirty="0" err="1" smtClean="0"/>
              <a:t>enzymes</a:t>
            </a:r>
            <a:r>
              <a:rPr lang="cs-CZ" sz="1400" dirty="0" smtClean="0"/>
              <a:t> </a:t>
            </a:r>
            <a:r>
              <a:rPr lang="cs-CZ" sz="1400" dirty="0" err="1" smtClean="0"/>
              <a:t>modified</a:t>
            </a:r>
            <a:r>
              <a:rPr lang="cs-CZ" sz="1400" dirty="0" smtClean="0"/>
              <a:t> </a:t>
            </a:r>
            <a:r>
              <a:rPr lang="cs-CZ" sz="1400" dirty="0" err="1" smtClean="0"/>
              <a:t>histones</a:t>
            </a:r>
            <a:endParaRPr lang="cs-CZ" sz="1400" dirty="0"/>
          </a:p>
        </p:txBody>
      </p:sp>
      <p:sp>
        <p:nvSpPr>
          <p:cNvPr id="2110" name="Text Box 62"/>
          <p:cNvSpPr txBox="1">
            <a:spLocks noChangeArrowheads="1"/>
          </p:cNvSpPr>
          <p:nvPr/>
        </p:nvSpPr>
        <p:spPr bwMode="auto">
          <a:xfrm>
            <a:off x="-36513" y="2563813"/>
            <a:ext cx="125040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400" dirty="0" smtClean="0"/>
              <a:t>DNA </a:t>
            </a:r>
            <a:r>
              <a:rPr lang="cs-CZ" sz="1400" dirty="0" err="1" smtClean="0"/>
              <a:t>damage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49052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/>
          <a:lstStyle/>
          <a:p>
            <a:r>
              <a:rPr lang="cs-CZ" dirty="0"/>
              <a:t> </a:t>
            </a:r>
            <a:r>
              <a:rPr lang="cs-CZ" sz="4000" b="1" dirty="0" smtClean="0">
                <a:solidFill>
                  <a:srgbClr val="FFFF00"/>
                </a:solidFill>
              </a:rPr>
              <a:t>MCL- </a:t>
            </a:r>
            <a:r>
              <a:rPr lang="cs-CZ" sz="4000" b="1" dirty="0" err="1" smtClean="0">
                <a:solidFill>
                  <a:srgbClr val="FFFF00"/>
                </a:solidFill>
              </a:rPr>
              <a:t>treatment</a:t>
            </a:r>
            <a:r>
              <a:rPr lang="cs-CZ" sz="4000" b="1" dirty="0" smtClean="0">
                <a:solidFill>
                  <a:srgbClr val="FFFF00"/>
                </a:solidFill>
              </a:rPr>
              <a:t> </a:t>
            </a:r>
            <a:br>
              <a:rPr lang="cs-CZ" sz="4000" b="1" dirty="0" smtClean="0">
                <a:solidFill>
                  <a:srgbClr val="FFFF00"/>
                </a:solidFill>
              </a:rPr>
            </a:br>
            <a:endParaRPr lang="cs-CZ" sz="4000" b="1" dirty="0">
              <a:solidFill>
                <a:srgbClr val="FFFF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57200" y="1066800"/>
            <a:ext cx="850425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800" dirty="0" smtClean="0"/>
              <a:t> </a:t>
            </a:r>
            <a:r>
              <a:rPr lang="cs-CZ" sz="2400" dirty="0" err="1" smtClean="0"/>
              <a:t>intensive</a:t>
            </a:r>
            <a:r>
              <a:rPr lang="cs-CZ" sz="2400" dirty="0" smtClean="0"/>
              <a:t> </a:t>
            </a:r>
            <a:r>
              <a:rPr lang="cs-CZ" sz="2400" dirty="0" err="1" smtClean="0"/>
              <a:t>chemotherapy</a:t>
            </a:r>
            <a:r>
              <a:rPr lang="cs-CZ" sz="2400" dirty="0" smtClean="0"/>
              <a:t> </a:t>
            </a:r>
            <a:r>
              <a:rPr lang="cs-CZ" sz="2400" dirty="0" err="1" smtClean="0"/>
              <a:t>is</a:t>
            </a:r>
            <a:r>
              <a:rPr lang="cs-CZ" sz="2400" dirty="0" smtClean="0"/>
              <a:t> </a:t>
            </a:r>
            <a:r>
              <a:rPr lang="cs-CZ" sz="2400" dirty="0" err="1" smtClean="0"/>
              <a:t>recommended</a:t>
            </a:r>
            <a:r>
              <a:rPr lang="cs-CZ" sz="2400" dirty="0" smtClean="0"/>
              <a:t> </a:t>
            </a:r>
            <a:r>
              <a:rPr lang="cs-CZ" sz="2400" dirty="0" err="1" smtClean="0"/>
              <a:t>if</a:t>
            </a:r>
            <a:r>
              <a:rPr lang="cs-CZ" sz="2400" dirty="0" smtClean="0"/>
              <a:t> </a:t>
            </a:r>
            <a:r>
              <a:rPr lang="cs-CZ" sz="2400" dirty="0" err="1" smtClean="0"/>
              <a:t>possible</a:t>
            </a:r>
            <a:endParaRPr lang="cs-CZ" sz="2400" dirty="0" smtClean="0"/>
          </a:p>
          <a:p>
            <a:r>
              <a:rPr lang="cs-CZ" sz="2400" dirty="0" smtClean="0"/>
              <a:t>  R-</a:t>
            </a:r>
            <a:r>
              <a:rPr lang="cs-CZ" sz="2400" dirty="0" err="1" smtClean="0"/>
              <a:t>MaxiCHOP</a:t>
            </a:r>
            <a:r>
              <a:rPr lang="cs-CZ" sz="2400" dirty="0" smtClean="0"/>
              <a:t>/</a:t>
            </a:r>
            <a:r>
              <a:rPr lang="cs-CZ" sz="2400" dirty="0" err="1" smtClean="0"/>
              <a:t>high</a:t>
            </a:r>
            <a:r>
              <a:rPr lang="cs-CZ" sz="2400" dirty="0" smtClean="0"/>
              <a:t> </a:t>
            </a:r>
            <a:r>
              <a:rPr lang="cs-CZ" sz="2400" dirty="0" err="1" smtClean="0"/>
              <a:t>dose</a:t>
            </a:r>
            <a:r>
              <a:rPr lang="cs-CZ" sz="2400" dirty="0" smtClean="0"/>
              <a:t> </a:t>
            </a:r>
            <a:r>
              <a:rPr lang="cs-CZ" sz="2400" dirty="0" err="1" smtClean="0"/>
              <a:t>Arac</a:t>
            </a:r>
            <a:r>
              <a:rPr lang="cs-CZ" sz="2400" dirty="0" smtClean="0"/>
              <a:t>/ </a:t>
            </a:r>
            <a:r>
              <a:rPr lang="cs-CZ" sz="2400" dirty="0" err="1" smtClean="0"/>
              <a:t>high</a:t>
            </a:r>
            <a:r>
              <a:rPr lang="cs-CZ" sz="2400" dirty="0" smtClean="0"/>
              <a:t> </a:t>
            </a:r>
            <a:r>
              <a:rPr lang="cs-CZ" sz="2400" dirty="0" err="1" smtClean="0"/>
              <a:t>dose</a:t>
            </a:r>
            <a:r>
              <a:rPr lang="cs-CZ" sz="2400" dirty="0" smtClean="0"/>
              <a:t> BEAM</a:t>
            </a:r>
          </a:p>
          <a:p>
            <a:endParaRPr lang="cs-CZ" sz="2400" dirty="0" smtClean="0"/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</a:t>
            </a:r>
            <a:r>
              <a:rPr lang="cs-CZ" sz="2400" dirty="0" err="1" smtClean="0"/>
              <a:t>transplantation</a:t>
            </a:r>
            <a:r>
              <a:rPr lang="cs-CZ" sz="2400" dirty="0" smtClean="0"/>
              <a:t> </a:t>
            </a:r>
            <a:r>
              <a:rPr lang="cs-CZ" sz="2400" dirty="0" err="1" smtClean="0"/>
              <a:t>therapy</a:t>
            </a:r>
            <a:r>
              <a:rPr lang="cs-CZ" sz="2400" dirty="0" smtClean="0"/>
              <a:t> </a:t>
            </a:r>
            <a:r>
              <a:rPr lang="cs-CZ" sz="2400" dirty="0" err="1" smtClean="0"/>
              <a:t>is</a:t>
            </a:r>
            <a:r>
              <a:rPr lang="cs-CZ" sz="2400" dirty="0" smtClean="0"/>
              <a:t> </a:t>
            </a:r>
            <a:r>
              <a:rPr lang="cs-CZ" sz="2400" dirty="0" err="1" smtClean="0"/>
              <a:t>indicated</a:t>
            </a:r>
            <a:r>
              <a:rPr lang="cs-CZ" sz="2400" dirty="0" smtClean="0"/>
              <a:t> in </a:t>
            </a:r>
            <a:r>
              <a:rPr lang="cs-CZ" sz="2400" dirty="0" err="1" smtClean="0"/>
              <a:t>younger</a:t>
            </a:r>
            <a:r>
              <a:rPr lang="cs-CZ" sz="2400" dirty="0" smtClean="0"/>
              <a:t> </a:t>
            </a:r>
            <a:r>
              <a:rPr lang="cs-CZ" sz="2400" dirty="0" err="1" smtClean="0"/>
              <a:t>patients</a:t>
            </a:r>
            <a:endParaRPr lang="cs-CZ" sz="2400" dirty="0" smtClean="0"/>
          </a:p>
          <a:p>
            <a:pPr>
              <a:buFont typeface="Arial" pitchFamily="34" charset="0"/>
              <a:buChar char="•"/>
            </a:pPr>
            <a:endParaRPr lang="cs-CZ" sz="2400" dirty="0"/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</a:t>
            </a:r>
            <a:r>
              <a:rPr lang="cs-CZ" sz="2400" dirty="0" smtClean="0"/>
              <a:t>majority </a:t>
            </a:r>
            <a:r>
              <a:rPr lang="cs-CZ" sz="2400" dirty="0" err="1" smtClean="0"/>
              <a:t>of</a:t>
            </a:r>
            <a:r>
              <a:rPr lang="cs-CZ" sz="2400" dirty="0" smtClean="0"/>
              <a:t> MCL </a:t>
            </a:r>
            <a:r>
              <a:rPr lang="cs-CZ" sz="2400" dirty="0" err="1" smtClean="0"/>
              <a:t>patients</a:t>
            </a:r>
            <a:r>
              <a:rPr lang="cs-CZ" sz="2400" dirty="0" smtClean="0"/>
              <a:t> not </a:t>
            </a:r>
            <a:r>
              <a:rPr lang="cs-CZ" sz="2400" dirty="0" err="1" smtClean="0"/>
              <a:t>able</a:t>
            </a:r>
            <a:r>
              <a:rPr lang="cs-CZ" sz="2400" dirty="0" smtClean="0"/>
              <a:t> to </a:t>
            </a:r>
            <a:r>
              <a:rPr lang="cs-CZ" sz="2400" dirty="0" err="1" smtClean="0"/>
              <a:t>receive</a:t>
            </a:r>
            <a:r>
              <a:rPr lang="cs-CZ" sz="2400" dirty="0" smtClean="0"/>
              <a:t> </a:t>
            </a:r>
            <a:r>
              <a:rPr lang="cs-CZ" sz="2400" dirty="0" err="1" smtClean="0"/>
              <a:t>intensive</a:t>
            </a:r>
            <a:r>
              <a:rPr lang="cs-CZ" sz="2400" dirty="0" smtClean="0"/>
              <a:t>    </a:t>
            </a:r>
          </a:p>
          <a:p>
            <a:r>
              <a:rPr lang="cs-CZ" sz="2400" dirty="0"/>
              <a:t> </a:t>
            </a:r>
            <a:r>
              <a:rPr lang="cs-CZ" sz="2400" dirty="0" smtClean="0"/>
              <a:t> </a:t>
            </a:r>
            <a:r>
              <a:rPr lang="cs-CZ" sz="2400" dirty="0" err="1" smtClean="0"/>
              <a:t>treament</a:t>
            </a:r>
            <a:endParaRPr lang="cs-CZ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err="1" smtClean="0"/>
              <a:t>rituximab</a:t>
            </a:r>
            <a:r>
              <a:rPr lang="cs-CZ" sz="2400" dirty="0" smtClean="0"/>
              <a:t> in </a:t>
            </a:r>
            <a:r>
              <a:rPr lang="cs-CZ" sz="2400" dirty="0" err="1" smtClean="0"/>
              <a:t>induction</a:t>
            </a:r>
            <a:r>
              <a:rPr lang="cs-CZ" sz="2400" dirty="0" smtClean="0"/>
              <a:t> and in </a:t>
            </a:r>
            <a:r>
              <a:rPr lang="cs-CZ" sz="2400" dirty="0" err="1" smtClean="0"/>
              <a:t>maintenance</a:t>
            </a:r>
            <a:r>
              <a:rPr lang="cs-CZ" sz="2400" dirty="0" smtClean="0"/>
              <a:t> </a:t>
            </a:r>
            <a:r>
              <a:rPr lang="cs-CZ" sz="2400" dirty="0" err="1" smtClean="0"/>
              <a:t>improved</a:t>
            </a:r>
            <a:r>
              <a:rPr lang="cs-CZ" sz="2400" dirty="0" smtClean="0"/>
              <a:t> MCL </a:t>
            </a:r>
            <a:r>
              <a:rPr lang="cs-CZ" sz="2400" dirty="0" err="1" smtClean="0"/>
              <a:t>prognosis</a:t>
            </a:r>
            <a:endParaRPr lang="cs-CZ" sz="2400" dirty="0" smtClean="0"/>
          </a:p>
          <a:p>
            <a:endParaRPr lang="cs-CZ" sz="2400" dirty="0" smtClean="0"/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</a:t>
            </a:r>
            <a:r>
              <a:rPr lang="cs-CZ" sz="2400" dirty="0" err="1" smtClean="0"/>
              <a:t>new</a:t>
            </a:r>
            <a:r>
              <a:rPr lang="cs-CZ" sz="2400" dirty="0" smtClean="0"/>
              <a:t> „</a:t>
            </a:r>
            <a:r>
              <a:rPr lang="cs-CZ" sz="2400" dirty="0" err="1" smtClean="0"/>
              <a:t>smart</a:t>
            </a:r>
            <a:r>
              <a:rPr lang="cs-CZ" sz="2400" dirty="0" smtClean="0"/>
              <a:t>“ </a:t>
            </a:r>
            <a:r>
              <a:rPr lang="cs-CZ" sz="2400" dirty="0" err="1" smtClean="0"/>
              <a:t>drugs</a:t>
            </a:r>
            <a:r>
              <a:rPr lang="cs-CZ" sz="2400" dirty="0" smtClean="0"/>
              <a:t> (</a:t>
            </a:r>
            <a:r>
              <a:rPr lang="cs-CZ" sz="2400" dirty="0" err="1" smtClean="0"/>
              <a:t>biological</a:t>
            </a:r>
            <a:r>
              <a:rPr lang="cs-CZ" sz="2400" dirty="0" smtClean="0"/>
              <a:t> agens) </a:t>
            </a:r>
            <a:r>
              <a:rPr lang="cs-CZ" sz="2400" dirty="0" err="1" smtClean="0"/>
              <a:t>focused</a:t>
            </a:r>
            <a:r>
              <a:rPr lang="cs-CZ" sz="2400" dirty="0" smtClean="0"/>
              <a:t> on </a:t>
            </a:r>
          </a:p>
          <a:p>
            <a:r>
              <a:rPr lang="cs-CZ" sz="2400" dirty="0" smtClean="0"/>
              <a:t>  </a:t>
            </a:r>
            <a:r>
              <a:rPr lang="cs-CZ" sz="2400" b="1" dirty="0" smtClean="0">
                <a:solidFill>
                  <a:srgbClr val="FFFF00"/>
                </a:solidFill>
              </a:rPr>
              <a:t>BCR </a:t>
            </a:r>
            <a:r>
              <a:rPr lang="cs-CZ" sz="2400" b="1" dirty="0" err="1" smtClean="0">
                <a:solidFill>
                  <a:srgbClr val="FFFF00"/>
                </a:solidFill>
              </a:rPr>
              <a:t>signaling</a:t>
            </a:r>
            <a:r>
              <a:rPr lang="cs-CZ" sz="2400" dirty="0" smtClean="0"/>
              <a:t> are </a:t>
            </a:r>
            <a:r>
              <a:rPr lang="cs-CZ" sz="2400" dirty="0" err="1" smtClean="0"/>
              <a:t>promissing</a:t>
            </a:r>
            <a:endParaRPr lang="cs-CZ" sz="2400" dirty="0" smtClean="0"/>
          </a:p>
          <a:p>
            <a:pPr lvl="1">
              <a:buFont typeface="Arial" pitchFamily="34" charset="0"/>
              <a:buChar char="•"/>
            </a:pPr>
            <a:r>
              <a:rPr lang="cs-CZ" sz="2400" b="1" dirty="0" err="1" smtClean="0">
                <a:solidFill>
                  <a:srgbClr val="FFFF00"/>
                </a:solidFill>
              </a:rPr>
              <a:t>Ibrutinib</a:t>
            </a:r>
            <a:r>
              <a:rPr lang="cs-CZ" sz="2400" b="1" dirty="0" smtClean="0">
                <a:solidFill>
                  <a:srgbClr val="FFFF00"/>
                </a:solidFill>
              </a:rPr>
              <a:t>, </a:t>
            </a:r>
            <a:r>
              <a:rPr lang="cs-CZ" sz="2400" b="1" dirty="0" err="1" smtClean="0">
                <a:solidFill>
                  <a:srgbClr val="FFFF00"/>
                </a:solidFill>
              </a:rPr>
              <a:t>bortezomib</a:t>
            </a:r>
            <a:r>
              <a:rPr lang="cs-CZ" sz="2400" b="1" dirty="0" smtClean="0">
                <a:solidFill>
                  <a:srgbClr val="FFFF00"/>
                </a:solidFill>
              </a:rPr>
              <a:t>, </a:t>
            </a:r>
            <a:r>
              <a:rPr lang="cs-CZ" sz="2400" b="1" dirty="0" err="1" smtClean="0">
                <a:solidFill>
                  <a:srgbClr val="FFFF00"/>
                </a:solidFill>
              </a:rPr>
              <a:t>temsirolimus</a:t>
            </a:r>
            <a:r>
              <a:rPr lang="cs-CZ" sz="2400" b="1" dirty="0" smtClean="0">
                <a:solidFill>
                  <a:srgbClr val="FFFF00"/>
                </a:solidFill>
              </a:rPr>
              <a:t> </a:t>
            </a:r>
            <a:r>
              <a:rPr lang="cs-CZ" sz="2400" dirty="0" smtClean="0"/>
              <a:t>+/- </a:t>
            </a:r>
            <a:r>
              <a:rPr lang="cs-CZ" sz="2400" dirty="0" err="1" smtClean="0"/>
              <a:t>rituximab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78251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5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962400" y="1143000"/>
            <a:ext cx="4953000" cy="2057400"/>
          </a:xfrm>
        </p:spPr>
        <p:txBody>
          <a:bodyPr/>
          <a:lstStyle/>
          <a:p>
            <a:pPr lvl="1" eaLnBrk="1" hangingPunct="1"/>
            <a:endParaRPr lang="cs-CZ" sz="2400" dirty="0" smtClean="0"/>
          </a:p>
          <a:p>
            <a:pPr lvl="1" eaLnBrk="1" hangingPunct="1"/>
            <a:endParaRPr lang="cs-CZ" sz="2400" dirty="0" smtClean="0"/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152400"/>
            <a:ext cx="8686800" cy="990600"/>
          </a:xfrm>
          <a:noFill/>
          <a:ln>
            <a:noFill/>
          </a:ln>
        </p:spPr>
        <p:txBody>
          <a:bodyPr/>
          <a:lstStyle/>
          <a:p>
            <a:pPr>
              <a:defRPr/>
            </a:pPr>
            <a:r>
              <a:rPr lang="cs-CZ" sz="3200" b="1" dirty="0" smtClean="0">
                <a:solidFill>
                  <a:srgbClr val="FFFF00"/>
                </a:solidFill>
              </a:rPr>
              <a:t>T-CELL LYMPHOMAS</a:t>
            </a:r>
          </a:p>
        </p:txBody>
      </p:sp>
      <p:sp>
        <p:nvSpPr>
          <p:cNvPr id="41062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" y="1143000"/>
            <a:ext cx="8686800" cy="5334000"/>
          </a:xfrm>
        </p:spPr>
        <p:txBody>
          <a:bodyPr/>
          <a:lstStyle/>
          <a:p>
            <a:pPr lvl="1" eaLnBrk="1" hangingPunct="1"/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sz="2400" b="1" u="sng" dirty="0" err="1" smtClean="0">
                <a:solidFill>
                  <a:srgbClr val="FFFF00"/>
                </a:solidFill>
              </a:rPr>
              <a:t>Nodal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</a:p>
          <a:p>
            <a:pPr lvl="2" eaLnBrk="1" hangingPunct="1"/>
            <a:r>
              <a:rPr lang="cs-CZ" dirty="0" smtClean="0">
                <a:solidFill>
                  <a:srgbClr val="FFFF00"/>
                </a:solidFill>
              </a:rPr>
              <a:t>PTCL, NOS: </a:t>
            </a:r>
            <a:r>
              <a:rPr lang="cs-CZ" dirty="0" err="1" smtClean="0">
                <a:solidFill>
                  <a:srgbClr val="FFFF00"/>
                </a:solidFill>
              </a:rPr>
              <a:t>peripheral</a:t>
            </a:r>
            <a:r>
              <a:rPr lang="cs-CZ" dirty="0" smtClean="0">
                <a:solidFill>
                  <a:srgbClr val="FFFF00"/>
                </a:solidFill>
              </a:rPr>
              <a:t> T-cell </a:t>
            </a:r>
            <a:r>
              <a:rPr lang="cs-CZ" dirty="0" err="1" smtClean="0">
                <a:solidFill>
                  <a:srgbClr val="FFFF00"/>
                </a:solidFill>
              </a:rPr>
              <a:t>lymphoma</a:t>
            </a:r>
            <a:r>
              <a:rPr lang="cs-CZ" dirty="0" smtClean="0">
                <a:solidFill>
                  <a:srgbClr val="FFFF00"/>
                </a:solidFill>
              </a:rPr>
              <a:t> not </a:t>
            </a:r>
            <a:r>
              <a:rPr lang="cs-CZ" dirty="0" err="1" smtClean="0">
                <a:solidFill>
                  <a:srgbClr val="FFFF00"/>
                </a:solidFill>
              </a:rPr>
              <a:t>otherwise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specified</a:t>
            </a:r>
            <a:r>
              <a:rPr lang="cs-CZ" dirty="0" smtClean="0">
                <a:solidFill>
                  <a:srgbClr val="FFFF00"/>
                </a:solidFill>
              </a:rPr>
              <a:t> (</a:t>
            </a:r>
            <a:r>
              <a:rPr lang="cs-CZ" dirty="0" smtClean="0">
                <a:solidFill>
                  <a:srgbClr val="FFFF00"/>
                </a:solidFill>
              </a:rPr>
              <a:t>25-36%)</a:t>
            </a:r>
            <a:endParaRPr lang="cs-CZ" dirty="0" smtClean="0">
              <a:solidFill>
                <a:srgbClr val="FFFF00"/>
              </a:solidFill>
            </a:endParaRPr>
          </a:p>
          <a:p>
            <a:pPr lvl="2" eaLnBrk="1" hangingPunct="1"/>
            <a:r>
              <a:rPr lang="cs-CZ" dirty="0" smtClean="0">
                <a:solidFill>
                  <a:srgbClr val="FFFF00"/>
                </a:solidFill>
              </a:rPr>
              <a:t>ALCL: </a:t>
            </a:r>
            <a:r>
              <a:rPr lang="cs-CZ" dirty="0" err="1" smtClean="0">
                <a:solidFill>
                  <a:srgbClr val="FFFF00"/>
                </a:solidFill>
              </a:rPr>
              <a:t>anaplastic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large</a:t>
            </a:r>
            <a:r>
              <a:rPr lang="cs-CZ" dirty="0" smtClean="0">
                <a:solidFill>
                  <a:srgbClr val="FFFF00"/>
                </a:solidFill>
              </a:rPr>
              <a:t> cell </a:t>
            </a:r>
            <a:r>
              <a:rPr lang="cs-CZ" dirty="0" err="1" smtClean="0">
                <a:solidFill>
                  <a:srgbClr val="FFFF00"/>
                </a:solidFill>
              </a:rPr>
              <a:t>lymphoma</a:t>
            </a:r>
            <a:r>
              <a:rPr lang="cs-CZ" dirty="0" smtClean="0">
                <a:solidFill>
                  <a:srgbClr val="FFFF00"/>
                </a:solidFill>
              </a:rPr>
              <a:t> (</a:t>
            </a:r>
            <a:r>
              <a:rPr lang="cs-CZ" dirty="0" smtClean="0">
                <a:solidFill>
                  <a:srgbClr val="FFFF00"/>
                </a:solidFill>
              </a:rPr>
              <a:t>12-29%)</a:t>
            </a:r>
            <a:endParaRPr lang="cs-CZ" dirty="0" smtClean="0">
              <a:solidFill>
                <a:srgbClr val="FFFF00"/>
              </a:solidFill>
            </a:endParaRPr>
          </a:p>
          <a:p>
            <a:pPr lvl="2" eaLnBrk="1" hangingPunct="1"/>
            <a:r>
              <a:rPr lang="cs-CZ" dirty="0" smtClean="0">
                <a:solidFill>
                  <a:srgbClr val="FFFF00"/>
                </a:solidFill>
              </a:rPr>
              <a:t>AITL: </a:t>
            </a:r>
            <a:r>
              <a:rPr lang="cs-CZ" dirty="0" err="1" smtClean="0">
                <a:solidFill>
                  <a:srgbClr val="FFFF00"/>
                </a:solidFill>
              </a:rPr>
              <a:t>angioimunoblastic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lymphoma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smtClean="0">
                <a:solidFill>
                  <a:srgbClr val="FFFF00"/>
                </a:solidFill>
              </a:rPr>
              <a:t>(7-19</a:t>
            </a:r>
            <a:r>
              <a:rPr lang="cs-CZ" dirty="0" smtClean="0">
                <a:solidFill>
                  <a:srgbClr val="FFFF00"/>
                </a:solidFill>
              </a:rPr>
              <a:t>%)</a:t>
            </a:r>
          </a:p>
          <a:p>
            <a:pPr lvl="1" eaLnBrk="1" hangingPunct="1"/>
            <a:r>
              <a:rPr lang="cs-CZ" sz="2400" b="1" u="sng" dirty="0" err="1" smtClean="0">
                <a:solidFill>
                  <a:srgbClr val="FFFF00"/>
                </a:solidFill>
              </a:rPr>
              <a:t>Extranodal</a:t>
            </a:r>
            <a:r>
              <a:rPr lang="cs-CZ" sz="2400" dirty="0" smtClean="0">
                <a:solidFill>
                  <a:srgbClr val="FFFF00"/>
                </a:solidFill>
              </a:rPr>
              <a:t> (</a:t>
            </a:r>
            <a:r>
              <a:rPr lang="cs-CZ" sz="2400" dirty="0" err="1" smtClean="0">
                <a:solidFill>
                  <a:srgbClr val="FFFF00"/>
                </a:solidFill>
              </a:rPr>
              <a:t>tissue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err="1" smtClean="0">
                <a:solidFill>
                  <a:srgbClr val="FFFF00"/>
                </a:solidFill>
              </a:rPr>
              <a:t>tropism</a:t>
            </a:r>
            <a:r>
              <a:rPr lang="cs-CZ" sz="2400" dirty="0" smtClean="0">
                <a:solidFill>
                  <a:srgbClr val="FFFF00"/>
                </a:solidFill>
              </a:rPr>
              <a:t>)</a:t>
            </a:r>
          </a:p>
          <a:p>
            <a:pPr lvl="2" eaLnBrk="1" hangingPunct="1"/>
            <a:r>
              <a:rPr lang="cs-CZ" dirty="0" err="1" smtClean="0">
                <a:solidFill>
                  <a:srgbClr val="FFFF00"/>
                </a:solidFill>
              </a:rPr>
              <a:t>Hepatosplenic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el-GR" dirty="0" smtClean="0">
                <a:solidFill>
                  <a:srgbClr val="FFFF00"/>
                </a:solidFill>
              </a:rPr>
              <a:t>γδ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lymphoma</a:t>
            </a:r>
            <a:r>
              <a:rPr lang="cs-CZ" dirty="0" smtClean="0">
                <a:solidFill>
                  <a:srgbClr val="FFFF00"/>
                </a:solidFill>
              </a:rPr>
              <a:t> (1.4%)</a:t>
            </a:r>
          </a:p>
          <a:p>
            <a:pPr lvl="2" eaLnBrk="1" hangingPunct="1"/>
            <a:r>
              <a:rPr lang="cs-CZ" dirty="0" err="1" smtClean="0">
                <a:solidFill>
                  <a:srgbClr val="FFFF00"/>
                </a:solidFill>
              </a:rPr>
              <a:t>Enteropathy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associated</a:t>
            </a:r>
            <a:r>
              <a:rPr lang="cs-CZ" dirty="0" smtClean="0">
                <a:solidFill>
                  <a:srgbClr val="FFFF00"/>
                </a:solidFill>
              </a:rPr>
              <a:t> T-</a:t>
            </a:r>
            <a:r>
              <a:rPr lang="cs-CZ" dirty="0" err="1" smtClean="0">
                <a:solidFill>
                  <a:srgbClr val="FFFF00"/>
                </a:solidFill>
              </a:rPr>
              <a:t>lymphoma</a:t>
            </a:r>
            <a:r>
              <a:rPr lang="cs-CZ" dirty="0" smtClean="0">
                <a:solidFill>
                  <a:srgbClr val="FFFF00"/>
                </a:solidFill>
              </a:rPr>
              <a:t> (EATL) (5%)</a:t>
            </a:r>
          </a:p>
          <a:p>
            <a:pPr lvl="2" eaLnBrk="1" hangingPunct="1"/>
            <a:r>
              <a:rPr lang="cs-CZ" dirty="0" err="1" smtClean="0">
                <a:solidFill>
                  <a:srgbClr val="FFFF00"/>
                </a:solidFill>
              </a:rPr>
              <a:t>Panniculitis</a:t>
            </a:r>
            <a:r>
              <a:rPr lang="cs-CZ" dirty="0" smtClean="0">
                <a:solidFill>
                  <a:srgbClr val="FFFF00"/>
                </a:solidFill>
              </a:rPr>
              <a:t>-</a:t>
            </a:r>
            <a:r>
              <a:rPr lang="cs-CZ" dirty="0" err="1" smtClean="0">
                <a:solidFill>
                  <a:srgbClr val="FFFF00"/>
                </a:solidFill>
              </a:rPr>
              <a:t>like</a:t>
            </a:r>
            <a:r>
              <a:rPr lang="cs-CZ" dirty="0" smtClean="0">
                <a:solidFill>
                  <a:srgbClr val="FFFF00"/>
                </a:solidFill>
              </a:rPr>
              <a:t> T-cell </a:t>
            </a:r>
            <a:r>
              <a:rPr lang="cs-CZ" dirty="0" err="1" smtClean="0">
                <a:solidFill>
                  <a:srgbClr val="FFFF00"/>
                </a:solidFill>
              </a:rPr>
              <a:t>lymphoma</a:t>
            </a:r>
            <a:r>
              <a:rPr lang="cs-CZ" dirty="0" smtClean="0">
                <a:solidFill>
                  <a:srgbClr val="FFFF00"/>
                </a:solidFill>
              </a:rPr>
              <a:t> (0.9%)</a:t>
            </a:r>
          </a:p>
          <a:p>
            <a:pPr lvl="1" eaLnBrk="1" hangingPunct="1"/>
            <a:r>
              <a:rPr lang="cs-CZ" sz="2400" b="1" u="sng" dirty="0" err="1" smtClean="0">
                <a:solidFill>
                  <a:srgbClr val="FFFF00"/>
                </a:solidFill>
              </a:rPr>
              <a:t>Leukemic</a:t>
            </a:r>
            <a:endParaRPr lang="cs-CZ" sz="2400" b="1" u="sng" dirty="0" smtClean="0">
              <a:solidFill>
                <a:srgbClr val="FFFF00"/>
              </a:solidFill>
            </a:endParaRPr>
          </a:p>
          <a:p>
            <a:pPr lvl="2" eaLnBrk="1" hangingPunct="1"/>
            <a:r>
              <a:rPr lang="cs-CZ" dirty="0" err="1" smtClean="0">
                <a:solidFill>
                  <a:srgbClr val="FFFF00"/>
                </a:solidFill>
              </a:rPr>
              <a:t>Adult</a:t>
            </a:r>
            <a:r>
              <a:rPr lang="cs-CZ" dirty="0" smtClean="0">
                <a:solidFill>
                  <a:srgbClr val="FFFF00"/>
                </a:solidFill>
              </a:rPr>
              <a:t> T-cell </a:t>
            </a:r>
            <a:r>
              <a:rPr lang="cs-CZ" dirty="0" err="1" smtClean="0">
                <a:solidFill>
                  <a:srgbClr val="FFFF00"/>
                </a:solidFill>
              </a:rPr>
              <a:t>leukemia</a:t>
            </a:r>
            <a:r>
              <a:rPr lang="cs-CZ" dirty="0" smtClean="0">
                <a:solidFill>
                  <a:srgbClr val="FFFF00"/>
                </a:solidFill>
              </a:rPr>
              <a:t>, LGL-</a:t>
            </a:r>
            <a:r>
              <a:rPr lang="cs-CZ" dirty="0" err="1" smtClean="0">
                <a:solidFill>
                  <a:srgbClr val="FFFF00"/>
                </a:solidFill>
              </a:rPr>
              <a:t>leukemia</a:t>
            </a:r>
            <a:r>
              <a:rPr lang="cs-CZ" dirty="0" smtClean="0">
                <a:solidFill>
                  <a:srgbClr val="FFFF00"/>
                </a:solidFill>
              </a:rPr>
              <a:t>, NK-cell </a:t>
            </a:r>
            <a:r>
              <a:rPr lang="cs-CZ" dirty="0" err="1" smtClean="0">
                <a:solidFill>
                  <a:srgbClr val="FFFF00"/>
                </a:solidFill>
              </a:rPr>
              <a:t>leukemia</a:t>
            </a:r>
            <a:r>
              <a:rPr lang="cs-CZ" dirty="0" smtClean="0">
                <a:solidFill>
                  <a:srgbClr val="FFFF00"/>
                </a:solidFill>
              </a:rPr>
              <a:t>, T-</a:t>
            </a:r>
            <a:r>
              <a:rPr lang="cs-CZ" dirty="0" err="1" smtClean="0">
                <a:solidFill>
                  <a:srgbClr val="FFFF00"/>
                </a:solidFill>
              </a:rPr>
              <a:t>prolymphocytic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leukemia</a:t>
            </a:r>
            <a:endParaRPr lang="cs-CZ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92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cs-CZ" sz="3600" b="1" dirty="0" smtClean="0">
                <a:solidFill>
                  <a:srgbClr val="FFFF00"/>
                </a:solidFill>
              </a:rPr>
              <a:t>T-CELL LYMPHOMA -</a:t>
            </a:r>
            <a:r>
              <a:rPr lang="cs-CZ" sz="3600" b="1" dirty="0" err="1" smtClean="0">
                <a:solidFill>
                  <a:srgbClr val="FFFF00"/>
                </a:solidFill>
              </a:rPr>
              <a:t>prognosis</a:t>
            </a:r>
            <a:endParaRPr lang="cs-CZ" sz="3600" b="1" dirty="0">
              <a:solidFill>
                <a:srgbClr val="FFFF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3A07C1-E71B-490C-B1FA-0920B5093EA6}" type="datetime1">
              <a:rPr lang="cs-CZ" smtClean="0"/>
              <a:pPr>
                <a:defRPr/>
              </a:pPr>
              <a:t>28.3.2020</a:t>
            </a:fld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33D207-D9D1-4181-97B7-2623BEDA7AAB}" type="slidenum">
              <a:rPr lang="cs-CZ" smtClean="0"/>
              <a:pPr>
                <a:defRPr/>
              </a:pPr>
              <a:t>54</a:t>
            </a:fld>
            <a:endParaRPr lang="cs-CZ"/>
          </a:p>
        </p:txBody>
      </p:sp>
      <p:pic>
        <p:nvPicPr>
          <p:cNvPr id="6" name="Picture 1"/>
          <p:cNvPicPr>
            <a:picLocks noGrp="1" noChangeAspect="1" noChangeArrowheads="1"/>
          </p:cNvPicPr>
          <p:nvPr>
            <p:ph type="tbl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3048000"/>
            <a:ext cx="7086600" cy="3674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ovéPole 6"/>
          <p:cNvSpPr txBox="1"/>
          <p:nvPr/>
        </p:nvSpPr>
        <p:spPr>
          <a:xfrm>
            <a:off x="76200" y="990600"/>
            <a:ext cx="91290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Non-</a:t>
            </a:r>
            <a:r>
              <a:rPr lang="cs-CZ" sz="2400" dirty="0" err="1" smtClean="0"/>
              <a:t>cutaneous</a:t>
            </a:r>
            <a:r>
              <a:rPr lang="cs-CZ" sz="2400" dirty="0" smtClean="0"/>
              <a:t> T-</a:t>
            </a:r>
            <a:r>
              <a:rPr lang="cs-CZ" sz="2400" dirty="0" err="1" smtClean="0"/>
              <a:t>lymphoma</a:t>
            </a:r>
            <a:r>
              <a:rPr lang="cs-CZ" sz="2400" dirty="0" smtClean="0"/>
              <a:t> </a:t>
            </a:r>
            <a:r>
              <a:rPr lang="cs-CZ" sz="2400" dirty="0" err="1" smtClean="0"/>
              <a:t>have</a:t>
            </a:r>
            <a:r>
              <a:rPr lang="cs-CZ" sz="2400" dirty="0" smtClean="0"/>
              <a:t> </a:t>
            </a:r>
            <a:r>
              <a:rPr lang="cs-CZ" sz="2400" dirty="0" err="1" smtClean="0"/>
              <a:t>very</a:t>
            </a:r>
            <a:r>
              <a:rPr lang="cs-CZ" sz="2400" dirty="0" smtClean="0"/>
              <a:t> </a:t>
            </a:r>
            <a:r>
              <a:rPr lang="cs-CZ" sz="2400" dirty="0" err="1" smtClean="0"/>
              <a:t>poor</a:t>
            </a:r>
            <a:r>
              <a:rPr lang="cs-CZ" sz="2400" dirty="0" smtClean="0"/>
              <a:t> </a:t>
            </a:r>
            <a:r>
              <a:rPr lang="cs-CZ" sz="2400" dirty="0" err="1" smtClean="0"/>
              <a:t>prognosis</a:t>
            </a:r>
            <a:endParaRPr lang="cs-CZ" sz="2400" dirty="0" smtClean="0"/>
          </a:p>
          <a:p>
            <a:pPr lvl="1">
              <a:buFont typeface="Arial" pitchFamily="34" charset="0"/>
              <a:buChar char="•"/>
            </a:pPr>
            <a:r>
              <a:rPr lang="cs-CZ" sz="2400" dirty="0" smtClean="0"/>
              <a:t> </a:t>
            </a:r>
            <a:r>
              <a:rPr lang="cs-CZ" sz="2400" dirty="0" err="1" smtClean="0"/>
              <a:t>Heterogeneity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units</a:t>
            </a:r>
            <a:r>
              <a:rPr lang="cs-CZ" sz="2400" dirty="0" smtClean="0"/>
              <a:t>/ </a:t>
            </a:r>
            <a:r>
              <a:rPr lang="cs-CZ" sz="2400" dirty="0" err="1" smtClean="0"/>
              <a:t>smal</a:t>
            </a:r>
            <a:r>
              <a:rPr lang="cs-CZ" sz="2400" dirty="0" smtClean="0"/>
              <a:t> </a:t>
            </a:r>
            <a:r>
              <a:rPr lang="cs-CZ" sz="2400" dirty="0" err="1" smtClean="0"/>
              <a:t>populations</a:t>
            </a:r>
            <a:r>
              <a:rPr lang="cs-CZ" sz="2400" dirty="0" smtClean="0"/>
              <a:t> </a:t>
            </a:r>
            <a:r>
              <a:rPr lang="cs-CZ" sz="2400" dirty="0" err="1" smtClean="0"/>
              <a:t>for</a:t>
            </a:r>
            <a:r>
              <a:rPr lang="cs-CZ" sz="2400" dirty="0" smtClean="0"/>
              <a:t> </a:t>
            </a:r>
            <a:r>
              <a:rPr lang="cs-CZ" sz="2400" dirty="0" err="1" smtClean="0"/>
              <a:t>clinical</a:t>
            </a:r>
            <a:r>
              <a:rPr lang="cs-CZ" sz="2400" dirty="0" smtClean="0"/>
              <a:t> </a:t>
            </a:r>
            <a:r>
              <a:rPr lang="cs-CZ" sz="2400" dirty="0" err="1" smtClean="0"/>
              <a:t>trials</a:t>
            </a:r>
            <a:endParaRPr lang="cs-CZ" sz="2400" dirty="0" smtClean="0"/>
          </a:p>
          <a:p>
            <a:pPr lvl="1">
              <a:buFont typeface="Arial" pitchFamily="34" charset="0"/>
              <a:buChar char="•"/>
            </a:pPr>
            <a:r>
              <a:rPr lang="cs-CZ" sz="2400" dirty="0" smtClean="0"/>
              <a:t> </a:t>
            </a:r>
            <a:r>
              <a:rPr lang="cs-CZ" sz="2400" dirty="0" err="1" smtClean="0"/>
              <a:t>Treatment</a:t>
            </a:r>
            <a:r>
              <a:rPr lang="cs-CZ" sz="2400" dirty="0" smtClean="0"/>
              <a:t> </a:t>
            </a:r>
            <a:r>
              <a:rPr lang="cs-CZ" sz="2400" dirty="0" err="1" smtClean="0"/>
              <a:t>used</a:t>
            </a:r>
            <a:r>
              <a:rPr lang="cs-CZ" sz="2400" dirty="0" smtClean="0"/>
              <a:t> in B-cell </a:t>
            </a:r>
            <a:r>
              <a:rPr lang="cs-CZ" sz="2400" dirty="0" err="1" smtClean="0"/>
              <a:t>lymphoma</a:t>
            </a:r>
            <a:r>
              <a:rPr lang="cs-CZ" sz="2400" dirty="0" smtClean="0"/>
              <a:t> </a:t>
            </a:r>
            <a:r>
              <a:rPr lang="cs-CZ" sz="2400" dirty="0" smtClean="0"/>
              <a:t>(CHOP) </a:t>
            </a:r>
            <a:r>
              <a:rPr lang="cs-CZ" sz="2400" dirty="0" err="1" smtClean="0"/>
              <a:t>is</a:t>
            </a:r>
            <a:r>
              <a:rPr lang="cs-CZ" sz="2400" dirty="0" smtClean="0"/>
              <a:t> </a:t>
            </a:r>
            <a:r>
              <a:rPr lang="cs-CZ" sz="2400" dirty="0" err="1" smtClean="0"/>
              <a:t>i</a:t>
            </a:r>
            <a:r>
              <a:rPr lang="cs-CZ" sz="2400" dirty="0" err="1" smtClean="0"/>
              <a:t>nsufficient</a:t>
            </a:r>
            <a:endParaRPr lang="cs-CZ" sz="2400" dirty="0" smtClean="0"/>
          </a:p>
          <a:p>
            <a:pPr lvl="1">
              <a:buFont typeface="Arial" pitchFamily="34" charset="0"/>
              <a:buChar char="•"/>
            </a:pPr>
            <a:r>
              <a:rPr lang="cs-CZ" sz="2400" dirty="0"/>
              <a:t> </a:t>
            </a:r>
            <a:r>
              <a:rPr lang="cs-C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CHOEP</a:t>
            </a:r>
            <a:r>
              <a:rPr lang="cs-CZ" sz="2400" dirty="0" smtClean="0"/>
              <a:t> (CHOP+ </a:t>
            </a:r>
            <a:r>
              <a:rPr lang="cs-CZ" sz="2400" dirty="0" err="1" smtClean="0"/>
              <a:t>etoposide</a:t>
            </a:r>
            <a:r>
              <a:rPr lang="cs-CZ" sz="2400" dirty="0" smtClean="0"/>
              <a:t>) </a:t>
            </a:r>
            <a:r>
              <a:rPr lang="cs-CZ" sz="2400" dirty="0" err="1" smtClean="0"/>
              <a:t>better</a:t>
            </a:r>
            <a:r>
              <a:rPr lang="cs-CZ" sz="2400" dirty="0" smtClean="0"/>
              <a:t> </a:t>
            </a:r>
            <a:r>
              <a:rPr lang="cs-CZ" sz="2400" dirty="0" err="1" smtClean="0"/>
              <a:t>than</a:t>
            </a:r>
            <a:r>
              <a:rPr lang="cs-CZ" sz="2400" dirty="0" smtClean="0"/>
              <a:t> CHOP</a:t>
            </a:r>
          </a:p>
          <a:p>
            <a:pPr lvl="1">
              <a:buFont typeface="Arial" pitchFamily="34" charset="0"/>
              <a:buChar char="•"/>
            </a:pPr>
            <a:r>
              <a:rPr lang="cs-CZ" sz="2400" dirty="0" smtClean="0"/>
              <a:t> CD30+ T-cell </a:t>
            </a:r>
            <a:r>
              <a:rPr lang="cs-CZ" sz="2400" dirty="0" err="1" smtClean="0"/>
              <a:t>lymphoma</a:t>
            </a:r>
            <a:r>
              <a:rPr lang="cs-CZ" sz="2400" dirty="0" smtClean="0"/>
              <a:t> </a:t>
            </a:r>
            <a:r>
              <a:rPr lang="cs-CZ" sz="2400" dirty="0" err="1" smtClean="0"/>
              <a:t>can</a:t>
            </a:r>
            <a:r>
              <a:rPr lang="cs-CZ" sz="2400" dirty="0" smtClean="0"/>
              <a:t> </a:t>
            </a:r>
            <a:r>
              <a:rPr lang="cs-CZ" sz="2400" dirty="0" err="1" smtClean="0"/>
              <a:t>be</a:t>
            </a:r>
            <a:r>
              <a:rPr lang="cs-CZ" sz="2400" dirty="0" smtClean="0"/>
              <a:t> </a:t>
            </a:r>
            <a:r>
              <a:rPr lang="cs-CZ" sz="2400" dirty="0" err="1" smtClean="0"/>
              <a:t>treated</a:t>
            </a:r>
            <a:r>
              <a:rPr lang="cs-CZ" sz="2400" dirty="0" smtClean="0"/>
              <a:t> </a:t>
            </a:r>
            <a:r>
              <a:rPr lang="cs-CZ" sz="2400" dirty="0" err="1" smtClean="0"/>
              <a:t>with</a:t>
            </a:r>
            <a:r>
              <a:rPr lang="cs-CZ" sz="2400" dirty="0" smtClean="0"/>
              <a:t> </a:t>
            </a:r>
            <a:r>
              <a:rPr lang="cs-CZ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brentuximab</a:t>
            </a:r>
            <a:r>
              <a:rPr lang="cs-C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vedotin</a:t>
            </a:r>
            <a:endParaRPr lang="cs-CZ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107504" y="914400"/>
            <a:ext cx="8229600" cy="2075656"/>
          </a:xfrm>
        </p:spPr>
        <p:txBody>
          <a:bodyPr/>
          <a:lstStyle/>
          <a:p>
            <a:r>
              <a:rPr lang="cs-CZ" sz="2400" b="1" dirty="0" smtClean="0"/>
              <a:t>CD30 </a:t>
            </a:r>
            <a:r>
              <a:rPr lang="cs-CZ" sz="2400" b="1" dirty="0" err="1" smtClean="0"/>
              <a:t>is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expressed</a:t>
            </a:r>
            <a:r>
              <a:rPr lang="cs-CZ" sz="2400" b="1" dirty="0" smtClean="0"/>
              <a:t>:</a:t>
            </a:r>
            <a:endParaRPr lang="cs-CZ" sz="2400" b="1" dirty="0" smtClean="0"/>
          </a:p>
          <a:p>
            <a:pPr lvl="1"/>
            <a:r>
              <a:rPr lang="cs-CZ" sz="2400" b="1" dirty="0" smtClean="0"/>
              <a:t>	on </a:t>
            </a:r>
            <a:r>
              <a:rPr lang="cs-CZ" sz="2400" b="1" dirty="0" smtClean="0"/>
              <a:t>RS-</a:t>
            </a:r>
            <a:r>
              <a:rPr lang="cs-CZ" sz="2400" b="1" dirty="0" err="1" smtClean="0"/>
              <a:t>cells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of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M.Hodgkin</a:t>
            </a:r>
            <a:endParaRPr lang="cs-CZ" sz="2400" b="1" dirty="0" smtClean="0"/>
          </a:p>
          <a:p>
            <a:pPr lvl="1"/>
            <a:r>
              <a:rPr lang="cs-CZ" sz="2400" b="1" dirty="0"/>
              <a:t> </a:t>
            </a:r>
            <a:r>
              <a:rPr lang="cs-CZ" sz="2400" b="1" dirty="0" smtClean="0"/>
              <a:t>on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ALCLs</a:t>
            </a:r>
            <a:r>
              <a:rPr lang="cs-CZ" sz="2400" b="1" dirty="0" smtClean="0"/>
              <a:t> </a:t>
            </a:r>
          </a:p>
          <a:p>
            <a:pPr lvl="1"/>
            <a:r>
              <a:rPr lang="cs-CZ" sz="2400" b="1" dirty="0" smtClean="0"/>
              <a:t>on  </a:t>
            </a:r>
            <a:r>
              <a:rPr lang="cs-CZ" sz="2400" b="1" dirty="0" err="1" smtClean="0"/>
              <a:t>primary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cutaneous</a:t>
            </a:r>
            <a:r>
              <a:rPr lang="cs-CZ" sz="2400" b="1" dirty="0" smtClean="0"/>
              <a:t> </a:t>
            </a:r>
            <a:r>
              <a:rPr lang="cs-CZ" sz="2400" b="1" dirty="0" smtClean="0"/>
              <a:t>T-</a:t>
            </a:r>
            <a:r>
              <a:rPr lang="cs-CZ" sz="2400" b="1" dirty="0" err="1" smtClean="0"/>
              <a:t>lymphomas</a:t>
            </a:r>
            <a:endParaRPr lang="cs-CZ" sz="2400" b="1" dirty="0" smtClean="0"/>
          </a:p>
          <a:p>
            <a:pPr lvl="1"/>
            <a:r>
              <a:rPr lang="cs-CZ" sz="2400" b="1" dirty="0" smtClean="0"/>
              <a:t>on </a:t>
            </a:r>
            <a:r>
              <a:rPr lang="cs-CZ" sz="2400" b="1" dirty="0" err="1" smtClean="0"/>
              <a:t>some</a:t>
            </a:r>
            <a:r>
              <a:rPr lang="cs-CZ" sz="2400" b="1" dirty="0" smtClean="0"/>
              <a:t> PTCL NOS and AITL </a:t>
            </a:r>
            <a:endParaRPr lang="cs-CZ" sz="2400" b="1" dirty="0" smtClean="0"/>
          </a:p>
          <a:p>
            <a:pPr lvl="1"/>
            <a:endParaRPr lang="cs-CZ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cs-CZ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cs-CZ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None/>
            </a:pPr>
            <a:endParaRPr lang="cs-CZ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None/>
            </a:pPr>
            <a:endParaRPr lang="cs-CZ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None/>
            </a:pPr>
            <a:endParaRPr lang="cs-CZ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</a:t>
            </a: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CD30 </a:t>
            </a:r>
            <a:r>
              <a:rPr 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alone</a:t>
            </a: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not </a:t>
            </a:r>
            <a:r>
              <a:rPr 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suficiently</a:t>
            </a: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efficace</a:t>
            </a: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cs-CZ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CD30 </a:t>
            </a:r>
            <a:r>
              <a:rPr lang="cs-CZ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signal</a:t>
            </a:r>
            <a:r>
              <a:rPr lang="cs-CZ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pathway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53" descr="D:\Hema\2007\uDec\z13th\Slides\images\nrc2291-f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4654288" cy="310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58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Documents and Settings\25540\Dokumenty\Obrázky\Slide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568375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9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3200" b="1" dirty="0" smtClean="0">
                <a:solidFill>
                  <a:srgbClr val="FFFF00"/>
                </a:solidFill>
              </a:rPr>
              <a:t>Long-term </a:t>
            </a:r>
            <a:r>
              <a:rPr lang="cs-CZ" sz="3200" b="1" dirty="0" err="1" smtClean="0">
                <a:solidFill>
                  <a:srgbClr val="FFFF00"/>
                </a:solidFill>
              </a:rPr>
              <a:t>problems</a:t>
            </a:r>
            <a:r>
              <a:rPr lang="cs-CZ" sz="3200" b="1" dirty="0" smtClean="0">
                <a:solidFill>
                  <a:srgbClr val="FFFF00"/>
                </a:solidFill>
              </a:rPr>
              <a:t> </a:t>
            </a:r>
            <a:r>
              <a:rPr lang="cs-CZ" sz="3200" b="1" dirty="0" err="1" smtClean="0">
                <a:solidFill>
                  <a:srgbClr val="FFFF00"/>
                </a:solidFill>
              </a:rPr>
              <a:t>related</a:t>
            </a:r>
            <a:r>
              <a:rPr lang="cs-CZ" sz="3200" b="1" dirty="0" smtClean="0">
                <a:solidFill>
                  <a:srgbClr val="FFFF00"/>
                </a:solidFill>
              </a:rPr>
              <a:t> to </a:t>
            </a:r>
            <a:r>
              <a:rPr lang="cs-CZ" sz="3200" b="1" dirty="0" err="1" smtClean="0">
                <a:solidFill>
                  <a:srgbClr val="FFFF00"/>
                </a:solidFill>
              </a:rPr>
              <a:t>treatment</a:t>
            </a:r>
            <a:r>
              <a:rPr lang="cs-CZ" sz="3200" b="1" dirty="0" smtClean="0">
                <a:solidFill>
                  <a:srgbClr val="FFFF00"/>
                </a:solidFill>
              </a:rPr>
              <a:t> </a:t>
            </a:r>
            <a:r>
              <a:rPr lang="cs-CZ" sz="3200" b="1" dirty="0" err="1" smtClean="0">
                <a:solidFill>
                  <a:srgbClr val="FFFF00"/>
                </a:solidFill>
              </a:rPr>
              <a:t>of</a:t>
            </a:r>
            <a:r>
              <a:rPr lang="cs-CZ" sz="3200" b="1" dirty="0" smtClean="0">
                <a:solidFill>
                  <a:srgbClr val="FFFF00"/>
                </a:solidFill>
              </a:rPr>
              <a:t> </a:t>
            </a:r>
            <a:r>
              <a:rPr lang="cs-CZ" sz="3200" b="1" dirty="0" err="1" smtClean="0">
                <a:solidFill>
                  <a:srgbClr val="FFFF00"/>
                </a:solidFill>
              </a:rPr>
              <a:t>Hodgkin´s</a:t>
            </a:r>
            <a:r>
              <a:rPr lang="cs-CZ" sz="3200" b="1" dirty="0" smtClean="0">
                <a:solidFill>
                  <a:srgbClr val="FFFF00"/>
                </a:solidFill>
              </a:rPr>
              <a:t> </a:t>
            </a:r>
            <a:r>
              <a:rPr lang="cs-CZ" sz="3200" b="1" dirty="0" err="1" smtClean="0">
                <a:solidFill>
                  <a:srgbClr val="FFFF00"/>
                </a:solidFill>
              </a:rPr>
              <a:t>disease</a:t>
            </a:r>
            <a:endParaRPr lang="cs-CZ" sz="3200" b="1" dirty="0" smtClean="0">
              <a:solidFill>
                <a:srgbClr val="FFFF00"/>
              </a:solidFill>
            </a:endParaRPr>
          </a:p>
        </p:txBody>
      </p:sp>
      <p:sp>
        <p:nvSpPr>
          <p:cNvPr id="4147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534400" cy="4495800"/>
          </a:xfrm>
        </p:spPr>
        <p:txBody>
          <a:bodyPr/>
          <a:lstStyle/>
          <a:p>
            <a:pPr eaLnBrk="1" hangingPunct="1"/>
            <a:r>
              <a:rPr lang="cs-CZ" sz="2400" dirty="0" err="1" smtClean="0"/>
              <a:t>Typically</a:t>
            </a:r>
            <a:r>
              <a:rPr lang="cs-CZ" sz="2400" dirty="0" smtClean="0"/>
              <a:t> ~10yrs </a:t>
            </a:r>
            <a:r>
              <a:rPr lang="cs-CZ" sz="2400" dirty="0" err="1" smtClean="0"/>
              <a:t>or</a:t>
            </a:r>
            <a:r>
              <a:rPr lang="cs-CZ" sz="2400" dirty="0" smtClean="0"/>
              <a:t> more </a:t>
            </a:r>
            <a:r>
              <a:rPr lang="cs-CZ" sz="2400" dirty="0" err="1" smtClean="0"/>
              <a:t>since</a:t>
            </a:r>
            <a:r>
              <a:rPr lang="cs-CZ" sz="2400" dirty="0" smtClean="0"/>
              <a:t> end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therapy</a:t>
            </a:r>
            <a:endParaRPr lang="cs-CZ" sz="2400" dirty="0" smtClean="0"/>
          </a:p>
          <a:p>
            <a:pPr eaLnBrk="1" hangingPunct="1"/>
            <a:r>
              <a:rPr lang="cs-CZ" sz="2400" dirty="0" err="1" smtClean="0"/>
              <a:t>Chemotherapy</a:t>
            </a:r>
            <a:r>
              <a:rPr lang="cs-CZ" sz="2400" dirty="0" smtClean="0"/>
              <a:t>/</a:t>
            </a:r>
            <a:r>
              <a:rPr lang="cs-CZ" sz="2400" dirty="0" err="1" smtClean="0"/>
              <a:t>radiotherapy</a:t>
            </a:r>
            <a:endParaRPr lang="cs-CZ" sz="2400" dirty="0" smtClean="0"/>
          </a:p>
          <a:p>
            <a:pPr eaLnBrk="1" hangingPunct="1"/>
            <a:r>
              <a:rPr lang="cs-CZ" sz="2400" dirty="0" err="1" smtClean="0"/>
              <a:t>Increased</a:t>
            </a:r>
            <a:r>
              <a:rPr lang="cs-CZ" sz="2400" dirty="0" smtClean="0"/>
              <a:t> </a:t>
            </a:r>
            <a:r>
              <a:rPr lang="cs-CZ" sz="2400" dirty="0" err="1" smtClean="0"/>
              <a:t>general</a:t>
            </a:r>
            <a:r>
              <a:rPr lang="cs-CZ" sz="2400" dirty="0" smtClean="0"/>
              <a:t> incidence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secondary</a:t>
            </a:r>
            <a:r>
              <a:rPr lang="cs-CZ" sz="2400" dirty="0" smtClean="0"/>
              <a:t> </a:t>
            </a:r>
            <a:r>
              <a:rPr lang="cs-CZ" sz="2400" dirty="0" err="1" smtClean="0"/>
              <a:t>malignancies</a:t>
            </a:r>
            <a:endParaRPr lang="cs-CZ" sz="2400" dirty="0" smtClean="0"/>
          </a:p>
          <a:p>
            <a:pPr lvl="1" eaLnBrk="1" hangingPunct="1"/>
            <a:r>
              <a:rPr lang="cs-CZ" sz="2000" dirty="0" smtClean="0"/>
              <a:t>More </a:t>
            </a:r>
            <a:r>
              <a:rPr lang="cs-CZ" sz="2000" dirty="0" err="1" smtClean="0"/>
              <a:t>then</a:t>
            </a:r>
            <a:r>
              <a:rPr lang="cs-CZ" sz="2000" smtClean="0"/>
              <a:t> 10-times</a:t>
            </a:r>
            <a:r>
              <a:rPr lang="cs-CZ" sz="2000" smtClean="0"/>
              <a:t> </a:t>
            </a:r>
            <a:endParaRPr lang="cs-CZ" sz="2000" dirty="0" smtClean="0"/>
          </a:p>
          <a:p>
            <a:pPr eaLnBrk="1" hangingPunct="1"/>
            <a:endParaRPr lang="cs-CZ" sz="2400" dirty="0" smtClean="0"/>
          </a:p>
          <a:p>
            <a:pPr eaLnBrk="1" hangingPunct="1"/>
            <a:r>
              <a:rPr lang="cs-CZ" sz="2400" dirty="0" err="1" smtClean="0"/>
              <a:t>Damage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gonadal</a:t>
            </a:r>
            <a:r>
              <a:rPr lang="cs-CZ" sz="2400" dirty="0" smtClean="0"/>
              <a:t> </a:t>
            </a:r>
            <a:r>
              <a:rPr lang="cs-CZ" sz="2400" dirty="0" err="1" smtClean="0"/>
              <a:t>functions</a:t>
            </a:r>
            <a:r>
              <a:rPr lang="cs-CZ" sz="2400" dirty="0" smtClean="0"/>
              <a:t> (sterility)</a:t>
            </a:r>
          </a:p>
          <a:p>
            <a:pPr eaLnBrk="1" hangingPunct="1"/>
            <a:endParaRPr lang="cs-CZ" sz="2400" dirty="0" smtClean="0"/>
          </a:p>
          <a:p>
            <a:pPr eaLnBrk="1" hangingPunct="1"/>
            <a:r>
              <a:rPr lang="cs-CZ" sz="2400" dirty="0" smtClean="0"/>
              <a:t>Long-term </a:t>
            </a:r>
            <a:r>
              <a:rPr lang="cs-CZ" sz="2400" dirty="0" err="1" smtClean="0"/>
              <a:t>adverse</a:t>
            </a:r>
            <a:r>
              <a:rPr lang="cs-CZ" sz="2400" dirty="0" smtClean="0"/>
              <a:t> </a:t>
            </a:r>
            <a:r>
              <a:rPr lang="cs-CZ" sz="2400" dirty="0" err="1" smtClean="0"/>
              <a:t>events</a:t>
            </a:r>
            <a:r>
              <a:rPr lang="cs-CZ" sz="2400" dirty="0" smtClean="0"/>
              <a:t> (</a:t>
            </a:r>
            <a:r>
              <a:rPr lang="cs-CZ" sz="2400" dirty="0" smtClean="0"/>
              <a:t>toxicity)</a:t>
            </a:r>
          </a:p>
          <a:p>
            <a:pPr lvl="1" eaLnBrk="1" hangingPunct="1"/>
            <a:r>
              <a:rPr lang="cs-CZ" sz="2400" dirty="0" err="1" smtClean="0"/>
              <a:t>cardiomyopathy</a:t>
            </a:r>
            <a:endParaRPr lang="cs-CZ" sz="2400" dirty="0" smtClean="0"/>
          </a:p>
          <a:p>
            <a:pPr lvl="1" eaLnBrk="1" hangingPunct="1"/>
            <a:r>
              <a:rPr lang="cs-CZ" sz="2400" dirty="0" err="1" smtClean="0"/>
              <a:t>lung</a:t>
            </a:r>
            <a:r>
              <a:rPr lang="cs-CZ" sz="2400" dirty="0" smtClean="0"/>
              <a:t> </a:t>
            </a:r>
            <a:r>
              <a:rPr lang="cs-CZ" sz="2400" dirty="0" err="1" smtClean="0"/>
              <a:t>fibrosis</a:t>
            </a:r>
            <a:endParaRPr lang="cs-CZ" sz="2400" dirty="0" smtClean="0"/>
          </a:p>
          <a:p>
            <a:pPr lvl="1" eaLnBrk="1" hangingPunct="1"/>
            <a:r>
              <a:rPr lang="cs-CZ" sz="2400" dirty="0" err="1" smtClean="0"/>
              <a:t>myelodysplastic</a:t>
            </a:r>
            <a:r>
              <a:rPr lang="cs-CZ" sz="2400" dirty="0" smtClean="0"/>
              <a:t> </a:t>
            </a:r>
            <a:r>
              <a:rPr lang="cs-CZ" sz="2400" dirty="0" smtClean="0"/>
              <a:t>syndrome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784976" cy="1600200"/>
          </a:xfrm>
        </p:spPr>
        <p:txBody>
          <a:bodyPr/>
          <a:lstStyle/>
          <a:p>
            <a:pPr algn="ctr"/>
            <a:r>
              <a:rPr lang="cs-CZ" sz="2800" dirty="0" smtClean="0">
                <a:solidFill>
                  <a:srgbClr val="FFFF00"/>
                </a:solidFill>
              </a:rPr>
              <a:t>SURVIVAL OF PATIENTS WITH HEMATOLOGICAL MALIGNANCIES</a:t>
            </a:r>
            <a:br>
              <a:rPr lang="cs-CZ" sz="2800" dirty="0" smtClean="0">
                <a:solidFill>
                  <a:srgbClr val="FFFF00"/>
                </a:solidFill>
              </a:rPr>
            </a:br>
            <a:r>
              <a:rPr lang="cs-CZ" sz="2800" dirty="0" smtClean="0">
                <a:solidFill>
                  <a:srgbClr val="FFFF00"/>
                </a:solidFill>
              </a:rPr>
              <a:t>-</a:t>
            </a:r>
            <a:r>
              <a:rPr lang="cs-CZ" sz="2800" dirty="0" err="1" smtClean="0">
                <a:solidFill>
                  <a:srgbClr val="FFFF00"/>
                </a:solidFill>
              </a:rPr>
              <a:t>world</a:t>
            </a:r>
            <a:r>
              <a:rPr lang="cs-CZ" sz="2800" dirty="0" smtClean="0">
                <a:solidFill>
                  <a:srgbClr val="FFFF00"/>
                </a:solidFill>
              </a:rPr>
              <a:t> data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1026" name="Picture 2" descr="Image result for lymphoma survival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399" y="1820970"/>
            <a:ext cx="7186805" cy="473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832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b="1" dirty="0" smtClean="0">
                <a:solidFill>
                  <a:srgbClr val="FFFF00"/>
                </a:solidFill>
              </a:rPr>
              <a:t>LYMPHOPROLIFERATIONS = </a:t>
            </a:r>
            <a:r>
              <a:rPr lang="cs-CZ" sz="3200" b="1" dirty="0" err="1" smtClean="0">
                <a:solidFill>
                  <a:srgbClr val="FFFF00"/>
                </a:solidFill>
              </a:rPr>
              <a:t>malignancies</a:t>
            </a:r>
            <a:r>
              <a:rPr lang="cs-CZ" sz="3200" b="1" dirty="0" smtClean="0">
                <a:solidFill>
                  <a:srgbClr val="FFFF00"/>
                </a:solidFill>
              </a:rPr>
              <a:t> </a:t>
            </a:r>
            <a:r>
              <a:rPr lang="cs-CZ" sz="3200" b="1" dirty="0" err="1" smtClean="0">
                <a:solidFill>
                  <a:srgbClr val="FFFF00"/>
                </a:solidFill>
              </a:rPr>
              <a:t>from</a:t>
            </a:r>
            <a:r>
              <a:rPr lang="cs-CZ" sz="3200" b="1" dirty="0" smtClean="0">
                <a:solidFill>
                  <a:srgbClr val="FFFF00"/>
                </a:solidFill>
              </a:rPr>
              <a:t> </a:t>
            </a:r>
            <a:r>
              <a:rPr lang="cs-CZ" sz="3200" b="1" dirty="0" err="1" smtClean="0">
                <a:solidFill>
                  <a:srgbClr val="FFFF00"/>
                </a:solidFill>
              </a:rPr>
              <a:t>lymphoid</a:t>
            </a:r>
            <a:r>
              <a:rPr lang="cs-CZ" sz="3200" b="1" dirty="0" smtClean="0">
                <a:solidFill>
                  <a:srgbClr val="FFFF00"/>
                </a:solidFill>
              </a:rPr>
              <a:t> </a:t>
            </a:r>
            <a:r>
              <a:rPr lang="cs-CZ" sz="3200" b="1" dirty="0" err="1" smtClean="0">
                <a:solidFill>
                  <a:srgbClr val="FFFF00"/>
                </a:solidFill>
              </a:rPr>
              <a:t>tissue</a:t>
            </a:r>
            <a:endParaRPr lang="cs-CZ" sz="3200" b="1" dirty="0" smtClean="0">
              <a:solidFill>
                <a:srgbClr val="FFFF00"/>
              </a:solidFill>
            </a:endParaRPr>
          </a:p>
        </p:txBody>
      </p:sp>
      <p:sp>
        <p:nvSpPr>
          <p:cNvPr id="342019" name="Text Box 4"/>
          <p:cNvSpPr txBox="1">
            <a:spLocks noChangeArrowheads="1"/>
          </p:cNvSpPr>
          <p:nvPr/>
        </p:nvSpPr>
        <p:spPr bwMode="auto">
          <a:xfrm>
            <a:off x="288924" y="4520386"/>
            <a:ext cx="83216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indent="0" eaLnBrk="1" hangingPunct="1">
              <a:buNone/>
              <a:defRPr/>
            </a:pPr>
            <a:r>
              <a:rPr lang="cs-CZ" sz="2800" u="sng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cs-CZ" sz="2800" u="sng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524000"/>
            <a:ext cx="8534400" cy="495300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cs-CZ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WHO 2018 &gt; 60 </a:t>
            </a:r>
            <a:r>
              <a:rPr lang="cs-CZ" sz="28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nosological</a:t>
            </a:r>
            <a:r>
              <a:rPr lang="cs-CZ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28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units</a:t>
            </a:r>
            <a:endParaRPr lang="cs-CZ" sz="2800" dirty="0" smtClean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r>
              <a:rPr lang="cs-CZ" sz="2800" u="sng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LYMPHOMAS</a:t>
            </a:r>
            <a:endParaRPr lang="cs-CZ" sz="2800" u="sng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>
              <a:defRPr/>
            </a:pPr>
            <a:r>
              <a:rPr lang="cs-CZ" sz="1800" dirty="0" err="1">
                <a:solidFill>
                  <a:srgbClr val="FFFF99"/>
                </a:solidFill>
              </a:rPr>
              <a:t>Hodgkin</a:t>
            </a:r>
            <a:r>
              <a:rPr lang="cs-CZ" sz="1800" dirty="0">
                <a:solidFill>
                  <a:srgbClr val="FFFF99"/>
                </a:solidFill>
              </a:rPr>
              <a:t> </a:t>
            </a:r>
            <a:r>
              <a:rPr lang="cs-CZ" sz="1800" dirty="0" err="1">
                <a:solidFill>
                  <a:srgbClr val="FFFF99"/>
                </a:solidFill>
              </a:rPr>
              <a:t>lymphoma</a:t>
            </a:r>
            <a:r>
              <a:rPr lang="cs-CZ" sz="1800" dirty="0">
                <a:solidFill>
                  <a:srgbClr val="FFFF99"/>
                </a:solidFill>
              </a:rPr>
              <a:t> (</a:t>
            </a:r>
            <a:r>
              <a:rPr lang="cs-CZ" sz="1800" dirty="0" err="1">
                <a:solidFill>
                  <a:srgbClr val="FFFF99"/>
                </a:solidFill>
              </a:rPr>
              <a:t>Hodgkin´s</a:t>
            </a:r>
            <a:r>
              <a:rPr lang="cs-CZ" sz="1800" dirty="0">
                <a:solidFill>
                  <a:srgbClr val="FFFF99"/>
                </a:solidFill>
              </a:rPr>
              <a:t> </a:t>
            </a:r>
            <a:r>
              <a:rPr lang="cs-CZ" sz="1800" dirty="0" err="1">
                <a:solidFill>
                  <a:srgbClr val="FFFF99"/>
                </a:solidFill>
              </a:rPr>
              <a:t>lymphogranuloma</a:t>
            </a:r>
            <a:r>
              <a:rPr lang="cs-CZ" sz="1800" dirty="0">
                <a:solidFill>
                  <a:srgbClr val="FFFF99"/>
                </a:solidFill>
              </a:rPr>
              <a:t>) ~30%</a:t>
            </a:r>
          </a:p>
          <a:p>
            <a:pPr lvl="2" eaLnBrk="1" hangingPunct="1">
              <a:defRPr/>
            </a:pPr>
            <a:r>
              <a:rPr lang="cs-CZ" sz="1800" dirty="0" err="1">
                <a:solidFill>
                  <a:srgbClr val="FFFF99"/>
                </a:solidFill>
              </a:rPr>
              <a:t>Classical</a:t>
            </a:r>
            <a:r>
              <a:rPr lang="cs-CZ" sz="1800" dirty="0">
                <a:solidFill>
                  <a:srgbClr val="FFFF99"/>
                </a:solidFill>
              </a:rPr>
              <a:t> (~95%)</a:t>
            </a:r>
          </a:p>
          <a:p>
            <a:pPr lvl="2" eaLnBrk="1" hangingPunct="1">
              <a:defRPr/>
            </a:pPr>
            <a:r>
              <a:rPr lang="cs-CZ" sz="1800" dirty="0" err="1">
                <a:solidFill>
                  <a:srgbClr val="FFFF99"/>
                </a:solidFill>
              </a:rPr>
              <a:t>Nodular</a:t>
            </a:r>
            <a:r>
              <a:rPr lang="cs-CZ" sz="1800" dirty="0">
                <a:solidFill>
                  <a:srgbClr val="FFFF99"/>
                </a:solidFill>
              </a:rPr>
              <a:t> </a:t>
            </a:r>
            <a:r>
              <a:rPr lang="cs-CZ" sz="1800" dirty="0" err="1">
                <a:solidFill>
                  <a:srgbClr val="FFFF99"/>
                </a:solidFill>
              </a:rPr>
              <a:t>lymphocyte</a:t>
            </a:r>
            <a:r>
              <a:rPr lang="cs-CZ" sz="1800" dirty="0">
                <a:solidFill>
                  <a:srgbClr val="FFFF99"/>
                </a:solidFill>
              </a:rPr>
              <a:t> </a:t>
            </a:r>
            <a:r>
              <a:rPr lang="cs-CZ" sz="1800" dirty="0" err="1">
                <a:solidFill>
                  <a:srgbClr val="FFFF99"/>
                </a:solidFill>
              </a:rPr>
              <a:t>predominant</a:t>
            </a:r>
            <a:r>
              <a:rPr lang="cs-CZ" sz="1800" dirty="0">
                <a:solidFill>
                  <a:srgbClr val="FFFF99"/>
                </a:solidFill>
              </a:rPr>
              <a:t> (~ 5%)</a:t>
            </a:r>
          </a:p>
          <a:p>
            <a:pPr lvl="1">
              <a:defRPr/>
            </a:pPr>
            <a:r>
              <a:rPr lang="cs-CZ" sz="1800" dirty="0" err="1">
                <a:solidFill>
                  <a:srgbClr val="FFFF99"/>
                </a:solidFill>
              </a:rPr>
              <a:t>NonHodgkin´s</a:t>
            </a:r>
            <a:r>
              <a:rPr lang="cs-CZ" sz="1800" dirty="0">
                <a:solidFill>
                  <a:srgbClr val="FFFF99"/>
                </a:solidFill>
              </a:rPr>
              <a:t> </a:t>
            </a:r>
            <a:r>
              <a:rPr lang="cs-CZ" sz="1800" dirty="0" err="1">
                <a:solidFill>
                  <a:srgbClr val="FFFF99"/>
                </a:solidFill>
              </a:rPr>
              <a:t>lymphomas</a:t>
            </a:r>
            <a:r>
              <a:rPr lang="cs-CZ" sz="1800" dirty="0">
                <a:solidFill>
                  <a:srgbClr val="FFFF99"/>
                </a:solidFill>
              </a:rPr>
              <a:t> (NHL) ~70%</a:t>
            </a:r>
          </a:p>
          <a:p>
            <a:pPr lvl="2" eaLnBrk="1" hangingPunct="1">
              <a:defRPr/>
            </a:pPr>
            <a:r>
              <a:rPr lang="cs-CZ" sz="1800" dirty="0">
                <a:solidFill>
                  <a:srgbClr val="FFFF99"/>
                </a:solidFill>
              </a:rPr>
              <a:t>B-NHL (~90%)</a:t>
            </a:r>
          </a:p>
          <a:p>
            <a:pPr lvl="2" eaLnBrk="1" hangingPunct="1">
              <a:defRPr/>
            </a:pPr>
            <a:r>
              <a:rPr lang="cs-CZ" sz="1800" dirty="0">
                <a:solidFill>
                  <a:srgbClr val="FFFF99"/>
                </a:solidFill>
              </a:rPr>
              <a:t>T-NHL (~10%)</a:t>
            </a:r>
          </a:p>
          <a:p>
            <a:pPr>
              <a:defRPr/>
            </a:pPr>
            <a:r>
              <a:rPr lang="cs-CZ" sz="2800" u="sng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LYMPHOCYTIC </a:t>
            </a:r>
            <a:r>
              <a:rPr lang="cs-CZ" sz="2800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LEUKEMIAS</a:t>
            </a:r>
          </a:p>
          <a:p>
            <a:pPr lvl="1">
              <a:defRPr/>
            </a:pPr>
            <a:r>
              <a:rPr lang="cs-CZ" sz="1800" dirty="0"/>
              <a:t>B-line: B-CLL, </a:t>
            </a:r>
            <a:r>
              <a:rPr lang="cs-CZ" sz="1800" dirty="0" err="1"/>
              <a:t>Hairy</a:t>
            </a:r>
            <a:r>
              <a:rPr lang="cs-CZ" sz="1800" dirty="0"/>
              <a:t> cell, </a:t>
            </a:r>
            <a:r>
              <a:rPr lang="cs-CZ" sz="1800" dirty="0" err="1"/>
              <a:t>prolymphocytic</a:t>
            </a:r>
            <a:r>
              <a:rPr lang="cs-CZ" sz="1800" dirty="0"/>
              <a:t> </a:t>
            </a:r>
            <a:r>
              <a:rPr lang="cs-CZ" sz="1800" dirty="0" err="1"/>
              <a:t>leukemia</a:t>
            </a:r>
            <a:endParaRPr lang="cs-CZ" sz="1800" dirty="0"/>
          </a:p>
          <a:p>
            <a:pPr lvl="1">
              <a:defRPr/>
            </a:pPr>
            <a:r>
              <a:rPr lang="cs-CZ" sz="1800" dirty="0"/>
              <a:t>T-line: T-</a:t>
            </a:r>
            <a:r>
              <a:rPr lang="cs-CZ" sz="1800" dirty="0" err="1"/>
              <a:t>prolymphocytic</a:t>
            </a:r>
            <a:r>
              <a:rPr lang="cs-CZ" sz="1800" dirty="0"/>
              <a:t> </a:t>
            </a:r>
            <a:r>
              <a:rPr lang="cs-CZ" sz="1800" dirty="0" err="1"/>
              <a:t>leukemia</a:t>
            </a:r>
            <a:r>
              <a:rPr lang="cs-CZ" sz="1800" dirty="0"/>
              <a:t>, T-LGL, </a:t>
            </a:r>
            <a:r>
              <a:rPr lang="cs-CZ" sz="1800" dirty="0" err="1"/>
              <a:t>adult</a:t>
            </a:r>
            <a:r>
              <a:rPr lang="cs-CZ" sz="1800" dirty="0"/>
              <a:t> T-cell </a:t>
            </a:r>
            <a:r>
              <a:rPr lang="cs-CZ" sz="1800" dirty="0" err="1"/>
              <a:t>leukemia</a:t>
            </a:r>
            <a:endParaRPr lang="cs-CZ" sz="1800" dirty="0"/>
          </a:p>
          <a:p>
            <a:pPr>
              <a:defRPr/>
            </a:pPr>
            <a:r>
              <a:rPr lang="cs-CZ" sz="2800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MULTIPLE </a:t>
            </a:r>
            <a:r>
              <a:rPr lang="cs-CZ" sz="28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MYELOMA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8DFEA3-8AAA-4574-B35B-6DD71E2F265D}" type="datetime1">
              <a:rPr lang="cs-CZ" smtClean="0"/>
              <a:pPr>
                <a:defRPr/>
              </a:pPr>
              <a:t>28.3.2020</a:t>
            </a:fld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F92E1C-41F0-49E4-9963-DAC0A4C651EB}" type="slidenum">
              <a:rPr lang="cs-CZ" smtClean="0"/>
              <a:pPr>
                <a:defRPr/>
              </a:pPr>
              <a:t>8</a:t>
            </a:fld>
            <a:endParaRPr lang="cs-CZ"/>
          </a:p>
        </p:txBody>
      </p:sp>
      <p:pic>
        <p:nvPicPr>
          <p:cNvPr id="458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57" y="1314270"/>
            <a:ext cx="8178543" cy="5467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04800" y="257145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FFFF00"/>
                </a:solidFill>
              </a:rPr>
              <a:t>ETHNICAL DIFFERENCES IN LYMPHOID NEOPLASM </a:t>
            </a:r>
          </a:p>
          <a:p>
            <a:pPr algn="ctr"/>
            <a:r>
              <a:rPr lang="cs-CZ" sz="2400" dirty="0" smtClean="0">
                <a:solidFill>
                  <a:srgbClr val="FFFF00"/>
                </a:solidFill>
              </a:rPr>
              <a:t>DISTRIBUTION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372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pPr eaLnBrk="1" hangingPunct="1">
              <a:tabLst>
                <a:tab pos="7078663" algn="l"/>
              </a:tabLst>
              <a:defRPr/>
            </a:pPr>
            <a:r>
              <a:rPr lang="cs-CZ" sz="3600" b="1" dirty="0" smtClean="0">
                <a:solidFill>
                  <a:srgbClr val="FFFF00"/>
                </a:solidFill>
              </a:rPr>
              <a:t>CLINICAL SYMPTOMS OF MALIGNANT HEMATOLOGICAL DISEASES</a:t>
            </a:r>
            <a:endParaRPr lang="cs-CZ" sz="3600" b="1" dirty="0">
              <a:solidFill>
                <a:srgbClr val="FFFF00"/>
              </a:solidFill>
            </a:endParaRPr>
          </a:p>
        </p:txBody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447800"/>
            <a:ext cx="8839200" cy="42672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cs-CZ" sz="2400" i="1" dirty="0" smtClean="0"/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cs-CZ" sz="3600" i="1" dirty="0" err="1" smtClean="0"/>
              <a:t>We</a:t>
            </a:r>
            <a:r>
              <a:rPr lang="cs-CZ" sz="3600" i="1" dirty="0" smtClean="0"/>
              <a:t> </a:t>
            </a:r>
            <a:r>
              <a:rPr lang="cs-CZ" sz="3600" i="1" dirty="0" err="1" smtClean="0"/>
              <a:t>can</a:t>
            </a:r>
            <a:r>
              <a:rPr lang="cs-CZ" sz="3600" i="1" dirty="0" smtClean="0"/>
              <a:t> </a:t>
            </a:r>
            <a:r>
              <a:rPr lang="cs-CZ" sz="3600" i="1" dirty="0" err="1" smtClean="0"/>
              <a:t>recognise</a:t>
            </a:r>
            <a:r>
              <a:rPr lang="cs-CZ" sz="3600" i="1" dirty="0" smtClean="0"/>
              <a:t>: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cs-CZ" sz="3600" i="1" dirty="0" smtClean="0"/>
          </a:p>
          <a:p>
            <a:pPr marL="609600" indent="-609600" eaLnBrk="1" hangingPunct="1">
              <a:lnSpc>
                <a:spcPct val="90000"/>
              </a:lnSpc>
            </a:pPr>
            <a:r>
              <a:rPr lang="cs-CZ" sz="3600" i="1" u="sng" dirty="0" err="1" smtClean="0">
                <a:solidFill>
                  <a:srgbClr val="FFFF00"/>
                </a:solidFill>
              </a:rPr>
              <a:t>Systemic</a:t>
            </a:r>
            <a:r>
              <a:rPr lang="cs-CZ" sz="3600" i="1" u="sng" dirty="0" smtClean="0">
                <a:solidFill>
                  <a:srgbClr val="FFFF00"/>
                </a:solidFill>
              </a:rPr>
              <a:t> (General) </a:t>
            </a:r>
            <a:r>
              <a:rPr lang="cs-CZ" sz="3600" i="1" u="sng" dirty="0" err="1" smtClean="0">
                <a:solidFill>
                  <a:srgbClr val="FFFF00"/>
                </a:solidFill>
              </a:rPr>
              <a:t>symptoms</a:t>
            </a:r>
            <a:endParaRPr lang="cs-CZ" sz="3600" i="1" u="sng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cs-CZ" sz="3600" i="1" u="sng" dirty="0" err="1" smtClean="0">
                <a:solidFill>
                  <a:srgbClr val="FFFF00"/>
                </a:solidFill>
              </a:rPr>
              <a:t>Symptoms</a:t>
            </a:r>
            <a:r>
              <a:rPr lang="cs-CZ" sz="3600" i="1" u="sng" dirty="0" smtClean="0">
                <a:solidFill>
                  <a:srgbClr val="FFFF00"/>
                </a:solidFill>
              </a:rPr>
              <a:t> </a:t>
            </a:r>
            <a:r>
              <a:rPr lang="cs-CZ" sz="3600" i="1" u="sng" dirty="0" err="1" smtClean="0">
                <a:solidFill>
                  <a:srgbClr val="FFFF00"/>
                </a:solidFill>
              </a:rPr>
              <a:t>of</a:t>
            </a:r>
            <a:r>
              <a:rPr lang="cs-CZ" sz="3600" i="1" u="sng" dirty="0" smtClean="0">
                <a:solidFill>
                  <a:srgbClr val="FFFF00"/>
                </a:solidFill>
              </a:rPr>
              <a:t> </a:t>
            </a:r>
            <a:r>
              <a:rPr lang="cs-CZ" sz="3600" i="1" u="sng" dirty="0" err="1" smtClean="0">
                <a:solidFill>
                  <a:srgbClr val="FFFF00"/>
                </a:solidFill>
              </a:rPr>
              <a:t>local</a:t>
            </a:r>
            <a:r>
              <a:rPr lang="cs-CZ" sz="3600" i="1" u="sng" dirty="0" smtClean="0">
                <a:solidFill>
                  <a:srgbClr val="FFFF00"/>
                </a:solidFill>
              </a:rPr>
              <a:t> </a:t>
            </a:r>
            <a:r>
              <a:rPr lang="cs-CZ" sz="3600" i="1" u="sng" dirty="0" err="1" smtClean="0">
                <a:solidFill>
                  <a:srgbClr val="FFFF00"/>
                </a:solidFill>
              </a:rPr>
              <a:t>expansion</a:t>
            </a:r>
            <a:endParaRPr lang="cs-CZ" sz="3600" i="1" u="sng" dirty="0" smtClean="0">
              <a:solidFill>
                <a:srgbClr val="FFFF00"/>
              </a:solidFill>
            </a:endParaRPr>
          </a:p>
          <a:p>
            <a:pPr marL="1009650" lvl="1" indent="-609600" eaLnBrk="1" hangingPunct="1">
              <a:lnSpc>
                <a:spcPct val="90000"/>
              </a:lnSpc>
            </a:pPr>
            <a:r>
              <a:rPr lang="cs-CZ" i="1" u="sng" dirty="0" err="1" smtClean="0">
                <a:solidFill>
                  <a:srgbClr val="FFFF00"/>
                </a:solidFill>
              </a:rPr>
              <a:t>Nodal</a:t>
            </a:r>
            <a:endParaRPr lang="cs-CZ" i="1" u="sng" dirty="0" smtClean="0">
              <a:solidFill>
                <a:srgbClr val="FFFF00"/>
              </a:solidFill>
            </a:endParaRPr>
          </a:p>
          <a:p>
            <a:pPr marL="1009650" lvl="1" indent="-609600" eaLnBrk="1" hangingPunct="1">
              <a:lnSpc>
                <a:spcPct val="90000"/>
              </a:lnSpc>
            </a:pPr>
            <a:r>
              <a:rPr lang="cs-CZ" i="1" u="sng" dirty="0" err="1">
                <a:solidFill>
                  <a:srgbClr val="FFFF00"/>
                </a:solidFill>
              </a:rPr>
              <a:t>E</a:t>
            </a:r>
            <a:r>
              <a:rPr lang="cs-CZ" i="1" u="sng" dirty="0" err="1" smtClean="0">
                <a:solidFill>
                  <a:srgbClr val="FFFF00"/>
                </a:solidFill>
              </a:rPr>
              <a:t>xtranodal</a:t>
            </a:r>
            <a:endParaRPr lang="cs-CZ" i="1" u="sng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cs-CZ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rcholky hor">
  <a:themeElements>
    <a:clrScheme name="Vrcholky hor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Vrcholky ho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</a:objectDefaults>
  <a:extraClrSchemeLst>
    <a:extraClrScheme>
      <a:clrScheme name="Vrcholky hor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cholky hor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cholky hor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cholky hor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cholky hor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cholky hor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cholky hor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cholky hor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cholky hor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4297</TotalTime>
  <Words>2788</Words>
  <Application>Microsoft Office PowerPoint</Application>
  <PresentationFormat>Předvádění na obrazovce (4:3)</PresentationFormat>
  <Paragraphs>611</Paragraphs>
  <Slides>57</Slides>
  <Notes>6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57</vt:i4>
      </vt:variant>
    </vt:vector>
  </HeadingPairs>
  <TitlesOfParts>
    <vt:vector size="59" baseType="lpstr">
      <vt:lpstr>Vrcholky hor</vt:lpstr>
      <vt:lpstr>Fotografie</vt:lpstr>
      <vt:lpstr>Malignant Lymphomas  Janikova A et al</vt:lpstr>
      <vt:lpstr>What´s essential to remember – „Take home message“</vt:lpstr>
      <vt:lpstr>CANCER INCIDENCE  CZECH REPUBLIC 2016 (men; ÚZIS)</vt:lpstr>
      <vt:lpstr>CANCER INCIDENCE IN CZECH REPUBLIC 2016 (women; ÚZIS)</vt:lpstr>
      <vt:lpstr>Overview of hematological malignancies</vt:lpstr>
      <vt:lpstr>SURVIVAL OF PATIENTS WITH HEMATOLOGICAL MALIGNANCIES -world data</vt:lpstr>
      <vt:lpstr>LYMPHOPROLIFERATIONS = malignancies from lymphoid tissue</vt:lpstr>
      <vt:lpstr>Prezentace aplikace PowerPoint</vt:lpstr>
      <vt:lpstr>CLINICAL SYMPTOMS OF MALIGNANT HEMATOLOGICAL DISEASES</vt:lpstr>
      <vt:lpstr>Prezentace aplikace PowerPoint</vt:lpstr>
      <vt:lpstr>SYMPTOMS OF LOCAL EXPANSION </vt:lpstr>
      <vt:lpstr>Diagnostic algoritm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</vt:lpstr>
      <vt:lpstr>STAGING: FDG-PET (18Fluordeoxyglucose -positrone emission tomography)</vt:lpstr>
      <vt:lpstr>FDG-PET – BUT, what can we really see??? Be cautious with the interpretation of PET scan!</vt:lpstr>
      <vt:lpstr>Prezentace aplikace PowerPoint</vt:lpstr>
      <vt:lpstr>Prezentace aplikace PowerPoint</vt:lpstr>
      <vt:lpstr>Prezentace aplikace PowerPoint</vt:lpstr>
      <vt:lpstr>MALIGNANT LYMPHOMAS - GENERAL SURVIVAL </vt:lpstr>
      <vt:lpstr>OVERALL SURVIVAL OF SELECTED NONHODGKIN LYMPHOMA SUBTYPES</vt:lpstr>
      <vt:lpstr>MALIGNANT LYMPHOMAS (overview of clinically important subtypes) </vt:lpstr>
      <vt:lpstr>HODGKIN LYMPHOMAS</vt:lpstr>
      <vt:lpstr>HODGKIN LYMPHOMAS – TREATMENT</vt:lpstr>
      <vt:lpstr>B-NONHODGKIN LYMPHOMA</vt:lpstr>
      <vt:lpstr>Anti CD20 monoclonal antibody Rituximab – Mabthera®, Rituxan®</vt:lpstr>
      <vt:lpstr>BCR (B-CELL RECEPTOR) SIGNALING</vt:lpstr>
      <vt:lpstr>DIFFUSE LARGE B-CELL LYMPHOMA (DLBCL)</vt:lpstr>
      <vt:lpstr>DLBCL – MOLECULAR CLASSIFICATION</vt:lpstr>
      <vt:lpstr>DIFFUSE LARGE B-CELL LYMPHOMA</vt:lpstr>
      <vt:lpstr>PRIMARY CNS LYMPHOMA</vt:lpstr>
      <vt:lpstr>PRIMARY CNS LYMPHOMA</vt:lpstr>
      <vt:lpstr>BURKITT LYMPHOMA</vt:lpstr>
      <vt:lpstr>BASIC CHARACTERISTICS OF LOW AGGRESSIVE B-NHLs (FL, MZL, SLL,..) </vt:lpstr>
      <vt:lpstr>FOLLICULAR LYMPHOMA clinical behavior</vt:lpstr>
      <vt:lpstr>Prezentace aplikace PowerPoint</vt:lpstr>
      <vt:lpstr>Anti-CD20 antibody therapies have changed the course of FL</vt:lpstr>
      <vt:lpstr>MARGINAL ZONE LYMPHOMAS (MZLs)</vt:lpstr>
      <vt:lpstr>MALT: MUCOSA ASSOCIATED LYMPHATIC TISSUE LYMPHOMA</vt:lpstr>
      <vt:lpstr>MALT lymphomas:  treatment principles</vt:lpstr>
      <vt:lpstr>MANTLE CELL LYMPHOMA</vt:lpstr>
      <vt:lpstr> Prognosis of MCL  (Czech Lymphoma Database)</vt:lpstr>
      <vt:lpstr>Prezentace aplikace PowerPoint</vt:lpstr>
      <vt:lpstr> MCL- treatment  </vt:lpstr>
      <vt:lpstr>T-CELL LYMPHOMAS</vt:lpstr>
      <vt:lpstr>T-CELL LYMPHOMA -prognosis</vt:lpstr>
      <vt:lpstr>CD30 signal pathway</vt:lpstr>
      <vt:lpstr>Prezentace aplikace PowerPoint</vt:lpstr>
      <vt:lpstr>Long-term problems related to treatment of Hodgkin´s disease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Standard</dc:creator>
  <cp:lastModifiedBy>Janikova Andrea</cp:lastModifiedBy>
  <cp:revision>294</cp:revision>
  <cp:lastPrinted>1601-01-01T00:00:00Z</cp:lastPrinted>
  <dcterms:created xsi:type="dcterms:W3CDTF">1601-01-01T00:00:00Z</dcterms:created>
  <dcterms:modified xsi:type="dcterms:W3CDTF">2020-03-28T22:27:15Z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3</vt:i4>
  </property>
  <property fmtid="{D5CDD505-2E9C-101B-9397-08002B2CF9AE}" pid="3" name="LCID">
    <vt:i4>1029</vt:i4>
  </property>
</Properties>
</file>