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30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9" r:id="rId20"/>
    <p:sldId id="276" r:id="rId21"/>
    <p:sldId id="277" r:id="rId22"/>
    <p:sldId id="278" r:id="rId23"/>
    <p:sldId id="279" r:id="rId24"/>
    <p:sldId id="301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2" r:id="rId33"/>
    <p:sldId id="287" r:id="rId34"/>
    <p:sldId id="288" r:id="rId35"/>
    <p:sldId id="303" r:id="rId36"/>
    <p:sldId id="289" r:id="rId37"/>
    <p:sldId id="304" r:id="rId38"/>
    <p:sldId id="290" r:id="rId39"/>
    <p:sldId id="291" r:id="rId40"/>
    <p:sldId id="292" r:id="rId41"/>
    <p:sldId id="293" r:id="rId42"/>
    <p:sldId id="295" r:id="rId43"/>
    <p:sldId id="296" r:id="rId44"/>
    <p:sldId id="297" r:id="rId45"/>
    <p:sldId id="298" r:id="rId46"/>
    <p:sldId id="258" r:id="rId47"/>
    <p:sldId id="260" r:id="rId4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48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video/ASLAP.mp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hyperlink" Target="video/Bankart.m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tif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tiff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108" y="2233349"/>
            <a:ext cx="8130525" cy="1537019"/>
          </a:xfrm>
        </p:spPr>
        <p:txBody>
          <a:bodyPr/>
          <a:lstStyle/>
          <a:p>
            <a:r>
              <a:rPr lang="cs-CZ" dirty="0"/>
              <a:t>      </a:t>
            </a:r>
            <a:r>
              <a:rPr lang="cs-CZ" dirty="0" err="1">
                <a:highlight>
                  <a:srgbClr val="FFFF00"/>
                </a:highlight>
              </a:rPr>
              <a:t>Arthroscopy</a:t>
            </a:r>
            <a:br>
              <a:rPr lang="cs-CZ" dirty="0">
                <a:highlight>
                  <a:srgbClr val="FFFF00"/>
                </a:highlight>
              </a:rPr>
            </a:br>
            <a:r>
              <a:rPr lang="cs-CZ" dirty="0"/>
              <a:t>      </a:t>
            </a:r>
            <a:r>
              <a:rPr lang="cs-CZ" sz="3200" b="0" dirty="0"/>
              <a:t>„</a:t>
            </a:r>
            <a:r>
              <a:rPr lang="cs-CZ" sz="3200" b="0" dirty="0" err="1"/>
              <a:t>key</a:t>
            </a:r>
            <a:r>
              <a:rPr lang="cs-CZ" sz="3200" b="0" dirty="0"/>
              <a:t>-hole“ </a:t>
            </a:r>
            <a:r>
              <a:rPr lang="cs-CZ" sz="3200" b="0" dirty="0" err="1"/>
              <a:t>surgery</a:t>
            </a:r>
            <a:r>
              <a:rPr lang="cs-CZ" sz="3200" b="0" dirty="0"/>
              <a:t>“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74CD52E-0EF1-514B-A720-0E1624FA9255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599454" y="5136738"/>
            <a:ext cx="8993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Vyskočil R.,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Rouchal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Ryba L., Vališ P.,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Nýdrle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Filipovič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cs-CZ" altLang="cs-CZ" sz="1800" b="1" dirty="0">
                <a:latin typeface="Arial" panose="020B0604020202020204" pitchFamily="34" charset="0"/>
              </a:rPr>
              <a:t>., </a:t>
            </a:r>
            <a:endParaRPr lang="cs-CZ" alt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48DBFF2C-5A28-B242-9AFB-87A40F5D2B56}"/>
              </a:ext>
            </a:extLst>
          </p:cNvPr>
          <p:cNvSpPr txBox="1">
            <a:spLocks/>
          </p:cNvSpPr>
          <p:nvPr/>
        </p:nvSpPr>
        <p:spPr>
          <a:xfrm>
            <a:off x="1599454" y="5699860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Ortopedická klinika FN Brno</a:t>
            </a:r>
          </a:p>
          <a:p>
            <a:r>
              <a:rPr lang="cs-CZ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Přednosta: Prof. MUDr. Martin </a:t>
            </a:r>
            <a:r>
              <a:rPr lang="cs-CZ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Repko</a:t>
            </a:r>
            <a:r>
              <a:rPr lang="cs-CZ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Ph.D.</a:t>
            </a:r>
          </a:p>
          <a:p>
            <a:endParaRPr lang="cs-CZ" kern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4A3D5C4-3CD6-3445-84E6-691D884CB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045" y="341367"/>
            <a:ext cx="6655176" cy="44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D2EBA-DF36-1245-BCDB-F41E7FF7F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13" y="456088"/>
            <a:ext cx="10753200" cy="5160487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Turniquet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Ischemisation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 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bloodless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Torr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Systolic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BP + 100 /</a:t>
            </a: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90 min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ASC </a:t>
            </a:r>
          </a:p>
        </p:txBody>
      </p:sp>
      <p:pic>
        <p:nvPicPr>
          <p:cNvPr id="4" name="Picture 4" descr="DSC_0139">
            <a:extLst>
              <a:ext uri="{FF2B5EF4-FFF2-40B4-BE49-F238E27FC236}">
                <a16:creationId xmlns:a16="http://schemas.microsoft.com/office/drawing/2014/main" id="{035A298D-2B87-AA49-897E-E1441511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2178" y="1148000"/>
            <a:ext cx="3346072" cy="5032992"/>
          </a:xfrm>
          <a:prstGeom prst="rect">
            <a:avLst/>
          </a:prstGeom>
          <a:noFill/>
        </p:spPr>
      </p:pic>
      <p:pic>
        <p:nvPicPr>
          <p:cNvPr id="5" name="Picture 7" descr="DSC_0160">
            <a:extLst>
              <a:ext uri="{FF2B5EF4-FFF2-40B4-BE49-F238E27FC236}">
                <a16:creationId xmlns:a16="http://schemas.microsoft.com/office/drawing/2014/main" id="{2E689EBA-D845-1E45-B05F-84A2C474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3094" y="2028825"/>
            <a:ext cx="3311744" cy="2201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685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2AB83-5396-194B-B2BB-239AB02FA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00" y="720000"/>
            <a:ext cx="10753200" cy="451576"/>
          </a:xfrm>
        </p:spPr>
        <p:txBody>
          <a:bodyPr/>
          <a:lstStyle/>
          <a:p>
            <a:r>
              <a:rPr lang="cs-CZ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cs-CZ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2FC5B-2887-4A4D-A862-991A83F1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50" y="1634738"/>
            <a:ext cx="11225551" cy="4503262"/>
          </a:xfrm>
        </p:spPr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Supine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Thigh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Turniquet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DSC_0168">
            <a:extLst>
              <a:ext uri="{FF2B5EF4-FFF2-40B4-BE49-F238E27FC236}">
                <a16:creationId xmlns:a16="http://schemas.microsoft.com/office/drawing/2014/main" id="{AF05AB1A-AD45-3046-9929-B0D657BE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37" y="699240"/>
            <a:ext cx="8210164" cy="545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vpravo 4">
            <a:extLst>
              <a:ext uri="{FF2B5EF4-FFF2-40B4-BE49-F238E27FC236}">
                <a16:creationId xmlns:a16="http://schemas.microsoft.com/office/drawing/2014/main" id="{1AD3B402-D88F-CD4D-A74B-9DB4EE53D3F0}"/>
              </a:ext>
            </a:extLst>
          </p:cNvPr>
          <p:cNvSpPr/>
          <p:nvPr/>
        </p:nvSpPr>
        <p:spPr bwMode="auto">
          <a:xfrm>
            <a:off x="2682537" y="4386263"/>
            <a:ext cx="2057400" cy="31432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9F9EA4AF-BB0C-3746-AD4F-F869245C5355}"/>
              </a:ext>
            </a:extLst>
          </p:cNvPr>
          <p:cNvSpPr/>
          <p:nvPr/>
        </p:nvSpPr>
        <p:spPr bwMode="auto">
          <a:xfrm>
            <a:off x="3020675" y="3683195"/>
            <a:ext cx="2057400" cy="31432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99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72">
            <a:extLst>
              <a:ext uri="{FF2B5EF4-FFF2-40B4-BE49-F238E27FC236}">
                <a16:creationId xmlns:a16="http://schemas.microsoft.com/office/drawing/2014/main" id="{13DD7380-47C3-3A48-8797-CCA80941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SC_0176">
            <a:extLst>
              <a:ext uri="{FF2B5EF4-FFF2-40B4-BE49-F238E27FC236}">
                <a16:creationId xmlns:a16="http://schemas.microsoft.com/office/drawing/2014/main" id="{26FF0550-0A49-DE47-9B56-D935DCD1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78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_0174">
            <a:extLst>
              <a:ext uri="{FF2B5EF4-FFF2-40B4-BE49-F238E27FC236}">
                <a16:creationId xmlns:a16="http://schemas.microsoft.com/office/drawing/2014/main" id="{1F796830-D6F0-E745-A175-5BF41606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87653"/>
            <a:ext cx="9748838" cy="648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83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D19105-E6C0-DE48-973F-827B9CD00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828675"/>
            <a:ext cx="11130300" cy="5003325"/>
          </a:xfrm>
        </p:spPr>
        <p:txBody>
          <a:bodyPr/>
          <a:lstStyle/>
          <a:p>
            <a:pPr marL="72000" indent="0">
              <a:buNone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  Basic 2 </a:t>
            </a:r>
            <a:r>
              <a:rPr lang="cs-CZ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portals</a:t>
            </a: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  <a:p>
            <a:pPr marL="72000" indent="0">
              <a:buNone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Instruments – 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/>
          </a:p>
        </p:txBody>
      </p:sp>
      <p:pic>
        <p:nvPicPr>
          <p:cNvPr id="4" name="Picture 6" descr="DSC_0183">
            <a:extLst>
              <a:ext uri="{FF2B5EF4-FFF2-40B4-BE49-F238E27FC236}">
                <a16:creationId xmlns:a16="http://schemas.microsoft.com/office/drawing/2014/main" id="{8090CB6A-555F-3547-B338-112AEB8C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89" y="939599"/>
            <a:ext cx="6417011" cy="42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10A062-D955-1F46-819E-A680838F1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62" t="20172" r="32308" b="7254"/>
          <a:stretch/>
        </p:blipFill>
        <p:spPr>
          <a:xfrm>
            <a:off x="3571172" y="928794"/>
            <a:ext cx="3398339" cy="50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9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_0185">
            <a:extLst>
              <a:ext uri="{FF2B5EF4-FFF2-40B4-BE49-F238E27FC236}">
                <a16:creationId xmlns:a16="http://schemas.microsoft.com/office/drawing/2014/main" id="{52A1AA4E-88E5-7848-A2A1-10881BCD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7" y="249409"/>
            <a:ext cx="9563100" cy="63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605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SC_0188">
            <a:extLst>
              <a:ext uri="{FF2B5EF4-FFF2-40B4-BE49-F238E27FC236}">
                <a16:creationId xmlns:a16="http://schemas.microsoft.com/office/drawing/2014/main" id="{10D2700D-944D-024C-8F97-86BA4347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2" y="-85725"/>
            <a:ext cx="10440988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485922D3-D826-2D4A-9373-FBCEBC4055E9}"/>
              </a:ext>
            </a:extLst>
          </p:cNvPr>
          <p:cNvSpPr txBox="1">
            <a:spLocks noChangeArrowheads="1"/>
          </p:cNvSpPr>
          <p:nvPr/>
        </p:nvSpPr>
        <p:spPr bwMode="auto">
          <a:xfrm rot="2040977">
            <a:off x="4735080" y="3113977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asistent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197633D3-6794-E24D-9134-CA367E5B8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462" y="3702238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err="1">
                <a:solidFill>
                  <a:srgbClr val="FFFF00"/>
                </a:solidFill>
              </a:rPr>
              <a:t>surgeon</a:t>
            </a:r>
            <a:endParaRPr lang="cs-CZ" altLang="cs-CZ" sz="1800">
              <a:solidFill>
                <a:srgbClr val="FFFF00"/>
              </a:solidFill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D723776D-5733-924A-8E62-FB30FD232DC9}"/>
              </a:ext>
            </a:extLst>
          </p:cNvPr>
          <p:cNvSpPr txBox="1">
            <a:spLocks noChangeArrowheads="1"/>
          </p:cNvSpPr>
          <p:nvPr/>
        </p:nvSpPr>
        <p:spPr bwMode="auto">
          <a:xfrm rot="1078645">
            <a:off x="1801394" y="4190766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err="1">
                <a:solidFill>
                  <a:srgbClr val="FFFF00"/>
                </a:solidFill>
                <a:latin typeface="Arial" panose="020B0604020202020204" pitchFamily="34" charset="0"/>
              </a:rPr>
              <a:t>Scrub</a:t>
            </a:r>
            <a:r>
              <a:rPr lang="cs-CZ" altLang="cs-CZ" sz="18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err="1">
                <a:solidFill>
                  <a:srgbClr val="FFFF00"/>
                </a:solidFill>
                <a:latin typeface="Arial" panose="020B0604020202020204" pitchFamily="34" charset="0"/>
              </a:rPr>
              <a:t>nurse</a:t>
            </a:r>
            <a:endParaRPr lang="cs-CZ" altLang="cs-CZ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C666B151-563E-DD40-BE3E-3AC212246511}"/>
              </a:ext>
            </a:extLst>
          </p:cNvPr>
          <p:cNvSpPr txBox="1">
            <a:spLocks noChangeArrowheads="1"/>
          </p:cNvSpPr>
          <p:nvPr/>
        </p:nvSpPr>
        <p:spPr bwMode="auto">
          <a:xfrm rot="19731248">
            <a:off x="5952057" y="2814060"/>
            <a:ext cx="2087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err="1">
                <a:solidFill>
                  <a:srgbClr val="FFFF00"/>
                </a:solidFill>
              </a:rPr>
              <a:t>patient</a:t>
            </a:r>
            <a:endParaRPr lang="cs-CZ" altLang="cs-CZ" sz="1800">
              <a:solidFill>
                <a:srgbClr val="FFFF00"/>
              </a:solidFill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7C9870A3-252E-8544-89FA-4B243033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543" y="3386137"/>
            <a:ext cx="2087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err="1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 err="1">
                <a:solidFill>
                  <a:srgbClr val="FFFF00"/>
                </a:solidFill>
              </a:rPr>
              <a:t>nesthetist</a:t>
            </a:r>
            <a:endParaRPr lang="cs-CZ" altLang="cs-CZ" sz="1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84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6DDCF-7474-3F44-A312-C835D366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42591"/>
            <a:ext cx="10753200" cy="451576"/>
          </a:xfrm>
        </p:spPr>
        <p:txBody>
          <a:bodyPr/>
          <a:lstStyle/>
          <a:p>
            <a:r>
              <a:rPr lang="cs-CZ" err="1"/>
              <a:t>Upper</a:t>
            </a:r>
            <a:r>
              <a:rPr lang="cs-CZ"/>
              <a:t> limb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2EA9E2-108E-D84D-8F7E-8F205C546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26635"/>
            <a:ext cx="10753200" cy="4911366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Shoulder</a:t>
            </a:r>
            <a:endParaRPr lang="cs-CZ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Indication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Degeneration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Trauma, post –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traumatic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lavage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Tumour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biopsy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1D8DFF-77A2-0E47-A5E8-E3DC86C0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857" y="114987"/>
            <a:ext cx="4199662" cy="388427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6CD9A1-394C-D548-A5D6-74E7BEF7C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283" y="3245004"/>
            <a:ext cx="3270405" cy="32704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0734256-F6B4-AD48-8B3E-4A395C1D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567" y="62077"/>
            <a:ext cx="3825852" cy="39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53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D1CBF7-F446-7447-9330-C878893AC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97" y="194102"/>
            <a:ext cx="10753200" cy="5193816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shoulder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Arthroscopy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Repeated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dislocations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Bankart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venral</a:t>
            </a:r>
            <a:r>
              <a:rPr lang="cs-CZ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labrum </a:t>
            </a:r>
            <a:r>
              <a:rPr lang="cs-CZ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tear</a:t>
            </a:r>
            <a:endParaRPr lang="cs-CZ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Slap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lesion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 – „ </a:t>
            </a:r>
            <a:r>
              <a:rPr lang="cs-CZ" alt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labrum </a:t>
            </a:r>
            <a:r>
              <a:rPr lang="cs-CZ" altLang="cs-CZ" sz="2400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antero-posterior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72000" indent="0">
              <a:buNone/>
            </a:pPr>
            <a:r>
              <a:rPr lang="cs-CZ" altLang="cs-CZ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cs-CZ" altLang="cs-CZ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labrum </a:t>
            </a:r>
            <a:r>
              <a:rPr lang="cs-CZ" altLang="cs-CZ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tear</a:t>
            </a:r>
            <a:endParaRPr lang="cs-CZ" altLang="cs-CZ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cuff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tear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rupture</a:t>
            </a:r>
            <a:endParaRPr lang="cs-CZ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Shoulder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Impingement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Osteoarthritis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degeneration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C76B9E-1C86-FA4C-B330-3760A57B0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2"/>
          <a:stretch/>
        </p:blipFill>
        <p:spPr>
          <a:xfrm>
            <a:off x="8471798" y="112008"/>
            <a:ext cx="3711808" cy="3467881"/>
          </a:xfrm>
          <a:prstGeom prst="rect">
            <a:avLst/>
          </a:prstGeom>
        </p:spPr>
      </p:pic>
      <p:pic>
        <p:nvPicPr>
          <p:cNvPr id="5" name="Picture 7" descr="slap2">
            <a:extLst>
              <a:ext uri="{FF2B5EF4-FFF2-40B4-BE49-F238E27FC236}">
                <a16:creationId xmlns:a16="http://schemas.microsoft.com/office/drawing/2014/main" id="{81F5B296-1DDB-9D41-90DF-88DAD2FC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97" y="3735039"/>
            <a:ext cx="3022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1DECE8D-511E-CD42-B7CE-67FBA75391F5}"/>
              </a:ext>
            </a:extLst>
          </p:cNvPr>
          <p:cNvSpPr/>
          <p:nvPr/>
        </p:nvSpPr>
        <p:spPr bwMode="auto">
          <a:xfrm>
            <a:off x="10816683" y="4650059"/>
            <a:ext cx="677714" cy="144965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6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06ECE2F-4A12-0243-9B01-47B169FE7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2"/>
          <a:stretch/>
        </p:blipFill>
        <p:spPr>
          <a:xfrm>
            <a:off x="309104" y="510386"/>
            <a:ext cx="6247812" cy="5837228"/>
          </a:xfrm>
          <a:prstGeom prst="rect">
            <a:avLst/>
          </a:prstGeom>
        </p:spPr>
      </p:pic>
      <p:pic>
        <p:nvPicPr>
          <p:cNvPr id="5" name="Picture 7" descr="slap2">
            <a:extLst>
              <a:ext uri="{FF2B5EF4-FFF2-40B4-BE49-F238E27FC236}">
                <a16:creationId xmlns:a16="http://schemas.microsoft.com/office/drawing/2014/main" id="{2DBCA0F4-C421-3341-9140-4FC3F80F1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16" y="959005"/>
            <a:ext cx="4939990" cy="493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55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76250" y="736068"/>
            <a:ext cx="10753200" cy="48060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Endoscopic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surgical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incisions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source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shaver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wiper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/</a:t>
            </a:r>
          </a:p>
        </p:txBody>
      </p:sp>
      <p:pic>
        <p:nvPicPr>
          <p:cNvPr id="6" name="Picture 4" descr="03072413s">
            <a:extLst>
              <a:ext uri="{FF2B5EF4-FFF2-40B4-BE49-F238E27FC236}">
                <a16:creationId xmlns:a16="http://schemas.microsoft.com/office/drawing/2014/main" id="{591BEF91-E076-224C-822E-DAF7A9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09" y="269398"/>
            <a:ext cx="3952608" cy="29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_0181">
            <a:extLst>
              <a:ext uri="{FF2B5EF4-FFF2-40B4-BE49-F238E27FC236}">
                <a16:creationId xmlns:a16="http://schemas.microsoft.com/office/drawing/2014/main" id="{9E42443E-7C52-A648-ADA3-EB4B09A9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9327" y="2650066"/>
            <a:ext cx="2728137" cy="4102342"/>
          </a:xfrm>
          <a:prstGeom prst="rect">
            <a:avLst/>
          </a:prstGeo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D639986-6193-C04B-9964-B16C9321C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795" y="2653070"/>
            <a:ext cx="3784347" cy="25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8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BA932-C6FC-C04F-BAB2-DC05DADD6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485775"/>
            <a:ext cx="11058862" cy="534622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table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6350" indent="-514350">
              <a:buAutoNum type="arabicPeriod"/>
            </a:pP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decubitus</a:t>
            </a:r>
            <a:endParaRPr lang="cs-CZ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limb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„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beach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Poloha pacienta">
            <a:extLst>
              <a:ext uri="{FF2B5EF4-FFF2-40B4-BE49-F238E27FC236}">
                <a16:creationId xmlns:a16="http://schemas.microsoft.com/office/drawing/2014/main" id="{C1FBD02D-49E3-9549-8411-C99F65E6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08" y="254845"/>
            <a:ext cx="4976812" cy="37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3ECF0F-AAF7-3545-92E8-8EC58EA5D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76" y="3270973"/>
            <a:ext cx="3292475" cy="32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4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392604-65B0-8549-B3A3-6FFD2A721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28650"/>
            <a:ext cx="11158875" cy="5203350"/>
          </a:xfrm>
        </p:spPr>
        <p:txBody>
          <a:bodyPr/>
          <a:lstStyle/>
          <a:p>
            <a:pPr marL="72000" indent="0">
              <a:buNone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ASC </a:t>
            </a:r>
            <a:r>
              <a:rPr lang="cs-CZ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portals</a:t>
            </a: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Dorsal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Ventral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err="1"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/SA </a:t>
            </a:r>
            <a:r>
              <a:rPr lang="cs-CZ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4" name="Picture 3" descr="Přístupy">
            <a:extLst>
              <a:ext uri="{FF2B5EF4-FFF2-40B4-BE49-F238E27FC236}">
                <a16:creationId xmlns:a16="http://schemas.microsoft.com/office/drawing/2014/main" id="{94EB8519-713A-AB40-993D-6BEA6F398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/>
          <a:stretch/>
        </p:blipFill>
        <p:spPr bwMode="auto">
          <a:xfrm>
            <a:off x="3340318" y="370098"/>
            <a:ext cx="7465301" cy="630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72B569D-DD89-1F44-B8AE-4E4E7E1E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795" y="1595122"/>
            <a:ext cx="3547771" cy="35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33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y">
            <a:extLst>
              <a:ext uri="{FF2B5EF4-FFF2-40B4-BE49-F238E27FC236}">
                <a16:creationId xmlns:a16="http://schemas.microsoft.com/office/drawing/2014/main" id="{5E44BF2E-E9D0-C140-878E-97F1CF54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71462"/>
            <a:ext cx="84201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DB4DC9-FFF4-CF42-8B67-D09E91BD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0" y="1355998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6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ADB2B5-713A-4946-B928-8AB7B996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25" y="287575"/>
            <a:ext cx="10753200" cy="5146200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Ventral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labrum –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Bankart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ventral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shoulder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dislocation</a:t>
            </a:r>
            <a:endParaRPr lang="cs-C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Labrum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destroyed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Hill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Sachs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ACA1A790-A5BD-AF4E-9DDA-86C29BC4E4AA}"/>
              </a:ext>
            </a:extLst>
          </p:cNvPr>
          <p:cNvSpPr/>
          <p:nvPr/>
        </p:nvSpPr>
        <p:spPr bwMode="auto">
          <a:xfrm>
            <a:off x="715316" y="1209913"/>
            <a:ext cx="900113" cy="2143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C661E54-42F5-AE49-82D8-FF63CEF1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364" y="2779623"/>
            <a:ext cx="5314208" cy="37908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2B2918C-9C45-3841-8DB4-BE0BA8D2B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444" y="2639711"/>
            <a:ext cx="3819570" cy="40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79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F561BA-A9A8-CA4E-89CD-30128B382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504497"/>
            <a:ext cx="10947683" cy="5327503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Restored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labrum +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anchors</a:t>
            </a:r>
            <a:endParaRPr lang="cs-CZ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6">
            <a:hlinkClick r:id="rId2" action="ppaction://hlinkfile"/>
            <a:extLst>
              <a:ext uri="{FF2B5EF4-FFF2-40B4-BE49-F238E27FC236}">
                <a16:creationId xmlns:a16="http://schemas.microsoft.com/office/drawing/2014/main" id="{2A28959B-C66C-8E4F-8614-C935A3A0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8" y="1474614"/>
            <a:ext cx="5809846" cy="435738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2">
            <a:hlinkClick r:id="rId4" action="ppaction://hlinkfile"/>
            <a:extLst>
              <a:ext uri="{FF2B5EF4-FFF2-40B4-BE49-F238E27FC236}">
                <a16:creationId xmlns:a16="http://schemas.microsoft.com/office/drawing/2014/main" id="{110B45A4-9146-9B4C-BFAC-7F650654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1" y="1575467"/>
            <a:ext cx="5675378" cy="4256533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27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FDA0E5-1BBE-5D4C-932D-37A49C127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71513"/>
            <a:ext cx="10753200" cy="5160487"/>
          </a:xfrm>
        </p:spPr>
        <p:txBody>
          <a:bodyPr/>
          <a:lstStyle/>
          <a:p>
            <a:pPr marL="72000" indent="0">
              <a:buNone/>
            </a:pPr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Post op X </a:t>
            </a:r>
            <a:r>
              <a:rPr lang="cs-CZ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13">
            <a:extLst>
              <a:ext uri="{FF2B5EF4-FFF2-40B4-BE49-F238E27FC236}">
                <a16:creationId xmlns:a16="http://schemas.microsoft.com/office/drawing/2014/main" id="{AE126499-6786-B149-A922-528F7016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450499"/>
            <a:ext cx="4762500" cy="4904509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14">
            <a:extLst>
              <a:ext uri="{FF2B5EF4-FFF2-40B4-BE49-F238E27FC236}">
                <a16:creationId xmlns:a16="http://schemas.microsoft.com/office/drawing/2014/main" id="{CDA6B34A-3D42-C74D-8B13-6F138CC6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450499"/>
            <a:ext cx="4762499" cy="490450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75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D67F6C-537F-DE4D-96BB-FB783804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85775"/>
            <a:ext cx="10753200" cy="534622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op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Labrum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Dessault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orthosis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6/52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 /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decompression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-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scarf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bandage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intensive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RHB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cuff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suture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Abduction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splint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6/52 – 3/12</a:t>
            </a:r>
          </a:p>
        </p:txBody>
      </p:sp>
      <p:pic>
        <p:nvPicPr>
          <p:cNvPr id="4" name="Picture 3" descr="001">
            <a:extLst>
              <a:ext uri="{FF2B5EF4-FFF2-40B4-BE49-F238E27FC236}">
                <a16:creationId xmlns:a16="http://schemas.microsoft.com/office/drawing/2014/main" id="{584F1019-6C3F-1848-A9AD-7DCCC2B2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62" y="117811"/>
            <a:ext cx="1767938" cy="266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36D3E6-99A1-BF45-8E25-85B0755D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457" y="2619864"/>
            <a:ext cx="2311400" cy="1917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CB732C-B656-1847-A01A-203092A6C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063" y="4621395"/>
            <a:ext cx="2118794" cy="21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6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B2999-CBC9-B44C-95AE-D9FD55E29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13" y="313339"/>
            <a:ext cx="10753200" cy="5131912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Open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Rotator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cuff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repair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suture</a:t>
            </a:r>
            <a:endParaRPr lang="cs-CZ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supraspinatus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infaspinatus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minor,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subscapularis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Resection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end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clavicle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/ Stewart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59D0BDB-99A4-EC4C-B457-C971A6FB1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7" r="30253" b="16458"/>
          <a:stretch/>
        </p:blipFill>
        <p:spPr>
          <a:xfrm>
            <a:off x="8588384" y="3001958"/>
            <a:ext cx="3327216" cy="38449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D6152A-B82F-5D47-ACDF-7FABAE24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190524"/>
            <a:ext cx="5971999" cy="28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39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4952F2-1CB4-D34F-945D-7CB15C8F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35" y="384276"/>
            <a:ext cx="10753200" cy="5724976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Wrist</a:t>
            </a:r>
            <a:endParaRPr lang="cs-CZ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pump and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turniquet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lang="cs-CZ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TFCC 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fibrocartilage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pPr marL="7200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Scapho-lunate</a:t>
            </a:r>
            <a:r>
              <a:rPr lang="cs-CZ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dissociation</a:t>
            </a:r>
            <a:endParaRPr lang="cs-CZ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85522D-2D44-3246-8C0E-176F4713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406" y="855782"/>
            <a:ext cx="4162425" cy="28206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19B568-D830-1C4A-B3FB-99DBDCE5A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8"/>
          <a:stretch/>
        </p:blipFill>
        <p:spPr>
          <a:xfrm>
            <a:off x="4320209" y="944991"/>
            <a:ext cx="2120348" cy="209380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05F9C1B-622D-B748-9437-226E9FC60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7"/>
          <a:stretch/>
        </p:blipFill>
        <p:spPr>
          <a:xfrm>
            <a:off x="10324711" y="1028857"/>
            <a:ext cx="1811688" cy="20938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56B4B1-D06A-4B4C-883D-6B7289738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359" y="3850531"/>
            <a:ext cx="3885040" cy="29241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116AB3E-E5D0-664C-B2F0-0ADCD5497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957" y="3953953"/>
            <a:ext cx="3251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35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BD3A2-0330-6C44-A677-AF7E23312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28649"/>
            <a:ext cx="10753200" cy="5560115"/>
          </a:xfrm>
        </p:spPr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instability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excisions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wrist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ulna/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ostetomy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Pseudoarthrosis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scaphoidei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decompresion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Artrodesis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fingertips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Synovectomy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cs-CZ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D7D6-BC78-694C-A910-3AAE3779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71" y="1026000"/>
            <a:ext cx="5231616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25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9CAC77-16B1-A148-8E32-AB1089575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62" y="364331"/>
            <a:ext cx="10753200" cy="6129338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  <a:defRPr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- 1918 </a:t>
            </a:r>
            <a:r>
              <a:rPr lang="cs-CZ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Kenji</a:t>
            </a:r>
            <a:r>
              <a:rPr lang="cs-CZ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Takagaki</a:t>
            </a:r>
            <a:r>
              <a:rPr lang="cs-CZ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24000" lvl="1" indent="0">
              <a:buNone/>
              <a:defRPr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Cystoscope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joint</a:t>
            </a:r>
          </a:p>
          <a:p>
            <a:pPr marL="324000" lvl="1" indent="0">
              <a:buNone/>
              <a:defRPr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lvl="1" indent="0">
              <a:buNone/>
              <a:defRPr/>
            </a:pPr>
            <a:r>
              <a:rPr lang="cs-CZ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1920 </a:t>
            </a:r>
            <a:r>
              <a:rPr lang="cs-CZ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Eugen </a:t>
            </a:r>
            <a:r>
              <a:rPr lang="cs-CZ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Bircher</a:t>
            </a:r>
            <a:endParaRPr lang="cs-CZ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lvl="1" indent="0">
              <a:buNone/>
              <a:defRPr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Arthroscopy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  <a:defRPr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 </a:t>
            </a:r>
            <a:r>
              <a:rPr lang="cs-CZ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M.S. </a:t>
            </a:r>
            <a:r>
              <a:rPr lang="cs-CZ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Burman</a:t>
            </a:r>
            <a:r>
              <a:rPr lang="cs-CZ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24000" lvl="1" indent="0">
              <a:buNone/>
              <a:defRPr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cadaver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lvl="1" indent="0">
              <a:buNone/>
              <a:defRPr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lvl="1" indent="0">
              <a:buNone/>
              <a:defRPr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>
              <a:defRPr/>
            </a:pPr>
            <a:r>
              <a:rPr lang="cs-CZ" sz="2800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- 1950 - </a:t>
            </a:r>
            <a:r>
              <a:rPr lang="cs-CZ" sz="2800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Masaki</a:t>
            </a:r>
            <a:r>
              <a:rPr lang="cs-CZ" sz="2800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Watanabe</a:t>
            </a:r>
            <a:endParaRPr lang="cs-CZ" sz="2800" b="1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>
              <a:defRPr/>
            </a:pPr>
            <a:r>
              <a:rPr lang="cs-CZ" sz="2800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lvl="2">
              <a:defRPr/>
            </a:pPr>
            <a:r>
              <a:rPr lang="cs-CZ" sz="2800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Modernisation</a:t>
            </a:r>
            <a:r>
              <a:rPr lang="cs-CZ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Arthroscopes</a:t>
            </a:r>
            <a:r>
              <a:rPr lang="cs-CZ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usage</a:t>
            </a:r>
            <a:r>
              <a:rPr lang="cs-CZ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cs-CZ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cs-CZ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3" indent="-342900">
              <a:defRPr/>
            </a:pPr>
            <a:endParaRPr lang="cs-CZ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  <a:defRPr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1970 -  </a:t>
            </a:r>
            <a:r>
              <a:rPr lang="cs-CZ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arthroscopic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endParaRPr lang="cs-C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A5C064-8484-EF40-87CB-D435F53E1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33" t="29097" r="3742" b="27453"/>
          <a:stretch/>
        </p:blipFill>
        <p:spPr>
          <a:xfrm>
            <a:off x="5202137" y="186657"/>
            <a:ext cx="4789356" cy="344938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6CD101C-D072-D24E-89D6-F530425F4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280" y="3429000"/>
            <a:ext cx="4843165" cy="32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8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41BDA-46A7-9641-826C-9E30BA7D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Lower</a:t>
            </a:r>
            <a:r>
              <a:rPr lang="cs-CZ"/>
              <a:t> Extremity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3A8E5E-FA72-1C4E-97D7-903FF2C0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36494"/>
            <a:ext cx="10753200" cy="5107155"/>
          </a:xfrm>
        </p:spPr>
        <p:txBody>
          <a:bodyPr/>
          <a:lstStyle/>
          <a:p>
            <a:pPr marL="72000" indent="0">
              <a:buNone/>
            </a:pPr>
            <a:endParaRPr lang="cs-CZ" sz="900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</a:t>
            </a:r>
          </a:p>
          <a:p>
            <a:pPr marL="72000" indent="0">
              <a:buNone/>
            </a:pPr>
            <a:endParaRPr lang="cs-CZ" sz="2000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traumatic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degenerative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arthrosis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Coxitis – 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lavage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removal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Labral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 –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Femoro-acetabular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impingement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repair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5AC27B-6F33-3F48-A220-4E97B5B3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612" y="393582"/>
            <a:ext cx="5391728" cy="32026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8505A11-E808-C14B-B62E-A9150066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81" y="3767684"/>
            <a:ext cx="5091559" cy="28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05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D2CA91-C83F-6941-9686-65AF64F5A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433923"/>
            <a:ext cx="10753200" cy="5990154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trauma: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haemarthros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ACL/PCL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gonitis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lavage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Osteoarthritis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Meniscus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repair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resection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LCA/PCL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plica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resection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chondral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removal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patellar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release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ASgenus klin">
            <a:extLst>
              <a:ext uri="{FF2B5EF4-FFF2-40B4-BE49-F238E27FC236}">
                <a16:creationId xmlns:a16="http://schemas.microsoft.com/office/drawing/2014/main" id="{34CA9732-CC21-3846-823F-E7948CA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84" y="267659"/>
            <a:ext cx="2921618" cy="478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828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591704B-D0B9-6947-BDB9-99B2B73F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1" y="1841656"/>
            <a:ext cx="4090948" cy="26411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9A5BDB-71F5-B242-B49C-8B9B1A95A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010" y="1552825"/>
            <a:ext cx="4090948" cy="33881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D2D816C-7580-8C40-94D8-59371DE14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958" y="1854871"/>
            <a:ext cx="3503891" cy="262791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B026F2B-0C4C-B841-82B3-709D08CE0724}"/>
              </a:ext>
            </a:extLst>
          </p:cNvPr>
          <p:cNvSpPr/>
          <p:nvPr/>
        </p:nvSpPr>
        <p:spPr bwMode="auto">
          <a:xfrm>
            <a:off x="10348903" y="3168830"/>
            <a:ext cx="612746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99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60E4BFC-E297-F940-9AC2-3B655557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170"/>
            <a:ext cx="5154169" cy="35843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1827F4-3123-0046-BFA9-A75395912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4" r="6881"/>
          <a:stretch/>
        </p:blipFill>
        <p:spPr>
          <a:xfrm>
            <a:off x="5154169" y="1267170"/>
            <a:ext cx="3957639" cy="358437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38AEC8D-8488-B441-A296-BA297653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316" y="1985962"/>
            <a:ext cx="3150684" cy="23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9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1AABD6-E5D5-B145-9A3C-F0F94117A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02" y="156716"/>
            <a:ext cx="11145539" cy="603281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ACL /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Ligamentum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cruciatum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anterius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sec. Brückner</a:t>
            </a:r>
          </a:p>
          <a:p>
            <a:pPr marL="72000" indent="0">
              <a:buNone/>
            </a:pP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BTB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-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tibial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tubercle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Tendon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graft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lig.patellae</a:t>
            </a: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graft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hamstrings</a:t>
            </a: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gracilis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semitendinosus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1E7370-B245-EB4D-A695-1FD9B66A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670" y="4000121"/>
            <a:ext cx="2843330" cy="27011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38A49D-F0BB-B440-B0FF-F2F614E30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268" y="1067687"/>
            <a:ext cx="3409015" cy="32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10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8741E5-6283-8146-9CD5-B083195E2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53" y="138848"/>
            <a:ext cx="8491004" cy="62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4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D4F82-BAB9-2C4F-8ABA-881C4D9DD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75" y="335756"/>
            <a:ext cx="10753200" cy="5929312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Chondral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Mosaicplasty</a:t>
            </a: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osteochondral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blocs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bearing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Autologous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chondrocytes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transplantation</a:t>
            </a: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cartilage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multiplication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7200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weeks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implantation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carriers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72000" indent="0"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scaffolds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Allogeneic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chondrocytes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transplantation</a:t>
            </a: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 USA )</a:t>
            </a:r>
          </a:p>
        </p:txBody>
      </p:sp>
      <p:pic>
        <p:nvPicPr>
          <p:cNvPr id="4" name="Picture 4" descr="mozaika1">
            <a:extLst>
              <a:ext uri="{FF2B5EF4-FFF2-40B4-BE49-F238E27FC236}">
                <a16:creationId xmlns:a16="http://schemas.microsoft.com/office/drawing/2014/main" id="{BA687175-CAE7-A344-BE1A-3250D5B4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20" y="128111"/>
            <a:ext cx="2886720" cy="299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99693CF-0866-554A-A2DB-A26C5112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20" y="3300412"/>
            <a:ext cx="3583905" cy="34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23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C0829BC-DDCF-5D45-A6FC-50F385F10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32" y="288754"/>
            <a:ext cx="6667915" cy="64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56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62D145-ACEB-9349-8CD8-66C3E59A2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71513"/>
            <a:ext cx="10753200" cy="5160487"/>
          </a:xfrm>
        </p:spPr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Mosaicplasty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016">
            <a:extLst>
              <a:ext uri="{FF2B5EF4-FFF2-40B4-BE49-F238E27FC236}">
                <a16:creationId xmlns:a16="http://schemas.microsoft.com/office/drawing/2014/main" id="{A13FF8A6-8461-7B40-8E4C-7F95E92B4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9" y="1514474"/>
            <a:ext cx="5076399" cy="4103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022">
            <a:extLst>
              <a:ext uri="{FF2B5EF4-FFF2-40B4-BE49-F238E27FC236}">
                <a16:creationId xmlns:a16="http://schemas.microsoft.com/office/drawing/2014/main" id="{29B5C534-2DE8-C445-BE51-AF8348D2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99" y="904401"/>
            <a:ext cx="5835862" cy="471328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71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564D3-4FF7-D14C-A30A-9ECEFFF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72" y="428625"/>
            <a:ext cx="10753200" cy="510333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Autologous chondrocytes transplantation - 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chondrograft</a:t>
            </a:r>
          </a:p>
        </p:txBody>
      </p:sp>
      <p:pic>
        <p:nvPicPr>
          <p:cNvPr id="4" name="Picture 4" descr="F:\2012_chrupavka_koleno\Farkašová_Hana_1970\DSC_0172.JPG">
            <a:extLst>
              <a:ext uri="{FF2B5EF4-FFF2-40B4-BE49-F238E27FC236}">
                <a16:creationId xmlns:a16="http://schemas.microsoft.com/office/drawing/2014/main" id="{57EF29F4-2938-BF42-809B-A1B8BAAA3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4913"/>
          <a:stretch>
            <a:fillRect/>
          </a:stretch>
        </p:blipFill>
        <p:spPr bwMode="auto">
          <a:xfrm>
            <a:off x="797657" y="1326037"/>
            <a:ext cx="4719744" cy="5353623"/>
          </a:xfrm>
          <a:prstGeom prst="rect">
            <a:avLst/>
          </a:prstGeom>
          <a:ln w="28575">
            <a:solidFill>
              <a:srgbClr val="66CCFF"/>
            </a:solidFill>
          </a:ln>
        </p:spPr>
      </p:pic>
      <p:pic>
        <p:nvPicPr>
          <p:cNvPr id="5" name="Picture 5" descr="F:\2012_chrupavka_koleno\Farkašová_Hana_1970\DSC_0174.JPG">
            <a:extLst>
              <a:ext uri="{FF2B5EF4-FFF2-40B4-BE49-F238E27FC236}">
                <a16:creationId xmlns:a16="http://schemas.microsoft.com/office/drawing/2014/main" id="{C0ED8FDA-0434-0245-A06B-0F7C2B1EF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4877"/>
          <a:stretch>
            <a:fillRect/>
          </a:stretch>
        </p:blipFill>
        <p:spPr bwMode="auto">
          <a:xfrm>
            <a:off x="5924085" y="1321968"/>
            <a:ext cx="4719744" cy="5357692"/>
          </a:xfrm>
          <a:prstGeom prst="rect">
            <a:avLst/>
          </a:prstGeom>
          <a:ln w="28575">
            <a:solidFill>
              <a:srgbClr val="66CCFF"/>
            </a:solidFill>
          </a:ln>
        </p:spPr>
      </p:pic>
    </p:spTree>
    <p:extLst>
      <p:ext uri="{BB962C8B-B14F-4D97-AF65-F5344CB8AC3E}">
        <p14:creationId xmlns:p14="http://schemas.microsoft.com/office/powerpoint/2010/main" val="336731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498CFE-DA38-6F45-911B-719C51C79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500064"/>
            <a:ext cx="10753200" cy="6086474"/>
          </a:xfrm>
        </p:spPr>
        <p:txBody>
          <a:bodyPr/>
          <a:lstStyle/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Shoulder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Wrist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Elbow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</a:t>
            </a: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Para-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articular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/ Achilles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CTD 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609A36-41E8-E64B-BCB6-E770579F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195" y="271462"/>
            <a:ext cx="4534161" cy="34006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07E7D4-9828-9F47-BF6D-59810B9A6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56" y="204006"/>
            <a:ext cx="4167525" cy="38020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883E36-F9E1-F046-8506-D69B6E6C1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96" y="3177677"/>
            <a:ext cx="1855513" cy="24773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A9A9FC-3A4D-424B-9509-DE4E9927E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834" y="3177677"/>
            <a:ext cx="3301522" cy="24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5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B6F853D-A6DD-FF44-8861-E2AD3178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0" y="267629"/>
            <a:ext cx="9565683" cy="63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62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E1BFD9-9F19-5B4C-AAA4-ADEEE7AD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42938"/>
            <a:ext cx="10753200" cy="5189062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ATC – </a:t>
            </a: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Ankle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Arthroscopy</a:t>
            </a:r>
            <a:endParaRPr lang="cs-CZ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injury</a:t>
            </a: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Degeneration</a:t>
            </a: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necrosis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ostechondritis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dissecans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chondral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BC1224-D37E-F344-8084-FFD90190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109" y="120486"/>
            <a:ext cx="2400300" cy="24003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4575B3-236E-7F49-8EED-984FBCA8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29" y="2744550"/>
            <a:ext cx="48387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59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337947-A1CC-6D4C-B28B-B400D5EE4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00" y="214313"/>
            <a:ext cx="10753200" cy="5303362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Osteochondrosis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dissecans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OCHD /</a:t>
            </a:r>
          </a:p>
        </p:txBody>
      </p:sp>
      <p:pic>
        <p:nvPicPr>
          <p:cNvPr id="4" name="Picture 4" descr="mrprop5">
            <a:extLst>
              <a:ext uri="{FF2B5EF4-FFF2-40B4-BE49-F238E27FC236}">
                <a16:creationId xmlns:a16="http://schemas.microsoft.com/office/drawing/2014/main" id="{23694D6F-2F7C-2B41-B63C-F4C4069E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12" y="995363"/>
            <a:ext cx="2174875" cy="2433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rprop4">
            <a:extLst>
              <a:ext uri="{FF2B5EF4-FFF2-40B4-BE49-F238E27FC236}">
                <a16:creationId xmlns:a16="http://schemas.microsoft.com/office/drawing/2014/main" id="{2FEFDE2A-1246-8A46-AC48-B977F550F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3"/>
          <a:stretch/>
        </p:blipFill>
        <p:spPr bwMode="auto">
          <a:xfrm>
            <a:off x="3877342" y="923131"/>
            <a:ext cx="2871787" cy="25781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tg01prop">
            <a:extLst>
              <a:ext uri="{FF2B5EF4-FFF2-40B4-BE49-F238E27FC236}">
                <a16:creationId xmlns:a16="http://schemas.microsoft.com/office/drawing/2014/main" id="{C52AEF7B-EC47-414C-B268-A133D1B2B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5" y="3501231"/>
            <a:ext cx="2541588" cy="319907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9">
            <a:extLst>
              <a:ext uri="{FF2B5EF4-FFF2-40B4-BE49-F238E27FC236}">
                <a16:creationId xmlns:a16="http://schemas.microsoft.com/office/drawing/2014/main" id="{53990325-1E37-9E40-8679-927D9B103BDA}"/>
              </a:ext>
            </a:extLst>
          </p:cNvPr>
          <p:cNvSpPr>
            <a:spLocks noChangeShapeType="1"/>
          </p:cNvSpPr>
          <p:nvPr/>
        </p:nvSpPr>
        <p:spPr bwMode="auto">
          <a:xfrm rot="6406020" flipH="1">
            <a:off x="1985052" y="4796950"/>
            <a:ext cx="890587" cy="1441450"/>
          </a:xfrm>
          <a:prstGeom prst="line">
            <a:avLst/>
          </a:prstGeom>
          <a:noFill/>
          <a:ln w="38100" cap="sq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097E65EB-7DAE-7144-99C9-AF95BC5B15D5}"/>
              </a:ext>
            </a:extLst>
          </p:cNvPr>
          <p:cNvGrpSpPr>
            <a:grpSpLocks/>
          </p:cNvGrpSpPr>
          <p:nvPr/>
        </p:nvGrpSpPr>
        <p:grpSpPr bwMode="auto">
          <a:xfrm>
            <a:off x="3945798" y="3687762"/>
            <a:ext cx="2871787" cy="2955925"/>
            <a:chOff x="3306" y="1429"/>
            <a:chExt cx="2641" cy="2593"/>
          </a:xfrm>
        </p:grpSpPr>
        <p:pic>
          <p:nvPicPr>
            <p:cNvPr id="9" name="Picture 6" descr="op01">
              <a:extLst>
                <a:ext uri="{FF2B5EF4-FFF2-40B4-BE49-F238E27FC236}">
                  <a16:creationId xmlns:a16="http://schemas.microsoft.com/office/drawing/2014/main" id="{9A85DC10-037E-A04F-8932-4D8561DB6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" y="1429"/>
              <a:ext cx="2641" cy="259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402B6833-6EEF-F443-B0B7-5C8567A51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7" y="2377"/>
              <a:ext cx="561" cy="1021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39E16E9E-EC7D-AE45-B7EF-3AFC277D8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816" y="843608"/>
            <a:ext cx="3522583" cy="263924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E3A9252-0628-CD43-B512-7DD505F12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824" y="3687761"/>
            <a:ext cx="2214684" cy="29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8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7681AC-BF13-D64A-843D-10E47DE9B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00" y="179625"/>
            <a:ext cx="10753200" cy="5346225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OCHD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necrotic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bone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chondrograft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bone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screw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sz="18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Medial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Malleolus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ostetomy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1C48F0CB-8009-4044-9000-38CCFB68B5CC}"/>
              </a:ext>
            </a:extLst>
          </p:cNvPr>
          <p:cNvSpPr/>
          <p:nvPr/>
        </p:nvSpPr>
        <p:spPr bwMode="auto">
          <a:xfrm>
            <a:off x="607219" y="1116131"/>
            <a:ext cx="671512" cy="18573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Šipka vpravo 4">
            <a:extLst>
              <a:ext uri="{FF2B5EF4-FFF2-40B4-BE49-F238E27FC236}">
                <a16:creationId xmlns:a16="http://schemas.microsoft.com/office/drawing/2014/main" id="{F44B2FCF-CA7D-2347-BCD7-29A983D5FA73}"/>
              </a:ext>
            </a:extLst>
          </p:cNvPr>
          <p:cNvSpPr/>
          <p:nvPr/>
        </p:nvSpPr>
        <p:spPr bwMode="auto">
          <a:xfrm>
            <a:off x="607219" y="1692393"/>
            <a:ext cx="671512" cy="18573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Picture 3" descr="0059">
            <a:extLst>
              <a:ext uri="{FF2B5EF4-FFF2-40B4-BE49-F238E27FC236}">
                <a16:creationId xmlns:a16="http://schemas.microsoft.com/office/drawing/2014/main" id="{F5B35A39-FF8B-FD47-BE83-FF297C0B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00" y="2796415"/>
            <a:ext cx="4599181" cy="379962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0062">
            <a:extLst>
              <a:ext uri="{FF2B5EF4-FFF2-40B4-BE49-F238E27FC236}">
                <a16:creationId xmlns:a16="http://schemas.microsoft.com/office/drawing/2014/main" id="{EA549B12-EE9E-974F-AB40-23654D1F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76293"/>
            <a:ext cx="4834535" cy="400208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 vlevo 7">
            <a:extLst>
              <a:ext uri="{FF2B5EF4-FFF2-40B4-BE49-F238E27FC236}">
                <a16:creationId xmlns:a16="http://schemas.microsoft.com/office/drawing/2014/main" id="{102D2A2E-9E0F-0D4F-8E63-1267FBE78A8E}"/>
              </a:ext>
            </a:extLst>
          </p:cNvPr>
          <p:cNvSpPr/>
          <p:nvPr/>
        </p:nvSpPr>
        <p:spPr bwMode="auto">
          <a:xfrm>
            <a:off x="9886950" y="4872038"/>
            <a:ext cx="1085850" cy="342900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075">
            <a:extLst>
              <a:ext uri="{FF2B5EF4-FFF2-40B4-BE49-F238E27FC236}">
                <a16:creationId xmlns:a16="http://schemas.microsoft.com/office/drawing/2014/main" id="{E6D997D2-FB2B-B34D-A45F-8D9487CB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105762"/>
            <a:ext cx="6306309" cy="541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0078">
            <a:extLst>
              <a:ext uri="{FF2B5EF4-FFF2-40B4-BE49-F238E27FC236}">
                <a16:creationId xmlns:a16="http://schemas.microsoft.com/office/drawing/2014/main" id="{6679AEAB-A0CD-9D4A-B440-0B084BCC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2" y="1269016"/>
            <a:ext cx="5081589" cy="43199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379160-14FB-3245-ABCF-DF7705FE66F1}"/>
              </a:ext>
            </a:extLst>
          </p:cNvPr>
          <p:cNvSpPr txBox="1"/>
          <p:nvPr/>
        </p:nvSpPr>
        <p:spPr>
          <a:xfrm>
            <a:off x="2054855" y="345091"/>
            <a:ext cx="413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Chondrograft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CF38ECB-1F11-A544-A86E-A84785A13FC9}"/>
              </a:ext>
            </a:extLst>
          </p:cNvPr>
          <p:cNvSpPr txBox="1"/>
          <p:nvPr/>
        </p:nvSpPr>
        <p:spPr>
          <a:xfrm>
            <a:off x="7059206" y="335176"/>
            <a:ext cx="468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Screw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malleolus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58">
            <a:extLst>
              <a:ext uri="{FF2B5EF4-FFF2-40B4-BE49-F238E27FC236}">
                <a16:creationId xmlns:a16="http://schemas.microsoft.com/office/drawing/2014/main" id="{34E914C1-66F9-3F45-B527-403E09FA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1358196"/>
            <a:ext cx="5345112" cy="477980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077">
            <a:extLst>
              <a:ext uri="{FF2B5EF4-FFF2-40B4-BE49-F238E27FC236}">
                <a16:creationId xmlns:a16="http://schemas.microsoft.com/office/drawing/2014/main" id="{97404CA3-715D-EA4D-9068-DC8B6D12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386002"/>
            <a:ext cx="5424884" cy="475199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7824665-24C0-2F4E-89D5-F04891B7ADCD}"/>
              </a:ext>
            </a:extLst>
          </p:cNvPr>
          <p:cNvSpPr txBox="1"/>
          <p:nvPr/>
        </p:nvSpPr>
        <p:spPr>
          <a:xfrm>
            <a:off x="2420600" y="492559"/>
            <a:ext cx="364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endParaRPr lang="cs-CZ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89117C-9BC5-1444-A6B9-687A242C5422}"/>
              </a:ext>
            </a:extLst>
          </p:cNvPr>
          <p:cNvSpPr txBox="1"/>
          <p:nvPr/>
        </p:nvSpPr>
        <p:spPr>
          <a:xfrm>
            <a:off x="8268582" y="492559"/>
            <a:ext cx="407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endParaRPr lang="cs-CZ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47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2278" y="6039629"/>
            <a:ext cx="11361600" cy="698497"/>
          </a:xfrm>
        </p:spPr>
        <p:txBody>
          <a:bodyPr/>
          <a:lstStyle/>
          <a:p>
            <a:r>
              <a:rPr lang="cs-CZ" dirty="0"/>
              <a:t>                                                     </a:t>
            </a:r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/>
              <a:t>your </a:t>
            </a:r>
            <a:r>
              <a:rPr lang="cs-CZ" dirty="0" err="1"/>
              <a:t>attention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A95EA6-FB9E-A644-A821-EF4314FD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076" y="278779"/>
            <a:ext cx="5753100" cy="56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0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1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DB949-8088-FD42-B094-B933E776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                                  </a:t>
            </a:r>
            <a:r>
              <a:rPr lang="cs-CZ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monitor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F5B2B5-AAA7-054A-9D92-35BAAAF9E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   </a:t>
            </a:r>
          </a:p>
          <a:p>
            <a:endParaRPr lang="cs-CZ"/>
          </a:p>
          <a:p>
            <a:r>
              <a:rPr lang="cs-CZ"/>
              <a:t>                                               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cs-CZ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source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cs-CZ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processor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endParaRPr lang="cs-CZ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DSC_0137">
            <a:extLst>
              <a:ext uri="{FF2B5EF4-FFF2-40B4-BE49-F238E27FC236}">
                <a16:creationId xmlns:a16="http://schemas.microsoft.com/office/drawing/2014/main" id="{D91872E9-CCBB-7F4E-AA65-4265112B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8"/>
          <a:stretch>
            <a:fillRect/>
          </a:stretch>
        </p:blipFill>
        <p:spPr>
          <a:xfrm>
            <a:off x="468744" y="254794"/>
            <a:ext cx="4070350" cy="6119812"/>
          </a:xfrm>
          <a:prstGeom prst="rect">
            <a:avLst/>
          </a:prstGeom>
          <a:noFill/>
        </p:spPr>
      </p:pic>
      <p:pic>
        <p:nvPicPr>
          <p:cNvPr id="5" name="Picture 15" descr="DSC_0189">
            <a:extLst>
              <a:ext uri="{FF2B5EF4-FFF2-40B4-BE49-F238E27FC236}">
                <a16:creationId xmlns:a16="http://schemas.microsoft.com/office/drawing/2014/main" id="{35BBF1E0-61E8-8640-B05E-66C0EA878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0938" y="953252"/>
            <a:ext cx="4222318" cy="2808749"/>
          </a:xfrm>
          <a:prstGeom prst="rect">
            <a:avLst/>
          </a:prstGeom>
          <a:noFill/>
        </p:spPr>
      </p:pic>
      <p:sp>
        <p:nvSpPr>
          <p:cNvPr id="6" name="Šipka vlevo 5">
            <a:extLst>
              <a:ext uri="{FF2B5EF4-FFF2-40B4-BE49-F238E27FC236}">
                <a16:creationId xmlns:a16="http://schemas.microsoft.com/office/drawing/2014/main" id="{BDB7F586-0EB5-5D44-8E44-EC8286405D0F}"/>
              </a:ext>
            </a:extLst>
          </p:cNvPr>
          <p:cNvSpPr/>
          <p:nvPr/>
        </p:nvSpPr>
        <p:spPr bwMode="auto">
          <a:xfrm>
            <a:off x="4039031" y="913106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Šipka vlevo 6">
            <a:extLst>
              <a:ext uri="{FF2B5EF4-FFF2-40B4-BE49-F238E27FC236}">
                <a16:creationId xmlns:a16="http://schemas.microsoft.com/office/drawing/2014/main" id="{AF0174B3-AD99-1842-B2D2-160FB7F756E8}"/>
              </a:ext>
            </a:extLst>
          </p:cNvPr>
          <p:cNvSpPr/>
          <p:nvPr/>
        </p:nvSpPr>
        <p:spPr bwMode="auto">
          <a:xfrm>
            <a:off x="4280957" y="3203212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Šipka vlevo 7">
            <a:extLst>
              <a:ext uri="{FF2B5EF4-FFF2-40B4-BE49-F238E27FC236}">
                <a16:creationId xmlns:a16="http://schemas.microsoft.com/office/drawing/2014/main" id="{6E8EC8B4-CA86-9743-A68D-64814AD3DBAC}"/>
              </a:ext>
            </a:extLst>
          </p:cNvPr>
          <p:cNvSpPr/>
          <p:nvPr/>
        </p:nvSpPr>
        <p:spPr bwMode="auto">
          <a:xfrm>
            <a:off x="4293100" y="3877988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vlevo 8">
            <a:extLst>
              <a:ext uri="{FF2B5EF4-FFF2-40B4-BE49-F238E27FC236}">
                <a16:creationId xmlns:a16="http://schemas.microsoft.com/office/drawing/2014/main" id="{F71DEA52-C36B-3A42-9AEC-17A705A6840D}"/>
              </a:ext>
            </a:extLst>
          </p:cNvPr>
          <p:cNvSpPr/>
          <p:nvPr/>
        </p:nvSpPr>
        <p:spPr bwMode="auto">
          <a:xfrm>
            <a:off x="4314051" y="4511308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CAD68A-9CF0-684F-AB98-E495D2FD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25" y="1663427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Pump</a:t>
            </a:r>
          </a:p>
          <a:p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cs-CZ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Shaver</a:t>
            </a:r>
            <a:r>
              <a:rPr lang="cs-CZ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12" descr="DSC_0141">
            <a:extLst>
              <a:ext uri="{FF2B5EF4-FFF2-40B4-BE49-F238E27FC236}">
                <a16:creationId xmlns:a16="http://schemas.microsoft.com/office/drawing/2014/main" id="{C2EC5A6B-B84A-6446-86AD-4025A1A3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852284"/>
            <a:ext cx="36068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DSC_0159">
            <a:extLst>
              <a:ext uri="{FF2B5EF4-FFF2-40B4-BE49-F238E27FC236}">
                <a16:creationId xmlns:a16="http://schemas.microsoft.com/office/drawing/2014/main" id="{2B1A8176-0D3C-B242-8280-617CE1DE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1601" y="280776"/>
            <a:ext cx="2015400" cy="3031270"/>
          </a:xfrm>
          <a:prstGeom prst="rect">
            <a:avLst/>
          </a:prstGeom>
          <a:noFill/>
        </p:spPr>
      </p:pic>
      <p:pic>
        <p:nvPicPr>
          <p:cNvPr id="6" name="Picture 10" descr="DSC_0142">
            <a:extLst>
              <a:ext uri="{FF2B5EF4-FFF2-40B4-BE49-F238E27FC236}">
                <a16:creationId xmlns:a16="http://schemas.microsoft.com/office/drawing/2014/main" id="{9D4F0B73-8BC1-3243-9519-9D66A782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4356" y="3498714"/>
            <a:ext cx="3671888" cy="2441575"/>
          </a:xfrm>
          <a:prstGeom prst="rect">
            <a:avLst/>
          </a:prstGeom>
          <a:noFill/>
        </p:spPr>
      </p:pic>
      <p:pic>
        <p:nvPicPr>
          <p:cNvPr id="7" name="Picture 19" descr="DSC_0154">
            <a:extLst>
              <a:ext uri="{FF2B5EF4-FFF2-40B4-BE49-F238E27FC236}">
                <a16:creationId xmlns:a16="http://schemas.microsoft.com/office/drawing/2014/main" id="{BFA3EBB0-F337-1D48-997B-4AC7EB68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1600" y="3498714"/>
            <a:ext cx="3648075" cy="2425700"/>
          </a:xfrm>
          <a:prstGeom prst="rect">
            <a:avLst/>
          </a:prstGeom>
          <a:noFill/>
        </p:spPr>
      </p:pic>
      <p:sp>
        <p:nvSpPr>
          <p:cNvPr id="8" name="Šipka vpravo 7">
            <a:extLst>
              <a:ext uri="{FF2B5EF4-FFF2-40B4-BE49-F238E27FC236}">
                <a16:creationId xmlns:a16="http://schemas.microsoft.com/office/drawing/2014/main" id="{F3C41D73-602E-344B-978B-6B30D5CEFFEF}"/>
              </a:ext>
            </a:extLst>
          </p:cNvPr>
          <p:cNvSpPr/>
          <p:nvPr/>
        </p:nvSpPr>
        <p:spPr bwMode="auto">
          <a:xfrm>
            <a:off x="2720249" y="1880190"/>
            <a:ext cx="1214438" cy="342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vpravo 8">
            <a:extLst>
              <a:ext uri="{FF2B5EF4-FFF2-40B4-BE49-F238E27FC236}">
                <a16:creationId xmlns:a16="http://schemas.microsoft.com/office/drawing/2014/main" id="{5A371911-DA86-CD4D-B5A6-778754351190}"/>
              </a:ext>
            </a:extLst>
          </p:cNvPr>
          <p:cNvSpPr/>
          <p:nvPr/>
        </p:nvSpPr>
        <p:spPr bwMode="auto">
          <a:xfrm>
            <a:off x="2704442" y="4463461"/>
            <a:ext cx="1214438" cy="342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2B920-D246-CA4C-B04F-15114D8B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05662"/>
            <a:ext cx="10753200" cy="451576"/>
          </a:xfrm>
        </p:spPr>
        <p:txBody>
          <a:bodyPr/>
          <a:lstStyle/>
          <a:p>
            <a:r>
              <a:rPr lang="cs-CZ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30°</a:t>
            </a:r>
          </a:p>
        </p:txBody>
      </p:sp>
      <p:pic>
        <p:nvPicPr>
          <p:cNvPr id="4" name="Picture 4" descr="DSC_0162">
            <a:extLst>
              <a:ext uri="{FF2B5EF4-FFF2-40B4-BE49-F238E27FC236}">
                <a16:creationId xmlns:a16="http://schemas.microsoft.com/office/drawing/2014/main" id="{40F0136E-9AAC-234D-BE48-EB9651CE0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7099" r="8971" b="10553"/>
          <a:stretch/>
        </p:blipFill>
        <p:spPr bwMode="auto">
          <a:xfrm>
            <a:off x="719400" y="1275391"/>
            <a:ext cx="6355236" cy="430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C_0164">
            <a:extLst>
              <a:ext uri="{FF2B5EF4-FFF2-40B4-BE49-F238E27FC236}">
                <a16:creationId xmlns:a16="http://schemas.microsoft.com/office/drawing/2014/main" id="{78BA997B-C313-0047-A0BC-D9759BA8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6" t="32245" r="14554" b="34204"/>
          <a:stretch>
            <a:fillRect/>
          </a:stretch>
        </p:blipFill>
        <p:spPr bwMode="auto">
          <a:xfrm>
            <a:off x="7325736" y="1649735"/>
            <a:ext cx="3578083" cy="337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>
            <a:extLst>
              <a:ext uri="{FF2B5EF4-FFF2-40B4-BE49-F238E27FC236}">
                <a16:creationId xmlns:a16="http://schemas.microsoft.com/office/drawing/2014/main" id="{EF8812AB-657C-7844-921B-4295FB7CF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8377" y="3299754"/>
            <a:ext cx="1079500" cy="3603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2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108E105-5594-E64E-932D-0821EA228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4" y="679470"/>
            <a:ext cx="7043223" cy="5282417"/>
          </a:xfrm>
          <a:prstGeom prst="rect">
            <a:avLst/>
          </a:prstGeom>
        </p:spPr>
      </p:pic>
      <p:pic>
        <p:nvPicPr>
          <p:cNvPr id="5" name="Picture 5" descr="DSC_0166">
            <a:extLst>
              <a:ext uri="{FF2B5EF4-FFF2-40B4-BE49-F238E27FC236}">
                <a16:creationId xmlns:a16="http://schemas.microsoft.com/office/drawing/2014/main" id="{D3108A2C-D4E4-1742-987A-B22EA660A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71" y="1845760"/>
            <a:ext cx="4646703" cy="309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3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343E2-5D9A-4C43-A4BE-3B6A9375F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6" y="582890"/>
            <a:ext cx="10961162" cy="5191023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417D42-39F7-854E-A04F-566D4D01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3244612"/>
            <a:ext cx="5119687" cy="24298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7CB365-5961-F248-B21B-DFC82E4A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69" y="272812"/>
            <a:ext cx="3980897" cy="2464038"/>
          </a:xfrm>
          <a:prstGeom prst="rect">
            <a:avLst/>
          </a:prstGeom>
        </p:spPr>
      </p:pic>
      <p:pic>
        <p:nvPicPr>
          <p:cNvPr id="6" name="Picture 4" descr="TwinFix">
            <a:extLst>
              <a:ext uri="{FF2B5EF4-FFF2-40B4-BE49-F238E27FC236}">
                <a16:creationId xmlns:a16="http://schemas.microsoft.com/office/drawing/2014/main" id="{EEA81472-F402-8947-919D-D93A00C1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" y="2562225"/>
            <a:ext cx="53276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winFix katalog">
            <a:extLst>
              <a:ext uri="{FF2B5EF4-FFF2-40B4-BE49-F238E27FC236}">
                <a16:creationId xmlns:a16="http://schemas.microsoft.com/office/drawing/2014/main" id="{648B3616-F8D9-744E-BECA-94B88106F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9" t="8093" b="29191"/>
          <a:stretch/>
        </p:blipFill>
        <p:spPr bwMode="auto">
          <a:xfrm>
            <a:off x="5399950" y="3094593"/>
            <a:ext cx="129540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otahovač uzlu">
            <a:extLst>
              <a:ext uri="{FF2B5EF4-FFF2-40B4-BE49-F238E27FC236}">
                <a16:creationId xmlns:a16="http://schemas.microsoft.com/office/drawing/2014/main" id="{E3E4A0E0-1CE5-F048-9120-5C2E8931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74" y="582890"/>
            <a:ext cx="3448051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2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-med-cz-v8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724</TotalTime>
  <Words>696</Words>
  <Application>Microsoft Macintosh PowerPoint</Application>
  <PresentationFormat>Širokoúhlá obrazovka</PresentationFormat>
  <Paragraphs>218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Arial</vt:lpstr>
      <vt:lpstr>Comic Sans MS</vt:lpstr>
      <vt:lpstr>Tahoma</vt:lpstr>
      <vt:lpstr>Times New Roman</vt:lpstr>
      <vt:lpstr>Wingdings</vt:lpstr>
      <vt:lpstr>prezentace-med-cz-v8</vt:lpstr>
      <vt:lpstr>      Arthroscopy       „key-hole“ surgery“</vt:lpstr>
      <vt:lpstr>Prezentace aplikace PowerPoint</vt:lpstr>
      <vt:lpstr>Prezentace aplikace PowerPoint</vt:lpstr>
      <vt:lpstr>Prezentace aplikace PowerPoint</vt:lpstr>
      <vt:lpstr>                                  monitor</vt:lpstr>
      <vt:lpstr>Prezentace aplikace PowerPoint</vt:lpstr>
      <vt:lpstr>optics 30°</vt:lpstr>
      <vt:lpstr>Prezentace aplikace PowerPoint</vt:lpstr>
      <vt:lpstr>Prezentace aplikace PowerPoint</vt:lpstr>
      <vt:lpstr>Prezentace aplikace PowerPoint</vt:lpstr>
      <vt:lpstr>  Preparation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Upper limb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Lower Extremity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Vyskocil Robert</dc:creator>
  <cp:lastModifiedBy>Robert Vyskočil</cp:lastModifiedBy>
  <cp:revision>64</cp:revision>
  <cp:lastPrinted>1601-01-01T00:00:00Z</cp:lastPrinted>
  <dcterms:created xsi:type="dcterms:W3CDTF">2019-02-07T19:36:02Z</dcterms:created>
  <dcterms:modified xsi:type="dcterms:W3CDTF">2020-03-24T07:17:42Z</dcterms:modified>
</cp:coreProperties>
</file>