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</p:sldMasterIdLst>
  <p:notesMasterIdLst>
    <p:notesMasterId r:id="rId186"/>
  </p:notesMasterIdLst>
  <p:sldIdLst>
    <p:sldId id="256" r:id="rId3"/>
    <p:sldId id="873" r:id="rId4"/>
    <p:sldId id="874" r:id="rId5"/>
    <p:sldId id="2059" r:id="rId6"/>
    <p:sldId id="2060" r:id="rId7"/>
    <p:sldId id="2061" r:id="rId8"/>
    <p:sldId id="2062" r:id="rId9"/>
    <p:sldId id="2063" r:id="rId10"/>
    <p:sldId id="2064" r:id="rId11"/>
    <p:sldId id="2065" r:id="rId12"/>
    <p:sldId id="775" r:id="rId13"/>
    <p:sldId id="263" r:id="rId14"/>
    <p:sldId id="778" r:id="rId15"/>
    <p:sldId id="264" r:id="rId16"/>
    <p:sldId id="293" r:id="rId17"/>
    <p:sldId id="265" r:id="rId18"/>
    <p:sldId id="269" r:id="rId19"/>
    <p:sldId id="886" r:id="rId20"/>
    <p:sldId id="266" r:id="rId21"/>
    <p:sldId id="267" r:id="rId22"/>
    <p:sldId id="268" r:id="rId23"/>
    <p:sldId id="434" r:id="rId24"/>
    <p:sldId id="283" r:id="rId25"/>
    <p:sldId id="270" r:id="rId26"/>
    <p:sldId id="295" r:id="rId27"/>
    <p:sldId id="296" r:id="rId28"/>
    <p:sldId id="753" r:id="rId29"/>
    <p:sldId id="455" r:id="rId30"/>
    <p:sldId id="2058" r:id="rId31"/>
    <p:sldId id="1945" r:id="rId32"/>
    <p:sldId id="1953" r:id="rId33"/>
    <p:sldId id="1954" r:id="rId34"/>
    <p:sldId id="1955" r:id="rId35"/>
    <p:sldId id="1956" r:id="rId36"/>
    <p:sldId id="1957" r:id="rId37"/>
    <p:sldId id="1958" r:id="rId38"/>
    <p:sldId id="1959" r:id="rId39"/>
    <p:sldId id="1960" r:id="rId40"/>
    <p:sldId id="1961" r:id="rId41"/>
    <p:sldId id="1962" r:id="rId42"/>
    <p:sldId id="1963" r:id="rId43"/>
    <p:sldId id="1964" r:id="rId44"/>
    <p:sldId id="1965" r:id="rId45"/>
    <p:sldId id="1966" r:id="rId46"/>
    <p:sldId id="1967" r:id="rId47"/>
    <p:sldId id="1968" r:id="rId48"/>
    <p:sldId id="1969" r:id="rId49"/>
    <p:sldId id="1970" r:id="rId50"/>
    <p:sldId id="1971" r:id="rId51"/>
    <p:sldId id="1972" r:id="rId52"/>
    <p:sldId id="1973" r:id="rId53"/>
    <p:sldId id="1974" r:id="rId54"/>
    <p:sldId id="1975" r:id="rId55"/>
    <p:sldId id="1976" r:id="rId56"/>
    <p:sldId id="1977" r:id="rId57"/>
    <p:sldId id="1978" r:id="rId58"/>
    <p:sldId id="1979" r:id="rId59"/>
    <p:sldId id="1980" r:id="rId60"/>
    <p:sldId id="1981" r:id="rId61"/>
    <p:sldId id="1982" r:id="rId62"/>
    <p:sldId id="1983" r:id="rId63"/>
    <p:sldId id="1984" r:id="rId64"/>
    <p:sldId id="1985" r:id="rId65"/>
    <p:sldId id="1986" r:id="rId66"/>
    <p:sldId id="1987" r:id="rId67"/>
    <p:sldId id="1988" r:id="rId68"/>
    <p:sldId id="1989" r:id="rId69"/>
    <p:sldId id="1990" r:id="rId70"/>
    <p:sldId id="1991" r:id="rId71"/>
    <p:sldId id="1994" r:id="rId72"/>
    <p:sldId id="1996" r:id="rId73"/>
    <p:sldId id="1997" r:id="rId74"/>
    <p:sldId id="1998" r:id="rId75"/>
    <p:sldId id="1999" r:id="rId76"/>
    <p:sldId id="2000" r:id="rId77"/>
    <p:sldId id="2001" r:id="rId78"/>
    <p:sldId id="2002" r:id="rId79"/>
    <p:sldId id="2003" r:id="rId80"/>
    <p:sldId id="2004" r:id="rId81"/>
    <p:sldId id="2005" r:id="rId82"/>
    <p:sldId id="2008" r:id="rId83"/>
    <p:sldId id="2009" r:id="rId84"/>
    <p:sldId id="2010" r:id="rId85"/>
    <p:sldId id="2011" r:id="rId86"/>
    <p:sldId id="2012" r:id="rId87"/>
    <p:sldId id="2013" r:id="rId88"/>
    <p:sldId id="2015" r:id="rId89"/>
    <p:sldId id="2017" r:id="rId90"/>
    <p:sldId id="2018" r:id="rId91"/>
    <p:sldId id="2019" r:id="rId92"/>
    <p:sldId id="2020" r:id="rId93"/>
    <p:sldId id="2024" r:id="rId94"/>
    <p:sldId id="2025" r:id="rId95"/>
    <p:sldId id="2026" r:id="rId96"/>
    <p:sldId id="2028" r:id="rId97"/>
    <p:sldId id="2032" r:id="rId98"/>
    <p:sldId id="2033" r:id="rId99"/>
    <p:sldId id="2034" r:id="rId100"/>
    <p:sldId id="2043" r:id="rId101"/>
    <p:sldId id="2044" r:id="rId102"/>
    <p:sldId id="2045" r:id="rId103"/>
    <p:sldId id="2052" r:id="rId104"/>
    <p:sldId id="2053" r:id="rId105"/>
    <p:sldId id="2056" r:id="rId106"/>
    <p:sldId id="2057" r:id="rId107"/>
    <p:sldId id="2068" r:id="rId108"/>
    <p:sldId id="289" r:id="rId109"/>
    <p:sldId id="984" r:id="rId110"/>
    <p:sldId id="985" r:id="rId111"/>
    <p:sldId id="290" r:id="rId112"/>
    <p:sldId id="986" r:id="rId113"/>
    <p:sldId id="987" r:id="rId114"/>
    <p:sldId id="988" r:id="rId115"/>
    <p:sldId id="989" r:id="rId116"/>
    <p:sldId id="990" r:id="rId117"/>
    <p:sldId id="991" r:id="rId118"/>
    <p:sldId id="962" r:id="rId119"/>
    <p:sldId id="880" r:id="rId120"/>
    <p:sldId id="259" r:id="rId121"/>
    <p:sldId id="790" r:id="rId122"/>
    <p:sldId id="260" r:id="rId123"/>
    <p:sldId id="262" r:id="rId124"/>
    <p:sldId id="891" r:id="rId125"/>
    <p:sldId id="892" r:id="rId126"/>
    <p:sldId id="893" r:id="rId127"/>
    <p:sldId id="895" r:id="rId128"/>
    <p:sldId id="896" r:id="rId129"/>
    <p:sldId id="301" r:id="rId130"/>
    <p:sldId id="300" r:id="rId131"/>
    <p:sldId id="272" r:id="rId132"/>
    <p:sldId id="273" r:id="rId133"/>
    <p:sldId id="297" r:id="rId134"/>
    <p:sldId id="1944" r:id="rId135"/>
    <p:sldId id="287" r:id="rId136"/>
    <p:sldId id="779" r:id="rId137"/>
    <p:sldId id="935" r:id="rId138"/>
    <p:sldId id="791" r:id="rId139"/>
    <p:sldId id="887" r:id="rId140"/>
    <p:sldId id="781" r:id="rId141"/>
    <p:sldId id="782" r:id="rId142"/>
    <p:sldId id="783" r:id="rId143"/>
    <p:sldId id="889" r:id="rId144"/>
    <p:sldId id="277" r:id="rId145"/>
    <p:sldId id="1001" r:id="rId146"/>
    <p:sldId id="1011" r:id="rId147"/>
    <p:sldId id="276" r:id="rId148"/>
    <p:sldId id="1014" r:id="rId149"/>
    <p:sldId id="881" r:id="rId150"/>
    <p:sldId id="2069" r:id="rId151"/>
    <p:sldId id="367" r:id="rId152"/>
    <p:sldId id="385" r:id="rId153"/>
    <p:sldId id="386" r:id="rId154"/>
    <p:sldId id="257" r:id="rId155"/>
    <p:sldId id="937" r:id="rId156"/>
    <p:sldId id="306" r:id="rId157"/>
    <p:sldId id="380" r:id="rId158"/>
    <p:sldId id="381" r:id="rId159"/>
    <p:sldId id="382" r:id="rId160"/>
    <p:sldId id="308" r:id="rId161"/>
    <p:sldId id="938" r:id="rId162"/>
    <p:sldId id="939" r:id="rId163"/>
    <p:sldId id="940" r:id="rId164"/>
    <p:sldId id="330" r:id="rId165"/>
    <p:sldId id="329" r:id="rId166"/>
    <p:sldId id="322" r:id="rId167"/>
    <p:sldId id="323" r:id="rId168"/>
    <p:sldId id="353" r:id="rId169"/>
    <p:sldId id="941" r:id="rId170"/>
    <p:sldId id="942" r:id="rId171"/>
    <p:sldId id="943" r:id="rId172"/>
    <p:sldId id="351" r:id="rId173"/>
    <p:sldId id="946" r:id="rId174"/>
    <p:sldId id="291" r:id="rId175"/>
    <p:sldId id="947" r:id="rId176"/>
    <p:sldId id="341" r:id="rId177"/>
    <p:sldId id="342" r:id="rId178"/>
    <p:sldId id="948" r:id="rId179"/>
    <p:sldId id="344" r:id="rId180"/>
    <p:sldId id="345" r:id="rId181"/>
    <p:sldId id="343" r:id="rId182"/>
    <p:sldId id="348" r:id="rId183"/>
    <p:sldId id="275" r:id="rId184"/>
    <p:sldId id="2070" r:id="rId18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 Galko" initials="MG" lastIdx="7" clrIdx="0"/>
  <p:cmAuthor id="2" name="Martin" initials="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3EA"/>
    <a:srgbClr val="00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4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tableStyles" Target="tableStyle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viewProps" Target="view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0" Type="http://schemas.openxmlformats.org/officeDocument/2006/relationships/theme" Target="theme/theme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2FA30-3B93-4840-BC4C-E05D83431EA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6657EA7-A49F-4784-A91C-38B479FB08D6}">
      <dgm:prSet phldrT="[Text]" custT="1"/>
      <dgm:spPr/>
      <dgm:t>
        <a:bodyPr/>
        <a:lstStyle/>
        <a:p>
          <a:r>
            <a:rPr lang="cs-CZ" sz="32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non-</a:t>
          </a:r>
          <a:r>
            <a:rPr lang="cs-CZ" sz="3200" b="1" kern="1200" dirty="0" err="1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segmented</a:t>
          </a:r>
          <a:endParaRPr lang="cs-CZ" sz="3200" b="1" kern="1200" dirty="0">
            <a:solidFill>
              <a:schemeClr val="tx1"/>
            </a:solidFill>
            <a:effectLst/>
            <a:latin typeface="Calibri" panose="020F0502020204030204" pitchFamily="34" charset="0"/>
            <a:ea typeface="+mn-ea"/>
            <a:cs typeface="+mn-cs"/>
          </a:endParaRPr>
        </a:p>
      </dgm:t>
    </dgm:pt>
    <dgm:pt modelId="{FBADC93D-9CBF-4862-8921-AC112626158F}" type="parTrans" cxnId="{0F9049D3-10D0-43CE-A60E-9A4F5A61C61F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82088465-000E-4E5E-A8B6-CE5822DE5382}" type="sibTrans" cxnId="{0F9049D3-10D0-43CE-A60E-9A4F5A61C61F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4C07C3FD-CD70-4B3E-B994-CADFDB539E29}">
      <dgm:prSet phldrT="[Text]" custT="1"/>
      <dgm:spPr/>
      <dgm:t>
        <a:bodyPr/>
        <a:lstStyle/>
        <a:p>
          <a:pPr algn="ctr"/>
          <a:r>
            <a:rPr lang="cs-CZ" sz="3600" b="1" kern="1200" dirty="0" err="1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semisegmented</a:t>
          </a:r>
          <a:endParaRPr lang="cs-CZ" sz="3600" b="1" kern="1200" dirty="0">
            <a:solidFill>
              <a:schemeClr val="tx1"/>
            </a:solidFill>
            <a:effectLst/>
            <a:latin typeface="Calibri" panose="020F0502020204030204" pitchFamily="34" charset="0"/>
            <a:ea typeface="+mn-ea"/>
            <a:cs typeface="+mn-cs"/>
          </a:endParaRPr>
        </a:p>
      </dgm:t>
    </dgm:pt>
    <dgm:pt modelId="{E82A2D96-BF12-40EA-BB77-6A75E4E22120}" type="parTrans" cxnId="{FB742CA9-051B-4866-9F3D-B9E41589378E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BFC601D4-296F-4C61-A766-5BB9340CEDF1}" type="sibTrans" cxnId="{FB742CA9-051B-4866-9F3D-B9E41589378E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3FE9CFDD-EBA0-4616-A16D-24428CFE5F24}">
      <dgm:prSet phldrT="[Text]" custT="1"/>
      <dgm:spPr/>
      <dgm:t>
        <a:bodyPr/>
        <a:lstStyle/>
        <a:p>
          <a:r>
            <a:rPr lang="cs-CZ" sz="4000" b="1" kern="1200" dirty="0" err="1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fully</a:t>
          </a:r>
          <a:r>
            <a:rPr lang="cs-CZ" sz="40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 </a:t>
          </a:r>
          <a:r>
            <a:rPr lang="cs-CZ" sz="4000" b="1" kern="1200" dirty="0" err="1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segmented</a:t>
          </a:r>
          <a:endParaRPr lang="cs-CZ" sz="4000" b="1" kern="1200" dirty="0">
            <a:solidFill>
              <a:schemeClr val="tx1"/>
            </a:solidFill>
            <a:effectLst/>
            <a:latin typeface="Calibri" panose="020F0502020204030204" pitchFamily="34" charset="0"/>
            <a:ea typeface="+mn-ea"/>
            <a:cs typeface="+mn-cs"/>
          </a:endParaRPr>
        </a:p>
      </dgm:t>
    </dgm:pt>
    <dgm:pt modelId="{E460CFB0-8011-4087-AA80-6654CFD5A315}" type="parTrans" cxnId="{98AC153A-611F-4F45-AA16-3AFE4D005AB9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9F842671-644F-4358-8F0A-C84F9D7CD7AF}" type="sibTrans" cxnId="{98AC153A-611F-4F45-AA16-3AFE4D005AB9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E8C87403-A083-476D-8C49-A759D00C8F92}" type="pres">
      <dgm:prSet presAssocID="{55A2FA30-3B93-4840-BC4C-E05D83431EA5}" presName="arrowDiagram" presStyleCnt="0">
        <dgm:presLayoutVars>
          <dgm:chMax val="5"/>
          <dgm:dir/>
          <dgm:resizeHandles val="exact"/>
        </dgm:presLayoutVars>
      </dgm:prSet>
      <dgm:spPr/>
    </dgm:pt>
    <dgm:pt modelId="{31C15A21-449E-4B32-8750-B4162010A48C}" type="pres">
      <dgm:prSet presAssocID="{55A2FA30-3B93-4840-BC4C-E05D83431EA5}" presName="arrow" presStyleLbl="bgShp" presStyleIdx="0" presStyleCnt="1" custScaleX="81642" custLinFactNeighborX="22949"/>
      <dgm:spPr/>
    </dgm:pt>
    <dgm:pt modelId="{2F96436B-8323-4DF9-BB9D-C4E2644002AB}" type="pres">
      <dgm:prSet presAssocID="{55A2FA30-3B93-4840-BC4C-E05D83431EA5}" presName="arrowDiagram3" presStyleCnt="0"/>
      <dgm:spPr/>
    </dgm:pt>
    <dgm:pt modelId="{C360B68B-9CA0-42AB-8683-76BE08127F1D}" type="pres">
      <dgm:prSet presAssocID="{76657EA7-A49F-4784-A91C-38B479FB08D6}" presName="bullet3a" presStyleLbl="node1" presStyleIdx="0" presStyleCnt="3" custLinFactX="476419" custLinFactY="100000" custLinFactNeighborX="500000" custLinFactNeighborY="118884"/>
      <dgm:spPr/>
    </dgm:pt>
    <dgm:pt modelId="{16A07472-4098-43A4-B04B-3BD906F14335}" type="pres">
      <dgm:prSet presAssocID="{76657EA7-A49F-4784-A91C-38B479FB08D6}" presName="textBox3a" presStyleLbl="revTx" presStyleIdx="0" presStyleCnt="3" custAng="10800000" custFlipVert="1" custScaleX="248337" custScaleY="53864" custLinFactNeighborX="-48428" custLinFactNeighborY="-19263">
        <dgm:presLayoutVars>
          <dgm:bulletEnabled val="1"/>
        </dgm:presLayoutVars>
      </dgm:prSet>
      <dgm:spPr/>
    </dgm:pt>
    <dgm:pt modelId="{6352B829-822F-4A23-801C-9DEF018BA73F}" type="pres">
      <dgm:prSet presAssocID="{4C07C3FD-CD70-4B3E-B994-CADFDB539E29}" presName="bullet3b" presStyleLbl="node1" presStyleIdx="1" presStyleCnt="3" custLinFactX="200000" custLinFactNeighborX="288188" custLinFactNeighborY="25403"/>
      <dgm:spPr/>
    </dgm:pt>
    <dgm:pt modelId="{ADC0F9D6-65FA-4015-ACDF-7E520CBCBF11}" type="pres">
      <dgm:prSet presAssocID="{4C07C3FD-CD70-4B3E-B994-CADFDB539E29}" presName="textBox3b" presStyleLbl="revTx" presStyleIdx="1" presStyleCnt="3" custScaleX="268159" custScaleY="31068" custLinFactX="-8508" custLinFactNeighborX="-100000" custLinFactNeighborY="-52159">
        <dgm:presLayoutVars>
          <dgm:bulletEnabled val="1"/>
        </dgm:presLayoutVars>
      </dgm:prSet>
      <dgm:spPr/>
    </dgm:pt>
    <dgm:pt modelId="{39D68955-0159-458E-A3CB-129139245D3B}" type="pres">
      <dgm:prSet presAssocID="{3FE9CFDD-EBA0-4616-A16D-24428CFE5F24}" presName="bullet3c" presStyleLbl="node1" presStyleIdx="2" presStyleCnt="3" custLinFactX="200000" custLinFactNeighborX="239203" custLinFactNeighborY="-47955"/>
      <dgm:spPr/>
    </dgm:pt>
    <dgm:pt modelId="{10CEF647-E644-4ABD-B6DA-CB0FB48A2BE2}" type="pres">
      <dgm:prSet presAssocID="{3FE9CFDD-EBA0-4616-A16D-24428CFE5F24}" presName="textBox3c" presStyleLbl="revTx" presStyleIdx="2" presStyleCnt="3" custScaleX="291724" custScaleY="19066" custLinFactNeighborX="-68227" custLinFactNeighborY="-77607">
        <dgm:presLayoutVars>
          <dgm:bulletEnabled val="1"/>
        </dgm:presLayoutVars>
      </dgm:prSet>
      <dgm:spPr/>
    </dgm:pt>
  </dgm:ptLst>
  <dgm:cxnLst>
    <dgm:cxn modelId="{A9C6470A-20C2-134E-875F-08FC87535AD8}" type="presOf" srcId="{3FE9CFDD-EBA0-4616-A16D-24428CFE5F24}" destId="{10CEF647-E644-4ABD-B6DA-CB0FB48A2BE2}" srcOrd="0" destOrd="0" presId="urn:microsoft.com/office/officeart/2005/8/layout/arrow2"/>
    <dgm:cxn modelId="{118B7B2D-E860-8F41-820F-74979742A8F6}" type="presOf" srcId="{4C07C3FD-CD70-4B3E-B994-CADFDB539E29}" destId="{ADC0F9D6-65FA-4015-ACDF-7E520CBCBF11}" srcOrd="0" destOrd="0" presId="urn:microsoft.com/office/officeart/2005/8/layout/arrow2"/>
    <dgm:cxn modelId="{98AC153A-611F-4F45-AA16-3AFE4D005AB9}" srcId="{55A2FA30-3B93-4840-BC4C-E05D83431EA5}" destId="{3FE9CFDD-EBA0-4616-A16D-24428CFE5F24}" srcOrd="2" destOrd="0" parTransId="{E460CFB0-8011-4087-AA80-6654CFD5A315}" sibTransId="{9F842671-644F-4358-8F0A-C84F9D7CD7AF}"/>
    <dgm:cxn modelId="{DC79274E-60EA-7E4A-B499-3A4DD1EB4851}" type="presOf" srcId="{55A2FA30-3B93-4840-BC4C-E05D83431EA5}" destId="{E8C87403-A083-476D-8C49-A759D00C8F92}" srcOrd="0" destOrd="0" presId="urn:microsoft.com/office/officeart/2005/8/layout/arrow2"/>
    <dgm:cxn modelId="{5EAF59A0-F85F-544C-A115-F4F125AD6D19}" type="presOf" srcId="{76657EA7-A49F-4784-A91C-38B479FB08D6}" destId="{16A07472-4098-43A4-B04B-3BD906F14335}" srcOrd="0" destOrd="0" presId="urn:microsoft.com/office/officeart/2005/8/layout/arrow2"/>
    <dgm:cxn modelId="{FB742CA9-051B-4866-9F3D-B9E41589378E}" srcId="{55A2FA30-3B93-4840-BC4C-E05D83431EA5}" destId="{4C07C3FD-CD70-4B3E-B994-CADFDB539E29}" srcOrd="1" destOrd="0" parTransId="{E82A2D96-BF12-40EA-BB77-6A75E4E22120}" sibTransId="{BFC601D4-296F-4C61-A766-5BB9340CEDF1}"/>
    <dgm:cxn modelId="{0F9049D3-10D0-43CE-A60E-9A4F5A61C61F}" srcId="{55A2FA30-3B93-4840-BC4C-E05D83431EA5}" destId="{76657EA7-A49F-4784-A91C-38B479FB08D6}" srcOrd="0" destOrd="0" parTransId="{FBADC93D-9CBF-4862-8921-AC112626158F}" sibTransId="{82088465-000E-4E5E-A8B6-CE5822DE5382}"/>
    <dgm:cxn modelId="{B53C147C-C7A3-3943-A27F-13653F116DBD}" type="presParOf" srcId="{E8C87403-A083-476D-8C49-A759D00C8F92}" destId="{31C15A21-449E-4B32-8750-B4162010A48C}" srcOrd="0" destOrd="0" presId="urn:microsoft.com/office/officeart/2005/8/layout/arrow2"/>
    <dgm:cxn modelId="{E533C047-18CB-B54F-8E69-AC9D3D7F3F25}" type="presParOf" srcId="{E8C87403-A083-476D-8C49-A759D00C8F92}" destId="{2F96436B-8323-4DF9-BB9D-C4E2644002AB}" srcOrd="1" destOrd="0" presId="urn:microsoft.com/office/officeart/2005/8/layout/arrow2"/>
    <dgm:cxn modelId="{FF86E516-4469-F141-8643-5CC0AF336B85}" type="presParOf" srcId="{2F96436B-8323-4DF9-BB9D-C4E2644002AB}" destId="{C360B68B-9CA0-42AB-8683-76BE08127F1D}" srcOrd="0" destOrd="0" presId="urn:microsoft.com/office/officeart/2005/8/layout/arrow2"/>
    <dgm:cxn modelId="{B9C94EDE-CC8C-5749-9269-18D5B2E6DAAC}" type="presParOf" srcId="{2F96436B-8323-4DF9-BB9D-C4E2644002AB}" destId="{16A07472-4098-43A4-B04B-3BD906F14335}" srcOrd="1" destOrd="0" presId="urn:microsoft.com/office/officeart/2005/8/layout/arrow2"/>
    <dgm:cxn modelId="{9F3CF596-A358-5549-B7EB-FB0AD62153F2}" type="presParOf" srcId="{2F96436B-8323-4DF9-BB9D-C4E2644002AB}" destId="{6352B829-822F-4A23-801C-9DEF018BA73F}" srcOrd="2" destOrd="0" presId="urn:microsoft.com/office/officeart/2005/8/layout/arrow2"/>
    <dgm:cxn modelId="{FA2CCA92-0C0F-2F40-8544-237B7B63B2A4}" type="presParOf" srcId="{2F96436B-8323-4DF9-BB9D-C4E2644002AB}" destId="{ADC0F9D6-65FA-4015-ACDF-7E520CBCBF11}" srcOrd="3" destOrd="0" presId="urn:microsoft.com/office/officeart/2005/8/layout/arrow2"/>
    <dgm:cxn modelId="{6F365459-3D6E-2143-A439-E5AEF054CC80}" type="presParOf" srcId="{2F96436B-8323-4DF9-BB9D-C4E2644002AB}" destId="{39D68955-0159-458E-A3CB-129139245D3B}" srcOrd="4" destOrd="0" presId="urn:microsoft.com/office/officeart/2005/8/layout/arrow2"/>
    <dgm:cxn modelId="{F6E90FE9-6CBA-244A-BE1B-C09829F832DD}" type="presParOf" srcId="{2F96436B-8323-4DF9-BB9D-C4E2644002AB}" destId="{10CEF647-E644-4ABD-B6DA-CB0FB48A2BE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15A21-449E-4B32-8750-B4162010A48C}">
      <dsp:nvSpPr>
        <dsp:cNvPr id="0" name=""/>
        <dsp:cNvSpPr/>
      </dsp:nvSpPr>
      <dsp:spPr>
        <a:xfrm>
          <a:off x="2668395" y="0"/>
          <a:ext cx="5972275" cy="4572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0B68B-9CA0-42AB-8683-76BE08127F1D}">
      <dsp:nvSpPr>
        <dsp:cNvPr id="0" name=""/>
        <dsp:cNvSpPr/>
      </dsp:nvSpPr>
      <dsp:spPr>
        <a:xfrm>
          <a:off x="3104300" y="3571901"/>
          <a:ext cx="190195" cy="1901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07472-4098-43A4-B04B-3BD906F14335}">
      <dsp:nvSpPr>
        <dsp:cNvPr id="0" name=""/>
        <dsp:cNvSpPr/>
      </dsp:nvSpPr>
      <dsp:spPr>
        <a:xfrm rot="10800000" flipV="1">
          <a:off x="0" y="3300967"/>
          <a:ext cx="4232759" cy="711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80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non-</a:t>
          </a:r>
          <a:r>
            <a:rPr lang="cs-CZ" sz="3200" b="1" kern="1200" dirty="0" err="1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segmented</a:t>
          </a:r>
          <a:endParaRPr lang="cs-CZ" sz="3200" b="1" kern="1200" dirty="0">
            <a:solidFill>
              <a:schemeClr val="tx1"/>
            </a:solidFill>
            <a:effectLst/>
            <a:latin typeface="Calibri" panose="020F0502020204030204" pitchFamily="34" charset="0"/>
            <a:ea typeface="+mn-ea"/>
            <a:cs typeface="+mn-cs"/>
          </a:endParaRPr>
        </a:p>
      </dsp:txBody>
      <dsp:txXfrm rot="-10800000">
        <a:off x="0" y="3300967"/>
        <a:ext cx="4232759" cy="711709"/>
      </dsp:txXfrm>
    </dsp:sp>
    <dsp:sp modelId="{6352B829-822F-4A23-801C-9DEF018BA73F}">
      <dsp:nvSpPr>
        <dsp:cNvPr id="0" name=""/>
        <dsp:cNvSpPr/>
      </dsp:nvSpPr>
      <dsp:spPr>
        <a:xfrm>
          <a:off x="4604497" y="2000263"/>
          <a:ext cx="343814" cy="3438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0F9D6-65FA-4015-ACDF-7E520CBCBF11}">
      <dsp:nvSpPr>
        <dsp:cNvPr id="0" name=""/>
        <dsp:cNvSpPr/>
      </dsp:nvSpPr>
      <dsp:spPr>
        <a:xfrm>
          <a:off x="0" y="1644777"/>
          <a:ext cx="4707928" cy="77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18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 err="1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semisegmented</a:t>
          </a:r>
          <a:endParaRPr lang="cs-CZ" sz="3600" b="1" kern="1200" dirty="0">
            <a:solidFill>
              <a:schemeClr val="tx1"/>
            </a:solidFill>
            <a:effectLst/>
            <a:latin typeface="Calibri" panose="020F0502020204030204" pitchFamily="34" charset="0"/>
            <a:ea typeface="+mn-ea"/>
            <a:cs typeface="+mn-cs"/>
          </a:endParaRPr>
        </a:p>
      </dsp:txBody>
      <dsp:txXfrm>
        <a:off x="0" y="1644777"/>
        <a:ext cx="4707928" cy="772713"/>
      </dsp:txXfrm>
    </dsp:sp>
    <dsp:sp modelId="{39D68955-0159-458E-A3CB-129139245D3B}">
      <dsp:nvSpPr>
        <dsp:cNvPr id="0" name=""/>
        <dsp:cNvSpPr/>
      </dsp:nvSpPr>
      <dsp:spPr>
        <a:xfrm>
          <a:off x="7033389" y="928695"/>
          <a:ext cx="475488" cy="4754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EF647-E644-4ABD-B6DA-CB0FB48A2BE2}">
      <dsp:nvSpPr>
        <dsp:cNvPr id="0" name=""/>
        <dsp:cNvSpPr/>
      </dsp:nvSpPr>
      <dsp:spPr>
        <a:xfrm>
          <a:off x="2301950" y="214321"/>
          <a:ext cx="5121646" cy="605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951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 err="1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fully</a:t>
          </a:r>
          <a:r>
            <a:rPr lang="cs-CZ" sz="40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 </a:t>
          </a:r>
          <a:r>
            <a:rPr lang="cs-CZ" sz="4000" b="1" kern="1200" dirty="0" err="1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rPr>
            <a:t>segmented</a:t>
          </a:r>
          <a:endParaRPr lang="cs-CZ" sz="4000" b="1" kern="1200" dirty="0">
            <a:solidFill>
              <a:schemeClr val="tx1"/>
            </a:solidFill>
            <a:effectLst/>
            <a:latin typeface="Calibri" panose="020F0502020204030204" pitchFamily="34" charset="0"/>
            <a:ea typeface="+mn-ea"/>
            <a:cs typeface="+mn-cs"/>
          </a:endParaRPr>
        </a:p>
      </dsp:txBody>
      <dsp:txXfrm>
        <a:off x="2301950" y="214321"/>
        <a:ext cx="5121646" cy="605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B7131BB-EE89-4C82-B791-77492A70B889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1364A45-A4F0-4548-95F8-FCFF150821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83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>
            <a:extLst>
              <a:ext uri="{FF2B5EF4-FFF2-40B4-BE49-F238E27FC236}">
                <a16:creationId xmlns:a16="http://schemas.microsoft.com/office/drawing/2014/main" id="{AF0CEB3B-5682-486C-9CCE-E20FCACCDF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Zástupný symbol pro poznámky 2">
            <a:extLst>
              <a:ext uri="{FF2B5EF4-FFF2-40B4-BE49-F238E27FC236}">
                <a16:creationId xmlns:a16="http://schemas.microsoft.com/office/drawing/2014/main" id="{8F973610-C4EE-4BED-9927-9EC87ACF5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8196" name="Zástupný symbol pro číslo snímku 3">
            <a:extLst>
              <a:ext uri="{FF2B5EF4-FFF2-40B4-BE49-F238E27FC236}">
                <a16:creationId xmlns:a16="http://schemas.microsoft.com/office/drawing/2014/main" id="{503365A0-F39B-42F2-9A42-FB3876D4B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B5B7D8-849D-41AD-9284-0EAC18193096}" type="slidenum">
              <a:rPr kumimoji="0" lang="cs-CZ" altLang="cs-CZ" smtClean="0">
                <a:solidFill>
                  <a:srgbClr val="FFFF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</a:t>
            </a:fld>
            <a:endParaRPr kumimoji="0" lang="cs-CZ" altLang="cs-CZ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B7B29F-2E3C-4D4D-B892-0FF2B75C411C}" type="slidenum">
              <a:rPr kumimoji="0" lang="cs-CZ" altLang="cs-CZ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kumimoji="0" lang="cs-CZ" altLang="cs-CZ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16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Zástupný symbol pro obrázek snímku 1">
            <a:extLst>
              <a:ext uri="{FF2B5EF4-FFF2-40B4-BE49-F238E27FC236}">
                <a16:creationId xmlns:a16="http://schemas.microsoft.com/office/drawing/2014/main" id="{A7A57548-6D22-4DF1-973F-F5851B9AB5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2" name="Zástupný symbol pro poznámky 2">
            <a:extLst>
              <a:ext uri="{FF2B5EF4-FFF2-40B4-BE49-F238E27FC236}">
                <a16:creationId xmlns:a16="http://schemas.microsoft.com/office/drawing/2014/main" id="{B0431921-7E7A-4C86-B686-954990CE95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8003" name="Zástupný symbol pro číslo snímku 3">
            <a:extLst>
              <a:ext uri="{FF2B5EF4-FFF2-40B4-BE49-F238E27FC236}">
                <a16:creationId xmlns:a16="http://schemas.microsoft.com/office/drawing/2014/main" id="{31DE78DA-A54A-45D4-AA45-2C79CE678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DA5FF8E-3BE7-45FA-94CE-FA0DB1711DDE}" type="slidenum">
              <a:rPr lang="cs-CZ" altLang="en-US" sz="1200">
                <a:latin typeface="Calibri" panose="020F0502020204030204" pitchFamily="34" charset="0"/>
              </a:rPr>
              <a:pPr/>
              <a:t>22</a:t>
            </a:fld>
            <a:endParaRPr lang="cs-CZ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56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CE0028D3-397C-4CFA-97C8-DCA724C9A970}" type="slidenum">
              <a:rPr lang="cs-CZ" altLang="cs-CZ" sz="1200">
                <a:solidFill>
                  <a:srgbClr val="FFFF00"/>
                </a:solidFill>
                <a:latin typeface="Calibri" panose="020F0502020204030204" pitchFamily="34" charset="0"/>
              </a:rPr>
              <a:pPr/>
              <a:t>25</a:t>
            </a:fld>
            <a:endParaRPr lang="cs-CZ" altLang="cs-CZ" sz="12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cs-CZ" altLang="cs-CZ" dirty="0">
              <a:ea typeface="ＭＳ Ｐゴシック" pitchFamily="34" charset="-128"/>
            </a:endParaRPr>
          </a:p>
        </p:txBody>
      </p:sp>
      <p:sp>
        <p:nvSpPr>
          <p:cNvPr id="12292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/>
            <a:fld id="{B3F5441E-E3D4-444D-89E1-BAF69C853606}" type="slidenum">
              <a:rPr lang="cs-CZ" altLang="cs-CZ" sz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pPr algn="r"/>
              <a:t>25</a:t>
            </a:fld>
            <a:endParaRPr lang="cs-CZ" altLang="cs-CZ" sz="1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5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ea typeface="ＭＳ Ｐゴシック" pitchFamily="34" charset="-128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4825421-D955-4DF0-8BFC-B5BF309625B4}" type="slidenum">
              <a:rPr lang="cs-CZ" altLang="cs-CZ" sz="1200">
                <a:solidFill>
                  <a:srgbClr val="FFFF00"/>
                </a:solidFill>
                <a:latin typeface="Calibri" panose="020F0502020204030204" pitchFamily="34" charset="0"/>
              </a:rPr>
              <a:pPr/>
              <a:t>26</a:t>
            </a:fld>
            <a:endParaRPr lang="cs-CZ" altLang="cs-CZ" sz="12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70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A99D257F-9534-4CAD-A6F7-DE87150435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2557318F-A6F3-4E7D-B473-0777FE4AF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B05840-1931-4DCA-A47D-E08BAC651B09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69161068-8BE8-414C-B457-C621E4B3B540}" type="slidenum">
              <a:rPr lang="cs-CZ" altLang="cs-CZ" sz="12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pPr algn="r" eaLnBrk="1" hangingPunct="1">
                <a:defRPr/>
              </a:pPr>
              <a:t>29</a:t>
            </a:fld>
            <a:endParaRPr lang="cs-CZ" altLang="cs-CZ" sz="1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61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276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984ACB-09B1-5B46-807F-895C768E8BBA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</a:rPr>
              <a:pPr/>
              <a:t>30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06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757977-5947-FB4F-93B4-BD5576CFAE18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31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31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136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6AB74D-4739-8C41-898A-ABC7C58FA5F1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33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62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4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1571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C314F0-A34B-2F4B-8E1B-D30F64B06675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34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844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1776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4D673A-7672-2346-9A58-5BF20AA35737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35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93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49A7A0D3-760C-4589-A67C-89E50ABD2E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50DBDE84-7A19-4E90-810F-F8887576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F80DC8F1-8083-4AAF-BDBC-4CF873E69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C4A59ED-714E-4BAD-BE04-68905905950B}" type="slidenum">
              <a:rPr kumimoji="0" lang="cs-CZ" altLang="cs-CZ" smtClean="0">
                <a:solidFill>
                  <a:srgbClr val="FFFF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</a:t>
            </a:fld>
            <a:endParaRPr kumimoji="0" lang="cs-CZ" altLang="cs-CZ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1981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B950B9-C49D-F042-8FF3-354333F821DD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36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682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218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E4C891-EEBD-F24E-80C0-C3C61ADF73EA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37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22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6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2390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3D881B-B833-F14D-AC4B-E5D1958D1F1F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38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78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259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CD6687-E306-9843-92A4-9517E4FF7BC7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39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88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2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2800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2EAA5E-22E7-1142-9B0B-3C3E97246C39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40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98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2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2800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2EAA5E-22E7-1142-9B0B-3C3E97246C39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41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593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474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527346-FA81-6D47-A7F9-051861E56A73}" type="slidenum">
              <a:rPr lang="cs-CZ" sz="1200">
                <a:latin typeface="Calibri" panose="020F0502020204030204" pitchFamily="34" charset="0"/>
              </a:rPr>
              <a:pPr/>
              <a:t>48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5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6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4950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847CF4-425D-1943-8C66-CD6E7D991C07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49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45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2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5360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94093B-5B87-2F4D-A69E-D559A42DD885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50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91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6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5974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6D1A13-41DC-BB46-9F94-BF5218848DDE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51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16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276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984ACB-09B1-5B46-807F-895C768E8BBA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</a:rPr>
              <a:pPr/>
              <a:t>4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711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4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6179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8B12CD-BB88-384A-BB08-2C20D159B9FD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52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47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307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D5B7E4-0E33-F24A-BB98-1B671468D714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53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50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2078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3BABA9-0B1E-7A4F-ADCB-5D0851246ED5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54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8735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3174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359E2E-165A-9146-B4D8-A8501AA09746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56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48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41FBE8-E692-794A-8EAD-249FC1BE1A96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57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522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3789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D2443E-26C6-CA45-827B-3FFBB1B892FF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58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5027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4096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9A2DFE-06E8-8744-A25B-B6678D50F717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60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116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440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D67D09-A1BF-9B44-8B30-96FE28E7F466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62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2994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491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EBB047-C6A3-D34C-96F8-9693670C1D5D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66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5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5120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A8FD59-5CF6-5644-ABAE-4F0D9C084A6C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67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727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757977-5947-FB4F-93B4-BD5576CFAE18}" type="slidenum">
              <a:rPr lang="cs-CZ" sz="1200">
                <a:solidFill>
                  <a:srgbClr val="FFFF00"/>
                </a:solidFill>
                <a:latin typeface="Calibri" panose="020F0502020204030204" pitchFamily="34" charset="0"/>
                <a:cs typeface="Arial" charset="0"/>
              </a:rPr>
              <a:pPr/>
              <a:t>9</a:t>
            </a:fld>
            <a:endParaRPr lang="cs-CZ" sz="1200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407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23555" name="Zástupný symbol pro číslo snímku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 eaLnBrk="0" hangingPunct="0"/>
            <a:fld id="{5238003B-40F3-4A63-908D-4DBA3150C83D}" type="slidenum">
              <a:rPr lang="cs-CZ" sz="1200">
                <a:latin typeface="Calibri" panose="020F0502020204030204" pitchFamily="34" charset="0"/>
              </a:rPr>
              <a:pPr algn="r" eaLnBrk="0" hangingPunct="0"/>
              <a:t>70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356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71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981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72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850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73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68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74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079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75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220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76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168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77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663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78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829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80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09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96DB863B-CAA5-49BE-84B4-DE012AC384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C63262AF-9992-4B9F-A02F-38A18F4B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43D35F1E-7155-4C9E-B626-4215D986A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1674FC-98B8-4CD8-B0E1-8C0596DF7B6A}" type="slidenum">
              <a:rPr kumimoji="0" lang="cs-CZ" altLang="cs-CZ" smtClean="0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11</a:t>
            </a:fld>
            <a:endParaRPr kumimoji="0" lang="cs-CZ" altLang="cs-CZ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81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196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82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085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83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961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84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965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85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4318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86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735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87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746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88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630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89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5851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90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09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143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D61ED3-3455-47B4-9567-D2432994062C}" type="slidenum">
              <a:rPr kumimoji="0" lang="cs-CZ" altLang="cs-CZ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12</a:t>
            </a:fld>
            <a:endParaRPr kumimoji="0" lang="cs-CZ" altLang="cs-CZ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91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234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92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654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93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244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94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538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95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4958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96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4467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97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290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98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8660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99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5054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100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19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924E2814-3D0D-4763-BAE9-F0AA7BEBF9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82A93E-0AF4-4731-9511-69AF275691F4}" type="slidenum">
              <a:rPr kumimoji="0" lang="cs-CZ" altLang="cs-CZ" smtClean="0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13</a:t>
            </a:fld>
            <a:endParaRPr kumimoji="0" lang="cs-CZ" altLang="cs-CZ" dirty="0">
              <a:latin typeface="Calibri" panose="020F050202020403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63A464B-2AEE-437E-BD65-863438BE4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43B215A1-13B4-4405-BD4A-887C538285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101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677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102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2116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103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186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104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436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88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311D78-1448-C34E-952E-BF80C9707B1C}" type="slidenum">
              <a:rPr lang="cs-CZ" sz="1200">
                <a:latin typeface="Calibri" panose="020F0502020204030204" pitchFamily="34" charset="0"/>
              </a:rPr>
              <a:pPr/>
              <a:t>105</a:t>
            </a:fld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6842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A99D257F-9534-4CAD-A6F7-DE87150435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2557318F-A6F3-4E7D-B473-0777FE4AF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B05840-1931-4DCA-A47D-E08BAC651B09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69161068-8BE8-414C-B457-C621E4B3B540}" type="slidenum">
              <a:rPr lang="cs-CZ" altLang="cs-CZ" sz="12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pPr algn="r" eaLnBrk="1" hangingPunct="1">
                <a:defRPr/>
              </a:pPr>
              <a:t>117</a:t>
            </a:fld>
            <a:endParaRPr lang="cs-CZ" altLang="cs-CZ" sz="1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932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>
            <a:extLst>
              <a:ext uri="{FF2B5EF4-FFF2-40B4-BE49-F238E27FC236}">
                <a16:creationId xmlns:a16="http://schemas.microsoft.com/office/drawing/2014/main" id="{F061E65C-966D-4E40-B8E2-92FE3CF39B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Zástupný symbol pro poznámky 2">
            <a:extLst>
              <a:ext uri="{FF2B5EF4-FFF2-40B4-BE49-F238E27FC236}">
                <a16:creationId xmlns:a16="http://schemas.microsoft.com/office/drawing/2014/main" id="{911558E2-8645-4241-AF7E-35CCD2E87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9FEF4C-9846-46D0-AAF4-77892C8F2AC0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21A6E5F-C675-4AC2-A8FF-8B688DD9595F}" type="slidenum">
              <a:rPr lang="cs-CZ" altLang="en-US" sz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pPr algn="r" eaLnBrk="1" hangingPunct="1"/>
              <a:t>120</a:t>
            </a:fld>
            <a:endParaRPr lang="cs-CZ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>
            <a:extLst>
              <a:ext uri="{FF2B5EF4-FFF2-40B4-BE49-F238E27FC236}">
                <a16:creationId xmlns:a16="http://schemas.microsoft.com/office/drawing/2014/main" id="{0FDF70A0-4A0D-41C2-9982-419247E718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Zástupný symbol pro poznámky 2">
            <a:extLst>
              <a:ext uri="{FF2B5EF4-FFF2-40B4-BE49-F238E27FC236}">
                <a16:creationId xmlns:a16="http://schemas.microsoft.com/office/drawing/2014/main" id="{E0C51221-6E8E-4FF7-BBE2-DD515B00E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3DB58D-0253-4B91-97F0-0DAAFAAB338C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42BD433-07B5-479A-9BC3-431A66CA4A4F}" type="slidenum">
              <a:rPr lang="cs-CZ" altLang="en-US" sz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pPr algn="r" eaLnBrk="1" hangingPunct="1"/>
              <a:t>137</a:t>
            </a:fld>
            <a:endParaRPr lang="cs-CZ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8968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>
            <a:extLst>
              <a:ext uri="{FF2B5EF4-FFF2-40B4-BE49-F238E27FC236}">
                <a16:creationId xmlns:a16="http://schemas.microsoft.com/office/drawing/2014/main" id="{78ED4F5B-7A5C-4DC1-90F4-A66AB50ABB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Zástupný symbol pro poznámky 2">
            <a:extLst>
              <a:ext uri="{FF2B5EF4-FFF2-40B4-BE49-F238E27FC236}">
                <a16:creationId xmlns:a16="http://schemas.microsoft.com/office/drawing/2014/main" id="{0345EBB6-131F-4B3A-98A2-39890B62A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6627" name="Zástupný symbol pro číslo snímku 3">
            <a:extLst>
              <a:ext uri="{FF2B5EF4-FFF2-40B4-BE49-F238E27FC236}">
                <a16:creationId xmlns:a16="http://schemas.microsoft.com/office/drawing/2014/main" id="{8B605464-06D6-4928-8C81-6A3D507C6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2311E90-61A3-462C-9585-457FEF64E321}" type="slidenum">
              <a:rPr lang="cs-CZ" altLang="en-US" sz="1200">
                <a:latin typeface="Calibri" panose="020F0502020204030204" pitchFamily="34" charset="0"/>
              </a:rPr>
              <a:pPr/>
              <a:t>140</a:t>
            </a:fld>
            <a:endParaRPr lang="cs-CZ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>
            <a:extLst>
              <a:ext uri="{FF2B5EF4-FFF2-40B4-BE49-F238E27FC236}">
                <a16:creationId xmlns:a16="http://schemas.microsoft.com/office/drawing/2014/main" id="{7E6176C8-1B86-42A5-95A3-2FFC1D6C03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Zástupný symbol pro poznámky 2">
            <a:extLst>
              <a:ext uri="{FF2B5EF4-FFF2-40B4-BE49-F238E27FC236}">
                <a16:creationId xmlns:a16="http://schemas.microsoft.com/office/drawing/2014/main" id="{34E9ABCF-59FC-40DB-9B77-8F8C48E9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8675" name="Zástupný symbol pro číslo snímku 3">
            <a:extLst>
              <a:ext uri="{FF2B5EF4-FFF2-40B4-BE49-F238E27FC236}">
                <a16:creationId xmlns:a16="http://schemas.microsoft.com/office/drawing/2014/main" id="{46A964EB-33E0-4055-98AF-08095398D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323F7D-D91A-4A8E-9874-188EE6D6D52A}" type="slidenum">
              <a:rPr lang="cs-CZ" altLang="en-US" sz="1200">
                <a:latin typeface="Calibri" panose="020F0502020204030204" pitchFamily="34" charset="0"/>
              </a:rPr>
              <a:pPr/>
              <a:t>141</a:t>
            </a:fld>
            <a:endParaRPr lang="cs-CZ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36252D-9A3A-4CB8-8014-7BE023C52692}" type="slidenum">
              <a:rPr kumimoji="0" lang="cs-CZ" altLang="cs-CZ">
                <a:solidFill>
                  <a:srgbClr val="FFFF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14</a:t>
            </a:fld>
            <a:endParaRPr kumimoji="0" lang="cs-CZ" altLang="cs-CZ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5285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CC2DBB7F-ED52-45AF-B6FF-A0F88030C1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28F0A6-DE82-4382-B69E-E8318316D741}" type="slidenum">
              <a:rPr lang="cs-CZ" altLang="cs-CZ">
                <a:latin typeface="Calibri" panose="020F0502020204030204" pitchFamily="34" charset="0"/>
              </a:rPr>
              <a:pPr eaLnBrk="1" hangingPunct="1"/>
              <a:t>144</a:t>
            </a:fld>
            <a:endParaRPr lang="cs-CZ" altLang="cs-CZ" dirty="0">
              <a:latin typeface="Calibri" panose="020F050202020403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22D2728-0886-4714-995E-22E88CE66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BFF0425-EFBA-47C4-B5F2-F8FE97C4B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B3ED67E6-7B1B-494C-8460-D435AFFAC4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F49427-5C6E-4563-9C5B-0BACB7680020}" type="slidenum">
              <a:rPr lang="cs-CZ" altLang="cs-CZ">
                <a:latin typeface="Calibri" panose="020F0502020204030204" pitchFamily="34" charset="0"/>
              </a:rPr>
              <a:pPr eaLnBrk="1" hangingPunct="1"/>
              <a:t>147</a:t>
            </a:fld>
            <a:endParaRPr lang="cs-CZ" altLang="cs-CZ" dirty="0">
              <a:latin typeface="Calibri" panose="020F050202020403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E8AD1F17-F705-40B8-A241-88B59E66E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19B88FCC-6E34-47BB-8008-35CB59727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A99D257F-9534-4CAD-A6F7-DE87150435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2557318F-A6F3-4E7D-B473-0777FE4AF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B05840-1931-4DCA-A47D-E08BAC651B09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69161068-8BE8-414C-B457-C621E4B3B540}" type="slidenum">
              <a:rPr lang="cs-CZ" altLang="cs-CZ" sz="12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pPr algn="r" eaLnBrk="1" hangingPunct="1">
                <a:defRPr/>
              </a:pPr>
              <a:t>149</a:t>
            </a:fld>
            <a:endParaRPr lang="cs-CZ" altLang="cs-CZ" sz="1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888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ástupný symbol pro obrázek snímku 1">
            <a:extLst>
              <a:ext uri="{FF2B5EF4-FFF2-40B4-BE49-F238E27FC236}">
                <a16:creationId xmlns:a16="http://schemas.microsoft.com/office/drawing/2014/main" id="{8ED313DF-08BD-42F0-9949-A2BB6DF686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Zástupný symbol pro poznámky 2">
            <a:extLst>
              <a:ext uri="{FF2B5EF4-FFF2-40B4-BE49-F238E27FC236}">
                <a16:creationId xmlns:a16="http://schemas.microsoft.com/office/drawing/2014/main" id="{2BB3B1EF-75E2-4298-AB22-DF8DD7BE80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1747" name="Zástupný symbol pro číslo snímku 3">
            <a:extLst>
              <a:ext uri="{FF2B5EF4-FFF2-40B4-BE49-F238E27FC236}">
                <a16:creationId xmlns:a16="http://schemas.microsoft.com/office/drawing/2014/main" id="{72B0719A-BB68-4597-9B49-881452CCA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D97E92-6483-4E69-BBC8-9FE93B1271C0}" type="slidenum">
              <a:rPr lang="cs-CZ" altLang="en-US" sz="1200">
                <a:latin typeface="Calibri" panose="020F0502020204030204" pitchFamily="34" charset="0"/>
              </a:rPr>
              <a:pPr/>
              <a:t>151</a:t>
            </a:fld>
            <a:endParaRPr lang="cs-CZ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201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>
            <a:extLst>
              <a:ext uri="{FF2B5EF4-FFF2-40B4-BE49-F238E27FC236}">
                <a16:creationId xmlns:a16="http://schemas.microsoft.com/office/drawing/2014/main" id="{52FB3347-5D92-4F04-8EA9-AB684A1844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Zástupný symbol pro poznámky 2">
            <a:extLst>
              <a:ext uri="{FF2B5EF4-FFF2-40B4-BE49-F238E27FC236}">
                <a16:creationId xmlns:a16="http://schemas.microsoft.com/office/drawing/2014/main" id="{12B1D6A8-C2E0-4E66-830E-DAE07B3C41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3795" name="Zástupný symbol pro číslo snímku 3">
            <a:extLst>
              <a:ext uri="{FF2B5EF4-FFF2-40B4-BE49-F238E27FC236}">
                <a16:creationId xmlns:a16="http://schemas.microsoft.com/office/drawing/2014/main" id="{E12B73AD-B630-4E1F-AE10-F7FC0D6B0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B931AC5-0D07-4896-B350-F1A82DD1BA1F}" type="slidenum">
              <a:rPr lang="cs-CZ" altLang="en-US" sz="1200">
                <a:latin typeface="Calibri" panose="020F0502020204030204" pitchFamily="34" charset="0"/>
              </a:rPr>
              <a:pPr/>
              <a:t>152</a:t>
            </a:fld>
            <a:endParaRPr lang="cs-CZ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69902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symbol pro obrázek snímku 1">
            <a:extLst>
              <a:ext uri="{FF2B5EF4-FFF2-40B4-BE49-F238E27FC236}">
                <a16:creationId xmlns:a16="http://schemas.microsoft.com/office/drawing/2014/main" id="{4499CB63-0318-48F1-9A74-96437CAA6F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Zástupný symbol pro poznámky 2">
            <a:extLst>
              <a:ext uri="{FF2B5EF4-FFF2-40B4-BE49-F238E27FC236}">
                <a16:creationId xmlns:a16="http://schemas.microsoft.com/office/drawing/2014/main" id="{11D1645E-0EE7-4958-B3BE-69B39E18BD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3555" name="Zástupný symbol pro číslo snímku 3">
            <a:extLst>
              <a:ext uri="{FF2B5EF4-FFF2-40B4-BE49-F238E27FC236}">
                <a16:creationId xmlns:a16="http://schemas.microsoft.com/office/drawing/2014/main" id="{B81601FA-9ED0-472C-A0DA-C5E53638E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E83A6C4-2CAA-4BBD-BA24-AB2A6E705A46}" type="slidenum">
              <a:rPr lang="cs-CZ" altLang="en-US" sz="1200">
                <a:latin typeface="Calibri" panose="020F0502020204030204" pitchFamily="34" charset="0"/>
              </a:rPr>
              <a:pPr/>
              <a:t>156</a:t>
            </a:fld>
            <a:endParaRPr lang="cs-CZ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632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ástupný symbol pro obrázek snímku 1">
            <a:extLst>
              <a:ext uri="{FF2B5EF4-FFF2-40B4-BE49-F238E27FC236}">
                <a16:creationId xmlns:a16="http://schemas.microsoft.com/office/drawing/2014/main" id="{84EE237F-FF5F-4FF2-9179-BA020DED03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Zástupný symbol pro poznámky 2">
            <a:extLst>
              <a:ext uri="{FF2B5EF4-FFF2-40B4-BE49-F238E27FC236}">
                <a16:creationId xmlns:a16="http://schemas.microsoft.com/office/drawing/2014/main" id="{91F4A789-95FC-436B-89AD-60369FA43C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5603" name="Zástupný symbol pro číslo snímku 3">
            <a:extLst>
              <a:ext uri="{FF2B5EF4-FFF2-40B4-BE49-F238E27FC236}">
                <a16:creationId xmlns:a16="http://schemas.microsoft.com/office/drawing/2014/main" id="{D1E8A409-A8DC-4DCC-9630-BD3FD74A2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636ABC6-DDC7-4494-8CA0-2EEBBA059247}" type="slidenum">
              <a:rPr lang="cs-CZ" altLang="en-US" sz="1200">
                <a:latin typeface="Calibri" panose="020F0502020204030204" pitchFamily="34" charset="0"/>
              </a:rPr>
              <a:pPr/>
              <a:t>157</a:t>
            </a:fld>
            <a:endParaRPr lang="cs-CZ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515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ástupný symbol pro obrázek snímku 1">
            <a:extLst>
              <a:ext uri="{FF2B5EF4-FFF2-40B4-BE49-F238E27FC236}">
                <a16:creationId xmlns:a16="http://schemas.microsoft.com/office/drawing/2014/main" id="{C3B6E80F-4744-40BF-BDFE-8C2139DCBB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Zástupný symbol pro poznámky 2">
            <a:extLst>
              <a:ext uri="{FF2B5EF4-FFF2-40B4-BE49-F238E27FC236}">
                <a16:creationId xmlns:a16="http://schemas.microsoft.com/office/drawing/2014/main" id="{0D53088E-E7E1-4AC3-BC94-0D598CE8C8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7651" name="Zástupný symbol pro číslo snímku 3">
            <a:extLst>
              <a:ext uri="{FF2B5EF4-FFF2-40B4-BE49-F238E27FC236}">
                <a16:creationId xmlns:a16="http://schemas.microsoft.com/office/drawing/2014/main" id="{7D24840C-47B3-4D4E-911D-415EA3F922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7F52C1-7F03-457E-B7E1-619BBBAA3A01}" type="slidenum">
              <a:rPr lang="cs-CZ" altLang="en-US" sz="1200">
                <a:latin typeface="Calibri" panose="020F0502020204030204" pitchFamily="34" charset="0"/>
              </a:rPr>
              <a:pPr/>
              <a:t>158</a:t>
            </a:fld>
            <a:endParaRPr lang="cs-CZ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77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0BCC3B-3026-409E-BA7F-4D6A8E9B5BE3}" type="slidenum">
              <a:rPr kumimoji="0" lang="cs-CZ" altLang="cs-CZ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17</a:t>
            </a:fld>
            <a:endParaRPr kumimoji="0" lang="cs-CZ" alt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3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974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230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3698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40000" y="228600"/>
            <a:ext cx="9448800" cy="14478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82417" y="1905000"/>
            <a:ext cx="5091289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54328" y="1905000"/>
            <a:ext cx="5091289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8CCC5B08-4651-4BFD-B2BF-0DCFBA097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0A008064-7C19-480C-A7EF-45FADDE0B0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352EAED3-57D1-4F48-8B58-6615CAD33C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DA7EB7-D764-441E-8942-A00887626C9A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9444448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40000" y="228600"/>
            <a:ext cx="9448800" cy="14478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82417" y="1905000"/>
            <a:ext cx="5091289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54328" y="1905000"/>
            <a:ext cx="5091289" cy="19812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54328" y="4038600"/>
            <a:ext cx="5091289" cy="19812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6C7296D-7AB5-F445-9410-AF0E856A031C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89736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40000" y="228600"/>
            <a:ext cx="9448800" cy="14478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82417" y="1905000"/>
            <a:ext cx="5091289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54328" y="1905000"/>
            <a:ext cx="5091289" cy="19812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54328" y="4038600"/>
            <a:ext cx="5091289" cy="19812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26BA48-37BB-B540-91F1-C9B63EA6A744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083244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C2846CE-4F77-4B2F-B533-617F62251E3F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4AEB807-BE68-410D-BC80-F81C026E150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94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071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919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176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362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454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931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54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959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870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06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74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246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33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752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501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20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71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514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0AA5702-D91A-4FF4-86F7-93609FB5838A}" type="datetimeFigureOut">
              <a:rPr lang="cs-CZ" smtClean="0"/>
              <a:pPr/>
              <a:t>21.03.2020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54F72F5-26EB-4FF8-B6F9-16D02918872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641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8" r:id="rId13"/>
    <p:sldLayoutId id="2147483689" r:id="rId14"/>
    <p:sldLayoutId id="214748370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0FE76-DD90-4E54-9110-F1E832CBA350}" type="datetimeFigureOut">
              <a:rPr lang="cs-CZ" smtClean="0"/>
              <a:t>21.03.2020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C9EAD-F55E-43D0-AC01-560A2FC8F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86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E23E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tmp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tmp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jpeg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7" Type="http://schemas.openxmlformats.org/officeDocument/2006/relationships/image" Target="../media/image28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9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1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tmp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2.jpeg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4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tmp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tmp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hyperlink" Target="https://es.slideshare.net/irvinjrc/enfermedades-de-la-neurona-motora-esclerosis-lateral-amiotrofica-ela" TargetMode="Externa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8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2.jpeg"/><Relationship Id="rId4" Type="http://schemas.openxmlformats.org/officeDocument/2006/relationships/image" Target="../media/image321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6.JPG"/><Relationship Id="rId4" Type="http://schemas.openxmlformats.org/officeDocument/2006/relationships/image" Target="../media/image325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tmp"/><Relationship Id="rId2" Type="http://schemas.openxmlformats.org/officeDocument/2006/relationships/image" Target="../media/image327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9.tmp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tmp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tmp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tmp"/><Relationship Id="rId2" Type="http://schemas.openxmlformats.org/officeDocument/2006/relationships/image" Target="../media/image33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4.tmp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tmp"/><Relationship Id="rId2" Type="http://schemas.openxmlformats.org/officeDocument/2006/relationships/image" Target="../media/image33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7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1.jpeg"/><Relationship Id="rId4" Type="http://schemas.openxmlformats.org/officeDocument/2006/relationships/image" Target="../media/image340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5.jpeg"/><Relationship Id="rId4" Type="http://schemas.openxmlformats.org/officeDocument/2006/relationships/image" Target="../media/image344.jpe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61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image" Target="../media/image15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3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6757" y="742950"/>
            <a:ext cx="9352547" cy="18155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E23EA"/>
                </a:solidFill>
              </a:rPr>
              <a:t>Scoliosis</a:t>
            </a:r>
            <a:endParaRPr lang="cs-CZ" spc="600" dirty="0">
              <a:solidFill>
                <a:srgbClr val="1E23EA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0169" y="3507168"/>
            <a:ext cx="3962398" cy="1179263"/>
          </a:xfrm>
        </p:spPr>
        <p:txBody>
          <a:bodyPr/>
          <a:lstStyle/>
          <a:p>
            <a:pPr algn="l"/>
            <a:r>
              <a:rPr lang="cs-CZ" u="sng" dirty="0"/>
              <a:t>Prýmek M</a:t>
            </a:r>
            <a:r>
              <a:rPr lang="cs-CZ" dirty="0"/>
              <a:t>., </a:t>
            </a:r>
            <a:r>
              <a:rPr lang="cs-CZ" dirty="0" err="1"/>
              <a:t>Repko</a:t>
            </a:r>
            <a:r>
              <a:rPr lang="cs-CZ" dirty="0"/>
              <a:t> M., </a:t>
            </a:r>
            <a:r>
              <a:rPr lang="cs-CZ" dirty="0" err="1"/>
              <a:t>Filipovič</a:t>
            </a:r>
            <a:r>
              <a:rPr lang="cs-CZ" dirty="0"/>
              <a:t> M., </a:t>
            </a:r>
            <a:r>
              <a:rPr lang="cs-CZ" dirty="0" err="1"/>
              <a:t>Leznar</a:t>
            </a:r>
            <a:r>
              <a:rPr lang="cs-CZ" dirty="0"/>
              <a:t> M.</a:t>
            </a:r>
          </a:p>
          <a:p>
            <a:pPr algn="l"/>
            <a:endParaRPr lang="cs-CZ" dirty="0"/>
          </a:p>
        </p:txBody>
      </p:sp>
      <p:sp>
        <p:nvSpPr>
          <p:cNvPr id="4" name="TextBox 3"/>
          <p:cNvSpPr txBox="1"/>
          <p:nvPr/>
        </p:nvSpPr>
        <p:spPr>
          <a:xfrm>
            <a:off x="513347" y="6150114"/>
            <a:ext cx="827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E23EA"/>
                </a:solidFill>
                <a:latin typeface="Calibri" panose="020F0502020204030204" pitchFamily="34" charset="0"/>
              </a:rPr>
              <a:t>Ortopedická klinika LF MU a FN Brno</a:t>
            </a:r>
          </a:p>
          <a:p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66" y="5783185"/>
            <a:ext cx="2078618" cy="738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8" y="5613955"/>
            <a:ext cx="2110783" cy="1151336"/>
          </a:xfrm>
          <a:prstGeom prst="rect">
            <a:avLst/>
          </a:prstGeom>
        </p:spPr>
      </p:pic>
      <p:pic>
        <p:nvPicPr>
          <p:cNvPr id="8" name="Obrázek 1" descr="01.jpg">
            <a:extLst>
              <a:ext uri="{FF2B5EF4-FFF2-40B4-BE49-F238E27FC236}">
                <a16:creationId xmlns:a16="http://schemas.microsoft.com/office/drawing/2014/main" id="{E78FB4AB-5952-40CD-A7FF-7CDB28BC9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" b="9517"/>
          <a:stretch/>
        </p:blipFill>
        <p:spPr bwMode="auto">
          <a:xfrm>
            <a:off x="887025" y="141248"/>
            <a:ext cx="3738282" cy="581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720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1026">
            <a:extLst>
              <a:ext uri="{FF2B5EF4-FFF2-40B4-BE49-F238E27FC236}">
                <a16:creationId xmlns:a16="http://schemas.microsoft.com/office/drawing/2014/main" id="{F54999F9-975B-4960-9300-D6C09E927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15240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sz="4000" b="1" dirty="0">
                <a:solidFill>
                  <a:srgbClr val="1E23EA"/>
                </a:solidFill>
              </a:rPr>
              <a:t>D</a:t>
            </a:r>
            <a:r>
              <a:rPr lang="en-US" sz="4000" b="1" dirty="0" err="1">
                <a:solidFill>
                  <a:srgbClr val="1E23EA"/>
                </a:solidFill>
              </a:rPr>
              <a:t>escriptive</a:t>
            </a:r>
            <a:r>
              <a:rPr lang="en-US" sz="4000" b="1" dirty="0">
                <a:solidFill>
                  <a:srgbClr val="1E23EA"/>
                </a:solidFill>
              </a:rPr>
              <a:t> terminology</a:t>
            </a:r>
            <a:endParaRPr lang="cs-CZ" altLang="en-US" sz="4000" b="1" dirty="0">
              <a:solidFill>
                <a:srgbClr val="1E23E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1395" name="Rectangle 1027">
            <a:extLst>
              <a:ext uri="{FF2B5EF4-FFF2-40B4-BE49-F238E27FC236}">
                <a16:creationId xmlns:a16="http://schemas.microsoft.com/office/drawing/2014/main" id="{8D23A569-DC7C-4017-BE1C-02FA7DF2F6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00201"/>
            <a:ext cx="41910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en-US" b="1" dirty="0" err="1">
                <a:solidFill>
                  <a:srgbClr val="FF0000"/>
                </a:solidFill>
              </a:rPr>
              <a:t>Apical</a:t>
            </a:r>
            <a:r>
              <a:rPr lang="cs-CZ" altLang="en-US" b="1" dirty="0">
                <a:solidFill>
                  <a:srgbClr val="FF0000"/>
                </a:solidFill>
              </a:rPr>
              <a:t> </a:t>
            </a:r>
            <a:r>
              <a:rPr lang="cs-CZ" altLang="en-US" b="1" dirty="0" err="1">
                <a:solidFill>
                  <a:srgbClr val="FF0000"/>
                </a:solidFill>
              </a:rPr>
              <a:t>vertebra</a:t>
            </a:r>
            <a:endParaRPr lang="cs-CZ" altLang="en-US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en-US" b="1" dirty="0">
                <a:solidFill>
                  <a:srgbClr val="1E23EA"/>
                </a:solidFill>
              </a:rPr>
              <a:t>End </a:t>
            </a:r>
            <a:r>
              <a:rPr lang="cs-CZ" altLang="en-US" b="1" dirty="0" err="1">
                <a:solidFill>
                  <a:srgbClr val="1E23EA"/>
                </a:solidFill>
              </a:rPr>
              <a:t>vertebra</a:t>
            </a:r>
            <a:r>
              <a:rPr lang="cs-CZ" altLang="en-US" b="1" dirty="0" err="1">
                <a:solidFill>
                  <a:schemeClr val="bg1"/>
                </a:solidFill>
              </a:rPr>
              <a:t>Koncový</a:t>
            </a:r>
            <a:r>
              <a:rPr lang="cs-CZ" altLang="en-US" b="1" dirty="0">
                <a:solidFill>
                  <a:schemeClr val="bg1"/>
                </a:solidFill>
              </a:rPr>
              <a:t> </a:t>
            </a:r>
            <a:r>
              <a:rPr lang="cs-CZ" altLang="en-US" b="1" dirty="0" err="1">
                <a:solidFill>
                  <a:schemeClr val="bg1"/>
                </a:solidFill>
              </a:rPr>
              <a:t>ratel</a:t>
            </a:r>
            <a:endParaRPr lang="cs-CZ" altLang="en-US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en-US" b="1" dirty="0" err="1">
                <a:solidFill>
                  <a:srgbClr val="00FF00"/>
                </a:solidFill>
              </a:rPr>
              <a:t>Neutral</a:t>
            </a:r>
            <a:r>
              <a:rPr lang="cs-CZ" altLang="en-US" b="1" dirty="0">
                <a:solidFill>
                  <a:srgbClr val="00FF00"/>
                </a:solidFill>
              </a:rPr>
              <a:t> </a:t>
            </a:r>
            <a:r>
              <a:rPr lang="cs-CZ" altLang="en-US" b="1" dirty="0" err="1">
                <a:solidFill>
                  <a:srgbClr val="00FF00"/>
                </a:solidFill>
              </a:rPr>
              <a:t>vertebra</a:t>
            </a:r>
            <a:endParaRPr lang="cs-CZ" altLang="en-US" b="1" dirty="0">
              <a:solidFill>
                <a:srgbClr val="00FF00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en-US" b="1" dirty="0">
                <a:solidFill>
                  <a:srgbClr val="FFC000"/>
                </a:solidFill>
              </a:rPr>
              <a:t>CSVL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en-US" b="1" dirty="0" err="1">
                <a:solidFill>
                  <a:srgbClr val="FFC000"/>
                </a:solidFill>
              </a:rPr>
              <a:t>Stabile</a:t>
            </a:r>
            <a:r>
              <a:rPr lang="cs-CZ" altLang="en-US" b="1" dirty="0">
                <a:solidFill>
                  <a:srgbClr val="FFC000"/>
                </a:solidFill>
              </a:rPr>
              <a:t> </a:t>
            </a:r>
            <a:r>
              <a:rPr lang="cs-CZ" altLang="en-US" b="1" dirty="0" err="1">
                <a:solidFill>
                  <a:srgbClr val="FFC000"/>
                </a:solidFill>
              </a:rPr>
              <a:t>vertebra</a:t>
            </a:r>
            <a:endParaRPr lang="cs-CZ" altLang="en-US" b="1"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cs-CZ" altLang="en-US" b="1" dirty="0">
              <a:solidFill>
                <a:srgbClr val="FFFF66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cs-CZ" altLang="en-US" dirty="0"/>
          </a:p>
        </p:txBody>
      </p:sp>
      <p:pic>
        <p:nvPicPr>
          <p:cNvPr id="571396" name="Picture 1028">
            <a:extLst>
              <a:ext uri="{FF2B5EF4-FFF2-40B4-BE49-F238E27FC236}">
                <a16:creationId xmlns:a16="http://schemas.microsoft.com/office/drawing/2014/main" id="{1B163CC5-B4AB-46A7-99D4-6B8C307E51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025526"/>
            <a:ext cx="3267075" cy="5832475"/>
          </a:xfrm>
          <a:noFill/>
          <a:ln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1397" name="Rectangle 1029">
            <a:extLst>
              <a:ext uri="{FF2B5EF4-FFF2-40B4-BE49-F238E27FC236}">
                <a16:creationId xmlns:a16="http://schemas.microsoft.com/office/drawing/2014/main" id="{78CF3512-F8E2-4DAB-94C7-31F6CF913669}"/>
              </a:ext>
            </a:extLst>
          </p:cNvPr>
          <p:cNvSpPr>
            <a:spLocks noChangeArrowheads="1"/>
          </p:cNvSpPr>
          <p:nvPr/>
        </p:nvSpPr>
        <p:spPr bwMode="auto">
          <a:xfrm rot="2606752" flipH="1">
            <a:off x="8023225" y="3917950"/>
            <a:ext cx="431800" cy="287338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398" name="Line 1030">
            <a:extLst>
              <a:ext uri="{FF2B5EF4-FFF2-40B4-BE49-F238E27FC236}">
                <a16:creationId xmlns:a16="http://schemas.microsoft.com/office/drawing/2014/main" id="{141F565C-1BB8-439C-98DA-CABBCF2193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13563" y="6092825"/>
            <a:ext cx="230346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1399" name="Line 1031">
            <a:extLst>
              <a:ext uri="{FF2B5EF4-FFF2-40B4-BE49-F238E27FC236}">
                <a16:creationId xmlns:a16="http://schemas.microsoft.com/office/drawing/2014/main" id="{39F636E5-041A-48A3-AA69-6E034AB9BF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40688" y="1125538"/>
            <a:ext cx="0" cy="504031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1400" name="Rectangle 1032">
            <a:extLst>
              <a:ext uri="{FF2B5EF4-FFF2-40B4-BE49-F238E27FC236}">
                <a16:creationId xmlns:a16="http://schemas.microsoft.com/office/drawing/2014/main" id="{A93806DC-2D92-4E98-9F40-F09289659ADB}"/>
              </a:ext>
            </a:extLst>
          </p:cNvPr>
          <p:cNvSpPr>
            <a:spLocks noChangeArrowheads="1"/>
          </p:cNvSpPr>
          <p:nvPr/>
        </p:nvSpPr>
        <p:spPr bwMode="auto">
          <a:xfrm rot="18222037" flipH="1">
            <a:off x="8151813" y="2314576"/>
            <a:ext cx="239713" cy="163512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1" name="Rectangle 1033">
            <a:extLst>
              <a:ext uri="{FF2B5EF4-FFF2-40B4-BE49-F238E27FC236}">
                <a16:creationId xmlns:a16="http://schemas.microsoft.com/office/drawing/2014/main" id="{93736FCF-F823-40F4-A7E1-73FF576AEE5C}"/>
              </a:ext>
            </a:extLst>
          </p:cNvPr>
          <p:cNvSpPr>
            <a:spLocks noChangeArrowheads="1"/>
          </p:cNvSpPr>
          <p:nvPr/>
        </p:nvSpPr>
        <p:spPr bwMode="auto">
          <a:xfrm rot="2606752" flipH="1">
            <a:off x="8307388" y="3716338"/>
            <a:ext cx="406400" cy="207962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2" name="Rectangle 1034">
            <a:extLst>
              <a:ext uri="{FF2B5EF4-FFF2-40B4-BE49-F238E27FC236}">
                <a16:creationId xmlns:a16="http://schemas.microsoft.com/office/drawing/2014/main" id="{93C1B5A0-2D33-424A-92EB-652EA736C20E}"/>
              </a:ext>
            </a:extLst>
          </p:cNvPr>
          <p:cNvSpPr>
            <a:spLocks noChangeArrowheads="1"/>
          </p:cNvSpPr>
          <p:nvPr/>
        </p:nvSpPr>
        <p:spPr bwMode="auto">
          <a:xfrm rot="18222037" flipH="1">
            <a:off x="8367713" y="2459038"/>
            <a:ext cx="239712" cy="163512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3" name="Rectangle 1035">
            <a:extLst>
              <a:ext uri="{FF2B5EF4-FFF2-40B4-BE49-F238E27FC236}">
                <a16:creationId xmlns:a16="http://schemas.microsoft.com/office/drawing/2014/main" id="{16DB6872-D3B2-4551-9A7A-645585DA1FB8}"/>
              </a:ext>
            </a:extLst>
          </p:cNvPr>
          <p:cNvSpPr>
            <a:spLocks noChangeArrowheads="1"/>
          </p:cNvSpPr>
          <p:nvPr/>
        </p:nvSpPr>
        <p:spPr bwMode="auto">
          <a:xfrm rot="20615204" flipH="1">
            <a:off x="7635875" y="5373689"/>
            <a:ext cx="501650" cy="287337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4" name="AutoShape 1036">
            <a:extLst>
              <a:ext uri="{FF2B5EF4-FFF2-40B4-BE49-F238E27FC236}">
                <a16:creationId xmlns:a16="http://schemas.microsoft.com/office/drawing/2014/main" id="{42029E85-DEF9-413C-BC05-63BA0016AC99}"/>
              </a:ext>
            </a:extLst>
          </p:cNvPr>
          <p:cNvSpPr>
            <a:spLocks noChangeArrowheads="1"/>
          </p:cNvSpPr>
          <p:nvPr/>
        </p:nvSpPr>
        <p:spPr bwMode="auto">
          <a:xfrm rot="18273479" flipH="1">
            <a:off x="7811294" y="4093369"/>
            <a:ext cx="287338" cy="431800"/>
          </a:xfrm>
          <a:custGeom>
            <a:avLst/>
            <a:gdLst>
              <a:gd name="G0" fmla="+- 2969 0 0"/>
              <a:gd name="G1" fmla="+- 21600 0 2969"/>
              <a:gd name="G2" fmla="*/ 2969 1 2"/>
              <a:gd name="G3" fmla="+- 21600 0 G2"/>
              <a:gd name="G4" fmla="+/ 2969 21600 2"/>
              <a:gd name="G5" fmla="+/ G1 0 2"/>
              <a:gd name="G6" fmla="*/ 21600 21600 2969"/>
              <a:gd name="G7" fmla="*/ G6 1 2"/>
              <a:gd name="G8" fmla="+- 21600 0 G7"/>
              <a:gd name="G9" fmla="*/ 21600 1 2"/>
              <a:gd name="G10" fmla="+- 2969 0 G9"/>
              <a:gd name="G11" fmla="?: G10 G8 0"/>
              <a:gd name="G12" fmla="?: G10 G7 21600"/>
              <a:gd name="T0" fmla="*/ 20115 w 21600"/>
              <a:gd name="T1" fmla="*/ 10800 h 21600"/>
              <a:gd name="T2" fmla="*/ 10800 w 21600"/>
              <a:gd name="T3" fmla="*/ 21600 h 21600"/>
              <a:gd name="T4" fmla="*/ 1485 w 21600"/>
              <a:gd name="T5" fmla="*/ 10800 h 21600"/>
              <a:gd name="T6" fmla="*/ 10800 w 21600"/>
              <a:gd name="T7" fmla="*/ 0 h 21600"/>
              <a:gd name="T8" fmla="*/ 3285 w 21600"/>
              <a:gd name="T9" fmla="*/ 3285 h 21600"/>
              <a:gd name="T10" fmla="*/ 18315 w 21600"/>
              <a:gd name="T11" fmla="*/ 1831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969" y="21600"/>
                </a:lnTo>
                <a:lnTo>
                  <a:pt x="18631" y="21600"/>
                </a:lnTo>
                <a:lnTo>
                  <a:pt x="21600" y="0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1405" name="Group 1037">
            <a:extLst>
              <a:ext uri="{FF2B5EF4-FFF2-40B4-BE49-F238E27FC236}">
                <a16:creationId xmlns:a16="http://schemas.microsoft.com/office/drawing/2014/main" id="{6F455768-6E37-42ED-B3AA-8E18431F17E2}"/>
              </a:ext>
            </a:extLst>
          </p:cNvPr>
          <p:cNvGrpSpPr>
            <a:grpSpLocks/>
          </p:cNvGrpSpPr>
          <p:nvPr/>
        </p:nvGrpSpPr>
        <p:grpSpPr bwMode="auto">
          <a:xfrm>
            <a:off x="7475539" y="2924175"/>
            <a:ext cx="1525587" cy="1943100"/>
            <a:chOff x="3749" y="1842"/>
            <a:chExt cx="961" cy="1224"/>
          </a:xfrm>
        </p:grpSpPr>
        <p:sp>
          <p:nvSpPr>
            <p:cNvPr id="571406" name="AutoShape 1038">
              <a:extLst>
                <a:ext uri="{FF2B5EF4-FFF2-40B4-BE49-F238E27FC236}">
                  <a16:creationId xmlns:a16="http://schemas.microsoft.com/office/drawing/2014/main" id="{89F3228B-63F2-4E0A-9BD9-FDE4026129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67033" flipH="1">
              <a:off x="3794" y="2793"/>
              <a:ext cx="228" cy="318"/>
            </a:xfrm>
            <a:custGeom>
              <a:avLst/>
              <a:gdLst>
                <a:gd name="G0" fmla="+- 2969 0 0"/>
                <a:gd name="G1" fmla="+- 21600 0 2969"/>
                <a:gd name="G2" fmla="*/ 2969 1 2"/>
                <a:gd name="G3" fmla="+- 21600 0 G2"/>
                <a:gd name="G4" fmla="+/ 2969 21600 2"/>
                <a:gd name="G5" fmla="+/ G1 0 2"/>
                <a:gd name="G6" fmla="*/ 21600 21600 2969"/>
                <a:gd name="G7" fmla="*/ G6 1 2"/>
                <a:gd name="G8" fmla="+- 21600 0 G7"/>
                <a:gd name="G9" fmla="*/ 21600 1 2"/>
                <a:gd name="G10" fmla="+- 2969 0 G9"/>
                <a:gd name="G11" fmla="?: G10 G8 0"/>
                <a:gd name="G12" fmla="?: G10 G7 21600"/>
                <a:gd name="T0" fmla="*/ 20115 w 21600"/>
                <a:gd name="T1" fmla="*/ 10800 h 21600"/>
                <a:gd name="T2" fmla="*/ 10800 w 21600"/>
                <a:gd name="T3" fmla="*/ 21600 h 21600"/>
                <a:gd name="T4" fmla="*/ 1485 w 21600"/>
                <a:gd name="T5" fmla="*/ 10800 h 21600"/>
                <a:gd name="T6" fmla="*/ 10800 w 21600"/>
                <a:gd name="T7" fmla="*/ 0 h 21600"/>
                <a:gd name="T8" fmla="*/ 3285 w 21600"/>
                <a:gd name="T9" fmla="*/ 3285 h 21600"/>
                <a:gd name="T10" fmla="*/ 18315 w 21600"/>
                <a:gd name="T11" fmla="*/ 1831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969" y="21600"/>
                  </a:lnTo>
                  <a:lnTo>
                    <a:pt x="18631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07" name="AutoShape 1039">
              <a:extLst>
                <a:ext uri="{FF2B5EF4-FFF2-40B4-BE49-F238E27FC236}">
                  <a16:creationId xmlns:a16="http://schemas.microsoft.com/office/drawing/2014/main" id="{A3772ED2-202A-43A8-AF30-38E9F938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59520">
              <a:off x="4507" y="1821"/>
              <a:ext cx="181" cy="224"/>
            </a:xfrm>
            <a:custGeom>
              <a:avLst/>
              <a:gdLst>
                <a:gd name="G0" fmla="+- 2830 0 0"/>
                <a:gd name="G1" fmla="+- 21600 0 2830"/>
                <a:gd name="G2" fmla="*/ 2830 1 2"/>
                <a:gd name="G3" fmla="+- 21600 0 G2"/>
                <a:gd name="G4" fmla="+/ 2830 21600 2"/>
                <a:gd name="G5" fmla="+/ G1 0 2"/>
                <a:gd name="G6" fmla="*/ 21600 21600 2830"/>
                <a:gd name="G7" fmla="*/ G6 1 2"/>
                <a:gd name="G8" fmla="+- 21600 0 G7"/>
                <a:gd name="G9" fmla="*/ 21600 1 2"/>
                <a:gd name="G10" fmla="+- 2830 0 G9"/>
                <a:gd name="G11" fmla="?: G10 G8 0"/>
                <a:gd name="G12" fmla="?: G10 G7 21600"/>
                <a:gd name="T0" fmla="*/ 20185 w 21600"/>
                <a:gd name="T1" fmla="*/ 10800 h 21600"/>
                <a:gd name="T2" fmla="*/ 10800 w 21600"/>
                <a:gd name="T3" fmla="*/ 21600 h 21600"/>
                <a:gd name="T4" fmla="*/ 1415 w 21600"/>
                <a:gd name="T5" fmla="*/ 10800 h 21600"/>
                <a:gd name="T6" fmla="*/ 10800 w 21600"/>
                <a:gd name="T7" fmla="*/ 0 h 21600"/>
                <a:gd name="T8" fmla="*/ 3215 w 21600"/>
                <a:gd name="T9" fmla="*/ 3215 h 21600"/>
                <a:gd name="T10" fmla="*/ 18385 w 21600"/>
                <a:gd name="T11" fmla="*/ 1838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830" y="21600"/>
                  </a:lnTo>
                  <a:lnTo>
                    <a:pt x="1877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859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7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7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7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7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7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7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7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7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7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395" grpId="0" animBg="1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6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40607"/>
            <a:ext cx="9144000" cy="68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72146"/>
      </p:ext>
    </p:extLst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6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528"/>
            <a:ext cx="9144000" cy="682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31312"/>
      </p:ext>
    </p:extLst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8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0"/>
            <a:ext cx="9262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07016"/>
      </p:ext>
    </p:extLst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port--7939811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1761" y="-24016"/>
            <a:ext cx="3580867" cy="6858000"/>
          </a:xfrm>
          <a:prstGeom prst="rect">
            <a:avLst/>
          </a:prstGeom>
        </p:spPr>
      </p:pic>
      <p:pic>
        <p:nvPicPr>
          <p:cNvPr id="5" name="Picture 4" descr="export--7939811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8650" y="0"/>
            <a:ext cx="4304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41688"/>
      </p:ext>
    </p:extLst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464" y="-6271"/>
            <a:ext cx="9396536" cy="686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83576"/>
      </p:ext>
    </p:extLst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-85971"/>
            <a:ext cx="9143999" cy="694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22857"/>
      </p:ext>
    </p:extLst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564849"/>
            <a:ext cx="11991975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Nonfusion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surgery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methods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207568" y="1772817"/>
            <a:ext cx="8229600" cy="4425355"/>
          </a:xfrm>
        </p:spPr>
        <p:txBody>
          <a:bodyPr/>
          <a:lstStyle/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0543074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ok 3" descr="dual.jpg"/>
          <p:cNvPicPr>
            <a:picLocks noChangeAspect="1"/>
          </p:cNvPicPr>
          <p:nvPr/>
        </p:nvPicPr>
        <p:blipFill>
          <a:blip r:embed="rId2" cstate="print"/>
          <a:srcRect l="26829"/>
          <a:stretch>
            <a:fillRect/>
          </a:stretch>
        </p:blipFill>
        <p:spPr>
          <a:xfrm>
            <a:off x="2316765" y="116632"/>
            <a:ext cx="3231579" cy="6624736"/>
          </a:xfrm>
          <a:prstGeom prst="rect">
            <a:avLst/>
          </a:prstGeom>
        </p:spPr>
      </p:pic>
      <p:pic>
        <p:nvPicPr>
          <p:cNvPr id="5" name="Obrázok 4" descr="dual 2.jpg"/>
          <p:cNvPicPr>
            <a:picLocks noChangeAspect="1"/>
          </p:cNvPicPr>
          <p:nvPr/>
        </p:nvPicPr>
        <p:blipFill>
          <a:blip r:embed="rId3" cstate="print"/>
          <a:srcRect l="8696" t="1630" r="17391"/>
          <a:stretch>
            <a:fillRect/>
          </a:stretch>
        </p:blipFill>
        <p:spPr>
          <a:xfrm>
            <a:off x="5807967" y="138958"/>
            <a:ext cx="3720695" cy="66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323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260151"/>
            <a:ext cx="11991975" cy="1311128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VEPTR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= </a:t>
            </a:r>
            <a:r>
              <a:rPr lang="cs-CZ" b="1" dirty="0" err="1">
                <a:solidFill>
                  <a:srgbClr val="1E23EA"/>
                </a:solidFill>
              </a:rPr>
              <a:t>vertical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expandable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prosthetic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titanium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rib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207568" y="1772817"/>
            <a:ext cx="8229600" cy="4425355"/>
          </a:xfrm>
        </p:spPr>
        <p:txBody>
          <a:bodyPr/>
          <a:lstStyle/>
          <a:p>
            <a:r>
              <a:rPr lang="cs-CZ" dirty="0"/>
              <a:t>Indikace</a:t>
            </a:r>
            <a:r>
              <a:rPr lang="cs-CZ" sz="2800" dirty="0"/>
              <a:t>: kong. </a:t>
            </a:r>
            <a:r>
              <a:rPr lang="cs-CZ" sz="2800" dirty="0" err="1"/>
              <a:t>def</a:t>
            </a:r>
            <a:r>
              <a:rPr lang="cs-CZ" sz="2800" dirty="0"/>
              <a:t>. + </a:t>
            </a:r>
            <a:r>
              <a:rPr lang="cs-CZ" sz="2800" dirty="0" err="1"/>
              <a:t>thoracic</a:t>
            </a:r>
            <a:r>
              <a:rPr lang="cs-CZ" sz="2800" dirty="0"/>
              <a:t> </a:t>
            </a:r>
            <a:r>
              <a:rPr lang="cs-CZ" sz="2800" dirty="0" err="1"/>
              <a:t>insufficiency</a:t>
            </a:r>
            <a:r>
              <a:rPr lang="cs-CZ" sz="2800" dirty="0"/>
              <a:t> syndrom 		                   + kostní nezralost</a:t>
            </a:r>
          </a:p>
          <a:p>
            <a:r>
              <a:rPr lang="cs-CZ" dirty="0"/>
              <a:t>Cíl: </a:t>
            </a:r>
            <a:r>
              <a:rPr lang="cs-CZ" sz="2800" dirty="0"/>
              <a:t>zvětšení objemu hrudníku + korekce deformity</a:t>
            </a:r>
          </a:p>
          <a:p>
            <a:r>
              <a:rPr lang="cs-CZ" dirty="0"/>
              <a:t>Nutné opakované </a:t>
            </a:r>
            <a:r>
              <a:rPr lang="cs-CZ" dirty="0" err="1"/>
              <a:t>redistrakce</a:t>
            </a:r>
            <a:endParaRPr lang="cs-CZ" sz="3600" dirty="0"/>
          </a:p>
        </p:txBody>
      </p:sp>
      <p:pic>
        <p:nvPicPr>
          <p:cNvPr id="4" name="Obrázok 3" descr="vep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6200" y="3573016"/>
            <a:ext cx="2232248" cy="2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040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2887" t="27188" r="43277" b="21625"/>
          <a:stretch>
            <a:fillRect/>
          </a:stretch>
        </p:blipFill>
        <p:spPr bwMode="auto">
          <a:xfrm>
            <a:off x="1703512" y="188640"/>
            <a:ext cx="2088232" cy="434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7271" t="27360" r="37271" b="12594"/>
          <a:stretch>
            <a:fillRect/>
          </a:stretch>
        </p:blipFill>
        <p:spPr bwMode="auto">
          <a:xfrm>
            <a:off x="2351584" y="3573016"/>
            <a:ext cx="2376264" cy="315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41699" t="27360" r="43912" b="15547"/>
          <a:stretch>
            <a:fillRect/>
          </a:stretch>
        </p:blipFill>
        <p:spPr bwMode="auto">
          <a:xfrm>
            <a:off x="4223792" y="188640"/>
            <a:ext cx="187220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43359" t="27360" r="44466" b="25391"/>
          <a:stretch>
            <a:fillRect/>
          </a:stretch>
        </p:blipFill>
        <p:spPr bwMode="auto">
          <a:xfrm>
            <a:off x="6168008" y="476672"/>
            <a:ext cx="19802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 l="43912" t="28344" r="43912" b="24407"/>
          <a:stretch>
            <a:fillRect/>
          </a:stretch>
        </p:blipFill>
        <p:spPr bwMode="auto">
          <a:xfrm>
            <a:off x="8256240" y="908720"/>
            <a:ext cx="207923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36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ovéPole 12">
            <a:extLst>
              <a:ext uri="{FF2B5EF4-FFF2-40B4-BE49-F238E27FC236}">
                <a16:creationId xmlns:a16="http://schemas.microsoft.com/office/drawing/2014/main" id="{AC3DC4EF-ED70-443A-A50B-BA8E7EEE6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908050"/>
            <a:ext cx="7848600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cs-CZ"/>
            </a:defPPr>
            <a:lvl1pPr algn="ctr"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cs-CZ" altLang="cs-CZ" dirty="0" err="1"/>
              <a:t>Therapeutic</a:t>
            </a:r>
            <a:r>
              <a:rPr lang="cs-CZ" altLang="cs-CZ" dirty="0"/>
              <a:t> </a:t>
            </a:r>
            <a:r>
              <a:rPr lang="cs-CZ" altLang="cs-CZ" dirty="0" err="1"/>
              <a:t>scheme</a:t>
            </a:r>
            <a:endParaRPr lang="cs-CZ" altLang="cs-CZ" dirty="0"/>
          </a:p>
        </p:txBody>
      </p:sp>
      <p:sp>
        <p:nvSpPr>
          <p:cNvPr id="8" name="TextovéPole 6">
            <a:extLst>
              <a:ext uri="{FF2B5EF4-FFF2-40B4-BE49-F238E27FC236}">
                <a16:creationId xmlns:a16="http://schemas.microsoft.com/office/drawing/2014/main" id="{FF006047-0794-485B-AD46-7AC52D6B2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3068638"/>
            <a:ext cx="154023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err="1">
                <a:latin typeface="Calibri" panose="020F0502020204030204" pitchFamily="34" charset="0"/>
              </a:rPr>
              <a:t>observe</a:t>
            </a:r>
            <a:endParaRPr lang="cs-CZ" altLang="cs-CZ" b="1" dirty="0">
              <a:latin typeface="Calibri" panose="020F0502020204030204" pitchFamily="34" charset="0"/>
            </a:endParaRPr>
          </a:p>
        </p:txBody>
      </p:sp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89646CAA-0FBA-4489-909B-8AA3321DE05F}"/>
              </a:ext>
            </a:extLst>
          </p:cNvPr>
          <p:cNvSpPr/>
          <p:nvPr/>
        </p:nvSpPr>
        <p:spPr bwMode="auto">
          <a:xfrm>
            <a:off x="2208214" y="3860800"/>
            <a:ext cx="2592387" cy="1079500"/>
          </a:xfrm>
          <a:prstGeom prst="striped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ovéPole 6">
            <a:extLst>
              <a:ext uri="{FF2B5EF4-FFF2-40B4-BE49-F238E27FC236}">
                <a16:creationId xmlns:a16="http://schemas.microsoft.com/office/drawing/2014/main" id="{2238820F-E8E6-42AF-AE56-4647D3FB2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3068638"/>
            <a:ext cx="1132618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err="1">
                <a:latin typeface="Calibri" panose="020F0502020204030204" pitchFamily="34" charset="0"/>
              </a:rPr>
              <a:t>Brace</a:t>
            </a:r>
            <a:endParaRPr lang="cs-CZ" altLang="cs-CZ" b="1" dirty="0">
              <a:latin typeface="Calibri" panose="020F0502020204030204" pitchFamily="34" charset="0"/>
            </a:endParaRPr>
          </a:p>
        </p:txBody>
      </p:sp>
      <p:sp>
        <p:nvSpPr>
          <p:cNvPr id="6" name="TextovéPole 6">
            <a:extLst>
              <a:ext uri="{FF2B5EF4-FFF2-40B4-BE49-F238E27FC236}">
                <a16:creationId xmlns:a16="http://schemas.microsoft.com/office/drawing/2014/main" id="{BA313D2B-BB61-42BE-8EB3-6B9F36632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2997200"/>
            <a:ext cx="1446806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err="1">
                <a:latin typeface="Calibri" panose="020F0502020204030204" pitchFamily="34" charset="0"/>
              </a:rPr>
              <a:t>surgery</a:t>
            </a:r>
            <a:endParaRPr lang="cs-CZ" altLang="cs-CZ" b="1" dirty="0">
              <a:latin typeface="Calibri" panose="020F0502020204030204" pitchFamily="34" charset="0"/>
            </a:endParaRPr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BD303572-D53C-41CD-8C79-085C583DB7BC}"/>
              </a:ext>
            </a:extLst>
          </p:cNvPr>
          <p:cNvSpPr/>
          <p:nvPr/>
        </p:nvSpPr>
        <p:spPr bwMode="auto">
          <a:xfrm>
            <a:off x="4800600" y="3860800"/>
            <a:ext cx="2592388" cy="1079500"/>
          </a:xfrm>
          <a:prstGeom prst="stripedRightArrow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3A74B630-BE38-4948-ADF1-3BBDD5947493}"/>
              </a:ext>
            </a:extLst>
          </p:cNvPr>
          <p:cNvSpPr/>
          <p:nvPr/>
        </p:nvSpPr>
        <p:spPr bwMode="auto">
          <a:xfrm>
            <a:off x="7391400" y="3860800"/>
            <a:ext cx="2592388" cy="1079500"/>
          </a:xfrm>
          <a:prstGeom prst="stripedRightArrow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ovéPole 6">
            <a:extLst>
              <a:ext uri="{FF2B5EF4-FFF2-40B4-BE49-F238E27FC236}">
                <a16:creationId xmlns:a16="http://schemas.microsoft.com/office/drawing/2014/main" id="{793D38E6-D52D-4C65-AFFD-B9DEAED39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4797426"/>
            <a:ext cx="1346844" cy="7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0-20°</a:t>
            </a:r>
          </a:p>
        </p:txBody>
      </p:sp>
      <p:sp>
        <p:nvSpPr>
          <p:cNvPr id="11" name="TextovéPole 6">
            <a:extLst>
              <a:ext uri="{FF2B5EF4-FFF2-40B4-BE49-F238E27FC236}">
                <a16:creationId xmlns:a16="http://schemas.microsoft.com/office/drawing/2014/main" id="{325BD69F-8D05-42AA-9BF6-32D832059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4797426"/>
            <a:ext cx="1555234" cy="7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20-40°</a:t>
            </a:r>
          </a:p>
        </p:txBody>
      </p:sp>
      <p:sp>
        <p:nvSpPr>
          <p:cNvPr id="12" name="TextovéPole 6">
            <a:extLst>
              <a:ext uri="{FF2B5EF4-FFF2-40B4-BE49-F238E27FC236}">
                <a16:creationId xmlns:a16="http://schemas.microsoft.com/office/drawing/2014/main" id="{96790219-7380-411F-B9B4-AD9E8C535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4797426"/>
            <a:ext cx="1218603" cy="7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&gt;40°</a:t>
            </a:r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E4761B6A-4071-450E-822E-5DE571EC93BA}"/>
              </a:ext>
            </a:extLst>
          </p:cNvPr>
          <p:cNvSpPr/>
          <p:nvPr/>
        </p:nvSpPr>
        <p:spPr bwMode="auto">
          <a:xfrm>
            <a:off x="2208214" y="5661026"/>
            <a:ext cx="7775575" cy="576263"/>
          </a:xfrm>
          <a:prstGeom prst="stripedRightArrow">
            <a:avLst/>
          </a:prstGeom>
          <a:solidFill>
            <a:srgbClr val="34FF1E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0"/>
                <a:cs typeface="Comic Sans MS"/>
              </a:rPr>
              <a:t>Physiotherapy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ＭＳ Ｐゴシック" charset="0"/>
              <a:cs typeface="Comic Sans M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BD0CEE8-CE13-4E83-B352-F4E55901E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924176"/>
            <a:ext cx="8424862" cy="3673475"/>
          </a:xfrm>
          <a:prstGeom prst="roundRect">
            <a:avLst>
              <a:gd name="adj" fmla="val 16667"/>
            </a:avLst>
          </a:prstGeom>
          <a:noFill/>
          <a:ln w="88900" cap="sq">
            <a:solidFill>
              <a:srgbClr val="FFFF0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latin typeface="Calibri" panose="020F0502020204030204" pitchFamily="34" charset="0"/>
            </a:endParaRPr>
          </a:p>
        </p:txBody>
      </p:sp>
      <p:pic>
        <p:nvPicPr>
          <p:cNvPr id="11278" name="Picture 1" descr="F_038_07_MurtGP4e_000218.jpg">
            <a:extLst>
              <a:ext uri="{FF2B5EF4-FFF2-40B4-BE49-F238E27FC236}">
                <a16:creationId xmlns:a16="http://schemas.microsoft.com/office/drawing/2014/main" id="{F6069BBF-F4AA-49C1-A977-1013D8996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15843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2854FE-1131-499F-B6A1-2DDB7FE79820}"/>
              </a:ext>
            </a:extLst>
          </p:cNvPr>
          <p:cNvSpPr txBox="1"/>
          <p:nvPr/>
        </p:nvSpPr>
        <p:spPr>
          <a:xfrm>
            <a:off x="2495550" y="1916114"/>
            <a:ext cx="72000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COBB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10" grpId="0"/>
      <p:bldP spid="11" grpId="0"/>
      <p:bldP spid="12" grpId="0"/>
      <p:bldP spid="13" grpId="0" animBg="1"/>
      <p:bldP spid="1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Magnetické tyče (</a:t>
            </a:r>
            <a:r>
              <a:rPr lang="cs-CZ" b="1" dirty="0" err="1">
                <a:solidFill>
                  <a:srgbClr val="1E23EA"/>
                </a:solidFill>
              </a:rPr>
              <a:t>Magnetic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rods</a:t>
            </a:r>
            <a:r>
              <a:rPr lang="cs-CZ" b="1" dirty="0">
                <a:solidFill>
                  <a:srgbClr val="1E23EA"/>
                </a:solidFill>
              </a:rPr>
              <a:t>)</a:t>
            </a:r>
          </a:p>
        </p:txBody>
      </p:sp>
      <p:pic>
        <p:nvPicPr>
          <p:cNvPr id="4" name="Picture 2" descr="MAGEC_ERC_Bi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7" y="2276872"/>
            <a:ext cx="36734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MAGEC.jpg"/>
          <p:cNvPicPr>
            <a:picLocks noChangeAspect="1"/>
          </p:cNvPicPr>
          <p:nvPr/>
        </p:nvPicPr>
        <p:blipFill>
          <a:blip r:embed="rId3" cstate="print"/>
          <a:srcRect t="4321"/>
          <a:stretch>
            <a:fillRect/>
          </a:stretch>
        </p:blipFill>
        <p:spPr>
          <a:xfrm>
            <a:off x="2855640" y="1700809"/>
            <a:ext cx="2664296" cy="47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055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12554329" cy="7128792"/>
          </a:xfrm>
        </p:spPr>
      </p:pic>
    </p:spTree>
    <p:extLst>
      <p:ext uri="{BB962C8B-B14F-4D97-AF65-F5344CB8AC3E}">
        <p14:creationId xmlns:p14="http://schemas.microsoft.com/office/powerpoint/2010/main" val="5883170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07480"/>
            <a:ext cx="8229600" cy="1920526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 err="1">
                <a:solidFill>
                  <a:srgbClr val="1E23EA"/>
                </a:solidFill>
              </a:rPr>
              <a:t>Growth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Guided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System</a:t>
            </a:r>
            <a:br>
              <a:rPr lang="cs-CZ" b="1" dirty="0">
                <a:solidFill>
                  <a:srgbClr val="1E23EA"/>
                </a:solidFill>
              </a:rPr>
            </a:b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91544" y="2332038"/>
            <a:ext cx="8229600" cy="4525963"/>
          </a:xfrm>
        </p:spPr>
        <p:txBody>
          <a:bodyPr/>
          <a:lstStyle/>
          <a:p>
            <a:r>
              <a:rPr lang="cs-CZ" dirty="0"/>
              <a:t>Deformity </a:t>
            </a:r>
            <a:r>
              <a:rPr lang="cs-CZ" dirty="0" err="1"/>
              <a:t>correction</a:t>
            </a:r>
            <a:r>
              <a:rPr lang="cs-CZ" dirty="0"/>
              <a:t>  +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enabled</a:t>
            </a:r>
            <a:endParaRPr lang="cs-CZ" sz="3200" dirty="0"/>
          </a:p>
          <a:p>
            <a:r>
              <a:rPr lang="cs-CZ" dirty="0" err="1"/>
              <a:t>Fusion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apex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curve</a:t>
            </a:r>
            <a:r>
              <a:rPr lang="cs-CZ" dirty="0"/>
              <a:t> </a:t>
            </a:r>
          </a:p>
          <a:p>
            <a:r>
              <a:rPr lang="cs-CZ" dirty="0" err="1"/>
              <a:t>The</a:t>
            </a:r>
            <a:r>
              <a:rPr lang="cs-CZ" dirty="0"/>
              <a:t> rest </a:t>
            </a:r>
            <a:r>
              <a:rPr lang="cs-CZ" dirty="0" err="1"/>
              <a:t>of</a:t>
            </a:r>
            <a:r>
              <a:rPr lang="cs-CZ" dirty="0"/>
              <a:t> spine </a:t>
            </a:r>
            <a:r>
              <a:rPr lang="cs-CZ" dirty="0" err="1"/>
              <a:t>grows</a:t>
            </a:r>
            <a:r>
              <a:rPr lang="cs-CZ" dirty="0"/>
              <a:t> </a:t>
            </a:r>
            <a:r>
              <a:rPr lang="cs-CZ" dirty="0" err="1"/>
              <a:t>guided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rods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ok 3" descr="Shilla sro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6240" y="3933056"/>
            <a:ext cx="1895890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26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C:\Users\martin\FOTO growing rods\Arnoštová_Lucie_2000_SOCORE\DSC_0034.JPG"/>
          <p:cNvPicPr>
            <a:picLocks noChangeAspect="1" noChangeArrowheads="1"/>
          </p:cNvPicPr>
          <p:nvPr/>
        </p:nvPicPr>
        <p:blipFill>
          <a:blip r:embed="rId2" cstate="print"/>
          <a:srcRect l="7137" r="16953"/>
          <a:stretch>
            <a:fillRect/>
          </a:stretch>
        </p:blipFill>
        <p:spPr bwMode="auto">
          <a:xfrm flipV="1">
            <a:off x="2207569" y="908721"/>
            <a:ext cx="2248867" cy="49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FOTO growing rods\Arnoštová_Lucie_2000_SOCORE\DSC_0040.JPG"/>
          <p:cNvPicPr>
            <a:picLocks noChangeAspect="1" noChangeArrowheads="1"/>
          </p:cNvPicPr>
          <p:nvPr/>
        </p:nvPicPr>
        <p:blipFill>
          <a:blip r:embed="rId3" cstate="print"/>
          <a:srcRect l="11935" t="6717" r="19856" b="11055"/>
          <a:stretch>
            <a:fillRect/>
          </a:stretch>
        </p:blipFill>
        <p:spPr bwMode="auto">
          <a:xfrm flipV="1">
            <a:off x="5015881" y="908720"/>
            <a:ext cx="2448173" cy="49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martin\FOTO growing rods\Arnoštová_Lucie_2000_SOCORE\DSC_0071.JPG"/>
          <p:cNvPicPr>
            <a:picLocks noChangeAspect="1" noChangeArrowheads="1"/>
          </p:cNvPicPr>
          <p:nvPr/>
        </p:nvPicPr>
        <p:blipFill>
          <a:blip r:embed="rId4" cstate="print"/>
          <a:srcRect l="5670" r="6729"/>
          <a:stretch>
            <a:fillRect/>
          </a:stretch>
        </p:blipFill>
        <p:spPr bwMode="auto">
          <a:xfrm flipV="1">
            <a:off x="7680177" y="908720"/>
            <a:ext cx="257941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186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700" y="260648"/>
            <a:ext cx="2250938" cy="4824536"/>
          </a:xfrm>
          <a:prstGeom prst="rect">
            <a:avLst/>
          </a:prstGeom>
        </p:spPr>
      </p:pic>
      <p:pic>
        <p:nvPicPr>
          <p:cNvPr id="9" name="Obrázek 8" descr="Výřez obrazovk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38" y="476672"/>
            <a:ext cx="2324100" cy="4991100"/>
          </a:xfrm>
          <a:prstGeom prst="rect">
            <a:avLst/>
          </a:prstGeom>
        </p:spPr>
      </p:pic>
      <p:pic>
        <p:nvPicPr>
          <p:cNvPr id="10" name="Obrázek 9" descr="Výřez obrazovk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51" y="908720"/>
            <a:ext cx="1952908" cy="490187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351584" y="609329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3+9		      3+10			5+10		7+5</a:t>
            </a:r>
          </a:p>
        </p:txBody>
      </p:sp>
      <p:pic>
        <p:nvPicPr>
          <p:cNvPr id="14" name="Obrázek 13" descr="Výřez obrazovky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1"/>
          <a:stretch/>
        </p:blipFill>
        <p:spPr>
          <a:xfrm>
            <a:off x="8112224" y="1340769"/>
            <a:ext cx="2398566" cy="464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208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1780" t="28172" r="42724" b="19657"/>
          <a:stretch>
            <a:fillRect/>
          </a:stretch>
        </p:blipFill>
        <p:spPr bwMode="auto">
          <a:xfrm>
            <a:off x="1847528" y="620688"/>
            <a:ext cx="235860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41699" t="28344" r="43358" b="17516"/>
          <a:stretch>
            <a:fillRect/>
          </a:stretch>
        </p:blipFill>
        <p:spPr bwMode="auto">
          <a:xfrm>
            <a:off x="4151784" y="1052736"/>
            <a:ext cx="2232248" cy="454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1775520" y="616530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	10 +9		         </a:t>
            </a:r>
            <a:r>
              <a:rPr lang="cs-CZ" dirty="0" err="1">
                <a:latin typeface="Calibri" panose="020F0502020204030204" pitchFamily="34" charset="0"/>
              </a:rPr>
              <a:t>poop</a:t>
            </a:r>
            <a:r>
              <a:rPr lang="cs-CZ" dirty="0">
                <a:latin typeface="Calibri" panose="020F0502020204030204" pitchFamily="34" charset="0"/>
              </a:rPr>
              <a:t>		13+8		  15+1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42334" t="28172" r="42723" b="16704"/>
          <a:stretch>
            <a:fillRect/>
          </a:stretch>
        </p:blipFill>
        <p:spPr bwMode="auto">
          <a:xfrm>
            <a:off x="6312025" y="1340768"/>
            <a:ext cx="222196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43359" t="29328" r="45019" b="25391"/>
          <a:stretch>
            <a:fillRect/>
          </a:stretch>
        </p:blipFill>
        <p:spPr bwMode="auto">
          <a:xfrm>
            <a:off x="8400257" y="1700808"/>
            <a:ext cx="203813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24162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GGS </a:t>
            </a:r>
            <a:r>
              <a:rPr lang="cs-CZ" b="1" dirty="0" err="1">
                <a:solidFill>
                  <a:srgbClr val="1E23EA"/>
                </a:solidFill>
              </a:rPr>
              <a:t>requires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definitive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fusion</a:t>
            </a:r>
            <a:r>
              <a:rPr lang="cs-CZ" b="1" dirty="0">
                <a:solidFill>
                  <a:srgbClr val="1E23EA"/>
                </a:solidFill>
              </a:rPr>
              <a:t> 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3552" y="134076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cs-CZ" dirty="0" err="1"/>
              <a:t>Pts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2 </a:t>
            </a:r>
            <a:r>
              <a:rPr lang="cs-CZ" dirty="0" err="1"/>
              <a:t>surgeries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least !</a:t>
            </a:r>
          </a:p>
          <a:p>
            <a:pPr>
              <a:buNone/>
            </a:pPr>
            <a:r>
              <a:rPr lang="cs-CZ" dirty="0" err="1"/>
              <a:t>Convertion</a:t>
            </a:r>
            <a:r>
              <a:rPr lang="cs-CZ" dirty="0"/>
              <a:t> to </a:t>
            </a:r>
            <a:r>
              <a:rPr lang="cs-CZ" dirty="0" err="1"/>
              <a:t>definitive</a:t>
            </a:r>
            <a:r>
              <a:rPr lang="cs-CZ" dirty="0"/>
              <a:t> </a:t>
            </a:r>
            <a:r>
              <a:rPr lang="cs-CZ" dirty="0" err="1"/>
              <a:t>fusion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skeletal</a:t>
            </a:r>
            <a:r>
              <a:rPr lang="cs-CZ" dirty="0"/>
              <a:t> maturity.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9090" t="27188" r="68735" b="26547"/>
          <a:stretch>
            <a:fillRect/>
          </a:stretch>
        </p:blipFill>
        <p:spPr bwMode="auto">
          <a:xfrm>
            <a:off x="7248128" y="3068961"/>
            <a:ext cx="1656184" cy="353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68263" t="27360" r="21775" b="22438"/>
          <a:stretch>
            <a:fillRect/>
          </a:stretch>
        </p:blipFill>
        <p:spPr bwMode="auto">
          <a:xfrm>
            <a:off x="8904312" y="3068960"/>
            <a:ext cx="1224136" cy="346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44466" t="27360" r="42805" b="21453"/>
          <a:stretch>
            <a:fillRect/>
          </a:stretch>
        </p:blipFill>
        <p:spPr bwMode="auto">
          <a:xfrm>
            <a:off x="4871864" y="3140968"/>
            <a:ext cx="152878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42805" t="27360" r="42806" b="26375"/>
          <a:stretch>
            <a:fillRect/>
          </a:stretch>
        </p:blipFill>
        <p:spPr bwMode="auto">
          <a:xfrm>
            <a:off x="2279576" y="3140968"/>
            <a:ext cx="1944216" cy="351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92420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91BBF260-924A-465D-AB43-D0827B4D0A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92275" y="531784"/>
            <a:ext cx="8872538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altLang="cs-CZ" b="1" dirty="0" err="1">
                <a:solidFill>
                  <a:srgbClr val="1E23EA"/>
                </a:solidFill>
              </a:rPr>
              <a:t>Scoliosis</a:t>
            </a:r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types</a:t>
            </a:r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due</a:t>
            </a:r>
            <a:r>
              <a:rPr lang="cs-CZ" altLang="cs-CZ" b="1" dirty="0">
                <a:solidFill>
                  <a:srgbClr val="1E23EA"/>
                </a:solidFill>
              </a:rPr>
              <a:t> to </a:t>
            </a:r>
            <a:r>
              <a:rPr lang="cs-CZ" altLang="cs-CZ" b="1" dirty="0" err="1">
                <a:solidFill>
                  <a:srgbClr val="1E23EA"/>
                </a:solidFill>
              </a:rPr>
              <a:t>ethiology</a:t>
            </a:r>
            <a:endParaRPr lang="cs-CZ" altLang="cs-CZ" b="1" dirty="0">
              <a:solidFill>
                <a:srgbClr val="1E23EA"/>
              </a:solidFill>
            </a:endParaRPr>
          </a:p>
        </p:txBody>
      </p:sp>
      <p:sp>
        <p:nvSpPr>
          <p:cNvPr id="128003" name="Text Box 3">
            <a:extLst>
              <a:ext uri="{FF2B5EF4-FFF2-40B4-BE49-F238E27FC236}">
                <a16:creationId xmlns:a16="http://schemas.microsoft.com/office/drawing/2014/main" id="{2319AC78-F111-4DD0-AE1B-32CEF2688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44675"/>
            <a:ext cx="3389313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 dirty="0">
                <a:latin typeface="Calibri" panose="020F0502020204030204" pitchFamily="34" charset="0"/>
              </a:rPr>
              <a:t>TYPU deformity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EB1A14AA-8B15-4C78-9055-AA1DDFCD2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1844675"/>
            <a:ext cx="3389312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VĚKU pacienta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FFB2BF3-8FAB-4981-A075-DD0C35097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068638"/>
            <a:ext cx="4033838" cy="29091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b="1" dirty="0" err="1">
                <a:latin typeface="Calibri" panose="020F0502020204030204" pitchFamily="34" charset="0"/>
              </a:rPr>
              <a:t>Idiopathic</a:t>
            </a:r>
            <a:r>
              <a:rPr lang="cs-CZ" altLang="cs-CZ" sz="3200" b="1" dirty="0">
                <a:latin typeface="Calibri" panose="020F0502020204030204" pitchFamily="34" charset="0"/>
              </a:rPr>
              <a:t>	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b="1" u="sng" dirty="0" err="1">
                <a:solidFill>
                  <a:srgbClr val="1E23EA"/>
                </a:solidFill>
                <a:latin typeface="Calibri" panose="020F0502020204030204" pitchFamily="34" charset="0"/>
              </a:rPr>
              <a:t>Congenital</a:t>
            </a:r>
            <a:endParaRPr lang="cs-CZ" altLang="cs-CZ" sz="3200" b="1" u="sng" dirty="0">
              <a:solidFill>
                <a:srgbClr val="1E23EA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b="1" dirty="0" err="1">
                <a:latin typeface="Calibri" panose="020F0502020204030204" pitchFamily="34" charset="0"/>
              </a:rPr>
              <a:t>Neuromuscular</a:t>
            </a:r>
            <a:endParaRPr lang="cs-CZ" altLang="cs-CZ" sz="3200" b="1" dirty="0">
              <a:latin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DA05394-A07C-4FA5-B6AF-18E59739A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2997200"/>
            <a:ext cx="4791074" cy="3538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latin typeface="Calibri" panose="020F0502020204030204" pitchFamily="34" charset="0"/>
              </a:rPr>
              <a:t>Infantile</a:t>
            </a:r>
            <a:endParaRPr lang="cs-CZ" altLang="cs-CZ" sz="28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	</a:t>
            </a:r>
            <a:r>
              <a:rPr lang="cs-CZ" altLang="cs-CZ" b="1" dirty="0">
                <a:latin typeface="Calibri" panose="020F0502020204030204" pitchFamily="34" charset="0"/>
              </a:rPr>
              <a:t>&lt; 3 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latin typeface="Calibri" panose="020F0502020204030204" pitchFamily="34" charset="0"/>
              </a:rPr>
              <a:t>Juvenile</a:t>
            </a:r>
            <a:r>
              <a:rPr lang="cs-CZ" altLang="cs-CZ" sz="2800" b="1" dirty="0">
                <a:latin typeface="Calibri" panose="020F0502020204030204" pitchFamily="34" charset="0"/>
              </a:rPr>
              <a:t>	</a:t>
            </a:r>
          </a:p>
          <a:p>
            <a:pPr lvl="1"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</a:t>
            </a:r>
            <a:r>
              <a:rPr lang="cs-CZ" altLang="cs-CZ" b="1" dirty="0">
                <a:latin typeface="Calibri" panose="020F0502020204030204" pitchFamily="34" charset="0"/>
              </a:rPr>
              <a:t>4-10 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Adolescent</a:t>
            </a:r>
          </a:p>
          <a:p>
            <a:pPr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	</a:t>
            </a:r>
            <a:r>
              <a:rPr lang="cs-CZ" altLang="cs-CZ" b="1" dirty="0">
                <a:latin typeface="Calibri" panose="020F0502020204030204" pitchFamily="34" charset="0"/>
              </a:rPr>
              <a:t>11-17 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latin typeface="Calibri" panose="020F0502020204030204" pitchFamily="34" charset="0"/>
              </a:rPr>
              <a:t>Adult</a:t>
            </a:r>
            <a:endParaRPr lang="cs-CZ" altLang="cs-CZ" sz="28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	</a:t>
            </a:r>
            <a:r>
              <a:rPr lang="cs-CZ" altLang="cs-CZ" b="1" dirty="0">
                <a:latin typeface="Calibri" panose="020F0502020204030204" pitchFamily="34" charset="0"/>
              </a:rPr>
              <a:t>&gt; 17 y</a:t>
            </a:r>
          </a:p>
        </p:txBody>
      </p:sp>
      <p:cxnSp>
        <p:nvCxnSpPr>
          <p:cNvPr id="22534" name="Straight Connector 21">
            <a:extLst>
              <a:ext uri="{FF2B5EF4-FFF2-40B4-BE49-F238E27FC236}">
                <a16:creationId xmlns:a16="http://schemas.microsoft.com/office/drawing/2014/main" id="{D7C877BD-F606-46C7-A4CC-9C033F9875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08214" y="2636838"/>
            <a:ext cx="30956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5" name="Straight Connector 29">
            <a:extLst>
              <a:ext uri="{FF2B5EF4-FFF2-40B4-BE49-F238E27FC236}">
                <a16:creationId xmlns:a16="http://schemas.microsoft.com/office/drawing/2014/main" id="{2733A156-8EB9-4369-B307-95B9F8171F1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43700" y="2636838"/>
            <a:ext cx="295275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149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/>
      <p:bldP spid="6" grpId="0"/>
      <p:bldP spid="7" grpId="0"/>
      <p:bldP spid="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968F2-DFB0-448A-AA13-A98BAA07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8179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Congenital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scoliosis</a:t>
            </a:r>
            <a:endParaRPr lang="en-US" b="1" dirty="0">
              <a:solidFill>
                <a:srgbClr val="1E23E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E5A499-91A9-414F-A0D3-57BC8093C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50" y="1798814"/>
            <a:ext cx="10763249" cy="4351338"/>
          </a:xfrm>
        </p:spPr>
        <p:txBody>
          <a:bodyPr>
            <a:normAutofit fontScale="97500"/>
          </a:bodyPr>
          <a:lstStyle/>
          <a:p>
            <a:r>
              <a:rPr lang="en-US" sz="4400" dirty="0"/>
              <a:t>Congenital Scoliosis-</a:t>
            </a:r>
            <a:r>
              <a:rPr lang="cs-CZ" sz="4400" dirty="0"/>
              <a:t> </a:t>
            </a:r>
            <a:r>
              <a:rPr lang="en-US" sz="4400" dirty="0"/>
              <a:t>inborn spine deformity due to imperfect formation of vertebrae and their association</a:t>
            </a:r>
            <a:r>
              <a:rPr lang="cs-CZ" sz="4400" dirty="0"/>
              <a:t>.</a:t>
            </a:r>
          </a:p>
          <a:p>
            <a:r>
              <a:rPr lang="en-US" sz="4400" dirty="0"/>
              <a:t>Hard</a:t>
            </a:r>
            <a:r>
              <a:rPr lang="cs-CZ" sz="4400" dirty="0"/>
              <a:t> to </a:t>
            </a:r>
            <a:r>
              <a:rPr lang="en-US" sz="4400" dirty="0"/>
              <a:t>predict</a:t>
            </a:r>
            <a:r>
              <a:rPr lang="cs-CZ" sz="4400" dirty="0"/>
              <a:t> </a:t>
            </a:r>
            <a:r>
              <a:rPr lang="en-US" sz="4400" dirty="0"/>
              <a:t>development</a:t>
            </a:r>
            <a:r>
              <a:rPr lang="cs-CZ" sz="4400" dirty="0"/>
              <a:t> and </a:t>
            </a:r>
            <a:r>
              <a:rPr lang="en-US" sz="4400" dirty="0"/>
              <a:t>deformity progression …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727226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Congenital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scoliosis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676275" y="2190741"/>
            <a:ext cx="11182350" cy="4525963"/>
          </a:xfrm>
        </p:spPr>
        <p:txBody>
          <a:bodyPr/>
          <a:lstStyle/>
          <a:p>
            <a:r>
              <a:rPr lang="en-US" dirty="0"/>
              <a:t>deformity occurs during the first 6 weeks of embryonic development</a:t>
            </a:r>
            <a:br>
              <a:rPr lang="en-US" dirty="0"/>
            </a:br>
            <a:r>
              <a:rPr lang="en-US" dirty="0"/>
              <a:t>without hereditary burden, it is not hereditary</a:t>
            </a:r>
            <a:br>
              <a:rPr lang="en-US" dirty="0"/>
            </a:br>
            <a:endParaRPr lang="cs-CZ" dirty="0"/>
          </a:p>
          <a:p>
            <a:r>
              <a:rPr lang="en-US" dirty="0"/>
              <a:t>wide diversity of severity of disability</a:t>
            </a:r>
            <a:br>
              <a:rPr lang="en-US" dirty="0"/>
            </a:br>
            <a:endParaRPr lang="cs-CZ" dirty="0"/>
          </a:p>
          <a:p>
            <a:r>
              <a:rPr lang="en-US" dirty="0"/>
              <a:t>dg. newborns / toddlers, can occur at any time during growth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10881" r="71938" b="2048"/>
          <a:stretch>
            <a:fillRect/>
          </a:stretch>
        </p:blipFill>
        <p:spPr bwMode="auto">
          <a:xfrm>
            <a:off x="1952626" y="2082007"/>
            <a:ext cx="121443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ovéPole 2"/>
          <p:cNvSpPr txBox="1">
            <a:spLocks noChangeArrowheads="1"/>
          </p:cNvSpPr>
          <p:nvPr/>
        </p:nvSpPr>
        <p:spPr bwMode="auto">
          <a:xfrm>
            <a:off x="1952625" y="1643063"/>
            <a:ext cx="702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Arial" pitchFamily="34" charset="0"/>
              </a:rPr>
              <a:t>10+5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r="76511"/>
          <a:stretch>
            <a:fillRect/>
          </a:stretch>
        </p:blipFill>
        <p:spPr bwMode="auto">
          <a:xfrm>
            <a:off x="3713150" y="2071689"/>
            <a:ext cx="1222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3"/>
          <p:cNvSpPr txBox="1">
            <a:spLocks noChangeArrowheads="1"/>
          </p:cNvSpPr>
          <p:nvPr/>
        </p:nvSpPr>
        <p:spPr bwMode="auto">
          <a:xfrm>
            <a:off x="4095750" y="1643063"/>
            <a:ext cx="702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Arial" pitchFamily="34" charset="0"/>
              </a:rPr>
              <a:t>12+7</a:t>
            </a:r>
          </a:p>
        </p:txBody>
      </p:sp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4558" r="83350" b="16080"/>
          <a:stretch>
            <a:fillRect/>
          </a:stretch>
        </p:blipFill>
        <p:spPr bwMode="auto">
          <a:xfrm>
            <a:off x="6986674" y="2049308"/>
            <a:ext cx="12350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ovéPole 5"/>
          <p:cNvSpPr txBox="1">
            <a:spLocks noChangeArrowheads="1"/>
          </p:cNvSpPr>
          <p:nvPr/>
        </p:nvSpPr>
        <p:spPr bwMode="auto">
          <a:xfrm>
            <a:off x="5524500" y="1643063"/>
            <a:ext cx="702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Arial" pitchFamily="34" charset="0"/>
              </a:rPr>
              <a:t>14+3</a:t>
            </a:r>
          </a:p>
        </p:txBody>
      </p:sp>
      <p:pic>
        <p:nvPicPr>
          <p:cNvPr id="133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r="74852"/>
          <a:stretch>
            <a:fillRect/>
          </a:stretch>
        </p:blipFill>
        <p:spPr bwMode="auto">
          <a:xfrm>
            <a:off x="5330825" y="2061369"/>
            <a:ext cx="12001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ovéPole 8"/>
          <p:cNvSpPr txBox="1">
            <a:spLocks noChangeArrowheads="1"/>
          </p:cNvSpPr>
          <p:nvPr/>
        </p:nvSpPr>
        <p:spPr bwMode="auto">
          <a:xfrm>
            <a:off x="6881813" y="1643063"/>
            <a:ext cx="702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Arial" pitchFamily="34" charset="0"/>
              </a:rPr>
              <a:t>16+5</a:t>
            </a:r>
          </a:p>
        </p:txBody>
      </p:sp>
      <p:pic>
        <p:nvPicPr>
          <p:cNvPr id="1332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6" r="42909" b="2834"/>
          <a:stretch>
            <a:fillRect/>
          </a:stretch>
        </p:blipFill>
        <p:spPr bwMode="auto">
          <a:xfrm>
            <a:off x="8832304" y="2082007"/>
            <a:ext cx="1357312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ovéPole 12"/>
          <p:cNvSpPr txBox="1">
            <a:spLocks noChangeArrowheads="1"/>
          </p:cNvSpPr>
          <p:nvPr/>
        </p:nvSpPr>
        <p:spPr bwMode="auto">
          <a:xfrm>
            <a:off x="9310688" y="1643063"/>
            <a:ext cx="702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Arial" pitchFamily="34" charset="0"/>
              </a:rPr>
              <a:t>29+4</a:t>
            </a:r>
          </a:p>
        </p:txBody>
      </p:sp>
      <p:sp>
        <p:nvSpPr>
          <p:cNvPr id="13326" name="TextovéPole 13"/>
          <p:cNvSpPr txBox="1">
            <a:spLocks noChangeArrowheads="1"/>
          </p:cNvSpPr>
          <p:nvPr/>
        </p:nvSpPr>
        <p:spPr bwMode="auto">
          <a:xfrm>
            <a:off x="1363221" y="239812"/>
            <a:ext cx="9336086" cy="144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cs-CZ"/>
            </a:defPPr>
            <a:lvl1pPr algn="ctr"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cs-CZ" altLang="cs-CZ" dirty="0"/>
              <a:t>Natural </a:t>
            </a:r>
            <a:r>
              <a:rPr lang="cs-CZ" altLang="cs-CZ" dirty="0" err="1"/>
              <a:t>evolition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untreated</a:t>
            </a:r>
            <a:r>
              <a:rPr lang="cs-CZ" altLang="cs-CZ" dirty="0"/>
              <a:t> </a:t>
            </a:r>
            <a:r>
              <a:rPr lang="cs-CZ" altLang="cs-CZ" dirty="0" err="1"/>
              <a:t>juvenile</a:t>
            </a:r>
            <a:r>
              <a:rPr lang="cs-CZ" altLang="cs-CZ" dirty="0"/>
              <a:t> </a:t>
            </a:r>
            <a:r>
              <a:rPr lang="cs-CZ" altLang="cs-CZ" dirty="0" err="1"/>
              <a:t>idiopathic</a:t>
            </a:r>
            <a:r>
              <a:rPr lang="cs-CZ" altLang="cs-CZ" dirty="0"/>
              <a:t> </a:t>
            </a:r>
            <a:r>
              <a:rPr lang="cs-CZ" altLang="cs-CZ" dirty="0" err="1"/>
              <a:t>scoliosis</a:t>
            </a:r>
            <a:endParaRPr lang="cs-CZ" alt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2280973" y="6511131"/>
            <a:ext cx="70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45°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095750" y="6483396"/>
            <a:ext cx="70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50°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676504" y="6483396"/>
            <a:ext cx="70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61°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392144" y="6483396"/>
            <a:ext cx="70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68°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9310688" y="6492266"/>
            <a:ext cx="70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73°</a:t>
            </a:r>
          </a:p>
        </p:txBody>
      </p:sp>
    </p:spTree>
    <p:extLst>
      <p:ext uri="{BB962C8B-B14F-4D97-AF65-F5344CB8AC3E}">
        <p14:creationId xmlns:p14="http://schemas.microsoft.com/office/powerpoint/2010/main" val="36640135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02B5F94B-53E0-44DB-8308-14E3CD45AC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08164" y="378592"/>
            <a:ext cx="8872537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CONGENITAL </a:t>
            </a:r>
            <a:r>
              <a:rPr lang="cs-CZ" b="1" dirty="0" err="1">
                <a:solidFill>
                  <a:srgbClr val="1E23EA"/>
                </a:solidFill>
              </a:rPr>
              <a:t>scoliosis</a:t>
            </a:r>
            <a:r>
              <a:rPr lang="cs-CZ" b="1" dirty="0">
                <a:solidFill>
                  <a:srgbClr val="1E23EA"/>
                </a:solidFill>
              </a:rPr>
              <a:t> 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7692EF0-8618-4347-A342-C596D208D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6" y="1125538"/>
            <a:ext cx="33115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sz="2800" b="1" dirty="0" err="1">
                <a:latin typeface="Calibri" panose="020F0502020204030204" pitchFamily="34" charset="0"/>
              </a:rPr>
              <a:t>Failure</a:t>
            </a:r>
            <a:r>
              <a:rPr lang="cs-CZ" altLang="en-US" sz="2800" b="1" dirty="0">
                <a:latin typeface="Calibri" panose="020F0502020204030204" pitchFamily="34" charset="0"/>
              </a:rPr>
              <a:t> </a:t>
            </a:r>
            <a:r>
              <a:rPr lang="cs-CZ" altLang="en-US" sz="2800" b="1" dirty="0" err="1">
                <a:latin typeface="Calibri" panose="020F0502020204030204" pitchFamily="34" charset="0"/>
              </a:rPr>
              <a:t>of</a:t>
            </a:r>
            <a:endParaRPr lang="cs-CZ" altLang="en-US" sz="2800" b="1" dirty="0">
              <a:latin typeface="Calibri" panose="020F0502020204030204" pitchFamily="34" charset="0"/>
            </a:endParaRPr>
          </a:p>
          <a:p>
            <a:pPr algn="ctr"/>
            <a:r>
              <a:rPr lang="cs-CZ" altLang="en-US" sz="2800" b="1" dirty="0">
                <a:latin typeface="Calibri" panose="020F0502020204030204" pitchFamily="34" charset="0"/>
              </a:rPr>
              <a:t>FORMATION</a:t>
            </a:r>
          </a:p>
        </p:txBody>
      </p:sp>
      <p:sp>
        <p:nvSpPr>
          <p:cNvPr id="18435" name="TextBox 4">
            <a:extLst>
              <a:ext uri="{FF2B5EF4-FFF2-40B4-BE49-F238E27FC236}">
                <a16:creationId xmlns:a16="http://schemas.microsoft.com/office/drawing/2014/main" id="{2B369B87-0A67-4331-960A-D39E9DEC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0613" y="56800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 dirty="0">
              <a:latin typeface="Calibri" panose="020F0502020204030204" pitchFamily="34" charset="0"/>
            </a:endParaRPr>
          </a:p>
        </p:txBody>
      </p:sp>
      <p:pic>
        <p:nvPicPr>
          <p:cNvPr id="13" name="Picture 11" descr="E:\neuromus_skol\3.jpg">
            <a:extLst>
              <a:ext uri="{FF2B5EF4-FFF2-40B4-BE49-F238E27FC236}">
                <a16:creationId xmlns:a16="http://schemas.microsoft.com/office/drawing/2014/main" id="{AA21DF40-0E12-48ED-9EC8-FAE5F62B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349500"/>
            <a:ext cx="1412875" cy="312578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97A4E9B7-7520-4E1F-9ED1-2157A88DD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5445126"/>
            <a:ext cx="25003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b="1" dirty="0" err="1">
                <a:latin typeface="Calibri" panose="020F0502020204030204" pitchFamily="34" charset="0"/>
              </a:rPr>
              <a:t>Hemivertebra</a:t>
            </a:r>
            <a:endParaRPr lang="cs-CZ" altLang="en-US" b="1" dirty="0">
              <a:latin typeface="Calibri" panose="020F050202020403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7FAA536-97A6-4F56-86E6-850886B09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88" y="1125538"/>
            <a:ext cx="35290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sz="2800" b="1" dirty="0" err="1">
                <a:latin typeface="Calibri" panose="020F0502020204030204" pitchFamily="34" charset="0"/>
              </a:rPr>
              <a:t>Failure</a:t>
            </a:r>
            <a:r>
              <a:rPr lang="cs-CZ" altLang="en-US" sz="2800" b="1" dirty="0">
                <a:latin typeface="Calibri" panose="020F0502020204030204" pitchFamily="34" charset="0"/>
              </a:rPr>
              <a:t> </a:t>
            </a:r>
            <a:r>
              <a:rPr lang="cs-CZ" altLang="en-US" sz="2800" b="1" dirty="0" err="1">
                <a:latin typeface="Calibri" panose="020F0502020204030204" pitchFamily="34" charset="0"/>
              </a:rPr>
              <a:t>of</a:t>
            </a:r>
            <a:endParaRPr lang="cs-CZ" altLang="en-US" sz="2800" b="1" dirty="0">
              <a:latin typeface="Calibri" panose="020F0502020204030204" pitchFamily="34" charset="0"/>
            </a:endParaRPr>
          </a:p>
          <a:p>
            <a:pPr algn="ctr"/>
            <a:r>
              <a:rPr lang="cs-CZ" altLang="en-US" sz="2800" b="1" dirty="0">
                <a:latin typeface="Calibri" panose="020F0502020204030204" pitchFamily="34" charset="0"/>
              </a:rPr>
              <a:t>SEGMENTATION</a:t>
            </a:r>
          </a:p>
        </p:txBody>
      </p:sp>
      <p:pic>
        <p:nvPicPr>
          <p:cNvPr id="19" name="Picture 14" descr="E:\neuromus_skol\2.jpg">
            <a:extLst>
              <a:ext uri="{FF2B5EF4-FFF2-40B4-BE49-F238E27FC236}">
                <a16:creationId xmlns:a16="http://schemas.microsoft.com/office/drawing/2014/main" id="{F3978A21-6422-4A6F-AA2C-B18A0151B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2349501"/>
            <a:ext cx="1312862" cy="30956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0C75E7ED-57A4-4D8D-8983-7755C1F90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5445126"/>
            <a:ext cx="30241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b="1" dirty="0" err="1">
                <a:latin typeface="Calibri" panose="020F0502020204030204" pitchFamily="34" charset="0"/>
              </a:rPr>
              <a:t>Unsegmented</a:t>
            </a:r>
            <a:r>
              <a:rPr lang="cs-CZ" altLang="en-US" b="1" dirty="0">
                <a:latin typeface="Calibri" panose="020F0502020204030204" pitchFamily="34" charset="0"/>
              </a:rPr>
              <a:t> bar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F11CAF21-1EFA-4F16-9CE1-C32E74F8C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6" y="2276476"/>
            <a:ext cx="35290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sz="2800" b="1" dirty="0">
                <a:latin typeface="Calibri" panose="020F0502020204030204" pitchFamily="34" charset="0"/>
              </a:rPr>
              <a:t>COMBINED</a:t>
            </a:r>
          </a:p>
          <a:p>
            <a:pPr algn="ctr"/>
            <a:r>
              <a:rPr lang="cs-CZ" altLang="en-US" sz="2800" b="1" dirty="0" err="1">
                <a:latin typeface="Calibri" panose="020F0502020204030204" pitchFamily="34" charset="0"/>
              </a:rPr>
              <a:t>failure</a:t>
            </a:r>
            <a:endParaRPr lang="cs-CZ" altLang="en-US" sz="2800" b="1" dirty="0">
              <a:latin typeface="Calibri" panose="020F0502020204030204" pitchFamily="34" charset="0"/>
            </a:endParaRPr>
          </a:p>
        </p:txBody>
      </p:sp>
      <p:pic>
        <p:nvPicPr>
          <p:cNvPr id="26" name="Picture 12" descr="E:\neuromus_skol\7.jpg">
            <a:extLst>
              <a:ext uri="{FF2B5EF4-FFF2-40B4-BE49-F238E27FC236}">
                <a16:creationId xmlns:a16="http://schemas.microsoft.com/office/drawing/2014/main" id="{0AA1FB14-0CFD-4F46-9D27-D2B41D4FD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3500438"/>
            <a:ext cx="1095375" cy="31686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3" grpId="0"/>
      <p:bldP spid="25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Congenital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scoliosis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714375" y="2586038"/>
            <a:ext cx="10725150" cy="3386137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Failure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SEGMENTATION</a:t>
            </a:r>
            <a:r>
              <a:rPr lang="en-US" dirty="0"/>
              <a:t>- failure of the connection of one or more vertebrae on one side</a:t>
            </a:r>
            <a:br>
              <a:rPr lang="en-US" dirty="0"/>
            </a:br>
            <a:br>
              <a:rPr lang="en-US" dirty="0"/>
            </a:br>
            <a:endParaRPr lang="cs-CZ" dirty="0"/>
          </a:p>
          <a:p>
            <a:r>
              <a:rPr lang="cs-CZ" dirty="0" err="1"/>
              <a:t>Failure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FORMATION</a:t>
            </a:r>
            <a:r>
              <a:rPr lang="en-US" dirty="0"/>
              <a:t>- most often, disorder of vertebra formation, shape anomalies</a:t>
            </a:r>
            <a:br>
              <a:rPr lang="en-US" dirty="0"/>
            </a:br>
            <a:br>
              <a:rPr lang="en-US" dirty="0"/>
            </a:br>
            <a:endParaRPr lang="cs-CZ" dirty="0"/>
          </a:p>
          <a:p>
            <a:r>
              <a:rPr lang="cs-CZ" dirty="0"/>
              <a:t>COMBINED </a:t>
            </a:r>
            <a:r>
              <a:rPr lang="cs-CZ" dirty="0" err="1"/>
              <a:t>failure</a:t>
            </a:r>
            <a:endParaRPr lang="en-GB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Failure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of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segmentation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Anterior </a:t>
            </a:r>
            <a:r>
              <a:rPr lang="cs-CZ" dirty="0"/>
              <a:t>:</a:t>
            </a:r>
          </a:p>
          <a:p>
            <a:pPr>
              <a:buFont typeface="Arial" charset="0"/>
              <a:buNone/>
            </a:pPr>
            <a:r>
              <a:rPr lang="cs-CZ" dirty="0"/>
              <a:t>Vertebrae are </a:t>
            </a:r>
            <a:r>
              <a:rPr lang="cs-CZ" dirty="0" err="1"/>
              <a:t>held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unsegmented</a:t>
            </a:r>
            <a:r>
              <a:rPr lang="cs-CZ" dirty="0"/>
              <a:t> bar a , but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grow</a:t>
            </a:r>
            <a:r>
              <a:rPr lang="cs-CZ" dirty="0"/>
              <a:t> </a:t>
            </a:r>
            <a:r>
              <a:rPr lang="cs-CZ" dirty="0" err="1"/>
              <a:t>normaly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 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-&gt; kyphosis </a:t>
            </a:r>
            <a:r>
              <a:rPr lang="cs-CZ" dirty="0"/>
              <a:t>!</a:t>
            </a:r>
          </a:p>
          <a:p>
            <a:pPr>
              <a:buFont typeface="Arial" charset="0"/>
              <a:buNone/>
            </a:pPr>
            <a:r>
              <a:rPr lang="cs-CZ" dirty="0"/>
              <a:t>„</a:t>
            </a:r>
            <a:r>
              <a:rPr lang="en-US" dirty="0"/>
              <a:t>anterior unsegmented bar</a:t>
            </a:r>
            <a:r>
              <a:rPr lang="cs-CZ" dirty="0"/>
              <a:t>“</a:t>
            </a:r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en-GB" dirty="0"/>
          </a:p>
        </p:txBody>
      </p:sp>
      <p:pic>
        <p:nvPicPr>
          <p:cNvPr id="4" name="Picture 7" descr="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4067" y="1481281"/>
            <a:ext cx="2979502" cy="4713362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Failure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of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segmentation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838200" y="1704975"/>
            <a:ext cx="4943475" cy="4405313"/>
          </a:xfrm>
        </p:spPr>
        <p:txBody>
          <a:bodyPr/>
          <a:lstStyle/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unsegmented</a:t>
            </a:r>
            <a:r>
              <a:rPr lang="cs-CZ" dirty="0"/>
              <a:t> bar – </a:t>
            </a:r>
            <a:r>
              <a:rPr lang="cs-CZ" dirty="0" err="1"/>
              <a:t>fusion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intervertebral</a:t>
            </a:r>
            <a:r>
              <a:rPr lang="cs-CZ" dirty="0"/>
              <a:t> </a:t>
            </a:r>
            <a:r>
              <a:rPr lang="cs-CZ" dirty="0" err="1"/>
              <a:t>joints</a:t>
            </a:r>
            <a:r>
              <a:rPr lang="cs-CZ" dirty="0"/>
              <a:t> and </a:t>
            </a:r>
            <a:r>
              <a:rPr lang="cs-CZ" dirty="0" err="1"/>
              <a:t>laminas</a:t>
            </a:r>
            <a:endParaRPr lang="cs-CZ" dirty="0"/>
          </a:p>
          <a:p>
            <a:pPr>
              <a:buFont typeface="Arial" charset="0"/>
              <a:buNone/>
            </a:pPr>
            <a:r>
              <a:rPr lang="cs-CZ" dirty="0"/>
              <a:t>-&gt; </a:t>
            </a:r>
            <a:r>
              <a:rPr lang="cs-CZ" dirty="0" err="1"/>
              <a:t>lordotization</a:t>
            </a: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en-GB" dirty="0"/>
          </a:p>
        </p:txBody>
      </p:sp>
      <p:pic>
        <p:nvPicPr>
          <p:cNvPr id="1026" name="Picture 2" descr="C:\Users\Robin\Pictures\2014-11-03\012.JPG"/>
          <p:cNvPicPr>
            <a:picLocks noChangeAspect="1" noChangeArrowheads="1"/>
          </p:cNvPicPr>
          <p:nvPr/>
        </p:nvPicPr>
        <p:blipFill>
          <a:blip r:embed="rId2"/>
          <a:srcRect l="1188" t="5208" r="9555" b="4166"/>
          <a:stretch>
            <a:fillRect/>
          </a:stretch>
        </p:blipFill>
        <p:spPr bwMode="auto">
          <a:xfrm>
            <a:off x="7262601" y="1704974"/>
            <a:ext cx="3505483" cy="47666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Failure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of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segmentation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88556" cy="4351338"/>
          </a:xfrm>
        </p:spPr>
        <p:txBody>
          <a:bodyPr/>
          <a:lstStyle/>
          <a:p>
            <a:r>
              <a:rPr lang="cs-CZ" dirty="0" err="1"/>
              <a:t>Unilateral</a:t>
            </a:r>
            <a:r>
              <a:rPr lang="cs-CZ" dirty="0"/>
              <a:t> </a:t>
            </a:r>
            <a:r>
              <a:rPr lang="cs-CZ" dirty="0" err="1"/>
              <a:t>unsegmented</a:t>
            </a:r>
            <a:r>
              <a:rPr lang="cs-CZ" dirty="0"/>
              <a:t> bar </a:t>
            </a:r>
            <a:r>
              <a:rPr lang="cs-CZ" dirty="0" err="1"/>
              <a:t>leads</a:t>
            </a:r>
            <a:r>
              <a:rPr lang="cs-CZ" dirty="0"/>
              <a:t> to sever </a:t>
            </a:r>
            <a:r>
              <a:rPr lang="cs-CZ" dirty="0" err="1"/>
              <a:t>scoliosis</a:t>
            </a:r>
            <a:r>
              <a:rPr lang="cs-CZ" dirty="0"/>
              <a:t> </a:t>
            </a:r>
            <a:r>
              <a:rPr lang="cs-CZ" dirty="0" err="1"/>
              <a:t>deofrmity</a:t>
            </a: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en-GB" dirty="0"/>
          </a:p>
        </p:txBody>
      </p:sp>
      <p:pic>
        <p:nvPicPr>
          <p:cNvPr id="2050" name="Picture 2" descr="C:\Users\Robin\Pictures\2014-11-03\014.JPG"/>
          <p:cNvPicPr>
            <a:picLocks noChangeAspect="1" noChangeArrowheads="1"/>
          </p:cNvPicPr>
          <p:nvPr/>
        </p:nvPicPr>
        <p:blipFill>
          <a:blip r:embed="rId2"/>
          <a:srcRect l="22484" t="5208" r="23690" b="7291"/>
          <a:stretch>
            <a:fillRect/>
          </a:stretch>
        </p:blipFill>
        <p:spPr bwMode="auto">
          <a:xfrm>
            <a:off x="7596187" y="1378771"/>
            <a:ext cx="2374063" cy="51649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Failure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of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segmentation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23663" cy="4351338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cs-CZ" dirty="0" err="1"/>
              <a:t>Usualy</a:t>
            </a:r>
            <a:r>
              <a:rPr lang="cs-CZ" dirty="0"/>
              <a:t> </a:t>
            </a:r>
            <a:r>
              <a:rPr lang="cs-CZ" dirty="0" err="1"/>
              <a:t>asymptomatic</a:t>
            </a:r>
            <a:endParaRPr lang="cs-CZ" dirty="0"/>
          </a:p>
          <a:p>
            <a:pPr>
              <a:buNone/>
              <a:defRPr/>
            </a:pPr>
            <a:r>
              <a:rPr lang="cs-CZ" dirty="0" err="1"/>
              <a:t>Can</a:t>
            </a:r>
            <a:r>
              <a:rPr lang="cs-CZ" dirty="0"/>
              <a:t> lead to </a:t>
            </a:r>
            <a:r>
              <a:rPr lang="cs-CZ" dirty="0" err="1"/>
              <a:t>relative</a:t>
            </a:r>
            <a:r>
              <a:rPr lang="cs-CZ" dirty="0"/>
              <a:t> </a:t>
            </a:r>
            <a:r>
              <a:rPr lang="cs-CZ" dirty="0" err="1"/>
              <a:t>shortening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spine</a:t>
            </a:r>
          </a:p>
          <a:p>
            <a:pPr>
              <a:buNone/>
              <a:defRPr/>
            </a:pPr>
            <a:endParaRPr lang="cs-CZ" dirty="0"/>
          </a:p>
          <a:p>
            <a:pPr>
              <a:buNone/>
              <a:defRPr/>
            </a:pPr>
            <a:r>
              <a:rPr lang="cs-CZ" dirty="0"/>
              <a:t>„</a:t>
            </a:r>
            <a:r>
              <a:rPr lang="cs-CZ" dirty="0" err="1"/>
              <a:t>block</a:t>
            </a:r>
            <a:r>
              <a:rPr lang="cs-CZ" dirty="0"/>
              <a:t> </a:t>
            </a:r>
            <a:r>
              <a:rPr lang="cs-CZ" dirty="0" err="1"/>
              <a:t>vertebra</a:t>
            </a:r>
            <a:r>
              <a:rPr lang="cs-CZ" dirty="0"/>
              <a:t>“ – </a:t>
            </a:r>
            <a:r>
              <a:rPr lang="cs-CZ" dirty="0" err="1"/>
              <a:t>iv</a:t>
            </a:r>
            <a:r>
              <a:rPr lang="cs-CZ" dirty="0"/>
              <a:t> </a:t>
            </a:r>
            <a:r>
              <a:rPr lang="cs-CZ" dirty="0" err="1"/>
              <a:t>disc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missing</a:t>
            </a:r>
            <a:endParaRPr lang="en-GB" dirty="0"/>
          </a:p>
        </p:txBody>
      </p:sp>
      <p:pic>
        <p:nvPicPr>
          <p:cNvPr id="5" name="Picture 6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1863" y="1732757"/>
            <a:ext cx="1719618" cy="496431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Failure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of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formation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657225" y="1558925"/>
            <a:ext cx="10515600" cy="4351338"/>
          </a:xfrm>
        </p:spPr>
        <p:txBody>
          <a:bodyPr/>
          <a:lstStyle/>
          <a:p>
            <a:r>
              <a:rPr lang="cs-CZ" dirty="0" err="1"/>
              <a:t>anterior</a:t>
            </a:r>
            <a:endParaRPr lang="cs-CZ" dirty="0"/>
          </a:p>
          <a:p>
            <a:pPr>
              <a:buFont typeface="Arial" charset="0"/>
              <a:buNone/>
            </a:pP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affect</a:t>
            </a:r>
            <a:r>
              <a:rPr lang="cs-CZ" dirty="0"/>
              <a:t> just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vertebra</a:t>
            </a:r>
            <a:r>
              <a:rPr lang="cs-CZ" dirty="0"/>
              <a:t> /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structures</a:t>
            </a:r>
            <a:endParaRPr lang="cs-CZ" dirty="0"/>
          </a:p>
          <a:p>
            <a:pPr>
              <a:buFont typeface="Arial" charset="0"/>
              <a:buNone/>
            </a:pPr>
            <a:r>
              <a:rPr lang="cs-CZ" dirty="0" err="1"/>
              <a:t>Solitary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changes</a:t>
            </a:r>
            <a:endParaRPr lang="cs-CZ" dirty="0"/>
          </a:p>
          <a:p>
            <a:pPr>
              <a:buFont typeface="Arial" charset="0"/>
              <a:buNone/>
            </a:pPr>
            <a:r>
              <a:rPr lang="cs-CZ" dirty="0"/>
              <a:t>„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hemivertebra</a:t>
            </a:r>
            <a:r>
              <a:rPr lang="cs-CZ" dirty="0"/>
              <a:t>“</a:t>
            </a:r>
          </a:p>
          <a:p>
            <a:pPr marL="0" indent="0">
              <a:buNone/>
            </a:pPr>
            <a:r>
              <a:rPr lang="cs-CZ" dirty="0"/>
              <a:t>-&gt; </a:t>
            </a:r>
            <a:r>
              <a:rPr lang="cs-CZ" dirty="0" err="1"/>
              <a:t>kyphosis</a:t>
            </a: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– much </a:t>
            </a:r>
            <a:r>
              <a:rPr lang="cs-CZ" dirty="0" err="1"/>
              <a:t>less</a:t>
            </a:r>
            <a:r>
              <a:rPr lang="cs-CZ" dirty="0"/>
              <a:t> </a:t>
            </a:r>
            <a:r>
              <a:rPr lang="cs-CZ" dirty="0" err="1"/>
              <a:t>common</a:t>
            </a:r>
            <a:r>
              <a:rPr lang="cs-CZ" dirty="0"/>
              <a:t> </a:t>
            </a:r>
          </a:p>
          <a:p>
            <a:pPr>
              <a:buFont typeface="Arial" charset="0"/>
              <a:buNone/>
            </a:pPr>
            <a:r>
              <a:rPr lang="cs-CZ" dirty="0"/>
              <a:t>- &gt; </a:t>
            </a:r>
            <a:r>
              <a:rPr lang="cs-CZ" dirty="0" err="1"/>
              <a:t>lordosis</a:t>
            </a: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en-GB" dirty="0"/>
          </a:p>
        </p:txBody>
      </p:sp>
      <p:pic>
        <p:nvPicPr>
          <p:cNvPr id="4" name="Picture 6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3841" y="1891922"/>
            <a:ext cx="3090934" cy="489142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Failure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of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formation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266825" y="1571625"/>
            <a:ext cx="6225796" cy="5043488"/>
          </a:xfrm>
        </p:spPr>
        <p:txBody>
          <a:bodyPr/>
          <a:lstStyle/>
          <a:p>
            <a:r>
              <a:rPr lang="cs-CZ" dirty="0" err="1"/>
              <a:t>Lateral</a:t>
            </a:r>
            <a:endParaRPr lang="cs-CZ" dirty="0"/>
          </a:p>
          <a:p>
            <a:r>
              <a:rPr lang="cs-CZ" dirty="0" err="1"/>
              <a:t>Hemivertebra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-&gt; </a:t>
            </a:r>
            <a:r>
              <a:rPr lang="cs-CZ" dirty="0" err="1"/>
              <a:t>scoliosis</a:t>
            </a:r>
            <a:r>
              <a:rPr lang="cs-CZ" dirty="0"/>
              <a:t> deformity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Important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! </a:t>
            </a:r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en-GB" dirty="0"/>
          </a:p>
        </p:txBody>
      </p:sp>
      <p:pic>
        <p:nvPicPr>
          <p:cNvPr id="2050" name="Picture 2" descr="C:\Users\Robin\Pictures\2014-11-03\016.JPG"/>
          <p:cNvPicPr>
            <a:picLocks noChangeAspect="1" noChangeArrowheads="1"/>
          </p:cNvPicPr>
          <p:nvPr/>
        </p:nvPicPr>
        <p:blipFill>
          <a:blip r:embed="rId2"/>
          <a:srcRect l="12112" t="18764" r="10279" b="8862"/>
          <a:stretch>
            <a:fillRect/>
          </a:stretch>
        </p:blipFill>
        <p:spPr bwMode="auto">
          <a:xfrm>
            <a:off x="8276390" y="1571625"/>
            <a:ext cx="3690480" cy="4609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59767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Failure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of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formation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Postižení solitární až mnohočetné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Postižení sousedních obratlů nebo </a:t>
            </a:r>
          </a:p>
          <a:p>
            <a:pPr>
              <a:buNone/>
            </a:pPr>
            <a:r>
              <a:rPr lang="cs-CZ" dirty="0"/>
              <a:t>v různých úsecích páteře</a:t>
            </a:r>
          </a:p>
          <a:p>
            <a:endParaRPr lang="cs-CZ" dirty="0"/>
          </a:p>
        </p:txBody>
      </p:sp>
      <p:pic>
        <p:nvPicPr>
          <p:cNvPr id="1026" name="Picture 2" descr="C:\Users\Robin\Desktop\lonner2arrow_copy-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9099" y="1548809"/>
            <a:ext cx="3720995" cy="4967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526663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2"/>
          <p:cNvSpPr>
            <a:spLocks noGrp="1"/>
          </p:cNvSpPr>
          <p:nvPr>
            <p:ph idx="1"/>
          </p:nvPr>
        </p:nvSpPr>
        <p:spPr>
          <a:xfrm>
            <a:off x="1981200" y="1091726"/>
            <a:ext cx="8229600" cy="621030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cs-CZ" dirty="0"/>
              <a:t>       </a:t>
            </a:r>
            <a:r>
              <a:rPr lang="en-US" dirty="0"/>
              <a:t>        </a:t>
            </a:r>
            <a:r>
              <a:rPr lang="cs-CZ" dirty="0"/>
              <a:t>     </a:t>
            </a:r>
            <a:r>
              <a:rPr lang="cs-CZ" dirty="0" err="1"/>
              <a:t>closed</a:t>
            </a:r>
            <a:r>
              <a:rPr lang="cs-CZ" dirty="0"/>
              <a:t> type  /</a:t>
            </a:r>
            <a:r>
              <a:rPr lang="en-US" dirty="0"/>
              <a:t>      </a:t>
            </a:r>
            <a:r>
              <a:rPr lang="cs-CZ" dirty="0"/>
              <a:t> neuzavřený </a:t>
            </a:r>
            <a:r>
              <a:rPr lang="cs-CZ" dirty="0" err="1"/>
              <a:t>poloobratel</a:t>
            </a: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r>
              <a:rPr lang="cs-CZ" dirty="0"/>
              <a:t>                 bez progrese</a:t>
            </a:r>
            <a:r>
              <a:rPr lang="en-US" dirty="0"/>
              <a:t>     </a:t>
            </a:r>
            <a:r>
              <a:rPr lang="cs-CZ" dirty="0"/>
              <a:t>/ </a:t>
            </a:r>
            <a:r>
              <a:rPr lang="en-US" dirty="0"/>
              <a:t>     </a:t>
            </a:r>
            <a:r>
              <a:rPr lang="cs-CZ" dirty="0"/>
              <a:t>progrese deformity</a:t>
            </a:r>
            <a:endParaRPr lang="en-GB" dirty="0"/>
          </a:p>
        </p:txBody>
      </p:sp>
      <p:pic>
        <p:nvPicPr>
          <p:cNvPr id="55298" name="Picture 2" descr="C:\Users\Robin\Desktop\002.JPG"/>
          <p:cNvPicPr>
            <a:picLocks noChangeAspect="1" noChangeArrowheads="1"/>
          </p:cNvPicPr>
          <p:nvPr/>
        </p:nvPicPr>
        <p:blipFill>
          <a:blip r:embed="rId2" cstate="print"/>
          <a:srcRect t="9804" b="19607"/>
          <a:stretch>
            <a:fillRect/>
          </a:stretch>
        </p:blipFill>
        <p:spPr bwMode="auto">
          <a:xfrm>
            <a:off x="3539989" y="1667460"/>
            <a:ext cx="4012277" cy="4376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8A0B75D5-6641-4FB8-91A9-B929CCE4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97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Hemivertebra</a:t>
            </a:r>
            <a:r>
              <a:rPr lang="cs-CZ" b="1" dirty="0">
                <a:solidFill>
                  <a:srgbClr val="1E23EA"/>
                </a:solidFill>
              </a:rPr>
              <a:t>  </a:t>
            </a:r>
            <a:r>
              <a:rPr lang="cs-CZ" b="1" dirty="0" err="1">
                <a:solidFill>
                  <a:srgbClr val="1E23EA"/>
                </a:solidFill>
              </a:rPr>
              <a:t>types</a:t>
            </a:r>
            <a:endParaRPr lang="cs-CZ" b="1" dirty="0">
              <a:solidFill>
                <a:srgbClr val="1E23EA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>
            <a:extLst>
              <a:ext uri="{FF2B5EF4-FFF2-40B4-BE49-F238E27FC236}">
                <a16:creationId xmlns:a16="http://schemas.microsoft.com/office/drawing/2014/main" id="{CA9D3C1A-E6D6-4C79-BBB5-9E85F934C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7163" y="554009"/>
            <a:ext cx="87884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solidFill>
                  <a:srgbClr val="1E23EA"/>
                </a:solidFill>
              </a:rPr>
              <a:t>Deformity </a:t>
            </a:r>
            <a:r>
              <a:rPr lang="cs-CZ" altLang="cs-CZ" b="1" dirty="0" err="1">
                <a:solidFill>
                  <a:srgbClr val="1E23EA"/>
                </a:solidFill>
              </a:rPr>
              <a:t>worsening</a:t>
            </a:r>
            <a:endParaRPr lang="cs-CZ" altLang="cs-CZ" b="1" dirty="0">
              <a:solidFill>
                <a:srgbClr val="1E23EA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040407D-65F8-4485-AC59-D8139C4CD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2450" y="1484313"/>
            <a:ext cx="11363326" cy="5072062"/>
          </a:xfrm>
        </p:spPr>
        <p:txBody>
          <a:bodyPr/>
          <a:lstStyle/>
          <a:p>
            <a:endParaRPr lang="cs-CZ" altLang="cs-CZ" sz="2000" b="1" dirty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3600" b="1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3600" b="1" dirty="0"/>
              <a:t>68% </a:t>
            </a:r>
            <a:r>
              <a:rPr lang="cs-CZ" altLang="cs-CZ" sz="3600" b="1" dirty="0" err="1"/>
              <a:t>pts</a:t>
            </a:r>
            <a:r>
              <a:rPr lang="cs-CZ" altLang="cs-CZ" sz="3600" b="1" dirty="0"/>
              <a:t> had </a:t>
            </a:r>
            <a:r>
              <a:rPr lang="cs-CZ" altLang="cs-CZ" sz="3600" b="1" dirty="0" err="1"/>
              <a:t>progresion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even</a:t>
            </a:r>
            <a:r>
              <a:rPr lang="cs-CZ" altLang="cs-CZ" sz="3600" b="1" dirty="0"/>
              <a:t> in </a:t>
            </a:r>
            <a:r>
              <a:rPr lang="cs-CZ" altLang="cs-CZ" sz="3600" b="1" dirty="0" err="1"/>
              <a:t>adult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age</a:t>
            </a:r>
            <a:r>
              <a:rPr lang="cs-CZ" altLang="cs-CZ" sz="3600" b="1" dirty="0"/>
              <a:t> !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 dirty="0"/>
              <a:t>  </a:t>
            </a:r>
            <a:r>
              <a:rPr lang="cs-CZ" altLang="cs-CZ" sz="2000" b="1" dirty="0"/>
              <a:t>(Weinstein et al)</a:t>
            </a:r>
            <a:endParaRPr lang="cs-CZ" altLang="cs-CZ" b="1" dirty="0"/>
          </a:p>
          <a:p>
            <a:pPr lvl="2">
              <a:lnSpc>
                <a:spcPct val="150000"/>
              </a:lnSpc>
            </a:pPr>
            <a:r>
              <a:rPr lang="cs-CZ" altLang="cs-CZ" sz="2400" b="1" dirty="0" err="1"/>
              <a:t>Thoracic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curves</a:t>
            </a:r>
            <a:r>
              <a:rPr lang="cs-CZ" altLang="cs-CZ" sz="2400" b="1" dirty="0"/>
              <a:t>		-	1 dg./</a:t>
            </a:r>
            <a:r>
              <a:rPr lang="cs-CZ" altLang="cs-CZ" sz="2400" b="1" dirty="0" err="1"/>
              <a:t>year</a:t>
            </a:r>
            <a:endParaRPr lang="cs-CZ" altLang="cs-CZ" sz="2400" b="1" dirty="0"/>
          </a:p>
          <a:p>
            <a:pPr lvl="2">
              <a:lnSpc>
                <a:spcPct val="150000"/>
              </a:lnSpc>
            </a:pPr>
            <a:r>
              <a:rPr lang="cs-CZ" altLang="cs-CZ" sz="2400" b="1" dirty="0" err="1"/>
              <a:t>Thoracolumbar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curves</a:t>
            </a:r>
            <a:r>
              <a:rPr lang="cs-CZ" altLang="cs-CZ" sz="2400" b="1" dirty="0"/>
              <a:t>	-	0,5 dg./</a:t>
            </a:r>
            <a:r>
              <a:rPr lang="cs-CZ" altLang="cs-CZ" sz="2400" b="1" dirty="0" err="1"/>
              <a:t>year</a:t>
            </a:r>
            <a:endParaRPr lang="cs-CZ" altLang="cs-CZ" sz="2400" b="1" dirty="0"/>
          </a:p>
          <a:p>
            <a:pPr lvl="2">
              <a:lnSpc>
                <a:spcPct val="150000"/>
              </a:lnSpc>
            </a:pPr>
            <a:r>
              <a:rPr lang="cs-CZ" altLang="cs-CZ" sz="2400" b="1" dirty="0" err="1"/>
              <a:t>Lumbar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curves</a:t>
            </a:r>
            <a:r>
              <a:rPr lang="cs-CZ" altLang="cs-CZ" sz="2400" b="1" dirty="0"/>
              <a:t> 		-	0,24 dg./</a:t>
            </a:r>
            <a:r>
              <a:rPr lang="cs-CZ" altLang="cs-CZ" sz="2400" b="1" dirty="0" err="1"/>
              <a:t>year</a:t>
            </a:r>
            <a:r>
              <a:rPr lang="cs-CZ" altLang="cs-CZ" sz="2400" b="1" dirty="0"/>
              <a:t> </a:t>
            </a:r>
            <a:r>
              <a:rPr lang="cs-CZ" altLang="cs-CZ" b="1" dirty="0"/>
              <a:t>	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Failure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of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formation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06400" y="1549401"/>
            <a:ext cx="6578600" cy="5114925"/>
          </a:xfrm>
        </p:spPr>
        <p:txBody>
          <a:bodyPr/>
          <a:lstStyle/>
          <a:p>
            <a:r>
              <a:rPr lang="cs-CZ" dirty="0" err="1"/>
              <a:t>Aterior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defect</a:t>
            </a:r>
            <a:endParaRPr lang="cs-CZ" dirty="0"/>
          </a:p>
          <a:p>
            <a:pPr>
              <a:buFont typeface="Arial" charset="0"/>
              <a:buNone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vert</a:t>
            </a:r>
            <a:r>
              <a:rPr lang="cs-CZ" dirty="0"/>
              <a:t>. are not </a:t>
            </a:r>
            <a:r>
              <a:rPr lang="cs-CZ" dirty="0" err="1"/>
              <a:t>connected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 </a:t>
            </a:r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r>
              <a:rPr lang="cs-CZ" dirty="0"/>
              <a:t>„</a:t>
            </a:r>
            <a:r>
              <a:rPr lang="cs-CZ" dirty="0" err="1"/>
              <a:t>butterfly</a:t>
            </a:r>
            <a:r>
              <a:rPr lang="cs-CZ" dirty="0"/>
              <a:t> </a:t>
            </a:r>
            <a:r>
              <a:rPr lang="cs-CZ" dirty="0" err="1"/>
              <a:t>vertebra</a:t>
            </a:r>
            <a:r>
              <a:rPr lang="cs-CZ" dirty="0"/>
              <a:t>“</a:t>
            </a:r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r>
              <a:rPr lang="cs-CZ" dirty="0"/>
              <a:t>- </a:t>
            </a:r>
            <a:r>
              <a:rPr lang="cs-CZ" dirty="0" err="1"/>
              <a:t>According</a:t>
            </a:r>
            <a:r>
              <a:rPr lang="cs-CZ" dirty="0"/>
              <a:t> to </a:t>
            </a:r>
            <a:r>
              <a:rPr lang="cs-CZ" dirty="0" err="1"/>
              <a:t>severity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defect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lead to </a:t>
            </a:r>
            <a:r>
              <a:rPr lang="cs-CZ" dirty="0" err="1"/>
              <a:t>kyphosis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completely</a:t>
            </a:r>
            <a:r>
              <a:rPr lang="cs-CZ" dirty="0"/>
              <a:t> </a:t>
            </a:r>
            <a:r>
              <a:rPr lang="cs-CZ" dirty="0" err="1"/>
              <a:t>asymptomatic</a:t>
            </a: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endParaRPr lang="en-GB" dirty="0"/>
          </a:p>
        </p:txBody>
      </p:sp>
      <p:pic>
        <p:nvPicPr>
          <p:cNvPr id="4" name="Picture 7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042" y="1549401"/>
            <a:ext cx="2150357" cy="487163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Zástupný obsah 6" descr="Obsah obrázku modrá&#10;&#10;Popis byl vytvořen automaticky">
            <a:extLst>
              <a:ext uri="{FF2B5EF4-FFF2-40B4-BE49-F238E27FC236}">
                <a16:creationId xmlns:a16="http://schemas.microsoft.com/office/drawing/2014/main" id="{34D83710-F685-4A6F-94C7-97426EFF2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201597"/>
            <a:ext cx="1790700" cy="1476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Combined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failure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dirty="0"/>
              <a:t>-  Very </a:t>
            </a:r>
            <a:r>
              <a:rPr lang="cs-CZ" dirty="0" err="1"/>
              <a:t>common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changes</a:t>
            </a: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Very </a:t>
            </a:r>
            <a:r>
              <a:rPr lang="cs-CZ" dirty="0" err="1"/>
              <a:t>individual</a:t>
            </a:r>
            <a:endParaRPr lang="cs-CZ" dirty="0"/>
          </a:p>
          <a:p>
            <a:pPr>
              <a:buFont typeface="Arial" charset="0"/>
              <a:buNone/>
            </a:pPr>
            <a:endParaRPr lang="cs-CZ" dirty="0"/>
          </a:p>
          <a:p>
            <a:pPr>
              <a:buFont typeface="Arial" charset="0"/>
              <a:buNone/>
            </a:pPr>
            <a:r>
              <a:rPr lang="cs-CZ" dirty="0"/>
              <a:t>-  Hard to </a:t>
            </a:r>
            <a:r>
              <a:rPr lang="cs-CZ" dirty="0" err="1"/>
              <a:t>predict</a:t>
            </a:r>
            <a:r>
              <a:rPr lang="cs-CZ" dirty="0"/>
              <a:t> </a:t>
            </a:r>
            <a:r>
              <a:rPr lang="cs-CZ" dirty="0" err="1"/>
              <a:t>progression</a:t>
            </a:r>
            <a:r>
              <a:rPr lang="cs-CZ" dirty="0"/>
              <a:t> in </a:t>
            </a: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, </a:t>
            </a:r>
            <a:r>
              <a:rPr lang="cs-CZ" dirty="0" err="1"/>
              <a:t>observation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key</a:t>
            </a:r>
            <a:r>
              <a:rPr lang="cs-CZ" dirty="0"/>
              <a:t>.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 typeface="Arial" charset="0"/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Combined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failure</a:t>
            </a:r>
            <a:endParaRPr lang="en-GB" b="1" dirty="0">
              <a:solidFill>
                <a:srgbClr val="1E23EA"/>
              </a:solidFill>
            </a:endParaRPr>
          </a:p>
        </p:txBody>
      </p:sp>
      <p:pic>
        <p:nvPicPr>
          <p:cNvPr id="4" name="Picture 4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33019" y="1421606"/>
            <a:ext cx="2016125" cy="5000625"/>
          </a:xfrm>
          <a:ln w="25400">
            <a:solidFill>
              <a:srgbClr val="FFFF00"/>
            </a:solidFill>
          </a:ln>
        </p:spPr>
      </p:pic>
      <p:pic>
        <p:nvPicPr>
          <p:cNvPr id="5" name="Picture 5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9763" y="1378772"/>
            <a:ext cx="2000250" cy="5040312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464017B-5DE5-42C6-962A-EA4E6AC3B24C}"/>
              </a:ext>
            </a:extLst>
          </p:cNvPr>
          <p:cNvSpPr txBox="1"/>
          <p:nvPr/>
        </p:nvSpPr>
        <p:spPr>
          <a:xfrm>
            <a:off x="533400" y="1027906"/>
            <a:ext cx="2387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FF0000"/>
                </a:solidFill>
              </a:rPr>
              <a:t>The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highest</a:t>
            </a:r>
            <a:r>
              <a:rPr lang="cs-CZ" sz="3200" b="1" dirty="0">
                <a:solidFill>
                  <a:srgbClr val="FF0000"/>
                </a:solidFill>
              </a:rPr>
              <a:t> risk </a:t>
            </a:r>
            <a:r>
              <a:rPr lang="cs-CZ" sz="3200" b="1" dirty="0" err="1">
                <a:solidFill>
                  <a:srgbClr val="FF0000"/>
                </a:solidFill>
              </a:rPr>
              <a:t>of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progression</a:t>
            </a:r>
            <a:r>
              <a:rPr lang="cs-CZ" sz="3200" b="1" dirty="0">
                <a:solidFill>
                  <a:srgbClr val="FF0000"/>
                </a:solidFill>
              </a:rPr>
              <a:t> =</a:t>
            </a:r>
          </a:p>
          <a:p>
            <a:r>
              <a:rPr lang="cs-CZ" sz="3200" b="1" dirty="0" err="1">
                <a:solidFill>
                  <a:srgbClr val="FF0000"/>
                </a:solidFill>
              </a:rPr>
              <a:t>Fully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segmented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hemivertebra</a:t>
            </a:r>
            <a:r>
              <a:rPr lang="cs-CZ" sz="3200" b="1" dirty="0">
                <a:solidFill>
                  <a:srgbClr val="FF0000"/>
                </a:solidFill>
              </a:rPr>
              <a:t> + </a:t>
            </a:r>
            <a:r>
              <a:rPr lang="cs-CZ" sz="3200" b="1" dirty="0" err="1">
                <a:solidFill>
                  <a:srgbClr val="FF0000"/>
                </a:solidFill>
              </a:rPr>
              <a:t>contralateral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unsegmented</a:t>
            </a:r>
            <a:r>
              <a:rPr lang="cs-CZ" sz="3200" b="1" dirty="0">
                <a:solidFill>
                  <a:srgbClr val="FF0000"/>
                </a:solidFill>
              </a:rPr>
              <a:t> bar !!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FB15BD2F-D624-4E71-A97B-0E0E64F6CA14}"/>
              </a:ext>
            </a:extLst>
          </p:cNvPr>
          <p:cNvSpPr/>
          <p:nvPr/>
        </p:nvSpPr>
        <p:spPr>
          <a:xfrm>
            <a:off x="2832100" y="3327400"/>
            <a:ext cx="863600" cy="701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92A6B-44FE-4C7F-9C74-83051096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539631E-36A6-4785-9D6A-751005FCE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3411" r="3593" b="2241"/>
          <a:stretch/>
        </p:blipFill>
        <p:spPr>
          <a:xfrm>
            <a:off x="3970751" y="112734"/>
            <a:ext cx="3739184" cy="6588691"/>
          </a:xfrm>
        </p:spPr>
      </p:pic>
    </p:spTree>
    <p:extLst>
      <p:ext uri="{BB962C8B-B14F-4D97-AF65-F5344CB8AC3E}">
        <p14:creationId xmlns:p14="http://schemas.microsoft.com/office/powerpoint/2010/main" val="416560397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952625" y="577822"/>
            <a:ext cx="8229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Congenital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scoliosis</a:t>
            </a:r>
            <a:r>
              <a:rPr lang="cs-CZ" b="1" dirty="0">
                <a:solidFill>
                  <a:srgbClr val="1E23EA"/>
                </a:solidFill>
              </a:rPr>
              <a:t>  - </a:t>
            </a:r>
            <a:r>
              <a:rPr lang="cs-CZ" b="1" dirty="0" err="1">
                <a:solidFill>
                  <a:srgbClr val="1E23EA"/>
                </a:solidFill>
              </a:rPr>
              <a:t>therapy</a:t>
            </a:r>
            <a:endParaRPr lang="en-GB" b="1" dirty="0">
              <a:solidFill>
                <a:srgbClr val="1E23E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1428751"/>
            <a:ext cx="10606088" cy="4876799"/>
          </a:xfrm>
        </p:spPr>
        <p:txBody>
          <a:bodyPr rtlCol="0">
            <a:noAutofit/>
          </a:bodyPr>
          <a:lstStyle/>
          <a:p>
            <a:pPr>
              <a:buNone/>
              <a:defRPr/>
            </a:pPr>
            <a:endParaRPr lang="cs-CZ" sz="1600" dirty="0"/>
          </a:p>
          <a:p>
            <a:pPr>
              <a:buNone/>
              <a:defRPr/>
            </a:pPr>
            <a:r>
              <a:rPr lang="cs-CZ" sz="2400" dirty="0"/>
              <a:t>   </a:t>
            </a:r>
            <a:r>
              <a:rPr lang="cs-CZ" sz="2400" dirty="0" err="1"/>
              <a:t>Main</a:t>
            </a:r>
            <a:r>
              <a:rPr lang="cs-CZ" sz="2400" dirty="0"/>
              <a:t> rule – STOP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progression</a:t>
            </a:r>
            <a:r>
              <a:rPr lang="cs-CZ" sz="2400" dirty="0"/>
              <a:t> !</a:t>
            </a:r>
            <a:endParaRPr lang="cs-CZ" sz="2400" b="1" dirty="0"/>
          </a:p>
          <a:p>
            <a:pPr>
              <a:buNone/>
              <a:defRPr/>
            </a:pPr>
            <a:r>
              <a:rPr lang="cs-CZ" sz="2400" dirty="0"/>
              <a:t>	</a:t>
            </a:r>
            <a:r>
              <a:rPr lang="cs-CZ" sz="2400" dirty="0" err="1"/>
              <a:t>Observation</a:t>
            </a:r>
            <a:r>
              <a:rPr lang="cs-CZ" sz="2400" dirty="0"/>
              <a:t> – X-</a:t>
            </a:r>
            <a:r>
              <a:rPr lang="cs-CZ" sz="2400" dirty="0" err="1"/>
              <a:t>ray</a:t>
            </a:r>
            <a:r>
              <a:rPr lang="cs-CZ" sz="2400" dirty="0"/>
              <a:t> á 6months</a:t>
            </a:r>
          </a:p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r>
              <a:rPr lang="cs-CZ" sz="2400" dirty="0"/>
              <a:t>   </a:t>
            </a:r>
            <a:r>
              <a:rPr lang="cs-CZ" sz="2400" dirty="0" err="1"/>
              <a:t>if</a:t>
            </a:r>
            <a:r>
              <a:rPr lang="cs-CZ" sz="2400" dirty="0"/>
              <a:t> </a:t>
            </a:r>
            <a:r>
              <a:rPr lang="cs-CZ" sz="2400" dirty="0" err="1"/>
              <a:t>there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progression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deformity -</a:t>
            </a:r>
            <a:r>
              <a:rPr lang="en-GB" sz="2400" dirty="0"/>
              <a:t>&gt; </a:t>
            </a:r>
            <a:r>
              <a:rPr lang="cs-CZ" sz="2400" dirty="0" err="1"/>
              <a:t>surgery</a:t>
            </a:r>
            <a:endParaRPr lang="cs-CZ" sz="2400" dirty="0"/>
          </a:p>
          <a:p>
            <a:pPr>
              <a:buNone/>
              <a:defRPr/>
            </a:pPr>
            <a:endParaRPr lang="cs-CZ" sz="2400" dirty="0">
              <a:cs typeface="Times New Roman" pitchFamily="18" charset="0"/>
            </a:endParaRPr>
          </a:p>
          <a:p>
            <a:pPr>
              <a:buNone/>
              <a:defRPr/>
            </a:pPr>
            <a:r>
              <a:rPr lang="en-GB" sz="2400" dirty="0">
                <a:cs typeface="Times New Roman" pitchFamily="18" charset="0"/>
              </a:rPr>
              <a:t>    </a:t>
            </a:r>
            <a:r>
              <a:rPr lang="cs-CZ" sz="2400" b="1" dirty="0" err="1">
                <a:cs typeface="Times New Roman" pitchFamily="18" charset="0"/>
              </a:rPr>
              <a:t>fastest</a:t>
            </a:r>
            <a:r>
              <a:rPr lang="cs-CZ" sz="2400" b="1" dirty="0">
                <a:cs typeface="Times New Roman" pitchFamily="18" charset="0"/>
              </a:rPr>
              <a:t> </a:t>
            </a:r>
            <a:r>
              <a:rPr lang="cs-CZ" sz="2400" b="1" dirty="0" err="1">
                <a:cs typeface="Times New Roman" pitchFamily="18" charset="0"/>
              </a:rPr>
              <a:t>growth</a:t>
            </a:r>
            <a:r>
              <a:rPr lang="cs-CZ" sz="2400" dirty="0">
                <a:cs typeface="Times New Roman" pitchFamily="18" charset="0"/>
              </a:rPr>
              <a:t>– </a:t>
            </a:r>
            <a:r>
              <a:rPr lang="cs-CZ" sz="2400" dirty="0" err="1">
                <a:cs typeface="Times New Roman" pitchFamily="18" charset="0"/>
              </a:rPr>
              <a:t>frist</a:t>
            </a:r>
            <a:r>
              <a:rPr lang="cs-CZ" sz="2400" dirty="0">
                <a:cs typeface="Times New Roman" pitchFamily="18" charset="0"/>
              </a:rPr>
              <a:t> 5y </a:t>
            </a:r>
            <a:r>
              <a:rPr lang="cs-CZ" sz="2400" dirty="0" err="1">
                <a:cs typeface="Times New Roman" pitchFamily="18" charset="0"/>
              </a:rPr>
              <a:t>of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cs-CZ" sz="2400" dirty="0" err="1">
                <a:cs typeface="Times New Roman" pitchFamily="18" charset="0"/>
              </a:rPr>
              <a:t>age</a:t>
            </a:r>
            <a:endParaRPr lang="cs-CZ" sz="2400" dirty="0">
              <a:cs typeface="Times New Roman" pitchFamily="18" charset="0"/>
            </a:endParaRPr>
          </a:p>
          <a:p>
            <a:pPr>
              <a:buNone/>
              <a:defRPr/>
            </a:pPr>
            <a:r>
              <a:rPr lang="cs-CZ" sz="2400" dirty="0">
                <a:cs typeface="Times New Roman" pitchFamily="18" charset="0"/>
              </a:rPr>
              <a:t>                                                + adolescent </a:t>
            </a:r>
            <a:r>
              <a:rPr lang="cs-CZ" sz="2400" dirty="0" err="1">
                <a:cs typeface="Times New Roman" pitchFamily="18" charset="0"/>
              </a:rPr>
              <a:t>growth</a:t>
            </a:r>
            <a:r>
              <a:rPr lang="cs-CZ" sz="2400" dirty="0">
                <a:cs typeface="Times New Roman" pitchFamily="18" charset="0"/>
              </a:rPr>
              <a:t> spurt</a:t>
            </a:r>
          </a:p>
          <a:p>
            <a:pPr>
              <a:buNone/>
              <a:defRPr/>
            </a:pPr>
            <a:r>
              <a:rPr lang="cs-CZ" sz="2400" dirty="0">
                <a:cs typeface="Times New Roman" pitchFamily="18" charset="0"/>
              </a:rPr>
              <a:t>   </a:t>
            </a:r>
            <a:r>
              <a:rPr lang="en-GB" sz="2400" dirty="0">
                <a:cs typeface="Times New Roman" pitchFamily="18" charset="0"/>
              </a:rPr>
              <a:t> </a:t>
            </a:r>
            <a:r>
              <a:rPr lang="cs-CZ" sz="2400" b="1" dirty="0">
                <a:cs typeface="Times New Roman" pitchFamily="18" charset="0"/>
              </a:rPr>
              <a:t>-</a:t>
            </a:r>
            <a:r>
              <a:rPr lang="en-GB" sz="2400" b="1" dirty="0">
                <a:cs typeface="Times New Roman" pitchFamily="18" charset="0"/>
              </a:rPr>
              <a:t>&gt;</a:t>
            </a:r>
            <a:r>
              <a:rPr lang="cs-CZ" sz="2400" b="1" dirty="0">
                <a:cs typeface="Times New Roman" pitchFamily="18" charset="0"/>
              </a:rPr>
              <a:t> </a:t>
            </a:r>
            <a:r>
              <a:rPr lang="cs-CZ" sz="2400" b="1" dirty="0" err="1">
                <a:cs typeface="Times New Roman" pitchFamily="18" charset="0"/>
              </a:rPr>
              <a:t>highest</a:t>
            </a:r>
            <a:r>
              <a:rPr lang="cs-CZ" sz="2400" b="1" dirty="0">
                <a:cs typeface="Times New Roman" pitchFamily="18" charset="0"/>
              </a:rPr>
              <a:t> risk </a:t>
            </a:r>
            <a:r>
              <a:rPr lang="cs-CZ" sz="2400" b="1" dirty="0" err="1">
                <a:cs typeface="Times New Roman" pitchFamily="18" charset="0"/>
              </a:rPr>
              <a:t>of</a:t>
            </a:r>
            <a:r>
              <a:rPr lang="cs-CZ" sz="2400" b="1" dirty="0">
                <a:cs typeface="Times New Roman" pitchFamily="18" charset="0"/>
              </a:rPr>
              <a:t> </a:t>
            </a:r>
            <a:r>
              <a:rPr lang="cs-CZ" sz="2400" b="1" dirty="0" err="1">
                <a:cs typeface="Times New Roman" pitchFamily="18" charset="0"/>
              </a:rPr>
              <a:t>progression</a:t>
            </a:r>
            <a:r>
              <a:rPr lang="cs-CZ" sz="2400" b="1" dirty="0">
                <a:cs typeface="Times New Roman" pitchFamily="18" charset="0"/>
              </a:rPr>
              <a:t> !!!</a:t>
            </a:r>
          </a:p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r>
              <a:rPr lang="cs-CZ" sz="2400" dirty="0"/>
              <a:t>   </a:t>
            </a:r>
            <a:endParaRPr lang="en-GB" sz="2400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Line 4">
            <a:extLst>
              <a:ext uri="{FF2B5EF4-FFF2-40B4-BE49-F238E27FC236}">
                <a16:creationId xmlns:a16="http://schemas.microsoft.com/office/drawing/2014/main" id="{C7C2DF4F-0F8E-4268-AADD-D98FEA798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501" y="1500188"/>
            <a:ext cx="7935913" cy="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AECC3FE1-63BA-4C41-B996-4B081670A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0" y="434948"/>
            <a:ext cx="540385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Hemivertebra</a:t>
            </a:r>
            <a:endParaRPr lang="cs-CZ" b="1" dirty="0">
              <a:solidFill>
                <a:srgbClr val="1E23EA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5ABD3C8-FE48-41E4-A773-02D1883ED431}"/>
              </a:ext>
            </a:extLst>
          </p:cNvPr>
          <p:cNvGraphicFramePr/>
          <p:nvPr/>
        </p:nvGraphicFramePr>
        <p:xfrm>
          <a:off x="1714475" y="2000240"/>
          <a:ext cx="869956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A5E2F8F8-8F39-4ECF-9115-8D78EA19B0B0}"/>
              </a:ext>
            </a:extLst>
          </p:cNvPr>
          <p:cNvSpPr txBox="1"/>
          <p:nvPr/>
        </p:nvSpPr>
        <p:spPr>
          <a:xfrm>
            <a:off x="6524035" y="4652963"/>
            <a:ext cx="349050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cs-CZ" altLang="en-US" sz="4400" b="1" dirty="0">
                <a:latin typeface="Calibri" panose="020F0502020204030204" pitchFamily="34" charset="0"/>
              </a:rPr>
              <a:t>Risk </a:t>
            </a:r>
            <a:r>
              <a:rPr lang="cs-CZ" altLang="en-US" sz="4400" b="1" dirty="0" err="1">
                <a:latin typeface="Calibri" panose="020F0502020204030204" pitchFamily="34" charset="0"/>
              </a:rPr>
              <a:t>of</a:t>
            </a:r>
            <a:r>
              <a:rPr lang="cs-CZ" altLang="en-US" sz="4400" b="1" dirty="0">
                <a:latin typeface="Calibri" panose="020F0502020204030204" pitchFamily="34" charset="0"/>
              </a:rPr>
              <a:t> </a:t>
            </a:r>
          </a:p>
          <a:p>
            <a:pPr algn="ctr" eaLnBrk="1" hangingPunct="1"/>
            <a:r>
              <a:rPr lang="cs-CZ" altLang="en-US" sz="4400" b="1" dirty="0">
                <a:latin typeface="Calibri" panose="020F0502020204030204" pitchFamily="34" charset="0"/>
              </a:rPr>
              <a:t>sever </a:t>
            </a:r>
            <a:r>
              <a:rPr lang="cs-CZ" altLang="en-US" sz="4400" b="1" dirty="0" err="1">
                <a:latin typeface="Calibri" panose="020F0502020204030204" pitchFamily="34" charset="0"/>
              </a:rPr>
              <a:t>scoliosis</a:t>
            </a:r>
            <a:endParaRPr lang="cs-CZ" altLang="en-US" sz="4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270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>
            <a:extLst>
              <a:ext uri="{FF2B5EF4-FFF2-40B4-BE49-F238E27FC236}">
                <a16:creationId xmlns:a16="http://schemas.microsoft.com/office/drawing/2014/main" id="{FE0B367F-EFCE-45E9-8DD2-A376437FF7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95550" y="261034"/>
            <a:ext cx="7272338" cy="6463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rgbClr val="1E23EA"/>
                </a:solidFill>
              </a:rPr>
              <a:t>2 </a:t>
            </a:r>
            <a:r>
              <a:rPr lang="cs-CZ" sz="4000" b="1" dirty="0" err="1">
                <a:solidFill>
                  <a:srgbClr val="1E23EA"/>
                </a:solidFill>
              </a:rPr>
              <a:t>main</a:t>
            </a:r>
            <a:r>
              <a:rPr lang="cs-CZ" sz="4000" b="1" dirty="0">
                <a:solidFill>
                  <a:srgbClr val="1E23EA"/>
                </a:solidFill>
              </a:rPr>
              <a:t> </a:t>
            </a:r>
            <a:r>
              <a:rPr lang="cs-CZ" sz="4000" b="1" dirty="0" err="1">
                <a:solidFill>
                  <a:srgbClr val="1E23EA"/>
                </a:solidFill>
              </a:rPr>
              <a:t>used</a:t>
            </a:r>
            <a:r>
              <a:rPr lang="cs-CZ" sz="4000" b="1" dirty="0">
                <a:solidFill>
                  <a:srgbClr val="1E23EA"/>
                </a:solidFill>
              </a:rPr>
              <a:t> </a:t>
            </a:r>
            <a:r>
              <a:rPr lang="cs-CZ" sz="4000" b="1" dirty="0" err="1">
                <a:solidFill>
                  <a:srgbClr val="1E23EA"/>
                </a:solidFill>
              </a:rPr>
              <a:t>surgical</a:t>
            </a:r>
            <a:r>
              <a:rPr lang="cs-CZ" sz="4000" b="1" dirty="0">
                <a:solidFill>
                  <a:srgbClr val="1E23EA"/>
                </a:solidFill>
              </a:rPr>
              <a:t> </a:t>
            </a:r>
            <a:r>
              <a:rPr lang="cs-CZ" sz="4000" b="1" dirty="0" err="1">
                <a:solidFill>
                  <a:srgbClr val="1E23EA"/>
                </a:solidFill>
              </a:rPr>
              <a:t>techniques</a:t>
            </a:r>
            <a:endParaRPr lang="cs-CZ" sz="4000" b="1" dirty="0">
              <a:solidFill>
                <a:srgbClr val="1E23EA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ED77FF8-1EA9-48AF-BDBC-BA8390DFA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844676"/>
            <a:ext cx="3887787" cy="5762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kumimoji="1" lang="cs-CZ" altLang="en-US" sz="3200" b="1">
                <a:latin typeface="+mj-lt"/>
              </a:rPr>
              <a:t>Simple bony fusion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EC3814-472E-4CAF-9834-F039C5B97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9" y="1557339"/>
            <a:ext cx="4465637" cy="12969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kumimoji="1" lang="cs-CZ" altLang="en-US" sz="3200" b="1">
                <a:latin typeface="+mj-lt"/>
              </a:rPr>
              <a:t>Hemivertebrectomy </a:t>
            </a:r>
            <a:r>
              <a:rPr kumimoji="1" lang="cs-CZ" altLang="en-US" sz="1800" b="1">
                <a:latin typeface="+mj-lt"/>
              </a:rPr>
              <a:t>with instrumentation</a:t>
            </a:r>
          </a:p>
        </p:txBody>
      </p:sp>
      <p:sp>
        <p:nvSpPr>
          <p:cNvPr id="20484" name="AutoShape 5">
            <a:extLst>
              <a:ext uri="{FF2B5EF4-FFF2-40B4-BE49-F238E27FC236}">
                <a16:creationId xmlns:a16="http://schemas.microsoft.com/office/drawing/2014/main" id="{FEC97D0F-CA87-4355-AA70-1270B4DCF0C0}"/>
              </a:ext>
            </a:extLst>
          </p:cNvPr>
          <p:cNvSpPr>
            <a:spLocks noChangeArrowheads="1"/>
          </p:cNvSpPr>
          <p:nvPr/>
        </p:nvSpPr>
        <p:spPr bwMode="auto">
          <a:xfrm rot="19358806">
            <a:off x="6877050" y="1074738"/>
            <a:ext cx="342900" cy="792162"/>
          </a:xfrm>
          <a:prstGeom prst="downArrow">
            <a:avLst>
              <a:gd name="adj1" fmla="val 50000"/>
              <a:gd name="adj2" fmla="val 5133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cs-CZ" altLang="en-US" sz="1800">
              <a:latin typeface="Chalkboard" charset="0"/>
            </a:endParaRPr>
          </a:p>
        </p:txBody>
      </p:sp>
      <p:sp>
        <p:nvSpPr>
          <p:cNvPr id="20485" name="AutoShape 6">
            <a:extLst>
              <a:ext uri="{FF2B5EF4-FFF2-40B4-BE49-F238E27FC236}">
                <a16:creationId xmlns:a16="http://schemas.microsoft.com/office/drawing/2014/main" id="{0D22A42D-2FD5-473E-9C28-63BBEA13656A}"/>
              </a:ext>
            </a:extLst>
          </p:cNvPr>
          <p:cNvSpPr>
            <a:spLocks noChangeArrowheads="1"/>
          </p:cNvSpPr>
          <p:nvPr/>
        </p:nvSpPr>
        <p:spPr bwMode="auto">
          <a:xfrm rot="2226623">
            <a:off x="4500563" y="1076326"/>
            <a:ext cx="342900" cy="792163"/>
          </a:xfrm>
          <a:prstGeom prst="downArrow">
            <a:avLst>
              <a:gd name="adj1" fmla="val 50000"/>
              <a:gd name="adj2" fmla="val 5133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cs-CZ" altLang="en-US" sz="1800">
              <a:latin typeface="Chalkboard" charset="0"/>
            </a:endParaRPr>
          </a:p>
        </p:txBody>
      </p:sp>
      <p:sp>
        <p:nvSpPr>
          <p:cNvPr id="356354" name="Rectangle 2">
            <a:extLst>
              <a:ext uri="{FF2B5EF4-FFF2-40B4-BE49-F238E27FC236}">
                <a16:creationId xmlns:a16="http://schemas.microsoft.com/office/drawing/2014/main" id="{8A714E02-3163-4FB9-ACAF-1706D1055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060575"/>
            <a:ext cx="3868737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en-US" sz="2000" b="1" dirty="0" err="1">
                <a:latin typeface="+mj-lt"/>
              </a:rPr>
              <a:t>Arrest</a:t>
            </a:r>
            <a:r>
              <a:rPr lang="cs-CZ" altLang="en-US" sz="2000" b="1" dirty="0">
                <a:latin typeface="+mj-lt"/>
              </a:rPr>
              <a:t> </a:t>
            </a:r>
            <a:r>
              <a:rPr lang="cs-CZ" altLang="en-US" sz="2000" b="1" dirty="0" err="1">
                <a:latin typeface="+mj-lt"/>
              </a:rPr>
              <a:t>of</a:t>
            </a:r>
            <a:r>
              <a:rPr lang="cs-CZ" altLang="en-US" sz="2000" b="1" dirty="0">
                <a:latin typeface="+mj-lt"/>
              </a:rPr>
              <a:t> </a:t>
            </a:r>
            <a:r>
              <a:rPr lang="cs-CZ" altLang="en-US" sz="2000" b="1" dirty="0" err="1">
                <a:latin typeface="+mj-lt"/>
              </a:rPr>
              <a:t>curve</a:t>
            </a:r>
            <a:r>
              <a:rPr lang="cs-CZ" altLang="en-US" sz="2000" b="1" dirty="0">
                <a:latin typeface="+mj-lt"/>
              </a:rPr>
              <a:t> </a:t>
            </a:r>
            <a:r>
              <a:rPr lang="cs-CZ" altLang="en-US" sz="2000" b="1" dirty="0" err="1">
                <a:latin typeface="+mj-lt"/>
              </a:rPr>
              <a:t>progression</a:t>
            </a:r>
            <a:br>
              <a:rPr lang="cs-CZ" altLang="en-US" sz="1800" b="1" dirty="0">
                <a:latin typeface="+mj-lt"/>
              </a:rPr>
            </a:br>
            <a:r>
              <a:rPr lang="cs-CZ" altLang="en-US" sz="1800" b="1" dirty="0">
                <a:latin typeface="+mj-lt"/>
              </a:rPr>
              <a:t>(</a:t>
            </a:r>
            <a:r>
              <a:rPr lang="cs-CZ" altLang="en-US" sz="1800" b="1" dirty="0" err="1">
                <a:latin typeface="+mj-lt"/>
              </a:rPr>
              <a:t>without</a:t>
            </a:r>
            <a:r>
              <a:rPr lang="cs-CZ" altLang="en-US" sz="1800" b="1" dirty="0">
                <a:latin typeface="+mj-lt"/>
              </a:rPr>
              <a:t> direct </a:t>
            </a:r>
            <a:r>
              <a:rPr lang="cs-CZ" altLang="en-US" sz="1800" b="1" dirty="0" err="1">
                <a:latin typeface="+mj-lt"/>
              </a:rPr>
              <a:t>correction</a:t>
            </a:r>
            <a:r>
              <a:rPr lang="cs-CZ" altLang="en-US" sz="1800" b="1" dirty="0">
                <a:latin typeface="+mj-lt"/>
              </a:rPr>
              <a:t>)</a:t>
            </a:r>
            <a:r>
              <a:rPr lang="cs-CZ" altLang="en-US" sz="4400" dirty="0">
                <a:latin typeface="+mj-lt"/>
              </a:rPr>
              <a:t> </a:t>
            </a:r>
            <a:br>
              <a:rPr lang="cs-CZ" altLang="en-US" sz="1800" b="1" dirty="0">
                <a:latin typeface="+mj-lt"/>
              </a:rPr>
            </a:br>
            <a:br>
              <a:rPr lang="cs-CZ" altLang="en-US" sz="1800" b="1" dirty="0">
                <a:latin typeface="+mj-lt"/>
              </a:rPr>
            </a:br>
            <a:r>
              <a:rPr lang="cs-CZ" altLang="en-US" sz="1800" b="1" dirty="0">
                <a:latin typeface="+mj-lt"/>
              </a:rPr>
              <a:t>-in </a:t>
            </a:r>
            <a:r>
              <a:rPr lang="cs-CZ" altLang="en-US" sz="1800" b="1" dirty="0" err="1">
                <a:latin typeface="+mj-lt"/>
              </a:rPr>
              <a:t>small</a:t>
            </a:r>
            <a:r>
              <a:rPr lang="cs-CZ" altLang="en-US" sz="1800" b="1" dirty="0">
                <a:latin typeface="+mj-lt"/>
              </a:rPr>
              <a:t> </a:t>
            </a:r>
            <a:r>
              <a:rPr lang="cs-CZ" altLang="en-US" sz="1800" b="1" dirty="0" err="1">
                <a:latin typeface="+mj-lt"/>
              </a:rPr>
              <a:t>curves</a:t>
            </a:r>
            <a:br>
              <a:rPr lang="cs-CZ" altLang="en-US" sz="1800" b="1" dirty="0">
                <a:latin typeface="+mj-lt"/>
              </a:rPr>
            </a:br>
            <a:r>
              <a:rPr lang="cs-CZ" altLang="en-US" sz="1800" b="1" dirty="0">
                <a:latin typeface="+mj-lt"/>
              </a:rPr>
              <a:t>-in early </a:t>
            </a:r>
            <a:r>
              <a:rPr lang="cs-CZ" altLang="en-US" sz="1800" b="1" dirty="0" err="1">
                <a:latin typeface="+mj-lt"/>
              </a:rPr>
              <a:t>detection</a:t>
            </a:r>
            <a:br>
              <a:rPr lang="cs-CZ" altLang="en-US" sz="1800" b="1" dirty="0">
                <a:latin typeface="+mj-lt"/>
                <a:cs typeface="Times New Roman" panose="02020603050405020304" pitchFamily="18" charset="0"/>
              </a:rPr>
            </a:br>
            <a:endParaRPr lang="cs-CZ" altLang="en-US" sz="1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80B7F3B-7F52-4D46-A4DC-A857E4B0D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9" y="1844675"/>
            <a:ext cx="4505325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en-US" sz="2000" b="1">
                <a:latin typeface="+mj-lt"/>
              </a:rPr>
              <a:t>Correction of scoliotic curve</a:t>
            </a:r>
            <a:br>
              <a:rPr lang="cs-CZ" altLang="en-US" sz="1800" b="1">
                <a:latin typeface="+mj-lt"/>
              </a:rPr>
            </a:br>
            <a:br>
              <a:rPr lang="cs-CZ" altLang="en-US" sz="1800" b="1">
                <a:latin typeface="+mj-lt"/>
              </a:rPr>
            </a:br>
            <a:br>
              <a:rPr lang="cs-CZ" altLang="en-US" sz="1800" b="1">
                <a:latin typeface="+mj-lt"/>
              </a:rPr>
            </a:br>
            <a:endParaRPr lang="cs-CZ" altLang="en-US" sz="1800" b="1">
              <a:latin typeface="+mj-lt"/>
            </a:endParaRPr>
          </a:p>
          <a:p>
            <a:pPr eaLnBrk="1" hangingPunct="1"/>
            <a:r>
              <a:rPr lang="cs-CZ" altLang="en-US" sz="1800" b="1">
                <a:latin typeface="+mj-lt"/>
              </a:rPr>
              <a:t>-in greater curves</a:t>
            </a:r>
            <a:br>
              <a:rPr lang="cs-CZ" altLang="en-US" sz="1800" b="1">
                <a:latin typeface="+mj-lt"/>
              </a:rPr>
            </a:br>
            <a:r>
              <a:rPr lang="cs-CZ" altLang="en-US" sz="1800" b="1">
                <a:latin typeface="+mj-lt"/>
              </a:rPr>
              <a:t>-in supposed curve progression</a:t>
            </a:r>
          </a:p>
        </p:txBody>
      </p:sp>
      <p:cxnSp>
        <p:nvCxnSpPr>
          <p:cNvPr id="20488" name="AutoShape 9">
            <a:extLst>
              <a:ext uri="{FF2B5EF4-FFF2-40B4-BE49-F238E27FC236}">
                <a16:creationId xmlns:a16="http://schemas.microsoft.com/office/drawing/2014/main" id="{012D1EE4-37E8-49FB-B85D-AF2CC47F3F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46738" y="3644901"/>
            <a:ext cx="0" cy="2606675"/>
          </a:xfrm>
          <a:prstGeom prst="straightConnector1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13" name="Picture 6" descr="C:\Documents and Settings\rdcuser\My Documents\obrazky\nastroj.jpg">
            <a:extLst>
              <a:ext uri="{FF2B5EF4-FFF2-40B4-BE49-F238E27FC236}">
                <a16:creationId xmlns:a16="http://schemas.microsoft.com/office/drawing/2014/main" id="{16136613-EE8E-4257-89FF-2F4F2C7C9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724401"/>
            <a:ext cx="2025650" cy="175577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9" descr="C:\Documents and Settings\rdcuser\My Documents\obrazky\pater_step1.jpg">
            <a:extLst>
              <a:ext uri="{FF2B5EF4-FFF2-40B4-BE49-F238E27FC236}">
                <a16:creationId xmlns:a16="http://schemas.microsoft.com/office/drawing/2014/main" id="{88250C13-618F-4640-9CE2-B192D2F5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4724400"/>
            <a:ext cx="1223962" cy="17399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3" descr="DSC_0065.JPG">
            <a:extLst>
              <a:ext uri="{FF2B5EF4-FFF2-40B4-BE49-F238E27FC236}">
                <a16:creationId xmlns:a16="http://schemas.microsoft.com/office/drawing/2014/main" id="{6579D62A-9783-4E28-8F9A-4D20AB4E0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4724400"/>
            <a:ext cx="2708275" cy="1804988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4" grpId="0"/>
      <p:bldP spid="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A9EF5FA5-ED50-4FD3-AAF1-901B591AF5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08164" y="378592"/>
            <a:ext cx="8872537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Surgery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of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hemivertebra</a:t>
            </a:r>
            <a:r>
              <a:rPr lang="cs-CZ" b="1" dirty="0">
                <a:solidFill>
                  <a:srgbClr val="1E23EA"/>
                </a:solidFill>
              </a:rPr>
              <a:t> 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71B0540-C52A-4028-9395-63539FCBD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981076"/>
            <a:ext cx="33115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sz="2800" b="1" dirty="0" err="1">
                <a:latin typeface="Calibri" panose="020F0502020204030204" pitchFamily="34" charset="0"/>
              </a:rPr>
              <a:t>Simple</a:t>
            </a:r>
            <a:r>
              <a:rPr lang="cs-CZ" altLang="en-US" sz="2800" b="1" dirty="0">
                <a:latin typeface="Calibri" panose="020F0502020204030204" pitchFamily="34" charset="0"/>
              </a:rPr>
              <a:t> </a:t>
            </a:r>
            <a:r>
              <a:rPr lang="cs-CZ" altLang="en-US" sz="2800" b="1" dirty="0" err="1">
                <a:latin typeface="Calibri" panose="020F0502020204030204" pitchFamily="34" charset="0"/>
              </a:rPr>
              <a:t>fusion</a:t>
            </a:r>
            <a:endParaRPr lang="cs-CZ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21507" name="TextBox 4">
            <a:extLst>
              <a:ext uri="{FF2B5EF4-FFF2-40B4-BE49-F238E27FC236}">
                <a16:creationId xmlns:a16="http://schemas.microsoft.com/office/drawing/2014/main" id="{3E455BF8-BD91-49C3-BF66-18734D8B6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0613" y="56800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74D0BB0A-3136-4409-AA7A-93C9443EC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981076"/>
            <a:ext cx="38512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sz="2800" b="1" dirty="0" err="1">
                <a:latin typeface="Calibri" panose="020F0502020204030204" pitchFamily="34" charset="0"/>
              </a:rPr>
              <a:t>Hemivertebrektomy</a:t>
            </a:r>
            <a:endParaRPr lang="cs-CZ" altLang="en-US" sz="2800" b="1" dirty="0">
              <a:latin typeface="Calibri" panose="020F0502020204030204" pitchFamily="34" charset="0"/>
            </a:endParaRPr>
          </a:p>
        </p:txBody>
      </p:sp>
      <p:pic>
        <p:nvPicPr>
          <p:cNvPr id="12" name="Picture 8" descr="pater">
            <a:extLst>
              <a:ext uri="{FF2B5EF4-FFF2-40B4-BE49-F238E27FC236}">
                <a16:creationId xmlns:a16="http://schemas.microsoft.com/office/drawing/2014/main" id="{0421196B-7C7E-4D50-BEBE-EABD6C44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205039"/>
            <a:ext cx="2660650" cy="1665287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pater_step1">
            <a:extLst>
              <a:ext uri="{FF2B5EF4-FFF2-40B4-BE49-F238E27FC236}">
                <a16:creationId xmlns:a16="http://schemas.microsoft.com/office/drawing/2014/main" id="{2F76C048-1CC9-42CE-BBD5-8D8E7B16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933826"/>
            <a:ext cx="2674937" cy="16732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97038D19-3B82-4CDF-809D-1A3F131CB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5732463"/>
            <a:ext cx="43942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342900" indent="-342900" algn="l">
              <a:buFont typeface="Arial"/>
              <a:buChar char="•"/>
              <a:defRPr/>
            </a:pP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Small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deformities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  <a:ea typeface="+mj-ea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Blockage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of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worsening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  <a:ea typeface="+mj-ea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Without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correction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possibility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  <a:ea typeface="+mj-ea"/>
            </a:endParaRPr>
          </a:p>
          <a:p>
            <a:pPr algn="l">
              <a:defRPr/>
            </a:pP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127AB9F-FA50-4F69-BE77-72C847E13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5832476"/>
            <a:ext cx="45005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342900" indent="-342900" algn="l">
              <a:buFont typeface="Arial"/>
              <a:buChar char="•"/>
              <a:defRPr/>
            </a:pP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Larger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deformities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  <a:ea typeface="+mj-ea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Curve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correction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Prevention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of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secondary</a:t>
            </a:r>
            <a:r>
              <a:rPr lang="cs-CZ" sz="2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</a:rPr>
              <a:t>curves</a:t>
            </a: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  <a:ea typeface="+mj-ea"/>
            </a:endParaRPr>
          </a:p>
          <a:p>
            <a:pPr marL="342900" indent="-342900" algn="l">
              <a:buFont typeface="Arial"/>
              <a:buChar char="•"/>
              <a:defRPr/>
            </a:pPr>
            <a:endParaRPr lang="cs-CZ" sz="2000" b="1" dirty="0">
              <a:solidFill>
                <a:schemeClr val="tx1"/>
              </a:solidFill>
              <a:latin typeface="Calibri" panose="020F0502020204030204" pitchFamily="34" charset="0"/>
              <a:ea typeface="+mj-ea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6AEE452F-20C7-4FE0-82BA-7F0CD5A6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 r="77774" b="3906"/>
          <a:stretch>
            <a:fillRect/>
          </a:stretch>
        </p:blipFill>
        <p:spPr bwMode="auto">
          <a:xfrm>
            <a:off x="8256588" y="2133600"/>
            <a:ext cx="1731962" cy="345598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AFB8E4F-AF73-4701-A268-83F19E10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 r="80612" b="2814"/>
          <a:stretch>
            <a:fillRect/>
          </a:stretch>
        </p:blipFill>
        <p:spPr bwMode="auto">
          <a:xfrm>
            <a:off x="6743701" y="2112964"/>
            <a:ext cx="1522413" cy="34766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3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P5241728">
            <a:extLst>
              <a:ext uri="{FF2B5EF4-FFF2-40B4-BE49-F238E27FC236}">
                <a16:creationId xmlns:a16="http://schemas.microsoft.com/office/drawing/2014/main" id="{F87E6A51-D0D4-4A9D-989F-5D564BEA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t="23622" r="25310" b="23622"/>
          <a:stretch>
            <a:fillRect/>
          </a:stretch>
        </p:blipFill>
        <p:spPr bwMode="auto">
          <a:xfrm>
            <a:off x="4800600" y="2781300"/>
            <a:ext cx="4070350" cy="270668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P5241745">
            <a:extLst>
              <a:ext uri="{FF2B5EF4-FFF2-40B4-BE49-F238E27FC236}">
                <a16:creationId xmlns:a16="http://schemas.microsoft.com/office/drawing/2014/main" id="{6C83C106-AEB5-4694-903A-3C66498D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"/>
          <a:stretch>
            <a:fillRect/>
          </a:stretch>
        </p:blipFill>
        <p:spPr bwMode="auto">
          <a:xfrm>
            <a:off x="1703389" y="1557338"/>
            <a:ext cx="3455987" cy="246221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P5241749">
            <a:extLst>
              <a:ext uri="{FF2B5EF4-FFF2-40B4-BE49-F238E27FC236}">
                <a16:creationId xmlns:a16="http://schemas.microsoft.com/office/drawing/2014/main" id="{893164E0-E22C-437B-AB27-55C48FCCA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11810" b="10124"/>
          <a:stretch>
            <a:fillRect/>
          </a:stretch>
        </p:blipFill>
        <p:spPr bwMode="auto">
          <a:xfrm>
            <a:off x="1703389" y="4164013"/>
            <a:ext cx="3455987" cy="253841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0" name="Rectangle 4">
            <a:extLst>
              <a:ext uri="{FF2B5EF4-FFF2-40B4-BE49-F238E27FC236}">
                <a16:creationId xmlns:a16="http://schemas.microsoft.com/office/drawing/2014/main" id="{11404A81-BAFE-436B-9092-258655B9F9EA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95325" y="-84999"/>
            <a:ext cx="9972676" cy="1754326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4000" b="1" dirty="0" err="1">
                <a:solidFill>
                  <a:srgbClr val="1E23EA"/>
                </a:solidFill>
              </a:rPr>
              <a:t>Hemivertebrectomy</a:t>
            </a:r>
            <a:r>
              <a:rPr lang="cs-CZ" sz="4000" b="1" dirty="0">
                <a:solidFill>
                  <a:srgbClr val="1E23EA"/>
                </a:solidFill>
              </a:rPr>
              <a:t> </a:t>
            </a:r>
            <a:br>
              <a:rPr lang="cs-CZ" sz="4000" b="1" dirty="0">
                <a:solidFill>
                  <a:srgbClr val="1E23EA"/>
                </a:solidFill>
              </a:rPr>
            </a:br>
            <a:r>
              <a:rPr lang="cs-CZ" sz="4000" b="1" dirty="0" err="1">
                <a:solidFill>
                  <a:srgbClr val="1E23EA"/>
                </a:solidFill>
              </a:rPr>
              <a:t>combined</a:t>
            </a:r>
            <a:r>
              <a:rPr lang="cs-CZ" sz="4000" b="1" dirty="0">
                <a:solidFill>
                  <a:srgbClr val="1E23EA"/>
                </a:solidFill>
              </a:rPr>
              <a:t> </a:t>
            </a:r>
            <a:r>
              <a:rPr lang="cs-CZ" sz="4000" b="1" dirty="0" err="1">
                <a:solidFill>
                  <a:srgbClr val="1E23EA"/>
                </a:solidFill>
              </a:rPr>
              <a:t>approach</a:t>
            </a:r>
            <a:br>
              <a:rPr lang="cs-CZ" sz="4000" b="1" dirty="0">
                <a:solidFill>
                  <a:srgbClr val="1E23EA"/>
                </a:solidFill>
              </a:rPr>
            </a:br>
            <a:endParaRPr lang="cs-CZ" sz="4000" b="1" dirty="0">
              <a:solidFill>
                <a:srgbClr val="1E23EA"/>
              </a:solidFill>
            </a:endParaRPr>
          </a:p>
        </p:txBody>
      </p:sp>
      <p:pic>
        <p:nvPicPr>
          <p:cNvPr id="23557" name="Picture 2" descr="P5241757">
            <a:extLst>
              <a:ext uri="{FF2B5EF4-FFF2-40B4-BE49-F238E27FC236}">
                <a16:creationId xmlns:a16="http://schemas.microsoft.com/office/drawing/2014/main" id="{5BE0FF35-6DF8-44C8-8506-17A83BF8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r="27840" b="6749"/>
          <a:stretch>
            <a:fillRect/>
          </a:stretch>
        </p:blipFill>
        <p:spPr bwMode="auto">
          <a:xfrm>
            <a:off x="8688388" y="1628775"/>
            <a:ext cx="1765300" cy="237648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3" descr="P5241762">
            <a:extLst>
              <a:ext uri="{FF2B5EF4-FFF2-40B4-BE49-F238E27FC236}">
                <a16:creationId xmlns:a16="http://schemas.microsoft.com/office/drawing/2014/main" id="{BD0FCBA6-0B17-459B-A5D3-5DEAAD86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4292601"/>
            <a:ext cx="1784350" cy="23780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2">
            <a:extLst>
              <a:ext uri="{FF2B5EF4-FFF2-40B4-BE49-F238E27FC236}">
                <a16:creationId xmlns:a16="http://schemas.microsoft.com/office/drawing/2014/main" id="{E5CE4268-21E4-4508-B1E2-DB439ED76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48"/>
          <a:stretch>
            <a:fillRect/>
          </a:stretch>
        </p:blipFill>
        <p:spPr bwMode="auto">
          <a:xfrm>
            <a:off x="1666875" y="500064"/>
            <a:ext cx="3676650" cy="58832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3" descr="3">
            <a:extLst>
              <a:ext uri="{FF2B5EF4-FFF2-40B4-BE49-F238E27FC236}">
                <a16:creationId xmlns:a16="http://schemas.microsoft.com/office/drawing/2014/main" id="{5BED2542-5F2A-471D-89B4-DD481BC9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6"/>
          <a:stretch>
            <a:fillRect/>
          </a:stretch>
        </p:blipFill>
        <p:spPr bwMode="auto">
          <a:xfrm>
            <a:off x="7096126" y="500064"/>
            <a:ext cx="3375025" cy="58769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4" descr="07">
            <a:extLst>
              <a:ext uri="{FF2B5EF4-FFF2-40B4-BE49-F238E27FC236}">
                <a16:creationId xmlns:a16="http://schemas.microsoft.com/office/drawing/2014/main" id="{1D589848-47B9-425C-8528-0A07245C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37886" r="18288" b="8118"/>
          <a:stretch>
            <a:fillRect/>
          </a:stretch>
        </p:blipFill>
        <p:spPr bwMode="auto">
          <a:xfrm>
            <a:off x="4524375" y="1500188"/>
            <a:ext cx="3263900" cy="43815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adult_scoliosis_cause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17" y="2280371"/>
            <a:ext cx="2765336" cy="311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1925" y="116632"/>
            <a:ext cx="119062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cs-CZ"/>
            </a:defPPr>
            <a:lvl1pPr algn="ctr"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cs-CZ" altLang="cs-CZ" sz="3200" dirty="0"/>
              <a:t>Sever </a:t>
            </a:r>
            <a:r>
              <a:rPr lang="cs-CZ" altLang="cs-CZ" sz="3200" dirty="0" err="1"/>
              <a:t>complication</a:t>
            </a:r>
            <a:r>
              <a:rPr lang="cs-CZ" altLang="cs-CZ" sz="3200" dirty="0"/>
              <a:t> </a:t>
            </a:r>
            <a:r>
              <a:rPr lang="cs-CZ" altLang="cs-CZ" sz="3200" dirty="0" err="1"/>
              <a:t>of</a:t>
            </a:r>
            <a:r>
              <a:rPr lang="cs-CZ" altLang="cs-CZ" sz="3200" dirty="0"/>
              <a:t> </a:t>
            </a:r>
            <a:r>
              <a:rPr lang="cs-CZ" altLang="cs-CZ" sz="3200" dirty="0" err="1"/>
              <a:t>untreated</a:t>
            </a:r>
            <a:r>
              <a:rPr lang="cs-CZ" altLang="cs-CZ" sz="3200" dirty="0"/>
              <a:t> </a:t>
            </a:r>
            <a:r>
              <a:rPr lang="cs-CZ" altLang="cs-CZ" sz="3200" dirty="0" err="1"/>
              <a:t>scoliosis</a:t>
            </a:r>
            <a:r>
              <a:rPr lang="cs-CZ" altLang="cs-CZ" sz="3200" dirty="0"/>
              <a:t> in </a:t>
            </a:r>
            <a:r>
              <a:rPr lang="cs-CZ" altLang="cs-CZ" sz="3200" dirty="0" err="1"/>
              <a:t>childhood</a:t>
            </a:r>
            <a:endParaRPr lang="cs-CZ" altLang="cs-CZ" sz="3200" dirty="0"/>
          </a:p>
          <a:p>
            <a:r>
              <a:rPr lang="cs-CZ" altLang="cs-CZ" sz="3200" dirty="0"/>
              <a:t>=</a:t>
            </a:r>
          </a:p>
          <a:p>
            <a:r>
              <a:rPr lang="cs-CZ" altLang="cs-CZ" sz="3200" dirty="0" err="1"/>
              <a:t>Degenerative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changes</a:t>
            </a:r>
            <a:r>
              <a:rPr lang="cs-CZ" altLang="cs-CZ" sz="3200" dirty="0"/>
              <a:t> and </a:t>
            </a:r>
            <a:r>
              <a:rPr lang="cs-CZ" altLang="cs-CZ" sz="3200" dirty="0" err="1"/>
              <a:t>cardiopulmonal</a:t>
            </a:r>
            <a:r>
              <a:rPr lang="cs-CZ" altLang="cs-CZ" sz="3200" dirty="0"/>
              <a:t> </a:t>
            </a:r>
            <a:r>
              <a:rPr lang="cs-CZ" altLang="cs-CZ" sz="3200" dirty="0" err="1"/>
              <a:t>insuficiency</a:t>
            </a:r>
            <a:r>
              <a:rPr lang="cs-CZ" altLang="cs-CZ" sz="3200" dirty="0"/>
              <a:t> 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6902" r="79507" b="7509"/>
          <a:stretch>
            <a:fillRect/>
          </a:stretch>
        </p:blipFill>
        <p:spPr bwMode="auto">
          <a:xfrm>
            <a:off x="1524001" y="2276872"/>
            <a:ext cx="1720151" cy="454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t="4926" r="82356" b="1324"/>
          <a:stretch>
            <a:fillRect/>
          </a:stretch>
        </p:blipFill>
        <p:spPr bwMode="auto">
          <a:xfrm>
            <a:off x="3287688" y="2276872"/>
            <a:ext cx="1411128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7"/>
          <a:stretch/>
        </p:blipFill>
        <p:spPr bwMode="auto">
          <a:xfrm>
            <a:off x="10087322" y="2300114"/>
            <a:ext cx="1939676" cy="33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22" y="3446512"/>
            <a:ext cx="2647060" cy="318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45184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Obrázek 5" descr="DSC_0004.JPG">
            <a:extLst>
              <a:ext uri="{FF2B5EF4-FFF2-40B4-BE49-F238E27FC236}">
                <a16:creationId xmlns:a16="http://schemas.microsoft.com/office/drawing/2014/main" id="{1FA609D6-91A9-45AB-8879-44DCF2629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7"/>
          <a:stretch>
            <a:fillRect/>
          </a:stretch>
        </p:blipFill>
        <p:spPr bwMode="auto">
          <a:xfrm>
            <a:off x="2309814" y="1643064"/>
            <a:ext cx="5818187" cy="4357687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Obrázek 2" descr="animace2.gif">
            <a:extLst>
              <a:ext uri="{FF2B5EF4-FFF2-40B4-BE49-F238E27FC236}">
                <a16:creationId xmlns:a16="http://schemas.microsoft.com/office/drawing/2014/main" id="{9A3449C2-D812-40E2-9666-5E4E74743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4" y="214313"/>
            <a:ext cx="16478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Obrázek 6" descr="DSC_0023.JPG">
            <a:extLst>
              <a:ext uri="{FF2B5EF4-FFF2-40B4-BE49-F238E27FC236}">
                <a16:creationId xmlns:a16="http://schemas.microsoft.com/office/drawing/2014/main" id="{0D06E227-4AAE-47A4-BEDC-75A5CE5AC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857375"/>
            <a:ext cx="5662613" cy="4235450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DSC_0043.JPG">
            <a:extLst>
              <a:ext uri="{FF2B5EF4-FFF2-40B4-BE49-F238E27FC236}">
                <a16:creationId xmlns:a16="http://schemas.microsoft.com/office/drawing/2014/main" id="{7EEF9298-2537-45D6-B78D-87EFE6E26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071689"/>
            <a:ext cx="5715000" cy="4275137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3" descr="DSC_0065.JPG">
            <a:extLst>
              <a:ext uri="{FF2B5EF4-FFF2-40B4-BE49-F238E27FC236}">
                <a16:creationId xmlns:a16="http://schemas.microsoft.com/office/drawing/2014/main" id="{A083B689-881B-4742-AA0F-9456C33BCD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286001"/>
            <a:ext cx="5738812" cy="4303713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8E72534-FEBB-4D21-9263-A75B1D5F58CB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74825" y="1"/>
            <a:ext cx="8047038" cy="144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cs-CZ"/>
            </a:defPPr>
            <a:lvl1pPr algn="ctr"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cs-CZ" altLang="en-US" dirty="0" err="1"/>
              <a:t>Hemivertebrektomy</a:t>
            </a:r>
            <a:endParaRPr lang="cs-CZ" altLang="en-US" dirty="0"/>
          </a:p>
          <a:p>
            <a:r>
              <a:rPr lang="cs-CZ" altLang="en-US" dirty="0"/>
              <a:t>	</a:t>
            </a:r>
            <a:r>
              <a:rPr lang="cs-CZ" altLang="en-US" dirty="0" err="1"/>
              <a:t>posterior</a:t>
            </a:r>
            <a:r>
              <a:rPr lang="cs-CZ" altLang="en-US" dirty="0"/>
              <a:t> </a:t>
            </a:r>
            <a:r>
              <a:rPr lang="cs-CZ" altLang="en-US" dirty="0" err="1"/>
              <a:t>approach</a:t>
            </a:r>
            <a:r>
              <a:rPr lang="cs-CZ" altLang="en-US" dirty="0"/>
              <a:t> </a:t>
            </a:r>
            <a:r>
              <a:rPr lang="cs-CZ" altLang="en-US" dirty="0" err="1"/>
              <a:t>only</a:t>
            </a: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BEF0B952-7DE0-4D03-B165-14BBE8B63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" r="77774" b="3905"/>
          <a:stretch>
            <a:fillRect/>
          </a:stretch>
        </p:blipFill>
        <p:spPr bwMode="auto">
          <a:xfrm>
            <a:off x="7389813" y="260350"/>
            <a:ext cx="2805112" cy="63182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4">
            <a:extLst>
              <a:ext uri="{FF2B5EF4-FFF2-40B4-BE49-F238E27FC236}">
                <a16:creationId xmlns:a16="http://schemas.microsoft.com/office/drawing/2014/main" id="{6E483E98-5764-40DC-9442-5EC57FAC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r="80612"/>
          <a:stretch>
            <a:fillRect/>
          </a:stretch>
        </p:blipFill>
        <p:spPr bwMode="auto">
          <a:xfrm>
            <a:off x="1968501" y="227014"/>
            <a:ext cx="2398713" cy="64103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4">
            <a:extLst>
              <a:ext uri="{FF2B5EF4-FFF2-40B4-BE49-F238E27FC236}">
                <a16:creationId xmlns:a16="http://schemas.microsoft.com/office/drawing/2014/main" id="{2C726F92-0054-46E0-8D7E-CE4AB1057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" t="54349" r="83376" b="8949"/>
          <a:stretch>
            <a:fillRect/>
          </a:stretch>
        </p:blipFill>
        <p:spPr bwMode="auto">
          <a:xfrm>
            <a:off x="4826001" y="214314"/>
            <a:ext cx="20685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FA74F10-8A0D-4652-A4E8-F475A48E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49716" r="81720" b="9703"/>
          <a:stretch>
            <a:fillRect/>
          </a:stretch>
        </p:blipFill>
        <p:spPr bwMode="auto">
          <a:xfrm>
            <a:off x="4826000" y="3500438"/>
            <a:ext cx="20955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>
            <a:extLst>
              <a:ext uri="{FF2B5EF4-FFF2-40B4-BE49-F238E27FC236}">
                <a16:creationId xmlns:a16="http://schemas.microsoft.com/office/drawing/2014/main" id="{A6B38CE6-7342-4387-817A-BDB534FDD6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89038" y="946150"/>
            <a:ext cx="8748712" cy="27368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b="1" dirty="0" err="1">
                <a:cs typeface="Times New Roman" pitchFamily="18" charset="0"/>
              </a:rPr>
              <a:t>The</a:t>
            </a:r>
            <a:r>
              <a:rPr lang="cs-CZ" sz="4000" b="1" dirty="0">
                <a:cs typeface="Times New Roman" pitchFamily="18" charset="0"/>
              </a:rPr>
              <a:t> </a:t>
            </a:r>
            <a:r>
              <a:rPr lang="cs-CZ" sz="4000" b="1" dirty="0" err="1">
                <a:cs typeface="Times New Roman" pitchFamily="18" charset="0"/>
              </a:rPr>
              <a:t>main</a:t>
            </a:r>
            <a:r>
              <a:rPr lang="cs-CZ" sz="4000" b="1" dirty="0">
                <a:cs typeface="Times New Roman" pitchFamily="18" charset="0"/>
              </a:rPr>
              <a:t> </a:t>
            </a:r>
            <a:r>
              <a:rPr lang="cs-CZ" sz="4000" b="1" dirty="0" err="1">
                <a:cs typeface="Times New Roman" pitchFamily="18" charset="0"/>
              </a:rPr>
              <a:t>factors</a:t>
            </a:r>
            <a:r>
              <a:rPr lang="cs-CZ" sz="4000" b="1" dirty="0">
                <a:cs typeface="Times New Roman" pitchFamily="18" charset="0"/>
              </a:rPr>
              <a:t> </a:t>
            </a:r>
            <a:r>
              <a:rPr lang="cs-CZ" sz="4000" b="1" dirty="0" err="1">
                <a:cs typeface="Times New Roman" pitchFamily="18" charset="0"/>
              </a:rPr>
              <a:t>of</a:t>
            </a:r>
            <a:r>
              <a:rPr lang="cs-CZ" sz="4000" b="1" dirty="0">
                <a:cs typeface="Times New Roman" pitchFamily="18" charset="0"/>
              </a:rPr>
              <a:t> </a:t>
            </a:r>
            <a:r>
              <a:rPr lang="cs-CZ" sz="4000" b="1" dirty="0" err="1">
                <a:cs typeface="Times New Roman" pitchFamily="18" charset="0"/>
              </a:rPr>
              <a:t>succesful</a:t>
            </a:r>
            <a:r>
              <a:rPr lang="cs-CZ" sz="4000" b="1" dirty="0">
                <a:cs typeface="Times New Roman" pitchFamily="18" charset="0"/>
              </a:rPr>
              <a:t> </a:t>
            </a:r>
            <a:r>
              <a:rPr lang="cs-CZ" sz="4000" b="1" dirty="0" err="1">
                <a:cs typeface="Times New Roman" pitchFamily="18" charset="0"/>
              </a:rPr>
              <a:t>treatment</a:t>
            </a:r>
            <a:r>
              <a:rPr lang="cs-CZ" sz="4000" b="1" dirty="0">
                <a:cs typeface="Times New Roman" pitchFamily="18" charset="0"/>
              </a:rPr>
              <a:t> </a:t>
            </a:r>
            <a:r>
              <a:rPr lang="cs-CZ" sz="4000" b="1" dirty="0" err="1">
                <a:cs typeface="Times New Roman" pitchFamily="18" charset="0"/>
              </a:rPr>
              <a:t>of</a:t>
            </a:r>
            <a:r>
              <a:rPr lang="cs-CZ" sz="4000" b="1" dirty="0">
                <a:cs typeface="Times New Roman" pitchFamily="18" charset="0"/>
              </a:rPr>
              <a:t> </a:t>
            </a:r>
            <a:r>
              <a:rPr lang="cs-CZ" sz="4000" b="1" dirty="0" err="1">
                <a:cs typeface="Times New Roman" pitchFamily="18" charset="0"/>
              </a:rPr>
              <a:t>congenital</a:t>
            </a:r>
            <a:r>
              <a:rPr lang="cs-CZ" sz="4000" b="1" dirty="0">
                <a:cs typeface="Times New Roman" pitchFamily="18" charset="0"/>
              </a:rPr>
              <a:t> </a:t>
            </a:r>
            <a:r>
              <a:rPr lang="cs-CZ" sz="4000" b="1" dirty="0" err="1">
                <a:cs typeface="Times New Roman" pitchFamily="18" charset="0"/>
              </a:rPr>
              <a:t>scoliosis</a:t>
            </a:r>
            <a:endParaRPr lang="cs-CZ" b="1" dirty="0"/>
          </a:p>
        </p:txBody>
      </p:sp>
      <p:sp>
        <p:nvSpPr>
          <p:cNvPr id="356356" name="Rectangle 4">
            <a:extLst>
              <a:ext uri="{FF2B5EF4-FFF2-40B4-BE49-F238E27FC236}">
                <a16:creationId xmlns:a16="http://schemas.microsoft.com/office/drawing/2014/main" id="{DC8D0D62-85FB-4DA8-8F85-0C80A3BCF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939" y="152400"/>
            <a:ext cx="3452811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altLang="en-US" sz="4400" b="1" dirty="0" err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Conclusion</a:t>
            </a:r>
            <a:endParaRPr lang="cs-CZ" altLang="en-US" sz="4400" b="1" dirty="0">
              <a:solidFill>
                <a:srgbClr val="1E23EA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71393E0-CCBD-45D7-A20E-ADDE4B38A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576" y="3457575"/>
            <a:ext cx="874712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  <a:defRPr/>
            </a:pPr>
            <a:r>
              <a:rPr lang="cs-CZ" sz="4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early </a:t>
            </a:r>
            <a:r>
              <a:rPr lang="cs-CZ" sz="4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detection</a:t>
            </a:r>
            <a:endParaRPr lang="cs-CZ" sz="4000" b="1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Times New Roman" pitchFamily="18" charset="0"/>
            </a:endParaRPr>
          </a:p>
          <a:p>
            <a:pPr marL="571500" indent="-571500" algn="l" eaLnBrk="1" hangingPunct="1">
              <a:buFont typeface="Arial"/>
              <a:buChar char="•"/>
              <a:defRPr/>
            </a:pPr>
            <a:r>
              <a:rPr lang="cs-CZ" sz="4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good</a:t>
            </a:r>
            <a:r>
              <a:rPr lang="cs-CZ" sz="4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timing</a:t>
            </a:r>
            <a:endParaRPr lang="cs-CZ" sz="4000" b="1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Times New Roman" pitchFamily="18" charset="0"/>
            </a:endParaRPr>
          </a:p>
          <a:p>
            <a:pPr marL="571500" indent="-571500" algn="l" eaLnBrk="1" hangingPunct="1">
              <a:buFont typeface="Arial"/>
              <a:buChar char="•"/>
              <a:defRPr/>
            </a:pPr>
            <a:r>
              <a:rPr lang="cs-CZ" sz="4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adequate</a:t>
            </a:r>
            <a:r>
              <a:rPr lang="cs-CZ" sz="4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surgical</a:t>
            </a:r>
            <a:r>
              <a:rPr lang="cs-CZ" sz="4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  <a:t>approach</a:t>
            </a:r>
            <a:br>
              <a:rPr lang="cs-CZ" sz="40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rPr>
            </a:br>
            <a:endParaRPr lang="cs-CZ" b="1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3674FF-265D-4376-AAC6-1BC905F3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596" y="562719"/>
            <a:ext cx="8229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Diastematomyelie</a:t>
            </a:r>
          </a:p>
        </p:txBody>
      </p:sp>
      <p:pic>
        <p:nvPicPr>
          <p:cNvPr id="8195" name="Picture 5" descr="Výsledek obrázku">
            <a:extLst>
              <a:ext uri="{FF2B5EF4-FFF2-40B4-BE49-F238E27FC236}">
                <a16:creationId xmlns:a16="http://schemas.microsoft.com/office/drawing/2014/main" id="{55D6A427-BC90-41BA-BD1D-1492C4874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4" y="1428750"/>
            <a:ext cx="34766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Výsledek obrázku">
            <a:extLst>
              <a:ext uri="{FF2B5EF4-FFF2-40B4-BE49-F238E27FC236}">
                <a16:creationId xmlns:a16="http://schemas.microsoft.com/office/drawing/2014/main" id="{00758893-1AC8-41E4-A9C6-C70206666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r="50851"/>
          <a:stretch>
            <a:fillRect/>
          </a:stretch>
        </p:blipFill>
        <p:spPr bwMode="auto">
          <a:xfrm>
            <a:off x="2541589" y="1428750"/>
            <a:ext cx="34115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ovéPole 4">
            <a:extLst>
              <a:ext uri="{FF2B5EF4-FFF2-40B4-BE49-F238E27FC236}">
                <a16:creationId xmlns:a16="http://schemas.microsoft.com/office/drawing/2014/main" id="{3032DDB1-4135-4F22-8EFA-010E31FE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0689" y="6000750"/>
            <a:ext cx="2357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i="1" dirty="0" err="1">
                <a:latin typeface="Calibri" panose="020F0502020204030204" pitchFamily="34" charset="0"/>
              </a:rPr>
              <a:t>Skl</a:t>
            </a:r>
            <a:r>
              <a:rPr lang="cs-CZ" altLang="cs-CZ" sz="2000" i="1" dirty="0">
                <a:latin typeface="Calibri" panose="020F0502020204030204" pitchFamily="34" charset="0"/>
              </a:rPr>
              <a:t>, Mot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Výsledek obrázku">
            <a:extLst>
              <a:ext uri="{FF2B5EF4-FFF2-40B4-BE49-F238E27FC236}">
                <a16:creationId xmlns:a16="http://schemas.microsoft.com/office/drawing/2014/main" id="{420F11C4-03F1-4F2B-8E69-41E30475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4813"/>
            <a:ext cx="84201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Výsledek obrázku pro Tethered cord">
            <a:extLst>
              <a:ext uri="{FF2B5EF4-FFF2-40B4-BE49-F238E27FC236}">
                <a16:creationId xmlns:a16="http://schemas.microsoft.com/office/drawing/2014/main" id="{357293A9-2A12-493D-9FEF-C7734AAF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85938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Výsledek obrázku pro Tethered cord">
            <a:extLst>
              <a:ext uri="{FF2B5EF4-FFF2-40B4-BE49-F238E27FC236}">
                <a16:creationId xmlns:a16="http://schemas.microsoft.com/office/drawing/2014/main" id="{248461E1-EFC5-4A40-A517-DAF01558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2571750"/>
            <a:ext cx="48101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3349B69-88AE-4EE0-A2CC-2E8B576C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58" y="214290"/>
            <a:ext cx="7072362" cy="928694"/>
          </a:xfrm>
        </p:spPr>
        <p:txBody>
          <a:bodyPr/>
          <a:lstStyle/>
          <a:p>
            <a:pPr>
              <a:defRPr/>
            </a:pPr>
            <a:r>
              <a:rPr lang="cs-CZ" sz="2600" dirty="0" err="1"/>
              <a:t>Tethered</a:t>
            </a:r>
            <a:r>
              <a:rPr lang="cs-CZ" sz="2600" dirty="0"/>
              <a:t> </a:t>
            </a:r>
            <a:r>
              <a:rPr lang="cs-CZ" sz="2600" dirty="0" err="1"/>
              <a:t>cord</a:t>
            </a:r>
            <a:r>
              <a:rPr lang="cs-CZ" sz="2600" dirty="0"/>
              <a:t> syndrome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ýsledek obrázku">
            <a:extLst>
              <a:ext uri="{FF2B5EF4-FFF2-40B4-BE49-F238E27FC236}">
                <a16:creationId xmlns:a16="http://schemas.microsoft.com/office/drawing/2014/main" id="{9C04820B-E0F7-469F-AFA1-C64275E3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928814"/>
            <a:ext cx="457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Výsledek obrázku">
            <a:extLst>
              <a:ext uri="{FF2B5EF4-FFF2-40B4-BE49-F238E27FC236}">
                <a16:creationId xmlns:a16="http://schemas.microsoft.com/office/drawing/2014/main" id="{B8A38E34-7E6C-4CC9-8F92-B0252CF49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357314"/>
            <a:ext cx="36576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An external file that holds a picture, illustration, etc.&#10;Object name is AJNS-10-226-g002.jpg">
            <a:extLst>
              <a:ext uri="{FF2B5EF4-FFF2-40B4-BE49-F238E27FC236}">
                <a16:creationId xmlns:a16="http://schemas.microsoft.com/office/drawing/2014/main" id="{C9BD89D7-38EF-4892-97AC-11F7ECE52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285751"/>
            <a:ext cx="51339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ovéPole 4">
            <a:extLst>
              <a:ext uri="{FF2B5EF4-FFF2-40B4-BE49-F238E27FC236}">
                <a16:creationId xmlns:a16="http://schemas.microsoft.com/office/drawing/2014/main" id="{6474DF72-5623-43EC-9214-9B92A641B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428626"/>
            <a:ext cx="164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4000" dirty="0">
                <a:latin typeface="Calibri" panose="020F0502020204030204" pitchFamily="34" charset="0"/>
              </a:rPr>
              <a:t>CT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Výsledek obrázku">
            <a:extLst>
              <a:ext uri="{FF2B5EF4-FFF2-40B4-BE49-F238E27FC236}">
                <a16:creationId xmlns:a16="http://schemas.microsoft.com/office/drawing/2014/main" id="{F8E70054-45FC-40B0-92FD-896EB68D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549400"/>
            <a:ext cx="36576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Výsledek obrázku">
            <a:extLst>
              <a:ext uri="{FF2B5EF4-FFF2-40B4-BE49-F238E27FC236}">
                <a16:creationId xmlns:a16="http://schemas.microsoft.com/office/drawing/2014/main" id="{799C69F2-CEF0-4F00-970B-397E2C4B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571625"/>
            <a:ext cx="4814888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ovéPole 3">
            <a:extLst>
              <a:ext uri="{FF2B5EF4-FFF2-40B4-BE49-F238E27FC236}">
                <a16:creationId xmlns:a16="http://schemas.microsoft.com/office/drawing/2014/main" id="{678EB366-A70D-43E0-96B7-7F81E80C3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428626"/>
            <a:ext cx="164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4000" dirty="0">
                <a:latin typeface="Calibri" panose="020F0502020204030204" pitchFamily="34" charset="0"/>
              </a:rPr>
              <a:t>MRI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D8B40-8ACF-41A2-B56B-CBC4F6E8E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Neuromuscular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scoliosis</a:t>
            </a:r>
            <a:endParaRPr lang="en-US" b="1" dirty="0">
              <a:solidFill>
                <a:srgbClr val="1E23EA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51DAB7-A4C3-46C1-B6EB-AD42065FD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:\repko\0163.jpg">
            <a:extLst>
              <a:ext uri="{FF2B5EF4-FFF2-40B4-BE49-F238E27FC236}">
                <a16:creationId xmlns:a16="http://schemas.microsoft.com/office/drawing/2014/main" id="{2E36FDB6-0F7C-4302-A6A7-46D3D5200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65" y="1501360"/>
            <a:ext cx="2130470" cy="5011057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0153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91BBF260-924A-465D-AB43-D0827B4D0A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92275" y="531784"/>
            <a:ext cx="8872538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altLang="cs-CZ" b="1" dirty="0" err="1">
                <a:solidFill>
                  <a:srgbClr val="1E23EA"/>
                </a:solidFill>
              </a:rPr>
              <a:t>Scoliosis</a:t>
            </a:r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types</a:t>
            </a:r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due</a:t>
            </a:r>
            <a:r>
              <a:rPr lang="cs-CZ" altLang="cs-CZ" b="1" dirty="0">
                <a:solidFill>
                  <a:srgbClr val="1E23EA"/>
                </a:solidFill>
              </a:rPr>
              <a:t> to </a:t>
            </a:r>
            <a:r>
              <a:rPr lang="cs-CZ" altLang="cs-CZ" b="1" dirty="0" err="1">
                <a:solidFill>
                  <a:srgbClr val="1E23EA"/>
                </a:solidFill>
              </a:rPr>
              <a:t>ethiology</a:t>
            </a:r>
            <a:endParaRPr lang="cs-CZ" altLang="cs-CZ" b="1" dirty="0">
              <a:solidFill>
                <a:srgbClr val="1E23EA"/>
              </a:solidFill>
            </a:endParaRPr>
          </a:p>
        </p:txBody>
      </p:sp>
      <p:sp>
        <p:nvSpPr>
          <p:cNvPr id="128003" name="Text Box 3">
            <a:extLst>
              <a:ext uri="{FF2B5EF4-FFF2-40B4-BE49-F238E27FC236}">
                <a16:creationId xmlns:a16="http://schemas.microsoft.com/office/drawing/2014/main" id="{2319AC78-F111-4DD0-AE1B-32CEF2688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44675"/>
            <a:ext cx="3389313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 dirty="0">
                <a:latin typeface="Calibri" panose="020F0502020204030204" pitchFamily="34" charset="0"/>
              </a:rPr>
              <a:t>TYPU deformity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EB1A14AA-8B15-4C78-9055-AA1DDFCD2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1844675"/>
            <a:ext cx="3389312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VĚKU pacienta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FFB2BF3-8FAB-4981-A075-DD0C35097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068638"/>
            <a:ext cx="4033838" cy="29091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b="1" dirty="0" err="1">
                <a:latin typeface="Calibri" panose="020F0502020204030204" pitchFamily="34" charset="0"/>
              </a:rPr>
              <a:t>Idiopathic</a:t>
            </a:r>
            <a:r>
              <a:rPr lang="cs-CZ" altLang="cs-CZ" sz="3200" b="1" dirty="0">
                <a:latin typeface="Calibri" panose="020F0502020204030204" pitchFamily="34" charset="0"/>
              </a:rPr>
              <a:t>	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b="1" dirty="0" err="1">
                <a:latin typeface="Calibri" panose="020F0502020204030204" pitchFamily="34" charset="0"/>
              </a:rPr>
              <a:t>Congenital</a:t>
            </a:r>
            <a:endParaRPr lang="cs-CZ" altLang="cs-CZ" sz="32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b="1" u="sng" dirty="0" err="1">
                <a:solidFill>
                  <a:srgbClr val="1E23EA"/>
                </a:solidFill>
                <a:latin typeface="Calibri" panose="020F0502020204030204" pitchFamily="34" charset="0"/>
              </a:rPr>
              <a:t>Neuromuscular</a:t>
            </a:r>
            <a:endParaRPr lang="cs-CZ" altLang="cs-CZ" sz="3200" b="1" u="sng" dirty="0">
              <a:solidFill>
                <a:srgbClr val="1E23EA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DA05394-A07C-4FA5-B6AF-18E59739A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2997200"/>
            <a:ext cx="4791074" cy="3538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latin typeface="Calibri" panose="020F0502020204030204" pitchFamily="34" charset="0"/>
              </a:rPr>
              <a:t>Infantile</a:t>
            </a:r>
            <a:endParaRPr lang="cs-CZ" altLang="cs-CZ" sz="28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	</a:t>
            </a:r>
            <a:r>
              <a:rPr lang="cs-CZ" altLang="cs-CZ" b="1" dirty="0">
                <a:latin typeface="Calibri" panose="020F0502020204030204" pitchFamily="34" charset="0"/>
              </a:rPr>
              <a:t>&lt; 3 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latin typeface="Calibri" panose="020F0502020204030204" pitchFamily="34" charset="0"/>
              </a:rPr>
              <a:t>Juvenile</a:t>
            </a:r>
            <a:r>
              <a:rPr lang="cs-CZ" altLang="cs-CZ" sz="2800" b="1" dirty="0">
                <a:latin typeface="Calibri" panose="020F0502020204030204" pitchFamily="34" charset="0"/>
              </a:rPr>
              <a:t>	</a:t>
            </a:r>
          </a:p>
          <a:p>
            <a:pPr lvl="1"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</a:t>
            </a:r>
            <a:r>
              <a:rPr lang="cs-CZ" altLang="cs-CZ" b="1" dirty="0">
                <a:latin typeface="Calibri" panose="020F0502020204030204" pitchFamily="34" charset="0"/>
              </a:rPr>
              <a:t>4-10 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Adolescent</a:t>
            </a:r>
          </a:p>
          <a:p>
            <a:pPr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	</a:t>
            </a:r>
            <a:r>
              <a:rPr lang="cs-CZ" altLang="cs-CZ" b="1" dirty="0">
                <a:latin typeface="Calibri" panose="020F0502020204030204" pitchFamily="34" charset="0"/>
              </a:rPr>
              <a:t>11-17 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latin typeface="Calibri" panose="020F0502020204030204" pitchFamily="34" charset="0"/>
              </a:rPr>
              <a:t>Adult</a:t>
            </a:r>
            <a:endParaRPr lang="cs-CZ" altLang="cs-CZ" sz="28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	</a:t>
            </a:r>
            <a:r>
              <a:rPr lang="cs-CZ" altLang="cs-CZ" b="1" dirty="0">
                <a:latin typeface="Calibri" panose="020F0502020204030204" pitchFamily="34" charset="0"/>
              </a:rPr>
              <a:t>&gt; 17 y</a:t>
            </a:r>
          </a:p>
        </p:txBody>
      </p:sp>
      <p:cxnSp>
        <p:nvCxnSpPr>
          <p:cNvPr id="22534" name="Straight Connector 21">
            <a:extLst>
              <a:ext uri="{FF2B5EF4-FFF2-40B4-BE49-F238E27FC236}">
                <a16:creationId xmlns:a16="http://schemas.microsoft.com/office/drawing/2014/main" id="{D7C877BD-F606-46C7-A4CC-9C033F9875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08214" y="2636838"/>
            <a:ext cx="30956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5" name="Straight Connector 29">
            <a:extLst>
              <a:ext uri="{FF2B5EF4-FFF2-40B4-BE49-F238E27FC236}">
                <a16:creationId xmlns:a16="http://schemas.microsoft.com/office/drawing/2014/main" id="{2733A156-8EB9-4369-B307-95B9F8171F1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43700" y="2636838"/>
            <a:ext cx="295275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961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66728" y="248795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24192" y="37993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  <a:latin typeface="Calibri" panose="020F0502020204030204" pitchFamily="34" charset="0"/>
              </a:rPr>
              <a:t>2018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9473"/>
            <a:ext cx="9144000" cy="417967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320136" y="504453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35 let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503712" y="501970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32 let</a:t>
            </a:r>
          </a:p>
        </p:txBody>
      </p:sp>
    </p:spTree>
    <p:extLst>
      <p:ext uri="{BB962C8B-B14F-4D97-AF65-F5344CB8AC3E}">
        <p14:creationId xmlns:p14="http://schemas.microsoft.com/office/powerpoint/2010/main" val="340681817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4F887E4-56AB-4E08-8B00-652F1499D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7125" y="392186"/>
            <a:ext cx="9721850" cy="1311128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Neuromuscular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scoliosis</a:t>
            </a:r>
            <a:br>
              <a:rPr lang="cs-CZ" altLang="en-US" b="1" dirty="0">
                <a:solidFill>
                  <a:srgbClr val="1E23EA"/>
                </a:solidFill>
              </a:rPr>
            </a:br>
            <a:endParaRPr lang="cs-CZ" altLang="en-US" b="1" dirty="0">
              <a:solidFill>
                <a:srgbClr val="1E23EA"/>
              </a:solidFill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5CF836B-23A6-4F3F-B51A-082428022C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49300" y="1273176"/>
            <a:ext cx="10287000" cy="45434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en-US" sz="1400" dirty="0">
                <a:ea typeface="ＭＳ Ｐゴシック" panose="020B0600070205080204" pitchFamily="34" charset="-128"/>
              </a:rPr>
              <a:t>	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400" dirty="0">
                <a:ea typeface="ＭＳ Ｐゴシック" panose="020B0600070205080204" pitchFamily="34" charset="-128"/>
              </a:rPr>
              <a:t>	</a:t>
            </a:r>
            <a:r>
              <a:rPr lang="cs-CZ" altLang="en-US" b="1" dirty="0">
                <a:ea typeface="ＭＳ Ｐゴシック" panose="020B0600070205080204" pitchFamily="34" charset="-128"/>
              </a:rPr>
              <a:t>- </a:t>
            </a:r>
            <a:r>
              <a:rPr lang="en-US" dirty="0"/>
              <a:t>Significant progression (even after growth)</a:t>
            </a:r>
            <a:br>
              <a:rPr lang="en-US" dirty="0"/>
            </a:br>
            <a:endParaRPr lang="cs-CZ" dirty="0"/>
          </a:p>
          <a:p>
            <a:pPr>
              <a:lnSpc>
                <a:spcPct val="80000"/>
              </a:lnSpc>
            </a:pPr>
            <a:r>
              <a:rPr lang="en-US" dirty="0"/>
              <a:t> severe deformities</a:t>
            </a:r>
            <a:br>
              <a:rPr lang="en-US" dirty="0"/>
            </a:br>
            <a:endParaRPr lang="cs-CZ" dirty="0"/>
          </a:p>
          <a:p>
            <a:pPr>
              <a:lnSpc>
                <a:spcPct val="80000"/>
              </a:lnSpc>
            </a:pPr>
            <a:r>
              <a:rPr lang="en-US" dirty="0"/>
              <a:t> combined with pelvic and hip deformities</a:t>
            </a:r>
            <a:br>
              <a:rPr lang="en-US" dirty="0"/>
            </a:br>
            <a:endParaRPr lang="cs-CZ" dirty="0"/>
          </a:p>
          <a:p>
            <a:pPr>
              <a:lnSpc>
                <a:spcPct val="80000"/>
              </a:lnSpc>
            </a:pPr>
            <a:r>
              <a:rPr lang="en-US" dirty="0"/>
              <a:t>high degree of associated dysfunction</a:t>
            </a:r>
            <a:br>
              <a:rPr lang="en-US" dirty="0"/>
            </a:br>
            <a:endParaRPr lang="cs-CZ" dirty="0"/>
          </a:p>
          <a:p>
            <a:pPr lvl="1">
              <a:lnSpc>
                <a:spcPct val="80000"/>
              </a:lnSpc>
            </a:pPr>
            <a:r>
              <a:rPr lang="en-US" dirty="0"/>
              <a:t>cardiopulmonary</a:t>
            </a:r>
            <a:br>
              <a:rPr lang="en-US" dirty="0"/>
            </a:br>
            <a:endParaRPr lang="cs-CZ" dirty="0"/>
          </a:p>
          <a:p>
            <a:pPr lvl="1">
              <a:lnSpc>
                <a:spcPct val="80000"/>
              </a:lnSpc>
            </a:pPr>
            <a:r>
              <a:rPr lang="en-US" dirty="0"/>
              <a:t>urinary</a:t>
            </a:r>
            <a:br>
              <a:rPr lang="en-US" dirty="0"/>
            </a:br>
            <a:r>
              <a:rPr lang="cs-CZ" dirty="0"/>
              <a:t>	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 pressure sores</a:t>
            </a:r>
            <a:br>
              <a:rPr lang="en-US" dirty="0"/>
            </a:br>
            <a:endParaRPr lang="cs-CZ" dirty="0"/>
          </a:p>
          <a:p>
            <a:pPr lvl="1">
              <a:lnSpc>
                <a:spcPct val="80000"/>
              </a:lnSpc>
            </a:pPr>
            <a:r>
              <a:rPr lang="en-US" dirty="0"/>
              <a:t> osteoporosis</a:t>
            </a:r>
            <a:endParaRPr lang="cs-CZ" altLang="en-US" sz="1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872505F9-877C-465A-8271-AD0824D0F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0701" y="487334"/>
            <a:ext cx="9210675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altLang="en-US" b="1" dirty="0" err="1">
                <a:solidFill>
                  <a:srgbClr val="1E23EA"/>
                </a:solidFill>
              </a:rPr>
              <a:t>Conservative</a:t>
            </a:r>
            <a:r>
              <a:rPr lang="cs-CZ" altLang="en-US" b="1" dirty="0">
                <a:solidFill>
                  <a:srgbClr val="1E23EA"/>
                </a:solidFill>
              </a:rPr>
              <a:t> </a:t>
            </a:r>
            <a:r>
              <a:rPr lang="cs-CZ" altLang="en-US" b="1" dirty="0" err="1">
                <a:solidFill>
                  <a:srgbClr val="1E23EA"/>
                </a:solidFill>
              </a:rPr>
              <a:t>treatement</a:t>
            </a:r>
            <a:endParaRPr lang="cs-CZ" altLang="en-US" b="1" dirty="0">
              <a:solidFill>
                <a:srgbClr val="1E23EA"/>
              </a:solidFill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195777A-ED59-47F6-8DD7-7118648A5B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8926" y="2133600"/>
            <a:ext cx="9883775" cy="4724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en-US" b="1" dirty="0">
                <a:ea typeface="ＭＳ Ｐゴシック" panose="020B0600070205080204" pitchFamily="34" charset="-128"/>
              </a:rPr>
              <a:t>1.physiotherapy</a:t>
            </a:r>
          </a:p>
          <a:p>
            <a:pPr>
              <a:buFontTx/>
              <a:buNone/>
            </a:pPr>
            <a:endParaRPr lang="cs-CZ" altLang="en-US" sz="2400" b="1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endParaRPr lang="cs-CZ" altLang="en-US" sz="20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cs-CZ" altLang="en-US" b="1" dirty="0">
                <a:ea typeface="ＭＳ Ｐゴシック" panose="020B0600070205080204" pitchFamily="34" charset="-128"/>
              </a:rPr>
              <a:t>2.Protsthetic care</a:t>
            </a:r>
          </a:p>
          <a:p>
            <a:pPr lvl="4"/>
            <a:endParaRPr lang="cs-CZ" altLang="en-US" sz="1600" b="1" dirty="0">
              <a:ea typeface="ＭＳ Ｐゴシック" panose="020B0600070205080204" pitchFamily="34" charset="-128"/>
            </a:endParaRPr>
          </a:p>
          <a:p>
            <a:pPr lvl="4"/>
            <a:r>
              <a:rPr lang="cs-CZ" altLang="en-US" b="1" dirty="0" err="1">
                <a:ea typeface="ＭＳ Ｐゴシック" panose="020B0600070205080204" pitchFamily="34" charset="-128"/>
              </a:rPr>
              <a:t>braces</a:t>
            </a:r>
            <a:endParaRPr lang="cs-CZ" altLang="en-US" b="1" dirty="0">
              <a:ea typeface="ＭＳ Ｐゴシック" panose="020B0600070205080204" pitchFamily="34" charset="-128"/>
            </a:endParaRPr>
          </a:p>
          <a:p>
            <a:pPr lvl="4"/>
            <a:endParaRPr lang="cs-CZ" altLang="en-US" b="1" dirty="0">
              <a:ea typeface="ＭＳ Ｐゴシック" panose="020B0600070205080204" pitchFamily="34" charset="-128"/>
            </a:endParaRPr>
          </a:p>
          <a:p>
            <a:pPr lvl="4"/>
            <a:r>
              <a:rPr lang="cs-CZ" altLang="en-US" b="1" dirty="0" err="1">
                <a:ea typeface="ＭＳ Ｐゴシック" panose="020B0600070205080204" pitchFamily="34" charset="-128"/>
              </a:rPr>
              <a:t>Sitting</a:t>
            </a:r>
            <a:r>
              <a:rPr lang="cs-CZ" altLang="en-US" b="1" dirty="0">
                <a:ea typeface="ＭＳ Ｐゴシック" panose="020B0600070205080204" pitchFamily="34" charset="-128"/>
              </a:rPr>
              <a:t> support </a:t>
            </a:r>
            <a:r>
              <a:rPr lang="cs-CZ" altLang="en-US" b="1" dirty="0" err="1">
                <a:ea typeface="ＭＳ Ｐゴシック" panose="020B0600070205080204" pitchFamily="34" charset="-128"/>
              </a:rPr>
              <a:t>brace</a:t>
            </a:r>
            <a:r>
              <a:rPr lang="cs-CZ" altLang="en-US" b="1" dirty="0">
                <a:ea typeface="ＭＳ Ｐゴシック" panose="020B0600070205080204" pitchFamily="34" charset="-128"/>
              </a:rPr>
              <a:t> in </a:t>
            </a:r>
            <a:r>
              <a:rPr lang="cs-CZ" altLang="en-US" b="1" dirty="0" err="1">
                <a:ea typeface="ＭＳ Ｐゴシック" panose="020B0600070205080204" pitchFamily="34" charset="-128"/>
              </a:rPr>
              <a:t>wheelchair</a:t>
            </a:r>
            <a:endParaRPr lang="cs-CZ" altLang="en-US" b="1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endParaRPr lang="cs-CZ" altLang="en-US" b="1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cs-CZ" altLang="en-US" b="1" dirty="0">
                <a:ea typeface="ＭＳ Ｐゴシック" panose="020B0600070205080204" pitchFamily="34" charset="-128"/>
              </a:rPr>
              <a:t>3.Nursing care</a:t>
            </a:r>
            <a:endParaRPr lang="cs-CZ" altLang="en-US" sz="2400" b="1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cs-CZ" altLang="en-US" sz="2000" dirty="0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98308" name="Line 4">
            <a:extLst>
              <a:ext uri="{FF2B5EF4-FFF2-40B4-BE49-F238E27FC236}">
                <a16:creationId xmlns:a16="http://schemas.microsoft.com/office/drawing/2014/main" id="{09217C23-4C50-42B4-9882-4113FEFBC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3025" y="1484313"/>
            <a:ext cx="9525000" cy="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30724" name="Picture 6" descr="C:\Documents and Settings\rdcuser\My Documents\foto skripta NM skol\foto36.JPG">
            <a:extLst>
              <a:ext uri="{FF2B5EF4-FFF2-40B4-BE49-F238E27FC236}">
                <a16:creationId xmlns:a16="http://schemas.microsoft.com/office/drawing/2014/main" id="{CE99A0B8-C19F-47F1-B34C-AE1C551F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428849"/>
            <a:ext cx="4419600" cy="38735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8321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4" name="Text Box 6">
            <a:extLst>
              <a:ext uri="{FF2B5EF4-FFF2-40B4-BE49-F238E27FC236}">
                <a16:creationId xmlns:a16="http://schemas.microsoft.com/office/drawing/2014/main" id="{6126A6E5-3E72-4BC7-B3B3-BDC673E3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4191001"/>
            <a:ext cx="8839200" cy="2941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600" b="1" dirty="0">
                <a:latin typeface="Calibri" panose="020F0502020204030204" pitchFamily="34" charset="0"/>
              </a:rPr>
              <a:t>	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83978" name="Text Box 10">
            <a:extLst>
              <a:ext uri="{FF2B5EF4-FFF2-40B4-BE49-F238E27FC236}">
                <a16:creationId xmlns:a16="http://schemas.microsoft.com/office/drawing/2014/main" id="{C99790CF-21EB-4632-80A1-F7E70EF37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2438401"/>
            <a:ext cx="8839200" cy="2941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600" b="1" dirty="0">
                <a:latin typeface="Calibri" panose="020F0502020204030204" pitchFamily="34" charset="0"/>
              </a:rPr>
              <a:t>	</a:t>
            </a:r>
            <a:endParaRPr lang="cs-CZ" sz="3200" dirty="0">
              <a:latin typeface="Calibri" panose="020F0502020204030204" pitchFamily="34" charset="0"/>
            </a:endParaRP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CC47736E-1E21-4BF6-A1FC-999C83F7B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349" y="357188"/>
            <a:ext cx="413472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altLang="en-US" dirty="0"/>
              <a:t>Léčebné postupy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3E17F19-D912-4CFD-8FDB-22338EF21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1643063"/>
            <a:ext cx="10287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s-CZ" altLang="en-US" b="1" dirty="0">
                <a:latin typeface="Calibri" panose="020F0502020204030204" pitchFamily="34" charset="0"/>
              </a:rPr>
              <a:t>1. </a:t>
            </a:r>
            <a:r>
              <a:rPr lang="cs-CZ" altLang="en-US" b="1" dirty="0" err="1">
                <a:latin typeface="Calibri" panose="020F0502020204030204" pitchFamily="34" charset="0"/>
              </a:rPr>
              <a:t>Conservative</a:t>
            </a:r>
            <a:r>
              <a:rPr lang="cs-CZ" altLang="en-US" b="1" dirty="0">
                <a:latin typeface="Calibri" panose="020F0502020204030204" pitchFamily="34" charset="0"/>
              </a:rPr>
              <a:t> </a:t>
            </a:r>
            <a:r>
              <a:rPr lang="cs-CZ" altLang="en-US" b="1" dirty="0" err="1">
                <a:latin typeface="Calibri" panose="020F0502020204030204" pitchFamily="34" charset="0"/>
              </a:rPr>
              <a:t>treatement</a:t>
            </a:r>
            <a:endParaRPr lang="cs-CZ" altLang="en-US" b="1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s-CZ" altLang="en-US" dirty="0">
                <a:latin typeface="Calibri" panose="020F0502020204030204" pitchFamily="34" charset="0"/>
              </a:rPr>
              <a:t>	</a:t>
            </a:r>
            <a:r>
              <a:rPr lang="en-US" dirty="0"/>
              <a:t> disadvantages </a:t>
            </a:r>
            <a:r>
              <a:rPr lang="cs-CZ" altLang="en-US" dirty="0">
                <a:latin typeface="Calibri" panose="020F0502020204030204" pitchFamily="34" charset="0"/>
              </a:rPr>
              <a:t>:	-</a:t>
            </a:r>
            <a:r>
              <a:rPr lang="en-US" dirty="0"/>
              <a:t>small effect</a:t>
            </a:r>
            <a:br>
              <a:rPr lang="en-US" dirty="0"/>
            </a:br>
            <a:r>
              <a:rPr lang="cs-CZ" dirty="0"/>
              <a:t>			</a:t>
            </a:r>
            <a:r>
              <a:rPr lang="en-US" dirty="0"/>
              <a:t>- Poor orthosis tolerance</a:t>
            </a:r>
            <a:br>
              <a:rPr lang="en-US" dirty="0"/>
            </a:br>
            <a:r>
              <a:rPr lang="cs-CZ" dirty="0"/>
              <a:t>			</a:t>
            </a:r>
            <a:r>
              <a:rPr lang="en-US" dirty="0"/>
              <a:t>-negative influence of K-P function with orthosis</a:t>
            </a:r>
            <a:br>
              <a:rPr lang="en-US" dirty="0"/>
            </a:br>
            <a:r>
              <a:rPr lang="cs-CZ" dirty="0"/>
              <a:t>			</a:t>
            </a:r>
            <a:r>
              <a:rPr lang="en-US" dirty="0"/>
              <a:t>-</a:t>
            </a:r>
            <a:r>
              <a:rPr lang="en-US" dirty="0" err="1"/>
              <a:t>decubits</a:t>
            </a:r>
            <a:endParaRPr lang="cs-CZ" altLang="en-US" b="1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s-CZ" altLang="en-US" b="1" dirty="0">
                <a:latin typeface="Calibri" panose="020F0502020204030204" pitchFamily="34" charset="0"/>
              </a:rPr>
              <a:t>2. </a:t>
            </a:r>
            <a:r>
              <a:rPr lang="cs-CZ" altLang="en-US" b="1" dirty="0" err="1">
                <a:latin typeface="Calibri" panose="020F0502020204030204" pitchFamily="34" charset="0"/>
              </a:rPr>
              <a:t>surgery</a:t>
            </a:r>
            <a:endParaRPr lang="cs-CZ" altLang="en-US" b="1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s-CZ" altLang="en-US" dirty="0">
                <a:latin typeface="Calibri" panose="020F0502020204030204" pitchFamily="34" charset="0"/>
              </a:rPr>
              <a:t>	</a:t>
            </a:r>
            <a:r>
              <a:rPr lang="cs-CZ" altLang="en-US" dirty="0" err="1">
                <a:latin typeface="Calibri" panose="020F0502020204030204" pitchFamily="34" charset="0"/>
              </a:rPr>
              <a:t>indication</a:t>
            </a:r>
            <a:r>
              <a:rPr lang="cs-CZ" altLang="en-US" dirty="0">
                <a:latin typeface="Calibri" panose="020F0502020204030204" pitchFamily="34" charset="0"/>
              </a:rPr>
              <a:t>:		-</a:t>
            </a:r>
            <a:r>
              <a:rPr lang="en-US" dirty="0"/>
              <a:t>collapse and instability of the spine</a:t>
            </a:r>
            <a:br>
              <a:rPr lang="en-US" dirty="0"/>
            </a:br>
            <a:r>
              <a:rPr lang="cs-CZ" dirty="0"/>
              <a:t>			</a:t>
            </a:r>
            <a:r>
              <a:rPr lang="en-US" dirty="0"/>
              <a:t>-deterioration of cardiopulmonary functions by orthosis</a:t>
            </a:r>
            <a:br>
              <a:rPr lang="en-US" dirty="0"/>
            </a:br>
            <a:r>
              <a:rPr lang="cs-CZ" dirty="0"/>
              <a:t>			</a:t>
            </a:r>
            <a:r>
              <a:rPr lang="en-US" dirty="0"/>
              <a:t>-back pain</a:t>
            </a:r>
            <a:br>
              <a:rPr lang="en-US" dirty="0"/>
            </a:br>
            <a:r>
              <a:rPr lang="cs-CZ" dirty="0"/>
              <a:t>			</a:t>
            </a:r>
            <a:r>
              <a:rPr lang="en-US" dirty="0"/>
              <a:t>- the tendency to pressure sores</a:t>
            </a:r>
            <a:endParaRPr lang="cs-CZ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37153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644"/>
            <a:ext cx="10515600" cy="1920526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altLang="cs-CZ" b="1" dirty="0" err="1">
                <a:solidFill>
                  <a:srgbClr val="1E23EA"/>
                </a:solidFill>
              </a:rPr>
              <a:t>Neuromuscular</a:t>
            </a:r>
            <a:r>
              <a:rPr lang="cs-CZ" altLang="cs-CZ" b="1" dirty="0">
                <a:solidFill>
                  <a:srgbClr val="1E23EA"/>
                </a:solidFill>
              </a:rPr>
              <a:t> spine deformity  = </a:t>
            </a:r>
            <a:r>
              <a:rPr lang="cs-CZ" altLang="cs-CZ" b="1" dirty="0" err="1">
                <a:solidFill>
                  <a:srgbClr val="1E23EA"/>
                </a:solidFill>
              </a:rPr>
              <a:t>complex</a:t>
            </a:r>
            <a:r>
              <a:rPr lang="cs-CZ" altLang="cs-CZ" b="1" dirty="0">
                <a:solidFill>
                  <a:srgbClr val="1E23EA"/>
                </a:solidFill>
              </a:rPr>
              <a:t> deformity</a:t>
            </a:r>
            <a:br>
              <a:rPr lang="cs-CZ" altLang="cs-CZ" b="1" dirty="0">
                <a:solidFill>
                  <a:srgbClr val="1E23EA"/>
                </a:solidFill>
              </a:rPr>
            </a:b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395" y="2292007"/>
            <a:ext cx="4533644" cy="3890668"/>
          </a:xfrm>
        </p:spPr>
        <p:txBody>
          <a:bodyPr>
            <a:normAutofit/>
          </a:bodyPr>
          <a:lstStyle/>
          <a:p>
            <a:r>
              <a:rPr lang="cs-CZ" sz="2800" dirty="0"/>
              <a:t>Long </a:t>
            </a:r>
            <a:r>
              <a:rPr lang="cs-CZ" sz="2800" dirty="0" err="1"/>
              <a:t>thoracolumbar</a:t>
            </a:r>
            <a:r>
              <a:rPr lang="cs-CZ" sz="2800" dirty="0"/>
              <a:t> </a:t>
            </a:r>
            <a:r>
              <a:rPr lang="cs-CZ" sz="2800" dirty="0" err="1"/>
              <a:t>dx</a:t>
            </a:r>
            <a:r>
              <a:rPr lang="cs-CZ" sz="2800" dirty="0"/>
              <a:t> </a:t>
            </a:r>
            <a:r>
              <a:rPr lang="cs-CZ" sz="2800" dirty="0" err="1"/>
              <a:t>convex</a:t>
            </a:r>
            <a:r>
              <a:rPr lang="cs-CZ" sz="2800" dirty="0"/>
              <a:t> </a:t>
            </a:r>
            <a:r>
              <a:rPr lang="cs-CZ" sz="2800" dirty="0" err="1"/>
              <a:t>curve</a:t>
            </a:r>
            <a:endParaRPr lang="cs-CZ" sz="2800" dirty="0"/>
          </a:p>
          <a:p>
            <a:r>
              <a:rPr lang="cs-CZ" sz="2800" dirty="0" err="1"/>
              <a:t>kyphoscoliosis</a:t>
            </a:r>
            <a:endParaRPr lang="cs-CZ" sz="2800" dirty="0"/>
          </a:p>
          <a:p>
            <a:r>
              <a:rPr lang="cs-CZ" sz="2800" dirty="0" err="1"/>
              <a:t>hyperlordosis</a:t>
            </a:r>
            <a:endParaRPr lang="cs-CZ" sz="2800" dirty="0"/>
          </a:p>
          <a:p>
            <a:r>
              <a:rPr lang="cs-CZ" sz="2800" dirty="0"/>
              <a:t>Hip </a:t>
            </a:r>
            <a:r>
              <a:rPr lang="cs-CZ" sz="2800" dirty="0" err="1"/>
              <a:t>anomaly</a:t>
            </a:r>
            <a:r>
              <a:rPr lang="cs-CZ" sz="2800" dirty="0"/>
              <a:t> </a:t>
            </a:r>
          </a:p>
          <a:p>
            <a:r>
              <a:rPr lang="cs-CZ" dirty="0" err="1"/>
              <a:t>Pelvic</a:t>
            </a:r>
            <a:r>
              <a:rPr lang="cs-CZ" dirty="0"/>
              <a:t> </a:t>
            </a:r>
            <a:r>
              <a:rPr lang="cs-CZ" dirty="0" err="1"/>
              <a:t>obliquity</a:t>
            </a:r>
            <a:endParaRPr lang="cs-CZ" sz="2800" dirty="0"/>
          </a:p>
        </p:txBody>
      </p:sp>
      <p:pic>
        <p:nvPicPr>
          <p:cNvPr id="4" name="Picture 2" descr="F:\repko\0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706" y="2000547"/>
            <a:ext cx="1974850" cy="46450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Pic0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39" y="2096064"/>
            <a:ext cx="3369279" cy="445399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26585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Windswept hip 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857"/>
            <a:ext cx="5734874" cy="428897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1" descr="4.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234" y="1650143"/>
            <a:ext cx="4222551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498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7381" y="332656"/>
            <a:ext cx="10945216" cy="72008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Basic NM </a:t>
            </a:r>
            <a:r>
              <a:rPr lang="cs-CZ" dirty="0" err="1"/>
              <a:t>scoliosis</a:t>
            </a:r>
            <a:r>
              <a:rPr lang="cs-CZ" dirty="0"/>
              <a:t> </a:t>
            </a:r>
            <a:r>
              <a:rPr lang="cs-CZ" dirty="0" err="1"/>
              <a:t>types</a:t>
            </a:r>
            <a:endParaRPr lang="cs-CZ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815414" y="1772816"/>
            <a:ext cx="451250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buNone/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SPASTIC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64086" y="1772816"/>
            <a:ext cx="451250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buNone/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FLACCID</a:t>
            </a:r>
          </a:p>
        </p:txBody>
      </p:sp>
      <p:sp>
        <p:nvSpPr>
          <p:cNvPr id="6" name="Down Arrow 5"/>
          <p:cNvSpPr/>
          <p:nvPr/>
        </p:nvSpPr>
        <p:spPr bwMode="auto">
          <a:xfrm rot="19160724">
            <a:off x="7036877" y="804172"/>
            <a:ext cx="326495" cy="930651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2422034">
            <a:off x="4458133" y="813451"/>
            <a:ext cx="385847" cy="982629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07435" y="2564904"/>
            <a:ext cx="5088565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 typeface="Arial"/>
              <a:buChar char="•"/>
              <a:defRPr/>
            </a:pPr>
            <a:r>
              <a:rPr lang="cs-CZ" sz="2400" dirty="0">
                <a:latin typeface="Calibri" panose="020F0502020204030204" pitchFamily="34" charset="0"/>
                <a:cs typeface="+mn-cs"/>
              </a:rPr>
              <a:t>brain</a:t>
            </a:r>
          </a:p>
          <a:p>
            <a:pPr>
              <a:lnSpc>
                <a:spcPct val="80000"/>
              </a:lnSpc>
              <a:buFont typeface="Arial"/>
              <a:buChar char="•"/>
              <a:defRPr/>
            </a:pPr>
            <a:r>
              <a:rPr lang="cs-CZ" sz="2400" dirty="0">
                <a:latin typeface="Calibri" panose="020F0502020204030204" pitchFamily="34" charset="0"/>
                <a:cs typeface="+mn-cs"/>
              </a:rPr>
              <a:t>cerebellum</a:t>
            </a:r>
          </a:p>
          <a:p>
            <a:pPr>
              <a:lnSpc>
                <a:spcPct val="80000"/>
              </a:lnSpc>
              <a:buFont typeface="Arial"/>
              <a:buChar char="•"/>
              <a:defRPr/>
            </a:pPr>
            <a:r>
              <a:rPr lang="cs-CZ" sz="2400" dirty="0" err="1">
                <a:latin typeface="Calibri" panose="020F0502020204030204" pitchFamily="34" charset="0"/>
                <a:cs typeface="+mn-cs"/>
              </a:rPr>
              <a:t>Upper</a:t>
            </a:r>
            <a:r>
              <a:rPr lang="cs-CZ" sz="2400" dirty="0">
                <a:latin typeface="Calibri" panose="020F0502020204030204" pitchFamily="34" charset="0"/>
                <a:cs typeface="+mn-cs"/>
              </a:rPr>
              <a:t> motoneuron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384032" y="2852936"/>
            <a:ext cx="547260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 typeface="Arial"/>
              <a:buChar char="•"/>
              <a:defRPr/>
            </a:pPr>
            <a:r>
              <a:rPr lang="cs-CZ" sz="2400" dirty="0" err="1">
                <a:latin typeface="Calibri" panose="020F0502020204030204" pitchFamily="34" charset="0"/>
                <a:cs typeface="+mn-cs"/>
              </a:rPr>
              <a:t>Lower</a:t>
            </a:r>
            <a:r>
              <a:rPr lang="cs-CZ" sz="2400" dirty="0">
                <a:latin typeface="Calibri" panose="020F0502020204030204" pitchFamily="34" charset="0"/>
                <a:cs typeface="+mn-cs"/>
              </a:rPr>
              <a:t>  motoneuron</a:t>
            </a:r>
          </a:p>
          <a:p>
            <a:pPr>
              <a:lnSpc>
                <a:spcPct val="80000"/>
              </a:lnSpc>
              <a:buFont typeface="Arial"/>
              <a:buChar char="•"/>
              <a:defRPr/>
            </a:pPr>
            <a:r>
              <a:rPr lang="cs-CZ" sz="2400" dirty="0" err="1">
                <a:latin typeface="Calibri" panose="020F0502020204030204" pitchFamily="34" charset="0"/>
                <a:cs typeface="+mn-cs"/>
              </a:rPr>
              <a:t>Primary</a:t>
            </a:r>
            <a:r>
              <a:rPr lang="cs-CZ" sz="240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+mn-cs"/>
              </a:rPr>
              <a:t>myopathy</a:t>
            </a:r>
            <a:endParaRPr lang="cs-CZ" sz="2400" dirty="0">
              <a:latin typeface="Calibri" panose="020F0502020204030204" pitchFamily="34" charset="0"/>
              <a:cs typeface="+mn-cs"/>
            </a:endParaRPr>
          </a:p>
          <a:p>
            <a:pPr>
              <a:lnSpc>
                <a:spcPct val="80000"/>
              </a:lnSpc>
              <a:buFont typeface="Arial"/>
              <a:buChar char="•"/>
              <a:defRPr/>
            </a:pPr>
            <a:endParaRPr lang="cs-CZ" sz="240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11" name="Picture 10" descr="Obr.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097" y="2739784"/>
            <a:ext cx="2576903" cy="2899016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773118" y="5432400"/>
            <a:ext cx="303904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buNone/>
              <a:defRPr/>
            </a:pPr>
            <a:r>
              <a:rPr lang="cs-CZ" dirty="0" err="1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Paralytic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deformities</a:t>
            </a:r>
            <a:endParaRPr lang="cs-CZ" dirty="0">
              <a:solidFill>
                <a:srgbClr val="FF00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7728182" y="4221088"/>
            <a:ext cx="1056117" cy="64807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3407702" y="4221088"/>
            <a:ext cx="1056117" cy="64807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984500" y="5517232"/>
            <a:ext cx="291947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buNone/>
              <a:defRPr/>
            </a:pPr>
            <a:r>
              <a:rPr lang="cs-CZ" dirty="0" err="1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Stiff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 , </a:t>
            </a:r>
            <a:r>
              <a:rPr lang="cs-CZ" dirty="0" err="1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rigid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deformities</a:t>
            </a:r>
            <a:endParaRPr lang="cs-CZ" dirty="0">
              <a:solidFill>
                <a:srgbClr val="FF0000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15" name="Obrázek 14" descr="6.3.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761063"/>
            <a:ext cx="2543605" cy="28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7791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>
            <a:extLst>
              <a:ext uri="{FF2B5EF4-FFF2-40B4-BE49-F238E27FC236}">
                <a16:creationId xmlns:a16="http://schemas.microsoft.com/office/drawing/2014/main" id="{48893E82-A94B-44B1-96ED-EE94A516F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9" y="3000375"/>
            <a:ext cx="4357687" cy="329320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AutoNum type="arabicPeriod"/>
            </a:pPr>
            <a:endParaRPr lang="cs-CZ" altLang="en-US" sz="3200" dirty="0">
              <a:latin typeface="Calibri" panose="020F0502020204030204" pitchFamily="34" charset="0"/>
            </a:endParaRPr>
          </a:p>
          <a:p>
            <a:pPr algn="ctr">
              <a:buFontTx/>
              <a:buAutoNum type="arabicPeriod"/>
            </a:pPr>
            <a:endParaRPr lang="cs-CZ" altLang="en-US" sz="2000" dirty="0">
              <a:latin typeface="Calibri" panose="020F0502020204030204" pitchFamily="34" charset="0"/>
            </a:endParaRPr>
          </a:p>
          <a:p>
            <a:pPr algn="ctr">
              <a:buFontTx/>
              <a:buAutoNum type="arabicPeriod"/>
            </a:pPr>
            <a:endParaRPr lang="cs-CZ" altLang="en-US" sz="2000" dirty="0">
              <a:latin typeface="Calibri" panose="020F0502020204030204" pitchFamily="34" charset="0"/>
            </a:endParaRPr>
          </a:p>
          <a:p>
            <a:pPr algn="ctr">
              <a:buFontTx/>
              <a:buAutoNum type="arabicPeriod"/>
            </a:pPr>
            <a:endParaRPr lang="cs-CZ" altLang="en-US" sz="2000" dirty="0">
              <a:latin typeface="Calibri" panose="020F0502020204030204" pitchFamily="34" charset="0"/>
            </a:endParaRPr>
          </a:p>
          <a:p>
            <a:pPr algn="ctr"/>
            <a:r>
              <a:rPr lang="cs-CZ" altLang="en-US" sz="3200" dirty="0">
                <a:latin typeface="Calibri" panose="020F0502020204030204" pitchFamily="34" charset="0"/>
              </a:rPr>
              <a:t>2.Hypotonic </a:t>
            </a:r>
            <a:r>
              <a:rPr lang="cs-CZ" altLang="en-US" sz="3200" dirty="0" err="1">
                <a:latin typeface="Calibri" panose="020F0502020204030204" pitchFamily="34" charset="0"/>
              </a:rPr>
              <a:t>forms</a:t>
            </a:r>
            <a:r>
              <a:rPr lang="cs-CZ" altLang="en-US" sz="2000" dirty="0">
                <a:latin typeface="Calibri" panose="020F0502020204030204" pitchFamily="34" charset="0"/>
              </a:rPr>
              <a:t>	 </a:t>
            </a:r>
          </a:p>
          <a:p>
            <a:pPr algn="ctr"/>
            <a:endParaRPr lang="cs-CZ" altLang="en-US" sz="2000" dirty="0">
              <a:latin typeface="Calibri" panose="020F0502020204030204" pitchFamily="34" charset="0"/>
            </a:endParaRPr>
          </a:p>
          <a:p>
            <a:pPr algn="ctr"/>
            <a:endParaRPr lang="cs-CZ" altLang="en-US" sz="2000" dirty="0">
              <a:latin typeface="Calibri" panose="020F0502020204030204" pitchFamily="34" charset="0"/>
            </a:endParaRPr>
          </a:p>
          <a:p>
            <a:pPr algn="ctr"/>
            <a:endParaRPr lang="cs-CZ" altLang="en-US" sz="2000" dirty="0">
              <a:latin typeface="Calibri" panose="020F0502020204030204" pitchFamily="34" charset="0"/>
            </a:endParaRPr>
          </a:p>
          <a:p>
            <a:pPr algn="ctr"/>
            <a:r>
              <a:rPr lang="cs-CZ" altLang="en-US" sz="2000" dirty="0">
                <a:latin typeface="Calibri" panose="020F0502020204030204" pitchFamily="34" charset="0"/>
              </a:rPr>
              <a:t>	</a:t>
            </a:r>
            <a:r>
              <a:rPr lang="cs-CZ" altLang="en-US" dirty="0" err="1">
                <a:latin typeface="Calibri" panose="020F0502020204030204" pitchFamily="34" charset="0"/>
              </a:rPr>
              <a:t>paralytic</a:t>
            </a:r>
            <a:r>
              <a:rPr lang="cs-CZ" altLang="en-US" dirty="0">
                <a:latin typeface="Calibri" panose="020F0502020204030204" pitchFamily="34" charset="0"/>
              </a:rPr>
              <a:t> </a:t>
            </a:r>
            <a:r>
              <a:rPr lang="cs-CZ" altLang="en-US" dirty="0" err="1">
                <a:latin typeface="Calibri" panose="020F0502020204030204" pitchFamily="34" charset="0"/>
              </a:rPr>
              <a:t>deformities</a:t>
            </a:r>
            <a:endParaRPr lang="cs-CZ" altLang="en-US" dirty="0">
              <a:latin typeface="Calibri" panose="020F0502020204030204" pitchFamily="34" charset="0"/>
            </a:endParaRPr>
          </a:p>
        </p:txBody>
      </p:sp>
      <p:sp>
        <p:nvSpPr>
          <p:cNvPr id="14344" name="AutoShape 12">
            <a:extLst>
              <a:ext uri="{FF2B5EF4-FFF2-40B4-BE49-F238E27FC236}">
                <a16:creationId xmlns:a16="http://schemas.microsoft.com/office/drawing/2014/main" id="{55081F05-57D8-4F46-94D3-747763C478B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82144" y="2342356"/>
            <a:ext cx="685800" cy="287338"/>
          </a:xfrm>
          <a:prstGeom prst="rightArrow">
            <a:avLst>
              <a:gd name="adj1" fmla="val 50000"/>
              <a:gd name="adj2" fmla="val 59668"/>
            </a:avLst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cs-CZ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4345" name="AutoShape 12">
            <a:extLst>
              <a:ext uri="{FF2B5EF4-FFF2-40B4-BE49-F238E27FC236}">
                <a16:creationId xmlns:a16="http://schemas.microsoft.com/office/drawing/2014/main" id="{581CAE68-C17E-4C52-BDC9-4CAB5B92B8F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53582" y="5414170"/>
            <a:ext cx="685800" cy="287337"/>
          </a:xfrm>
          <a:prstGeom prst="rightArrow">
            <a:avLst>
              <a:gd name="adj1" fmla="val 50000"/>
              <a:gd name="adj2" fmla="val 59669"/>
            </a:avLst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cs-CZ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98BDB28-1B90-4E6C-9B6C-DA795B293CF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666875" y="220634"/>
            <a:ext cx="874395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altLang="en-US" b="1" dirty="0">
                <a:solidFill>
                  <a:srgbClr val="1E23EA"/>
                </a:solidFill>
              </a:rPr>
              <a:t>NM spine </a:t>
            </a:r>
            <a:r>
              <a:rPr lang="cs-CZ" altLang="en-US" b="1" dirty="0" err="1">
                <a:solidFill>
                  <a:srgbClr val="1E23EA"/>
                </a:solidFill>
              </a:rPr>
              <a:t>deformities</a:t>
            </a:r>
            <a:endParaRPr lang="cs-CZ" altLang="en-US" b="1" dirty="0">
              <a:solidFill>
                <a:srgbClr val="1E23EA"/>
              </a:solidFill>
            </a:endParaRPr>
          </a:p>
        </p:txBody>
      </p:sp>
      <p:pic>
        <p:nvPicPr>
          <p:cNvPr id="13" name="Obrázek 12" descr="6.3.B.JPG">
            <a:extLst>
              <a:ext uri="{FF2B5EF4-FFF2-40B4-BE49-F238E27FC236}">
                <a16:creationId xmlns:a16="http://schemas.microsoft.com/office/drawing/2014/main" id="{1B55621A-C5A1-41D6-B0C5-397AA3BF1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1143001"/>
            <a:ext cx="18573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 descr="6.3.A.JPG">
            <a:extLst>
              <a:ext uri="{FF2B5EF4-FFF2-40B4-BE49-F238E27FC236}">
                <a16:creationId xmlns:a16="http://schemas.microsoft.com/office/drawing/2014/main" id="{8AD7725C-29E5-4D79-87D1-024E6D310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143000"/>
            <a:ext cx="205581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 descr="6.4.A.jpg">
            <a:extLst>
              <a:ext uri="{FF2B5EF4-FFF2-40B4-BE49-F238E27FC236}">
                <a16:creationId xmlns:a16="http://schemas.microsoft.com/office/drawing/2014/main" id="{10D35A18-ECF7-473F-BF14-D4F351ED4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4143376"/>
            <a:ext cx="2071687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8" descr="6.4.B.jpg">
            <a:extLst>
              <a:ext uri="{FF2B5EF4-FFF2-40B4-BE49-F238E27FC236}">
                <a16:creationId xmlns:a16="http://schemas.microsoft.com/office/drawing/2014/main" id="{CB97773E-D6F4-4E00-95B0-989E2F1AC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4143376"/>
            <a:ext cx="18573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6">
            <a:extLst>
              <a:ext uri="{FF2B5EF4-FFF2-40B4-BE49-F238E27FC236}">
                <a16:creationId xmlns:a16="http://schemas.microsoft.com/office/drawing/2014/main" id="{0B54148E-F3E4-4EC9-8D0D-EE066482C2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7488" y="981075"/>
            <a:ext cx="9296400" cy="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D6E15286-ECDE-4DC8-A245-087EFE04D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25" y="928689"/>
            <a:ext cx="4357688" cy="329320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AutoNum type="arabicPeriod"/>
            </a:pPr>
            <a:endParaRPr lang="cs-CZ" altLang="en-US" sz="3200" dirty="0">
              <a:latin typeface="Calibri" panose="020F0502020204030204" pitchFamily="34" charset="0"/>
            </a:endParaRPr>
          </a:p>
          <a:p>
            <a:pPr algn="ctr">
              <a:buFontTx/>
              <a:buAutoNum type="arabicPeriod"/>
            </a:pPr>
            <a:r>
              <a:rPr lang="cs-CZ" altLang="en-US" sz="3200" dirty="0" err="1">
                <a:latin typeface="Calibri" panose="020F0502020204030204" pitchFamily="34" charset="0"/>
              </a:rPr>
              <a:t>Spastic</a:t>
            </a:r>
            <a:r>
              <a:rPr lang="cs-CZ" altLang="en-US" sz="3200" dirty="0">
                <a:latin typeface="Calibri" panose="020F0502020204030204" pitchFamily="34" charset="0"/>
              </a:rPr>
              <a:t> </a:t>
            </a:r>
            <a:r>
              <a:rPr lang="cs-CZ" altLang="en-US" sz="3200" dirty="0" err="1">
                <a:latin typeface="Calibri" panose="020F0502020204030204" pitchFamily="34" charset="0"/>
              </a:rPr>
              <a:t>forms</a:t>
            </a:r>
            <a:r>
              <a:rPr lang="cs-CZ" altLang="en-US" sz="2000" dirty="0">
                <a:latin typeface="Calibri" panose="020F0502020204030204" pitchFamily="34" charset="0"/>
              </a:rPr>
              <a:t>		</a:t>
            </a:r>
          </a:p>
          <a:p>
            <a:pPr algn="ctr">
              <a:buFontTx/>
              <a:buAutoNum type="arabicPeriod"/>
            </a:pPr>
            <a:endParaRPr lang="cs-CZ" altLang="en-US" sz="2000" dirty="0">
              <a:latin typeface="Calibri" panose="020F0502020204030204" pitchFamily="34" charset="0"/>
            </a:endParaRPr>
          </a:p>
          <a:p>
            <a:pPr algn="ctr">
              <a:buFontTx/>
              <a:buAutoNum type="arabicPeriod"/>
            </a:pPr>
            <a:endParaRPr lang="cs-CZ" altLang="en-US" sz="2000" dirty="0">
              <a:latin typeface="Calibri" panose="020F0502020204030204" pitchFamily="34" charset="0"/>
            </a:endParaRPr>
          </a:p>
          <a:p>
            <a:pPr algn="ctr">
              <a:buFontTx/>
              <a:buAutoNum type="arabicPeriod"/>
            </a:pPr>
            <a:endParaRPr lang="cs-CZ" altLang="en-US" sz="2000" dirty="0">
              <a:latin typeface="Calibri" panose="020F0502020204030204" pitchFamily="34" charset="0"/>
            </a:endParaRPr>
          </a:p>
          <a:p>
            <a:pPr algn="ctr"/>
            <a:r>
              <a:rPr lang="cs-CZ" altLang="en-US" dirty="0" err="1">
                <a:latin typeface="Calibri" panose="020F0502020204030204" pitchFamily="34" charset="0"/>
              </a:rPr>
              <a:t>Rigid</a:t>
            </a:r>
            <a:r>
              <a:rPr lang="cs-CZ" altLang="en-US" dirty="0">
                <a:latin typeface="Calibri" panose="020F0502020204030204" pitchFamily="34" charset="0"/>
              </a:rPr>
              <a:t> </a:t>
            </a:r>
            <a:r>
              <a:rPr lang="cs-CZ" altLang="en-US" dirty="0" err="1">
                <a:latin typeface="Calibri" panose="020F0502020204030204" pitchFamily="34" charset="0"/>
              </a:rPr>
              <a:t>kyfoscoliosis</a:t>
            </a:r>
            <a:endParaRPr lang="cs-CZ" altLang="en-US" dirty="0">
              <a:latin typeface="Calibri" panose="020F0502020204030204" pitchFamily="34" charset="0"/>
            </a:endParaRPr>
          </a:p>
          <a:p>
            <a:pPr algn="ctr">
              <a:buFontTx/>
              <a:buAutoNum type="arabicPeriod"/>
            </a:pPr>
            <a:endParaRPr lang="cs-CZ" altLang="en-US" sz="2000" dirty="0">
              <a:latin typeface="Calibri" panose="020F0502020204030204" pitchFamily="34" charset="0"/>
            </a:endParaRPr>
          </a:p>
          <a:p>
            <a:pPr algn="ctr">
              <a:buFontTx/>
              <a:buAutoNum type="arabicPeriod"/>
            </a:pPr>
            <a:endParaRPr lang="cs-CZ" altLang="en-US" sz="2000" dirty="0">
              <a:latin typeface="Calibri" panose="020F0502020204030204" pitchFamily="34" charset="0"/>
            </a:endParaRPr>
          </a:p>
          <a:p>
            <a:pPr algn="ctr">
              <a:buFontTx/>
              <a:buAutoNum type="arabicPeriod"/>
            </a:pPr>
            <a:endParaRPr lang="cs-CZ" alt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96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344" grpId="0" animBg="1"/>
      <p:bldP spid="14345" grpId="0" animBg="1"/>
      <p:bldP spid="21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E7FA9575-84C4-44B0-B1A6-48ED7B590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500" y="487334"/>
            <a:ext cx="102870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altLang="en-US" b="1" dirty="0">
                <a:solidFill>
                  <a:srgbClr val="1E23EA"/>
                </a:solidFill>
              </a:rPr>
              <a:t>NM spine </a:t>
            </a:r>
            <a:r>
              <a:rPr lang="cs-CZ" altLang="en-US" b="1" dirty="0" err="1">
                <a:solidFill>
                  <a:srgbClr val="1E23EA"/>
                </a:solidFill>
              </a:rPr>
              <a:t>deformities</a:t>
            </a:r>
            <a:endParaRPr lang="cs-CZ" altLang="en-US" b="1" dirty="0">
              <a:solidFill>
                <a:srgbClr val="1E23EA"/>
              </a:solidFill>
            </a:endParaRPr>
          </a:p>
        </p:txBody>
      </p:sp>
      <p:sp>
        <p:nvSpPr>
          <p:cNvPr id="102404" name="Line 4">
            <a:extLst>
              <a:ext uri="{FF2B5EF4-FFF2-40B4-BE49-F238E27FC236}">
                <a16:creationId xmlns:a16="http://schemas.microsoft.com/office/drawing/2014/main" id="{270CC346-CB34-4652-BF89-D8066A7AE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9700" y="1600200"/>
            <a:ext cx="9525000" cy="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4579" name="Picture 6" descr="C:\Documents and Settings\rdcuser\My Documents\foto skripta NM skol\foto11.JPG">
            <a:extLst>
              <a:ext uri="{FF2B5EF4-FFF2-40B4-BE49-F238E27FC236}">
                <a16:creationId xmlns:a16="http://schemas.microsoft.com/office/drawing/2014/main" id="{0EB04500-6DFB-4B2E-8C66-FE455406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438400"/>
            <a:ext cx="3278188" cy="4038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7" descr="C:\Documents and Settings\rdcuser\My Documents\foto skripta NM skol\foto12.JPG">
            <a:extLst>
              <a:ext uri="{FF2B5EF4-FFF2-40B4-BE49-F238E27FC236}">
                <a16:creationId xmlns:a16="http://schemas.microsoft.com/office/drawing/2014/main" id="{E3D204C1-FC35-40F9-8845-BCE63B52F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438400"/>
            <a:ext cx="3176588" cy="4038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8" name="Rectangle 8">
            <a:extLst>
              <a:ext uri="{FF2B5EF4-FFF2-40B4-BE49-F238E27FC236}">
                <a16:creationId xmlns:a16="http://schemas.microsoft.com/office/drawing/2014/main" id="{42EC4047-7840-4F35-80E6-55495CFCB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1752600"/>
            <a:ext cx="2971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sz="2800" b="1" dirty="0" err="1">
                <a:latin typeface="Calibri" panose="020F0502020204030204" pitchFamily="34" charset="0"/>
              </a:rPr>
              <a:t>Sitting</a:t>
            </a:r>
            <a:r>
              <a:rPr lang="cs-CZ" altLang="en-US" sz="2800" b="1" dirty="0">
                <a:latin typeface="Calibri" panose="020F0502020204030204" pitchFamily="34" charset="0"/>
              </a:rPr>
              <a:t> instability</a:t>
            </a:r>
          </a:p>
        </p:txBody>
      </p:sp>
      <p:sp>
        <p:nvSpPr>
          <p:cNvPr id="102409" name="Rectangle 9">
            <a:extLst>
              <a:ext uri="{FF2B5EF4-FFF2-40B4-BE49-F238E27FC236}">
                <a16:creationId xmlns:a16="http://schemas.microsoft.com/office/drawing/2014/main" id="{425E2F3E-834E-41E8-A164-5F40AFEB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900" y="1752600"/>
            <a:ext cx="320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sz="2800" b="1" dirty="0" err="1">
                <a:latin typeface="Calibri" panose="020F0502020204030204" pitchFamily="34" charset="0"/>
              </a:rPr>
              <a:t>Standing</a:t>
            </a:r>
            <a:r>
              <a:rPr lang="cs-CZ" altLang="en-US" sz="2800" b="1" dirty="0">
                <a:latin typeface="Calibri" panose="020F0502020204030204" pitchFamily="34" charset="0"/>
              </a:rPr>
              <a:t> instability</a:t>
            </a:r>
          </a:p>
        </p:txBody>
      </p:sp>
    </p:spTree>
    <p:extLst>
      <p:ext uri="{BB962C8B-B14F-4D97-AF65-F5344CB8AC3E}">
        <p14:creationId xmlns:p14="http://schemas.microsoft.com/office/powerpoint/2010/main" val="17064338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42F29382-274E-49C8-B1D0-6A0E6EBFA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500" y="182636"/>
            <a:ext cx="10287000" cy="1311128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altLang="en-US" b="1" dirty="0" err="1">
                <a:solidFill>
                  <a:srgbClr val="1E23EA"/>
                </a:solidFill>
              </a:rPr>
              <a:t>Clinical</a:t>
            </a:r>
            <a:r>
              <a:rPr lang="cs-CZ" altLang="en-US" b="1" dirty="0">
                <a:solidFill>
                  <a:srgbClr val="1E23EA"/>
                </a:solidFill>
              </a:rPr>
              <a:t> </a:t>
            </a:r>
            <a:r>
              <a:rPr lang="cs-CZ" altLang="en-US" b="1" dirty="0" err="1">
                <a:solidFill>
                  <a:srgbClr val="1E23EA"/>
                </a:solidFill>
              </a:rPr>
              <a:t>examination</a:t>
            </a:r>
            <a:r>
              <a:rPr lang="cs-CZ" altLang="en-US" b="1" dirty="0">
                <a:solidFill>
                  <a:srgbClr val="1E23EA"/>
                </a:solidFill>
              </a:rPr>
              <a:t> </a:t>
            </a:r>
            <a:r>
              <a:rPr lang="cs-CZ" altLang="en-US" b="1" dirty="0" err="1">
                <a:solidFill>
                  <a:srgbClr val="1E23EA"/>
                </a:solidFill>
              </a:rPr>
              <a:t>of</a:t>
            </a:r>
            <a:r>
              <a:rPr lang="cs-CZ" altLang="en-US" b="1" dirty="0">
                <a:solidFill>
                  <a:srgbClr val="1E23EA"/>
                </a:solidFill>
              </a:rPr>
              <a:t> NM </a:t>
            </a:r>
            <a:r>
              <a:rPr lang="cs-CZ" altLang="en-US" b="1" dirty="0" err="1">
                <a:solidFill>
                  <a:srgbClr val="1E23EA"/>
                </a:solidFill>
              </a:rPr>
              <a:t>deformities</a:t>
            </a:r>
            <a:br>
              <a:rPr lang="cs-CZ" altLang="en-US" b="1" dirty="0">
                <a:solidFill>
                  <a:srgbClr val="1E23EA"/>
                </a:solidFill>
              </a:rPr>
            </a:br>
            <a:endParaRPr lang="cs-CZ" altLang="en-US" b="1" dirty="0">
              <a:solidFill>
                <a:srgbClr val="1E23EA"/>
              </a:solidFill>
            </a:endParaRPr>
          </a:p>
        </p:txBody>
      </p:sp>
      <p:sp>
        <p:nvSpPr>
          <p:cNvPr id="102404" name="Line 4">
            <a:extLst>
              <a:ext uri="{FF2B5EF4-FFF2-40B4-BE49-F238E27FC236}">
                <a16:creationId xmlns:a16="http://schemas.microsoft.com/office/drawing/2014/main" id="{9817C05E-0AD9-4203-ABA2-AA3B93AD41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9700" y="1600200"/>
            <a:ext cx="9525000" cy="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2408" name="Rectangle 8">
            <a:extLst>
              <a:ext uri="{FF2B5EF4-FFF2-40B4-BE49-F238E27FC236}">
                <a16:creationId xmlns:a16="http://schemas.microsoft.com/office/drawing/2014/main" id="{5BCE49AB-D139-483A-BED1-AC6D2A29C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2071688"/>
            <a:ext cx="2971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sz="2800" dirty="0" err="1">
                <a:latin typeface="Calibri" panose="020F0502020204030204" pitchFamily="34" charset="0"/>
              </a:rPr>
              <a:t>Gibbus</a:t>
            </a:r>
            <a:r>
              <a:rPr lang="cs-CZ" altLang="en-US" sz="2800" dirty="0">
                <a:latin typeface="Calibri" panose="020F0502020204030204" pitchFamily="34" charset="0"/>
              </a:rPr>
              <a:t> prominence </a:t>
            </a:r>
            <a:r>
              <a:rPr lang="cs-CZ" altLang="en-US" sz="2800" dirty="0" err="1">
                <a:latin typeface="Calibri" panose="020F0502020204030204" pitchFamily="34" charset="0"/>
              </a:rPr>
              <a:t>meas</a:t>
            </a:r>
            <a:r>
              <a:rPr lang="cs-CZ" altLang="en-US" sz="28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02409" name="Rectangle 9">
            <a:extLst>
              <a:ext uri="{FF2B5EF4-FFF2-40B4-BE49-F238E27FC236}">
                <a16:creationId xmlns:a16="http://schemas.microsoft.com/office/drawing/2014/main" id="{25AA5DB4-55BB-4161-B63F-4A7864183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9" y="2071688"/>
            <a:ext cx="1571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sz="2800" dirty="0" err="1">
                <a:latin typeface="Calibri" panose="020F0502020204030204" pitchFamily="34" charset="0"/>
              </a:rPr>
              <a:t>Plumb</a:t>
            </a:r>
            <a:r>
              <a:rPr lang="cs-CZ" altLang="en-US" sz="2800" dirty="0">
                <a:latin typeface="Calibri" panose="020F0502020204030204" pitchFamily="34" charset="0"/>
              </a:rPr>
              <a:t> line</a:t>
            </a:r>
          </a:p>
        </p:txBody>
      </p:sp>
      <p:pic>
        <p:nvPicPr>
          <p:cNvPr id="26629" name="Obrázek 8" descr="7.1.JPG">
            <a:extLst>
              <a:ext uri="{FF2B5EF4-FFF2-40B4-BE49-F238E27FC236}">
                <a16:creationId xmlns:a16="http://schemas.microsoft.com/office/drawing/2014/main" id="{0B53EB5A-5054-4211-B37F-88C53D17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4" y="2767013"/>
            <a:ext cx="264318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Obrázek 9" descr="7.2.JPG">
            <a:extLst>
              <a:ext uri="{FF2B5EF4-FFF2-40B4-BE49-F238E27FC236}">
                <a16:creationId xmlns:a16="http://schemas.microsoft.com/office/drawing/2014/main" id="{911A89AD-CACE-4E70-A218-2AF83182F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2786064"/>
            <a:ext cx="1762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10" descr="7.3.JPG">
            <a:extLst>
              <a:ext uri="{FF2B5EF4-FFF2-40B4-BE49-F238E27FC236}">
                <a16:creationId xmlns:a16="http://schemas.microsoft.com/office/drawing/2014/main" id="{6068C5AE-A02B-45BB-B5DE-77D8F260A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2786064"/>
            <a:ext cx="45275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699E1A3D-468D-4B21-9EE9-2C37DC59D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3" y="2071688"/>
            <a:ext cx="2971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cs-CZ" altLang="en-US" sz="2800" dirty="0" err="1">
                <a:latin typeface="Calibri" panose="020F0502020204030204" pitchFamily="34" charset="0"/>
              </a:rPr>
              <a:t>Correction</a:t>
            </a:r>
            <a:r>
              <a:rPr lang="cs-CZ" altLang="en-US" sz="2800" dirty="0">
                <a:latin typeface="Calibri" panose="020F0502020204030204" pitchFamily="34" charset="0"/>
              </a:rPr>
              <a:t> in </a:t>
            </a:r>
            <a:r>
              <a:rPr lang="cs-CZ" altLang="en-US" sz="2800" dirty="0" err="1">
                <a:latin typeface="Calibri" panose="020F0502020204030204" pitchFamily="34" charset="0"/>
              </a:rPr>
              <a:t>traction</a:t>
            </a:r>
            <a:endParaRPr lang="cs-CZ" alt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2787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00256" y="-123551"/>
            <a:ext cx="3456384" cy="19205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FLACCID </a:t>
            </a:r>
          </a:p>
          <a:p>
            <a:r>
              <a:rPr lang="cs-CZ" dirty="0"/>
              <a:t>deformity</a:t>
            </a:r>
          </a:p>
          <a:p>
            <a:endParaRPr lang="cs-CZ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248128" y="3068960"/>
            <a:ext cx="470452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defPPr>
              <a:defRPr lang="cs-CZ"/>
            </a:defPPr>
            <a:lvl1pPr algn="ctr"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cs-CZ" dirty="0" err="1"/>
              <a:t>gravity</a:t>
            </a:r>
            <a:endParaRPr lang="cs-CZ" dirty="0"/>
          </a:p>
        </p:txBody>
      </p:sp>
      <p:sp>
        <p:nvSpPr>
          <p:cNvPr id="12" name="Down Arrow 11"/>
          <p:cNvSpPr/>
          <p:nvPr/>
        </p:nvSpPr>
        <p:spPr bwMode="auto">
          <a:xfrm>
            <a:off x="7248128" y="2708920"/>
            <a:ext cx="864096" cy="2490576"/>
          </a:xfrm>
          <a:prstGeom prst="downArrow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9" name="Picture 8" descr="Snímek obrazovky 2017-03-18 v 15.54.55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804" r="993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456" y="980729"/>
            <a:ext cx="5856651" cy="5607493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421996" y="5589240"/>
            <a:ext cx="480053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defPPr>
              <a:defRPr lang="cs-CZ"/>
            </a:defPPr>
            <a:lvl1pPr algn="ctr"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cs-CZ" dirty="0" err="1"/>
              <a:t>Trunk</a:t>
            </a:r>
            <a:r>
              <a:rPr lang="cs-CZ" dirty="0"/>
              <a:t> </a:t>
            </a:r>
            <a:r>
              <a:rPr lang="cs-CZ" dirty="0" err="1"/>
              <a:t>collapse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4272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3" y="332656"/>
            <a:ext cx="9926512" cy="1143000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rgbClr val="1E23EA"/>
                </a:solidFill>
              </a:rPr>
              <a:t>Risks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of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curve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progression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61975" y="1475656"/>
            <a:ext cx="6468533" cy="449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Progressive oppression of intra-abdominal organs</a:t>
            </a:r>
            <a:endParaRPr lang="cs-CZ" dirty="0"/>
          </a:p>
          <a:p>
            <a:pPr lvl="1"/>
            <a:r>
              <a:rPr lang="en-US" dirty="0"/>
              <a:t>Heart + Lungs</a:t>
            </a:r>
            <a:endParaRPr lang="cs-CZ" dirty="0"/>
          </a:p>
          <a:p>
            <a:pPr lvl="1"/>
            <a:r>
              <a:rPr lang="en-US" dirty="0"/>
              <a:t>Indigestion</a:t>
            </a:r>
            <a:endParaRPr lang="cs-CZ" dirty="0"/>
          </a:p>
          <a:p>
            <a:r>
              <a:rPr lang="cs-CZ" b="1" dirty="0" err="1"/>
              <a:t>Degeneration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spine </a:t>
            </a:r>
            <a:r>
              <a:rPr lang="cs-CZ" b="1" dirty="0" err="1"/>
              <a:t>structures</a:t>
            </a:r>
            <a:endParaRPr lang="cs-CZ" dirty="0"/>
          </a:p>
          <a:p>
            <a:pPr lvl="1"/>
            <a:r>
              <a:rPr lang="cs-CZ" dirty="0" err="1"/>
              <a:t>Intervertebral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pPr lvl="1"/>
            <a:r>
              <a:rPr lang="cs-CZ" dirty="0"/>
              <a:t>I</a:t>
            </a:r>
            <a:r>
              <a:rPr lang="en-US" dirty="0" err="1"/>
              <a:t>ntervertebral</a:t>
            </a:r>
            <a:r>
              <a:rPr lang="en-US" dirty="0"/>
              <a:t> disc</a:t>
            </a:r>
            <a:r>
              <a:rPr lang="cs-CZ" dirty="0"/>
              <a:t>-&gt; </a:t>
            </a:r>
          </a:p>
          <a:p>
            <a:pPr marL="457200" lvl="1" indent="0">
              <a:buNone/>
            </a:pPr>
            <a:r>
              <a:rPr lang="cs-CZ" dirty="0" err="1">
                <a:solidFill>
                  <a:srgbClr val="FF0000"/>
                </a:solidFill>
              </a:rPr>
              <a:t>production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osteophytes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with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possible</a:t>
            </a:r>
            <a:r>
              <a:rPr lang="cs-CZ" dirty="0">
                <a:solidFill>
                  <a:srgbClr val="FF0000"/>
                </a:solidFill>
              </a:rPr>
              <a:t> nerve </a:t>
            </a:r>
            <a:r>
              <a:rPr lang="cs-CZ" dirty="0" err="1">
                <a:solidFill>
                  <a:srgbClr val="FF0000"/>
                </a:solidFill>
              </a:rPr>
              <a:t>compression</a:t>
            </a:r>
            <a:r>
              <a:rPr lang="cs-CZ" dirty="0">
                <a:solidFill>
                  <a:srgbClr val="FF0000"/>
                </a:solidFill>
              </a:rPr>
              <a:t> !</a:t>
            </a:r>
            <a:br>
              <a:rPr lang="cs-CZ" dirty="0"/>
            </a:b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56" y="1370586"/>
            <a:ext cx="4262569" cy="42625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08" y="4931641"/>
            <a:ext cx="3194448" cy="19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7019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967" y="-57515"/>
            <a:ext cx="10353761" cy="2529923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TYPES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A. </a:t>
            </a:r>
            <a:r>
              <a:rPr lang="cs-CZ" b="1" dirty="0" err="1">
                <a:solidFill>
                  <a:srgbClr val="1E23EA"/>
                </a:solidFill>
              </a:rPr>
              <a:t>Neuropathic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 err="1">
                <a:solidFill>
                  <a:srgbClr val="1E23EA"/>
                </a:solidFill>
              </a:rPr>
              <a:t>I.upper</a:t>
            </a:r>
            <a:r>
              <a:rPr lang="cs-CZ" b="1" dirty="0">
                <a:solidFill>
                  <a:srgbClr val="1E23EA"/>
                </a:solidFill>
              </a:rPr>
              <a:t> motoneuron </a:t>
            </a:r>
            <a:r>
              <a:rPr lang="cs-CZ" b="1" dirty="0" err="1">
                <a:solidFill>
                  <a:srgbClr val="1E23EA"/>
                </a:solidFill>
              </a:rPr>
              <a:t>failure</a:t>
            </a:r>
            <a:br>
              <a:rPr lang="cs-CZ" b="1" u="sng" dirty="0">
                <a:solidFill>
                  <a:srgbClr val="1E23EA"/>
                </a:solidFill>
              </a:rPr>
            </a:br>
            <a:endParaRPr lang="cs-CZ" b="1" u="sng" dirty="0">
              <a:solidFill>
                <a:srgbClr val="1E23E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7153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cerebral palsy</a:t>
            </a:r>
            <a:br>
              <a:rPr lang="en-US" sz="3200" dirty="0"/>
            </a:br>
            <a:endParaRPr lang="cs-CZ" sz="3200" dirty="0"/>
          </a:p>
          <a:p>
            <a:r>
              <a:rPr lang="en-US" sz="3200" dirty="0"/>
              <a:t>spinocerebellar degeneration</a:t>
            </a:r>
            <a:br>
              <a:rPr lang="en-US" sz="3200" dirty="0"/>
            </a:br>
            <a:r>
              <a:rPr lang="en-US" sz="3200" dirty="0"/>
              <a:t>(Friedrich's Ataxia, CHMT, </a:t>
            </a:r>
            <a:r>
              <a:rPr lang="en-US" sz="3200" dirty="0" err="1"/>
              <a:t>Roussy</a:t>
            </a:r>
            <a:r>
              <a:rPr lang="en-US" sz="3200" dirty="0"/>
              <a:t>-Levy syndrome)</a:t>
            </a:r>
            <a:br>
              <a:rPr lang="en-US" sz="3200" dirty="0"/>
            </a:br>
            <a:endParaRPr lang="cs-CZ" sz="3200" dirty="0"/>
          </a:p>
          <a:p>
            <a:r>
              <a:rPr lang="en-US" sz="3200" dirty="0" err="1"/>
              <a:t>syringomyelie</a:t>
            </a:r>
            <a:br>
              <a:rPr lang="en-US" sz="3200" dirty="0"/>
            </a:br>
            <a:endParaRPr lang="cs-CZ" sz="3200" dirty="0"/>
          </a:p>
          <a:p>
            <a:r>
              <a:rPr lang="en-US" sz="3200" dirty="0"/>
              <a:t>spinal tumors</a:t>
            </a:r>
            <a:br>
              <a:rPr lang="en-US" sz="3200" dirty="0"/>
            </a:br>
            <a:endParaRPr lang="cs-CZ" sz="3200" dirty="0"/>
          </a:p>
          <a:p>
            <a:r>
              <a:rPr lang="en-US" sz="3200" dirty="0"/>
              <a:t>spinal cord injury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31056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3941"/>
            <a:ext cx="10515600" cy="86793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/>
            <a:r>
              <a:rPr lang="cs-CZ" sz="4000" b="1" dirty="0">
                <a:solidFill>
                  <a:srgbClr val="1E23EA"/>
                </a:solidFill>
              </a:rPr>
              <a:t>A. </a:t>
            </a:r>
            <a:r>
              <a:rPr lang="cs-CZ" sz="4000" b="1" dirty="0" err="1">
                <a:solidFill>
                  <a:srgbClr val="1E23EA"/>
                </a:solidFill>
              </a:rPr>
              <a:t>Neuropathic</a:t>
            </a:r>
            <a:r>
              <a:rPr lang="cs-CZ" sz="4000" b="1" dirty="0">
                <a:solidFill>
                  <a:srgbClr val="1E23EA"/>
                </a:solidFill>
              </a:rPr>
              <a:t> </a:t>
            </a:r>
            <a:br>
              <a:rPr lang="cs-CZ" sz="4000" b="1" dirty="0">
                <a:solidFill>
                  <a:srgbClr val="1E23EA"/>
                </a:solidFill>
              </a:rPr>
            </a:br>
            <a:r>
              <a:rPr lang="cs-CZ" sz="4000" b="1" dirty="0">
                <a:solidFill>
                  <a:srgbClr val="1E23EA"/>
                </a:solidFill>
              </a:rPr>
              <a:t>II. </a:t>
            </a:r>
            <a:r>
              <a:rPr lang="cs-CZ" sz="4000" b="1" i="1" u="sng" dirty="0" err="1">
                <a:solidFill>
                  <a:srgbClr val="1E23EA"/>
                </a:solidFill>
              </a:rPr>
              <a:t>lower</a:t>
            </a:r>
            <a:r>
              <a:rPr lang="cs-CZ" sz="4000" b="1" i="1" u="sng" dirty="0">
                <a:solidFill>
                  <a:srgbClr val="1E23EA"/>
                </a:solidFill>
              </a:rPr>
              <a:t> motoneuron </a:t>
            </a:r>
            <a:r>
              <a:rPr lang="cs-CZ" sz="4000" b="1" i="1" u="sng" dirty="0" err="1">
                <a:solidFill>
                  <a:srgbClr val="1E23EA"/>
                </a:solidFill>
              </a:rPr>
              <a:t>failure</a:t>
            </a:r>
            <a:br>
              <a:rPr lang="cs-CZ" sz="4000" b="1" i="1" u="sng" dirty="0">
                <a:solidFill>
                  <a:srgbClr val="1E23EA"/>
                </a:solidFill>
              </a:rPr>
            </a:br>
            <a:endParaRPr lang="cs-CZ" sz="4000" i="1" u="sng" dirty="0"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25" y="1634557"/>
            <a:ext cx="10515600" cy="435133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/>
            <a:r>
              <a:rPr lang="en-US" dirty="0"/>
              <a:t>Poliomyelitis</a:t>
            </a:r>
            <a:br>
              <a:rPr lang="en-US" dirty="0"/>
            </a:br>
            <a:endParaRPr lang="cs-CZ" dirty="0"/>
          </a:p>
          <a:p>
            <a:pPr marL="0"/>
            <a:r>
              <a:rPr lang="en-US" dirty="0"/>
              <a:t>other viral myelitis</a:t>
            </a:r>
            <a:br>
              <a:rPr lang="en-US" dirty="0"/>
            </a:br>
            <a:endParaRPr lang="cs-CZ" dirty="0"/>
          </a:p>
          <a:p>
            <a:pPr marL="0"/>
            <a:r>
              <a:rPr lang="en-US" dirty="0"/>
              <a:t>Injuries</a:t>
            </a:r>
            <a:br>
              <a:rPr lang="en-US" dirty="0"/>
            </a:br>
            <a:endParaRPr lang="cs-CZ" dirty="0"/>
          </a:p>
          <a:p>
            <a:pPr marL="0"/>
            <a:r>
              <a:rPr lang="en-US" dirty="0"/>
              <a:t>SMA spinal muscular atrophy</a:t>
            </a:r>
            <a:br>
              <a:rPr lang="en-US" dirty="0"/>
            </a:br>
            <a:r>
              <a:rPr lang="en-US" dirty="0"/>
              <a:t>Werdnig-Hoffman, </a:t>
            </a:r>
            <a:r>
              <a:rPr lang="en-US" dirty="0" err="1"/>
              <a:t>Kugelberger-Welander</a:t>
            </a:r>
            <a:endParaRPr lang="cs-CZ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119969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B . </a:t>
            </a:r>
            <a:r>
              <a:rPr lang="cs-CZ" b="1" dirty="0" err="1">
                <a:solidFill>
                  <a:srgbClr val="1E23EA"/>
                </a:solidFill>
              </a:rPr>
              <a:t>Myopathic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curves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Arthrogryposis (not progressive)</a:t>
            </a:r>
            <a:br>
              <a:rPr lang="en-US" dirty="0"/>
            </a:br>
            <a:endParaRPr lang="cs-CZ" dirty="0"/>
          </a:p>
          <a:p>
            <a:r>
              <a:rPr lang="en-US" dirty="0"/>
              <a:t>Muscular dystrophy (Duchene, limb-girdle syndrome, </a:t>
            </a:r>
            <a:endParaRPr lang="cs-CZ" dirty="0"/>
          </a:p>
          <a:p>
            <a:pPr marL="0" indent="0">
              <a:buNone/>
            </a:pPr>
            <a:r>
              <a:rPr lang="en-US" dirty="0" err="1"/>
              <a:t>fascioscapulohumeral</a:t>
            </a:r>
            <a:r>
              <a:rPr lang="en-US" dirty="0"/>
              <a:t> syndrome)</a:t>
            </a:r>
            <a:br>
              <a:rPr lang="en-US" dirty="0"/>
            </a:br>
            <a:endParaRPr lang="cs-CZ" dirty="0"/>
          </a:p>
          <a:p>
            <a:r>
              <a:rPr lang="en-US" dirty="0"/>
              <a:t>fiber type disproportion syndrome</a:t>
            </a:r>
            <a:br>
              <a:rPr lang="en-US" dirty="0"/>
            </a:br>
            <a:endParaRPr lang="cs-CZ" dirty="0"/>
          </a:p>
          <a:p>
            <a:r>
              <a:rPr lang="en-US" dirty="0"/>
              <a:t>congenital hypotonia</a:t>
            </a:r>
            <a:br>
              <a:rPr lang="en-US" dirty="0"/>
            </a:br>
            <a:endParaRPr lang="cs-CZ" dirty="0"/>
          </a:p>
          <a:p>
            <a:r>
              <a:rPr lang="en-US" dirty="0"/>
              <a:t>dystrophic myotonia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210893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457"/>
            <a:ext cx="12039600" cy="2086725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sz="3600" b="1" dirty="0">
                <a:solidFill>
                  <a:srgbClr val="1E23EA"/>
                </a:solidFill>
              </a:rPr>
              <a:t>SMA</a:t>
            </a:r>
            <a:br>
              <a:rPr lang="cs-CZ" sz="3600" b="1" dirty="0">
                <a:solidFill>
                  <a:srgbClr val="1E23EA"/>
                </a:solidFill>
              </a:rPr>
            </a:br>
            <a:r>
              <a:rPr lang="cs-CZ" sz="3600" b="1" dirty="0" err="1">
                <a:solidFill>
                  <a:srgbClr val="1E23EA"/>
                </a:solidFill>
              </a:rPr>
              <a:t>Infantile</a:t>
            </a:r>
            <a:br>
              <a:rPr lang="cs-CZ" sz="3600" b="1" dirty="0">
                <a:solidFill>
                  <a:srgbClr val="1E23EA"/>
                </a:solidFill>
              </a:rPr>
            </a:br>
            <a:r>
              <a:rPr lang="cs-CZ" sz="3600" b="1" dirty="0">
                <a:solidFill>
                  <a:srgbClr val="1E23EA"/>
                </a:solidFill>
              </a:rPr>
              <a:t>WERDING-HOFFMAN</a:t>
            </a:r>
            <a:br>
              <a:rPr lang="cs-CZ" sz="3600" b="1" dirty="0">
                <a:solidFill>
                  <a:srgbClr val="1E23EA"/>
                </a:solidFill>
              </a:rPr>
            </a:br>
            <a:endParaRPr lang="cs-CZ" sz="3600" b="1" dirty="0">
              <a:solidFill>
                <a:srgbClr val="1E23E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213042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Most common</a:t>
            </a:r>
            <a:br>
              <a:rPr lang="en-US" dirty="0"/>
            </a:br>
            <a:endParaRPr lang="cs-CZ" dirty="0"/>
          </a:p>
          <a:p>
            <a:pPr>
              <a:lnSpc>
                <a:spcPct val="150000"/>
              </a:lnSpc>
            </a:pPr>
            <a:r>
              <a:rPr lang="en-US" dirty="0"/>
              <a:t>Fleet contractures, disability</a:t>
            </a:r>
            <a:br>
              <a:rPr lang="en-US" dirty="0"/>
            </a:br>
            <a:endParaRPr lang="cs-CZ" dirty="0"/>
          </a:p>
          <a:p>
            <a:pPr>
              <a:lnSpc>
                <a:spcPct val="150000"/>
              </a:lnSpc>
            </a:pPr>
            <a:r>
              <a:rPr lang="en-US" dirty="0"/>
              <a:t>Often without affecting the </a:t>
            </a:r>
            <a:r>
              <a:rPr lang="en-US" dirty="0" err="1"/>
              <a:t>inteletctus</a:t>
            </a:r>
            <a:br>
              <a:rPr lang="en-US" dirty="0"/>
            </a:br>
            <a:endParaRPr lang="cs-CZ" dirty="0"/>
          </a:p>
          <a:p>
            <a:pPr>
              <a:lnSpc>
                <a:spcPct val="150000"/>
              </a:lnSpc>
            </a:pPr>
            <a:r>
              <a:rPr lang="en-US" dirty="0"/>
              <a:t>Disability of the hips</a:t>
            </a:r>
            <a:br>
              <a:rPr lang="en-US" dirty="0"/>
            </a:br>
            <a:endParaRPr lang="cs-CZ" dirty="0"/>
          </a:p>
          <a:p>
            <a:pPr>
              <a:lnSpc>
                <a:spcPct val="150000"/>
              </a:lnSpc>
            </a:pPr>
            <a:r>
              <a:rPr lang="en-US" dirty="0"/>
              <a:t>Scoliosis: paralytic curves, progression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08" y="1887416"/>
            <a:ext cx="2482724" cy="4014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918" y="1887415"/>
            <a:ext cx="3075592" cy="41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0930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57" y="609600"/>
            <a:ext cx="9735237" cy="5787483"/>
          </a:xfrm>
        </p:spPr>
      </p:pic>
    </p:spTree>
    <p:extLst>
      <p:ext uri="{BB962C8B-B14F-4D97-AF65-F5344CB8AC3E}">
        <p14:creationId xmlns:p14="http://schemas.microsoft.com/office/powerpoint/2010/main" val="85421310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Duchene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muscular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dystrophy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23590"/>
            <a:ext cx="3568700" cy="471371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- </a:t>
            </a:r>
            <a:r>
              <a:rPr lang="en-US" dirty="0"/>
              <a:t>absence of dystrophin protein</a:t>
            </a:r>
            <a:br>
              <a:rPr lang="en-US" dirty="0"/>
            </a:br>
            <a:endParaRPr lang="cs-CZ" dirty="0"/>
          </a:p>
          <a:p>
            <a:r>
              <a:rPr lang="en-US" dirty="0"/>
              <a:t>Muscle biopsy</a:t>
            </a:r>
            <a:br>
              <a:rPr lang="en-US" dirty="0"/>
            </a:br>
            <a:endParaRPr lang="cs-CZ" dirty="0"/>
          </a:p>
          <a:p>
            <a:r>
              <a:rPr lang="en-US" dirty="0"/>
              <a:t>DNA tests - absence of dystrophin + significant creatine phosphokinase </a:t>
            </a:r>
            <a:r>
              <a:rPr lang="en-US" dirty="0" err="1"/>
              <a:t>elevae</a:t>
            </a:r>
            <a:br>
              <a:rPr lang="en-US" dirty="0"/>
            </a:br>
            <a:endParaRPr lang="cs-CZ" dirty="0"/>
          </a:p>
          <a:p>
            <a:r>
              <a:rPr lang="en-US" dirty="0"/>
              <a:t>Poor muscle regeneration</a:t>
            </a:r>
            <a:br>
              <a:rPr lang="en-US" dirty="0"/>
            </a:br>
            <a:endParaRPr lang="cs-CZ" dirty="0"/>
          </a:p>
          <a:p>
            <a:r>
              <a:rPr lang="en-US" dirty="0"/>
              <a:t>Gradual replacement of muscles by fibrous tissue.</a:t>
            </a:r>
            <a:endParaRPr lang="cs-CZ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7"/>
          <a:stretch/>
        </p:blipFill>
        <p:spPr>
          <a:xfrm>
            <a:off x="5093191" y="1623590"/>
            <a:ext cx="6488053" cy="43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666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Duchene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muscular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dystrophy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2– 6</a:t>
            </a:r>
            <a:r>
              <a:rPr lang="cs-CZ" dirty="0"/>
              <a:t>y  - </a:t>
            </a:r>
            <a:r>
              <a:rPr lang="en-US" dirty="0"/>
              <a:t> the first symptoms come,</a:t>
            </a:r>
            <a:br>
              <a:rPr lang="en-US" dirty="0"/>
            </a:br>
            <a:r>
              <a:rPr lang="en-US" dirty="0"/>
              <a:t>dystrophin deficiency and, as a consequence, dying muscle fibers are beginning to be replaced by ligaments.</a:t>
            </a:r>
            <a:br>
              <a:rPr lang="en-US" dirty="0"/>
            </a:br>
            <a:endParaRPr lang="cs-CZ" dirty="0"/>
          </a:p>
          <a:p>
            <a:r>
              <a:rPr lang="en-US" dirty="0"/>
              <a:t>problems with walking, during, getting up from a lying or sitting position</a:t>
            </a:r>
            <a:br>
              <a:rPr lang="en-US" dirty="0"/>
            </a:br>
            <a:endParaRPr lang="cs-CZ" dirty="0"/>
          </a:p>
          <a:p>
            <a:r>
              <a:rPr lang="en-US" dirty="0"/>
              <a:t>pseudohypertrophy of calves</a:t>
            </a:r>
            <a:br>
              <a:rPr lang="en-US" dirty="0"/>
            </a:br>
            <a:endParaRPr lang="cs-CZ" dirty="0"/>
          </a:p>
          <a:p>
            <a:r>
              <a:rPr lang="en-US" dirty="0"/>
              <a:t>wheelchair</a:t>
            </a:r>
            <a:br>
              <a:rPr lang="en-US" dirty="0"/>
            </a:br>
            <a:endParaRPr lang="cs-CZ" dirty="0"/>
          </a:p>
          <a:p>
            <a:r>
              <a:rPr lang="en-US" dirty="0" err="1"/>
              <a:t>developent</a:t>
            </a:r>
            <a:r>
              <a:rPr lang="en-US" dirty="0"/>
              <a:t> of kyphoscoliosis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9882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Výsledek obrázku pro kugelberg weland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873" y="0"/>
            <a:ext cx="91344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54948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Terapeutický postup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A. Muscular </a:t>
            </a:r>
            <a:r>
              <a:rPr lang="cs-CZ" sz="5400" dirty="0"/>
              <a:t>dis</a:t>
            </a:r>
            <a:r>
              <a:rPr lang="en-US" sz="5400" dirty="0"/>
              <a:t>balance of the </a:t>
            </a:r>
            <a:r>
              <a:rPr lang="cs-CZ" sz="5400" dirty="0" err="1"/>
              <a:t>lower</a:t>
            </a:r>
            <a:r>
              <a:rPr lang="cs-CZ" sz="5400" dirty="0"/>
              <a:t> </a:t>
            </a:r>
            <a:r>
              <a:rPr lang="cs-CZ" sz="5400" dirty="0" err="1"/>
              <a:t>limbs</a:t>
            </a:r>
            <a:br>
              <a:rPr lang="en-US" sz="5400" dirty="0"/>
            </a:br>
            <a:r>
              <a:rPr lang="en-US" sz="5400" dirty="0"/>
              <a:t>  </a:t>
            </a:r>
            <a:r>
              <a:rPr lang="cs-CZ" sz="5400" dirty="0"/>
              <a:t>	-</a:t>
            </a:r>
            <a:r>
              <a:rPr lang="en-US" sz="5400" dirty="0"/>
              <a:t>extension of adductors in DMO</a:t>
            </a:r>
            <a:br>
              <a:rPr lang="en-US" sz="5400" dirty="0"/>
            </a:br>
            <a:r>
              <a:rPr lang="en-US" sz="5400" dirty="0"/>
              <a:t>B. solution of hip dislocations</a:t>
            </a:r>
            <a:br>
              <a:rPr lang="en-US" sz="5400" dirty="0"/>
            </a:br>
            <a:r>
              <a:rPr lang="en-US" sz="5400" dirty="0"/>
              <a:t>C. deformity of pelvis and spine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145948953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52" y="511932"/>
            <a:ext cx="10353761" cy="1325563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Operační léčba</a:t>
            </a:r>
            <a:br>
              <a:rPr lang="cs-CZ" b="1" dirty="0">
                <a:solidFill>
                  <a:srgbClr val="1E23EA"/>
                </a:solidFill>
              </a:rPr>
            </a:b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913795" y="1425539"/>
            <a:ext cx="4879199" cy="823912"/>
          </a:xfrm>
        </p:spPr>
        <p:txBody>
          <a:bodyPr/>
          <a:lstStyle/>
          <a:p>
            <a:pPr algn="ctr"/>
            <a:r>
              <a:rPr lang="cs-CZ" dirty="0"/>
              <a:t>INDICATION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spcBef>
                <a:spcPct val="20000"/>
              </a:spcBef>
            </a:pPr>
            <a:r>
              <a:rPr lang="en-US" sz="3200" dirty="0"/>
              <a:t>Paralytic curves</a:t>
            </a:r>
            <a:br>
              <a:rPr lang="en-US" sz="3200" dirty="0"/>
            </a:br>
            <a:r>
              <a:rPr lang="en-US" sz="3200" dirty="0"/>
              <a:t>collapse and instability of the spine</a:t>
            </a:r>
            <a:br>
              <a:rPr lang="en-US" sz="3200" dirty="0"/>
            </a:br>
            <a:endParaRPr lang="cs-CZ" sz="3200" dirty="0"/>
          </a:p>
          <a:p>
            <a:pPr>
              <a:spcBef>
                <a:spcPct val="20000"/>
              </a:spcBef>
            </a:pPr>
            <a:r>
              <a:rPr lang="en-US" sz="3200" dirty="0"/>
              <a:t>Progressive deformity</a:t>
            </a:r>
            <a:br>
              <a:rPr lang="en-US" sz="3200" dirty="0"/>
            </a:br>
            <a:endParaRPr lang="cs-CZ" sz="3200" dirty="0"/>
          </a:p>
          <a:p>
            <a:pPr>
              <a:spcBef>
                <a:spcPct val="20000"/>
              </a:spcBef>
            </a:pPr>
            <a:r>
              <a:rPr lang="en-US" sz="3200" dirty="0"/>
              <a:t>Sitting instability</a:t>
            </a:r>
            <a:br>
              <a:rPr lang="en-US" sz="3200" dirty="0"/>
            </a:br>
            <a:endParaRPr lang="cs-CZ" sz="3200" dirty="0"/>
          </a:p>
          <a:p>
            <a:pPr>
              <a:spcBef>
                <a:spcPct val="20000"/>
              </a:spcBef>
            </a:pPr>
            <a:r>
              <a:rPr lang="en-US" sz="3200" dirty="0"/>
              <a:t>Impairment of cardiopulmonary functions by orthosis</a:t>
            </a:r>
            <a:br>
              <a:rPr lang="en-US" sz="3200" dirty="0"/>
            </a:br>
            <a:endParaRPr lang="cs-CZ" sz="3200" dirty="0"/>
          </a:p>
          <a:p>
            <a:pPr>
              <a:spcBef>
                <a:spcPct val="20000"/>
              </a:spcBef>
            </a:pPr>
            <a:r>
              <a:rPr lang="en-US" sz="3200" dirty="0"/>
              <a:t>Back pain</a:t>
            </a:r>
            <a:br>
              <a:rPr lang="en-US" sz="3200" dirty="0"/>
            </a:br>
            <a:endParaRPr lang="cs-CZ" sz="3200" dirty="0"/>
          </a:p>
          <a:p>
            <a:pPr>
              <a:spcBef>
                <a:spcPct val="20000"/>
              </a:spcBef>
            </a:pPr>
            <a:r>
              <a:rPr lang="en-US" sz="3200" dirty="0"/>
              <a:t>Tendency to pressure ulcers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6528274" y="1425539"/>
            <a:ext cx="4865554" cy="823912"/>
          </a:xfrm>
        </p:spPr>
        <p:txBody>
          <a:bodyPr/>
          <a:lstStyle/>
          <a:p>
            <a:pPr algn="ctr"/>
            <a:r>
              <a:rPr lang="cs-CZ" dirty="0"/>
              <a:t>CONTRAINDICATION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528274" y="2661480"/>
            <a:ext cx="5663726" cy="224072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Poor overall internal condition</a:t>
            </a:r>
            <a:br>
              <a:rPr lang="en-US" sz="2400" dirty="0"/>
            </a:br>
            <a:r>
              <a:rPr lang="en-US" sz="2400" dirty="0"/>
              <a:t>Very low breathing capacity</a:t>
            </a:r>
            <a:br>
              <a:rPr lang="en-US" sz="2400" dirty="0"/>
            </a:br>
            <a:r>
              <a:rPr lang="en-US" sz="2400" dirty="0"/>
              <a:t>General or local infection</a:t>
            </a:r>
            <a:br>
              <a:rPr lang="en-US" sz="2400" dirty="0"/>
            </a:br>
            <a:r>
              <a:rPr lang="en-US" sz="2400" dirty="0"/>
              <a:t>Significant non-cooperation of the patient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39511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2"/>
          <p:cNvSpPr txBox="1">
            <a:spLocks noChangeArrowheads="1"/>
          </p:cNvSpPr>
          <p:nvPr/>
        </p:nvSpPr>
        <p:spPr bwMode="auto">
          <a:xfrm>
            <a:off x="1847850" y="500063"/>
            <a:ext cx="84963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cs-CZ"/>
            </a:defPPr>
            <a:lvl1pPr algn="ctr"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cs-CZ" altLang="cs-CZ" dirty="0" err="1"/>
              <a:t>Goals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scoliosis</a:t>
            </a:r>
            <a:r>
              <a:rPr lang="cs-CZ" altLang="cs-CZ" dirty="0"/>
              <a:t> </a:t>
            </a:r>
            <a:r>
              <a:rPr lang="cs-CZ" altLang="cs-CZ" dirty="0" err="1"/>
              <a:t>surgery</a:t>
            </a:r>
            <a:r>
              <a:rPr lang="cs-CZ" altLang="cs-CZ" dirty="0"/>
              <a:t> in </a:t>
            </a:r>
            <a:r>
              <a:rPr lang="cs-CZ" altLang="cs-CZ" dirty="0" err="1"/>
              <a:t>childhood</a:t>
            </a:r>
            <a:endParaRPr lang="cs-CZ" altLang="cs-CZ" dirty="0"/>
          </a:p>
        </p:txBody>
      </p:sp>
      <p:sp>
        <p:nvSpPr>
          <p:cNvPr id="8" name="TextovéPole 6"/>
          <p:cNvSpPr txBox="1">
            <a:spLocks noChangeArrowheads="1"/>
          </p:cNvSpPr>
          <p:nvPr/>
        </p:nvSpPr>
        <p:spPr bwMode="auto">
          <a:xfrm>
            <a:off x="2424114" y="2924176"/>
            <a:ext cx="8095293" cy="297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dirty="0">
                <a:latin typeface="Calibri" panose="020F0502020204030204" pitchFamily="34" charset="0"/>
              </a:rPr>
              <a:t>Stop deformity </a:t>
            </a:r>
            <a:r>
              <a:rPr lang="cs-CZ" altLang="cs-CZ" b="1" dirty="0" err="1">
                <a:latin typeface="Calibri" panose="020F0502020204030204" pitchFamily="34" charset="0"/>
              </a:rPr>
              <a:t>progression</a:t>
            </a:r>
            <a:endParaRPr lang="cs-CZ" altLang="cs-CZ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dirty="0" err="1">
                <a:latin typeface="Calibri" panose="020F0502020204030204" pitchFamily="34" charset="0"/>
              </a:rPr>
              <a:t>Correction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latin typeface="Calibri" panose="020F0502020204030204" pitchFamily="34" charset="0"/>
              </a:rPr>
              <a:t> deformity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dirty="0" err="1">
                <a:latin typeface="Calibri" panose="020F0502020204030204" pitchFamily="34" charset="0"/>
              </a:rPr>
              <a:t>Improvement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cardiopulmonary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functions</a:t>
            </a:r>
            <a:endParaRPr lang="cs-CZ" altLang="cs-CZ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dirty="0" err="1">
                <a:latin typeface="Calibri" panose="020F0502020204030204" pitchFamily="34" charset="0"/>
              </a:rPr>
              <a:t>Prevention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of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>
                <a:latin typeface="Calibri" panose="020F0502020204030204" pitchFamily="34" charset="0"/>
              </a:rPr>
              <a:t>degenerative</a:t>
            </a:r>
            <a:r>
              <a:rPr lang="cs-CZ" altLang="cs-CZ" b="1" dirty="0">
                <a:latin typeface="Calibri" panose="020F0502020204030204" pitchFamily="34" charset="0"/>
              </a:rPr>
              <a:t> spine </a:t>
            </a:r>
            <a:r>
              <a:rPr lang="cs-CZ" altLang="cs-CZ" b="1" dirty="0" err="1">
                <a:latin typeface="Calibri" panose="020F0502020204030204" pitchFamily="34" charset="0"/>
              </a:rPr>
              <a:t>changes</a:t>
            </a:r>
            <a:endParaRPr lang="cs-CZ" altLang="cs-CZ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Operační léčba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1476" y="1413406"/>
            <a:ext cx="4879199" cy="823912"/>
          </a:xfrm>
        </p:spPr>
        <p:txBody>
          <a:bodyPr/>
          <a:lstStyle/>
          <a:p>
            <a:r>
              <a:rPr lang="cs-CZ" dirty="0"/>
              <a:t>Cíle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3467" y="2378831"/>
            <a:ext cx="5107208" cy="287896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avoiding curve progression</a:t>
            </a:r>
            <a:br>
              <a:rPr lang="en-US" dirty="0"/>
            </a:br>
            <a:r>
              <a:rPr lang="en-US" dirty="0"/>
              <a:t>improved sitting stability</a:t>
            </a:r>
            <a:br>
              <a:rPr lang="en-US" dirty="0"/>
            </a:br>
            <a:endParaRPr lang="cs-CZ" dirty="0"/>
          </a:p>
          <a:p>
            <a:r>
              <a:rPr lang="en-US" dirty="0"/>
              <a:t>reduction of back pain</a:t>
            </a:r>
            <a:br>
              <a:rPr lang="en-US" dirty="0"/>
            </a:br>
            <a:endParaRPr lang="cs-CZ" dirty="0"/>
          </a:p>
          <a:p>
            <a:r>
              <a:rPr lang="en-US" dirty="0"/>
              <a:t>preventing further loss of motor and sensitive functions</a:t>
            </a:r>
            <a:br>
              <a:rPr lang="en-US" dirty="0"/>
            </a:br>
            <a:endParaRPr lang="cs-CZ" dirty="0"/>
          </a:p>
          <a:p>
            <a:r>
              <a:rPr lang="en-US" dirty="0"/>
              <a:t>Improvement of cardiopulmonary and GIT functions.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8060" y="1413406"/>
            <a:ext cx="4865554" cy="823912"/>
          </a:xfrm>
        </p:spPr>
        <p:txBody>
          <a:bodyPr/>
          <a:lstStyle/>
          <a:p>
            <a:r>
              <a:rPr lang="cs-CZ" dirty="0"/>
              <a:t>Komplikace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6743" y="2378831"/>
            <a:ext cx="5095357" cy="4054626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r>
              <a:rPr lang="en-US" sz="2400" dirty="0"/>
              <a:t>nerve structures injury</a:t>
            </a:r>
            <a:br>
              <a:rPr lang="en-US" sz="2400" dirty="0"/>
            </a:br>
            <a:r>
              <a:rPr lang="en-US" sz="2400" dirty="0"/>
              <a:t>bleeding and extensive loss</a:t>
            </a:r>
            <a:br>
              <a:rPr lang="en-US" sz="2400" dirty="0"/>
            </a:br>
            <a:r>
              <a:rPr lang="en-US" sz="2400" dirty="0"/>
              <a:t>organ injury</a:t>
            </a:r>
            <a:br>
              <a:rPr lang="en-US" sz="2400" dirty="0"/>
            </a:br>
            <a:r>
              <a:rPr lang="en-US" sz="2400" dirty="0"/>
              <a:t>Heart Failure</a:t>
            </a:r>
            <a:br>
              <a:rPr lang="en-US" sz="2400" dirty="0"/>
            </a:br>
            <a:r>
              <a:rPr lang="en-US" sz="2400" dirty="0"/>
              <a:t>cerebral dysfunction</a:t>
            </a:r>
            <a:br>
              <a:rPr lang="en-US" sz="2400" dirty="0"/>
            </a:br>
            <a:r>
              <a:rPr lang="en-US" sz="2400" dirty="0"/>
              <a:t>sudden death</a:t>
            </a:r>
            <a:br>
              <a:rPr lang="en-US" sz="2400" dirty="0"/>
            </a:br>
            <a:r>
              <a:rPr lang="en-US" sz="2400" dirty="0"/>
              <a:t>ne</a:t>
            </a:r>
            <a:r>
              <a:rPr lang="cs-CZ" sz="2400" dirty="0" err="1"/>
              <a:t>urolgical</a:t>
            </a:r>
            <a:r>
              <a:rPr lang="en-US" sz="2400" dirty="0"/>
              <a:t> complications</a:t>
            </a:r>
            <a:br>
              <a:rPr lang="en-US" sz="2400" dirty="0"/>
            </a:br>
            <a:r>
              <a:rPr lang="en-US" sz="2400" dirty="0" err="1"/>
              <a:t>infe</a:t>
            </a:r>
            <a:r>
              <a:rPr lang="cs-CZ" sz="2400" dirty="0" err="1"/>
              <a:t>ction</a:t>
            </a:r>
            <a:br>
              <a:rPr lang="en-US" sz="2400" dirty="0"/>
            </a:br>
            <a:r>
              <a:rPr lang="en-US" sz="2400" dirty="0"/>
              <a:t>chronic infection</a:t>
            </a:r>
            <a:br>
              <a:rPr lang="en-US" sz="2400" dirty="0"/>
            </a:br>
            <a:r>
              <a:rPr lang="en-US" sz="2400" dirty="0"/>
              <a:t>instrumentation failure</a:t>
            </a:r>
            <a:br>
              <a:rPr lang="en-US" sz="2400" dirty="0"/>
            </a:br>
            <a:r>
              <a:rPr lang="en-US" sz="2400" dirty="0"/>
              <a:t>p</a:t>
            </a:r>
            <a:r>
              <a:rPr lang="cs-CZ" sz="2400" dirty="0" err="1"/>
              <a:t>seudoarthrosis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4207460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62"/>
            <a:ext cx="5213416" cy="5444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16" y="1624062"/>
            <a:ext cx="6978584" cy="52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8760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122" y="533903"/>
            <a:ext cx="10353761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Pelvic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fixation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669" y="1095701"/>
            <a:ext cx="4879199" cy="823912"/>
          </a:xfrm>
        </p:spPr>
        <p:txBody>
          <a:bodyPr/>
          <a:lstStyle/>
          <a:p>
            <a:r>
              <a:rPr lang="cs-CZ" dirty="0"/>
              <a:t>Iliac screw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81918" y="1173920"/>
            <a:ext cx="4865554" cy="823912"/>
          </a:xfrm>
        </p:spPr>
        <p:txBody>
          <a:bodyPr/>
          <a:lstStyle/>
          <a:p>
            <a:r>
              <a:rPr lang="cs-CZ" dirty="0"/>
              <a:t>S2AI screw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3181">
            <a:off x="3712645" y="3056279"/>
            <a:ext cx="3357562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r="7839"/>
          <a:stretch/>
        </p:blipFill>
        <p:spPr bwMode="auto">
          <a:xfrm>
            <a:off x="7913913" y="2302632"/>
            <a:ext cx="42780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3196" r="3415" b="6537"/>
          <a:stretch/>
        </p:blipFill>
        <p:spPr bwMode="auto">
          <a:xfrm>
            <a:off x="-323387" y="3111190"/>
            <a:ext cx="4175018" cy="2408664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29338" y="1126080"/>
            <a:ext cx="487919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Calibri" panose="020F0502020204030204" pitchFamily="34" charset="0"/>
              </a:rPr>
              <a:t>Galveston</a:t>
            </a:r>
          </a:p>
        </p:txBody>
      </p:sp>
    </p:spTree>
    <p:extLst>
      <p:ext uri="{BB962C8B-B14F-4D97-AF65-F5344CB8AC3E}">
        <p14:creationId xmlns:p14="http://schemas.microsoft.com/office/powerpoint/2010/main" val="339293009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Luque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Galveston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technique</a:t>
            </a:r>
            <a:endParaRPr lang="cs-CZ" b="1" dirty="0">
              <a:solidFill>
                <a:srgbClr val="1E23EA"/>
              </a:solidFill>
            </a:endParaRPr>
          </a:p>
        </p:txBody>
      </p:sp>
      <p:pic>
        <p:nvPicPr>
          <p:cNvPr id="3" name="Obrázek 6" descr="8.15.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8" y="1846263"/>
            <a:ext cx="2162175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7" descr="8.15.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878" y="1846263"/>
            <a:ext cx="2500313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 descr="8.15.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628" y="1846263"/>
            <a:ext cx="21431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2" descr="8.15.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52" y="1846263"/>
            <a:ext cx="245745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02642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11" y="0"/>
            <a:ext cx="3071525" cy="356839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47" y="0"/>
            <a:ext cx="2917070" cy="675763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12" y="3378819"/>
            <a:ext cx="3066288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1272381"/>
            <a:ext cx="4101066" cy="32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1747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sah 6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" y="990709"/>
            <a:ext cx="4085556" cy="5678105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7" descr="Výřez obrazovky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34" y="969578"/>
            <a:ext cx="4058456" cy="5691352"/>
          </a:xfrm>
        </p:spPr>
      </p:pic>
      <p:pic>
        <p:nvPicPr>
          <p:cNvPr id="9" name="Obrázek 8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88" y="906516"/>
            <a:ext cx="3049318" cy="59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1693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sah 6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4" y="609600"/>
            <a:ext cx="11573382" cy="5704415"/>
          </a:xfrm>
        </p:spPr>
      </p:pic>
    </p:spTree>
    <p:extLst>
      <p:ext uri="{BB962C8B-B14F-4D97-AF65-F5344CB8AC3E}">
        <p14:creationId xmlns:p14="http://schemas.microsoft.com/office/powerpoint/2010/main" val="192740536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26" y="0"/>
            <a:ext cx="6590905" cy="6855146"/>
          </a:xfr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36812F-21B2-4C0A-9A1F-D3FC9E2A5743}"/>
              </a:ext>
            </a:extLst>
          </p:cNvPr>
          <p:cNvSpPr/>
          <p:nvPr/>
        </p:nvSpPr>
        <p:spPr>
          <a:xfrm>
            <a:off x="4041422" y="0"/>
            <a:ext cx="2054578" cy="11401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859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" y="93278"/>
            <a:ext cx="3522787" cy="6626197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6" y="0"/>
            <a:ext cx="3187148" cy="6858000"/>
          </a:xfrm>
          <a:prstGeom prst="rect">
            <a:avLst/>
          </a:prstGeom>
        </p:spPr>
      </p:pic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74" y="-1"/>
            <a:ext cx="3511826" cy="68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2993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278" y="675056"/>
            <a:ext cx="3965996" cy="6001640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3454" y="1491019"/>
            <a:ext cx="7449881" cy="4467843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5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86" y="653348"/>
            <a:ext cx="4037632" cy="61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35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7488" y="138005"/>
            <a:ext cx="8928992" cy="1728192"/>
          </a:xfr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Scoliosis</a:t>
            </a:r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surgery</a:t>
            </a:r>
            <a:r>
              <a:rPr lang="cs-CZ" altLang="cs-CZ" b="1" dirty="0">
                <a:solidFill>
                  <a:srgbClr val="1E23EA"/>
                </a:solidFill>
              </a:rPr>
              <a:t> in </a:t>
            </a:r>
            <a:r>
              <a:rPr lang="cs-CZ" altLang="cs-CZ" b="1" dirty="0" err="1">
                <a:solidFill>
                  <a:srgbClr val="1E23EA"/>
                </a:solidFill>
              </a:rPr>
              <a:t>adult</a:t>
            </a:r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age</a:t>
            </a:r>
            <a:endParaRPr lang="cs-CZ" altLang="cs-CZ" b="1" dirty="0">
              <a:solidFill>
                <a:srgbClr val="1E23EA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4294967295"/>
          </p:nvPr>
        </p:nvSpPr>
        <p:spPr>
          <a:xfrm>
            <a:off x="1775520" y="1600200"/>
            <a:ext cx="8640960" cy="4495800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Higher</a:t>
            </a:r>
            <a:r>
              <a:rPr lang="en-US" dirty="0"/>
              <a:t> </a:t>
            </a:r>
            <a:r>
              <a:rPr lang="cs-CZ" dirty="0" err="1"/>
              <a:t>surgery</a:t>
            </a:r>
            <a:r>
              <a:rPr lang="cs-CZ" dirty="0"/>
              <a:t> </a:t>
            </a:r>
            <a:r>
              <a:rPr lang="en-US" dirty="0"/>
              <a:t>risks with </a:t>
            </a:r>
            <a:r>
              <a:rPr lang="en-US" b="1" dirty="0">
                <a:solidFill>
                  <a:srgbClr val="FF0000"/>
                </a:solidFill>
              </a:rPr>
              <a:t>lower success </a:t>
            </a:r>
            <a:r>
              <a:rPr lang="en-US" dirty="0"/>
              <a:t>rate of deformity correction</a:t>
            </a:r>
            <a:endParaRPr lang="cs-CZ" sz="3600" dirty="0"/>
          </a:p>
          <a:p>
            <a:r>
              <a:rPr lang="en-US" dirty="0"/>
              <a:t>Often associated with nerve impairment</a:t>
            </a:r>
            <a:br>
              <a:rPr lang="en-US" dirty="0"/>
            </a:br>
            <a:br>
              <a:rPr lang="en-US" dirty="0"/>
            </a:br>
            <a:endParaRPr lang="cs-CZ" dirty="0"/>
          </a:p>
          <a:p>
            <a:r>
              <a:rPr lang="en-US" dirty="0"/>
              <a:t>Difficult tolerance of corrected torso and spine position</a:t>
            </a:r>
            <a:br>
              <a:rPr lang="en-US" dirty="0"/>
            </a:br>
            <a:br>
              <a:rPr lang="en-US" dirty="0"/>
            </a:br>
            <a:endParaRPr lang="cs-CZ" dirty="0"/>
          </a:p>
          <a:p>
            <a:r>
              <a:rPr lang="cs-CZ" dirty="0" err="1"/>
              <a:t>Slow</a:t>
            </a:r>
            <a:r>
              <a:rPr lang="en-US" dirty="0"/>
              <a:t> postoperative convalescence (pain)</a:t>
            </a:r>
            <a:br>
              <a:rPr lang="en-US" dirty="0"/>
            </a:br>
            <a:r>
              <a:rPr lang="en-US" dirty="0"/>
              <a:t>- long-term rehabilitation care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en-US" dirty="0"/>
              <a:t>required</a:t>
            </a:r>
            <a:endParaRPr lang="cs-CZ" dirty="0"/>
          </a:p>
          <a:p>
            <a:endParaRPr lang="cs-CZ" dirty="0"/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12520613" y="56800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9206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5452" y="254724"/>
            <a:ext cx="10353761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Universal Clamp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 descr="CLAMP_03-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852" y="1075500"/>
            <a:ext cx="4223587" cy="25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5" descr="137438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264"/>
            <a:ext cx="2883373" cy="655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8" descr="DSC_0108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5448" y="1513924"/>
            <a:ext cx="2669127" cy="389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6" descr="clamp-200x3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42826" y="2679228"/>
            <a:ext cx="2547937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4" descr="136669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24673"/>
            <a:ext cx="3164888" cy="686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5" descr="137438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44" y="24674"/>
            <a:ext cx="2995015" cy="680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6" descr="137440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83" y="24674"/>
            <a:ext cx="2246766" cy="683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 descr="91196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58" y="24673"/>
            <a:ext cx="2691670" cy="687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3293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NM </a:t>
            </a:r>
            <a:r>
              <a:rPr lang="cs-CZ" b="1" dirty="0" err="1">
                <a:solidFill>
                  <a:srgbClr val="1E23EA"/>
                </a:solidFill>
              </a:rPr>
              <a:t>scoliosis</a:t>
            </a:r>
            <a:r>
              <a:rPr lang="cs-CZ" b="1" dirty="0">
                <a:solidFill>
                  <a:srgbClr val="1E23EA"/>
                </a:solidFill>
              </a:rPr>
              <a:t> – </a:t>
            </a:r>
            <a:r>
              <a:rPr lang="cs-CZ" b="1" dirty="0" err="1">
                <a:solidFill>
                  <a:srgbClr val="1E23EA"/>
                </a:solidFill>
              </a:rPr>
              <a:t>take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home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8569" y="1324528"/>
            <a:ext cx="11758756" cy="5533471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effectLst/>
              </a:rPr>
              <a:t> 	</a:t>
            </a:r>
            <a:r>
              <a:rPr lang="cs-CZ" altLang="cs-CZ" sz="2400" b="1" dirty="0">
                <a:effectLst/>
              </a:rPr>
              <a:t>	</a:t>
            </a:r>
          </a:p>
          <a:p>
            <a:pPr>
              <a:lnSpc>
                <a:spcPct val="140000"/>
              </a:lnSpc>
            </a:pPr>
            <a:r>
              <a:rPr lang="en-US" sz="3200" dirty="0"/>
              <a:t>Progression after </a:t>
            </a:r>
            <a:r>
              <a:rPr lang="cs-CZ" sz="3200" dirty="0" err="1"/>
              <a:t>even</a:t>
            </a:r>
            <a:r>
              <a:rPr lang="cs-CZ" sz="3200" dirty="0"/>
              <a:t> </a:t>
            </a:r>
            <a:r>
              <a:rPr lang="cs-CZ" sz="3200" dirty="0" err="1"/>
              <a:t>after</a:t>
            </a:r>
            <a:r>
              <a:rPr lang="cs-CZ" sz="3200" dirty="0"/>
              <a:t> s</a:t>
            </a:r>
            <a:r>
              <a:rPr lang="en-US" sz="3200" dirty="0" err="1"/>
              <a:t>keletal</a:t>
            </a:r>
            <a:r>
              <a:rPr lang="en-US" sz="3200" dirty="0"/>
              <a:t> </a:t>
            </a:r>
            <a:r>
              <a:rPr lang="cs-CZ" sz="3200" dirty="0"/>
              <a:t>maturity</a:t>
            </a:r>
            <a:br>
              <a:rPr lang="en-US" sz="3200" dirty="0"/>
            </a:br>
            <a:endParaRPr lang="cs-CZ" sz="3200" dirty="0"/>
          </a:p>
          <a:p>
            <a:pPr>
              <a:lnSpc>
                <a:spcPct val="140000"/>
              </a:lnSpc>
            </a:pPr>
            <a:r>
              <a:rPr lang="en-US" sz="3200" dirty="0"/>
              <a:t>Numerous comorbidities</a:t>
            </a:r>
            <a:br>
              <a:rPr lang="en-US" sz="3200" dirty="0"/>
            </a:br>
            <a:endParaRPr lang="cs-CZ" sz="3200" dirty="0"/>
          </a:p>
          <a:p>
            <a:pPr>
              <a:lnSpc>
                <a:spcPct val="140000"/>
              </a:lnSpc>
            </a:pPr>
            <a:r>
              <a:rPr lang="en-US" sz="3200" dirty="0"/>
              <a:t>Higher peri and postoperative complications</a:t>
            </a:r>
            <a:br>
              <a:rPr lang="en-US" sz="3200" dirty="0"/>
            </a:br>
            <a:endParaRPr lang="cs-CZ" sz="3200" dirty="0"/>
          </a:p>
          <a:p>
            <a:pPr>
              <a:lnSpc>
                <a:spcPct val="140000"/>
              </a:lnSpc>
            </a:pPr>
            <a:r>
              <a:rPr lang="en-US" sz="3200" dirty="0"/>
              <a:t>Necessity to include pelvic fixation in pelvic obstruction deformities</a:t>
            </a:r>
            <a:br>
              <a:rPr lang="en-US" sz="3200" dirty="0"/>
            </a:br>
            <a:endParaRPr lang="cs-CZ" sz="3200" dirty="0"/>
          </a:p>
          <a:p>
            <a:pPr>
              <a:lnSpc>
                <a:spcPct val="140000"/>
              </a:lnSpc>
            </a:pPr>
            <a:r>
              <a:rPr lang="en-US" sz="3200" dirty="0"/>
              <a:t>The need for post-operative care.</a:t>
            </a:r>
            <a:endParaRPr lang="cs-CZ" alt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89615903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C19AB8-5BC0-48E9-B4E3-38B589AB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1E23EA"/>
                </a:solidFill>
              </a:rPr>
              <a:t>Scoliosis</a:t>
            </a:r>
            <a:r>
              <a:rPr lang="cs-CZ" b="1" dirty="0">
                <a:solidFill>
                  <a:srgbClr val="1E23EA"/>
                </a:solidFill>
              </a:rPr>
              <a:t> in </a:t>
            </a:r>
            <a:r>
              <a:rPr lang="cs-CZ" b="1" dirty="0" err="1">
                <a:solidFill>
                  <a:srgbClr val="1E23EA"/>
                </a:solidFill>
              </a:rPr>
              <a:t>general-take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home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message</a:t>
            </a:r>
            <a:endParaRPr lang="en-US" b="1" dirty="0">
              <a:solidFill>
                <a:srgbClr val="1E23EA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EC8E03-27B5-4877-A640-446D9DC2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35900" cy="4351338"/>
          </a:xfrm>
        </p:spPr>
        <p:txBody>
          <a:bodyPr/>
          <a:lstStyle/>
          <a:p>
            <a:r>
              <a:rPr lang="cs-CZ" dirty="0"/>
              <a:t>3D deformity !</a:t>
            </a:r>
          </a:p>
          <a:p>
            <a:r>
              <a:rPr lang="cs-CZ" dirty="0"/>
              <a:t>AIS 80%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deformities</a:t>
            </a:r>
            <a:endParaRPr lang="cs-CZ" dirty="0"/>
          </a:p>
          <a:p>
            <a:r>
              <a:rPr lang="cs-CZ" dirty="0" err="1"/>
              <a:t>Physiotherapy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stop </a:t>
            </a:r>
            <a:r>
              <a:rPr lang="cs-CZ" dirty="0" err="1"/>
              <a:t>progression</a:t>
            </a:r>
            <a:r>
              <a:rPr lang="cs-CZ" dirty="0"/>
              <a:t> in AIS !</a:t>
            </a:r>
          </a:p>
          <a:p>
            <a:r>
              <a:rPr lang="cs-CZ" dirty="0" err="1"/>
              <a:t>Brace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20°Cobb to stop </a:t>
            </a:r>
            <a:r>
              <a:rPr lang="cs-CZ" dirty="0" err="1"/>
              <a:t>progression</a:t>
            </a:r>
            <a:r>
              <a:rPr lang="cs-CZ" dirty="0"/>
              <a:t> in </a:t>
            </a:r>
            <a:r>
              <a:rPr lang="cs-CZ" dirty="0" err="1"/>
              <a:t>growing</a:t>
            </a:r>
            <a:r>
              <a:rPr lang="cs-CZ" dirty="0"/>
              <a:t> </a:t>
            </a:r>
            <a:r>
              <a:rPr lang="cs-CZ" dirty="0" err="1"/>
              <a:t>patient</a:t>
            </a:r>
            <a:endParaRPr lang="cs-CZ" dirty="0"/>
          </a:p>
          <a:p>
            <a:r>
              <a:rPr lang="cs-CZ" dirty="0" err="1"/>
              <a:t>Surgery</a:t>
            </a:r>
            <a:r>
              <a:rPr lang="cs-CZ" dirty="0"/>
              <a:t> </a:t>
            </a:r>
            <a:r>
              <a:rPr lang="cs-CZ" dirty="0" err="1"/>
              <a:t>above</a:t>
            </a:r>
            <a:r>
              <a:rPr lang="cs-CZ" dirty="0"/>
              <a:t> 40°Cobb </a:t>
            </a:r>
            <a:r>
              <a:rPr lang="cs-CZ" dirty="0" err="1"/>
              <a:t>angle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Obrázek 1" descr="01.jpg">
            <a:extLst>
              <a:ext uri="{FF2B5EF4-FFF2-40B4-BE49-F238E27FC236}">
                <a16:creationId xmlns:a16="http://schemas.microsoft.com/office/drawing/2014/main" id="{320D682B-FABC-4B1C-A2DE-8376A85E5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" b="9517"/>
          <a:stretch/>
        </p:blipFill>
        <p:spPr bwMode="auto">
          <a:xfrm>
            <a:off x="9044184" y="2070100"/>
            <a:ext cx="3147816" cy="490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472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432" y="548680"/>
            <a:ext cx="8640960" cy="1080120"/>
          </a:xfr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Surgical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risks</a:t>
            </a:r>
            <a:r>
              <a:rPr lang="cs-CZ" b="1" dirty="0">
                <a:solidFill>
                  <a:srgbClr val="1E23EA"/>
                </a:solidFill>
              </a:rPr>
              <a:t> in </a:t>
            </a:r>
            <a:r>
              <a:rPr lang="cs-CZ" b="1" dirty="0" err="1">
                <a:solidFill>
                  <a:srgbClr val="1E23EA"/>
                </a:solidFill>
              </a:rPr>
              <a:t>general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2423592" y="1844824"/>
            <a:ext cx="3346704" cy="639762"/>
          </a:xfrm>
        </p:spPr>
        <p:txBody>
          <a:bodyPr/>
          <a:lstStyle/>
          <a:p>
            <a:r>
              <a:rPr lang="cs-CZ" dirty="0" err="1"/>
              <a:t>From</a:t>
            </a:r>
            <a:r>
              <a:rPr lang="cs-CZ" dirty="0"/>
              <a:t> GA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495600" y="2852936"/>
            <a:ext cx="3346704" cy="2743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Venous thrombosis</a:t>
            </a:r>
            <a:br>
              <a:rPr lang="en-US" dirty="0"/>
            </a:br>
            <a:endParaRPr lang="cs-CZ" dirty="0"/>
          </a:p>
          <a:p>
            <a:r>
              <a:rPr lang="en-US" dirty="0"/>
              <a:t>Pulmonary embolism</a:t>
            </a:r>
            <a:br>
              <a:rPr lang="en-US" dirty="0"/>
            </a:br>
            <a:endParaRPr lang="cs-CZ" dirty="0"/>
          </a:p>
          <a:p>
            <a:r>
              <a:rPr lang="en-US" dirty="0"/>
              <a:t>Nausea, vomiting, rhythm disorders, etc.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023992" y="1844824"/>
            <a:ext cx="3346704" cy="639762"/>
          </a:xfrm>
        </p:spPr>
        <p:txBody>
          <a:bodyPr/>
          <a:lstStyle/>
          <a:p>
            <a:r>
              <a:rPr lang="cs-CZ" dirty="0"/>
              <a:t>Chirurgické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096000" y="2852936"/>
            <a:ext cx="3816424" cy="274320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Surgical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 </a:t>
            </a:r>
            <a:r>
              <a:rPr lang="cs-CZ" dirty="0" err="1"/>
              <a:t>infection</a:t>
            </a:r>
            <a:endParaRPr lang="cs-CZ" dirty="0"/>
          </a:p>
          <a:p>
            <a:pPr lvl="1"/>
            <a:r>
              <a:rPr lang="cs-CZ" dirty="0"/>
              <a:t>ATB </a:t>
            </a:r>
            <a:r>
              <a:rPr lang="cs-CZ" dirty="0" err="1"/>
              <a:t>therapy</a:t>
            </a:r>
            <a:endParaRPr lang="cs-CZ" dirty="0"/>
          </a:p>
          <a:p>
            <a:r>
              <a:rPr lang="cs-CZ" dirty="0" err="1"/>
              <a:t>Bleedig</a:t>
            </a:r>
            <a:endParaRPr lang="cs-CZ" dirty="0"/>
          </a:p>
          <a:p>
            <a:pPr marL="708660" lvl="1" indent="-342900"/>
            <a:r>
              <a:rPr lang="en-US" dirty="0"/>
              <a:t>blood transfusion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394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695535C7-E102-4BB3-BD7C-4F685C38ED7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85989" y="1905000"/>
            <a:ext cx="3817937" cy="4114800"/>
          </a:xfrm>
        </p:spPr>
        <p:txBody>
          <a:bodyPr/>
          <a:lstStyle/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7171" name="Picture 7" descr="F:\RTG\39.jpg">
            <a:extLst>
              <a:ext uri="{FF2B5EF4-FFF2-40B4-BE49-F238E27FC236}">
                <a16:creationId xmlns:a16="http://schemas.microsoft.com/office/drawing/2014/main" id="{0A082588-F6D1-40D4-80F3-3B0AAFBC0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1066800"/>
            <a:ext cx="2538412" cy="4800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8" descr="F:\RTG\41.jpg">
            <a:extLst>
              <a:ext uri="{FF2B5EF4-FFF2-40B4-BE49-F238E27FC236}">
                <a16:creationId xmlns:a16="http://schemas.microsoft.com/office/drawing/2014/main" id="{B48D1853-D6AB-4DD3-B6FB-95F432E3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1066800"/>
            <a:ext cx="2309812" cy="4800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9" descr="F:\RTG\42.jpg">
            <a:extLst>
              <a:ext uri="{FF2B5EF4-FFF2-40B4-BE49-F238E27FC236}">
                <a16:creationId xmlns:a16="http://schemas.microsoft.com/office/drawing/2014/main" id="{69D75DF3-55AF-4B79-878D-8521DF9A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2057400"/>
            <a:ext cx="2819400" cy="38100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36" name="Text Box 12">
            <a:extLst>
              <a:ext uri="{FF2B5EF4-FFF2-40B4-BE49-F238E27FC236}">
                <a16:creationId xmlns:a16="http://schemas.microsoft.com/office/drawing/2014/main" id="{DAAB1DA1-8E4D-4FB3-81DC-52A8826EC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94" y="221158"/>
            <a:ext cx="12191999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Scoliosis</a:t>
            </a:r>
            <a:r>
              <a:rPr lang="cs-CZ" alt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 = 3 </a:t>
            </a:r>
            <a:r>
              <a:rPr lang="en-US" alt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D deformity</a:t>
            </a:r>
            <a:endParaRPr lang="cs-CZ" altLang="cs-CZ" sz="4400" b="1" dirty="0">
              <a:solidFill>
                <a:srgbClr val="1E23EA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05837" name="Text Box 13">
            <a:extLst>
              <a:ext uri="{FF2B5EF4-FFF2-40B4-BE49-F238E27FC236}">
                <a16:creationId xmlns:a16="http://schemas.microsoft.com/office/drawing/2014/main" id="{CF7B0F12-6D5E-4D1D-B43E-0EB3A18FD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8" y="6019801"/>
            <a:ext cx="220772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latin typeface="Calibri" panose="020F0502020204030204" pitchFamily="34" charset="0"/>
              </a:rPr>
              <a:t>Frontální rovina</a:t>
            </a:r>
          </a:p>
        </p:txBody>
      </p:sp>
      <p:sp>
        <p:nvSpPr>
          <p:cNvPr id="205839" name="Text Box 15">
            <a:extLst>
              <a:ext uri="{FF2B5EF4-FFF2-40B4-BE49-F238E27FC236}">
                <a16:creationId xmlns:a16="http://schemas.microsoft.com/office/drawing/2014/main" id="{763CA383-07AC-4BC6-A7E9-EE833B4D4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9" y="6019801"/>
            <a:ext cx="2153475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latin typeface="Calibri" panose="020F0502020204030204" pitchFamily="34" charset="0"/>
              </a:rPr>
              <a:t>Sagitální rovina</a:t>
            </a:r>
          </a:p>
        </p:txBody>
      </p:sp>
      <p:sp>
        <p:nvSpPr>
          <p:cNvPr id="205840" name="Text Box 16">
            <a:extLst>
              <a:ext uri="{FF2B5EF4-FFF2-40B4-BE49-F238E27FC236}">
                <a16:creationId xmlns:a16="http://schemas.microsoft.com/office/drawing/2014/main" id="{95D39926-0177-400E-B9CA-DFA832209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0" y="6019801"/>
            <a:ext cx="1932067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latin typeface="Calibri" panose="020F0502020204030204" pitchFamily="34" charset="0"/>
              </a:rPr>
              <a:t>Axiální rovina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404664"/>
            <a:ext cx="8712968" cy="1224136"/>
          </a:xfr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Surgical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risks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specific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for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scoliosis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surgery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603022" y="2132856"/>
            <a:ext cx="8463762" cy="40195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Increased postoperative pain due to stretching of shortened </a:t>
            </a:r>
            <a:r>
              <a:rPr lang="cs-CZ" sz="3200" dirty="0" err="1"/>
              <a:t>muscles</a:t>
            </a:r>
            <a:r>
              <a:rPr lang="en-US" sz="3200" dirty="0"/>
              <a:t> - in each patient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cs-CZ" sz="3200" dirty="0"/>
          </a:p>
          <a:p>
            <a:r>
              <a:rPr lang="en-US" sz="3200" dirty="0"/>
              <a:t>Paralysis due to surgery</a:t>
            </a:r>
            <a:br>
              <a:rPr lang="en-US" sz="3200" dirty="0"/>
            </a:br>
            <a:endParaRPr lang="cs-CZ" sz="3200" dirty="0"/>
          </a:p>
          <a:p>
            <a:pPr lvl="1"/>
            <a:r>
              <a:rPr lang="en-US" sz="2800" dirty="0"/>
              <a:t>For thoracic and lumbar curves it refers to the lower limbs</a:t>
            </a:r>
            <a:br>
              <a:rPr lang="en-US" sz="2800" dirty="0"/>
            </a:br>
            <a:r>
              <a:rPr lang="en-US" sz="2800" dirty="0"/>
              <a:t>Very rare complication, but very serious as a result.</a:t>
            </a:r>
            <a:endParaRPr lang="cs-CZ" sz="2800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3795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5480" y="404664"/>
            <a:ext cx="9577064" cy="1440160"/>
          </a:xfr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MEP – motor </a:t>
            </a:r>
            <a:r>
              <a:rPr lang="cs-CZ" b="1" dirty="0" err="1">
                <a:solidFill>
                  <a:srgbClr val="1E23EA"/>
                </a:solidFill>
              </a:rPr>
              <a:t>evoked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potentials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(SSEP)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19125" y="3068960"/>
            <a:ext cx="5820023" cy="267461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Monitoring of nervous system functionality during surgery</a:t>
            </a:r>
            <a:endParaRPr lang="cs-CZ" dirty="0"/>
          </a:p>
          <a:p>
            <a:r>
              <a:rPr lang="en-US" dirty="0"/>
              <a:t>It enables immediate reaction to the problem and thus minimizes the risk of permanent nervous disability</a:t>
            </a:r>
            <a:endParaRPr lang="cs-CZ" dirty="0"/>
          </a:p>
        </p:txBody>
      </p:sp>
      <p:sp>
        <p:nvSpPr>
          <p:cNvPr id="6" name="AutoShape 6" descr="The NIM-ECLIPSE(TM) Spinal System. (Photo: Medtronic)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7" name="AutoShape 8" descr="https://mms.businesswire.com/bwapps/mediaserver/ViewMedia?mgid=103152&amp;vid=5&amp;download=1"/>
          <p:cNvSpPr>
            <a:spLocks noChangeAspect="1" noChangeArrowheads="1"/>
          </p:cNvSpPr>
          <p:nvPr/>
        </p:nvSpPr>
        <p:spPr bwMode="auto">
          <a:xfrm>
            <a:off x="1587500" y="-136525"/>
            <a:ext cx="19240500" cy="180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68617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t="8907" r="37334" b="5607"/>
          <a:stretch/>
        </p:blipFill>
        <p:spPr bwMode="auto">
          <a:xfrm>
            <a:off x="6312024" y="2060848"/>
            <a:ext cx="450564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218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F54DB85-7A0A-4CFE-82C2-BBE8D51C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357188"/>
            <a:ext cx="87122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cs-CZ"/>
            </a:defPPr>
            <a:lvl1pPr algn="ctr"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cs-CZ" dirty="0"/>
              <a:t>MEP – motor </a:t>
            </a:r>
            <a:r>
              <a:rPr lang="cs-CZ" dirty="0" err="1"/>
              <a:t>evoked</a:t>
            </a:r>
            <a:r>
              <a:rPr lang="cs-CZ" dirty="0"/>
              <a:t> </a:t>
            </a:r>
            <a:r>
              <a:rPr lang="cs-CZ" dirty="0" err="1"/>
              <a:t>potentials</a:t>
            </a:r>
            <a:br>
              <a:rPr lang="cs-CZ" dirty="0"/>
            </a:br>
            <a:r>
              <a:rPr lang="cs-CZ" dirty="0"/>
              <a:t>(SSEP)</a:t>
            </a:r>
            <a:endParaRPr lang="cs-CZ" altLang="en-US" dirty="0"/>
          </a:p>
          <a:p>
            <a:r>
              <a:rPr lang="cs-CZ" altLang="en-US" dirty="0"/>
              <a:t>	SEP a MEP</a:t>
            </a:r>
          </a:p>
        </p:txBody>
      </p:sp>
      <p:pic>
        <p:nvPicPr>
          <p:cNvPr id="126978" name="Obrázek 3" descr="168.JPG">
            <a:extLst>
              <a:ext uri="{FF2B5EF4-FFF2-40B4-BE49-F238E27FC236}">
                <a16:creationId xmlns:a16="http://schemas.microsoft.com/office/drawing/2014/main" id="{C9A73ADD-639D-4651-AA39-13023325A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4" y="2857501"/>
            <a:ext cx="538638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Obrázek 3" descr="003.JPG">
            <a:extLst>
              <a:ext uri="{FF2B5EF4-FFF2-40B4-BE49-F238E27FC236}">
                <a16:creationId xmlns:a16="http://schemas.microsoft.com/office/drawing/2014/main" id="{F656FE8A-6F10-4883-97AE-6E802921D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1360489"/>
            <a:ext cx="3370263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83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77606" y="116632"/>
            <a:ext cx="9433048" cy="1224136"/>
          </a:xfr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/>
            <a:r>
              <a:rPr lang="en-US" dirty="0"/>
              <a:t>Method of surgical </a:t>
            </a:r>
            <a:r>
              <a:rPr lang="cs-CZ" dirty="0" err="1"/>
              <a:t>scoliosis</a:t>
            </a:r>
            <a:r>
              <a:rPr lang="cs-CZ" dirty="0"/>
              <a:t> </a:t>
            </a:r>
            <a:r>
              <a:rPr lang="en-US" dirty="0"/>
              <a:t>treatment</a:t>
            </a:r>
            <a:r>
              <a:rPr lang="cs-CZ" dirty="0"/>
              <a:t>.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>
          <a:xfrm>
            <a:off x="1077606" y="1785640"/>
            <a:ext cx="6400800" cy="3474720"/>
          </a:xfrm>
        </p:spPr>
        <p:txBody>
          <a:bodyPr>
            <a:normAutofit/>
          </a:bodyPr>
          <a:lstStyle/>
          <a:p>
            <a:r>
              <a:rPr lang="cs-CZ" dirty="0" err="1"/>
              <a:t>Transpedicular</a:t>
            </a:r>
            <a:r>
              <a:rPr lang="cs-CZ" dirty="0"/>
              <a:t> </a:t>
            </a:r>
            <a:r>
              <a:rPr lang="cs-CZ" dirty="0" err="1"/>
              <a:t>screws</a:t>
            </a:r>
            <a:endParaRPr lang="cs-CZ" dirty="0"/>
          </a:p>
          <a:p>
            <a:r>
              <a:rPr lang="cs-CZ" dirty="0" err="1"/>
              <a:t>Bended</a:t>
            </a:r>
            <a:r>
              <a:rPr lang="cs-CZ" dirty="0"/>
              <a:t> </a:t>
            </a:r>
            <a:r>
              <a:rPr lang="cs-CZ" dirty="0" err="1"/>
              <a:t>rods</a:t>
            </a:r>
            <a:endParaRPr lang="cs-CZ" dirty="0"/>
          </a:p>
          <a:p>
            <a:r>
              <a:rPr lang="cs-CZ" dirty="0"/>
              <a:t>Bone </a:t>
            </a:r>
            <a:r>
              <a:rPr lang="cs-CZ" dirty="0" err="1"/>
              <a:t>grafts</a:t>
            </a:r>
            <a:r>
              <a:rPr lang="cs-CZ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autografts</a:t>
            </a:r>
            <a:r>
              <a:rPr lang="cs-CZ" sz="1800" dirty="0"/>
              <a:t>, </a:t>
            </a:r>
            <a:r>
              <a:rPr lang="cs-CZ" sz="1800" dirty="0" err="1"/>
              <a:t>alografts</a:t>
            </a:r>
            <a:r>
              <a:rPr lang="cs-CZ" sz="1800" dirty="0"/>
              <a:t>)</a:t>
            </a:r>
          </a:p>
          <a:p>
            <a:r>
              <a:rPr lang="cs-CZ" sz="1800" dirty="0"/>
              <a:t> </a:t>
            </a:r>
            <a:r>
              <a:rPr lang="cs-CZ" dirty="0"/>
              <a:t>= INTERVERTEBRAL FUSION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" r="3731" b="2132"/>
          <a:stretch/>
        </p:blipFill>
        <p:spPr>
          <a:xfrm>
            <a:off x="5951984" y="1480634"/>
            <a:ext cx="4716016" cy="53678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62" y="4114738"/>
            <a:ext cx="3528392" cy="263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07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5" t="14902" r="39751" b="4289"/>
          <a:stretch>
            <a:fillRect/>
          </a:stretch>
        </p:blipFill>
        <p:spPr bwMode="auto">
          <a:xfrm>
            <a:off x="1847528" y="-1251521"/>
            <a:ext cx="3653898" cy="874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Picture 2"/>
          <p:cNvSpPr>
            <a:spLocks noChangeAspect="1" noChangeArrowheads="1"/>
          </p:cNvSpPr>
          <p:nvPr/>
        </p:nvSpPr>
        <p:spPr bwMode="auto">
          <a:xfrm>
            <a:off x="4900613" y="3552826"/>
            <a:ext cx="2900362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Calibri" panose="020F0502020204030204" pitchFamily="34" charset="0"/>
            </a:endParaRPr>
          </a:p>
        </p:txBody>
      </p:sp>
      <p:pic>
        <p:nvPicPr>
          <p:cNvPr id="53252" name="Obrázek 3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9" r="23605" b="3149"/>
          <a:stretch>
            <a:fillRect/>
          </a:stretch>
        </p:blipFill>
        <p:spPr bwMode="auto">
          <a:xfrm>
            <a:off x="6168009" y="14065"/>
            <a:ext cx="3609889" cy="78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055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r="63083"/>
          <a:stretch>
            <a:fillRect/>
          </a:stretch>
        </p:blipFill>
        <p:spPr bwMode="auto">
          <a:xfrm>
            <a:off x="1631504" y="1193531"/>
            <a:ext cx="2559496" cy="466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70251" b="2777"/>
          <a:stretch>
            <a:fillRect/>
          </a:stretch>
        </p:blipFill>
        <p:spPr bwMode="auto">
          <a:xfrm>
            <a:off x="4308123" y="1193531"/>
            <a:ext cx="1907652" cy="466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t="8907" r="72456" b="6073"/>
          <a:stretch>
            <a:fillRect/>
          </a:stretch>
        </p:blipFill>
        <p:spPr bwMode="auto">
          <a:xfrm>
            <a:off x="6442318" y="1175169"/>
            <a:ext cx="2012243" cy="463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t="5061" r="67397" b="8907"/>
          <a:stretch>
            <a:fillRect/>
          </a:stretch>
        </p:blipFill>
        <p:spPr bwMode="auto">
          <a:xfrm>
            <a:off x="8472264" y="1175170"/>
            <a:ext cx="2053150" cy="467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692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DSC_002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57189"/>
            <a:ext cx="36195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5" descr="DSC_012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1" y="357188"/>
            <a:ext cx="4133144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166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1026">
            <a:extLst>
              <a:ext uri="{FF2B5EF4-FFF2-40B4-BE49-F238E27FC236}">
                <a16:creationId xmlns:a16="http://schemas.microsoft.com/office/drawing/2014/main" id="{F54999F9-975B-4960-9300-D6C09E927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15240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altLang="en-US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Základní pojmy popisné</a:t>
            </a:r>
          </a:p>
        </p:txBody>
      </p:sp>
      <p:sp>
        <p:nvSpPr>
          <p:cNvPr id="571395" name="Rectangle 1027">
            <a:extLst>
              <a:ext uri="{FF2B5EF4-FFF2-40B4-BE49-F238E27FC236}">
                <a16:creationId xmlns:a16="http://schemas.microsoft.com/office/drawing/2014/main" id="{8D23A569-DC7C-4017-BE1C-02FA7DF2F6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00201"/>
            <a:ext cx="41910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en-US" b="1" dirty="0" err="1">
                <a:solidFill>
                  <a:srgbClr val="FF0000"/>
                </a:solidFill>
              </a:rPr>
              <a:t>Apical</a:t>
            </a:r>
            <a:r>
              <a:rPr lang="cs-CZ" altLang="en-US" b="1" dirty="0">
                <a:solidFill>
                  <a:srgbClr val="FF0000"/>
                </a:solidFill>
              </a:rPr>
              <a:t> </a:t>
            </a:r>
            <a:r>
              <a:rPr lang="cs-CZ" altLang="en-US" b="1" dirty="0" err="1">
                <a:solidFill>
                  <a:srgbClr val="FF0000"/>
                </a:solidFill>
              </a:rPr>
              <a:t>vertebra</a:t>
            </a:r>
            <a:endParaRPr lang="cs-CZ" altLang="en-US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en-US" b="1" dirty="0">
                <a:solidFill>
                  <a:srgbClr val="1E23EA"/>
                </a:solidFill>
              </a:rPr>
              <a:t>End </a:t>
            </a:r>
            <a:r>
              <a:rPr lang="cs-CZ" altLang="en-US" b="1" dirty="0" err="1">
                <a:solidFill>
                  <a:srgbClr val="1E23EA"/>
                </a:solidFill>
              </a:rPr>
              <a:t>vertebra</a:t>
            </a:r>
            <a:r>
              <a:rPr lang="cs-CZ" altLang="en-US" b="1" dirty="0" err="1">
                <a:solidFill>
                  <a:schemeClr val="bg1"/>
                </a:solidFill>
              </a:rPr>
              <a:t>Koncový</a:t>
            </a:r>
            <a:r>
              <a:rPr lang="cs-CZ" altLang="en-US" b="1" dirty="0">
                <a:solidFill>
                  <a:schemeClr val="bg1"/>
                </a:solidFill>
              </a:rPr>
              <a:t> </a:t>
            </a:r>
            <a:r>
              <a:rPr lang="cs-CZ" altLang="en-US" b="1" dirty="0" err="1">
                <a:solidFill>
                  <a:schemeClr val="bg1"/>
                </a:solidFill>
              </a:rPr>
              <a:t>ratel</a:t>
            </a:r>
            <a:endParaRPr lang="cs-CZ" altLang="en-US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en-US" b="1" dirty="0" err="1">
                <a:solidFill>
                  <a:srgbClr val="00FF00"/>
                </a:solidFill>
              </a:rPr>
              <a:t>Neutral</a:t>
            </a:r>
            <a:r>
              <a:rPr lang="cs-CZ" altLang="en-US" b="1" dirty="0">
                <a:solidFill>
                  <a:srgbClr val="00FF00"/>
                </a:solidFill>
              </a:rPr>
              <a:t> </a:t>
            </a:r>
            <a:r>
              <a:rPr lang="cs-CZ" altLang="en-US" b="1" dirty="0" err="1">
                <a:solidFill>
                  <a:srgbClr val="00FF00"/>
                </a:solidFill>
              </a:rPr>
              <a:t>vertebra</a:t>
            </a:r>
            <a:endParaRPr lang="cs-CZ" altLang="en-US" b="1" dirty="0">
              <a:solidFill>
                <a:srgbClr val="00FF00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en-US" b="1" dirty="0">
                <a:solidFill>
                  <a:srgbClr val="FFFF00"/>
                </a:solidFill>
              </a:rPr>
              <a:t>CSVL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en-US" b="1" dirty="0" err="1">
                <a:solidFill>
                  <a:srgbClr val="FFFF00"/>
                </a:solidFill>
              </a:rPr>
              <a:t>Stabile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vertebra</a:t>
            </a:r>
            <a:endParaRPr lang="cs-CZ" altLang="en-US" b="1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cs-CZ" altLang="en-US" b="1" dirty="0">
              <a:solidFill>
                <a:srgbClr val="FFFF66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cs-CZ" altLang="en-US" dirty="0"/>
          </a:p>
        </p:txBody>
      </p:sp>
      <p:pic>
        <p:nvPicPr>
          <p:cNvPr id="571396" name="Picture 1028">
            <a:extLst>
              <a:ext uri="{FF2B5EF4-FFF2-40B4-BE49-F238E27FC236}">
                <a16:creationId xmlns:a16="http://schemas.microsoft.com/office/drawing/2014/main" id="{1B163CC5-B4AB-46A7-99D4-6B8C307E51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025526"/>
            <a:ext cx="3267075" cy="5832475"/>
          </a:xfrm>
          <a:noFill/>
          <a:ln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1397" name="Rectangle 1029">
            <a:extLst>
              <a:ext uri="{FF2B5EF4-FFF2-40B4-BE49-F238E27FC236}">
                <a16:creationId xmlns:a16="http://schemas.microsoft.com/office/drawing/2014/main" id="{78CF3512-F8E2-4DAB-94C7-31F6CF913669}"/>
              </a:ext>
            </a:extLst>
          </p:cNvPr>
          <p:cNvSpPr>
            <a:spLocks noChangeArrowheads="1"/>
          </p:cNvSpPr>
          <p:nvPr/>
        </p:nvSpPr>
        <p:spPr bwMode="auto">
          <a:xfrm rot="2606752" flipH="1">
            <a:off x="8023225" y="3917950"/>
            <a:ext cx="431800" cy="287338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398" name="Line 1030">
            <a:extLst>
              <a:ext uri="{FF2B5EF4-FFF2-40B4-BE49-F238E27FC236}">
                <a16:creationId xmlns:a16="http://schemas.microsoft.com/office/drawing/2014/main" id="{141F565C-1BB8-439C-98DA-CABBCF2193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13563" y="6092825"/>
            <a:ext cx="230346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1399" name="Line 1031">
            <a:extLst>
              <a:ext uri="{FF2B5EF4-FFF2-40B4-BE49-F238E27FC236}">
                <a16:creationId xmlns:a16="http://schemas.microsoft.com/office/drawing/2014/main" id="{39F636E5-041A-48A3-AA69-6E034AB9BF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40688" y="1125538"/>
            <a:ext cx="0" cy="504031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1400" name="Rectangle 1032">
            <a:extLst>
              <a:ext uri="{FF2B5EF4-FFF2-40B4-BE49-F238E27FC236}">
                <a16:creationId xmlns:a16="http://schemas.microsoft.com/office/drawing/2014/main" id="{A93806DC-2D92-4E98-9F40-F09289659ADB}"/>
              </a:ext>
            </a:extLst>
          </p:cNvPr>
          <p:cNvSpPr>
            <a:spLocks noChangeArrowheads="1"/>
          </p:cNvSpPr>
          <p:nvPr/>
        </p:nvSpPr>
        <p:spPr bwMode="auto">
          <a:xfrm rot="18222037" flipH="1">
            <a:off x="8151813" y="2314576"/>
            <a:ext cx="239713" cy="163512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1" name="Rectangle 1033">
            <a:extLst>
              <a:ext uri="{FF2B5EF4-FFF2-40B4-BE49-F238E27FC236}">
                <a16:creationId xmlns:a16="http://schemas.microsoft.com/office/drawing/2014/main" id="{93736FCF-F823-40F4-A7E1-73FF576AEE5C}"/>
              </a:ext>
            </a:extLst>
          </p:cNvPr>
          <p:cNvSpPr>
            <a:spLocks noChangeArrowheads="1"/>
          </p:cNvSpPr>
          <p:nvPr/>
        </p:nvSpPr>
        <p:spPr bwMode="auto">
          <a:xfrm rot="2606752" flipH="1">
            <a:off x="8307388" y="3716338"/>
            <a:ext cx="406400" cy="207962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2" name="Rectangle 1034">
            <a:extLst>
              <a:ext uri="{FF2B5EF4-FFF2-40B4-BE49-F238E27FC236}">
                <a16:creationId xmlns:a16="http://schemas.microsoft.com/office/drawing/2014/main" id="{93C1B5A0-2D33-424A-92EB-652EA736C20E}"/>
              </a:ext>
            </a:extLst>
          </p:cNvPr>
          <p:cNvSpPr>
            <a:spLocks noChangeArrowheads="1"/>
          </p:cNvSpPr>
          <p:nvPr/>
        </p:nvSpPr>
        <p:spPr bwMode="auto">
          <a:xfrm rot="18222037" flipH="1">
            <a:off x="8367713" y="2459038"/>
            <a:ext cx="239712" cy="163512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3" name="Rectangle 1035">
            <a:extLst>
              <a:ext uri="{FF2B5EF4-FFF2-40B4-BE49-F238E27FC236}">
                <a16:creationId xmlns:a16="http://schemas.microsoft.com/office/drawing/2014/main" id="{16DB6872-D3B2-4551-9A7A-645585DA1FB8}"/>
              </a:ext>
            </a:extLst>
          </p:cNvPr>
          <p:cNvSpPr>
            <a:spLocks noChangeArrowheads="1"/>
          </p:cNvSpPr>
          <p:nvPr/>
        </p:nvSpPr>
        <p:spPr bwMode="auto">
          <a:xfrm rot="20615204" flipH="1">
            <a:off x="7635875" y="5373689"/>
            <a:ext cx="501650" cy="287337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4" name="AutoShape 1036">
            <a:extLst>
              <a:ext uri="{FF2B5EF4-FFF2-40B4-BE49-F238E27FC236}">
                <a16:creationId xmlns:a16="http://schemas.microsoft.com/office/drawing/2014/main" id="{42029E85-DEF9-413C-BC05-63BA0016AC99}"/>
              </a:ext>
            </a:extLst>
          </p:cNvPr>
          <p:cNvSpPr>
            <a:spLocks noChangeArrowheads="1"/>
          </p:cNvSpPr>
          <p:nvPr/>
        </p:nvSpPr>
        <p:spPr bwMode="auto">
          <a:xfrm rot="18273479" flipH="1">
            <a:off x="7811294" y="4093369"/>
            <a:ext cx="287338" cy="431800"/>
          </a:xfrm>
          <a:custGeom>
            <a:avLst/>
            <a:gdLst>
              <a:gd name="G0" fmla="+- 2969 0 0"/>
              <a:gd name="G1" fmla="+- 21600 0 2969"/>
              <a:gd name="G2" fmla="*/ 2969 1 2"/>
              <a:gd name="G3" fmla="+- 21600 0 G2"/>
              <a:gd name="G4" fmla="+/ 2969 21600 2"/>
              <a:gd name="G5" fmla="+/ G1 0 2"/>
              <a:gd name="G6" fmla="*/ 21600 21600 2969"/>
              <a:gd name="G7" fmla="*/ G6 1 2"/>
              <a:gd name="G8" fmla="+- 21600 0 G7"/>
              <a:gd name="G9" fmla="*/ 21600 1 2"/>
              <a:gd name="G10" fmla="+- 2969 0 G9"/>
              <a:gd name="G11" fmla="?: G10 G8 0"/>
              <a:gd name="G12" fmla="?: G10 G7 21600"/>
              <a:gd name="T0" fmla="*/ 20115 w 21600"/>
              <a:gd name="T1" fmla="*/ 10800 h 21600"/>
              <a:gd name="T2" fmla="*/ 10800 w 21600"/>
              <a:gd name="T3" fmla="*/ 21600 h 21600"/>
              <a:gd name="T4" fmla="*/ 1485 w 21600"/>
              <a:gd name="T5" fmla="*/ 10800 h 21600"/>
              <a:gd name="T6" fmla="*/ 10800 w 21600"/>
              <a:gd name="T7" fmla="*/ 0 h 21600"/>
              <a:gd name="T8" fmla="*/ 3285 w 21600"/>
              <a:gd name="T9" fmla="*/ 3285 h 21600"/>
              <a:gd name="T10" fmla="*/ 18315 w 21600"/>
              <a:gd name="T11" fmla="*/ 1831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969" y="21600"/>
                </a:lnTo>
                <a:lnTo>
                  <a:pt x="18631" y="21600"/>
                </a:lnTo>
                <a:lnTo>
                  <a:pt x="21600" y="0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1405" name="Group 1037">
            <a:extLst>
              <a:ext uri="{FF2B5EF4-FFF2-40B4-BE49-F238E27FC236}">
                <a16:creationId xmlns:a16="http://schemas.microsoft.com/office/drawing/2014/main" id="{6F455768-6E37-42ED-B3AA-8E18431F17E2}"/>
              </a:ext>
            </a:extLst>
          </p:cNvPr>
          <p:cNvGrpSpPr>
            <a:grpSpLocks/>
          </p:cNvGrpSpPr>
          <p:nvPr/>
        </p:nvGrpSpPr>
        <p:grpSpPr bwMode="auto">
          <a:xfrm>
            <a:off x="7475539" y="2924175"/>
            <a:ext cx="1525587" cy="1943100"/>
            <a:chOff x="3749" y="1842"/>
            <a:chExt cx="961" cy="1224"/>
          </a:xfrm>
        </p:grpSpPr>
        <p:sp>
          <p:nvSpPr>
            <p:cNvPr id="571406" name="AutoShape 1038">
              <a:extLst>
                <a:ext uri="{FF2B5EF4-FFF2-40B4-BE49-F238E27FC236}">
                  <a16:creationId xmlns:a16="http://schemas.microsoft.com/office/drawing/2014/main" id="{89F3228B-63F2-4E0A-9BD9-FDE4026129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67033" flipH="1">
              <a:off x="3794" y="2793"/>
              <a:ext cx="228" cy="318"/>
            </a:xfrm>
            <a:custGeom>
              <a:avLst/>
              <a:gdLst>
                <a:gd name="G0" fmla="+- 2969 0 0"/>
                <a:gd name="G1" fmla="+- 21600 0 2969"/>
                <a:gd name="G2" fmla="*/ 2969 1 2"/>
                <a:gd name="G3" fmla="+- 21600 0 G2"/>
                <a:gd name="G4" fmla="+/ 2969 21600 2"/>
                <a:gd name="G5" fmla="+/ G1 0 2"/>
                <a:gd name="G6" fmla="*/ 21600 21600 2969"/>
                <a:gd name="G7" fmla="*/ G6 1 2"/>
                <a:gd name="G8" fmla="+- 21600 0 G7"/>
                <a:gd name="G9" fmla="*/ 21600 1 2"/>
                <a:gd name="G10" fmla="+- 2969 0 G9"/>
                <a:gd name="G11" fmla="?: G10 G8 0"/>
                <a:gd name="G12" fmla="?: G10 G7 21600"/>
                <a:gd name="T0" fmla="*/ 20115 w 21600"/>
                <a:gd name="T1" fmla="*/ 10800 h 21600"/>
                <a:gd name="T2" fmla="*/ 10800 w 21600"/>
                <a:gd name="T3" fmla="*/ 21600 h 21600"/>
                <a:gd name="T4" fmla="*/ 1485 w 21600"/>
                <a:gd name="T5" fmla="*/ 10800 h 21600"/>
                <a:gd name="T6" fmla="*/ 10800 w 21600"/>
                <a:gd name="T7" fmla="*/ 0 h 21600"/>
                <a:gd name="T8" fmla="*/ 3285 w 21600"/>
                <a:gd name="T9" fmla="*/ 3285 h 21600"/>
                <a:gd name="T10" fmla="*/ 18315 w 21600"/>
                <a:gd name="T11" fmla="*/ 1831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969" y="21600"/>
                  </a:lnTo>
                  <a:lnTo>
                    <a:pt x="18631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07" name="AutoShape 1039">
              <a:extLst>
                <a:ext uri="{FF2B5EF4-FFF2-40B4-BE49-F238E27FC236}">
                  <a16:creationId xmlns:a16="http://schemas.microsoft.com/office/drawing/2014/main" id="{A3772ED2-202A-43A8-AF30-38E9F938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59520">
              <a:off x="4507" y="1821"/>
              <a:ext cx="181" cy="224"/>
            </a:xfrm>
            <a:custGeom>
              <a:avLst/>
              <a:gdLst>
                <a:gd name="G0" fmla="+- 2830 0 0"/>
                <a:gd name="G1" fmla="+- 21600 0 2830"/>
                <a:gd name="G2" fmla="*/ 2830 1 2"/>
                <a:gd name="G3" fmla="+- 21600 0 G2"/>
                <a:gd name="G4" fmla="+/ 2830 21600 2"/>
                <a:gd name="G5" fmla="+/ G1 0 2"/>
                <a:gd name="G6" fmla="*/ 21600 21600 2830"/>
                <a:gd name="G7" fmla="*/ G6 1 2"/>
                <a:gd name="G8" fmla="+- 21600 0 G7"/>
                <a:gd name="G9" fmla="*/ 21600 1 2"/>
                <a:gd name="G10" fmla="+- 2830 0 G9"/>
                <a:gd name="G11" fmla="?: G10 G8 0"/>
                <a:gd name="G12" fmla="?: G10 G7 21600"/>
                <a:gd name="T0" fmla="*/ 20185 w 21600"/>
                <a:gd name="T1" fmla="*/ 10800 h 21600"/>
                <a:gd name="T2" fmla="*/ 10800 w 21600"/>
                <a:gd name="T3" fmla="*/ 21600 h 21600"/>
                <a:gd name="T4" fmla="*/ 1415 w 21600"/>
                <a:gd name="T5" fmla="*/ 10800 h 21600"/>
                <a:gd name="T6" fmla="*/ 10800 w 21600"/>
                <a:gd name="T7" fmla="*/ 0 h 21600"/>
                <a:gd name="T8" fmla="*/ 3215 w 21600"/>
                <a:gd name="T9" fmla="*/ 3215 h 21600"/>
                <a:gd name="T10" fmla="*/ 18385 w 21600"/>
                <a:gd name="T11" fmla="*/ 1838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830" y="21600"/>
                  </a:lnTo>
                  <a:lnTo>
                    <a:pt x="1877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7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7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7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7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7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7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7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7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7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395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Rectangle 3">
            <a:extLst>
              <a:ext uri="{FF2B5EF4-FFF2-40B4-BE49-F238E27FC236}">
                <a16:creationId xmlns:a16="http://schemas.microsoft.com/office/drawing/2014/main" id="{21F6CE74-B663-4ECE-AF08-BB68536B03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524001"/>
            <a:ext cx="8229600" cy="514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en-US" sz="2000" dirty="0" err="1"/>
              <a:t>Idiopathic</a:t>
            </a:r>
            <a:r>
              <a:rPr lang="cs-CZ" altLang="en-US" sz="2000" dirty="0"/>
              <a:t>……..............4/5       </a:t>
            </a:r>
            <a:r>
              <a:rPr lang="cs-CZ" altLang="en-US" sz="3200" b="1" dirty="0">
                <a:solidFill>
                  <a:srgbClr val="1E23EA"/>
                </a:solidFill>
              </a:rPr>
              <a:t>80%</a:t>
            </a:r>
            <a:endParaRPr lang="cs-CZ" altLang="en-US" sz="2000" b="1" dirty="0">
              <a:solidFill>
                <a:srgbClr val="1E23EA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en-US" sz="2000" dirty="0" err="1"/>
              <a:t>infantile</a:t>
            </a:r>
            <a:endParaRPr lang="cs-CZ" altLang="en-US" sz="2000" dirty="0"/>
          </a:p>
          <a:p>
            <a:pPr lvl="1">
              <a:lnSpc>
                <a:spcPct val="80000"/>
              </a:lnSpc>
            </a:pPr>
            <a:r>
              <a:rPr lang="cs-CZ" altLang="en-US" sz="2000" dirty="0" err="1"/>
              <a:t>juvenile</a:t>
            </a:r>
            <a:endParaRPr lang="cs-CZ" altLang="en-US" sz="2000" dirty="0"/>
          </a:p>
          <a:p>
            <a:pPr lvl="1">
              <a:lnSpc>
                <a:spcPct val="80000"/>
              </a:lnSpc>
            </a:pPr>
            <a:r>
              <a:rPr lang="cs-CZ" altLang="en-US" sz="2000" dirty="0"/>
              <a:t>adolescent</a:t>
            </a:r>
          </a:p>
          <a:p>
            <a:pPr>
              <a:lnSpc>
                <a:spcPct val="80000"/>
              </a:lnSpc>
            </a:pPr>
            <a:r>
              <a:rPr lang="cs-CZ" altLang="en-US" sz="2000" dirty="0" err="1"/>
              <a:t>Neuromuscular</a:t>
            </a:r>
            <a:endParaRPr lang="cs-CZ" altLang="en-US" sz="2000" dirty="0"/>
          </a:p>
          <a:p>
            <a:pPr lvl="1">
              <a:lnSpc>
                <a:spcPct val="80000"/>
              </a:lnSpc>
            </a:pPr>
            <a:r>
              <a:rPr lang="cs-CZ" altLang="en-US" sz="2000" dirty="0" err="1"/>
              <a:t>neuropathic</a:t>
            </a:r>
            <a:endParaRPr lang="cs-CZ" altLang="en-US" sz="2000" dirty="0"/>
          </a:p>
          <a:p>
            <a:pPr lvl="1">
              <a:lnSpc>
                <a:spcPct val="80000"/>
              </a:lnSpc>
            </a:pPr>
            <a:r>
              <a:rPr lang="cs-CZ" altLang="en-US" sz="2000" dirty="0" err="1"/>
              <a:t>myopathic</a:t>
            </a:r>
            <a:endParaRPr lang="cs-CZ" altLang="en-US" sz="2000" dirty="0"/>
          </a:p>
          <a:p>
            <a:pPr>
              <a:lnSpc>
                <a:spcPct val="80000"/>
              </a:lnSpc>
            </a:pPr>
            <a:r>
              <a:rPr lang="cs-CZ" altLang="en-US" sz="2000" dirty="0" err="1"/>
              <a:t>Syndromic</a:t>
            </a:r>
            <a:r>
              <a:rPr lang="cs-CZ" altLang="en-US" sz="2000" dirty="0"/>
              <a:t> - </a:t>
            </a:r>
            <a:r>
              <a:rPr lang="cs-CZ" altLang="en-US" sz="2000" dirty="0" err="1"/>
              <a:t>Neurofibromatosis</a:t>
            </a:r>
            <a:endParaRPr lang="cs-CZ" altLang="en-US" sz="2000" dirty="0"/>
          </a:p>
          <a:p>
            <a:pPr>
              <a:lnSpc>
                <a:spcPct val="80000"/>
              </a:lnSpc>
            </a:pPr>
            <a:r>
              <a:rPr lang="cs-CZ" altLang="en-US" sz="2000" dirty="0" err="1"/>
              <a:t>Secondary</a:t>
            </a:r>
            <a:endParaRPr lang="cs-CZ" altLang="en-US" sz="2000" dirty="0"/>
          </a:p>
          <a:p>
            <a:pPr lvl="1">
              <a:lnSpc>
                <a:spcPct val="80000"/>
              </a:lnSpc>
            </a:pPr>
            <a:r>
              <a:rPr lang="cs-CZ" altLang="en-US" sz="2000" dirty="0" err="1"/>
              <a:t>postural</a:t>
            </a:r>
            <a:endParaRPr lang="cs-CZ" altLang="en-US" sz="2000" dirty="0"/>
          </a:p>
          <a:p>
            <a:pPr lvl="1">
              <a:lnSpc>
                <a:spcPct val="80000"/>
              </a:lnSpc>
            </a:pPr>
            <a:r>
              <a:rPr lang="cs-CZ" altLang="en-US" sz="2000" dirty="0" err="1"/>
              <a:t>tumors</a:t>
            </a:r>
            <a:endParaRPr lang="cs-CZ" altLang="en-US" sz="2000" dirty="0"/>
          </a:p>
          <a:p>
            <a:pPr lvl="1">
              <a:lnSpc>
                <a:spcPct val="80000"/>
              </a:lnSpc>
            </a:pPr>
            <a:r>
              <a:rPr lang="cs-CZ" altLang="en-US" sz="2000" dirty="0" err="1"/>
              <a:t>Other</a:t>
            </a:r>
            <a:r>
              <a:rPr lang="cs-CZ" altLang="en-US" sz="2000" dirty="0"/>
              <a:t> </a:t>
            </a:r>
            <a:r>
              <a:rPr lang="cs-CZ" altLang="en-US" sz="2000" dirty="0" err="1"/>
              <a:t>syndromes</a:t>
            </a:r>
            <a:r>
              <a:rPr lang="cs-CZ" altLang="en-US" sz="2000" dirty="0"/>
              <a:t>(</a:t>
            </a:r>
            <a:r>
              <a:rPr lang="cs-CZ" altLang="en-US" sz="2000" dirty="0" err="1"/>
              <a:t>Marfan</a:t>
            </a:r>
            <a:r>
              <a:rPr lang="cs-CZ" altLang="en-US" sz="2000" dirty="0"/>
              <a:t>, </a:t>
            </a:r>
            <a:r>
              <a:rPr lang="cs-CZ" altLang="en-US" sz="2000" dirty="0" err="1"/>
              <a:t>Ehlers-Danlos</a:t>
            </a:r>
            <a:r>
              <a:rPr lang="cs-CZ" altLang="en-US" sz="2000" dirty="0"/>
              <a:t>……..)</a:t>
            </a:r>
          </a:p>
          <a:p>
            <a:pPr>
              <a:lnSpc>
                <a:spcPct val="80000"/>
              </a:lnSpc>
            </a:pPr>
            <a:r>
              <a:rPr lang="cs-CZ" altLang="en-US" sz="2000" dirty="0" err="1"/>
              <a:t>Histerical</a:t>
            </a:r>
            <a:endParaRPr lang="cs-CZ" altLang="en-US" sz="2000" dirty="0"/>
          </a:p>
          <a:p>
            <a:pPr>
              <a:lnSpc>
                <a:spcPct val="80000"/>
              </a:lnSpc>
            </a:pPr>
            <a:r>
              <a:rPr lang="cs-CZ" altLang="en-US" sz="2000" dirty="0" err="1"/>
              <a:t>Degenerative</a:t>
            </a:r>
            <a:endParaRPr lang="cs-CZ" altLang="en-US" sz="2000" dirty="0"/>
          </a:p>
          <a:p>
            <a:pPr>
              <a:lnSpc>
                <a:spcPct val="80000"/>
              </a:lnSpc>
            </a:pPr>
            <a:endParaRPr lang="cs-CZ" altLang="en-US" sz="2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75525F9-1AC7-4D4F-AB9E-68A991AFC49D}"/>
              </a:ext>
            </a:extLst>
          </p:cNvPr>
          <p:cNvSpPr txBox="1">
            <a:spLocks noChangeArrowheads="1"/>
          </p:cNvSpPr>
          <p:nvPr/>
        </p:nvSpPr>
        <p:spPr>
          <a:xfrm>
            <a:off x="1659731" y="192086"/>
            <a:ext cx="8872538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altLang="cs-CZ" b="1" dirty="0" err="1">
                <a:solidFill>
                  <a:srgbClr val="1E23EA"/>
                </a:solidFill>
              </a:rPr>
              <a:t>Scoliosis</a:t>
            </a:r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types</a:t>
            </a:r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due</a:t>
            </a:r>
            <a:r>
              <a:rPr lang="cs-CZ" altLang="cs-CZ" b="1" dirty="0">
                <a:solidFill>
                  <a:srgbClr val="1E23EA"/>
                </a:solidFill>
              </a:rPr>
              <a:t> to </a:t>
            </a:r>
            <a:r>
              <a:rPr lang="cs-CZ" altLang="cs-CZ" b="1" dirty="0" err="1">
                <a:solidFill>
                  <a:srgbClr val="1E23EA"/>
                </a:solidFill>
              </a:rPr>
              <a:t>ethiology</a:t>
            </a:r>
            <a:endParaRPr lang="cs-CZ" altLang="cs-CZ" b="1" dirty="0">
              <a:solidFill>
                <a:srgbClr val="1E23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91BBF260-924A-465D-AB43-D0827B4D0A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92275" y="531784"/>
            <a:ext cx="8872538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altLang="cs-CZ" b="1" dirty="0" err="1">
                <a:solidFill>
                  <a:srgbClr val="1E23EA"/>
                </a:solidFill>
              </a:rPr>
              <a:t>Scoliosis</a:t>
            </a:r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types</a:t>
            </a:r>
            <a:r>
              <a:rPr lang="cs-CZ" altLang="cs-CZ" b="1" dirty="0">
                <a:solidFill>
                  <a:srgbClr val="1E23EA"/>
                </a:solidFill>
              </a:rPr>
              <a:t> </a:t>
            </a:r>
            <a:r>
              <a:rPr lang="cs-CZ" altLang="cs-CZ" b="1" dirty="0" err="1">
                <a:solidFill>
                  <a:srgbClr val="1E23EA"/>
                </a:solidFill>
              </a:rPr>
              <a:t>due</a:t>
            </a:r>
            <a:r>
              <a:rPr lang="cs-CZ" altLang="cs-CZ" b="1" dirty="0">
                <a:solidFill>
                  <a:srgbClr val="1E23EA"/>
                </a:solidFill>
              </a:rPr>
              <a:t> to </a:t>
            </a:r>
            <a:r>
              <a:rPr lang="cs-CZ" altLang="cs-CZ" b="1" dirty="0" err="1">
                <a:solidFill>
                  <a:srgbClr val="1E23EA"/>
                </a:solidFill>
              </a:rPr>
              <a:t>ethiology</a:t>
            </a:r>
            <a:endParaRPr lang="cs-CZ" altLang="cs-CZ" b="1" dirty="0">
              <a:solidFill>
                <a:srgbClr val="1E23EA"/>
              </a:solidFill>
            </a:endParaRPr>
          </a:p>
        </p:txBody>
      </p:sp>
      <p:sp>
        <p:nvSpPr>
          <p:cNvPr id="128003" name="Text Box 3">
            <a:extLst>
              <a:ext uri="{FF2B5EF4-FFF2-40B4-BE49-F238E27FC236}">
                <a16:creationId xmlns:a16="http://schemas.microsoft.com/office/drawing/2014/main" id="{2319AC78-F111-4DD0-AE1B-32CEF2688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44675"/>
            <a:ext cx="3389313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 dirty="0">
                <a:latin typeface="Calibri" panose="020F0502020204030204" pitchFamily="34" charset="0"/>
              </a:rPr>
              <a:t>TYPU deformity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EB1A14AA-8B15-4C78-9055-AA1DDFCD2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1844675"/>
            <a:ext cx="3389312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VĚKU pacienta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FFB2BF3-8FAB-4981-A075-DD0C35097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068638"/>
            <a:ext cx="4033838" cy="29091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b="1" u="sng" dirty="0" err="1">
                <a:solidFill>
                  <a:srgbClr val="1E23EA"/>
                </a:solidFill>
                <a:latin typeface="Calibri" panose="020F0502020204030204" pitchFamily="34" charset="0"/>
              </a:rPr>
              <a:t>Idiopathic</a:t>
            </a:r>
            <a:r>
              <a:rPr lang="cs-CZ" altLang="cs-CZ" sz="3200" b="1" dirty="0">
                <a:latin typeface="Calibri" panose="020F0502020204030204" pitchFamily="34" charset="0"/>
              </a:rPr>
              <a:t>	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b="1" dirty="0" err="1">
                <a:latin typeface="Calibri" panose="020F0502020204030204" pitchFamily="34" charset="0"/>
              </a:rPr>
              <a:t>Congenital</a:t>
            </a:r>
            <a:endParaRPr lang="cs-CZ" altLang="cs-CZ" sz="32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b="1" dirty="0" err="1">
                <a:latin typeface="Calibri" panose="020F0502020204030204" pitchFamily="34" charset="0"/>
              </a:rPr>
              <a:t>Neuromuscular</a:t>
            </a:r>
            <a:endParaRPr lang="cs-CZ" altLang="cs-CZ" sz="3200" b="1" dirty="0">
              <a:latin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DA05394-A07C-4FA5-B6AF-18E59739A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2997200"/>
            <a:ext cx="4791074" cy="3538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latin typeface="Calibri" panose="020F0502020204030204" pitchFamily="34" charset="0"/>
              </a:rPr>
              <a:t>Infantile</a:t>
            </a:r>
            <a:endParaRPr lang="cs-CZ" altLang="cs-CZ" sz="28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	</a:t>
            </a:r>
            <a:r>
              <a:rPr lang="cs-CZ" altLang="cs-CZ" b="1" dirty="0">
                <a:latin typeface="Calibri" panose="020F0502020204030204" pitchFamily="34" charset="0"/>
              </a:rPr>
              <a:t>&lt; 3 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latin typeface="Calibri" panose="020F0502020204030204" pitchFamily="34" charset="0"/>
              </a:rPr>
              <a:t>Juvenile</a:t>
            </a:r>
            <a:r>
              <a:rPr lang="cs-CZ" altLang="cs-CZ" sz="2800" b="1" dirty="0">
                <a:latin typeface="Calibri" panose="020F0502020204030204" pitchFamily="34" charset="0"/>
              </a:rPr>
              <a:t>	</a:t>
            </a:r>
          </a:p>
          <a:p>
            <a:pPr lvl="1"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</a:t>
            </a:r>
            <a:r>
              <a:rPr lang="cs-CZ" altLang="cs-CZ" b="1" dirty="0">
                <a:latin typeface="Calibri" panose="020F0502020204030204" pitchFamily="34" charset="0"/>
              </a:rPr>
              <a:t>4-10 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Adolescent</a:t>
            </a:r>
          </a:p>
          <a:p>
            <a:pPr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	</a:t>
            </a:r>
            <a:r>
              <a:rPr lang="cs-CZ" altLang="cs-CZ" b="1" dirty="0">
                <a:latin typeface="Calibri" panose="020F0502020204030204" pitchFamily="34" charset="0"/>
              </a:rPr>
              <a:t>11-17 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latin typeface="Calibri" panose="020F0502020204030204" pitchFamily="34" charset="0"/>
              </a:rPr>
              <a:t>Adult</a:t>
            </a:r>
            <a:endParaRPr lang="cs-CZ" altLang="cs-CZ" sz="2800" b="1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cs-CZ" sz="2800" b="1" dirty="0">
                <a:latin typeface="Calibri" panose="020F0502020204030204" pitchFamily="34" charset="0"/>
              </a:rPr>
              <a:t>		</a:t>
            </a:r>
            <a:r>
              <a:rPr lang="cs-CZ" altLang="cs-CZ" b="1" dirty="0">
                <a:latin typeface="Calibri" panose="020F0502020204030204" pitchFamily="34" charset="0"/>
              </a:rPr>
              <a:t>&gt; 17 y</a:t>
            </a:r>
          </a:p>
        </p:txBody>
      </p:sp>
      <p:cxnSp>
        <p:nvCxnSpPr>
          <p:cNvPr id="22534" name="Straight Connector 21">
            <a:extLst>
              <a:ext uri="{FF2B5EF4-FFF2-40B4-BE49-F238E27FC236}">
                <a16:creationId xmlns:a16="http://schemas.microsoft.com/office/drawing/2014/main" id="{D7C877BD-F606-46C7-A4CC-9C033F9875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08214" y="2636838"/>
            <a:ext cx="30956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5" name="Straight Connector 29">
            <a:extLst>
              <a:ext uri="{FF2B5EF4-FFF2-40B4-BE49-F238E27FC236}">
                <a16:creationId xmlns:a16="http://schemas.microsoft.com/office/drawing/2014/main" id="{2733A156-8EB9-4369-B307-95B9F8171F1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43700" y="2636838"/>
            <a:ext cx="295275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3163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761281A9-319E-452E-9418-25B28D706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285750"/>
            <a:ext cx="3470275" cy="6019800"/>
          </a:xfrm>
          <a:prstGeom prst="rect">
            <a:avLst/>
          </a:prstGeom>
          <a:noFill/>
          <a:ln w="317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535" name="Line 7">
            <a:extLst>
              <a:ext uri="{FF2B5EF4-FFF2-40B4-BE49-F238E27FC236}">
                <a16:creationId xmlns:a16="http://schemas.microsoft.com/office/drawing/2014/main" id="{C98B5BA9-0780-4B32-A4BB-D681FE30D3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16500" y="1981200"/>
            <a:ext cx="203200" cy="304800"/>
          </a:xfrm>
          <a:prstGeom prst="line">
            <a:avLst/>
          </a:prstGeom>
          <a:noFill/>
          <a:ln w="57150" cap="sq">
            <a:solidFill>
              <a:srgbClr val="FF33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pPr eaLnBrk="1" hangingPunct="1">
              <a:defRPr/>
            </a:pP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278536" name="Line 8">
            <a:extLst>
              <a:ext uri="{FF2B5EF4-FFF2-40B4-BE49-F238E27FC236}">
                <a16:creationId xmlns:a16="http://schemas.microsoft.com/office/drawing/2014/main" id="{849811F7-B3DA-4611-90C1-4F1BED62E1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43475" y="2895600"/>
            <a:ext cx="203200" cy="304800"/>
          </a:xfrm>
          <a:prstGeom prst="line">
            <a:avLst/>
          </a:prstGeom>
          <a:noFill/>
          <a:ln w="57150" cap="sq">
            <a:solidFill>
              <a:srgbClr val="FF33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pPr eaLnBrk="1" hangingPunct="1">
              <a:defRPr/>
            </a:pP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278538" name="Line 10">
            <a:extLst>
              <a:ext uri="{FF2B5EF4-FFF2-40B4-BE49-F238E27FC236}">
                <a16:creationId xmlns:a16="http://schemas.microsoft.com/office/drawing/2014/main" id="{1B9BFEB4-DF93-4245-BF96-CC816057C131}"/>
              </a:ext>
            </a:extLst>
          </p:cNvPr>
          <p:cNvSpPr>
            <a:spLocks noChangeShapeType="1"/>
          </p:cNvSpPr>
          <p:nvPr/>
        </p:nvSpPr>
        <p:spPr bwMode="auto">
          <a:xfrm rot="3344549" flipH="1">
            <a:off x="5253832" y="4474369"/>
            <a:ext cx="228600" cy="271463"/>
          </a:xfrm>
          <a:prstGeom prst="line">
            <a:avLst/>
          </a:prstGeom>
          <a:noFill/>
          <a:ln w="57150" cap="sq">
            <a:solidFill>
              <a:srgbClr val="FF33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pPr eaLnBrk="1" hangingPunct="1">
              <a:defRPr/>
            </a:pP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278539" name="Line 11">
            <a:extLst>
              <a:ext uri="{FF2B5EF4-FFF2-40B4-BE49-F238E27FC236}">
                <a16:creationId xmlns:a16="http://schemas.microsoft.com/office/drawing/2014/main" id="{72D42F96-30F5-4D6A-BDA3-7343153D757F}"/>
              </a:ext>
            </a:extLst>
          </p:cNvPr>
          <p:cNvSpPr>
            <a:spLocks noChangeShapeType="1"/>
          </p:cNvSpPr>
          <p:nvPr/>
        </p:nvSpPr>
        <p:spPr bwMode="auto">
          <a:xfrm rot="13987806" flipH="1">
            <a:off x="2947988" y="4246563"/>
            <a:ext cx="228600" cy="269875"/>
          </a:xfrm>
          <a:prstGeom prst="line">
            <a:avLst/>
          </a:prstGeom>
          <a:noFill/>
          <a:ln w="57150" cap="sq">
            <a:solidFill>
              <a:srgbClr val="FF33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pPr eaLnBrk="1" hangingPunct="1">
              <a:defRPr/>
            </a:pP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278540" name="Freeform 12">
            <a:extLst>
              <a:ext uri="{FF2B5EF4-FFF2-40B4-BE49-F238E27FC236}">
                <a16:creationId xmlns:a16="http://schemas.microsoft.com/office/drawing/2014/main" id="{283F4443-E8E8-410C-BD7A-F57838A7EE62}"/>
              </a:ext>
            </a:extLst>
          </p:cNvPr>
          <p:cNvSpPr>
            <a:spLocks/>
          </p:cNvSpPr>
          <p:nvPr/>
        </p:nvSpPr>
        <p:spPr bwMode="auto">
          <a:xfrm>
            <a:off x="3935414" y="2895600"/>
            <a:ext cx="428625" cy="2590800"/>
          </a:xfrm>
          <a:custGeom>
            <a:avLst/>
            <a:gdLst>
              <a:gd name="T0" fmla="*/ 2147483647 w 304"/>
              <a:gd name="T1" fmla="*/ 0 h 1296"/>
              <a:gd name="T2" fmla="*/ 2147483647 w 304"/>
              <a:gd name="T3" fmla="*/ 2147483647 h 1296"/>
              <a:gd name="T4" fmla="*/ 2147483647 w 304"/>
              <a:gd name="T5" fmla="*/ 2147483647 h 1296"/>
              <a:gd name="T6" fmla="*/ 2147483647 w 304"/>
              <a:gd name="T7" fmla="*/ 2147483647 h 1296"/>
              <a:gd name="T8" fmla="*/ 2147483647 w 304"/>
              <a:gd name="T9" fmla="*/ 2147483647 h 1296"/>
              <a:gd name="T10" fmla="*/ 2147483647 w 304"/>
              <a:gd name="T11" fmla="*/ 2147483647 h 1296"/>
              <a:gd name="T12" fmla="*/ 2147483647 w 304"/>
              <a:gd name="T13" fmla="*/ 2147483647 h 12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"/>
              <a:gd name="T22" fmla="*/ 0 h 1296"/>
              <a:gd name="T23" fmla="*/ 304 w 304"/>
              <a:gd name="T24" fmla="*/ 1296 h 12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" h="1296">
                <a:moveTo>
                  <a:pt x="160" y="0"/>
                </a:moveTo>
                <a:cubicBezTo>
                  <a:pt x="196" y="64"/>
                  <a:pt x="232" y="128"/>
                  <a:pt x="256" y="192"/>
                </a:cubicBezTo>
                <a:cubicBezTo>
                  <a:pt x="280" y="256"/>
                  <a:pt x="304" y="312"/>
                  <a:pt x="304" y="384"/>
                </a:cubicBezTo>
                <a:cubicBezTo>
                  <a:pt x="304" y="456"/>
                  <a:pt x="288" y="552"/>
                  <a:pt x="256" y="624"/>
                </a:cubicBezTo>
                <a:cubicBezTo>
                  <a:pt x="224" y="696"/>
                  <a:pt x="152" y="752"/>
                  <a:pt x="112" y="816"/>
                </a:cubicBezTo>
                <a:cubicBezTo>
                  <a:pt x="72" y="880"/>
                  <a:pt x="32" y="928"/>
                  <a:pt x="16" y="1008"/>
                </a:cubicBezTo>
                <a:cubicBezTo>
                  <a:pt x="0" y="1088"/>
                  <a:pt x="16" y="1248"/>
                  <a:pt x="16" y="1296"/>
                </a:cubicBezTo>
              </a:path>
            </a:pathLst>
          </a:custGeom>
          <a:noFill/>
          <a:ln w="28575" cap="sq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1" hangingPunct="1">
              <a:defRPr/>
            </a:pP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278541" name="Line 13">
            <a:extLst>
              <a:ext uri="{FF2B5EF4-FFF2-40B4-BE49-F238E27FC236}">
                <a16:creationId xmlns:a16="http://schemas.microsoft.com/office/drawing/2014/main" id="{C618E6E3-F1C8-4353-BC53-5E3DF8C6B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1313" y="2133600"/>
            <a:ext cx="0" cy="4191000"/>
          </a:xfrm>
          <a:prstGeom prst="line">
            <a:avLst/>
          </a:prstGeom>
          <a:noFill/>
          <a:ln w="28575" cap="sq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1" hangingPunct="1">
              <a:defRPr/>
            </a:pP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278542" name="Line 14">
            <a:extLst>
              <a:ext uri="{FF2B5EF4-FFF2-40B4-BE49-F238E27FC236}">
                <a16:creationId xmlns:a16="http://schemas.microsoft.com/office/drawing/2014/main" id="{3A66631E-7026-4461-8794-1258D9168E19}"/>
              </a:ext>
            </a:extLst>
          </p:cNvPr>
          <p:cNvSpPr>
            <a:spLocks noChangeShapeType="1"/>
          </p:cNvSpPr>
          <p:nvPr/>
        </p:nvSpPr>
        <p:spPr bwMode="auto">
          <a:xfrm rot="13987806" flipH="1">
            <a:off x="4272757" y="5396707"/>
            <a:ext cx="152400" cy="134937"/>
          </a:xfrm>
          <a:prstGeom prst="line">
            <a:avLst/>
          </a:prstGeom>
          <a:noFill/>
          <a:ln w="57150" cap="sq">
            <a:solidFill>
              <a:srgbClr val="FF3300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pPr eaLnBrk="1" hangingPunct="1">
              <a:defRPr/>
            </a:pP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278543" name="Rectangle 15">
            <a:extLst>
              <a:ext uri="{FF2B5EF4-FFF2-40B4-BE49-F238E27FC236}">
                <a16:creationId xmlns:a16="http://schemas.microsoft.com/office/drawing/2014/main" id="{D4F5629D-F775-449E-9EE1-D381854A6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32500" y="2071689"/>
            <a:ext cx="3746500" cy="720725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Clr>
                <a:srgbClr val="FF0000"/>
              </a:buClr>
              <a:buSzPct val="40000"/>
              <a:buFont typeface="Wingdings" panose="05000000000000000000" pitchFamily="2" charset="2"/>
              <a:buNone/>
              <a:defRPr/>
            </a:pPr>
            <a:r>
              <a:rPr lang="cs-CZ" altLang="cs-CZ" b="1">
                <a:ea typeface="MS PGothic" panose="020B0600070205080204" pitchFamily="34" charset="-128"/>
              </a:rPr>
              <a:t>Shoulder </a:t>
            </a:r>
            <a:r>
              <a:rPr lang="cs-CZ" altLang="cs-CZ" b="1" dirty="0" err="1">
                <a:ea typeface="MS PGothic" panose="020B0600070205080204" pitchFamily="34" charset="-128"/>
              </a:rPr>
              <a:t>height</a:t>
            </a:r>
            <a:r>
              <a:rPr lang="cs-CZ" altLang="cs-CZ" b="1" dirty="0">
                <a:ea typeface="MS PGothic" panose="020B0600070205080204" pitchFamily="34" charset="-128"/>
              </a:rPr>
              <a:t> </a:t>
            </a:r>
            <a:r>
              <a:rPr lang="cs-CZ" altLang="cs-CZ" b="1" dirty="0" err="1">
                <a:ea typeface="MS PGothic" panose="020B0600070205080204" pitchFamily="34" charset="-128"/>
              </a:rPr>
              <a:t>disbalance</a:t>
            </a:r>
            <a:endParaRPr lang="cs-CZ" altLang="cs-CZ" b="1" dirty="0">
              <a:ea typeface="MS PGothic" panose="020B0600070205080204" pitchFamily="34" charset="-128"/>
            </a:endParaRPr>
          </a:p>
        </p:txBody>
      </p:sp>
      <p:sp>
        <p:nvSpPr>
          <p:cNvPr id="278544" name="Rectangle 16">
            <a:extLst>
              <a:ext uri="{FF2B5EF4-FFF2-40B4-BE49-F238E27FC236}">
                <a16:creationId xmlns:a16="http://schemas.microsoft.com/office/drawing/2014/main" id="{BF20D63E-30F9-4B3C-B64F-BCF1ECB6C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1" y="2786065"/>
            <a:ext cx="3616325" cy="64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40000"/>
              <a:buFont typeface="Wingdings" panose="05000000000000000000" pitchFamily="2" charset="2"/>
              <a:buNone/>
              <a:defRPr/>
            </a:pPr>
            <a:r>
              <a:rPr lang="cs-CZ" altLang="cs-CZ" sz="1800" b="1" dirty="0" err="1">
                <a:latin typeface="Calibri" panose="020F0502020204030204" pitchFamily="34" charset="0"/>
              </a:rPr>
              <a:t>Gibbus</a:t>
            </a:r>
            <a:r>
              <a:rPr lang="cs-CZ" altLang="cs-CZ" sz="1800" b="1" dirty="0">
                <a:latin typeface="Calibri" panose="020F0502020204030204" pitchFamily="34" charset="0"/>
              </a:rPr>
              <a:t> – </a:t>
            </a:r>
            <a:r>
              <a:rPr lang="cs-CZ" altLang="cs-CZ" sz="1800" b="1" dirty="0" err="1">
                <a:latin typeface="Calibri" panose="020F0502020204030204" pitchFamily="34" charset="0"/>
              </a:rPr>
              <a:t>paravertebral</a:t>
            </a:r>
            <a:r>
              <a:rPr lang="cs-CZ" altLang="cs-CZ" sz="1800" b="1" dirty="0">
                <a:latin typeface="Calibri" panose="020F0502020204030204" pitchFamily="34" charset="0"/>
              </a:rPr>
              <a:t> prominence</a:t>
            </a:r>
            <a:r>
              <a:rPr lang="cs-CZ" altLang="cs-CZ" sz="3200" dirty="0"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278545" name="Rectangle 17">
            <a:extLst>
              <a:ext uri="{FF2B5EF4-FFF2-40B4-BE49-F238E27FC236}">
                <a16:creationId xmlns:a16="http://schemas.microsoft.com/office/drawing/2014/main" id="{A7829966-C185-46D1-8F00-468DE930E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4214814"/>
            <a:ext cx="27305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40000"/>
              <a:buFont typeface="Wingdings" panose="05000000000000000000" pitchFamily="2" charset="2"/>
              <a:buNone/>
              <a:defRPr/>
            </a:pPr>
            <a:r>
              <a:rPr lang="cs-CZ" altLang="cs-CZ" sz="1800" b="1" dirty="0" err="1">
                <a:latin typeface="Calibri" panose="020F0502020204030204" pitchFamily="34" charset="0"/>
              </a:rPr>
              <a:t>Waist</a:t>
            </a:r>
            <a:r>
              <a:rPr lang="cs-CZ" altLang="cs-CZ" sz="1800" b="1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 err="1">
                <a:latin typeface="Calibri" panose="020F0502020204030204" pitchFamily="34" charset="0"/>
              </a:rPr>
              <a:t>asymetry</a:t>
            </a:r>
            <a:endParaRPr lang="cs-CZ" altLang="cs-CZ" sz="4000" dirty="0">
              <a:latin typeface="Calibri" panose="020F0502020204030204" pitchFamily="34" charset="0"/>
            </a:endParaRPr>
          </a:p>
        </p:txBody>
      </p:sp>
      <p:sp>
        <p:nvSpPr>
          <p:cNvPr id="278546" name="Rectangle 18">
            <a:extLst>
              <a:ext uri="{FF2B5EF4-FFF2-40B4-BE49-F238E27FC236}">
                <a16:creationId xmlns:a16="http://schemas.microsoft.com/office/drawing/2014/main" id="{4D0C232B-AD30-4458-A77F-483F958ED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1" y="5214939"/>
            <a:ext cx="37433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40000"/>
              <a:buFont typeface="Wingdings" panose="05000000000000000000" pitchFamily="2" charset="2"/>
              <a:buNone/>
              <a:defRPr/>
            </a:pPr>
            <a:r>
              <a:rPr lang="cs-CZ" altLang="cs-CZ" sz="1800" b="1" dirty="0" err="1">
                <a:latin typeface="Calibri" panose="020F0502020204030204" pitchFamily="34" charset="0"/>
              </a:rPr>
              <a:t>Trunk</a:t>
            </a:r>
            <a:r>
              <a:rPr lang="cs-CZ" altLang="cs-CZ" sz="1800" b="1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 err="1">
                <a:latin typeface="Calibri" panose="020F0502020204030204" pitchFamily="34" charset="0"/>
              </a:rPr>
              <a:t>decompensation</a:t>
            </a:r>
            <a:r>
              <a:rPr lang="cs-CZ" altLang="cs-CZ" sz="1800" b="1" dirty="0">
                <a:latin typeface="Calibri" panose="020F0502020204030204" pitchFamily="34" charset="0"/>
              </a:rPr>
              <a:t>  - </a:t>
            </a:r>
            <a:r>
              <a:rPr lang="cs-CZ" altLang="cs-CZ" sz="1800" b="1" dirty="0" err="1">
                <a:latin typeface="Calibri" panose="020F0502020204030204" pitchFamily="34" charset="0"/>
              </a:rPr>
              <a:t>frontal</a:t>
            </a:r>
            <a:r>
              <a:rPr lang="cs-CZ" altLang="cs-CZ" sz="1800" b="1" dirty="0">
                <a:latin typeface="Calibri" panose="020F0502020204030204" pitchFamily="34" charset="0"/>
              </a:rPr>
              <a:t> plane , C7 </a:t>
            </a:r>
            <a:r>
              <a:rPr lang="cs-CZ" altLang="cs-CZ" sz="1800" b="1" dirty="0" err="1">
                <a:latin typeface="Calibri" panose="020F0502020204030204" pitchFamily="34" charset="0"/>
              </a:rPr>
              <a:t>plumb</a:t>
            </a:r>
            <a:r>
              <a:rPr lang="cs-CZ" altLang="cs-CZ" sz="1800" b="1" dirty="0">
                <a:latin typeface="Calibri" panose="020F0502020204030204" pitchFamily="34" charset="0"/>
              </a:rPr>
              <a:t>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7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8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8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8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27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8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8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8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278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278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8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8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8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278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278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278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43" grpId="0" build="p"/>
      <p:bldP spid="278544" grpId="0"/>
      <p:bldP spid="278545" grpId="0"/>
      <p:bldP spid="2785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85989" y="1905000"/>
            <a:ext cx="3817937" cy="41148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26626" name="Picture 7" descr="F:\RTG\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51" y="1484313"/>
            <a:ext cx="2538413" cy="4800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8" descr="F:\RTG\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938" y="1484313"/>
            <a:ext cx="2309812" cy="4800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9" descr="F:\RTG\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325" y="2420938"/>
            <a:ext cx="2819400" cy="38100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37" name="Text Box 13"/>
          <p:cNvSpPr txBox="1">
            <a:spLocks noChangeArrowheads="1"/>
          </p:cNvSpPr>
          <p:nvPr/>
        </p:nvSpPr>
        <p:spPr bwMode="auto">
          <a:xfrm>
            <a:off x="2279651" y="6237288"/>
            <a:ext cx="195861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Coronal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plane</a:t>
            </a:r>
          </a:p>
        </p:txBody>
      </p:sp>
      <p:sp>
        <p:nvSpPr>
          <p:cNvPr id="205839" name="Text Box 15"/>
          <p:cNvSpPr txBox="1">
            <a:spLocks noChangeArrowheads="1"/>
          </p:cNvSpPr>
          <p:nvPr/>
        </p:nvSpPr>
        <p:spPr bwMode="auto">
          <a:xfrm>
            <a:off x="5232401" y="6237288"/>
            <a:ext cx="1922129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Sagittal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plane</a:t>
            </a:r>
          </a:p>
        </p:txBody>
      </p:sp>
      <p:sp>
        <p:nvSpPr>
          <p:cNvPr id="205840" name="Text Box 16"/>
          <p:cNvSpPr txBox="1">
            <a:spLocks noChangeArrowheads="1"/>
          </p:cNvSpPr>
          <p:nvPr/>
        </p:nvSpPr>
        <p:spPr bwMode="auto">
          <a:xfrm>
            <a:off x="7751764" y="6237288"/>
            <a:ext cx="2324932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Transverse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plane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118781" y="115888"/>
            <a:ext cx="6321154" cy="13111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SCOLIOSIS </a:t>
            </a:r>
          </a:p>
          <a:p>
            <a:r>
              <a:rPr lang="cs-CZ" dirty="0"/>
              <a:t>= 3 </a:t>
            </a:r>
            <a:r>
              <a:rPr lang="cs-CZ" dirty="0" err="1"/>
              <a:t>dimensional</a:t>
            </a:r>
            <a:r>
              <a:rPr lang="cs-CZ" dirty="0"/>
              <a:t> deformity</a:t>
            </a:r>
          </a:p>
        </p:txBody>
      </p:sp>
    </p:spTree>
    <p:extLst>
      <p:ext uri="{BB962C8B-B14F-4D97-AF65-F5344CB8AC3E}">
        <p14:creationId xmlns:p14="http://schemas.microsoft.com/office/powerpoint/2010/main" val="3954841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7" grpId="0"/>
      <p:bldP spid="205839" grpId="0"/>
      <p:bldP spid="2058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450" y="377797"/>
            <a:ext cx="7086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COBB‘s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angle</a:t>
            </a:r>
            <a:endParaRPr lang="cs-CZ" b="1" dirty="0">
              <a:solidFill>
                <a:srgbClr val="1E23EA"/>
              </a:solidFill>
            </a:endParaRPr>
          </a:p>
        </p:txBody>
      </p:sp>
      <p:graphicFrame>
        <p:nvGraphicFramePr>
          <p:cNvPr id="34818" name="Object 4"/>
          <p:cNvGraphicFramePr>
            <a:graphicFrameLocks noChangeAspect="1"/>
          </p:cNvGraphicFramePr>
          <p:nvPr/>
        </p:nvGraphicFramePr>
        <p:xfrm>
          <a:off x="4495800" y="1643064"/>
          <a:ext cx="2552700" cy="492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Fotografie" r:id="rId4" imgW="8523810" imgH="14628571" progId="">
                  <p:embed/>
                </p:oleObj>
              </mc:Choice>
              <mc:Fallback>
                <p:oleObj name="Fotografie" r:id="rId4" imgW="8523810" imgH="14628571" progId="">
                  <p:embed/>
                  <p:pic>
                    <p:nvPicPr>
                      <p:cNvPr id="348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643064"/>
                        <a:ext cx="2552700" cy="492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1" y="1643063"/>
            <a:ext cx="2765425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0" y="1643064"/>
            <a:ext cx="1487488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" descr="C:\Users\martin\Desktop\foto skripta\foto NM skol\7.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001" y="1643064"/>
            <a:ext cx="13874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74400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078438" y="260649"/>
            <a:ext cx="7909153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 err="1"/>
              <a:t>Essentially</a:t>
            </a:r>
            <a:r>
              <a:rPr lang="cs-CZ" dirty="0"/>
              <a:t> </a:t>
            </a:r>
            <a:r>
              <a:rPr lang="cs-CZ" dirty="0" err="1"/>
              <a:t>distinguish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: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156126" y="1268761"/>
            <a:ext cx="2126031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dirty="0" err="1">
                <a:latin typeface="+mj-lt"/>
                <a:cs typeface="Chalkboard SE Regular"/>
              </a:rPr>
              <a:t>Structural</a:t>
            </a:r>
            <a:r>
              <a:rPr lang="cs-CZ" sz="3600" dirty="0">
                <a:latin typeface="+mj-lt"/>
                <a:cs typeface="Chalkboard SE Regular"/>
              </a:rPr>
              <a:t> </a:t>
            </a:r>
          </a:p>
          <a:p>
            <a:pPr algn="ctr">
              <a:defRPr/>
            </a:pPr>
            <a:r>
              <a:rPr lang="cs-CZ" sz="3600" dirty="0" err="1">
                <a:latin typeface="+mj-lt"/>
                <a:cs typeface="Chalkboard SE Regular"/>
              </a:rPr>
              <a:t>curve</a:t>
            </a:r>
            <a:endParaRPr lang="cs-CZ" sz="2800" dirty="0">
              <a:latin typeface="+mj-lt"/>
              <a:cs typeface="Chalkboard SE Regular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7224419" y="1268761"/>
            <a:ext cx="3015313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dirty="0">
                <a:latin typeface="+mj-lt"/>
                <a:cs typeface="Chalkboard SE Regular"/>
              </a:rPr>
              <a:t>Non-</a:t>
            </a:r>
            <a:r>
              <a:rPr lang="cs-CZ" sz="3600" dirty="0" err="1">
                <a:latin typeface="+mj-lt"/>
                <a:cs typeface="Chalkboard SE Regular"/>
              </a:rPr>
              <a:t>structural</a:t>
            </a:r>
            <a:r>
              <a:rPr lang="cs-CZ" sz="3600" dirty="0">
                <a:latin typeface="+mj-lt"/>
                <a:cs typeface="Chalkboard SE Regular"/>
              </a:rPr>
              <a:t> </a:t>
            </a:r>
          </a:p>
          <a:p>
            <a:pPr algn="ctr">
              <a:defRPr/>
            </a:pPr>
            <a:r>
              <a:rPr lang="cs-CZ" sz="3600" dirty="0" err="1">
                <a:latin typeface="+mj-lt"/>
                <a:cs typeface="Chalkboard SE Regular"/>
              </a:rPr>
              <a:t>curve</a:t>
            </a:r>
            <a:endParaRPr lang="cs-CZ" sz="2800" dirty="0">
              <a:latin typeface="+mj-lt"/>
              <a:cs typeface="Chalkboard SE Regular"/>
            </a:endParaRPr>
          </a:p>
        </p:txBody>
      </p:sp>
      <p:pic>
        <p:nvPicPr>
          <p:cNvPr id="6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2538" r="4691" b="2637"/>
          <a:stretch>
            <a:fillRect/>
          </a:stretch>
        </p:blipFill>
        <p:spPr bwMode="auto">
          <a:xfrm>
            <a:off x="4727849" y="2060848"/>
            <a:ext cx="2235229" cy="462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71864" y="3933057"/>
            <a:ext cx="143986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cs-CZ" sz="2000" dirty="0">
                <a:solidFill>
                  <a:schemeClr val="tx1"/>
                </a:solidFill>
                <a:cs typeface="Comic Sans MS"/>
              </a:rPr>
              <a:t>49°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591944" y="2924945"/>
            <a:ext cx="1439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cs-CZ" sz="2000" dirty="0">
                <a:solidFill>
                  <a:schemeClr val="tx1"/>
                </a:solidFill>
                <a:cs typeface="Comic Sans MS"/>
              </a:rPr>
              <a:t>34°</a:t>
            </a:r>
          </a:p>
        </p:txBody>
      </p:sp>
      <p:pic>
        <p:nvPicPr>
          <p:cNvPr id="9" name="Picture 8" descr="D:\Archiv\Archiv_RTG\Skolioza\2012_Skolioza_klinické_foto\Mrázová_Michaela_1998\01-2.7.2012\export--35105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"/>
          <a:stretch>
            <a:fillRect/>
          </a:stretch>
        </p:blipFill>
        <p:spPr bwMode="auto">
          <a:xfrm>
            <a:off x="7896200" y="3212977"/>
            <a:ext cx="1800200" cy="326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616280" y="3717032"/>
            <a:ext cx="14398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cs-CZ" sz="2000" dirty="0">
                <a:solidFill>
                  <a:schemeClr val="tx1"/>
                </a:solidFill>
                <a:cs typeface="Comic Sans MS"/>
              </a:rPr>
              <a:t>17°</a:t>
            </a:r>
          </a:p>
        </p:txBody>
      </p:sp>
      <p:pic>
        <p:nvPicPr>
          <p:cNvPr id="11" name="Picture 10" descr="D:\Archiv\Archiv_RTG\Skolioza\2012_Skolioza_klinické_foto\Mrázová_Michaela_1998\01-2.7.2012\export--35105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"/>
          <a:stretch>
            <a:fillRect/>
          </a:stretch>
        </p:blipFill>
        <p:spPr bwMode="auto">
          <a:xfrm>
            <a:off x="2351584" y="3429001"/>
            <a:ext cx="1656184" cy="324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991544" y="4725144"/>
            <a:ext cx="14398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cs-CZ" sz="2000" dirty="0">
                <a:solidFill>
                  <a:schemeClr val="tx1"/>
                </a:solidFill>
                <a:cs typeface="Comic Sans MS"/>
              </a:rPr>
              <a:t>27°</a:t>
            </a:r>
          </a:p>
        </p:txBody>
      </p:sp>
      <p:sp>
        <p:nvSpPr>
          <p:cNvPr id="2" name="Circular Arrow 1"/>
          <p:cNvSpPr/>
          <p:nvPr/>
        </p:nvSpPr>
        <p:spPr bwMode="auto">
          <a:xfrm flipH="1">
            <a:off x="8400256" y="3212976"/>
            <a:ext cx="864096" cy="792088"/>
          </a:xfrm>
          <a:prstGeom prst="circular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latin typeface="+mj-lt"/>
            </a:endParaRPr>
          </a:p>
        </p:txBody>
      </p:sp>
      <p:sp>
        <p:nvSpPr>
          <p:cNvPr id="13" name="Circular Arrow 12"/>
          <p:cNvSpPr/>
          <p:nvPr/>
        </p:nvSpPr>
        <p:spPr bwMode="auto">
          <a:xfrm>
            <a:off x="2855640" y="3212976"/>
            <a:ext cx="792088" cy="792088"/>
          </a:xfrm>
          <a:prstGeom prst="circular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latin typeface="+mj-lt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129877" y="2492897"/>
            <a:ext cx="2255746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dirty="0">
                <a:latin typeface="+mj-lt"/>
                <a:cs typeface="Chalkboard SE Regular"/>
              </a:rPr>
              <a:t> </a:t>
            </a:r>
            <a:r>
              <a:rPr lang="cs-CZ" sz="2400" dirty="0" err="1">
                <a:latin typeface="+mj-lt"/>
                <a:cs typeface="Chalkboard SE Regular"/>
              </a:rPr>
              <a:t>bending</a:t>
            </a:r>
            <a:r>
              <a:rPr lang="cs-CZ" sz="2400" dirty="0">
                <a:latin typeface="+mj-lt"/>
                <a:cs typeface="Chalkboard SE Regular"/>
              </a:rPr>
              <a:t> </a:t>
            </a:r>
            <a:r>
              <a:rPr lang="cs-CZ" sz="3600" dirty="0">
                <a:latin typeface="+mj-lt"/>
                <a:cs typeface="Chalkboard SE Regular"/>
              </a:rPr>
              <a:t>&gt;25°</a:t>
            </a:r>
            <a:endParaRPr lang="cs-CZ" sz="2800" dirty="0">
              <a:latin typeface="+mj-lt"/>
              <a:cs typeface="Chalkboard SE Regular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578847" y="2420889"/>
            <a:ext cx="2255746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dirty="0">
                <a:latin typeface="+mj-lt"/>
                <a:cs typeface="Chalkboard SE Regular"/>
              </a:rPr>
              <a:t> </a:t>
            </a:r>
            <a:r>
              <a:rPr lang="cs-CZ" sz="2400" dirty="0" err="1">
                <a:latin typeface="+mj-lt"/>
                <a:cs typeface="Chalkboard SE Regular"/>
              </a:rPr>
              <a:t>bending</a:t>
            </a:r>
            <a:r>
              <a:rPr lang="cs-CZ" sz="2400" dirty="0">
                <a:latin typeface="+mj-lt"/>
                <a:cs typeface="Chalkboard SE Regular"/>
              </a:rPr>
              <a:t> </a:t>
            </a:r>
            <a:r>
              <a:rPr lang="cs-CZ" sz="3600" dirty="0">
                <a:latin typeface="+mj-lt"/>
                <a:cs typeface="Chalkboard SE Regular"/>
              </a:rPr>
              <a:t>&lt;25°</a:t>
            </a:r>
            <a:endParaRPr lang="cs-CZ" sz="2800" dirty="0">
              <a:latin typeface="+mj-lt"/>
              <a:cs typeface="Chalkboard S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4683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 animBg="1"/>
      <p:bldP spid="13" grpId="0" animBg="1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14"/>
          <p:cNvSpPr>
            <a:spLocks noGrp="1" noChangeArrowheads="1"/>
          </p:cNvSpPr>
          <p:nvPr>
            <p:ph type="title"/>
          </p:nvPr>
        </p:nvSpPr>
        <p:spPr>
          <a:xfrm>
            <a:off x="2566988" y="257249"/>
            <a:ext cx="7086600" cy="1311128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EVOLUTION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in </a:t>
            </a:r>
            <a:r>
              <a:rPr lang="cs-CZ" b="1" dirty="0" err="1">
                <a:solidFill>
                  <a:srgbClr val="1E23EA"/>
                </a:solidFill>
              </a:rPr>
              <a:t>scoliotic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classifications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04951" y="1700213"/>
            <a:ext cx="28749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KING-MOE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232401" y="1773239"/>
            <a:ext cx="20161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LENKE</a:t>
            </a:r>
          </a:p>
        </p:txBody>
      </p:sp>
      <p:sp>
        <p:nvSpPr>
          <p:cNvPr id="26628" name="Right Arrow 2"/>
          <p:cNvSpPr>
            <a:spLocks noChangeArrowheads="1"/>
          </p:cNvSpPr>
          <p:nvPr/>
        </p:nvSpPr>
        <p:spPr bwMode="auto">
          <a:xfrm>
            <a:off x="4367213" y="1916114"/>
            <a:ext cx="360362" cy="217487"/>
          </a:xfrm>
          <a:prstGeom prst="rightArrow">
            <a:avLst>
              <a:gd name="adj1" fmla="val 50000"/>
              <a:gd name="adj2" fmla="val 49708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6629" name="Right Arrow 11"/>
          <p:cNvSpPr>
            <a:spLocks noChangeArrowheads="1"/>
          </p:cNvSpPr>
          <p:nvPr/>
        </p:nvSpPr>
        <p:spPr bwMode="auto">
          <a:xfrm>
            <a:off x="7535863" y="1916114"/>
            <a:ext cx="360362" cy="217487"/>
          </a:xfrm>
          <a:prstGeom prst="rightArrow">
            <a:avLst>
              <a:gd name="adj1" fmla="val 50000"/>
              <a:gd name="adj2" fmla="val 49708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8328026" y="1773239"/>
            <a:ext cx="165576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3D</a:t>
            </a:r>
          </a:p>
        </p:txBody>
      </p:sp>
      <p:pic>
        <p:nvPicPr>
          <p:cNvPr id="266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75" y="3213101"/>
            <a:ext cx="241935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213" y="3141664"/>
            <a:ext cx="19431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4868863"/>
            <a:ext cx="27654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8399463" y="3789364"/>
            <a:ext cx="16573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???</a:t>
            </a: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703389" y="2420938"/>
            <a:ext cx="28733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1D</a:t>
            </a:r>
          </a:p>
          <a:p>
            <a:pPr algn="ctr">
              <a:defRPr/>
            </a:pPr>
            <a:r>
              <a:rPr kumimoji="1" 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frontal</a:t>
            </a:r>
            <a:endParaRPr kumimoji="1" lang="cs-CZ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4872039" y="2420938"/>
            <a:ext cx="28733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2D</a:t>
            </a:r>
          </a:p>
          <a:p>
            <a:pPr algn="ctr">
              <a:defRPr/>
            </a:pPr>
            <a:r>
              <a:rPr kumimoji="1" 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frontal+sagittal</a:t>
            </a:r>
            <a:endParaRPr kumimoji="1" lang="cs-CZ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59955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6628" grpId="0" animBg="1"/>
      <p:bldP spid="26629" grpId="0" animBg="1"/>
      <p:bldP spid="14" grpId="0"/>
      <p:bldP spid="22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3628790" y="304800"/>
            <a:ext cx="514397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 err="1"/>
              <a:t>LENKE‘s</a:t>
            </a:r>
            <a:r>
              <a:rPr lang="cs-CZ" dirty="0"/>
              <a:t> </a:t>
            </a:r>
            <a:r>
              <a:rPr lang="cs-CZ" dirty="0" err="1"/>
              <a:t>classification</a:t>
            </a:r>
            <a:endParaRPr lang="cs-CZ" dirty="0"/>
          </a:p>
        </p:txBody>
      </p:sp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2819400" y="2209801"/>
            <a:ext cx="3886200" cy="708025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  <a:defRPr/>
            </a:pP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Curve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type</a:t>
            </a:r>
          </a:p>
        </p:txBody>
      </p:sp>
      <p:pic>
        <p:nvPicPr>
          <p:cNvPr id="114691" name="Picture 8" descr="lenke__web_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1" y="381000"/>
            <a:ext cx="11858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2895601" y="3657601"/>
            <a:ext cx="6945313" cy="708025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  <a:defRPr/>
            </a:pP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Lumbar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spine </a:t>
            </a: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modifier</a:t>
            </a:r>
            <a:endParaRPr lang="cs-CZ" sz="4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11" name="Text Box 1028"/>
          <p:cNvSpPr txBox="1">
            <a:spLocks noChangeArrowheads="1"/>
          </p:cNvSpPr>
          <p:nvPr/>
        </p:nvSpPr>
        <p:spPr bwMode="auto">
          <a:xfrm>
            <a:off x="2927350" y="5084764"/>
            <a:ext cx="6940550" cy="708025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  <a:defRPr/>
            </a:pP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Thoracic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sagittal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profile</a:t>
            </a:r>
          </a:p>
        </p:txBody>
      </p:sp>
    </p:spTree>
    <p:extLst>
      <p:ext uri="{BB962C8B-B14F-4D97-AF65-F5344CB8AC3E}">
        <p14:creationId xmlns:p14="http://schemas.microsoft.com/office/powerpoint/2010/main" val="897764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3628790" y="304800"/>
            <a:ext cx="514397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 err="1"/>
              <a:t>LENKE‘s</a:t>
            </a:r>
            <a:r>
              <a:rPr lang="cs-CZ" dirty="0"/>
              <a:t> </a:t>
            </a:r>
            <a:r>
              <a:rPr lang="cs-CZ" dirty="0" err="1"/>
              <a:t>classification</a:t>
            </a:r>
            <a:endParaRPr lang="cs-CZ" dirty="0"/>
          </a:p>
        </p:txBody>
      </p:sp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3200400" y="1447801"/>
            <a:ext cx="3886200" cy="708025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  <a:defRPr/>
            </a:pP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Curve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type</a:t>
            </a:r>
          </a:p>
        </p:txBody>
      </p:sp>
      <p:pic>
        <p:nvPicPr>
          <p:cNvPr id="116739" name="Picture 8" descr="lenke__web_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1" y="381000"/>
            <a:ext cx="11858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7" descr="Obr.4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85344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1" descr="Lenke clas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548188"/>
            <a:ext cx="426720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2" descr="Lenke clas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1" y="4572000"/>
            <a:ext cx="40687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51333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1463" y="525536"/>
            <a:ext cx="7086600" cy="1311128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Lenke‘s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classification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 err="1">
                <a:solidFill>
                  <a:srgbClr val="1E23EA"/>
                </a:solidFill>
              </a:rPr>
              <a:t>curve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types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2514600"/>
            <a:ext cx="7772400" cy="4114800"/>
          </a:xfrm>
        </p:spPr>
        <p:txBody>
          <a:bodyPr/>
          <a:lstStyle/>
          <a:p>
            <a:endParaRPr lang="cs-CZ" sz="3600" dirty="0"/>
          </a:p>
          <a:p>
            <a:endParaRPr lang="cs-CZ" sz="3600" dirty="0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268539" y="54864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827464" y="54864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249864" y="54864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6604000" y="54864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229600" y="54864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9720264" y="54864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latin typeface="Calibri" panose="020F0502020204030204" pitchFamily="34" charset="0"/>
              </a:rPr>
              <a:t>6</a:t>
            </a:r>
          </a:p>
        </p:txBody>
      </p:sp>
      <p:pic>
        <p:nvPicPr>
          <p:cNvPr id="118793" name="Picture 17" descr="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139" y="2133600"/>
            <a:ext cx="120808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4" name="Picture 18" descr="8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1277938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5" name="Picture 19" descr="8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463" y="2133600"/>
            <a:ext cx="11747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6" name="Picture 20" descr="9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864" y="2133600"/>
            <a:ext cx="12017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7" name="Picture 21" descr="9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264" y="2133600"/>
            <a:ext cx="13223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8" name="Picture 22" descr="9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5601" y="2133600"/>
            <a:ext cx="12731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261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3628790" y="304800"/>
            <a:ext cx="514397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 err="1"/>
              <a:t>LENKE‘s</a:t>
            </a:r>
            <a:r>
              <a:rPr lang="cs-CZ" dirty="0"/>
              <a:t> </a:t>
            </a:r>
            <a:r>
              <a:rPr lang="cs-CZ" dirty="0" err="1"/>
              <a:t>classification</a:t>
            </a:r>
            <a:endParaRPr lang="cs-CZ" dirty="0"/>
          </a:p>
        </p:txBody>
      </p:sp>
      <p:pic>
        <p:nvPicPr>
          <p:cNvPr id="120834" name="Picture 8" descr="lenke__web_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1" y="381000"/>
            <a:ext cx="11858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3200400" y="2133601"/>
            <a:ext cx="6783388" cy="708025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  <a:defRPr/>
            </a:pP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Lumbar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spine </a:t>
            </a: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modifier</a:t>
            </a:r>
            <a:endParaRPr lang="cs-CZ" sz="4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pic>
        <p:nvPicPr>
          <p:cNvPr id="120836" name="Picture 3" descr="Lenke clas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1" y="3429000"/>
            <a:ext cx="8335963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82374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2514600"/>
            <a:ext cx="7772400" cy="4114800"/>
          </a:xfrm>
        </p:spPr>
        <p:txBody>
          <a:bodyPr/>
          <a:lstStyle/>
          <a:p>
            <a:endParaRPr lang="cs-CZ" sz="3600" dirty="0"/>
          </a:p>
          <a:p>
            <a:endParaRPr lang="cs-CZ" sz="3600" dirty="0"/>
          </a:p>
        </p:txBody>
      </p:sp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6062664" y="5715001"/>
            <a:ext cx="365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8161339" y="5715000"/>
            <a:ext cx="327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22884" name="Text Box 9"/>
          <p:cNvSpPr txBox="1">
            <a:spLocks noChangeArrowheads="1"/>
          </p:cNvSpPr>
          <p:nvPr/>
        </p:nvSpPr>
        <p:spPr bwMode="auto">
          <a:xfrm>
            <a:off x="3421063" y="5715001"/>
            <a:ext cx="36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</a:rPr>
              <a:t>A</a:t>
            </a:r>
          </a:p>
        </p:txBody>
      </p:sp>
      <p:pic>
        <p:nvPicPr>
          <p:cNvPr id="122885" name="Picture 11" descr="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463" y="1676401"/>
            <a:ext cx="62992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13" descr="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464" y="1752600"/>
            <a:ext cx="776287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640013" y="103261"/>
            <a:ext cx="7086600" cy="13111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 err="1"/>
              <a:t>Lenke‘s</a:t>
            </a:r>
            <a:r>
              <a:rPr lang="cs-CZ" dirty="0"/>
              <a:t> </a:t>
            </a:r>
            <a:r>
              <a:rPr lang="cs-CZ" dirty="0" err="1"/>
              <a:t>classification</a:t>
            </a:r>
            <a:br>
              <a:rPr lang="cs-CZ" dirty="0"/>
            </a:b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parameter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2001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3628790" y="304800"/>
            <a:ext cx="514397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 err="1"/>
              <a:t>LENKE‘s</a:t>
            </a:r>
            <a:r>
              <a:rPr lang="cs-CZ" dirty="0"/>
              <a:t> </a:t>
            </a:r>
            <a:r>
              <a:rPr lang="cs-CZ" dirty="0" err="1"/>
              <a:t>classification</a:t>
            </a:r>
            <a:endParaRPr lang="cs-CZ" dirty="0"/>
          </a:p>
        </p:txBody>
      </p:sp>
      <p:pic>
        <p:nvPicPr>
          <p:cNvPr id="124930" name="Picture 8" descr="lenke__web_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1" y="381000"/>
            <a:ext cx="11858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1" descr="Lenke clas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1" y="3276601"/>
            <a:ext cx="54705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3124201" y="2133601"/>
            <a:ext cx="6932613" cy="708025"/>
          </a:xfrm>
          <a:prstGeom prst="rect">
            <a:avLst/>
          </a:prstGeom>
          <a:noFill/>
          <a:ln w="254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  <a:defRPr/>
            </a:pP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Thoracic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sagittal</a:t>
            </a:r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profile</a:t>
            </a:r>
          </a:p>
        </p:txBody>
      </p:sp>
    </p:spTree>
    <p:extLst>
      <p:ext uri="{BB962C8B-B14F-4D97-AF65-F5344CB8AC3E}">
        <p14:creationId xmlns:p14="http://schemas.microsoft.com/office/powerpoint/2010/main" val="133849539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85989" y="1905000"/>
            <a:ext cx="3817937" cy="41148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26626" name="Picture 7" descr="F:\RTG\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633" y="1484784"/>
            <a:ext cx="2538413" cy="4800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9" descr="F:\RTG\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064" y="2420888"/>
            <a:ext cx="2819400" cy="38100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141051" y="115888"/>
            <a:ext cx="4276620" cy="13111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 err="1"/>
              <a:t>Bending</a:t>
            </a:r>
            <a:r>
              <a:rPr lang="cs-CZ" dirty="0"/>
              <a:t> forward!</a:t>
            </a:r>
          </a:p>
          <a:p>
            <a:r>
              <a:rPr lang="en-US" dirty="0"/>
              <a:t>= Adams test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421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2514600"/>
            <a:ext cx="7772400" cy="9417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>
              <a:spcBef>
                <a:spcPct val="50000"/>
              </a:spcBef>
            </a:pPr>
            <a:endParaRPr lang="cs-CZ" sz="2400" dirty="0">
              <a:ea typeface="ＭＳ Ｐゴシック" charset="0"/>
              <a:cs typeface="ＭＳ Ｐゴシック" charset="0"/>
            </a:endParaRPr>
          </a:p>
          <a:p>
            <a:pPr marL="0">
              <a:spcBef>
                <a:spcPct val="50000"/>
              </a:spcBef>
            </a:pPr>
            <a:endParaRPr lang="cs-CZ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8229600" y="6019801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>
              <a:spcBef>
                <a:spcPct val="50000"/>
              </a:spcBef>
              <a:defRPr sz="2400"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cs-CZ" dirty="0"/>
              <a:t>+</a:t>
            </a:r>
          </a:p>
        </p:txBody>
      </p:sp>
      <p:sp>
        <p:nvSpPr>
          <p:cNvPr id="126979" name="Text Box 6"/>
          <p:cNvSpPr txBox="1">
            <a:spLocks noChangeArrowheads="1"/>
          </p:cNvSpPr>
          <p:nvPr/>
        </p:nvSpPr>
        <p:spPr bwMode="auto">
          <a:xfrm>
            <a:off x="6129339" y="5943601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>
              <a:spcBef>
                <a:spcPct val="50000"/>
              </a:spcBef>
              <a:defRPr sz="2400"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cs-CZ" dirty="0"/>
              <a:t>N</a:t>
            </a:r>
          </a:p>
        </p:txBody>
      </p:sp>
      <p:sp>
        <p:nvSpPr>
          <p:cNvPr id="126980" name="Text Box 8"/>
          <p:cNvSpPr txBox="1">
            <a:spLocks noChangeArrowheads="1"/>
          </p:cNvSpPr>
          <p:nvPr/>
        </p:nvSpPr>
        <p:spPr bwMode="auto">
          <a:xfrm>
            <a:off x="3421064" y="6019801"/>
            <a:ext cx="279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>
              <a:spcBef>
                <a:spcPct val="50000"/>
              </a:spcBef>
              <a:defRPr sz="2400"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cs-CZ" dirty="0"/>
              <a:t>-</a:t>
            </a:r>
          </a:p>
        </p:txBody>
      </p:sp>
      <p:grpSp>
        <p:nvGrpSpPr>
          <p:cNvPr id="126981" name="Group 15"/>
          <p:cNvGrpSpPr>
            <a:grpSpLocks/>
          </p:cNvGrpSpPr>
          <p:nvPr/>
        </p:nvGrpSpPr>
        <p:grpSpPr bwMode="auto">
          <a:xfrm>
            <a:off x="2878138" y="1219200"/>
            <a:ext cx="6705600" cy="4724400"/>
            <a:chOff x="1248" y="672"/>
            <a:chExt cx="4752" cy="2976"/>
          </a:xfrm>
        </p:grpSpPr>
        <p:pic>
          <p:nvPicPr>
            <p:cNvPr id="126984" name="Picture 9" descr="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672"/>
              <a:ext cx="4128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85" name="Text Box 11"/>
            <p:cNvSpPr txBox="1">
              <a:spLocks noChangeArrowheads="1"/>
            </p:cNvSpPr>
            <p:nvPr/>
          </p:nvSpPr>
          <p:spPr bwMode="auto">
            <a:xfrm>
              <a:off x="1728" y="1824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cs-CZ"/>
              </a:defPPr>
              <a:lvl1pPr>
                <a:spcBef>
                  <a:spcPct val="50000"/>
                </a:spcBef>
                <a:defRPr sz="2400">
                  <a:latin typeface="Calibri" panose="020F0502020204030204" pitchFamily="34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cs-CZ" dirty="0"/>
                <a:t>&lt; 10°</a:t>
              </a:r>
            </a:p>
          </p:txBody>
        </p:sp>
        <p:sp>
          <p:nvSpPr>
            <p:cNvPr id="126986" name="Text Box 12"/>
            <p:cNvSpPr txBox="1">
              <a:spLocks noChangeArrowheads="1"/>
            </p:cNvSpPr>
            <p:nvPr/>
          </p:nvSpPr>
          <p:spPr bwMode="auto">
            <a:xfrm>
              <a:off x="3504" y="1824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cs-CZ"/>
              </a:defPPr>
              <a:lvl1pPr>
                <a:spcBef>
                  <a:spcPct val="50000"/>
                </a:spcBef>
                <a:defRPr sz="2400">
                  <a:latin typeface="Calibri" panose="020F0502020204030204" pitchFamily="34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cs-CZ" dirty="0"/>
                <a:t>10° - 40°</a:t>
              </a:r>
            </a:p>
          </p:txBody>
        </p:sp>
        <p:sp>
          <p:nvSpPr>
            <p:cNvPr id="36878" name="Rectangle 14"/>
            <p:cNvSpPr>
              <a:spLocks noChangeArrowheads="1"/>
            </p:cNvSpPr>
            <p:nvPr/>
          </p:nvSpPr>
          <p:spPr bwMode="auto">
            <a:xfrm>
              <a:off x="5376" y="672"/>
              <a:ext cx="624" cy="2976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latin typeface="Calibri" panose="020F0502020204030204" pitchFamily="34" charset="0"/>
              </a:endParaRPr>
            </a:p>
          </p:txBody>
        </p:sp>
      </p:grpSp>
      <p:sp>
        <p:nvSpPr>
          <p:cNvPr id="126982" name="Text Box 13"/>
          <p:cNvSpPr txBox="1">
            <a:spLocks noChangeArrowheads="1"/>
          </p:cNvSpPr>
          <p:nvPr/>
        </p:nvSpPr>
        <p:spPr bwMode="auto">
          <a:xfrm>
            <a:off x="8567738" y="30480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latin typeface="Calibri" panose="020F0502020204030204" pitchFamily="34" charset="0"/>
              </a:rPr>
              <a:t>&gt; 40°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49" y="256984"/>
            <a:ext cx="11591925" cy="5909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sz="3600" b="1" dirty="0" err="1">
                <a:solidFill>
                  <a:srgbClr val="1E23EA"/>
                </a:solidFill>
              </a:rPr>
              <a:t>Lenke‘s</a:t>
            </a:r>
            <a:r>
              <a:rPr lang="cs-CZ" sz="3600" b="1" dirty="0">
                <a:solidFill>
                  <a:srgbClr val="1E23EA"/>
                </a:solidFill>
              </a:rPr>
              <a:t> </a:t>
            </a:r>
            <a:r>
              <a:rPr lang="cs-CZ" sz="3600" b="1" dirty="0" err="1">
                <a:solidFill>
                  <a:srgbClr val="1E23EA"/>
                </a:solidFill>
              </a:rPr>
              <a:t>classification</a:t>
            </a:r>
            <a:r>
              <a:rPr lang="cs-CZ" sz="3600" b="1" dirty="0">
                <a:solidFill>
                  <a:srgbClr val="1E23EA"/>
                </a:solidFill>
              </a:rPr>
              <a:t> </a:t>
            </a:r>
            <a:r>
              <a:rPr lang="cs-CZ" sz="3600" b="1" dirty="0" err="1">
                <a:solidFill>
                  <a:srgbClr val="1E23EA"/>
                </a:solidFill>
              </a:rPr>
              <a:t>sagittal</a:t>
            </a:r>
            <a:r>
              <a:rPr lang="cs-CZ" sz="3600" b="1" dirty="0">
                <a:solidFill>
                  <a:srgbClr val="1E23EA"/>
                </a:solidFill>
              </a:rPr>
              <a:t> </a:t>
            </a:r>
            <a:r>
              <a:rPr lang="cs-CZ" sz="3600" b="1" dirty="0" err="1">
                <a:solidFill>
                  <a:srgbClr val="1E23EA"/>
                </a:solidFill>
              </a:rPr>
              <a:t>parameter</a:t>
            </a:r>
            <a:endParaRPr lang="cs-CZ" sz="3600" b="1" dirty="0">
              <a:solidFill>
                <a:srgbClr val="1E23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28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2514600"/>
            <a:ext cx="7772400" cy="4114800"/>
          </a:xfrm>
        </p:spPr>
        <p:txBody>
          <a:bodyPr/>
          <a:lstStyle/>
          <a:p>
            <a:endParaRPr lang="cs-CZ" sz="3600" dirty="0"/>
          </a:p>
          <a:p>
            <a:endParaRPr lang="cs-CZ" sz="3600" dirty="0"/>
          </a:p>
        </p:txBody>
      </p:sp>
      <p:sp>
        <p:nvSpPr>
          <p:cNvPr id="126982" name="Text Box 13"/>
          <p:cNvSpPr txBox="1">
            <a:spLocks noChangeArrowheads="1"/>
          </p:cNvSpPr>
          <p:nvPr/>
        </p:nvSpPr>
        <p:spPr bwMode="auto">
          <a:xfrm>
            <a:off x="8567738" y="30480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chemeClr val="bg2"/>
                </a:solidFill>
                <a:latin typeface="Calibri" panose="020F0502020204030204" pitchFamily="34" charset="0"/>
              </a:rPr>
              <a:t>&gt; 40°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624" y="1697136"/>
            <a:ext cx="7086600" cy="1311128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Lenke‘s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classification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561481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:\Archiv\Archiv_RTG\Skolioza\2014_Skolioza_klinické_foto\Oujezská_Alžběta_1997\export--742471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04345" y="1893510"/>
            <a:ext cx="2363507" cy="4682109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04345" y="337895"/>
            <a:ext cx="2227333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Lenke</a:t>
            </a:r>
            <a:r>
              <a:rPr lang="en-US" dirty="0"/>
              <a:t>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6809" y="688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72673" y="216871"/>
            <a:ext cx="1480047" cy="40603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/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omic Sans MS"/>
              </a:rPr>
              <a:t>Girl  13+9 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cs typeface="Comic Sans MS"/>
            </a:endParaRPr>
          </a:p>
          <a:p>
            <a:pPr algn="ctr"/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6021" y="3879070"/>
            <a:ext cx="53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45°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5893" y="2339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D:\Archiv\Archiv_RTG\Skolioza\2014_Skolioza_klinické_foto\Oujezská_Alžběta_1997\export--622035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190123" y="1893510"/>
            <a:ext cx="2073373" cy="4682108"/>
          </a:xfrm>
          <a:prstGeom prst="rect">
            <a:avLst/>
          </a:prstGeom>
          <a:noFill/>
        </p:spPr>
      </p:pic>
      <p:pic>
        <p:nvPicPr>
          <p:cNvPr id="15" name="Picture 14" descr="D:\Archiv\Archiv_RTG\Skolioza\2014_Skolioza_klinické_foto\Oujezská_Alžběta_1997\export--6220355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263495" y="4024938"/>
            <a:ext cx="2092793" cy="2539155"/>
          </a:xfrm>
          <a:prstGeom prst="rect">
            <a:avLst/>
          </a:prstGeom>
          <a:noFill/>
        </p:spPr>
      </p:pic>
      <p:pic>
        <p:nvPicPr>
          <p:cNvPr id="16" name="Picture 15" descr="D:\Archiv\Archiv_RTG\Skolioza\2014_Skolioza_klinické_foto\Oujezská_Alžběta_1997\DSC_038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896568" y="1307682"/>
            <a:ext cx="2869098" cy="1905530"/>
          </a:xfrm>
          <a:prstGeom prst="rect">
            <a:avLst/>
          </a:prstGeom>
          <a:noFill/>
        </p:spPr>
      </p:pic>
      <p:pic>
        <p:nvPicPr>
          <p:cNvPr id="17" name="Picture 16" descr="D:\Archiv\Archiv_RTG\Skolioza\2014_Skolioza_klinické_foto\Oujezská_Alžběta_1997\DSC_039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352" y="3694996"/>
            <a:ext cx="1905531" cy="2869097"/>
          </a:xfrm>
          <a:prstGeom prst="rect">
            <a:avLst/>
          </a:prstGeom>
          <a:noFill/>
        </p:spPr>
      </p:pic>
      <p:pic>
        <p:nvPicPr>
          <p:cNvPr id="18" name="Picture 17" descr="D:\Archiv\Archiv_RTG\Skolioza\2014_Skolioza_klinické_foto\Oujezská_Alžběta_1997\DSC_038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236408" y="1882994"/>
            <a:ext cx="2169030" cy="211485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713454" y="3446430"/>
            <a:ext cx="530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+6°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603882" y="402587"/>
            <a:ext cx="2355633" cy="57234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omic Sans MS"/>
              </a:rPr>
              <a:t>Lenke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omic Sans MS"/>
              </a:rPr>
              <a:t> 1A-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omic Sans MS"/>
              </a:rPr>
              <a:t>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omic Sans MS"/>
            </a:endParaRPr>
          </a:p>
          <a:p>
            <a:pPr algn="ctr"/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04344" y="1245809"/>
          <a:ext cx="6574010" cy="65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55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Proximal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Main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Thoracolumbar/lumbar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Description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Non-Structural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</a:t>
                      </a:r>
                      <a:r>
                        <a:rPr lang="en-US" sz="1100" b="1" baseline="0" dirty="0">
                          <a:latin typeface="Calibri" panose="020F0502020204030204" pitchFamily="34" charset="0"/>
                        </a:rPr>
                        <a:t> (Major)</a:t>
                      </a:r>
                      <a:endParaRPr lang="en-US" sz="11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Non-Structural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MT (Main Thoracic)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19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1678" y="1893511"/>
            <a:ext cx="1699547" cy="467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6291" y="1893510"/>
            <a:ext cx="2175655" cy="467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04345" y="337895"/>
            <a:ext cx="2227333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Lenke</a:t>
            </a:r>
            <a:r>
              <a:rPr lang="en-US" dirty="0"/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6809" y="688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72673" y="216871"/>
            <a:ext cx="1480047" cy="40603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defPPr>
              <a:defRPr lang="cs-CZ"/>
            </a:defPPr>
            <a:lvl1pPr algn="ctr" defTabSz="914363">
              <a:lnSpc>
                <a:spcPct val="90000"/>
              </a:lnSpc>
              <a:spcBef>
                <a:spcPct val="0"/>
              </a:spcBef>
              <a:buNone/>
              <a:defRPr sz="2400" b="0" cap="none" spc="-150">
                <a:ln w="3175">
                  <a:noFill/>
                </a:ln>
                <a:effectLst/>
                <a:latin typeface="Calibri" panose="020F0502020204030204" pitchFamily="34" charset="0"/>
                <a:cs typeface="Comic Sans MS"/>
              </a:defRPr>
            </a:lvl1pPr>
          </a:lstStyle>
          <a:p>
            <a:r>
              <a:rPr lang="en-US" dirty="0"/>
              <a:t>Girl  14+1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05556" y="3134558"/>
            <a:ext cx="53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46°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5893" y="2339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80617" y="3932932"/>
            <a:ext cx="53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50°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5169" y="4325440"/>
            <a:ext cx="1579035" cy="223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1225" y="1893512"/>
            <a:ext cx="1572979" cy="201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D:\Archiv\Archiv_RTG\Skolioza\2015_Skolioza_klinické_foto\Pohanková_Alžběta_1998_idiop\DSC_001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2760" y="1901130"/>
            <a:ext cx="1639960" cy="2295689"/>
          </a:xfrm>
          <a:prstGeom prst="rect">
            <a:avLst/>
          </a:prstGeom>
          <a:noFill/>
        </p:spPr>
      </p:pic>
      <p:pic>
        <p:nvPicPr>
          <p:cNvPr id="27" name="Picture 26" descr="D:\Archiv\Archiv_RTG\Skolioza\2015_Skolioza_klinické_foto\Pohanková_Alžběta_1998_idiop\DSC_001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7853" y="4180178"/>
            <a:ext cx="1634867" cy="2383915"/>
          </a:xfrm>
          <a:prstGeom prst="rect">
            <a:avLst/>
          </a:prstGeom>
          <a:noFill/>
        </p:spPr>
      </p:pic>
      <p:pic>
        <p:nvPicPr>
          <p:cNvPr id="28" name="Picture 27" descr="D:\Archiv\Archiv_RTG\Skolioza\2015_Skolioza_klinické_foto\Pohanková_Alžběta_1998_idiop\DSC_0018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4204" y="3400728"/>
            <a:ext cx="1508557" cy="1442327"/>
          </a:xfrm>
          <a:prstGeom prst="rect">
            <a:avLst/>
          </a:prstGeom>
          <a:noFill/>
        </p:spPr>
      </p:pic>
      <p:pic>
        <p:nvPicPr>
          <p:cNvPr id="29" name="Picture 28" descr="D:\Archiv\Archiv_RTG\Skolioza\2015_Skolioza_klinické_foto\Pohanková_Alžběta_1998_idiop\DSC_0016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4204" y="1901129"/>
            <a:ext cx="1513649" cy="1499598"/>
          </a:xfrm>
          <a:prstGeom prst="rect">
            <a:avLst/>
          </a:prstGeom>
          <a:noFill/>
        </p:spPr>
      </p:pic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1804344" y="1245809"/>
          <a:ext cx="7013510" cy="65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2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2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55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Proximal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Main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Thoracolumbar/lumbar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Description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</a:t>
                      </a:r>
                      <a:r>
                        <a:rPr lang="en-US" sz="1100" b="1" baseline="0" dirty="0">
                          <a:latin typeface="Calibri" panose="020F0502020204030204" pitchFamily="34" charset="0"/>
                        </a:rPr>
                        <a:t> (Major)</a:t>
                      </a:r>
                      <a:endParaRPr lang="en-US" sz="11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Non-Structural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DT (Double Thoracic)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52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4767" y="1895483"/>
            <a:ext cx="1735157" cy="466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4457" y="1905306"/>
            <a:ext cx="2430310" cy="46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04345" y="337895"/>
            <a:ext cx="2227333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Lenke</a:t>
            </a:r>
            <a:r>
              <a:rPr lang="en-US" dirty="0"/>
              <a:t>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6809" y="688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72673" y="216871"/>
            <a:ext cx="1480047" cy="40603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defPPr>
              <a:defRPr lang="cs-CZ"/>
            </a:defPPr>
            <a:lvl1pPr algn="ctr" defTabSz="914363">
              <a:lnSpc>
                <a:spcPct val="90000"/>
              </a:lnSpc>
              <a:spcBef>
                <a:spcPct val="0"/>
              </a:spcBef>
              <a:buNone/>
              <a:defRPr sz="2400" b="0" cap="none" spc="-150">
                <a:ln w="3175">
                  <a:noFill/>
                </a:ln>
                <a:effectLst/>
                <a:latin typeface="Calibri" panose="020F0502020204030204" pitchFamily="34" charset="0"/>
                <a:cs typeface="Comic Sans MS"/>
              </a:defRPr>
            </a:lvl1pPr>
          </a:lstStyle>
          <a:p>
            <a:r>
              <a:rPr lang="en-US" dirty="0"/>
              <a:t>Girl  14+2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76021" y="3679015"/>
            <a:ext cx="53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72°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5893" y="2339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04344" y="1245809"/>
          <a:ext cx="6574010" cy="65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55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Proximal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Main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Thoracolumbar/lumbar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Description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Non-Structural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</a:t>
                      </a:r>
                      <a:r>
                        <a:rPr lang="en-US" sz="1100" b="1" baseline="0" dirty="0">
                          <a:latin typeface="Calibri" panose="020F0502020204030204" pitchFamily="34" charset="0"/>
                        </a:rPr>
                        <a:t> (Major)</a:t>
                      </a:r>
                      <a:endParaRPr lang="en-US" sz="11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DM (Double</a:t>
                      </a:r>
                      <a:r>
                        <a:rPr lang="en-US" sz="1100" b="1" baseline="0" dirty="0">
                          <a:latin typeface="Calibri" panose="020F0502020204030204" pitchFamily="34" charset="0"/>
                        </a:rPr>
                        <a:t> Major</a:t>
                      </a:r>
                      <a:r>
                        <a:rPr lang="en-US" sz="1100" b="1" dirty="0"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160863" y="4622723"/>
            <a:ext cx="53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64°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3952" y="2492896"/>
            <a:ext cx="1775110" cy="19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5049" y="4464981"/>
            <a:ext cx="1775110" cy="209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D:\Archiv\Archiv_RTG\Skolioza\2015_Skolioza_klinické_foto\Faloutová_Veronika_2001_idiop\DSC_015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8646" y="1919606"/>
            <a:ext cx="1405933" cy="2109286"/>
          </a:xfrm>
          <a:prstGeom prst="rect">
            <a:avLst/>
          </a:prstGeom>
          <a:noFill/>
        </p:spPr>
      </p:pic>
      <p:pic>
        <p:nvPicPr>
          <p:cNvPr id="27" name="Picture 26" descr="D:\Archiv\Archiv_RTG\Skolioza\2015_Skolioza_klinické_foto\Faloutová_Veronika_2001_idiop\DSC_015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0447" y="4469737"/>
            <a:ext cx="1422273" cy="2088978"/>
          </a:xfrm>
          <a:prstGeom prst="rect">
            <a:avLst/>
          </a:prstGeom>
          <a:noFill/>
        </p:spPr>
      </p:pic>
      <p:pic>
        <p:nvPicPr>
          <p:cNvPr id="28" name="Picture 27" descr="D:\Archiv\Archiv_RTG\Skolioza\2015_Skolioza_klinické_foto\Faloutová_Veronika_2001_idiop\DSC_015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153" y="2492896"/>
            <a:ext cx="1628785" cy="1579236"/>
          </a:xfrm>
          <a:prstGeom prst="rect">
            <a:avLst/>
          </a:prstGeom>
          <a:noFill/>
        </p:spPr>
      </p:pic>
      <p:pic>
        <p:nvPicPr>
          <p:cNvPr id="29" name="Picture 28" descr="D:\Archiv\Archiv_RTG\Skolioza\2015_Skolioza_klinické_foto\Faloutová_Veronika_2001_idiop\DSC_016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209" y="4469737"/>
            <a:ext cx="1643372" cy="1696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2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:\Archiv\Archiv_RTG\Skolioza\2013_Skolioza_klinické_foto\Soviarová_Eliška_2000\TH-uklony do stran,L-uklony do stran,dlouhy format AP + B,_1751548\export--522195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04345" y="1916621"/>
            <a:ext cx="2166527" cy="4642094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04345" y="337895"/>
            <a:ext cx="2227333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Lenke</a:t>
            </a:r>
            <a:r>
              <a:rPr lang="en-US" dirty="0"/>
              <a:t>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6809" y="688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72673" y="216871"/>
            <a:ext cx="1480047" cy="40603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defPPr>
              <a:defRPr lang="cs-CZ"/>
            </a:defPPr>
            <a:lvl1pPr algn="ctr" defTabSz="914363">
              <a:lnSpc>
                <a:spcPct val="90000"/>
              </a:lnSpc>
              <a:spcBef>
                <a:spcPct val="0"/>
              </a:spcBef>
              <a:buNone/>
              <a:defRPr sz="2400" b="0" cap="none" spc="-150">
                <a:ln w="3175">
                  <a:noFill/>
                </a:ln>
                <a:effectLst/>
                <a:latin typeface="Calibri" panose="020F0502020204030204" pitchFamily="34" charset="0"/>
                <a:cs typeface="Comic Sans MS"/>
              </a:defRPr>
            </a:lvl1pPr>
          </a:lstStyle>
          <a:p>
            <a:r>
              <a:rPr lang="en-US" dirty="0"/>
              <a:t>Girl  12+9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60863" y="3136331"/>
            <a:ext cx="53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43°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5893" y="2339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04344" y="1245809"/>
          <a:ext cx="6574010" cy="65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55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Proximal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Main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Thoracolumbar/lumbar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Description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</a:t>
                      </a:r>
                      <a:r>
                        <a:rPr lang="en-US" sz="1100" b="1" baseline="0" dirty="0">
                          <a:latin typeface="Calibri" panose="020F0502020204030204" pitchFamily="34" charset="0"/>
                        </a:rPr>
                        <a:t> (Major)</a:t>
                      </a:r>
                      <a:endParaRPr lang="en-US" sz="11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 (Major)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TM (Triple</a:t>
                      </a:r>
                      <a:r>
                        <a:rPr lang="en-US" sz="1100" b="1" baseline="0" dirty="0">
                          <a:latin typeface="Calibri" panose="020F0502020204030204" pitchFamily="34" charset="0"/>
                        </a:rPr>
                        <a:t> Major</a:t>
                      </a:r>
                      <a:r>
                        <a:rPr lang="en-US" sz="1100" b="1" dirty="0"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160863" y="4622723"/>
            <a:ext cx="53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47°</a:t>
            </a:r>
          </a:p>
        </p:txBody>
      </p:sp>
      <p:pic>
        <p:nvPicPr>
          <p:cNvPr id="18" name="Picture 17" descr="D:\Archiv\Archiv_RTG\Skolioza\2013_Skolioza_klinické_foto\Soviarová_Eliška_2000\TH-uklony do stran,L-uklony do stran,dlouhy format AP + B,_1751548\export--5221956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70870" y="2060849"/>
            <a:ext cx="1567899" cy="449786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360811" y="3919508"/>
            <a:ext cx="53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51°</a:t>
            </a:r>
          </a:p>
        </p:txBody>
      </p:sp>
      <p:pic>
        <p:nvPicPr>
          <p:cNvPr id="21" name="Picture 20" descr="D:\Archiv\Archiv_RTG\Skolioza\2013_Skolioza_klinické_foto\Soviarová_Eliška_2000\TH-uklony do stran,L-uklony do stran,dlouhy format AP + B,_1751548\export--5221955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519937" y="3212976"/>
            <a:ext cx="1162011" cy="1899564"/>
          </a:xfrm>
          <a:prstGeom prst="rect">
            <a:avLst/>
          </a:prstGeom>
          <a:noFill/>
        </p:spPr>
      </p:pic>
      <p:pic>
        <p:nvPicPr>
          <p:cNvPr id="30" name="Picture 29" descr="D:\Archiv\Archiv_RTG\Skolioza\2013_Skolioza_klinické_foto\Soviarová_Eliška_2000\TH-uklony do stran,L-uklony do stran,dlouhy format AP + B,_1751548\export--5221955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519937" y="5085185"/>
            <a:ext cx="1130131" cy="1460377"/>
          </a:xfrm>
          <a:prstGeom prst="rect">
            <a:avLst/>
          </a:prstGeom>
          <a:noFill/>
        </p:spPr>
      </p:pic>
      <p:pic>
        <p:nvPicPr>
          <p:cNvPr id="31" name="Picture 30" descr="D:\Archiv\Archiv_RTG\Skolioza\2013_Skolioza_klinické_foto\Soviarová_Eliška_2000\TH-uklony do stran,L-uklony do stran,dlouhy format AP + B,_1751548\export--5221955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19937" y="2132857"/>
            <a:ext cx="1137357" cy="1073379"/>
          </a:xfrm>
          <a:prstGeom prst="rect">
            <a:avLst/>
          </a:prstGeom>
          <a:noFill/>
        </p:spPr>
      </p:pic>
      <p:pic>
        <p:nvPicPr>
          <p:cNvPr id="32" name="Picture 31" descr="D:\Archiv\Archiv_RTG\Skolioza\2013_Skolioza_klinické_foto\Soviarová_Eliška_2000\DSC_001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7340" y="1226437"/>
            <a:ext cx="1795381" cy="2693072"/>
          </a:xfrm>
          <a:prstGeom prst="rect">
            <a:avLst/>
          </a:prstGeom>
          <a:noFill/>
        </p:spPr>
      </p:pic>
      <p:pic>
        <p:nvPicPr>
          <p:cNvPr id="33" name="Picture 32" descr="D:\Archiv\Archiv_RTG\Skolioza\2013_Skolioza_klinické_foto\Soviarová_Eliška_2000\DSC_001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7340" y="3958049"/>
            <a:ext cx="1795380" cy="2693461"/>
          </a:xfrm>
          <a:prstGeom prst="rect">
            <a:avLst/>
          </a:prstGeom>
          <a:noFill/>
        </p:spPr>
      </p:pic>
      <p:pic>
        <p:nvPicPr>
          <p:cNvPr id="34" name="Picture 33" descr="D:\Archiv\Archiv_RTG\Skolioza\2013_Skolioza_klinické_foto\Soviarová_Eliška_2000\DSC_001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732" y="4851767"/>
            <a:ext cx="1137622" cy="1706949"/>
          </a:xfrm>
          <a:prstGeom prst="rect">
            <a:avLst/>
          </a:prstGeom>
          <a:noFill/>
        </p:spPr>
      </p:pic>
      <p:pic>
        <p:nvPicPr>
          <p:cNvPr id="35" name="Picture 34" descr="D:\Archiv\Archiv_RTG\Skolioza\2013_Skolioza_klinické_foto\Soviarová_Eliška_2000\DSC_0013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128" y="4077073"/>
            <a:ext cx="1137622" cy="758553"/>
          </a:xfrm>
          <a:prstGeom prst="rect">
            <a:avLst/>
          </a:prstGeom>
          <a:noFill/>
        </p:spPr>
      </p:pic>
      <p:pic>
        <p:nvPicPr>
          <p:cNvPr id="36" name="Picture 35" descr="D:\Archiv\Archiv_RTG\Skolioza\2013_Skolioza_klinické_foto\Soviarová_Eliška_2000\DSC_0014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129" y="2348880"/>
            <a:ext cx="1143053" cy="1714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05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:\Archiv\Archiv_RTG\Skolioza\2014_Skolioza_klinické_foto\Švárová_Kateřina_2001\export--694518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04343" y="2236410"/>
            <a:ext cx="1781538" cy="4452799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04345" y="337895"/>
            <a:ext cx="2227333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Lenke</a:t>
            </a:r>
            <a:r>
              <a:rPr lang="en-US" dirty="0"/>
              <a:t>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6809" y="688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72673" y="216871"/>
            <a:ext cx="1480047" cy="40603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defPPr>
              <a:defRPr lang="cs-CZ"/>
            </a:defPPr>
            <a:lvl1pPr algn="ctr" defTabSz="914363">
              <a:lnSpc>
                <a:spcPct val="90000"/>
              </a:lnSpc>
              <a:spcBef>
                <a:spcPct val="0"/>
              </a:spcBef>
              <a:buNone/>
              <a:defRPr sz="2400" b="0" cap="none" spc="-150">
                <a:ln w="3175">
                  <a:noFill/>
                </a:ln>
                <a:effectLst/>
                <a:latin typeface="Calibri" panose="020F0502020204030204" pitchFamily="34" charset="0"/>
                <a:cs typeface="Comic Sans MS"/>
              </a:defRPr>
            </a:lvl1pPr>
          </a:lstStyle>
          <a:p>
            <a:r>
              <a:rPr lang="en-US" dirty="0"/>
              <a:t>Girl  12+5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5893" y="2339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04344" y="1245809"/>
          <a:ext cx="657401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55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Proximal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Main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Thoracolumbar/lumbar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Description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Non-Structural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Non-Structural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 (Major)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TL/T (Thoracolumbar/Lumbar)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627032" y="4422668"/>
            <a:ext cx="53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56°</a:t>
            </a:r>
          </a:p>
        </p:txBody>
      </p:sp>
      <p:pic>
        <p:nvPicPr>
          <p:cNvPr id="23" name="Picture 22" descr="D:\Archiv\Archiv_RTG\Skolioza\2014_Skolioza_klinické_foto\Švárová_Kateřina_2001\export--6945186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85879" y="2236409"/>
            <a:ext cx="2032001" cy="4452800"/>
          </a:xfrm>
          <a:prstGeom prst="rect">
            <a:avLst/>
          </a:prstGeom>
          <a:noFill/>
        </p:spPr>
      </p:pic>
      <p:pic>
        <p:nvPicPr>
          <p:cNvPr id="24" name="Picture 23" descr="D:\Archiv\Archiv_RTG\Skolioza\2014_Skolioza_klinické_foto\Švárová_Kateřina_2001\export--5986053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617879" y="4533072"/>
            <a:ext cx="1679754" cy="2161078"/>
          </a:xfrm>
          <a:prstGeom prst="rect">
            <a:avLst/>
          </a:prstGeom>
          <a:noFill/>
        </p:spPr>
      </p:pic>
      <p:pic>
        <p:nvPicPr>
          <p:cNvPr id="25" name="Picture 24" descr="D:\Archiv\Archiv_RTG\Skolioza\2014_Skolioza_klinické_foto\Švárová_Kateřina_2001\DSC_04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8128" y="1449224"/>
            <a:ext cx="1679883" cy="2520000"/>
          </a:xfrm>
          <a:prstGeom prst="rect">
            <a:avLst/>
          </a:prstGeom>
          <a:noFill/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8228" y="4169208"/>
            <a:ext cx="167978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D:\Archiv\Archiv_RTG\Skolioza\2014_Skolioza_klinické_foto\Švárová_Kateřina_2001\DSC_0426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7879" y="2236410"/>
            <a:ext cx="1679754" cy="229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745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:\Archiv\Archiv_RTG\Skolioza\2014_Skolioza_klinické_foto\Michelová_Beáta_1998\dlouhy format AP + B,,,_2327968\export--697917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04344" y="2394810"/>
            <a:ext cx="2051364" cy="4137653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04345" y="337895"/>
            <a:ext cx="2227333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Lenke</a:t>
            </a:r>
            <a:r>
              <a:rPr lang="en-US" dirty="0"/>
              <a:t> 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6809" y="688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72673" y="216871"/>
            <a:ext cx="1480047" cy="40603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defPPr>
              <a:defRPr lang="cs-CZ"/>
            </a:defPPr>
            <a:lvl1pPr algn="ctr" defTabSz="914363">
              <a:lnSpc>
                <a:spcPct val="90000"/>
              </a:lnSpc>
              <a:spcBef>
                <a:spcPct val="0"/>
              </a:spcBef>
              <a:buNone/>
              <a:defRPr sz="2400" b="0" cap="none" spc="-150">
                <a:ln w="3175">
                  <a:noFill/>
                </a:ln>
                <a:effectLst/>
                <a:latin typeface="Calibri" panose="020F0502020204030204" pitchFamily="34" charset="0"/>
                <a:cs typeface="Comic Sans MS"/>
              </a:defRPr>
            </a:lvl1pPr>
          </a:lstStyle>
          <a:p>
            <a:r>
              <a:rPr lang="en-US" dirty="0"/>
              <a:t>Girl  16+9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5893" y="2339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04344" y="1245809"/>
          <a:ext cx="657401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55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Proximal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Main thoracic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Thoracolumbar/lumbar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Description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Non-Structural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Structural (Major)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TL/T-MT</a:t>
                      </a:r>
                    </a:p>
                    <a:p>
                      <a:pPr algn="ctr"/>
                      <a:r>
                        <a:rPr lang="en-US" sz="1100" b="1" dirty="0">
                          <a:latin typeface="Calibri" panose="020F0502020204030204" pitchFamily="34" charset="0"/>
                        </a:rPr>
                        <a:t>(Thoracolumbar/Lumbar-Main Thoracic)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768131" y="4623657"/>
            <a:ext cx="66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114°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5689" y="3897982"/>
            <a:ext cx="53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96°</a:t>
            </a:r>
          </a:p>
        </p:txBody>
      </p:sp>
      <p:pic>
        <p:nvPicPr>
          <p:cNvPr id="16" name="Picture 15" descr="D:\Archiv\Archiv_RTG\Skolioza\2014_Skolioza_klinické_foto\Michelová_Beáta_1998\dlouhy format AP + B,,,_2327968\export--697917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855707" y="2404049"/>
            <a:ext cx="1861546" cy="4128413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7254" y="3543660"/>
            <a:ext cx="1610101" cy="296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:\Archiv\Archiv_RTG\Skolioza\2014_Skolioza_klinické_foto\Michelová_Beáta_1998\DSC_004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857" y="1377982"/>
            <a:ext cx="1679863" cy="2520000"/>
          </a:xfrm>
          <a:prstGeom prst="rect">
            <a:avLst/>
          </a:prstGeom>
          <a:noFill/>
        </p:spPr>
      </p:pic>
      <p:pic>
        <p:nvPicPr>
          <p:cNvPr id="21" name="Picture 20" descr="D:\Archiv\Archiv_RTG\Skolioza\2014_Skolioza_klinické_foto\Michelová_Beáta_1998\DSC_004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857" y="3987268"/>
            <a:ext cx="1697055" cy="2545195"/>
          </a:xfrm>
          <a:prstGeom prst="rect">
            <a:avLst/>
          </a:prstGeom>
          <a:noFill/>
        </p:spPr>
      </p:pic>
      <p:pic>
        <p:nvPicPr>
          <p:cNvPr id="22" name="Picture 21" descr="D:\Archiv\Archiv_RTG\Skolioza\2014_Skolioza_klinické_foto\Michelová_Beáta_1998\DSC_004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3913" y="2411494"/>
            <a:ext cx="1257732" cy="1886598"/>
          </a:xfrm>
          <a:prstGeom prst="rect">
            <a:avLst/>
          </a:prstGeom>
          <a:noFill/>
        </p:spPr>
      </p:pic>
      <p:pic>
        <p:nvPicPr>
          <p:cNvPr id="28" name="Picture 27" descr="D:\Archiv\Archiv_RTG\Skolioza\2014_Skolioza_klinické_foto\Michelová_Beáta_1998\DSC_005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3913" y="4584044"/>
            <a:ext cx="1282952" cy="1924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00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ovéPole 12"/>
          <p:cNvSpPr txBox="1">
            <a:spLocks noChangeArrowheads="1"/>
          </p:cNvSpPr>
          <p:nvPr/>
        </p:nvSpPr>
        <p:spPr bwMode="auto">
          <a:xfrm>
            <a:off x="3000375" y="908050"/>
            <a:ext cx="7848600" cy="42473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defPPr>
              <a:defRPr lang="cs-CZ"/>
            </a:defPPr>
            <a:lvl1pPr algn="ctr" defTabSz="914363">
              <a:lnSpc>
                <a:spcPct val="90000"/>
              </a:lnSpc>
              <a:spcBef>
                <a:spcPct val="0"/>
              </a:spcBef>
              <a:buNone/>
              <a:defRPr sz="2400" b="0" cap="none" spc="-150">
                <a:ln w="3175">
                  <a:noFill/>
                </a:ln>
                <a:effectLst/>
                <a:latin typeface="Calibri" panose="020F0502020204030204" pitchFamily="34" charset="0"/>
                <a:cs typeface="Comic Sans MS"/>
              </a:defRPr>
            </a:lvl1pPr>
          </a:lstStyle>
          <a:p>
            <a:r>
              <a:rPr lang="cs-CZ" dirty="0" err="1"/>
              <a:t>Therapeutic</a:t>
            </a:r>
            <a:r>
              <a:rPr lang="cs-CZ" dirty="0"/>
              <a:t> chart</a:t>
            </a:r>
          </a:p>
        </p:txBody>
      </p:sp>
      <p:sp>
        <p:nvSpPr>
          <p:cNvPr id="8" name="TextovéPole 6"/>
          <p:cNvSpPr txBox="1">
            <a:spLocks noChangeArrowheads="1"/>
          </p:cNvSpPr>
          <p:nvPr/>
        </p:nvSpPr>
        <p:spPr bwMode="auto">
          <a:xfrm>
            <a:off x="2135188" y="3068638"/>
            <a:ext cx="2213876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3200" b="1" dirty="0" err="1">
                <a:latin typeface="Calibri" panose="020F0502020204030204" pitchFamily="34" charset="0"/>
              </a:rPr>
              <a:t>observation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sp>
        <p:nvSpPr>
          <p:cNvPr id="4" name="Striped Right Arrow 3"/>
          <p:cNvSpPr/>
          <p:nvPr/>
        </p:nvSpPr>
        <p:spPr bwMode="auto">
          <a:xfrm>
            <a:off x="2208214" y="3860800"/>
            <a:ext cx="2592387" cy="1079500"/>
          </a:xfrm>
          <a:prstGeom prst="striped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5159375" y="3068638"/>
            <a:ext cx="1429174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3200" b="1" dirty="0" err="1">
                <a:latin typeface="Calibri" panose="020F0502020204030204" pitchFamily="34" charset="0"/>
              </a:rPr>
              <a:t>bracing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sp>
        <p:nvSpPr>
          <p:cNvPr id="6" name="TextovéPole 6"/>
          <p:cNvSpPr txBox="1">
            <a:spLocks noChangeArrowheads="1"/>
          </p:cNvSpPr>
          <p:nvPr/>
        </p:nvSpPr>
        <p:spPr bwMode="auto">
          <a:xfrm>
            <a:off x="7535863" y="2997200"/>
            <a:ext cx="1446806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3200" b="1" dirty="0" err="1">
                <a:latin typeface="Calibri" panose="020F0502020204030204" pitchFamily="34" charset="0"/>
              </a:rPr>
              <a:t>surgery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>
            <a:off x="4800600" y="3860800"/>
            <a:ext cx="2592388" cy="1079500"/>
          </a:xfrm>
          <a:prstGeom prst="stripedRightArrow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>
            <a:off x="7391400" y="3860800"/>
            <a:ext cx="2592388" cy="1079500"/>
          </a:xfrm>
          <a:prstGeom prst="stripedRightArrow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extovéPole 6"/>
          <p:cNvSpPr txBox="1">
            <a:spLocks noChangeArrowheads="1"/>
          </p:cNvSpPr>
          <p:nvPr/>
        </p:nvSpPr>
        <p:spPr bwMode="auto">
          <a:xfrm>
            <a:off x="2566988" y="4797426"/>
            <a:ext cx="1346844" cy="7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3200" b="1" dirty="0">
                <a:latin typeface="Calibri" panose="020F0502020204030204" pitchFamily="34" charset="0"/>
              </a:rPr>
              <a:t>0-20°</a:t>
            </a:r>
          </a:p>
        </p:txBody>
      </p:sp>
      <p:sp>
        <p:nvSpPr>
          <p:cNvPr id="11" name="TextovéPole 6"/>
          <p:cNvSpPr txBox="1">
            <a:spLocks noChangeArrowheads="1"/>
          </p:cNvSpPr>
          <p:nvPr/>
        </p:nvSpPr>
        <p:spPr bwMode="auto">
          <a:xfrm>
            <a:off x="5232400" y="4797426"/>
            <a:ext cx="1555234" cy="7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3200" b="1" dirty="0">
                <a:latin typeface="Calibri" panose="020F0502020204030204" pitchFamily="34" charset="0"/>
              </a:rPr>
              <a:t>20-40°</a:t>
            </a:r>
          </a:p>
        </p:txBody>
      </p:sp>
      <p:sp>
        <p:nvSpPr>
          <p:cNvPr id="12" name="TextovéPole 6"/>
          <p:cNvSpPr txBox="1">
            <a:spLocks noChangeArrowheads="1"/>
          </p:cNvSpPr>
          <p:nvPr/>
        </p:nvSpPr>
        <p:spPr bwMode="auto">
          <a:xfrm>
            <a:off x="7967663" y="4797426"/>
            <a:ext cx="1218603" cy="7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3200" b="1" dirty="0">
                <a:latin typeface="Calibri" panose="020F0502020204030204" pitchFamily="34" charset="0"/>
              </a:rPr>
              <a:t>&gt;40°</a:t>
            </a:r>
          </a:p>
        </p:txBody>
      </p:sp>
      <p:sp>
        <p:nvSpPr>
          <p:cNvPr id="13" name="Striped Right Arrow 12"/>
          <p:cNvSpPr/>
          <p:nvPr/>
        </p:nvSpPr>
        <p:spPr bwMode="auto">
          <a:xfrm>
            <a:off x="2208214" y="5661026"/>
            <a:ext cx="7775575" cy="576263"/>
          </a:xfrm>
          <a:prstGeom prst="stripedRightArrow">
            <a:avLst/>
          </a:prstGeom>
          <a:solidFill>
            <a:srgbClr val="34FF1E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omic Sans MS"/>
              </a:rPr>
              <a:t>PHYSIOTHERAPY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1919288" y="2924176"/>
            <a:ext cx="8424862" cy="3673475"/>
          </a:xfrm>
          <a:prstGeom prst="roundRect">
            <a:avLst>
              <a:gd name="adj" fmla="val 16667"/>
            </a:avLst>
          </a:prstGeom>
          <a:noFill/>
          <a:ln w="88900" cap="sq">
            <a:solidFill>
              <a:srgbClr val="FFFF0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46445" name="Picture 1" descr="F_038_07_MurtGP4e_0002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15843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5551" y="1916113"/>
            <a:ext cx="72000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COBB</a:t>
            </a:r>
          </a:p>
        </p:txBody>
      </p:sp>
    </p:spTree>
    <p:extLst>
      <p:ext uri="{BB962C8B-B14F-4D97-AF65-F5344CB8AC3E}">
        <p14:creationId xmlns:p14="http://schemas.microsoft.com/office/powerpoint/2010/main" val="195637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10" grpId="0"/>
      <p:bldP spid="11" grpId="0"/>
      <p:bldP spid="12" grpId="0"/>
      <p:bldP spid="13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8" name="Text Box 1028"/>
          <p:cNvSpPr txBox="1">
            <a:spLocks noChangeArrowheads="1"/>
          </p:cNvSpPr>
          <p:nvPr/>
        </p:nvSpPr>
        <p:spPr bwMode="auto">
          <a:xfrm>
            <a:off x="2820949" y="333376"/>
            <a:ext cx="6423104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 Non-</a:t>
            </a:r>
            <a:r>
              <a:rPr lang="cs-CZ" dirty="0" err="1"/>
              <a:t>operative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 bwMode="auto">
          <a:xfrm>
            <a:off x="4008438" y="1628776"/>
            <a:ext cx="3600450" cy="936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cs-CZ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physiotherapy</a:t>
            </a:r>
            <a:endParaRPr lang="cs-CZ" sz="1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12" name="Rectangle 1026"/>
          <p:cNvSpPr txBox="1">
            <a:spLocks noChangeArrowheads="1"/>
          </p:cNvSpPr>
          <p:nvPr/>
        </p:nvSpPr>
        <p:spPr bwMode="auto">
          <a:xfrm>
            <a:off x="4008438" y="3357564"/>
            <a:ext cx="3600450" cy="936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cs-CZ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casting</a:t>
            </a:r>
            <a:endParaRPr lang="cs-CZ" sz="1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13" name="Rectangle 1026"/>
          <p:cNvSpPr txBox="1">
            <a:spLocks noChangeArrowheads="1"/>
          </p:cNvSpPr>
          <p:nvPr/>
        </p:nvSpPr>
        <p:spPr bwMode="auto">
          <a:xfrm>
            <a:off x="4008438" y="5229226"/>
            <a:ext cx="3600450" cy="936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cs-CZ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bracing</a:t>
            </a:r>
            <a:endParaRPr lang="cs-CZ" sz="1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2425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523833" y="115889"/>
            <a:ext cx="4038350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SAGITTAL </a:t>
            </a:r>
            <a:r>
              <a:rPr lang="cs-CZ" dirty="0" err="1"/>
              <a:t>aspect</a:t>
            </a:r>
            <a:endParaRPr lang="cs-CZ" dirty="0"/>
          </a:p>
        </p:txBody>
      </p:sp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339" y="115888"/>
            <a:ext cx="107632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201" y="2924176"/>
            <a:ext cx="1871663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 descr="D:\Archiv\Archiv_RTG\Skolioza\2014_Skolioza_klinické_foto\Oujezská_Alžběta_1997\DSC_03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774825" y="2852739"/>
            <a:ext cx="1728788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1" descr="D:\Archiv\Archiv_RTG\Skolioza\2014_Skolioza_klinické_foto\Oujezská_Alžběta_1997\export--622035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03613" y="2908301"/>
            <a:ext cx="1655762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102" descr="D:\archiv\2003\0303\3103\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864" y="2924176"/>
            <a:ext cx="1565275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224241" y="2205039"/>
            <a:ext cx="256191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 err="1">
                <a:latin typeface="+mj-lt"/>
                <a:cs typeface="Chalkboard SE Regular"/>
              </a:rPr>
              <a:t>HYPOkyphosis</a:t>
            </a:r>
            <a:endParaRPr lang="cs-CZ" sz="3200" dirty="0">
              <a:latin typeface="+mj-lt"/>
              <a:cs typeface="Chalkboard SE Regular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037481" y="2276476"/>
            <a:ext cx="2712602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 err="1">
                <a:latin typeface="+mj-lt"/>
                <a:cs typeface="Chalkboard SE Regular"/>
              </a:rPr>
              <a:t>HYPERkyphosis</a:t>
            </a:r>
            <a:endParaRPr lang="cs-CZ" sz="3200" dirty="0">
              <a:latin typeface="+mj-lt"/>
              <a:cs typeface="Chalkboard S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2852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8" name="Text Box 1028"/>
          <p:cNvSpPr txBox="1">
            <a:spLocks noChangeArrowheads="1"/>
          </p:cNvSpPr>
          <p:nvPr/>
        </p:nvSpPr>
        <p:spPr bwMode="auto">
          <a:xfrm>
            <a:off x="4909790" y="333376"/>
            <a:ext cx="224542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CASTING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3751" y="1052513"/>
            <a:ext cx="8353425" cy="1873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kumimoji="1"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Indication: INFANTILE scoliosis</a:t>
            </a:r>
          </a:p>
          <a:p>
            <a:pPr>
              <a:lnSpc>
                <a:spcPct val="140000"/>
              </a:lnSpc>
              <a:defRPr/>
            </a:pPr>
            <a:r>
              <a:rPr kumimoji="1"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Applying under the general anesthesia </a:t>
            </a:r>
          </a:p>
          <a:p>
            <a:pPr>
              <a:lnSpc>
                <a:spcPct val="140000"/>
              </a:lnSpc>
              <a:defRPr/>
            </a:pPr>
            <a:r>
              <a:rPr kumimoji="1"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Changing each and every 2 month</a:t>
            </a:r>
            <a:endParaRPr kumimoji="1" lang="cs-CZ" sz="28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pic>
        <p:nvPicPr>
          <p:cNvPr id="152579" name="Picture 2" descr="P51607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576" y="3141663"/>
            <a:ext cx="5114925" cy="34099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s-8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651" y="3141664"/>
            <a:ext cx="2016125" cy="34496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97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8" name="Text Box 1028"/>
          <p:cNvSpPr txBox="1">
            <a:spLocks noChangeArrowheads="1"/>
          </p:cNvSpPr>
          <p:nvPr/>
        </p:nvSpPr>
        <p:spPr bwMode="auto">
          <a:xfrm>
            <a:off x="3218427" y="1125539"/>
            <a:ext cx="2332498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BRACING</a:t>
            </a:r>
          </a:p>
        </p:txBody>
      </p:sp>
      <p:pic>
        <p:nvPicPr>
          <p:cNvPr id="158722" name="Picture 4" descr="davka 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664" y="3644901"/>
            <a:ext cx="1881187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2" descr="dávka 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688" y="347663"/>
            <a:ext cx="18716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3" descr="dávka 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9" y="2852739"/>
            <a:ext cx="242252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4" descr="C:\Documents and Settings\Slechta\Dokumenty\Obrázky\trupové ortézy\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775" y="2852738"/>
            <a:ext cx="259715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597688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8" name="Text Box 1028"/>
          <p:cNvSpPr txBox="1">
            <a:spLocks noChangeArrowheads="1"/>
          </p:cNvSpPr>
          <p:nvPr/>
        </p:nvSpPr>
        <p:spPr bwMode="auto">
          <a:xfrm>
            <a:off x="4866252" y="333376"/>
            <a:ext cx="2332498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BRACING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992314" y="1773239"/>
            <a:ext cx="8351837" cy="18097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defTabSz="914363">
              <a:lnSpc>
                <a:spcPct val="90000"/>
              </a:lnSpc>
              <a:spcBef>
                <a:spcPct val="0"/>
              </a:spcBef>
            </a:pPr>
            <a:r>
              <a:rPr lang="en-US" sz="3200" spc="-150" dirty="0">
                <a:ln w="3175">
                  <a:noFill/>
                </a:ln>
                <a:latin typeface="Calibri" panose="020F0502020204030204" pitchFamily="34" charset="0"/>
                <a:cs typeface="Comic Sans MS"/>
              </a:rPr>
              <a:t>Indication for bracing:</a:t>
            </a:r>
          </a:p>
          <a:p>
            <a:pPr defTabSz="914363">
              <a:lnSpc>
                <a:spcPct val="90000"/>
              </a:lnSpc>
              <a:spcBef>
                <a:spcPct val="0"/>
              </a:spcBef>
            </a:pPr>
            <a:endParaRPr lang="en-US" sz="3200" spc="-150" dirty="0">
              <a:ln w="3175">
                <a:noFill/>
              </a:ln>
              <a:latin typeface="Calibri" panose="020F0502020204030204" pitchFamily="34" charset="0"/>
              <a:cs typeface="Comic Sans MS"/>
            </a:endParaRPr>
          </a:p>
          <a:p>
            <a:pPr defTabSz="914363">
              <a:lnSpc>
                <a:spcPct val="90000"/>
              </a:lnSpc>
              <a:spcBef>
                <a:spcPct val="0"/>
              </a:spcBef>
            </a:pPr>
            <a:r>
              <a:rPr lang="en-US" sz="3200" spc="-150" dirty="0">
                <a:ln w="3175">
                  <a:noFill/>
                </a:ln>
                <a:latin typeface="Calibri" panose="020F0502020204030204" pitchFamily="34" charset="0"/>
                <a:cs typeface="Comic Sans MS"/>
              </a:rPr>
              <a:t>progressive scoliosis</a:t>
            </a:r>
          </a:p>
          <a:p>
            <a:pPr defTabSz="914363">
              <a:lnSpc>
                <a:spcPct val="90000"/>
              </a:lnSpc>
              <a:spcBef>
                <a:spcPct val="0"/>
              </a:spcBef>
            </a:pPr>
            <a:r>
              <a:rPr lang="en-US" sz="3200" spc="-150" dirty="0">
                <a:ln w="3175">
                  <a:noFill/>
                </a:ln>
                <a:latin typeface="Calibri" panose="020F0502020204030204" pitchFamily="34" charset="0"/>
                <a:cs typeface="Comic Sans MS"/>
              </a:rPr>
              <a:t>poor or no casting toleration</a:t>
            </a:r>
          </a:p>
          <a:p>
            <a:pPr defTabSz="914363">
              <a:lnSpc>
                <a:spcPct val="90000"/>
              </a:lnSpc>
              <a:spcBef>
                <a:spcPct val="0"/>
              </a:spcBef>
            </a:pPr>
            <a:r>
              <a:rPr lang="en-US" sz="3200" spc="-150" dirty="0">
                <a:ln w="3175">
                  <a:noFill/>
                </a:ln>
                <a:latin typeface="Calibri" panose="020F0502020204030204" pitchFamily="34" charset="0"/>
                <a:cs typeface="Comic Sans MS"/>
              </a:rPr>
              <a:t>unable to undergo surgery</a:t>
            </a:r>
          </a:p>
        </p:txBody>
      </p:sp>
      <p:pic>
        <p:nvPicPr>
          <p:cNvPr id="160771" name="Picture 6" descr="C:\Documents and Settings\Slechta\Dokumenty\Obrázky\trupové ortézy\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864" y="2492375"/>
            <a:ext cx="292893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7" descr="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8" y="4508500"/>
            <a:ext cx="2736850" cy="2141538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38395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26330"/>
            <a:ext cx="9017000" cy="1311128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3D 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 err="1">
                <a:solidFill>
                  <a:srgbClr val="1E23EA"/>
                </a:solidFill>
              </a:rPr>
              <a:t>scoliotic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correction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1862139" y="4191001"/>
            <a:ext cx="7858125" cy="2968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	</a:t>
            </a: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862139" y="2438401"/>
            <a:ext cx="7858125" cy="2968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	</a:t>
            </a:r>
            <a:endParaRPr lang="cs-CZ" sz="3200" dirty="0">
              <a:latin typeface="Calibri" panose="020F0502020204030204" pitchFamily="34" charset="0"/>
            </a:endParaRPr>
          </a:p>
        </p:txBody>
      </p:sp>
      <p:pic>
        <p:nvPicPr>
          <p:cNvPr id="29700" name="Picture 7" descr="F:\RTG\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88" y="2784475"/>
            <a:ext cx="2011362" cy="38036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8" descr="F:\RTG\4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781300"/>
            <a:ext cx="1828800" cy="38036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9" descr="F:\RTG\4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525" y="2797176"/>
            <a:ext cx="2808288" cy="37941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1" descr="vertebral-derotation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025" y="188914"/>
            <a:ext cx="216535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838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14"/>
          <p:cNvSpPr>
            <a:spLocks noGrp="1" noChangeArrowheads="1"/>
          </p:cNvSpPr>
          <p:nvPr>
            <p:ph type="title"/>
          </p:nvPr>
        </p:nvSpPr>
        <p:spPr>
          <a:xfrm>
            <a:off x="2540000" y="730222"/>
            <a:ext cx="7086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Corrective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methods</a:t>
            </a:r>
            <a:endParaRPr lang="cs-CZ" b="1" dirty="0">
              <a:solidFill>
                <a:srgbClr val="1E23EA"/>
              </a:solidFill>
            </a:endParaRPr>
          </a:p>
        </p:txBody>
      </p:sp>
      <p:pic>
        <p:nvPicPr>
          <p:cNvPr id="206850" name="Picture 10" descr="skoliozaDDM 0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9100" y="1989139"/>
            <a:ext cx="2413000" cy="4598987"/>
          </a:xfr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6383338" y="5229226"/>
            <a:ext cx="34734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kumimoji="1"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5-derotation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11901" y="4437063"/>
            <a:ext cx="34718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kumimoji="1"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3,4-translation</a:t>
            </a:r>
            <a:br>
              <a:rPr kumimoji="1"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</a:br>
            <a:endParaRPr kumimoji="1" lang="cs-CZ" sz="36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311901" y="3141664"/>
            <a:ext cx="347186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kumimoji="1"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2-compression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11901" y="2205038"/>
            <a:ext cx="34718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kumimoji="1"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1-distraction</a:t>
            </a:r>
          </a:p>
        </p:txBody>
      </p:sp>
    </p:spTree>
    <p:extLst>
      <p:ext uri="{BB962C8B-B14F-4D97-AF65-F5344CB8AC3E}">
        <p14:creationId xmlns:p14="http://schemas.microsoft.com/office/powerpoint/2010/main" val="45585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SC_046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7"/>
          <a:stretch/>
        </p:blipFill>
        <p:spPr>
          <a:xfrm>
            <a:off x="1524000" y="-40607"/>
            <a:ext cx="9144000" cy="68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567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14"/>
          <p:cNvSpPr>
            <a:spLocks noGrp="1" noChangeArrowheads="1"/>
          </p:cNvSpPr>
          <p:nvPr>
            <p:ph type="title"/>
          </p:nvPr>
        </p:nvSpPr>
        <p:spPr>
          <a:xfrm>
            <a:off x="2566988" y="257249"/>
            <a:ext cx="7086600" cy="1311128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EVOLUTION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in </a:t>
            </a:r>
            <a:r>
              <a:rPr lang="cs-CZ" b="1" dirty="0" err="1">
                <a:solidFill>
                  <a:srgbClr val="1E23EA"/>
                </a:solidFill>
              </a:rPr>
              <a:t>corrective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maneuvers</a:t>
            </a:r>
            <a:endParaRPr lang="cs-CZ" b="1" dirty="0">
              <a:solidFill>
                <a:srgbClr val="1E23EA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0" y="1700213"/>
            <a:ext cx="19446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DISTRACTION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575051" y="1773239"/>
            <a:ext cx="20161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TRANSLATION</a:t>
            </a:r>
          </a:p>
        </p:txBody>
      </p:sp>
      <p:sp>
        <p:nvSpPr>
          <p:cNvPr id="24580" name="Right Arrow 2"/>
          <p:cNvSpPr>
            <a:spLocks noChangeArrowheads="1"/>
          </p:cNvSpPr>
          <p:nvPr/>
        </p:nvSpPr>
        <p:spPr bwMode="auto">
          <a:xfrm>
            <a:off x="3359151" y="1916114"/>
            <a:ext cx="360363" cy="217487"/>
          </a:xfrm>
          <a:prstGeom prst="rightArrow">
            <a:avLst>
              <a:gd name="adj1" fmla="val 50000"/>
              <a:gd name="adj2" fmla="val 49708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4581" name="Right Arrow 11"/>
          <p:cNvSpPr>
            <a:spLocks noChangeArrowheads="1"/>
          </p:cNvSpPr>
          <p:nvPr/>
        </p:nvSpPr>
        <p:spPr bwMode="auto">
          <a:xfrm>
            <a:off x="5448301" y="1916114"/>
            <a:ext cx="360363" cy="217487"/>
          </a:xfrm>
          <a:prstGeom prst="rightArrow">
            <a:avLst>
              <a:gd name="adj1" fmla="val 50000"/>
              <a:gd name="adj2" fmla="val 49708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4582" name="Right Arrow 12"/>
          <p:cNvSpPr>
            <a:spLocks noChangeArrowheads="1"/>
          </p:cNvSpPr>
          <p:nvPr/>
        </p:nvSpPr>
        <p:spPr bwMode="auto">
          <a:xfrm>
            <a:off x="6816725" y="1844676"/>
            <a:ext cx="863600" cy="360363"/>
          </a:xfrm>
          <a:prstGeom prst="rightArrow">
            <a:avLst>
              <a:gd name="adj1" fmla="val 50000"/>
              <a:gd name="adj2" fmla="val 4992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880101" y="1773239"/>
            <a:ext cx="79216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VCM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7824788" y="1772817"/>
            <a:ext cx="28432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Rod </a:t>
            </a:r>
            <a:r>
              <a:rPr kumimoji="1" lang="cs-CZ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Roduction</a:t>
            </a:r>
            <a:endParaRPr kumimoji="1" lang="cs-CZ" sz="28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pic>
        <p:nvPicPr>
          <p:cNvPr id="24585" name="Picture 4" descr="HarringtonRods25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991"/>
          <a:stretch>
            <a:fillRect/>
          </a:stretch>
        </p:blipFill>
        <p:spPr bwMode="auto">
          <a:xfrm>
            <a:off x="1873251" y="2492376"/>
            <a:ext cx="4476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SC_01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2877345" y="3288507"/>
            <a:ext cx="32480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576" y="2492376"/>
            <a:ext cx="122396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5" descr="DSC_104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308601" y="4241801"/>
            <a:ext cx="18399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22" descr="HarringtonRods25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804"/>
          <a:stretch>
            <a:fillRect/>
          </a:stretch>
        </p:blipFill>
        <p:spPr bwMode="auto">
          <a:xfrm>
            <a:off x="2665413" y="2492376"/>
            <a:ext cx="46831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774825" y="6021388"/>
            <a:ext cx="13731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b="1" dirty="0">
                <a:latin typeface="+mj-lt"/>
                <a:cs typeface="Chalkboard SE Regular"/>
              </a:rPr>
              <a:t>1D</a:t>
            </a:r>
          </a:p>
          <a:p>
            <a:pPr algn="ctr">
              <a:defRPr/>
            </a:pPr>
            <a:r>
              <a:rPr kumimoji="1" lang="cs-CZ" b="1" dirty="0" err="1">
                <a:latin typeface="+mj-lt"/>
                <a:cs typeface="Chalkboard SE Regular"/>
              </a:rPr>
              <a:t>frontal</a:t>
            </a:r>
            <a:endParaRPr kumimoji="1" lang="cs-CZ" b="1" dirty="0">
              <a:latin typeface="+mj-lt"/>
              <a:cs typeface="Chalkboard SE Regular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3863975" y="6021388"/>
            <a:ext cx="1371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b="1" dirty="0">
                <a:latin typeface="+mj-lt"/>
                <a:cs typeface="Chalkboard SE Regular"/>
              </a:rPr>
              <a:t>1D</a:t>
            </a:r>
          </a:p>
          <a:p>
            <a:pPr algn="ctr">
              <a:defRPr/>
            </a:pPr>
            <a:r>
              <a:rPr kumimoji="1" lang="cs-CZ" b="1" dirty="0" err="1">
                <a:latin typeface="+mj-lt"/>
                <a:cs typeface="Chalkboard SE Regular"/>
              </a:rPr>
              <a:t>frontal</a:t>
            </a:r>
            <a:endParaRPr kumimoji="1" lang="cs-CZ" b="1" dirty="0">
              <a:latin typeface="+mj-lt"/>
              <a:cs typeface="Chalkboard SE Regular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4872039" y="6021388"/>
            <a:ext cx="26638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b="1" dirty="0">
                <a:latin typeface="+mj-lt"/>
                <a:cs typeface="Chalkboard SE Regular"/>
              </a:rPr>
              <a:t>2D</a:t>
            </a:r>
          </a:p>
          <a:p>
            <a:pPr algn="ctr">
              <a:defRPr/>
            </a:pPr>
            <a:r>
              <a:rPr kumimoji="1" lang="cs-CZ" b="1" dirty="0" err="1">
                <a:latin typeface="+mj-lt"/>
                <a:cs typeface="Chalkboard SE Regular"/>
              </a:rPr>
              <a:t>frontal</a:t>
            </a:r>
            <a:r>
              <a:rPr kumimoji="1" lang="cs-CZ" b="1" dirty="0">
                <a:latin typeface="+mj-lt"/>
                <a:cs typeface="Chalkboard SE Regular"/>
              </a:rPr>
              <a:t>, </a:t>
            </a:r>
            <a:r>
              <a:rPr kumimoji="1" lang="cs-CZ" b="1" dirty="0" err="1">
                <a:latin typeface="+mj-lt"/>
                <a:cs typeface="Chalkboard SE Regular"/>
              </a:rPr>
              <a:t>axial</a:t>
            </a:r>
            <a:endParaRPr kumimoji="1" lang="cs-CZ" b="1" dirty="0">
              <a:latin typeface="+mj-lt"/>
              <a:cs typeface="Chalkboard SE Regular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6959601" y="5949951"/>
            <a:ext cx="35290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3600" b="1" dirty="0">
                <a:latin typeface="+mj-lt"/>
                <a:cs typeface="Chalkboard SE Regular"/>
              </a:rPr>
              <a:t>3D</a:t>
            </a:r>
          </a:p>
          <a:p>
            <a:pPr algn="ctr">
              <a:defRPr/>
            </a:pPr>
            <a:r>
              <a:rPr kumimoji="1" lang="cs-CZ" sz="2400" b="1" dirty="0" err="1">
                <a:latin typeface="+mj-lt"/>
                <a:cs typeface="Chalkboard SE Regular"/>
              </a:rPr>
              <a:t>frontal</a:t>
            </a:r>
            <a:r>
              <a:rPr kumimoji="1" lang="cs-CZ" sz="2400" b="1" dirty="0">
                <a:latin typeface="+mj-lt"/>
                <a:cs typeface="Chalkboard SE Regular"/>
              </a:rPr>
              <a:t>, </a:t>
            </a:r>
            <a:r>
              <a:rPr kumimoji="1" lang="cs-CZ" sz="2400" b="1" dirty="0" err="1">
                <a:latin typeface="+mj-lt"/>
                <a:cs typeface="Chalkboard SE Regular"/>
              </a:rPr>
              <a:t>axial</a:t>
            </a:r>
            <a:r>
              <a:rPr kumimoji="1" lang="cs-CZ" sz="2400" b="1" dirty="0">
                <a:latin typeface="+mj-lt"/>
                <a:cs typeface="Chalkboard SE Regular"/>
              </a:rPr>
              <a:t>, </a:t>
            </a:r>
            <a:r>
              <a:rPr kumimoji="1" lang="cs-CZ" sz="2400" b="1" dirty="0" err="1">
                <a:latin typeface="+mj-lt"/>
                <a:cs typeface="Chalkboard SE Regular"/>
              </a:rPr>
              <a:t>sagittal</a:t>
            </a:r>
            <a:endParaRPr kumimoji="1" lang="cs-CZ" sz="2400" b="1" dirty="0">
              <a:latin typeface="+mj-lt"/>
              <a:cs typeface="Chalkboard SE Regular"/>
            </a:endParaRPr>
          </a:p>
        </p:txBody>
      </p:sp>
      <p:pic>
        <p:nvPicPr>
          <p:cNvPr id="21" name="Picture 20" descr="DSC_0439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 t="2855" r="18320" b="11115"/>
          <a:stretch/>
        </p:blipFill>
        <p:spPr>
          <a:xfrm>
            <a:off x="7248129" y="3068961"/>
            <a:ext cx="2921149" cy="260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4580" grpId="0" animBg="1"/>
      <p:bldP spid="24581" grpId="0" animBg="1"/>
      <p:bldP spid="24582" grpId="0" animBg="1"/>
      <p:bldP spid="14" grpId="0"/>
      <p:bldP spid="15" grpId="0"/>
      <p:bldP spid="25" grpId="0"/>
      <p:bldP spid="26" grpId="0"/>
      <p:bldP spid="27" grpId="0"/>
      <p:bldP spid="2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14"/>
          <p:cNvSpPr>
            <a:spLocks noGrp="1" noChangeArrowheads="1"/>
          </p:cNvSpPr>
          <p:nvPr>
            <p:ph type="title"/>
          </p:nvPr>
        </p:nvSpPr>
        <p:spPr>
          <a:xfrm>
            <a:off x="8328026" y="1"/>
            <a:ext cx="3463924" cy="1466849"/>
          </a:xfrm>
        </p:spPr>
        <p:txBody>
          <a:bodyPr vert="horz" wrap="square" lIns="0" tIns="0" rIns="0" bIns="0" rtlCol="0" anchor="t">
            <a:noAutofit/>
          </a:bodyPr>
          <a:lstStyle/>
          <a:p>
            <a:pPr defTabSz="914363"/>
            <a:r>
              <a:rPr lang="cs-CZ" sz="2400" spc="-150" dirty="0">
                <a:ln w="3175">
                  <a:noFill/>
                </a:ln>
                <a:ea typeface="+mn-ea"/>
                <a:cs typeface="Comic Sans MS"/>
              </a:rPr>
              <a:t>EVOLUTION</a:t>
            </a:r>
            <a:br>
              <a:rPr lang="cs-CZ" sz="2400" spc="-150" dirty="0">
                <a:ln w="3175">
                  <a:noFill/>
                </a:ln>
                <a:ea typeface="+mn-ea"/>
                <a:cs typeface="Comic Sans MS"/>
              </a:rPr>
            </a:br>
            <a:r>
              <a:rPr lang="cs-CZ" sz="2400" spc="-150" dirty="0">
                <a:ln w="3175">
                  <a:noFill/>
                </a:ln>
                <a:ea typeface="+mn-ea"/>
                <a:cs typeface="Comic Sans MS"/>
              </a:rPr>
              <a:t>in </a:t>
            </a:r>
            <a:r>
              <a:rPr lang="cs-CZ" sz="2400" spc="-150" dirty="0" err="1">
                <a:ln w="3175">
                  <a:noFill/>
                </a:ln>
                <a:ea typeface="+mn-ea"/>
                <a:cs typeface="Comic Sans MS"/>
              </a:rPr>
              <a:t>corrective</a:t>
            </a:r>
            <a:r>
              <a:rPr lang="cs-CZ" sz="2400" spc="-150" dirty="0">
                <a:ln w="3175">
                  <a:noFill/>
                </a:ln>
                <a:ea typeface="+mn-ea"/>
                <a:cs typeface="Comic Sans MS"/>
              </a:rPr>
              <a:t> </a:t>
            </a:r>
            <a:r>
              <a:rPr lang="cs-CZ" sz="2400" spc="-150" dirty="0" err="1">
                <a:ln w="3175">
                  <a:noFill/>
                </a:ln>
                <a:ea typeface="+mn-ea"/>
                <a:cs typeface="Comic Sans MS"/>
              </a:rPr>
              <a:t>maneuvers</a:t>
            </a:r>
            <a:endParaRPr lang="cs-CZ" sz="2400" spc="-150" dirty="0">
              <a:ln w="3175">
                <a:noFill/>
              </a:ln>
              <a:ea typeface="+mn-ea"/>
              <a:cs typeface="Comic Sans MS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071813" y="522261"/>
            <a:ext cx="439261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BRACING</a:t>
            </a:r>
          </a:p>
        </p:txBody>
      </p:sp>
      <p:pic>
        <p:nvPicPr>
          <p:cNvPr id="34819" name="Picture 3" descr="1748-7161-5-1-s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613" y="1484313"/>
            <a:ext cx="21256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1748-7161-5-1-s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1" y="1484314"/>
            <a:ext cx="3529013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4"/>
          <p:cNvSpPr txBox="1">
            <a:spLocks noChangeArrowheads="1"/>
          </p:cNvSpPr>
          <p:nvPr/>
        </p:nvSpPr>
        <p:spPr bwMode="auto">
          <a:xfrm>
            <a:off x="3503613" y="4221163"/>
            <a:ext cx="493236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Source: Rigo et al, </a:t>
            </a:r>
            <a:r>
              <a:rPr lang="cs-CZ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Scoliosis</a:t>
            </a:r>
            <a: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2010</a:t>
            </a:r>
            <a:endParaRPr lang="cs-CZ" sz="12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pic>
        <p:nvPicPr>
          <p:cNvPr id="34822" name="Picture 15" descr="1748-7161-5-1-s1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9" y="1484313"/>
            <a:ext cx="18176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2013Jul_4-0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788" y="4797425"/>
            <a:ext cx="26987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ent Arrow 6"/>
          <p:cNvSpPr/>
          <p:nvPr/>
        </p:nvSpPr>
        <p:spPr bwMode="auto">
          <a:xfrm flipV="1">
            <a:off x="5591175" y="5084763"/>
            <a:ext cx="1296988" cy="1008062"/>
          </a:xfrm>
          <a:prstGeom prst="ben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17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14"/>
          <p:cNvSpPr>
            <a:spLocks noGrp="1" noChangeArrowheads="1"/>
          </p:cNvSpPr>
          <p:nvPr>
            <p:ph type="title"/>
          </p:nvPr>
        </p:nvSpPr>
        <p:spPr>
          <a:xfrm>
            <a:off x="8328026" y="1"/>
            <a:ext cx="2339975" cy="620713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EVOLUTION</a:t>
            </a:r>
            <a:b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</a:b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in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corrective</a:t>
            </a: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maneuvers</a:t>
            </a:r>
            <a:endParaRPr lang="cs-CZ" sz="1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071813" y="522261"/>
            <a:ext cx="439261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BRACING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03388" y="1916113"/>
            <a:ext cx="3206904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Advantages: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Surgery elimination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03389" y="3213100"/>
            <a:ext cx="3977243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Disadvantages: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Poor toleration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Lung function decreasing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Muscle </a:t>
            </a:r>
            <a:r>
              <a:rPr kumimoji="1"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weaking</a:t>
            </a:r>
            <a:endParaRPr kumimoji="1"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74826" y="5229226"/>
            <a:ext cx="4124591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Problems: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HYPOKYPHOSIS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POOR DEROTATION</a:t>
            </a:r>
          </a:p>
        </p:txBody>
      </p:sp>
      <p:pic>
        <p:nvPicPr>
          <p:cNvPr id="36870" name="Picture 4" descr="C:\Documents and Settings\Slechta\Dokumenty\Obrázky\trupové ortézy\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500" y="2276475"/>
            <a:ext cx="2928938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271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527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838" y="1268414"/>
            <a:ext cx="1617662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1" descr="IMG_527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688" y="1268413"/>
            <a:ext cx="14986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otched Right Arrow 3"/>
          <p:cNvSpPr>
            <a:spLocks noChangeArrowheads="1"/>
          </p:cNvSpPr>
          <p:nvPr/>
        </p:nvSpPr>
        <p:spPr bwMode="auto">
          <a:xfrm rot="10800000">
            <a:off x="6527800" y="2781300"/>
            <a:ext cx="977900" cy="484188"/>
          </a:xfrm>
          <a:prstGeom prst="notched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2" descr="IMG_527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268413"/>
            <a:ext cx="79216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HarringtonRods25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991"/>
          <a:stretch>
            <a:fillRect/>
          </a:stretch>
        </p:blipFill>
        <p:spPr bwMode="auto">
          <a:xfrm>
            <a:off x="8112126" y="1916114"/>
            <a:ext cx="4476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Up-Down Arrow 5"/>
          <p:cNvSpPr>
            <a:spLocks noChangeArrowheads="1"/>
          </p:cNvSpPr>
          <p:nvPr/>
        </p:nvSpPr>
        <p:spPr bwMode="auto">
          <a:xfrm>
            <a:off x="8328025" y="2349501"/>
            <a:ext cx="268288" cy="2447925"/>
          </a:xfrm>
          <a:prstGeom prst="upDownArrow">
            <a:avLst>
              <a:gd name="adj1" fmla="val 50000"/>
              <a:gd name="adj2" fmla="val 5005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82888" y="234923"/>
            <a:ext cx="439261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DISTRACTION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title"/>
          </p:nvPr>
        </p:nvSpPr>
        <p:spPr>
          <a:xfrm>
            <a:off x="8328026" y="1"/>
            <a:ext cx="2339975" cy="620713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EVOLUTION</a:t>
            </a:r>
            <a:b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</a:b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in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corrective</a:t>
            </a: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maneuvers</a:t>
            </a:r>
            <a:endParaRPr lang="cs-CZ" sz="1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2782888" y="3860800"/>
            <a:ext cx="2305050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424114" y="2781301"/>
            <a:ext cx="2879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hypokyphosis</a:t>
            </a:r>
            <a:endParaRPr kumimoji="1" lang="cs-CZ" sz="32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5892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544371" y="260351"/>
            <a:ext cx="4866974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TRANSVERSE </a:t>
            </a:r>
            <a:r>
              <a:rPr lang="cs-CZ" dirty="0" err="1"/>
              <a:t>aspect</a:t>
            </a:r>
            <a:endParaRPr lang="cs-CZ" dirty="0"/>
          </a:p>
        </p:txBody>
      </p:sp>
      <p:pic>
        <p:nvPicPr>
          <p:cNvPr id="3174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625" y="260351"/>
            <a:ext cx="12969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1" descr="DSC_01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2420939"/>
            <a:ext cx="3168650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213" y="260351"/>
            <a:ext cx="21590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938" y="2889251"/>
            <a:ext cx="53848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603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14"/>
          <p:cNvSpPr>
            <a:spLocks noGrp="1" noChangeArrowheads="1"/>
          </p:cNvSpPr>
          <p:nvPr>
            <p:ph type="title"/>
          </p:nvPr>
        </p:nvSpPr>
        <p:spPr>
          <a:xfrm>
            <a:off x="8328026" y="1"/>
            <a:ext cx="2339975" cy="620713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EVOLUTION</a:t>
            </a:r>
            <a:b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</a:b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in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corrective</a:t>
            </a: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maneuvers</a:t>
            </a:r>
            <a:endParaRPr lang="cs-CZ" sz="1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071813" y="522261"/>
            <a:ext cx="439261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DISTRACTION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03389" y="1916113"/>
            <a:ext cx="4163127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Advantages: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Simple implantation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Possibility of spine growth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Miniinvasive</a:t>
            </a: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approach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03388" y="3716338"/>
            <a:ext cx="4567148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Disadvantages: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Uniplanar</a:t>
            </a: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correction (frontal)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High rate of complications</a:t>
            </a:r>
          </a:p>
        </p:txBody>
      </p:sp>
      <p:pic>
        <p:nvPicPr>
          <p:cNvPr id="39941" name="Picture 7" descr="0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1714" y="2205038"/>
            <a:ext cx="1836737" cy="4176712"/>
          </a:xfrm>
          <a:noFill/>
          <a:ln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9942" name="Picture 9" descr="0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0826" y="2205038"/>
            <a:ext cx="2009775" cy="4176712"/>
          </a:xfrm>
          <a:noFill/>
          <a:ln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1774825" y="5229226"/>
            <a:ext cx="3625288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Problems: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HYPOKYPHOSIS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NO DEROTATION</a:t>
            </a:r>
          </a:p>
        </p:txBody>
      </p:sp>
    </p:spTree>
    <p:extLst>
      <p:ext uri="{BB962C8B-B14F-4D97-AF65-F5344CB8AC3E}">
        <p14:creationId xmlns:p14="http://schemas.microsoft.com/office/powerpoint/2010/main" val="706637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527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838" y="1268414"/>
            <a:ext cx="1617662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1" descr="IMG_527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688" y="1268413"/>
            <a:ext cx="14986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G_527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268413"/>
            <a:ext cx="79216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82888" y="234923"/>
            <a:ext cx="439261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TRANSLATION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title"/>
          </p:nvPr>
        </p:nvSpPr>
        <p:spPr>
          <a:xfrm>
            <a:off x="8328026" y="1"/>
            <a:ext cx="2339975" cy="620713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EVOLUTION</a:t>
            </a:r>
            <a:b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</a:b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in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corrective</a:t>
            </a: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maneuvers</a:t>
            </a:r>
            <a:endParaRPr lang="cs-CZ" sz="1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cxnSp>
        <p:nvCxnSpPr>
          <p:cNvPr id="41990" name="Straight Arrow Connector 10"/>
          <p:cNvCxnSpPr>
            <a:cxnSpLocks noChangeShapeType="1"/>
          </p:cNvCxnSpPr>
          <p:nvPr/>
        </p:nvCxnSpPr>
        <p:spPr bwMode="auto">
          <a:xfrm flipH="1">
            <a:off x="2855913" y="3357563"/>
            <a:ext cx="2303462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847851" y="1484314"/>
            <a:ext cx="2879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hypokyphosis</a:t>
            </a:r>
            <a:endParaRPr kumimoji="1" lang="cs-CZ" sz="2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41992" name="Notched Right Arrow 19"/>
          <p:cNvSpPr>
            <a:spLocks noChangeArrowheads="1"/>
          </p:cNvSpPr>
          <p:nvPr/>
        </p:nvSpPr>
        <p:spPr bwMode="auto">
          <a:xfrm rot="10800000">
            <a:off x="9048751" y="2349500"/>
            <a:ext cx="1008063" cy="287338"/>
          </a:xfrm>
          <a:prstGeom prst="notchedRightArrow">
            <a:avLst>
              <a:gd name="adj1" fmla="val 50000"/>
              <a:gd name="adj2" fmla="val 5012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1993" name="Notched Right Arrow 20"/>
          <p:cNvSpPr>
            <a:spLocks noChangeArrowheads="1"/>
          </p:cNvSpPr>
          <p:nvPr/>
        </p:nvSpPr>
        <p:spPr bwMode="auto">
          <a:xfrm rot="10800000">
            <a:off x="9191626" y="2636839"/>
            <a:ext cx="1008063" cy="287337"/>
          </a:xfrm>
          <a:prstGeom prst="notchedRightArrow">
            <a:avLst>
              <a:gd name="adj1" fmla="val 50000"/>
              <a:gd name="adj2" fmla="val 5012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1994" name="Notched Right Arrow 22"/>
          <p:cNvSpPr>
            <a:spLocks noChangeArrowheads="1"/>
          </p:cNvSpPr>
          <p:nvPr/>
        </p:nvSpPr>
        <p:spPr bwMode="auto">
          <a:xfrm rot="10800000">
            <a:off x="9336088" y="2924176"/>
            <a:ext cx="1008062" cy="288925"/>
          </a:xfrm>
          <a:prstGeom prst="notchedRightArrow">
            <a:avLst>
              <a:gd name="adj1" fmla="val 50000"/>
              <a:gd name="adj2" fmla="val 49848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1995" name="Notched Right Arrow 25"/>
          <p:cNvSpPr>
            <a:spLocks noChangeArrowheads="1"/>
          </p:cNvSpPr>
          <p:nvPr/>
        </p:nvSpPr>
        <p:spPr bwMode="auto">
          <a:xfrm rot="10800000">
            <a:off x="9048751" y="4076701"/>
            <a:ext cx="1008063" cy="288925"/>
          </a:xfrm>
          <a:prstGeom prst="notchedRightArrow">
            <a:avLst>
              <a:gd name="adj1" fmla="val 50000"/>
              <a:gd name="adj2" fmla="val 49848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1996" name="Notched Right Arrow 27"/>
          <p:cNvSpPr>
            <a:spLocks noChangeArrowheads="1"/>
          </p:cNvSpPr>
          <p:nvPr/>
        </p:nvSpPr>
        <p:spPr bwMode="auto">
          <a:xfrm rot="10800000">
            <a:off x="9191626" y="3789364"/>
            <a:ext cx="1008063" cy="287337"/>
          </a:xfrm>
          <a:prstGeom prst="notchedRightArrow">
            <a:avLst>
              <a:gd name="adj1" fmla="val 50000"/>
              <a:gd name="adj2" fmla="val 5012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1997" name="Notched Right Arrow 29"/>
          <p:cNvSpPr>
            <a:spLocks noChangeArrowheads="1"/>
          </p:cNvSpPr>
          <p:nvPr/>
        </p:nvSpPr>
        <p:spPr bwMode="auto">
          <a:xfrm rot="10800000">
            <a:off x="9336088" y="3500439"/>
            <a:ext cx="1008062" cy="288925"/>
          </a:xfrm>
          <a:prstGeom prst="notchedRightArrow">
            <a:avLst>
              <a:gd name="adj1" fmla="val 50000"/>
              <a:gd name="adj2" fmla="val 49848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1998" name="Notched Right Arrow 31"/>
          <p:cNvSpPr>
            <a:spLocks noChangeArrowheads="1"/>
          </p:cNvSpPr>
          <p:nvPr/>
        </p:nvSpPr>
        <p:spPr bwMode="auto">
          <a:xfrm rot="10800000">
            <a:off x="9480551" y="3213100"/>
            <a:ext cx="1008063" cy="287338"/>
          </a:xfrm>
          <a:prstGeom prst="notchedRightArrow">
            <a:avLst>
              <a:gd name="adj1" fmla="val 50000"/>
              <a:gd name="adj2" fmla="val 5012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85875" y="3270250"/>
            <a:ext cx="27066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DSC_013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632451" y="2884488"/>
            <a:ext cx="2727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3503614" y="4508501"/>
            <a:ext cx="2879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rod </a:t>
            </a:r>
          </a:p>
          <a:p>
            <a:pPr algn="ctr">
              <a:defRPr/>
            </a:pPr>
            <a:r>
              <a:rPr kumimoji="1" lang="cs-CZ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derotation</a:t>
            </a:r>
            <a:endParaRPr kumimoji="1" lang="cs-CZ" sz="20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pic>
        <p:nvPicPr>
          <p:cNvPr id="36" name="Picture 6" descr="DSC_01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799682" y="2556670"/>
            <a:ext cx="2451100" cy="1316037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14"/>
          <p:cNvSpPr>
            <a:spLocks noGrp="1" noChangeArrowheads="1"/>
          </p:cNvSpPr>
          <p:nvPr>
            <p:ph type="title"/>
          </p:nvPr>
        </p:nvSpPr>
        <p:spPr>
          <a:xfrm>
            <a:off x="8328026" y="1"/>
            <a:ext cx="2339975" cy="620713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EVOLUTION</a:t>
            </a:r>
            <a:b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</a:b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in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corrective</a:t>
            </a: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maneuvers</a:t>
            </a:r>
            <a:endParaRPr lang="cs-CZ" sz="1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071813" y="522261"/>
            <a:ext cx="4392612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TRANSLATION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03388" y="2205038"/>
            <a:ext cx="3772058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Advantages: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Good frontal correction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03388" y="3500438"/>
            <a:ext cx="4567148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Disadvantages: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Uniplanar</a:t>
            </a: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correction (frontal)</a:t>
            </a:r>
          </a:p>
          <a:p>
            <a:pPr algn="ctr">
              <a:defRPr/>
            </a:pPr>
            <a:endParaRPr kumimoji="1"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74825" y="5013326"/>
            <a:ext cx="3625288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Problems: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HYPOKYPHOSIS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NO DEROTATION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425" y="1557338"/>
            <a:ext cx="152400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864" y="4149725"/>
            <a:ext cx="112712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189" y="1557339"/>
            <a:ext cx="1195387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1" y="4149725"/>
            <a:ext cx="122396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035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G_527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888" y="1268413"/>
            <a:ext cx="7556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992314" y="-276049"/>
            <a:ext cx="7343775" cy="19205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VCM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VERTEBRAL COLUMN MANIPULATION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title"/>
          </p:nvPr>
        </p:nvSpPr>
        <p:spPr>
          <a:xfrm>
            <a:off x="8328026" y="1"/>
            <a:ext cx="2339975" cy="620713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EVOLUTION</a:t>
            </a:r>
            <a:b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</a:b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in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corrective</a:t>
            </a: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maneuvers</a:t>
            </a:r>
            <a:endParaRPr lang="cs-CZ" sz="1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3071813" y="3068638"/>
            <a:ext cx="2303462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424114" y="2205039"/>
            <a:ext cx="2879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1" lang="cs-CZ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hypokyphosis</a:t>
            </a:r>
            <a:endParaRPr kumimoji="1" lang="cs-CZ" sz="32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pic>
        <p:nvPicPr>
          <p:cNvPr id="45062" name="Picture 2" descr="vertebral-derotatio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3" y="1412875"/>
            <a:ext cx="4411662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F:\RTG\4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87714" y="4076701"/>
            <a:ext cx="194468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otched Right Arrow 9"/>
          <p:cNvSpPr>
            <a:spLocks noChangeArrowheads="1"/>
          </p:cNvSpPr>
          <p:nvPr/>
        </p:nvSpPr>
        <p:spPr bwMode="auto">
          <a:xfrm rot="5400000">
            <a:off x="4243389" y="3624264"/>
            <a:ext cx="979487" cy="300037"/>
          </a:xfrm>
          <a:prstGeom prst="notchedRightArrow">
            <a:avLst>
              <a:gd name="adj1" fmla="val 50000"/>
              <a:gd name="adj2" fmla="val 49966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Notched Right Arrow 15"/>
          <p:cNvSpPr>
            <a:spLocks noChangeArrowheads="1"/>
          </p:cNvSpPr>
          <p:nvPr/>
        </p:nvSpPr>
        <p:spPr bwMode="auto">
          <a:xfrm rot="5400000">
            <a:off x="3725069" y="3928269"/>
            <a:ext cx="977900" cy="268288"/>
          </a:xfrm>
          <a:prstGeom prst="notchedRightArrow">
            <a:avLst>
              <a:gd name="adj1" fmla="val 50000"/>
              <a:gd name="adj2" fmla="val 500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9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992313" y="220634"/>
            <a:ext cx="8229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b="1" dirty="0" err="1">
                <a:solidFill>
                  <a:srgbClr val="1E23EA"/>
                </a:solidFill>
              </a:rPr>
              <a:t>Derotation</a:t>
            </a:r>
            <a:endParaRPr lang="en-US" b="1" dirty="0">
              <a:solidFill>
                <a:srgbClr val="1E23EA"/>
              </a:solidFill>
            </a:endParaRPr>
          </a:p>
        </p:txBody>
      </p:sp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1703388" y="1484314"/>
            <a:ext cx="8748712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n-US" sz="4000">
                <a:latin typeface="Chalkboard SE Regular" charset="0"/>
                <a:cs typeface="Chalkboard SE Regular" charset="0"/>
              </a:rPr>
              <a:t>WHY derotation?</a:t>
            </a: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2208213" y="2708275"/>
            <a:ext cx="5975350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40000"/>
              </a:lnSpc>
              <a:buFont typeface="Arial" charset="0"/>
              <a:buChar char="•"/>
            </a:pPr>
            <a:r>
              <a:rPr lang="en-US" sz="2800">
                <a:latin typeface="Chalkboard SE Regular" charset="0"/>
                <a:cs typeface="Chalkboard SE Regular" charset="0"/>
              </a:rPr>
              <a:t>3D scoliotic correction</a:t>
            </a: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2208214" y="3429000"/>
            <a:ext cx="6480175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40000"/>
              </a:lnSpc>
              <a:buFont typeface="Arial" charset="0"/>
              <a:buChar char="•"/>
            </a:pPr>
            <a:r>
              <a:rPr lang="en-US" sz="2800">
                <a:latin typeface="Chalkboard SE Regular" charset="0"/>
                <a:cs typeface="Chalkboard SE Regular" charset="0"/>
              </a:rPr>
              <a:t>Correction of Rib Hump prominence</a:t>
            </a: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208213" y="4292600"/>
            <a:ext cx="8172450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40000"/>
              </a:lnSpc>
              <a:buFont typeface="Arial" charset="0"/>
              <a:buChar char="•"/>
            </a:pPr>
            <a:r>
              <a:rPr lang="en-US" sz="2800">
                <a:latin typeface="Chalkboard SE Regular" charset="0"/>
                <a:cs typeface="Chalkboard SE Regular" charset="0"/>
              </a:rPr>
              <a:t>Secondary curve correction in selective fusion</a:t>
            </a:r>
          </a:p>
        </p:txBody>
      </p:sp>
      <p:sp>
        <p:nvSpPr>
          <p:cNvPr id="46086" name="TextBox 6"/>
          <p:cNvSpPr txBox="1">
            <a:spLocks noChangeArrowheads="1"/>
          </p:cNvSpPr>
          <p:nvPr/>
        </p:nvSpPr>
        <p:spPr bwMode="auto">
          <a:xfrm>
            <a:off x="3071814" y="5300663"/>
            <a:ext cx="5976937" cy="95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n-US" sz="4400">
                <a:latin typeface="Chalkboard SE Regular" charset="0"/>
                <a:cs typeface="Chalkboard SE Regular" charset="0"/>
              </a:rPr>
              <a:t>Balanced spine</a:t>
            </a:r>
          </a:p>
        </p:txBody>
      </p:sp>
    </p:spTree>
    <p:extLst>
      <p:ext uri="{BB962C8B-B14F-4D97-AF65-F5344CB8AC3E}">
        <p14:creationId xmlns:p14="http://schemas.microsoft.com/office/powerpoint/2010/main" val="8726611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3"/>
          <p:cNvGrpSpPr>
            <a:grpSpLocks/>
          </p:cNvGrpSpPr>
          <p:nvPr/>
        </p:nvGrpSpPr>
        <p:grpSpPr bwMode="auto">
          <a:xfrm>
            <a:off x="1524000" y="0"/>
            <a:ext cx="8458200" cy="5943600"/>
            <a:chOff x="0" y="0"/>
            <a:chExt cx="5328" cy="3744"/>
          </a:xfrm>
        </p:grpSpPr>
        <p:sp>
          <p:nvSpPr>
            <p:cNvPr id="47117" name="Freeform 1"/>
            <p:cNvSpPr>
              <a:spLocks/>
            </p:cNvSpPr>
            <p:nvPr/>
          </p:nvSpPr>
          <p:spPr bwMode="auto">
            <a:xfrm>
              <a:off x="0" y="1440"/>
              <a:ext cx="5155" cy="23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596" y="16584"/>
                  </a:moveTo>
                  <a:lnTo>
                    <a:pt x="0" y="21600"/>
                  </a:lnTo>
                  <a:lnTo>
                    <a:pt x="0" y="11738"/>
                  </a:lnTo>
                  <a:lnTo>
                    <a:pt x="21600" y="0"/>
                  </a:lnTo>
                  <a:lnTo>
                    <a:pt x="21600" y="13275"/>
                  </a:lnTo>
                  <a:lnTo>
                    <a:pt x="21596" y="16584"/>
                  </a:lnTo>
                  <a:close/>
                  <a:moveTo>
                    <a:pt x="21596" y="16584"/>
                  </a:moveTo>
                </a:path>
              </a:pathLst>
            </a:custGeom>
            <a:gradFill rotWithShape="0">
              <a:gsLst>
                <a:gs pos="0">
                  <a:srgbClr val="000072"/>
                </a:gs>
                <a:gs pos="100000">
                  <a:srgbClr val="00008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7118" name="Freeform 2"/>
            <p:cNvSpPr>
              <a:spLocks/>
            </p:cNvSpPr>
            <p:nvPr/>
          </p:nvSpPr>
          <p:spPr bwMode="auto">
            <a:xfrm>
              <a:off x="0" y="0"/>
              <a:ext cx="5328" cy="36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531" y="18789"/>
                  </a:moveTo>
                  <a:lnTo>
                    <a:pt x="0" y="21600"/>
                  </a:lnTo>
                  <a:lnTo>
                    <a:pt x="0" y="53"/>
                  </a:lnTo>
                  <a:lnTo>
                    <a:pt x="21600" y="0"/>
                  </a:lnTo>
                  <a:lnTo>
                    <a:pt x="21531" y="18789"/>
                  </a:lnTo>
                  <a:close/>
                  <a:moveTo>
                    <a:pt x="21531" y="18789"/>
                  </a:moveTo>
                </a:path>
              </a:pathLst>
            </a:custGeom>
            <a:gradFill rotWithShape="0">
              <a:gsLst>
                <a:gs pos="0">
                  <a:srgbClr val="0000AC"/>
                </a:gs>
                <a:gs pos="100000">
                  <a:srgbClr val="00008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67588" name="Rectangle 4"/>
          <p:cNvSpPr>
            <a:spLocks/>
          </p:cNvSpPr>
          <p:nvPr/>
        </p:nvSpPr>
        <p:spPr bwMode="auto">
          <a:xfrm>
            <a:off x="1527175" y="476250"/>
            <a:ext cx="84455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lnSpc>
                <a:spcPct val="70000"/>
              </a:lnSpc>
              <a:defRPr/>
            </a:pP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halkboard SE Bold" charset="0"/>
                <a:sym typeface="Chalkboard SE Bold" charset="0"/>
              </a:rPr>
              <a:t>Transpedicular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halkboard SE Bold" charset="0"/>
                <a:sym typeface="Chalkboard SE Bold" charset="0"/>
              </a:rPr>
              <a:t> screw constructs</a:t>
            </a:r>
          </a:p>
        </p:txBody>
      </p:sp>
      <p:sp>
        <p:nvSpPr>
          <p:cNvPr id="47107" name="Rectangle 5"/>
          <p:cNvSpPr>
            <a:spLocks/>
          </p:cNvSpPr>
          <p:nvPr/>
        </p:nvSpPr>
        <p:spPr bwMode="auto">
          <a:xfrm>
            <a:off x="1919288" y="1196975"/>
            <a:ext cx="51435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buClr>
                <a:srgbClr val="FFFFFF"/>
              </a:buClr>
              <a:buSzPct val="100000"/>
              <a:buFont typeface="Arial" charset="0"/>
              <a:buChar char="•"/>
            </a:pPr>
            <a:r>
              <a:rPr lang="en-US" sz="2400">
                <a:latin typeface="Chalkboard SE Regular" charset="0"/>
                <a:sym typeface="Chalkboard SE Regular" charset="0"/>
              </a:rPr>
              <a:t>Allows effective derotation of single vertebra</a:t>
            </a:r>
          </a:p>
        </p:txBody>
      </p:sp>
      <p:sp>
        <p:nvSpPr>
          <p:cNvPr id="67590" name="Rectangle 6"/>
          <p:cNvSpPr>
            <a:spLocks/>
          </p:cNvSpPr>
          <p:nvPr/>
        </p:nvSpPr>
        <p:spPr bwMode="auto">
          <a:xfrm>
            <a:off x="1524001" y="3573463"/>
            <a:ext cx="62214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lnSpc>
                <a:spcPct val="70000"/>
              </a:lnSpc>
              <a:defRPr/>
            </a:pP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halkboard SE Bold" charset="0"/>
                <a:sym typeface="Chalkboard SE Bold" charset="0"/>
              </a:rPr>
              <a:t>Derotation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halkboard SE Bold" charset="0"/>
                <a:sym typeface="Chalkboard SE Bold" charset="0"/>
              </a:rPr>
              <a:t> instruments</a:t>
            </a:r>
          </a:p>
        </p:txBody>
      </p:sp>
      <p:sp>
        <p:nvSpPr>
          <p:cNvPr id="47109" name="Rectangle 7"/>
          <p:cNvSpPr>
            <a:spLocks/>
          </p:cNvSpPr>
          <p:nvPr/>
        </p:nvSpPr>
        <p:spPr bwMode="auto">
          <a:xfrm>
            <a:off x="1919288" y="4581525"/>
            <a:ext cx="4991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buClr>
                <a:srgbClr val="FFFFFF"/>
              </a:buClr>
              <a:buSzPct val="100000"/>
              <a:buFont typeface="Arial" charset="0"/>
              <a:buChar char="•"/>
            </a:pPr>
            <a:r>
              <a:rPr lang="en-US" sz="2400">
                <a:latin typeface="Chalkboard SE Regular" charset="0"/>
                <a:sym typeface="Chalkboard SE Regular" charset="0"/>
              </a:rPr>
              <a:t>Allows safe and effective derotation of single vertebra as well as the whole apical area. </a:t>
            </a:r>
          </a:p>
        </p:txBody>
      </p:sp>
      <p:pic>
        <p:nvPicPr>
          <p:cNvPr id="47110" name="Picture 8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426" y="1196976"/>
            <a:ext cx="16795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9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19999">
            <a:off x="8026401" y="1998664"/>
            <a:ext cx="9302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AutoShape 10"/>
          <p:cNvSpPr>
            <a:spLocks/>
          </p:cNvSpPr>
          <p:nvPr/>
        </p:nvSpPr>
        <p:spPr bwMode="auto">
          <a:xfrm rot="-5940000">
            <a:off x="8174831" y="2642394"/>
            <a:ext cx="801688" cy="2349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0 h 21600"/>
              <a:gd name="T12" fmla="*/ 2147483647 w 21600"/>
              <a:gd name="T13" fmla="*/ 0 h 21600"/>
              <a:gd name="T14" fmla="*/ 2147483647 w 21600"/>
              <a:gd name="T15" fmla="*/ 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3475" y="0"/>
                </a:moveTo>
                <a:cubicBezTo>
                  <a:pt x="1556" y="0"/>
                  <a:pt x="0" y="4835"/>
                  <a:pt x="0" y="10800"/>
                </a:cubicBezTo>
                <a:cubicBezTo>
                  <a:pt x="0" y="16765"/>
                  <a:pt x="1556" y="21600"/>
                  <a:pt x="3475" y="21600"/>
                </a:cubicBezTo>
                <a:lnTo>
                  <a:pt x="18125" y="21600"/>
                </a:lnTo>
                <a:cubicBezTo>
                  <a:pt x="20044" y="21600"/>
                  <a:pt x="21600" y="16765"/>
                  <a:pt x="21600" y="10800"/>
                </a:cubicBezTo>
                <a:cubicBezTo>
                  <a:pt x="21600" y="4835"/>
                  <a:pt x="20044" y="0"/>
                  <a:pt x="18125" y="0"/>
                </a:cubicBezTo>
                <a:lnTo>
                  <a:pt x="3475" y="0"/>
                </a:lnTo>
                <a:close/>
                <a:moveTo>
                  <a:pt x="3475" y="0"/>
                </a:moveTo>
              </a:path>
            </a:pathLst>
          </a:custGeom>
          <a:solidFill>
            <a:srgbClr val="464646"/>
          </a:solidFill>
          <a:ln w="12700" cap="sq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7113" name="AutoShape 11"/>
          <p:cNvSpPr>
            <a:spLocks/>
          </p:cNvSpPr>
          <p:nvPr/>
        </p:nvSpPr>
        <p:spPr bwMode="auto">
          <a:xfrm rot="-4680000">
            <a:off x="7546975" y="2646363"/>
            <a:ext cx="795338" cy="2270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0 h 21600"/>
              <a:gd name="T12" fmla="*/ 2147483647 w 21600"/>
              <a:gd name="T13" fmla="*/ 0 h 21600"/>
              <a:gd name="T14" fmla="*/ 2147483647 w 21600"/>
              <a:gd name="T15" fmla="*/ 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3475" y="0"/>
                </a:moveTo>
                <a:cubicBezTo>
                  <a:pt x="1556" y="0"/>
                  <a:pt x="0" y="4835"/>
                  <a:pt x="0" y="10800"/>
                </a:cubicBezTo>
                <a:cubicBezTo>
                  <a:pt x="0" y="16765"/>
                  <a:pt x="1556" y="21600"/>
                  <a:pt x="3475" y="21600"/>
                </a:cubicBezTo>
                <a:lnTo>
                  <a:pt x="18125" y="21600"/>
                </a:lnTo>
                <a:cubicBezTo>
                  <a:pt x="20044" y="21600"/>
                  <a:pt x="21600" y="16765"/>
                  <a:pt x="21600" y="10800"/>
                </a:cubicBezTo>
                <a:cubicBezTo>
                  <a:pt x="21600" y="4835"/>
                  <a:pt x="20044" y="0"/>
                  <a:pt x="18125" y="0"/>
                </a:cubicBezTo>
                <a:lnTo>
                  <a:pt x="3475" y="0"/>
                </a:lnTo>
                <a:close/>
                <a:moveTo>
                  <a:pt x="3475" y="0"/>
                </a:moveTo>
              </a:path>
            </a:pathLst>
          </a:custGeom>
          <a:solidFill>
            <a:srgbClr val="464646"/>
          </a:solidFill>
          <a:ln w="12700" cap="sq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7114" name="Freeform 12"/>
          <p:cNvSpPr>
            <a:spLocks/>
          </p:cNvSpPr>
          <p:nvPr/>
        </p:nvSpPr>
        <p:spPr bwMode="auto">
          <a:xfrm rot="2760000">
            <a:off x="7897813" y="2705101"/>
            <a:ext cx="714375" cy="7112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0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10800" y="0"/>
                </a:lnTo>
                <a:lnTo>
                  <a:pt x="21600" y="0"/>
                </a:lnTo>
                <a:lnTo>
                  <a:pt x="0" y="21600"/>
                </a:lnTo>
                <a:lnTo>
                  <a:pt x="0" y="108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7F7F7F"/>
          </a:solidFill>
          <a:ln w="12700" cap="sq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7115" name="Picture 1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19999">
            <a:off x="7585076" y="2006601"/>
            <a:ext cx="962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14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0" r="54018"/>
          <a:stretch>
            <a:fillRect/>
          </a:stretch>
        </p:blipFill>
        <p:spPr bwMode="auto">
          <a:xfrm>
            <a:off x="7464425" y="3933825"/>
            <a:ext cx="288448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959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14"/>
          <p:cNvSpPr>
            <a:spLocks noGrp="1" noChangeArrowheads="1"/>
          </p:cNvSpPr>
          <p:nvPr>
            <p:ph type="title"/>
          </p:nvPr>
        </p:nvSpPr>
        <p:spPr>
          <a:xfrm>
            <a:off x="8328026" y="1"/>
            <a:ext cx="2339975" cy="620713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EVOLUTION</a:t>
            </a:r>
            <a:b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</a:b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in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corrective</a:t>
            </a: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maneuvers</a:t>
            </a:r>
            <a:endParaRPr lang="cs-CZ" sz="1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24001" y="325513"/>
            <a:ext cx="8137525" cy="13111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VCM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 err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Vertebral</a:t>
            </a: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cs-CZ" sz="4400" b="1" dirty="0" err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column</a:t>
            </a: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cs-CZ" sz="4400" b="1" dirty="0" err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manipulation</a:t>
            </a:r>
            <a:endParaRPr lang="cs-CZ" sz="4400" b="1" dirty="0">
              <a:solidFill>
                <a:srgbClr val="1E23EA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03388" y="2636838"/>
            <a:ext cx="5123582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Advantages: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Good frontal and axial correction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3389" y="4005263"/>
            <a:ext cx="4937121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Disadvantage:</a:t>
            </a:r>
          </a:p>
          <a:p>
            <a:pPr marL="342900" indent="-342900">
              <a:buFont typeface="Arial"/>
              <a:buChar char="•"/>
              <a:defRPr/>
            </a:pPr>
            <a:r>
              <a:rPr kumimoji="1"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little too forced isolated technique</a:t>
            </a:r>
          </a:p>
        </p:txBody>
      </p:sp>
      <p:pic>
        <p:nvPicPr>
          <p:cNvPr id="48133" name="Picture 1" descr="spinal-adjustment-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425" y="2420938"/>
            <a:ext cx="3011488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03389" y="5373689"/>
            <a:ext cx="343472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Problem: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kumimoji="1"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HYPOKYPHOSIS</a:t>
            </a:r>
          </a:p>
        </p:txBody>
      </p:sp>
    </p:spTree>
    <p:extLst>
      <p:ext uri="{BB962C8B-B14F-4D97-AF65-F5344CB8AC3E}">
        <p14:creationId xmlns:p14="http://schemas.microsoft.com/office/powerpoint/2010/main" val="1459309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14"/>
          <p:cNvSpPr>
            <a:spLocks noGrp="1" noChangeArrowheads="1"/>
          </p:cNvSpPr>
          <p:nvPr>
            <p:ph type="title"/>
          </p:nvPr>
        </p:nvSpPr>
        <p:spPr>
          <a:xfrm>
            <a:off x="8328026" y="1"/>
            <a:ext cx="2339975" cy="620713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EVOLUTION</a:t>
            </a:r>
            <a:b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</a:b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in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corrective</a:t>
            </a:r>
            <a:r>
              <a:rPr lang="cs-CZ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maneuvers</a:t>
            </a:r>
            <a:endParaRPr lang="cs-CZ" sz="1400" b="1" dirty="0">
              <a:effectLst>
                <a:outerShdw blurRad="38100" dist="38100" dir="2700000" algn="tl">
                  <a:srgbClr val="000000"/>
                </a:outerShdw>
              </a:effectLst>
              <a:latin typeface="Chalkboard SE Regular"/>
              <a:cs typeface="Chalkboard SE Regular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135189" y="469180"/>
            <a:ext cx="8137525" cy="13111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RESULT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 err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of</a:t>
            </a: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 most </a:t>
            </a:r>
            <a:r>
              <a:rPr lang="cs-CZ" sz="4400" b="1" dirty="0" err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correction</a:t>
            </a:r>
            <a:r>
              <a:rPr lang="cs-CZ" sz="4400" b="1" dirty="0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cs-CZ" sz="4400" b="1" dirty="0" err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rPr>
              <a:t>maneuvers</a:t>
            </a:r>
            <a:endParaRPr lang="cs-CZ" sz="4400" b="1" dirty="0">
              <a:solidFill>
                <a:srgbClr val="1E23EA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1233" y="2852739"/>
            <a:ext cx="35237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algn="ctr">
              <a:buFont typeface="Arial"/>
              <a:buChar char="•"/>
              <a:defRPr/>
            </a:pPr>
            <a:r>
              <a:rPr kumimoji="1"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HYPOKYPHOSIS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0945" y="4581526"/>
            <a:ext cx="541013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algn="ctr">
              <a:buFont typeface="Arial"/>
              <a:buChar char="•"/>
              <a:defRPr/>
            </a:pPr>
            <a:r>
              <a:rPr kumimoji="1"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ABSENCE or RESTRICTIVE </a:t>
            </a:r>
          </a:p>
          <a:p>
            <a:pPr algn="ctr">
              <a:defRPr/>
            </a:pPr>
            <a:r>
              <a:rPr kumimoji="1"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 SE Regular"/>
                <a:cs typeface="Chalkboard SE Regular"/>
              </a:rPr>
              <a:t>DEROTATION</a:t>
            </a:r>
          </a:p>
        </p:txBody>
      </p:sp>
      <p:pic>
        <p:nvPicPr>
          <p:cNvPr id="5018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3926" y="2060575"/>
            <a:ext cx="1795463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447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703388" y="1057247"/>
            <a:ext cx="91440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1E23EA"/>
                </a:solidFill>
              </a:rPr>
              <a:t>DEROTATION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00804" y="4365104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Chalkboard SE Regular"/>
                <a:cs typeface="Chalkboard SE Regular"/>
              </a:rPr>
              <a:t>Transversal plane </a:t>
            </a:r>
          </a:p>
        </p:txBody>
      </p:sp>
    </p:spTree>
    <p:extLst>
      <p:ext uri="{BB962C8B-B14F-4D97-AF65-F5344CB8AC3E}">
        <p14:creationId xmlns:p14="http://schemas.microsoft.com/office/powerpoint/2010/main" val="25696396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94478"/>
            <a:ext cx="8229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1E23EA"/>
                </a:solidFill>
                <a:sym typeface="Chalkboard SE Bold" charset="0"/>
              </a:rPr>
              <a:t>Scoliosis</a:t>
            </a:r>
          </a:p>
        </p:txBody>
      </p:sp>
      <p:sp>
        <p:nvSpPr>
          <p:cNvPr id="21507" name="Rectangle 5"/>
          <p:cNvSpPr>
            <a:spLocks/>
          </p:cNvSpPr>
          <p:nvPr/>
        </p:nvSpPr>
        <p:spPr bwMode="auto">
          <a:xfrm>
            <a:off x="2711450" y="1412875"/>
            <a:ext cx="7010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lnSpc>
                <a:spcPct val="140000"/>
              </a:lnSpc>
            </a:pPr>
            <a:r>
              <a:rPr lang="en-US" sz="4400">
                <a:latin typeface="Chalkboard SE Regular" charset="0"/>
                <a:sym typeface="Chalkboard SE Regular" charset="0"/>
              </a:rPr>
              <a:t>Spiral concept</a:t>
            </a:r>
          </a:p>
        </p:txBody>
      </p:sp>
      <p:pic>
        <p:nvPicPr>
          <p:cNvPr id="21508" name="Picture 6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675" y="2492375"/>
            <a:ext cx="338455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404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488626" y="260350"/>
            <a:ext cx="2953308" cy="1077218"/>
          </a:xfrm>
          <a:prstGeom prst="rect">
            <a:avLst/>
          </a:prstGeom>
          <a:noFill/>
          <a:ln w="12700" cap="sq">
            <a:solidFill>
              <a:srgbClr val="FFFF0E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 err="1">
                <a:latin typeface="+mj-lt"/>
                <a:cs typeface="Chalkboard SE Regular"/>
              </a:rPr>
              <a:t>Scoliotic</a:t>
            </a:r>
            <a:r>
              <a:rPr lang="cs-CZ" sz="3200" dirty="0">
                <a:latin typeface="+mj-lt"/>
                <a:cs typeface="Chalkboard SE Regular"/>
              </a:rPr>
              <a:t> </a:t>
            </a:r>
            <a:r>
              <a:rPr lang="cs-CZ" sz="3200" dirty="0" err="1">
                <a:latin typeface="+mj-lt"/>
                <a:cs typeface="Chalkboard SE Regular"/>
              </a:rPr>
              <a:t>patient</a:t>
            </a:r>
            <a:r>
              <a:rPr lang="cs-CZ" sz="3200" dirty="0">
                <a:latin typeface="+mj-lt"/>
                <a:cs typeface="Chalkboard SE Regular"/>
              </a:rPr>
              <a:t> </a:t>
            </a:r>
          </a:p>
          <a:p>
            <a:pPr algn="ctr">
              <a:defRPr/>
            </a:pPr>
            <a:r>
              <a:rPr lang="cs-CZ" sz="3200" dirty="0">
                <a:latin typeface="+mj-lt"/>
                <a:cs typeface="Chalkboard SE Regular"/>
              </a:rPr>
              <a:t>EVALUATION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753488" y="2349501"/>
            <a:ext cx="2133661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 err="1">
                <a:latin typeface="+mj-lt"/>
                <a:cs typeface="Chalkboard SE Regular"/>
              </a:rPr>
              <a:t>Adam‘s</a:t>
            </a:r>
            <a:r>
              <a:rPr lang="cs-CZ" sz="3200" dirty="0">
                <a:latin typeface="+mj-lt"/>
                <a:cs typeface="Chalkboard SE Regular"/>
              </a:rPr>
              <a:t> test</a:t>
            </a: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2492375"/>
            <a:ext cx="5446713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2636838"/>
            <a:ext cx="5256213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255223" y="5445126"/>
            <a:ext cx="1079142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 err="1">
                <a:latin typeface="+mj-lt"/>
                <a:cs typeface="Chalkboard SE Regular"/>
              </a:rPr>
              <a:t>normal</a:t>
            </a:r>
            <a:endParaRPr lang="cs-CZ" sz="2400" dirty="0">
              <a:latin typeface="+mj-lt"/>
              <a:cs typeface="Chalkboard SE Regular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279140" y="5516564"/>
            <a:ext cx="120802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 err="1">
                <a:latin typeface="+mj-lt"/>
                <a:cs typeface="Chalkboard SE Regular"/>
              </a:rPr>
              <a:t>scoliosis</a:t>
            </a:r>
            <a:endParaRPr lang="cs-CZ" sz="2400" dirty="0">
              <a:latin typeface="+mj-lt"/>
              <a:cs typeface="Chalkboard SE Regular"/>
            </a:endParaRPr>
          </a:p>
        </p:txBody>
      </p:sp>
      <p:pic>
        <p:nvPicPr>
          <p:cNvPr id="3277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9" y="5949951"/>
            <a:ext cx="8651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0239" y="5949951"/>
            <a:ext cx="93503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244817" y="1700214"/>
            <a:ext cx="2047355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 err="1">
                <a:latin typeface="+mj-lt"/>
                <a:cs typeface="Chalkboard SE Regular"/>
              </a:rPr>
              <a:t>Plumb</a:t>
            </a:r>
            <a:r>
              <a:rPr lang="cs-CZ" sz="3200" dirty="0">
                <a:latin typeface="+mj-lt"/>
                <a:cs typeface="Chalkboard SE Regular"/>
              </a:rPr>
              <a:t> line </a:t>
            </a:r>
          </a:p>
        </p:txBody>
      </p:sp>
      <p:pic>
        <p:nvPicPr>
          <p:cNvPr id="3277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049" y="1484785"/>
            <a:ext cx="3313113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013" y="620714"/>
            <a:ext cx="2913062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 rot="20756882">
            <a:off x="3365187" y="376208"/>
            <a:ext cx="148970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dirty="0" err="1">
                <a:latin typeface="+mj-lt"/>
                <a:cs typeface="Chalkboard SE Regular"/>
              </a:rPr>
              <a:t>Scoliometer</a:t>
            </a:r>
            <a:r>
              <a:rPr lang="cs-CZ" sz="2000" dirty="0">
                <a:latin typeface="+mj-lt"/>
                <a:cs typeface="Chalkboard SE Regula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34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205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5122864"/>
            <a:ext cx="9209088" cy="1735137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3D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geometrical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changes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0" name="Rectangle 205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85989" y="1905000"/>
            <a:ext cx="3817937" cy="41148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8750" y="549275"/>
            <a:ext cx="186055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9513" y="549275"/>
            <a:ext cx="1789112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19" descr="IMG_2711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96226" y="1773238"/>
            <a:ext cx="777875" cy="863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212" name="Picture 20" descr="IMG_2711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67438" y="3141663"/>
            <a:ext cx="792162" cy="863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046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2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4554940" cy="6858000"/>
          </a:xfrm>
          <a:prstGeom prst="rect">
            <a:avLst/>
          </a:prstGeom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16080" y="-245255"/>
            <a:ext cx="3275856" cy="1920526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Surgical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posterior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approach</a:t>
            </a:r>
            <a:endParaRPr lang="cs-CZ" b="1" dirty="0">
              <a:solidFill>
                <a:srgbClr val="1E23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54257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33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1777" y="-18564"/>
            <a:ext cx="5252295" cy="6849745"/>
          </a:xfrm>
          <a:prstGeom prst="rect">
            <a:avLst/>
          </a:prstGeom>
        </p:spPr>
      </p:pic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104112" y="721208"/>
            <a:ext cx="3275856" cy="1311128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level </a:t>
            </a:r>
            <a:r>
              <a:rPr lang="cs-CZ" b="1" dirty="0" err="1">
                <a:solidFill>
                  <a:srgbClr val="1E23EA"/>
                </a:solidFill>
              </a:rPr>
              <a:t>checking</a:t>
            </a:r>
            <a:endParaRPr lang="cs-CZ" b="1" dirty="0">
              <a:solidFill>
                <a:srgbClr val="1E23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55388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ort--793981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-273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81479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384032" y="380505"/>
            <a:ext cx="3995936" cy="1920526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Probe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-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pedikle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finding</a:t>
            </a:r>
            <a:endParaRPr lang="cs-CZ" b="1" dirty="0">
              <a:solidFill>
                <a:srgbClr val="1E23EA"/>
              </a:solidFill>
            </a:endParaRPr>
          </a:p>
        </p:txBody>
      </p:sp>
      <p:pic>
        <p:nvPicPr>
          <p:cNvPr id="3" name="Picture 2" descr="DSC_033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4283968" cy="689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59211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691755" y="277834"/>
            <a:ext cx="3995936" cy="4358116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Sound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-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pedikle</a:t>
            </a:r>
            <a:r>
              <a:rPr lang="cs-CZ" b="1" dirty="0">
                <a:solidFill>
                  <a:srgbClr val="1E23EA"/>
                </a:solidFill>
              </a:rPr>
              <a:t> hole </a:t>
            </a:r>
            <a:r>
              <a:rPr lang="cs-CZ" b="1" dirty="0" err="1">
                <a:solidFill>
                  <a:srgbClr val="1E23EA"/>
                </a:solidFill>
              </a:rPr>
              <a:t>checking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>
                <a:solidFill>
                  <a:srgbClr val="1E23EA"/>
                </a:solidFill>
              </a:rPr>
              <a:t>- </a:t>
            </a:r>
            <a:br>
              <a:rPr lang="cs-CZ" b="1" dirty="0">
                <a:solidFill>
                  <a:srgbClr val="1E23EA"/>
                </a:solidFill>
              </a:rPr>
            </a:br>
            <a:r>
              <a:rPr lang="cs-CZ" b="1" dirty="0" err="1">
                <a:solidFill>
                  <a:srgbClr val="1E23EA"/>
                </a:solidFill>
              </a:rPr>
              <a:t>screw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length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measuring</a:t>
            </a:r>
            <a:endParaRPr lang="cs-CZ" b="1" dirty="0">
              <a:solidFill>
                <a:srgbClr val="1E23EA"/>
              </a:solidFill>
            </a:endParaRPr>
          </a:p>
        </p:txBody>
      </p:sp>
      <p:pic>
        <p:nvPicPr>
          <p:cNvPr id="2" name="Picture 1" descr="DSC_033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0"/>
            <a:ext cx="518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5277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05508" y="189194"/>
            <a:ext cx="9162493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Screwdriver</a:t>
            </a:r>
            <a:r>
              <a:rPr lang="cs-CZ" b="1" dirty="0">
                <a:solidFill>
                  <a:srgbClr val="1E23EA"/>
                </a:solidFill>
              </a:rPr>
              <a:t> - </a:t>
            </a:r>
            <a:r>
              <a:rPr lang="cs-CZ" b="1" dirty="0" err="1">
                <a:solidFill>
                  <a:srgbClr val="1E23EA"/>
                </a:solidFill>
              </a:rPr>
              <a:t>screw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insertion</a:t>
            </a:r>
            <a:endParaRPr lang="cs-CZ" b="1" dirty="0">
              <a:solidFill>
                <a:srgbClr val="1E23EA"/>
              </a:solidFill>
            </a:endParaRPr>
          </a:p>
        </p:txBody>
      </p:sp>
      <p:pic>
        <p:nvPicPr>
          <p:cNvPr id="2" name="Picture 1" descr="DSC_033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672" y="1314454"/>
            <a:ext cx="5796136" cy="553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24890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05508" y="189194"/>
            <a:ext cx="9162493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Screwdriver</a:t>
            </a:r>
            <a:r>
              <a:rPr lang="cs-CZ" b="1" dirty="0">
                <a:solidFill>
                  <a:srgbClr val="1E23EA"/>
                </a:solidFill>
              </a:rPr>
              <a:t> - </a:t>
            </a:r>
            <a:r>
              <a:rPr lang="cs-CZ" b="1" dirty="0" err="1">
                <a:solidFill>
                  <a:srgbClr val="1E23EA"/>
                </a:solidFill>
              </a:rPr>
              <a:t>screw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insertion</a:t>
            </a:r>
            <a:endParaRPr lang="cs-CZ" b="1" dirty="0">
              <a:solidFill>
                <a:srgbClr val="1E23EA"/>
              </a:solidFill>
            </a:endParaRPr>
          </a:p>
        </p:txBody>
      </p:sp>
      <p:pic>
        <p:nvPicPr>
          <p:cNvPr id="5" name="Picture 4" descr="DSC_033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720" y="1358370"/>
            <a:ext cx="4886208" cy="5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09707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05508" y="189194"/>
            <a:ext cx="9162493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Chisel</a:t>
            </a:r>
            <a:r>
              <a:rPr lang="cs-CZ" b="1" dirty="0">
                <a:solidFill>
                  <a:srgbClr val="1E23EA"/>
                </a:solidFill>
              </a:rPr>
              <a:t> – facet </a:t>
            </a:r>
            <a:r>
              <a:rPr lang="cs-CZ" b="1" dirty="0" err="1">
                <a:solidFill>
                  <a:srgbClr val="1E23EA"/>
                </a:solidFill>
              </a:rPr>
              <a:t>resection</a:t>
            </a:r>
            <a:endParaRPr lang="cs-CZ" b="1" dirty="0">
              <a:solidFill>
                <a:srgbClr val="1E23EA"/>
              </a:solidFill>
            </a:endParaRPr>
          </a:p>
        </p:txBody>
      </p:sp>
      <p:pic>
        <p:nvPicPr>
          <p:cNvPr id="3" name="Picture 2" descr="DSC_033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272590"/>
            <a:ext cx="3779912" cy="5585410"/>
          </a:xfrm>
          <a:prstGeom prst="rect">
            <a:avLst/>
          </a:prstGeom>
        </p:spPr>
      </p:pic>
      <p:pic>
        <p:nvPicPr>
          <p:cNvPr id="5" name="Picture 4" descr="DSC_034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155" y="1277534"/>
            <a:ext cx="4392488" cy="55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36008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_013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334" y="1005878"/>
            <a:ext cx="3186243" cy="2046374"/>
          </a:xfrm>
          <a:prstGeom prst="rect">
            <a:avLst/>
          </a:prstGeom>
        </p:spPr>
      </p:pic>
      <p:pic>
        <p:nvPicPr>
          <p:cNvPr id="5" name="Picture 4" descr="DSC_013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015" y="2628534"/>
            <a:ext cx="3215717" cy="2275709"/>
          </a:xfrm>
          <a:prstGeom prst="rect">
            <a:avLst/>
          </a:prstGeom>
        </p:spPr>
      </p:pic>
      <p:pic>
        <p:nvPicPr>
          <p:cNvPr id="10" name="Picture 9" descr="DSC_013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496733" y="3735316"/>
            <a:ext cx="2301269" cy="3263350"/>
          </a:xfrm>
          <a:prstGeom prst="rect">
            <a:avLst/>
          </a:prstGeom>
        </p:spPr>
      </p:pic>
      <p:pic>
        <p:nvPicPr>
          <p:cNvPr id="11" name="Picture 10" descr="IMG_1565.PN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476" b="89815" l="10000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56791" y="-370740"/>
            <a:ext cx="2881892" cy="396409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8969376" y="1829594"/>
            <a:ext cx="0" cy="35718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09000" y="1861344"/>
            <a:ext cx="4881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026"/>
          <p:cNvSpPr txBox="1">
            <a:spLocks noChangeArrowheads="1"/>
          </p:cNvSpPr>
          <p:nvPr/>
        </p:nvSpPr>
        <p:spPr bwMode="auto">
          <a:xfrm>
            <a:off x="1343473" y="89802"/>
            <a:ext cx="6192689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 err="1"/>
              <a:t>Chisel</a:t>
            </a:r>
            <a:r>
              <a:rPr lang="cs-CZ" dirty="0"/>
              <a:t> – facet </a:t>
            </a:r>
            <a:r>
              <a:rPr lang="cs-CZ" dirty="0" err="1"/>
              <a:t>resection</a:t>
            </a:r>
            <a:endParaRPr lang="cs-CZ" dirty="0"/>
          </a:p>
        </p:txBody>
      </p:sp>
      <p:pic>
        <p:nvPicPr>
          <p:cNvPr id="15" name="Picture 14" descr="DSC_0140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498056" y="4729365"/>
            <a:ext cx="216903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8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260916" y="260351"/>
            <a:ext cx="1574918" cy="70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E23E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X-RAY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706985" y="6092826"/>
            <a:ext cx="726481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>
                <a:latin typeface="+mj-lt"/>
                <a:cs typeface="Chalkboard SE Regular"/>
              </a:rPr>
              <a:t>AP 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341865" y="6092826"/>
            <a:ext cx="1328632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 err="1">
                <a:latin typeface="+mj-lt"/>
                <a:cs typeface="Chalkboard SE Regular"/>
              </a:rPr>
              <a:t>lateral</a:t>
            </a:r>
            <a:r>
              <a:rPr lang="cs-CZ" sz="3200" dirty="0">
                <a:latin typeface="+mj-lt"/>
                <a:cs typeface="Chalkboard SE Regular"/>
              </a:rPr>
              <a:t> 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909340" y="6092825"/>
            <a:ext cx="1635384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 err="1">
                <a:latin typeface="+mj-lt"/>
                <a:cs typeface="Chalkboard SE Regular"/>
              </a:rPr>
              <a:t>bending</a:t>
            </a:r>
            <a:r>
              <a:rPr lang="cs-CZ" sz="3200" dirty="0">
                <a:latin typeface="+mj-lt"/>
                <a:cs typeface="Chalkboard SE Regular"/>
              </a:rPr>
              <a:t> </a:t>
            </a:r>
          </a:p>
        </p:txBody>
      </p:sp>
      <p:pic>
        <p:nvPicPr>
          <p:cNvPr id="33797" name="Picture 21" descr="D:\Archiv\Archiv_RTG\Skolioza\2013_Skolioza_klinické_foto\Soviarová_Eliška_2000\TH-uklony do stran,L-uklony do stran,dlouhy format AP + B,_1751548\export--52219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47850" y="1484313"/>
            <a:ext cx="2166938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2" descr="D:\Archiv\Archiv_RTG\Skolioza\2013_Skolioza_klinické_foto\Soviarová_Eliška_2000\TH-uklony do stran,L-uklony do stran,dlouhy format AP + B,_1751548\export--522195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24338" y="1484313"/>
            <a:ext cx="16557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3" descr="D:\Archiv\Archiv_RTG\Skolioza\2013_Skolioza_klinické_foto\Soviarová_Eliška_2000\TH-uklony do stran,L-uklony do stran,dlouhy format AP + B,_1751548\export--522195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67438" y="2636838"/>
            <a:ext cx="11731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4" descr="D:\Archiv\Archiv_RTG\Skolioza\2013_Skolioza_klinické_foto\Soviarová_Eliška_2000\TH-uklony do stran,L-uklony do stran,dlouhy format AP + B,_1751548\export--522195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67439" y="4652963"/>
            <a:ext cx="11525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5" descr="D:\Archiv\Archiv_RTG\Skolioza\2013_Skolioza_klinické_foto\Soviarová_Eliška_2000\TH-uklony do stran,L-uklony do stran,dlouhy format AP + B,_1751548\export--522195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67439" y="1484314"/>
            <a:ext cx="1152525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7" descr="D:\Archiv\Archiv_RTG\Skolioza\2014_Skolioza_klinické_foto\Wagnerová_Karolína_2005\dlouhy format AP + B,,,_2547616\export--760018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896225" y="1479550"/>
            <a:ext cx="2160588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6" descr="D:\Archiv\Archiv_RTG\Skolioza\2014_Skolioza_klinické_foto\Wagnerová_Karolína_2005\dlouhy format AP + B,,,_2547616\export--7600188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680326" y="4437063"/>
            <a:ext cx="9890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8281827" y="6092826"/>
            <a:ext cx="1641796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 err="1">
                <a:latin typeface="+mj-lt"/>
                <a:cs typeface="Chalkboard SE Regular"/>
              </a:rPr>
              <a:t>traction</a:t>
            </a:r>
            <a:r>
              <a:rPr lang="cs-CZ" sz="3200" dirty="0">
                <a:latin typeface="+mj-lt"/>
                <a:cs typeface="Chalkboard SE Regula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74141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05508" y="189194"/>
            <a:ext cx="9162493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 err="1">
                <a:solidFill>
                  <a:srgbClr val="1E23EA"/>
                </a:solidFill>
              </a:rPr>
              <a:t>Luer</a:t>
            </a:r>
            <a:r>
              <a:rPr lang="cs-CZ" b="1" dirty="0">
                <a:solidFill>
                  <a:srgbClr val="1E23EA"/>
                </a:solidFill>
              </a:rPr>
              <a:t> – </a:t>
            </a:r>
            <a:r>
              <a:rPr lang="cs-CZ" b="1" dirty="0" err="1">
                <a:solidFill>
                  <a:srgbClr val="1E23EA"/>
                </a:solidFill>
              </a:rPr>
              <a:t>cortex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resection</a:t>
            </a:r>
            <a:endParaRPr lang="cs-CZ" b="1" dirty="0">
              <a:solidFill>
                <a:srgbClr val="1E23EA"/>
              </a:solidFill>
            </a:endParaRPr>
          </a:p>
        </p:txBody>
      </p:sp>
      <p:pic>
        <p:nvPicPr>
          <p:cNvPr id="2" name="Picture 1" descr="DSC_034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680" y="1297284"/>
            <a:ext cx="5669028" cy="556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54043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7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12644"/>
            <a:ext cx="9144000" cy="687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12490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40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020" y="0"/>
            <a:ext cx="9229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3947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ort--7939811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6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5853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0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008" y="1"/>
            <a:ext cx="9247512" cy="69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4146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0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15849"/>
            <a:ext cx="9144000" cy="68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396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0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343" y="0"/>
            <a:ext cx="930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50057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40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827" y="0"/>
            <a:ext cx="9361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7630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1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545" y="0"/>
            <a:ext cx="93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88462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1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89515"/>
            <a:ext cx="9144000" cy="69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549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450" y="377797"/>
            <a:ext cx="7086600" cy="701731"/>
          </a:xfr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COBB‘s</a:t>
            </a:r>
            <a:r>
              <a:rPr lang="cs-CZ" b="1" dirty="0">
                <a:solidFill>
                  <a:srgbClr val="1E23EA"/>
                </a:solidFill>
              </a:rPr>
              <a:t> </a:t>
            </a:r>
            <a:r>
              <a:rPr lang="cs-CZ" b="1" dirty="0" err="1">
                <a:solidFill>
                  <a:srgbClr val="1E23EA"/>
                </a:solidFill>
              </a:rPr>
              <a:t>angle</a:t>
            </a:r>
            <a:endParaRPr lang="cs-CZ" b="1" dirty="0">
              <a:solidFill>
                <a:srgbClr val="1E23EA"/>
              </a:solidFill>
            </a:endParaRPr>
          </a:p>
        </p:txBody>
      </p:sp>
      <p:graphicFrame>
        <p:nvGraphicFramePr>
          <p:cNvPr id="34818" name="Object 4"/>
          <p:cNvGraphicFramePr>
            <a:graphicFrameLocks noChangeAspect="1"/>
          </p:cNvGraphicFramePr>
          <p:nvPr/>
        </p:nvGraphicFramePr>
        <p:xfrm>
          <a:off x="4495800" y="1643064"/>
          <a:ext cx="2552700" cy="492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Fotografie" r:id="rId4" imgW="8523810" imgH="14628571" progId="">
                  <p:embed/>
                </p:oleObj>
              </mc:Choice>
              <mc:Fallback>
                <p:oleObj name="Fotografie" r:id="rId4" imgW="8523810" imgH="14628571" progId="">
                  <p:embed/>
                  <p:pic>
                    <p:nvPicPr>
                      <p:cNvPr id="348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643064"/>
                        <a:ext cx="2552700" cy="492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1" y="1643063"/>
            <a:ext cx="2765425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0" y="1643064"/>
            <a:ext cx="1487488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" descr="C:\Users\martin\Desktop\foto skripta\foto NM skol\7.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001" y="1643064"/>
            <a:ext cx="13874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282092"/>
      </p:ext>
    </p:ext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1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89515"/>
            <a:ext cx="9144000" cy="69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30520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1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144" y="-26261"/>
            <a:ext cx="4075066" cy="6902229"/>
          </a:xfrm>
          <a:prstGeom prst="rect">
            <a:avLst/>
          </a:prstGeom>
        </p:spPr>
      </p:pic>
      <p:pic>
        <p:nvPicPr>
          <p:cNvPr id="4" name="Picture 3" descr="DSC_041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480" y="1"/>
            <a:ext cx="4680520" cy="685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39280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3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307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60111"/>
      </p:ext>
    </p:ext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3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702" y="0"/>
            <a:ext cx="9354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68604"/>
      </p:ext>
    </p:ext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3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0"/>
            <a:ext cx="9227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71061"/>
      </p:ext>
    </p:extLst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3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444" y="0"/>
            <a:ext cx="9189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44730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4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-16800"/>
            <a:ext cx="9604523" cy="687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61090"/>
      </p:ext>
    </p:extLst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4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893" y="49041"/>
            <a:ext cx="9114107" cy="68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53481"/>
      </p:ext>
    </p:extLst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4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910" y="-4932"/>
            <a:ext cx="9353579" cy="68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94465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5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0"/>
            <a:ext cx="9262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061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3083</TotalTime>
  <Words>2701</Words>
  <Application>Microsoft Office PowerPoint</Application>
  <PresentationFormat>Širokoúhlá obrazovka</PresentationFormat>
  <Paragraphs>839</Paragraphs>
  <Slides>183</Slides>
  <Notes>87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183</vt:i4>
      </vt:variant>
    </vt:vector>
  </HeadingPairs>
  <TitlesOfParts>
    <vt:vector size="192" baseType="lpstr">
      <vt:lpstr>Arial</vt:lpstr>
      <vt:lpstr>Calibri</vt:lpstr>
      <vt:lpstr>Chalkboard</vt:lpstr>
      <vt:lpstr>Chalkboard SE Regular</vt:lpstr>
      <vt:lpstr>Times New Roman</vt:lpstr>
      <vt:lpstr>Wingdings</vt:lpstr>
      <vt:lpstr>Office Theme</vt:lpstr>
      <vt:lpstr>Vlastní návrh</vt:lpstr>
      <vt:lpstr>Fotografie</vt:lpstr>
      <vt:lpstr>Scoliosis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COBB‘s angle</vt:lpstr>
      <vt:lpstr>Descriptive terminology</vt:lpstr>
      <vt:lpstr>Prezentace aplikace PowerPoint</vt:lpstr>
      <vt:lpstr>Prezentace aplikace PowerPoint</vt:lpstr>
      <vt:lpstr>Deformity worsening</vt:lpstr>
      <vt:lpstr>Prezentace aplikace PowerPoint</vt:lpstr>
      <vt:lpstr>Prezentace aplikace PowerPoint</vt:lpstr>
      <vt:lpstr>Risks of curve progression</vt:lpstr>
      <vt:lpstr>Prezentace aplikace PowerPoint</vt:lpstr>
      <vt:lpstr> Scoliosis surgery in adult age</vt:lpstr>
      <vt:lpstr>Surgical risks in general</vt:lpstr>
      <vt:lpstr>Surgical risks specific for scoliosis surgery</vt:lpstr>
      <vt:lpstr>MEP – motor evoked potentials (SSEP)</vt:lpstr>
      <vt:lpstr>Prezentace aplikace PowerPoint</vt:lpstr>
      <vt:lpstr>Method of surgical scoliosis treatment.</vt:lpstr>
      <vt:lpstr>Prezentace aplikace PowerPoint</vt:lpstr>
      <vt:lpstr>Prezentace aplikace PowerPoint</vt:lpstr>
      <vt:lpstr>Prezentace aplikace PowerPoint</vt:lpstr>
      <vt:lpstr>Základní pojmy popisné</vt:lpstr>
      <vt:lpstr>Prezentace aplikace PowerPoint</vt:lpstr>
      <vt:lpstr>Scoliosis types due to ethiology</vt:lpstr>
      <vt:lpstr>Prezentace aplikace PowerPoint</vt:lpstr>
      <vt:lpstr> COBB‘s angle</vt:lpstr>
      <vt:lpstr>Prezentace aplikace PowerPoint</vt:lpstr>
      <vt:lpstr>EVOLUTION in scoliotic classifications</vt:lpstr>
      <vt:lpstr>Prezentace aplikace PowerPoint</vt:lpstr>
      <vt:lpstr>Prezentace aplikace PowerPoint</vt:lpstr>
      <vt:lpstr>Lenke‘s classification curve types</vt:lpstr>
      <vt:lpstr>Prezentace aplikace PowerPoint</vt:lpstr>
      <vt:lpstr>Prezentace aplikace PowerPoint</vt:lpstr>
      <vt:lpstr>Prezentace aplikace PowerPoint</vt:lpstr>
      <vt:lpstr>Lenke‘s classification sagittal parameter</vt:lpstr>
      <vt:lpstr>Lenke‘s classification EXAMPLES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3D  scoliotic correction</vt:lpstr>
      <vt:lpstr>Corrective methods</vt:lpstr>
      <vt:lpstr>Prezentace aplikace PowerPoint</vt:lpstr>
      <vt:lpstr>EVOLUTION in corrective maneuvers</vt:lpstr>
      <vt:lpstr>EVOLUTION in corrective maneuvers</vt:lpstr>
      <vt:lpstr>EVOLUTION in corrective maneuvers</vt:lpstr>
      <vt:lpstr>EVOLUTION in corrective maneuvers</vt:lpstr>
      <vt:lpstr>EVOLUTION in corrective maneuvers</vt:lpstr>
      <vt:lpstr>EVOLUTION in corrective maneuvers</vt:lpstr>
      <vt:lpstr>EVOLUTION in corrective maneuvers</vt:lpstr>
      <vt:lpstr>EVOLUTION in corrective maneuvers</vt:lpstr>
      <vt:lpstr>Derotation</vt:lpstr>
      <vt:lpstr>Prezentace aplikace PowerPoint</vt:lpstr>
      <vt:lpstr>EVOLUTION in corrective maneuvers</vt:lpstr>
      <vt:lpstr>EVOLUTION in corrective maneuvers</vt:lpstr>
      <vt:lpstr>DEROTATION </vt:lpstr>
      <vt:lpstr>Scoliosis</vt:lpstr>
      <vt:lpstr>3D geometrical changes</vt:lpstr>
      <vt:lpstr>Surgical posterior approach</vt:lpstr>
      <vt:lpstr>level checking</vt:lpstr>
      <vt:lpstr>Prezentace aplikace PowerPoint</vt:lpstr>
      <vt:lpstr>Probe -  pedikle finding</vt:lpstr>
      <vt:lpstr>Sound -  pedikle hole checking -  screw length measuring</vt:lpstr>
      <vt:lpstr>Screwdriver - screw insertion</vt:lpstr>
      <vt:lpstr>Screwdriver - screw insertion</vt:lpstr>
      <vt:lpstr>Chisel – facet resection</vt:lpstr>
      <vt:lpstr>Prezentace aplikace PowerPoint</vt:lpstr>
      <vt:lpstr>Luer – cortex resection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Nonfusion surgery methods</vt:lpstr>
      <vt:lpstr>Prezentace aplikace PowerPoint</vt:lpstr>
      <vt:lpstr>VEPTR = vertical expandable prosthetic titanium rib</vt:lpstr>
      <vt:lpstr>Prezentace aplikace PowerPoint</vt:lpstr>
      <vt:lpstr>Magnetické tyče (Magnetic rods)</vt:lpstr>
      <vt:lpstr>Prezentace aplikace PowerPoint</vt:lpstr>
      <vt:lpstr> Growth Guided System </vt:lpstr>
      <vt:lpstr>Prezentace aplikace PowerPoint</vt:lpstr>
      <vt:lpstr>Prezentace aplikace PowerPoint</vt:lpstr>
      <vt:lpstr>Prezentace aplikace PowerPoint</vt:lpstr>
      <vt:lpstr>GGS requires definitive fusion !</vt:lpstr>
      <vt:lpstr>Scoliosis types due to ethiology</vt:lpstr>
      <vt:lpstr>Congenital scoliosis</vt:lpstr>
      <vt:lpstr>Congenital scoliosis </vt:lpstr>
      <vt:lpstr>CONGENITAL scoliosis </vt:lpstr>
      <vt:lpstr>Congenital scoliosis</vt:lpstr>
      <vt:lpstr>Failure of segmentation</vt:lpstr>
      <vt:lpstr>Failure of segmentation</vt:lpstr>
      <vt:lpstr>Failure of segmentation</vt:lpstr>
      <vt:lpstr>Failure of segmentation</vt:lpstr>
      <vt:lpstr>Failure of formation</vt:lpstr>
      <vt:lpstr>Failure of formation</vt:lpstr>
      <vt:lpstr>Failure of formation</vt:lpstr>
      <vt:lpstr>Hemivertebra  types</vt:lpstr>
      <vt:lpstr>Failure of formation</vt:lpstr>
      <vt:lpstr>Combined failure</vt:lpstr>
      <vt:lpstr>Combined failure</vt:lpstr>
      <vt:lpstr>Prezentace aplikace PowerPoint</vt:lpstr>
      <vt:lpstr>Congenital scoliosis  - therapy</vt:lpstr>
      <vt:lpstr>Hemivertebra</vt:lpstr>
      <vt:lpstr>2 main used surgical techniques</vt:lpstr>
      <vt:lpstr>Surgery of hemivertebra </vt:lpstr>
      <vt:lpstr>Hemivertebrectomy  combined approach </vt:lpstr>
      <vt:lpstr>Prezentace aplikace PowerPoint</vt:lpstr>
      <vt:lpstr>Prezentace aplikace PowerPoint</vt:lpstr>
      <vt:lpstr>Prezentace aplikace PowerPoint</vt:lpstr>
      <vt:lpstr>The main factors of succesful treatment of congenital scoliosis</vt:lpstr>
      <vt:lpstr>Diastematomyelie</vt:lpstr>
      <vt:lpstr>Prezentace aplikace PowerPoint</vt:lpstr>
      <vt:lpstr>Tethered cord syndrome</vt:lpstr>
      <vt:lpstr>Prezentace aplikace PowerPoint</vt:lpstr>
      <vt:lpstr>Prezentace aplikace PowerPoint</vt:lpstr>
      <vt:lpstr>Neuromuscular scoliosis</vt:lpstr>
      <vt:lpstr>Scoliosis types due to ethiology</vt:lpstr>
      <vt:lpstr>Neuromuscular scoliosis </vt:lpstr>
      <vt:lpstr>Conservative treatement</vt:lpstr>
      <vt:lpstr>Prezentace aplikace PowerPoint</vt:lpstr>
      <vt:lpstr>Neuromuscular spine deformity  = complex deformity </vt:lpstr>
      <vt:lpstr>Windswept hip </vt:lpstr>
      <vt:lpstr>Prezentace aplikace PowerPoint</vt:lpstr>
      <vt:lpstr>NM spine deformities</vt:lpstr>
      <vt:lpstr>NM spine deformities</vt:lpstr>
      <vt:lpstr>Clinical examination of NM deformities </vt:lpstr>
      <vt:lpstr>Prezentace aplikace PowerPoint</vt:lpstr>
      <vt:lpstr>TYPES A. Neuropathic  I.upper motoneuron failure </vt:lpstr>
      <vt:lpstr>A. Neuropathic  II. lower motoneuron failure </vt:lpstr>
      <vt:lpstr>B . Myopathic curves</vt:lpstr>
      <vt:lpstr>SMA Infantile WERDING-HOFFMAN </vt:lpstr>
      <vt:lpstr>Prezentace aplikace PowerPoint</vt:lpstr>
      <vt:lpstr>Duchene muscular dystrophy</vt:lpstr>
      <vt:lpstr>Duchene muscular dystrophy</vt:lpstr>
      <vt:lpstr>Prezentace aplikace PowerPoint</vt:lpstr>
      <vt:lpstr>Terapeutický postup</vt:lpstr>
      <vt:lpstr>Operační léčba </vt:lpstr>
      <vt:lpstr>Operační léčba</vt:lpstr>
      <vt:lpstr>Prezentace aplikace PowerPoint</vt:lpstr>
      <vt:lpstr>Pelvic fixation</vt:lpstr>
      <vt:lpstr>Luque Galveston technique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Universal Clamp</vt:lpstr>
      <vt:lpstr>o</vt:lpstr>
      <vt:lpstr>NM scoliosis – take home</vt:lpstr>
      <vt:lpstr>Scoliosis in general-take home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Morbus Bechtěrev</dc:title>
  <dc:creator>Michal Galko</dc:creator>
  <cp:lastModifiedBy>Martin</cp:lastModifiedBy>
  <cp:revision>151</cp:revision>
  <dcterms:created xsi:type="dcterms:W3CDTF">2019-03-09T14:20:32Z</dcterms:created>
  <dcterms:modified xsi:type="dcterms:W3CDTF">2020-03-21T21:37:57Z</dcterms:modified>
</cp:coreProperties>
</file>