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3988" r:id="rId2"/>
    <p:sldMasterId id="2147484012" r:id="rId3"/>
    <p:sldMasterId id="2147484024" r:id="rId4"/>
    <p:sldMasterId id="2147484036" r:id="rId5"/>
  </p:sldMasterIdLst>
  <p:notesMasterIdLst>
    <p:notesMasterId r:id="rId84"/>
  </p:notesMasterIdLst>
  <p:handoutMasterIdLst>
    <p:handoutMasterId r:id="rId85"/>
  </p:handoutMasterIdLst>
  <p:sldIdLst>
    <p:sldId id="1076" r:id="rId6"/>
    <p:sldId id="1203" r:id="rId7"/>
    <p:sldId id="1291" r:id="rId8"/>
    <p:sldId id="1384" r:id="rId9"/>
    <p:sldId id="1408" r:id="rId10"/>
    <p:sldId id="1310" r:id="rId11"/>
    <p:sldId id="1352" r:id="rId12"/>
    <p:sldId id="1353" r:id="rId13"/>
    <p:sldId id="1293" r:id="rId14"/>
    <p:sldId id="1295" r:id="rId15"/>
    <p:sldId id="1362" r:id="rId16"/>
    <p:sldId id="1357" r:id="rId17"/>
    <p:sldId id="1200" r:id="rId18"/>
    <p:sldId id="1288" r:id="rId19"/>
    <p:sldId id="1430" r:id="rId20"/>
    <p:sldId id="1398" r:id="rId21"/>
    <p:sldId id="1399" r:id="rId22"/>
    <p:sldId id="1400" r:id="rId23"/>
    <p:sldId id="1402" r:id="rId24"/>
    <p:sldId id="1403" r:id="rId25"/>
    <p:sldId id="1404" r:id="rId26"/>
    <p:sldId id="1405" r:id="rId27"/>
    <p:sldId id="1406" r:id="rId28"/>
    <p:sldId id="1358" r:id="rId29"/>
    <p:sldId id="1226" r:id="rId30"/>
    <p:sldId id="1285" r:id="rId31"/>
    <p:sldId id="1286" r:id="rId32"/>
    <p:sldId id="1290" r:id="rId33"/>
    <p:sldId id="1210" r:id="rId34"/>
    <p:sldId id="1297" r:id="rId35"/>
    <p:sldId id="1296" r:id="rId36"/>
    <p:sldId id="1215" r:id="rId37"/>
    <p:sldId id="1387" r:id="rId38"/>
    <p:sldId id="1216" r:id="rId39"/>
    <p:sldId id="1389" r:id="rId40"/>
    <p:sldId id="1364" r:id="rId41"/>
    <p:sldId id="1365" r:id="rId42"/>
    <p:sldId id="1419" r:id="rId43"/>
    <p:sldId id="1420" r:id="rId44"/>
    <p:sldId id="1421" r:id="rId45"/>
    <p:sldId id="1422" r:id="rId46"/>
    <p:sldId id="1423" r:id="rId47"/>
    <p:sldId id="1425" r:id="rId48"/>
    <p:sldId id="1426" r:id="rId49"/>
    <p:sldId id="1366" r:id="rId50"/>
    <p:sldId id="1367" r:id="rId51"/>
    <p:sldId id="1411" r:id="rId52"/>
    <p:sldId id="1374" r:id="rId53"/>
    <p:sldId id="1229" r:id="rId54"/>
    <p:sldId id="1231" r:id="rId55"/>
    <p:sldId id="1372" r:id="rId56"/>
    <p:sldId id="1315" r:id="rId57"/>
    <p:sldId id="1319" r:id="rId58"/>
    <p:sldId id="1313" r:id="rId59"/>
    <p:sldId id="1417" r:id="rId60"/>
    <p:sldId id="1418" r:id="rId61"/>
    <p:sldId id="1383" r:id="rId62"/>
    <p:sldId id="1359" r:id="rId63"/>
    <p:sldId id="1392" r:id="rId64"/>
    <p:sldId id="1312" r:id="rId65"/>
    <p:sldId id="1413" r:id="rId66"/>
    <p:sldId id="1360" r:id="rId67"/>
    <p:sldId id="1428" r:id="rId68"/>
    <p:sldId id="1429" r:id="rId69"/>
    <p:sldId id="1308" r:id="rId70"/>
    <p:sldId id="1252" r:id="rId71"/>
    <p:sldId id="1427" r:id="rId72"/>
    <p:sldId id="1361" r:id="rId73"/>
    <p:sldId id="1198" r:id="rId74"/>
    <p:sldId id="1235" r:id="rId75"/>
    <p:sldId id="1243" r:id="rId76"/>
    <p:sldId id="1329" r:id="rId77"/>
    <p:sldId id="1263" r:id="rId78"/>
    <p:sldId id="1395" r:id="rId79"/>
    <p:sldId id="1394" r:id="rId80"/>
    <p:sldId id="1259" r:id="rId81"/>
    <p:sldId id="1393" r:id="rId82"/>
    <p:sldId id="1339" r:id="rId83"/>
  </p:sldIdLst>
  <p:sldSz cx="9906000" cy="6858000" type="A4"/>
  <p:notesSz cx="9869488" cy="6735763"/>
  <p:defaultTextStyle>
    <a:defPPr>
      <a:defRPr lang="en-US"/>
    </a:defPPr>
    <a:lvl1pPr algn="l" rtl="0" fontAlgn="base">
      <a:spcBef>
        <a:spcPct val="0"/>
      </a:spcBef>
      <a:spcAft>
        <a:spcPct val="0"/>
      </a:spcAft>
      <a:defRPr sz="2500" b="1" kern="1200">
        <a:solidFill>
          <a:schemeClr val="bg1"/>
        </a:solidFill>
        <a:latin typeface="Arial Narrow" pitchFamily="34" charset="0"/>
        <a:ea typeface="+mn-ea"/>
        <a:cs typeface="+mn-cs"/>
      </a:defRPr>
    </a:lvl1pPr>
    <a:lvl2pPr marL="478898" algn="l" rtl="0" fontAlgn="base">
      <a:spcBef>
        <a:spcPct val="0"/>
      </a:spcBef>
      <a:spcAft>
        <a:spcPct val="0"/>
      </a:spcAft>
      <a:defRPr sz="2500" b="1" kern="1200">
        <a:solidFill>
          <a:schemeClr val="bg1"/>
        </a:solidFill>
        <a:latin typeface="Arial Narrow" pitchFamily="34" charset="0"/>
        <a:ea typeface="+mn-ea"/>
        <a:cs typeface="+mn-cs"/>
      </a:defRPr>
    </a:lvl2pPr>
    <a:lvl3pPr marL="957795" algn="l" rtl="0" fontAlgn="base">
      <a:spcBef>
        <a:spcPct val="0"/>
      </a:spcBef>
      <a:spcAft>
        <a:spcPct val="0"/>
      </a:spcAft>
      <a:defRPr sz="2500" b="1" kern="1200">
        <a:solidFill>
          <a:schemeClr val="bg1"/>
        </a:solidFill>
        <a:latin typeface="Arial Narrow" pitchFamily="34" charset="0"/>
        <a:ea typeface="+mn-ea"/>
        <a:cs typeface="+mn-cs"/>
      </a:defRPr>
    </a:lvl3pPr>
    <a:lvl4pPr marL="1436690" algn="l" rtl="0" fontAlgn="base">
      <a:spcBef>
        <a:spcPct val="0"/>
      </a:spcBef>
      <a:spcAft>
        <a:spcPct val="0"/>
      </a:spcAft>
      <a:defRPr sz="2500" b="1" kern="1200">
        <a:solidFill>
          <a:schemeClr val="bg1"/>
        </a:solidFill>
        <a:latin typeface="Arial Narrow" pitchFamily="34" charset="0"/>
        <a:ea typeface="+mn-ea"/>
        <a:cs typeface="+mn-cs"/>
      </a:defRPr>
    </a:lvl4pPr>
    <a:lvl5pPr marL="1915588" algn="l" rtl="0" fontAlgn="base">
      <a:spcBef>
        <a:spcPct val="0"/>
      </a:spcBef>
      <a:spcAft>
        <a:spcPct val="0"/>
      </a:spcAft>
      <a:defRPr sz="2500" b="1" kern="1200">
        <a:solidFill>
          <a:schemeClr val="bg1"/>
        </a:solidFill>
        <a:latin typeface="Arial Narrow" pitchFamily="34" charset="0"/>
        <a:ea typeface="+mn-ea"/>
        <a:cs typeface="+mn-cs"/>
      </a:defRPr>
    </a:lvl5pPr>
    <a:lvl6pPr marL="2394486" algn="l" defTabSz="957795" rtl="0" eaLnBrk="1" latinLnBrk="0" hangingPunct="1">
      <a:defRPr sz="2500" b="1" kern="1200">
        <a:solidFill>
          <a:schemeClr val="bg1"/>
        </a:solidFill>
        <a:latin typeface="Arial Narrow" pitchFamily="34" charset="0"/>
        <a:ea typeface="+mn-ea"/>
        <a:cs typeface="+mn-cs"/>
      </a:defRPr>
    </a:lvl6pPr>
    <a:lvl7pPr marL="2873383" algn="l" defTabSz="957795" rtl="0" eaLnBrk="1" latinLnBrk="0" hangingPunct="1">
      <a:defRPr sz="2500" b="1" kern="1200">
        <a:solidFill>
          <a:schemeClr val="bg1"/>
        </a:solidFill>
        <a:latin typeface="Arial Narrow" pitchFamily="34" charset="0"/>
        <a:ea typeface="+mn-ea"/>
        <a:cs typeface="+mn-cs"/>
      </a:defRPr>
    </a:lvl7pPr>
    <a:lvl8pPr marL="3352279" algn="l" defTabSz="957795" rtl="0" eaLnBrk="1" latinLnBrk="0" hangingPunct="1">
      <a:defRPr sz="2500" b="1" kern="1200">
        <a:solidFill>
          <a:schemeClr val="bg1"/>
        </a:solidFill>
        <a:latin typeface="Arial Narrow" pitchFamily="34" charset="0"/>
        <a:ea typeface="+mn-ea"/>
        <a:cs typeface="+mn-cs"/>
      </a:defRPr>
    </a:lvl8pPr>
    <a:lvl9pPr marL="3831176" algn="l" defTabSz="957795" rtl="0" eaLnBrk="1" latinLnBrk="0" hangingPunct="1">
      <a:defRPr sz="2500" b="1" kern="1200">
        <a:solidFill>
          <a:schemeClr val="bg1"/>
        </a:solidFill>
        <a:latin typeface="Arial Narrow" pitchFamily="34" charset="0"/>
        <a:ea typeface="+mn-ea"/>
        <a:cs typeface="+mn-cs"/>
      </a:defRPr>
    </a:lvl9pPr>
  </p:defaultTextStyle>
  <p:extLst>
    <p:ext uri="{521415D9-36F7-43E2-AB2F-B90AF26B5E84}">
      <p14:sectionLst xmlns:p14="http://schemas.microsoft.com/office/powerpoint/2010/main">
        <p14:section name="Výchozí oddíl" id="{8A306147-8511-4DF7-88C3-93DB10BEF0AE}">
          <p14:sldIdLst>
            <p14:sldId id="1076"/>
            <p14:sldId id="1203"/>
            <p14:sldId id="1291"/>
            <p14:sldId id="1384"/>
            <p14:sldId id="1408"/>
            <p14:sldId id="1310"/>
            <p14:sldId id="1352"/>
            <p14:sldId id="1353"/>
            <p14:sldId id="1293"/>
            <p14:sldId id="1295"/>
            <p14:sldId id="1362"/>
            <p14:sldId id="1357"/>
            <p14:sldId id="1200"/>
            <p14:sldId id="1288"/>
            <p14:sldId id="1430"/>
            <p14:sldId id="1398"/>
            <p14:sldId id="1399"/>
            <p14:sldId id="1400"/>
            <p14:sldId id="1402"/>
            <p14:sldId id="1403"/>
            <p14:sldId id="1404"/>
            <p14:sldId id="1405"/>
            <p14:sldId id="1406"/>
            <p14:sldId id="1358"/>
            <p14:sldId id="1226"/>
            <p14:sldId id="1285"/>
            <p14:sldId id="1286"/>
            <p14:sldId id="1290"/>
            <p14:sldId id="1210"/>
            <p14:sldId id="1297"/>
            <p14:sldId id="1296"/>
            <p14:sldId id="1215"/>
            <p14:sldId id="1387"/>
            <p14:sldId id="1216"/>
            <p14:sldId id="1389"/>
            <p14:sldId id="1364"/>
            <p14:sldId id="1365"/>
            <p14:sldId id="1419"/>
            <p14:sldId id="1420"/>
            <p14:sldId id="1421"/>
            <p14:sldId id="1422"/>
            <p14:sldId id="1423"/>
            <p14:sldId id="1425"/>
            <p14:sldId id="1426"/>
            <p14:sldId id="1366"/>
            <p14:sldId id="1367"/>
            <p14:sldId id="1411"/>
            <p14:sldId id="1374"/>
            <p14:sldId id="1229"/>
            <p14:sldId id="1231"/>
          </p14:sldIdLst>
        </p14:section>
        <p14:section name="Oddíl bez názvu" id="{05A38DAA-4A59-4069-8DC0-7DD2338B9D33}">
          <p14:sldIdLst>
            <p14:sldId id="1372"/>
            <p14:sldId id="1315"/>
            <p14:sldId id="1319"/>
            <p14:sldId id="1313"/>
            <p14:sldId id="1417"/>
            <p14:sldId id="1418"/>
            <p14:sldId id="1383"/>
            <p14:sldId id="1359"/>
            <p14:sldId id="1392"/>
            <p14:sldId id="1312"/>
            <p14:sldId id="1413"/>
            <p14:sldId id="1360"/>
            <p14:sldId id="1428"/>
            <p14:sldId id="1429"/>
            <p14:sldId id="1308"/>
            <p14:sldId id="1252"/>
            <p14:sldId id="1427"/>
            <p14:sldId id="1361"/>
            <p14:sldId id="1198"/>
            <p14:sldId id="1235"/>
            <p14:sldId id="1243"/>
            <p14:sldId id="1329"/>
            <p14:sldId id="1263"/>
            <p14:sldId id="1395"/>
            <p14:sldId id="1394"/>
            <p14:sldId id="1259"/>
            <p14:sldId id="1393"/>
            <p14:sldId id="133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pos="3120">
          <p15:clr>
            <a:srgbClr val="A4A3A4"/>
          </p15:clr>
        </p15:guide>
      </p15:sldGuideLst>
    </p:ext>
    <p:ext uri="{2D200454-40CA-4A62-9FC3-DE9A4176ACB9}">
      <p15:notesGuideLst xmlns:p15="http://schemas.microsoft.com/office/powerpoint/2012/main">
        <p15:guide id="1" orient="horz" pos="3128">
          <p15:clr>
            <a:srgbClr val="A4A3A4"/>
          </p15:clr>
        </p15:guide>
        <p15:guide id="2" pos="2101">
          <p15:clr>
            <a:srgbClr val="A4A3A4"/>
          </p15:clr>
        </p15:guide>
        <p15:guide id="3" orient="horz" pos="3109">
          <p15:clr>
            <a:srgbClr val="A4A3A4"/>
          </p15:clr>
        </p15:guide>
        <p15:guide id="4" pos="2122">
          <p15:clr>
            <a:srgbClr val="A4A3A4"/>
          </p15:clr>
        </p15:guide>
        <p15:guide id="5" orient="horz" pos="2135">
          <p15:clr>
            <a:srgbClr val="A4A3A4"/>
          </p15:clr>
        </p15:guide>
        <p15:guide id="6" orient="horz" pos="2122">
          <p15:clr>
            <a:srgbClr val="A4A3A4"/>
          </p15:clr>
        </p15:guide>
        <p15:guide id="7" pos="3078">
          <p15:clr>
            <a:srgbClr val="A4A3A4"/>
          </p15:clr>
        </p15:guide>
        <p15:guide id="8" pos="31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505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FF00"/>
    <a:srgbClr val="FF6600"/>
    <a:srgbClr val="CC9900"/>
    <a:srgbClr val="33CC33"/>
    <a:srgbClr val="990033"/>
    <a:srgbClr val="66FFFF"/>
    <a:srgbClr val="C0C0C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2" autoAdjust="0"/>
    <p:restoredTop sz="94625" autoAdjust="0"/>
  </p:normalViewPr>
  <p:slideViewPr>
    <p:cSldViewPr>
      <p:cViewPr varScale="1">
        <p:scale>
          <a:sx n="113" d="100"/>
          <a:sy n="113" d="100"/>
        </p:scale>
        <p:origin x="47" y="67"/>
      </p:cViewPr>
      <p:guideLst>
        <p:guide orient="horz" pos="2160"/>
        <p:guide pos="288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6"/>
    </p:cViewPr>
  </p:sorterViewPr>
  <p:notesViewPr>
    <p:cSldViewPr>
      <p:cViewPr varScale="1">
        <p:scale>
          <a:sx n="87" d="100"/>
          <a:sy n="87" d="100"/>
        </p:scale>
        <p:origin x="-96" y="-1062"/>
      </p:cViewPr>
      <p:guideLst>
        <p:guide orient="horz" pos="3128"/>
        <p:guide pos="2101"/>
        <p:guide orient="horz" pos="3109"/>
        <p:guide pos="2122"/>
        <p:guide orient="horz" pos="2135"/>
        <p:guide orient="horz" pos="2122"/>
        <p:guide pos="3078"/>
        <p:guide pos="31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243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hdr" sz="quarter"/>
          </p:nvPr>
        </p:nvSpPr>
        <p:spPr bwMode="auto">
          <a:xfrm>
            <a:off x="2" y="0"/>
            <a:ext cx="4276316" cy="337165"/>
          </a:xfrm>
          <a:prstGeom prst="rect">
            <a:avLst/>
          </a:prstGeom>
          <a:noFill/>
          <a:ln>
            <a:noFill/>
          </a:ln>
          <a:effectLst/>
          <a:extLst/>
        </p:spPr>
        <p:txBody>
          <a:bodyPr vert="horz" wrap="square" lIns="92409" tIns="46205" rIns="92409" bIns="46205" numCol="1" anchor="t" anchorCtr="0" compatLnSpc="1">
            <a:prstTxWarp prst="textNoShape">
              <a:avLst/>
            </a:prstTxWarp>
          </a:bodyPr>
          <a:lstStyle>
            <a:lvl1pPr algn="l" defTabSz="923925" eaLnBrk="0" hangingPunct="0">
              <a:defRPr sz="1200" b="0">
                <a:solidFill>
                  <a:schemeClr val="tx1"/>
                </a:solidFill>
                <a:latin typeface="Times New Roman" pitchFamily="18" charset="0"/>
              </a:defRPr>
            </a:lvl1pPr>
          </a:lstStyle>
          <a:p>
            <a:pPr>
              <a:defRPr/>
            </a:pPr>
            <a:endParaRPr lang="cs-CZ"/>
          </a:p>
        </p:txBody>
      </p:sp>
      <p:sp>
        <p:nvSpPr>
          <p:cNvPr id="15363" name="Rectangle 1027"/>
          <p:cNvSpPr>
            <a:spLocks noGrp="1" noChangeArrowheads="1"/>
          </p:cNvSpPr>
          <p:nvPr>
            <p:ph type="dt" idx="1"/>
          </p:nvPr>
        </p:nvSpPr>
        <p:spPr bwMode="auto">
          <a:xfrm>
            <a:off x="5593174" y="0"/>
            <a:ext cx="4276314" cy="337165"/>
          </a:xfrm>
          <a:prstGeom prst="rect">
            <a:avLst/>
          </a:prstGeom>
          <a:noFill/>
          <a:ln>
            <a:noFill/>
          </a:ln>
          <a:effectLst/>
          <a:extLst/>
        </p:spPr>
        <p:txBody>
          <a:bodyPr vert="horz" wrap="square" lIns="92409" tIns="46205" rIns="92409" bIns="46205" numCol="1" anchor="t" anchorCtr="0" compatLnSpc="1">
            <a:prstTxWarp prst="textNoShape">
              <a:avLst/>
            </a:prstTxWarp>
          </a:bodyPr>
          <a:lstStyle>
            <a:lvl1pPr algn="r" defTabSz="923925" eaLnBrk="0" hangingPunct="0">
              <a:defRPr sz="1200" b="0">
                <a:solidFill>
                  <a:schemeClr val="tx1"/>
                </a:solidFill>
                <a:latin typeface="Times New Roman" pitchFamily="18" charset="0"/>
              </a:defRPr>
            </a:lvl1pPr>
          </a:lstStyle>
          <a:p>
            <a:pPr>
              <a:defRPr/>
            </a:pPr>
            <a:endParaRPr lang="cs-CZ"/>
          </a:p>
        </p:txBody>
      </p:sp>
      <p:sp>
        <p:nvSpPr>
          <p:cNvPr id="29700" name="Rectangle 1028"/>
          <p:cNvSpPr>
            <a:spLocks noGrp="1" noRot="1" noChangeAspect="1" noChangeArrowheads="1" noTextEdit="1"/>
          </p:cNvSpPr>
          <p:nvPr>
            <p:ph type="sldImg" idx="2"/>
          </p:nvPr>
        </p:nvSpPr>
        <p:spPr bwMode="auto">
          <a:xfrm>
            <a:off x="3111500" y="504825"/>
            <a:ext cx="3646488" cy="2525713"/>
          </a:xfrm>
          <a:prstGeom prst="rect">
            <a:avLst/>
          </a:prstGeom>
          <a:noFill/>
          <a:ln w="9525">
            <a:solidFill>
              <a:srgbClr val="000000"/>
            </a:solidFill>
            <a:miter lim="800000"/>
            <a:headEnd/>
            <a:tailEnd/>
          </a:ln>
        </p:spPr>
      </p:sp>
      <p:sp>
        <p:nvSpPr>
          <p:cNvPr id="15365" name="Rectangle 1029"/>
          <p:cNvSpPr>
            <a:spLocks noGrp="1" noChangeArrowheads="1"/>
          </p:cNvSpPr>
          <p:nvPr>
            <p:ph type="body" sz="quarter" idx="3"/>
          </p:nvPr>
        </p:nvSpPr>
        <p:spPr bwMode="auto">
          <a:xfrm>
            <a:off x="1314548" y="3200378"/>
            <a:ext cx="7240397" cy="3030177"/>
          </a:xfrm>
          <a:prstGeom prst="rect">
            <a:avLst/>
          </a:prstGeom>
          <a:noFill/>
          <a:ln>
            <a:noFill/>
          </a:ln>
          <a:effectLst/>
          <a:extLst/>
        </p:spPr>
        <p:txBody>
          <a:bodyPr vert="horz" wrap="square" lIns="92409" tIns="46205" rIns="92409" bIns="46205"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15366" name="Rectangle 1030"/>
          <p:cNvSpPr>
            <a:spLocks noGrp="1" noChangeArrowheads="1"/>
          </p:cNvSpPr>
          <p:nvPr>
            <p:ph type="ftr" sz="quarter" idx="4"/>
          </p:nvPr>
        </p:nvSpPr>
        <p:spPr bwMode="auto">
          <a:xfrm>
            <a:off x="2" y="6398599"/>
            <a:ext cx="4276316" cy="337165"/>
          </a:xfrm>
          <a:prstGeom prst="rect">
            <a:avLst/>
          </a:prstGeom>
          <a:noFill/>
          <a:ln>
            <a:noFill/>
          </a:ln>
          <a:effectLst/>
          <a:extLst/>
        </p:spPr>
        <p:txBody>
          <a:bodyPr vert="horz" wrap="square" lIns="92409" tIns="46205" rIns="92409" bIns="46205" numCol="1" anchor="b" anchorCtr="0" compatLnSpc="1">
            <a:prstTxWarp prst="textNoShape">
              <a:avLst/>
            </a:prstTxWarp>
          </a:bodyPr>
          <a:lstStyle>
            <a:lvl1pPr algn="l" defTabSz="923925" eaLnBrk="0" hangingPunct="0">
              <a:defRPr sz="1200" b="0">
                <a:solidFill>
                  <a:schemeClr val="tx1"/>
                </a:solidFill>
                <a:latin typeface="Times New Roman" pitchFamily="18" charset="0"/>
              </a:defRPr>
            </a:lvl1pPr>
          </a:lstStyle>
          <a:p>
            <a:pPr>
              <a:defRPr/>
            </a:pPr>
            <a:endParaRPr lang="cs-CZ"/>
          </a:p>
        </p:txBody>
      </p:sp>
      <p:sp>
        <p:nvSpPr>
          <p:cNvPr id="15367" name="Rectangle 1031"/>
          <p:cNvSpPr>
            <a:spLocks noGrp="1" noChangeArrowheads="1"/>
          </p:cNvSpPr>
          <p:nvPr>
            <p:ph type="sldNum" sz="quarter" idx="5"/>
          </p:nvPr>
        </p:nvSpPr>
        <p:spPr bwMode="auto">
          <a:xfrm>
            <a:off x="5593174" y="6398599"/>
            <a:ext cx="4276314" cy="337165"/>
          </a:xfrm>
          <a:prstGeom prst="rect">
            <a:avLst/>
          </a:prstGeom>
          <a:noFill/>
          <a:ln>
            <a:noFill/>
          </a:ln>
          <a:effectLst/>
          <a:extLst/>
        </p:spPr>
        <p:txBody>
          <a:bodyPr vert="horz" wrap="square" lIns="92409" tIns="46205" rIns="92409" bIns="46205" numCol="1" anchor="b" anchorCtr="0" compatLnSpc="1">
            <a:prstTxWarp prst="textNoShape">
              <a:avLst/>
            </a:prstTxWarp>
          </a:bodyPr>
          <a:lstStyle>
            <a:lvl1pPr algn="r" defTabSz="923925" eaLnBrk="0" hangingPunct="0">
              <a:defRPr sz="1200" b="0">
                <a:solidFill>
                  <a:schemeClr val="tx1"/>
                </a:solidFill>
                <a:latin typeface="Times New Roman" pitchFamily="18" charset="0"/>
              </a:defRPr>
            </a:lvl1pPr>
          </a:lstStyle>
          <a:p>
            <a:pPr>
              <a:defRPr/>
            </a:pPr>
            <a:fld id="{5DCA1337-65FD-4348-AFB6-B1BF4F2153EB}" type="slidenum">
              <a:rPr lang="cs-CZ"/>
              <a:pPr>
                <a:defRPr/>
              </a:pPr>
              <a:t>‹#›</a:t>
            </a:fld>
            <a:endParaRPr lang="cs-CZ"/>
          </a:p>
        </p:txBody>
      </p:sp>
    </p:spTree>
    <p:extLst>
      <p:ext uri="{BB962C8B-B14F-4D97-AF65-F5344CB8AC3E}">
        <p14:creationId xmlns:p14="http://schemas.microsoft.com/office/powerpoint/2010/main" val="3573972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300" kern="1200">
        <a:solidFill>
          <a:schemeClr val="tx1"/>
        </a:solidFill>
        <a:latin typeface="Arial" charset="0"/>
        <a:ea typeface="+mn-ea"/>
        <a:cs typeface="+mn-cs"/>
      </a:defRPr>
    </a:lvl1pPr>
    <a:lvl2pPr marL="478898" algn="l" rtl="0" eaLnBrk="0" fontAlgn="base" hangingPunct="0">
      <a:spcBef>
        <a:spcPct val="30000"/>
      </a:spcBef>
      <a:spcAft>
        <a:spcPct val="0"/>
      </a:spcAft>
      <a:defRPr kumimoji="1" sz="1300" kern="1200">
        <a:solidFill>
          <a:schemeClr val="tx1"/>
        </a:solidFill>
        <a:latin typeface="Arial" charset="0"/>
        <a:ea typeface="+mn-ea"/>
        <a:cs typeface="+mn-cs"/>
      </a:defRPr>
    </a:lvl2pPr>
    <a:lvl3pPr marL="957795" algn="l" rtl="0" eaLnBrk="0" fontAlgn="base" hangingPunct="0">
      <a:spcBef>
        <a:spcPct val="30000"/>
      </a:spcBef>
      <a:spcAft>
        <a:spcPct val="0"/>
      </a:spcAft>
      <a:defRPr kumimoji="1" sz="1300" kern="1200">
        <a:solidFill>
          <a:schemeClr val="tx1"/>
        </a:solidFill>
        <a:latin typeface="Arial" charset="0"/>
        <a:ea typeface="+mn-ea"/>
        <a:cs typeface="+mn-cs"/>
      </a:defRPr>
    </a:lvl3pPr>
    <a:lvl4pPr marL="1436690" algn="l" rtl="0" eaLnBrk="0" fontAlgn="base" hangingPunct="0">
      <a:spcBef>
        <a:spcPct val="30000"/>
      </a:spcBef>
      <a:spcAft>
        <a:spcPct val="0"/>
      </a:spcAft>
      <a:defRPr kumimoji="1" sz="1300" kern="1200">
        <a:solidFill>
          <a:schemeClr val="tx1"/>
        </a:solidFill>
        <a:latin typeface="Arial" charset="0"/>
        <a:ea typeface="+mn-ea"/>
        <a:cs typeface="+mn-cs"/>
      </a:defRPr>
    </a:lvl4pPr>
    <a:lvl5pPr marL="1915588" algn="l" rtl="0" eaLnBrk="0" fontAlgn="base" hangingPunct="0">
      <a:spcBef>
        <a:spcPct val="30000"/>
      </a:spcBef>
      <a:spcAft>
        <a:spcPct val="0"/>
      </a:spcAft>
      <a:defRPr kumimoji="1" sz="1300" kern="1200">
        <a:solidFill>
          <a:schemeClr val="tx1"/>
        </a:solidFill>
        <a:latin typeface="Arial" charset="0"/>
        <a:ea typeface="+mn-ea"/>
        <a:cs typeface="+mn-cs"/>
      </a:defRPr>
    </a:lvl5pPr>
    <a:lvl6pPr marL="2394486" algn="l" defTabSz="957795" rtl="0" eaLnBrk="1" latinLnBrk="0" hangingPunct="1">
      <a:defRPr sz="1300" kern="1200">
        <a:solidFill>
          <a:schemeClr val="tx1"/>
        </a:solidFill>
        <a:latin typeface="+mn-lt"/>
        <a:ea typeface="+mn-ea"/>
        <a:cs typeface="+mn-cs"/>
      </a:defRPr>
    </a:lvl6pPr>
    <a:lvl7pPr marL="2873383" algn="l" defTabSz="957795" rtl="0" eaLnBrk="1" latinLnBrk="0" hangingPunct="1">
      <a:defRPr sz="1300" kern="1200">
        <a:solidFill>
          <a:schemeClr val="tx1"/>
        </a:solidFill>
        <a:latin typeface="+mn-lt"/>
        <a:ea typeface="+mn-ea"/>
        <a:cs typeface="+mn-cs"/>
      </a:defRPr>
    </a:lvl7pPr>
    <a:lvl8pPr marL="3352279" algn="l" defTabSz="957795" rtl="0" eaLnBrk="1" latinLnBrk="0" hangingPunct="1">
      <a:defRPr sz="1300" kern="1200">
        <a:solidFill>
          <a:schemeClr val="tx1"/>
        </a:solidFill>
        <a:latin typeface="+mn-lt"/>
        <a:ea typeface="+mn-ea"/>
        <a:cs typeface="+mn-cs"/>
      </a:defRPr>
    </a:lvl8pPr>
    <a:lvl9pPr marL="3831176" algn="l" defTabSz="95779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031"/>
          <p:cNvSpPr>
            <a:spLocks noGrp="1" noChangeArrowheads="1"/>
          </p:cNvSpPr>
          <p:nvPr>
            <p:ph type="sldNum" sz="quarter" idx="5"/>
          </p:nvPr>
        </p:nvSpPr>
        <p:spPr>
          <a:noFill/>
          <a:ln>
            <a:miter lim="800000"/>
            <a:headEnd/>
            <a:tailEnd/>
          </a:ln>
        </p:spPr>
        <p:txBody>
          <a:bodyPr/>
          <a:lstStyle/>
          <a:p>
            <a:fld id="{36354FB7-1331-4658-8D2C-AB655EC56C5D}" type="slidenum">
              <a:rPr lang="cs-CZ" smtClean="0"/>
              <a:pPr/>
              <a:t>1</a:t>
            </a:fld>
            <a:endParaRPr lang="cs-CZ" dirty="0" smtClean="0"/>
          </a:p>
        </p:txBody>
      </p:sp>
      <p:sp>
        <p:nvSpPr>
          <p:cNvPr id="32770" name="Rectangle 2"/>
          <p:cNvSpPr>
            <a:spLocks noGrp="1" noRot="1" noChangeAspect="1" noChangeArrowheads="1" noTextEdit="1"/>
          </p:cNvSpPr>
          <p:nvPr>
            <p:ph type="sldImg"/>
          </p:nvPr>
        </p:nvSpPr>
        <p:spPr>
          <a:xfrm>
            <a:off x="3111500" y="504825"/>
            <a:ext cx="3646488" cy="2525713"/>
          </a:xfrm>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cs-CZ" dirty="0" smtClean="0"/>
          </a:p>
        </p:txBody>
      </p:sp>
    </p:spTree>
    <p:extLst>
      <p:ext uri="{BB962C8B-B14F-4D97-AF65-F5344CB8AC3E}">
        <p14:creationId xmlns:p14="http://schemas.microsoft.com/office/powerpoint/2010/main" val="821967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10</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11</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890651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12</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13</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14</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15</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2780105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16</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13623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pPr>
              <a:defRPr/>
            </a:pPr>
            <a:fld id="{5DCA1337-65FD-4348-AFB6-B1BF4F2153EB}" type="slidenum">
              <a:rPr lang="cs-CZ" smtClean="0"/>
              <a:pPr>
                <a:defRPr/>
              </a:pPr>
              <a:t>17</a:t>
            </a:fld>
            <a:endParaRPr lang="cs-CZ"/>
          </a:p>
        </p:txBody>
      </p:sp>
    </p:spTree>
    <p:extLst>
      <p:ext uri="{BB962C8B-B14F-4D97-AF65-F5344CB8AC3E}">
        <p14:creationId xmlns:p14="http://schemas.microsoft.com/office/powerpoint/2010/main" val="1620775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24</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25</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2</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052156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26</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13623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27</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13623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28</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29</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13623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30</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31</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32</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33</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3814647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34</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4317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35</a:t>
            </a:fld>
            <a:endParaRPr lang="cs-CZ" sz="1200" b="0" dirty="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dirty="0" smtClean="0"/>
          </a:p>
        </p:txBody>
      </p:sp>
    </p:spTree>
    <p:extLst>
      <p:ext uri="{BB962C8B-B14F-4D97-AF65-F5344CB8AC3E}">
        <p14:creationId xmlns:p14="http://schemas.microsoft.com/office/powerpoint/2010/main" val="653668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3</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890651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36</a:t>
            </a:fld>
            <a:endParaRPr lang="cs-CZ" sz="1200" b="0" dirty="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dirty="0" smtClean="0"/>
          </a:p>
        </p:txBody>
      </p:sp>
    </p:spTree>
    <p:extLst>
      <p:ext uri="{BB962C8B-B14F-4D97-AF65-F5344CB8AC3E}">
        <p14:creationId xmlns:p14="http://schemas.microsoft.com/office/powerpoint/2010/main" val="2878725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37</a:t>
            </a:fld>
            <a:endParaRPr lang="cs-CZ" sz="1200" b="0" dirty="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dirty="0" smtClean="0"/>
          </a:p>
        </p:txBody>
      </p:sp>
    </p:spTree>
    <p:extLst>
      <p:ext uri="{BB962C8B-B14F-4D97-AF65-F5344CB8AC3E}">
        <p14:creationId xmlns:p14="http://schemas.microsoft.com/office/powerpoint/2010/main" val="2878725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38</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565995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39</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643167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40</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3622125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41</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1427917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42</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546675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43</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77083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44</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2718650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45</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4</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dirty="0" err="1" smtClean="0">
                <a:latin typeface="Arial" pitchFamily="34" charset="0"/>
              </a:rPr>
              <a:t>Cachexia</a:t>
            </a:r>
            <a:r>
              <a:rPr lang="cs-CZ" dirty="0" smtClean="0">
                <a:latin typeface="Arial" pitchFamily="34" charset="0"/>
              </a:rPr>
              <a:t> = </a:t>
            </a:r>
            <a:r>
              <a:rPr lang="cs-CZ" dirty="0" err="1" smtClean="0">
                <a:latin typeface="Arial" pitchFamily="34" charset="0"/>
              </a:rPr>
              <a:t>kačeksia</a:t>
            </a:r>
            <a:r>
              <a:rPr lang="cs-CZ" dirty="0" smtClean="0">
                <a:latin typeface="Arial" pitchFamily="34" charset="0"/>
              </a:rPr>
              <a:t>, </a:t>
            </a:r>
            <a:r>
              <a:rPr lang="cs-CZ" dirty="0" err="1" smtClean="0">
                <a:latin typeface="Arial" pitchFamily="34" charset="0"/>
              </a:rPr>
              <a:t>kwashiorkor</a:t>
            </a:r>
            <a:r>
              <a:rPr lang="cs-CZ" dirty="0" smtClean="0">
                <a:latin typeface="Arial" pitchFamily="34" charset="0"/>
              </a:rPr>
              <a:t> = </a:t>
            </a:r>
            <a:r>
              <a:rPr lang="cs-CZ" dirty="0" err="1" smtClean="0">
                <a:latin typeface="Arial" pitchFamily="34" charset="0"/>
              </a:rPr>
              <a:t>kvošiorkór</a:t>
            </a:r>
            <a:r>
              <a:rPr lang="cs-CZ" dirty="0" smtClean="0">
                <a:latin typeface="Arial" pitchFamily="34" charset="0"/>
              </a:rPr>
              <a:t>, </a:t>
            </a:r>
            <a:r>
              <a:rPr lang="cs-CZ" dirty="0" err="1" smtClean="0">
                <a:latin typeface="Arial" pitchFamily="34" charset="0"/>
              </a:rPr>
              <a:t>deficiency</a:t>
            </a:r>
            <a:r>
              <a:rPr lang="cs-CZ" dirty="0" smtClean="0">
                <a:latin typeface="Arial" pitchFamily="34" charset="0"/>
              </a:rPr>
              <a:t> = </a:t>
            </a:r>
            <a:r>
              <a:rPr lang="cs-CZ" dirty="0" err="1" smtClean="0">
                <a:latin typeface="Arial" pitchFamily="34" charset="0"/>
              </a:rPr>
              <a:t>defišnsy</a:t>
            </a:r>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46</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47</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994453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48</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052156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49</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50</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51</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52</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92010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53</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92010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54</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4992010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fontAlgn="auto">
              <a:spcBef>
                <a:spcPts val="0"/>
              </a:spcBef>
              <a:spcAft>
                <a:spcPts val="0"/>
              </a:spcAft>
            </a:pPr>
            <a:fld id="{1758F31D-7969-49AD-8339-F08AD2DF404D}" type="slidenum">
              <a:rPr lang="cs-CZ" sz="1200" b="0">
                <a:solidFill>
                  <a:prstClr val="black"/>
                </a:solidFill>
                <a:latin typeface="Times New Roman" pitchFamily="18" charset="0"/>
              </a:rPr>
              <a:pPr algn="r" fontAlgn="auto">
                <a:spcBef>
                  <a:spcPts val="0"/>
                </a:spcBef>
                <a:spcAft>
                  <a:spcPts val="0"/>
                </a:spcAft>
              </a:pPr>
              <a:t>55</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474561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dirty="0" smtClean="0">
                <a:latin typeface="Arial" pitchFamily="34" charset="0"/>
              </a:rPr>
              <a:t>ESPEN = </a:t>
            </a:r>
            <a:r>
              <a:rPr lang="cs-CZ" dirty="0" err="1" smtClean="0">
                <a:latin typeface="Arial" pitchFamily="34" charset="0"/>
              </a:rPr>
              <a:t>European</a:t>
            </a:r>
            <a:r>
              <a:rPr lang="cs-CZ" dirty="0" smtClean="0">
                <a:latin typeface="Arial" pitchFamily="34" charset="0"/>
              </a:rPr>
              <a:t> Society </a:t>
            </a:r>
            <a:r>
              <a:rPr lang="cs-CZ" dirty="0" err="1" smtClean="0">
                <a:latin typeface="Arial" pitchFamily="34" charset="0"/>
              </a:rPr>
              <a:t>of</a:t>
            </a:r>
            <a:r>
              <a:rPr lang="cs-CZ" dirty="0" smtClean="0">
                <a:latin typeface="Arial" pitchFamily="34" charset="0"/>
              </a:rPr>
              <a:t> </a:t>
            </a:r>
            <a:r>
              <a:rPr lang="cs-CZ" dirty="0" err="1" smtClean="0">
                <a:latin typeface="Arial" pitchFamily="34" charset="0"/>
              </a:rPr>
              <a:t>Parenteral</a:t>
            </a:r>
            <a:r>
              <a:rPr lang="cs-CZ" dirty="0" smtClean="0">
                <a:latin typeface="Arial" pitchFamily="34" charset="0"/>
              </a:rPr>
              <a:t> and </a:t>
            </a:r>
            <a:r>
              <a:rPr lang="cs-CZ" dirty="0" err="1" smtClean="0">
                <a:latin typeface="Arial" pitchFamily="34" charset="0"/>
              </a:rPr>
              <a:t>Enteral</a:t>
            </a:r>
            <a:r>
              <a:rPr lang="cs-CZ" dirty="0" smtClean="0">
                <a:latin typeface="Arial" pitchFamily="34" charset="0"/>
              </a:rPr>
              <a:t> </a:t>
            </a:r>
            <a:r>
              <a:rPr lang="cs-CZ" dirty="0" err="1" smtClean="0">
                <a:latin typeface="Arial" pitchFamily="34" charset="0"/>
              </a:rPr>
              <a:t>Nutrition</a:t>
            </a:r>
            <a:r>
              <a:rPr lang="cs-CZ" dirty="0" smtClean="0">
                <a:latin typeface="Arial" pitchFamily="34" charset="0"/>
              </a:rPr>
              <a:t> </a:t>
            </a:r>
          </a:p>
          <a:p>
            <a:r>
              <a:rPr lang="cs-CZ" dirty="0" smtClean="0">
                <a:latin typeface="Arial" pitchFamily="34" charset="0"/>
              </a:rPr>
              <a:t> </a:t>
            </a:r>
            <a:r>
              <a:rPr lang="cs-CZ" dirty="0" err="1" smtClean="0">
                <a:latin typeface="Arial" pitchFamily="34" charset="0"/>
              </a:rPr>
              <a:t>Frailty</a:t>
            </a:r>
            <a:r>
              <a:rPr lang="cs-CZ" dirty="0" smtClean="0">
                <a:latin typeface="Arial" pitchFamily="34" charset="0"/>
              </a:rPr>
              <a:t> </a:t>
            </a:r>
            <a:r>
              <a:rPr lang="en-US" dirty="0" smtClean="0"/>
              <a:t>syndrome</a:t>
            </a:r>
            <a:r>
              <a:rPr lang="cs-CZ" dirty="0" smtClean="0"/>
              <a:t>:</a:t>
            </a:r>
            <a:r>
              <a:rPr lang="en-US" dirty="0" smtClean="0"/>
              <a:t> </a:t>
            </a:r>
            <a:r>
              <a:rPr lang="cs-CZ" dirty="0" smtClean="0"/>
              <a:t> </a:t>
            </a:r>
            <a:r>
              <a:rPr lang="en-US" dirty="0" smtClean="0"/>
              <a:t>Frailty is a common clinical syndrome in older adults that carries an increased risk for poor health outcomes including falls, incident disability, hospitalization, and mortality</a:t>
            </a:r>
            <a:r>
              <a:rPr lang="cs-CZ" dirty="0" smtClean="0"/>
              <a:t>. </a:t>
            </a:r>
            <a:r>
              <a:rPr lang="cs-CZ" dirty="0" err="1" smtClean="0"/>
              <a:t>Asociated</a:t>
            </a:r>
            <a:r>
              <a:rPr lang="cs-CZ" dirty="0" smtClean="0"/>
              <a:t> </a:t>
            </a:r>
            <a:r>
              <a:rPr lang="cs-CZ" dirty="0" err="1" smtClean="0"/>
              <a:t>with</a:t>
            </a:r>
            <a:r>
              <a:rPr lang="cs-CZ" dirty="0" smtClean="0"/>
              <a:t> </a:t>
            </a:r>
            <a:r>
              <a:rPr lang="cs-CZ" dirty="0" err="1" smtClean="0"/>
              <a:t>aging</a:t>
            </a:r>
            <a:r>
              <a:rPr lang="cs-CZ" dirty="0" smtClean="0"/>
              <a:t> = </a:t>
            </a:r>
            <a:r>
              <a:rPr lang="en-US" dirty="0" smtClean="0"/>
              <a:t> weakness, slowing, decreased energy, lower activity, and, when severe, unintended weight loss. </a:t>
            </a:r>
            <a:endParaRPr lang="cs-CZ" dirty="0" smtClean="0">
              <a:latin typeface="Arial" pitchFamily="34" charset="0"/>
            </a:endParaRPr>
          </a:p>
        </p:txBody>
      </p:sp>
    </p:spTree>
    <p:extLst>
      <p:ext uri="{BB962C8B-B14F-4D97-AF65-F5344CB8AC3E}">
        <p14:creationId xmlns:p14="http://schemas.microsoft.com/office/powerpoint/2010/main" val="8906518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fontAlgn="auto">
              <a:spcBef>
                <a:spcPts val="0"/>
              </a:spcBef>
              <a:spcAft>
                <a:spcPts val="0"/>
              </a:spcAft>
            </a:pPr>
            <a:fld id="{1758F31D-7969-49AD-8339-F08AD2DF404D}" type="slidenum">
              <a:rPr lang="cs-CZ" sz="1200" b="0">
                <a:solidFill>
                  <a:prstClr val="black"/>
                </a:solidFill>
                <a:latin typeface="Times New Roman" pitchFamily="18" charset="0"/>
              </a:rPr>
              <a:pPr algn="r" fontAlgn="auto">
                <a:spcBef>
                  <a:spcPts val="0"/>
                </a:spcBef>
                <a:spcAft>
                  <a:spcPts val="0"/>
                </a:spcAft>
              </a:pPr>
              <a:t>56</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1916642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57</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0521563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58</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59</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25767826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60</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6536681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61</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17903381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600"/>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62</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63</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0566132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64</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1023225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65</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262761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dirty="0" smtClean="0"/>
              <a:t>edem·​a·​tous | \ i-ˈde-mə-təs \ </a:t>
            </a:r>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66</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796611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txBox="1">
            <a:spLocks noGrp="1" noChangeArrowheads="1"/>
          </p:cNvSpPr>
          <p:nvPr/>
        </p:nvSpPr>
        <p:spPr bwMode="auto">
          <a:xfrm>
            <a:off x="5593174" y="6398599"/>
            <a:ext cx="4276314" cy="3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09" tIns="46205" rIns="92409" bIns="46205" anchor="b"/>
          <a:lstStyle>
            <a:lvl1pPr defTabSz="923925" eaLnBrk="0" hangingPunct="0">
              <a:defRPr sz="2400" b="1">
                <a:solidFill>
                  <a:schemeClr val="bg1"/>
                </a:solidFill>
                <a:latin typeface="Arial Narrow" pitchFamily="34" charset="0"/>
              </a:defRPr>
            </a:lvl1pPr>
            <a:lvl2pPr marL="742950" indent="-285750" defTabSz="923925" eaLnBrk="0" hangingPunct="0">
              <a:defRPr sz="2400" b="1">
                <a:solidFill>
                  <a:schemeClr val="bg1"/>
                </a:solidFill>
                <a:latin typeface="Arial Narrow" pitchFamily="34" charset="0"/>
              </a:defRPr>
            </a:lvl2pPr>
            <a:lvl3pPr marL="1143000" indent="-228600" defTabSz="923925" eaLnBrk="0" hangingPunct="0">
              <a:defRPr sz="2400" b="1">
                <a:solidFill>
                  <a:schemeClr val="bg1"/>
                </a:solidFill>
                <a:latin typeface="Arial Narrow" pitchFamily="34" charset="0"/>
              </a:defRPr>
            </a:lvl3pPr>
            <a:lvl4pPr marL="1600200" indent="-228600" defTabSz="923925" eaLnBrk="0" hangingPunct="0">
              <a:defRPr sz="2400" b="1">
                <a:solidFill>
                  <a:schemeClr val="bg1"/>
                </a:solidFill>
                <a:latin typeface="Arial Narrow" pitchFamily="34" charset="0"/>
              </a:defRPr>
            </a:lvl4pPr>
            <a:lvl5pPr marL="2057400" indent="-228600" defTabSz="923925" eaLnBrk="0" hangingPunct="0">
              <a:defRPr sz="2400" b="1">
                <a:solidFill>
                  <a:schemeClr val="bg1"/>
                </a:solidFill>
                <a:latin typeface="Arial Narrow" pitchFamily="34" charset="0"/>
              </a:defRPr>
            </a:lvl5pPr>
            <a:lvl6pPr marL="2514600" indent="-228600" algn="ctr" defTabSz="923925" eaLnBrk="0" fontAlgn="base" hangingPunct="0">
              <a:spcBef>
                <a:spcPct val="0"/>
              </a:spcBef>
              <a:spcAft>
                <a:spcPct val="0"/>
              </a:spcAft>
              <a:defRPr sz="2400" b="1">
                <a:solidFill>
                  <a:schemeClr val="bg1"/>
                </a:solidFill>
                <a:latin typeface="Arial Narrow" pitchFamily="34" charset="0"/>
              </a:defRPr>
            </a:lvl6pPr>
            <a:lvl7pPr marL="2971800" indent="-228600" algn="ctr" defTabSz="923925" eaLnBrk="0" fontAlgn="base" hangingPunct="0">
              <a:spcBef>
                <a:spcPct val="0"/>
              </a:spcBef>
              <a:spcAft>
                <a:spcPct val="0"/>
              </a:spcAft>
              <a:defRPr sz="2400" b="1">
                <a:solidFill>
                  <a:schemeClr val="bg1"/>
                </a:solidFill>
                <a:latin typeface="Arial Narrow" pitchFamily="34" charset="0"/>
              </a:defRPr>
            </a:lvl7pPr>
            <a:lvl8pPr marL="3429000" indent="-228600" algn="ctr" defTabSz="923925" eaLnBrk="0" fontAlgn="base" hangingPunct="0">
              <a:spcBef>
                <a:spcPct val="0"/>
              </a:spcBef>
              <a:spcAft>
                <a:spcPct val="0"/>
              </a:spcAft>
              <a:defRPr sz="2400" b="1">
                <a:solidFill>
                  <a:schemeClr val="bg1"/>
                </a:solidFill>
                <a:latin typeface="Arial Narrow" pitchFamily="34" charset="0"/>
              </a:defRPr>
            </a:lvl8pPr>
            <a:lvl9pPr marL="3886200" indent="-228600" algn="ctr" defTabSz="923925" eaLnBrk="0" fontAlgn="base" hangingPunct="0">
              <a:spcBef>
                <a:spcPct val="0"/>
              </a:spcBef>
              <a:spcAft>
                <a:spcPct val="0"/>
              </a:spcAft>
              <a:defRPr sz="2400" b="1">
                <a:solidFill>
                  <a:schemeClr val="bg1"/>
                </a:solidFill>
                <a:latin typeface="Arial Narrow" pitchFamily="34" charset="0"/>
              </a:defRPr>
            </a:lvl9pPr>
          </a:lstStyle>
          <a:p>
            <a:pPr algn="r"/>
            <a:fld id="{1758F31D-7969-49AD-8339-F08AD2DF404D}" type="slidenum">
              <a:rPr lang="cs-CZ" sz="1200" b="0">
                <a:solidFill>
                  <a:prstClr val="black"/>
                </a:solidFill>
                <a:latin typeface="Times New Roman" pitchFamily="18" charset="0"/>
              </a:rPr>
              <a:pPr algn="r"/>
              <a:t>67</a:t>
            </a:fld>
            <a:endParaRPr lang="cs-CZ" sz="1200" b="0">
              <a:solidFill>
                <a:prstClr val="black"/>
              </a:solidFill>
              <a:latin typeface="Times New Roman" pitchFamily="18" charset="0"/>
            </a:endParaRPr>
          </a:p>
        </p:txBody>
      </p:sp>
      <p:sp>
        <p:nvSpPr>
          <p:cNvPr id="31747" name="Rectangle 2"/>
          <p:cNvSpPr>
            <a:spLocks noGrp="1" noRot="1" noChangeAspect="1" noChangeArrowheads="1" noTextEdit="1"/>
          </p:cNvSpPr>
          <p:nvPr>
            <p:ph type="sldImg"/>
          </p:nvPr>
        </p:nvSpPr>
        <p:spPr>
          <a:xfrm>
            <a:off x="3111500" y="504825"/>
            <a:ext cx="3646488" cy="2525713"/>
          </a:xfrm>
          <a:ln/>
        </p:spPr>
      </p:sp>
      <p:sp>
        <p:nvSpPr>
          <p:cNvPr id="31748" name="Rectangle 3"/>
          <p:cNvSpPr>
            <a:spLocks noGrp="1" noChangeArrowheads="1"/>
          </p:cNvSpPr>
          <p:nvPr>
            <p:ph type="body" idx="1"/>
          </p:nvPr>
        </p:nvSpPr>
        <p:spPr>
          <a:noFill/>
        </p:spPr>
        <p:txBody>
          <a:bodyPr/>
          <a:lstStyle/>
          <a:p>
            <a:endParaRPr lang="cs-CZ" smtClean="0"/>
          </a:p>
        </p:txBody>
      </p:sp>
    </p:spTree>
    <p:extLst>
      <p:ext uri="{BB962C8B-B14F-4D97-AF65-F5344CB8AC3E}">
        <p14:creationId xmlns:p14="http://schemas.microsoft.com/office/powerpoint/2010/main" val="2102886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600"/>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68</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69</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6782090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70</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8797531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71</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8797531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72</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18797531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73</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952000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74</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28358370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2"/>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75</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695325" y="739775"/>
            <a:ext cx="5345113"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282497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8906518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76</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952000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3817249" y="9375463"/>
            <a:ext cx="2918514" cy="49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77</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695325" y="739775"/>
            <a:ext cx="5345113" cy="370046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32888717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78</a:t>
            </a:fld>
            <a:endParaRPr lang="cs-CZ" sz="1200" b="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Arial" pitchFamily="34" charset="0"/>
            </a:endParaRPr>
          </a:p>
        </p:txBody>
      </p:sp>
    </p:spTree>
    <p:extLst>
      <p:ext uri="{BB962C8B-B14F-4D97-AF65-F5344CB8AC3E}">
        <p14:creationId xmlns:p14="http://schemas.microsoft.com/office/powerpoint/2010/main" val="4023653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8</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txBox="1">
            <a:spLocks noGrp="1" noChangeArrowheads="1"/>
          </p:cNvSpPr>
          <p:nvPr/>
        </p:nvSpPr>
        <p:spPr bwMode="auto">
          <a:xfrm>
            <a:off x="5593174" y="6398599"/>
            <a:ext cx="4276314" cy="33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09" tIns="46205" rIns="92409" bIns="46205" anchor="b"/>
          <a:lstStyle>
            <a:lvl1pPr algn="ctr" defTabSz="923925">
              <a:defRPr sz="2400" b="1">
                <a:solidFill>
                  <a:schemeClr val="bg1"/>
                </a:solidFill>
                <a:latin typeface="Arial Narrow" pitchFamily="34" charset="0"/>
              </a:defRPr>
            </a:lvl1pPr>
            <a:lvl2pPr marL="742950" indent="-285750" algn="ctr" defTabSz="923925">
              <a:defRPr sz="2400" b="1">
                <a:solidFill>
                  <a:schemeClr val="bg1"/>
                </a:solidFill>
                <a:latin typeface="Arial Narrow" pitchFamily="34" charset="0"/>
              </a:defRPr>
            </a:lvl2pPr>
            <a:lvl3pPr marL="1143000" indent="-228600" algn="ctr" defTabSz="923925">
              <a:defRPr sz="2400" b="1">
                <a:solidFill>
                  <a:schemeClr val="bg1"/>
                </a:solidFill>
                <a:latin typeface="Arial Narrow" pitchFamily="34" charset="0"/>
              </a:defRPr>
            </a:lvl3pPr>
            <a:lvl4pPr marL="1600200" indent="-228600" algn="ctr" defTabSz="923925">
              <a:defRPr sz="2400" b="1">
                <a:solidFill>
                  <a:schemeClr val="bg1"/>
                </a:solidFill>
                <a:latin typeface="Arial Narrow" pitchFamily="34" charset="0"/>
              </a:defRPr>
            </a:lvl4pPr>
            <a:lvl5pPr marL="2057400" indent="-228600" algn="ctr" defTabSz="923925">
              <a:defRPr sz="2400" b="1">
                <a:solidFill>
                  <a:schemeClr val="bg1"/>
                </a:solidFill>
                <a:latin typeface="Arial Narrow" pitchFamily="34" charset="0"/>
              </a:defRPr>
            </a:lvl5pPr>
            <a:lvl6pPr marL="2514600" indent="-228600" algn="ctr" defTabSz="923925" fontAlgn="base">
              <a:spcBef>
                <a:spcPct val="0"/>
              </a:spcBef>
              <a:spcAft>
                <a:spcPct val="0"/>
              </a:spcAft>
              <a:defRPr sz="2400" b="1">
                <a:solidFill>
                  <a:schemeClr val="bg1"/>
                </a:solidFill>
                <a:latin typeface="Arial Narrow" pitchFamily="34" charset="0"/>
              </a:defRPr>
            </a:lvl6pPr>
            <a:lvl7pPr marL="2971800" indent="-228600" algn="ctr" defTabSz="923925" fontAlgn="base">
              <a:spcBef>
                <a:spcPct val="0"/>
              </a:spcBef>
              <a:spcAft>
                <a:spcPct val="0"/>
              </a:spcAft>
              <a:defRPr sz="2400" b="1">
                <a:solidFill>
                  <a:schemeClr val="bg1"/>
                </a:solidFill>
                <a:latin typeface="Arial Narrow" pitchFamily="34" charset="0"/>
              </a:defRPr>
            </a:lvl7pPr>
            <a:lvl8pPr marL="3429000" indent="-228600" algn="ctr" defTabSz="923925" fontAlgn="base">
              <a:spcBef>
                <a:spcPct val="0"/>
              </a:spcBef>
              <a:spcAft>
                <a:spcPct val="0"/>
              </a:spcAft>
              <a:defRPr sz="2400" b="1">
                <a:solidFill>
                  <a:schemeClr val="bg1"/>
                </a:solidFill>
                <a:latin typeface="Arial Narrow" pitchFamily="34" charset="0"/>
              </a:defRPr>
            </a:lvl8pPr>
            <a:lvl9pPr marL="3886200" indent="-228600" algn="ctr" defTabSz="923925" fontAlgn="base">
              <a:spcBef>
                <a:spcPct val="0"/>
              </a:spcBef>
              <a:spcAft>
                <a:spcPct val="0"/>
              </a:spcAft>
              <a:defRPr sz="2400" b="1">
                <a:solidFill>
                  <a:schemeClr val="bg1"/>
                </a:solidFill>
                <a:latin typeface="Arial Narrow" pitchFamily="34" charset="0"/>
              </a:defRPr>
            </a:lvl9pPr>
          </a:lstStyle>
          <a:p>
            <a:pPr algn="r" eaLnBrk="0" hangingPunct="0"/>
            <a:fld id="{B4F6D183-37A7-42AF-8423-0793F9460C8D}" type="slidenum">
              <a:rPr lang="cs-CZ" sz="1200" b="0">
                <a:solidFill>
                  <a:prstClr val="black"/>
                </a:solidFill>
                <a:latin typeface="Times New Roman" pitchFamily="18" charset="0"/>
              </a:rPr>
              <a:pPr algn="r" eaLnBrk="0" hangingPunct="0"/>
              <a:t>9</a:t>
            </a:fld>
            <a:endParaRPr lang="cs-CZ" sz="1200" b="0" dirty="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3111500" y="504825"/>
            <a:ext cx="3646488" cy="2525713"/>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dirty="0" smtClean="0">
              <a:latin typeface="Arial" pitchFamily="34" charset="0"/>
            </a:endParaRPr>
          </a:p>
        </p:txBody>
      </p:sp>
    </p:spTree>
    <p:extLst>
      <p:ext uri="{BB962C8B-B14F-4D97-AF65-F5344CB8AC3E}">
        <p14:creationId xmlns:p14="http://schemas.microsoft.com/office/powerpoint/2010/main" val="1284058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42951" y="609602"/>
            <a:ext cx="8420101" cy="4267200"/>
          </a:xfrm>
        </p:spPr>
        <p:txBody>
          <a:bodyPr/>
          <a:lstStyle>
            <a:lvl1pPr>
              <a:lnSpc>
                <a:spcPct val="100000"/>
              </a:lnSpc>
              <a:defRPr sz="8400"/>
            </a:lvl1pPr>
          </a:lstStyle>
          <a:p>
            <a:r>
              <a:rPr lang="cs-CZ" smtClean="0"/>
              <a:t>Kliknutím lze upravit styl.</a:t>
            </a:r>
            <a:endParaRPr lang="en-US" dirty="0"/>
          </a:p>
        </p:txBody>
      </p:sp>
      <p:sp>
        <p:nvSpPr>
          <p:cNvPr id="3" name="Subtitle 2"/>
          <p:cNvSpPr>
            <a:spLocks noGrp="1"/>
          </p:cNvSpPr>
          <p:nvPr>
            <p:ph type="subTitle" idx="1"/>
          </p:nvPr>
        </p:nvSpPr>
        <p:spPr>
          <a:xfrm>
            <a:off x="1485901" y="4953001"/>
            <a:ext cx="6934201" cy="1219200"/>
          </a:xfrm>
        </p:spPr>
        <p:txBody>
          <a:bodyPr>
            <a:normAutofit/>
          </a:bodyPr>
          <a:lstStyle>
            <a:lvl1pPr marL="0" indent="0" algn="ctr">
              <a:buNone/>
              <a:defRPr sz="2500">
                <a:solidFill>
                  <a:schemeClr val="tx1">
                    <a:tint val="75000"/>
                  </a:schemeClr>
                </a:solidFill>
              </a:defRPr>
            </a:lvl1pPr>
            <a:lvl2pPr marL="478898" indent="0" algn="ctr">
              <a:buNone/>
              <a:defRPr>
                <a:solidFill>
                  <a:schemeClr val="tx1">
                    <a:tint val="75000"/>
                  </a:schemeClr>
                </a:solidFill>
              </a:defRPr>
            </a:lvl2pPr>
            <a:lvl3pPr marL="957795" indent="0" algn="ctr">
              <a:buNone/>
              <a:defRPr>
                <a:solidFill>
                  <a:schemeClr val="tx1">
                    <a:tint val="75000"/>
                  </a:schemeClr>
                </a:solidFill>
              </a:defRPr>
            </a:lvl3pPr>
            <a:lvl4pPr marL="1436690" indent="0" algn="ctr">
              <a:buNone/>
              <a:defRPr>
                <a:solidFill>
                  <a:schemeClr val="tx1">
                    <a:tint val="75000"/>
                  </a:schemeClr>
                </a:solidFill>
              </a:defRPr>
            </a:lvl4pPr>
            <a:lvl5pPr marL="1915588" indent="0" algn="ctr">
              <a:buNone/>
              <a:defRPr>
                <a:solidFill>
                  <a:schemeClr val="tx1">
                    <a:tint val="75000"/>
                  </a:schemeClr>
                </a:solidFill>
              </a:defRPr>
            </a:lvl5pPr>
            <a:lvl6pPr marL="2394486" indent="0" algn="ctr">
              <a:buNone/>
              <a:defRPr>
                <a:solidFill>
                  <a:schemeClr val="tx1">
                    <a:tint val="75000"/>
                  </a:schemeClr>
                </a:solidFill>
              </a:defRPr>
            </a:lvl6pPr>
            <a:lvl7pPr marL="2873383" indent="0" algn="ctr">
              <a:buNone/>
              <a:defRPr>
                <a:solidFill>
                  <a:schemeClr val="tx1">
                    <a:tint val="75000"/>
                  </a:schemeClr>
                </a:solidFill>
              </a:defRPr>
            </a:lvl7pPr>
            <a:lvl8pPr marL="3352279" indent="0" algn="ctr">
              <a:buNone/>
              <a:defRPr>
                <a:solidFill>
                  <a:schemeClr val="tx1">
                    <a:tint val="75000"/>
                  </a:schemeClr>
                </a:solidFill>
              </a:defRPr>
            </a:lvl8pPr>
            <a:lvl9pPr marL="3831176"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28AD143D-E591-475E-978E-7C5C7C1D72C3}" type="slidenum">
              <a:rPr lang="cs-CZ"/>
              <a:pPr>
                <a:defRPr/>
              </a:pPr>
              <a:t>‹#›</a:t>
            </a:fld>
            <a:endParaRPr lang="cs-CZ"/>
          </a:p>
        </p:txBody>
      </p:sp>
    </p:spTree>
  </p:cSld>
  <p:clrMapOvr>
    <a:masterClrMapping/>
  </p:clrMapOvr>
  <p:transition spd="med">
    <p:pull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BCEA93C1-8C68-48C3-B802-E48042171E47}" type="slidenum">
              <a:rPr lang="cs-CZ"/>
              <a:pPr>
                <a:defRPr/>
              </a:pPr>
              <a:t>‹#›</a:t>
            </a:fld>
            <a:endParaRPr lang="cs-CZ"/>
          </a:p>
        </p:txBody>
      </p:sp>
    </p:spTree>
  </p:cSld>
  <p:clrMapOvr>
    <a:masterClrMapping/>
  </p:clrMapOvr>
  <p:transition spd="med">
    <p:pull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1" y="274640"/>
            <a:ext cx="2228849" cy="5851524"/>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95301" y="274640"/>
            <a:ext cx="6521451" cy="5851524"/>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FD59F386-6A3D-44BF-8CDB-4C9AC0855803}" type="slidenum">
              <a:rPr lang="cs-CZ"/>
              <a:pPr>
                <a:defRPr/>
              </a:pPr>
              <a:t>‹#›</a:t>
            </a:fld>
            <a:endParaRPr lang="cs-CZ"/>
          </a:p>
        </p:txBody>
      </p:sp>
    </p:spTree>
  </p:cSld>
  <p:clrMapOvr>
    <a:masterClrMapping/>
  </p:clrMapOvr>
  <p:transition spd="med">
    <p:pull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95301" y="2"/>
            <a:ext cx="8915401" cy="1600199"/>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95302" y="1600201"/>
            <a:ext cx="437515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035551" y="1600200"/>
            <a:ext cx="4375150" cy="2185989"/>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035551" y="3938589"/>
            <a:ext cx="4375150" cy="2187576"/>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Date Placeholder 3"/>
          <p:cNvSpPr>
            <a:spLocks noGrp="1"/>
          </p:cNvSpPr>
          <p:nvPr>
            <p:ph type="dt" sz="half" idx="10"/>
          </p:nvPr>
        </p:nvSpPr>
        <p:spPr/>
        <p:txBody>
          <a:bodyPr/>
          <a:lstStyle>
            <a:lvl1pPr>
              <a:defRPr/>
            </a:lvl1pPr>
          </a:lstStyle>
          <a:p>
            <a:pPr>
              <a:defRPr/>
            </a:pPr>
            <a:endParaRPr lang="cs-CZ"/>
          </a:p>
        </p:txBody>
      </p:sp>
      <p:sp>
        <p:nvSpPr>
          <p:cNvPr id="7" name="Footer Placeholder 4"/>
          <p:cNvSpPr>
            <a:spLocks noGrp="1"/>
          </p:cNvSpPr>
          <p:nvPr>
            <p:ph type="ftr" sz="quarter" idx="11"/>
          </p:nvPr>
        </p:nvSpPr>
        <p:spPr/>
        <p:txBody>
          <a:bodyPr/>
          <a:lstStyle>
            <a:lvl1pPr>
              <a:defRPr/>
            </a:lvl1pPr>
          </a:lstStyle>
          <a:p>
            <a:pPr>
              <a:defRPr/>
            </a:pPr>
            <a:endParaRPr lang="cs-CZ"/>
          </a:p>
        </p:txBody>
      </p:sp>
      <p:sp>
        <p:nvSpPr>
          <p:cNvPr id="8" name="Slide Number Placeholder 5"/>
          <p:cNvSpPr>
            <a:spLocks noGrp="1"/>
          </p:cNvSpPr>
          <p:nvPr>
            <p:ph type="sldNum" sz="quarter" idx="12"/>
          </p:nvPr>
        </p:nvSpPr>
        <p:spPr/>
        <p:txBody>
          <a:bodyPr/>
          <a:lstStyle>
            <a:lvl1pPr>
              <a:defRPr/>
            </a:lvl1pPr>
          </a:lstStyle>
          <a:p>
            <a:pPr>
              <a:defRPr/>
            </a:pPr>
            <a:fld id="{FF71BA91-93A0-4E08-A22B-B25402EE5DB8}" type="slidenum">
              <a:rPr lang="cs-CZ"/>
              <a:pPr>
                <a:defRPr/>
              </a:pPr>
              <a:t>‹#›</a:t>
            </a:fld>
            <a:endParaRPr lang="cs-CZ"/>
          </a:p>
        </p:txBody>
      </p:sp>
    </p:spTree>
  </p:cSld>
  <p:clrMapOvr>
    <a:masterClrMapping/>
  </p:clrMapOvr>
  <p:transition spd="med">
    <p:pull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42951" y="609602"/>
            <a:ext cx="8420101" cy="4267200"/>
          </a:xfrm>
        </p:spPr>
        <p:txBody>
          <a:bodyPr/>
          <a:lstStyle>
            <a:lvl1pPr>
              <a:lnSpc>
                <a:spcPct val="100000"/>
              </a:lnSpc>
              <a:defRPr sz="8400"/>
            </a:lvl1pPr>
          </a:lstStyle>
          <a:p>
            <a:r>
              <a:rPr lang="cs-CZ" smtClean="0"/>
              <a:t>Kliknutím lze upravit styl.</a:t>
            </a:r>
            <a:endParaRPr lang="en-US" dirty="0"/>
          </a:p>
        </p:txBody>
      </p:sp>
      <p:sp>
        <p:nvSpPr>
          <p:cNvPr id="3" name="Subtitle 2"/>
          <p:cNvSpPr>
            <a:spLocks noGrp="1"/>
          </p:cNvSpPr>
          <p:nvPr>
            <p:ph type="subTitle" idx="1"/>
          </p:nvPr>
        </p:nvSpPr>
        <p:spPr>
          <a:xfrm>
            <a:off x="1485901" y="4953001"/>
            <a:ext cx="6934201" cy="1219200"/>
          </a:xfrm>
        </p:spPr>
        <p:txBody>
          <a:bodyPr>
            <a:normAutofit/>
          </a:bodyPr>
          <a:lstStyle>
            <a:lvl1pPr marL="0" indent="0" algn="ctr">
              <a:buNone/>
              <a:defRPr sz="2500">
                <a:solidFill>
                  <a:schemeClr val="tx1">
                    <a:tint val="75000"/>
                  </a:schemeClr>
                </a:solidFill>
              </a:defRPr>
            </a:lvl1pPr>
            <a:lvl2pPr marL="478898" indent="0" algn="ctr">
              <a:buNone/>
              <a:defRPr>
                <a:solidFill>
                  <a:schemeClr val="tx1">
                    <a:tint val="75000"/>
                  </a:schemeClr>
                </a:solidFill>
              </a:defRPr>
            </a:lvl2pPr>
            <a:lvl3pPr marL="957795" indent="0" algn="ctr">
              <a:buNone/>
              <a:defRPr>
                <a:solidFill>
                  <a:schemeClr val="tx1">
                    <a:tint val="75000"/>
                  </a:schemeClr>
                </a:solidFill>
              </a:defRPr>
            </a:lvl3pPr>
            <a:lvl4pPr marL="1436690" indent="0" algn="ctr">
              <a:buNone/>
              <a:defRPr>
                <a:solidFill>
                  <a:schemeClr val="tx1">
                    <a:tint val="75000"/>
                  </a:schemeClr>
                </a:solidFill>
              </a:defRPr>
            </a:lvl4pPr>
            <a:lvl5pPr marL="1915588" indent="0" algn="ctr">
              <a:buNone/>
              <a:defRPr>
                <a:solidFill>
                  <a:schemeClr val="tx1">
                    <a:tint val="75000"/>
                  </a:schemeClr>
                </a:solidFill>
              </a:defRPr>
            </a:lvl5pPr>
            <a:lvl6pPr marL="2394486" indent="0" algn="ctr">
              <a:buNone/>
              <a:defRPr>
                <a:solidFill>
                  <a:schemeClr val="tx1">
                    <a:tint val="75000"/>
                  </a:schemeClr>
                </a:solidFill>
              </a:defRPr>
            </a:lvl6pPr>
            <a:lvl7pPr marL="2873383" indent="0" algn="ctr">
              <a:buNone/>
              <a:defRPr>
                <a:solidFill>
                  <a:schemeClr val="tx1">
                    <a:tint val="75000"/>
                  </a:schemeClr>
                </a:solidFill>
              </a:defRPr>
            </a:lvl7pPr>
            <a:lvl8pPr marL="3352279" indent="0" algn="ctr">
              <a:buNone/>
              <a:defRPr>
                <a:solidFill>
                  <a:schemeClr val="tx1">
                    <a:tint val="75000"/>
                  </a:schemeClr>
                </a:solidFill>
              </a:defRPr>
            </a:lvl8pPr>
            <a:lvl9pPr marL="3831176"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05A2E8-A805-4938-92EE-09DB5E008CD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472645457"/>
      </p:ext>
    </p:extLst>
  </p:cSld>
  <p:clrMapOvr>
    <a:masterClrMapping/>
  </p:clrMapOvr>
  <p:transition spd="med">
    <p:pull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DB53C-76C6-46F9-9B19-C18720A1660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932222723"/>
      </p:ext>
    </p:extLst>
  </p:cSld>
  <p:clrMapOvr>
    <a:masterClrMapping/>
  </p:clrMapOvr>
  <p:transition spd="med">
    <p:pull dir="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870451" y="3924300"/>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5" name="Oval 7"/>
          <p:cNvSpPr/>
          <p:nvPr/>
        </p:nvSpPr>
        <p:spPr>
          <a:xfrm>
            <a:off x="5087145" y="3924300"/>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6" name="Oval 8"/>
          <p:cNvSpPr/>
          <p:nvPr/>
        </p:nvSpPr>
        <p:spPr>
          <a:xfrm>
            <a:off x="4655478" y="3924300"/>
            <a:ext cx="91148"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2" name="Title 1"/>
          <p:cNvSpPr>
            <a:spLocks noGrp="1"/>
          </p:cNvSpPr>
          <p:nvPr>
            <p:ph type="title"/>
          </p:nvPr>
        </p:nvSpPr>
        <p:spPr>
          <a:xfrm>
            <a:off x="782507" y="1371601"/>
            <a:ext cx="8420101" cy="2505075"/>
          </a:xfrm>
        </p:spPr>
        <p:txBody>
          <a:bodyPr/>
          <a:lstStyle>
            <a:lvl1pPr algn="ctr" defTabSz="957795" rtl="0" eaLnBrk="1" latinLnBrk="0" hangingPunct="1">
              <a:lnSpc>
                <a:spcPct val="100000"/>
              </a:lnSpc>
              <a:spcBef>
                <a:spcPct val="0"/>
              </a:spcBef>
              <a:buNone/>
              <a:defRPr lang="en-US" sz="50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82507" y="4068764"/>
            <a:ext cx="8420101" cy="1131886"/>
          </a:xfrm>
        </p:spPr>
        <p:txBody>
          <a:bodyPr/>
          <a:lstStyle>
            <a:lvl1pPr marL="0" indent="0" algn="ctr">
              <a:buNone/>
              <a:defRPr sz="2100">
                <a:solidFill>
                  <a:schemeClr val="tx1">
                    <a:tint val="75000"/>
                  </a:schemeClr>
                </a:solidFill>
              </a:defRPr>
            </a:lvl1pPr>
            <a:lvl2pPr marL="478898" indent="0">
              <a:buNone/>
              <a:defRPr sz="1900">
                <a:solidFill>
                  <a:schemeClr val="tx1">
                    <a:tint val="75000"/>
                  </a:schemeClr>
                </a:solidFill>
              </a:defRPr>
            </a:lvl2pPr>
            <a:lvl3pPr marL="957795" indent="0">
              <a:buNone/>
              <a:defRPr sz="1700">
                <a:solidFill>
                  <a:schemeClr val="tx1">
                    <a:tint val="75000"/>
                  </a:schemeClr>
                </a:solidFill>
              </a:defRPr>
            </a:lvl3pPr>
            <a:lvl4pPr marL="1436690" indent="0">
              <a:buNone/>
              <a:defRPr sz="1500">
                <a:solidFill>
                  <a:schemeClr val="tx1">
                    <a:tint val="75000"/>
                  </a:schemeClr>
                </a:solidFill>
              </a:defRPr>
            </a:lvl4pPr>
            <a:lvl5pPr marL="1915588" indent="0">
              <a:buNone/>
              <a:defRPr sz="1500">
                <a:solidFill>
                  <a:schemeClr val="tx1">
                    <a:tint val="75000"/>
                  </a:schemeClr>
                </a:solidFill>
              </a:defRPr>
            </a:lvl5pPr>
            <a:lvl6pPr marL="2394486" indent="0">
              <a:buNone/>
              <a:defRPr sz="1500">
                <a:solidFill>
                  <a:schemeClr val="tx1">
                    <a:tint val="75000"/>
                  </a:schemeClr>
                </a:solidFill>
              </a:defRPr>
            </a:lvl6pPr>
            <a:lvl7pPr marL="2873383" indent="0">
              <a:buNone/>
              <a:defRPr sz="1500">
                <a:solidFill>
                  <a:schemeClr val="tx1">
                    <a:tint val="75000"/>
                  </a:schemeClr>
                </a:solidFill>
              </a:defRPr>
            </a:lvl7pPr>
            <a:lvl8pPr marL="3352279" indent="0">
              <a:buNone/>
              <a:defRPr sz="1500">
                <a:solidFill>
                  <a:schemeClr val="tx1">
                    <a:tint val="75000"/>
                  </a:schemeClr>
                </a:solidFill>
              </a:defRPr>
            </a:lvl8pPr>
            <a:lvl9pPr marL="3831176" indent="0">
              <a:buNone/>
              <a:defRPr sz="15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6AC4753-535F-4649-84B9-18ACE42E1F5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4049081561"/>
      </p:ext>
    </p:extLst>
  </p:cSld>
  <p:clrMapOvr>
    <a:masterClrMapping/>
  </p:clrMapOvr>
  <p:transition spd="med">
    <p:pull dir="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5035551" y="1600201"/>
            <a:ext cx="4375150" cy="4525963"/>
          </a:xfrm>
        </p:spPr>
        <p:txBody>
          <a:bodyPr/>
          <a:lstStyle>
            <a:lvl1pPr>
              <a:defRPr sz="2500"/>
            </a:lvl1pPr>
            <a:lvl2pPr>
              <a:defRPr sz="1700"/>
            </a:lvl2pPr>
            <a:lvl3pPr>
              <a:defRPr sz="1700"/>
            </a:lvl3pPr>
            <a:lvl4pPr>
              <a:defRPr sz="1700"/>
            </a:lvl4pPr>
            <a:lvl5pPr>
              <a:defRPr sz="1700"/>
            </a:lvl5pPr>
            <a:lvl6pPr>
              <a:defRPr sz="1700"/>
            </a:lvl6pPr>
            <a:lvl7pPr>
              <a:defRPr sz="1700"/>
            </a:lvl7pPr>
            <a:lvl8pPr>
              <a:defRPr sz="1700"/>
            </a:lvl8pPr>
            <a:lvl9pPr>
              <a:defRPr sz="17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96240" y="1600200"/>
            <a:ext cx="4378453" cy="4526281"/>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1C316E14-D8E6-4FE7-BD4C-CF789648F54F}"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4246237431"/>
      </p:ext>
    </p:extLst>
  </p:cSld>
  <p:clrMapOvr>
    <a:masterClrMapping/>
  </p:clrMapOvr>
  <p:transition spd="med">
    <p:pull dir="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95301" y="1600200"/>
            <a:ext cx="4376870" cy="609599"/>
          </a:xfrm>
        </p:spPr>
        <p:txBody>
          <a:bodyPr anchor="b">
            <a:noAutofit/>
          </a:bodyPr>
          <a:lstStyle>
            <a:lvl1pPr marL="0" indent="0" algn="ctr">
              <a:buNone/>
              <a:defRPr sz="2500" b="0"/>
            </a:lvl1pPr>
            <a:lvl2pPr marL="478898" indent="0">
              <a:buNone/>
              <a:defRPr sz="2100" b="1"/>
            </a:lvl2pPr>
            <a:lvl3pPr marL="957795" indent="0">
              <a:buNone/>
              <a:defRPr sz="1900" b="1"/>
            </a:lvl3pPr>
            <a:lvl4pPr marL="1436690" indent="0">
              <a:buNone/>
              <a:defRPr sz="1700" b="1"/>
            </a:lvl4pPr>
            <a:lvl5pPr marL="1915588" indent="0">
              <a:buNone/>
              <a:defRPr sz="1700" b="1"/>
            </a:lvl5pPr>
            <a:lvl6pPr marL="2394486" indent="0">
              <a:buNone/>
              <a:defRPr sz="1700" b="1"/>
            </a:lvl6pPr>
            <a:lvl7pPr marL="2873383" indent="0">
              <a:buNone/>
              <a:defRPr sz="1700" b="1"/>
            </a:lvl7pPr>
            <a:lvl8pPr marL="3352279" indent="0">
              <a:buNone/>
              <a:defRPr sz="1700" b="1"/>
            </a:lvl8pPr>
            <a:lvl9pPr marL="3831176" indent="0">
              <a:buNone/>
              <a:defRPr sz="1700" b="1"/>
            </a:lvl9pPr>
          </a:lstStyle>
          <a:p>
            <a:pPr lvl="0"/>
            <a:r>
              <a:rPr lang="cs-CZ" smtClean="0"/>
              <a:t>Kliknutím lze upravit styly předlohy textu.</a:t>
            </a:r>
          </a:p>
        </p:txBody>
      </p:sp>
      <p:sp>
        <p:nvSpPr>
          <p:cNvPr id="5" name="Text Placeholder 4"/>
          <p:cNvSpPr>
            <a:spLocks noGrp="1"/>
          </p:cNvSpPr>
          <p:nvPr>
            <p:ph type="body" sz="quarter" idx="3"/>
          </p:nvPr>
        </p:nvSpPr>
        <p:spPr>
          <a:xfrm>
            <a:off x="5035550" y="1600200"/>
            <a:ext cx="4378589" cy="609599"/>
          </a:xfrm>
        </p:spPr>
        <p:txBody>
          <a:bodyPr anchor="b">
            <a:noAutofit/>
          </a:bodyPr>
          <a:lstStyle>
            <a:lvl1pPr marL="0" indent="0" algn="ctr">
              <a:buNone/>
              <a:defRPr sz="2500" b="0"/>
            </a:lvl1pPr>
            <a:lvl2pPr marL="478898" indent="0">
              <a:buNone/>
              <a:defRPr sz="2100" b="1"/>
            </a:lvl2pPr>
            <a:lvl3pPr marL="957795" indent="0">
              <a:buNone/>
              <a:defRPr sz="1900" b="1"/>
            </a:lvl3pPr>
            <a:lvl4pPr marL="1436690" indent="0">
              <a:buNone/>
              <a:defRPr sz="1700" b="1"/>
            </a:lvl4pPr>
            <a:lvl5pPr marL="1915588" indent="0">
              <a:buNone/>
              <a:defRPr sz="1700" b="1"/>
            </a:lvl5pPr>
            <a:lvl6pPr marL="2394486" indent="0">
              <a:buNone/>
              <a:defRPr sz="1700" b="1"/>
            </a:lvl6pPr>
            <a:lvl7pPr marL="2873383" indent="0">
              <a:buNone/>
              <a:defRPr sz="1700" b="1"/>
            </a:lvl7pPr>
            <a:lvl8pPr marL="3352279" indent="0">
              <a:buNone/>
              <a:defRPr sz="1700" b="1"/>
            </a:lvl8pPr>
            <a:lvl9pPr marL="3831176" indent="0">
              <a:buNone/>
              <a:defRPr sz="1700" b="1"/>
            </a:lvl9pPr>
          </a:lstStyle>
          <a:p>
            <a:pPr lvl="0"/>
            <a:r>
              <a:rPr lang="cs-CZ" smtClean="0"/>
              <a:t>Kliknutím lze upravit styly předlohy textu.</a:t>
            </a:r>
          </a:p>
        </p:txBody>
      </p:sp>
      <p:sp>
        <p:nvSpPr>
          <p:cNvPr id="11" name="Content Placeholder 10"/>
          <p:cNvSpPr>
            <a:spLocks noGrp="1"/>
          </p:cNvSpPr>
          <p:nvPr>
            <p:ph sz="quarter" idx="13"/>
          </p:nvPr>
        </p:nvSpPr>
        <p:spPr>
          <a:xfrm>
            <a:off x="495301" y="2212848"/>
            <a:ext cx="4378453"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5061967" y="2212849"/>
            <a:ext cx="4378453"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pPr>
              <a:defRPr/>
            </a:pPr>
            <a:fld id="{56B95575-A42D-4192-A82C-40E341999CB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678349442"/>
      </p:ext>
    </p:extLst>
  </p:cSld>
  <p:clrMapOvr>
    <a:masterClrMapping/>
  </p:clrMapOvr>
  <p:transition spd="med">
    <p:pull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5565DB6-31EB-4FCF-BA67-782AEB9A858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745790716"/>
      </p:ext>
    </p:extLst>
  </p:cSld>
  <p:clrMapOvr>
    <a:masterClrMapping/>
  </p:clrMapOvr>
  <p:transition spd="med">
    <p:pull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5A3A7A0-2782-41CC-93E9-8FE0DB58C07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9308710"/>
      </p:ext>
    </p:extLst>
  </p:cSld>
  <p:clrMapOvr>
    <a:masterClrMapping/>
  </p:clrMapOvr>
  <p:transition spd="med">
    <p:pull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BE3084A5-6C7B-44B9-94F9-124D42F6E2BD}" type="slidenum">
              <a:rPr lang="cs-CZ"/>
              <a:pPr>
                <a:defRPr/>
              </a:pPr>
              <a:t>‹#›</a:t>
            </a:fld>
            <a:endParaRPr lang="cs-CZ"/>
          </a:p>
        </p:txBody>
      </p:sp>
    </p:spTree>
  </p:cSld>
  <p:clrMapOvr>
    <a:masterClrMapping/>
  </p:clrMapOvr>
  <p:transition spd="med">
    <p:pull dir="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399345" y="266700"/>
            <a:ext cx="3259007" cy="2095500"/>
          </a:xfrm>
        </p:spPr>
        <p:txBody>
          <a:bodyPr/>
          <a:lstStyle>
            <a:lvl1pPr algn="ctr">
              <a:lnSpc>
                <a:spcPct val="100000"/>
              </a:lnSpc>
              <a:defRPr sz="30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79068" y="273052"/>
            <a:ext cx="5412184" cy="5853113"/>
          </a:xfrm>
        </p:spPr>
        <p:txBody>
          <a:bodyPr/>
          <a:lstStyle>
            <a:lvl1pPr>
              <a:defRPr sz="35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399345" y="2438402"/>
            <a:ext cx="3259007" cy="3687763"/>
          </a:xfrm>
        </p:spPr>
        <p:txBody>
          <a:bodyPr>
            <a:normAutofit/>
          </a:bodyPr>
          <a:lstStyle>
            <a:lvl1pPr marL="0" indent="0" algn="ctr">
              <a:lnSpc>
                <a:spcPct val="125000"/>
              </a:lnSpc>
              <a:buNone/>
              <a:defRPr sz="1700"/>
            </a:lvl1pPr>
            <a:lvl2pPr marL="478898" indent="0">
              <a:buNone/>
              <a:defRPr sz="1300"/>
            </a:lvl2pPr>
            <a:lvl3pPr marL="957795" indent="0">
              <a:buNone/>
              <a:defRPr sz="1000"/>
            </a:lvl3pPr>
            <a:lvl4pPr marL="1436690" indent="0">
              <a:buNone/>
              <a:defRPr sz="800"/>
            </a:lvl4pPr>
            <a:lvl5pPr marL="1915588" indent="0">
              <a:buNone/>
              <a:defRPr sz="800"/>
            </a:lvl5pPr>
            <a:lvl6pPr marL="2394486" indent="0">
              <a:buNone/>
              <a:defRPr sz="800"/>
            </a:lvl6pPr>
            <a:lvl7pPr marL="2873383" indent="0">
              <a:buNone/>
              <a:defRPr sz="800"/>
            </a:lvl7pPr>
            <a:lvl8pPr marL="3352279" indent="0">
              <a:buNone/>
              <a:defRPr sz="800"/>
            </a:lvl8pPr>
            <a:lvl9pPr marL="3831176" indent="0">
              <a:buNone/>
              <a:defRPr sz="8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C2EB42-FD70-43FB-950F-CCC5582531A8}"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786220288"/>
      </p:ext>
    </p:extLst>
  </p:cSld>
  <p:clrMapOvr>
    <a:masterClrMapping/>
  </p:clrMapOvr>
  <p:transition spd="med">
    <p:pull dir="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819541" y="228599"/>
            <a:ext cx="6187810" cy="895351"/>
          </a:xfrm>
        </p:spPr>
        <p:txBody>
          <a:bodyPr/>
          <a:lstStyle>
            <a:lvl1pPr algn="ctr">
              <a:lnSpc>
                <a:spcPct val="100000"/>
              </a:lnSpc>
              <a:defRPr sz="3000" b="0"/>
            </a:lvl1pPr>
          </a:lstStyle>
          <a:p>
            <a:r>
              <a:rPr lang="cs-CZ" smtClean="0"/>
              <a:t>Kliknutím lze upravit styl.</a:t>
            </a:r>
            <a:endParaRPr lang="en-US" dirty="0"/>
          </a:p>
        </p:txBody>
      </p:sp>
      <p:sp>
        <p:nvSpPr>
          <p:cNvPr id="3" name="Picture Placeholder 2"/>
          <p:cNvSpPr>
            <a:spLocks noGrp="1"/>
          </p:cNvSpPr>
          <p:nvPr>
            <p:ph type="pic" idx="1"/>
          </p:nvPr>
        </p:nvSpPr>
        <p:spPr>
          <a:xfrm>
            <a:off x="1633803" y="1143001"/>
            <a:ext cx="655928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500"/>
            </a:lvl1pPr>
            <a:lvl2pPr marL="478898" indent="0">
              <a:buNone/>
              <a:defRPr sz="3000"/>
            </a:lvl2pPr>
            <a:lvl3pPr marL="957795" indent="0">
              <a:buNone/>
              <a:defRPr sz="2500"/>
            </a:lvl3pPr>
            <a:lvl4pPr marL="1436690" indent="0">
              <a:buNone/>
              <a:defRPr sz="2100"/>
            </a:lvl4pPr>
            <a:lvl5pPr marL="1915588" indent="0">
              <a:buNone/>
              <a:defRPr sz="2100"/>
            </a:lvl5pPr>
            <a:lvl6pPr marL="2394486" indent="0">
              <a:buNone/>
              <a:defRPr sz="2100"/>
            </a:lvl6pPr>
            <a:lvl7pPr marL="2873383" indent="0">
              <a:buNone/>
              <a:defRPr sz="2100"/>
            </a:lvl7pPr>
            <a:lvl8pPr marL="3352279" indent="0">
              <a:buNone/>
              <a:defRPr sz="2100"/>
            </a:lvl8pPr>
            <a:lvl9pPr marL="3831176" indent="0">
              <a:buNone/>
              <a:defRPr sz="21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819541" y="5810252"/>
            <a:ext cx="6187810" cy="533400"/>
          </a:xfrm>
        </p:spPr>
        <p:txBody>
          <a:bodyPr>
            <a:normAutofit/>
          </a:bodyPr>
          <a:lstStyle>
            <a:lvl1pPr marL="0" indent="0" algn="ctr">
              <a:buNone/>
              <a:defRPr sz="1700"/>
            </a:lvl1pPr>
            <a:lvl2pPr marL="478898" indent="0">
              <a:buNone/>
              <a:defRPr sz="1300"/>
            </a:lvl2pPr>
            <a:lvl3pPr marL="957795" indent="0">
              <a:buNone/>
              <a:defRPr sz="1000"/>
            </a:lvl3pPr>
            <a:lvl4pPr marL="1436690" indent="0">
              <a:buNone/>
              <a:defRPr sz="800"/>
            </a:lvl4pPr>
            <a:lvl5pPr marL="1915588" indent="0">
              <a:buNone/>
              <a:defRPr sz="800"/>
            </a:lvl5pPr>
            <a:lvl6pPr marL="2394486" indent="0">
              <a:buNone/>
              <a:defRPr sz="800"/>
            </a:lvl6pPr>
            <a:lvl7pPr marL="2873383" indent="0">
              <a:buNone/>
              <a:defRPr sz="800"/>
            </a:lvl7pPr>
            <a:lvl8pPr marL="3352279" indent="0">
              <a:buNone/>
              <a:defRPr sz="800"/>
            </a:lvl8pPr>
            <a:lvl9pPr marL="3831176" indent="0">
              <a:buNone/>
              <a:defRPr sz="8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496C2F-BB42-4209-BF26-4943B75A7B0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313642449"/>
      </p:ext>
    </p:extLst>
  </p:cSld>
  <p:clrMapOvr>
    <a:masterClrMapping/>
  </p:clrMapOvr>
  <p:transition spd="med">
    <p:pull dir="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F5D37C-6453-4755-A5BE-F9A370D778E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403674334"/>
      </p:ext>
    </p:extLst>
  </p:cSld>
  <p:clrMapOvr>
    <a:masterClrMapping/>
  </p:clrMapOvr>
  <p:transition spd="med">
    <p:pull dir="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1" y="274640"/>
            <a:ext cx="2228849" cy="5851524"/>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95301" y="274640"/>
            <a:ext cx="6521451" cy="5851524"/>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B041F2-837B-46BD-9732-1829083F4DDC}"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662159089"/>
      </p:ext>
    </p:extLst>
  </p:cSld>
  <p:clrMapOvr>
    <a:masterClrMapping/>
  </p:clrMapOvr>
  <p:transition spd="med">
    <p:pull dir="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42951" y="609602"/>
            <a:ext cx="8420101" cy="4267200"/>
          </a:xfrm>
        </p:spPr>
        <p:txBody>
          <a:bodyPr/>
          <a:lstStyle>
            <a:lvl1pPr>
              <a:lnSpc>
                <a:spcPct val="100000"/>
              </a:lnSpc>
              <a:defRPr sz="8400"/>
            </a:lvl1pPr>
          </a:lstStyle>
          <a:p>
            <a:r>
              <a:rPr lang="cs-CZ" smtClean="0"/>
              <a:t>Kliknutím lze upravit styl.</a:t>
            </a:r>
            <a:endParaRPr lang="en-US" dirty="0"/>
          </a:p>
        </p:txBody>
      </p:sp>
      <p:sp>
        <p:nvSpPr>
          <p:cNvPr id="3" name="Subtitle 2"/>
          <p:cNvSpPr>
            <a:spLocks noGrp="1"/>
          </p:cNvSpPr>
          <p:nvPr>
            <p:ph type="subTitle" idx="1"/>
          </p:nvPr>
        </p:nvSpPr>
        <p:spPr>
          <a:xfrm>
            <a:off x="1485901" y="4953001"/>
            <a:ext cx="6934201" cy="1219200"/>
          </a:xfrm>
        </p:spPr>
        <p:txBody>
          <a:bodyPr>
            <a:normAutofit/>
          </a:bodyPr>
          <a:lstStyle>
            <a:lvl1pPr marL="0" indent="0" algn="ctr">
              <a:buNone/>
              <a:defRPr sz="2500">
                <a:solidFill>
                  <a:schemeClr val="tx1">
                    <a:tint val="75000"/>
                  </a:schemeClr>
                </a:solidFill>
              </a:defRPr>
            </a:lvl1pPr>
            <a:lvl2pPr marL="478898" indent="0" algn="ctr">
              <a:buNone/>
              <a:defRPr>
                <a:solidFill>
                  <a:schemeClr val="tx1">
                    <a:tint val="75000"/>
                  </a:schemeClr>
                </a:solidFill>
              </a:defRPr>
            </a:lvl2pPr>
            <a:lvl3pPr marL="957795" indent="0" algn="ctr">
              <a:buNone/>
              <a:defRPr>
                <a:solidFill>
                  <a:schemeClr val="tx1">
                    <a:tint val="75000"/>
                  </a:schemeClr>
                </a:solidFill>
              </a:defRPr>
            </a:lvl3pPr>
            <a:lvl4pPr marL="1436690" indent="0" algn="ctr">
              <a:buNone/>
              <a:defRPr>
                <a:solidFill>
                  <a:schemeClr val="tx1">
                    <a:tint val="75000"/>
                  </a:schemeClr>
                </a:solidFill>
              </a:defRPr>
            </a:lvl4pPr>
            <a:lvl5pPr marL="1915588" indent="0" algn="ctr">
              <a:buNone/>
              <a:defRPr>
                <a:solidFill>
                  <a:schemeClr val="tx1">
                    <a:tint val="75000"/>
                  </a:schemeClr>
                </a:solidFill>
              </a:defRPr>
            </a:lvl5pPr>
            <a:lvl6pPr marL="2394486" indent="0" algn="ctr">
              <a:buNone/>
              <a:defRPr>
                <a:solidFill>
                  <a:schemeClr val="tx1">
                    <a:tint val="75000"/>
                  </a:schemeClr>
                </a:solidFill>
              </a:defRPr>
            </a:lvl6pPr>
            <a:lvl7pPr marL="2873383" indent="0" algn="ctr">
              <a:buNone/>
              <a:defRPr>
                <a:solidFill>
                  <a:schemeClr val="tx1">
                    <a:tint val="75000"/>
                  </a:schemeClr>
                </a:solidFill>
              </a:defRPr>
            </a:lvl7pPr>
            <a:lvl8pPr marL="3352279" indent="0" algn="ctr">
              <a:buNone/>
              <a:defRPr>
                <a:solidFill>
                  <a:schemeClr val="tx1">
                    <a:tint val="75000"/>
                  </a:schemeClr>
                </a:solidFill>
              </a:defRPr>
            </a:lvl8pPr>
            <a:lvl9pPr marL="3831176"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05A2E8-A805-4938-92EE-09DB5E008CD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694568313"/>
      </p:ext>
    </p:extLst>
  </p:cSld>
  <p:clrMapOvr>
    <a:masterClrMapping/>
  </p:clrMapOvr>
  <p:transition spd="med">
    <p:pull dir="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DB53C-76C6-46F9-9B19-C18720A1660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979486544"/>
      </p:ext>
    </p:extLst>
  </p:cSld>
  <p:clrMapOvr>
    <a:masterClrMapping/>
  </p:clrMapOvr>
  <p:transition spd="med">
    <p:pull dir="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870451" y="3924300"/>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5" name="Oval 7"/>
          <p:cNvSpPr/>
          <p:nvPr/>
        </p:nvSpPr>
        <p:spPr>
          <a:xfrm>
            <a:off x="5087145" y="3924300"/>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6" name="Oval 8"/>
          <p:cNvSpPr/>
          <p:nvPr/>
        </p:nvSpPr>
        <p:spPr>
          <a:xfrm>
            <a:off x="4655478" y="3924300"/>
            <a:ext cx="91148"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2" name="Title 1"/>
          <p:cNvSpPr>
            <a:spLocks noGrp="1"/>
          </p:cNvSpPr>
          <p:nvPr>
            <p:ph type="title"/>
          </p:nvPr>
        </p:nvSpPr>
        <p:spPr>
          <a:xfrm>
            <a:off x="782507" y="1371601"/>
            <a:ext cx="8420101" cy="2505075"/>
          </a:xfrm>
        </p:spPr>
        <p:txBody>
          <a:bodyPr/>
          <a:lstStyle>
            <a:lvl1pPr algn="ctr" defTabSz="957795" rtl="0" eaLnBrk="1" latinLnBrk="0" hangingPunct="1">
              <a:lnSpc>
                <a:spcPct val="100000"/>
              </a:lnSpc>
              <a:spcBef>
                <a:spcPct val="0"/>
              </a:spcBef>
              <a:buNone/>
              <a:defRPr lang="en-US" sz="50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82507" y="4068764"/>
            <a:ext cx="8420101" cy="1131886"/>
          </a:xfrm>
        </p:spPr>
        <p:txBody>
          <a:bodyPr/>
          <a:lstStyle>
            <a:lvl1pPr marL="0" indent="0" algn="ctr">
              <a:buNone/>
              <a:defRPr sz="2100">
                <a:solidFill>
                  <a:schemeClr val="tx1">
                    <a:tint val="75000"/>
                  </a:schemeClr>
                </a:solidFill>
              </a:defRPr>
            </a:lvl1pPr>
            <a:lvl2pPr marL="478898" indent="0">
              <a:buNone/>
              <a:defRPr sz="1900">
                <a:solidFill>
                  <a:schemeClr val="tx1">
                    <a:tint val="75000"/>
                  </a:schemeClr>
                </a:solidFill>
              </a:defRPr>
            </a:lvl2pPr>
            <a:lvl3pPr marL="957795" indent="0">
              <a:buNone/>
              <a:defRPr sz="1700">
                <a:solidFill>
                  <a:schemeClr val="tx1">
                    <a:tint val="75000"/>
                  </a:schemeClr>
                </a:solidFill>
              </a:defRPr>
            </a:lvl3pPr>
            <a:lvl4pPr marL="1436690" indent="0">
              <a:buNone/>
              <a:defRPr sz="1500">
                <a:solidFill>
                  <a:schemeClr val="tx1">
                    <a:tint val="75000"/>
                  </a:schemeClr>
                </a:solidFill>
              </a:defRPr>
            </a:lvl4pPr>
            <a:lvl5pPr marL="1915588" indent="0">
              <a:buNone/>
              <a:defRPr sz="1500">
                <a:solidFill>
                  <a:schemeClr val="tx1">
                    <a:tint val="75000"/>
                  </a:schemeClr>
                </a:solidFill>
              </a:defRPr>
            </a:lvl5pPr>
            <a:lvl6pPr marL="2394486" indent="0">
              <a:buNone/>
              <a:defRPr sz="1500">
                <a:solidFill>
                  <a:schemeClr val="tx1">
                    <a:tint val="75000"/>
                  </a:schemeClr>
                </a:solidFill>
              </a:defRPr>
            </a:lvl6pPr>
            <a:lvl7pPr marL="2873383" indent="0">
              <a:buNone/>
              <a:defRPr sz="1500">
                <a:solidFill>
                  <a:schemeClr val="tx1">
                    <a:tint val="75000"/>
                  </a:schemeClr>
                </a:solidFill>
              </a:defRPr>
            </a:lvl7pPr>
            <a:lvl8pPr marL="3352279" indent="0">
              <a:buNone/>
              <a:defRPr sz="1500">
                <a:solidFill>
                  <a:schemeClr val="tx1">
                    <a:tint val="75000"/>
                  </a:schemeClr>
                </a:solidFill>
              </a:defRPr>
            </a:lvl8pPr>
            <a:lvl9pPr marL="3831176" indent="0">
              <a:buNone/>
              <a:defRPr sz="15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6AC4753-535F-4649-84B9-18ACE42E1F5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420341675"/>
      </p:ext>
    </p:extLst>
  </p:cSld>
  <p:clrMapOvr>
    <a:masterClrMapping/>
  </p:clrMapOvr>
  <p:transition spd="med">
    <p:pull dir="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5035551" y="1600201"/>
            <a:ext cx="4375150" cy="4525963"/>
          </a:xfrm>
        </p:spPr>
        <p:txBody>
          <a:bodyPr/>
          <a:lstStyle>
            <a:lvl1pPr>
              <a:defRPr sz="2500"/>
            </a:lvl1pPr>
            <a:lvl2pPr>
              <a:defRPr sz="1700"/>
            </a:lvl2pPr>
            <a:lvl3pPr>
              <a:defRPr sz="1700"/>
            </a:lvl3pPr>
            <a:lvl4pPr>
              <a:defRPr sz="1700"/>
            </a:lvl4pPr>
            <a:lvl5pPr>
              <a:defRPr sz="1700"/>
            </a:lvl5pPr>
            <a:lvl6pPr>
              <a:defRPr sz="1700"/>
            </a:lvl6pPr>
            <a:lvl7pPr>
              <a:defRPr sz="1700"/>
            </a:lvl7pPr>
            <a:lvl8pPr>
              <a:defRPr sz="1700"/>
            </a:lvl8pPr>
            <a:lvl9pPr>
              <a:defRPr sz="17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96240" y="1600200"/>
            <a:ext cx="4378453" cy="4526281"/>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1C316E14-D8E6-4FE7-BD4C-CF789648F54F}"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687360085"/>
      </p:ext>
    </p:extLst>
  </p:cSld>
  <p:clrMapOvr>
    <a:masterClrMapping/>
  </p:clrMapOvr>
  <p:transition spd="med">
    <p:pull dir="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95301" y="1600200"/>
            <a:ext cx="4376870" cy="609599"/>
          </a:xfrm>
        </p:spPr>
        <p:txBody>
          <a:bodyPr anchor="b">
            <a:noAutofit/>
          </a:bodyPr>
          <a:lstStyle>
            <a:lvl1pPr marL="0" indent="0" algn="ctr">
              <a:buNone/>
              <a:defRPr sz="2500" b="0"/>
            </a:lvl1pPr>
            <a:lvl2pPr marL="478898" indent="0">
              <a:buNone/>
              <a:defRPr sz="2100" b="1"/>
            </a:lvl2pPr>
            <a:lvl3pPr marL="957795" indent="0">
              <a:buNone/>
              <a:defRPr sz="1900" b="1"/>
            </a:lvl3pPr>
            <a:lvl4pPr marL="1436690" indent="0">
              <a:buNone/>
              <a:defRPr sz="1700" b="1"/>
            </a:lvl4pPr>
            <a:lvl5pPr marL="1915588" indent="0">
              <a:buNone/>
              <a:defRPr sz="1700" b="1"/>
            </a:lvl5pPr>
            <a:lvl6pPr marL="2394486" indent="0">
              <a:buNone/>
              <a:defRPr sz="1700" b="1"/>
            </a:lvl6pPr>
            <a:lvl7pPr marL="2873383" indent="0">
              <a:buNone/>
              <a:defRPr sz="1700" b="1"/>
            </a:lvl7pPr>
            <a:lvl8pPr marL="3352279" indent="0">
              <a:buNone/>
              <a:defRPr sz="1700" b="1"/>
            </a:lvl8pPr>
            <a:lvl9pPr marL="3831176" indent="0">
              <a:buNone/>
              <a:defRPr sz="1700" b="1"/>
            </a:lvl9pPr>
          </a:lstStyle>
          <a:p>
            <a:pPr lvl="0"/>
            <a:r>
              <a:rPr lang="cs-CZ" smtClean="0"/>
              <a:t>Kliknutím lze upravit styly předlohy textu.</a:t>
            </a:r>
          </a:p>
        </p:txBody>
      </p:sp>
      <p:sp>
        <p:nvSpPr>
          <p:cNvPr id="5" name="Text Placeholder 4"/>
          <p:cNvSpPr>
            <a:spLocks noGrp="1"/>
          </p:cNvSpPr>
          <p:nvPr>
            <p:ph type="body" sz="quarter" idx="3"/>
          </p:nvPr>
        </p:nvSpPr>
        <p:spPr>
          <a:xfrm>
            <a:off x="5035550" y="1600200"/>
            <a:ext cx="4378589" cy="609599"/>
          </a:xfrm>
        </p:spPr>
        <p:txBody>
          <a:bodyPr anchor="b">
            <a:noAutofit/>
          </a:bodyPr>
          <a:lstStyle>
            <a:lvl1pPr marL="0" indent="0" algn="ctr">
              <a:buNone/>
              <a:defRPr sz="2500" b="0"/>
            </a:lvl1pPr>
            <a:lvl2pPr marL="478898" indent="0">
              <a:buNone/>
              <a:defRPr sz="2100" b="1"/>
            </a:lvl2pPr>
            <a:lvl3pPr marL="957795" indent="0">
              <a:buNone/>
              <a:defRPr sz="1900" b="1"/>
            </a:lvl3pPr>
            <a:lvl4pPr marL="1436690" indent="0">
              <a:buNone/>
              <a:defRPr sz="1700" b="1"/>
            </a:lvl4pPr>
            <a:lvl5pPr marL="1915588" indent="0">
              <a:buNone/>
              <a:defRPr sz="1700" b="1"/>
            </a:lvl5pPr>
            <a:lvl6pPr marL="2394486" indent="0">
              <a:buNone/>
              <a:defRPr sz="1700" b="1"/>
            </a:lvl6pPr>
            <a:lvl7pPr marL="2873383" indent="0">
              <a:buNone/>
              <a:defRPr sz="1700" b="1"/>
            </a:lvl7pPr>
            <a:lvl8pPr marL="3352279" indent="0">
              <a:buNone/>
              <a:defRPr sz="1700" b="1"/>
            </a:lvl8pPr>
            <a:lvl9pPr marL="3831176" indent="0">
              <a:buNone/>
              <a:defRPr sz="1700" b="1"/>
            </a:lvl9pPr>
          </a:lstStyle>
          <a:p>
            <a:pPr lvl="0"/>
            <a:r>
              <a:rPr lang="cs-CZ" smtClean="0"/>
              <a:t>Kliknutím lze upravit styly předlohy textu.</a:t>
            </a:r>
          </a:p>
        </p:txBody>
      </p:sp>
      <p:sp>
        <p:nvSpPr>
          <p:cNvPr id="11" name="Content Placeholder 10"/>
          <p:cNvSpPr>
            <a:spLocks noGrp="1"/>
          </p:cNvSpPr>
          <p:nvPr>
            <p:ph sz="quarter" idx="13"/>
          </p:nvPr>
        </p:nvSpPr>
        <p:spPr>
          <a:xfrm>
            <a:off x="495301" y="2212848"/>
            <a:ext cx="4378453"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5061967" y="2212849"/>
            <a:ext cx="4378453"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pPr>
              <a:defRPr/>
            </a:pPr>
            <a:fld id="{56B95575-A42D-4192-A82C-40E341999CB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854547407"/>
      </p:ext>
    </p:extLst>
  </p:cSld>
  <p:clrMapOvr>
    <a:masterClrMapping/>
  </p:clrMapOvr>
  <p:transition spd="med">
    <p:pull dir="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5565DB6-31EB-4FCF-BA67-782AEB9A858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520799486"/>
      </p:ext>
    </p:extLst>
  </p:cSld>
  <p:clrMapOvr>
    <a:masterClrMapping/>
  </p:clrMapOvr>
  <p:transition spd="med">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870451" y="3924300"/>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p>
        </p:txBody>
      </p:sp>
      <p:sp>
        <p:nvSpPr>
          <p:cNvPr id="5" name="Oval 7"/>
          <p:cNvSpPr/>
          <p:nvPr/>
        </p:nvSpPr>
        <p:spPr>
          <a:xfrm>
            <a:off x="5087145" y="3924300"/>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p>
        </p:txBody>
      </p:sp>
      <p:sp>
        <p:nvSpPr>
          <p:cNvPr id="6" name="Oval 8"/>
          <p:cNvSpPr/>
          <p:nvPr/>
        </p:nvSpPr>
        <p:spPr>
          <a:xfrm>
            <a:off x="4655478" y="3924300"/>
            <a:ext cx="91148"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p>
        </p:txBody>
      </p:sp>
      <p:sp>
        <p:nvSpPr>
          <p:cNvPr id="2" name="Title 1"/>
          <p:cNvSpPr>
            <a:spLocks noGrp="1"/>
          </p:cNvSpPr>
          <p:nvPr>
            <p:ph type="title"/>
          </p:nvPr>
        </p:nvSpPr>
        <p:spPr>
          <a:xfrm>
            <a:off x="782507" y="1371601"/>
            <a:ext cx="8420101" cy="2505075"/>
          </a:xfrm>
        </p:spPr>
        <p:txBody>
          <a:bodyPr/>
          <a:lstStyle>
            <a:lvl1pPr algn="ctr" defTabSz="957795" rtl="0" eaLnBrk="1" latinLnBrk="0" hangingPunct="1">
              <a:lnSpc>
                <a:spcPct val="100000"/>
              </a:lnSpc>
              <a:spcBef>
                <a:spcPct val="0"/>
              </a:spcBef>
              <a:buNone/>
              <a:defRPr lang="en-US" sz="50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82507" y="4068764"/>
            <a:ext cx="8420101" cy="1131886"/>
          </a:xfrm>
        </p:spPr>
        <p:txBody>
          <a:bodyPr/>
          <a:lstStyle>
            <a:lvl1pPr marL="0" indent="0" algn="ctr">
              <a:buNone/>
              <a:defRPr sz="2100">
                <a:solidFill>
                  <a:schemeClr val="tx1">
                    <a:tint val="75000"/>
                  </a:schemeClr>
                </a:solidFill>
              </a:defRPr>
            </a:lvl1pPr>
            <a:lvl2pPr marL="478898" indent="0">
              <a:buNone/>
              <a:defRPr sz="1900">
                <a:solidFill>
                  <a:schemeClr val="tx1">
                    <a:tint val="75000"/>
                  </a:schemeClr>
                </a:solidFill>
              </a:defRPr>
            </a:lvl2pPr>
            <a:lvl3pPr marL="957795" indent="0">
              <a:buNone/>
              <a:defRPr sz="1700">
                <a:solidFill>
                  <a:schemeClr val="tx1">
                    <a:tint val="75000"/>
                  </a:schemeClr>
                </a:solidFill>
              </a:defRPr>
            </a:lvl3pPr>
            <a:lvl4pPr marL="1436690" indent="0">
              <a:buNone/>
              <a:defRPr sz="1500">
                <a:solidFill>
                  <a:schemeClr val="tx1">
                    <a:tint val="75000"/>
                  </a:schemeClr>
                </a:solidFill>
              </a:defRPr>
            </a:lvl4pPr>
            <a:lvl5pPr marL="1915588" indent="0">
              <a:buNone/>
              <a:defRPr sz="1500">
                <a:solidFill>
                  <a:schemeClr val="tx1">
                    <a:tint val="75000"/>
                  </a:schemeClr>
                </a:solidFill>
              </a:defRPr>
            </a:lvl5pPr>
            <a:lvl6pPr marL="2394486" indent="0">
              <a:buNone/>
              <a:defRPr sz="1500">
                <a:solidFill>
                  <a:schemeClr val="tx1">
                    <a:tint val="75000"/>
                  </a:schemeClr>
                </a:solidFill>
              </a:defRPr>
            </a:lvl6pPr>
            <a:lvl7pPr marL="2873383" indent="0">
              <a:buNone/>
              <a:defRPr sz="1500">
                <a:solidFill>
                  <a:schemeClr val="tx1">
                    <a:tint val="75000"/>
                  </a:schemeClr>
                </a:solidFill>
              </a:defRPr>
            </a:lvl7pPr>
            <a:lvl8pPr marL="3352279" indent="0">
              <a:buNone/>
              <a:defRPr sz="1500">
                <a:solidFill>
                  <a:schemeClr val="tx1">
                    <a:tint val="75000"/>
                  </a:schemeClr>
                </a:solidFill>
              </a:defRPr>
            </a:lvl8pPr>
            <a:lvl9pPr marL="3831176" indent="0">
              <a:buNone/>
              <a:defRPr sz="15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p>
        </p:txBody>
      </p:sp>
      <p:sp>
        <p:nvSpPr>
          <p:cNvPr id="8" name="Footer Placeholder 4"/>
          <p:cNvSpPr>
            <a:spLocks noGrp="1"/>
          </p:cNvSpPr>
          <p:nvPr>
            <p:ph type="ftr" sz="quarter" idx="11"/>
          </p:nvPr>
        </p:nvSpPr>
        <p:spPr/>
        <p:txBody>
          <a:bodyPr/>
          <a:lstStyle>
            <a:lvl1pPr>
              <a:defRPr/>
            </a:lvl1pPr>
          </a:lstStyle>
          <a:p>
            <a:pPr>
              <a:defRPr/>
            </a:pPr>
            <a:endParaRPr lang="cs-CZ"/>
          </a:p>
        </p:txBody>
      </p:sp>
      <p:sp>
        <p:nvSpPr>
          <p:cNvPr id="9" name="Slide Number Placeholder 5"/>
          <p:cNvSpPr>
            <a:spLocks noGrp="1"/>
          </p:cNvSpPr>
          <p:nvPr>
            <p:ph type="sldNum" sz="quarter" idx="12"/>
          </p:nvPr>
        </p:nvSpPr>
        <p:spPr/>
        <p:txBody>
          <a:bodyPr/>
          <a:lstStyle>
            <a:lvl1pPr>
              <a:defRPr/>
            </a:lvl1pPr>
          </a:lstStyle>
          <a:p>
            <a:pPr>
              <a:defRPr/>
            </a:pPr>
            <a:fld id="{D834D6A2-6920-4FAA-A1DA-FE7C225EB4D6}" type="slidenum">
              <a:rPr lang="cs-CZ"/>
              <a:pPr>
                <a:defRPr/>
              </a:pPr>
              <a:t>‹#›</a:t>
            </a:fld>
            <a:endParaRPr lang="cs-CZ"/>
          </a:p>
        </p:txBody>
      </p:sp>
    </p:spTree>
  </p:cSld>
  <p:clrMapOvr>
    <a:masterClrMapping/>
  </p:clrMapOvr>
  <p:transition spd="med">
    <p:pull dir="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5A3A7A0-2782-41CC-93E9-8FE0DB58C07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770853082"/>
      </p:ext>
    </p:extLst>
  </p:cSld>
  <p:clrMapOvr>
    <a:masterClrMapping/>
  </p:clrMapOvr>
  <p:transition spd="med">
    <p:pull dir="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399345" y="266700"/>
            <a:ext cx="3259007" cy="2095500"/>
          </a:xfrm>
        </p:spPr>
        <p:txBody>
          <a:bodyPr/>
          <a:lstStyle>
            <a:lvl1pPr algn="ctr">
              <a:lnSpc>
                <a:spcPct val="100000"/>
              </a:lnSpc>
              <a:defRPr sz="30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79068" y="273052"/>
            <a:ext cx="5412184" cy="5853113"/>
          </a:xfrm>
        </p:spPr>
        <p:txBody>
          <a:bodyPr/>
          <a:lstStyle>
            <a:lvl1pPr>
              <a:defRPr sz="35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399345" y="2438402"/>
            <a:ext cx="3259007" cy="3687763"/>
          </a:xfrm>
        </p:spPr>
        <p:txBody>
          <a:bodyPr>
            <a:normAutofit/>
          </a:bodyPr>
          <a:lstStyle>
            <a:lvl1pPr marL="0" indent="0" algn="ctr">
              <a:lnSpc>
                <a:spcPct val="125000"/>
              </a:lnSpc>
              <a:buNone/>
              <a:defRPr sz="1700"/>
            </a:lvl1pPr>
            <a:lvl2pPr marL="478898" indent="0">
              <a:buNone/>
              <a:defRPr sz="1300"/>
            </a:lvl2pPr>
            <a:lvl3pPr marL="957795" indent="0">
              <a:buNone/>
              <a:defRPr sz="1000"/>
            </a:lvl3pPr>
            <a:lvl4pPr marL="1436690" indent="0">
              <a:buNone/>
              <a:defRPr sz="800"/>
            </a:lvl4pPr>
            <a:lvl5pPr marL="1915588" indent="0">
              <a:buNone/>
              <a:defRPr sz="800"/>
            </a:lvl5pPr>
            <a:lvl6pPr marL="2394486" indent="0">
              <a:buNone/>
              <a:defRPr sz="800"/>
            </a:lvl6pPr>
            <a:lvl7pPr marL="2873383" indent="0">
              <a:buNone/>
              <a:defRPr sz="800"/>
            </a:lvl7pPr>
            <a:lvl8pPr marL="3352279" indent="0">
              <a:buNone/>
              <a:defRPr sz="800"/>
            </a:lvl8pPr>
            <a:lvl9pPr marL="3831176" indent="0">
              <a:buNone/>
              <a:defRPr sz="8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C2EB42-FD70-43FB-950F-CCC5582531A8}"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896345010"/>
      </p:ext>
    </p:extLst>
  </p:cSld>
  <p:clrMapOvr>
    <a:masterClrMapping/>
  </p:clrMapOvr>
  <p:transition spd="med">
    <p:pull dir="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819541" y="228599"/>
            <a:ext cx="6187810" cy="895351"/>
          </a:xfrm>
        </p:spPr>
        <p:txBody>
          <a:bodyPr/>
          <a:lstStyle>
            <a:lvl1pPr algn="ctr">
              <a:lnSpc>
                <a:spcPct val="100000"/>
              </a:lnSpc>
              <a:defRPr sz="3000" b="0"/>
            </a:lvl1pPr>
          </a:lstStyle>
          <a:p>
            <a:r>
              <a:rPr lang="cs-CZ" smtClean="0"/>
              <a:t>Kliknutím lze upravit styl.</a:t>
            </a:r>
            <a:endParaRPr lang="en-US" dirty="0"/>
          </a:p>
        </p:txBody>
      </p:sp>
      <p:sp>
        <p:nvSpPr>
          <p:cNvPr id="3" name="Picture Placeholder 2"/>
          <p:cNvSpPr>
            <a:spLocks noGrp="1"/>
          </p:cNvSpPr>
          <p:nvPr>
            <p:ph type="pic" idx="1"/>
          </p:nvPr>
        </p:nvSpPr>
        <p:spPr>
          <a:xfrm>
            <a:off x="1633803" y="1143001"/>
            <a:ext cx="655928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500"/>
            </a:lvl1pPr>
            <a:lvl2pPr marL="478898" indent="0">
              <a:buNone/>
              <a:defRPr sz="3000"/>
            </a:lvl2pPr>
            <a:lvl3pPr marL="957795" indent="0">
              <a:buNone/>
              <a:defRPr sz="2500"/>
            </a:lvl3pPr>
            <a:lvl4pPr marL="1436690" indent="0">
              <a:buNone/>
              <a:defRPr sz="2100"/>
            </a:lvl4pPr>
            <a:lvl5pPr marL="1915588" indent="0">
              <a:buNone/>
              <a:defRPr sz="2100"/>
            </a:lvl5pPr>
            <a:lvl6pPr marL="2394486" indent="0">
              <a:buNone/>
              <a:defRPr sz="2100"/>
            </a:lvl6pPr>
            <a:lvl7pPr marL="2873383" indent="0">
              <a:buNone/>
              <a:defRPr sz="2100"/>
            </a:lvl7pPr>
            <a:lvl8pPr marL="3352279" indent="0">
              <a:buNone/>
              <a:defRPr sz="2100"/>
            </a:lvl8pPr>
            <a:lvl9pPr marL="3831176" indent="0">
              <a:buNone/>
              <a:defRPr sz="21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819541" y="5810252"/>
            <a:ext cx="6187810" cy="533400"/>
          </a:xfrm>
        </p:spPr>
        <p:txBody>
          <a:bodyPr>
            <a:normAutofit/>
          </a:bodyPr>
          <a:lstStyle>
            <a:lvl1pPr marL="0" indent="0" algn="ctr">
              <a:buNone/>
              <a:defRPr sz="1700"/>
            </a:lvl1pPr>
            <a:lvl2pPr marL="478898" indent="0">
              <a:buNone/>
              <a:defRPr sz="1300"/>
            </a:lvl2pPr>
            <a:lvl3pPr marL="957795" indent="0">
              <a:buNone/>
              <a:defRPr sz="1000"/>
            </a:lvl3pPr>
            <a:lvl4pPr marL="1436690" indent="0">
              <a:buNone/>
              <a:defRPr sz="800"/>
            </a:lvl4pPr>
            <a:lvl5pPr marL="1915588" indent="0">
              <a:buNone/>
              <a:defRPr sz="800"/>
            </a:lvl5pPr>
            <a:lvl6pPr marL="2394486" indent="0">
              <a:buNone/>
              <a:defRPr sz="800"/>
            </a:lvl6pPr>
            <a:lvl7pPr marL="2873383" indent="0">
              <a:buNone/>
              <a:defRPr sz="800"/>
            </a:lvl7pPr>
            <a:lvl8pPr marL="3352279" indent="0">
              <a:buNone/>
              <a:defRPr sz="800"/>
            </a:lvl8pPr>
            <a:lvl9pPr marL="3831176" indent="0">
              <a:buNone/>
              <a:defRPr sz="8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496C2F-BB42-4209-BF26-4943B75A7B0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110018085"/>
      </p:ext>
    </p:extLst>
  </p:cSld>
  <p:clrMapOvr>
    <a:masterClrMapping/>
  </p:clrMapOvr>
  <p:transition spd="med">
    <p:pull dir="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F5D37C-6453-4755-A5BE-F9A370D778E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770572594"/>
      </p:ext>
    </p:extLst>
  </p:cSld>
  <p:clrMapOvr>
    <a:masterClrMapping/>
  </p:clrMapOvr>
  <p:transition spd="med">
    <p:pull dir="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1" y="274640"/>
            <a:ext cx="2228849" cy="5851524"/>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95301" y="274640"/>
            <a:ext cx="6521451" cy="5851524"/>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B041F2-837B-46BD-9732-1829083F4DDC}"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565260558"/>
      </p:ext>
    </p:extLst>
  </p:cSld>
  <p:clrMapOvr>
    <a:masterClrMapping/>
  </p:clrMapOvr>
  <p:transition spd="med">
    <p:pull dir="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42951" y="609602"/>
            <a:ext cx="8420101" cy="4267200"/>
          </a:xfrm>
        </p:spPr>
        <p:txBody>
          <a:bodyPr/>
          <a:lstStyle>
            <a:lvl1pPr>
              <a:lnSpc>
                <a:spcPct val="100000"/>
              </a:lnSpc>
              <a:defRPr sz="8400"/>
            </a:lvl1pPr>
          </a:lstStyle>
          <a:p>
            <a:r>
              <a:rPr lang="cs-CZ" smtClean="0"/>
              <a:t>Kliknutím lze upravit styl.</a:t>
            </a:r>
            <a:endParaRPr lang="en-US" dirty="0"/>
          </a:p>
        </p:txBody>
      </p:sp>
      <p:sp>
        <p:nvSpPr>
          <p:cNvPr id="3" name="Subtitle 2"/>
          <p:cNvSpPr>
            <a:spLocks noGrp="1"/>
          </p:cNvSpPr>
          <p:nvPr>
            <p:ph type="subTitle" idx="1"/>
          </p:nvPr>
        </p:nvSpPr>
        <p:spPr>
          <a:xfrm>
            <a:off x="1485901" y="4953001"/>
            <a:ext cx="6934201" cy="1219200"/>
          </a:xfrm>
        </p:spPr>
        <p:txBody>
          <a:bodyPr>
            <a:normAutofit/>
          </a:bodyPr>
          <a:lstStyle>
            <a:lvl1pPr marL="0" indent="0" algn="ctr">
              <a:buNone/>
              <a:defRPr sz="2500">
                <a:solidFill>
                  <a:schemeClr val="tx1">
                    <a:tint val="75000"/>
                  </a:schemeClr>
                </a:solidFill>
              </a:defRPr>
            </a:lvl1pPr>
            <a:lvl2pPr marL="478898" indent="0" algn="ctr">
              <a:buNone/>
              <a:defRPr>
                <a:solidFill>
                  <a:schemeClr val="tx1">
                    <a:tint val="75000"/>
                  </a:schemeClr>
                </a:solidFill>
              </a:defRPr>
            </a:lvl2pPr>
            <a:lvl3pPr marL="957795" indent="0" algn="ctr">
              <a:buNone/>
              <a:defRPr>
                <a:solidFill>
                  <a:schemeClr val="tx1">
                    <a:tint val="75000"/>
                  </a:schemeClr>
                </a:solidFill>
              </a:defRPr>
            </a:lvl3pPr>
            <a:lvl4pPr marL="1436690" indent="0" algn="ctr">
              <a:buNone/>
              <a:defRPr>
                <a:solidFill>
                  <a:schemeClr val="tx1">
                    <a:tint val="75000"/>
                  </a:schemeClr>
                </a:solidFill>
              </a:defRPr>
            </a:lvl4pPr>
            <a:lvl5pPr marL="1915588" indent="0" algn="ctr">
              <a:buNone/>
              <a:defRPr>
                <a:solidFill>
                  <a:schemeClr val="tx1">
                    <a:tint val="75000"/>
                  </a:schemeClr>
                </a:solidFill>
              </a:defRPr>
            </a:lvl5pPr>
            <a:lvl6pPr marL="2394486" indent="0" algn="ctr">
              <a:buNone/>
              <a:defRPr>
                <a:solidFill>
                  <a:schemeClr val="tx1">
                    <a:tint val="75000"/>
                  </a:schemeClr>
                </a:solidFill>
              </a:defRPr>
            </a:lvl6pPr>
            <a:lvl7pPr marL="2873383" indent="0" algn="ctr">
              <a:buNone/>
              <a:defRPr>
                <a:solidFill>
                  <a:schemeClr val="tx1">
                    <a:tint val="75000"/>
                  </a:schemeClr>
                </a:solidFill>
              </a:defRPr>
            </a:lvl7pPr>
            <a:lvl8pPr marL="3352279" indent="0" algn="ctr">
              <a:buNone/>
              <a:defRPr>
                <a:solidFill>
                  <a:schemeClr val="tx1">
                    <a:tint val="75000"/>
                  </a:schemeClr>
                </a:solidFill>
              </a:defRPr>
            </a:lvl8pPr>
            <a:lvl9pPr marL="3831176"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405A2E8-A805-4938-92EE-09DB5E008CD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240157531"/>
      </p:ext>
    </p:extLst>
  </p:cSld>
  <p:clrMapOvr>
    <a:masterClrMapping/>
  </p:clrMapOvr>
  <p:transition spd="med">
    <p:pull dir="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3DB53C-76C6-46F9-9B19-C18720A1660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286385224"/>
      </p:ext>
    </p:extLst>
  </p:cSld>
  <p:clrMapOvr>
    <a:masterClrMapping/>
  </p:clrMapOvr>
  <p:transition spd="med">
    <p:pull dir="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870451" y="3924300"/>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5" name="Oval 7"/>
          <p:cNvSpPr/>
          <p:nvPr/>
        </p:nvSpPr>
        <p:spPr>
          <a:xfrm>
            <a:off x="5087145" y="3924300"/>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6" name="Oval 8"/>
          <p:cNvSpPr/>
          <p:nvPr/>
        </p:nvSpPr>
        <p:spPr>
          <a:xfrm>
            <a:off x="4655478" y="3924300"/>
            <a:ext cx="91148"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
        <p:nvSpPr>
          <p:cNvPr id="2" name="Title 1"/>
          <p:cNvSpPr>
            <a:spLocks noGrp="1"/>
          </p:cNvSpPr>
          <p:nvPr>
            <p:ph type="title"/>
          </p:nvPr>
        </p:nvSpPr>
        <p:spPr>
          <a:xfrm>
            <a:off x="782507" y="1371601"/>
            <a:ext cx="8420101" cy="2505075"/>
          </a:xfrm>
        </p:spPr>
        <p:txBody>
          <a:bodyPr/>
          <a:lstStyle>
            <a:lvl1pPr algn="ctr" defTabSz="957795" rtl="0" eaLnBrk="1" latinLnBrk="0" hangingPunct="1">
              <a:lnSpc>
                <a:spcPct val="100000"/>
              </a:lnSpc>
              <a:spcBef>
                <a:spcPct val="0"/>
              </a:spcBef>
              <a:buNone/>
              <a:defRPr lang="en-US" sz="50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82507" y="4068764"/>
            <a:ext cx="8420101" cy="1131886"/>
          </a:xfrm>
        </p:spPr>
        <p:txBody>
          <a:bodyPr/>
          <a:lstStyle>
            <a:lvl1pPr marL="0" indent="0" algn="ctr">
              <a:buNone/>
              <a:defRPr sz="2100">
                <a:solidFill>
                  <a:schemeClr val="tx1">
                    <a:tint val="75000"/>
                  </a:schemeClr>
                </a:solidFill>
              </a:defRPr>
            </a:lvl1pPr>
            <a:lvl2pPr marL="478898" indent="0">
              <a:buNone/>
              <a:defRPr sz="1900">
                <a:solidFill>
                  <a:schemeClr val="tx1">
                    <a:tint val="75000"/>
                  </a:schemeClr>
                </a:solidFill>
              </a:defRPr>
            </a:lvl2pPr>
            <a:lvl3pPr marL="957795" indent="0">
              <a:buNone/>
              <a:defRPr sz="1700">
                <a:solidFill>
                  <a:schemeClr val="tx1">
                    <a:tint val="75000"/>
                  </a:schemeClr>
                </a:solidFill>
              </a:defRPr>
            </a:lvl3pPr>
            <a:lvl4pPr marL="1436690" indent="0">
              <a:buNone/>
              <a:defRPr sz="1500">
                <a:solidFill>
                  <a:schemeClr val="tx1">
                    <a:tint val="75000"/>
                  </a:schemeClr>
                </a:solidFill>
              </a:defRPr>
            </a:lvl4pPr>
            <a:lvl5pPr marL="1915588" indent="0">
              <a:buNone/>
              <a:defRPr sz="1500">
                <a:solidFill>
                  <a:schemeClr val="tx1">
                    <a:tint val="75000"/>
                  </a:schemeClr>
                </a:solidFill>
              </a:defRPr>
            </a:lvl5pPr>
            <a:lvl6pPr marL="2394486" indent="0">
              <a:buNone/>
              <a:defRPr sz="1500">
                <a:solidFill>
                  <a:schemeClr val="tx1">
                    <a:tint val="75000"/>
                  </a:schemeClr>
                </a:solidFill>
              </a:defRPr>
            </a:lvl6pPr>
            <a:lvl7pPr marL="2873383" indent="0">
              <a:buNone/>
              <a:defRPr sz="1500">
                <a:solidFill>
                  <a:schemeClr val="tx1">
                    <a:tint val="75000"/>
                  </a:schemeClr>
                </a:solidFill>
              </a:defRPr>
            </a:lvl7pPr>
            <a:lvl8pPr marL="3352279" indent="0">
              <a:buNone/>
              <a:defRPr sz="1500">
                <a:solidFill>
                  <a:schemeClr val="tx1">
                    <a:tint val="75000"/>
                  </a:schemeClr>
                </a:solidFill>
              </a:defRPr>
            </a:lvl8pPr>
            <a:lvl9pPr marL="3831176" indent="0">
              <a:buNone/>
              <a:defRPr sz="15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6AC4753-535F-4649-84B9-18ACE42E1F5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629477807"/>
      </p:ext>
    </p:extLst>
  </p:cSld>
  <p:clrMapOvr>
    <a:masterClrMapping/>
  </p:clrMapOvr>
  <p:transition spd="med">
    <p:pull dir="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5035551" y="1600201"/>
            <a:ext cx="4375150" cy="4525963"/>
          </a:xfrm>
        </p:spPr>
        <p:txBody>
          <a:bodyPr/>
          <a:lstStyle>
            <a:lvl1pPr>
              <a:defRPr sz="2500"/>
            </a:lvl1pPr>
            <a:lvl2pPr>
              <a:defRPr sz="1700"/>
            </a:lvl2pPr>
            <a:lvl3pPr>
              <a:defRPr sz="1700"/>
            </a:lvl3pPr>
            <a:lvl4pPr>
              <a:defRPr sz="1700"/>
            </a:lvl4pPr>
            <a:lvl5pPr>
              <a:defRPr sz="1700"/>
            </a:lvl5pPr>
            <a:lvl6pPr>
              <a:defRPr sz="1700"/>
            </a:lvl6pPr>
            <a:lvl7pPr>
              <a:defRPr sz="1700"/>
            </a:lvl7pPr>
            <a:lvl8pPr>
              <a:defRPr sz="1700"/>
            </a:lvl8pPr>
            <a:lvl9pPr>
              <a:defRPr sz="17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96240" y="1600200"/>
            <a:ext cx="4378453" cy="4526281"/>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1C316E14-D8E6-4FE7-BD4C-CF789648F54F}"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802773058"/>
      </p:ext>
    </p:extLst>
  </p:cSld>
  <p:clrMapOvr>
    <a:masterClrMapping/>
  </p:clrMapOvr>
  <p:transition spd="med">
    <p:pull dir="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95301" y="1600200"/>
            <a:ext cx="4376870" cy="609599"/>
          </a:xfrm>
        </p:spPr>
        <p:txBody>
          <a:bodyPr anchor="b">
            <a:noAutofit/>
          </a:bodyPr>
          <a:lstStyle>
            <a:lvl1pPr marL="0" indent="0" algn="ctr">
              <a:buNone/>
              <a:defRPr sz="2500" b="0"/>
            </a:lvl1pPr>
            <a:lvl2pPr marL="478898" indent="0">
              <a:buNone/>
              <a:defRPr sz="2100" b="1"/>
            </a:lvl2pPr>
            <a:lvl3pPr marL="957795" indent="0">
              <a:buNone/>
              <a:defRPr sz="1900" b="1"/>
            </a:lvl3pPr>
            <a:lvl4pPr marL="1436690" indent="0">
              <a:buNone/>
              <a:defRPr sz="1700" b="1"/>
            </a:lvl4pPr>
            <a:lvl5pPr marL="1915588" indent="0">
              <a:buNone/>
              <a:defRPr sz="1700" b="1"/>
            </a:lvl5pPr>
            <a:lvl6pPr marL="2394486" indent="0">
              <a:buNone/>
              <a:defRPr sz="1700" b="1"/>
            </a:lvl6pPr>
            <a:lvl7pPr marL="2873383" indent="0">
              <a:buNone/>
              <a:defRPr sz="1700" b="1"/>
            </a:lvl7pPr>
            <a:lvl8pPr marL="3352279" indent="0">
              <a:buNone/>
              <a:defRPr sz="1700" b="1"/>
            </a:lvl8pPr>
            <a:lvl9pPr marL="3831176" indent="0">
              <a:buNone/>
              <a:defRPr sz="1700" b="1"/>
            </a:lvl9pPr>
          </a:lstStyle>
          <a:p>
            <a:pPr lvl="0"/>
            <a:r>
              <a:rPr lang="cs-CZ" smtClean="0"/>
              <a:t>Kliknutím lze upravit styly předlohy textu.</a:t>
            </a:r>
          </a:p>
        </p:txBody>
      </p:sp>
      <p:sp>
        <p:nvSpPr>
          <p:cNvPr id="5" name="Text Placeholder 4"/>
          <p:cNvSpPr>
            <a:spLocks noGrp="1"/>
          </p:cNvSpPr>
          <p:nvPr>
            <p:ph type="body" sz="quarter" idx="3"/>
          </p:nvPr>
        </p:nvSpPr>
        <p:spPr>
          <a:xfrm>
            <a:off x="5035550" y="1600200"/>
            <a:ext cx="4378589" cy="609599"/>
          </a:xfrm>
        </p:spPr>
        <p:txBody>
          <a:bodyPr anchor="b">
            <a:noAutofit/>
          </a:bodyPr>
          <a:lstStyle>
            <a:lvl1pPr marL="0" indent="0" algn="ctr">
              <a:buNone/>
              <a:defRPr sz="2500" b="0"/>
            </a:lvl1pPr>
            <a:lvl2pPr marL="478898" indent="0">
              <a:buNone/>
              <a:defRPr sz="2100" b="1"/>
            </a:lvl2pPr>
            <a:lvl3pPr marL="957795" indent="0">
              <a:buNone/>
              <a:defRPr sz="1900" b="1"/>
            </a:lvl3pPr>
            <a:lvl4pPr marL="1436690" indent="0">
              <a:buNone/>
              <a:defRPr sz="1700" b="1"/>
            </a:lvl4pPr>
            <a:lvl5pPr marL="1915588" indent="0">
              <a:buNone/>
              <a:defRPr sz="1700" b="1"/>
            </a:lvl5pPr>
            <a:lvl6pPr marL="2394486" indent="0">
              <a:buNone/>
              <a:defRPr sz="1700" b="1"/>
            </a:lvl6pPr>
            <a:lvl7pPr marL="2873383" indent="0">
              <a:buNone/>
              <a:defRPr sz="1700" b="1"/>
            </a:lvl7pPr>
            <a:lvl8pPr marL="3352279" indent="0">
              <a:buNone/>
              <a:defRPr sz="1700" b="1"/>
            </a:lvl8pPr>
            <a:lvl9pPr marL="3831176" indent="0">
              <a:buNone/>
              <a:defRPr sz="1700" b="1"/>
            </a:lvl9pPr>
          </a:lstStyle>
          <a:p>
            <a:pPr lvl="0"/>
            <a:r>
              <a:rPr lang="cs-CZ" smtClean="0"/>
              <a:t>Kliknutím lze upravit styly předlohy textu.</a:t>
            </a:r>
          </a:p>
        </p:txBody>
      </p:sp>
      <p:sp>
        <p:nvSpPr>
          <p:cNvPr id="11" name="Content Placeholder 10"/>
          <p:cNvSpPr>
            <a:spLocks noGrp="1"/>
          </p:cNvSpPr>
          <p:nvPr>
            <p:ph sz="quarter" idx="13"/>
          </p:nvPr>
        </p:nvSpPr>
        <p:spPr>
          <a:xfrm>
            <a:off x="495301" y="2212848"/>
            <a:ext cx="4378453"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5061967" y="2212849"/>
            <a:ext cx="4378453"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pPr>
              <a:defRPr/>
            </a:pPr>
            <a:fld id="{56B95575-A42D-4192-A82C-40E341999CB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373251175"/>
      </p:ext>
    </p:extLst>
  </p:cSld>
  <p:clrMapOvr>
    <a:masterClrMapping/>
  </p:clrMapOvr>
  <p:transition spd="med">
    <p:pull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5035551" y="1600201"/>
            <a:ext cx="4375150" cy="4525963"/>
          </a:xfrm>
        </p:spPr>
        <p:txBody>
          <a:bodyPr/>
          <a:lstStyle>
            <a:lvl1pPr>
              <a:defRPr sz="2500"/>
            </a:lvl1pPr>
            <a:lvl2pPr>
              <a:defRPr sz="1700"/>
            </a:lvl2pPr>
            <a:lvl3pPr>
              <a:defRPr sz="1700"/>
            </a:lvl3pPr>
            <a:lvl4pPr>
              <a:defRPr sz="1700"/>
            </a:lvl4pPr>
            <a:lvl5pPr>
              <a:defRPr sz="1700"/>
            </a:lvl5pPr>
            <a:lvl6pPr>
              <a:defRPr sz="1700"/>
            </a:lvl6pPr>
            <a:lvl7pPr>
              <a:defRPr sz="1700"/>
            </a:lvl7pPr>
            <a:lvl8pPr>
              <a:defRPr sz="1700"/>
            </a:lvl8pPr>
            <a:lvl9pPr>
              <a:defRPr sz="17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96240" y="1600200"/>
            <a:ext cx="4378453" cy="4526281"/>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p>
        </p:txBody>
      </p:sp>
      <p:sp>
        <p:nvSpPr>
          <p:cNvPr id="6" name="Footer Placeholder 4"/>
          <p:cNvSpPr>
            <a:spLocks noGrp="1"/>
          </p:cNvSpPr>
          <p:nvPr>
            <p:ph type="ftr" sz="quarter" idx="15"/>
          </p:nvPr>
        </p:nvSpPr>
        <p:spPr/>
        <p:txBody>
          <a:bodyPr/>
          <a:lstStyle>
            <a:lvl1pPr>
              <a:defRPr/>
            </a:lvl1pPr>
          </a:lstStyle>
          <a:p>
            <a:pPr>
              <a:defRPr/>
            </a:pPr>
            <a:endParaRPr lang="cs-CZ"/>
          </a:p>
        </p:txBody>
      </p:sp>
      <p:sp>
        <p:nvSpPr>
          <p:cNvPr id="7" name="Slide Number Placeholder 5"/>
          <p:cNvSpPr>
            <a:spLocks noGrp="1"/>
          </p:cNvSpPr>
          <p:nvPr>
            <p:ph type="sldNum" sz="quarter" idx="16"/>
          </p:nvPr>
        </p:nvSpPr>
        <p:spPr/>
        <p:txBody>
          <a:bodyPr/>
          <a:lstStyle>
            <a:lvl1pPr>
              <a:defRPr/>
            </a:lvl1pPr>
          </a:lstStyle>
          <a:p>
            <a:pPr>
              <a:defRPr/>
            </a:pPr>
            <a:fld id="{3A8DDCED-C6B7-45B4-BEF7-5DECCEA1E36C}" type="slidenum">
              <a:rPr lang="cs-CZ"/>
              <a:pPr>
                <a:defRPr/>
              </a:pPr>
              <a:t>‹#›</a:t>
            </a:fld>
            <a:endParaRPr lang="cs-CZ"/>
          </a:p>
        </p:txBody>
      </p:sp>
    </p:spTree>
  </p:cSld>
  <p:clrMapOvr>
    <a:masterClrMapping/>
  </p:clrMapOvr>
  <p:transition spd="med">
    <p:pull dir="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5565DB6-31EB-4FCF-BA67-782AEB9A858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148959706"/>
      </p:ext>
    </p:extLst>
  </p:cSld>
  <p:clrMapOvr>
    <a:masterClrMapping/>
  </p:clrMapOvr>
  <p:transition spd="med">
    <p:pull dir="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5A3A7A0-2782-41CC-93E9-8FE0DB58C07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244806013"/>
      </p:ext>
    </p:extLst>
  </p:cSld>
  <p:clrMapOvr>
    <a:masterClrMapping/>
  </p:clrMapOvr>
  <p:transition spd="med">
    <p:pull dir="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399345" y="266700"/>
            <a:ext cx="3259007" cy="2095500"/>
          </a:xfrm>
        </p:spPr>
        <p:txBody>
          <a:bodyPr/>
          <a:lstStyle>
            <a:lvl1pPr algn="ctr">
              <a:lnSpc>
                <a:spcPct val="100000"/>
              </a:lnSpc>
              <a:defRPr sz="30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79068" y="273052"/>
            <a:ext cx="5412184" cy="5853113"/>
          </a:xfrm>
        </p:spPr>
        <p:txBody>
          <a:bodyPr/>
          <a:lstStyle>
            <a:lvl1pPr>
              <a:defRPr sz="35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399345" y="2438402"/>
            <a:ext cx="3259007" cy="3687763"/>
          </a:xfrm>
        </p:spPr>
        <p:txBody>
          <a:bodyPr>
            <a:normAutofit/>
          </a:bodyPr>
          <a:lstStyle>
            <a:lvl1pPr marL="0" indent="0" algn="ctr">
              <a:lnSpc>
                <a:spcPct val="125000"/>
              </a:lnSpc>
              <a:buNone/>
              <a:defRPr sz="1700"/>
            </a:lvl1pPr>
            <a:lvl2pPr marL="478898" indent="0">
              <a:buNone/>
              <a:defRPr sz="1300"/>
            </a:lvl2pPr>
            <a:lvl3pPr marL="957795" indent="0">
              <a:buNone/>
              <a:defRPr sz="1000"/>
            </a:lvl3pPr>
            <a:lvl4pPr marL="1436690" indent="0">
              <a:buNone/>
              <a:defRPr sz="800"/>
            </a:lvl4pPr>
            <a:lvl5pPr marL="1915588" indent="0">
              <a:buNone/>
              <a:defRPr sz="800"/>
            </a:lvl5pPr>
            <a:lvl6pPr marL="2394486" indent="0">
              <a:buNone/>
              <a:defRPr sz="800"/>
            </a:lvl6pPr>
            <a:lvl7pPr marL="2873383" indent="0">
              <a:buNone/>
              <a:defRPr sz="800"/>
            </a:lvl7pPr>
            <a:lvl8pPr marL="3352279" indent="0">
              <a:buNone/>
              <a:defRPr sz="800"/>
            </a:lvl8pPr>
            <a:lvl9pPr marL="3831176" indent="0">
              <a:buNone/>
              <a:defRPr sz="8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C2EB42-FD70-43FB-950F-CCC5582531A8}"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936349106"/>
      </p:ext>
    </p:extLst>
  </p:cSld>
  <p:clrMapOvr>
    <a:masterClrMapping/>
  </p:clrMapOvr>
  <p:transition spd="med">
    <p:pull dir="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819541" y="228599"/>
            <a:ext cx="6187810" cy="895351"/>
          </a:xfrm>
        </p:spPr>
        <p:txBody>
          <a:bodyPr/>
          <a:lstStyle>
            <a:lvl1pPr algn="ctr">
              <a:lnSpc>
                <a:spcPct val="100000"/>
              </a:lnSpc>
              <a:defRPr sz="3000" b="0"/>
            </a:lvl1pPr>
          </a:lstStyle>
          <a:p>
            <a:r>
              <a:rPr lang="cs-CZ" smtClean="0"/>
              <a:t>Kliknutím lze upravit styl.</a:t>
            </a:r>
            <a:endParaRPr lang="en-US" dirty="0"/>
          </a:p>
        </p:txBody>
      </p:sp>
      <p:sp>
        <p:nvSpPr>
          <p:cNvPr id="3" name="Picture Placeholder 2"/>
          <p:cNvSpPr>
            <a:spLocks noGrp="1"/>
          </p:cNvSpPr>
          <p:nvPr>
            <p:ph type="pic" idx="1"/>
          </p:nvPr>
        </p:nvSpPr>
        <p:spPr>
          <a:xfrm>
            <a:off x="1633803" y="1143001"/>
            <a:ext cx="655928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500"/>
            </a:lvl1pPr>
            <a:lvl2pPr marL="478898" indent="0">
              <a:buNone/>
              <a:defRPr sz="3000"/>
            </a:lvl2pPr>
            <a:lvl3pPr marL="957795" indent="0">
              <a:buNone/>
              <a:defRPr sz="2500"/>
            </a:lvl3pPr>
            <a:lvl4pPr marL="1436690" indent="0">
              <a:buNone/>
              <a:defRPr sz="2100"/>
            </a:lvl4pPr>
            <a:lvl5pPr marL="1915588" indent="0">
              <a:buNone/>
              <a:defRPr sz="2100"/>
            </a:lvl5pPr>
            <a:lvl6pPr marL="2394486" indent="0">
              <a:buNone/>
              <a:defRPr sz="2100"/>
            </a:lvl6pPr>
            <a:lvl7pPr marL="2873383" indent="0">
              <a:buNone/>
              <a:defRPr sz="2100"/>
            </a:lvl7pPr>
            <a:lvl8pPr marL="3352279" indent="0">
              <a:buNone/>
              <a:defRPr sz="2100"/>
            </a:lvl8pPr>
            <a:lvl9pPr marL="3831176" indent="0">
              <a:buNone/>
              <a:defRPr sz="21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819541" y="5810252"/>
            <a:ext cx="6187810" cy="533400"/>
          </a:xfrm>
        </p:spPr>
        <p:txBody>
          <a:bodyPr>
            <a:normAutofit/>
          </a:bodyPr>
          <a:lstStyle>
            <a:lvl1pPr marL="0" indent="0" algn="ctr">
              <a:buNone/>
              <a:defRPr sz="1700"/>
            </a:lvl1pPr>
            <a:lvl2pPr marL="478898" indent="0">
              <a:buNone/>
              <a:defRPr sz="1300"/>
            </a:lvl2pPr>
            <a:lvl3pPr marL="957795" indent="0">
              <a:buNone/>
              <a:defRPr sz="1000"/>
            </a:lvl3pPr>
            <a:lvl4pPr marL="1436690" indent="0">
              <a:buNone/>
              <a:defRPr sz="800"/>
            </a:lvl4pPr>
            <a:lvl5pPr marL="1915588" indent="0">
              <a:buNone/>
              <a:defRPr sz="800"/>
            </a:lvl5pPr>
            <a:lvl6pPr marL="2394486" indent="0">
              <a:buNone/>
              <a:defRPr sz="800"/>
            </a:lvl6pPr>
            <a:lvl7pPr marL="2873383" indent="0">
              <a:buNone/>
              <a:defRPr sz="800"/>
            </a:lvl7pPr>
            <a:lvl8pPr marL="3352279" indent="0">
              <a:buNone/>
              <a:defRPr sz="800"/>
            </a:lvl8pPr>
            <a:lvl9pPr marL="3831176" indent="0">
              <a:buNone/>
              <a:defRPr sz="8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2496C2F-BB42-4209-BF26-4943B75A7B0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281433478"/>
      </p:ext>
    </p:extLst>
  </p:cSld>
  <p:clrMapOvr>
    <a:masterClrMapping/>
  </p:clrMapOvr>
  <p:transition spd="med">
    <p:pull dir="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F5D37C-6453-4755-A5BE-F9A370D778E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1086407572"/>
      </p:ext>
    </p:extLst>
  </p:cSld>
  <p:clrMapOvr>
    <a:masterClrMapping/>
  </p:clrMapOvr>
  <p:transition spd="med">
    <p:pull dir="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1" y="274640"/>
            <a:ext cx="2228849" cy="5851524"/>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95301" y="274640"/>
            <a:ext cx="6521451" cy="5851524"/>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B041F2-837B-46BD-9732-1829083F4DDC}"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4184911257"/>
      </p:ext>
    </p:extLst>
  </p:cSld>
  <p:clrMapOvr>
    <a:masterClrMapping/>
  </p:clrMapOvr>
  <p:transition spd="med">
    <p:pull dir="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742950" y="609601"/>
            <a:ext cx="8420100" cy="4267200"/>
          </a:xfrm>
        </p:spPr>
        <p:txBody>
          <a:bodyPr/>
          <a:lstStyle>
            <a:lvl1pPr>
              <a:lnSpc>
                <a:spcPct val="100000"/>
              </a:lnSpc>
              <a:defRPr sz="8000"/>
            </a:lvl1pPr>
          </a:lstStyle>
          <a:p>
            <a:r>
              <a:rPr lang="cs-CZ" smtClean="0"/>
              <a:t>Kliknutím lze upravit styl.</a:t>
            </a:r>
            <a:endParaRPr lang="en-US" dirty="0"/>
          </a:p>
        </p:txBody>
      </p:sp>
      <p:sp>
        <p:nvSpPr>
          <p:cNvPr id="3" name="Subtitle 2"/>
          <p:cNvSpPr>
            <a:spLocks noGrp="1"/>
          </p:cNvSpPr>
          <p:nvPr>
            <p:ph type="subTitle" idx="1"/>
          </p:nvPr>
        </p:nvSpPr>
        <p:spPr>
          <a:xfrm>
            <a:off x="1485900" y="4953000"/>
            <a:ext cx="69342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AD143D-E591-475E-978E-7C5C7C1D72C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558244844"/>
      </p:ext>
    </p:extLst>
  </p:cSld>
  <p:clrMapOvr>
    <a:masterClrMapping/>
  </p:clrMapOvr>
  <p:transition spd="med">
    <p:pull dir="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E3084A5-6C7B-44B9-94F9-124D42F6E2BD}"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902111349"/>
      </p:ext>
    </p:extLst>
  </p:cSld>
  <p:clrMapOvr>
    <a:masterClrMapping/>
  </p:clrMapOvr>
  <p:transition spd="med">
    <p:pull dir="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4" name="Oval 6"/>
          <p:cNvSpPr/>
          <p:nvPr/>
        </p:nvSpPr>
        <p:spPr>
          <a:xfrm>
            <a:off x="4870450" y="3924300"/>
            <a:ext cx="91150"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5" name="Oval 7"/>
          <p:cNvSpPr/>
          <p:nvPr/>
        </p:nvSpPr>
        <p:spPr>
          <a:xfrm>
            <a:off x="5087144" y="3924300"/>
            <a:ext cx="91150"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6" name="Oval 8"/>
          <p:cNvSpPr/>
          <p:nvPr/>
        </p:nvSpPr>
        <p:spPr>
          <a:xfrm>
            <a:off x="4655477" y="3924300"/>
            <a:ext cx="9114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p:nvPr>
        </p:nvSpPr>
        <p:spPr>
          <a:xfrm>
            <a:off x="782506" y="1371601"/>
            <a:ext cx="84201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cs-CZ" smtClean="0"/>
              <a:t>Kliknutím lze upravit styl.</a:t>
            </a:r>
            <a:endParaRPr lang="en-US" dirty="0"/>
          </a:p>
        </p:txBody>
      </p:sp>
      <p:sp>
        <p:nvSpPr>
          <p:cNvPr id="3" name="Text Placeholder 2"/>
          <p:cNvSpPr>
            <a:spLocks noGrp="1"/>
          </p:cNvSpPr>
          <p:nvPr>
            <p:ph type="body" idx="1"/>
          </p:nvPr>
        </p:nvSpPr>
        <p:spPr>
          <a:xfrm>
            <a:off x="782506" y="4068764"/>
            <a:ext cx="84201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7"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34D6A2-6920-4FAA-A1DA-FE7C225EB4D6}"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841026896"/>
      </p:ext>
    </p:extLst>
  </p:cSld>
  <p:clrMapOvr>
    <a:masterClrMapping/>
  </p:clrMapOvr>
  <p:transition spd="med">
    <p:pull dir="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4" name="Content Placeholder 3"/>
          <p:cNvSpPr>
            <a:spLocks noGrp="1"/>
          </p:cNvSpPr>
          <p:nvPr>
            <p:ph sz="half" idx="2"/>
          </p:nvPr>
        </p:nvSpPr>
        <p:spPr>
          <a:xfrm>
            <a:off x="5035550" y="1600201"/>
            <a:ext cx="437515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smtClean="0"/>
          </a:p>
        </p:txBody>
      </p:sp>
      <p:sp>
        <p:nvSpPr>
          <p:cNvPr id="9" name="Content Placeholder 8"/>
          <p:cNvSpPr>
            <a:spLocks noGrp="1"/>
          </p:cNvSpPr>
          <p:nvPr>
            <p:ph sz="quarter" idx="13"/>
          </p:nvPr>
        </p:nvSpPr>
        <p:spPr>
          <a:xfrm>
            <a:off x="396240" y="1600200"/>
            <a:ext cx="4378452" cy="452628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Date Placeholder 3"/>
          <p:cNvSpPr>
            <a:spLocks noGrp="1"/>
          </p:cNvSpPr>
          <p:nvPr>
            <p:ph type="dt" sz="half" idx="14"/>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3A8DDCED-C6B7-45B4-BEF7-5DECCEA1E36C}"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925554154"/>
      </p:ext>
    </p:extLst>
  </p:cSld>
  <p:clrMapOvr>
    <a:masterClrMapping/>
  </p:clrMapOvr>
  <p:transition spd="med">
    <p:pull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95301" y="1600200"/>
            <a:ext cx="4376870" cy="609599"/>
          </a:xfrm>
        </p:spPr>
        <p:txBody>
          <a:bodyPr anchor="b">
            <a:noAutofit/>
          </a:bodyPr>
          <a:lstStyle>
            <a:lvl1pPr marL="0" indent="0" algn="ctr">
              <a:buNone/>
              <a:defRPr sz="2500" b="0"/>
            </a:lvl1pPr>
            <a:lvl2pPr marL="478898" indent="0">
              <a:buNone/>
              <a:defRPr sz="2100" b="1"/>
            </a:lvl2pPr>
            <a:lvl3pPr marL="957795" indent="0">
              <a:buNone/>
              <a:defRPr sz="1900" b="1"/>
            </a:lvl3pPr>
            <a:lvl4pPr marL="1436690" indent="0">
              <a:buNone/>
              <a:defRPr sz="1700" b="1"/>
            </a:lvl4pPr>
            <a:lvl5pPr marL="1915588" indent="0">
              <a:buNone/>
              <a:defRPr sz="1700" b="1"/>
            </a:lvl5pPr>
            <a:lvl6pPr marL="2394486" indent="0">
              <a:buNone/>
              <a:defRPr sz="1700" b="1"/>
            </a:lvl6pPr>
            <a:lvl7pPr marL="2873383" indent="0">
              <a:buNone/>
              <a:defRPr sz="1700" b="1"/>
            </a:lvl7pPr>
            <a:lvl8pPr marL="3352279" indent="0">
              <a:buNone/>
              <a:defRPr sz="1700" b="1"/>
            </a:lvl8pPr>
            <a:lvl9pPr marL="3831176" indent="0">
              <a:buNone/>
              <a:defRPr sz="1700" b="1"/>
            </a:lvl9pPr>
          </a:lstStyle>
          <a:p>
            <a:pPr lvl="0"/>
            <a:r>
              <a:rPr lang="cs-CZ" smtClean="0"/>
              <a:t>Kliknutím lze upravit styly předlohy textu.</a:t>
            </a:r>
          </a:p>
        </p:txBody>
      </p:sp>
      <p:sp>
        <p:nvSpPr>
          <p:cNvPr id="5" name="Text Placeholder 4"/>
          <p:cNvSpPr>
            <a:spLocks noGrp="1"/>
          </p:cNvSpPr>
          <p:nvPr>
            <p:ph type="body" sz="quarter" idx="3"/>
          </p:nvPr>
        </p:nvSpPr>
        <p:spPr>
          <a:xfrm>
            <a:off x="5035550" y="1600200"/>
            <a:ext cx="4378589" cy="609599"/>
          </a:xfrm>
        </p:spPr>
        <p:txBody>
          <a:bodyPr anchor="b">
            <a:noAutofit/>
          </a:bodyPr>
          <a:lstStyle>
            <a:lvl1pPr marL="0" indent="0" algn="ctr">
              <a:buNone/>
              <a:defRPr sz="2500" b="0"/>
            </a:lvl1pPr>
            <a:lvl2pPr marL="478898" indent="0">
              <a:buNone/>
              <a:defRPr sz="2100" b="1"/>
            </a:lvl2pPr>
            <a:lvl3pPr marL="957795" indent="0">
              <a:buNone/>
              <a:defRPr sz="1900" b="1"/>
            </a:lvl3pPr>
            <a:lvl4pPr marL="1436690" indent="0">
              <a:buNone/>
              <a:defRPr sz="1700" b="1"/>
            </a:lvl4pPr>
            <a:lvl5pPr marL="1915588" indent="0">
              <a:buNone/>
              <a:defRPr sz="1700" b="1"/>
            </a:lvl5pPr>
            <a:lvl6pPr marL="2394486" indent="0">
              <a:buNone/>
              <a:defRPr sz="1700" b="1"/>
            </a:lvl6pPr>
            <a:lvl7pPr marL="2873383" indent="0">
              <a:buNone/>
              <a:defRPr sz="1700" b="1"/>
            </a:lvl7pPr>
            <a:lvl8pPr marL="3352279" indent="0">
              <a:buNone/>
              <a:defRPr sz="1700" b="1"/>
            </a:lvl8pPr>
            <a:lvl9pPr marL="3831176" indent="0">
              <a:buNone/>
              <a:defRPr sz="1700" b="1"/>
            </a:lvl9pPr>
          </a:lstStyle>
          <a:p>
            <a:pPr lvl="0"/>
            <a:r>
              <a:rPr lang="cs-CZ" smtClean="0"/>
              <a:t>Kliknutím lze upravit styly předlohy textu.</a:t>
            </a:r>
          </a:p>
        </p:txBody>
      </p:sp>
      <p:sp>
        <p:nvSpPr>
          <p:cNvPr id="11" name="Content Placeholder 10"/>
          <p:cNvSpPr>
            <a:spLocks noGrp="1"/>
          </p:cNvSpPr>
          <p:nvPr>
            <p:ph sz="quarter" idx="13"/>
          </p:nvPr>
        </p:nvSpPr>
        <p:spPr>
          <a:xfrm>
            <a:off x="495301" y="2212848"/>
            <a:ext cx="4378453"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5061967" y="2212849"/>
            <a:ext cx="4378453"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p>
        </p:txBody>
      </p:sp>
      <p:sp>
        <p:nvSpPr>
          <p:cNvPr id="8" name="Footer Placeholder 4"/>
          <p:cNvSpPr>
            <a:spLocks noGrp="1"/>
          </p:cNvSpPr>
          <p:nvPr>
            <p:ph type="ftr" sz="quarter" idx="16"/>
          </p:nvPr>
        </p:nvSpPr>
        <p:spPr/>
        <p:txBody>
          <a:bodyPr/>
          <a:lstStyle>
            <a:lvl1pPr>
              <a:defRPr/>
            </a:lvl1pPr>
          </a:lstStyle>
          <a:p>
            <a:pPr>
              <a:defRPr/>
            </a:pPr>
            <a:endParaRPr lang="cs-CZ"/>
          </a:p>
        </p:txBody>
      </p:sp>
      <p:sp>
        <p:nvSpPr>
          <p:cNvPr id="9" name="Slide Number Placeholder 5"/>
          <p:cNvSpPr>
            <a:spLocks noGrp="1"/>
          </p:cNvSpPr>
          <p:nvPr>
            <p:ph type="sldNum" sz="quarter" idx="17"/>
          </p:nvPr>
        </p:nvSpPr>
        <p:spPr/>
        <p:txBody>
          <a:bodyPr/>
          <a:lstStyle>
            <a:lvl1pPr>
              <a:defRPr/>
            </a:lvl1pPr>
          </a:lstStyle>
          <a:p>
            <a:pPr>
              <a:defRPr/>
            </a:pPr>
            <a:fld id="{9B3568CF-56CC-437B-A8E1-1CAB1E64D9A5}" type="slidenum">
              <a:rPr lang="cs-CZ"/>
              <a:pPr>
                <a:defRPr/>
              </a:pPr>
              <a:t>‹#›</a:t>
            </a:fld>
            <a:endParaRPr lang="cs-CZ"/>
          </a:p>
        </p:txBody>
      </p:sp>
    </p:spTree>
  </p:cSld>
  <p:clrMapOvr>
    <a:masterClrMapping/>
  </p:clrMapOvr>
  <p:transition spd="med">
    <p:pull dir="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Kliknutím lze upravit styl.</a:t>
            </a:r>
            <a:endParaRPr lang="en-US"/>
          </a:p>
        </p:txBody>
      </p:sp>
      <p:sp>
        <p:nvSpPr>
          <p:cNvPr id="3" name="Text Placeholder 2"/>
          <p:cNvSpPr>
            <a:spLocks noGrp="1"/>
          </p:cNvSpPr>
          <p:nvPr>
            <p:ph type="body" idx="1"/>
          </p:nvPr>
        </p:nvSpPr>
        <p:spPr>
          <a:xfrm>
            <a:off x="495300" y="1600200"/>
            <a:ext cx="4376870"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5" name="Text Placeholder 4"/>
          <p:cNvSpPr>
            <a:spLocks noGrp="1"/>
          </p:cNvSpPr>
          <p:nvPr>
            <p:ph type="body" sz="quarter" idx="3"/>
          </p:nvPr>
        </p:nvSpPr>
        <p:spPr>
          <a:xfrm>
            <a:off x="5035550" y="1600200"/>
            <a:ext cx="4378590"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11" name="Content Placeholder 10"/>
          <p:cNvSpPr>
            <a:spLocks noGrp="1"/>
          </p:cNvSpPr>
          <p:nvPr>
            <p:ph sz="quarter" idx="13"/>
          </p:nvPr>
        </p:nvSpPr>
        <p:spPr>
          <a:xfrm>
            <a:off x="495300" y="2212848"/>
            <a:ext cx="4378452" cy="391363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13" name="Content Placeholder 12"/>
          <p:cNvSpPr>
            <a:spLocks noGrp="1"/>
          </p:cNvSpPr>
          <p:nvPr>
            <p:ph sz="quarter" idx="14"/>
          </p:nvPr>
        </p:nvSpPr>
        <p:spPr>
          <a:xfrm>
            <a:off x="5061966" y="2212849"/>
            <a:ext cx="4378452" cy="3913187"/>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3"/>
          <p:cNvSpPr>
            <a:spLocks noGrp="1"/>
          </p:cNvSpPr>
          <p:nvPr>
            <p:ph type="dt" sz="half" idx="15"/>
          </p:nvPr>
        </p:nvSpPr>
        <p:spPr/>
        <p:txBody>
          <a:bodyPr/>
          <a:lstStyle>
            <a:lvl1pPr>
              <a:defRPr/>
            </a:lvl1pPr>
          </a:lstStyle>
          <a:p>
            <a:pPr>
              <a:defRPr/>
            </a:pPr>
            <a:endParaRPr lang="cs-CZ">
              <a:solidFill>
                <a:prstClr val="black">
                  <a:lumMod val="65000"/>
                  <a:lumOff val="35000"/>
                </a:prstClr>
              </a:solidFill>
            </a:endParaRPr>
          </a:p>
        </p:txBody>
      </p:sp>
      <p:sp>
        <p:nvSpPr>
          <p:cNvPr id="8" name="Footer Placeholder 4"/>
          <p:cNvSpPr>
            <a:spLocks noGrp="1"/>
          </p:cNvSpPr>
          <p:nvPr>
            <p:ph type="ftr" sz="quarter" idx="16"/>
          </p:nvPr>
        </p:nvSpPr>
        <p:spPr/>
        <p:txBody>
          <a:bodyPr/>
          <a:lstStyle>
            <a:lvl1pPr>
              <a:defRPr/>
            </a:lvl1pPr>
          </a:lstStyle>
          <a:p>
            <a:pPr>
              <a:defRPr/>
            </a:pPr>
            <a:endParaRPr lang="cs-CZ">
              <a:solidFill>
                <a:prstClr val="black">
                  <a:lumMod val="65000"/>
                  <a:lumOff val="35000"/>
                </a:prstClr>
              </a:solidFill>
            </a:endParaRPr>
          </a:p>
        </p:txBody>
      </p:sp>
      <p:sp>
        <p:nvSpPr>
          <p:cNvPr id="9" name="Slide Number Placeholder 5"/>
          <p:cNvSpPr>
            <a:spLocks noGrp="1"/>
          </p:cNvSpPr>
          <p:nvPr>
            <p:ph type="sldNum" sz="quarter" idx="17"/>
          </p:nvPr>
        </p:nvSpPr>
        <p:spPr/>
        <p:txBody>
          <a:bodyPr/>
          <a:lstStyle>
            <a:lvl1pPr>
              <a:defRPr/>
            </a:lvl1pPr>
          </a:lstStyle>
          <a:p>
            <a:pPr>
              <a:defRPr/>
            </a:pPr>
            <a:fld id="{9B3568CF-56CC-437B-A8E1-1CAB1E64D9A5}"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505258229"/>
      </p:ext>
    </p:extLst>
  </p:cSld>
  <p:clrMapOvr>
    <a:masterClrMapping/>
  </p:clrMapOvr>
  <p:transition spd="med">
    <p:pull dir="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E229357-B854-40F7-9183-D1A709D7AF02}"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068835757"/>
      </p:ext>
    </p:extLst>
  </p:cSld>
  <p:clrMapOvr>
    <a:masterClrMapping/>
  </p:clrMapOvr>
  <p:transition spd="med">
    <p:pull dir="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522FF5C-BDDC-4416-8E66-5EFB019CBAC2}"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70532417"/>
      </p:ext>
    </p:extLst>
  </p:cSld>
  <p:clrMapOvr>
    <a:masterClrMapping/>
  </p:clrMapOvr>
  <p:transition spd="med">
    <p:pull dir="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399345" y="266700"/>
            <a:ext cx="3259006"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79066" y="273051"/>
            <a:ext cx="541218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399345" y="2438401"/>
            <a:ext cx="3259006"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8AD8768-DDC2-48B9-B983-CC53EF4154A1}"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754936716"/>
      </p:ext>
    </p:extLst>
  </p:cSld>
  <p:clrMapOvr>
    <a:masterClrMapping/>
  </p:clrMapOvr>
  <p:transition spd="med">
    <p:pull dir="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819541" y="228600"/>
            <a:ext cx="6187809" cy="895350"/>
          </a:xfrm>
        </p:spPr>
        <p:txBody>
          <a:bodyPr/>
          <a:lstStyle>
            <a:lvl1pPr algn="ctr">
              <a:lnSpc>
                <a:spcPct val="100000"/>
              </a:lnSpc>
              <a:defRPr sz="2800" b="0"/>
            </a:lvl1pPr>
          </a:lstStyle>
          <a:p>
            <a:r>
              <a:rPr lang="cs-CZ" smtClean="0"/>
              <a:t>Kliknutím lze upravit styl.</a:t>
            </a:r>
            <a:endParaRPr lang="en-US" dirty="0"/>
          </a:p>
        </p:txBody>
      </p:sp>
      <p:sp>
        <p:nvSpPr>
          <p:cNvPr id="3" name="Picture Placeholder 2"/>
          <p:cNvSpPr>
            <a:spLocks noGrp="1"/>
          </p:cNvSpPr>
          <p:nvPr>
            <p:ph type="pic" idx="1"/>
          </p:nvPr>
        </p:nvSpPr>
        <p:spPr>
          <a:xfrm>
            <a:off x="1633803" y="1143000"/>
            <a:ext cx="655928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819541" y="5810250"/>
            <a:ext cx="6187809"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E609DEC-07EE-4D87-906C-E8CAC6D41ABB}"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3163337100"/>
      </p:ext>
    </p:extLst>
  </p:cSld>
  <p:clrMapOvr>
    <a:masterClrMapping/>
  </p:clrMapOvr>
  <p:transition spd="med">
    <p:pull dir="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CEA93C1-8C68-48C3-B802-E48042171E47}"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4250090199"/>
      </p:ext>
    </p:extLst>
  </p:cSld>
  <p:clrMapOvr>
    <a:masterClrMapping/>
  </p:clrMapOvr>
  <p:transition spd="med">
    <p:pull dir="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59F386-6A3D-44BF-8CDB-4C9AC0855803}"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759678109"/>
      </p:ext>
    </p:extLst>
  </p:cSld>
  <p:clrMapOvr>
    <a:masterClrMapping/>
  </p:clrMapOvr>
  <p:transition spd="med">
    <p:pull dir="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95300" y="0"/>
            <a:ext cx="8915400" cy="16002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95300" y="1600201"/>
            <a:ext cx="437515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035550" y="1600200"/>
            <a:ext cx="437515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035550" y="3938589"/>
            <a:ext cx="437515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Date Placeholder 3"/>
          <p:cNvSpPr>
            <a:spLocks noGrp="1"/>
          </p:cNvSpPr>
          <p:nvPr>
            <p:ph type="dt" sz="half" idx="10"/>
          </p:nvPr>
        </p:nvSpPr>
        <p:spPr/>
        <p:txBody>
          <a:bodyPr/>
          <a:lstStyle>
            <a:lvl1pPr>
              <a:defRPr/>
            </a:lvl1pPr>
          </a:lstStyle>
          <a:p>
            <a:pPr>
              <a:defRPr/>
            </a:pPr>
            <a:endParaRPr lang="cs-CZ">
              <a:solidFill>
                <a:prstClr val="black">
                  <a:lumMod val="65000"/>
                  <a:lumOff val="3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cs-CZ">
              <a:solidFill>
                <a:prstClr val="black">
                  <a:lumMod val="65000"/>
                  <a:lumOff val="3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FF71BA91-93A0-4E08-A22B-B25402EE5DB8}" type="slidenum">
              <a:rPr lang="cs-CZ">
                <a:solidFill>
                  <a:prstClr val="black">
                    <a:lumMod val="65000"/>
                    <a:lumOff val="35000"/>
                  </a:prstClr>
                </a:solidFill>
              </a:rPr>
              <a:pPr>
                <a:defRPr/>
              </a:pPr>
              <a:t>‹#›</a:t>
            </a:fld>
            <a:endParaRPr lang="cs-CZ">
              <a:solidFill>
                <a:prstClr val="black">
                  <a:lumMod val="65000"/>
                  <a:lumOff val="35000"/>
                </a:prstClr>
              </a:solidFill>
            </a:endParaRPr>
          </a:p>
        </p:txBody>
      </p:sp>
    </p:spTree>
    <p:extLst>
      <p:ext uri="{BB962C8B-B14F-4D97-AF65-F5344CB8AC3E}">
        <p14:creationId xmlns:p14="http://schemas.microsoft.com/office/powerpoint/2010/main" val="2806279166"/>
      </p:ext>
    </p:extLst>
  </p:cSld>
  <p:clrMapOvr>
    <a:masterClrMapping/>
  </p:clrMapOvr>
  <p:transition spd="med">
    <p:pull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p>
        </p:txBody>
      </p:sp>
      <p:sp>
        <p:nvSpPr>
          <p:cNvPr id="4" name="Footer Placeholder 4"/>
          <p:cNvSpPr>
            <a:spLocks noGrp="1"/>
          </p:cNvSpPr>
          <p:nvPr>
            <p:ph type="ftr" sz="quarter" idx="11"/>
          </p:nvPr>
        </p:nvSpPr>
        <p:spPr/>
        <p:txBody>
          <a:bodyPr/>
          <a:lstStyle>
            <a:lvl1pPr>
              <a:defRPr/>
            </a:lvl1pPr>
          </a:lstStyle>
          <a:p>
            <a:pPr>
              <a:defRPr/>
            </a:pPr>
            <a:endParaRPr lang="cs-CZ"/>
          </a:p>
        </p:txBody>
      </p:sp>
      <p:sp>
        <p:nvSpPr>
          <p:cNvPr id="5" name="Slide Number Placeholder 5"/>
          <p:cNvSpPr>
            <a:spLocks noGrp="1"/>
          </p:cNvSpPr>
          <p:nvPr>
            <p:ph type="sldNum" sz="quarter" idx="12"/>
          </p:nvPr>
        </p:nvSpPr>
        <p:spPr/>
        <p:txBody>
          <a:bodyPr/>
          <a:lstStyle>
            <a:lvl1pPr>
              <a:defRPr/>
            </a:lvl1pPr>
          </a:lstStyle>
          <a:p>
            <a:pPr>
              <a:defRPr/>
            </a:pPr>
            <a:fld id="{2E229357-B854-40F7-9183-D1A709D7AF02}" type="slidenum">
              <a:rPr lang="cs-CZ"/>
              <a:pPr>
                <a:defRPr/>
              </a:pPr>
              <a:t>‹#›</a:t>
            </a:fld>
            <a:endParaRPr lang="cs-CZ"/>
          </a:p>
        </p:txBody>
      </p:sp>
    </p:spTree>
  </p:cSld>
  <p:clrMapOvr>
    <a:masterClrMapping/>
  </p:clrMapOvr>
  <p:transition spd="med">
    <p:pull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cs-CZ"/>
          </a:p>
        </p:txBody>
      </p:sp>
      <p:sp>
        <p:nvSpPr>
          <p:cNvPr id="3" name="Footer Placeholder 4"/>
          <p:cNvSpPr>
            <a:spLocks noGrp="1"/>
          </p:cNvSpPr>
          <p:nvPr>
            <p:ph type="ftr" sz="quarter" idx="11"/>
          </p:nvPr>
        </p:nvSpPr>
        <p:spPr/>
        <p:txBody>
          <a:bodyPr/>
          <a:lstStyle>
            <a:lvl1pPr>
              <a:defRPr/>
            </a:lvl1pPr>
          </a:lstStyle>
          <a:p>
            <a:pPr>
              <a:defRPr/>
            </a:pPr>
            <a:endParaRPr lang="cs-CZ"/>
          </a:p>
        </p:txBody>
      </p:sp>
      <p:sp>
        <p:nvSpPr>
          <p:cNvPr id="4" name="Slide Number Placeholder 5"/>
          <p:cNvSpPr>
            <a:spLocks noGrp="1"/>
          </p:cNvSpPr>
          <p:nvPr>
            <p:ph type="sldNum" sz="quarter" idx="12"/>
          </p:nvPr>
        </p:nvSpPr>
        <p:spPr/>
        <p:txBody>
          <a:bodyPr/>
          <a:lstStyle>
            <a:lvl1pPr>
              <a:defRPr/>
            </a:lvl1pPr>
          </a:lstStyle>
          <a:p>
            <a:pPr>
              <a:defRPr/>
            </a:pPr>
            <a:fld id="{7522FF5C-BDDC-4416-8E66-5EFB019CBAC2}" type="slidenum">
              <a:rPr lang="cs-CZ"/>
              <a:pPr>
                <a:defRPr/>
              </a:pPr>
              <a:t>‹#›</a:t>
            </a:fld>
            <a:endParaRPr lang="cs-CZ"/>
          </a:p>
        </p:txBody>
      </p:sp>
    </p:spTree>
  </p:cSld>
  <p:clrMapOvr>
    <a:masterClrMapping/>
  </p:clrMapOvr>
  <p:transition spd="med">
    <p:pull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399345" y="266700"/>
            <a:ext cx="3259007" cy="2095500"/>
          </a:xfrm>
        </p:spPr>
        <p:txBody>
          <a:bodyPr/>
          <a:lstStyle>
            <a:lvl1pPr algn="ctr">
              <a:lnSpc>
                <a:spcPct val="100000"/>
              </a:lnSpc>
              <a:defRPr sz="3000" b="0">
                <a:effectLst>
                  <a:outerShdw blurRad="50800" dist="25400" dir="5400000" algn="t" rotWithShape="0">
                    <a:prstClr val="black">
                      <a:alpha val="25000"/>
                    </a:prstClr>
                  </a:outerShdw>
                </a:effectLst>
              </a:defRPr>
            </a:lvl1pPr>
          </a:lstStyle>
          <a:p>
            <a:r>
              <a:rPr lang="cs-CZ" smtClean="0"/>
              <a:t>Kliknutím lze upravit styl.</a:t>
            </a:r>
            <a:endParaRPr lang="en-US" dirty="0"/>
          </a:p>
        </p:txBody>
      </p:sp>
      <p:sp>
        <p:nvSpPr>
          <p:cNvPr id="3" name="Content Placeholder 2"/>
          <p:cNvSpPr>
            <a:spLocks noGrp="1"/>
          </p:cNvSpPr>
          <p:nvPr>
            <p:ph idx="1"/>
          </p:nvPr>
        </p:nvSpPr>
        <p:spPr>
          <a:xfrm>
            <a:off x="779068" y="273052"/>
            <a:ext cx="5412184" cy="5853113"/>
          </a:xfrm>
        </p:spPr>
        <p:txBody>
          <a:bodyPr/>
          <a:lstStyle>
            <a:lvl1pPr>
              <a:defRPr sz="35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399345" y="2438402"/>
            <a:ext cx="3259007" cy="3687763"/>
          </a:xfrm>
        </p:spPr>
        <p:txBody>
          <a:bodyPr>
            <a:normAutofit/>
          </a:bodyPr>
          <a:lstStyle>
            <a:lvl1pPr marL="0" indent="0" algn="ctr">
              <a:lnSpc>
                <a:spcPct val="125000"/>
              </a:lnSpc>
              <a:buNone/>
              <a:defRPr sz="1700"/>
            </a:lvl1pPr>
            <a:lvl2pPr marL="478898" indent="0">
              <a:buNone/>
              <a:defRPr sz="1300"/>
            </a:lvl2pPr>
            <a:lvl3pPr marL="957795" indent="0">
              <a:buNone/>
              <a:defRPr sz="1000"/>
            </a:lvl3pPr>
            <a:lvl4pPr marL="1436690" indent="0">
              <a:buNone/>
              <a:defRPr sz="800"/>
            </a:lvl4pPr>
            <a:lvl5pPr marL="1915588" indent="0">
              <a:buNone/>
              <a:defRPr sz="800"/>
            </a:lvl5pPr>
            <a:lvl6pPr marL="2394486" indent="0">
              <a:buNone/>
              <a:defRPr sz="800"/>
            </a:lvl6pPr>
            <a:lvl7pPr marL="2873383" indent="0">
              <a:buNone/>
              <a:defRPr sz="800"/>
            </a:lvl7pPr>
            <a:lvl8pPr marL="3352279" indent="0">
              <a:buNone/>
              <a:defRPr sz="800"/>
            </a:lvl8pPr>
            <a:lvl9pPr marL="3831176" indent="0">
              <a:buNone/>
              <a:defRPr sz="8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p>
        </p:txBody>
      </p:sp>
      <p:sp>
        <p:nvSpPr>
          <p:cNvPr id="6" name="Footer Placeholder 4"/>
          <p:cNvSpPr>
            <a:spLocks noGrp="1"/>
          </p:cNvSpPr>
          <p:nvPr>
            <p:ph type="ftr" sz="quarter" idx="11"/>
          </p:nvPr>
        </p:nvSpPr>
        <p:spPr/>
        <p:txBody>
          <a:bodyPr/>
          <a:lstStyle>
            <a:lvl1pPr>
              <a:defRPr/>
            </a:lvl1pPr>
          </a:lstStyle>
          <a:p>
            <a:pPr>
              <a:defRPr/>
            </a:pPr>
            <a:endParaRPr lang="cs-CZ"/>
          </a:p>
        </p:txBody>
      </p:sp>
      <p:sp>
        <p:nvSpPr>
          <p:cNvPr id="7" name="Slide Number Placeholder 5"/>
          <p:cNvSpPr>
            <a:spLocks noGrp="1"/>
          </p:cNvSpPr>
          <p:nvPr>
            <p:ph type="sldNum" sz="quarter" idx="12"/>
          </p:nvPr>
        </p:nvSpPr>
        <p:spPr/>
        <p:txBody>
          <a:bodyPr/>
          <a:lstStyle>
            <a:lvl1pPr>
              <a:defRPr/>
            </a:lvl1pPr>
          </a:lstStyle>
          <a:p>
            <a:pPr>
              <a:defRPr/>
            </a:pPr>
            <a:fld id="{A8AD8768-DDC2-48B9-B983-CC53EF4154A1}" type="slidenum">
              <a:rPr lang="cs-CZ"/>
              <a:pPr>
                <a:defRPr/>
              </a:pPr>
              <a:t>‹#›</a:t>
            </a:fld>
            <a:endParaRPr lang="cs-CZ"/>
          </a:p>
        </p:txBody>
      </p:sp>
    </p:spTree>
  </p:cSld>
  <p:clrMapOvr>
    <a:masterClrMapping/>
  </p:clrMapOvr>
  <p:transition spd="med">
    <p:pull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819541" y="228599"/>
            <a:ext cx="6187810" cy="895351"/>
          </a:xfrm>
        </p:spPr>
        <p:txBody>
          <a:bodyPr/>
          <a:lstStyle>
            <a:lvl1pPr algn="ctr">
              <a:lnSpc>
                <a:spcPct val="100000"/>
              </a:lnSpc>
              <a:defRPr sz="3000" b="0"/>
            </a:lvl1pPr>
          </a:lstStyle>
          <a:p>
            <a:r>
              <a:rPr lang="cs-CZ" smtClean="0"/>
              <a:t>Kliknutím lze upravit styl.</a:t>
            </a:r>
            <a:endParaRPr lang="en-US" dirty="0"/>
          </a:p>
        </p:txBody>
      </p:sp>
      <p:sp>
        <p:nvSpPr>
          <p:cNvPr id="3" name="Picture Placeholder 2"/>
          <p:cNvSpPr>
            <a:spLocks noGrp="1"/>
          </p:cNvSpPr>
          <p:nvPr>
            <p:ph type="pic" idx="1"/>
          </p:nvPr>
        </p:nvSpPr>
        <p:spPr>
          <a:xfrm>
            <a:off x="1633803" y="1143001"/>
            <a:ext cx="655928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500"/>
            </a:lvl1pPr>
            <a:lvl2pPr marL="478898" indent="0">
              <a:buNone/>
              <a:defRPr sz="3000"/>
            </a:lvl2pPr>
            <a:lvl3pPr marL="957795" indent="0">
              <a:buNone/>
              <a:defRPr sz="2500"/>
            </a:lvl3pPr>
            <a:lvl4pPr marL="1436690" indent="0">
              <a:buNone/>
              <a:defRPr sz="2100"/>
            </a:lvl4pPr>
            <a:lvl5pPr marL="1915588" indent="0">
              <a:buNone/>
              <a:defRPr sz="2100"/>
            </a:lvl5pPr>
            <a:lvl6pPr marL="2394486" indent="0">
              <a:buNone/>
              <a:defRPr sz="2100"/>
            </a:lvl6pPr>
            <a:lvl7pPr marL="2873383" indent="0">
              <a:buNone/>
              <a:defRPr sz="2100"/>
            </a:lvl7pPr>
            <a:lvl8pPr marL="3352279" indent="0">
              <a:buNone/>
              <a:defRPr sz="2100"/>
            </a:lvl8pPr>
            <a:lvl9pPr marL="3831176" indent="0">
              <a:buNone/>
              <a:defRPr sz="2100"/>
            </a:lvl9pPr>
          </a:lstStyle>
          <a:p>
            <a:pPr lvl="0"/>
            <a:r>
              <a:rPr lang="cs-CZ" noProof="0" smtClean="0"/>
              <a:t>Kliknutím na ikonu přidáte obrázek.</a:t>
            </a:r>
            <a:endParaRPr lang="en-US" noProof="0" dirty="0"/>
          </a:p>
        </p:txBody>
      </p:sp>
      <p:sp>
        <p:nvSpPr>
          <p:cNvPr id="4" name="Text Placeholder 3"/>
          <p:cNvSpPr>
            <a:spLocks noGrp="1"/>
          </p:cNvSpPr>
          <p:nvPr>
            <p:ph type="body" sz="half" idx="2"/>
          </p:nvPr>
        </p:nvSpPr>
        <p:spPr>
          <a:xfrm>
            <a:off x="1819541" y="5810252"/>
            <a:ext cx="6187810" cy="533400"/>
          </a:xfrm>
        </p:spPr>
        <p:txBody>
          <a:bodyPr>
            <a:normAutofit/>
          </a:bodyPr>
          <a:lstStyle>
            <a:lvl1pPr marL="0" indent="0" algn="ctr">
              <a:buNone/>
              <a:defRPr sz="1700"/>
            </a:lvl1pPr>
            <a:lvl2pPr marL="478898" indent="0">
              <a:buNone/>
              <a:defRPr sz="1300"/>
            </a:lvl2pPr>
            <a:lvl3pPr marL="957795" indent="0">
              <a:buNone/>
              <a:defRPr sz="1000"/>
            </a:lvl3pPr>
            <a:lvl4pPr marL="1436690" indent="0">
              <a:buNone/>
              <a:defRPr sz="800"/>
            </a:lvl4pPr>
            <a:lvl5pPr marL="1915588" indent="0">
              <a:buNone/>
              <a:defRPr sz="800"/>
            </a:lvl5pPr>
            <a:lvl6pPr marL="2394486" indent="0">
              <a:buNone/>
              <a:defRPr sz="800"/>
            </a:lvl6pPr>
            <a:lvl7pPr marL="2873383" indent="0">
              <a:buNone/>
              <a:defRPr sz="800"/>
            </a:lvl7pPr>
            <a:lvl8pPr marL="3352279" indent="0">
              <a:buNone/>
              <a:defRPr sz="800"/>
            </a:lvl8pPr>
            <a:lvl9pPr marL="3831176" indent="0">
              <a:buNone/>
              <a:defRPr sz="800"/>
            </a:lvl9pPr>
          </a:lstStyle>
          <a:p>
            <a:pPr lvl="0"/>
            <a:r>
              <a:rPr lang="cs-CZ" smtClean="0"/>
              <a:t>Kliknutím lze upravit styly předlohy textu.</a:t>
            </a:r>
          </a:p>
        </p:txBody>
      </p:sp>
      <p:sp>
        <p:nvSpPr>
          <p:cNvPr id="5" name="Date Placeholder 3"/>
          <p:cNvSpPr>
            <a:spLocks noGrp="1"/>
          </p:cNvSpPr>
          <p:nvPr>
            <p:ph type="dt" sz="half" idx="10"/>
          </p:nvPr>
        </p:nvSpPr>
        <p:spPr/>
        <p:txBody>
          <a:bodyPr/>
          <a:lstStyle>
            <a:lvl1pPr>
              <a:defRPr/>
            </a:lvl1pPr>
          </a:lstStyle>
          <a:p>
            <a:pPr>
              <a:defRPr/>
            </a:pPr>
            <a:endParaRPr lang="cs-CZ"/>
          </a:p>
        </p:txBody>
      </p:sp>
      <p:sp>
        <p:nvSpPr>
          <p:cNvPr id="6" name="Footer Placeholder 4"/>
          <p:cNvSpPr>
            <a:spLocks noGrp="1"/>
          </p:cNvSpPr>
          <p:nvPr>
            <p:ph type="ftr" sz="quarter" idx="11"/>
          </p:nvPr>
        </p:nvSpPr>
        <p:spPr/>
        <p:txBody>
          <a:bodyPr/>
          <a:lstStyle>
            <a:lvl1pPr>
              <a:defRPr/>
            </a:lvl1pPr>
          </a:lstStyle>
          <a:p>
            <a:pPr>
              <a:defRPr/>
            </a:pPr>
            <a:endParaRPr lang="cs-CZ"/>
          </a:p>
        </p:txBody>
      </p:sp>
      <p:sp>
        <p:nvSpPr>
          <p:cNvPr id="7" name="Slide Number Placeholder 5"/>
          <p:cNvSpPr>
            <a:spLocks noGrp="1"/>
          </p:cNvSpPr>
          <p:nvPr>
            <p:ph type="sldNum" sz="quarter" idx="12"/>
          </p:nvPr>
        </p:nvSpPr>
        <p:spPr/>
        <p:txBody>
          <a:bodyPr/>
          <a:lstStyle>
            <a:lvl1pPr>
              <a:defRPr/>
            </a:lvl1pPr>
          </a:lstStyle>
          <a:p>
            <a:pPr>
              <a:defRPr/>
            </a:pPr>
            <a:fld id="{1E609DEC-07EE-4D87-906C-E8CAC6D41ABB}" type="slidenum">
              <a:rPr lang="cs-CZ"/>
              <a:pPr>
                <a:defRPr/>
              </a:pPr>
              <a:t>‹#›</a:t>
            </a:fld>
            <a:endParaRPr lang="cs-CZ"/>
          </a:p>
        </p:txBody>
      </p:sp>
    </p:spTree>
  </p:cSld>
  <p:clrMapOvr>
    <a:masterClrMapping/>
  </p:clrMapOvr>
  <p:transition spd="med">
    <p:pull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1" y="2"/>
            <a:ext cx="8915401" cy="1600199"/>
          </a:xfrm>
          <a:prstGeom prst="rect">
            <a:avLst/>
          </a:prstGeom>
        </p:spPr>
        <p:txBody>
          <a:bodyPr vert="horz" lIns="95779" tIns="47890" rIns="95779" bIns="4789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95301" y="1600201"/>
            <a:ext cx="8915401" cy="4525963"/>
          </a:xfrm>
          <a:prstGeom prst="rect">
            <a:avLst/>
          </a:prstGeom>
          <a:noFill/>
          <a:ln w="9525">
            <a:noFill/>
            <a:miter lim="800000"/>
            <a:headEnd/>
            <a:tailEnd/>
          </a:ln>
        </p:spPr>
        <p:txBody>
          <a:bodyPr vert="horz" wrap="square" lIns="95779" tIns="47890" rIns="95779" bIns="4789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4" name="Date Placeholder 3"/>
          <p:cNvSpPr>
            <a:spLocks noGrp="1"/>
          </p:cNvSpPr>
          <p:nvPr>
            <p:ph type="dt" sz="half" idx="2"/>
          </p:nvPr>
        </p:nvSpPr>
        <p:spPr>
          <a:xfrm>
            <a:off x="6892926" y="6356352"/>
            <a:ext cx="2259807" cy="365125"/>
          </a:xfrm>
          <a:prstGeom prst="rect">
            <a:avLst/>
          </a:prstGeom>
        </p:spPr>
        <p:txBody>
          <a:bodyPr vert="horz" lIns="95779" tIns="47890" rIns="47890" bIns="47890" rtlCol="0" anchor="ctr"/>
          <a:lstStyle>
            <a:lvl1pPr algn="r">
              <a:defRPr sz="1300">
                <a:solidFill>
                  <a:schemeClr val="tx1">
                    <a:lumMod val="65000"/>
                    <a:lumOff val="35000"/>
                  </a:schemeClr>
                </a:solidFill>
                <a:latin typeface="Century Gothic" pitchFamily="34" charset="0"/>
              </a:defRPr>
            </a:lvl1pPr>
          </a:lstStyle>
          <a:p>
            <a:pPr>
              <a:defRPr/>
            </a:pPr>
            <a:endParaRPr lang="cs-CZ"/>
          </a:p>
        </p:txBody>
      </p:sp>
      <p:sp>
        <p:nvSpPr>
          <p:cNvPr id="5" name="Footer Placeholder 4"/>
          <p:cNvSpPr>
            <a:spLocks noGrp="1"/>
          </p:cNvSpPr>
          <p:nvPr>
            <p:ph type="ftr" sz="quarter" idx="3"/>
          </p:nvPr>
        </p:nvSpPr>
        <p:spPr>
          <a:xfrm>
            <a:off x="713716" y="6356352"/>
            <a:ext cx="3085306" cy="365125"/>
          </a:xfrm>
          <a:prstGeom prst="rect">
            <a:avLst/>
          </a:prstGeom>
        </p:spPr>
        <p:txBody>
          <a:bodyPr vert="horz" lIns="47890" tIns="47890" rIns="95779" bIns="47890" rtlCol="0" anchor="ctr"/>
          <a:lstStyle>
            <a:lvl1pPr algn="l">
              <a:defRPr sz="1300">
                <a:solidFill>
                  <a:schemeClr val="tx1">
                    <a:lumMod val="65000"/>
                    <a:lumOff val="35000"/>
                  </a:schemeClr>
                </a:solidFill>
                <a:latin typeface="Century Gothic" pitchFamily="34" charset="0"/>
              </a:defRPr>
            </a:lvl1pPr>
          </a:lstStyle>
          <a:p>
            <a:pPr>
              <a:defRPr/>
            </a:pPr>
            <a:endParaRPr lang="cs-CZ"/>
          </a:p>
        </p:txBody>
      </p:sp>
      <p:sp>
        <p:nvSpPr>
          <p:cNvPr id="6" name="Slide Number Placeholder 5"/>
          <p:cNvSpPr>
            <a:spLocks noGrp="1"/>
          </p:cNvSpPr>
          <p:nvPr>
            <p:ph type="sldNum" sz="quarter" idx="4"/>
          </p:nvPr>
        </p:nvSpPr>
        <p:spPr>
          <a:xfrm>
            <a:off x="9255920" y="6356352"/>
            <a:ext cx="608806" cy="365125"/>
          </a:xfrm>
          <a:prstGeom prst="rect">
            <a:avLst/>
          </a:prstGeom>
        </p:spPr>
        <p:txBody>
          <a:bodyPr vert="horz" lIns="28735" tIns="47890" rIns="47890" bIns="47890" rtlCol="0" anchor="ctr"/>
          <a:lstStyle>
            <a:lvl1pPr algn="l">
              <a:defRPr sz="1300">
                <a:solidFill>
                  <a:schemeClr val="tx1">
                    <a:lumMod val="65000"/>
                    <a:lumOff val="35000"/>
                  </a:schemeClr>
                </a:solidFill>
                <a:latin typeface="Century Gothic" pitchFamily="34" charset="0"/>
              </a:defRPr>
            </a:lvl1pPr>
          </a:lstStyle>
          <a:p>
            <a:pPr>
              <a:defRPr/>
            </a:pPr>
            <a:fld id="{65B675FC-80DD-4AE5-B8EE-516A1A95ECA5}" type="slidenum">
              <a:rPr lang="cs-CZ"/>
              <a:pPr>
                <a:defRPr/>
              </a:pPr>
              <a:t>‹#›</a:t>
            </a:fld>
            <a:endParaRPr lang="cs-CZ"/>
          </a:p>
        </p:txBody>
      </p:sp>
      <p:sp>
        <p:nvSpPr>
          <p:cNvPr id="7" name="Oval 6"/>
          <p:cNvSpPr/>
          <p:nvPr/>
        </p:nvSpPr>
        <p:spPr>
          <a:xfrm>
            <a:off x="9163052" y="6499225"/>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sz="1900"/>
          </a:p>
        </p:txBody>
      </p:sp>
      <p:sp>
        <p:nvSpPr>
          <p:cNvPr id="8" name="Oval 7"/>
          <p:cNvSpPr/>
          <p:nvPr/>
        </p:nvSpPr>
        <p:spPr>
          <a:xfrm>
            <a:off x="617407" y="6499225"/>
            <a:ext cx="91148"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39"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ransition spd="med">
    <p:pull dir="ru"/>
  </p:transition>
  <p:timing>
    <p:tnLst>
      <p:par>
        <p:cTn id="1" dur="indefinite" restart="never" nodeType="tmRoot"/>
      </p:par>
    </p:tnLst>
  </p:timing>
  <p:hf hdr="0" ftr="0" dt="0"/>
  <p:txStyles>
    <p:titleStyle>
      <a:lvl1pPr algn="ctr" rtl="0" eaLnBrk="0" fontAlgn="base" hangingPunct="0">
        <a:lnSpc>
          <a:spcPts val="6075"/>
        </a:lnSpc>
        <a:spcBef>
          <a:spcPct val="0"/>
        </a:spcBef>
        <a:spcAft>
          <a:spcPct val="0"/>
        </a:spcAft>
        <a:defRPr sz="57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6075"/>
        </a:lnSpc>
        <a:spcBef>
          <a:spcPct val="0"/>
        </a:spcBef>
        <a:spcAft>
          <a:spcPct val="0"/>
        </a:spcAft>
        <a:defRPr sz="5700">
          <a:solidFill>
            <a:schemeClr val="tx2"/>
          </a:solidFill>
          <a:latin typeface="Palatino Linotype" pitchFamily="18" charset="0"/>
        </a:defRPr>
      </a:lvl2pPr>
      <a:lvl3pPr algn="ctr" rtl="0" eaLnBrk="0" fontAlgn="base" hangingPunct="0">
        <a:lnSpc>
          <a:spcPts val="6075"/>
        </a:lnSpc>
        <a:spcBef>
          <a:spcPct val="0"/>
        </a:spcBef>
        <a:spcAft>
          <a:spcPct val="0"/>
        </a:spcAft>
        <a:defRPr sz="5700">
          <a:solidFill>
            <a:schemeClr val="tx2"/>
          </a:solidFill>
          <a:latin typeface="Palatino Linotype" pitchFamily="18" charset="0"/>
        </a:defRPr>
      </a:lvl3pPr>
      <a:lvl4pPr algn="ctr" rtl="0" eaLnBrk="0" fontAlgn="base" hangingPunct="0">
        <a:lnSpc>
          <a:spcPts val="6075"/>
        </a:lnSpc>
        <a:spcBef>
          <a:spcPct val="0"/>
        </a:spcBef>
        <a:spcAft>
          <a:spcPct val="0"/>
        </a:spcAft>
        <a:defRPr sz="5700">
          <a:solidFill>
            <a:schemeClr val="tx2"/>
          </a:solidFill>
          <a:latin typeface="Palatino Linotype" pitchFamily="18" charset="0"/>
        </a:defRPr>
      </a:lvl4pPr>
      <a:lvl5pPr algn="ctr" rtl="0" eaLnBrk="0" fontAlgn="base" hangingPunct="0">
        <a:lnSpc>
          <a:spcPts val="6075"/>
        </a:lnSpc>
        <a:spcBef>
          <a:spcPct val="0"/>
        </a:spcBef>
        <a:spcAft>
          <a:spcPct val="0"/>
        </a:spcAft>
        <a:defRPr sz="5700">
          <a:solidFill>
            <a:schemeClr val="tx2"/>
          </a:solidFill>
          <a:latin typeface="Palatino Linotype" pitchFamily="18" charset="0"/>
        </a:defRPr>
      </a:lvl5pPr>
      <a:lvl6pPr marL="478898" algn="ctr" rtl="0" fontAlgn="base">
        <a:lnSpc>
          <a:spcPts val="6075"/>
        </a:lnSpc>
        <a:spcBef>
          <a:spcPct val="0"/>
        </a:spcBef>
        <a:spcAft>
          <a:spcPct val="0"/>
        </a:spcAft>
        <a:defRPr sz="5700">
          <a:solidFill>
            <a:schemeClr val="tx2"/>
          </a:solidFill>
          <a:latin typeface="Palatino Linotype" pitchFamily="18" charset="0"/>
        </a:defRPr>
      </a:lvl6pPr>
      <a:lvl7pPr marL="957795" algn="ctr" rtl="0" fontAlgn="base">
        <a:lnSpc>
          <a:spcPts val="6075"/>
        </a:lnSpc>
        <a:spcBef>
          <a:spcPct val="0"/>
        </a:spcBef>
        <a:spcAft>
          <a:spcPct val="0"/>
        </a:spcAft>
        <a:defRPr sz="5700">
          <a:solidFill>
            <a:schemeClr val="tx2"/>
          </a:solidFill>
          <a:latin typeface="Palatino Linotype" pitchFamily="18" charset="0"/>
        </a:defRPr>
      </a:lvl7pPr>
      <a:lvl8pPr marL="1436690" algn="ctr" rtl="0" fontAlgn="base">
        <a:lnSpc>
          <a:spcPts val="6075"/>
        </a:lnSpc>
        <a:spcBef>
          <a:spcPct val="0"/>
        </a:spcBef>
        <a:spcAft>
          <a:spcPct val="0"/>
        </a:spcAft>
        <a:defRPr sz="5700">
          <a:solidFill>
            <a:schemeClr val="tx2"/>
          </a:solidFill>
          <a:latin typeface="Palatino Linotype" pitchFamily="18" charset="0"/>
        </a:defRPr>
      </a:lvl8pPr>
      <a:lvl9pPr marL="1915588" algn="ctr" rtl="0" fontAlgn="base">
        <a:lnSpc>
          <a:spcPts val="6075"/>
        </a:lnSpc>
        <a:spcBef>
          <a:spcPct val="0"/>
        </a:spcBef>
        <a:spcAft>
          <a:spcPct val="0"/>
        </a:spcAft>
        <a:defRPr sz="5700">
          <a:solidFill>
            <a:schemeClr val="tx2"/>
          </a:solidFill>
          <a:latin typeface="Palatino Linotype" pitchFamily="18" charset="0"/>
        </a:defRPr>
      </a:lvl9pPr>
    </p:titleStyle>
    <p:bodyStyle>
      <a:lvl1pPr marL="359173" indent="-359173" algn="l" rtl="0" eaLnBrk="0" fontAlgn="base" hangingPunct="0">
        <a:spcBef>
          <a:spcPct val="20000"/>
        </a:spcBef>
        <a:spcAft>
          <a:spcPct val="0"/>
        </a:spcAft>
        <a:buFont typeface="Arial" charset="0"/>
        <a:buChar char="•"/>
        <a:defRPr sz="2500" kern="1200">
          <a:solidFill>
            <a:srgbClr val="7F7F7F"/>
          </a:solidFill>
          <a:latin typeface="+mj-lt"/>
          <a:ea typeface="+mn-ea"/>
          <a:cs typeface="+mn-cs"/>
        </a:defRPr>
      </a:lvl1pPr>
      <a:lvl2pPr marL="778207" indent="-299311"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2pPr>
      <a:lvl3pPr marL="1197243"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3pPr>
      <a:lvl4pPr marL="1676140" indent="-239448"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4pPr>
      <a:lvl5pPr marL="2155036"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5pPr>
      <a:lvl6pPr marL="2633934"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6pPr>
      <a:lvl7pPr marL="3112832"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7pPr>
      <a:lvl8pPr marL="3591729"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8pPr>
      <a:lvl9pPr marL="4070625"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9pPr>
    </p:bodyStyle>
    <p:otherStyle>
      <a:defPPr>
        <a:defRPr lang="en-US"/>
      </a:defPPr>
      <a:lvl1pPr marL="0" algn="l" defTabSz="957795" rtl="0" eaLnBrk="1" latinLnBrk="0" hangingPunct="1">
        <a:defRPr sz="1900" kern="1200">
          <a:solidFill>
            <a:schemeClr val="tx1"/>
          </a:solidFill>
          <a:latin typeface="+mn-lt"/>
          <a:ea typeface="+mn-ea"/>
          <a:cs typeface="+mn-cs"/>
        </a:defRPr>
      </a:lvl1pPr>
      <a:lvl2pPr marL="478898" algn="l" defTabSz="957795" rtl="0" eaLnBrk="1" latinLnBrk="0" hangingPunct="1">
        <a:defRPr sz="1900" kern="1200">
          <a:solidFill>
            <a:schemeClr val="tx1"/>
          </a:solidFill>
          <a:latin typeface="+mn-lt"/>
          <a:ea typeface="+mn-ea"/>
          <a:cs typeface="+mn-cs"/>
        </a:defRPr>
      </a:lvl2pPr>
      <a:lvl3pPr marL="957795" algn="l" defTabSz="957795" rtl="0" eaLnBrk="1" latinLnBrk="0" hangingPunct="1">
        <a:defRPr sz="1900" kern="1200">
          <a:solidFill>
            <a:schemeClr val="tx1"/>
          </a:solidFill>
          <a:latin typeface="+mn-lt"/>
          <a:ea typeface="+mn-ea"/>
          <a:cs typeface="+mn-cs"/>
        </a:defRPr>
      </a:lvl3pPr>
      <a:lvl4pPr marL="1436690" algn="l" defTabSz="957795" rtl="0" eaLnBrk="1" latinLnBrk="0" hangingPunct="1">
        <a:defRPr sz="1900" kern="1200">
          <a:solidFill>
            <a:schemeClr val="tx1"/>
          </a:solidFill>
          <a:latin typeface="+mn-lt"/>
          <a:ea typeface="+mn-ea"/>
          <a:cs typeface="+mn-cs"/>
        </a:defRPr>
      </a:lvl4pPr>
      <a:lvl5pPr marL="1915588" algn="l" defTabSz="957795" rtl="0" eaLnBrk="1" latinLnBrk="0" hangingPunct="1">
        <a:defRPr sz="1900" kern="1200">
          <a:solidFill>
            <a:schemeClr val="tx1"/>
          </a:solidFill>
          <a:latin typeface="+mn-lt"/>
          <a:ea typeface="+mn-ea"/>
          <a:cs typeface="+mn-cs"/>
        </a:defRPr>
      </a:lvl5pPr>
      <a:lvl6pPr marL="2394486" algn="l" defTabSz="957795" rtl="0" eaLnBrk="1" latinLnBrk="0" hangingPunct="1">
        <a:defRPr sz="1900" kern="1200">
          <a:solidFill>
            <a:schemeClr val="tx1"/>
          </a:solidFill>
          <a:latin typeface="+mn-lt"/>
          <a:ea typeface="+mn-ea"/>
          <a:cs typeface="+mn-cs"/>
        </a:defRPr>
      </a:lvl6pPr>
      <a:lvl7pPr marL="2873383" algn="l" defTabSz="957795" rtl="0" eaLnBrk="1" latinLnBrk="0" hangingPunct="1">
        <a:defRPr sz="1900" kern="1200">
          <a:solidFill>
            <a:schemeClr val="tx1"/>
          </a:solidFill>
          <a:latin typeface="+mn-lt"/>
          <a:ea typeface="+mn-ea"/>
          <a:cs typeface="+mn-cs"/>
        </a:defRPr>
      </a:lvl7pPr>
      <a:lvl8pPr marL="3352279" algn="l" defTabSz="957795" rtl="0" eaLnBrk="1" latinLnBrk="0" hangingPunct="1">
        <a:defRPr sz="1900" kern="1200">
          <a:solidFill>
            <a:schemeClr val="tx1"/>
          </a:solidFill>
          <a:latin typeface="+mn-lt"/>
          <a:ea typeface="+mn-ea"/>
          <a:cs typeface="+mn-cs"/>
        </a:defRPr>
      </a:lvl8pPr>
      <a:lvl9pPr marL="3831176" algn="l" defTabSz="957795"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1" y="2"/>
            <a:ext cx="8915401" cy="1600199"/>
          </a:xfrm>
          <a:prstGeom prst="rect">
            <a:avLst/>
          </a:prstGeom>
        </p:spPr>
        <p:txBody>
          <a:bodyPr vert="horz" lIns="95779" tIns="47890" rIns="95779" bIns="4789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95301" y="1600201"/>
            <a:ext cx="89154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9" tIns="47890" rIns="95779" bIns="4789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4" name="Date Placeholder 3"/>
          <p:cNvSpPr>
            <a:spLocks noGrp="1"/>
          </p:cNvSpPr>
          <p:nvPr>
            <p:ph type="dt" sz="half" idx="2"/>
          </p:nvPr>
        </p:nvSpPr>
        <p:spPr>
          <a:xfrm>
            <a:off x="6892926" y="6356352"/>
            <a:ext cx="2259807" cy="365125"/>
          </a:xfrm>
          <a:prstGeom prst="rect">
            <a:avLst/>
          </a:prstGeom>
        </p:spPr>
        <p:txBody>
          <a:bodyPr vert="horz" lIns="95779" tIns="47890" rIns="47890" bIns="47890" rtlCol="0" anchor="ctr"/>
          <a:lstStyle>
            <a:lvl1pPr algn="r">
              <a:defRPr sz="13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3"/>
          </p:nvPr>
        </p:nvSpPr>
        <p:spPr>
          <a:xfrm>
            <a:off x="713716" y="6356352"/>
            <a:ext cx="3085306" cy="365125"/>
          </a:xfrm>
          <a:prstGeom prst="rect">
            <a:avLst/>
          </a:prstGeom>
        </p:spPr>
        <p:txBody>
          <a:bodyPr vert="horz" lIns="47890" tIns="47890" rIns="95779" bIns="47890" rtlCol="0" anchor="ctr"/>
          <a:lstStyle>
            <a:lvl1pPr algn="l">
              <a:defRPr sz="13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4"/>
          </p:nvPr>
        </p:nvSpPr>
        <p:spPr>
          <a:xfrm>
            <a:off x="9255920" y="6356352"/>
            <a:ext cx="608806" cy="365125"/>
          </a:xfrm>
          <a:prstGeom prst="rect">
            <a:avLst/>
          </a:prstGeom>
        </p:spPr>
        <p:txBody>
          <a:bodyPr vert="horz" lIns="28735" tIns="47890" rIns="47890" bIns="47890" rtlCol="0" anchor="ctr"/>
          <a:lstStyle>
            <a:lvl1pPr algn="l">
              <a:defRPr sz="1300">
                <a:solidFill>
                  <a:schemeClr val="tx1">
                    <a:lumMod val="65000"/>
                    <a:lumOff val="35000"/>
                  </a:schemeClr>
                </a:solidFill>
                <a:latin typeface="Century Gothic" pitchFamily="34" charset="0"/>
              </a:defRPr>
            </a:lvl1pPr>
          </a:lstStyle>
          <a:p>
            <a:pPr>
              <a:defRPr/>
            </a:pPr>
            <a:fld id="{EDB9813B-B5B4-485D-B6EF-77000908F966}" type="slidenum">
              <a:rPr lang="cs-CZ">
                <a:solidFill>
                  <a:prstClr val="black">
                    <a:lumMod val="65000"/>
                    <a:lumOff val="35000"/>
                  </a:prstClr>
                </a:solidFill>
              </a:rPr>
              <a:pPr>
                <a:defRPr/>
              </a:pPr>
              <a:t>‹#›</a:t>
            </a:fld>
            <a:endParaRPr lang="cs-CZ">
              <a:solidFill>
                <a:prstClr val="black">
                  <a:lumMod val="65000"/>
                  <a:lumOff val="35000"/>
                </a:prstClr>
              </a:solidFill>
            </a:endParaRPr>
          </a:p>
        </p:txBody>
      </p:sp>
      <p:sp>
        <p:nvSpPr>
          <p:cNvPr id="7" name="Oval 6"/>
          <p:cNvSpPr/>
          <p:nvPr/>
        </p:nvSpPr>
        <p:spPr>
          <a:xfrm>
            <a:off x="9163052" y="6499225"/>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sz="1900">
              <a:solidFill>
                <a:prstClr val="white"/>
              </a:solidFill>
            </a:endParaRPr>
          </a:p>
        </p:txBody>
      </p:sp>
      <p:sp>
        <p:nvSpPr>
          <p:cNvPr id="8" name="Oval 7"/>
          <p:cNvSpPr/>
          <p:nvPr/>
        </p:nvSpPr>
        <p:spPr>
          <a:xfrm>
            <a:off x="617407" y="6499225"/>
            <a:ext cx="91148"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Tree>
    <p:extLst>
      <p:ext uri="{BB962C8B-B14F-4D97-AF65-F5344CB8AC3E}">
        <p14:creationId xmlns:p14="http://schemas.microsoft.com/office/powerpoint/2010/main" val="2596912016"/>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ransition spd="med">
    <p:pull dir="ru"/>
  </p:transition>
  <p:timing>
    <p:tnLst>
      <p:par>
        <p:cTn id="1" dur="indefinite" restart="never" nodeType="tmRoot"/>
      </p:par>
    </p:tnLst>
  </p:timing>
  <p:hf hdr="0" ftr="0" dt="0"/>
  <p:txStyles>
    <p:titleStyle>
      <a:lvl1pPr algn="ctr" rtl="0" eaLnBrk="0" fontAlgn="base" hangingPunct="0">
        <a:lnSpc>
          <a:spcPts val="6075"/>
        </a:lnSpc>
        <a:spcBef>
          <a:spcPct val="0"/>
        </a:spcBef>
        <a:spcAft>
          <a:spcPct val="0"/>
        </a:spcAft>
        <a:defRPr sz="57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6075"/>
        </a:lnSpc>
        <a:spcBef>
          <a:spcPct val="0"/>
        </a:spcBef>
        <a:spcAft>
          <a:spcPct val="0"/>
        </a:spcAft>
        <a:defRPr sz="5700">
          <a:solidFill>
            <a:schemeClr val="tx2"/>
          </a:solidFill>
          <a:latin typeface="Palatino Linotype" pitchFamily="18" charset="0"/>
        </a:defRPr>
      </a:lvl2pPr>
      <a:lvl3pPr algn="ctr" rtl="0" eaLnBrk="0" fontAlgn="base" hangingPunct="0">
        <a:lnSpc>
          <a:spcPts val="6075"/>
        </a:lnSpc>
        <a:spcBef>
          <a:spcPct val="0"/>
        </a:spcBef>
        <a:spcAft>
          <a:spcPct val="0"/>
        </a:spcAft>
        <a:defRPr sz="5700">
          <a:solidFill>
            <a:schemeClr val="tx2"/>
          </a:solidFill>
          <a:latin typeface="Palatino Linotype" pitchFamily="18" charset="0"/>
        </a:defRPr>
      </a:lvl3pPr>
      <a:lvl4pPr algn="ctr" rtl="0" eaLnBrk="0" fontAlgn="base" hangingPunct="0">
        <a:lnSpc>
          <a:spcPts val="6075"/>
        </a:lnSpc>
        <a:spcBef>
          <a:spcPct val="0"/>
        </a:spcBef>
        <a:spcAft>
          <a:spcPct val="0"/>
        </a:spcAft>
        <a:defRPr sz="5700">
          <a:solidFill>
            <a:schemeClr val="tx2"/>
          </a:solidFill>
          <a:latin typeface="Palatino Linotype" pitchFamily="18" charset="0"/>
        </a:defRPr>
      </a:lvl4pPr>
      <a:lvl5pPr algn="ctr" rtl="0" eaLnBrk="0" fontAlgn="base" hangingPunct="0">
        <a:lnSpc>
          <a:spcPts val="6075"/>
        </a:lnSpc>
        <a:spcBef>
          <a:spcPct val="0"/>
        </a:spcBef>
        <a:spcAft>
          <a:spcPct val="0"/>
        </a:spcAft>
        <a:defRPr sz="5700">
          <a:solidFill>
            <a:schemeClr val="tx2"/>
          </a:solidFill>
          <a:latin typeface="Palatino Linotype" pitchFamily="18" charset="0"/>
        </a:defRPr>
      </a:lvl5pPr>
      <a:lvl6pPr marL="478898" algn="ctr" rtl="0" fontAlgn="base">
        <a:lnSpc>
          <a:spcPts val="6075"/>
        </a:lnSpc>
        <a:spcBef>
          <a:spcPct val="0"/>
        </a:spcBef>
        <a:spcAft>
          <a:spcPct val="0"/>
        </a:spcAft>
        <a:defRPr sz="5700">
          <a:solidFill>
            <a:schemeClr val="tx2"/>
          </a:solidFill>
          <a:latin typeface="Palatino Linotype" pitchFamily="18" charset="0"/>
        </a:defRPr>
      </a:lvl6pPr>
      <a:lvl7pPr marL="957795" algn="ctr" rtl="0" fontAlgn="base">
        <a:lnSpc>
          <a:spcPts val="6075"/>
        </a:lnSpc>
        <a:spcBef>
          <a:spcPct val="0"/>
        </a:spcBef>
        <a:spcAft>
          <a:spcPct val="0"/>
        </a:spcAft>
        <a:defRPr sz="5700">
          <a:solidFill>
            <a:schemeClr val="tx2"/>
          </a:solidFill>
          <a:latin typeface="Palatino Linotype" pitchFamily="18" charset="0"/>
        </a:defRPr>
      </a:lvl7pPr>
      <a:lvl8pPr marL="1436690" algn="ctr" rtl="0" fontAlgn="base">
        <a:lnSpc>
          <a:spcPts val="6075"/>
        </a:lnSpc>
        <a:spcBef>
          <a:spcPct val="0"/>
        </a:spcBef>
        <a:spcAft>
          <a:spcPct val="0"/>
        </a:spcAft>
        <a:defRPr sz="5700">
          <a:solidFill>
            <a:schemeClr val="tx2"/>
          </a:solidFill>
          <a:latin typeface="Palatino Linotype" pitchFamily="18" charset="0"/>
        </a:defRPr>
      </a:lvl8pPr>
      <a:lvl9pPr marL="1915588" algn="ctr" rtl="0" fontAlgn="base">
        <a:lnSpc>
          <a:spcPts val="6075"/>
        </a:lnSpc>
        <a:spcBef>
          <a:spcPct val="0"/>
        </a:spcBef>
        <a:spcAft>
          <a:spcPct val="0"/>
        </a:spcAft>
        <a:defRPr sz="5700">
          <a:solidFill>
            <a:schemeClr val="tx2"/>
          </a:solidFill>
          <a:latin typeface="Palatino Linotype" pitchFamily="18" charset="0"/>
        </a:defRPr>
      </a:lvl9pPr>
    </p:titleStyle>
    <p:bodyStyle>
      <a:lvl1pPr marL="359173" indent="-359173" algn="l" rtl="0" eaLnBrk="0" fontAlgn="base" hangingPunct="0">
        <a:spcBef>
          <a:spcPct val="20000"/>
        </a:spcBef>
        <a:spcAft>
          <a:spcPct val="0"/>
        </a:spcAft>
        <a:buFont typeface="Arial" charset="0"/>
        <a:buChar char="•"/>
        <a:defRPr sz="2500" kern="1200">
          <a:solidFill>
            <a:srgbClr val="7F7F7F"/>
          </a:solidFill>
          <a:latin typeface="+mj-lt"/>
          <a:ea typeface="+mn-ea"/>
          <a:cs typeface="+mn-cs"/>
        </a:defRPr>
      </a:lvl1pPr>
      <a:lvl2pPr marL="778207" indent="-299311"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2pPr>
      <a:lvl3pPr marL="1197243"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3pPr>
      <a:lvl4pPr marL="1676140" indent="-239448"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4pPr>
      <a:lvl5pPr marL="2155036"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5pPr>
      <a:lvl6pPr marL="2633934"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6pPr>
      <a:lvl7pPr marL="3112832"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7pPr>
      <a:lvl8pPr marL="3591729"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8pPr>
      <a:lvl9pPr marL="4070625"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9pPr>
    </p:bodyStyle>
    <p:otherStyle>
      <a:defPPr>
        <a:defRPr lang="en-US"/>
      </a:defPPr>
      <a:lvl1pPr marL="0" algn="l" defTabSz="957795" rtl="0" eaLnBrk="1" latinLnBrk="0" hangingPunct="1">
        <a:defRPr sz="1900" kern="1200">
          <a:solidFill>
            <a:schemeClr val="tx1"/>
          </a:solidFill>
          <a:latin typeface="+mn-lt"/>
          <a:ea typeface="+mn-ea"/>
          <a:cs typeface="+mn-cs"/>
        </a:defRPr>
      </a:lvl1pPr>
      <a:lvl2pPr marL="478898" algn="l" defTabSz="957795" rtl="0" eaLnBrk="1" latinLnBrk="0" hangingPunct="1">
        <a:defRPr sz="1900" kern="1200">
          <a:solidFill>
            <a:schemeClr val="tx1"/>
          </a:solidFill>
          <a:latin typeface="+mn-lt"/>
          <a:ea typeface="+mn-ea"/>
          <a:cs typeface="+mn-cs"/>
        </a:defRPr>
      </a:lvl2pPr>
      <a:lvl3pPr marL="957795" algn="l" defTabSz="957795" rtl="0" eaLnBrk="1" latinLnBrk="0" hangingPunct="1">
        <a:defRPr sz="1900" kern="1200">
          <a:solidFill>
            <a:schemeClr val="tx1"/>
          </a:solidFill>
          <a:latin typeface="+mn-lt"/>
          <a:ea typeface="+mn-ea"/>
          <a:cs typeface="+mn-cs"/>
        </a:defRPr>
      </a:lvl3pPr>
      <a:lvl4pPr marL="1436690" algn="l" defTabSz="957795" rtl="0" eaLnBrk="1" latinLnBrk="0" hangingPunct="1">
        <a:defRPr sz="1900" kern="1200">
          <a:solidFill>
            <a:schemeClr val="tx1"/>
          </a:solidFill>
          <a:latin typeface="+mn-lt"/>
          <a:ea typeface="+mn-ea"/>
          <a:cs typeface="+mn-cs"/>
        </a:defRPr>
      </a:lvl4pPr>
      <a:lvl5pPr marL="1915588" algn="l" defTabSz="957795" rtl="0" eaLnBrk="1" latinLnBrk="0" hangingPunct="1">
        <a:defRPr sz="1900" kern="1200">
          <a:solidFill>
            <a:schemeClr val="tx1"/>
          </a:solidFill>
          <a:latin typeface="+mn-lt"/>
          <a:ea typeface="+mn-ea"/>
          <a:cs typeface="+mn-cs"/>
        </a:defRPr>
      </a:lvl5pPr>
      <a:lvl6pPr marL="2394486" algn="l" defTabSz="957795" rtl="0" eaLnBrk="1" latinLnBrk="0" hangingPunct="1">
        <a:defRPr sz="1900" kern="1200">
          <a:solidFill>
            <a:schemeClr val="tx1"/>
          </a:solidFill>
          <a:latin typeface="+mn-lt"/>
          <a:ea typeface="+mn-ea"/>
          <a:cs typeface="+mn-cs"/>
        </a:defRPr>
      </a:lvl6pPr>
      <a:lvl7pPr marL="2873383" algn="l" defTabSz="957795" rtl="0" eaLnBrk="1" latinLnBrk="0" hangingPunct="1">
        <a:defRPr sz="1900" kern="1200">
          <a:solidFill>
            <a:schemeClr val="tx1"/>
          </a:solidFill>
          <a:latin typeface="+mn-lt"/>
          <a:ea typeface="+mn-ea"/>
          <a:cs typeface="+mn-cs"/>
        </a:defRPr>
      </a:lvl7pPr>
      <a:lvl8pPr marL="3352279" algn="l" defTabSz="957795" rtl="0" eaLnBrk="1" latinLnBrk="0" hangingPunct="1">
        <a:defRPr sz="1900" kern="1200">
          <a:solidFill>
            <a:schemeClr val="tx1"/>
          </a:solidFill>
          <a:latin typeface="+mn-lt"/>
          <a:ea typeface="+mn-ea"/>
          <a:cs typeface="+mn-cs"/>
        </a:defRPr>
      </a:lvl8pPr>
      <a:lvl9pPr marL="3831176" algn="l" defTabSz="957795"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1" y="2"/>
            <a:ext cx="8915401" cy="1600199"/>
          </a:xfrm>
          <a:prstGeom prst="rect">
            <a:avLst/>
          </a:prstGeom>
        </p:spPr>
        <p:txBody>
          <a:bodyPr vert="horz" lIns="95779" tIns="47890" rIns="95779" bIns="4789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95301" y="1600201"/>
            <a:ext cx="89154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9" tIns="47890" rIns="95779" bIns="4789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4" name="Date Placeholder 3"/>
          <p:cNvSpPr>
            <a:spLocks noGrp="1"/>
          </p:cNvSpPr>
          <p:nvPr>
            <p:ph type="dt" sz="half" idx="2"/>
          </p:nvPr>
        </p:nvSpPr>
        <p:spPr>
          <a:xfrm>
            <a:off x="6892926" y="6356352"/>
            <a:ext cx="2259807" cy="365125"/>
          </a:xfrm>
          <a:prstGeom prst="rect">
            <a:avLst/>
          </a:prstGeom>
        </p:spPr>
        <p:txBody>
          <a:bodyPr vert="horz" lIns="95779" tIns="47890" rIns="47890" bIns="47890" rtlCol="0" anchor="ctr"/>
          <a:lstStyle>
            <a:lvl1pPr algn="r">
              <a:defRPr sz="13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3"/>
          </p:nvPr>
        </p:nvSpPr>
        <p:spPr>
          <a:xfrm>
            <a:off x="713716" y="6356352"/>
            <a:ext cx="3085306" cy="365125"/>
          </a:xfrm>
          <a:prstGeom prst="rect">
            <a:avLst/>
          </a:prstGeom>
        </p:spPr>
        <p:txBody>
          <a:bodyPr vert="horz" lIns="47890" tIns="47890" rIns="95779" bIns="47890" rtlCol="0" anchor="ctr"/>
          <a:lstStyle>
            <a:lvl1pPr algn="l">
              <a:defRPr sz="13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4"/>
          </p:nvPr>
        </p:nvSpPr>
        <p:spPr>
          <a:xfrm>
            <a:off x="9255920" y="6356352"/>
            <a:ext cx="608806" cy="365125"/>
          </a:xfrm>
          <a:prstGeom prst="rect">
            <a:avLst/>
          </a:prstGeom>
        </p:spPr>
        <p:txBody>
          <a:bodyPr vert="horz" lIns="28735" tIns="47890" rIns="47890" bIns="47890" rtlCol="0" anchor="ctr"/>
          <a:lstStyle>
            <a:lvl1pPr algn="l">
              <a:defRPr sz="1300">
                <a:solidFill>
                  <a:schemeClr val="tx1">
                    <a:lumMod val="65000"/>
                    <a:lumOff val="35000"/>
                  </a:schemeClr>
                </a:solidFill>
                <a:latin typeface="Century Gothic" pitchFamily="34" charset="0"/>
              </a:defRPr>
            </a:lvl1pPr>
          </a:lstStyle>
          <a:p>
            <a:pPr>
              <a:defRPr/>
            </a:pPr>
            <a:fld id="{EDB9813B-B5B4-485D-B6EF-77000908F966}" type="slidenum">
              <a:rPr lang="cs-CZ">
                <a:solidFill>
                  <a:prstClr val="black">
                    <a:lumMod val="65000"/>
                    <a:lumOff val="35000"/>
                  </a:prstClr>
                </a:solidFill>
              </a:rPr>
              <a:pPr>
                <a:defRPr/>
              </a:pPr>
              <a:t>‹#›</a:t>
            </a:fld>
            <a:endParaRPr lang="cs-CZ">
              <a:solidFill>
                <a:prstClr val="black">
                  <a:lumMod val="65000"/>
                  <a:lumOff val="35000"/>
                </a:prstClr>
              </a:solidFill>
            </a:endParaRPr>
          </a:p>
        </p:txBody>
      </p:sp>
      <p:sp>
        <p:nvSpPr>
          <p:cNvPr id="7" name="Oval 6"/>
          <p:cNvSpPr/>
          <p:nvPr/>
        </p:nvSpPr>
        <p:spPr>
          <a:xfrm>
            <a:off x="9163052" y="6499225"/>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sz="1900">
              <a:solidFill>
                <a:prstClr val="white"/>
              </a:solidFill>
            </a:endParaRPr>
          </a:p>
        </p:txBody>
      </p:sp>
      <p:sp>
        <p:nvSpPr>
          <p:cNvPr id="8" name="Oval 7"/>
          <p:cNvSpPr/>
          <p:nvPr/>
        </p:nvSpPr>
        <p:spPr>
          <a:xfrm>
            <a:off x="617407" y="6499225"/>
            <a:ext cx="91148"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Tree>
    <p:extLst>
      <p:ext uri="{BB962C8B-B14F-4D97-AF65-F5344CB8AC3E}">
        <p14:creationId xmlns:p14="http://schemas.microsoft.com/office/powerpoint/2010/main" val="2584171162"/>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ransition spd="med">
    <p:pull dir="ru"/>
  </p:transition>
  <p:timing>
    <p:tnLst>
      <p:par>
        <p:cTn id="1" dur="indefinite" restart="never" nodeType="tmRoot"/>
      </p:par>
    </p:tnLst>
  </p:timing>
  <p:hf hdr="0" ftr="0" dt="0"/>
  <p:txStyles>
    <p:titleStyle>
      <a:lvl1pPr algn="ctr" rtl="0" eaLnBrk="0" fontAlgn="base" hangingPunct="0">
        <a:lnSpc>
          <a:spcPts val="6075"/>
        </a:lnSpc>
        <a:spcBef>
          <a:spcPct val="0"/>
        </a:spcBef>
        <a:spcAft>
          <a:spcPct val="0"/>
        </a:spcAft>
        <a:defRPr sz="57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6075"/>
        </a:lnSpc>
        <a:spcBef>
          <a:spcPct val="0"/>
        </a:spcBef>
        <a:spcAft>
          <a:spcPct val="0"/>
        </a:spcAft>
        <a:defRPr sz="5700">
          <a:solidFill>
            <a:schemeClr val="tx2"/>
          </a:solidFill>
          <a:latin typeface="Palatino Linotype" pitchFamily="18" charset="0"/>
        </a:defRPr>
      </a:lvl2pPr>
      <a:lvl3pPr algn="ctr" rtl="0" eaLnBrk="0" fontAlgn="base" hangingPunct="0">
        <a:lnSpc>
          <a:spcPts val="6075"/>
        </a:lnSpc>
        <a:spcBef>
          <a:spcPct val="0"/>
        </a:spcBef>
        <a:spcAft>
          <a:spcPct val="0"/>
        </a:spcAft>
        <a:defRPr sz="5700">
          <a:solidFill>
            <a:schemeClr val="tx2"/>
          </a:solidFill>
          <a:latin typeface="Palatino Linotype" pitchFamily="18" charset="0"/>
        </a:defRPr>
      </a:lvl3pPr>
      <a:lvl4pPr algn="ctr" rtl="0" eaLnBrk="0" fontAlgn="base" hangingPunct="0">
        <a:lnSpc>
          <a:spcPts val="6075"/>
        </a:lnSpc>
        <a:spcBef>
          <a:spcPct val="0"/>
        </a:spcBef>
        <a:spcAft>
          <a:spcPct val="0"/>
        </a:spcAft>
        <a:defRPr sz="5700">
          <a:solidFill>
            <a:schemeClr val="tx2"/>
          </a:solidFill>
          <a:latin typeface="Palatino Linotype" pitchFamily="18" charset="0"/>
        </a:defRPr>
      </a:lvl4pPr>
      <a:lvl5pPr algn="ctr" rtl="0" eaLnBrk="0" fontAlgn="base" hangingPunct="0">
        <a:lnSpc>
          <a:spcPts val="6075"/>
        </a:lnSpc>
        <a:spcBef>
          <a:spcPct val="0"/>
        </a:spcBef>
        <a:spcAft>
          <a:spcPct val="0"/>
        </a:spcAft>
        <a:defRPr sz="5700">
          <a:solidFill>
            <a:schemeClr val="tx2"/>
          </a:solidFill>
          <a:latin typeface="Palatino Linotype" pitchFamily="18" charset="0"/>
        </a:defRPr>
      </a:lvl5pPr>
      <a:lvl6pPr marL="478898" algn="ctr" rtl="0" fontAlgn="base">
        <a:lnSpc>
          <a:spcPts val="6075"/>
        </a:lnSpc>
        <a:spcBef>
          <a:spcPct val="0"/>
        </a:spcBef>
        <a:spcAft>
          <a:spcPct val="0"/>
        </a:spcAft>
        <a:defRPr sz="5700">
          <a:solidFill>
            <a:schemeClr val="tx2"/>
          </a:solidFill>
          <a:latin typeface="Palatino Linotype" pitchFamily="18" charset="0"/>
        </a:defRPr>
      </a:lvl6pPr>
      <a:lvl7pPr marL="957795" algn="ctr" rtl="0" fontAlgn="base">
        <a:lnSpc>
          <a:spcPts val="6075"/>
        </a:lnSpc>
        <a:spcBef>
          <a:spcPct val="0"/>
        </a:spcBef>
        <a:spcAft>
          <a:spcPct val="0"/>
        </a:spcAft>
        <a:defRPr sz="5700">
          <a:solidFill>
            <a:schemeClr val="tx2"/>
          </a:solidFill>
          <a:latin typeface="Palatino Linotype" pitchFamily="18" charset="0"/>
        </a:defRPr>
      </a:lvl7pPr>
      <a:lvl8pPr marL="1436690" algn="ctr" rtl="0" fontAlgn="base">
        <a:lnSpc>
          <a:spcPts val="6075"/>
        </a:lnSpc>
        <a:spcBef>
          <a:spcPct val="0"/>
        </a:spcBef>
        <a:spcAft>
          <a:spcPct val="0"/>
        </a:spcAft>
        <a:defRPr sz="5700">
          <a:solidFill>
            <a:schemeClr val="tx2"/>
          </a:solidFill>
          <a:latin typeface="Palatino Linotype" pitchFamily="18" charset="0"/>
        </a:defRPr>
      </a:lvl8pPr>
      <a:lvl9pPr marL="1915588" algn="ctr" rtl="0" fontAlgn="base">
        <a:lnSpc>
          <a:spcPts val="6075"/>
        </a:lnSpc>
        <a:spcBef>
          <a:spcPct val="0"/>
        </a:spcBef>
        <a:spcAft>
          <a:spcPct val="0"/>
        </a:spcAft>
        <a:defRPr sz="5700">
          <a:solidFill>
            <a:schemeClr val="tx2"/>
          </a:solidFill>
          <a:latin typeface="Palatino Linotype" pitchFamily="18" charset="0"/>
        </a:defRPr>
      </a:lvl9pPr>
    </p:titleStyle>
    <p:bodyStyle>
      <a:lvl1pPr marL="359173" indent="-359173" algn="l" rtl="0" eaLnBrk="0" fontAlgn="base" hangingPunct="0">
        <a:spcBef>
          <a:spcPct val="20000"/>
        </a:spcBef>
        <a:spcAft>
          <a:spcPct val="0"/>
        </a:spcAft>
        <a:buFont typeface="Arial" charset="0"/>
        <a:buChar char="•"/>
        <a:defRPr sz="2500" kern="1200">
          <a:solidFill>
            <a:srgbClr val="7F7F7F"/>
          </a:solidFill>
          <a:latin typeface="+mj-lt"/>
          <a:ea typeface="+mn-ea"/>
          <a:cs typeface="+mn-cs"/>
        </a:defRPr>
      </a:lvl1pPr>
      <a:lvl2pPr marL="778207" indent="-299311"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2pPr>
      <a:lvl3pPr marL="1197243"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3pPr>
      <a:lvl4pPr marL="1676140" indent="-239448"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4pPr>
      <a:lvl5pPr marL="2155036"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5pPr>
      <a:lvl6pPr marL="2633934"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6pPr>
      <a:lvl7pPr marL="3112832"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7pPr>
      <a:lvl8pPr marL="3591729"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8pPr>
      <a:lvl9pPr marL="4070625"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9pPr>
    </p:bodyStyle>
    <p:otherStyle>
      <a:defPPr>
        <a:defRPr lang="en-US"/>
      </a:defPPr>
      <a:lvl1pPr marL="0" algn="l" defTabSz="957795" rtl="0" eaLnBrk="1" latinLnBrk="0" hangingPunct="1">
        <a:defRPr sz="1900" kern="1200">
          <a:solidFill>
            <a:schemeClr val="tx1"/>
          </a:solidFill>
          <a:latin typeface="+mn-lt"/>
          <a:ea typeface="+mn-ea"/>
          <a:cs typeface="+mn-cs"/>
        </a:defRPr>
      </a:lvl1pPr>
      <a:lvl2pPr marL="478898" algn="l" defTabSz="957795" rtl="0" eaLnBrk="1" latinLnBrk="0" hangingPunct="1">
        <a:defRPr sz="1900" kern="1200">
          <a:solidFill>
            <a:schemeClr val="tx1"/>
          </a:solidFill>
          <a:latin typeface="+mn-lt"/>
          <a:ea typeface="+mn-ea"/>
          <a:cs typeface="+mn-cs"/>
        </a:defRPr>
      </a:lvl2pPr>
      <a:lvl3pPr marL="957795" algn="l" defTabSz="957795" rtl="0" eaLnBrk="1" latinLnBrk="0" hangingPunct="1">
        <a:defRPr sz="1900" kern="1200">
          <a:solidFill>
            <a:schemeClr val="tx1"/>
          </a:solidFill>
          <a:latin typeface="+mn-lt"/>
          <a:ea typeface="+mn-ea"/>
          <a:cs typeface="+mn-cs"/>
        </a:defRPr>
      </a:lvl3pPr>
      <a:lvl4pPr marL="1436690" algn="l" defTabSz="957795" rtl="0" eaLnBrk="1" latinLnBrk="0" hangingPunct="1">
        <a:defRPr sz="1900" kern="1200">
          <a:solidFill>
            <a:schemeClr val="tx1"/>
          </a:solidFill>
          <a:latin typeface="+mn-lt"/>
          <a:ea typeface="+mn-ea"/>
          <a:cs typeface="+mn-cs"/>
        </a:defRPr>
      </a:lvl4pPr>
      <a:lvl5pPr marL="1915588" algn="l" defTabSz="957795" rtl="0" eaLnBrk="1" latinLnBrk="0" hangingPunct="1">
        <a:defRPr sz="1900" kern="1200">
          <a:solidFill>
            <a:schemeClr val="tx1"/>
          </a:solidFill>
          <a:latin typeface="+mn-lt"/>
          <a:ea typeface="+mn-ea"/>
          <a:cs typeface="+mn-cs"/>
        </a:defRPr>
      </a:lvl5pPr>
      <a:lvl6pPr marL="2394486" algn="l" defTabSz="957795" rtl="0" eaLnBrk="1" latinLnBrk="0" hangingPunct="1">
        <a:defRPr sz="1900" kern="1200">
          <a:solidFill>
            <a:schemeClr val="tx1"/>
          </a:solidFill>
          <a:latin typeface="+mn-lt"/>
          <a:ea typeface="+mn-ea"/>
          <a:cs typeface="+mn-cs"/>
        </a:defRPr>
      </a:lvl6pPr>
      <a:lvl7pPr marL="2873383" algn="l" defTabSz="957795" rtl="0" eaLnBrk="1" latinLnBrk="0" hangingPunct="1">
        <a:defRPr sz="1900" kern="1200">
          <a:solidFill>
            <a:schemeClr val="tx1"/>
          </a:solidFill>
          <a:latin typeface="+mn-lt"/>
          <a:ea typeface="+mn-ea"/>
          <a:cs typeface="+mn-cs"/>
        </a:defRPr>
      </a:lvl7pPr>
      <a:lvl8pPr marL="3352279" algn="l" defTabSz="957795" rtl="0" eaLnBrk="1" latinLnBrk="0" hangingPunct="1">
        <a:defRPr sz="1900" kern="1200">
          <a:solidFill>
            <a:schemeClr val="tx1"/>
          </a:solidFill>
          <a:latin typeface="+mn-lt"/>
          <a:ea typeface="+mn-ea"/>
          <a:cs typeface="+mn-cs"/>
        </a:defRPr>
      </a:lvl8pPr>
      <a:lvl9pPr marL="3831176" algn="l" defTabSz="957795"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1" y="2"/>
            <a:ext cx="8915401" cy="1600199"/>
          </a:xfrm>
          <a:prstGeom prst="rect">
            <a:avLst/>
          </a:prstGeom>
        </p:spPr>
        <p:txBody>
          <a:bodyPr vert="horz" lIns="95779" tIns="47890" rIns="95779" bIns="4789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95301" y="1600201"/>
            <a:ext cx="89154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9" tIns="47890" rIns="95779" bIns="4789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4" name="Date Placeholder 3"/>
          <p:cNvSpPr>
            <a:spLocks noGrp="1"/>
          </p:cNvSpPr>
          <p:nvPr>
            <p:ph type="dt" sz="half" idx="2"/>
          </p:nvPr>
        </p:nvSpPr>
        <p:spPr>
          <a:xfrm>
            <a:off x="6892926" y="6356352"/>
            <a:ext cx="2259807" cy="365125"/>
          </a:xfrm>
          <a:prstGeom prst="rect">
            <a:avLst/>
          </a:prstGeom>
        </p:spPr>
        <p:txBody>
          <a:bodyPr vert="horz" lIns="95779" tIns="47890" rIns="47890" bIns="47890" rtlCol="0" anchor="ctr"/>
          <a:lstStyle>
            <a:lvl1pPr algn="r">
              <a:defRPr sz="13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3"/>
          </p:nvPr>
        </p:nvSpPr>
        <p:spPr>
          <a:xfrm>
            <a:off x="713716" y="6356352"/>
            <a:ext cx="3085306" cy="365125"/>
          </a:xfrm>
          <a:prstGeom prst="rect">
            <a:avLst/>
          </a:prstGeom>
        </p:spPr>
        <p:txBody>
          <a:bodyPr vert="horz" lIns="47890" tIns="47890" rIns="95779" bIns="47890" rtlCol="0" anchor="ctr"/>
          <a:lstStyle>
            <a:lvl1pPr algn="l">
              <a:defRPr sz="13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4"/>
          </p:nvPr>
        </p:nvSpPr>
        <p:spPr>
          <a:xfrm>
            <a:off x="9255920" y="6356352"/>
            <a:ext cx="608806" cy="365125"/>
          </a:xfrm>
          <a:prstGeom prst="rect">
            <a:avLst/>
          </a:prstGeom>
        </p:spPr>
        <p:txBody>
          <a:bodyPr vert="horz" lIns="28735" tIns="47890" rIns="47890" bIns="47890" rtlCol="0" anchor="ctr"/>
          <a:lstStyle>
            <a:lvl1pPr algn="l">
              <a:defRPr sz="1300">
                <a:solidFill>
                  <a:schemeClr val="tx1">
                    <a:lumMod val="65000"/>
                    <a:lumOff val="35000"/>
                  </a:schemeClr>
                </a:solidFill>
                <a:latin typeface="Century Gothic" pitchFamily="34" charset="0"/>
              </a:defRPr>
            </a:lvl1pPr>
          </a:lstStyle>
          <a:p>
            <a:pPr>
              <a:defRPr/>
            </a:pPr>
            <a:fld id="{EDB9813B-B5B4-485D-B6EF-77000908F966}" type="slidenum">
              <a:rPr lang="cs-CZ">
                <a:solidFill>
                  <a:prstClr val="black">
                    <a:lumMod val="65000"/>
                    <a:lumOff val="35000"/>
                  </a:prstClr>
                </a:solidFill>
              </a:rPr>
              <a:pPr>
                <a:defRPr/>
              </a:pPr>
              <a:t>‹#›</a:t>
            </a:fld>
            <a:endParaRPr lang="cs-CZ">
              <a:solidFill>
                <a:prstClr val="black">
                  <a:lumMod val="65000"/>
                  <a:lumOff val="35000"/>
                </a:prstClr>
              </a:solidFill>
            </a:endParaRPr>
          </a:p>
        </p:txBody>
      </p:sp>
      <p:sp>
        <p:nvSpPr>
          <p:cNvPr id="7" name="Oval 6"/>
          <p:cNvSpPr/>
          <p:nvPr/>
        </p:nvSpPr>
        <p:spPr>
          <a:xfrm>
            <a:off x="9163052" y="6499225"/>
            <a:ext cx="91149"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sz="1900">
              <a:solidFill>
                <a:prstClr val="white"/>
              </a:solidFill>
            </a:endParaRPr>
          </a:p>
        </p:txBody>
      </p:sp>
      <p:sp>
        <p:nvSpPr>
          <p:cNvPr id="8" name="Oval 7"/>
          <p:cNvSpPr/>
          <p:nvPr/>
        </p:nvSpPr>
        <p:spPr>
          <a:xfrm>
            <a:off x="617407" y="6499225"/>
            <a:ext cx="91148"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5779" tIns="47890" rIns="95779" bIns="47890" anchor="ctr"/>
          <a:lstStyle/>
          <a:p>
            <a:pPr algn="ctr">
              <a:defRPr/>
            </a:pPr>
            <a:endParaRPr lang="en-US">
              <a:solidFill>
                <a:prstClr val="white"/>
              </a:solidFill>
            </a:endParaRPr>
          </a:p>
        </p:txBody>
      </p:sp>
    </p:spTree>
    <p:extLst>
      <p:ext uri="{BB962C8B-B14F-4D97-AF65-F5344CB8AC3E}">
        <p14:creationId xmlns:p14="http://schemas.microsoft.com/office/powerpoint/2010/main" val="217576982"/>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ransition spd="med">
    <p:pull dir="ru"/>
  </p:transition>
  <p:timing>
    <p:tnLst>
      <p:par>
        <p:cTn id="1" dur="indefinite" restart="never" nodeType="tmRoot"/>
      </p:par>
    </p:tnLst>
  </p:timing>
  <p:hf hdr="0" ftr="0" dt="0"/>
  <p:txStyles>
    <p:titleStyle>
      <a:lvl1pPr algn="ctr" rtl="0" eaLnBrk="0" fontAlgn="base" hangingPunct="0">
        <a:lnSpc>
          <a:spcPts val="6075"/>
        </a:lnSpc>
        <a:spcBef>
          <a:spcPct val="0"/>
        </a:spcBef>
        <a:spcAft>
          <a:spcPct val="0"/>
        </a:spcAft>
        <a:defRPr sz="57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6075"/>
        </a:lnSpc>
        <a:spcBef>
          <a:spcPct val="0"/>
        </a:spcBef>
        <a:spcAft>
          <a:spcPct val="0"/>
        </a:spcAft>
        <a:defRPr sz="5700">
          <a:solidFill>
            <a:schemeClr val="tx2"/>
          </a:solidFill>
          <a:latin typeface="Palatino Linotype" pitchFamily="18" charset="0"/>
        </a:defRPr>
      </a:lvl2pPr>
      <a:lvl3pPr algn="ctr" rtl="0" eaLnBrk="0" fontAlgn="base" hangingPunct="0">
        <a:lnSpc>
          <a:spcPts val="6075"/>
        </a:lnSpc>
        <a:spcBef>
          <a:spcPct val="0"/>
        </a:spcBef>
        <a:spcAft>
          <a:spcPct val="0"/>
        </a:spcAft>
        <a:defRPr sz="5700">
          <a:solidFill>
            <a:schemeClr val="tx2"/>
          </a:solidFill>
          <a:latin typeface="Palatino Linotype" pitchFamily="18" charset="0"/>
        </a:defRPr>
      </a:lvl3pPr>
      <a:lvl4pPr algn="ctr" rtl="0" eaLnBrk="0" fontAlgn="base" hangingPunct="0">
        <a:lnSpc>
          <a:spcPts val="6075"/>
        </a:lnSpc>
        <a:spcBef>
          <a:spcPct val="0"/>
        </a:spcBef>
        <a:spcAft>
          <a:spcPct val="0"/>
        </a:spcAft>
        <a:defRPr sz="5700">
          <a:solidFill>
            <a:schemeClr val="tx2"/>
          </a:solidFill>
          <a:latin typeface="Palatino Linotype" pitchFamily="18" charset="0"/>
        </a:defRPr>
      </a:lvl4pPr>
      <a:lvl5pPr algn="ctr" rtl="0" eaLnBrk="0" fontAlgn="base" hangingPunct="0">
        <a:lnSpc>
          <a:spcPts val="6075"/>
        </a:lnSpc>
        <a:spcBef>
          <a:spcPct val="0"/>
        </a:spcBef>
        <a:spcAft>
          <a:spcPct val="0"/>
        </a:spcAft>
        <a:defRPr sz="5700">
          <a:solidFill>
            <a:schemeClr val="tx2"/>
          </a:solidFill>
          <a:latin typeface="Palatino Linotype" pitchFamily="18" charset="0"/>
        </a:defRPr>
      </a:lvl5pPr>
      <a:lvl6pPr marL="478898" algn="ctr" rtl="0" fontAlgn="base">
        <a:lnSpc>
          <a:spcPts val="6075"/>
        </a:lnSpc>
        <a:spcBef>
          <a:spcPct val="0"/>
        </a:spcBef>
        <a:spcAft>
          <a:spcPct val="0"/>
        </a:spcAft>
        <a:defRPr sz="5700">
          <a:solidFill>
            <a:schemeClr val="tx2"/>
          </a:solidFill>
          <a:latin typeface="Palatino Linotype" pitchFamily="18" charset="0"/>
        </a:defRPr>
      </a:lvl6pPr>
      <a:lvl7pPr marL="957795" algn="ctr" rtl="0" fontAlgn="base">
        <a:lnSpc>
          <a:spcPts val="6075"/>
        </a:lnSpc>
        <a:spcBef>
          <a:spcPct val="0"/>
        </a:spcBef>
        <a:spcAft>
          <a:spcPct val="0"/>
        </a:spcAft>
        <a:defRPr sz="5700">
          <a:solidFill>
            <a:schemeClr val="tx2"/>
          </a:solidFill>
          <a:latin typeface="Palatino Linotype" pitchFamily="18" charset="0"/>
        </a:defRPr>
      </a:lvl7pPr>
      <a:lvl8pPr marL="1436690" algn="ctr" rtl="0" fontAlgn="base">
        <a:lnSpc>
          <a:spcPts val="6075"/>
        </a:lnSpc>
        <a:spcBef>
          <a:spcPct val="0"/>
        </a:spcBef>
        <a:spcAft>
          <a:spcPct val="0"/>
        </a:spcAft>
        <a:defRPr sz="5700">
          <a:solidFill>
            <a:schemeClr val="tx2"/>
          </a:solidFill>
          <a:latin typeface="Palatino Linotype" pitchFamily="18" charset="0"/>
        </a:defRPr>
      </a:lvl8pPr>
      <a:lvl9pPr marL="1915588" algn="ctr" rtl="0" fontAlgn="base">
        <a:lnSpc>
          <a:spcPts val="6075"/>
        </a:lnSpc>
        <a:spcBef>
          <a:spcPct val="0"/>
        </a:spcBef>
        <a:spcAft>
          <a:spcPct val="0"/>
        </a:spcAft>
        <a:defRPr sz="5700">
          <a:solidFill>
            <a:schemeClr val="tx2"/>
          </a:solidFill>
          <a:latin typeface="Palatino Linotype" pitchFamily="18" charset="0"/>
        </a:defRPr>
      </a:lvl9pPr>
    </p:titleStyle>
    <p:bodyStyle>
      <a:lvl1pPr marL="359173" indent="-359173" algn="l" rtl="0" eaLnBrk="0" fontAlgn="base" hangingPunct="0">
        <a:spcBef>
          <a:spcPct val="20000"/>
        </a:spcBef>
        <a:spcAft>
          <a:spcPct val="0"/>
        </a:spcAft>
        <a:buFont typeface="Arial" charset="0"/>
        <a:buChar char="•"/>
        <a:defRPr sz="2500" kern="1200">
          <a:solidFill>
            <a:srgbClr val="7F7F7F"/>
          </a:solidFill>
          <a:latin typeface="+mj-lt"/>
          <a:ea typeface="+mn-ea"/>
          <a:cs typeface="+mn-cs"/>
        </a:defRPr>
      </a:lvl1pPr>
      <a:lvl2pPr marL="778207" indent="-299311"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2pPr>
      <a:lvl3pPr marL="1197243"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3pPr>
      <a:lvl4pPr marL="1676140" indent="-239448"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4pPr>
      <a:lvl5pPr marL="2155036"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5pPr>
      <a:lvl6pPr marL="2633934"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6pPr>
      <a:lvl7pPr marL="3112832"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7pPr>
      <a:lvl8pPr marL="3591729"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8pPr>
      <a:lvl9pPr marL="4070625"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9pPr>
    </p:bodyStyle>
    <p:otherStyle>
      <a:defPPr>
        <a:defRPr lang="en-US"/>
      </a:defPPr>
      <a:lvl1pPr marL="0" algn="l" defTabSz="957795" rtl="0" eaLnBrk="1" latinLnBrk="0" hangingPunct="1">
        <a:defRPr sz="1900" kern="1200">
          <a:solidFill>
            <a:schemeClr val="tx1"/>
          </a:solidFill>
          <a:latin typeface="+mn-lt"/>
          <a:ea typeface="+mn-ea"/>
          <a:cs typeface="+mn-cs"/>
        </a:defRPr>
      </a:lvl1pPr>
      <a:lvl2pPr marL="478898" algn="l" defTabSz="957795" rtl="0" eaLnBrk="1" latinLnBrk="0" hangingPunct="1">
        <a:defRPr sz="1900" kern="1200">
          <a:solidFill>
            <a:schemeClr val="tx1"/>
          </a:solidFill>
          <a:latin typeface="+mn-lt"/>
          <a:ea typeface="+mn-ea"/>
          <a:cs typeface="+mn-cs"/>
        </a:defRPr>
      </a:lvl2pPr>
      <a:lvl3pPr marL="957795" algn="l" defTabSz="957795" rtl="0" eaLnBrk="1" latinLnBrk="0" hangingPunct="1">
        <a:defRPr sz="1900" kern="1200">
          <a:solidFill>
            <a:schemeClr val="tx1"/>
          </a:solidFill>
          <a:latin typeface="+mn-lt"/>
          <a:ea typeface="+mn-ea"/>
          <a:cs typeface="+mn-cs"/>
        </a:defRPr>
      </a:lvl3pPr>
      <a:lvl4pPr marL="1436690" algn="l" defTabSz="957795" rtl="0" eaLnBrk="1" latinLnBrk="0" hangingPunct="1">
        <a:defRPr sz="1900" kern="1200">
          <a:solidFill>
            <a:schemeClr val="tx1"/>
          </a:solidFill>
          <a:latin typeface="+mn-lt"/>
          <a:ea typeface="+mn-ea"/>
          <a:cs typeface="+mn-cs"/>
        </a:defRPr>
      </a:lvl4pPr>
      <a:lvl5pPr marL="1915588" algn="l" defTabSz="957795" rtl="0" eaLnBrk="1" latinLnBrk="0" hangingPunct="1">
        <a:defRPr sz="1900" kern="1200">
          <a:solidFill>
            <a:schemeClr val="tx1"/>
          </a:solidFill>
          <a:latin typeface="+mn-lt"/>
          <a:ea typeface="+mn-ea"/>
          <a:cs typeface="+mn-cs"/>
        </a:defRPr>
      </a:lvl5pPr>
      <a:lvl6pPr marL="2394486" algn="l" defTabSz="957795" rtl="0" eaLnBrk="1" latinLnBrk="0" hangingPunct="1">
        <a:defRPr sz="1900" kern="1200">
          <a:solidFill>
            <a:schemeClr val="tx1"/>
          </a:solidFill>
          <a:latin typeface="+mn-lt"/>
          <a:ea typeface="+mn-ea"/>
          <a:cs typeface="+mn-cs"/>
        </a:defRPr>
      </a:lvl6pPr>
      <a:lvl7pPr marL="2873383" algn="l" defTabSz="957795" rtl="0" eaLnBrk="1" latinLnBrk="0" hangingPunct="1">
        <a:defRPr sz="1900" kern="1200">
          <a:solidFill>
            <a:schemeClr val="tx1"/>
          </a:solidFill>
          <a:latin typeface="+mn-lt"/>
          <a:ea typeface="+mn-ea"/>
          <a:cs typeface="+mn-cs"/>
        </a:defRPr>
      </a:lvl7pPr>
      <a:lvl8pPr marL="3352279" algn="l" defTabSz="957795" rtl="0" eaLnBrk="1" latinLnBrk="0" hangingPunct="1">
        <a:defRPr sz="1900" kern="1200">
          <a:solidFill>
            <a:schemeClr val="tx1"/>
          </a:solidFill>
          <a:latin typeface="+mn-lt"/>
          <a:ea typeface="+mn-ea"/>
          <a:cs typeface="+mn-cs"/>
        </a:defRPr>
      </a:lvl8pPr>
      <a:lvl9pPr marL="3831176" algn="l" defTabSz="957795"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0"/>
            <a:ext cx="8915400" cy="1600200"/>
          </a:xfrm>
          <a:prstGeom prst="rect">
            <a:avLst/>
          </a:prstGeom>
        </p:spPr>
        <p:txBody>
          <a:bodyPr vert="horz" lIns="91440" tIns="45720" rIns="91440" bIns="45720" rtlCol="0" anchor="b">
            <a:noAutofit/>
          </a:bodyPr>
          <a:lstStyle/>
          <a:p>
            <a:r>
              <a:rPr lang="cs-CZ" smtClean="0"/>
              <a:t>Kliknutím lze upravit styl.</a:t>
            </a:r>
            <a:endParaRPr lang="en-US" dirty="0"/>
          </a:p>
        </p:txBody>
      </p:sp>
      <p:sp>
        <p:nvSpPr>
          <p:cNvPr id="1027" name="Text Placeholder 2"/>
          <p:cNvSpPr>
            <a:spLocks noGrp="1"/>
          </p:cNvSpPr>
          <p:nvPr>
            <p:ph type="body" idx="1"/>
          </p:nvPr>
        </p:nvSpPr>
        <p:spPr bwMode="auto">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smtClean="0"/>
          </a:p>
        </p:txBody>
      </p:sp>
      <p:sp>
        <p:nvSpPr>
          <p:cNvPr id="4" name="Date Placeholder 3"/>
          <p:cNvSpPr>
            <a:spLocks noGrp="1"/>
          </p:cNvSpPr>
          <p:nvPr>
            <p:ph type="dt" sz="half" idx="2"/>
          </p:nvPr>
        </p:nvSpPr>
        <p:spPr>
          <a:xfrm>
            <a:off x="6892926" y="6356351"/>
            <a:ext cx="2259806"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5" name="Footer Placeholder 4"/>
          <p:cNvSpPr>
            <a:spLocks noGrp="1"/>
          </p:cNvSpPr>
          <p:nvPr>
            <p:ph type="ftr" sz="quarter" idx="3"/>
          </p:nvPr>
        </p:nvSpPr>
        <p:spPr>
          <a:xfrm>
            <a:off x="713715" y="6356351"/>
            <a:ext cx="3085306"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a:defRPr/>
            </a:pPr>
            <a:endParaRPr lang="cs-CZ">
              <a:solidFill>
                <a:prstClr val="black">
                  <a:lumMod val="65000"/>
                  <a:lumOff val="35000"/>
                </a:prstClr>
              </a:solidFill>
            </a:endParaRPr>
          </a:p>
        </p:txBody>
      </p:sp>
      <p:sp>
        <p:nvSpPr>
          <p:cNvPr id="6" name="Slide Number Placeholder 5"/>
          <p:cNvSpPr>
            <a:spLocks noGrp="1"/>
          </p:cNvSpPr>
          <p:nvPr>
            <p:ph type="sldNum" sz="quarter" idx="4"/>
          </p:nvPr>
        </p:nvSpPr>
        <p:spPr>
          <a:xfrm>
            <a:off x="9255919" y="6356351"/>
            <a:ext cx="608806"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a:defRPr/>
            </a:pPr>
            <a:fld id="{65B675FC-80DD-4AE5-B8EE-516A1A95ECA5}" type="slidenum">
              <a:rPr lang="cs-CZ">
                <a:solidFill>
                  <a:prstClr val="black">
                    <a:lumMod val="65000"/>
                    <a:lumOff val="35000"/>
                  </a:prstClr>
                </a:solidFill>
              </a:rPr>
              <a:pPr>
                <a:defRPr/>
              </a:pPr>
              <a:t>‹#›</a:t>
            </a:fld>
            <a:endParaRPr lang="cs-CZ">
              <a:solidFill>
                <a:prstClr val="black">
                  <a:lumMod val="65000"/>
                  <a:lumOff val="35000"/>
                </a:prstClr>
              </a:solidFill>
            </a:endParaRPr>
          </a:p>
        </p:txBody>
      </p:sp>
      <p:sp>
        <p:nvSpPr>
          <p:cNvPr id="7" name="Oval 6"/>
          <p:cNvSpPr/>
          <p:nvPr/>
        </p:nvSpPr>
        <p:spPr>
          <a:xfrm>
            <a:off x="9163050" y="6499225"/>
            <a:ext cx="91150"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Oval 7"/>
          <p:cNvSpPr/>
          <p:nvPr/>
        </p:nvSpPr>
        <p:spPr>
          <a:xfrm>
            <a:off x="617407" y="6499225"/>
            <a:ext cx="9114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Tree>
    <p:extLst>
      <p:ext uri="{BB962C8B-B14F-4D97-AF65-F5344CB8AC3E}">
        <p14:creationId xmlns:p14="http://schemas.microsoft.com/office/powerpoint/2010/main" val="1325486347"/>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Lst>
  <p:transition spd="med">
    <p:pull dir="ru"/>
  </p:transition>
  <p:timing>
    <p:tnLst>
      <p:par>
        <p:cTn id="1" dur="indefinite" restart="never" nodeType="tmRoot"/>
      </p:par>
    </p:tnLst>
  </p:timing>
  <p:hf hdr="0" ftr="0" dt="0"/>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image" Target="../media/image45.jpeg"/><Relationship Id="rId5" Type="http://schemas.openxmlformats.org/officeDocument/2006/relationships/image" Target="../media/image44.gif"/><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www.google.com/url?sa=i&amp;rct=j&amp;q=&amp;esrc=s&amp;source=images&amp;cd=&amp;cad=rja&amp;uact=8&amp;ved=0ahUKEwih6ovTnpbZAhUNKVAKHeO4Cg4QjRwIBw&amp;url=http://www.my-personaltrainer.it/WHR.htm&amp;psig=AOvVaw3CGua6d963SpmqSljHSgvp&amp;ust=1518176473473391" TargetMode="External"/><Relationship Id="rId7" Type="http://schemas.openxmlformats.org/officeDocument/2006/relationships/hyperlink" Target="https://www.google.com/url?sa=i&amp;rct=j&amp;q=&amp;esrc=s&amp;source=images&amp;cd=&amp;cad=rja&amp;uact=8&amp;ved=0ahUKEwi0jo3vn5bZAhWSJlAKHT65DfMQjRwIBw&amp;url=https://wedishnutrition.wordpress.com/2014/03/10/apple-vs-pear-shapes/&amp;psig=AOvVaw3WwwbUOQ8V5Sg6OQriVeTc&amp;ust=1518176909305865" TargetMode="External"/><Relationship Id="rId2" Type="http://schemas.openxmlformats.org/officeDocument/2006/relationships/notesSlide" Target="../notesSlides/notesSlide32.xml"/><Relationship Id="rId1" Type="http://schemas.openxmlformats.org/officeDocument/2006/relationships/slideLayout" Target="../slideLayouts/slideLayout41.xml"/><Relationship Id="rId6" Type="http://schemas.openxmlformats.org/officeDocument/2006/relationships/image" Target="../media/image53.jpeg"/><Relationship Id="rId5" Type="http://schemas.openxmlformats.org/officeDocument/2006/relationships/hyperlink" Target="http://munfitnessblog.com/what-is-weight-to-hip-ratio-whr/" TargetMode="External"/><Relationship Id="rId10" Type="http://schemas.openxmlformats.org/officeDocument/2006/relationships/image" Target="../media/image55.jpeg"/><Relationship Id="rId4" Type="http://schemas.openxmlformats.org/officeDocument/2006/relationships/image" Target="../media/image52.gif"/><Relationship Id="rId9" Type="http://schemas.openxmlformats.org/officeDocument/2006/relationships/hyperlink" Target="https://www.google.com/url?sa=i&amp;rct=j&amp;q=&amp;esrc=s&amp;source=images&amp;cd=&amp;cad=rja&amp;uact=8&amp;ved=0ahUKEwiZvOr5n5bZAhWBh7QKHRA0BPgQjRwIBw&amp;url=https://primalperks.com/2014/03/21/body-shape-and-why-it-matters/&amp;psig=AOvVaw3WwwbUOQ8V5Sg6OQriVeTc&amp;ust=1518176909305865"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imk8WjoJbZAhUPmrQKHVVxBgoQjRwIBw&amp;url=http://www.thepatternpages.com/learn-to-sew/2015/5/28/dress-for-my-body-shape&amp;psig=AOvVaw3WwwbUOQ8V5Sg6OQriVeTc&amp;ust=1518176909305865" TargetMode="External"/><Relationship Id="rId3" Type="http://schemas.openxmlformats.org/officeDocument/2006/relationships/image" Target="../media/image58.jpeg"/><Relationship Id="rId7"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41.xml"/><Relationship Id="rId6" Type="http://schemas.openxmlformats.org/officeDocument/2006/relationships/hyperlink" Target="http://www.google.com/url?sa=i&amp;rct=j&amp;q=&amp;esrc=s&amp;source=images&amp;cd=&amp;cad=rja&amp;uact=8&amp;ved=0ahUKEwj5vtbFn5bZAhXPJlAKHeKwDfoQjRwIBw&amp;url=http://solarey.net/science-explains-attraction-hour-glass-shape/&amp;psig=AOvVaw2mgXveD3H_X8YL8mhIKKHr&amp;ust=1518176792739767" TargetMode="External"/><Relationship Id="rId5" Type="http://schemas.openxmlformats.org/officeDocument/2006/relationships/image" Target="../media/image59.jpeg"/><Relationship Id="rId4" Type="http://schemas.openxmlformats.org/officeDocument/2006/relationships/hyperlink" Target="http://www.google.com/url?sa=i&amp;rct=j&amp;q=&amp;esrc=s&amp;source=images&amp;cd=&amp;cad=rja&amp;uact=8&amp;ved=0ahUKEwj4ouXznpbZAhUNa1AKHQjaDvYQjRwIBw&amp;url=http://www.electricphysique.com/perfect-female-body.html&amp;psig=AOvVaw3CGua6d963SpmqSljHSgvp&amp;ust=1518176473473391" TargetMode="External"/><Relationship Id="rId9"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37.xml"/><Relationship Id="rId1" Type="http://schemas.openxmlformats.org/officeDocument/2006/relationships/slideLayout" Target="../slideLayouts/slideLayout41.xml"/><Relationship Id="rId5" Type="http://schemas.openxmlformats.org/officeDocument/2006/relationships/image" Target="../media/image65.jpeg"/><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4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4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41.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0.jpeg"/><Relationship Id="rId4" Type="http://schemas.openxmlformats.org/officeDocument/2006/relationships/image" Target="../media/image75.jpeg"/><Relationship Id="rId9" Type="http://schemas.openxmlformats.org/officeDocument/2006/relationships/hyperlink" Target="http://www.google.com/url?sa=i&amp;rct=j&amp;q=&amp;esrc=s&amp;source=images&amp;cd=&amp;cad=rja&amp;uact=8&amp;ved=0ahUKEwif4PSh85PZAhWNZ1AKHZbtAkEQjRwIBw&amp;url=http://www.donovanrussell.com/body-fat-body-composition-testing.html&amp;psig=AOvVaw2ZzlnUZObFDlAe8BUn_meS&amp;ust=1518096206352599"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41.xml"/><Relationship Id="rId5" Type="http://schemas.openxmlformats.org/officeDocument/2006/relationships/image" Target="../media/image84.jpeg"/><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9.jpg"/><Relationship Id="rId2" Type="http://schemas.openxmlformats.org/officeDocument/2006/relationships/notesSlide" Target="../notesSlides/notesSlide47.xml"/><Relationship Id="rId1" Type="http://schemas.openxmlformats.org/officeDocument/2006/relationships/slideLayout" Target="../slideLayouts/slideLayout41.xml"/><Relationship Id="rId6" Type="http://schemas.openxmlformats.org/officeDocument/2006/relationships/image" Target="../media/image88.jpg"/><Relationship Id="rId5" Type="http://schemas.openxmlformats.org/officeDocument/2006/relationships/image" Target="../media/image87.png"/><Relationship Id="rId4" Type="http://schemas.openxmlformats.org/officeDocument/2006/relationships/hyperlink" Target="http://www.google.com/url?sa=i&amp;rct=j&amp;q=&amp;esrc=s&amp;source=images&amp;cd=&amp;cad=rja&amp;uact=8&amp;ved=0ahUKEwi4tbuI6_XYAhVRyKQKHa7wC40QjRwIBw&amp;url=http://www.crossfitinvictus.com/blog/the-dexa-scanner/&amp;psig=AOvVaw3YfGZSHPjgIHEuS05yrMeY&amp;ust=1517062875600956"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41.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55.xml"/><Relationship Id="rId1" Type="http://schemas.openxmlformats.org/officeDocument/2006/relationships/slideLayout" Target="../slideLayouts/slideLayout41.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7.xml"/><Relationship Id="rId1" Type="http://schemas.openxmlformats.org/officeDocument/2006/relationships/slideLayout" Target="../slideLayouts/slideLayout41.xml"/><Relationship Id="rId4" Type="http://schemas.openxmlformats.org/officeDocument/2006/relationships/image" Target="../media/image104.jpeg"/></Relationships>
</file>

<file path=ppt/slides/_rels/slide6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8.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41.xml"/><Relationship Id="rId5" Type="http://schemas.openxmlformats.org/officeDocument/2006/relationships/image" Target="../media/image108.jpeg"/><Relationship Id="rId4" Type="http://schemas.openxmlformats.org/officeDocument/2006/relationships/image" Target="../media/image107.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13.jpg"/><Relationship Id="rId4" Type="http://schemas.openxmlformats.org/officeDocument/2006/relationships/image" Target="../media/image112.jpg"/></Relationships>
</file>

<file path=ppt/slides/_rels/slide7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117.jpg"/><Relationship Id="rId4" Type="http://schemas.openxmlformats.org/officeDocument/2006/relationships/image" Target="../media/image116.jpg"/></Relationships>
</file>

<file path=ppt/slides/_rels/slide7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9.xml"/><Relationship Id="rId1" Type="http://schemas.openxmlformats.org/officeDocument/2006/relationships/slideLayout" Target="../slideLayouts/slideLayout52.xml"/><Relationship Id="rId4" Type="http://schemas.openxmlformats.org/officeDocument/2006/relationships/image" Target="../media/image119.jpeg"/></Relationships>
</file>

<file path=ppt/slides/_rels/slide7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23.jpg"/><Relationship Id="rId4" Type="http://schemas.openxmlformats.org/officeDocument/2006/relationships/image" Target="../media/image122.png"/></Relationships>
</file>

<file path=ppt/slides/_rels/slide7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1026"/>
          <p:cNvSpPr>
            <a:spLocks noGrp="1" noChangeArrowheads="1"/>
          </p:cNvSpPr>
          <p:nvPr>
            <p:ph type="ctrTitle"/>
          </p:nvPr>
        </p:nvSpPr>
        <p:spPr>
          <a:xfrm>
            <a:off x="577852" y="1600201"/>
            <a:ext cx="8832850" cy="685799"/>
          </a:xfrm>
        </p:spPr>
        <p:txBody>
          <a:bodyPr wrap="square" numCol="1" anchorCtr="0" compatLnSpc="1">
            <a:prstTxWarp prst="textNoShape">
              <a:avLst/>
            </a:prstTxWarp>
          </a:bodyPr>
          <a:lstStyle/>
          <a:p>
            <a:pPr eaLnBrk="1" hangingPunct="1">
              <a:lnSpc>
                <a:spcPct val="95000"/>
              </a:lnSpc>
              <a:defRPr/>
            </a:pPr>
            <a:r>
              <a:rPr lang="en-GB" sz="4600" dirty="0">
                <a:effectLst>
                  <a:outerShdw blurRad="38100" dist="38100" dir="2700000" algn="tl">
                    <a:srgbClr val="C0C0C0"/>
                  </a:outerShdw>
                </a:effectLst>
                <a:latin typeface="Arial" charset="0"/>
              </a:rPr>
              <a:t>Nutritional Status Assessment</a:t>
            </a:r>
            <a:endParaRPr lang="en-GB" sz="4600" dirty="0">
              <a:effectLst>
                <a:outerShdw blurRad="38100" dist="38100" dir="2700000" algn="tl">
                  <a:srgbClr val="C0C0C0"/>
                </a:outerShdw>
              </a:effectLst>
              <a:latin typeface="Arial" charset="0"/>
              <a:cs typeface="Arial" charset="0"/>
            </a:endParaRPr>
          </a:p>
        </p:txBody>
      </p:sp>
      <p:sp>
        <p:nvSpPr>
          <p:cNvPr id="31747" name="Rectangle 1027"/>
          <p:cNvSpPr>
            <a:spLocks noGrp="1" noChangeArrowheads="1"/>
          </p:cNvSpPr>
          <p:nvPr>
            <p:ph type="subTitle" idx="1"/>
          </p:nvPr>
        </p:nvSpPr>
        <p:spPr>
          <a:xfrm>
            <a:off x="1981201" y="3429001"/>
            <a:ext cx="5943600" cy="609599"/>
          </a:xfrm>
        </p:spPr>
        <p:txBody>
          <a:bodyPr>
            <a:normAutofit/>
          </a:bodyPr>
          <a:lstStyle/>
          <a:p>
            <a:pPr eaLnBrk="1" hangingPunct="1"/>
            <a:r>
              <a:rPr lang="en-GB" sz="1800" dirty="0">
                <a:solidFill>
                  <a:srgbClr val="3333CC"/>
                </a:solidFill>
                <a:latin typeface="Arial" charset="0"/>
              </a:rPr>
              <a:t>Assoc. Prof</a:t>
            </a:r>
            <a:r>
              <a:rPr lang="cs-CZ" sz="1800" dirty="0">
                <a:solidFill>
                  <a:srgbClr val="3333CC"/>
                </a:solidFill>
                <a:latin typeface="Arial" charset="0"/>
              </a:rPr>
              <a:t>. Jindřich Fiala</a:t>
            </a:r>
            <a:endParaRPr lang="cs-CZ" sz="1800" dirty="0">
              <a:solidFill>
                <a:srgbClr val="3333CC"/>
              </a:solidFill>
            </a:endParaRPr>
          </a:p>
        </p:txBody>
      </p:sp>
      <p:sp>
        <p:nvSpPr>
          <p:cNvPr id="6" name="Rectangle 8"/>
          <p:cNvSpPr>
            <a:spLocks noGrp="1" noChangeArrowheads="1"/>
          </p:cNvSpPr>
          <p:nvPr>
            <p:ph type="sldNum" sz="quarter" idx="12"/>
          </p:nvPr>
        </p:nvSpPr>
        <p:spPr/>
        <p:txBody>
          <a:bodyPr/>
          <a:lstStyle/>
          <a:p>
            <a:pPr>
              <a:defRPr/>
            </a:pPr>
            <a:fld id="{4E9570DE-3E12-4AD9-84F7-1570C9870167}" type="slidenum">
              <a:rPr lang="cs-CZ"/>
              <a:pPr>
                <a:defRPr/>
              </a:pPr>
              <a:t>1</a:t>
            </a:fld>
            <a:endParaRPr lang="cs-CZ" dirty="0"/>
          </a:p>
        </p:txBody>
      </p:sp>
      <p:sp>
        <p:nvSpPr>
          <p:cNvPr id="31750" name="Text Box 1029"/>
          <p:cNvSpPr txBox="1">
            <a:spLocks noChangeArrowheads="1"/>
          </p:cNvSpPr>
          <p:nvPr/>
        </p:nvSpPr>
        <p:spPr bwMode="auto">
          <a:xfrm>
            <a:off x="2228852" y="4648202"/>
            <a:ext cx="5530850" cy="635324"/>
          </a:xfrm>
          <a:prstGeom prst="rect">
            <a:avLst/>
          </a:prstGeom>
          <a:noFill/>
          <a:ln w="9525">
            <a:noFill/>
            <a:miter lim="800000"/>
            <a:headEnd/>
            <a:tailEnd/>
          </a:ln>
        </p:spPr>
        <p:txBody>
          <a:bodyPr wrap="square" lIns="95779" tIns="47890" rIns="95779" bIns="47890">
            <a:spAutoFit/>
          </a:bodyPr>
          <a:lstStyle/>
          <a:p>
            <a:pPr algn="ctr">
              <a:spcBef>
                <a:spcPct val="50000"/>
              </a:spcBef>
            </a:pPr>
            <a:r>
              <a:rPr lang="en-GB" sz="1400" b="0" dirty="0">
                <a:solidFill>
                  <a:srgbClr val="3333FF"/>
                </a:solidFill>
                <a:latin typeface="Calibri" panose="020F0502020204030204" pitchFamily="34" charset="0"/>
              </a:rPr>
              <a:t>Department of Public Health</a:t>
            </a:r>
          </a:p>
          <a:p>
            <a:pPr algn="ctr">
              <a:spcBef>
                <a:spcPct val="50000"/>
              </a:spcBef>
            </a:pPr>
            <a:r>
              <a:rPr lang="en-GB" sz="1400" b="0" dirty="0">
                <a:solidFill>
                  <a:srgbClr val="3333FF"/>
                </a:solidFill>
                <a:latin typeface="Calibri" panose="020F0502020204030204" pitchFamily="34" charset="0"/>
              </a:rPr>
              <a:t> Faculty of Medicine, Masaryk University</a:t>
            </a:r>
          </a:p>
        </p:txBody>
      </p:sp>
      <p:pic>
        <p:nvPicPr>
          <p:cNvPr id="1026" name="obrázek 1" descr="logo Masarykova univerzita – Lékařská fakul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5562600"/>
            <a:ext cx="76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603129"/>
      </p:ext>
    </p:extLst>
  </p:cSld>
  <p:clrMapOvr>
    <a:masterClrMapping/>
  </p:clrMapOvr>
  <p:transition spd="med">
    <p:pull dir="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76202"/>
            <a:ext cx="8997950" cy="304800"/>
          </a:xfrm>
        </p:spPr>
        <p:txBody>
          <a:bodyPr wrap="square" numCol="1" anchorCtr="0" compatLnSpc="1">
            <a:prstTxWarp prst="textNoShape">
              <a:avLst/>
            </a:prstTxWarp>
            <a:noAutofit/>
          </a:bodyPr>
          <a:lstStyle/>
          <a:p>
            <a:pPr eaLnBrk="1" hangingPunct="1">
              <a:lnSpc>
                <a:spcPct val="100000"/>
              </a:lnSpc>
            </a:pPr>
            <a:r>
              <a:rPr lang="en-GB" sz="1900" dirty="0">
                <a:effectLst>
                  <a:outerShdw blurRad="38100" dist="38100" dir="2700000" algn="tl">
                    <a:srgbClr val="C0C0C0"/>
                  </a:outerShdw>
                </a:effectLst>
                <a:latin typeface="Arial" pitchFamily="34" charset="0"/>
              </a:rPr>
              <a:t>Worldwide most frequent micronutrient deficiencies</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10</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330201" y="3810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dirty="0">
                <a:solidFill>
                  <a:prstClr val="black"/>
                </a:solidFill>
                <a:latin typeface="Arial" pitchFamily="34" charset="0"/>
              </a:rPr>
              <a:t>Iron deficiency</a:t>
            </a:r>
          </a:p>
        </p:txBody>
      </p:sp>
      <p:sp>
        <p:nvSpPr>
          <p:cNvPr id="21" name="Rectangle 4"/>
          <p:cNvSpPr>
            <a:spLocks noChangeArrowheads="1"/>
          </p:cNvSpPr>
          <p:nvPr/>
        </p:nvSpPr>
        <p:spPr bwMode="auto">
          <a:xfrm>
            <a:off x="330201" y="37338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dirty="0">
                <a:solidFill>
                  <a:prstClr val="black"/>
                </a:solidFill>
                <a:latin typeface="Arial" pitchFamily="34" charset="0"/>
              </a:rPr>
              <a:t>Iodine</a:t>
            </a:r>
          </a:p>
        </p:txBody>
      </p:sp>
      <p:sp>
        <p:nvSpPr>
          <p:cNvPr id="15" name="Rectangle 4"/>
          <p:cNvSpPr>
            <a:spLocks noChangeArrowheads="1"/>
          </p:cNvSpPr>
          <p:nvPr/>
        </p:nvSpPr>
        <p:spPr bwMode="auto">
          <a:xfrm>
            <a:off x="247650" y="1562101"/>
            <a:ext cx="8750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dirty="0">
                <a:solidFill>
                  <a:prstClr val="black"/>
                </a:solidFill>
                <a:latin typeface="Arial" pitchFamily="34" charset="0"/>
              </a:rPr>
              <a:t>Vitamin A deficiency</a:t>
            </a:r>
          </a:p>
        </p:txBody>
      </p:sp>
      <p:sp>
        <p:nvSpPr>
          <p:cNvPr id="8" name="Rectangle 4"/>
          <p:cNvSpPr>
            <a:spLocks noChangeArrowheads="1"/>
          </p:cNvSpPr>
          <p:nvPr/>
        </p:nvSpPr>
        <p:spPr bwMode="auto">
          <a:xfrm>
            <a:off x="825500" y="685800"/>
            <a:ext cx="9039225" cy="91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The world's most widespread micronutrient deficit (2 billion people)</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Anaemia, reduced mental and physical performance, susceptibility to infections</a:t>
            </a:r>
          </a:p>
        </p:txBody>
      </p:sp>
      <p:sp>
        <p:nvSpPr>
          <p:cNvPr id="10" name="Rectangle 4"/>
          <p:cNvSpPr>
            <a:spLocks noChangeArrowheads="1"/>
          </p:cNvSpPr>
          <p:nvPr/>
        </p:nvSpPr>
        <p:spPr bwMode="auto">
          <a:xfrm>
            <a:off x="825500" y="1828800"/>
            <a:ext cx="9039225"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In adult individual pool for 2  years</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In developing countries, babies are born with small supplies and do not receive vitamin A by breastfeeding either</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First, reversible </a:t>
            </a:r>
            <a:r>
              <a:rPr lang="en-GB" sz="1900" b="0" dirty="0" smtClean="0">
                <a:solidFill>
                  <a:prstClr val="black"/>
                </a:solidFill>
                <a:latin typeface="Arial" pitchFamily="34" charset="0"/>
              </a:rPr>
              <a:t>night blindness</a:t>
            </a:r>
            <a:endParaRPr lang="en-GB" sz="1900" b="0" dirty="0">
              <a:solidFill>
                <a:prstClr val="black"/>
              </a:solidFill>
              <a:latin typeface="Arial" pitchFamily="34" charset="0"/>
            </a:endParaRP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Later, irreversible blindness (annually 1.5 million children)</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Decrease in immune functions, pneumonias, infectious </a:t>
            </a:r>
            <a:r>
              <a:rPr lang="en-GB" sz="1900" b="0" dirty="0" err="1">
                <a:solidFill>
                  <a:prstClr val="black"/>
                </a:solidFill>
                <a:latin typeface="Arial" pitchFamily="34" charset="0"/>
              </a:rPr>
              <a:t>diarrhea</a:t>
            </a:r>
            <a:r>
              <a:rPr lang="en-GB" sz="1900" b="0" dirty="0">
                <a:solidFill>
                  <a:prstClr val="black"/>
                </a:solidFill>
                <a:latin typeface="Arial" pitchFamily="34" charset="0"/>
              </a:rPr>
              <a:t>, death</a:t>
            </a:r>
          </a:p>
          <a:p>
            <a:pPr marL="359173" indent="-359173">
              <a:lnSpc>
                <a:spcPct val="90000"/>
              </a:lnSpc>
              <a:spcBef>
                <a:spcPts val="0"/>
              </a:spcBef>
              <a:spcAft>
                <a:spcPts val="1258"/>
              </a:spcAft>
              <a:buClr>
                <a:srgbClr val="3399FF"/>
              </a:buClr>
              <a:buSzPct val="60000"/>
              <a:buFont typeface="Wingdings" panose="05000000000000000000" pitchFamily="2" charset="2"/>
              <a:buChar char="Ø"/>
            </a:pPr>
            <a:endParaRPr lang="en-GB" sz="1900" b="0" dirty="0">
              <a:solidFill>
                <a:prstClr val="black"/>
              </a:solidFill>
              <a:latin typeface="Arial" pitchFamily="34" charset="0"/>
            </a:endParaRPr>
          </a:p>
          <a:p>
            <a:pPr marL="359173" indent="-359173">
              <a:lnSpc>
                <a:spcPct val="90000"/>
              </a:lnSpc>
              <a:spcBef>
                <a:spcPts val="0"/>
              </a:spcBef>
              <a:spcAft>
                <a:spcPts val="1258"/>
              </a:spcAft>
              <a:buClr>
                <a:srgbClr val="3399FF"/>
              </a:buClr>
              <a:buSzPct val="60000"/>
              <a:buFont typeface="Wingdings" panose="05000000000000000000" pitchFamily="2" charset="2"/>
              <a:buChar char="Ø"/>
            </a:pPr>
            <a:endParaRPr lang="en-GB" sz="1900" b="0" dirty="0">
              <a:solidFill>
                <a:prstClr val="black"/>
              </a:solidFill>
              <a:latin typeface="Arial" pitchFamily="34" charset="0"/>
            </a:endParaRPr>
          </a:p>
        </p:txBody>
      </p:sp>
      <p:sp>
        <p:nvSpPr>
          <p:cNvPr id="11" name="Rectangle 4"/>
          <p:cNvSpPr>
            <a:spLocks noChangeArrowheads="1"/>
          </p:cNvSpPr>
          <p:nvPr/>
        </p:nvSpPr>
        <p:spPr bwMode="auto">
          <a:xfrm>
            <a:off x="825500" y="4022726"/>
            <a:ext cx="903922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The second most common deficit, very serious manifestations for the population</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The world’s most prevalent, yet easily preventable, cause of brain damage </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"Iodine Deficiency Disorders" (IDD) - </a:t>
            </a:r>
            <a:r>
              <a:rPr lang="en-GB" sz="1900" b="0" dirty="0" err="1">
                <a:solidFill>
                  <a:prstClr val="black"/>
                </a:solidFill>
                <a:latin typeface="Arial" pitchFamily="34" charset="0"/>
              </a:rPr>
              <a:t>goiter</a:t>
            </a:r>
            <a:r>
              <a:rPr lang="en-GB" sz="1900" b="0" dirty="0">
                <a:solidFill>
                  <a:prstClr val="black"/>
                </a:solidFill>
                <a:latin typeface="Arial" pitchFamily="34" charset="0"/>
              </a:rPr>
              <a:t>, hypothyroidism, retardation of psychomotor development, cretinism</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The best prevention: iodised salt</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Natural content in food outside marine products depends on the geological basement - mountain deficiency</a:t>
            </a:r>
          </a:p>
          <a:p>
            <a:pPr marL="359173" indent="-359173">
              <a:lnSpc>
                <a:spcPct val="90000"/>
              </a:lnSpc>
              <a:spcBef>
                <a:spcPts val="0"/>
              </a:spcBef>
              <a:spcAft>
                <a:spcPts val="838"/>
              </a:spcAft>
              <a:buClr>
                <a:srgbClr val="3399FF"/>
              </a:buClr>
              <a:buSzPct val="60000"/>
              <a:buFont typeface="Wingdings" panose="05000000000000000000" pitchFamily="2" charset="2"/>
              <a:buChar char="Ø"/>
            </a:pPr>
            <a:r>
              <a:rPr lang="en-GB" sz="1900" b="0" dirty="0">
                <a:solidFill>
                  <a:prstClr val="black"/>
                </a:solidFill>
                <a:latin typeface="Arial" pitchFamily="34" charset="0"/>
              </a:rPr>
              <a:t>The urinary excretion shows the saturation (&lt;100 </a:t>
            </a:r>
            <a:r>
              <a:rPr lang="en-GB" sz="1900" b="0" dirty="0" err="1">
                <a:solidFill>
                  <a:prstClr val="black"/>
                </a:solidFill>
                <a:latin typeface="Arial" pitchFamily="34" charset="0"/>
              </a:rPr>
              <a:t>ug</a:t>
            </a:r>
            <a:r>
              <a:rPr lang="en-GB" sz="1900" b="0" dirty="0">
                <a:solidFill>
                  <a:prstClr val="black"/>
                </a:solidFill>
                <a:latin typeface="Arial" pitchFamily="34" charset="0"/>
              </a:rPr>
              <a:t> / l = deficiency)</a:t>
            </a:r>
          </a:p>
        </p:txBody>
      </p:sp>
      <p:sp>
        <p:nvSpPr>
          <p:cNvPr id="12" name="Line 2"/>
          <p:cNvSpPr>
            <a:spLocks noChangeShapeType="1"/>
          </p:cNvSpPr>
          <p:nvPr/>
        </p:nvSpPr>
        <p:spPr bwMode="auto">
          <a:xfrm>
            <a:off x="609600" y="3810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1262869897"/>
      </p:ext>
    </p:extLst>
  </p:cSld>
  <p:clrMapOvr>
    <a:masterClrMapping/>
  </p:clrMapOvr>
  <p:transition spd="med">
    <p:pull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76200"/>
            <a:ext cx="8997950" cy="381000"/>
          </a:xfrm>
        </p:spPr>
        <p:txBody>
          <a:bodyPr wrap="square" numCol="1" anchorCtr="0" compatLnSpc="1">
            <a:prstTxWarp prst="textNoShape">
              <a:avLst/>
            </a:prstTxWarp>
            <a:noAutofit/>
          </a:bodyPr>
          <a:lstStyle/>
          <a:p>
            <a:pPr eaLnBrk="1" hangingPunct="1">
              <a:lnSpc>
                <a:spcPct val="100000"/>
              </a:lnSpc>
            </a:pPr>
            <a:r>
              <a:rPr lang="en-GB" sz="1900" dirty="0">
                <a:effectLst>
                  <a:outerShdw blurRad="38100" dist="38100" dir="2700000" algn="tl">
                    <a:srgbClr val="C0C0C0"/>
                  </a:outerShdw>
                </a:effectLst>
                <a:latin typeface="Arial" pitchFamily="34" charset="0"/>
              </a:rPr>
              <a:t>The spectrum of iodine deficiency disorders, IDD</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11</a:t>
            </a:fld>
            <a:endParaRPr lang="cs-CZ" sz="1300" dirty="0">
              <a:solidFill>
                <a:prstClr val="black">
                  <a:lumMod val="65000"/>
                  <a:lumOff val="35000"/>
                </a:prstClr>
              </a:solidFill>
              <a:latin typeface="Century Gothic" pitchFamily="34" charset="0"/>
            </a:endParaRPr>
          </a:p>
        </p:txBody>
      </p:sp>
      <p:graphicFrame>
        <p:nvGraphicFramePr>
          <p:cNvPr id="2" name="Tabulka 1"/>
          <p:cNvGraphicFramePr>
            <a:graphicFrameLocks noGrp="1"/>
          </p:cNvGraphicFramePr>
          <p:nvPr>
            <p:extLst>
              <p:ext uri="{D42A27DB-BD31-4B8C-83A1-F6EECF244321}">
                <p14:modId xmlns:p14="http://schemas.microsoft.com/office/powerpoint/2010/main" val="2334783348"/>
              </p:ext>
            </p:extLst>
          </p:nvPr>
        </p:nvGraphicFramePr>
        <p:xfrm>
          <a:off x="247651" y="517527"/>
          <a:ext cx="9410700" cy="6188075"/>
        </p:xfrm>
        <a:graphic>
          <a:graphicData uri="http://schemas.openxmlformats.org/drawingml/2006/table">
            <a:tbl>
              <a:tblPr/>
              <a:tblGrid>
                <a:gridCol w="2311400">
                  <a:extLst>
                    <a:ext uri="{9D8B030D-6E8A-4147-A177-3AD203B41FA5}">
                      <a16:colId xmlns:a16="http://schemas.microsoft.com/office/drawing/2014/main" val="20000"/>
                    </a:ext>
                  </a:extLst>
                </a:gridCol>
                <a:gridCol w="7099300">
                  <a:extLst>
                    <a:ext uri="{9D8B030D-6E8A-4147-A177-3AD203B41FA5}">
                      <a16:colId xmlns:a16="http://schemas.microsoft.com/office/drawing/2014/main" val="20001"/>
                    </a:ext>
                  </a:extLst>
                </a:gridCol>
              </a:tblGrid>
              <a:tr h="1488273">
                <a:tc>
                  <a:txBody>
                    <a:bodyPr/>
                    <a:lstStyle/>
                    <a:p>
                      <a:r>
                        <a:rPr lang="cs-CZ" sz="1600" b="0" dirty="0">
                          <a:latin typeface="Arial" panose="020B0604020202020204" pitchFamily="34" charset="0"/>
                          <a:cs typeface="Arial" panose="020B0604020202020204" pitchFamily="34" charset="0"/>
                        </a:rPr>
                        <a:t>Fetus</a:t>
                      </a:r>
                    </a:p>
                  </a:txBody>
                  <a:tcPr marL="62066" marR="62066" marT="28646" marB="286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pPr>
                      <a:r>
                        <a:rPr lang="en-US" sz="1600" dirty="0">
                          <a:effectLst/>
                          <a:latin typeface="Arial" panose="020B0604020202020204" pitchFamily="34" charset="0"/>
                          <a:cs typeface="Arial" panose="020B0604020202020204" pitchFamily="34" charset="0"/>
                        </a:rPr>
                        <a:t>Miscarriage</a:t>
                      </a:r>
                    </a:p>
                    <a:p>
                      <a:pPr>
                        <a:lnSpc>
                          <a:spcPct val="110000"/>
                        </a:lnSpc>
                      </a:pPr>
                      <a:r>
                        <a:rPr lang="en-US" sz="1600" dirty="0">
                          <a:effectLst/>
                          <a:latin typeface="Arial" panose="020B0604020202020204" pitchFamily="34" charset="0"/>
                          <a:cs typeface="Arial" panose="020B0604020202020204" pitchFamily="34" charset="0"/>
                        </a:rPr>
                        <a:t>Stillbirths</a:t>
                      </a:r>
                    </a:p>
                    <a:p>
                      <a:pPr>
                        <a:lnSpc>
                          <a:spcPct val="110000"/>
                        </a:lnSpc>
                      </a:pPr>
                      <a:r>
                        <a:rPr lang="en-US" sz="1600" dirty="0">
                          <a:effectLst/>
                          <a:latin typeface="Arial" panose="020B0604020202020204" pitchFamily="34" charset="0"/>
                          <a:cs typeface="Arial" panose="020B0604020202020204" pitchFamily="34" charset="0"/>
                        </a:rPr>
                        <a:t>Congenital anomalies</a:t>
                      </a:r>
                    </a:p>
                    <a:p>
                      <a:pPr>
                        <a:lnSpc>
                          <a:spcPct val="110000"/>
                        </a:lnSpc>
                      </a:pPr>
                      <a:r>
                        <a:rPr lang="en-US" sz="1600" dirty="0">
                          <a:effectLst/>
                          <a:latin typeface="Arial" panose="020B0604020202020204" pitchFamily="34" charset="0"/>
                          <a:cs typeface="Arial" panose="020B0604020202020204" pitchFamily="34" charset="0"/>
                        </a:rPr>
                        <a:t>Increased perinatal morbidity and mortality</a:t>
                      </a:r>
                    </a:p>
                    <a:p>
                      <a:pPr>
                        <a:lnSpc>
                          <a:spcPct val="110000"/>
                        </a:lnSpc>
                      </a:pPr>
                      <a:r>
                        <a:rPr lang="en-US" sz="1600" dirty="0">
                          <a:effectLst/>
                          <a:latin typeface="Arial" panose="020B0604020202020204" pitchFamily="34" charset="0"/>
                          <a:cs typeface="Arial" panose="020B0604020202020204" pitchFamily="34" charset="0"/>
                        </a:rPr>
                        <a:t>Endemic cretinism</a:t>
                      </a:r>
                    </a:p>
                  </a:txBody>
                  <a:tcPr marL="62066" marR="62066" marT="28646" marB="286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53280">
                <a:tc>
                  <a:txBody>
                    <a:bodyPr/>
                    <a:lstStyle/>
                    <a:p>
                      <a:r>
                        <a:rPr lang="en-GB" sz="1600" b="0" noProof="0" dirty="0" smtClean="0">
                          <a:latin typeface="Arial" panose="020B0604020202020204" pitchFamily="34" charset="0"/>
                          <a:cs typeface="Arial" panose="020B0604020202020204" pitchFamily="34" charset="0"/>
                        </a:rPr>
                        <a:t>Neonate</a:t>
                      </a:r>
                      <a:endParaRPr lang="en-GB" sz="1600" b="0" noProof="0" dirty="0">
                        <a:latin typeface="Arial" panose="020B0604020202020204" pitchFamily="34" charset="0"/>
                        <a:cs typeface="Arial" panose="020B0604020202020204" pitchFamily="34" charset="0"/>
                      </a:endParaRPr>
                    </a:p>
                  </a:txBody>
                  <a:tcPr marL="62066" marR="62066" marT="28646" marB="286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0000"/>
                        </a:lnSpc>
                      </a:pPr>
                      <a:r>
                        <a:rPr lang="en-US" sz="1600" dirty="0">
                          <a:effectLst/>
                          <a:latin typeface="Arial" panose="020B0604020202020204" pitchFamily="34" charset="0"/>
                          <a:cs typeface="Arial" panose="020B0604020202020204" pitchFamily="34" charset="0"/>
                        </a:rPr>
                        <a:t>Neonatal goiter</a:t>
                      </a:r>
                    </a:p>
                    <a:p>
                      <a:pPr>
                        <a:lnSpc>
                          <a:spcPct val="110000"/>
                        </a:lnSpc>
                      </a:pPr>
                      <a:r>
                        <a:rPr lang="en-US" sz="1600" dirty="0">
                          <a:effectLst/>
                          <a:latin typeface="Arial" panose="020B0604020202020204" pitchFamily="34" charset="0"/>
                          <a:cs typeface="Arial" panose="020B0604020202020204" pitchFamily="34" charset="0"/>
                        </a:rPr>
                        <a:t>Neonatal hypothyroidism</a:t>
                      </a:r>
                    </a:p>
                    <a:p>
                      <a:pPr>
                        <a:lnSpc>
                          <a:spcPct val="110000"/>
                        </a:lnSpc>
                      </a:pPr>
                      <a:r>
                        <a:rPr lang="en-US" sz="1600" dirty="0">
                          <a:effectLst/>
                          <a:latin typeface="Arial" panose="020B0604020202020204" pitchFamily="34" charset="0"/>
                          <a:cs typeface="Arial" panose="020B0604020202020204" pitchFamily="34" charset="0"/>
                        </a:rPr>
                        <a:t>Endemic neurocognitive impairment</a:t>
                      </a:r>
                    </a:p>
                    <a:p>
                      <a:pPr>
                        <a:lnSpc>
                          <a:spcPct val="110000"/>
                        </a:lnSpc>
                      </a:pPr>
                      <a:r>
                        <a:rPr lang="en-US" sz="1600" dirty="0">
                          <a:effectLst/>
                          <a:latin typeface="Arial" panose="020B0604020202020204" pitchFamily="34" charset="0"/>
                          <a:cs typeface="Arial" panose="020B0604020202020204" pitchFamily="34" charset="0"/>
                        </a:rPr>
                        <a:t>Increased susceptibility of the thyroid gland to nuclear radiation</a:t>
                      </a:r>
                    </a:p>
                  </a:txBody>
                  <a:tcPr marL="62066" marR="62066" marT="28646" marB="286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488271">
                <a:tc>
                  <a:txBody>
                    <a:bodyPr/>
                    <a:lstStyle/>
                    <a:p>
                      <a:r>
                        <a:rPr lang="en-GB" sz="1600" b="0" noProof="0" dirty="0" smtClean="0">
                          <a:latin typeface="Arial" panose="020B0604020202020204" pitchFamily="34" charset="0"/>
                          <a:cs typeface="Arial" panose="020B0604020202020204" pitchFamily="34" charset="0"/>
                        </a:rPr>
                        <a:t>Child and adolescent</a:t>
                      </a:r>
                      <a:endParaRPr lang="en-GB" sz="1600" b="0" noProof="0" dirty="0">
                        <a:latin typeface="Arial" panose="020B0604020202020204" pitchFamily="34" charset="0"/>
                        <a:cs typeface="Arial" panose="020B0604020202020204" pitchFamily="34" charset="0"/>
                      </a:endParaRPr>
                    </a:p>
                  </a:txBody>
                  <a:tcPr marL="62066" marR="62066" marT="28646" marB="286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pPr>
                      <a:r>
                        <a:rPr lang="en-US" sz="1600" dirty="0">
                          <a:effectLst/>
                          <a:latin typeface="Arial" panose="020B0604020202020204" pitchFamily="34" charset="0"/>
                          <a:cs typeface="Arial" panose="020B0604020202020204" pitchFamily="34" charset="0"/>
                        </a:rPr>
                        <a:t>Goiter</a:t>
                      </a:r>
                    </a:p>
                    <a:p>
                      <a:pPr>
                        <a:lnSpc>
                          <a:spcPct val="110000"/>
                        </a:lnSpc>
                      </a:pPr>
                      <a:r>
                        <a:rPr lang="en-US" sz="1600" dirty="0">
                          <a:effectLst/>
                          <a:latin typeface="Arial" panose="020B0604020202020204" pitchFamily="34" charset="0"/>
                          <a:cs typeface="Arial" panose="020B0604020202020204" pitchFamily="34" charset="0"/>
                        </a:rPr>
                        <a:t>(Subclinical) hypothyroidism</a:t>
                      </a:r>
                    </a:p>
                    <a:p>
                      <a:pPr>
                        <a:lnSpc>
                          <a:spcPct val="110000"/>
                        </a:lnSpc>
                      </a:pPr>
                      <a:r>
                        <a:rPr lang="en-US" sz="1600" dirty="0">
                          <a:effectLst/>
                          <a:latin typeface="Arial" panose="020B0604020202020204" pitchFamily="34" charset="0"/>
                          <a:cs typeface="Arial" panose="020B0604020202020204" pitchFamily="34" charset="0"/>
                        </a:rPr>
                        <a:t>Impaired mental function</a:t>
                      </a:r>
                    </a:p>
                    <a:p>
                      <a:pPr>
                        <a:lnSpc>
                          <a:spcPct val="110000"/>
                        </a:lnSpc>
                      </a:pPr>
                      <a:r>
                        <a:rPr lang="en-US" sz="1600" dirty="0">
                          <a:effectLst/>
                          <a:latin typeface="Arial" panose="020B0604020202020204" pitchFamily="34" charset="0"/>
                          <a:cs typeface="Arial" panose="020B0604020202020204" pitchFamily="34" charset="0"/>
                        </a:rPr>
                        <a:t>Retarded physical development</a:t>
                      </a:r>
                    </a:p>
                    <a:p>
                      <a:pPr>
                        <a:lnSpc>
                          <a:spcPct val="110000"/>
                        </a:lnSpc>
                      </a:pPr>
                      <a:r>
                        <a:rPr lang="en-US" sz="1600" dirty="0">
                          <a:effectLst/>
                          <a:latin typeface="Arial" panose="020B0604020202020204" pitchFamily="34" charset="0"/>
                          <a:cs typeface="Arial" panose="020B0604020202020204" pitchFamily="34" charset="0"/>
                        </a:rPr>
                        <a:t>Increased susceptibility of the thyroid gland to nuclear radiation</a:t>
                      </a:r>
                    </a:p>
                  </a:txBody>
                  <a:tcPr marL="62066" marR="62066" marT="28646" marB="286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58251">
                <a:tc>
                  <a:txBody>
                    <a:bodyPr/>
                    <a:lstStyle/>
                    <a:p>
                      <a:r>
                        <a:rPr lang="en-GB" sz="1600" b="0" noProof="0" dirty="0" smtClean="0">
                          <a:latin typeface="Arial" panose="020B0604020202020204" pitchFamily="34" charset="0"/>
                          <a:cs typeface="Arial" panose="020B0604020202020204" pitchFamily="34" charset="0"/>
                        </a:rPr>
                        <a:t>Adult</a:t>
                      </a:r>
                      <a:endParaRPr lang="en-GB" sz="1600" b="0" noProof="0" dirty="0">
                        <a:latin typeface="Arial" panose="020B0604020202020204" pitchFamily="34" charset="0"/>
                        <a:cs typeface="Arial" panose="020B0604020202020204" pitchFamily="34" charset="0"/>
                      </a:endParaRPr>
                    </a:p>
                  </a:txBody>
                  <a:tcPr marL="62066" marR="62066" marT="28646" marB="286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0000"/>
                        </a:lnSpc>
                      </a:pPr>
                      <a:r>
                        <a:rPr lang="en-US" sz="1600" dirty="0">
                          <a:effectLst/>
                          <a:latin typeface="Arial" panose="020B0604020202020204" pitchFamily="34" charset="0"/>
                          <a:cs typeface="Arial" panose="020B0604020202020204" pitchFamily="34" charset="0"/>
                        </a:rPr>
                        <a:t>Goiter with its complications</a:t>
                      </a:r>
                    </a:p>
                    <a:p>
                      <a:pPr>
                        <a:lnSpc>
                          <a:spcPct val="110000"/>
                        </a:lnSpc>
                      </a:pPr>
                      <a:r>
                        <a:rPr lang="en-US" sz="1600" dirty="0">
                          <a:effectLst/>
                          <a:latin typeface="Arial" panose="020B0604020202020204" pitchFamily="34" charset="0"/>
                          <a:cs typeface="Arial" panose="020B0604020202020204" pitchFamily="34" charset="0"/>
                        </a:rPr>
                        <a:t>Hypothyroidism</a:t>
                      </a:r>
                    </a:p>
                    <a:p>
                      <a:pPr>
                        <a:lnSpc>
                          <a:spcPct val="110000"/>
                        </a:lnSpc>
                      </a:pPr>
                      <a:r>
                        <a:rPr lang="en-US" sz="1600" dirty="0">
                          <a:effectLst/>
                          <a:latin typeface="Arial" panose="020B0604020202020204" pitchFamily="34" charset="0"/>
                          <a:cs typeface="Arial" panose="020B0604020202020204" pitchFamily="34" charset="0"/>
                        </a:rPr>
                        <a:t>Impaired mental function</a:t>
                      </a:r>
                    </a:p>
                    <a:p>
                      <a:pPr>
                        <a:lnSpc>
                          <a:spcPct val="110000"/>
                        </a:lnSpc>
                      </a:pPr>
                      <a:r>
                        <a:rPr lang="en-US" sz="1600" dirty="0">
                          <a:effectLst/>
                          <a:latin typeface="Arial" panose="020B0604020202020204" pitchFamily="34" charset="0"/>
                          <a:cs typeface="Arial" panose="020B0604020202020204" pitchFamily="34" charset="0"/>
                        </a:rPr>
                        <a:t>Spontaneous hyperthyroidism in the elderly</a:t>
                      </a:r>
                    </a:p>
                    <a:p>
                      <a:pPr>
                        <a:lnSpc>
                          <a:spcPct val="110000"/>
                        </a:lnSpc>
                      </a:pPr>
                      <a:r>
                        <a:rPr lang="en-US" sz="1600" dirty="0">
                          <a:effectLst/>
                          <a:latin typeface="Arial" panose="020B0604020202020204" pitchFamily="34" charset="0"/>
                          <a:cs typeface="Arial" panose="020B0604020202020204" pitchFamily="34" charset="0"/>
                        </a:rPr>
                        <a:t>Iodine-induced hyperthyroidism</a:t>
                      </a:r>
                    </a:p>
                    <a:p>
                      <a:pPr>
                        <a:lnSpc>
                          <a:spcPct val="110000"/>
                        </a:lnSpc>
                      </a:pPr>
                      <a:r>
                        <a:rPr lang="en-US" sz="1600" dirty="0">
                          <a:effectLst/>
                          <a:latin typeface="Arial" panose="020B0604020202020204" pitchFamily="34" charset="0"/>
                          <a:cs typeface="Arial" panose="020B0604020202020204" pitchFamily="34" charset="0"/>
                        </a:rPr>
                        <a:t>Increased susceptibility of the thyroid gland to nuclear radiation</a:t>
                      </a:r>
                    </a:p>
                  </a:txBody>
                  <a:tcPr marL="62066" marR="62066" marT="28646" marB="286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30538552"/>
      </p:ext>
    </p:extLst>
  </p:cSld>
  <p:clrMapOvr>
    <a:masterClrMapping/>
  </p:clrMapOvr>
  <p:transition spd="med">
    <p:pull dir="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12</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41276" y="2133601"/>
            <a:ext cx="99472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gn="ctr">
              <a:lnSpc>
                <a:spcPct val="90000"/>
              </a:lnSpc>
              <a:buClr>
                <a:srgbClr val="3399FF"/>
              </a:buClr>
              <a:buSzPct val="60000"/>
            </a:pPr>
            <a:r>
              <a:rPr lang="cs-CZ" sz="9600" b="0" dirty="0">
                <a:solidFill>
                  <a:prstClr val="black"/>
                </a:solidFill>
                <a:latin typeface="Arial" pitchFamily="34" charset="0"/>
              </a:rPr>
              <a:t>METHODS</a:t>
            </a:r>
            <a:endParaRPr lang="cs-CZ" sz="9600" dirty="0">
              <a:solidFill>
                <a:prstClr val="black"/>
              </a:solidFill>
              <a:latin typeface="Arial" pitchFamily="34" charset="0"/>
            </a:endParaRPr>
          </a:p>
        </p:txBody>
      </p:sp>
    </p:spTree>
    <p:extLst>
      <p:ext uri="{BB962C8B-B14F-4D97-AF65-F5344CB8AC3E}">
        <p14:creationId xmlns:p14="http://schemas.microsoft.com/office/powerpoint/2010/main" val="906320406"/>
      </p:ext>
    </p:extLst>
  </p:cSld>
  <p:clrMapOvr>
    <a:masterClrMapping/>
  </p:clrMapOvr>
  <p:transition spd="med">
    <p:pull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4026" y="152400"/>
            <a:ext cx="8997950" cy="479612"/>
          </a:xfrm>
        </p:spPr>
        <p:txBody>
          <a:bodyPr wrap="square" numCol="1" anchorCtr="0" compatLnSpc="1">
            <a:prstTxWarp prst="textNoShape">
              <a:avLst/>
            </a:prstTxWarp>
            <a:noAutofit/>
          </a:bodyPr>
          <a:lstStyle/>
          <a:p>
            <a:pPr eaLnBrk="1" hangingPunct="1">
              <a:lnSpc>
                <a:spcPct val="100000"/>
              </a:lnSpc>
            </a:pPr>
            <a:r>
              <a:rPr lang="en-GB" sz="2400" dirty="0">
                <a:effectLst>
                  <a:outerShdw blurRad="38100" dist="38100" dir="2700000" algn="tl">
                    <a:srgbClr val="C0C0C0"/>
                  </a:outerShdw>
                </a:effectLst>
                <a:latin typeface="Arial" pitchFamily="34" charset="0"/>
              </a:rPr>
              <a:t>Methods, techniques</a:t>
            </a:r>
            <a:endParaRPr lang="en-GB" sz="24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13</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577851" y="2667000"/>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Anthropometry</a:t>
            </a:r>
            <a:endParaRPr lang="en-GB" sz="2100" dirty="0">
              <a:solidFill>
                <a:prstClr val="black"/>
              </a:solidFill>
              <a:latin typeface="Arial" pitchFamily="34" charset="0"/>
            </a:endParaRPr>
          </a:p>
        </p:txBody>
      </p:sp>
      <p:sp>
        <p:nvSpPr>
          <p:cNvPr id="21" name="Rectangle 4"/>
          <p:cNvSpPr>
            <a:spLocks noChangeArrowheads="1"/>
          </p:cNvSpPr>
          <p:nvPr/>
        </p:nvSpPr>
        <p:spPr bwMode="auto">
          <a:xfrm>
            <a:off x="577851" y="18288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Physical, (clinical) examination – general appearance</a:t>
            </a:r>
            <a:endParaRPr lang="en-GB" sz="2100" dirty="0">
              <a:solidFill>
                <a:prstClr val="black"/>
              </a:solidFill>
              <a:latin typeface="Arial" pitchFamily="34" charset="0"/>
            </a:endParaRPr>
          </a:p>
        </p:txBody>
      </p:sp>
      <p:sp>
        <p:nvSpPr>
          <p:cNvPr id="13" name="Rectangle 4"/>
          <p:cNvSpPr>
            <a:spLocks noChangeArrowheads="1"/>
          </p:cNvSpPr>
          <p:nvPr/>
        </p:nvSpPr>
        <p:spPr bwMode="auto">
          <a:xfrm>
            <a:off x="577850" y="3429000"/>
            <a:ext cx="92868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Laboratory – biochemical and immunological examinations</a:t>
            </a:r>
            <a:endParaRPr lang="en-GB" sz="2100" dirty="0">
              <a:solidFill>
                <a:prstClr val="black"/>
              </a:solidFill>
              <a:latin typeface="Arial" pitchFamily="34" charset="0"/>
            </a:endParaRPr>
          </a:p>
        </p:txBody>
      </p:sp>
      <p:sp>
        <p:nvSpPr>
          <p:cNvPr id="14" name="Rectangle 4"/>
          <p:cNvSpPr>
            <a:spLocks noChangeArrowheads="1"/>
          </p:cNvSpPr>
          <p:nvPr/>
        </p:nvSpPr>
        <p:spPr bwMode="auto">
          <a:xfrm>
            <a:off x="577851" y="43434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cs-CZ" b="0" dirty="0" smtClean="0">
                <a:solidFill>
                  <a:prstClr val="black"/>
                </a:solidFill>
                <a:latin typeface="Arial" pitchFamily="34" charset="0"/>
              </a:rPr>
              <a:t>Dynamometry </a:t>
            </a:r>
            <a:r>
              <a:rPr lang="en-GB" b="0" dirty="0" smtClean="0">
                <a:solidFill>
                  <a:prstClr val="black"/>
                </a:solidFill>
                <a:latin typeface="Arial" pitchFamily="34" charset="0"/>
              </a:rPr>
              <a:t>tests</a:t>
            </a:r>
            <a:r>
              <a:rPr lang="cs-CZ" b="0" dirty="0" smtClean="0">
                <a:solidFill>
                  <a:prstClr val="black"/>
                </a:solidFill>
                <a:latin typeface="Arial" pitchFamily="34" charset="0"/>
              </a:rPr>
              <a:t> (</a:t>
            </a:r>
            <a:r>
              <a:rPr lang="en-GB" b="0" dirty="0" smtClean="0">
                <a:solidFill>
                  <a:prstClr val="black"/>
                </a:solidFill>
                <a:latin typeface="Arial" pitchFamily="34" charset="0"/>
              </a:rPr>
              <a:t>muscle strength)</a:t>
            </a:r>
            <a:endParaRPr lang="en-GB" sz="2100" dirty="0">
              <a:solidFill>
                <a:prstClr val="black"/>
              </a:solidFill>
              <a:latin typeface="Arial" pitchFamily="34" charset="0"/>
            </a:endParaRPr>
          </a:p>
        </p:txBody>
      </p:sp>
      <p:sp>
        <p:nvSpPr>
          <p:cNvPr id="15" name="Rectangle 4"/>
          <p:cNvSpPr>
            <a:spLocks noChangeArrowheads="1"/>
          </p:cNvSpPr>
          <p:nvPr/>
        </p:nvSpPr>
        <p:spPr bwMode="auto">
          <a:xfrm>
            <a:off x="577851" y="10668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History</a:t>
            </a:r>
            <a:endParaRPr lang="en-GB" sz="2100" dirty="0">
              <a:solidFill>
                <a:prstClr val="black"/>
              </a:solidFill>
              <a:latin typeface="Arial" pitchFamily="34" charset="0"/>
            </a:endParaRPr>
          </a:p>
        </p:txBody>
      </p:sp>
      <p:sp>
        <p:nvSpPr>
          <p:cNvPr id="10" name="Rectangle 4"/>
          <p:cNvSpPr>
            <a:spLocks noChangeArrowheads="1"/>
          </p:cNvSpPr>
          <p:nvPr/>
        </p:nvSpPr>
        <p:spPr bwMode="auto">
          <a:xfrm>
            <a:off x="577851" y="51816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Validated screening tests  </a:t>
            </a:r>
            <a:endParaRPr lang="en-GB" sz="2100" dirty="0">
              <a:solidFill>
                <a:prstClr val="black"/>
              </a:solidFill>
              <a:latin typeface="Arial" pitchFamily="34" charset="0"/>
            </a:endParaRPr>
          </a:p>
        </p:txBody>
      </p:sp>
      <p:sp>
        <p:nvSpPr>
          <p:cNvPr id="11" name="Rectangle 4"/>
          <p:cNvSpPr>
            <a:spLocks noChangeArrowheads="1"/>
          </p:cNvSpPr>
          <p:nvPr/>
        </p:nvSpPr>
        <p:spPr bwMode="auto">
          <a:xfrm>
            <a:off x="577851" y="59436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Children</a:t>
            </a:r>
            <a:endParaRPr lang="en-GB" sz="2100" dirty="0">
              <a:solidFill>
                <a:prstClr val="black"/>
              </a:solidFill>
              <a:latin typeface="Arial" pitchFamily="34" charset="0"/>
            </a:endParaRPr>
          </a:p>
        </p:txBody>
      </p:sp>
      <p:sp>
        <p:nvSpPr>
          <p:cNvPr id="12" name="Line 2"/>
          <p:cNvSpPr>
            <a:spLocks noChangeShapeType="1"/>
          </p:cNvSpPr>
          <p:nvPr/>
        </p:nvSpPr>
        <p:spPr bwMode="auto">
          <a:xfrm>
            <a:off x="609600" y="6858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3118439937"/>
      </p:ext>
    </p:extLst>
  </p:cSld>
  <p:clrMapOvr>
    <a:masterClrMapping/>
  </p:clrMapOvr>
  <p:transition spd="med">
    <p:pull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152400"/>
            <a:ext cx="8997950" cy="381000"/>
          </a:xfrm>
        </p:spPr>
        <p:txBody>
          <a:bodyPr wrap="square" numCol="1" anchorCtr="0" compatLnSpc="1">
            <a:prstTxWarp prst="textNoShape">
              <a:avLst/>
            </a:prstTxWarp>
            <a:noAutofit/>
          </a:bodyPr>
          <a:lstStyle/>
          <a:p>
            <a:pPr eaLnBrk="1" hangingPunct="1">
              <a:lnSpc>
                <a:spcPct val="100000"/>
              </a:lnSpc>
            </a:pPr>
            <a:r>
              <a:rPr lang="en-GB" sz="2500" dirty="0">
                <a:effectLst>
                  <a:outerShdw blurRad="38100" dist="38100" dir="2700000" algn="tl">
                    <a:srgbClr val="C0C0C0"/>
                  </a:outerShdw>
                </a:effectLst>
                <a:latin typeface="Arial" pitchFamily="34" charset="0"/>
              </a:rPr>
              <a:t>History</a:t>
            </a:r>
            <a:endParaRPr lang="en-GB"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14</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577851" y="5105400"/>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2200" b="0" dirty="0">
                <a:solidFill>
                  <a:prstClr val="black"/>
                </a:solidFill>
                <a:latin typeface="Arial" pitchFamily="34" charset="0"/>
              </a:rPr>
              <a:t>Chronic and current diseases of the examined person</a:t>
            </a:r>
            <a:endParaRPr lang="en-GB" sz="2100" dirty="0">
              <a:solidFill>
                <a:prstClr val="black"/>
              </a:solidFill>
              <a:latin typeface="Arial" pitchFamily="34" charset="0"/>
            </a:endParaRPr>
          </a:p>
        </p:txBody>
      </p:sp>
      <p:sp>
        <p:nvSpPr>
          <p:cNvPr id="7" name="Rectangle 4"/>
          <p:cNvSpPr>
            <a:spLocks noChangeArrowheads="1"/>
          </p:cNvSpPr>
          <p:nvPr/>
        </p:nvSpPr>
        <p:spPr bwMode="auto">
          <a:xfrm>
            <a:off x="742950" y="2438400"/>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2200" b="0" dirty="0">
                <a:solidFill>
                  <a:srgbClr val="000000"/>
                </a:solidFill>
                <a:latin typeface="Arial"/>
                <a:ea typeface="Times New Roman"/>
                <a:cs typeface="Times New Roman"/>
              </a:rPr>
              <a:t>Dietary habits, possible alternative diets, social status</a:t>
            </a:r>
            <a:r>
              <a:rPr lang="en-GB" sz="2200" b="0" dirty="0" smtClean="0">
                <a:solidFill>
                  <a:srgbClr val="000000"/>
                </a:solidFill>
                <a:latin typeface="Arial"/>
                <a:ea typeface="Times New Roman"/>
                <a:cs typeface="Times New Roman"/>
              </a:rPr>
              <a:t>..</a:t>
            </a:r>
            <a:endParaRPr lang="cs-CZ" sz="2100" dirty="0">
              <a:solidFill>
                <a:prstClr val="black"/>
              </a:solidFill>
              <a:latin typeface="Arial" pitchFamily="34" charset="0"/>
            </a:endParaRPr>
          </a:p>
        </p:txBody>
      </p:sp>
      <p:sp>
        <p:nvSpPr>
          <p:cNvPr id="8" name="Rectangle 4"/>
          <p:cNvSpPr>
            <a:spLocks noChangeArrowheads="1"/>
          </p:cNvSpPr>
          <p:nvPr/>
        </p:nvSpPr>
        <p:spPr bwMode="auto">
          <a:xfrm>
            <a:off x="742950" y="3733800"/>
            <a:ext cx="87503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75000"/>
              <a:buFont typeface="Wingdings" pitchFamily="2" charset="2"/>
              <a:buChar char="n"/>
            </a:pPr>
            <a:r>
              <a:rPr lang="en-GB" sz="2200" b="0" dirty="0">
                <a:solidFill>
                  <a:srgbClr val="000000"/>
                </a:solidFill>
                <a:latin typeface="Arial"/>
                <a:ea typeface="Times New Roman"/>
                <a:cs typeface="Times New Roman"/>
              </a:rPr>
              <a:t>Lifestyle – physical activity, alcohol… </a:t>
            </a:r>
            <a:endParaRPr lang="en-GB" sz="2200" b="0" dirty="0">
              <a:solidFill>
                <a:prstClr val="black"/>
              </a:solidFill>
              <a:latin typeface="Arial" pitchFamily="34" charset="0"/>
            </a:endParaRP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2" name="Obdélník 1"/>
          <p:cNvSpPr/>
          <p:nvPr/>
        </p:nvSpPr>
        <p:spPr>
          <a:xfrm>
            <a:off x="420491" y="769921"/>
            <a:ext cx="9065021" cy="1149311"/>
          </a:xfrm>
          <a:prstGeom prst="rect">
            <a:avLst/>
          </a:prstGeom>
        </p:spPr>
        <p:txBody>
          <a:bodyPr wrap="square" lIns="95779" tIns="47890" rIns="95779" bIns="47890">
            <a:spAutoFit/>
          </a:bodyPr>
          <a:lstStyle/>
          <a:p>
            <a:pPr>
              <a:lnSpc>
                <a:spcPct val="120000"/>
              </a:lnSpc>
            </a:pPr>
            <a:r>
              <a:rPr lang="en-US" sz="1900" b="0" i="1" dirty="0">
                <a:solidFill>
                  <a:srgbClr val="000000"/>
                </a:solidFill>
                <a:latin typeface="Arial"/>
                <a:ea typeface="Times New Roman"/>
                <a:cs typeface="Times New Roman"/>
              </a:rPr>
              <a:t>To a large extent, it overlaps with the „</a:t>
            </a:r>
            <a:r>
              <a:rPr lang="en-GB" sz="1900" b="0" i="1" dirty="0">
                <a:solidFill>
                  <a:srgbClr val="000000"/>
                </a:solidFill>
                <a:latin typeface="Arial"/>
                <a:ea typeface="Times New Roman"/>
                <a:cs typeface="Times New Roman"/>
              </a:rPr>
              <a:t>Dietary assessment" , or </a:t>
            </a:r>
            <a:r>
              <a:rPr lang="en-US" sz="1900" b="0" i="1" dirty="0">
                <a:solidFill>
                  <a:srgbClr val="000000"/>
                </a:solidFill>
                <a:latin typeface="Arial"/>
                <a:ea typeface="Times New Roman"/>
                <a:cs typeface="Times New Roman"/>
              </a:rPr>
              <a:t>"Nutritional history". Directly within the Nutritional </a:t>
            </a:r>
            <a:r>
              <a:rPr lang="en-GB" sz="1900" b="0" i="1" dirty="0">
                <a:solidFill>
                  <a:srgbClr val="000000"/>
                </a:solidFill>
                <a:latin typeface="Arial"/>
                <a:ea typeface="Times New Roman"/>
                <a:cs typeface="Times New Roman"/>
              </a:rPr>
              <a:t>Status assessment,</a:t>
            </a:r>
            <a:r>
              <a:rPr lang="en-US" sz="1900" b="0" i="1" dirty="0">
                <a:solidFill>
                  <a:srgbClr val="000000"/>
                </a:solidFill>
                <a:latin typeface="Arial"/>
                <a:ea typeface="Times New Roman"/>
                <a:cs typeface="Times New Roman"/>
              </a:rPr>
              <a:t>we focus especially on the factors that c</a:t>
            </a:r>
            <a:r>
              <a:rPr lang="en-GB" sz="1900" b="0" i="1" dirty="0">
                <a:solidFill>
                  <a:srgbClr val="000000"/>
                </a:solidFill>
                <a:latin typeface="Arial"/>
                <a:ea typeface="Times New Roman"/>
                <a:cs typeface="Times New Roman"/>
              </a:rPr>
              <a:t>an</a:t>
            </a:r>
            <a:r>
              <a:rPr lang="en-US" sz="1900" b="0" i="1" dirty="0">
                <a:solidFill>
                  <a:srgbClr val="000000"/>
                </a:solidFill>
                <a:latin typeface="Arial"/>
                <a:ea typeface="Times New Roman"/>
                <a:cs typeface="Times New Roman"/>
              </a:rPr>
              <a:t> influence the nutritional status:</a:t>
            </a:r>
            <a:endParaRPr lang="cs-CZ" sz="1900" b="0" i="1" dirty="0"/>
          </a:p>
        </p:txBody>
      </p:sp>
      <p:sp>
        <p:nvSpPr>
          <p:cNvPr id="3" name="Obdélník 2"/>
          <p:cNvSpPr/>
          <p:nvPr/>
        </p:nvSpPr>
        <p:spPr>
          <a:xfrm>
            <a:off x="1320801" y="5673937"/>
            <a:ext cx="8007350" cy="803063"/>
          </a:xfrm>
          <a:prstGeom prst="rect">
            <a:avLst/>
          </a:prstGeom>
        </p:spPr>
        <p:txBody>
          <a:bodyPr wrap="square" lIns="95779" tIns="47890" rIns="95779" bIns="47890">
            <a:spAutoFit/>
          </a:bodyPr>
          <a:lstStyle/>
          <a:p>
            <a:pPr marL="359173" indent="-359173" hangingPunct="0">
              <a:lnSpc>
                <a:spcPct val="90000"/>
              </a:lnSpc>
              <a:spcAft>
                <a:spcPts val="0"/>
              </a:spcAft>
              <a:buFont typeface="Symbol"/>
              <a:buChar char=""/>
            </a:pPr>
            <a:r>
              <a:rPr lang="en-GB" sz="1700" b="0" dirty="0">
                <a:solidFill>
                  <a:srgbClr val="000000"/>
                </a:solidFill>
                <a:latin typeface="Arial"/>
                <a:ea typeface="Times New Roman"/>
                <a:cs typeface="Times New Roman"/>
              </a:rPr>
              <a:t>Focus </a:t>
            </a:r>
            <a:r>
              <a:rPr lang="en-US" sz="1700" b="0" dirty="0">
                <a:solidFill>
                  <a:srgbClr val="000000"/>
                </a:solidFill>
                <a:latin typeface="Arial"/>
                <a:ea typeface="Times New Roman"/>
                <a:cs typeface="Times New Roman"/>
              </a:rPr>
              <a:t>on gastrointestinal problems</a:t>
            </a:r>
            <a:r>
              <a:rPr lang="cs-CZ" sz="1700" b="0" dirty="0">
                <a:solidFill>
                  <a:srgbClr val="000000"/>
                </a:solidFill>
                <a:latin typeface="Arial"/>
                <a:ea typeface="Times New Roman"/>
                <a:cs typeface="Times New Roman"/>
              </a:rPr>
              <a:t/>
            </a:r>
            <a:br>
              <a:rPr lang="cs-CZ" sz="1700" b="0" dirty="0">
                <a:solidFill>
                  <a:srgbClr val="000000"/>
                </a:solidFill>
                <a:latin typeface="Arial"/>
                <a:ea typeface="Times New Roman"/>
                <a:cs typeface="Times New Roman"/>
              </a:rPr>
            </a:br>
            <a:endParaRPr lang="cs-CZ" sz="1700" b="0" kern="150" dirty="0">
              <a:latin typeface="Calibri"/>
              <a:ea typeface="Times New Roman"/>
              <a:cs typeface="Times New Roman"/>
            </a:endParaRPr>
          </a:p>
          <a:p>
            <a:pPr marL="359173" indent="-359173" hangingPunct="0">
              <a:lnSpc>
                <a:spcPct val="90000"/>
              </a:lnSpc>
              <a:spcAft>
                <a:spcPts val="0"/>
              </a:spcAft>
              <a:buFont typeface="Symbol"/>
              <a:buChar char=""/>
            </a:pPr>
            <a:r>
              <a:rPr lang="en-GB" sz="1700" b="0" dirty="0">
                <a:solidFill>
                  <a:srgbClr val="000000"/>
                </a:solidFill>
                <a:latin typeface="Arial"/>
                <a:ea typeface="Times New Roman"/>
                <a:cs typeface="Times New Roman"/>
              </a:rPr>
              <a:t>Using drugs that can interact with the digestion and uptake of nutrients  </a:t>
            </a:r>
            <a:endParaRPr lang="en-GB" sz="1700" b="0" kern="150" dirty="0">
              <a:latin typeface="Calibri"/>
              <a:ea typeface="Times New Roman"/>
              <a:cs typeface="Times New Roman"/>
            </a:endParaRPr>
          </a:p>
        </p:txBody>
      </p:sp>
      <p:sp>
        <p:nvSpPr>
          <p:cNvPr id="10" name="Line 2"/>
          <p:cNvSpPr>
            <a:spLocks noChangeShapeType="1"/>
          </p:cNvSpPr>
          <p:nvPr/>
        </p:nvSpPr>
        <p:spPr bwMode="auto">
          <a:xfrm>
            <a:off x="609600" y="5334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2220100535"/>
      </p:ext>
    </p:extLst>
  </p:cSld>
  <p:clrMapOvr>
    <a:masterClrMapping/>
  </p:clrMapOvr>
  <p:transition spd="med">
    <p:pull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4026" y="152400"/>
            <a:ext cx="8997950" cy="479612"/>
          </a:xfrm>
        </p:spPr>
        <p:txBody>
          <a:bodyPr wrap="square" numCol="1" anchorCtr="0" compatLnSpc="1">
            <a:prstTxWarp prst="textNoShape">
              <a:avLst/>
            </a:prstTxWarp>
            <a:noAutofit/>
          </a:bodyPr>
          <a:lstStyle/>
          <a:p>
            <a:pPr eaLnBrk="1" hangingPunct="1">
              <a:lnSpc>
                <a:spcPct val="100000"/>
              </a:lnSpc>
            </a:pPr>
            <a:r>
              <a:rPr lang="en-GB" sz="2400" dirty="0">
                <a:effectLst>
                  <a:outerShdw blurRad="38100" dist="38100" dir="2700000" algn="tl">
                    <a:srgbClr val="C0C0C0"/>
                  </a:outerShdw>
                </a:effectLst>
                <a:latin typeface="Arial" pitchFamily="34" charset="0"/>
              </a:rPr>
              <a:t>Methods, techniques</a:t>
            </a:r>
            <a:endParaRPr lang="en-GB" sz="24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15</a:t>
            </a:fld>
            <a:endParaRPr lang="cs-CZ" sz="1300" dirty="0">
              <a:solidFill>
                <a:prstClr val="black">
                  <a:lumMod val="65000"/>
                  <a:lumOff val="35000"/>
                </a:prstClr>
              </a:solidFill>
              <a:latin typeface="Century Gothic" pitchFamily="34" charset="0"/>
            </a:endParaRPr>
          </a:p>
        </p:txBody>
      </p:sp>
      <p:sp>
        <p:nvSpPr>
          <p:cNvPr id="21" name="Rectangle 4"/>
          <p:cNvSpPr>
            <a:spLocks noChangeArrowheads="1"/>
          </p:cNvSpPr>
          <p:nvPr/>
        </p:nvSpPr>
        <p:spPr bwMode="auto">
          <a:xfrm>
            <a:off x="304800" y="2057400"/>
            <a:ext cx="967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GB" sz="4800" b="0" dirty="0" smtClean="0">
                <a:solidFill>
                  <a:prstClr val="black"/>
                </a:solidFill>
                <a:latin typeface="Arial" pitchFamily="34" charset="0"/>
              </a:rPr>
              <a:t>Physical, (clinical) examination – general appearance</a:t>
            </a:r>
            <a:endParaRPr lang="en-GB" sz="4800" dirty="0">
              <a:solidFill>
                <a:prstClr val="black"/>
              </a:solidFill>
              <a:latin typeface="Arial" pitchFamily="34" charset="0"/>
            </a:endParaRPr>
          </a:p>
        </p:txBody>
      </p:sp>
      <p:sp>
        <p:nvSpPr>
          <p:cNvPr id="12" name="Line 2"/>
          <p:cNvSpPr>
            <a:spLocks noChangeShapeType="1"/>
          </p:cNvSpPr>
          <p:nvPr/>
        </p:nvSpPr>
        <p:spPr bwMode="auto">
          <a:xfrm>
            <a:off x="609600" y="6858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806242589"/>
      </p:ext>
    </p:extLst>
  </p:cSld>
  <p:clrMapOvr>
    <a:masterClrMapping/>
  </p:clrMapOvr>
  <p:transition spd="med">
    <p:pull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77850" y="0"/>
            <a:ext cx="8997950" cy="304800"/>
          </a:xfrm>
        </p:spPr>
        <p:txBody>
          <a:bodyPr wrap="square" numCol="1" anchorCtr="0" compatLnSpc="1">
            <a:prstTxWarp prst="textNoShape">
              <a:avLst/>
            </a:prstTxWarp>
            <a:noAutofit/>
          </a:bodyPr>
          <a:lstStyle/>
          <a:p>
            <a:pPr eaLnBrk="1" hangingPunct="1">
              <a:lnSpc>
                <a:spcPct val="100000"/>
              </a:lnSpc>
              <a:defRPr/>
            </a:pPr>
            <a:r>
              <a:rPr lang="en-GB" sz="1400" b="1" dirty="0" smtClean="0">
                <a:effectLst>
                  <a:outerShdw blurRad="38100" dist="38100" dir="2700000" algn="tl">
                    <a:srgbClr val="C0C0C0"/>
                  </a:outerShdw>
                </a:effectLst>
                <a:latin typeface="Arial" charset="0"/>
              </a:rPr>
              <a:t>Symptoms an</a:t>
            </a:r>
            <a:r>
              <a:rPr lang="cs-CZ" sz="1400" b="1" dirty="0" smtClean="0">
                <a:effectLst>
                  <a:outerShdw blurRad="38100" dist="38100" dir="2700000" algn="tl">
                    <a:srgbClr val="C0C0C0"/>
                  </a:outerShdw>
                </a:effectLst>
                <a:latin typeface="Arial" charset="0"/>
              </a:rPr>
              <a:t>d</a:t>
            </a:r>
            <a:r>
              <a:rPr lang="en-GB" sz="1400" b="1" dirty="0" smtClean="0">
                <a:effectLst>
                  <a:outerShdw blurRad="38100" dist="38100" dir="2700000" algn="tl">
                    <a:srgbClr val="C0C0C0"/>
                  </a:outerShdw>
                </a:effectLst>
                <a:latin typeface="Arial" charset="0"/>
              </a:rPr>
              <a:t> signs of undernutrition and micronutrient deficiency</a:t>
            </a:r>
            <a:endParaRPr lang="en-GB" sz="1400" b="1"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16</a:t>
            </a:fld>
            <a:endParaRPr lang="cs-CZ" sz="1300" dirty="0">
              <a:solidFill>
                <a:prstClr val="black">
                  <a:lumMod val="65000"/>
                  <a:lumOff val="35000"/>
                </a:prstClr>
              </a:solidFill>
              <a:latin typeface="Century Gothic" pitchFamily="34" charset="0"/>
            </a:endParaRPr>
          </a:p>
        </p:txBody>
      </p:sp>
      <p:pic>
        <p:nvPicPr>
          <p:cNvPr id="1028" name="Picture 4" descr="C:\Users\jfiala\Pictures\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3973"/>
            <a:ext cx="9402807" cy="6574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203515"/>
      </p:ext>
    </p:extLst>
  </p:cSld>
  <p:clrMapOvr>
    <a:masterClrMapping/>
  </p:clrMapOvr>
  <p:transition spd="med">
    <p:pull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Výsledek obrázku pro koilonychie">
            <a:extLst>
              <a:ext uri="{FF2B5EF4-FFF2-40B4-BE49-F238E27FC236}">
                <a16:creationId xmlns:a16="http://schemas.microsoft.com/office/drawing/2014/main" id="{8D109148-F631-496C-AC09-107CF1FA9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60" y="3690826"/>
            <a:ext cx="4769402" cy="261853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6D4019C4-7A0C-4D6D-BB3F-50E49CDA4DBA}"/>
              </a:ext>
            </a:extLst>
          </p:cNvPr>
          <p:cNvSpPr/>
          <p:nvPr/>
        </p:nvSpPr>
        <p:spPr>
          <a:xfrm>
            <a:off x="420159" y="6309361"/>
            <a:ext cx="4953000" cy="461665"/>
          </a:xfrm>
          <a:prstGeom prst="rect">
            <a:avLst/>
          </a:prstGeom>
        </p:spPr>
        <p:txBody>
          <a:bodyPr>
            <a:spAutoFit/>
          </a:bodyPr>
          <a:lstStyle/>
          <a:p>
            <a:pPr defTabSz="457200" fontAlgn="auto">
              <a:spcBef>
                <a:spcPts val="0"/>
              </a:spcBef>
              <a:spcAft>
                <a:spcPts val="0"/>
              </a:spcAft>
            </a:pPr>
            <a:r>
              <a:rPr lang="cs-CZ" sz="1200" b="0" dirty="0">
                <a:solidFill>
                  <a:prstClr val="black"/>
                </a:solidFill>
                <a:latin typeface="Tw Cen MT" panose="020B0602020104020603"/>
              </a:rPr>
              <a:t>https://classconnection.s3.amazonaws.com/639/flashcards/1040639/png/screen_shot_2012-09-29_at_73928_pm1348962057890.png</a:t>
            </a:r>
          </a:p>
        </p:txBody>
      </p:sp>
      <p:pic>
        <p:nvPicPr>
          <p:cNvPr id="20486" name="Picture 6" descr="Close-up view of 4 fingers. White horizontal bands">
            <a:extLst>
              <a:ext uri="{FF2B5EF4-FFF2-40B4-BE49-F238E27FC236}">
                <a16:creationId xmlns:a16="http://schemas.microsoft.com/office/drawing/2014/main" id="{92ED458B-A608-4054-8ADE-5B59E0EFB7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4716" y="3385186"/>
            <a:ext cx="3921125" cy="292417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B0E91BC8-E5D9-4CD7-B6D8-F1EDDA4B7AB2}"/>
              </a:ext>
            </a:extLst>
          </p:cNvPr>
          <p:cNvSpPr/>
          <p:nvPr/>
        </p:nvSpPr>
        <p:spPr>
          <a:xfrm>
            <a:off x="5564716" y="6309360"/>
            <a:ext cx="3921125" cy="646331"/>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a:t>
            </a:r>
            <a:r>
              <a:rPr lang="cs-CZ" sz="1200" b="0" dirty="0" smtClean="0">
                <a:solidFill>
                  <a:prstClr val="black"/>
                </a:solidFill>
                <a:latin typeface="Tw Cen MT" panose="020B0602020104020603"/>
              </a:rPr>
              <a:t>img.medscapestatic.com/pi/meds/ckb/41/28841tn.jpg</a:t>
            </a:r>
            <a:endParaRPr lang="en-US" sz="1200" b="0" dirty="0" smtClean="0">
              <a:solidFill>
                <a:prstClr val="black"/>
              </a:solidFill>
              <a:latin typeface="Tw Cen MT" panose="020B0602020104020603"/>
            </a:endParaRPr>
          </a:p>
          <a:p>
            <a:pPr defTabSz="457200" fontAlgn="auto">
              <a:spcBef>
                <a:spcPts val="0"/>
              </a:spcBef>
              <a:spcAft>
                <a:spcPts val="0"/>
              </a:spcAft>
            </a:pPr>
            <a:endParaRPr lang="cs-CZ" sz="1200" b="0" dirty="0">
              <a:solidFill>
                <a:prstClr val="black"/>
              </a:solidFill>
              <a:latin typeface="Tw Cen MT" panose="020B0602020104020603"/>
            </a:endParaRPr>
          </a:p>
        </p:txBody>
      </p:sp>
      <p:sp>
        <p:nvSpPr>
          <p:cNvPr id="4" name="Nadpis 3"/>
          <p:cNvSpPr>
            <a:spLocks noGrp="1"/>
          </p:cNvSpPr>
          <p:nvPr>
            <p:ph type="title"/>
          </p:nvPr>
        </p:nvSpPr>
        <p:spPr>
          <a:xfrm>
            <a:off x="304799" y="152400"/>
            <a:ext cx="8915401" cy="533400"/>
          </a:xfrm>
        </p:spPr>
        <p:txBody>
          <a:bodyPr/>
          <a:lstStyle/>
          <a:p>
            <a:r>
              <a:rPr lang="cs-CZ" sz="3200" dirty="0" err="1" smtClean="0">
                <a:latin typeface="Arial" panose="020B0604020202020204" pitchFamily="34" charset="0"/>
                <a:cs typeface="Arial" panose="020B0604020202020204" pitchFamily="34" charset="0"/>
              </a:rPr>
              <a:t>Nails</a:t>
            </a:r>
            <a:endParaRPr lang="en-GB" sz="3200" dirty="0">
              <a:latin typeface="Arial" panose="020B0604020202020204" pitchFamily="34" charset="0"/>
              <a:cs typeface="Arial" panose="020B0604020202020204" pitchFamily="34" charset="0"/>
            </a:endParaRPr>
          </a:p>
        </p:txBody>
      </p:sp>
      <p:sp>
        <p:nvSpPr>
          <p:cNvPr id="8" name="Rectangle 4"/>
          <p:cNvSpPr>
            <a:spLocks noChangeArrowheads="1"/>
          </p:cNvSpPr>
          <p:nvPr/>
        </p:nvSpPr>
        <p:spPr bwMode="auto">
          <a:xfrm>
            <a:off x="490537" y="1371600"/>
            <a:ext cx="84248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US" dirty="0" smtClean="0">
                <a:solidFill>
                  <a:prstClr val="black"/>
                </a:solidFill>
                <a:latin typeface="Arial" pitchFamily="34" charset="0"/>
              </a:rPr>
              <a:t>Fe </a:t>
            </a:r>
            <a:r>
              <a:rPr lang="cs-CZ" dirty="0" err="1" smtClean="0">
                <a:solidFill>
                  <a:prstClr val="black"/>
                </a:solidFill>
                <a:latin typeface="Arial" pitchFamily="34" charset="0"/>
              </a:rPr>
              <a:t>deficiency</a:t>
            </a:r>
            <a:r>
              <a:rPr lang="en-US" dirty="0" smtClean="0">
                <a:solidFill>
                  <a:prstClr val="black"/>
                </a:solidFill>
                <a:latin typeface="Arial" pitchFamily="34" charset="0"/>
              </a:rPr>
              <a:t> </a:t>
            </a:r>
            <a:r>
              <a:rPr lang="cs-CZ" dirty="0" smtClean="0">
                <a:solidFill>
                  <a:prstClr val="black"/>
                </a:solidFill>
                <a:latin typeface="Arial" pitchFamily="34" charset="0"/>
              </a:rPr>
              <a:t>-</a:t>
            </a:r>
            <a:r>
              <a:rPr lang="en-US" dirty="0" smtClean="0">
                <a:solidFill>
                  <a:prstClr val="black"/>
                </a:solidFill>
                <a:latin typeface="Arial" pitchFamily="34" charset="0"/>
              </a:rPr>
              <a:t> </a:t>
            </a:r>
            <a:r>
              <a:rPr lang="en-US" sz="2000" b="0" dirty="0" err="1" smtClean="0">
                <a:solidFill>
                  <a:prstClr val="black"/>
                </a:solidFill>
                <a:latin typeface="Arial" pitchFamily="34" charset="0"/>
              </a:rPr>
              <a:t>koilonychia</a:t>
            </a:r>
            <a:r>
              <a:rPr lang="en-US" sz="2000" b="0" dirty="0" smtClean="0">
                <a:solidFill>
                  <a:prstClr val="black"/>
                </a:solidFill>
                <a:latin typeface="Arial" pitchFamily="34" charset="0"/>
              </a:rPr>
              <a:t>, spooning of nails</a:t>
            </a:r>
            <a:endParaRPr lang="en-GB" sz="2000" b="0" dirty="0">
              <a:solidFill>
                <a:prstClr val="black"/>
              </a:solidFill>
              <a:latin typeface="Arial" pitchFamily="34" charset="0"/>
            </a:endParaRPr>
          </a:p>
        </p:txBody>
      </p:sp>
      <p:sp>
        <p:nvSpPr>
          <p:cNvPr id="9" name="Rectangle 4"/>
          <p:cNvSpPr>
            <a:spLocks noChangeArrowheads="1"/>
          </p:cNvSpPr>
          <p:nvPr/>
        </p:nvSpPr>
        <p:spPr bwMode="auto">
          <a:xfrm>
            <a:off x="457200" y="1981200"/>
            <a:ext cx="891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US" dirty="0" smtClean="0">
                <a:solidFill>
                  <a:prstClr val="black"/>
                </a:solidFill>
                <a:latin typeface="Arial" pitchFamily="34" charset="0"/>
              </a:rPr>
              <a:t>Protein deficiency</a:t>
            </a:r>
            <a:r>
              <a:rPr lang="cs-CZ" dirty="0" smtClean="0">
                <a:solidFill>
                  <a:prstClr val="black"/>
                </a:solidFill>
                <a:latin typeface="Arial" pitchFamily="34" charset="0"/>
              </a:rPr>
              <a:t> – </a:t>
            </a:r>
            <a:r>
              <a:rPr lang="cs-CZ" sz="2000" b="0" dirty="0" err="1" smtClean="0">
                <a:solidFill>
                  <a:prstClr val="black"/>
                </a:solidFill>
                <a:latin typeface="Arial" pitchFamily="34" charset="0"/>
              </a:rPr>
              <a:t>white</a:t>
            </a:r>
            <a:r>
              <a:rPr lang="cs-CZ" sz="2000" b="0" dirty="0" smtClean="0">
                <a:solidFill>
                  <a:prstClr val="black"/>
                </a:solidFill>
                <a:latin typeface="Arial" pitchFamily="34" charset="0"/>
              </a:rPr>
              <a:t> </a:t>
            </a:r>
            <a:r>
              <a:rPr lang="cs-CZ" sz="2000" b="0" dirty="0" err="1" smtClean="0">
                <a:solidFill>
                  <a:prstClr val="black"/>
                </a:solidFill>
                <a:latin typeface="Arial" pitchFamily="34" charset="0"/>
              </a:rPr>
              <a:t>tranverse</a:t>
            </a:r>
            <a:r>
              <a:rPr lang="cs-CZ" sz="2000" b="0" dirty="0" smtClean="0">
                <a:solidFill>
                  <a:prstClr val="black"/>
                </a:solidFill>
                <a:latin typeface="Arial" pitchFamily="34" charset="0"/>
              </a:rPr>
              <a:t> </a:t>
            </a:r>
            <a:r>
              <a:rPr lang="cs-CZ" sz="2000" b="0" dirty="0" err="1" smtClean="0">
                <a:solidFill>
                  <a:prstClr val="black"/>
                </a:solidFill>
                <a:latin typeface="Arial" pitchFamily="34" charset="0"/>
              </a:rPr>
              <a:t>strips</a:t>
            </a:r>
            <a:endParaRPr lang="en-GB" sz="2000" b="0" dirty="0">
              <a:solidFill>
                <a:prstClr val="black"/>
              </a:solidFill>
              <a:latin typeface="Arial" pitchFamily="34" charset="0"/>
            </a:endParaRPr>
          </a:p>
        </p:txBody>
      </p:sp>
      <p:sp>
        <p:nvSpPr>
          <p:cNvPr id="11" name="Line 2"/>
          <p:cNvSpPr>
            <a:spLocks noChangeShapeType="1"/>
          </p:cNvSpPr>
          <p:nvPr/>
        </p:nvSpPr>
        <p:spPr bwMode="auto">
          <a:xfrm>
            <a:off x="609600" y="6096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526927240"/>
      </p:ext>
    </p:extLst>
  </p:cSld>
  <p:clrMapOvr>
    <a:masterClrMapping/>
  </p:clrMapOvr>
  <p:transition spd="med">
    <p:pull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DD34FE-BBDF-4CF6-A5EC-792FBE6450BA}"/>
              </a:ext>
            </a:extLst>
          </p:cNvPr>
          <p:cNvSpPr>
            <a:spLocks noGrp="1"/>
          </p:cNvSpPr>
          <p:nvPr>
            <p:ph type="title"/>
          </p:nvPr>
        </p:nvSpPr>
        <p:spPr>
          <a:xfrm>
            <a:off x="2286000" y="228600"/>
            <a:ext cx="3962400" cy="355600"/>
          </a:xfrm>
        </p:spPr>
        <p:txBody>
          <a:bodyPr/>
          <a:lstStyle/>
          <a:p>
            <a:pPr>
              <a:lnSpc>
                <a:spcPct val="100000"/>
              </a:lnSpc>
            </a:pPr>
            <a:r>
              <a:rPr lang="cs-CZ" sz="2800" dirty="0" err="1" smtClean="0">
                <a:latin typeface="Arial" panose="020B0604020202020204" pitchFamily="34" charset="0"/>
                <a:cs typeface="Arial" panose="020B0604020202020204" pitchFamily="34" charset="0"/>
              </a:rPr>
              <a:t>Eyes</a:t>
            </a:r>
            <a:endParaRPr lang="cs-CZ" sz="2800" dirty="0">
              <a:latin typeface="Arial" panose="020B0604020202020204" pitchFamily="34" charset="0"/>
              <a:cs typeface="Arial" panose="020B0604020202020204" pitchFamily="34" charset="0"/>
            </a:endParaRPr>
          </a:p>
        </p:txBody>
      </p:sp>
      <p:sp>
        <p:nvSpPr>
          <p:cNvPr id="4" name="Obdélník 3">
            <a:extLst>
              <a:ext uri="{FF2B5EF4-FFF2-40B4-BE49-F238E27FC236}">
                <a16:creationId xmlns:a16="http://schemas.microsoft.com/office/drawing/2014/main" id="{C251EF55-D837-493E-9DF7-29568C7EB175}"/>
              </a:ext>
            </a:extLst>
          </p:cNvPr>
          <p:cNvSpPr/>
          <p:nvPr/>
        </p:nvSpPr>
        <p:spPr>
          <a:xfrm>
            <a:off x="7381140" y="1825625"/>
            <a:ext cx="2270126" cy="830997"/>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a:t>
            </a:r>
            <a:r>
              <a:rPr lang="cs-CZ" sz="1200" b="0" dirty="0" smtClean="0">
                <a:solidFill>
                  <a:prstClr val="black"/>
                </a:solidFill>
                <a:latin typeface="Tw Cen MT" panose="020B0602020104020603"/>
              </a:rPr>
              <a:t>upload.wikimedia.org/wikipedia/commons/thumb/3/34/Blepharitis.JPG/220px-Blepharitis.JPG</a:t>
            </a:r>
            <a:endParaRPr lang="cs-CZ" sz="1200" b="0" dirty="0">
              <a:solidFill>
                <a:prstClr val="black"/>
              </a:solidFill>
              <a:latin typeface="Tw Cen MT" panose="020B0602020104020603"/>
            </a:endParaRPr>
          </a:p>
        </p:txBody>
      </p:sp>
      <p:pic>
        <p:nvPicPr>
          <p:cNvPr id="21508" name="Picture 4" descr="Výsledek obrázku pro xerosis conjunctival">
            <a:extLst>
              <a:ext uri="{FF2B5EF4-FFF2-40B4-BE49-F238E27FC236}">
                <a16:creationId xmlns:a16="http://schemas.microsoft.com/office/drawing/2014/main" id="{F0445E51-4225-42DE-B0DF-8B32326E1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8869" y="2696422"/>
            <a:ext cx="2527131" cy="149961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5E165DD1-716A-476C-9675-404289DE2617}"/>
              </a:ext>
            </a:extLst>
          </p:cNvPr>
          <p:cNvSpPr/>
          <p:nvPr/>
        </p:nvSpPr>
        <p:spPr>
          <a:xfrm>
            <a:off x="7278511" y="4258986"/>
            <a:ext cx="2627490" cy="646331"/>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https://webeye.ophth.uiowa.edu/eyeforum/atlas/photos-earlier/xerosis-conjunctivae.jpg</a:t>
            </a:r>
          </a:p>
        </p:txBody>
      </p:sp>
      <p:pic>
        <p:nvPicPr>
          <p:cNvPr id="21510" name="Picture 6" descr="Výsledek obrázku pro corneal xerosis">
            <a:extLst>
              <a:ext uri="{FF2B5EF4-FFF2-40B4-BE49-F238E27FC236}">
                <a16:creationId xmlns:a16="http://schemas.microsoft.com/office/drawing/2014/main" id="{2E91AA40-650D-48C4-90CF-8AE97A5344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4" t="27798" r="3736" b="12684"/>
          <a:stretch/>
        </p:blipFill>
        <p:spPr bwMode="auto">
          <a:xfrm>
            <a:off x="175693" y="4415645"/>
            <a:ext cx="3404775" cy="149961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E4486A5A-08B3-4834-9868-1CB4D720A15D}"/>
              </a:ext>
            </a:extLst>
          </p:cNvPr>
          <p:cNvSpPr/>
          <p:nvPr/>
        </p:nvSpPr>
        <p:spPr>
          <a:xfrm>
            <a:off x="175694" y="5980639"/>
            <a:ext cx="3624431" cy="646331"/>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https://image.slidesharecdn.com/problemsolvingexercise-vita-copy-160505054605/95/vitamin-a-and-its-deficiency-19-638.jpg?cb=1462427304</a:t>
            </a:r>
          </a:p>
        </p:txBody>
      </p:sp>
      <p:pic>
        <p:nvPicPr>
          <p:cNvPr id="21512" name="Picture 8" descr="Související obrázek">
            <a:extLst>
              <a:ext uri="{FF2B5EF4-FFF2-40B4-BE49-F238E27FC236}">
                <a16:creationId xmlns:a16="http://schemas.microsoft.com/office/drawing/2014/main" id="{17ABBA7B-6A0D-499B-839F-6CA813313F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124" y="4360161"/>
            <a:ext cx="2325403" cy="1672781"/>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AECB63DD-6E5E-4B8D-8915-39639033421A}"/>
              </a:ext>
            </a:extLst>
          </p:cNvPr>
          <p:cNvSpPr/>
          <p:nvPr/>
        </p:nvSpPr>
        <p:spPr>
          <a:xfrm>
            <a:off x="3776663" y="5990282"/>
            <a:ext cx="2325403" cy="769441"/>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https://openi.nlm.nih.gov/imgs/512/100/2873666/PMC2873666_jceh_23_72_004_f18.png?keywords=vitamin+a+deficiencies,bitot%27s+spots</a:t>
            </a:r>
          </a:p>
        </p:txBody>
      </p:sp>
      <p:pic>
        <p:nvPicPr>
          <p:cNvPr id="8" name="Obrázek 7">
            <a:extLst>
              <a:ext uri="{FF2B5EF4-FFF2-40B4-BE49-F238E27FC236}">
                <a16:creationId xmlns:a16="http://schemas.microsoft.com/office/drawing/2014/main" id="{69FCEB42-8501-49F6-A1E4-1AEFEDB90390}"/>
              </a:ext>
            </a:extLst>
          </p:cNvPr>
          <p:cNvPicPr>
            <a:picLocks noChangeAspect="1"/>
          </p:cNvPicPr>
          <p:nvPr/>
        </p:nvPicPr>
        <p:blipFill rotWithShape="1">
          <a:blip r:embed="rId5"/>
          <a:srcRect t="5158" b="5158"/>
          <a:stretch/>
        </p:blipFill>
        <p:spPr>
          <a:xfrm>
            <a:off x="6593936" y="4956413"/>
            <a:ext cx="2099179" cy="1303355"/>
          </a:xfrm>
          <a:prstGeom prst="rect">
            <a:avLst/>
          </a:prstGeom>
        </p:spPr>
      </p:pic>
      <p:sp>
        <p:nvSpPr>
          <p:cNvPr id="9" name="Obdélník 8">
            <a:extLst>
              <a:ext uri="{FF2B5EF4-FFF2-40B4-BE49-F238E27FC236}">
                <a16:creationId xmlns:a16="http://schemas.microsoft.com/office/drawing/2014/main" id="{46178155-C2D3-4688-A1D3-827CBC9825F1}"/>
              </a:ext>
            </a:extLst>
          </p:cNvPr>
          <p:cNvSpPr/>
          <p:nvPr/>
        </p:nvSpPr>
        <p:spPr>
          <a:xfrm>
            <a:off x="6480327" y="6258696"/>
            <a:ext cx="3425673" cy="646331"/>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http://3.bp.blogspot.com/-xl6WLqTk1uI/TriLOUllM6I/AAAAAAAAAJw/rU2PltJiqsc/s1600/corneal_neovascularization.jpg</a:t>
            </a:r>
          </a:p>
        </p:txBody>
      </p:sp>
      <p:sp>
        <p:nvSpPr>
          <p:cNvPr id="15" name="Rectangle 4"/>
          <p:cNvSpPr>
            <a:spLocks noChangeArrowheads="1"/>
          </p:cNvSpPr>
          <p:nvPr/>
        </p:nvSpPr>
        <p:spPr bwMode="auto">
          <a:xfrm>
            <a:off x="349251" y="1066800"/>
            <a:ext cx="361314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cs-CZ" sz="2400" dirty="0" smtClean="0">
                <a:solidFill>
                  <a:prstClr val="black"/>
                </a:solidFill>
                <a:latin typeface="Arial" pitchFamily="34" charset="0"/>
              </a:rPr>
              <a:t>Vit. A </a:t>
            </a:r>
            <a:r>
              <a:rPr lang="cs-CZ" sz="2400" dirty="0" err="1" smtClean="0">
                <a:solidFill>
                  <a:prstClr val="black"/>
                </a:solidFill>
                <a:latin typeface="Arial" pitchFamily="34" charset="0"/>
              </a:rPr>
              <a:t>deficiency</a:t>
            </a:r>
            <a:endParaRPr lang="en-GB" sz="2400" dirty="0">
              <a:solidFill>
                <a:prstClr val="black"/>
              </a:solidFill>
              <a:latin typeface="Arial" pitchFamily="34" charset="0"/>
            </a:endParaRPr>
          </a:p>
        </p:txBody>
      </p:sp>
      <p:sp>
        <p:nvSpPr>
          <p:cNvPr id="16" name="Rectangle 4"/>
          <p:cNvSpPr>
            <a:spLocks noChangeArrowheads="1"/>
          </p:cNvSpPr>
          <p:nvPr/>
        </p:nvSpPr>
        <p:spPr bwMode="auto">
          <a:xfrm>
            <a:off x="1492251" y="1676400"/>
            <a:ext cx="3613149"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cs-CZ" sz="2000" b="0" dirty="0" err="1" smtClean="0">
                <a:solidFill>
                  <a:prstClr val="black"/>
                </a:solidFill>
                <a:latin typeface="Arial" pitchFamily="34" charset="0"/>
              </a:rPr>
              <a:t>Xerotic</a:t>
            </a:r>
            <a:r>
              <a:rPr lang="cs-CZ" sz="2000" b="0" dirty="0" smtClean="0">
                <a:solidFill>
                  <a:prstClr val="black"/>
                </a:solidFill>
                <a:latin typeface="Arial" pitchFamily="34" charset="0"/>
              </a:rPr>
              <a:t> </a:t>
            </a:r>
            <a:r>
              <a:rPr lang="cs-CZ" sz="2000" b="0" dirty="0" err="1" smtClean="0">
                <a:solidFill>
                  <a:prstClr val="black"/>
                </a:solidFill>
                <a:latin typeface="Arial" pitchFamily="34" charset="0"/>
              </a:rPr>
              <a:t>cornea</a:t>
            </a:r>
            <a:endParaRPr lang="cs-CZ" sz="2000" b="0" dirty="0" smtClean="0">
              <a:solidFill>
                <a:prstClr val="black"/>
              </a:solidFill>
              <a:latin typeface="Arial" pitchFamily="34" charset="0"/>
            </a:endParaRPr>
          </a:p>
          <a:p>
            <a:pPr marL="359173" indent="-359173">
              <a:lnSpc>
                <a:spcPct val="90000"/>
              </a:lnSpc>
              <a:buClr>
                <a:srgbClr val="3399FF"/>
              </a:buClr>
              <a:buSzPct val="60000"/>
              <a:buFont typeface="Wingdings" pitchFamily="2" charset="2"/>
              <a:buChar char="n"/>
            </a:pPr>
            <a:r>
              <a:rPr lang="cs-CZ" sz="2000" b="0" dirty="0" err="1" smtClean="0">
                <a:solidFill>
                  <a:prstClr val="black"/>
                </a:solidFill>
                <a:latin typeface="Arial" pitchFamily="34" charset="0"/>
              </a:rPr>
              <a:t>Bitot</a:t>
            </a:r>
            <a:r>
              <a:rPr lang="en-US" sz="2000" b="0" dirty="0" smtClean="0">
                <a:solidFill>
                  <a:prstClr val="black"/>
                </a:solidFill>
                <a:latin typeface="Arial" pitchFamily="34" charset="0"/>
              </a:rPr>
              <a:t>’s spot</a:t>
            </a:r>
          </a:p>
          <a:p>
            <a:pPr marL="359173" indent="-359173">
              <a:lnSpc>
                <a:spcPct val="90000"/>
              </a:lnSpc>
              <a:buClr>
                <a:srgbClr val="3399FF"/>
              </a:buClr>
              <a:buSzPct val="60000"/>
              <a:buFont typeface="Wingdings" pitchFamily="2" charset="2"/>
              <a:buChar char="n"/>
            </a:pPr>
            <a:r>
              <a:rPr lang="en-US" sz="2000" b="0" dirty="0" err="1" smtClean="0">
                <a:solidFill>
                  <a:prstClr val="black"/>
                </a:solidFill>
                <a:latin typeface="Arial" pitchFamily="34" charset="0"/>
              </a:rPr>
              <a:t>Keratomolacia</a:t>
            </a:r>
            <a:r>
              <a:rPr lang="en-US" sz="2000" b="0" dirty="0" smtClean="0">
                <a:solidFill>
                  <a:prstClr val="black"/>
                </a:solidFill>
                <a:latin typeface="Arial" pitchFamily="34" charset="0"/>
              </a:rPr>
              <a:t> </a:t>
            </a:r>
          </a:p>
          <a:p>
            <a:pPr marL="359173" indent="-359173">
              <a:lnSpc>
                <a:spcPct val="90000"/>
              </a:lnSpc>
              <a:buClr>
                <a:srgbClr val="3399FF"/>
              </a:buClr>
              <a:buSzPct val="60000"/>
              <a:buFont typeface="Wingdings" pitchFamily="2" charset="2"/>
              <a:buChar char="n"/>
            </a:pPr>
            <a:r>
              <a:rPr lang="en-US" sz="2000" b="0" dirty="0" smtClean="0">
                <a:solidFill>
                  <a:prstClr val="black"/>
                </a:solidFill>
                <a:latin typeface="Arial" pitchFamily="34" charset="0"/>
              </a:rPr>
              <a:t>Corneal scars</a:t>
            </a:r>
          </a:p>
          <a:p>
            <a:pPr marL="359173" indent="-359173">
              <a:lnSpc>
                <a:spcPct val="90000"/>
              </a:lnSpc>
              <a:buClr>
                <a:srgbClr val="3399FF"/>
              </a:buClr>
              <a:buSzPct val="60000"/>
              <a:buFont typeface="Wingdings" pitchFamily="2" charset="2"/>
              <a:buChar char="n"/>
            </a:pPr>
            <a:r>
              <a:rPr lang="en-US" sz="2000" b="0" dirty="0" smtClean="0">
                <a:solidFill>
                  <a:prstClr val="black"/>
                </a:solidFill>
                <a:latin typeface="Arial" pitchFamily="34" charset="0"/>
              </a:rPr>
              <a:t>Impaired night vision</a:t>
            </a:r>
            <a:endParaRPr lang="en-GB" sz="2000" b="0" dirty="0">
              <a:solidFill>
                <a:prstClr val="black"/>
              </a:solidFill>
              <a:latin typeface="Arial" pitchFamily="34" charset="0"/>
            </a:endParaRPr>
          </a:p>
        </p:txBody>
      </p:sp>
      <p:sp>
        <p:nvSpPr>
          <p:cNvPr id="17" name="Line 2"/>
          <p:cNvSpPr>
            <a:spLocks noChangeShapeType="1"/>
          </p:cNvSpPr>
          <p:nvPr/>
        </p:nvSpPr>
        <p:spPr bwMode="auto">
          <a:xfrm>
            <a:off x="381000" y="6096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pic>
        <p:nvPicPr>
          <p:cNvPr id="21506" name="Picture 2" descr="Související obrázek">
            <a:extLst>
              <a:ext uri="{FF2B5EF4-FFF2-40B4-BE49-F238E27FC236}">
                <a16:creationId xmlns:a16="http://schemas.microsoft.com/office/drawing/2014/main" id="{92452FEB-9D89-4CFC-A8B2-238EC21F6A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140" y="254000"/>
            <a:ext cx="2270125" cy="157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76864"/>
      </p:ext>
    </p:extLst>
  </p:cSld>
  <p:clrMapOvr>
    <a:masterClrMapping/>
  </p:clrMapOvr>
  <p:transition spd="med">
    <p:pull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814416-6ABE-4185-B039-D8A5A9A4E2B4}"/>
              </a:ext>
            </a:extLst>
          </p:cNvPr>
          <p:cNvSpPr>
            <a:spLocks noGrp="1"/>
          </p:cNvSpPr>
          <p:nvPr>
            <p:ph type="title"/>
          </p:nvPr>
        </p:nvSpPr>
        <p:spPr>
          <a:xfrm>
            <a:off x="-76200" y="3"/>
            <a:ext cx="6172200" cy="838198"/>
          </a:xfrm>
        </p:spPr>
        <p:txBody>
          <a:bodyPr/>
          <a:lstStyle/>
          <a:p>
            <a:r>
              <a:rPr lang="cs-CZ" sz="3200" dirty="0" err="1" smtClean="0"/>
              <a:t>Mouth</a:t>
            </a:r>
            <a:r>
              <a:rPr lang="cs-CZ" sz="3200" dirty="0" smtClean="0"/>
              <a:t>, </a:t>
            </a:r>
            <a:r>
              <a:rPr lang="cs-CZ" sz="3200" dirty="0" err="1" smtClean="0"/>
              <a:t>tongue</a:t>
            </a:r>
            <a:r>
              <a:rPr lang="cs-CZ" sz="3200" dirty="0" smtClean="0"/>
              <a:t>, t</a:t>
            </a:r>
            <a:r>
              <a:rPr lang="en-GB" sz="3200" dirty="0" err="1" smtClean="0"/>
              <a:t>eeth</a:t>
            </a:r>
            <a:r>
              <a:rPr lang="en-GB" sz="3200" dirty="0" smtClean="0"/>
              <a:t>, gums</a:t>
            </a:r>
            <a:endParaRPr lang="en-GB" sz="3200" dirty="0"/>
          </a:p>
        </p:txBody>
      </p:sp>
      <p:sp>
        <p:nvSpPr>
          <p:cNvPr id="3" name="Zástupný symbol pro obsah 2">
            <a:extLst>
              <a:ext uri="{FF2B5EF4-FFF2-40B4-BE49-F238E27FC236}">
                <a16:creationId xmlns:a16="http://schemas.microsoft.com/office/drawing/2014/main" id="{4E884573-8FE0-486C-B9A4-342019209BDE}"/>
              </a:ext>
            </a:extLst>
          </p:cNvPr>
          <p:cNvSpPr>
            <a:spLocks noGrp="1"/>
          </p:cNvSpPr>
          <p:nvPr>
            <p:ph idx="1"/>
          </p:nvPr>
        </p:nvSpPr>
        <p:spPr>
          <a:xfrm>
            <a:off x="304801" y="838200"/>
            <a:ext cx="3810000" cy="4535418"/>
          </a:xfrm>
        </p:spPr>
        <p:txBody>
          <a:bodyPr>
            <a:normAutofit/>
          </a:bodyPr>
          <a:lstStyle/>
          <a:p>
            <a:r>
              <a:rPr lang="cs-CZ" dirty="0" err="1" smtClean="0"/>
              <a:t>Gums</a:t>
            </a:r>
            <a:endParaRPr lang="cs-CZ" dirty="0"/>
          </a:p>
          <a:p>
            <a:pPr lvl="1"/>
            <a:r>
              <a:rPr lang="cs-CZ" dirty="0" err="1" smtClean="0"/>
              <a:t>Bleeding</a:t>
            </a:r>
            <a:r>
              <a:rPr lang="cs-CZ" dirty="0" smtClean="0"/>
              <a:t> </a:t>
            </a:r>
            <a:r>
              <a:rPr lang="cs-CZ" dirty="0" err="1" smtClean="0"/>
              <a:t>gums</a:t>
            </a:r>
            <a:r>
              <a:rPr lang="cs-CZ" dirty="0" smtClean="0"/>
              <a:t> – vit C</a:t>
            </a:r>
            <a:endParaRPr lang="cs-CZ" dirty="0"/>
          </a:p>
          <a:p>
            <a:r>
              <a:rPr lang="cs-CZ" dirty="0" err="1" smtClean="0"/>
              <a:t>Tongue</a:t>
            </a:r>
            <a:endParaRPr lang="cs-CZ" dirty="0" smtClean="0"/>
          </a:p>
          <a:p>
            <a:pPr lvl="1"/>
            <a:r>
              <a:rPr lang="cs-CZ" dirty="0" err="1" smtClean="0"/>
              <a:t>Glosssitis</a:t>
            </a:r>
            <a:r>
              <a:rPr lang="cs-CZ" dirty="0" smtClean="0"/>
              <a:t>, </a:t>
            </a:r>
            <a:r>
              <a:rPr lang="cs-CZ" dirty="0" err="1" smtClean="0"/>
              <a:t>loss</a:t>
            </a:r>
            <a:r>
              <a:rPr lang="cs-CZ" dirty="0" smtClean="0"/>
              <a:t> od </a:t>
            </a:r>
            <a:r>
              <a:rPr lang="cs-CZ" dirty="0" err="1" smtClean="0"/>
              <a:t>papillae</a:t>
            </a:r>
            <a:endParaRPr lang="cs-CZ" dirty="0" smtClean="0"/>
          </a:p>
          <a:p>
            <a:r>
              <a:rPr lang="cs-CZ" dirty="0" err="1" smtClean="0"/>
              <a:t>Teeth</a:t>
            </a:r>
            <a:endParaRPr lang="cs-CZ" dirty="0"/>
          </a:p>
          <a:p>
            <a:pPr lvl="1"/>
            <a:r>
              <a:rPr lang="cs-CZ" dirty="0" err="1" smtClean="0"/>
              <a:t>Caries</a:t>
            </a:r>
            <a:endParaRPr lang="cs-CZ" dirty="0"/>
          </a:p>
          <a:p>
            <a:pPr lvl="2"/>
            <a:r>
              <a:rPr lang="cs-CZ" dirty="0" smtClean="0"/>
              <a:t>Ca, F</a:t>
            </a:r>
            <a:endParaRPr lang="cs-CZ" dirty="0"/>
          </a:p>
          <a:p>
            <a:pPr lvl="1"/>
            <a:r>
              <a:rPr lang="cs-CZ" dirty="0" err="1" smtClean="0"/>
              <a:t>Spotty</a:t>
            </a:r>
            <a:r>
              <a:rPr lang="cs-CZ" dirty="0" smtClean="0"/>
              <a:t> </a:t>
            </a:r>
            <a:r>
              <a:rPr lang="cs-CZ" dirty="0" err="1" smtClean="0"/>
              <a:t>enamel</a:t>
            </a:r>
            <a:endParaRPr lang="cs-CZ" dirty="0"/>
          </a:p>
          <a:p>
            <a:pPr lvl="2"/>
            <a:r>
              <a:rPr lang="cs-CZ" dirty="0" err="1" smtClean="0"/>
              <a:t>Fluorine</a:t>
            </a:r>
            <a:r>
              <a:rPr lang="cs-CZ" dirty="0" smtClean="0"/>
              <a:t> </a:t>
            </a:r>
            <a:r>
              <a:rPr lang="cs-CZ" dirty="0" err="1" smtClean="0"/>
              <a:t>excess</a:t>
            </a:r>
            <a:endParaRPr lang="cs-CZ" dirty="0" smtClean="0"/>
          </a:p>
          <a:p>
            <a:pPr lvl="2"/>
            <a:endParaRPr lang="cs-CZ" dirty="0"/>
          </a:p>
          <a:p>
            <a:pPr lvl="1"/>
            <a:endParaRPr lang="cs-CZ" dirty="0"/>
          </a:p>
        </p:txBody>
      </p:sp>
      <p:pic>
        <p:nvPicPr>
          <p:cNvPr id="23554" name="Picture 2" descr="Výsledek obrázku pro gingivitis">
            <a:extLst>
              <a:ext uri="{FF2B5EF4-FFF2-40B4-BE49-F238E27FC236}">
                <a16:creationId xmlns:a16="http://schemas.microsoft.com/office/drawing/2014/main" id="{F3C7A48D-D932-4B5F-A3FD-CA431FB2F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6989" y="271110"/>
            <a:ext cx="2140965" cy="134290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3772C3B6-783F-4CF7-AFA5-09240F9B6C55}"/>
              </a:ext>
            </a:extLst>
          </p:cNvPr>
          <p:cNvSpPr/>
          <p:nvPr/>
        </p:nvSpPr>
        <p:spPr>
          <a:xfrm>
            <a:off x="6283657" y="2285468"/>
            <a:ext cx="3341966"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https://images.onhealth.com/images/slideshow/dental-problems-s6-gingivitis.jpg</a:t>
            </a:r>
          </a:p>
        </p:txBody>
      </p:sp>
      <p:pic>
        <p:nvPicPr>
          <p:cNvPr id="23556" name="Picture 4" descr="Související obrázek">
            <a:extLst>
              <a:ext uri="{FF2B5EF4-FFF2-40B4-BE49-F238E27FC236}">
                <a16:creationId xmlns:a16="http://schemas.microsoft.com/office/drawing/2014/main" id="{EAB60DAF-57C5-4284-9CE8-23C462D60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378" y="2180573"/>
            <a:ext cx="2273234" cy="113312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C9BE6E12-F3AC-4163-A659-5CD316E41231}"/>
              </a:ext>
            </a:extLst>
          </p:cNvPr>
          <p:cNvSpPr/>
          <p:nvPr/>
        </p:nvSpPr>
        <p:spPr>
          <a:xfrm>
            <a:off x="4301149" y="6361044"/>
            <a:ext cx="5324475"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https://upload.wikimedia.org/wikipedia/commons/thumb/4/4e/Dental_fluorosis_%28mild%29.png/300px-Dental_fluorosis_%28mild%29.png</a:t>
            </a:r>
          </a:p>
        </p:txBody>
      </p:sp>
      <p:pic>
        <p:nvPicPr>
          <p:cNvPr id="8" name="Picture 2" descr="Výsledek obrázku pro cheilitis">
            <a:extLst>
              <a:ext uri="{FF2B5EF4-FFF2-40B4-BE49-F238E27FC236}">
                <a16:creationId xmlns:a16="http://schemas.microsoft.com/office/drawing/2014/main" id="{EB1EE28D-F21A-4812-ACC2-AC1BFD03B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0219" y="4419600"/>
            <a:ext cx="4117181" cy="1600200"/>
          </a:xfrm>
          <a:prstGeom prst="rect">
            <a:avLst/>
          </a:prstGeom>
          <a:noFill/>
          <a:extLst>
            <a:ext uri="{909E8E84-426E-40DD-AFC4-6F175D3DCCD1}">
              <a14:hiddenFill xmlns:a14="http://schemas.microsoft.com/office/drawing/2010/main">
                <a:solidFill>
                  <a:srgbClr val="FFFFFF"/>
                </a:solidFill>
              </a14:hiddenFill>
            </a:ext>
          </a:extLst>
        </p:spPr>
      </p:pic>
      <p:sp>
        <p:nvSpPr>
          <p:cNvPr id="9" name="Zástupný symbol pro obsah 2">
            <a:extLst>
              <a:ext uri="{FF2B5EF4-FFF2-40B4-BE49-F238E27FC236}">
                <a16:creationId xmlns:a16="http://schemas.microsoft.com/office/drawing/2014/main" id="{951F4CC3-25E4-4C12-AD1E-165195042FB1}"/>
              </a:ext>
            </a:extLst>
          </p:cNvPr>
          <p:cNvSpPr txBox="1">
            <a:spLocks/>
          </p:cNvSpPr>
          <p:nvPr/>
        </p:nvSpPr>
        <p:spPr bwMode="auto">
          <a:xfrm>
            <a:off x="838200" y="4648200"/>
            <a:ext cx="4991102" cy="874782"/>
          </a:xfrm>
          <a:prstGeom prst="rect">
            <a:avLst/>
          </a:prstGeom>
          <a:noFill/>
          <a:ln w="9525">
            <a:noFill/>
            <a:miter lim="800000"/>
            <a:headEnd/>
            <a:tailEnd/>
          </a:ln>
        </p:spPr>
        <p:txBody>
          <a:bodyPr vert="horz" wrap="square" lIns="95779" tIns="47890" rIns="95779" bIns="47890" numCol="1" anchor="t" anchorCtr="0" compatLnSpc="1">
            <a:prstTxWarp prst="textNoShape">
              <a:avLst/>
            </a:prstTxWarp>
          </a:bodyPr>
          <a:lstStyle>
            <a:lvl1pPr marL="359173" indent="-359173" algn="l" rtl="0" eaLnBrk="0" fontAlgn="base" hangingPunct="0">
              <a:spcBef>
                <a:spcPct val="20000"/>
              </a:spcBef>
              <a:spcAft>
                <a:spcPct val="0"/>
              </a:spcAft>
              <a:buFont typeface="Arial" charset="0"/>
              <a:buChar char="•"/>
              <a:defRPr sz="2500" kern="1200">
                <a:solidFill>
                  <a:srgbClr val="7F7F7F"/>
                </a:solidFill>
                <a:latin typeface="+mj-lt"/>
                <a:ea typeface="+mn-ea"/>
                <a:cs typeface="+mn-cs"/>
              </a:defRPr>
            </a:lvl1pPr>
            <a:lvl2pPr marL="778207" indent="-299311"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2pPr>
            <a:lvl3pPr marL="1197243"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3pPr>
            <a:lvl4pPr marL="1676140" indent="-239448" algn="l" rtl="0" eaLnBrk="0" fontAlgn="base" hangingPunct="0">
              <a:spcBef>
                <a:spcPct val="20000"/>
              </a:spcBef>
              <a:spcAft>
                <a:spcPct val="0"/>
              </a:spcAft>
              <a:buFont typeface="Courier New" pitchFamily="49" charset="0"/>
              <a:buChar char="o"/>
              <a:defRPr sz="1700" kern="1200">
                <a:solidFill>
                  <a:srgbClr val="7F7F7F"/>
                </a:solidFill>
                <a:latin typeface="+mj-lt"/>
                <a:ea typeface="+mn-ea"/>
                <a:cs typeface="+mn-cs"/>
              </a:defRPr>
            </a:lvl4pPr>
            <a:lvl5pPr marL="2155036" indent="-239448" algn="l" rtl="0" eaLnBrk="0" fontAlgn="base" hangingPunct="0">
              <a:spcBef>
                <a:spcPct val="20000"/>
              </a:spcBef>
              <a:spcAft>
                <a:spcPct val="0"/>
              </a:spcAft>
              <a:buFont typeface="Arial" charset="0"/>
              <a:buChar char="•"/>
              <a:defRPr sz="1700" kern="1200">
                <a:solidFill>
                  <a:srgbClr val="7F7F7F"/>
                </a:solidFill>
                <a:latin typeface="+mj-lt"/>
                <a:ea typeface="+mn-ea"/>
                <a:cs typeface="+mn-cs"/>
              </a:defRPr>
            </a:lvl5pPr>
            <a:lvl6pPr marL="2633934"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6pPr>
            <a:lvl7pPr marL="3112832"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7pPr>
            <a:lvl8pPr marL="3591729" indent="-239448" algn="l" defTabSz="957795" rtl="0" eaLnBrk="1" latinLnBrk="0" hangingPunct="1">
              <a:spcBef>
                <a:spcPct val="20000"/>
              </a:spcBef>
              <a:buFont typeface="Courier New" pitchFamily="49" charset="0"/>
              <a:buChar char="o"/>
              <a:defRPr sz="1700" kern="1200">
                <a:solidFill>
                  <a:schemeClr val="tx1">
                    <a:lumMod val="50000"/>
                    <a:lumOff val="50000"/>
                  </a:schemeClr>
                </a:solidFill>
                <a:latin typeface="+mj-lt"/>
                <a:ea typeface="+mn-ea"/>
                <a:cs typeface="+mn-cs"/>
              </a:defRPr>
            </a:lvl8pPr>
            <a:lvl9pPr marL="4070625" indent="-239448" algn="l" defTabSz="957795" rtl="0" eaLnBrk="1" latinLnBrk="0" hangingPunct="1">
              <a:spcBef>
                <a:spcPct val="20000"/>
              </a:spcBef>
              <a:buFont typeface="Arial" pitchFamily="34" charset="0"/>
              <a:buChar char="•"/>
              <a:defRPr sz="1700" kern="1200">
                <a:solidFill>
                  <a:schemeClr val="tx1">
                    <a:lumMod val="50000"/>
                    <a:lumOff val="50000"/>
                  </a:schemeClr>
                </a:solidFill>
                <a:latin typeface="+mj-lt"/>
                <a:ea typeface="+mn-ea"/>
                <a:cs typeface="+mn-cs"/>
              </a:defRPr>
            </a:lvl9pPr>
          </a:lstStyle>
          <a:p>
            <a:r>
              <a:rPr lang="cs-CZ" b="0" dirty="0" smtClean="0"/>
              <a:t>Rty</a:t>
            </a:r>
          </a:p>
          <a:p>
            <a:pPr lvl="1"/>
            <a:r>
              <a:rPr lang="cs-CZ" b="0" dirty="0" smtClean="0"/>
              <a:t>Angulární </a:t>
            </a:r>
            <a:r>
              <a:rPr lang="cs-CZ" b="0" dirty="0" err="1" smtClean="0"/>
              <a:t>stomatitis</a:t>
            </a:r>
            <a:r>
              <a:rPr lang="cs-CZ" b="0" dirty="0" smtClean="0"/>
              <a:t> – nedostatek riboflavinu, pyridoxinu, železa</a:t>
            </a:r>
          </a:p>
          <a:p>
            <a:pPr lvl="1"/>
            <a:r>
              <a:rPr lang="cs-CZ" b="0" dirty="0" smtClean="0"/>
              <a:t>Angulární jizvy – nedostatek riboflavinu, pyridoxinu</a:t>
            </a:r>
          </a:p>
          <a:p>
            <a:pPr lvl="1"/>
            <a:r>
              <a:rPr lang="cs-CZ" b="0" dirty="0" err="1" smtClean="0"/>
              <a:t>Cheilitis</a:t>
            </a:r>
            <a:r>
              <a:rPr lang="cs-CZ" b="0" dirty="0" smtClean="0"/>
              <a:t> – nedostatek riboflavinu</a:t>
            </a:r>
            <a:endParaRPr lang="cs-CZ" b="0" dirty="0"/>
          </a:p>
        </p:txBody>
      </p:sp>
    </p:spTree>
    <p:extLst>
      <p:ext uri="{BB962C8B-B14F-4D97-AF65-F5344CB8AC3E}">
        <p14:creationId xmlns:p14="http://schemas.microsoft.com/office/powerpoint/2010/main" val="2511369284"/>
      </p:ext>
    </p:extLst>
  </p:cSld>
  <p:clrMapOvr>
    <a:masterClrMapping/>
  </p:clrMapOvr>
  <p:transition spd="med">
    <p:pull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152401"/>
            <a:ext cx="8997950" cy="380999"/>
          </a:xfrm>
        </p:spPr>
        <p:txBody>
          <a:bodyPr wrap="square" numCol="1" anchorCtr="0" compatLnSpc="1">
            <a:prstTxWarp prst="textNoShape">
              <a:avLst/>
            </a:prstTxWarp>
            <a:noAutofit/>
          </a:bodyPr>
          <a:lstStyle/>
          <a:p>
            <a:pPr eaLnBrk="1" hangingPunct="1">
              <a:lnSpc>
                <a:spcPct val="100000"/>
              </a:lnSpc>
            </a:pPr>
            <a:r>
              <a:rPr lang="en-GB" sz="2400" dirty="0">
                <a:effectLst>
                  <a:outerShdw blurRad="38100" dist="38100" dir="2700000" algn="tl">
                    <a:srgbClr val="C0C0C0"/>
                  </a:outerShdw>
                </a:effectLst>
                <a:latin typeface="Arial" pitchFamily="34" charset="0"/>
              </a:rPr>
              <a:t>Outline, main points</a:t>
            </a:r>
            <a:endParaRPr lang="en-GB" sz="24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2</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577851" y="762001"/>
            <a:ext cx="875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Background, basics, definitions, objectives, indications</a:t>
            </a:r>
            <a:endParaRPr lang="en-GB" sz="2100" dirty="0">
              <a:solidFill>
                <a:prstClr val="black"/>
              </a:solidFill>
              <a:latin typeface="Arial" pitchFamily="34" charset="0"/>
            </a:endParaRPr>
          </a:p>
        </p:txBody>
      </p:sp>
      <p:sp>
        <p:nvSpPr>
          <p:cNvPr id="13" name="Rectangle 4"/>
          <p:cNvSpPr>
            <a:spLocks noChangeArrowheads="1"/>
          </p:cNvSpPr>
          <p:nvPr/>
        </p:nvSpPr>
        <p:spPr bwMode="auto">
          <a:xfrm>
            <a:off x="577851" y="12192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Malnutrition</a:t>
            </a:r>
            <a:endParaRPr lang="en-GB" sz="2100" dirty="0">
              <a:solidFill>
                <a:prstClr val="black"/>
              </a:solidFill>
              <a:latin typeface="Arial" pitchFamily="34" charset="0"/>
            </a:endParaRPr>
          </a:p>
        </p:txBody>
      </p:sp>
      <p:sp>
        <p:nvSpPr>
          <p:cNvPr id="9" name="Rectangle 4"/>
          <p:cNvSpPr>
            <a:spLocks noChangeArrowheads="1"/>
          </p:cNvSpPr>
          <p:nvPr/>
        </p:nvSpPr>
        <p:spPr bwMode="auto">
          <a:xfrm>
            <a:off x="495301" y="19812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GB" sz="1900" b="0" i="1" u="sng" dirty="0">
                <a:solidFill>
                  <a:prstClr val="black"/>
                </a:solidFill>
                <a:latin typeface="Arial" pitchFamily="34" charset="0"/>
              </a:rPr>
              <a:t>Techniques</a:t>
            </a:r>
            <a:r>
              <a:rPr lang="cs-CZ" sz="1900" b="0" i="1" u="sng" dirty="0">
                <a:solidFill>
                  <a:prstClr val="black"/>
                </a:solidFill>
                <a:latin typeface="Arial" pitchFamily="34" charset="0"/>
              </a:rPr>
              <a:t> </a:t>
            </a:r>
            <a:r>
              <a:rPr lang="en-GB" sz="1900" b="0" i="1" u="sng" dirty="0">
                <a:solidFill>
                  <a:prstClr val="black"/>
                </a:solidFill>
                <a:latin typeface="Arial" pitchFamily="34" charset="0"/>
              </a:rPr>
              <a:t>(in assessing nutritional status</a:t>
            </a:r>
            <a:r>
              <a:rPr lang="cs-CZ" sz="1900" b="0" i="1" u="sng" dirty="0">
                <a:solidFill>
                  <a:prstClr val="black"/>
                </a:solidFill>
                <a:latin typeface="Arial" pitchFamily="34" charset="0"/>
              </a:rPr>
              <a:t>)</a:t>
            </a:r>
            <a:r>
              <a:rPr lang="en-GB" sz="1900" b="0" u="sng" dirty="0">
                <a:solidFill>
                  <a:prstClr val="black"/>
                </a:solidFill>
                <a:latin typeface="Arial" pitchFamily="34" charset="0"/>
              </a:rPr>
              <a:t>:</a:t>
            </a:r>
            <a:endParaRPr lang="en-GB" sz="1900" u="sng" dirty="0">
              <a:solidFill>
                <a:prstClr val="black"/>
              </a:solidFill>
              <a:latin typeface="Arial" pitchFamily="34" charset="0"/>
            </a:endParaRPr>
          </a:p>
        </p:txBody>
      </p:sp>
      <p:sp>
        <p:nvSpPr>
          <p:cNvPr id="11" name="Rectangle 4"/>
          <p:cNvSpPr>
            <a:spLocks noChangeArrowheads="1"/>
          </p:cNvSpPr>
          <p:nvPr/>
        </p:nvSpPr>
        <p:spPr bwMode="auto">
          <a:xfrm>
            <a:off x="551434" y="28194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Anthropometry</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2" name="Rectangle 4"/>
          <p:cNvSpPr>
            <a:spLocks noChangeArrowheads="1"/>
          </p:cNvSpPr>
          <p:nvPr/>
        </p:nvSpPr>
        <p:spPr bwMode="auto">
          <a:xfrm>
            <a:off x="577851" y="3276602"/>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Physical (clinical) examination -  general appearance</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5" name="Rectangle 4"/>
          <p:cNvSpPr>
            <a:spLocks noChangeArrowheads="1"/>
          </p:cNvSpPr>
          <p:nvPr/>
        </p:nvSpPr>
        <p:spPr bwMode="auto">
          <a:xfrm>
            <a:off x="577851" y="2362201"/>
            <a:ext cx="875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History</a:t>
            </a:r>
            <a:endParaRPr lang="en-GB" sz="2100" dirty="0">
              <a:solidFill>
                <a:prstClr val="black"/>
              </a:solidFill>
              <a:latin typeface="Arial" pitchFamily="34" charset="0"/>
            </a:endParaRPr>
          </a:p>
        </p:txBody>
      </p:sp>
      <p:sp>
        <p:nvSpPr>
          <p:cNvPr id="16" name="Rectangle 4"/>
          <p:cNvSpPr>
            <a:spLocks noChangeArrowheads="1"/>
          </p:cNvSpPr>
          <p:nvPr/>
        </p:nvSpPr>
        <p:spPr bwMode="auto">
          <a:xfrm>
            <a:off x="577851" y="3733802"/>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Biochemical and immunological examinations</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7" name="Rectangle 4"/>
          <p:cNvSpPr>
            <a:spLocks noChangeArrowheads="1"/>
          </p:cNvSpPr>
          <p:nvPr/>
        </p:nvSpPr>
        <p:spPr bwMode="auto">
          <a:xfrm>
            <a:off x="577851" y="4191000"/>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Dynamometry tests (muscle strength)</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8" name="Rectangle 4"/>
          <p:cNvSpPr>
            <a:spLocks noChangeArrowheads="1"/>
          </p:cNvSpPr>
          <p:nvPr/>
        </p:nvSpPr>
        <p:spPr bwMode="auto">
          <a:xfrm>
            <a:off x="577851" y="48006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Validated screening tools</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9" name="Rectangle 4"/>
          <p:cNvSpPr>
            <a:spLocks noChangeArrowheads="1"/>
          </p:cNvSpPr>
          <p:nvPr/>
        </p:nvSpPr>
        <p:spPr bwMode="auto">
          <a:xfrm>
            <a:off x="622300" y="54864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sz="2100" b="0" dirty="0">
                <a:solidFill>
                  <a:prstClr val="black"/>
                </a:solidFill>
                <a:latin typeface="Arial" pitchFamily="34" charset="0"/>
              </a:rPr>
              <a:t>Children</a:t>
            </a:r>
            <a:r>
              <a:rPr lang="cs-CZ" sz="2100" b="0" dirty="0">
                <a:solidFill>
                  <a:prstClr val="black"/>
                </a:solidFill>
                <a:latin typeface="Arial" pitchFamily="34" charset="0"/>
              </a:rPr>
              <a:t> </a:t>
            </a:r>
            <a:r>
              <a:rPr lang="en-GB" sz="2100" b="0" dirty="0">
                <a:solidFill>
                  <a:prstClr val="black"/>
                </a:solidFill>
                <a:latin typeface="Arial" pitchFamily="34" charset="0"/>
              </a:rPr>
              <a:t>(specifics)</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20" name="Line 2"/>
          <p:cNvSpPr>
            <a:spLocks noChangeShapeType="1"/>
          </p:cNvSpPr>
          <p:nvPr/>
        </p:nvSpPr>
        <p:spPr bwMode="auto">
          <a:xfrm>
            <a:off x="609600" y="5334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3435798399"/>
      </p:ext>
    </p:extLst>
  </p:cSld>
  <p:clrMapOvr>
    <a:masterClrMapping/>
  </p:clrMapOvr>
  <p:transition spd="med">
    <p:pull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E7243-5D15-4FA7-8C44-42AA374E95F9}"/>
              </a:ext>
            </a:extLst>
          </p:cNvPr>
          <p:cNvSpPr>
            <a:spLocks noGrp="1"/>
          </p:cNvSpPr>
          <p:nvPr>
            <p:ph type="title"/>
          </p:nvPr>
        </p:nvSpPr>
        <p:spPr>
          <a:xfrm>
            <a:off x="533400" y="2"/>
            <a:ext cx="5257800" cy="1600199"/>
          </a:xfrm>
        </p:spPr>
        <p:txBody>
          <a:bodyPr/>
          <a:lstStyle/>
          <a:p>
            <a:r>
              <a:rPr lang="cs-CZ" dirty="0" smtClean="0"/>
              <a:t>Skin</a:t>
            </a:r>
            <a:endParaRPr lang="cs-CZ" dirty="0"/>
          </a:p>
        </p:txBody>
      </p:sp>
      <p:sp>
        <p:nvSpPr>
          <p:cNvPr id="3" name="Zástupný symbol pro obsah 2">
            <a:extLst>
              <a:ext uri="{FF2B5EF4-FFF2-40B4-BE49-F238E27FC236}">
                <a16:creationId xmlns:a16="http://schemas.microsoft.com/office/drawing/2014/main" id="{951F4CC3-25E4-4C12-AD1E-165195042FB1}"/>
              </a:ext>
            </a:extLst>
          </p:cNvPr>
          <p:cNvSpPr>
            <a:spLocks noGrp="1"/>
          </p:cNvSpPr>
          <p:nvPr>
            <p:ph idx="1"/>
          </p:nvPr>
        </p:nvSpPr>
        <p:spPr/>
        <p:txBody>
          <a:bodyPr/>
          <a:lstStyle/>
          <a:p>
            <a:endParaRPr lang="cs-CZ" dirty="0"/>
          </a:p>
          <a:p>
            <a:pPr lvl="1"/>
            <a:r>
              <a:rPr lang="cs-CZ" dirty="0" err="1" smtClean="0"/>
              <a:t>Pallor</a:t>
            </a:r>
            <a:r>
              <a:rPr lang="cs-CZ" dirty="0" smtClean="0"/>
              <a:t> (</a:t>
            </a:r>
            <a:r>
              <a:rPr lang="cs-CZ" dirty="0" err="1" smtClean="0"/>
              <a:t>anemia</a:t>
            </a:r>
            <a:r>
              <a:rPr lang="cs-CZ" dirty="0" smtClean="0"/>
              <a:t> </a:t>
            </a:r>
            <a:r>
              <a:rPr lang="cs-CZ" dirty="0" err="1" smtClean="0"/>
              <a:t>from</a:t>
            </a:r>
            <a:r>
              <a:rPr lang="cs-CZ" dirty="0" smtClean="0"/>
              <a:t> iron, </a:t>
            </a:r>
            <a:r>
              <a:rPr lang="cs-CZ" dirty="0" err="1" smtClean="0"/>
              <a:t>folate</a:t>
            </a:r>
            <a:r>
              <a:rPr lang="cs-CZ" dirty="0" smtClean="0"/>
              <a:t>)</a:t>
            </a:r>
            <a:endParaRPr lang="cs-CZ" dirty="0"/>
          </a:p>
          <a:p>
            <a:pPr lvl="1"/>
            <a:r>
              <a:rPr lang="cs-CZ" dirty="0" err="1" smtClean="0"/>
              <a:t>Bruising</a:t>
            </a:r>
            <a:r>
              <a:rPr lang="cs-CZ" dirty="0" smtClean="0"/>
              <a:t>, </a:t>
            </a:r>
            <a:r>
              <a:rPr lang="cs-CZ" dirty="0" err="1" smtClean="0"/>
              <a:t>petechiae</a:t>
            </a:r>
            <a:r>
              <a:rPr lang="cs-CZ" dirty="0" smtClean="0"/>
              <a:t>, </a:t>
            </a:r>
            <a:r>
              <a:rPr lang="cs-CZ" dirty="0" err="1" smtClean="0"/>
              <a:t>hematomas</a:t>
            </a:r>
            <a:r>
              <a:rPr lang="cs-CZ" dirty="0" smtClean="0"/>
              <a:t> (vit C, vit K)</a:t>
            </a:r>
            <a:endParaRPr lang="cs-CZ" dirty="0"/>
          </a:p>
          <a:p>
            <a:pPr lvl="1"/>
            <a:r>
              <a:rPr lang="cs-CZ" dirty="0" err="1" smtClean="0"/>
              <a:t>Hypo</a:t>
            </a:r>
            <a:r>
              <a:rPr lang="cs-CZ" dirty="0" smtClean="0"/>
              <a:t> </a:t>
            </a:r>
            <a:r>
              <a:rPr lang="cs-CZ" dirty="0" err="1" smtClean="0"/>
              <a:t>or</a:t>
            </a:r>
            <a:r>
              <a:rPr lang="cs-CZ" dirty="0" smtClean="0"/>
              <a:t> </a:t>
            </a:r>
            <a:r>
              <a:rPr lang="cs-CZ" dirty="0" err="1" smtClean="0"/>
              <a:t>hyperpigmentation</a:t>
            </a:r>
            <a:r>
              <a:rPr lang="cs-CZ" dirty="0" smtClean="0"/>
              <a:t> (</a:t>
            </a:r>
            <a:r>
              <a:rPr lang="cs-CZ" dirty="0" err="1" smtClean="0"/>
              <a:t>Zinc</a:t>
            </a:r>
            <a:r>
              <a:rPr lang="cs-CZ" dirty="0" smtClean="0"/>
              <a:t>, niacin)</a:t>
            </a:r>
            <a:endParaRPr lang="cs-CZ" dirty="0"/>
          </a:p>
          <a:p>
            <a:pPr lvl="1"/>
            <a:r>
              <a:rPr lang="cs-CZ" dirty="0" err="1" smtClean="0"/>
              <a:t>Perifollicular</a:t>
            </a:r>
            <a:r>
              <a:rPr lang="cs-CZ" dirty="0" smtClean="0"/>
              <a:t> </a:t>
            </a:r>
            <a:r>
              <a:rPr lang="cs-CZ" dirty="0" err="1" smtClean="0"/>
              <a:t>hyperkeratosis</a:t>
            </a:r>
            <a:r>
              <a:rPr lang="cs-CZ" dirty="0" smtClean="0"/>
              <a:t> (vit A</a:t>
            </a:r>
            <a:endParaRPr lang="cs-CZ" dirty="0"/>
          </a:p>
        </p:txBody>
      </p:sp>
      <p:pic>
        <p:nvPicPr>
          <p:cNvPr id="24578" name="Picture 2" descr="Výsledek obrázku pro follicular hyperkeratosis">
            <a:extLst>
              <a:ext uri="{FF2B5EF4-FFF2-40B4-BE49-F238E27FC236}">
                <a16:creationId xmlns:a16="http://schemas.microsoft.com/office/drawing/2014/main" id="{B1EF02AE-1E4A-4E86-B875-620A56CCCC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312" y="4444120"/>
            <a:ext cx="1633712" cy="196582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17A3C299-0890-4F69-93BF-176048FB7383}"/>
              </a:ext>
            </a:extLst>
          </p:cNvPr>
          <p:cNvSpPr/>
          <p:nvPr/>
        </p:nvSpPr>
        <p:spPr>
          <a:xfrm>
            <a:off x="-11386" y="6396336"/>
            <a:ext cx="2575927" cy="430887"/>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https://jamanetwork.com/data/Journals/DERM/4687/dsk50017f2.png</a:t>
            </a:r>
          </a:p>
        </p:txBody>
      </p:sp>
      <p:sp>
        <p:nvSpPr>
          <p:cNvPr id="5" name="Obdélník 4">
            <a:extLst>
              <a:ext uri="{FF2B5EF4-FFF2-40B4-BE49-F238E27FC236}">
                <a16:creationId xmlns:a16="http://schemas.microsoft.com/office/drawing/2014/main" id="{A6CD929F-762D-47CE-A5B3-6A765204CAE4}"/>
              </a:ext>
            </a:extLst>
          </p:cNvPr>
          <p:cNvSpPr/>
          <p:nvPr/>
        </p:nvSpPr>
        <p:spPr>
          <a:xfrm>
            <a:off x="2433552" y="6409945"/>
            <a:ext cx="3789399" cy="430887"/>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https://noskinproblems.com/wp-content/uploads/2015/06/seborrheic-dermatitis-face.jpg</a:t>
            </a:r>
          </a:p>
        </p:txBody>
      </p:sp>
      <p:pic>
        <p:nvPicPr>
          <p:cNvPr id="24582" name="Picture 6" descr="Výsledek obrázku pro follicular petechiae">
            <a:extLst>
              <a:ext uri="{FF2B5EF4-FFF2-40B4-BE49-F238E27FC236}">
                <a16:creationId xmlns:a16="http://schemas.microsoft.com/office/drawing/2014/main" id="{7FA76A0F-C7A7-4E9A-AF28-61FC45D15C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56" t="21155" r="54478" b="18252"/>
          <a:stretch/>
        </p:blipFill>
        <p:spPr bwMode="auto">
          <a:xfrm>
            <a:off x="6371738" y="3094901"/>
            <a:ext cx="2814839" cy="330143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2A064AB7-2A72-4CD5-A898-1A02DCC20B6E}"/>
              </a:ext>
            </a:extLst>
          </p:cNvPr>
          <p:cNvSpPr/>
          <p:nvPr/>
        </p:nvSpPr>
        <p:spPr>
          <a:xfrm>
            <a:off x="6371738" y="6423887"/>
            <a:ext cx="3534262" cy="430887"/>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http://slideplayer.com/1718407/7/images/10/Case+One%3A+Skin+Exam+Perifollicular+petechiae.jpg</a:t>
            </a:r>
          </a:p>
        </p:txBody>
      </p:sp>
      <p:pic>
        <p:nvPicPr>
          <p:cNvPr id="24586" name="Picture 10" descr="Výsledek obrázku pro petechial hemorrhaging">
            <a:extLst>
              <a:ext uri="{FF2B5EF4-FFF2-40B4-BE49-F238E27FC236}">
                <a16:creationId xmlns:a16="http://schemas.microsoft.com/office/drawing/2014/main" id="{11AE8B36-5061-4F46-9C3D-AE989CCDB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1797" y="0"/>
            <a:ext cx="3149405" cy="1965824"/>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CE4D8A74-749C-4112-B689-A12D73C0E584}"/>
              </a:ext>
            </a:extLst>
          </p:cNvPr>
          <p:cNvSpPr/>
          <p:nvPr/>
        </p:nvSpPr>
        <p:spPr>
          <a:xfrm>
            <a:off x="6664058" y="1950436"/>
            <a:ext cx="2949622"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http://www.uaz.edu.mx/histo/pathology/ed/ch_7/c7_rmsf_hand.jpg</a:t>
            </a:r>
          </a:p>
        </p:txBody>
      </p:sp>
    </p:spTree>
    <p:extLst>
      <p:ext uri="{BB962C8B-B14F-4D97-AF65-F5344CB8AC3E}">
        <p14:creationId xmlns:p14="http://schemas.microsoft.com/office/powerpoint/2010/main" val="2558349075"/>
      </p:ext>
    </p:extLst>
  </p:cSld>
  <p:clrMapOvr>
    <a:masterClrMapping/>
  </p:clrMapOvr>
  <p:transition spd="med">
    <p:pull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E7243-5D15-4FA7-8C44-42AA374E95F9}"/>
              </a:ext>
            </a:extLst>
          </p:cNvPr>
          <p:cNvSpPr>
            <a:spLocks noGrp="1"/>
          </p:cNvSpPr>
          <p:nvPr>
            <p:ph type="title"/>
          </p:nvPr>
        </p:nvSpPr>
        <p:spPr>
          <a:xfrm>
            <a:off x="152400" y="2"/>
            <a:ext cx="7353302" cy="1600199"/>
          </a:xfrm>
        </p:spPr>
        <p:txBody>
          <a:bodyPr/>
          <a:lstStyle/>
          <a:p>
            <a:r>
              <a:rPr lang="cs-CZ" dirty="0" smtClean="0"/>
              <a:t>Skin</a:t>
            </a:r>
            <a:endParaRPr lang="cs-CZ" dirty="0"/>
          </a:p>
        </p:txBody>
      </p:sp>
      <p:sp>
        <p:nvSpPr>
          <p:cNvPr id="3" name="Zástupný symbol pro obsah 2">
            <a:extLst>
              <a:ext uri="{FF2B5EF4-FFF2-40B4-BE49-F238E27FC236}">
                <a16:creationId xmlns:a16="http://schemas.microsoft.com/office/drawing/2014/main" id="{951F4CC3-25E4-4C12-AD1E-165195042FB1}"/>
              </a:ext>
            </a:extLst>
          </p:cNvPr>
          <p:cNvSpPr>
            <a:spLocks noGrp="1"/>
          </p:cNvSpPr>
          <p:nvPr>
            <p:ph idx="1"/>
          </p:nvPr>
        </p:nvSpPr>
        <p:spPr/>
        <p:txBody>
          <a:bodyPr/>
          <a:lstStyle/>
          <a:p>
            <a:r>
              <a:rPr lang="cs-CZ" dirty="0"/>
              <a:t>Kůže</a:t>
            </a:r>
          </a:p>
          <a:p>
            <a:pPr lvl="1"/>
            <a:r>
              <a:rPr lang="cs-CZ" dirty="0"/>
              <a:t>Změny pigmentace</a:t>
            </a:r>
          </a:p>
          <a:p>
            <a:pPr lvl="2"/>
            <a:r>
              <a:rPr lang="cs-CZ" dirty="0"/>
              <a:t>Špinavě hnědé skvrny – chronická podvýživa</a:t>
            </a:r>
          </a:p>
          <a:p>
            <a:pPr lvl="2"/>
            <a:r>
              <a:rPr lang="cs-CZ" dirty="0"/>
              <a:t>Depigmentace – </a:t>
            </a:r>
            <a:r>
              <a:rPr lang="cs-CZ" dirty="0" err="1"/>
              <a:t>kwashiorkor</a:t>
            </a:r>
            <a:endParaRPr lang="cs-CZ" dirty="0"/>
          </a:p>
          <a:p>
            <a:pPr lvl="2"/>
            <a:r>
              <a:rPr lang="cs-CZ" dirty="0"/>
              <a:t>Erytém, svědění, pálení – puchýřky – hrubnutí kůže – pelagra</a:t>
            </a:r>
          </a:p>
          <a:p>
            <a:pPr lvl="2"/>
            <a:r>
              <a:rPr lang="cs-CZ" dirty="0"/>
              <a:t>Bledá kůže - chudokrevnost</a:t>
            </a:r>
          </a:p>
        </p:txBody>
      </p:sp>
      <p:pic>
        <p:nvPicPr>
          <p:cNvPr id="25602" name="Picture 2" descr="Výsledek obrázku pro kwashiorkor skin">
            <a:extLst>
              <a:ext uri="{FF2B5EF4-FFF2-40B4-BE49-F238E27FC236}">
                <a16:creationId xmlns:a16="http://schemas.microsoft.com/office/drawing/2014/main" id="{7909C75C-F788-4AC2-B316-118C19E46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115" y="150127"/>
            <a:ext cx="2239169" cy="279082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DA7D5885-C8EF-4FFE-BC66-2623CFBF5DD9}"/>
              </a:ext>
            </a:extLst>
          </p:cNvPr>
          <p:cNvSpPr/>
          <p:nvPr/>
        </p:nvSpPr>
        <p:spPr>
          <a:xfrm>
            <a:off x="7362966" y="2914377"/>
            <a:ext cx="2376318"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https://www.med.uottawa.ca/sim/data/Images/Kwashiorkor.jpg</a:t>
            </a:r>
          </a:p>
        </p:txBody>
      </p:sp>
      <p:pic>
        <p:nvPicPr>
          <p:cNvPr id="25604" name="Picture 4" descr="Výsledek obrázku pro pellagra skin">
            <a:extLst>
              <a:ext uri="{FF2B5EF4-FFF2-40B4-BE49-F238E27FC236}">
                <a16:creationId xmlns:a16="http://schemas.microsoft.com/office/drawing/2014/main" id="{5881CBB8-4175-467F-B12B-5E9883432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262" y="3840698"/>
            <a:ext cx="4024313" cy="258794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59364A67-2355-44DC-BEEF-B983EFE72E9A}"/>
              </a:ext>
            </a:extLst>
          </p:cNvPr>
          <p:cNvSpPr/>
          <p:nvPr/>
        </p:nvSpPr>
        <p:spPr>
          <a:xfrm>
            <a:off x="5424544" y="6402107"/>
            <a:ext cx="3876845"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https://niacinreviews.com/wp-content/uploads/2016/10/Pellagra-300x209.jpg</a:t>
            </a:r>
          </a:p>
        </p:txBody>
      </p:sp>
    </p:spTree>
    <p:extLst>
      <p:ext uri="{BB962C8B-B14F-4D97-AF65-F5344CB8AC3E}">
        <p14:creationId xmlns:p14="http://schemas.microsoft.com/office/powerpoint/2010/main" val="2845132930"/>
      </p:ext>
    </p:extLst>
  </p:cSld>
  <p:clrMapOvr>
    <a:masterClrMapping/>
  </p:clrMapOvr>
  <p:transition spd="med">
    <p:pull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951F4CC3-25E4-4C12-AD1E-165195042FB1}"/>
              </a:ext>
            </a:extLst>
          </p:cNvPr>
          <p:cNvSpPr>
            <a:spLocks noGrp="1"/>
          </p:cNvSpPr>
          <p:nvPr>
            <p:ph idx="1"/>
          </p:nvPr>
        </p:nvSpPr>
        <p:spPr>
          <a:xfrm>
            <a:off x="-457200" y="1143000"/>
            <a:ext cx="7897559" cy="4023360"/>
          </a:xfrm>
        </p:spPr>
        <p:txBody>
          <a:bodyPr/>
          <a:lstStyle/>
          <a:p>
            <a:r>
              <a:rPr lang="cs-CZ" dirty="0" smtClean="0"/>
              <a:t>Vit. D </a:t>
            </a:r>
            <a:r>
              <a:rPr lang="cs-CZ" dirty="0" err="1" smtClean="0"/>
              <a:t>deficiency</a:t>
            </a:r>
            <a:endParaRPr lang="cs-CZ" dirty="0" smtClean="0"/>
          </a:p>
          <a:p>
            <a:pPr lvl="1"/>
            <a:r>
              <a:rPr lang="cs-CZ" dirty="0" smtClean="0"/>
              <a:t>Bone </a:t>
            </a:r>
            <a:r>
              <a:rPr lang="cs-CZ" dirty="0" err="1" smtClean="0"/>
              <a:t>derformities</a:t>
            </a:r>
            <a:r>
              <a:rPr lang="cs-CZ" dirty="0" smtClean="0"/>
              <a:t>:</a:t>
            </a:r>
          </a:p>
          <a:p>
            <a:pPr lvl="1"/>
            <a:r>
              <a:rPr lang="cs-CZ" dirty="0" err="1" smtClean="0"/>
              <a:t>Craniotabes</a:t>
            </a:r>
            <a:endParaRPr lang="cs-CZ" dirty="0" smtClean="0"/>
          </a:p>
          <a:p>
            <a:pPr lvl="1"/>
            <a:r>
              <a:rPr lang="cs-CZ" dirty="0" err="1" smtClean="0"/>
              <a:t>Prominet</a:t>
            </a:r>
            <a:r>
              <a:rPr lang="cs-CZ" dirty="0" smtClean="0"/>
              <a:t> </a:t>
            </a:r>
            <a:r>
              <a:rPr lang="cs-CZ" dirty="0" err="1" smtClean="0"/>
              <a:t>costovertebral</a:t>
            </a:r>
            <a:r>
              <a:rPr lang="cs-CZ" dirty="0" smtClean="0"/>
              <a:t> </a:t>
            </a:r>
            <a:r>
              <a:rPr lang="cs-CZ" dirty="0" err="1" smtClean="0"/>
              <a:t>junctions</a:t>
            </a:r>
            <a:endParaRPr lang="cs-CZ" dirty="0" smtClean="0"/>
          </a:p>
          <a:p>
            <a:pPr lvl="1"/>
            <a:r>
              <a:rPr lang="cs-CZ" dirty="0" err="1" smtClean="0"/>
              <a:t>Widering</a:t>
            </a:r>
            <a:r>
              <a:rPr lang="cs-CZ" dirty="0" smtClean="0"/>
              <a:t> </a:t>
            </a:r>
            <a:r>
              <a:rPr lang="cs-CZ" dirty="0" err="1" smtClean="0"/>
              <a:t>of</a:t>
            </a:r>
            <a:r>
              <a:rPr lang="cs-CZ" dirty="0" smtClean="0"/>
              <a:t> </a:t>
            </a:r>
            <a:r>
              <a:rPr lang="cs-CZ" dirty="0" err="1" smtClean="0"/>
              <a:t>metaphyses</a:t>
            </a:r>
            <a:r>
              <a:rPr lang="cs-CZ" dirty="0" smtClean="0"/>
              <a:t> (</a:t>
            </a:r>
            <a:r>
              <a:rPr lang="cs-CZ" dirty="0" err="1" smtClean="0"/>
              <a:t>wrist</a:t>
            </a:r>
            <a:r>
              <a:rPr lang="cs-CZ" dirty="0" smtClean="0"/>
              <a:t> and </a:t>
            </a:r>
            <a:r>
              <a:rPr lang="cs-CZ" dirty="0" err="1" smtClean="0"/>
              <a:t>ankle</a:t>
            </a:r>
            <a:r>
              <a:rPr lang="cs-CZ" dirty="0" smtClean="0"/>
              <a:t>)</a:t>
            </a:r>
            <a:endParaRPr lang="cs-CZ" dirty="0"/>
          </a:p>
          <a:p>
            <a:pPr lvl="1"/>
            <a:r>
              <a:rPr lang="cs-CZ" dirty="0" err="1" smtClean="0"/>
              <a:t>Frontal</a:t>
            </a:r>
            <a:r>
              <a:rPr lang="cs-CZ" dirty="0" smtClean="0"/>
              <a:t> </a:t>
            </a:r>
            <a:r>
              <a:rPr lang="cs-CZ" dirty="0" err="1" smtClean="0"/>
              <a:t>bossing</a:t>
            </a:r>
            <a:endParaRPr lang="cs-CZ" dirty="0" smtClean="0"/>
          </a:p>
          <a:p>
            <a:pPr lvl="1"/>
            <a:r>
              <a:rPr lang="cs-CZ" dirty="0" err="1" smtClean="0"/>
              <a:t>Wide</a:t>
            </a:r>
            <a:r>
              <a:rPr lang="cs-CZ" dirty="0" smtClean="0"/>
              <a:t> </a:t>
            </a:r>
            <a:r>
              <a:rPr lang="cs-CZ" dirty="0" err="1" smtClean="0"/>
              <a:t>anteri</a:t>
            </a:r>
            <a:endParaRPr lang="cs-CZ" dirty="0"/>
          </a:p>
        </p:txBody>
      </p:sp>
      <p:pic>
        <p:nvPicPr>
          <p:cNvPr id="26626" name="Picture 2" descr="Výsledek obrázku pro craniotabes">
            <a:extLst>
              <a:ext uri="{FF2B5EF4-FFF2-40B4-BE49-F238E27FC236}">
                <a16:creationId xmlns:a16="http://schemas.microsoft.com/office/drawing/2014/main" id="{1ECFBFA6-AF09-4A15-9053-0D52FC330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7658" y="1"/>
            <a:ext cx="3118341" cy="212563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AAAC532D-818E-4006-A93C-C50B2C17600A}"/>
              </a:ext>
            </a:extLst>
          </p:cNvPr>
          <p:cNvSpPr/>
          <p:nvPr/>
        </p:nvSpPr>
        <p:spPr>
          <a:xfrm>
            <a:off x="6972594" y="2111090"/>
            <a:ext cx="2964407"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https://usercontent2.hubstatic.com/8761643_f520.jpg</a:t>
            </a:r>
          </a:p>
        </p:txBody>
      </p:sp>
      <p:pic>
        <p:nvPicPr>
          <p:cNvPr id="26628" name="Picture 4" descr="Související obrázek">
            <a:extLst>
              <a:ext uri="{FF2B5EF4-FFF2-40B4-BE49-F238E27FC236}">
                <a16:creationId xmlns:a16="http://schemas.microsoft.com/office/drawing/2014/main" id="{85B7B128-2BA4-435C-976C-F6B13B2DE5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64" t="24875" r="52911" b="30400"/>
          <a:stretch/>
        </p:blipFill>
        <p:spPr bwMode="auto">
          <a:xfrm>
            <a:off x="7157529" y="3159752"/>
            <a:ext cx="2749902" cy="284525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897436E5-84B5-4D47-ACC3-30429739DBFA}"/>
              </a:ext>
            </a:extLst>
          </p:cNvPr>
          <p:cNvSpPr/>
          <p:nvPr/>
        </p:nvSpPr>
        <p:spPr>
          <a:xfrm>
            <a:off x="7156096" y="6055121"/>
            <a:ext cx="2749903"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http://slideplayer.com/10592260/36/images/20/caput+quadratum.jpg</a:t>
            </a:r>
          </a:p>
        </p:txBody>
      </p:sp>
      <p:pic>
        <p:nvPicPr>
          <p:cNvPr id="26630" name="Picture 6" descr="Výsledek obrázku pro rachitic rosary">
            <a:extLst>
              <a:ext uri="{FF2B5EF4-FFF2-40B4-BE49-F238E27FC236}">
                <a16:creationId xmlns:a16="http://schemas.microsoft.com/office/drawing/2014/main" id="{4F77E067-7A01-4BE3-87CB-2D1A6DCDF1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111" t="27400" r="18873" b="15891"/>
          <a:stretch/>
        </p:blipFill>
        <p:spPr bwMode="auto">
          <a:xfrm>
            <a:off x="-8631" y="4655462"/>
            <a:ext cx="2628134" cy="163903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5DEBE43A-B866-4CA1-98BD-D4C1B30A6EAA}"/>
              </a:ext>
            </a:extLst>
          </p:cNvPr>
          <p:cNvSpPr/>
          <p:nvPr/>
        </p:nvSpPr>
        <p:spPr>
          <a:xfrm>
            <a:off x="0" y="6309360"/>
            <a:ext cx="3858905" cy="600164"/>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https://image.slidesharecdn.com/bonedemineralizationpblariff-150108110339-conversion-gate02/95/bone-demineralization-10-638.jpg?cb=1420720388</a:t>
            </a:r>
          </a:p>
        </p:txBody>
      </p:sp>
      <p:pic>
        <p:nvPicPr>
          <p:cNvPr id="26632" name="Picture 8" descr="Výsledek obrázku pro pectus carinatum">
            <a:extLst>
              <a:ext uri="{FF2B5EF4-FFF2-40B4-BE49-F238E27FC236}">
                <a16:creationId xmlns:a16="http://schemas.microsoft.com/office/drawing/2014/main" id="{84E14AE2-8B42-48DC-8845-1202B68F61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1849" y="4001724"/>
            <a:ext cx="2226148" cy="2845256"/>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09981BEA-4060-415F-AF73-B38B7591E67B}"/>
              </a:ext>
            </a:extLst>
          </p:cNvPr>
          <p:cNvSpPr/>
          <p:nvPr/>
        </p:nvSpPr>
        <p:spPr>
          <a:xfrm rot="16200000">
            <a:off x="5174144" y="5118262"/>
            <a:ext cx="2845258" cy="646331"/>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http://www.orthokids.com.au/static/uploads/images/pectus-carinatum-patient-wfwwhgzwmqop.jpg</a:t>
            </a:r>
          </a:p>
        </p:txBody>
      </p:sp>
      <p:pic>
        <p:nvPicPr>
          <p:cNvPr id="26634" name="Picture 10" descr="Související obrázek">
            <a:extLst>
              <a:ext uri="{FF2B5EF4-FFF2-40B4-BE49-F238E27FC236}">
                <a16:creationId xmlns:a16="http://schemas.microsoft.com/office/drawing/2014/main" id="{09A15AB7-01D7-4BD0-A3A4-59FE46A7CF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252" t="50000" r="22360" b="9179"/>
          <a:stretch/>
        </p:blipFill>
        <p:spPr bwMode="auto">
          <a:xfrm>
            <a:off x="4858395" y="1433649"/>
            <a:ext cx="1797520" cy="1866331"/>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a:extLst>
              <a:ext uri="{FF2B5EF4-FFF2-40B4-BE49-F238E27FC236}">
                <a16:creationId xmlns:a16="http://schemas.microsoft.com/office/drawing/2014/main" id="{B4BD00E6-9958-46EC-8B49-8FE6BE2AD5EC}"/>
              </a:ext>
            </a:extLst>
          </p:cNvPr>
          <p:cNvSpPr/>
          <p:nvPr/>
        </p:nvSpPr>
        <p:spPr>
          <a:xfrm>
            <a:off x="4679596" y="3223747"/>
            <a:ext cx="2476500" cy="769441"/>
          </a:xfrm>
          <a:prstGeom prst="rect">
            <a:avLst/>
          </a:prstGeom>
        </p:spPr>
        <p:txBody>
          <a:bodyPr wrap="square">
            <a:spAutoFit/>
          </a:bodyPr>
          <a:lstStyle/>
          <a:p>
            <a:pPr defTabSz="457200" fontAlgn="auto">
              <a:spcBef>
                <a:spcPts val="0"/>
              </a:spcBef>
              <a:spcAft>
                <a:spcPts val="0"/>
              </a:spcAft>
            </a:pPr>
            <a:r>
              <a:rPr lang="cs-CZ" sz="1100" b="0" dirty="0">
                <a:solidFill>
                  <a:prstClr val="black"/>
                </a:solidFill>
                <a:latin typeface="Tw Cen MT" panose="020B0602020104020603"/>
              </a:rPr>
              <a:t>https://lh3.googleusercontent.com/-j4DAMWNSi1E/VyuFmVjt3BI/AAAAAAAABis/ww3CnqYmfno/s640/blogger-image-2107067516.jpg</a:t>
            </a:r>
          </a:p>
        </p:txBody>
      </p:sp>
      <p:sp>
        <p:nvSpPr>
          <p:cNvPr id="9" name="Nadpis 8"/>
          <p:cNvSpPr>
            <a:spLocks noGrp="1"/>
          </p:cNvSpPr>
          <p:nvPr>
            <p:ph type="title"/>
          </p:nvPr>
        </p:nvSpPr>
        <p:spPr>
          <a:xfrm>
            <a:off x="304800" y="76200"/>
            <a:ext cx="5334000" cy="914398"/>
          </a:xfrm>
        </p:spPr>
        <p:txBody>
          <a:bodyPr/>
          <a:lstStyle/>
          <a:p>
            <a:r>
              <a:rPr lang="en-GB" sz="4800" dirty="0" smtClean="0"/>
              <a:t>Bones, skeleton</a:t>
            </a:r>
            <a:endParaRPr lang="en-GB" sz="4800" dirty="0"/>
          </a:p>
        </p:txBody>
      </p:sp>
    </p:spTree>
    <p:extLst>
      <p:ext uri="{BB962C8B-B14F-4D97-AF65-F5344CB8AC3E}">
        <p14:creationId xmlns:p14="http://schemas.microsoft.com/office/powerpoint/2010/main" val="1964475363"/>
      </p:ext>
    </p:extLst>
  </p:cSld>
  <p:clrMapOvr>
    <a:masterClrMapping/>
  </p:clrMapOvr>
  <p:transition spd="med">
    <p:pull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AE7243-5D15-4FA7-8C44-42AA374E95F9}"/>
              </a:ext>
            </a:extLst>
          </p:cNvPr>
          <p:cNvSpPr>
            <a:spLocks noGrp="1"/>
          </p:cNvSpPr>
          <p:nvPr>
            <p:ph type="title"/>
          </p:nvPr>
        </p:nvSpPr>
        <p:spPr>
          <a:xfrm>
            <a:off x="495301" y="-152400"/>
            <a:ext cx="4686299" cy="1600199"/>
          </a:xfrm>
        </p:spPr>
        <p:txBody>
          <a:bodyPr/>
          <a:lstStyle/>
          <a:p>
            <a:r>
              <a:rPr lang="en-GB" sz="4800" dirty="0" smtClean="0"/>
              <a:t>Thyroid </a:t>
            </a:r>
            <a:endParaRPr lang="en-GB" sz="4800" dirty="0"/>
          </a:p>
        </p:txBody>
      </p:sp>
      <p:sp>
        <p:nvSpPr>
          <p:cNvPr id="3" name="Zástupný symbol pro obsah 2">
            <a:extLst>
              <a:ext uri="{FF2B5EF4-FFF2-40B4-BE49-F238E27FC236}">
                <a16:creationId xmlns:a16="http://schemas.microsoft.com/office/drawing/2014/main" id="{951F4CC3-25E4-4C12-AD1E-165195042FB1}"/>
              </a:ext>
            </a:extLst>
          </p:cNvPr>
          <p:cNvSpPr>
            <a:spLocks noGrp="1"/>
          </p:cNvSpPr>
          <p:nvPr>
            <p:ph idx="1"/>
          </p:nvPr>
        </p:nvSpPr>
        <p:spPr/>
        <p:txBody>
          <a:bodyPr/>
          <a:lstStyle/>
          <a:p>
            <a:r>
              <a:rPr lang="cs-CZ" dirty="0" err="1" smtClean="0"/>
              <a:t>Iodine</a:t>
            </a:r>
            <a:r>
              <a:rPr lang="cs-CZ" dirty="0" smtClean="0"/>
              <a:t> </a:t>
            </a:r>
            <a:r>
              <a:rPr lang="cs-CZ" dirty="0" err="1" smtClean="0"/>
              <a:t>defeficiency</a:t>
            </a:r>
            <a:endParaRPr lang="cs-CZ" dirty="0"/>
          </a:p>
          <a:p>
            <a:pPr lvl="1"/>
            <a:r>
              <a:rPr lang="cs-CZ" dirty="0" err="1" smtClean="0"/>
              <a:t>Goitrea</a:t>
            </a:r>
            <a:r>
              <a:rPr lang="cs-CZ" dirty="0" smtClean="0"/>
              <a:t> (</a:t>
            </a:r>
            <a:r>
              <a:rPr lang="cs-CZ" dirty="0" err="1" smtClean="0"/>
              <a:t>thyromegaly</a:t>
            </a:r>
            <a:r>
              <a:rPr lang="cs-CZ" dirty="0" smtClean="0"/>
              <a:t>)</a:t>
            </a:r>
            <a:endParaRPr lang="cs-CZ" dirty="0"/>
          </a:p>
          <a:p>
            <a:pPr lvl="1"/>
            <a:endParaRPr lang="cs-CZ" dirty="0"/>
          </a:p>
        </p:txBody>
      </p:sp>
      <p:pic>
        <p:nvPicPr>
          <p:cNvPr id="27650" name="Picture 2" descr="Výsledek obrázku pro struma">
            <a:extLst>
              <a:ext uri="{FF2B5EF4-FFF2-40B4-BE49-F238E27FC236}">
                <a16:creationId xmlns:a16="http://schemas.microsoft.com/office/drawing/2014/main" id="{2CF065ED-8BBA-479C-9605-BC18B9D7A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999" y="3808750"/>
            <a:ext cx="4830696" cy="261297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94900FF0-E5FC-4438-B5D7-5FDFC1CB88FA}"/>
              </a:ext>
            </a:extLst>
          </p:cNvPr>
          <p:cNvSpPr/>
          <p:nvPr/>
        </p:nvSpPr>
        <p:spPr>
          <a:xfrm>
            <a:off x="4861999" y="6435377"/>
            <a:ext cx="4953000" cy="276999"/>
          </a:xfrm>
          <a:prstGeom prst="rect">
            <a:avLst/>
          </a:prstGeom>
        </p:spPr>
        <p:txBody>
          <a:bodyPr>
            <a:spAutoFit/>
          </a:bodyPr>
          <a:lstStyle/>
          <a:p>
            <a:pPr defTabSz="457200" fontAlgn="auto">
              <a:spcBef>
                <a:spcPts val="0"/>
              </a:spcBef>
              <a:spcAft>
                <a:spcPts val="0"/>
              </a:spcAft>
            </a:pPr>
            <a:r>
              <a:rPr lang="cs-CZ" sz="1200" b="0" dirty="0">
                <a:solidFill>
                  <a:prstClr val="black"/>
                </a:solidFill>
                <a:latin typeface="Tw Cen MT" panose="020B0602020104020603"/>
              </a:rPr>
              <a:t>https://i.iinfo.cz/images/414/struma-vole-zvetsena-stitna-zlaza-2-thumb.jpg</a:t>
            </a:r>
          </a:p>
        </p:txBody>
      </p:sp>
      <p:pic>
        <p:nvPicPr>
          <p:cNvPr id="27652" name="Picture 4" descr="Výsledek obrázku pro parotitis">
            <a:extLst>
              <a:ext uri="{FF2B5EF4-FFF2-40B4-BE49-F238E27FC236}">
                <a16:creationId xmlns:a16="http://schemas.microsoft.com/office/drawing/2014/main" id="{31DB1C22-27CA-4D3F-8A5B-7BE3D0FF7B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48" r="4622"/>
          <a:stretch/>
        </p:blipFill>
        <p:spPr bwMode="auto">
          <a:xfrm>
            <a:off x="6710660" y="319671"/>
            <a:ext cx="2982035" cy="225975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55C44EA9-0C26-49F2-9C8E-72DD372BC308}"/>
              </a:ext>
            </a:extLst>
          </p:cNvPr>
          <p:cNvSpPr/>
          <p:nvPr/>
        </p:nvSpPr>
        <p:spPr>
          <a:xfrm>
            <a:off x="6631184" y="2593076"/>
            <a:ext cx="3061511" cy="461665"/>
          </a:xfrm>
          <a:prstGeom prst="rect">
            <a:avLst/>
          </a:prstGeom>
        </p:spPr>
        <p:txBody>
          <a:bodyPr wrap="square">
            <a:spAutoFit/>
          </a:bodyPr>
          <a:lstStyle/>
          <a:p>
            <a:pPr defTabSz="457200" fontAlgn="auto">
              <a:spcBef>
                <a:spcPts val="0"/>
              </a:spcBef>
              <a:spcAft>
                <a:spcPts val="0"/>
              </a:spcAft>
            </a:pPr>
            <a:r>
              <a:rPr lang="cs-CZ" sz="1200" b="0" dirty="0">
                <a:solidFill>
                  <a:prstClr val="black"/>
                </a:solidFill>
                <a:latin typeface="Tw Cen MT" panose="020B0602020104020603"/>
              </a:rPr>
              <a:t>https://www.wikidoc.org/images/a/aa/Parotitis01.jpg</a:t>
            </a:r>
          </a:p>
        </p:txBody>
      </p:sp>
    </p:spTree>
    <p:extLst>
      <p:ext uri="{BB962C8B-B14F-4D97-AF65-F5344CB8AC3E}">
        <p14:creationId xmlns:p14="http://schemas.microsoft.com/office/powerpoint/2010/main" val="248673912"/>
      </p:ext>
    </p:extLst>
  </p:cSld>
  <p:clrMapOvr>
    <a:masterClrMapping/>
  </p:clrMapOvr>
  <p:transition spd="med">
    <p:pull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24</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80579" y="2133600"/>
            <a:ext cx="9725421"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7900" b="0" dirty="0">
                <a:solidFill>
                  <a:prstClr val="black"/>
                </a:solidFill>
                <a:latin typeface="Arial" pitchFamily="34" charset="0"/>
              </a:rPr>
              <a:t>ANTHROPOMETRY</a:t>
            </a:r>
            <a:endParaRPr lang="cs-CZ" sz="7900" dirty="0">
              <a:solidFill>
                <a:prstClr val="black"/>
              </a:solidFill>
              <a:latin typeface="Arial" pitchFamily="34" charset="0"/>
            </a:endParaRPr>
          </a:p>
        </p:txBody>
      </p:sp>
    </p:spTree>
    <p:extLst>
      <p:ext uri="{BB962C8B-B14F-4D97-AF65-F5344CB8AC3E}">
        <p14:creationId xmlns:p14="http://schemas.microsoft.com/office/powerpoint/2010/main" val="3263773223"/>
      </p:ext>
    </p:extLst>
  </p:cSld>
  <p:clrMapOvr>
    <a:masterClrMapping/>
  </p:clrMapOvr>
  <p:transition spd="med">
    <p:pull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1" y="152400"/>
            <a:ext cx="9823450" cy="381000"/>
          </a:xfrm>
        </p:spPr>
        <p:txBody>
          <a:bodyPr wrap="square" numCol="1" anchorCtr="0" compatLnSpc="1">
            <a:prstTxWarp prst="textNoShape">
              <a:avLst/>
            </a:prstTxWarp>
            <a:noAutofit/>
          </a:bodyPr>
          <a:lstStyle/>
          <a:p>
            <a:pPr eaLnBrk="1" hangingPunct="1">
              <a:lnSpc>
                <a:spcPct val="100000"/>
              </a:lnSpc>
            </a:pPr>
            <a:r>
              <a:rPr lang="en-GB" sz="1900" dirty="0">
                <a:effectLst>
                  <a:outerShdw blurRad="38100" dist="38100" dir="2700000" algn="tl">
                    <a:srgbClr val="C0C0C0"/>
                  </a:outerShdw>
                </a:effectLst>
                <a:latin typeface="Arial" pitchFamily="34" charset="0"/>
              </a:rPr>
              <a:t>Anthropometric (</a:t>
            </a:r>
            <a:r>
              <a:rPr lang="en-GB" sz="1900" dirty="0" err="1">
                <a:effectLst>
                  <a:outerShdw blurRad="38100" dist="38100" dir="2700000" algn="tl">
                    <a:srgbClr val="C0C0C0"/>
                  </a:outerShdw>
                </a:effectLst>
                <a:latin typeface="Arial" pitchFamily="34" charset="0"/>
              </a:rPr>
              <a:t>somatometric</a:t>
            </a:r>
            <a:r>
              <a:rPr lang="en-GB" sz="1900" dirty="0">
                <a:effectLst>
                  <a:outerShdw blurRad="38100" dist="38100" dir="2700000" algn="tl">
                    <a:srgbClr val="C0C0C0"/>
                  </a:outerShdw>
                </a:effectLst>
                <a:latin typeface="Arial" pitchFamily="34" charset="0"/>
              </a:rPr>
              <a:t>) measurements used in nutritional status assessment</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25</a:t>
            </a:fld>
            <a:endParaRPr lang="cs-CZ" sz="130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577851" y="1066799"/>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900" b="0" dirty="0">
                <a:solidFill>
                  <a:prstClr val="black"/>
                </a:solidFill>
                <a:latin typeface="Arial" pitchFamily="34" charset="0"/>
              </a:rPr>
              <a:t>Directly measured simple parameters</a:t>
            </a:r>
            <a:r>
              <a:rPr lang="cs-CZ" sz="1900" b="0" dirty="0">
                <a:solidFill>
                  <a:prstClr val="black"/>
                </a:solidFill>
                <a:latin typeface="Arial" pitchFamily="34" charset="0"/>
              </a:rPr>
              <a:t>: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77829" name="Line 2"/>
          <p:cNvSpPr>
            <a:spLocks noChangeShapeType="1"/>
          </p:cNvSpPr>
          <p:nvPr/>
        </p:nvSpPr>
        <p:spPr bwMode="auto">
          <a:xfrm>
            <a:off x="742949" y="685799"/>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a:solidFill>
                <a:prstClr val="white"/>
              </a:solidFill>
            </a:endParaRPr>
          </a:p>
        </p:txBody>
      </p:sp>
      <p:sp>
        <p:nvSpPr>
          <p:cNvPr id="3" name="Obdélník 2"/>
          <p:cNvSpPr/>
          <p:nvPr/>
        </p:nvSpPr>
        <p:spPr>
          <a:xfrm>
            <a:off x="1320801" y="1371601"/>
            <a:ext cx="8007350" cy="2017241"/>
          </a:xfrm>
          <a:prstGeom prst="rect">
            <a:avLst/>
          </a:prstGeom>
        </p:spPr>
        <p:txBody>
          <a:bodyPr wrap="square" lIns="95779" tIns="47890" rIns="95779" bIns="47890">
            <a:spAutoFit/>
          </a:bodyPr>
          <a:lstStyle/>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Height</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Weight</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Waist</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Hip</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Arm (MUAC) </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Skinfolds  </a:t>
            </a:r>
            <a:endParaRPr lang="en-GB" sz="1600" b="0" kern="150" dirty="0">
              <a:latin typeface="Calibri"/>
              <a:ea typeface="Times New Roman"/>
              <a:cs typeface="Times New Roman"/>
            </a:endParaRPr>
          </a:p>
        </p:txBody>
      </p:sp>
      <p:sp>
        <p:nvSpPr>
          <p:cNvPr id="15" name="Rectangle 4"/>
          <p:cNvSpPr>
            <a:spLocks noChangeArrowheads="1"/>
          </p:cNvSpPr>
          <p:nvPr/>
        </p:nvSpPr>
        <p:spPr bwMode="auto">
          <a:xfrm>
            <a:off x="742950" y="34290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900" b="0" dirty="0">
                <a:solidFill>
                  <a:prstClr val="black"/>
                </a:solidFill>
                <a:latin typeface="Arial" pitchFamily="34" charset="0"/>
              </a:rPr>
              <a:t>Anthropometric indexes: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6" name="Rectangle 4"/>
          <p:cNvSpPr>
            <a:spLocks noChangeArrowheads="1"/>
          </p:cNvSpPr>
          <p:nvPr/>
        </p:nvSpPr>
        <p:spPr bwMode="auto">
          <a:xfrm>
            <a:off x="742950" y="44958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900" b="0" dirty="0">
                <a:solidFill>
                  <a:prstClr val="black"/>
                </a:solidFill>
                <a:latin typeface="Arial" pitchFamily="34" charset="0"/>
              </a:rPr>
              <a:t>Body composition analysis: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8" name="Obdélník 17"/>
          <p:cNvSpPr/>
          <p:nvPr/>
        </p:nvSpPr>
        <p:spPr>
          <a:xfrm>
            <a:off x="1320801" y="3758330"/>
            <a:ext cx="8007350" cy="736891"/>
          </a:xfrm>
          <a:prstGeom prst="rect">
            <a:avLst/>
          </a:prstGeom>
        </p:spPr>
        <p:txBody>
          <a:bodyPr wrap="square" lIns="95779" tIns="47890" rIns="95779" bIns="47890">
            <a:spAutoFit/>
          </a:bodyPr>
          <a:lstStyle/>
          <a:p>
            <a:pPr marL="359173" indent="-359173" hangingPunct="0">
              <a:lnSpc>
                <a:spcPct val="130000"/>
              </a:lnSpc>
              <a:spcAft>
                <a:spcPts val="0"/>
              </a:spcAft>
              <a:buFont typeface="Symbol"/>
              <a:buChar char=""/>
            </a:pPr>
            <a:r>
              <a:rPr lang="cs-CZ" sz="1600" b="0" dirty="0">
                <a:solidFill>
                  <a:srgbClr val="000000"/>
                </a:solidFill>
                <a:latin typeface="Arial"/>
                <a:ea typeface="Times New Roman"/>
                <a:cs typeface="Times New Roman"/>
              </a:rPr>
              <a:t>BMI</a:t>
            </a:r>
          </a:p>
          <a:p>
            <a:pPr marL="359173" indent="-359173" hangingPunct="0">
              <a:lnSpc>
                <a:spcPct val="130000"/>
              </a:lnSpc>
              <a:spcAft>
                <a:spcPts val="0"/>
              </a:spcAft>
              <a:buFont typeface="Symbol"/>
              <a:buChar char=""/>
            </a:pPr>
            <a:r>
              <a:rPr lang="cs-CZ" sz="1600" b="0" dirty="0">
                <a:solidFill>
                  <a:srgbClr val="000000"/>
                </a:solidFill>
                <a:latin typeface="Arial"/>
                <a:ea typeface="Times New Roman"/>
                <a:cs typeface="Times New Roman"/>
              </a:rPr>
              <a:t>WHR</a:t>
            </a:r>
          </a:p>
        </p:txBody>
      </p:sp>
      <p:sp>
        <p:nvSpPr>
          <p:cNvPr id="19" name="Obdélník 18"/>
          <p:cNvSpPr/>
          <p:nvPr/>
        </p:nvSpPr>
        <p:spPr>
          <a:xfrm>
            <a:off x="1320801" y="4888974"/>
            <a:ext cx="8007350" cy="2017241"/>
          </a:xfrm>
          <a:prstGeom prst="rect">
            <a:avLst/>
          </a:prstGeom>
        </p:spPr>
        <p:txBody>
          <a:bodyPr wrap="square" lIns="95779" tIns="47890" rIns="95779" bIns="47890">
            <a:spAutoFit/>
          </a:bodyPr>
          <a:lstStyle/>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BIA</a:t>
            </a:r>
          </a:p>
          <a:p>
            <a:pPr marL="359173" indent="-359173" hangingPunct="0">
              <a:lnSpc>
                <a:spcPct val="130000"/>
              </a:lnSpc>
              <a:spcAft>
                <a:spcPts val="0"/>
              </a:spcAft>
              <a:buFont typeface="Symbol"/>
              <a:buChar char=""/>
            </a:pPr>
            <a:r>
              <a:rPr lang="en-GB" sz="1600" b="0" dirty="0" err="1">
                <a:solidFill>
                  <a:srgbClr val="000000"/>
                </a:solidFill>
                <a:latin typeface="Arial"/>
                <a:ea typeface="Times New Roman"/>
                <a:cs typeface="Times New Roman"/>
              </a:rPr>
              <a:t>Hydrodensitometry</a:t>
            </a:r>
            <a:r>
              <a:rPr lang="en-GB" sz="1600" b="0" dirty="0">
                <a:solidFill>
                  <a:srgbClr val="000000"/>
                </a:solidFill>
                <a:latin typeface="Arial"/>
                <a:ea typeface="Times New Roman"/>
                <a:cs typeface="Times New Roman"/>
              </a:rPr>
              <a:t> (hydrostatic weighing)</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DEXA</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MRI</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Plethysmography (</a:t>
            </a:r>
            <a:r>
              <a:rPr lang="en-GB" sz="1600" b="0" dirty="0" err="1">
                <a:solidFill>
                  <a:srgbClr val="000000"/>
                </a:solidFill>
                <a:latin typeface="Arial"/>
                <a:ea typeface="Times New Roman"/>
                <a:cs typeface="Times New Roman"/>
              </a:rPr>
              <a:t>BodPod</a:t>
            </a:r>
            <a:r>
              <a:rPr lang="en-GB" sz="1600" b="0" dirty="0">
                <a:solidFill>
                  <a:srgbClr val="000000"/>
                </a:solidFill>
                <a:latin typeface="Arial"/>
                <a:ea typeface="Times New Roman"/>
                <a:cs typeface="Times New Roman"/>
              </a:rPr>
              <a:t>) (whole body air displacement plethysmography) </a:t>
            </a:r>
          </a:p>
          <a:p>
            <a:pPr marL="359173" indent="-359173" hangingPunct="0">
              <a:lnSpc>
                <a:spcPct val="130000"/>
              </a:lnSpc>
              <a:spcAft>
                <a:spcPts val="0"/>
              </a:spcAft>
              <a:buFont typeface="Symbol"/>
              <a:buChar char=""/>
            </a:pPr>
            <a:r>
              <a:rPr lang="en-GB" sz="1600" b="0" dirty="0">
                <a:solidFill>
                  <a:srgbClr val="000000"/>
                </a:solidFill>
                <a:latin typeface="Arial"/>
                <a:ea typeface="Times New Roman"/>
                <a:cs typeface="Times New Roman"/>
              </a:rPr>
              <a:t>3D-scanning</a:t>
            </a:r>
          </a:p>
        </p:txBody>
      </p:sp>
    </p:spTree>
    <p:extLst>
      <p:ext uri="{BB962C8B-B14F-4D97-AF65-F5344CB8AC3E}">
        <p14:creationId xmlns:p14="http://schemas.microsoft.com/office/powerpoint/2010/main" val="391986775"/>
      </p:ext>
    </p:extLst>
  </p:cSld>
  <p:clrMapOvr>
    <a:masterClrMapping/>
  </p:clrMapOvr>
  <p:transition spd="med">
    <p:pull dir="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rmAutofit fontScale="90000"/>
          </a:bodyPr>
          <a:lstStyle/>
          <a:p>
            <a:pPr eaLnBrk="1" hangingPunct="1">
              <a:lnSpc>
                <a:spcPts val="3561"/>
              </a:lnSpc>
              <a:defRPr/>
            </a:pPr>
            <a:r>
              <a:rPr lang="en-GB" sz="2600" dirty="0">
                <a:effectLst>
                  <a:outerShdw blurRad="38100" dist="38100" dir="2700000" algn="tl">
                    <a:srgbClr val="C0C0C0"/>
                  </a:outerShdw>
                </a:effectLst>
                <a:latin typeface="Arial" charset="0"/>
              </a:rPr>
              <a:t>Height</a:t>
            </a:r>
            <a:endParaRPr lang="en-GB" sz="2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26</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5127" name="Picture 7" descr="C:\Users\jfiala\Desktop\Media Gallery\výška - měření.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869" y="533400"/>
            <a:ext cx="3209131" cy="618172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jfiala\Desktop\Media Gallery\se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550" y="762000"/>
            <a:ext cx="22400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jfiala\Desktop\Media Gallery\seca staiome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533400"/>
            <a:ext cx="1682122" cy="61787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fiala\Desktop\VÝUKA\20 - Výuka jaro 2018\OPZ II\Beze jmé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666750"/>
            <a:ext cx="1763874" cy="3829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fiala\Desktop\VÝUKA\20 - Výuka jaro 2018\OPZ II\Beze jmé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3200400"/>
            <a:ext cx="1715200" cy="337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95964"/>
      </p:ext>
    </p:extLst>
  </p:cSld>
  <p:clrMapOvr>
    <a:masterClrMapping/>
  </p:clrMapOvr>
  <p:transition spd="med">
    <p:pull dir="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0"/>
            <a:ext cx="8997950" cy="380999"/>
          </a:xfrm>
        </p:spPr>
        <p:txBody>
          <a:bodyPr wrap="square" numCol="1" anchorCtr="0" compatLnSpc="1">
            <a:prstTxWarp prst="textNoShape">
              <a:avLst/>
            </a:prstTxWarp>
            <a:noAutofit/>
          </a:bodyPr>
          <a:lstStyle/>
          <a:p>
            <a:pPr eaLnBrk="1" hangingPunct="1">
              <a:lnSpc>
                <a:spcPts val="3561"/>
              </a:lnSpc>
              <a:defRPr/>
            </a:pPr>
            <a:r>
              <a:rPr lang="en-GB" sz="2000" dirty="0">
                <a:effectLst>
                  <a:outerShdw blurRad="38100" dist="38100" dir="2700000" algn="tl">
                    <a:srgbClr val="C0C0C0"/>
                  </a:outerShdw>
                </a:effectLst>
                <a:latin typeface="Arial" charset="0"/>
              </a:rPr>
              <a:t>Weight</a:t>
            </a:r>
            <a:endParaRPr lang="en-GB" sz="20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27</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3048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7171" name="Picture 3" descr="C:\Users\jfiala\Desktop\Media Gallery\vá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5003" y="837239"/>
            <a:ext cx="1263622" cy="227662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jfiala\Desktop\Media Gallery\Beze jmé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648200"/>
            <a:ext cx="1383084" cy="22574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2406651" y="4495800"/>
            <a:ext cx="414654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600" b="0" dirty="0" smtClean="0">
                <a:solidFill>
                  <a:prstClr val="black"/>
                </a:solidFill>
                <a:latin typeface="Arial" pitchFamily="34" charset="0"/>
              </a:rPr>
              <a:t>Alternatives to weighing patients</a:t>
            </a:r>
            <a:r>
              <a:rPr lang="cs-CZ" sz="1900" b="0" dirty="0" smtClean="0">
                <a:solidFill>
                  <a:prstClr val="black"/>
                </a:solidFill>
                <a:latin typeface="Arial" pitchFamily="34" charset="0"/>
              </a:rPr>
              <a:t>:</a:t>
            </a:r>
            <a:endParaRPr lang="en-GB" sz="2100" dirty="0">
              <a:solidFill>
                <a:prstClr val="black"/>
              </a:solidFill>
              <a:latin typeface="Arial" pitchFamily="34" charset="0"/>
            </a:endParaRPr>
          </a:p>
        </p:txBody>
      </p:sp>
      <p:pic>
        <p:nvPicPr>
          <p:cNvPr id="2050" name="Picture 2" descr="C:\Users\jfiala\Pictures\personal-floor-sca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1447800"/>
            <a:ext cx="2117836"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fiala\Desktop\VÝUKA\20 - Výuka jaro 2018\OPZ II\Beze jmé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
            <a:ext cx="5410200" cy="41969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fiala\Desktop\VÝUKA\20 - Výuka jaro 2018\OPZ II\Beze jmé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5396" y="4876801"/>
            <a:ext cx="6158204"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130154"/>
      </p:ext>
    </p:extLst>
  </p:cSld>
  <p:clrMapOvr>
    <a:masterClrMapping/>
  </p:clrMapOvr>
  <p:transition spd="med">
    <p:pull dir="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152401"/>
            <a:ext cx="8997950" cy="457200"/>
          </a:xfrm>
        </p:spPr>
        <p:txBody>
          <a:bodyPr wrap="square" numCol="1" anchorCtr="0" compatLnSpc="1">
            <a:prstTxWarp prst="textNoShape">
              <a:avLst/>
            </a:prstTxWarp>
            <a:noAutofit/>
          </a:bodyPr>
          <a:lstStyle/>
          <a:p>
            <a:pPr eaLnBrk="1" hangingPunct="1">
              <a:lnSpc>
                <a:spcPts val="3561"/>
              </a:lnSpc>
              <a:defRPr/>
            </a:pPr>
            <a:r>
              <a:rPr lang="cs-CZ" sz="3000" dirty="0">
                <a:effectLst>
                  <a:outerShdw blurRad="38100" dist="38100" dir="2700000" algn="tl">
                    <a:srgbClr val="C0C0C0"/>
                  </a:outerShdw>
                </a:effectLst>
                <a:latin typeface="Arial" charset="0"/>
              </a:rPr>
              <a:t>BMI</a:t>
            </a:r>
            <a:endParaRPr lang="en-GB" sz="30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28</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609599"/>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graphicFrame>
        <p:nvGraphicFramePr>
          <p:cNvPr id="2" name="Tabulka 1"/>
          <p:cNvGraphicFramePr>
            <a:graphicFrameLocks noGrp="1"/>
          </p:cNvGraphicFramePr>
          <p:nvPr>
            <p:extLst>
              <p:ext uri="{D42A27DB-BD31-4B8C-83A1-F6EECF244321}">
                <p14:modId xmlns:p14="http://schemas.microsoft.com/office/powerpoint/2010/main" val="4163758062"/>
              </p:ext>
            </p:extLst>
          </p:nvPr>
        </p:nvGraphicFramePr>
        <p:xfrm>
          <a:off x="495302" y="4014789"/>
          <a:ext cx="8750299" cy="1928812"/>
        </p:xfrm>
        <a:graphic>
          <a:graphicData uri="http://schemas.openxmlformats.org/drawingml/2006/table">
            <a:tbl>
              <a:tblPr firstRow="1" firstCol="1" bandRow="1">
                <a:tableStyleId>{5C22544A-7EE6-4342-B048-85BDC9FD1C3A}</a:tableStyleId>
              </a:tblPr>
              <a:tblGrid>
                <a:gridCol w="1878958">
                  <a:extLst>
                    <a:ext uri="{9D8B030D-6E8A-4147-A177-3AD203B41FA5}">
                      <a16:colId xmlns:a16="http://schemas.microsoft.com/office/drawing/2014/main" val="20000"/>
                    </a:ext>
                  </a:extLst>
                </a:gridCol>
                <a:gridCol w="1871170">
                  <a:extLst>
                    <a:ext uri="{9D8B030D-6E8A-4147-A177-3AD203B41FA5}">
                      <a16:colId xmlns:a16="http://schemas.microsoft.com/office/drawing/2014/main" val="20001"/>
                    </a:ext>
                  </a:extLst>
                </a:gridCol>
                <a:gridCol w="1696488">
                  <a:extLst>
                    <a:ext uri="{9D8B030D-6E8A-4147-A177-3AD203B41FA5}">
                      <a16:colId xmlns:a16="http://schemas.microsoft.com/office/drawing/2014/main" val="20002"/>
                    </a:ext>
                  </a:extLst>
                </a:gridCol>
                <a:gridCol w="1607503">
                  <a:extLst>
                    <a:ext uri="{9D8B030D-6E8A-4147-A177-3AD203B41FA5}">
                      <a16:colId xmlns:a16="http://schemas.microsoft.com/office/drawing/2014/main" val="20003"/>
                    </a:ext>
                  </a:extLst>
                </a:gridCol>
                <a:gridCol w="1696180">
                  <a:extLst>
                    <a:ext uri="{9D8B030D-6E8A-4147-A177-3AD203B41FA5}">
                      <a16:colId xmlns:a16="http://schemas.microsoft.com/office/drawing/2014/main" val="20004"/>
                    </a:ext>
                  </a:extLst>
                </a:gridCol>
              </a:tblGrid>
              <a:tr h="964406">
                <a:tc>
                  <a:txBody>
                    <a:bodyPr/>
                    <a:lstStyle/>
                    <a:p>
                      <a:pPr algn="ctr">
                        <a:lnSpc>
                          <a:spcPts val="2000"/>
                        </a:lnSpc>
                        <a:spcAft>
                          <a:spcPts val="0"/>
                        </a:spcAft>
                      </a:pPr>
                      <a:endParaRPr lang="cs-CZ" sz="1900" b="1" noProof="0" dirty="0" smtClean="0">
                        <a:effectLst/>
                        <a:latin typeface="Calibri" panose="020F0502020204030204" pitchFamily="34" charset="0"/>
                      </a:endParaRPr>
                    </a:p>
                    <a:p>
                      <a:pPr algn="ctr">
                        <a:lnSpc>
                          <a:spcPts val="2000"/>
                        </a:lnSpc>
                        <a:spcAft>
                          <a:spcPts val="0"/>
                        </a:spcAft>
                      </a:pPr>
                      <a:r>
                        <a:rPr lang="en-GB" sz="1900" b="1" noProof="0" dirty="0" smtClean="0">
                          <a:effectLst/>
                          <a:latin typeface="Calibri" panose="020F0502020204030204" pitchFamily="34" charset="0"/>
                        </a:rPr>
                        <a:t>Classification:</a:t>
                      </a:r>
                      <a:r>
                        <a:rPr lang="cs-CZ" sz="1900" b="1" dirty="0">
                          <a:effectLst/>
                          <a:latin typeface="Calibri" panose="020F0502020204030204" pitchFamily="34" charset="0"/>
                        </a:rPr>
                        <a:t> </a:t>
                      </a:r>
                      <a:endParaRPr lang="en-GB" sz="19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endParaRPr lang="cs-CZ" sz="1900" b="1" noProof="0" dirty="0" smtClean="0">
                        <a:effectLst/>
                        <a:latin typeface="Calibri" panose="020F0502020204030204" pitchFamily="34" charset="0"/>
                        <a:ea typeface="Calibri"/>
                        <a:cs typeface="Times New Roman"/>
                      </a:endParaRPr>
                    </a:p>
                    <a:p>
                      <a:pPr algn="ctr">
                        <a:lnSpc>
                          <a:spcPts val="2000"/>
                        </a:lnSpc>
                        <a:spcAft>
                          <a:spcPts val="0"/>
                        </a:spcAft>
                      </a:pPr>
                      <a:r>
                        <a:rPr lang="en-GB" sz="1900" b="1" noProof="0" dirty="0" smtClean="0">
                          <a:effectLst/>
                          <a:latin typeface="Calibri" panose="020F0502020204030204" pitchFamily="34" charset="0"/>
                          <a:ea typeface="Calibri"/>
                          <a:cs typeface="Times New Roman"/>
                        </a:rPr>
                        <a:t>Underweight</a:t>
                      </a:r>
                      <a:endParaRPr lang="en-GB" sz="1900" b="1"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endParaRPr lang="cs-CZ" sz="1900" b="1" noProof="0" dirty="0" smtClean="0">
                        <a:effectLst/>
                        <a:latin typeface="Calibri" panose="020F0502020204030204" pitchFamily="34" charset="0"/>
                        <a:ea typeface="Calibri"/>
                        <a:cs typeface="Times New Roman"/>
                      </a:endParaRPr>
                    </a:p>
                    <a:p>
                      <a:pPr algn="ctr">
                        <a:lnSpc>
                          <a:spcPts val="2000"/>
                        </a:lnSpc>
                        <a:spcAft>
                          <a:spcPts val="0"/>
                        </a:spcAft>
                      </a:pPr>
                      <a:r>
                        <a:rPr lang="en-GB" sz="1900" b="1" noProof="0" dirty="0" smtClean="0">
                          <a:effectLst/>
                          <a:latin typeface="Calibri" panose="020F0502020204030204" pitchFamily="34" charset="0"/>
                          <a:ea typeface="Calibri"/>
                          <a:cs typeface="Times New Roman"/>
                        </a:rPr>
                        <a:t>Normal range</a:t>
                      </a:r>
                      <a:endParaRPr lang="en-GB" sz="1900" b="1"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endParaRPr lang="cs-CZ" sz="1900" b="1" noProof="0" dirty="0" smtClean="0">
                        <a:effectLst/>
                        <a:latin typeface="Calibri" panose="020F0502020204030204" pitchFamily="34" charset="0"/>
                        <a:ea typeface="Calibri"/>
                        <a:cs typeface="Times New Roman"/>
                      </a:endParaRPr>
                    </a:p>
                    <a:p>
                      <a:pPr algn="ctr">
                        <a:lnSpc>
                          <a:spcPts val="2000"/>
                        </a:lnSpc>
                        <a:spcAft>
                          <a:spcPts val="0"/>
                        </a:spcAft>
                      </a:pPr>
                      <a:r>
                        <a:rPr lang="en-GB" sz="1900" b="1" noProof="0" dirty="0" smtClean="0">
                          <a:effectLst/>
                          <a:latin typeface="Calibri" panose="020F0502020204030204" pitchFamily="34" charset="0"/>
                          <a:ea typeface="Calibri"/>
                          <a:cs typeface="Times New Roman"/>
                        </a:rPr>
                        <a:t>Overweight</a:t>
                      </a:r>
                      <a:endParaRPr lang="en-GB" sz="1900" b="1"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endParaRPr lang="cs-CZ" sz="1900" b="1" noProof="0" dirty="0" smtClean="0">
                        <a:effectLst/>
                        <a:latin typeface="Calibri" panose="020F0502020204030204" pitchFamily="34" charset="0"/>
                        <a:ea typeface="Calibri"/>
                        <a:cs typeface="Times New Roman"/>
                      </a:endParaRPr>
                    </a:p>
                    <a:p>
                      <a:pPr algn="ctr">
                        <a:lnSpc>
                          <a:spcPts val="2000"/>
                        </a:lnSpc>
                        <a:spcAft>
                          <a:spcPts val="0"/>
                        </a:spcAft>
                      </a:pPr>
                      <a:r>
                        <a:rPr lang="cs-CZ" sz="1900" b="1" noProof="0" dirty="0" smtClean="0">
                          <a:effectLst/>
                          <a:latin typeface="Calibri" panose="020F0502020204030204" pitchFamily="34" charset="0"/>
                          <a:ea typeface="Calibri"/>
                          <a:cs typeface="Times New Roman"/>
                        </a:rPr>
                        <a:t>Obesity</a:t>
                      </a:r>
                      <a:endParaRPr lang="en-GB" sz="1900" b="1" noProof="0" dirty="0">
                        <a:effectLst/>
                        <a:latin typeface="Calibri" panose="020F0502020204030204" pitchFamily="34" charset="0"/>
                        <a:ea typeface="Calibri"/>
                        <a:cs typeface="Times New Roman"/>
                      </a:endParaRPr>
                    </a:p>
                  </a:txBody>
                  <a:tcPr marL="74295" marR="74295" marT="0" marB="0"/>
                </a:tc>
                <a:extLst>
                  <a:ext uri="{0D108BD9-81ED-4DB2-BD59-A6C34878D82A}">
                    <a16:rowId xmlns:a16="http://schemas.microsoft.com/office/drawing/2014/main" val="10000"/>
                  </a:ext>
                </a:extLst>
              </a:tr>
              <a:tr h="964406">
                <a:tc>
                  <a:txBody>
                    <a:bodyPr/>
                    <a:lstStyle/>
                    <a:p>
                      <a:pPr algn="ctr">
                        <a:lnSpc>
                          <a:spcPts val="2000"/>
                        </a:lnSpc>
                        <a:spcAft>
                          <a:spcPts val="0"/>
                        </a:spcAft>
                      </a:pPr>
                      <a:endParaRPr lang="cs-CZ" sz="1900" b="1" noProof="0" dirty="0" smtClean="0">
                        <a:effectLst/>
                        <a:latin typeface="Calibri" panose="020F0502020204030204" pitchFamily="34" charset="0"/>
                        <a:ea typeface="Calibri"/>
                        <a:cs typeface="Times New Roman"/>
                      </a:endParaRPr>
                    </a:p>
                    <a:p>
                      <a:pPr algn="ctr">
                        <a:lnSpc>
                          <a:spcPts val="2000"/>
                        </a:lnSpc>
                        <a:spcAft>
                          <a:spcPts val="0"/>
                        </a:spcAft>
                      </a:pPr>
                      <a:r>
                        <a:rPr lang="cs-CZ" sz="1900" b="1" noProof="0" dirty="0" smtClean="0">
                          <a:effectLst/>
                          <a:latin typeface="Calibri" panose="020F0502020204030204" pitchFamily="34" charset="0"/>
                          <a:ea typeface="Calibri"/>
                          <a:cs typeface="Times New Roman"/>
                        </a:rPr>
                        <a:t>BMI</a:t>
                      </a:r>
                      <a:endParaRPr lang="en-GB" sz="1900" b="1"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endParaRPr lang="cs-CZ" sz="1900" b="1" dirty="0" smtClean="0">
                        <a:effectLst/>
                        <a:latin typeface="Calibri" panose="020F0502020204030204" pitchFamily="34" charset="0"/>
                      </a:endParaRPr>
                    </a:p>
                    <a:p>
                      <a:pPr algn="ctr">
                        <a:lnSpc>
                          <a:spcPts val="2000"/>
                        </a:lnSpc>
                        <a:spcAft>
                          <a:spcPts val="0"/>
                        </a:spcAft>
                      </a:pPr>
                      <a:r>
                        <a:rPr lang="en-US" sz="2400" b="1" dirty="0" smtClean="0">
                          <a:effectLst/>
                          <a:latin typeface="Calibri" panose="020F0502020204030204" pitchFamily="34" charset="0"/>
                        </a:rPr>
                        <a:t>&lt;</a:t>
                      </a:r>
                      <a:r>
                        <a:rPr lang="cs-CZ" sz="2400" b="1" dirty="0" smtClean="0">
                          <a:effectLst/>
                          <a:latin typeface="Calibri" panose="020F0502020204030204" pitchFamily="34" charset="0"/>
                        </a:rPr>
                        <a:t> 18.5</a:t>
                      </a:r>
                      <a:endParaRPr lang="en-GB" sz="24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endParaRPr lang="cs-CZ" sz="1900" b="1" dirty="0" smtClean="0">
                        <a:effectLst/>
                        <a:latin typeface="Calibri" panose="020F0502020204030204" pitchFamily="34" charset="0"/>
                      </a:endParaRPr>
                    </a:p>
                    <a:p>
                      <a:pPr algn="ctr">
                        <a:lnSpc>
                          <a:spcPts val="2000"/>
                        </a:lnSpc>
                        <a:spcAft>
                          <a:spcPts val="0"/>
                        </a:spcAft>
                      </a:pPr>
                      <a:r>
                        <a:rPr lang="cs-CZ" sz="2400" b="1" dirty="0" smtClean="0">
                          <a:effectLst/>
                          <a:latin typeface="Calibri" panose="020F0502020204030204" pitchFamily="34" charset="0"/>
                        </a:rPr>
                        <a:t>18.5 – 24.9</a:t>
                      </a:r>
                      <a:endParaRPr lang="en-GB" sz="24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endParaRPr lang="cs-CZ" sz="1900" b="1" dirty="0" smtClean="0">
                        <a:effectLst/>
                        <a:latin typeface="Calibri" panose="020F0502020204030204" pitchFamily="34" charset="0"/>
                      </a:endParaRPr>
                    </a:p>
                    <a:p>
                      <a:pPr algn="ctr">
                        <a:lnSpc>
                          <a:spcPts val="2000"/>
                        </a:lnSpc>
                        <a:spcAft>
                          <a:spcPts val="0"/>
                        </a:spcAft>
                      </a:pPr>
                      <a:r>
                        <a:rPr lang="cs-CZ" sz="2400" b="1" dirty="0" smtClean="0">
                          <a:effectLst/>
                          <a:latin typeface="Calibri" panose="020F0502020204030204" pitchFamily="34" charset="0"/>
                        </a:rPr>
                        <a:t>25.0</a:t>
                      </a:r>
                      <a:r>
                        <a:rPr lang="en-US" sz="2400" b="1" dirty="0" smtClean="0">
                          <a:effectLst/>
                          <a:latin typeface="Calibri" panose="020F0502020204030204" pitchFamily="34" charset="0"/>
                        </a:rPr>
                        <a:t> </a:t>
                      </a:r>
                      <a:r>
                        <a:rPr lang="cs-CZ" sz="2400" b="1" dirty="0" smtClean="0">
                          <a:effectLst/>
                          <a:latin typeface="Calibri" panose="020F0502020204030204" pitchFamily="34" charset="0"/>
                        </a:rPr>
                        <a:t>-29.9</a:t>
                      </a:r>
                      <a:endParaRPr lang="en-GB" sz="2400" b="1" dirty="0">
                        <a:effectLst/>
                        <a:latin typeface="Calibri" panose="020F0502020204030204" pitchFamily="34" charset="0"/>
                        <a:ea typeface="Calibri"/>
                        <a:cs typeface="Times New Roman"/>
                      </a:endParaRPr>
                    </a:p>
                  </a:txBody>
                  <a:tcPr marL="74295" marR="74295"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cs-CZ" sz="1900" b="1" dirty="0" smtClean="0">
                        <a:effectLst/>
                        <a:latin typeface="Calibri" panose="020F0502020204030204" pitchFamily="34" charset="0"/>
                        <a:ea typeface="Calibri"/>
                        <a:cs typeface="Times New Roman"/>
                      </a:endParaRPr>
                    </a:p>
                    <a:p>
                      <a:pPr marL="0" marR="0" indent="0" algn="ctr" defTabSz="914400" rtl="0" eaLnBrk="1" fontAlgn="auto" latinLnBrk="0" hangingPunct="1">
                        <a:lnSpc>
                          <a:spcPts val="2000"/>
                        </a:lnSpc>
                        <a:spcBef>
                          <a:spcPts val="0"/>
                        </a:spcBef>
                        <a:spcAft>
                          <a:spcPts val="0"/>
                        </a:spcAft>
                        <a:buClrTx/>
                        <a:buSzTx/>
                        <a:buFontTx/>
                        <a:buNone/>
                        <a:tabLst/>
                        <a:defRPr/>
                      </a:pPr>
                      <a:r>
                        <a:rPr lang="cs-CZ" sz="2400" b="1" dirty="0" smtClean="0">
                          <a:effectLst/>
                          <a:latin typeface="Calibri" panose="020F0502020204030204" pitchFamily="34" charset="0"/>
                          <a:ea typeface="Calibri"/>
                          <a:cs typeface="Times New Roman"/>
                        </a:rPr>
                        <a:t>≥ 30.0</a:t>
                      </a:r>
                      <a:endParaRPr lang="en-GB" sz="2400" b="1" dirty="0">
                        <a:effectLst/>
                        <a:latin typeface="Calibri" panose="020F0502020204030204" pitchFamily="34" charset="0"/>
                        <a:ea typeface="Calibri"/>
                        <a:cs typeface="Times New Roman"/>
                      </a:endParaRPr>
                    </a:p>
                  </a:txBody>
                  <a:tcPr marL="74295" marR="74295" marT="0" marB="0"/>
                </a:tc>
                <a:extLst>
                  <a:ext uri="{0D108BD9-81ED-4DB2-BD59-A6C34878D82A}">
                    <a16:rowId xmlns:a16="http://schemas.microsoft.com/office/drawing/2014/main" val="10001"/>
                  </a:ext>
                </a:extLst>
              </a:tr>
            </a:tbl>
          </a:graphicData>
        </a:graphic>
      </p:graphicFrame>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1733549" y="914401"/>
            <a:ext cx="652145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US" b="0" dirty="0" smtClean="0">
                <a:solidFill>
                  <a:prstClr val="black"/>
                </a:solidFill>
                <a:latin typeface="Arial" pitchFamily="34" charset="0"/>
              </a:rPr>
              <a:t>BMI </a:t>
            </a:r>
            <a:r>
              <a:rPr lang="en-US" b="0" dirty="0">
                <a:solidFill>
                  <a:prstClr val="black"/>
                </a:solidFill>
                <a:latin typeface="Arial" pitchFamily="34" charset="0"/>
              </a:rPr>
              <a:t>= weight (kg)</a:t>
            </a:r>
            <a:r>
              <a:rPr lang="cs-CZ" b="0" dirty="0">
                <a:solidFill>
                  <a:prstClr val="black"/>
                </a:solidFill>
                <a:latin typeface="Arial" pitchFamily="34" charset="0"/>
              </a:rPr>
              <a:t> </a:t>
            </a:r>
            <a:r>
              <a:rPr lang="en-US" b="0" dirty="0">
                <a:solidFill>
                  <a:prstClr val="black"/>
                </a:solidFill>
                <a:latin typeface="Arial" pitchFamily="34" charset="0"/>
              </a:rPr>
              <a:t>/</a:t>
            </a:r>
            <a:r>
              <a:rPr lang="cs-CZ" b="0" dirty="0">
                <a:solidFill>
                  <a:prstClr val="black"/>
                </a:solidFill>
                <a:latin typeface="Arial" pitchFamily="34" charset="0"/>
              </a:rPr>
              <a:t> </a:t>
            </a:r>
            <a:r>
              <a:rPr lang="en-US" b="0" dirty="0">
                <a:solidFill>
                  <a:prstClr val="black"/>
                </a:solidFill>
                <a:latin typeface="Arial" pitchFamily="34" charset="0"/>
              </a:rPr>
              <a:t>height</a:t>
            </a:r>
            <a:r>
              <a:rPr lang="en-US" b="0" baseline="30000" dirty="0">
                <a:solidFill>
                  <a:prstClr val="black"/>
                </a:solidFill>
                <a:latin typeface="Arial" pitchFamily="34" charset="0"/>
              </a:rPr>
              <a:t>2</a:t>
            </a:r>
            <a:r>
              <a:rPr lang="en-US" b="0" dirty="0">
                <a:solidFill>
                  <a:prstClr val="black"/>
                </a:solidFill>
                <a:latin typeface="Arial" pitchFamily="34" charset="0"/>
              </a:rPr>
              <a:t> (</a:t>
            </a:r>
            <a:r>
              <a:rPr lang="en-US" b="0" dirty="0" smtClean="0">
                <a:solidFill>
                  <a:prstClr val="black"/>
                </a:solidFill>
                <a:latin typeface="Arial" pitchFamily="34" charset="0"/>
              </a:rPr>
              <a:t>m</a:t>
            </a:r>
            <a:r>
              <a:rPr lang="en-US" b="0" baseline="30000" dirty="0" smtClean="0">
                <a:solidFill>
                  <a:prstClr val="black"/>
                </a:solidFill>
                <a:latin typeface="Arial" pitchFamily="34" charset="0"/>
              </a:rPr>
              <a:t>2</a:t>
            </a:r>
            <a:r>
              <a:rPr lang="en-US" b="0" dirty="0" smtClean="0">
                <a:solidFill>
                  <a:prstClr val="black"/>
                </a:solidFill>
                <a:latin typeface="Arial" pitchFamily="34" charset="0"/>
              </a:rPr>
              <a:t>)</a:t>
            </a:r>
            <a:r>
              <a:rPr lang="en-GB" b="0" dirty="0" smtClean="0">
                <a:solidFill>
                  <a:prstClr val="black"/>
                </a:solidFill>
                <a:latin typeface="Arial" pitchFamily="34" charset="0"/>
              </a:rPr>
              <a:t>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7480" y="2182813"/>
            <a:ext cx="6424773" cy="1246188"/>
          </a:xfrm>
          <a:prstGeom prst="rect">
            <a:avLst/>
          </a:prstGeom>
        </p:spPr>
      </p:pic>
    </p:spTree>
    <p:extLst>
      <p:ext uri="{BB962C8B-B14F-4D97-AF65-F5344CB8AC3E}">
        <p14:creationId xmlns:p14="http://schemas.microsoft.com/office/powerpoint/2010/main" val="2176106570"/>
      </p:ext>
    </p:extLst>
  </p:cSld>
  <p:clrMapOvr>
    <a:masterClrMapping/>
  </p:clrMapOvr>
  <p:transition spd="med">
    <p:pull dir="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0"/>
            <a:ext cx="8997950" cy="381000"/>
          </a:xfrm>
        </p:spPr>
        <p:txBody>
          <a:bodyPr wrap="square" numCol="1" anchorCtr="0" compatLnSpc="1">
            <a:prstTxWarp prst="textNoShape">
              <a:avLst/>
            </a:prstTxWarp>
            <a:noAutofit/>
          </a:bodyPr>
          <a:lstStyle/>
          <a:p>
            <a:pPr eaLnBrk="1" hangingPunct="1">
              <a:lnSpc>
                <a:spcPts val="3561"/>
              </a:lnSpc>
              <a:defRPr/>
            </a:pPr>
            <a:r>
              <a:rPr lang="en-GB" sz="1900" dirty="0">
                <a:effectLst>
                  <a:outerShdw blurRad="38100" dist="38100" dir="2700000" algn="tl">
                    <a:srgbClr val="C0C0C0"/>
                  </a:outerShdw>
                </a:effectLst>
                <a:latin typeface="Arial" charset="0"/>
              </a:rPr>
              <a:t>BMI – Diagnostic criteria (cut-offs</a:t>
            </a:r>
            <a:r>
              <a:rPr lang="cs-CZ" sz="1900" dirty="0">
                <a:effectLst>
                  <a:outerShdw blurRad="38100" dist="38100" dir="2700000" algn="tl">
                    <a:srgbClr val="C0C0C0"/>
                  </a:outerShdw>
                </a:effectLst>
                <a:latin typeface="Arial" charset="0"/>
              </a:rPr>
              <a:t>)</a:t>
            </a:r>
            <a:endParaRPr lang="cs-CZ"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29</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3810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583" y="457202"/>
            <a:ext cx="4993018" cy="6324600"/>
          </a:xfrm>
          <a:prstGeom prst="rect">
            <a:avLst/>
          </a:prstGeom>
        </p:spPr>
      </p:pic>
    </p:spTree>
    <p:extLst>
      <p:ext uri="{BB962C8B-B14F-4D97-AF65-F5344CB8AC3E}">
        <p14:creationId xmlns:p14="http://schemas.microsoft.com/office/powerpoint/2010/main" val="1759496333"/>
      </p:ext>
    </p:extLst>
  </p:cSld>
  <p:clrMapOvr>
    <a:masterClrMapping/>
  </p:clrMapOvr>
  <p:transition spd="med">
    <p:pull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76201"/>
            <a:ext cx="8997950" cy="479612"/>
          </a:xfrm>
        </p:spPr>
        <p:txBody>
          <a:bodyPr wrap="square" numCol="1" anchorCtr="0" compatLnSpc="1">
            <a:prstTxWarp prst="textNoShape">
              <a:avLst/>
            </a:prstTxWarp>
            <a:noAutofit/>
          </a:bodyPr>
          <a:lstStyle/>
          <a:p>
            <a:pPr eaLnBrk="1" hangingPunct="1">
              <a:lnSpc>
                <a:spcPct val="100000"/>
              </a:lnSpc>
            </a:pPr>
            <a:r>
              <a:rPr lang="en-GB" sz="2400" dirty="0">
                <a:effectLst>
                  <a:outerShdw blurRad="38100" dist="38100" dir="2700000" algn="tl">
                    <a:srgbClr val="C0C0C0"/>
                  </a:outerShdw>
                </a:effectLst>
                <a:latin typeface="Arial" pitchFamily="34" charset="0"/>
              </a:rPr>
              <a:t>Definitions, scope</a:t>
            </a:r>
            <a:endParaRPr lang="en-GB" sz="24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3</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330201" y="784414"/>
            <a:ext cx="8750300" cy="51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Nutritiona</a:t>
            </a:r>
            <a:r>
              <a:rPr lang="cs-CZ" b="0" dirty="0" smtClean="0">
                <a:solidFill>
                  <a:prstClr val="black"/>
                </a:solidFill>
                <a:latin typeface="Arial" pitchFamily="34" charset="0"/>
              </a:rPr>
              <a:t>l status:</a:t>
            </a:r>
            <a:endParaRPr lang="cs-CZ" sz="2100" dirty="0">
              <a:solidFill>
                <a:prstClr val="black"/>
              </a:solidFill>
              <a:latin typeface="Arial" pitchFamily="34" charset="0"/>
            </a:endParaRPr>
          </a:p>
        </p:txBody>
      </p:sp>
      <p:sp>
        <p:nvSpPr>
          <p:cNvPr id="16" name="Rectangle 4"/>
          <p:cNvSpPr>
            <a:spLocks noChangeArrowheads="1"/>
          </p:cNvSpPr>
          <p:nvPr/>
        </p:nvSpPr>
        <p:spPr bwMode="auto">
          <a:xfrm>
            <a:off x="825500" y="3810000"/>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1900" b="0" dirty="0">
                <a:solidFill>
                  <a:prstClr val="black"/>
                </a:solidFill>
                <a:latin typeface="Arial" pitchFamily="34" charset="0"/>
              </a:rPr>
              <a:t>- </a:t>
            </a:r>
            <a:r>
              <a:rPr lang="en-GB" sz="1900" b="0" dirty="0">
                <a:solidFill>
                  <a:prstClr val="black"/>
                </a:solidFill>
                <a:latin typeface="Arial" pitchFamily="34" charset="0"/>
              </a:rPr>
              <a:t>Nutritional status assessment</a:t>
            </a:r>
            <a:endParaRPr lang="cs-CZ" sz="1900" dirty="0">
              <a:solidFill>
                <a:prstClr val="black"/>
              </a:solidFill>
              <a:latin typeface="Arial" pitchFamily="34" charset="0"/>
            </a:endParaRPr>
          </a:p>
        </p:txBody>
      </p:sp>
      <p:sp>
        <p:nvSpPr>
          <p:cNvPr id="18" name="Rectangle 4"/>
          <p:cNvSpPr>
            <a:spLocks noChangeArrowheads="1"/>
          </p:cNvSpPr>
          <p:nvPr/>
        </p:nvSpPr>
        <p:spPr bwMode="auto">
          <a:xfrm>
            <a:off x="825500" y="31242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1900" b="0" dirty="0">
                <a:solidFill>
                  <a:prstClr val="black"/>
                </a:solidFill>
                <a:latin typeface="Arial" pitchFamily="34" charset="0"/>
              </a:rPr>
              <a:t>- </a:t>
            </a:r>
            <a:r>
              <a:rPr lang="en-GB" sz="1900" b="0" dirty="0">
                <a:solidFill>
                  <a:prstClr val="black"/>
                </a:solidFill>
                <a:latin typeface="Arial" pitchFamily="34" charset="0"/>
              </a:rPr>
              <a:t>Dietary assessment, </a:t>
            </a:r>
            <a:r>
              <a:rPr lang="cs-CZ" sz="1900" b="0" dirty="0">
                <a:solidFill>
                  <a:prstClr val="black"/>
                </a:solidFill>
                <a:latin typeface="Arial" pitchFamily="34" charset="0"/>
              </a:rPr>
              <a:t>(</a:t>
            </a:r>
            <a:r>
              <a:rPr lang="en-GB" sz="1900" b="0" dirty="0">
                <a:solidFill>
                  <a:prstClr val="black"/>
                </a:solidFill>
                <a:latin typeface="Arial" pitchFamily="34" charset="0"/>
              </a:rPr>
              <a:t>Food consumption, Dietary habits </a:t>
            </a:r>
            <a:r>
              <a:rPr lang="cs-CZ" sz="1900" b="0" dirty="0">
                <a:solidFill>
                  <a:prstClr val="black"/>
                </a:solidFill>
                <a:latin typeface="Arial" pitchFamily="34" charset="0"/>
              </a:rPr>
              <a:t>…)</a:t>
            </a:r>
            <a:endParaRPr lang="cs-CZ" sz="1900" dirty="0">
              <a:solidFill>
                <a:prstClr val="black"/>
              </a:solidFill>
              <a:latin typeface="Arial" pitchFamily="34" charset="0"/>
            </a:endParaRPr>
          </a:p>
        </p:txBody>
      </p:sp>
      <p:sp>
        <p:nvSpPr>
          <p:cNvPr id="19" name="Rectangle 4"/>
          <p:cNvSpPr>
            <a:spLocks noChangeArrowheads="1"/>
          </p:cNvSpPr>
          <p:nvPr/>
        </p:nvSpPr>
        <p:spPr bwMode="auto">
          <a:xfrm>
            <a:off x="533400" y="43434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Malnutrition</a:t>
            </a:r>
            <a:endParaRPr lang="en-GB" sz="2100" dirty="0">
              <a:solidFill>
                <a:prstClr val="black"/>
              </a:solidFill>
              <a:latin typeface="Arial" pitchFamily="34" charset="0"/>
            </a:endParaRPr>
          </a:p>
        </p:txBody>
      </p:sp>
      <p:sp>
        <p:nvSpPr>
          <p:cNvPr id="20" name="Rectangle 4"/>
          <p:cNvSpPr>
            <a:spLocks noChangeArrowheads="1"/>
          </p:cNvSpPr>
          <p:nvPr/>
        </p:nvSpPr>
        <p:spPr bwMode="auto">
          <a:xfrm>
            <a:off x="829038" y="1219201"/>
            <a:ext cx="9039225" cy="11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GB" b="0" dirty="0" smtClean="0">
                <a:solidFill>
                  <a:prstClr val="black"/>
                </a:solidFill>
                <a:latin typeface="Arial" pitchFamily="34" charset="0"/>
              </a:rPr>
              <a:t>- </a:t>
            </a:r>
            <a:r>
              <a:rPr lang="en-GB" sz="1900" b="0" dirty="0">
                <a:solidFill>
                  <a:prstClr val="black"/>
                </a:solidFill>
                <a:latin typeface="Arial" pitchFamily="34" charset="0"/>
              </a:rPr>
              <a:t>The resulting status of health and nutrition given and influenced by diet, dietary intake and uptake,  fa</a:t>
            </a:r>
            <a:r>
              <a:rPr lang="cs-CZ" sz="1900" b="0" dirty="0">
                <a:solidFill>
                  <a:prstClr val="black"/>
                </a:solidFill>
                <a:latin typeface="Arial" pitchFamily="34" charset="0"/>
              </a:rPr>
              <a:t>c</a:t>
            </a:r>
            <a:r>
              <a:rPr lang="en-GB" sz="1900" b="0" dirty="0">
                <a:solidFill>
                  <a:prstClr val="black"/>
                </a:solidFill>
                <a:latin typeface="Arial" pitchFamily="34" charset="0"/>
              </a:rPr>
              <a:t>tors influencing uptake (including  malfunctions and diseases), energy output, heredity, environmental factors, lifestyle (physical activity, smoking, </a:t>
            </a:r>
            <a:r>
              <a:rPr lang="en-GB" sz="1900" b="0" dirty="0" smtClean="0">
                <a:solidFill>
                  <a:prstClr val="black"/>
                </a:solidFill>
                <a:latin typeface="Arial" pitchFamily="34" charset="0"/>
              </a:rPr>
              <a:t>alcohol</a:t>
            </a:r>
            <a:r>
              <a:rPr lang="cs-CZ" sz="1900" b="0" dirty="0" smtClean="0">
                <a:solidFill>
                  <a:prstClr val="black"/>
                </a:solidFill>
                <a:latin typeface="Arial" pitchFamily="34" charset="0"/>
              </a:rPr>
              <a:t> </a:t>
            </a:r>
            <a:r>
              <a:rPr lang="cs-CZ" sz="1900" b="0" dirty="0" err="1" smtClean="0">
                <a:solidFill>
                  <a:prstClr val="black"/>
                </a:solidFill>
                <a:latin typeface="Arial" pitchFamily="34" charset="0"/>
              </a:rPr>
              <a:t>etc</a:t>
            </a:r>
            <a:r>
              <a:rPr lang="en-GB" sz="1900" b="0" dirty="0" smtClean="0">
                <a:solidFill>
                  <a:prstClr val="black"/>
                </a:solidFill>
                <a:latin typeface="Arial" pitchFamily="34" charset="0"/>
              </a:rPr>
              <a:t>…) </a:t>
            </a:r>
            <a:endParaRPr lang="en-GB" sz="1900" dirty="0">
              <a:solidFill>
                <a:prstClr val="black"/>
              </a:solidFill>
              <a:latin typeface="Arial" pitchFamily="34" charset="0"/>
            </a:endParaRPr>
          </a:p>
        </p:txBody>
      </p:sp>
      <p:sp>
        <p:nvSpPr>
          <p:cNvPr id="21" name="Rectangle 4"/>
          <p:cNvSpPr>
            <a:spLocks noChangeArrowheads="1"/>
          </p:cNvSpPr>
          <p:nvPr/>
        </p:nvSpPr>
        <p:spPr bwMode="auto">
          <a:xfrm>
            <a:off x="495301" y="2667000"/>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Nutritional assessment – </a:t>
            </a:r>
            <a:r>
              <a:rPr lang="en-GB" sz="1800" b="0" dirty="0" smtClean="0">
                <a:solidFill>
                  <a:prstClr val="black"/>
                </a:solidFill>
                <a:latin typeface="Arial" pitchFamily="34" charset="0"/>
              </a:rPr>
              <a:t>differentiate</a:t>
            </a:r>
            <a:r>
              <a:rPr lang="cs-CZ" sz="1800" b="0" dirty="0" smtClean="0">
                <a:solidFill>
                  <a:prstClr val="black"/>
                </a:solidFill>
                <a:latin typeface="Arial" pitchFamily="34" charset="0"/>
              </a:rPr>
              <a:t> </a:t>
            </a:r>
            <a:r>
              <a:rPr lang="cs-CZ" sz="1800" b="0" dirty="0" err="1" smtClean="0">
                <a:solidFill>
                  <a:prstClr val="black"/>
                </a:solidFill>
                <a:latin typeface="Arial" pitchFamily="34" charset="0"/>
              </a:rPr>
              <a:t>between</a:t>
            </a:r>
            <a:r>
              <a:rPr lang="en-GB" sz="1800" b="0" dirty="0" smtClean="0">
                <a:solidFill>
                  <a:prstClr val="black"/>
                </a:solidFill>
                <a:latin typeface="Arial" pitchFamily="34" charset="0"/>
              </a:rPr>
              <a:t>: </a:t>
            </a:r>
            <a:endParaRPr lang="en-GB" sz="1800" dirty="0">
              <a:solidFill>
                <a:prstClr val="black"/>
              </a:solidFill>
              <a:latin typeface="Arial" pitchFamily="34" charset="0"/>
            </a:endParaRPr>
          </a:p>
        </p:txBody>
      </p:sp>
      <p:sp>
        <p:nvSpPr>
          <p:cNvPr id="13" name="Rectangle 4"/>
          <p:cNvSpPr>
            <a:spLocks noChangeArrowheads="1"/>
          </p:cNvSpPr>
          <p:nvPr/>
        </p:nvSpPr>
        <p:spPr bwMode="auto">
          <a:xfrm>
            <a:off x="908050" y="4800600"/>
            <a:ext cx="9039225" cy="13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b="0" dirty="0" smtClean="0">
                <a:solidFill>
                  <a:prstClr val="black"/>
                </a:solidFill>
                <a:latin typeface="Arial" pitchFamily="34" charset="0"/>
              </a:rPr>
              <a:t>- </a:t>
            </a:r>
            <a:r>
              <a:rPr lang="en-GB" sz="1900" b="0" dirty="0">
                <a:solidFill>
                  <a:prstClr val="black"/>
                </a:solidFill>
                <a:latin typeface="Arial" pitchFamily="34" charset="0"/>
              </a:rPr>
              <a:t>Nutritional </a:t>
            </a:r>
            <a:r>
              <a:rPr lang="cs-CZ" sz="1900" b="0" dirty="0">
                <a:solidFill>
                  <a:prstClr val="black"/>
                </a:solidFill>
                <a:latin typeface="Arial" pitchFamily="34" charset="0"/>
              </a:rPr>
              <a:t>status</a:t>
            </a:r>
            <a:r>
              <a:rPr lang="en-US" sz="1900" b="0" dirty="0">
                <a:solidFill>
                  <a:prstClr val="black"/>
                </a:solidFill>
                <a:latin typeface="Arial" pitchFamily="34" charset="0"/>
              </a:rPr>
              <a:t>, which is characterized by </a:t>
            </a:r>
            <a:r>
              <a:rPr lang="en-US" sz="1900" b="0" dirty="0">
                <a:solidFill>
                  <a:schemeClr val="tx1"/>
                </a:solidFill>
                <a:latin typeface="Arial" pitchFamily="34" charset="0"/>
              </a:rPr>
              <a:t>a</a:t>
            </a:r>
            <a:r>
              <a:rPr lang="en-US" sz="1900" b="0" dirty="0">
                <a:solidFill>
                  <a:srgbClr val="FF0000"/>
                </a:solidFill>
                <a:latin typeface="Arial" pitchFamily="34" charset="0"/>
              </a:rPr>
              <a:t> deficit </a:t>
            </a:r>
            <a:r>
              <a:rPr lang="en-US" sz="1900" b="0" dirty="0">
                <a:solidFill>
                  <a:prstClr val="black"/>
                </a:solidFill>
                <a:latin typeface="Arial" pitchFamily="34" charset="0"/>
              </a:rPr>
              <a:t>or </a:t>
            </a:r>
            <a:r>
              <a:rPr lang="en-US" sz="1900" b="0" dirty="0">
                <a:solidFill>
                  <a:srgbClr val="FF0000"/>
                </a:solidFill>
                <a:latin typeface="Arial" pitchFamily="34" charset="0"/>
              </a:rPr>
              <a:t>excess</a:t>
            </a:r>
            <a:r>
              <a:rPr lang="en-US" sz="1900" b="0" dirty="0">
                <a:solidFill>
                  <a:prstClr val="black"/>
                </a:solidFill>
                <a:latin typeface="Arial" pitchFamily="34" charset="0"/>
              </a:rPr>
              <a:t> of </a:t>
            </a:r>
            <a:r>
              <a:rPr lang="en-US" sz="1900" b="0" dirty="0">
                <a:solidFill>
                  <a:srgbClr val="FF0000"/>
                </a:solidFill>
                <a:latin typeface="Arial" pitchFamily="34" charset="0"/>
              </a:rPr>
              <a:t>energy</a:t>
            </a:r>
            <a:r>
              <a:rPr lang="en-US" sz="1900" b="0" dirty="0">
                <a:solidFill>
                  <a:prstClr val="black"/>
                </a:solidFill>
                <a:latin typeface="Arial" pitchFamily="34" charset="0"/>
              </a:rPr>
              <a:t> or </a:t>
            </a:r>
            <a:r>
              <a:rPr lang="en-US" sz="1900" b="0" dirty="0">
                <a:solidFill>
                  <a:srgbClr val="FF0000"/>
                </a:solidFill>
                <a:latin typeface="Arial" pitchFamily="34" charset="0"/>
              </a:rPr>
              <a:t>individual </a:t>
            </a:r>
            <a:r>
              <a:rPr lang="en-US" sz="1900" b="0" dirty="0" smtClean="0">
                <a:solidFill>
                  <a:srgbClr val="FF0000"/>
                </a:solidFill>
                <a:latin typeface="Arial" pitchFamily="34" charset="0"/>
              </a:rPr>
              <a:t>nutrients</a:t>
            </a:r>
            <a:r>
              <a:rPr lang="cs-CZ" sz="1900" b="0" dirty="0" smtClean="0">
                <a:solidFill>
                  <a:srgbClr val="FF0000"/>
                </a:solidFill>
                <a:latin typeface="Arial" pitchFamily="34" charset="0"/>
              </a:rPr>
              <a:t> </a:t>
            </a:r>
            <a:r>
              <a:rPr lang="cs-CZ" sz="1900" b="0" dirty="0" smtClean="0">
                <a:solidFill>
                  <a:schemeClr val="tx1"/>
                </a:solidFill>
                <a:latin typeface="Arial" pitchFamily="34" charset="0"/>
              </a:rPr>
              <a:t>(</a:t>
            </a:r>
            <a:r>
              <a:rPr lang="cs-CZ" sz="1900" b="0" dirty="0" err="1" smtClean="0">
                <a:solidFill>
                  <a:schemeClr val="tx1"/>
                </a:solidFill>
                <a:latin typeface="Arial" pitchFamily="34" charset="0"/>
              </a:rPr>
              <a:t>undernutrittion</a:t>
            </a:r>
            <a:r>
              <a:rPr lang="cs-CZ" sz="1900" b="0" dirty="0" smtClean="0">
                <a:solidFill>
                  <a:schemeClr val="tx1"/>
                </a:solidFill>
                <a:latin typeface="Arial" pitchFamily="34" charset="0"/>
              </a:rPr>
              <a:t> vs. </a:t>
            </a:r>
            <a:r>
              <a:rPr lang="cs-CZ" sz="1900" b="0" dirty="0" err="1" smtClean="0">
                <a:solidFill>
                  <a:schemeClr val="tx1"/>
                </a:solidFill>
                <a:latin typeface="Arial" pitchFamily="34" charset="0"/>
              </a:rPr>
              <a:t>overnutrition</a:t>
            </a:r>
            <a:r>
              <a:rPr lang="cs-CZ" sz="1900" b="0" dirty="0" smtClean="0">
                <a:solidFill>
                  <a:schemeClr val="tx1"/>
                </a:solidFill>
                <a:latin typeface="Arial" pitchFamily="34" charset="0"/>
              </a:rPr>
              <a:t>).</a:t>
            </a:r>
            <a:endParaRPr lang="cs-CZ" sz="1900" b="0" dirty="0">
              <a:solidFill>
                <a:schemeClr val="tx1"/>
              </a:solidFill>
              <a:latin typeface="Arial" pitchFamily="34" charset="0"/>
            </a:endParaRPr>
          </a:p>
          <a:p>
            <a:pPr>
              <a:lnSpc>
                <a:spcPct val="90000"/>
              </a:lnSpc>
              <a:buClr>
                <a:srgbClr val="3399FF"/>
              </a:buClr>
              <a:buSzPct val="60000"/>
            </a:pPr>
            <a:endParaRPr lang="cs-CZ" sz="1900" b="0" dirty="0">
              <a:solidFill>
                <a:prstClr val="black"/>
              </a:solidFill>
              <a:latin typeface="Arial" pitchFamily="34" charset="0"/>
            </a:endParaRPr>
          </a:p>
          <a:p>
            <a:pPr>
              <a:lnSpc>
                <a:spcPct val="90000"/>
              </a:lnSpc>
              <a:buClr>
                <a:srgbClr val="3399FF"/>
              </a:buClr>
              <a:buSzPct val="60000"/>
            </a:pPr>
            <a:r>
              <a:rPr lang="cs-CZ" sz="1900" b="0" dirty="0">
                <a:solidFill>
                  <a:prstClr val="black"/>
                </a:solidFill>
                <a:latin typeface="Arial" pitchFamily="34" charset="0"/>
              </a:rPr>
              <a:t>- </a:t>
            </a:r>
            <a:r>
              <a:rPr lang="en-US" sz="1900" b="0" dirty="0">
                <a:solidFill>
                  <a:prstClr val="black"/>
                </a:solidFill>
                <a:latin typeface="Arial" pitchFamily="34" charset="0"/>
              </a:rPr>
              <a:t>This imbalance results in measurable changes in the tissues, the body's form, the functions of the organism, and the clinical condition of the individual</a:t>
            </a:r>
            <a:r>
              <a:rPr lang="cs-CZ" sz="1900" b="0" dirty="0">
                <a:solidFill>
                  <a:prstClr val="black"/>
                </a:solidFill>
                <a:latin typeface="Arial" pitchFamily="34" charset="0"/>
              </a:rPr>
              <a:t> </a:t>
            </a:r>
            <a:endParaRPr lang="cs-CZ" sz="1900" dirty="0">
              <a:solidFill>
                <a:prstClr val="black"/>
              </a:solidFill>
              <a:latin typeface="Arial" pitchFamily="34" charset="0"/>
            </a:endParaRPr>
          </a:p>
        </p:txBody>
      </p:sp>
      <p:sp>
        <p:nvSpPr>
          <p:cNvPr id="12" name="Rectangle 4"/>
          <p:cNvSpPr>
            <a:spLocks noChangeArrowheads="1"/>
          </p:cNvSpPr>
          <p:nvPr/>
        </p:nvSpPr>
        <p:spPr bwMode="auto">
          <a:xfrm>
            <a:off x="990600" y="3429000"/>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GB" sz="1900" b="0" dirty="0" err="1">
                <a:solidFill>
                  <a:prstClr val="black"/>
                </a:solidFill>
                <a:latin typeface="Arial" pitchFamily="34" charset="0"/>
              </a:rPr>
              <a:t>v.s</a:t>
            </a:r>
            <a:r>
              <a:rPr lang="en-GB" sz="1900" b="0" dirty="0">
                <a:solidFill>
                  <a:prstClr val="black"/>
                </a:solidFill>
                <a:latin typeface="Arial" pitchFamily="34" charset="0"/>
              </a:rPr>
              <a:t>.</a:t>
            </a:r>
            <a:endParaRPr lang="en-GB" sz="1900" dirty="0">
              <a:solidFill>
                <a:prstClr val="black"/>
              </a:solidFill>
              <a:latin typeface="Arial" pitchFamily="34" charset="0"/>
            </a:endParaRPr>
          </a:p>
        </p:txBody>
      </p:sp>
      <p:sp>
        <p:nvSpPr>
          <p:cNvPr id="14" name="Line 2"/>
          <p:cNvSpPr>
            <a:spLocks noChangeShapeType="1"/>
          </p:cNvSpPr>
          <p:nvPr/>
        </p:nvSpPr>
        <p:spPr bwMode="auto">
          <a:xfrm>
            <a:off x="609600" y="5334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725903924"/>
      </p:ext>
    </p:extLst>
  </p:cSld>
  <p:clrMapOvr>
    <a:masterClrMapping/>
  </p:clrMapOvr>
  <p:transition spd="med">
    <p:pull dir="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rmAutofit fontScale="90000"/>
          </a:bodyPr>
          <a:lstStyle/>
          <a:p>
            <a:pPr eaLnBrk="1" hangingPunct="1">
              <a:lnSpc>
                <a:spcPts val="3561"/>
              </a:lnSpc>
              <a:defRPr/>
            </a:pPr>
            <a:r>
              <a:rPr lang="en-GB" sz="2600" dirty="0">
                <a:effectLst>
                  <a:outerShdw blurRad="38100" dist="38100" dir="2700000" algn="tl">
                    <a:srgbClr val="C0C0C0"/>
                  </a:outerShdw>
                </a:effectLst>
                <a:latin typeface="Arial" charset="0"/>
              </a:rPr>
              <a:t>Circumferences</a:t>
            </a:r>
            <a:endParaRPr lang="en-GB" sz="2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30</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495301" y="17526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b="0" dirty="0" smtClean="0">
                <a:solidFill>
                  <a:prstClr val="black"/>
                </a:solidFill>
                <a:latin typeface="Arial" pitchFamily="34" charset="0"/>
              </a:rPr>
              <a:t>Waist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9" name="Rectangle 4"/>
          <p:cNvSpPr>
            <a:spLocks noChangeArrowheads="1"/>
          </p:cNvSpPr>
          <p:nvPr/>
        </p:nvSpPr>
        <p:spPr bwMode="auto">
          <a:xfrm>
            <a:off x="495301" y="23622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b="0" dirty="0" smtClean="0">
                <a:solidFill>
                  <a:prstClr val="black"/>
                </a:solidFill>
                <a:latin typeface="Arial" pitchFamily="34" charset="0"/>
              </a:rPr>
              <a:t>Hip</a:t>
            </a:r>
            <a:r>
              <a:rPr lang="en-GB" b="0" dirty="0" smtClean="0">
                <a:solidFill>
                  <a:prstClr val="black"/>
                </a:solidFill>
                <a:latin typeface="Arial" pitchFamily="34" charset="0"/>
              </a:rPr>
              <a:t> </a:t>
            </a:r>
          </a:p>
          <a:p>
            <a:pPr marL="359173" indent="-359173">
              <a:lnSpc>
                <a:spcPct val="90000"/>
              </a:lnSpc>
              <a:buClr>
                <a:srgbClr val="3399FF"/>
              </a:buClr>
              <a:buSzPct val="60000"/>
              <a:buFont typeface="Wingdings" pitchFamily="2" charset="2"/>
              <a:buChar char="n"/>
            </a:pPr>
            <a:endParaRPr lang="cs-CZ" dirty="0">
              <a:solidFill>
                <a:prstClr val="black"/>
              </a:solidFill>
              <a:latin typeface="Arial" pitchFamily="34" charset="0"/>
            </a:endParaRPr>
          </a:p>
        </p:txBody>
      </p:sp>
      <p:sp>
        <p:nvSpPr>
          <p:cNvPr id="10" name="Rectangle 4"/>
          <p:cNvSpPr>
            <a:spLocks noChangeArrowheads="1"/>
          </p:cNvSpPr>
          <p:nvPr/>
        </p:nvSpPr>
        <p:spPr bwMode="auto">
          <a:xfrm>
            <a:off x="546100" y="29718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b="0" dirty="0" smtClean="0">
                <a:solidFill>
                  <a:prstClr val="black"/>
                </a:solidFill>
                <a:latin typeface="Arial" pitchFamily="34" charset="0"/>
              </a:rPr>
              <a:t>Arm</a:t>
            </a:r>
            <a:r>
              <a:rPr lang="en-GB" sz="1900" b="0" dirty="0">
                <a:solidFill>
                  <a:prstClr val="black"/>
                </a:solidFill>
                <a:latin typeface="Arial" pitchFamily="34" charset="0"/>
              </a:rPr>
              <a:t>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pic>
        <p:nvPicPr>
          <p:cNvPr id="8194"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022" y="2438400"/>
            <a:ext cx="5161578" cy="43053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4"/>
          <p:cNvSpPr>
            <a:spLocks noChangeArrowheads="1"/>
          </p:cNvSpPr>
          <p:nvPr/>
        </p:nvSpPr>
        <p:spPr bwMode="auto">
          <a:xfrm>
            <a:off x="533400" y="36576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b="0" dirty="0" smtClean="0">
                <a:solidFill>
                  <a:prstClr val="black"/>
                </a:solidFill>
                <a:latin typeface="Arial" pitchFamily="34" charset="0"/>
              </a:rPr>
              <a:t>Cal</a:t>
            </a:r>
            <a:r>
              <a:rPr lang="cs-CZ" b="0" dirty="0" smtClean="0">
                <a:solidFill>
                  <a:prstClr val="black"/>
                </a:solidFill>
                <a:latin typeface="Arial" pitchFamily="34" charset="0"/>
              </a:rPr>
              <a:t>f</a:t>
            </a:r>
            <a:endParaRPr lang="en-GB" sz="1900" b="0" dirty="0">
              <a:solidFill>
                <a:prstClr val="black"/>
              </a:solidFill>
              <a:latin typeface="Arial" pitchFamily="34" charset="0"/>
            </a:endParaRP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3" name="Rectangle 4"/>
          <p:cNvSpPr>
            <a:spLocks noChangeArrowheads="1"/>
          </p:cNvSpPr>
          <p:nvPr/>
        </p:nvSpPr>
        <p:spPr bwMode="auto">
          <a:xfrm>
            <a:off x="76200" y="9144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75000"/>
            </a:pPr>
            <a:r>
              <a:rPr lang="en-GB" sz="2400" b="0" i="1" dirty="0" smtClean="0">
                <a:solidFill>
                  <a:prstClr val="black"/>
                </a:solidFill>
                <a:latin typeface="Arial" pitchFamily="34" charset="0"/>
              </a:rPr>
              <a:t>Possible circumferences in nutritional status assessment</a:t>
            </a:r>
            <a:r>
              <a:rPr lang="cs-CZ" sz="2400" b="0" dirty="0" smtClean="0">
                <a:solidFill>
                  <a:prstClr val="black"/>
                </a:solidFill>
                <a:latin typeface="Arial" pitchFamily="34" charset="0"/>
              </a:rPr>
              <a:t>:</a:t>
            </a:r>
            <a:endParaRPr lang="en-GB" sz="2400" b="0" dirty="0" smtClean="0">
              <a:solidFill>
                <a:prstClr val="black"/>
              </a:solidFill>
              <a:latin typeface="Arial" pitchFamily="34" charset="0"/>
            </a:endParaRPr>
          </a:p>
          <a:p>
            <a:pPr>
              <a:lnSpc>
                <a:spcPct val="90000"/>
              </a:lnSpc>
              <a:buClr>
                <a:srgbClr val="3399FF"/>
              </a:buClr>
              <a:buSzPct val="60000"/>
            </a:pPr>
            <a:endParaRPr lang="cs-CZ" sz="2100" dirty="0">
              <a:solidFill>
                <a:prstClr val="black"/>
              </a:solidFill>
              <a:latin typeface="Arial" pitchFamily="34" charset="0"/>
            </a:endParaRPr>
          </a:p>
        </p:txBody>
      </p:sp>
    </p:spTree>
    <p:extLst>
      <p:ext uri="{BB962C8B-B14F-4D97-AF65-F5344CB8AC3E}">
        <p14:creationId xmlns:p14="http://schemas.microsoft.com/office/powerpoint/2010/main" val="1985573310"/>
      </p:ext>
    </p:extLst>
  </p:cSld>
  <p:clrMapOvr>
    <a:masterClrMapping/>
  </p:clrMapOvr>
  <p:transition spd="med">
    <p:pull dir="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152401"/>
            <a:ext cx="8997950" cy="304800"/>
          </a:xfrm>
        </p:spPr>
        <p:txBody>
          <a:bodyPr wrap="square" numCol="1" anchorCtr="0" compatLnSpc="1">
            <a:prstTxWarp prst="textNoShape">
              <a:avLst/>
            </a:prstTxWarp>
            <a:noAutofit/>
          </a:bodyPr>
          <a:lstStyle/>
          <a:p>
            <a:pPr eaLnBrk="1" hangingPunct="1">
              <a:lnSpc>
                <a:spcPts val="3561"/>
              </a:lnSpc>
              <a:defRPr/>
            </a:pPr>
            <a:r>
              <a:rPr lang="en-GB" sz="2100" dirty="0">
                <a:effectLst>
                  <a:outerShdw blurRad="38100" dist="38100" dir="2700000" algn="tl">
                    <a:srgbClr val="C0C0C0"/>
                  </a:outerShdw>
                </a:effectLst>
                <a:latin typeface="Arial" charset="0"/>
              </a:rPr>
              <a:t>Circumferences – measuring sites:</a:t>
            </a:r>
            <a:endParaRPr lang="en-GB" sz="21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31</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3810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228600" y="4572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900" b="0" dirty="0">
                <a:solidFill>
                  <a:prstClr val="black"/>
                </a:solidFill>
                <a:latin typeface="Arial" pitchFamily="34" charset="0"/>
              </a:rPr>
              <a:t>Waist – taken in level of the umbilicus (navel)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
        <p:nvSpPr>
          <p:cNvPr id="10" name="Rectangle 4"/>
          <p:cNvSpPr>
            <a:spLocks noChangeArrowheads="1"/>
          </p:cNvSpPr>
          <p:nvPr/>
        </p:nvSpPr>
        <p:spPr bwMode="auto">
          <a:xfrm>
            <a:off x="228600" y="10668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900" b="0" dirty="0">
                <a:solidFill>
                  <a:prstClr val="black"/>
                </a:solidFill>
                <a:latin typeface="Arial" pitchFamily="34" charset="0"/>
              </a:rPr>
              <a:t>Arm – mid upper arm, relaxed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pic>
        <p:nvPicPr>
          <p:cNvPr id="6146" name="Picture 2" descr="C:\Users\jfiala\Desktop\Media Gallery\měření obvidu gluteálníh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2229" y="4343401"/>
            <a:ext cx="1473771" cy="205739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jfiala\Desktop\Media Gallery\měření obvodu paž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1254" y="1143000"/>
            <a:ext cx="1748591" cy="2438402"/>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178596"/>
            <a:ext cx="2209800" cy="2936204"/>
          </a:xfrm>
          <a:prstGeom prst="rect">
            <a:avLst/>
          </a:prstGeom>
        </p:spPr>
      </p:pic>
      <p:sp>
        <p:nvSpPr>
          <p:cNvPr id="12" name="Rectangle 4"/>
          <p:cNvSpPr>
            <a:spLocks noChangeArrowheads="1"/>
          </p:cNvSpPr>
          <p:nvPr/>
        </p:nvSpPr>
        <p:spPr bwMode="auto">
          <a:xfrm>
            <a:off x="228600" y="7620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US" sz="1900" b="0" dirty="0">
                <a:solidFill>
                  <a:prstClr val="black"/>
                </a:solidFill>
                <a:latin typeface="Arial" pitchFamily="34" charset="0"/>
              </a:rPr>
              <a:t>Hip </a:t>
            </a:r>
            <a:r>
              <a:rPr lang="cs-CZ" sz="1900" b="0" dirty="0">
                <a:solidFill>
                  <a:prstClr val="black"/>
                </a:solidFill>
                <a:latin typeface="Arial" pitchFamily="34" charset="0"/>
              </a:rPr>
              <a:t> - </a:t>
            </a:r>
            <a:r>
              <a:rPr lang="en-US" sz="1900" b="0" dirty="0">
                <a:solidFill>
                  <a:prstClr val="black"/>
                </a:solidFill>
                <a:latin typeface="Arial" pitchFamily="34" charset="0"/>
              </a:rPr>
              <a:t>measurement is taken at the widest lateral extension of the hips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pic>
        <p:nvPicPr>
          <p:cNvPr id="13" name="Picture 3" descr="C:\Users\jfiala\Desktop\Media Gallery\Beze jmén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014" y="3949390"/>
            <a:ext cx="5372586" cy="29086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jfiala\Desktop\Media Gallery\Beze jmé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1" y="1523999"/>
            <a:ext cx="4487029" cy="21859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ov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4155404"/>
            <a:ext cx="2573706" cy="2626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704219"/>
      </p:ext>
    </p:extLst>
  </p:cSld>
  <p:clrMapOvr>
    <a:masterClrMapping/>
  </p:clrMapOvr>
  <p:transition spd="med">
    <p:pull dir="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rmAutofit fontScale="90000"/>
          </a:bodyPr>
          <a:lstStyle/>
          <a:p>
            <a:pPr eaLnBrk="1" hangingPunct="1">
              <a:lnSpc>
                <a:spcPts val="3561"/>
              </a:lnSpc>
              <a:defRPr/>
            </a:pPr>
            <a:r>
              <a:rPr lang="en-GB" sz="2600" dirty="0">
                <a:effectLst>
                  <a:outerShdw blurRad="38100" dist="38100" dir="2700000" algn="tl">
                    <a:srgbClr val="C0C0C0"/>
                  </a:outerShdw>
                </a:effectLst>
                <a:latin typeface="Arial" charset="0"/>
              </a:rPr>
              <a:t>Waist circumference – diagnostic criteria</a:t>
            </a:r>
            <a:endParaRPr lang="en-GB" sz="2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32</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graphicFrame>
        <p:nvGraphicFramePr>
          <p:cNvPr id="2" name="Tabulka 1"/>
          <p:cNvGraphicFramePr>
            <a:graphicFrameLocks noGrp="1"/>
          </p:cNvGraphicFramePr>
          <p:nvPr>
            <p:extLst>
              <p:ext uri="{D42A27DB-BD31-4B8C-83A1-F6EECF244321}">
                <p14:modId xmlns:p14="http://schemas.microsoft.com/office/powerpoint/2010/main" val="4237060971"/>
              </p:ext>
            </p:extLst>
          </p:nvPr>
        </p:nvGraphicFramePr>
        <p:xfrm>
          <a:off x="1403351" y="2057402"/>
          <a:ext cx="7016753" cy="2209800"/>
        </p:xfrm>
        <a:graphic>
          <a:graphicData uri="http://schemas.openxmlformats.org/drawingml/2006/table">
            <a:tbl>
              <a:tblPr firstRow="1" firstCol="1" bandRow="1">
                <a:tableStyleId>{5C22544A-7EE6-4342-B048-85BDC9FD1C3A}</a:tableStyleId>
              </a:tblPr>
              <a:tblGrid>
                <a:gridCol w="1869005">
                  <a:extLst>
                    <a:ext uri="{9D8B030D-6E8A-4147-A177-3AD203B41FA5}">
                      <a16:colId xmlns:a16="http://schemas.microsoft.com/office/drawing/2014/main" val="20000"/>
                    </a:ext>
                  </a:extLst>
                </a:gridCol>
                <a:gridCol w="1680839">
                  <a:extLst>
                    <a:ext uri="{9D8B030D-6E8A-4147-A177-3AD203B41FA5}">
                      <a16:colId xmlns:a16="http://schemas.microsoft.com/office/drawing/2014/main" val="20001"/>
                    </a:ext>
                  </a:extLst>
                </a:gridCol>
                <a:gridCol w="1779713">
                  <a:extLst>
                    <a:ext uri="{9D8B030D-6E8A-4147-A177-3AD203B41FA5}">
                      <a16:colId xmlns:a16="http://schemas.microsoft.com/office/drawing/2014/main" val="20002"/>
                    </a:ext>
                  </a:extLst>
                </a:gridCol>
                <a:gridCol w="1687196">
                  <a:extLst>
                    <a:ext uri="{9D8B030D-6E8A-4147-A177-3AD203B41FA5}">
                      <a16:colId xmlns:a16="http://schemas.microsoft.com/office/drawing/2014/main" val="20003"/>
                    </a:ext>
                  </a:extLst>
                </a:gridCol>
              </a:tblGrid>
              <a:tr h="736600">
                <a:tc>
                  <a:txBody>
                    <a:bodyPr/>
                    <a:lstStyle/>
                    <a:p>
                      <a:pPr algn="ctr">
                        <a:lnSpc>
                          <a:spcPts val="2000"/>
                        </a:lnSpc>
                        <a:spcAft>
                          <a:spcPts val="0"/>
                        </a:spcAft>
                      </a:pPr>
                      <a:r>
                        <a:rPr lang="cs-CZ" sz="1900" b="1" dirty="0">
                          <a:effectLst/>
                          <a:latin typeface="Calibri" panose="020F0502020204030204" pitchFamily="34" charset="0"/>
                        </a:rPr>
                        <a:t> </a:t>
                      </a:r>
                      <a:endParaRPr lang="en-GB" sz="19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cs-CZ" sz="1900" b="1" dirty="0" smtClean="0">
                          <a:effectLst/>
                          <a:latin typeface="Calibri" panose="020F0502020204030204" pitchFamily="34" charset="0"/>
                        </a:rPr>
                        <a:t>OK</a:t>
                      </a:r>
                      <a:endParaRPr lang="en-GB" sz="19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GB" sz="1900" b="1" noProof="0" dirty="0" smtClean="0">
                          <a:effectLst/>
                          <a:latin typeface="Calibri" panose="020F0502020204030204" pitchFamily="34" charset="0"/>
                          <a:ea typeface="Calibri"/>
                          <a:cs typeface="Times New Roman"/>
                        </a:rPr>
                        <a:t>Risk increased</a:t>
                      </a:r>
                      <a:endParaRPr lang="en-GB" sz="1900" b="1"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GB" sz="1900" b="1" noProof="0" dirty="0" smtClean="0">
                          <a:effectLst/>
                          <a:latin typeface="Calibri" panose="020F0502020204030204" pitchFamily="34" charset="0"/>
                        </a:rPr>
                        <a:t>Substantially increased</a:t>
                      </a:r>
                      <a:endParaRPr lang="en-GB" sz="1900" b="1" noProof="0" dirty="0">
                        <a:effectLst/>
                        <a:latin typeface="Calibri" panose="020F0502020204030204" pitchFamily="34" charset="0"/>
                        <a:ea typeface="Calibri"/>
                        <a:cs typeface="Times New Roman"/>
                      </a:endParaRPr>
                    </a:p>
                  </a:txBody>
                  <a:tcPr marL="74295" marR="74295" marT="0" marB="0"/>
                </a:tc>
                <a:extLst>
                  <a:ext uri="{0D108BD9-81ED-4DB2-BD59-A6C34878D82A}">
                    <a16:rowId xmlns:a16="http://schemas.microsoft.com/office/drawing/2014/main" val="10000"/>
                  </a:ext>
                </a:extLst>
              </a:tr>
              <a:tr h="736600">
                <a:tc>
                  <a:txBody>
                    <a:bodyPr/>
                    <a:lstStyle/>
                    <a:p>
                      <a:pPr algn="ctr">
                        <a:lnSpc>
                          <a:spcPts val="2000"/>
                        </a:lnSpc>
                        <a:spcAft>
                          <a:spcPts val="0"/>
                        </a:spcAft>
                      </a:pPr>
                      <a:r>
                        <a:rPr lang="en-GB" sz="1900" b="1" noProof="0" dirty="0" smtClean="0">
                          <a:effectLst/>
                          <a:latin typeface="Calibri" panose="020F0502020204030204" pitchFamily="34" charset="0"/>
                        </a:rPr>
                        <a:t>Men</a:t>
                      </a:r>
                      <a:endParaRPr lang="en-GB" sz="1900" b="1"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US" sz="1900" b="1" dirty="0" smtClean="0">
                          <a:effectLst/>
                          <a:latin typeface="Calibri" panose="020F0502020204030204" pitchFamily="34" charset="0"/>
                        </a:rPr>
                        <a:t>&lt;</a:t>
                      </a:r>
                      <a:r>
                        <a:rPr lang="cs-CZ" sz="1900" b="1" dirty="0" smtClean="0">
                          <a:effectLst/>
                          <a:latin typeface="Calibri" panose="020F0502020204030204" pitchFamily="34" charset="0"/>
                        </a:rPr>
                        <a:t> 9</a:t>
                      </a:r>
                      <a:r>
                        <a:rPr lang="en-US" sz="1900" b="1" dirty="0" smtClean="0">
                          <a:effectLst/>
                          <a:latin typeface="Calibri" panose="020F0502020204030204" pitchFamily="34" charset="0"/>
                        </a:rPr>
                        <a:t>4</a:t>
                      </a:r>
                      <a:endParaRPr lang="en-GB" sz="19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cs-CZ" sz="1900" b="1" dirty="0" smtClean="0">
                          <a:effectLst/>
                          <a:latin typeface="Calibri" panose="020F0502020204030204" pitchFamily="34" charset="0"/>
                        </a:rPr>
                        <a:t>94.1 </a:t>
                      </a:r>
                      <a:r>
                        <a:rPr lang="cs-CZ" sz="1900" b="1" dirty="0">
                          <a:effectLst/>
                          <a:latin typeface="Calibri" panose="020F0502020204030204" pitchFamily="34" charset="0"/>
                        </a:rPr>
                        <a:t>- </a:t>
                      </a:r>
                      <a:r>
                        <a:rPr lang="cs-CZ" sz="1900" b="1" dirty="0" smtClean="0">
                          <a:effectLst/>
                          <a:latin typeface="Calibri" panose="020F0502020204030204" pitchFamily="34" charset="0"/>
                        </a:rPr>
                        <a:t>10</a:t>
                      </a:r>
                      <a:r>
                        <a:rPr lang="en-US" sz="1900" b="1" dirty="0" smtClean="0">
                          <a:effectLst/>
                          <a:latin typeface="Calibri" panose="020F0502020204030204" pitchFamily="34" charset="0"/>
                        </a:rPr>
                        <a:t>2</a:t>
                      </a:r>
                      <a:endParaRPr lang="en-GB" sz="19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US" sz="1900" b="1" dirty="0">
                          <a:effectLst/>
                          <a:latin typeface="Calibri" panose="020F0502020204030204" pitchFamily="34" charset="0"/>
                        </a:rPr>
                        <a:t>&gt; </a:t>
                      </a:r>
                      <a:r>
                        <a:rPr lang="cs-CZ" sz="1900" b="1" dirty="0" smtClean="0">
                          <a:effectLst/>
                          <a:latin typeface="Calibri" panose="020F0502020204030204" pitchFamily="34" charset="0"/>
                        </a:rPr>
                        <a:t>102</a:t>
                      </a:r>
                      <a:endParaRPr lang="en-GB" sz="1900" b="1" dirty="0">
                        <a:effectLst/>
                        <a:latin typeface="Calibri" panose="020F0502020204030204" pitchFamily="34" charset="0"/>
                        <a:ea typeface="Calibri"/>
                        <a:cs typeface="Times New Roman"/>
                      </a:endParaRPr>
                    </a:p>
                  </a:txBody>
                  <a:tcPr marL="74295" marR="74295" marT="0" marB="0"/>
                </a:tc>
                <a:extLst>
                  <a:ext uri="{0D108BD9-81ED-4DB2-BD59-A6C34878D82A}">
                    <a16:rowId xmlns:a16="http://schemas.microsoft.com/office/drawing/2014/main" val="10001"/>
                  </a:ext>
                </a:extLst>
              </a:tr>
              <a:tr h="736600">
                <a:tc>
                  <a:txBody>
                    <a:bodyPr/>
                    <a:lstStyle/>
                    <a:p>
                      <a:pPr algn="ctr">
                        <a:lnSpc>
                          <a:spcPts val="2000"/>
                        </a:lnSpc>
                        <a:spcAft>
                          <a:spcPts val="0"/>
                        </a:spcAft>
                      </a:pPr>
                      <a:r>
                        <a:rPr lang="en-GB" sz="1900" b="1" noProof="0" dirty="0" smtClean="0">
                          <a:effectLst/>
                          <a:latin typeface="Calibri" panose="020F0502020204030204" pitchFamily="34" charset="0"/>
                        </a:rPr>
                        <a:t>Women</a:t>
                      </a:r>
                      <a:endParaRPr lang="en-GB" sz="1900" b="1"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US" sz="1900" b="1" dirty="0" smtClean="0">
                          <a:effectLst/>
                          <a:latin typeface="Calibri" panose="020F0502020204030204" pitchFamily="34" charset="0"/>
                        </a:rPr>
                        <a:t>&lt;</a:t>
                      </a:r>
                      <a:r>
                        <a:rPr lang="cs-CZ" sz="1900" b="1" dirty="0" smtClean="0">
                          <a:effectLst/>
                          <a:latin typeface="Calibri" panose="020F0502020204030204" pitchFamily="34" charset="0"/>
                        </a:rPr>
                        <a:t> </a:t>
                      </a:r>
                      <a:r>
                        <a:rPr lang="en-US" sz="1900" b="1" dirty="0" smtClean="0">
                          <a:effectLst/>
                          <a:latin typeface="Calibri" panose="020F0502020204030204" pitchFamily="34" charset="0"/>
                        </a:rPr>
                        <a:t>80</a:t>
                      </a:r>
                      <a:endParaRPr lang="en-GB" sz="19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cs-CZ" sz="1900" b="1" dirty="0" smtClean="0">
                          <a:effectLst/>
                          <a:latin typeface="Calibri" panose="020F0502020204030204" pitchFamily="34" charset="0"/>
                        </a:rPr>
                        <a:t>80.1 </a:t>
                      </a:r>
                      <a:r>
                        <a:rPr lang="cs-CZ" sz="1900" b="1" dirty="0">
                          <a:effectLst/>
                          <a:latin typeface="Calibri" panose="020F0502020204030204" pitchFamily="34" charset="0"/>
                        </a:rPr>
                        <a:t>- </a:t>
                      </a:r>
                      <a:r>
                        <a:rPr lang="cs-CZ" sz="1900" b="1" dirty="0" smtClean="0">
                          <a:effectLst/>
                          <a:latin typeface="Calibri" panose="020F0502020204030204" pitchFamily="34" charset="0"/>
                        </a:rPr>
                        <a:t>8</a:t>
                      </a:r>
                      <a:r>
                        <a:rPr lang="en-US" sz="1900" b="1" dirty="0" smtClean="0">
                          <a:effectLst/>
                          <a:latin typeface="Calibri" panose="020F0502020204030204" pitchFamily="34" charset="0"/>
                        </a:rPr>
                        <a:t>8</a:t>
                      </a:r>
                      <a:endParaRPr lang="en-GB" sz="1900" b="1"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US" sz="1900" b="1" dirty="0">
                          <a:effectLst/>
                          <a:latin typeface="Calibri" panose="020F0502020204030204" pitchFamily="34" charset="0"/>
                        </a:rPr>
                        <a:t>&gt; 88</a:t>
                      </a:r>
                      <a:endParaRPr lang="en-GB" sz="1900" b="1" dirty="0">
                        <a:effectLst/>
                        <a:latin typeface="Calibri" panose="020F0502020204030204" pitchFamily="34" charset="0"/>
                        <a:ea typeface="Calibri"/>
                        <a:cs typeface="Times New Roman"/>
                      </a:endParaRPr>
                    </a:p>
                  </a:txBody>
                  <a:tcPr marL="74295" marR="74295" marT="0" marB="0"/>
                </a:tc>
                <a:extLst>
                  <a:ext uri="{0D108BD9-81ED-4DB2-BD59-A6C34878D82A}">
                    <a16:rowId xmlns:a16="http://schemas.microsoft.com/office/drawing/2014/main" val="10002"/>
                  </a:ext>
                </a:extLst>
              </a:tr>
            </a:tbl>
          </a:graphicData>
        </a:graphic>
      </p:graphicFrame>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577851" y="1295401"/>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900" b="0" dirty="0">
                <a:solidFill>
                  <a:prstClr val="black"/>
                </a:solidFill>
                <a:latin typeface="Arial" pitchFamily="34" charset="0"/>
              </a:rPr>
              <a:t>WHO – risk of metabolic complications: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Tree>
    <p:extLst>
      <p:ext uri="{BB962C8B-B14F-4D97-AF65-F5344CB8AC3E}">
        <p14:creationId xmlns:p14="http://schemas.microsoft.com/office/powerpoint/2010/main" val="2132755741"/>
      </p:ext>
    </p:extLst>
  </p:cSld>
  <p:clrMapOvr>
    <a:masterClrMapping/>
  </p:clrMapOvr>
  <p:transition spd="med">
    <p:pull dir="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33</a:t>
            </a:fld>
            <a:endParaRPr lang="cs-CZ" sz="1300" dirty="0">
              <a:solidFill>
                <a:prstClr val="black">
                  <a:lumMod val="65000"/>
                  <a:lumOff val="35000"/>
                </a:prstClr>
              </a:solidFill>
              <a:latin typeface="Century Gothic" pitchFamily="34" charset="0"/>
            </a:endParaRPr>
          </a:p>
        </p:txBody>
      </p:sp>
      <p:pic>
        <p:nvPicPr>
          <p:cNvPr id="8" name="Picture 2" descr="C:\Users\jfiala\Desktop\VÝUKA\20 - Výuka jaro 2018\00 - příprava OPZ II\hodnocení výživového stavu\Media Gallery\zz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30663"/>
            <a:ext cx="7594601" cy="675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317417"/>
      </p:ext>
    </p:extLst>
  </p:cSld>
  <p:clrMapOvr>
    <a:masterClrMapping/>
  </p:clrMapOvr>
  <p:transition spd="med">
    <p:pull dir="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49486"/>
            <a:ext cx="8997950" cy="304800"/>
          </a:xfrm>
        </p:spPr>
        <p:txBody>
          <a:bodyPr wrap="square" numCol="1" anchorCtr="0" compatLnSpc="1">
            <a:prstTxWarp prst="textNoShape">
              <a:avLst/>
            </a:prstTxWarp>
            <a:noAutofit/>
          </a:bodyPr>
          <a:lstStyle/>
          <a:p>
            <a:pPr eaLnBrk="1" hangingPunct="1">
              <a:lnSpc>
                <a:spcPts val="3561"/>
              </a:lnSpc>
              <a:defRPr/>
            </a:pPr>
            <a:r>
              <a:rPr lang="en-GB" sz="1900" dirty="0">
                <a:effectLst>
                  <a:outerShdw blurRad="38100" dist="38100" dir="2700000" algn="tl">
                    <a:srgbClr val="C0C0C0"/>
                  </a:outerShdw>
                </a:effectLst>
                <a:latin typeface="Arial" charset="0"/>
              </a:rPr>
              <a:t>Waist circumference – correlation with </a:t>
            </a:r>
            <a:r>
              <a:rPr lang="cs-CZ" sz="1900" dirty="0" err="1">
                <a:effectLst>
                  <a:outerShdw blurRad="38100" dist="38100" dir="2700000" algn="tl">
                    <a:srgbClr val="C0C0C0"/>
                  </a:outerShdw>
                </a:effectLst>
                <a:latin typeface="Arial" charset="0"/>
              </a:rPr>
              <a:t>abdominal</a:t>
            </a:r>
            <a:r>
              <a:rPr lang="en-GB" sz="1900" dirty="0">
                <a:effectLst>
                  <a:outerShdw blurRad="38100" dist="38100" dir="2700000" algn="tl">
                    <a:srgbClr val="C0C0C0"/>
                  </a:outerShdw>
                </a:effectLst>
                <a:latin typeface="Arial" charset="0"/>
              </a:rPr>
              <a:t> fat</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34</a:t>
            </a:fld>
            <a:endParaRPr lang="cs-CZ" sz="1300" dirty="0">
              <a:solidFill>
                <a:prstClr val="black">
                  <a:lumMod val="65000"/>
                  <a:lumOff val="35000"/>
                </a:prstClr>
              </a:solidFill>
              <a:latin typeface="Century Gothic" pitchFamily="34" charset="0"/>
            </a:endParaRPr>
          </a:p>
        </p:txBody>
      </p:sp>
      <p:sp>
        <p:nvSpPr>
          <p:cNvPr id="3" name="Obdélník 2"/>
          <p:cNvSpPr/>
          <p:nvPr/>
        </p:nvSpPr>
        <p:spPr>
          <a:xfrm>
            <a:off x="141772" y="6526591"/>
            <a:ext cx="9740899" cy="281381"/>
          </a:xfrm>
          <a:prstGeom prst="rect">
            <a:avLst/>
          </a:prstGeom>
        </p:spPr>
        <p:txBody>
          <a:bodyPr wrap="square" lIns="95779" tIns="47890" rIns="95779" bIns="47890">
            <a:spAutoFit/>
          </a:bodyPr>
          <a:lstStyle/>
          <a:p>
            <a:r>
              <a:rPr lang="en-GB" sz="1200" b="0" dirty="0" err="1">
                <a:solidFill>
                  <a:prstClr val="black"/>
                </a:solidFill>
                <a:latin typeface="Calibri" panose="020F0502020204030204" pitchFamily="34" charset="0"/>
              </a:rPr>
              <a:t>Després</a:t>
            </a:r>
            <a:r>
              <a:rPr lang="en-GB" sz="1200" b="0" dirty="0">
                <a:solidFill>
                  <a:prstClr val="black"/>
                </a:solidFill>
                <a:latin typeface="Calibri" panose="020F0502020204030204" pitchFamily="34" charset="0"/>
              </a:rPr>
              <a:t> J P, Lemieux I, </a:t>
            </a:r>
            <a:r>
              <a:rPr lang="en-GB" sz="1200" b="0" dirty="0" err="1">
                <a:solidFill>
                  <a:prstClr val="black"/>
                </a:solidFill>
                <a:latin typeface="Calibri" panose="020F0502020204030204" pitchFamily="34" charset="0"/>
              </a:rPr>
              <a:t>Prud'homme</a:t>
            </a:r>
            <a:r>
              <a:rPr lang="en-GB" sz="1200" b="0" dirty="0">
                <a:solidFill>
                  <a:prstClr val="black"/>
                </a:solidFill>
                <a:latin typeface="Calibri" panose="020F0502020204030204" pitchFamily="34" charset="0"/>
              </a:rPr>
              <a:t> D:</a:t>
            </a:r>
            <a:r>
              <a:rPr lang="cs-CZ" sz="1200" b="0" dirty="0">
                <a:solidFill>
                  <a:prstClr val="black"/>
                </a:solidFill>
                <a:latin typeface="Calibri" panose="020F0502020204030204" pitchFamily="34" charset="0"/>
              </a:rPr>
              <a:t> </a:t>
            </a:r>
            <a:r>
              <a:rPr lang="en-GB" sz="1200" b="0" dirty="0">
                <a:solidFill>
                  <a:prstClr val="black"/>
                </a:solidFill>
                <a:latin typeface="Calibri" panose="020F0502020204030204" pitchFamily="34" charset="0"/>
              </a:rPr>
              <a:t>Treatment of obesity: need to focus on high risk abdominally obese patients.</a:t>
            </a:r>
            <a:r>
              <a:rPr lang="cs-CZ" sz="1200" b="0" dirty="0">
                <a:solidFill>
                  <a:prstClr val="black"/>
                </a:solidFill>
                <a:latin typeface="Calibri" panose="020F0502020204030204" pitchFamily="34" charset="0"/>
              </a:rPr>
              <a:t> </a:t>
            </a:r>
            <a:r>
              <a:rPr lang="en-GB" sz="1200" b="0" dirty="0">
                <a:solidFill>
                  <a:prstClr val="black"/>
                </a:solidFill>
                <a:latin typeface="Calibri" panose="020F0502020204030204" pitchFamily="34" charset="0"/>
              </a:rPr>
              <a:t>BMJ. 2001 Mar 24;322(7288):716-20</a:t>
            </a:r>
            <a:r>
              <a:rPr lang="en-GB" sz="1200" b="0" dirty="0">
                <a:solidFill>
                  <a:prstClr val="white"/>
                </a:solidFill>
                <a:latin typeface="Calibri" panose="020F0502020204030204" pitchFamily="34" charset="0"/>
              </a:rPr>
              <a:t>.</a:t>
            </a:r>
          </a:p>
        </p:txBody>
      </p:sp>
      <p:pic>
        <p:nvPicPr>
          <p:cNvPr id="3074" name="Picture 2" descr="C:\Users\jfiala\Desktop\VÝUKA\13 - výuka podzim 2014\13 -  obezitologie\ob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052" y="354286"/>
            <a:ext cx="4811832" cy="6172305"/>
          </a:xfrm>
          <a:prstGeom prst="rect">
            <a:avLst/>
          </a:prstGeom>
          <a:noFill/>
          <a:extLst>
            <a:ext uri="{909E8E84-426E-40DD-AFC4-6F175D3DCCD1}">
              <a14:hiddenFill xmlns:a14="http://schemas.microsoft.com/office/drawing/2010/main">
                <a:solidFill>
                  <a:srgbClr val="FFFFFF"/>
                </a:solidFill>
              </a14:hiddenFill>
            </a:ext>
          </a:extLst>
        </p:spPr>
      </p:pic>
      <p:sp>
        <p:nvSpPr>
          <p:cNvPr id="4102" name="Line 2"/>
          <p:cNvSpPr>
            <a:spLocks noChangeShapeType="1"/>
          </p:cNvSpPr>
          <p:nvPr/>
        </p:nvSpPr>
        <p:spPr bwMode="auto">
          <a:xfrm>
            <a:off x="577850" y="3048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Tree>
    <p:extLst>
      <p:ext uri="{BB962C8B-B14F-4D97-AF65-F5344CB8AC3E}">
        <p14:creationId xmlns:p14="http://schemas.microsoft.com/office/powerpoint/2010/main" val="2855594289"/>
      </p:ext>
    </p:extLst>
  </p:cSld>
  <p:clrMapOvr>
    <a:masterClrMapping/>
  </p:clrMapOvr>
  <p:transition spd="med">
    <p:pull dir="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152400"/>
            <a:ext cx="8997950" cy="457200"/>
          </a:xfrm>
        </p:spPr>
        <p:txBody>
          <a:bodyPr wrap="square" numCol="1" anchorCtr="0" compatLnSpc="1">
            <a:prstTxWarp prst="textNoShape">
              <a:avLst/>
            </a:prstTxWarp>
            <a:noAutofit/>
          </a:bodyPr>
          <a:lstStyle/>
          <a:p>
            <a:pPr eaLnBrk="1" hangingPunct="1">
              <a:lnSpc>
                <a:spcPts val="3561"/>
              </a:lnSpc>
              <a:defRPr/>
            </a:pPr>
            <a:r>
              <a:rPr lang="en-GB" sz="2800" dirty="0">
                <a:effectLst>
                  <a:outerShdw blurRad="38100" dist="38100" dir="2700000" algn="tl">
                    <a:srgbClr val="C0C0C0"/>
                  </a:outerShdw>
                </a:effectLst>
                <a:latin typeface="Arial" charset="0"/>
              </a:rPr>
              <a:t>Metabolic syndrome</a:t>
            </a:r>
            <a:endParaRPr lang="en-GB" sz="28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35</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7620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dirty="0">
              <a:solidFill>
                <a:prstClr val="black"/>
              </a:solidFill>
              <a:latin typeface="Arial" pitchFamily="34" charset="0"/>
              <a:cs typeface="Arial" pitchFamily="34" charset="0"/>
            </a:endParaRPr>
          </a:p>
        </p:txBody>
      </p:sp>
      <p:sp>
        <p:nvSpPr>
          <p:cNvPr id="5" name="Rectangle 1"/>
          <p:cNvSpPr>
            <a:spLocks noChangeArrowheads="1"/>
          </p:cNvSpPr>
          <p:nvPr/>
        </p:nvSpPr>
        <p:spPr bwMode="auto">
          <a:xfrm>
            <a:off x="3277925" y="3450350"/>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dirty="0">
              <a:solidFill>
                <a:prstClr val="black"/>
              </a:solidFill>
              <a:latin typeface="Arial" pitchFamily="34" charset="0"/>
              <a:cs typeface="Arial" pitchFamily="34" charset="0"/>
            </a:endParaRPr>
          </a:p>
        </p:txBody>
      </p:sp>
      <p:sp>
        <p:nvSpPr>
          <p:cNvPr id="10" name="Rectangle 4"/>
          <p:cNvSpPr>
            <a:spLocks noChangeArrowheads="1"/>
          </p:cNvSpPr>
          <p:nvPr/>
        </p:nvSpPr>
        <p:spPr bwMode="auto">
          <a:xfrm>
            <a:off x="495301" y="914401"/>
            <a:ext cx="87503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spcAft>
                <a:spcPts val="0"/>
              </a:spcAft>
              <a:buClr>
                <a:srgbClr val="3399FF"/>
              </a:buClr>
              <a:buSzPct val="75000"/>
              <a:buFont typeface="Wingdings" pitchFamily="2" charset="2"/>
              <a:buChar char="n"/>
            </a:pPr>
            <a:r>
              <a:rPr lang="en-US" sz="1900" b="0" dirty="0">
                <a:solidFill>
                  <a:prstClr val="black"/>
                </a:solidFill>
                <a:latin typeface="Arial" pitchFamily="34" charset="0"/>
              </a:rPr>
              <a:t>Metabolic syndrome, sometimes known by other names, is a clustering of at least three of the five following medical conditions: abdominal obesity, high blood pressure, high blood sugar, high serum triglycerides and low high-density lipoprotein (HDL) levels.</a:t>
            </a:r>
          </a:p>
          <a:p>
            <a:pPr marL="359173" indent="-359173">
              <a:lnSpc>
                <a:spcPct val="120000"/>
              </a:lnSpc>
              <a:spcAft>
                <a:spcPts val="0"/>
              </a:spcAft>
              <a:buClr>
                <a:srgbClr val="3399FF"/>
              </a:buClr>
              <a:buSzPct val="75000"/>
              <a:buFont typeface="Wingdings" pitchFamily="2" charset="2"/>
              <a:buChar char="n"/>
            </a:pPr>
            <a:endParaRPr lang="en-US" sz="1900" b="0" dirty="0">
              <a:solidFill>
                <a:prstClr val="black"/>
              </a:solidFill>
              <a:latin typeface="Arial" pitchFamily="34" charset="0"/>
            </a:endParaRPr>
          </a:p>
          <a:p>
            <a:pPr marL="359173" indent="-359173">
              <a:lnSpc>
                <a:spcPct val="120000"/>
              </a:lnSpc>
              <a:spcAft>
                <a:spcPts val="0"/>
              </a:spcAft>
              <a:buClr>
                <a:srgbClr val="3399FF"/>
              </a:buClr>
              <a:buSzPct val="75000"/>
              <a:buFont typeface="Wingdings" pitchFamily="2" charset="2"/>
              <a:buChar char="n"/>
            </a:pPr>
            <a:r>
              <a:rPr lang="en-US" sz="1900" b="0" dirty="0">
                <a:solidFill>
                  <a:prstClr val="black"/>
                </a:solidFill>
                <a:latin typeface="Arial" pitchFamily="34" charset="0"/>
              </a:rPr>
              <a:t>Metabolic syndrome is associated with the risk of developing cardiovascular disease and type 2 diabetes.</a:t>
            </a:r>
            <a:endParaRPr lang="cs-CZ" sz="1900" b="0" dirty="0">
              <a:solidFill>
                <a:prstClr val="black"/>
              </a:solidFill>
              <a:latin typeface="Arial" pitchFamily="34" charset="0"/>
            </a:endParaRPr>
          </a:p>
          <a:p>
            <a:pPr marL="359173" indent="-359173">
              <a:lnSpc>
                <a:spcPct val="120000"/>
              </a:lnSpc>
              <a:spcAft>
                <a:spcPts val="0"/>
              </a:spcAft>
              <a:buClr>
                <a:srgbClr val="3399FF"/>
              </a:buClr>
              <a:buSzPct val="75000"/>
              <a:buFont typeface="Wingdings" pitchFamily="2" charset="2"/>
              <a:buChar char="n"/>
            </a:pPr>
            <a:endParaRPr lang="en-US" sz="1900" b="0" dirty="0">
              <a:solidFill>
                <a:prstClr val="black"/>
              </a:solidFill>
              <a:latin typeface="Arial" pitchFamily="34" charset="0"/>
            </a:endParaRPr>
          </a:p>
          <a:p>
            <a:pPr marL="359173" indent="-359173">
              <a:lnSpc>
                <a:spcPct val="120000"/>
              </a:lnSpc>
              <a:spcAft>
                <a:spcPts val="0"/>
              </a:spcAft>
              <a:buClr>
                <a:srgbClr val="3399FF"/>
              </a:buClr>
              <a:buSzPct val="75000"/>
              <a:buFont typeface="Wingdings" pitchFamily="2" charset="2"/>
              <a:buChar char="n"/>
            </a:pPr>
            <a:r>
              <a:rPr lang="en-US" sz="1900" b="0" dirty="0">
                <a:solidFill>
                  <a:prstClr val="black"/>
                </a:solidFill>
                <a:latin typeface="Arial" pitchFamily="34" charset="0"/>
              </a:rPr>
              <a:t>Insulin resistance, metabolic syndrome, and prediabetes are closely related to one another and have overlapping aspects.</a:t>
            </a:r>
          </a:p>
          <a:p>
            <a:pPr marL="359173" indent="-359173">
              <a:lnSpc>
                <a:spcPct val="120000"/>
              </a:lnSpc>
              <a:spcAft>
                <a:spcPts val="0"/>
              </a:spcAft>
              <a:buClr>
                <a:srgbClr val="3399FF"/>
              </a:buClr>
              <a:buSzPct val="75000"/>
              <a:buFont typeface="Wingdings" pitchFamily="2" charset="2"/>
              <a:buChar char="n"/>
            </a:pPr>
            <a:endParaRPr lang="en-US" sz="1900" b="0" dirty="0">
              <a:solidFill>
                <a:prstClr val="black"/>
              </a:solidFill>
              <a:latin typeface="Arial" pitchFamily="34" charset="0"/>
            </a:endParaRPr>
          </a:p>
          <a:p>
            <a:pPr marL="359173" indent="-359173">
              <a:lnSpc>
                <a:spcPct val="120000"/>
              </a:lnSpc>
              <a:spcAft>
                <a:spcPts val="0"/>
              </a:spcAft>
              <a:buClr>
                <a:srgbClr val="3399FF"/>
              </a:buClr>
              <a:buSzPct val="75000"/>
              <a:buFont typeface="Wingdings" pitchFamily="2" charset="2"/>
              <a:buChar char="n"/>
            </a:pPr>
            <a:r>
              <a:rPr lang="en-US" sz="1900" b="0" dirty="0">
                <a:solidFill>
                  <a:prstClr val="black"/>
                </a:solidFill>
                <a:latin typeface="Arial" pitchFamily="34" charset="0"/>
              </a:rPr>
              <a:t>The syndrome is thought to be caused by an underlying disorder of energy utilization and storage.</a:t>
            </a:r>
            <a:r>
              <a:rPr lang="en-GB" sz="1900" b="0" dirty="0">
                <a:solidFill>
                  <a:prstClr val="black"/>
                </a:solidFill>
                <a:latin typeface="Arial" pitchFamily="34" charset="0"/>
              </a:rPr>
              <a:t> </a:t>
            </a:r>
            <a:endParaRPr lang="cs-CZ" sz="2100" dirty="0">
              <a:solidFill>
                <a:prstClr val="black"/>
              </a:solidFill>
              <a:latin typeface="Arial" pitchFamily="34" charset="0"/>
            </a:endParaRPr>
          </a:p>
        </p:txBody>
      </p:sp>
    </p:spTree>
    <p:extLst>
      <p:ext uri="{BB962C8B-B14F-4D97-AF65-F5344CB8AC3E}">
        <p14:creationId xmlns:p14="http://schemas.microsoft.com/office/powerpoint/2010/main" val="2315803420"/>
      </p:ext>
    </p:extLst>
  </p:cSld>
  <p:clrMapOvr>
    <a:masterClrMapping/>
  </p:clrMapOvr>
  <p:transition spd="med">
    <p:pull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36</a:t>
            </a:fld>
            <a:endParaRPr lang="cs-CZ" sz="1300" dirty="0">
              <a:solidFill>
                <a:prstClr val="black">
                  <a:lumMod val="65000"/>
                  <a:lumOff val="35000"/>
                </a:prstClr>
              </a:solidFill>
              <a:latin typeface="Century Gothic" pitchFamily="34" charset="0"/>
            </a:endParaRPr>
          </a:p>
        </p:txBody>
      </p:sp>
      <p:pic>
        <p:nvPicPr>
          <p:cNvPr id="2" name="Picture 2" descr="C:\Users\jfiala\Desktop\VÝUKA\20 - Výuka jaro 2018\00 - příprava OPZ II\hodnocení výživového stavu\Matabolic synsrom\mrtabolic syndrom criter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53202"/>
            <a:ext cx="8617347" cy="61682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495301" y="76201"/>
            <a:ext cx="8997950" cy="457200"/>
          </a:xfrm>
          <a:prstGeom prst="rect">
            <a:avLst/>
          </a:prstGeom>
        </p:spPr>
        <p:txBody>
          <a:bodyPr vert="horz" wrap="square" lIns="95779" tIns="47890" rIns="95779" bIns="47890" numCol="1" rtlCol="0" anchor="b" anchorCtr="0" compatLnSpc="1">
            <a:prstTxWarp prst="textNoShape">
              <a:avLst/>
            </a:prstTxWarp>
            <a:noAutofit/>
          </a:bodyPr>
          <a:lstStyle>
            <a:lvl1pPr algn="ctr" rtl="0" eaLnBrk="0" fontAlgn="base" hangingPunct="0">
              <a:lnSpc>
                <a:spcPts val="6075"/>
              </a:lnSpc>
              <a:spcBef>
                <a:spcPct val="0"/>
              </a:spcBef>
              <a:spcAft>
                <a:spcPct val="0"/>
              </a:spcAft>
              <a:defRPr sz="57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6075"/>
              </a:lnSpc>
              <a:spcBef>
                <a:spcPct val="0"/>
              </a:spcBef>
              <a:spcAft>
                <a:spcPct val="0"/>
              </a:spcAft>
              <a:defRPr sz="5700">
                <a:solidFill>
                  <a:schemeClr val="tx2"/>
                </a:solidFill>
                <a:latin typeface="Palatino Linotype" pitchFamily="18" charset="0"/>
              </a:defRPr>
            </a:lvl2pPr>
            <a:lvl3pPr algn="ctr" rtl="0" eaLnBrk="0" fontAlgn="base" hangingPunct="0">
              <a:lnSpc>
                <a:spcPts val="6075"/>
              </a:lnSpc>
              <a:spcBef>
                <a:spcPct val="0"/>
              </a:spcBef>
              <a:spcAft>
                <a:spcPct val="0"/>
              </a:spcAft>
              <a:defRPr sz="5700">
                <a:solidFill>
                  <a:schemeClr val="tx2"/>
                </a:solidFill>
                <a:latin typeface="Palatino Linotype" pitchFamily="18" charset="0"/>
              </a:defRPr>
            </a:lvl3pPr>
            <a:lvl4pPr algn="ctr" rtl="0" eaLnBrk="0" fontAlgn="base" hangingPunct="0">
              <a:lnSpc>
                <a:spcPts val="6075"/>
              </a:lnSpc>
              <a:spcBef>
                <a:spcPct val="0"/>
              </a:spcBef>
              <a:spcAft>
                <a:spcPct val="0"/>
              </a:spcAft>
              <a:defRPr sz="5700">
                <a:solidFill>
                  <a:schemeClr val="tx2"/>
                </a:solidFill>
                <a:latin typeface="Palatino Linotype" pitchFamily="18" charset="0"/>
              </a:defRPr>
            </a:lvl4pPr>
            <a:lvl5pPr algn="ctr" rtl="0" eaLnBrk="0" fontAlgn="base" hangingPunct="0">
              <a:lnSpc>
                <a:spcPts val="6075"/>
              </a:lnSpc>
              <a:spcBef>
                <a:spcPct val="0"/>
              </a:spcBef>
              <a:spcAft>
                <a:spcPct val="0"/>
              </a:spcAft>
              <a:defRPr sz="5700">
                <a:solidFill>
                  <a:schemeClr val="tx2"/>
                </a:solidFill>
                <a:latin typeface="Palatino Linotype" pitchFamily="18" charset="0"/>
              </a:defRPr>
            </a:lvl5pPr>
            <a:lvl6pPr marL="478898" algn="ctr" rtl="0" fontAlgn="base">
              <a:lnSpc>
                <a:spcPts val="6075"/>
              </a:lnSpc>
              <a:spcBef>
                <a:spcPct val="0"/>
              </a:spcBef>
              <a:spcAft>
                <a:spcPct val="0"/>
              </a:spcAft>
              <a:defRPr sz="5700">
                <a:solidFill>
                  <a:schemeClr val="tx2"/>
                </a:solidFill>
                <a:latin typeface="Palatino Linotype" pitchFamily="18" charset="0"/>
              </a:defRPr>
            </a:lvl6pPr>
            <a:lvl7pPr marL="957795" algn="ctr" rtl="0" fontAlgn="base">
              <a:lnSpc>
                <a:spcPts val="6075"/>
              </a:lnSpc>
              <a:spcBef>
                <a:spcPct val="0"/>
              </a:spcBef>
              <a:spcAft>
                <a:spcPct val="0"/>
              </a:spcAft>
              <a:defRPr sz="5700">
                <a:solidFill>
                  <a:schemeClr val="tx2"/>
                </a:solidFill>
                <a:latin typeface="Palatino Linotype" pitchFamily="18" charset="0"/>
              </a:defRPr>
            </a:lvl7pPr>
            <a:lvl8pPr marL="1436690" algn="ctr" rtl="0" fontAlgn="base">
              <a:lnSpc>
                <a:spcPts val="6075"/>
              </a:lnSpc>
              <a:spcBef>
                <a:spcPct val="0"/>
              </a:spcBef>
              <a:spcAft>
                <a:spcPct val="0"/>
              </a:spcAft>
              <a:defRPr sz="5700">
                <a:solidFill>
                  <a:schemeClr val="tx2"/>
                </a:solidFill>
                <a:latin typeface="Palatino Linotype" pitchFamily="18" charset="0"/>
              </a:defRPr>
            </a:lvl8pPr>
            <a:lvl9pPr marL="1915588" algn="ctr" rtl="0" fontAlgn="base">
              <a:lnSpc>
                <a:spcPts val="6075"/>
              </a:lnSpc>
              <a:spcBef>
                <a:spcPct val="0"/>
              </a:spcBef>
              <a:spcAft>
                <a:spcPct val="0"/>
              </a:spcAft>
              <a:defRPr sz="5700">
                <a:solidFill>
                  <a:schemeClr val="tx2"/>
                </a:solidFill>
                <a:latin typeface="Palatino Linotype" pitchFamily="18" charset="0"/>
              </a:defRPr>
            </a:lvl9pPr>
          </a:lstStyle>
          <a:p>
            <a:pPr eaLnBrk="1" hangingPunct="1">
              <a:lnSpc>
                <a:spcPts val="3561"/>
              </a:lnSpc>
              <a:defRPr/>
            </a:pPr>
            <a:r>
              <a:rPr lang="en-GB" sz="2400" b="0" dirty="0" smtClean="0">
                <a:effectLst>
                  <a:outerShdw blurRad="38100" dist="38100" dir="2700000" algn="tl">
                    <a:srgbClr val="C0C0C0"/>
                  </a:outerShdw>
                </a:effectLst>
                <a:latin typeface="Arial" charset="0"/>
              </a:rPr>
              <a:t>Metabolic syndrome</a:t>
            </a:r>
            <a:endParaRPr lang="en-GB" sz="2400" b="0" dirty="0">
              <a:effectLst>
                <a:outerShdw blurRad="38100" dist="38100" dir="2700000" algn="tl">
                  <a:srgbClr val="C0C0C0"/>
                </a:outerShdw>
              </a:effectLst>
            </a:endParaRPr>
          </a:p>
        </p:txBody>
      </p:sp>
    </p:spTree>
    <p:extLst>
      <p:ext uri="{BB962C8B-B14F-4D97-AF65-F5344CB8AC3E}">
        <p14:creationId xmlns:p14="http://schemas.microsoft.com/office/powerpoint/2010/main" val="1639191416"/>
      </p:ext>
    </p:extLst>
  </p:cSld>
  <p:clrMapOvr>
    <a:masterClrMapping/>
  </p:clrMapOvr>
  <p:transition spd="med">
    <p:pull dir="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37</a:t>
            </a:fld>
            <a:endParaRPr lang="cs-CZ" sz="1300" dirty="0">
              <a:solidFill>
                <a:prstClr val="black">
                  <a:lumMod val="65000"/>
                  <a:lumOff val="35000"/>
                </a:prstClr>
              </a:solidFill>
              <a:latin typeface="Century Gothic" pitchFamily="34" charset="0"/>
            </a:endParaRPr>
          </a:p>
        </p:txBody>
      </p:sp>
      <p:pic>
        <p:nvPicPr>
          <p:cNvPr id="7170" name="Picture 2" descr="C:\Users\jfiala\Desktop\VÝUKA\20 - Výuka jaro 2018\00 - příprava OPZ II\hodnocení výživového stavu\Matabolic synsrom\waist circumfer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3863"/>
            <a:ext cx="7550152" cy="661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259753"/>
      </p:ext>
    </p:extLst>
  </p:cSld>
  <p:clrMapOvr>
    <a:masterClrMapping/>
  </p:clrMapOvr>
  <p:transition spd="med">
    <p:pull dir="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38</a:t>
            </a:fld>
            <a:endParaRPr lang="cs-CZ" sz="1300" dirty="0">
              <a:solidFill>
                <a:prstClr val="black">
                  <a:lumMod val="65000"/>
                  <a:lumOff val="35000"/>
                </a:prstClr>
              </a:solidFill>
              <a:latin typeface="Century Gothic" pitchFamily="34" charset="0"/>
            </a:endParaRPr>
          </a:p>
        </p:txBody>
      </p:sp>
      <p:pic>
        <p:nvPicPr>
          <p:cNvPr id="5122" name="Picture 2" descr="Výsledek obrázku pro WH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1" y="4267200"/>
            <a:ext cx="3443668" cy="24383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ýsledek obrázku pro WH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8043" y="838200"/>
            <a:ext cx="19378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ýsledek obrázku pro WHR -  apple pear">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5352" y="2492330"/>
            <a:ext cx="5035550" cy="428947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Výsledek obrázku pro WHR -  apple pear">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1827" y="914401"/>
            <a:ext cx="4313523" cy="286683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894972" y="56347"/>
            <a:ext cx="4018643" cy="496825"/>
          </a:xfrm>
          <a:prstGeom prst="rect">
            <a:avLst/>
          </a:prstGeom>
        </p:spPr>
        <p:txBody>
          <a:bodyPr wrap="none" lIns="95779" tIns="47890" rIns="95779" bIns="47890">
            <a:spAutoFit/>
          </a:bodyPr>
          <a:lstStyle/>
          <a:p>
            <a:r>
              <a:rPr lang="en-GB" sz="2600" b="0" dirty="0">
                <a:solidFill>
                  <a:srgbClr val="2F5897"/>
                </a:solidFill>
                <a:effectLst>
                  <a:outerShdw blurRad="38100" dist="38100" dir="2700000" algn="tl">
                    <a:srgbClr val="C0C0C0"/>
                  </a:outerShdw>
                </a:effectLst>
                <a:latin typeface="Arial" charset="0"/>
                <a:ea typeface="+mj-ea"/>
                <a:cs typeface="+mj-cs"/>
              </a:rPr>
              <a:t>WHR – Waist to Hip Ratio</a:t>
            </a:r>
            <a:endParaRPr lang="en-GB" dirty="0"/>
          </a:p>
        </p:txBody>
      </p:sp>
      <p:sp>
        <p:nvSpPr>
          <p:cNvPr id="12" name="Line 2"/>
          <p:cNvSpPr>
            <a:spLocks noChangeShapeType="1"/>
          </p:cNvSpPr>
          <p:nvPr/>
        </p:nvSpPr>
        <p:spPr bwMode="auto">
          <a:xfrm>
            <a:off x="412749"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Tree>
    <p:extLst>
      <p:ext uri="{BB962C8B-B14F-4D97-AF65-F5344CB8AC3E}">
        <p14:creationId xmlns:p14="http://schemas.microsoft.com/office/powerpoint/2010/main" val="1295690355"/>
      </p:ext>
    </p:extLst>
  </p:cSld>
  <p:clrMapOvr>
    <a:masterClrMapping/>
  </p:clrMapOvr>
  <p:transition spd="med">
    <p:pull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rmAutofit fontScale="90000"/>
          </a:bodyPr>
          <a:lstStyle/>
          <a:p>
            <a:pPr eaLnBrk="1" hangingPunct="1">
              <a:lnSpc>
                <a:spcPts val="3561"/>
              </a:lnSpc>
              <a:defRPr/>
            </a:pPr>
            <a:r>
              <a:rPr lang="en-US" sz="2600" dirty="0">
                <a:effectLst>
                  <a:outerShdw blurRad="38100" dist="38100" dir="2700000" algn="tl">
                    <a:srgbClr val="C0C0C0"/>
                  </a:outerShdw>
                </a:effectLst>
                <a:latin typeface="Arial" charset="0"/>
              </a:rPr>
              <a:t>WHR</a:t>
            </a:r>
            <a:r>
              <a:rPr lang="cs-CZ" sz="2600" dirty="0">
                <a:effectLst>
                  <a:outerShdw blurRad="38100" dist="38100" dir="2700000" algn="tl">
                    <a:srgbClr val="C0C0C0"/>
                  </a:outerShdw>
                </a:effectLst>
                <a:latin typeface="Arial" charset="0"/>
              </a:rPr>
              <a:t> – </a:t>
            </a:r>
            <a:r>
              <a:rPr lang="en-GB" sz="2600" dirty="0">
                <a:effectLst>
                  <a:outerShdw blurRad="38100" dist="38100" dir="2700000" algn="tl">
                    <a:srgbClr val="C0C0C0"/>
                  </a:outerShdw>
                </a:effectLst>
                <a:latin typeface="Arial" charset="0"/>
              </a:rPr>
              <a:t>diagnostic criteria</a:t>
            </a:r>
            <a:endParaRPr lang="en-GB" sz="2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39</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graphicFrame>
        <p:nvGraphicFramePr>
          <p:cNvPr id="4" name="Tabulka 3"/>
          <p:cNvGraphicFramePr>
            <a:graphicFrameLocks noGrp="1"/>
          </p:cNvGraphicFramePr>
          <p:nvPr>
            <p:extLst/>
          </p:nvPr>
        </p:nvGraphicFramePr>
        <p:xfrm>
          <a:off x="1403351" y="838200"/>
          <a:ext cx="6356350" cy="2971801"/>
        </p:xfrm>
        <a:graphic>
          <a:graphicData uri="http://schemas.openxmlformats.org/drawingml/2006/table">
            <a:tbl>
              <a:tblPr firstRow="1" firstCol="1" bandRow="1">
                <a:tableStyleId>{5C22544A-7EE6-4342-B048-85BDC9FD1C3A}</a:tableStyleId>
              </a:tblPr>
              <a:tblGrid>
                <a:gridCol w="1487322">
                  <a:extLst>
                    <a:ext uri="{9D8B030D-6E8A-4147-A177-3AD203B41FA5}">
                      <a16:colId xmlns:a16="http://schemas.microsoft.com/office/drawing/2014/main" val="20000"/>
                    </a:ext>
                  </a:extLst>
                </a:gridCol>
                <a:gridCol w="1487322">
                  <a:extLst>
                    <a:ext uri="{9D8B030D-6E8A-4147-A177-3AD203B41FA5}">
                      <a16:colId xmlns:a16="http://schemas.microsoft.com/office/drawing/2014/main" val="20001"/>
                    </a:ext>
                  </a:extLst>
                </a:gridCol>
                <a:gridCol w="1690853">
                  <a:extLst>
                    <a:ext uri="{9D8B030D-6E8A-4147-A177-3AD203B41FA5}">
                      <a16:colId xmlns:a16="http://schemas.microsoft.com/office/drawing/2014/main" val="20002"/>
                    </a:ext>
                  </a:extLst>
                </a:gridCol>
                <a:gridCol w="1690853">
                  <a:extLst>
                    <a:ext uri="{9D8B030D-6E8A-4147-A177-3AD203B41FA5}">
                      <a16:colId xmlns:a16="http://schemas.microsoft.com/office/drawing/2014/main" val="20003"/>
                    </a:ext>
                  </a:extLst>
                </a:gridCol>
              </a:tblGrid>
              <a:tr h="1306311">
                <a:tc>
                  <a:txBody>
                    <a:bodyPr/>
                    <a:lstStyle/>
                    <a:p>
                      <a:pPr algn="ctr">
                        <a:lnSpc>
                          <a:spcPts val="2000"/>
                        </a:lnSpc>
                        <a:spcAft>
                          <a:spcPts val="0"/>
                        </a:spcAft>
                      </a:pPr>
                      <a:r>
                        <a:rPr lang="cs-CZ" sz="1700" dirty="0">
                          <a:effectLst/>
                          <a:latin typeface="Calibri" panose="020F0502020204030204" pitchFamily="34" charset="0"/>
                        </a:rPr>
                        <a:t> </a:t>
                      </a:r>
                      <a:endParaRPr lang="en-GB" sz="1700" dirty="0">
                        <a:effectLst/>
                        <a:latin typeface="Calibri" panose="020F0502020204030204" pitchFamily="34" charset="0"/>
                        <a:ea typeface="Calibri"/>
                        <a:cs typeface="Times New Roman"/>
                      </a:endParaRPr>
                    </a:p>
                  </a:txBody>
                  <a:tcPr marL="74295" marR="74295" marT="0" marB="0"/>
                </a:tc>
                <a:tc>
                  <a:txBody>
                    <a:bodyPr/>
                    <a:lstStyle/>
                    <a:p>
                      <a:pPr algn="ctr">
                        <a:lnSpc>
                          <a:spcPct val="115000"/>
                        </a:lnSpc>
                        <a:spcAft>
                          <a:spcPts val="0"/>
                        </a:spcAft>
                      </a:pPr>
                      <a:r>
                        <a:rPr lang="en-GB" sz="1700" noProof="0" dirty="0" smtClean="0">
                          <a:effectLst/>
                          <a:latin typeface="Calibri" panose="020F0502020204030204" pitchFamily="34" charset="0"/>
                        </a:rPr>
                        <a:t>Low risk</a:t>
                      </a:r>
                      <a:endParaRPr lang="en-GB" sz="1700" noProof="0" dirty="0">
                        <a:effectLst/>
                        <a:latin typeface="Calibri" panose="020F0502020204030204" pitchFamily="34" charset="0"/>
                        <a:ea typeface="Calibri"/>
                        <a:cs typeface="Times New Roman"/>
                      </a:endParaRPr>
                    </a:p>
                  </a:txBody>
                  <a:tcPr marL="74295" marR="74295" marT="0" marB="0"/>
                </a:tc>
                <a:tc>
                  <a:txBody>
                    <a:bodyPr/>
                    <a:lstStyle/>
                    <a:p>
                      <a:pPr algn="ctr">
                        <a:lnSpc>
                          <a:spcPct val="115000"/>
                        </a:lnSpc>
                        <a:spcAft>
                          <a:spcPts val="0"/>
                        </a:spcAft>
                      </a:pPr>
                      <a:r>
                        <a:rPr lang="en-GB" sz="1700" noProof="0" dirty="0" smtClean="0">
                          <a:effectLst/>
                          <a:latin typeface="Calibri" panose="020F0502020204030204" pitchFamily="34" charset="0"/>
                        </a:rPr>
                        <a:t>Moderate risk</a:t>
                      </a:r>
                      <a:endParaRPr lang="en-GB" sz="1700" noProof="0" dirty="0">
                        <a:effectLst/>
                        <a:latin typeface="Calibri" panose="020F0502020204030204" pitchFamily="34" charset="0"/>
                        <a:ea typeface="Calibri"/>
                        <a:cs typeface="Times New Roman"/>
                      </a:endParaRPr>
                    </a:p>
                  </a:txBody>
                  <a:tcPr marL="74295" marR="74295" marT="0" marB="0"/>
                </a:tc>
                <a:tc>
                  <a:txBody>
                    <a:bodyPr/>
                    <a:lstStyle/>
                    <a:p>
                      <a:pPr algn="ctr">
                        <a:lnSpc>
                          <a:spcPct val="115000"/>
                        </a:lnSpc>
                        <a:spcAft>
                          <a:spcPts val="0"/>
                        </a:spcAft>
                      </a:pPr>
                      <a:r>
                        <a:rPr lang="en-GB" sz="1700" noProof="0" dirty="0" smtClean="0">
                          <a:effectLst/>
                          <a:latin typeface="Calibri" panose="020F0502020204030204" pitchFamily="34" charset="0"/>
                        </a:rPr>
                        <a:t>High risk</a:t>
                      </a:r>
                      <a:endParaRPr lang="en-GB" sz="1700" noProof="0" dirty="0">
                        <a:effectLst/>
                        <a:latin typeface="Calibri" panose="020F0502020204030204" pitchFamily="34" charset="0"/>
                        <a:ea typeface="Calibri"/>
                        <a:cs typeface="Times New Roman"/>
                      </a:endParaRPr>
                    </a:p>
                  </a:txBody>
                  <a:tcPr marL="74295" marR="74295" marT="0" marB="0"/>
                </a:tc>
                <a:extLst>
                  <a:ext uri="{0D108BD9-81ED-4DB2-BD59-A6C34878D82A}">
                    <a16:rowId xmlns:a16="http://schemas.microsoft.com/office/drawing/2014/main" val="10000"/>
                  </a:ext>
                </a:extLst>
              </a:tr>
              <a:tr h="832745">
                <a:tc>
                  <a:txBody>
                    <a:bodyPr/>
                    <a:lstStyle/>
                    <a:p>
                      <a:pPr algn="ctr">
                        <a:lnSpc>
                          <a:spcPts val="2000"/>
                        </a:lnSpc>
                        <a:spcAft>
                          <a:spcPts val="0"/>
                        </a:spcAft>
                      </a:pPr>
                      <a:r>
                        <a:rPr lang="en-GB" sz="1700" noProof="0" dirty="0" smtClean="0">
                          <a:effectLst/>
                          <a:latin typeface="Calibri" panose="020F0502020204030204" pitchFamily="34" charset="0"/>
                        </a:rPr>
                        <a:t>Men</a:t>
                      </a:r>
                      <a:endParaRPr lang="en-GB" sz="1700"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US" sz="1900" dirty="0">
                          <a:effectLst/>
                          <a:latin typeface="Calibri" panose="020F0502020204030204" pitchFamily="34" charset="0"/>
                        </a:rPr>
                        <a:t>&lt; 0.95</a:t>
                      </a:r>
                      <a:endParaRPr lang="en-GB" sz="190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cs-CZ" sz="1900" dirty="0">
                          <a:effectLst/>
                          <a:latin typeface="Calibri" panose="020F0502020204030204" pitchFamily="34" charset="0"/>
                        </a:rPr>
                        <a:t>0.95 - 1.00</a:t>
                      </a:r>
                      <a:endParaRPr lang="en-GB" sz="190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cs-CZ" sz="1900" dirty="0">
                          <a:effectLst/>
                          <a:latin typeface="Calibri" panose="020F0502020204030204" pitchFamily="34" charset="0"/>
                        </a:rPr>
                        <a:t>&gt; 1.00</a:t>
                      </a:r>
                      <a:endParaRPr lang="en-GB" sz="1900" dirty="0">
                        <a:effectLst/>
                        <a:latin typeface="Calibri" panose="020F0502020204030204" pitchFamily="34" charset="0"/>
                        <a:ea typeface="Calibri"/>
                        <a:cs typeface="Times New Roman"/>
                      </a:endParaRPr>
                    </a:p>
                  </a:txBody>
                  <a:tcPr marL="74295" marR="74295" marT="0" marB="0"/>
                </a:tc>
                <a:extLst>
                  <a:ext uri="{0D108BD9-81ED-4DB2-BD59-A6C34878D82A}">
                    <a16:rowId xmlns:a16="http://schemas.microsoft.com/office/drawing/2014/main" val="10001"/>
                  </a:ext>
                </a:extLst>
              </a:tr>
              <a:tr h="832745">
                <a:tc>
                  <a:txBody>
                    <a:bodyPr/>
                    <a:lstStyle/>
                    <a:p>
                      <a:pPr algn="ctr">
                        <a:lnSpc>
                          <a:spcPts val="2000"/>
                        </a:lnSpc>
                        <a:spcAft>
                          <a:spcPts val="0"/>
                        </a:spcAft>
                      </a:pPr>
                      <a:r>
                        <a:rPr lang="en-GB" sz="1700" noProof="0" dirty="0" smtClean="0">
                          <a:effectLst/>
                          <a:latin typeface="Calibri" panose="020F0502020204030204" pitchFamily="34" charset="0"/>
                        </a:rPr>
                        <a:t>Women</a:t>
                      </a:r>
                      <a:endParaRPr lang="en-GB" sz="1700" noProof="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US" sz="1900">
                          <a:effectLst/>
                          <a:latin typeface="Calibri" panose="020F0502020204030204" pitchFamily="34" charset="0"/>
                        </a:rPr>
                        <a:t>&lt; 0.80</a:t>
                      </a:r>
                      <a:endParaRPr lang="en-GB" sz="190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US" sz="1900">
                          <a:effectLst/>
                          <a:latin typeface="Calibri" panose="020F0502020204030204" pitchFamily="34" charset="0"/>
                        </a:rPr>
                        <a:t>0.81 - 0.85</a:t>
                      </a:r>
                      <a:endParaRPr lang="en-GB" sz="190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US" sz="1900" dirty="0">
                          <a:effectLst/>
                          <a:latin typeface="Calibri" panose="020F0502020204030204" pitchFamily="34" charset="0"/>
                        </a:rPr>
                        <a:t>&gt; 0.85</a:t>
                      </a:r>
                      <a:endParaRPr lang="en-GB" sz="1900" dirty="0">
                        <a:effectLst/>
                        <a:latin typeface="Calibri" panose="020F0502020204030204" pitchFamily="34" charset="0"/>
                        <a:ea typeface="Calibri"/>
                        <a:cs typeface="Times New Roman"/>
                      </a:endParaRPr>
                    </a:p>
                  </a:txBody>
                  <a:tcPr marL="74295" marR="74295" marT="0" marB="0"/>
                </a:tc>
                <a:extLst>
                  <a:ext uri="{0D108BD9-81ED-4DB2-BD59-A6C34878D82A}">
                    <a16:rowId xmlns:a16="http://schemas.microsoft.com/office/drawing/2014/main" val="10002"/>
                  </a:ext>
                </a:extLst>
              </a:tr>
            </a:tbl>
          </a:graphicData>
        </a:graphic>
      </p:graphicFrame>
      <p:sp>
        <p:nvSpPr>
          <p:cNvPr id="5" name="Rectangle 1"/>
          <p:cNvSpPr>
            <a:spLocks noChangeArrowheads="1"/>
          </p:cNvSpPr>
          <p:nvPr/>
        </p:nvSpPr>
        <p:spPr bwMode="auto">
          <a:xfrm>
            <a:off x="3277925" y="3450350"/>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pic>
        <p:nvPicPr>
          <p:cNvPr id="8194" name="Picture 2" descr="C:\Users\jfiala\Desktop\VÝUKA\13 - výuka podzim 2014\13 -  obezitologie\obr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965" y="5486400"/>
            <a:ext cx="5800034" cy="102576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454966" y="4233447"/>
            <a:ext cx="4953001" cy="358325"/>
          </a:xfrm>
          <a:prstGeom prst="rect">
            <a:avLst/>
          </a:prstGeom>
        </p:spPr>
        <p:txBody>
          <a:bodyPr lIns="95779" tIns="47890" rIns="95779" bIns="47890">
            <a:spAutoFit/>
          </a:bodyPr>
          <a:lstStyle/>
          <a:p>
            <a:pPr algn="ctr"/>
            <a:r>
              <a:rPr lang="en-GB" sz="1700" dirty="0">
                <a:solidFill>
                  <a:prstClr val="black"/>
                </a:solidFill>
              </a:rPr>
              <a:t>Ideal value (heal</a:t>
            </a:r>
            <a:r>
              <a:rPr lang="cs-CZ" sz="1700" dirty="0">
                <a:solidFill>
                  <a:prstClr val="black"/>
                </a:solidFill>
              </a:rPr>
              <a:t>t</a:t>
            </a:r>
            <a:r>
              <a:rPr lang="en-GB" sz="1700" dirty="0">
                <a:solidFill>
                  <a:prstClr val="black"/>
                </a:solidFill>
              </a:rPr>
              <a:t>h and fertility):   Men 0.9,   Women 0.7  </a:t>
            </a:r>
          </a:p>
        </p:txBody>
      </p:sp>
    </p:spTree>
    <p:extLst>
      <p:ext uri="{BB962C8B-B14F-4D97-AF65-F5344CB8AC3E}">
        <p14:creationId xmlns:p14="http://schemas.microsoft.com/office/powerpoint/2010/main" val="1395979622"/>
      </p:ext>
    </p:extLst>
  </p:cSld>
  <p:clrMapOvr>
    <a:masterClrMapping/>
  </p:clrMapOvr>
  <p:transition spd="med">
    <p:pull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0"/>
            <a:ext cx="8997950" cy="381000"/>
          </a:xfrm>
        </p:spPr>
        <p:txBody>
          <a:bodyPr wrap="square" numCol="1" anchorCtr="0" compatLnSpc="1">
            <a:prstTxWarp prst="textNoShape">
              <a:avLst/>
            </a:prstTxWarp>
            <a:noAutofit/>
          </a:bodyPr>
          <a:lstStyle/>
          <a:p>
            <a:pPr eaLnBrk="1" hangingPunct="1">
              <a:lnSpc>
                <a:spcPct val="100000"/>
              </a:lnSpc>
            </a:pPr>
            <a:r>
              <a:rPr lang="en-GB" sz="2100" dirty="0" smtClean="0">
                <a:effectLst>
                  <a:outerShdw blurRad="38100" dist="38100" dir="2700000" algn="tl">
                    <a:srgbClr val="C0C0C0"/>
                  </a:outerShdw>
                </a:effectLst>
                <a:latin typeface="Arial" pitchFamily="34" charset="0"/>
              </a:rPr>
              <a:t>Malnutrition</a:t>
            </a:r>
            <a:r>
              <a:rPr lang="cs-CZ" sz="2100" dirty="0" smtClean="0">
                <a:effectLst>
                  <a:outerShdw blurRad="38100" dist="38100" dir="2700000" algn="tl">
                    <a:srgbClr val="C0C0C0"/>
                  </a:outerShdw>
                </a:effectLst>
                <a:latin typeface="Arial" pitchFamily="34" charset="0"/>
              </a:rPr>
              <a:t>s</a:t>
            </a:r>
            <a:endParaRPr lang="en-GB" sz="21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4</a:t>
            </a:fld>
            <a:endParaRPr lang="cs-CZ" sz="1300" dirty="0">
              <a:solidFill>
                <a:prstClr val="black">
                  <a:lumMod val="65000"/>
                  <a:lumOff val="35000"/>
                </a:prstClr>
              </a:solidFill>
              <a:latin typeface="Century Gothic" pitchFamily="34" charset="0"/>
            </a:endParaRPr>
          </a:p>
        </p:txBody>
      </p:sp>
      <p:sp>
        <p:nvSpPr>
          <p:cNvPr id="7" name="Obdélník 6"/>
          <p:cNvSpPr/>
          <p:nvPr/>
        </p:nvSpPr>
        <p:spPr>
          <a:xfrm>
            <a:off x="495301" y="533402"/>
            <a:ext cx="6356350" cy="359864"/>
          </a:xfrm>
          <a:prstGeom prst="rect">
            <a:avLst/>
          </a:prstGeom>
        </p:spPr>
        <p:txBody>
          <a:bodyPr wrap="square" lIns="95779" tIns="47890" rIns="95779" bIns="47890">
            <a:spAutoFit/>
          </a:bodyPr>
          <a:lstStyle/>
          <a:p>
            <a:pPr marL="283347" indent="-188898">
              <a:lnSpc>
                <a:spcPct val="90000"/>
              </a:lnSpc>
              <a:spcAft>
                <a:spcPts val="0"/>
              </a:spcAft>
            </a:pPr>
            <a:r>
              <a:rPr lang="en-GB" sz="1900" dirty="0">
                <a:solidFill>
                  <a:srgbClr val="000000"/>
                </a:solidFill>
                <a:latin typeface="Arial"/>
                <a:ea typeface="Times New Roman"/>
                <a:cs typeface="Times New Roman"/>
              </a:rPr>
              <a:t>Malnutrition by deficiency - undernutrition</a:t>
            </a:r>
            <a:endParaRPr lang="en-GB" sz="1900" dirty="0"/>
          </a:p>
        </p:txBody>
      </p:sp>
      <p:sp>
        <p:nvSpPr>
          <p:cNvPr id="8" name="Obdélník 7"/>
          <p:cNvSpPr/>
          <p:nvPr/>
        </p:nvSpPr>
        <p:spPr>
          <a:xfrm>
            <a:off x="660400" y="5638801"/>
            <a:ext cx="4698829" cy="359864"/>
          </a:xfrm>
          <a:prstGeom prst="rect">
            <a:avLst/>
          </a:prstGeom>
        </p:spPr>
        <p:txBody>
          <a:bodyPr wrap="none" lIns="95779" tIns="47890" rIns="95779" bIns="47890">
            <a:spAutoFit/>
          </a:bodyPr>
          <a:lstStyle/>
          <a:p>
            <a:pPr marL="283347" indent="-188898">
              <a:lnSpc>
                <a:spcPct val="90000"/>
              </a:lnSpc>
              <a:spcAft>
                <a:spcPts val="0"/>
              </a:spcAft>
            </a:pPr>
            <a:r>
              <a:rPr lang="en-GB" sz="1900" dirty="0" smtClean="0">
                <a:solidFill>
                  <a:srgbClr val="000000"/>
                </a:solidFill>
                <a:latin typeface="Arial"/>
                <a:ea typeface="Times New Roman"/>
                <a:cs typeface="Times New Roman"/>
              </a:rPr>
              <a:t>Malnutrition</a:t>
            </a:r>
            <a:r>
              <a:rPr lang="cs-CZ" sz="1900" dirty="0" smtClean="0">
                <a:solidFill>
                  <a:srgbClr val="000000"/>
                </a:solidFill>
                <a:latin typeface="Arial"/>
                <a:ea typeface="Times New Roman"/>
                <a:cs typeface="Times New Roman"/>
              </a:rPr>
              <a:t>s</a:t>
            </a:r>
            <a:r>
              <a:rPr lang="en-GB" sz="1900" dirty="0" smtClean="0">
                <a:solidFill>
                  <a:srgbClr val="000000"/>
                </a:solidFill>
                <a:latin typeface="Arial"/>
                <a:ea typeface="Times New Roman"/>
                <a:cs typeface="Times New Roman"/>
              </a:rPr>
              <a:t> </a:t>
            </a:r>
            <a:r>
              <a:rPr lang="en-GB" sz="1900" dirty="0">
                <a:solidFill>
                  <a:srgbClr val="000000"/>
                </a:solidFill>
                <a:latin typeface="Arial"/>
                <a:ea typeface="Times New Roman"/>
                <a:cs typeface="Times New Roman"/>
              </a:rPr>
              <a:t>by excess, overnutrition</a:t>
            </a:r>
            <a:endParaRPr lang="en-GB" sz="1900" dirty="0"/>
          </a:p>
        </p:txBody>
      </p:sp>
      <p:sp>
        <p:nvSpPr>
          <p:cNvPr id="9" name="Obdélník 8"/>
          <p:cNvSpPr/>
          <p:nvPr/>
        </p:nvSpPr>
        <p:spPr>
          <a:xfrm>
            <a:off x="1403350" y="887037"/>
            <a:ext cx="8007350" cy="332164"/>
          </a:xfrm>
          <a:prstGeom prst="rect">
            <a:avLst/>
          </a:prstGeom>
        </p:spPr>
        <p:txBody>
          <a:bodyPr wrap="square" lIns="95779" tIns="47890" rIns="95779" bIns="47890">
            <a:spAutoFit/>
          </a:bodyPr>
          <a:lstStyle/>
          <a:p>
            <a:pPr marL="359173" indent="-359173">
              <a:lnSpc>
                <a:spcPct val="90000"/>
              </a:lnSpc>
              <a:spcAft>
                <a:spcPts val="0"/>
              </a:spcAft>
              <a:buClr>
                <a:srgbClr val="0070C0"/>
              </a:buClr>
              <a:buFont typeface="Wingdings"/>
              <a:buChar char=""/>
              <a:tabLst>
                <a:tab pos="478898" algn="l"/>
              </a:tabLst>
            </a:pPr>
            <a:r>
              <a:rPr lang="en-GB" sz="1700" b="0" dirty="0">
                <a:solidFill>
                  <a:srgbClr val="000000"/>
                </a:solidFill>
                <a:latin typeface="Arial"/>
                <a:ea typeface="Times New Roman"/>
                <a:cs typeface="Times New Roman"/>
              </a:rPr>
              <a:t>Energy,  energy-protein deficiency malnutritions</a:t>
            </a:r>
            <a:r>
              <a:rPr lang="cs-CZ" sz="1700" b="0" dirty="0">
                <a:solidFill>
                  <a:srgbClr val="000000"/>
                </a:solidFill>
                <a:latin typeface="Arial"/>
                <a:ea typeface="Times New Roman"/>
                <a:cs typeface="Times New Roman"/>
              </a:rPr>
              <a:t>: </a:t>
            </a:r>
            <a:endParaRPr lang="cs-CZ" sz="1700" b="0" dirty="0"/>
          </a:p>
        </p:txBody>
      </p:sp>
      <p:sp>
        <p:nvSpPr>
          <p:cNvPr id="14" name="Obdélník 13"/>
          <p:cNvSpPr/>
          <p:nvPr/>
        </p:nvSpPr>
        <p:spPr>
          <a:xfrm>
            <a:off x="1568450" y="2743201"/>
            <a:ext cx="8007350" cy="332164"/>
          </a:xfrm>
          <a:prstGeom prst="rect">
            <a:avLst/>
          </a:prstGeom>
        </p:spPr>
        <p:txBody>
          <a:bodyPr wrap="square" lIns="95779" tIns="47890" rIns="95779" bIns="47890">
            <a:spAutoFit/>
          </a:bodyPr>
          <a:lstStyle/>
          <a:p>
            <a:pPr marL="359173" indent="-359173">
              <a:lnSpc>
                <a:spcPct val="90000"/>
              </a:lnSpc>
              <a:spcAft>
                <a:spcPts val="0"/>
              </a:spcAft>
              <a:buClr>
                <a:srgbClr val="0070C0"/>
              </a:buClr>
              <a:buFont typeface="Wingdings"/>
              <a:buChar char=""/>
              <a:tabLst>
                <a:tab pos="478898" algn="l"/>
              </a:tabLst>
            </a:pPr>
            <a:r>
              <a:rPr lang="en-GB" sz="1700" b="0" dirty="0">
                <a:solidFill>
                  <a:srgbClr val="000000"/>
                </a:solidFill>
                <a:latin typeface="Arial"/>
                <a:ea typeface="Times New Roman"/>
                <a:cs typeface="Times New Roman"/>
              </a:rPr>
              <a:t>Specific deficiencies </a:t>
            </a:r>
            <a:endParaRPr lang="en-GB" sz="1700" b="0" dirty="0"/>
          </a:p>
        </p:txBody>
      </p:sp>
      <p:sp>
        <p:nvSpPr>
          <p:cNvPr id="10" name="Obdélník 9"/>
          <p:cNvSpPr/>
          <p:nvPr/>
        </p:nvSpPr>
        <p:spPr>
          <a:xfrm>
            <a:off x="2476501" y="1219201"/>
            <a:ext cx="4953001" cy="1574043"/>
          </a:xfrm>
          <a:prstGeom prst="rect">
            <a:avLst/>
          </a:prstGeom>
        </p:spPr>
        <p:txBody>
          <a:bodyPr lIns="95779" tIns="47890" rIns="95779" bIns="47890">
            <a:spAutoFit/>
          </a:bodyPr>
          <a:lstStyle/>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Underweight</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Cachexia</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Marasmus</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Kwashiorkor</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Marasmic kwashiorkor</a:t>
            </a:r>
            <a:r>
              <a:rPr lang="cs-CZ" sz="1600" b="0" dirty="0">
                <a:solidFill>
                  <a:srgbClr val="000000"/>
                </a:solidFill>
                <a:latin typeface="Arial"/>
                <a:ea typeface="Times New Roman"/>
                <a:cs typeface="Times New Roman"/>
              </a:rPr>
              <a:t>   </a:t>
            </a:r>
            <a:endParaRPr lang="cs-CZ" sz="1600" b="0" kern="150" dirty="0">
              <a:latin typeface="Calibri"/>
              <a:ea typeface="Times New Roman"/>
              <a:cs typeface="Times New Roman"/>
            </a:endParaRPr>
          </a:p>
        </p:txBody>
      </p:sp>
      <p:sp>
        <p:nvSpPr>
          <p:cNvPr id="11" name="Obdélník 10"/>
          <p:cNvSpPr/>
          <p:nvPr/>
        </p:nvSpPr>
        <p:spPr>
          <a:xfrm>
            <a:off x="2476501" y="3048000"/>
            <a:ext cx="4953001" cy="2755905"/>
          </a:xfrm>
          <a:prstGeom prst="rect">
            <a:avLst/>
          </a:prstGeom>
        </p:spPr>
        <p:txBody>
          <a:bodyPr lIns="95779" tIns="47890" rIns="95779" bIns="47890">
            <a:spAutoFit/>
          </a:bodyPr>
          <a:lstStyle/>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Iodine deficiency - endemic goitre (Struma)</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Vit. A deficiency - xeroftalmia</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Nutritional anaemia</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Nutritional osteopenia</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B1 (Thiamine) deficiency - Beri beri</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B2 (Riboflavin) deficiency</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B3 (Niacin, vit. PP) - Pellagra</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Vit C deficiency) - Scurvy</a:t>
            </a:r>
            <a:endParaRPr lang="en-GB" sz="1600" b="0" kern="150" dirty="0">
              <a:latin typeface="Calibri"/>
              <a:ea typeface="Times New Roman"/>
              <a:cs typeface="Times New Roman"/>
            </a:endParaRPr>
          </a:p>
          <a:p>
            <a:pPr marL="359173" indent="-359173" hangingPunct="0">
              <a:lnSpc>
                <a:spcPct val="120000"/>
              </a:lnSpc>
              <a:spcAft>
                <a:spcPts val="0"/>
              </a:spcAft>
              <a:buFont typeface="Symbol"/>
              <a:buChar char=""/>
            </a:pPr>
            <a:r>
              <a:rPr lang="en-GB" sz="1600" b="0" dirty="0">
                <a:solidFill>
                  <a:srgbClr val="000000"/>
                </a:solidFill>
                <a:latin typeface="Arial"/>
                <a:ea typeface="Times New Roman"/>
                <a:cs typeface="Times New Roman"/>
              </a:rPr>
              <a:t>Sarcopenia</a:t>
            </a:r>
            <a:endParaRPr lang="en-GB" sz="1600" b="0" kern="150" dirty="0">
              <a:latin typeface="Calibri"/>
              <a:ea typeface="Times New Roman"/>
              <a:cs typeface="Times New Roman"/>
            </a:endParaRPr>
          </a:p>
        </p:txBody>
      </p:sp>
      <p:sp>
        <p:nvSpPr>
          <p:cNvPr id="13" name="Obdélník 12"/>
          <p:cNvSpPr/>
          <p:nvPr/>
        </p:nvSpPr>
        <p:spPr>
          <a:xfrm>
            <a:off x="2476501" y="5943600"/>
            <a:ext cx="4953001" cy="835379"/>
          </a:xfrm>
          <a:prstGeom prst="rect">
            <a:avLst/>
          </a:prstGeom>
        </p:spPr>
        <p:txBody>
          <a:bodyPr lIns="95779" tIns="47890" rIns="95779" bIns="47890">
            <a:spAutoFit/>
          </a:bodyPr>
          <a:lstStyle/>
          <a:p>
            <a:pPr marL="359173" indent="-359173" hangingPunct="0">
              <a:spcAft>
                <a:spcPts val="0"/>
              </a:spcAft>
              <a:buFont typeface="Symbol"/>
              <a:buChar char=""/>
            </a:pPr>
            <a:r>
              <a:rPr lang="en-GB" sz="1600" b="0" dirty="0">
                <a:solidFill>
                  <a:srgbClr val="000000"/>
                </a:solidFill>
                <a:latin typeface="Arial"/>
                <a:ea typeface="Times New Roman"/>
                <a:cs typeface="Times New Roman"/>
              </a:rPr>
              <a:t>Overweight</a:t>
            </a:r>
          </a:p>
          <a:p>
            <a:pPr marL="359173" indent="-359173" hangingPunct="0">
              <a:spcAft>
                <a:spcPts val="0"/>
              </a:spcAft>
              <a:buFont typeface="Symbol"/>
              <a:buChar char=""/>
            </a:pPr>
            <a:r>
              <a:rPr lang="en-GB" sz="1600" b="0" dirty="0">
                <a:solidFill>
                  <a:srgbClr val="000000"/>
                </a:solidFill>
                <a:latin typeface="Arial"/>
                <a:ea typeface="Calibri"/>
                <a:cs typeface="Times New Roman"/>
              </a:rPr>
              <a:t>Obesity</a:t>
            </a:r>
          </a:p>
          <a:p>
            <a:pPr marL="359173" indent="-359173" hangingPunct="0">
              <a:spcAft>
                <a:spcPts val="0"/>
              </a:spcAft>
              <a:buFont typeface="Symbol"/>
              <a:buChar char=""/>
            </a:pPr>
            <a:r>
              <a:rPr lang="en-GB" sz="1600" b="0" dirty="0">
                <a:solidFill>
                  <a:srgbClr val="000000"/>
                </a:solidFill>
                <a:latin typeface="Arial"/>
                <a:ea typeface="Calibri"/>
                <a:cs typeface="Times New Roman"/>
              </a:rPr>
              <a:t>Micronutrient excess</a:t>
            </a:r>
            <a:endParaRPr lang="en-GB" sz="1600" b="0" dirty="0"/>
          </a:p>
        </p:txBody>
      </p:sp>
      <p:sp>
        <p:nvSpPr>
          <p:cNvPr id="12" name="Line 2"/>
          <p:cNvSpPr>
            <a:spLocks noChangeShapeType="1"/>
          </p:cNvSpPr>
          <p:nvPr/>
        </p:nvSpPr>
        <p:spPr bwMode="auto">
          <a:xfrm>
            <a:off x="609600" y="4572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1377556453"/>
      </p:ext>
    </p:extLst>
  </p:cSld>
  <p:clrMapOvr>
    <a:masterClrMapping/>
  </p:clrMapOvr>
  <p:transition spd="med">
    <p:pull dir="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Autofit/>
          </a:bodyPr>
          <a:lstStyle/>
          <a:p>
            <a:pPr eaLnBrk="1" hangingPunct="1">
              <a:lnSpc>
                <a:spcPts val="3561"/>
              </a:lnSpc>
              <a:defRPr/>
            </a:pPr>
            <a:r>
              <a:rPr lang="cs-CZ" sz="1900" dirty="0">
                <a:effectLst>
                  <a:outerShdw blurRad="38100" dist="38100" dir="2700000" algn="tl">
                    <a:srgbClr val="C0C0C0"/>
                  </a:outerShdw>
                </a:effectLst>
                <a:latin typeface="Arial" charset="0"/>
              </a:rPr>
              <a:t>WHR </a:t>
            </a:r>
            <a:r>
              <a:rPr lang="en-GB" sz="1900" dirty="0">
                <a:effectLst>
                  <a:outerShdw blurRad="38100" dist="38100" dir="2700000" algn="tl">
                    <a:srgbClr val="C0C0C0"/>
                  </a:outerShdw>
                </a:effectLst>
                <a:latin typeface="Arial" charset="0"/>
              </a:rPr>
              <a:t>interpretation pitfalls</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40</a:t>
            </a:fld>
            <a:endParaRPr lang="cs-CZ" sz="1300" dirty="0">
              <a:solidFill>
                <a:prstClr val="black">
                  <a:lumMod val="65000"/>
                  <a:lumOff val="35000"/>
                </a:prstClr>
              </a:solidFill>
              <a:latin typeface="Century Gothic" pitchFamily="34" charset="0"/>
            </a:endParaRPr>
          </a:p>
        </p:txBody>
      </p:sp>
      <p:sp>
        <p:nvSpPr>
          <p:cNvPr id="3" name="Obdélník 2"/>
          <p:cNvSpPr/>
          <p:nvPr/>
        </p:nvSpPr>
        <p:spPr>
          <a:xfrm>
            <a:off x="1073152" y="6290589"/>
            <a:ext cx="8089901" cy="466047"/>
          </a:xfrm>
          <a:prstGeom prst="rect">
            <a:avLst/>
          </a:prstGeom>
        </p:spPr>
        <p:txBody>
          <a:bodyPr wrap="square" lIns="95779" tIns="47890" rIns="95779" bIns="47890">
            <a:spAutoFit/>
          </a:bodyPr>
          <a:lstStyle/>
          <a:p>
            <a:r>
              <a:rPr lang="en-GB" sz="1200" b="0" dirty="0" err="1">
                <a:solidFill>
                  <a:prstClr val="black"/>
                </a:solidFill>
                <a:latin typeface="Calibri" panose="020F0502020204030204" pitchFamily="34" charset="0"/>
              </a:rPr>
              <a:t>Després</a:t>
            </a:r>
            <a:r>
              <a:rPr lang="en-GB" sz="1200" b="0" dirty="0">
                <a:solidFill>
                  <a:prstClr val="black"/>
                </a:solidFill>
                <a:latin typeface="Calibri" panose="020F0502020204030204" pitchFamily="34" charset="0"/>
              </a:rPr>
              <a:t> J P, Lemieux I, </a:t>
            </a:r>
            <a:r>
              <a:rPr lang="en-GB" sz="1200" b="0" dirty="0" err="1">
                <a:solidFill>
                  <a:prstClr val="black"/>
                </a:solidFill>
                <a:latin typeface="Calibri" panose="020F0502020204030204" pitchFamily="34" charset="0"/>
              </a:rPr>
              <a:t>Prud'homme</a:t>
            </a:r>
            <a:r>
              <a:rPr lang="en-GB" sz="1200" b="0" dirty="0">
                <a:solidFill>
                  <a:prstClr val="black"/>
                </a:solidFill>
                <a:latin typeface="Calibri" panose="020F0502020204030204" pitchFamily="34" charset="0"/>
              </a:rPr>
              <a:t> D:</a:t>
            </a:r>
            <a:r>
              <a:rPr lang="cs-CZ" sz="1200" b="0" dirty="0">
                <a:solidFill>
                  <a:prstClr val="black"/>
                </a:solidFill>
                <a:latin typeface="Calibri" panose="020F0502020204030204" pitchFamily="34" charset="0"/>
              </a:rPr>
              <a:t> </a:t>
            </a:r>
            <a:r>
              <a:rPr lang="en-GB" sz="1200" b="0" dirty="0">
                <a:solidFill>
                  <a:prstClr val="black"/>
                </a:solidFill>
                <a:latin typeface="Calibri" panose="020F0502020204030204" pitchFamily="34" charset="0"/>
              </a:rPr>
              <a:t>Treatment of obesity: need to focus on high risk abdominally obese patients. </a:t>
            </a:r>
          </a:p>
          <a:p>
            <a:r>
              <a:rPr lang="en-GB" sz="1200" b="0" dirty="0">
                <a:solidFill>
                  <a:prstClr val="black"/>
                </a:solidFill>
                <a:latin typeface="Calibri" panose="020F0502020204030204" pitchFamily="34" charset="0"/>
              </a:rPr>
              <a:t>BMJ. 2001 Mar 24;322(7288):716-20</a:t>
            </a:r>
            <a:r>
              <a:rPr lang="en-GB" sz="1200" b="0" dirty="0">
                <a:solidFill>
                  <a:prstClr val="white"/>
                </a:solidFill>
                <a:latin typeface="Calibri" panose="020F0502020204030204" pitchFamily="34" charset="0"/>
              </a:rPr>
              <a:t>.</a:t>
            </a:r>
          </a:p>
        </p:txBody>
      </p:sp>
      <p:pic>
        <p:nvPicPr>
          <p:cNvPr id="2050" name="Picture 2" descr="C:\Users\jfiala\Desktop\VÝUKA\13 - výuka podzim 2014\13 -  obezitologie\obr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142" y="447361"/>
            <a:ext cx="6899640" cy="5721526"/>
          </a:xfrm>
          <a:prstGeom prst="rect">
            <a:avLst/>
          </a:prstGeom>
          <a:noFill/>
          <a:extLst>
            <a:ext uri="{909E8E84-426E-40DD-AFC4-6F175D3DCCD1}">
              <a14:hiddenFill xmlns:a14="http://schemas.microsoft.com/office/drawing/2010/main">
                <a:solidFill>
                  <a:srgbClr val="FFFFFF"/>
                </a:solidFill>
              </a14:hiddenFill>
            </a:ext>
          </a:extLst>
        </p:spPr>
      </p:pic>
      <p:sp>
        <p:nvSpPr>
          <p:cNvPr id="4102"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Tree>
    <p:extLst>
      <p:ext uri="{BB962C8B-B14F-4D97-AF65-F5344CB8AC3E}">
        <p14:creationId xmlns:p14="http://schemas.microsoft.com/office/powerpoint/2010/main" val="3857267796"/>
      </p:ext>
    </p:extLst>
  </p:cSld>
  <p:clrMapOvr>
    <a:masterClrMapping/>
  </p:clrMapOvr>
  <p:transition spd="med">
    <p:pull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Autofit/>
          </a:bodyPr>
          <a:lstStyle/>
          <a:p>
            <a:pPr eaLnBrk="1" hangingPunct="1">
              <a:lnSpc>
                <a:spcPts val="3561"/>
              </a:lnSpc>
              <a:defRPr/>
            </a:pPr>
            <a:r>
              <a:rPr lang="cs-CZ" sz="1900" dirty="0">
                <a:effectLst>
                  <a:outerShdw blurRad="38100" dist="38100" dir="2700000" algn="tl">
                    <a:srgbClr val="C0C0C0"/>
                  </a:outerShdw>
                </a:effectLst>
                <a:latin typeface="Arial" charset="0"/>
              </a:rPr>
              <a:t>WHR</a:t>
            </a:r>
            <a:endParaRPr lang="cs-CZ"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41</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1026" name="Picture 2" descr="C:\Users\jfiala\Desktop\VÝUKA\13 - výuka podzim 2014\13 -  obezitologie\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1" y="3452041"/>
            <a:ext cx="4016986" cy="332976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Výsledek obrázku pro WH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0651" y="685801"/>
            <a:ext cx="3693173" cy="2362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ýsledek obrázku pro WHR - waist to hip, masculine - feminin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4428" y="3962400"/>
            <a:ext cx="3383722" cy="23939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ouvisející obrázek">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950" y="609600"/>
            <a:ext cx="3487718" cy="2924176"/>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577851" y="5926723"/>
            <a:ext cx="3797299" cy="358325"/>
          </a:xfrm>
          <a:prstGeom prst="rect">
            <a:avLst/>
          </a:prstGeom>
        </p:spPr>
        <p:txBody>
          <a:bodyPr wrap="square" lIns="95779" tIns="47890" rIns="95779" bIns="47890">
            <a:spAutoFit/>
          </a:bodyPr>
          <a:lstStyle/>
          <a:p>
            <a:pPr algn="ctr"/>
            <a:r>
              <a:rPr lang="cs-CZ" sz="1700" dirty="0" err="1">
                <a:solidFill>
                  <a:prstClr val="black"/>
                </a:solidFill>
              </a:rPr>
              <a:t>The</a:t>
            </a:r>
            <a:r>
              <a:rPr lang="cs-CZ" sz="1700" dirty="0">
                <a:solidFill>
                  <a:prstClr val="black"/>
                </a:solidFill>
              </a:rPr>
              <a:t> most </a:t>
            </a:r>
            <a:r>
              <a:rPr lang="cs-CZ" sz="1700" dirty="0" err="1">
                <a:solidFill>
                  <a:prstClr val="black"/>
                </a:solidFill>
              </a:rPr>
              <a:t>desirable</a:t>
            </a:r>
            <a:r>
              <a:rPr lang="cs-CZ" sz="1700" dirty="0">
                <a:solidFill>
                  <a:prstClr val="black"/>
                </a:solidFill>
              </a:rPr>
              <a:t> </a:t>
            </a:r>
            <a:r>
              <a:rPr lang="cs-CZ" sz="1700" dirty="0" err="1">
                <a:solidFill>
                  <a:prstClr val="black"/>
                </a:solidFill>
              </a:rPr>
              <a:t>between</a:t>
            </a:r>
            <a:r>
              <a:rPr lang="cs-CZ" sz="1700" dirty="0">
                <a:solidFill>
                  <a:prstClr val="black"/>
                </a:solidFill>
              </a:rPr>
              <a:t> 0.6 – 0.75</a:t>
            </a:r>
            <a:r>
              <a:rPr lang="en-GB" sz="1700" dirty="0">
                <a:solidFill>
                  <a:prstClr val="black"/>
                </a:solidFill>
              </a:rPr>
              <a:t>  </a:t>
            </a:r>
          </a:p>
        </p:txBody>
      </p:sp>
    </p:spTree>
    <p:extLst>
      <p:ext uri="{BB962C8B-B14F-4D97-AF65-F5344CB8AC3E}">
        <p14:creationId xmlns:p14="http://schemas.microsoft.com/office/powerpoint/2010/main" val="3850459397"/>
      </p:ext>
    </p:extLst>
  </p:cSld>
  <p:clrMapOvr>
    <a:masterClrMapping/>
  </p:clrMapOvr>
  <p:transition spd="med">
    <p:pull dir="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Autofit/>
          </a:bodyPr>
          <a:lstStyle/>
          <a:p>
            <a:pPr eaLnBrk="1" hangingPunct="1">
              <a:lnSpc>
                <a:spcPts val="3561"/>
              </a:lnSpc>
              <a:defRPr/>
            </a:pPr>
            <a:r>
              <a:rPr lang="cs-CZ" sz="1900" dirty="0">
                <a:effectLst>
                  <a:outerShdw blurRad="38100" dist="38100" dir="2700000" algn="tl">
                    <a:srgbClr val="C0C0C0"/>
                  </a:outerShdw>
                </a:effectLst>
                <a:latin typeface="Arial" charset="0"/>
              </a:rPr>
              <a:t>Diagnostická kritéria - WHR</a:t>
            </a:r>
            <a:endParaRPr lang="cs-CZ"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42</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2050" name="Picture 2" descr="C:\Users\jfiala\Desktop\VÝUKA\13 - výuka podzim 2014\13 -  obezitologie\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8" y="145775"/>
            <a:ext cx="9769510" cy="650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558247"/>
      </p:ext>
    </p:extLst>
  </p:cSld>
  <p:clrMapOvr>
    <a:masterClrMapping/>
  </p:clrMapOvr>
  <p:transition spd="med">
    <p:pull dir="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0"/>
            <a:ext cx="8997950" cy="457200"/>
          </a:xfrm>
        </p:spPr>
        <p:txBody>
          <a:bodyPr wrap="square" numCol="1" anchorCtr="0" compatLnSpc="1">
            <a:prstTxWarp prst="textNoShape">
              <a:avLst/>
            </a:prstTxWarp>
            <a:noAutofit/>
          </a:bodyPr>
          <a:lstStyle/>
          <a:p>
            <a:pPr eaLnBrk="1" hangingPunct="1">
              <a:lnSpc>
                <a:spcPts val="3561"/>
              </a:lnSpc>
              <a:defRPr/>
            </a:pPr>
            <a:r>
              <a:rPr lang="en-US" sz="2400" dirty="0" smtClean="0">
                <a:effectLst>
                  <a:outerShdw blurRad="38100" dist="38100" dir="2700000" algn="tl">
                    <a:srgbClr val="C0C0C0"/>
                  </a:outerShdw>
                </a:effectLst>
                <a:latin typeface="Arial" charset="0"/>
              </a:rPr>
              <a:t>MUAC </a:t>
            </a:r>
            <a:r>
              <a:rPr lang="cs-CZ" sz="2400" dirty="0" smtClean="0">
                <a:effectLst>
                  <a:outerShdw blurRad="38100" dist="38100" dir="2700000" algn="tl">
                    <a:srgbClr val="C0C0C0"/>
                  </a:outerShdw>
                </a:effectLst>
                <a:latin typeface="Arial" charset="0"/>
              </a:rPr>
              <a:t>(</a:t>
            </a:r>
            <a:r>
              <a:rPr lang="en-US" sz="2400" dirty="0" smtClean="0">
                <a:effectLst>
                  <a:outerShdw blurRad="38100" dist="38100" dir="2700000" algn="tl">
                    <a:srgbClr val="C0C0C0"/>
                  </a:outerShdw>
                </a:effectLst>
                <a:latin typeface="Arial" charset="0"/>
              </a:rPr>
              <a:t>Mid Upper Arm Ci</a:t>
            </a:r>
            <a:r>
              <a:rPr lang="cs-CZ" sz="2400" dirty="0" smtClean="0">
                <a:effectLst>
                  <a:outerShdw blurRad="38100" dist="38100" dir="2700000" algn="tl">
                    <a:srgbClr val="C0C0C0"/>
                  </a:outerShdw>
                </a:effectLst>
                <a:latin typeface="Arial" charset="0"/>
              </a:rPr>
              <a:t>r</a:t>
            </a:r>
            <a:r>
              <a:rPr lang="en-US" sz="2400" dirty="0" err="1" smtClean="0">
                <a:effectLst>
                  <a:outerShdw blurRad="38100" dist="38100" dir="2700000" algn="tl">
                    <a:srgbClr val="C0C0C0"/>
                  </a:outerShdw>
                </a:effectLst>
                <a:latin typeface="Arial" charset="0"/>
              </a:rPr>
              <a:t>cumference</a:t>
            </a:r>
            <a:r>
              <a:rPr lang="cs-CZ" sz="2400" dirty="0" smtClean="0">
                <a:effectLst>
                  <a:outerShdw blurRad="38100" dist="38100" dir="2700000" algn="tl">
                    <a:srgbClr val="C0C0C0"/>
                  </a:outerShdw>
                </a:effectLst>
                <a:latin typeface="Arial" charset="0"/>
              </a:rPr>
              <a:t>), MAC, AC</a:t>
            </a:r>
            <a:endParaRPr lang="en-GB" sz="24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43</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sp>
        <p:nvSpPr>
          <p:cNvPr id="7" name="Rectangle 4"/>
          <p:cNvSpPr>
            <a:spLocks noChangeArrowheads="1"/>
          </p:cNvSpPr>
          <p:nvPr/>
        </p:nvSpPr>
        <p:spPr bwMode="auto">
          <a:xfrm>
            <a:off x="2705099" y="762000"/>
            <a:ext cx="2476501" cy="41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sz="2800" b="0" dirty="0">
                <a:solidFill>
                  <a:prstClr val="black"/>
                </a:solidFill>
                <a:latin typeface="Arial" pitchFamily="34" charset="0"/>
              </a:rPr>
              <a:t>♂ </a:t>
            </a:r>
            <a:r>
              <a:rPr lang="en-US" sz="2800" b="0" dirty="0">
                <a:solidFill>
                  <a:prstClr val="black"/>
                </a:solidFill>
                <a:latin typeface="Arial" pitchFamily="34" charset="0"/>
              </a:rPr>
              <a:t>&gt;26 </a:t>
            </a:r>
            <a:r>
              <a:rPr lang="en-US" sz="2800" b="0" dirty="0" smtClean="0">
                <a:solidFill>
                  <a:prstClr val="black"/>
                </a:solidFill>
                <a:latin typeface="Arial" pitchFamily="34" charset="0"/>
              </a:rPr>
              <a:t>cm</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837" y="4876800"/>
            <a:ext cx="2452289" cy="1814514"/>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8066" y="4724400"/>
            <a:ext cx="1342035" cy="1997077"/>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323" y="3505200"/>
            <a:ext cx="9624403" cy="1143848"/>
          </a:xfrm>
          <a:prstGeom prst="rect">
            <a:avLst/>
          </a:prstGeom>
        </p:spPr>
      </p:pic>
      <p:sp>
        <p:nvSpPr>
          <p:cNvPr id="11" name="Rectangle 4"/>
          <p:cNvSpPr>
            <a:spLocks noChangeArrowheads="1"/>
          </p:cNvSpPr>
          <p:nvPr/>
        </p:nvSpPr>
        <p:spPr bwMode="auto">
          <a:xfrm>
            <a:off x="3200400" y="1828801"/>
            <a:ext cx="2838451" cy="75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sz="1800" b="0" dirty="0" err="1" smtClean="0">
                <a:solidFill>
                  <a:prstClr val="black"/>
                </a:solidFill>
                <a:latin typeface="Arial" pitchFamily="34" charset="0"/>
              </a:rPr>
              <a:t>Low</a:t>
            </a:r>
            <a:r>
              <a:rPr lang="cs-CZ" sz="1800" b="0" dirty="0" smtClean="0">
                <a:solidFill>
                  <a:prstClr val="black"/>
                </a:solidFill>
                <a:latin typeface="Arial" pitchFamily="34" charset="0"/>
              </a:rPr>
              <a:t> MAC </a:t>
            </a:r>
            <a:r>
              <a:rPr lang="cs-CZ" sz="1800" b="0" dirty="0" err="1" smtClean="0">
                <a:solidFill>
                  <a:prstClr val="black"/>
                </a:solidFill>
                <a:latin typeface="Arial" pitchFamily="34" charset="0"/>
              </a:rPr>
              <a:t>adult</a:t>
            </a:r>
            <a:r>
              <a:rPr lang="cs-CZ" sz="1800" b="0" dirty="0" smtClean="0">
                <a:solidFill>
                  <a:prstClr val="black"/>
                </a:solidFill>
                <a:latin typeface="Arial" pitchFamily="34" charset="0"/>
              </a:rPr>
              <a:t> =</a:t>
            </a:r>
            <a:r>
              <a:rPr lang="en-US" sz="1800" b="0" dirty="0" smtClean="0">
                <a:solidFill>
                  <a:prstClr val="black"/>
                </a:solidFill>
                <a:latin typeface="Arial" pitchFamily="34" charset="0"/>
              </a:rPr>
              <a:t>&lt; 24</a:t>
            </a:r>
            <a:endParaRPr lang="cs-CZ" sz="1800" b="0" dirty="0" smtClean="0">
              <a:solidFill>
                <a:prstClr val="black"/>
              </a:solidFill>
              <a:latin typeface="Arial" pitchFamily="34" charset="0"/>
            </a:endParaRPr>
          </a:p>
          <a:p>
            <a:pPr marL="359173" indent="-359173">
              <a:lnSpc>
                <a:spcPct val="90000"/>
              </a:lnSpc>
              <a:buClr>
                <a:srgbClr val="3399FF"/>
              </a:buClr>
              <a:buSzPct val="75000"/>
              <a:buFont typeface="Wingdings" pitchFamily="2" charset="2"/>
              <a:buChar char="n"/>
            </a:pPr>
            <a:r>
              <a:rPr lang="en-US" sz="1800" b="0" dirty="0" smtClean="0">
                <a:solidFill>
                  <a:prstClr val="black"/>
                </a:solidFill>
                <a:latin typeface="Arial" pitchFamily="34" charset="0"/>
              </a:rPr>
              <a:t>21 </a:t>
            </a:r>
            <a:r>
              <a:rPr lang="en-US" sz="1800" b="0" dirty="0">
                <a:solidFill>
                  <a:prstClr val="black"/>
                </a:solidFill>
                <a:latin typeface="Arial" pitchFamily="34" charset="0"/>
              </a:rPr>
              <a:t>– 23 </a:t>
            </a:r>
            <a:r>
              <a:rPr lang="cs-CZ" sz="1800" b="0" dirty="0" smtClean="0">
                <a:solidFill>
                  <a:prstClr val="black"/>
                </a:solidFill>
                <a:latin typeface="Arial" pitchFamily="34" charset="0"/>
              </a:rPr>
              <a:t>=</a:t>
            </a:r>
            <a:r>
              <a:rPr lang="en-US" sz="1800" b="0" dirty="0" smtClean="0">
                <a:solidFill>
                  <a:prstClr val="black"/>
                </a:solidFill>
                <a:latin typeface="Arial" pitchFamily="34" charset="0"/>
              </a:rPr>
              <a:t> </a:t>
            </a:r>
            <a:r>
              <a:rPr lang="en-US" sz="1800" b="0" dirty="0" err="1" smtClean="0">
                <a:solidFill>
                  <a:prstClr val="black"/>
                </a:solidFill>
                <a:latin typeface="Arial" pitchFamily="34" charset="0"/>
              </a:rPr>
              <a:t>yelow</a:t>
            </a:r>
            <a:r>
              <a:rPr lang="cs-CZ" sz="1800" b="0" dirty="0" smtClean="0">
                <a:solidFill>
                  <a:prstClr val="black"/>
                </a:solidFill>
                <a:latin typeface="Arial" pitchFamily="34" charset="0"/>
              </a:rPr>
              <a:t> </a:t>
            </a:r>
            <a:r>
              <a:rPr lang="cs-CZ" sz="1800" b="0" dirty="0" err="1" smtClean="0">
                <a:solidFill>
                  <a:prstClr val="black"/>
                </a:solidFill>
                <a:latin typeface="Arial" pitchFamily="34" charset="0"/>
              </a:rPr>
              <a:t>zone</a:t>
            </a:r>
            <a:endParaRPr lang="cs-CZ" sz="1800" b="0" dirty="0" smtClean="0">
              <a:solidFill>
                <a:prstClr val="black"/>
              </a:solidFill>
              <a:latin typeface="Arial" pitchFamily="34" charset="0"/>
            </a:endParaRPr>
          </a:p>
          <a:p>
            <a:pPr marL="359173" indent="-359173">
              <a:lnSpc>
                <a:spcPct val="90000"/>
              </a:lnSpc>
              <a:buClr>
                <a:srgbClr val="3399FF"/>
              </a:buClr>
              <a:buSzPct val="75000"/>
              <a:buFont typeface="Wingdings" pitchFamily="2" charset="2"/>
              <a:buChar char="n"/>
            </a:pPr>
            <a:r>
              <a:rPr lang="en-US" sz="1800" b="0" dirty="0">
                <a:solidFill>
                  <a:prstClr val="black"/>
                </a:solidFill>
                <a:latin typeface="Arial" pitchFamily="34" charset="0"/>
              </a:rPr>
              <a:t>&lt;</a:t>
            </a:r>
            <a:r>
              <a:rPr lang="cs-CZ" sz="1800" b="0" dirty="0">
                <a:solidFill>
                  <a:prstClr val="black"/>
                </a:solidFill>
                <a:latin typeface="Arial" pitchFamily="34" charset="0"/>
              </a:rPr>
              <a:t> 21</a:t>
            </a:r>
            <a:r>
              <a:rPr lang="en-US" sz="1800" b="0" dirty="0">
                <a:solidFill>
                  <a:prstClr val="black"/>
                </a:solidFill>
                <a:latin typeface="Arial" pitchFamily="34" charset="0"/>
              </a:rPr>
              <a:t> cm </a:t>
            </a:r>
            <a:r>
              <a:rPr lang="cs-CZ" sz="1800" b="0" dirty="0">
                <a:solidFill>
                  <a:prstClr val="black"/>
                </a:solidFill>
                <a:latin typeface="Arial" pitchFamily="34" charset="0"/>
              </a:rPr>
              <a:t>–</a:t>
            </a:r>
            <a:r>
              <a:rPr lang="en-US" sz="1800" b="0" dirty="0">
                <a:solidFill>
                  <a:prstClr val="black"/>
                </a:solidFill>
                <a:latin typeface="Arial" pitchFamily="34" charset="0"/>
              </a:rPr>
              <a:t> </a:t>
            </a:r>
            <a:r>
              <a:rPr lang="cs-CZ" sz="1800" b="0" dirty="0" err="1" smtClean="0">
                <a:solidFill>
                  <a:prstClr val="black"/>
                </a:solidFill>
                <a:latin typeface="Arial" pitchFamily="34" charset="0"/>
              </a:rPr>
              <a:t>red</a:t>
            </a:r>
            <a:endParaRPr lang="en-US" sz="1800" b="0" dirty="0">
              <a:solidFill>
                <a:prstClr val="black"/>
              </a:solidFill>
              <a:latin typeface="Arial" pitchFamily="34" charset="0"/>
            </a:endParaRPr>
          </a:p>
          <a:p>
            <a:pPr marL="359173" indent="-359173">
              <a:lnSpc>
                <a:spcPct val="90000"/>
              </a:lnSpc>
              <a:buClr>
                <a:srgbClr val="3399FF"/>
              </a:buClr>
              <a:buSzPct val="75000"/>
              <a:buFont typeface="Wingdings" pitchFamily="2" charset="2"/>
              <a:buChar char="n"/>
            </a:pPr>
            <a:endParaRPr lang="en-US" sz="2000" b="0" dirty="0">
              <a:solidFill>
                <a:prstClr val="black"/>
              </a:solidFill>
              <a:latin typeface="Arial" pitchFamily="34" charset="0"/>
            </a:endParaRPr>
          </a:p>
          <a:p>
            <a:pPr marL="359173" indent="-359173">
              <a:lnSpc>
                <a:spcPct val="90000"/>
              </a:lnSpc>
              <a:buClr>
                <a:srgbClr val="3399FF"/>
              </a:buClr>
              <a:buSzPct val="75000"/>
              <a:buFont typeface="Wingdings" pitchFamily="2" charset="2"/>
              <a:buChar char="n"/>
            </a:pPr>
            <a:endParaRPr lang="cs-CZ" b="0" dirty="0" smtClean="0">
              <a:solidFill>
                <a:prstClr val="black"/>
              </a:solidFill>
              <a:latin typeface="Arial" pitchFamily="34" charset="0"/>
            </a:endParaRPr>
          </a:p>
          <a:p>
            <a:pPr marL="359173" indent="-359173">
              <a:lnSpc>
                <a:spcPct val="90000"/>
              </a:lnSpc>
              <a:buClr>
                <a:srgbClr val="3399FF"/>
              </a:buClr>
              <a:buSzPct val="75000"/>
              <a:buFont typeface="Wingdings" pitchFamily="2" charset="2"/>
              <a:buChar char="n"/>
            </a:pPr>
            <a:endParaRPr lang="cs-CZ" sz="2100" dirty="0">
              <a:solidFill>
                <a:prstClr val="black"/>
              </a:solidFill>
              <a:latin typeface="Arial" pitchFamily="34" charset="0"/>
            </a:endParaRPr>
          </a:p>
        </p:txBody>
      </p:sp>
      <p:sp>
        <p:nvSpPr>
          <p:cNvPr id="13" name="Rectangle 4"/>
          <p:cNvSpPr>
            <a:spLocks noChangeArrowheads="1"/>
          </p:cNvSpPr>
          <p:nvPr/>
        </p:nvSpPr>
        <p:spPr bwMode="auto">
          <a:xfrm>
            <a:off x="5219699" y="762000"/>
            <a:ext cx="2476501" cy="35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sz="2800" b="0" dirty="0" smtClean="0">
                <a:solidFill>
                  <a:prstClr val="black"/>
                </a:solidFill>
                <a:latin typeface="Arial" pitchFamily="34" charset="0"/>
              </a:rPr>
              <a:t>♀ </a:t>
            </a:r>
            <a:r>
              <a:rPr lang="en-US" sz="2800" b="0" dirty="0" smtClean="0">
                <a:solidFill>
                  <a:prstClr val="black"/>
                </a:solidFill>
                <a:latin typeface="Arial" pitchFamily="34" charset="0"/>
              </a:rPr>
              <a:t>&gt;25 cm</a:t>
            </a:r>
            <a:endParaRPr lang="en-GB" sz="2800" dirty="0">
              <a:solidFill>
                <a:prstClr val="black"/>
              </a:solidFill>
              <a:latin typeface="Arial" pitchFamily="34" charset="0"/>
            </a:endParaRPr>
          </a:p>
        </p:txBody>
      </p:sp>
      <p:sp>
        <p:nvSpPr>
          <p:cNvPr id="14" name="Rectangle 4"/>
          <p:cNvSpPr>
            <a:spLocks noChangeArrowheads="1"/>
          </p:cNvSpPr>
          <p:nvPr/>
        </p:nvSpPr>
        <p:spPr bwMode="auto">
          <a:xfrm>
            <a:off x="1143000" y="914400"/>
            <a:ext cx="1066800" cy="34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75000"/>
            </a:pPr>
            <a:r>
              <a:rPr lang="cs-CZ" sz="1800" b="0" i="1" dirty="0" err="1" smtClean="0">
                <a:solidFill>
                  <a:prstClr val="black"/>
                </a:solidFill>
                <a:latin typeface="Arial" pitchFamily="34" charset="0"/>
              </a:rPr>
              <a:t>Adults</a:t>
            </a:r>
            <a:r>
              <a:rPr lang="cs-CZ" sz="1800" b="0" i="1" dirty="0" smtClean="0">
                <a:solidFill>
                  <a:prstClr val="black"/>
                </a:solidFill>
                <a:latin typeface="Arial" pitchFamily="34" charset="0"/>
              </a:rPr>
              <a:t>:</a:t>
            </a:r>
            <a:endParaRPr lang="en-GB" sz="2000" dirty="0">
              <a:solidFill>
                <a:prstClr val="black"/>
              </a:solidFill>
              <a:latin typeface="Arial" pitchFamily="34" charset="0"/>
            </a:endParaRPr>
          </a:p>
        </p:txBody>
      </p:sp>
      <p:sp>
        <p:nvSpPr>
          <p:cNvPr id="15" name="Rectangle 4"/>
          <p:cNvSpPr>
            <a:spLocks noChangeArrowheads="1"/>
          </p:cNvSpPr>
          <p:nvPr/>
        </p:nvSpPr>
        <p:spPr bwMode="auto">
          <a:xfrm>
            <a:off x="3200400" y="1447800"/>
            <a:ext cx="3295651" cy="34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75000"/>
            </a:pPr>
            <a:r>
              <a:rPr lang="cs-CZ" sz="1800" b="0" i="1" dirty="0" smtClean="0">
                <a:solidFill>
                  <a:prstClr val="black"/>
                </a:solidFill>
                <a:latin typeface="Arial" pitchFamily="34" charset="0"/>
              </a:rPr>
              <a:t>UNICEF – </a:t>
            </a:r>
            <a:r>
              <a:rPr lang="cs-CZ" sz="1800" b="0" i="1" dirty="0" err="1" smtClean="0">
                <a:solidFill>
                  <a:prstClr val="black"/>
                </a:solidFill>
                <a:latin typeface="Arial" pitchFamily="34" charset="0"/>
              </a:rPr>
              <a:t>Adults</a:t>
            </a:r>
            <a:r>
              <a:rPr lang="cs-CZ" sz="2000" b="0" dirty="0" smtClean="0">
                <a:solidFill>
                  <a:prstClr val="black"/>
                </a:solidFill>
                <a:latin typeface="Arial" pitchFamily="34" charset="0"/>
              </a:rPr>
              <a:t>:</a:t>
            </a:r>
            <a:endParaRPr lang="en-GB" sz="2000" dirty="0">
              <a:solidFill>
                <a:prstClr val="black"/>
              </a:solidFill>
              <a:latin typeface="Arial" pitchFamily="34" charset="0"/>
            </a:endParaRPr>
          </a:p>
        </p:txBody>
      </p:sp>
      <p:sp>
        <p:nvSpPr>
          <p:cNvPr id="16" name="Rectangle 4"/>
          <p:cNvSpPr>
            <a:spLocks noChangeArrowheads="1"/>
          </p:cNvSpPr>
          <p:nvPr/>
        </p:nvSpPr>
        <p:spPr bwMode="auto">
          <a:xfrm>
            <a:off x="990600" y="3200400"/>
            <a:ext cx="1752600" cy="34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75000"/>
            </a:pPr>
            <a:r>
              <a:rPr lang="cs-CZ" sz="1800" b="0" i="1" dirty="0" err="1" smtClean="0">
                <a:solidFill>
                  <a:prstClr val="black"/>
                </a:solidFill>
                <a:latin typeface="Arial" pitchFamily="34" charset="0"/>
              </a:rPr>
              <a:t>Children</a:t>
            </a:r>
            <a:r>
              <a:rPr lang="cs-CZ" sz="1800" b="0" i="1" dirty="0" smtClean="0">
                <a:solidFill>
                  <a:prstClr val="black"/>
                </a:solidFill>
                <a:latin typeface="Arial" pitchFamily="34" charset="0"/>
              </a:rPr>
              <a:t> </a:t>
            </a:r>
            <a:r>
              <a:rPr lang="cs-CZ" sz="1800" b="0" i="1" dirty="0" err="1" smtClean="0">
                <a:solidFill>
                  <a:prstClr val="black"/>
                </a:solidFill>
                <a:latin typeface="Arial" pitchFamily="34" charset="0"/>
              </a:rPr>
              <a:t>tape</a:t>
            </a:r>
            <a:r>
              <a:rPr lang="cs-CZ" sz="1800" b="0" i="1" dirty="0" smtClean="0">
                <a:solidFill>
                  <a:prstClr val="black"/>
                </a:solidFill>
                <a:latin typeface="Arial" pitchFamily="34" charset="0"/>
              </a:rPr>
              <a:t>:</a:t>
            </a:r>
            <a:endParaRPr lang="en-GB" sz="2000" dirty="0">
              <a:solidFill>
                <a:prstClr val="black"/>
              </a:solidFill>
              <a:latin typeface="Arial" pitchFamily="34" charset="0"/>
            </a:endParaRPr>
          </a:p>
        </p:txBody>
      </p:sp>
    </p:spTree>
    <p:extLst>
      <p:ext uri="{BB962C8B-B14F-4D97-AF65-F5344CB8AC3E}">
        <p14:creationId xmlns:p14="http://schemas.microsoft.com/office/powerpoint/2010/main" val="3945696385"/>
      </p:ext>
    </p:extLst>
  </p:cSld>
  <p:clrMapOvr>
    <a:masterClrMapping/>
  </p:clrMapOvr>
  <p:transition spd="med">
    <p:pull dir="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76200"/>
            <a:ext cx="8997950" cy="342899"/>
          </a:xfrm>
        </p:spPr>
        <p:txBody>
          <a:bodyPr wrap="square" numCol="1" anchorCtr="0" compatLnSpc="1">
            <a:prstTxWarp prst="textNoShape">
              <a:avLst/>
            </a:prstTxWarp>
            <a:noAutofit/>
          </a:bodyPr>
          <a:lstStyle/>
          <a:p>
            <a:pPr eaLnBrk="1" hangingPunct="1">
              <a:lnSpc>
                <a:spcPct val="100000"/>
              </a:lnSpc>
            </a:pPr>
            <a:r>
              <a:rPr lang="en-GB" sz="2000" dirty="0" smtClean="0">
                <a:effectLst>
                  <a:outerShdw blurRad="38100" dist="38100" dir="2700000" algn="tl">
                    <a:srgbClr val="C0C0C0"/>
                  </a:outerShdw>
                </a:effectLst>
                <a:latin typeface="Arial" pitchFamily="34" charset="0"/>
              </a:rPr>
              <a:t>Calf circumference cut-offs</a:t>
            </a:r>
            <a:endParaRPr lang="en-GB" sz="20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44</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4572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2" name="Obdélník 1"/>
          <p:cNvSpPr/>
          <p:nvPr/>
        </p:nvSpPr>
        <p:spPr>
          <a:xfrm>
            <a:off x="533400" y="5128736"/>
            <a:ext cx="8915400" cy="738664"/>
          </a:xfrm>
          <a:prstGeom prst="rect">
            <a:avLst/>
          </a:prstGeom>
        </p:spPr>
        <p:txBody>
          <a:bodyPr wrap="square">
            <a:spAutoFit/>
          </a:bodyPr>
          <a:lstStyle/>
          <a:p>
            <a:r>
              <a:rPr lang="en-US" sz="1400" b="0" dirty="0">
                <a:solidFill>
                  <a:schemeClr val="tx1"/>
                </a:solidFill>
              </a:rPr>
              <a:t>Mid-arm and calf circumferences (MAC and CC) are better than body mass index (BMI) in predicting health status and mortality risk in institutionalized elderly Taiwanese.</a:t>
            </a:r>
          </a:p>
          <a:p>
            <a:r>
              <a:rPr lang="en-US" sz="1400" b="0" dirty="0" smtClean="0">
                <a:solidFill>
                  <a:schemeClr val="tx1"/>
                </a:solidFill>
              </a:rPr>
              <a:t>Arch </a:t>
            </a:r>
            <a:r>
              <a:rPr lang="en-US" sz="1400" b="0" dirty="0" err="1">
                <a:solidFill>
                  <a:schemeClr val="tx1"/>
                </a:solidFill>
              </a:rPr>
              <a:t>Gerontol</a:t>
            </a:r>
            <a:r>
              <a:rPr lang="en-US" sz="1400" b="0" dirty="0">
                <a:solidFill>
                  <a:schemeClr val="tx1"/>
                </a:solidFill>
              </a:rPr>
              <a:t> </a:t>
            </a:r>
            <a:r>
              <a:rPr lang="en-US" sz="1400" b="0" dirty="0" err="1">
                <a:solidFill>
                  <a:schemeClr val="tx1"/>
                </a:solidFill>
              </a:rPr>
              <a:t>Geriatr</a:t>
            </a:r>
            <a:r>
              <a:rPr lang="en-US" sz="1400" b="0" dirty="0">
                <a:solidFill>
                  <a:schemeClr val="tx1"/>
                </a:solidFill>
              </a:rPr>
              <a:t>. 2012 May-Jun;54(3):</a:t>
            </a:r>
            <a:r>
              <a:rPr lang="en-US" sz="1400" b="0" dirty="0" smtClean="0">
                <a:solidFill>
                  <a:schemeClr val="tx1"/>
                </a:solidFill>
              </a:rPr>
              <a:t>443-7.</a:t>
            </a:r>
            <a:endParaRPr lang="en-US" sz="1200" b="0" dirty="0">
              <a:solidFill>
                <a:schemeClr val="tx1"/>
              </a:solidFill>
            </a:endParaRPr>
          </a:p>
        </p:txBody>
      </p:sp>
      <p:sp>
        <p:nvSpPr>
          <p:cNvPr id="3" name="Obdélník 2"/>
          <p:cNvSpPr/>
          <p:nvPr/>
        </p:nvSpPr>
        <p:spPr>
          <a:xfrm>
            <a:off x="533400" y="6172200"/>
            <a:ext cx="8722520" cy="523220"/>
          </a:xfrm>
          <a:prstGeom prst="rect">
            <a:avLst/>
          </a:prstGeom>
        </p:spPr>
        <p:txBody>
          <a:bodyPr wrap="square">
            <a:spAutoFit/>
          </a:bodyPr>
          <a:lstStyle/>
          <a:p>
            <a:r>
              <a:rPr lang="cs-CZ" sz="1400" b="0" dirty="0" err="1">
                <a:solidFill>
                  <a:schemeClr val="tx1"/>
                </a:solidFill>
              </a:rPr>
              <a:t>Mid-arm</a:t>
            </a:r>
            <a:r>
              <a:rPr lang="cs-CZ" sz="1400" b="0" dirty="0">
                <a:solidFill>
                  <a:schemeClr val="tx1"/>
                </a:solidFill>
              </a:rPr>
              <a:t> and </a:t>
            </a:r>
            <a:r>
              <a:rPr lang="cs-CZ" sz="1400" b="0" dirty="0" err="1">
                <a:solidFill>
                  <a:schemeClr val="tx1"/>
                </a:solidFill>
              </a:rPr>
              <a:t>calf</a:t>
            </a:r>
            <a:r>
              <a:rPr lang="cs-CZ" sz="1400" b="0" dirty="0">
                <a:solidFill>
                  <a:schemeClr val="tx1"/>
                </a:solidFill>
              </a:rPr>
              <a:t> </a:t>
            </a:r>
            <a:r>
              <a:rPr lang="cs-CZ" sz="1400" b="0" dirty="0" err="1">
                <a:solidFill>
                  <a:schemeClr val="tx1"/>
                </a:solidFill>
              </a:rPr>
              <a:t>circumferences</a:t>
            </a:r>
            <a:r>
              <a:rPr lang="cs-CZ" sz="1400" b="0" dirty="0">
                <a:solidFill>
                  <a:schemeClr val="tx1"/>
                </a:solidFill>
              </a:rPr>
              <a:t> are </a:t>
            </a:r>
            <a:r>
              <a:rPr lang="cs-CZ" sz="1400" b="0" dirty="0" err="1">
                <a:solidFill>
                  <a:schemeClr val="tx1"/>
                </a:solidFill>
              </a:rPr>
              <a:t>stronger</a:t>
            </a:r>
            <a:r>
              <a:rPr lang="cs-CZ" sz="1400" b="0" dirty="0">
                <a:solidFill>
                  <a:schemeClr val="tx1"/>
                </a:solidFill>
              </a:rPr>
              <a:t> mortality </a:t>
            </a:r>
            <a:r>
              <a:rPr lang="cs-CZ" sz="1400" b="0" dirty="0" err="1">
                <a:solidFill>
                  <a:schemeClr val="tx1"/>
                </a:solidFill>
              </a:rPr>
              <a:t>predictors</a:t>
            </a:r>
            <a:r>
              <a:rPr lang="cs-CZ" sz="1400" b="0" dirty="0">
                <a:solidFill>
                  <a:schemeClr val="tx1"/>
                </a:solidFill>
              </a:rPr>
              <a:t> </a:t>
            </a:r>
            <a:r>
              <a:rPr lang="cs-CZ" sz="1400" b="0" dirty="0" err="1">
                <a:solidFill>
                  <a:schemeClr val="tx1"/>
                </a:solidFill>
              </a:rPr>
              <a:t>than</a:t>
            </a:r>
            <a:r>
              <a:rPr lang="cs-CZ" sz="1400" b="0" dirty="0">
                <a:solidFill>
                  <a:schemeClr val="tx1"/>
                </a:solidFill>
              </a:rPr>
              <a:t> body </a:t>
            </a:r>
            <a:r>
              <a:rPr lang="cs-CZ" sz="1400" b="0" dirty="0" err="1">
                <a:solidFill>
                  <a:schemeClr val="tx1"/>
                </a:solidFill>
              </a:rPr>
              <a:t>mass</a:t>
            </a:r>
            <a:r>
              <a:rPr lang="cs-CZ" sz="1400" b="0" dirty="0">
                <a:solidFill>
                  <a:schemeClr val="tx1"/>
                </a:solidFill>
              </a:rPr>
              <a:t> index </a:t>
            </a:r>
            <a:r>
              <a:rPr lang="cs-CZ" sz="1400" b="0" dirty="0" err="1">
                <a:solidFill>
                  <a:schemeClr val="tx1"/>
                </a:solidFill>
              </a:rPr>
              <a:t>for</a:t>
            </a:r>
            <a:r>
              <a:rPr lang="cs-CZ" sz="1400" b="0" dirty="0">
                <a:solidFill>
                  <a:schemeClr val="tx1"/>
                </a:solidFill>
              </a:rPr>
              <a:t> </a:t>
            </a:r>
            <a:r>
              <a:rPr lang="cs-CZ" sz="1400" b="0" dirty="0" err="1">
                <a:solidFill>
                  <a:schemeClr val="tx1"/>
                </a:solidFill>
              </a:rPr>
              <a:t>patients</a:t>
            </a:r>
            <a:r>
              <a:rPr lang="cs-CZ" sz="1400" b="0" dirty="0">
                <a:solidFill>
                  <a:schemeClr val="tx1"/>
                </a:solidFill>
              </a:rPr>
              <a:t> </a:t>
            </a:r>
            <a:r>
              <a:rPr lang="cs-CZ" sz="1400" b="0" dirty="0" err="1">
                <a:solidFill>
                  <a:schemeClr val="tx1"/>
                </a:solidFill>
              </a:rPr>
              <a:t>with</a:t>
            </a:r>
            <a:r>
              <a:rPr lang="cs-CZ" sz="1400" b="0" dirty="0">
                <a:solidFill>
                  <a:schemeClr val="tx1"/>
                </a:solidFill>
              </a:rPr>
              <a:t> </a:t>
            </a:r>
            <a:r>
              <a:rPr lang="cs-CZ" sz="1400" b="0" dirty="0" err="1">
                <a:solidFill>
                  <a:schemeClr val="tx1"/>
                </a:solidFill>
              </a:rPr>
              <a:t>chronic</a:t>
            </a:r>
            <a:r>
              <a:rPr lang="cs-CZ" sz="1400" b="0" dirty="0">
                <a:solidFill>
                  <a:schemeClr val="tx1"/>
                </a:solidFill>
              </a:rPr>
              <a:t> </a:t>
            </a:r>
            <a:r>
              <a:rPr lang="cs-CZ" sz="1400" b="0" dirty="0" err="1">
                <a:solidFill>
                  <a:schemeClr val="tx1"/>
                </a:solidFill>
              </a:rPr>
              <a:t>obstructive</a:t>
            </a:r>
            <a:r>
              <a:rPr lang="cs-CZ" sz="1400" b="0" dirty="0">
                <a:solidFill>
                  <a:schemeClr val="tx1"/>
                </a:solidFill>
              </a:rPr>
              <a:t> </a:t>
            </a:r>
            <a:r>
              <a:rPr lang="cs-CZ" sz="1400" b="0" dirty="0" err="1">
                <a:solidFill>
                  <a:schemeClr val="tx1"/>
                </a:solidFill>
              </a:rPr>
              <a:t>pulmonary</a:t>
            </a:r>
            <a:r>
              <a:rPr lang="cs-CZ" sz="1400" b="0" dirty="0">
                <a:solidFill>
                  <a:schemeClr val="tx1"/>
                </a:solidFill>
              </a:rPr>
              <a:t> </a:t>
            </a:r>
            <a:r>
              <a:rPr lang="cs-CZ" sz="1400" b="0" dirty="0" err="1">
                <a:solidFill>
                  <a:schemeClr val="tx1"/>
                </a:solidFill>
              </a:rPr>
              <a:t>diseaseInt</a:t>
            </a:r>
            <a:r>
              <a:rPr lang="cs-CZ" sz="1400" b="0" dirty="0">
                <a:solidFill>
                  <a:schemeClr val="tx1"/>
                </a:solidFill>
              </a:rPr>
              <a:t> J </a:t>
            </a:r>
            <a:r>
              <a:rPr lang="cs-CZ" sz="1400" b="0" dirty="0" err="1">
                <a:solidFill>
                  <a:schemeClr val="tx1"/>
                </a:solidFill>
              </a:rPr>
              <a:t>Chron</a:t>
            </a:r>
            <a:r>
              <a:rPr lang="cs-CZ" sz="1400" b="0" dirty="0">
                <a:solidFill>
                  <a:schemeClr val="tx1"/>
                </a:solidFill>
              </a:rPr>
              <a:t> </a:t>
            </a:r>
            <a:r>
              <a:rPr lang="cs-CZ" sz="1400" b="0" dirty="0" err="1">
                <a:solidFill>
                  <a:schemeClr val="tx1"/>
                </a:solidFill>
              </a:rPr>
              <a:t>Obstruct</a:t>
            </a:r>
            <a:r>
              <a:rPr lang="cs-CZ" sz="1400" b="0" dirty="0">
                <a:solidFill>
                  <a:schemeClr val="tx1"/>
                </a:solidFill>
              </a:rPr>
              <a:t> </a:t>
            </a:r>
            <a:r>
              <a:rPr lang="cs-CZ" sz="1400" b="0" dirty="0" err="1">
                <a:solidFill>
                  <a:schemeClr val="tx1"/>
                </a:solidFill>
              </a:rPr>
              <a:t>Pulmon</a:t>
            </a:r>
            <a:r>
              <a:rPr lang="cs-CZ" sz="1400" b="0" dirty="0">
                <a:solidFill>
                  <a:schemeClr val="tx1"/>
                </a:solidFill>
              </a:rPr>
              <a:t> Dis. </a:t>
            </a:r>
            <a:r>
              <a:rPr lang="cs-CZ" sz="1400" b="0" dirty="0" smtClean="0">
                <a:solidFill>
                  <a:schemeClr val="tx1"/>
                </a:solidFill>
              </a:rPr>
              <a:t> </a:t>
            </a:r>
            <a:r>
              <a:rPr lang="cs-CZ" sz="1400" b="0" dirty="0">
                <a:solidFill>
                  <a:schemeClr val="tx1"/>
                </a:solidFill>
              </a:rPr>
              <a:t>2016; 11: 2075–2080. </a:t>
            </a:r>
          </a:p>
        </p:txBody>
      </p:sp>
      <p:sp>
        <p:nvSpPr>
          <p:cNvPr id="19" name="Rectangle 4"/>
          <p:cNvSpPr>
            <a:spLocks noChangeArrowheads="1"/>
          </p:cNvSpPr>
          <p:nvPr/>
        </p:nvSpPr>
        <p:spPr bwMode="auto">
          <a:xfrm>
            <a:off x="533400" y="1447800"/>
            <a:ext cx="875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2200" i="1" dirty="0" err="1" smtClean="0">
                <a:solidFill>
                  <a:prstClr val="black"/>
                </a:solidFill>
                <a:latin typeface="Arial" pitchFamily="34" charset="0"/>
              </a:rPr>
              <a:t>Calf</a:t>
            </a:r>
            <a:r>
              <a:rPr lang="cs-CZ" sz="2200" i="1" dirty="0" smtClean="0">
                <a:solidFill>
                  <a:prstClr val="black"/>
                </a:solidFill>
                <a:latin typeface="Arial" pitchFamily="34" charset="0"/>
              </a:rPr>
              <a:t> (CC):  </a:t>
            </a:r>
            <a:endParaRPr lang="en-GB" sz="2200" i="1" dirty="0">
              <a:solidFill>
                <a:prstClr val="black"/>
              </a:solidFill>
              <a:latin typeface="Arial" pitchFamily="34" charset="0"/>
            </a:endParaRPr>
          </a:p>
        </p:txBody>
      </p:sp>
      <p:sp>
        <p:nvSpPr>
          <p:cNvPr id="5" name="Obdélník 4"/>
          <p:cNvSpPr/>
          <p:nvPr/>
        </p:nvSpPr>
        <p:spPr>
          <a:xfrm>
            <a:off x="2667000" y="2057400"/>
            <a:ext cx="4953000" cy="769441"/>
          </a:xfrm>
          <a:prstGeom prst="rect">
            <a:avLst/>
          </a:prstGeom>
        </p:spPr>
        <p:txBody>
          <a:bodyPr>
            <a:spAutoFit/>
          </a:bodyPr>
          <a:lstStyle/>
          <a:p>
            <a:pPr marL="359173" lvl="0" indent="-359173">
              <a:lnSpc>
                <a:spcPct val="110000"/>
              </a:lnSpc>
              <a:buClr>
                <a:srgbClr val="3399FF"/>
              </a:buClr>
              <a:buSzPct val="60000"/>
              <a:buFont typeface="Wingdings" panose="05000000000000000000" pitchFamily="2" charset="2"/>
              <a:buChar char="Ø"/>
            </a:pPr>
            <a:r>
              <a:rPr lang="en-US" sz="2000" b="0" dirty="0" smtClean="0">
                <a:solidFill>
                  <a:prstClr val="black"/>
                </a:solidFill>
                <a:latin typeface="Arial" pitchFamily="34" charset="0"/>
              </a:rPr>
              <a:t>&lt;</a:t>
            </a:r>
            <a:r>
              <a:rPr lang="cs-CZ" sz="2000" b="0" dirty="0" smtClean="0">
                <a:solidFill>
                  <a:prstClr val="black"/>
                </a:solidFill>
                <a:latin typeface="Arial" pitchFamily="34" charset="0"/>
              </a:rPr>
              <a:t> 31</a:t>
            </a:r>
            <a:r>
              <a:rPr lang="en-US" sz="2000" b="0" dirty="0" smtClean="0">
                <a:solidFill>
                  <a:prstClr val="black"/>
                </a:solidFill>
                <a:latin typeface="Arial" pitchFamily="34" charset="0"/>
              </a:rPr>
              <a:t> </a:t>
            </a:r>
            <a:r>
              <a:rPr lang="en-US" sz="2000" b="0" dirty="0">
                <a:solidFill>
                  <a:prstClr val="black"/>
                </a:solidFill>
                <a:latin typeface="Arial" pitchFamily="34" charset="0"/>
              </a:rPr>
              <a:t>cm </a:t>
            </a:r>
            <a:r>
              <a:rPr lang="cs-CZ" sz="2000" b="0" dirty="0">
                <a:solidFill>
                  <a:prstClr val="black"/>
                </a:solidFill>
                <a:latin typeface="Arial" pitchFamily="34" charset="0"/>
              </a:rPr>
              <a:t>–</a:t>
            </a:r>
            <a:r>
              <a:rPr lang="en-US" sz="2000" b="0" dirty="0">
                <a:solidFill>
                  <a:prstClr val="black"/>
                </a:solidFill>
                <a:latin typeface="Arial" pitchFamily="34" charset="0"/>
              </a:rPr>
              <a:t> </a:t>
            </a:r>
            <a:r>
              <a:rPr lang="cs-CZ" sz="2000" b="0" dirty="0" err="1" smtClean="0">
                <a:solidFill>
                  <a:prstClr val="black"/>
                </a:solidFill>
                <a:latin typeface="Arial" pitchFamily="34" charset="0"/>
              </a:rPr>
              <a:t>manutrition</a:t>
            </a:r>
            <a:endParaRPr lang="cs-CZ" sz="2000" b="0" dirty="0" smtClean="0">
              <a:solidFill>
                <a:prstClr val="black"/>
              </a:solidFill>
              <a:latin typeface="Arial" pitchFamily="34" charset="0"/>
            </a:endParaRPr>
          </a:p>
          <a:p>
            <a:pPr marL="359173" lvl="0" indent="-359173">
              <a:lnSpc>
                <a:spcPct val="110000"/>
              </a:lnSpc>
              <a:buClr>
                <a:srgbClr val="3399FF"/>
              </a:buClr>
              <a:buSzPct val="60000"/>
              <a:buFont typeface="Wingdings" panose="05000000000000000000" pitchFamily="2" charset="2"/>
              <a:buChar char="Ø"/>
            </a:pPr>
            <a:r>
              <a:rPr lang="en-GB" sz="2000" b="0" dirty="0" smtClean="0">
                <a:solidFill>
                  <a:prstClr val="black"/>
                </a:solidFill>
                <a:latin typeface="Arial" pitchFamily="34" charset="0"/>
              </a:rPr>
              <a:t>&gt; 31 </a:t>
            </a:r>
            <a:r>
              <a:rPr lang="cs-CZ" sz="2000" b="0" dirty="0" smtClean="0">
                <a:solidFill>
                  <a:prstClr val="black"/>
                </a:solidFill>
                <a:latin typeface="Arial" pitchFamily="34" charset="0"/>
              </a:rPr>
              <a:t>-</a:t>
            </a:r>
            <a:r>
              <a:rPr lang="en-GB" sz="2000" b="0" dirty="0" smtClean="0">
                <a:solidFill>
                  <a:prstClr val="black"/>
                </a:solidFill>
                <a:latin typeface="Arial" pitchFamily="34" charset="0"/>
              </a:rPr>
              <a:t> OK</a:t>
            </a:r>
            <a:endParaRPr lang="cs-CZ" sz="2000" b="0" dirty="0">
              <a:solidFill>
                <a:prstClr val="black"/>
              </a:solidFill>
              <a:latin typeface="Arial" pitchFamily="34" charset="0"/>
            </a:endParaRPr>
          </a:p>
        </p:txBody>
      </p:sp>
    </p:spTree>
    <p:extLst>
      <p:ext uri="{BB962C8B-B14F-4D97-AF65-F5344CB8AC3E}">
        <p14:creationId xmlns:p14="http://schemas.microsoft.com/office/powerpoint/2010/main" val="714449709"/>
      </p:ext>
    </p:extLst>
  </p:cSld>
  <p:clrMapOvr>
    <a:masterClrMapping/>
  </p:clrMapOvr>
  <p:transition spd="med">
    <p:pull dir="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45</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80579" y="1447800"/>
            <a:ext cx="9725421"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gn="ctr">
              <a:lnSpc>
                <a:spcPct val="90000"/>
              </a:lnSpc>
              <a:buClr>
                <a:srgbClr val="3399FF"/>
              </a:buClr>
              <a:buSzPct val="60000"/>
            </a:pPr>
            <a:r>
              <a:rPr lang="cs-CZ" sz="7900" b="0" dirty="0">
                <a:solidFill>
                  <a:prstClr val="black"/>
                </a:solidFill>
                <a:latin typeface="Arial" pitchFamily="34" charset="0"/>
              </a:rPr>
              <a:t> </a:t>
            </a:r>
            <a:r>
              <a:rPr lang="cs-CZ" sz="4400" b="0" dirty="0">
                <a:solidFill>
                  <a:prstClr val="black"/>
                </a:solidFill>
                <a:latin typeface="Arial" pitchFamily="34" charset="0"/>
              </a:rPr>
              <a:t>BODY FAT AND BODY COMPOSITION MAEASUREMENT</a:t>
            </a:r>
            <a:endParaRPr lang="cs-CZ" sz="4400" dirty="0">
              <a:solidFill>
                <a:prstClr val="black"/>
              </a:solidFill>
              <a:latin typeface="Arial" pitchFamily="34" charset="0"/>
            </a:endParaRPr>
          </a:p>
        </p:txBody>
      </p:sp>
    </p:spTree>
    <p:extLst>
      <p:ext uri="{BB962C8B-B14F-4D97-AF65-F5344CB8AC3E}">
        <p14:creationId xmlns:p14="http://schemas.microsoft.com/office/powerpoint/2010/main" val="1250887405"/>
      </p:ext>
    </p:extLst>
  </p:cSld>
  <p:clrMapOvr>
    <a:masterClrMapping/>
  </p:clrMapOvr>
  <p:transition spd="med">
    <p:pull dir="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rmAutofit fontScale="90000"/>
          </a:bodyPr>
          <a:lstStyle/>
          <a:p>
            <a:pPr eaLnBrk="1" hangingPunct="1">
              <a:lnSpc>
                <a:spcPts val="3561"/>
              </a:lnSpc>
              <a:defRPr/>
            </a:pPr>
            <a:r>
              <a:rPr lang="en-GB" sz="2600" dirty="0">
                <a:effectLst>
                  <a:outerShdw blurRad="38100" dist="38100" dir="2700000" algn="tl">
                    <a:srgbClr val="C0C0C0"/>
                  </a:outerShdw>
                </a:effectLst>
                <a:latin typeface="Arial" charset="0"/>
              </a:rPr>
              <a:t>Skinfolds measurement</a:t>
            </a:r>
            <a:endParaRPr lang="en-GB" sz="2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46</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dirty="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412751" y="762000"/>
            <a:ext cx="8750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900" b="0" dirty="0">
                <a:solidFill>
                  <a:prstClr val="black"/>
                </a:solidFill>
                <a:latin typeface="Arial" pitchFamily="34" charset="0"/>
              </a:rPr>
              <a:t>Several types od ca</a:t>
            </a:r>
            <a:r>
              <a:rPr lang="cs-CZ" sz="1900" b="0" dirty="0">
                <a:solidFill>
                  <a:prstClr val="black"/>
                </a:solidFill>
                <a:latin typeface="Arial" pitchFamily="34" charset="0"/>
              </a:rPr>
              <a:t>l</a:t>
            </a:r>
            <a:r>
              <a:rPr lang="en-GB" sz="1900" b="0" dirty="0" err="1">
                <a:solidFill>
                  <a:prstClr val="black"/>
                </a:solidFill>
                <a:latin typeface="Arial" pitchFamily="34" charset="0"/>
              </a:rPr>
              <a:t>ipers</a:t>
            </a:r>
            <a:endParaRPr lang="en-GB" sz="2100" dirty="0">
              <a:solidFill>
                <a:prstClr val="black"/>
              </a:solidFill>
              <a:latin typeface="Arial" pitchFamily="34" charset="0"/>
            </a:endParaRPr>
          </a:p>
        </p:txBody>
      </p:sp>
      <p:pic>
        <p:nvPicPr>
          <p:cNvPr id="8194" name="Picture 2" descr="C:\Users\jfiala\Desktop\VÝUKA\20 - Výuka jaro 2018\00 - příprava OPZ II\hodnocení výživového stavu\Media Gallery\268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133726"/>
            <a:ext cx="3312319" cy="349567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fiala\Desktop\VÝUKA\20 - Výuka jaro 2018\00 - příprava OPZ II\hodnocení výživového stavu\Media Gallery\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951" y="2739571"/>
            <a:ext cx="4127501" cy="411842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jfiala\Desktop\VÝUKA\20 - Výuka jaro 2018\00 - příprava OPZ II\hodnocení výživového stavu\Media Gallery\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2141" y="1762126"/>
            <a:ext cx="2759109" cy="3724276"/>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jfiala\Desktop\VÝUKA\20 - Výuka jaro 2018\00 - příprava OPZ II\hodnocení výživového stavu\Media Gallery\kaliper bes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2838" y="381001"/>
            <a:ext cx="2000614" cy="26574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6954840" y="1066799"/>
            <a:ext cx="8874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75000"/>
            </a:pPr>
            <a:r>
              <a:rPr lang="cs-CZ" sz="1900" b="0" dirty="0">
                <a:solidFill>
                  <a:prstClr val="black"/>
                </a:solidFill>
                <a:latin typeface="Arial" pitchFamily="34" charset="0"/>
              </a:rPr>
              <a:t>Best:</a:t>
            </a:r>
            <a:endParaRPr lang="en-GB" sz="2100" dirty="0">
              <a:solidFill>
                <a:prstClr val="black"/>
              </a:solidFill>
              <a:latin typeface="Arial" pitchFamily="34" charset="0"/>
            </a:endParaRPr>
          </a:p>
        </p:txBody>
      </p:sp>
      <p:sp>
        <p:nvSpPr>
          <p:cNvPr id="15" name="Rectangle 4"/>
          <p:cNvSpPr>
            <a:spLocks noChangeArrowheads="1"/>
          </p:cNvSpPr>
          <p:nvPr/>
        </p:nvSpPr>
        <p:spPr bwMode="auto">
          <a:xfrm>
            <a:off x="4457701" y="5715000"/>
            <a:ext cx="165100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75000"/>
            </a:pPr>
            <a:r>
              <a:rPr lang="cs-CZ" sz="1900" b="0" dirty="0" err="1">
                <a:solidFill>
                  <a:prstClr val="black"/>
                </a:solidFill>
                <a:latin typeface="Arial" pitchFamily="34" charset="0"/>
              </a:rPr>
              <a:t>Harpenden</a:t>
            </a:r>
            <a:r>
              <a:rPr lang="cs-CZ" sz="1900" b="0" dirty="0">
                <a:solidFill>
                  <a:prstClr val="black"/>
                </a:solidFill>
                <a:latin typeface="Arial" pitchFamily="34" charset="0"/>
              </a:rPr>
              <a:t>:</a:t>
            </a:r>
            <a:endParaRPr lang="en-GB" sz="2100" dirty="0">
              <a:solidFill>
                <a:prstClr val="black"/>
              </a:solidFill>
              <a:latin typeface="Arial" pitchFamily="34" charset="0"/>
            </a:endParaRPr>
          </a:p>
        </p:txBody>
      </p:sp>
    </p:spTree>
    <p:extLst>
      <p:ext uri="{BB962C8B-B14F-4D97-AF65-F5344CB8AC3E}">
        <p14:creationId xmlns:p14="http://schemas.microsoft.com/office/powerpoint/2010/main" val="2434306003"/>
      </p:ext>
    </p:extLst>
  </p:cSld>
  <p:clrMapOvr>
    <a:masterClrMapping/>
  </p:clrMapOvr>
  <p:transition spd="med">
    <p:pull dir="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0"/>
            <a:ext cx="8997950" cy="457200"/>
          </a:xfrm>
        </p:spPr>
        <p:txBody>
          <a:bodyPr wrap="square" numCol="1" anchorCtr="0" compatLnSpc="1">
            <a:prstTxWarp prst="textNoShape">
              <a:avLst/>
            </a:prstTxWarp>
            <a:normAutofit fontScale="90000"/>
          </a:bodyPr>
          <a:lstStyle/>
          <a:p>
            <a:pPr eaLnBrk="1" hangingPunct="1">
              <a:lnSpc>
                <a:spcPts val="3561"/>
              </a:lnSpc>
              <a:defRPr/>
            </a:pPr>
            <a:r>
              <a:rPr lang="en-GB" sz="2600" dirty="0">
                <a:effectLst>
                  <a:outerShdw blurRad="38100" dist="38100" dir="2700000" algn="tl">
                    <a:srgbClr val="C0C0C0"/>
                  </a:outerShdw>
                </a:effectLst>
                <a:latin typeface="Arial" charset="0"/>
              </a:rPr>
              <a:t>Skinfolds measurement</a:t>
            </a:r>
            <a:endParaRPr lang="en-GB" sz="2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47</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3810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pic>
        <p:nvPicPr>
          <p:cNvPr id="9218" name="Picture 2" descr="C:\Users\jfiala\Desktop\VÝUKA\20 - Výuka jaro 2018\00 - příprava OPZ II\hodnocení výživového stavu\Media Gallery\řasy - měření - b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240" y="571499"/>
            <a:ext cx="6028760" cy="323850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228600" y="533400"/>
            <a:ext cx="3568702" cy="47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en-GB" sz="1700" b="0" dirty="0">
                <a:solidFill>
                  <a:prstClr val="black"/>
                </a:solidFill>
                <a:latin typeface="Arial" pitchFamily="34" charset="0"/>
              </a:rPr>
              <a:t>Measuring with Best </a:t>
            </a:r>
            <a:r>
              <a:rPr lang="en-GB" sz="1700" b="0" dirty="0" err="1" smtClean="0">
                <a:solidFill>
                  <a:prstClr val="black"/>
                </a:solidFill>
                <a:latin typeface="Arial" pitchFamily="34" charset="0"/>
              </a:rPr>
              <a:t>caliper</a:t>
            </a:r>
            <a:r>
              <a:rPr lang="cs-CZ" sz="1700" b="0" dirty="0" smtClean="0">
                <a:solidFill>
                  <a:prstClr val="black"/>
                </a:solidFill>
                <a:latin typeface="Arial" pitchFamily="34" charset="0"/>
              </a:rPr>
              <a:t>:</a:t>
            </a:r>
            <a:endParaRPr lang="en-GB" sz="1700" dirty="0">
              <a:solidFill>
                <a:prstClr val="black"/>
              </a:solidFill>
              <a:latin typeface="Arial" pitchFamily="34" charset="0"/>
            </a:endParaRPr>
          </a:p>
        </p:txBody>
      </p:sp>
      <p:pic>
        <p:nvPicPr>
          <p:cNvPr id="8" name="Picture 6" descr="C:\Users\jfiala\Desktop\VÝUKA\20 - Výuka jaro 2018\00 - příprava OPZ II\hodnocení výživového stavu\Media Gallery\zz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594" y="4133850"/>
            <a:ext cx="1929606" cy="2647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jfiala\Desktop\VÝUKA\20 - Výuka jaro 2018\00 - příprava OPZ II\hodnocení výživového stavu\Media Gallery\z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432" y="4572000"/>
            <a:ext cx="308896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jfiala\Desktop\VÝUKA\20 - Výuka jaro 2018\00 - příprava OPZ II\hodnocení výživového stavu\Media Gallery\zz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4114800"/>
            <a:ext cx="1692275" cy="26288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p:cNvSpPr>
            <a:spLocks noChangeArrowheads="1"/>
          </p:cNvSpPr>
          <p:nvPr/>
        </p:nvSpPr>
        <p:spPr bwMode="auto">
          <a:xfrm>
            <a:off x="412752" y="3733800"/>
            <a:ext cx="18986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sz="1700" b="0" dirty="0">
                <a:solidFill>
                  <a:prstClr val="black"/>
                </a:solidFill>
                <a:latin typeface="Arial" pitchFamily="34" charset="0"/>
              </a:rPr>
              <a:t>Triceps</a:t>
            </a:r>
            <a:endParaRPr lang="en-GB" sz="1700" dirty="0">
              <a:solidFill>
                <a:prstClr val="black"/>
              </a:solidFill>
              <a:latin typeface="Arial" pitchFamily="34" charset="0"/>
            </a:endParaRPr>
          </a:p>
        </p:txBody>
      </p:sp>
      <p:sp>
        <p:nvSpPr>
          <p:cNvPr id="12" name="Rectangle 4"/>
          <p:cNvSpPr>
            <a:spLocks noChangeArrowheads="1"/>
          </p:cNvSpPr>
          <p:nvPr/>
        </p:nvSpPr>
        <p:spPr bwMode="auto">
          <a:xfrm>
            <a:off x="3124200" y="3962400"/>
            <a:ext cx="247650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sz="1700" b="0" dirty="0" err="1">
                <a:solidFill>
                  <a:prstClr val="black"/>
                </a:solidFill>
                <a:latin typeface="Arial" pitchFamily="34" charset="0"/>
              </a:rPr>
              <a:t>Supraspinal</a:t>
            </a:r>
            <a:endParaRPr lang="en-GB" sz="1700" dirty="0">
              <a:solidFill>
                <a:prstClr val="black"/>
              </a:solidFill>
              <a:latin typeface="Arial" pitchFamily="34" charset="0"/>
            </a:endParaRPr>
          </a:p>
        </p:txBody>
      </p:sp>
      <p:sp>
        <p:nvSpPr>
          <p:cNvPr id="14" name="Rectangle 4"/>
          <p:cNvSpPr>
            <a:spLocks noChangeArrowheads="1"/>
          </p:cNvSpPr>
          <p:nvPr/>
        </p:nvSpPr>
        <p:spPr bwMode="auto">
          <a:xfrm>
            <a:off x="6426201" y="4495800"/>
            <a:ext cx="264159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sz="1700" b="0" dirty="0" err="1">
                <a:solidFill>
                  <a:prstClr val="black"/>
                </a:solidFill>
                <a:latin typeface="Arial" pitchFamily="34" charset="0"/>
              </a:rPr>
              <a:t>Subscapular</a:t>
            </a:r>
            <a:endParaRPr lang="en-GB" sz="1700" dirty="0">
              <a:solidFill>
                <a:prstClr val="black"/>
              </a:solidFill>
              <a:latin typeface="Arial" pitchFamily="34" charset="0"/>
            </a:endParaRPr>
          </a:p>
        </p:txBody>
      </p:sp>
    </p:spTree>
    <p:extLst>
      <p:ext uri="{BB962C8B-B14F-4D97-AF65-F5344CB8AC3E}">
        <p14:creationId xmlns:p14="http://schemas.microsoft.com/office/powerpoint/2010/main" val="1696471593"/>
      </p:ext>
    </p:extLst>
  </p:cSld>
  <p:clrMapOvr>
    <a:masterClrMapping/>
  </p:clrMapOvr>
  <p:transition spd="med">
    <p:pull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152401"/>
            <a:ext cx="8997950" cy="304800"/>
          </a:xfrm>
        </p:spPr>
        <p:txBody>
          <a:bodyPr wrap="square" numCol="1" anchorCtr="0" compatLnSpc="1">
            <a:prstTxWarp prst="textNoShape">
              <a:avLst/>
            </a:prstTxWarp>
            <a:noAutofit/>
          </a:bodyPr>
          <a:lstStyle/>
          <a:p>
            <a:pPr eaLnBrk="1" hangingPunct="1">
              <a:lnSpc>
                <a:spcPct val="100000"/>
              </a:lnSpc>
            </a:pPr>
            <a:r>
              <a:rPr lang="en-GB" sz="2100" dirty="0">
                <a:effectLst>
                  <a:outerShdw blurRad="38100" dist="38100" dir="2700000" algn="tl">
                    <a:srgbClr val="C0C0C0"/>
                  </a:outerShdw>
                </a:effectLst>
                <a:latin typeface="Arial" pitchFamily="34" charset="0"/>
              </a:rPr>
              <a:t>BIA – Bioelectrical </a:t>
            </a:r>
            <a:r>
              <a:rPr lang="cs-CZ" sz="2100" dirty="0">
                <a:effectLst>
                  <a:outerShdw blurRad="38100" dist="38100" dir="2700000" algn="tl">
                    <a:srgbClr val="C0C0C0"/>
                  </a:outerShdw>
                </a:effectLst>
                <a:latin typeface="Arial" pitchFamily="34" charset="0"/>
              </a:rPr>
              <a:t>impedance </a:t>
            </a:r>
            <a:r>
              <a:rPr lang="en-GB" sz="2100" dirty="0">
                <a:effectLst>
                  <a:outerShdw blurRad="38100" dist="38100" dir="2700000" algn="tl">
                    <a:srgbClr val="C0C0C0"/>
                  </a:outerShdw>
                </a:effectLst>
                <a:latin typeface="Arial" pitchFamily="34" charset="0"/>
              </a:rPr>
              <a:t>analysis</a:t>
            </a:r>
            <a:endParaRPr lang="en-GB" sz="21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48</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4572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11" name="Rectangle 4"/>
          <p:cNvSpPr>
            <a:spLocks noChangeArrowheads="1"/>
          </p:cNvSpPr>
          <p:nvPr/>
        </p:nvSpPr>
        <p:spPr bwMode="auto">
          <a:xfrm>
            <a:off x="165101" y="609601"/>
            <a:ext cx="9575801" cy="144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4000"/>
              </a:lnSpc>
              <a:buClr>
                <a:srgbClr val="3399FF"/>
              </a:buClr>
              <a:buSzPct val="60000"/>
              <a:buFont typeface="Wingdings" pitchFamily="2" charset="2"/>
              <a:buChar char="n"/>
            </a:pPr>
            <a:r>
              <a:rPr lang="cs-CZ" sz="1900" b="0" dirty="0">
                <a:solidFill>
                  <a:prstClr val="black"/>
                </a:solidFill>
                <a:latin typeface="Arial" pitchFamily="34" charset="0"/>
              </a:rPr>
              <a:t>BIA </a:t>
            </a:r>
            <a:r>
              <a:rPr lang="en-US" sz="1900" b="0" dirty="0">
                <a:solidFill>
                  <a:prstClr val="black"/>
                </a:solidFill>
                <a:latin typeface="Arial" pitchFamily="34" charset="0"/>
              </a:rPr>
              <a:t>actually determines the electrical impedance, or opposition to the flow of an electric current through body tissues which can then be used to estimate total body water (TBW), which can be used to estimate fat-free body mass and, by difference with body weight, body fat.</a:t>
            </a:r>
            <a:endParaRPr lang="cs-CZ" sz="1900" b="0" dirty="0">
              <a:solidFill>
                <a:prstClr val="black"/>
              </a:solidFill>
              <a:latin typeface="Arial" pitchFamily="34" charset="0"/>
            </a:endParaRPr>
          </a:p>
          <a:p>
            <a:pPr marL="359173" indent="-359173">
              <a:lnSpc>
                <a:spcPct val="114000"/>
              </a:lnSpc>
              <a:buClr>
                <a:srgbClr val="3399FF"/>
              </a:buClr>
              <a:buSzPct val="60000"/>
              <a:buFont typeface="Wingdings" pitchFamily="2" charset="2"/>
              <a:buChar char="n"/>
            </a:pPr>
            <a:endParaRPr lang="cs-CZ" b="0" dirty="0">
              <a:solidFill>
                <a:prstClr val="black"/>
              </a:solidFill>
              <a:latin typeface="Arial" pitchFamily="34" charset="0"/>
            </a:endParaRP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pic>
        <p:nvPicPr>
          <p:cNvPr id="11266" name="Picture 2" descr="Výsledek obrázku pro Bioelectrical impedance analy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1" y="2286002"/>
            <a:ext cx="30543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jfiala\Desktop\VÝUKA\20 - Výuka jaro 2018\00 - příprava OPZ II\hodnocení výživového stavu\Media Gallery\zz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676400"/>
            <a:ext cx="1238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jfiala\Desktop\VÝUKA\20 - Výuka jaro 2018\00 - příprava OPZ II\hodnocení výživového stavu\Media Gallery\zz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875" y="1981200"/>
            <a:ext cx="1114425" cy="203835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jfiala\Desktop\VÝUKA\20 - Výuka jaro 2018\00 - příprava OPZ II\hodnocení výživového stavu\Media Gallery\zz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 y="5125324"/>
            <a:ext cx="1836738" cy="127547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Users\jfiala\Desktop\VÝUKA\20 - Výuka jaro 2018\00 - příprava OPZ II\hodnocení výživového stavu\Media Gallery\zzz.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1" y="4762501"/>
            <a:ext cx="1789216" cy="1638299"/>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C:\Users\jfiala\Desktop\VÝUKA\20 - Výuka jaro 2018\00 - příprava OPZ II\hodnocení výživového stavu\Media Gallery\zzz.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1920" y="4876801"/>
            <a:ext cx="3044031" cy="1628775"/>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descr="Výsledek obrázku pro BIA measurement bodystat">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4552" y="2085974"/>
            <a:ext cx="2032794" cy="252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200761"/>
      </p:ext>
    </p:extLst>
  </p:cSld>
  <p:clrMapOvr>
    <a:masterClrMapping/>
  </p:clrMapOvr>
  <p:transition spd="med">
    <p:pull dir="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76201"/>
            <a:ext cx="8997950" cy="419099"/>
          </a:xfrm>
        </p:spPr>
        <p:txBody>
          <a:bodyPr wrap="square" numCol="1" anchorCtr="0" compatLnSpc="1">
            <a:prstTxWarp prst="textNoShape">
              <a:avLst/>
            </a:prstTxWarp>
            <a:noAutofit/>
          </a:bodyPr>
          <a:lstStyle/>
          <a:p>
            <a:pPr eaLnBrk="1" hangingPunct="1">
              <a:lnSpc>
                <a:spcPct val="100000"/>
              </a:lnSpc>
            </a:pPr>
            <a:r>
              <a:rPr lang="cs-CZ" sz="2100" dirty="0" err="1">
                <a:effectLst>
                  <a:outerShdw blurRad="38100" dist="38100" dir="2700000" algn="tl">
                    <a:srgbClr val="C0C0C0"/>
                  </a:outerShdw>
                </a:effectLst>
                <a:latin typeface="Arial" pitchFamily="34" charset="0"/>
              </a:rPr>
              <a:t>Inbody</a:t>
            </a:r>
            <a:r>
              <a:rPr lang="cs-CZ" sz="2100" dirty="0">
                <a:effectLst>
                  <a:outerShdw blurRad="38100" dist="38100" dir="2700000" algn="tl">
                    <a:srgbClr val="C0C0C0"/>
                  </a:outerShdw>
                </a:effectLst>
                <a:latin typeface="Arial" pitchFamily="34" charset="0"/>
              </a:rPr>
              <a:t> S10 </a:t>
            </a:r>
            <a:endParaRPr lang="cs-CZ" sz="21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49</a:t>
            </a:fld>
            <a:endParaRPr lang="cs-CZ" sz="13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5334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a:solidFill>
                <a:prstClr val="white"/>
              </a:solidFill>
            </a:endParaRPr>
          </a:p>
        </p:txBody>
      </p:sp>
      <p:pic>
        <p:nvPicPr>
          <p:cNvPr id="9219" name="Picture 3" descr="C:\Users\jfiala\Desktop\VÝUKA\20 - Výuka jaro 2018\00 - příprava OPZ II\hodnocení výživového stavu\obrázky\inbodys10_postu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852954"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945757"/>
      </p:ext>
    </p:extLst>
  </p:cSld>
  <p:clrMapOvr>
    <a:masterClrMapping/>
  </p:clrMapOvr>
  <p:transition spd="med">
    <p:pull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5</a:t>
            </a:fld>
            <a:endParaRPr lang="cs-CZ" sz="1300" dirty="0">
              <a:solidFill>
                <a:prstClr val="black">
                  <a:lumMod val="65000"/>
                  <a:lumOff val="35000"/>
                </a:prstClr>
              </a:solidFill>
              <a:latin typeface="Century Gothic"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310" y="609600"/>
            <a:ext cx="8797090" cy="6248400"/>
          </a:xfrm>
          <a:prstGeom prst="rect">
            <a:avLst/>
          </a:prstGeom>
        </p:spPr>
      </p:pic>
      <p:sp>
        <p:nvSpPr>
          <p:cNvPr id="7" name="Rectangle 3"/>
          <p:cNvSpPr txBox="1">
            <a:spLocks noChangeArrowheads="1"/>
          </p:cNvSpPr>
          <p:nvPr/>
        </p:nvSpPr>
        <p:spPr>
          <a:xfrm>
            <a:off x="412750" y="76200"/>
            <a:ext cx="8997950" cy="381000"/>
          </a:xfrm>
          <a:prstGeom prst="rect">
            <a:avLst/>
          </a:prstGeom>
        </p:spPr>
        <p:txBody>
          <a:bodyPr vert="horz" wrap="square" lIns="95779" tIns="47890" rIns="95779" bIns="47890" numCol="1" rtlCol="0" anchor="b" anchorCtr="0" compatLnSpc="1">
            <a:prstTxWarp prst="textNoShape">
              <a:avLst/>
            </a:prstTxWarp>
            <a:noAutofit/>
          </a:bodyPr>
          <a:lstStyle>
            <a:lvl1pPr algn="ctr" rtl="0" eaLnBrk="0" fontAlgn="base" hangingPunct="0">
              <a:lnSpc>
                <a:spcPts val="6075"/>
              </a:lnSpc>
              <a:spcBef>
                <a:spcPct val="0"/>
              </a:spcBef>
              <a:spcAft>
                <a:spcPct val="0"/>
              </a:spcAft>
              <a:defRPr sz="57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6075"/>
              </a:lnSpc>
              <a:spcBef>
                <a:spcPct val="0"/>
              </a:spcBef>
              <a:spcAft>
                <a:spcPct val="0"/>
              </a:spcAft>
              <a:defRPr sz="5700">
                <a:solidFill>
                  <a:schemeClr val="tx2"/>
                </a:solidFill>
                <a:latin typeface="Palatino Linotype" pitchFamily="18" charset="0"/>
              </a:defRPr>
            </a:lvl2pPr>
            <a:lvl3pPr algn="ctr" rtl="0" eaLnBrk="0" fontAlgn="base" hangingPunct="0">
              <a:lnSpc>
                <a:spcPts val="6075"/>
              </a:lnSpc>
              <a:spcBef>
                <a:spcPct val="0"/>
              </a:spcBef>
              <a:spcAft>
                <a:spcPct val="0"/>
              </a:spcAft>
              <a:defRPr sz="5700">
                <a:solidFill>
                  <a:schemeClr val="tx2"/>
                </a:solidFill>
                <a:latin typeface="Palatino Linotype" pitchFamily="18" charset="0"/>
              </a:defRPr>
            </a:lvl3pPr>
            <a:lvl4pPr algn="ctr" rtl="0" eaLnBrk="0" fontAlgn="base" hangingPunct="0">
              <a:lnSpc>
                <a:spcPts val="6075"/>
              </a:lnSpc>
              <a:spcBef>
                <a:spcPct val="0"/>
              </a:spcBef>
              <a:spcAft>
                <a:spcPct val="0"/>
              </a:spcAft>
              <a:defRPr sz="5700">
                <a:solidFill>
                  <a:schemeClr val="tx2"/>
                </a:solidFill>
                <a:latin typeface="Palatino Linotype" pitchFamily="18" charset="0"/>
              </a:defRPr>
            </a:lvl4pPr>
            <a:lvl5pPr algn="ctr" rtl="0" eaLnBrk="0" fontAlgn="base" hangingPunct="0">
              <a:lnSpc>
                <a:spcPts val="6075"/>
              </a:lnSpc>
              <a:spcBef>
                <a:spcPct val="0"/>
              </a:spcBef>
              <a:spcAft>
                <a:spcPct val="0"/>
              </a:spcAft>
              <a:defRPr sz="5700">
                <a:solidFill>
                  <a:schemeClr val="tx2"/>
                </a:solidFill>
                <a:latin typeface="Palatino Linotype" pitchFamily="18" charset="0"/>
              </a:defRPr>
            </a:lvl5pPr>
            <a:lvl6pPr marL="478898" algn="ctr" rtl="0" fontAlgn="base">
              <a:lnSpc>
                <a:spcPts val="6075"/>
              </a:lnSpc>
              <a:spcBef>
                <a:spcPct val="0"/>
              </a:spcBef>
              <a:spcAft>
                <a:spcPct val="0"/>
              </a:spcAft>
              <a:defRPr sz="5700">
                <a:solidFill>
                  <a:schemeClr val="tx2"/>
                </a:solidFill>
                <a:latin typeface="Palatino Linotype" pitchFamily="18" charset="0"/>
              </a:defRPr>
            </a:lvl6pPr>
            <a:lvl7pPr marL="957795" algn="ctr" rtl="0" fontAlgn="base">
              <a:lnSpc>
                <a:spcPts val="6075"/>
              </a:lnSpc>
              <a:spcBef>
                <a:spcPct val="0"/>
              </a:spcBef>
              <a:spcAft>
                <a:spcPct val="0"/>
              </a:spcAft>
              <a:defRPr sz="5700">
                <a:solidFill>
                  <a:schemeClr val="tx2"/>
                </a:solidFill>
                <a:latin typeface="Palatino Linotype" pitchFamily="18" charset="0"/>
              </a:defRPr>
            </a:lvl7pPr>
            <a:lvl8pPr marL="1436690" algn="ctr" rtl="0" fontAlgn="base">
              <a:lnSpc>
                <a:spcPts val="6075"/>
              </a:lnSpc>
              <a:spcBef>
                <a:spcPct val="0"/>
              </a:spcBef>
              <a:spcAft>
                <a:spcPct val="0"/>
              </a:spcAft>
              <a:defRPr sz="5700">
                <a:solidFill>
                  <a:schemeClr val="tx2"/>
                </a:solidFill>
                <a:latin typeface="Palatino Linotype" pitchFamily="18" charset="0"/>
              </a:defRPr>
            </a:lvl8pPr>
            <a:lvl9pPr marL="1915588" algn="ctr" rtl="0" fontAlgn="base">
              <a:lnSpc>
                <a:spcPts val="6075"/>
              </a:lnSpc>
              <a:spcBef>
                <a:spcPct val="0"/>
              </a:spcBef>
              <a:spcAft>
                <a:spcPct val="0"/>
              </a:spcAft>
              <a:defRPr sz="5700">
                <a:solidFill>
                  <a:schemeClr val="tx2"/>
                </a:solidFill>
                <a:latin typeface="Palatino Linotype" pitchFamily="18" charset="0"/>
              </a:defRPr>
            </a:lvl9pPr>
          </a:lstStyle>
          <a:p>
            <a:pPr eaLnBrk="1" hangingPunct="1">
              <a:lnSpc>
                <a:spcPct val="100000"/>
              </a:lnSpc>
            </a:pPr>
            <a:r>
              <a:rPr lang="cs-CZ" sz="2100" b="0" dirty="0" err="1" smtClean="0">
                <a:effectLst>
                  <a:outerShdw blurRad="38100" dist="38100" dir="2700000" algn="tl">
                    <a:srgbClr val="C0C0C0"/>
                  </a:outerShdw>
                </a:effectLst>
                <a:latin typeface="Arial" pitchFamily="34" charset="0"/>
              </a:rPr>
              <a:t>Clinical</a:t>
            </a:r>
            <a:r>
              <a:rPr lang="cs-CZ" sz="2100" b="0" dirty="0" smtClean="0">
                <a:effectLst>
                  <a:outerShdw blurRad="38100" dist="38100" dir="2700000" algn="tl">
                    <a:srgbClr val="C0C0C0"/>
                  </a:outerShdw>
                </a:effectLst>
                <a:latin typeface="Arial" pitchFamily="34" charset="0"/>
              </a:rPr>
              <a:t> m</a:t>
            </a:r>
            <a:r>
              <a:rPr lang="en-GB" sz="2100" b="0" dirty="0" err="1" smtClean="0">
                <a:effectLst>
                  <a:outerShdw blurRad="38100" dist="38100" dir="2700000" algn="tl">
                    <a:srgbClr val="C0C0C0"/>
                  </a:outerShdw>
                </a:effectLst>
                <a:latin typeface="Arial" pitchFamily="34" charset="0"/>
              </a:rPr>
              <a:t>alnutrition</a:t>
            </a:r>
            <a:r>
              <a:rPr lang="cs-CZ" sz="2100" b="0" dirty="0" smtClean="0">
                <a:effectLst>
                  <a:outerShdw blurRad="38100" dist="38100" dir="2700000" algn="tl">
                    <a:srgbClr val="C0C0C0"/>
                  </a:outerShdw>
                </a:effectLst>
                <a:latin typeface="Arial" pitchFamily="34" charset="0"/>
              </a:rPr>
              <a:t>s </a:t>
            </a:r>
            <a:r>
              <a:rPr lang="cs-CZ" sz="2100" b="0" dirty="0" err="1" smtClean="0">
                <a:effectLst>
                  <a:outerShdw blurRad="38100" dist="38100" dir="2700000" algn="tl">
                    <a:srgbClr val="C0C0C0"/>
                  </a:outerShdw>
                </a:effectLst>
                <a:latin typeface="Arial" pitchFamily="34" charset="0"/>
              </a:rPr>
              <a:t>according</a:t>
            </a:r>
            <a:r>
              <a:rPr lang="cs-CZ" sz="2100" b="0" dirty="0" smtClean="0">
                <a:effectLst>
                  <a:outerShdw blurRad="38100" dist="38100" dir="2700000" algn="tl">
                    <a:srgbClr val="C0C0C0"/>
                  </a:outerShdw>
                </a:effectLst>
                <a:latin typeface="Arial" pitchFamily="34" charset="0"/>
              </a:rPr>
              <a:t> to ESPEN</a:t>
            </a:r>
            <a:endParaRPr lang="en-GB" sz="2100" b="0" dirty="0">
              <a:effectLst>
                <a:outerShdw blurRad="38100" dist="38100" dir="2700000" algn="tl">
                  <a:srgbClr val="C0C0C0"/>
                </a:outerShdw>
              </a:effectLst>
            </a:endParaRPr>
          </a:p>
        </p:txBody>
      </p:sp>
      <p:sp>
        <p:nvSpPr>
          <p:cNvPr id="8" name="Line 2"/>
          <p:cNvSpPr>
            <a:spLocks noChangeShapeType="1"/>
          </p:cNvSpPr>
          <p:nvPr/>
        </p:nvSpPr>
        <p:spPr bwMode="auto">
          <a:xfrm>
            <a:off x="609600" y="4572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3639310479"/>
      </p:ext>
    </p:extLst>
  </p:cSld>
  <p:clrMapOvr>
    <a:masterClrMapping/>
  </p:clrMapOvr>
  <p:transition spd="med">
    <p:pull dir="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50</a:t>
            </a:fld>
            <a:endParaRPr lang="cs-CZ" sz="1300">
              <a:solidFill>
                <a:prstClr val="black">
                  <a:lumMod val="65000"/>
                  <a:lumOff val="35000"/>
                </a:prstClr>
              </a:solidFill>
              <a:latin typeface="Century Gothic" pitchFamily="34" charset="0"/>
            </a:endParaRPr>
          </a:p>
        </p:txBody>
      </p:sp>
      <p:pic>
        <p:nvPicPr>
          <p:cNvPr id="13314" name="Picture 2" descr="C:\Users\jfiala\Desktop\VÝUKA\20 - Výuka jaro 2018\00 - příprava OPZ II\hodnocení výživového stavu\obrázky\Inbody - Body composition analy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8601"/>
            <a:ext cx="9906000" cy="1785224"/>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jfiala\Desktop\VÝUKA\20 - Výuka jaro 2018\00 - příprava OPZ II\hodnocení výživového stavu\obrázky\Inbody - Muscle fat analys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182638"/>
            <a:ext cx="9906000" cy="21607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jfiala\Desktop\VÝUKA\20 - Výuka jaro 2018\00 - příprava OPZ II\hodnocení výživového stavu\obrázky\Inbody Segmental lean analys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616799"/>
            <a:ext cx="9823450" cy="2165002"/>
          </a:xfrm>
          <a:prstGeom prst="rect">
            <a:avLst/>
          </a:prstGeom>
          <a:noFill/>
          <a:extLst>
            <a:ext uri="{909E8E84-426E-40DD-AFC4-6F175D3DCCD1}">
              <a14:hiddenFill xmlns:a14="http://schemas.microsoft.com/office/drawing/2010/main">
                <a:solidFill>
                  <a:srgbClr val="FFFFFF"/>
                </a:solidFill>
              </a14:hiddenFill>
            </a:ext>
          </a:extLst>
        </p:spPr>
      </p:pic>
      <p:sp>
        <p:nvSpPr>
          <p:cNvPr id="1037315" name="Rectangle 3"/>
          <p:cNvSpPr>
            <a:spLocks noGrp="1" noChangeArrowheads="1"/>
          </p:cNvSpPr>
          <p:nvPr>
            <p:ph type="title" idx="4294967295"/>
          </p:nvPr>
        </p:nvSpPr>
        <p:spPr>
          <a:xfrm>
            <a:off x="495301" y="76201"/>
            <a:ext cx="8997950" cy="228599"/>
          </a:xfrm>
        </p:spPr>
        <p:txBody>
          <a:bodyPr wrap="square" numCol="1" anchorCtr="0" compatLnSpc="1">
            <a:prstTxWarp prst="textNoShape">
              <a:avLst/>
            </a:prstTxWarp>
            <a:noAutofit/>
          </a:bodyPr>
          <a:lstStyle/>
          <a:p>
            <a:pPr eaLnBrk="1" hangingPunct="1">
              <a:lnSpc>
                <a:spcPct val="100000"/>
              </a:lnSpc>
            </a:pPr>
            <a:r>
              <a:rPr lang="cs-CZ" sz="1300" dirty="0" err="1">
                <a:effectLst>
                  <a:outerShdw blurRad="38100" dist="38100" dir="2700000" algn="tl">
                    <a:srgbClr val="C0C0C0"/>
                  </a:outerShdw>
                </a:effectLst>
                <a:latin typeface="Arial" pitchFamily="34" charset="0"/>
              </a:rPr>
              <a:t>Inbody</a:t>
            </a:r>
            <a:r>
              <a:rPr lang="cs-CZ" sz="1300" dirty="0">
                <a:effectLst>
                  <a:outerShdw blurRad="38100" dist="38100" dir="2700000" algn="tl">
                    <a:srgbClr val="C0C0C0"/>
                  </a:outerShdw>
                </a:effectLst>
                <a:latin typeface="Arial" pitchFamily="34" charset="0"/>
              </a:rPr>
              <a:t> S10 </a:t>
            </a:r>
            <a:endParaRPr lang="cs-CZ" sz="1300" dirty="0">
              <a:effectLst>
                <a:outerShdw blurRad="38100" dist="38100" dir="2700000" algn="tl">
                  <a:srgbClr val="C0C0C0"/>
                </a:outerShdw>
              </a:effectLst>
            </a:endParaRPr>
          </a:p>
        </p:txBody>
      </p:sp>
    </p:spTree>
    <p:extLst>
      <p:ext uri="{BB962C8B-B14F-4D97-AF65-F5344CB8AC3E}">
        <p14:creationId xmlns:p14="http://schemas.microsoft.com/office/powerpoint/2010/main" val="163498966"/>
      </p:ext>
    </p:extLst>
  </p:cSld>
  <p:clrMapOvr>
    <a:masterClrMapping/>
  </p:clrMapOvr>
  <p:transition spd="med">
    <p:pull dir="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51</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80579" y="1905000"/>
            <a:ext cx="972542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gn="ctr">
              <a:lnSpc>
                <a:spcPct val="90000"/>
              </a:lnSpc>
              <a:buClr>
                <a:srgbClr val="3399FF"/>
              </a:buClr>
              <a:buSzPct val="60000"/>
            </a:pPr>
            <a:r>
              <a:rPr lang="cs-CZ" sz="7900" b="0" dirty="0">
                <a:solidFill>
                  <a:prstClr val="black"/>
                </a:solidFill>
                <a:latin typeface="Arial" pitchFamily="34" charset="0"/>
              </a:rPr>
              <a:t> OTHER TECHNIQUES</a:t>
            </a:r>
            <a:endParaRPr lang="cs-CZ" sz="6900" dirty="0">
              <a:solidFill>
                <a:prstClr val="black"/>
              </a:solidFill>
              <a:latin typeface="Arial" pitchFamily="34" charset="0"/>
            </a:endParaRPr>
          </a:p>
        </p:txBody>
      </p:sp>
    </p:spTree>
    <p:extLst>
      <p:ext uri="{BB962C8B-B14F-4D97-AF65-F5344CB8AC3E}">
        <p14:creationId xmlns:p14="http://schemas.microsoft.com/office/powerpoint/2010/main" val="3524715032"/>
      </p:ext>
    </p:extLst>
  </p:cSld>
  <p:clrMapOvr>
    <a:masterClrMapping/>
  </p:clrMapOvr>
  <p:transition spd="med">
    <p:pull dir="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Autofit/>
          </a:bodyPr>
          <a:lstStyle/>
          <a:p>
            <a:pPr eaLnBrk="1" hangingPunct="1">
              <a:lnSpc>
                <a:spcPts val="3561"/>
              </a:lnSpc>
              <a:defRPr/>
            </a:pPr>
            <a:r>
              <a:rPr lang="en-GB" sz="1900" dirty="0">
                <a:effectLst>
                  <a:outerShdw blurRad="38100" dist="38100" dir="2700000" algn="tl">
                    <a:srgbClr val="C0C0C0"/>
                  </a:outerShdw>
                </a:effectLst>
                <a:latin typeface="Arial" charset="0"/>
              </a:rPr>
              <a:t>Underwater weighing - </a:t>
            </a:r>
            <a:r>
              <a:rPr lang="en-GB" sz="1900" dirty="0" err="1">
                <a:effectLst>
                  <a:outerShdw blurRad="38100" dist="38100" dir="2700000" algn="tl">
                    <a:srgbClr val="C0C0C0"/>
                  </a:outerShdw>
                </a:effectLst>
                <a:latin typeface="Arial" charset="0"/>
              </a:rPr>
              <a:t>hydrodensitometry</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52</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9218" name="Picture 2" descr="C:\Users\jfiala\Desktop\Media Gallery\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667" y="990600"/>
            <a:ext cx="7435053"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962172"/>
      </p:ext>
    </p:extLst>
  </p:cSld>
  <p:clrMapOvr>
    <a:masterClrMapping/>
  </p:clrMapOvr>
  <p:transition spd="med">
    <p:pull dir="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Autofit/>
          </a:bodyPr>
          <a:lstStyle/>
          <a:p>
            <a:pPr eaLnBrk="1" hangingPunct="1">
              <a:lnSpc>
                <a:spcPts val="3561"/>
              </a:lnSpc>
              <a:defRPr/>
            </a:pPr>
            <a:r>
              <a:rPr lang="en-GB" sz="1900" dirty="0">
                <a:effectLst>
                  <a:outerShdw blurRad="38100" dist="38100" dir="2700000" algn="tl">
                    <a:srgbClr val="C0C0C0"/>
                  </a:outerShdw>
                </a:effectLst>
                <a:latin typeface="Arial" charset="0"/>
              </a:rPr>
              <a:t>DEXA – Dual  Energy X-ray </a:t>
            </a:r>
            <a:r>
              <a:rPr lang="en-GB" sz="1900" dirty="0" smtClean="0">
                <a:effectLst>
                  <a:outerShdw blurRad="38100" dist="38100" dir="2700000" algn="tl">
                    <a:srgbClr val="C0C0C0"/>
                  </a:outerShdw>
                </a:effectLst>
                <a:latin typeface="Arial" charset="0"/>
              </a:rPr>
              <a:t>Absorptiometry</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53</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15362" name="Picture 2" descr="C:\Users\jfiala\Desktop\Media Gallery\DEXA princi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846" y="687268"/>
            <a:ext cx="5049354" cy="25131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ouvisející obráze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81" y="3810000"/>
            <a:ext cx="5870219"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3352800"/>
            <a:ext cx="3261720" cy="3514725"/>
          </a:xfrm>
          <a:prstGeom prst="rect">
            <a:avLst/>
          </a:prstGeom>
        </p:spPr>
      </p:pic>
      <p:pic>
        <p:nvPicPr>
          <p:cNvPr id="3" name="Obrázek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2540" y="533400"/>
            <a:ext cx="2379060" cy="2767012"/>
          </a:xfrm>
          <a:prstGeom prst="rect">
            <a:avLst/>
          </a:prstGeom>
        </p:spPr>
      </p:pic>
    </p:spTree>
    <p:extLst>
      <p:ext uri="{BB962C8B-B14F-4D97-AF65-F5344CB8AC3E}">
        <p14:creationId xmlns:p14="http://schemas.microsoft.com/office/powerpoint/2010/main" val="1527272842"/>
      </p:ext>
    </p:extLst>
  </p:cSld>
  <p:clrMapOvr>
    <a:masterClrMapping/>
  </p:clrMapOvr>
  <p:transition spd="med">
    <p:pull dir="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30200" y="2"/>
            <a:ext cx="8997950" cy="457200"/>
          </a:xfrm>
        </p:spPr>
        <p:txBody>
          <a:bodyPr wrap="square" numCol="1" anchorCtr="0" compatLnSpc="1">
            <a:prstTxWarp prst="textNoShape">
              <a:avLst/>
            </a:prstTxWarp>
            <a:noAutofit/>
          </a:bodyPr>
          <a:lstStyle/>
          <a:p>
            <a:pPr eaLnBrk="1" hangingPunct="1">
              <a:lnSpc>
                <a:spcPts val="3561"/>
              </a:lnSpc>
              <a:defRPr/>
            </a:pPr>
            <a:r>
              <a:rPr lang="en-GB" sz="1900" dirty="0" err="1">
                <a:effectLst>
                  <a:outerShdw blurRad="38100" dist="38100" dir="2700000" algn="tl">
                    <a:srgbClr val="C0C0C0"/>
                  </a:outerShdw>
                </a:effectLst>
                <a:latin typeface="Arial" pitchFamily="34" charset="0"/>
              </a:rPr>
              <a:t>BodPod</a:t>
            </a:r>
            <a:r>
              <a:rPr lang="en-GB" sz="1900" dirty="0">
                <a:effectLst>
                  <a:outerShdw blurRad="38100" dist="38100" dir="2700000" algn="tl">
                    <a:srgbClr val="C0C0C0"/>
                  </a:outerShdw>
                </a:effectLst>
                <a:latin typeface="Arial" pitchFamily="34" charset="0"/>
              </a:rPr>
              <a:t> –Air displacement plethysmography</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54</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pic>
        <p:nvPicPr>
          <p:cNvPr id="7170" name="Picture 2" descr="C:\Users\jfiala\Desktop\Media Gallery\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1143002"/>
            <a:ext cx="5188925" cy="4381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jfiala\Desktop\Media Gallery\bod-po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2" y="794792"/>
            <a:ext cx="4292600" cy="552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791179"/>
      </p:ext>
    </p:extLst>
  </p:cSld>
  <p:clrMapOvr>
    <a:masterClrMapping/>
  </p:clrMapOvr>
  <p:transition spd="med">
    <p:pull dir="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0"/>
            <a:ext cx="8997950" cy="304800"/>
          </a:xfrm>
        </p:spPr>
        <p:txBody>
          <a:bodyPr wrap="square" numCol="1" anchorCtr="0" compatLnSpc="1">
            <a:prstTxWarp prst="textNoShape">
              <a:avLst/>
            </a:prstTxWarp>
            <a:noAutofit/>
          </a:bodyPr>
          <a:lstStyle/>
          <a:p>
            <a:pPr eaLnBrk="1" hangingPunct="1">
              <a:lnSpc>
                <a:spcPts val="3561"/>
              </a:lnSpc>
              <a:defRPr/>
            </a:pPr>
            <a:r>
              <a:rPr lang="en-GB" sz="1900" dirty="0">
                <a:effectLst>
                  <a:outerShdw blurRad="38100" dist="38100" dir="2700000" algn="tl">
                    <a:srgbClr val="C0C0C0"/>
                  </a:outerShdw>
                </a:effectLst>
                <a:latin typeface="Arial" charset="0"/>
              </a:rPr>
              <a:t>Body fat  - diagnostic criteria</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fontAlgn="auto">
              <a:spcBef>
                <a:spcPts val="0"/>
              </a:spcBef>
              <a:spcAft>
                <a:spcPts val="0"/>
              </a:spcAft>
              <a:defRPr/>
            </a:pPr>
            <a:fld id="{E6843FF2-0C69-4FD3-8103-5A02812BDED2}" type="slidenum">
              <a:rPr lang="cs-CZ" sz="1300" b="0">
                <a:solidFill>
                  <a:prstClr val="black">
                    <a:lumMod val="65000"/>
                    <a:lumOff val="35000"/>
                  </a:prstClr>
                </a:solidFill>
                <a:latin typeface="Century Gothic" pitchFamily="34" charset="0"/>
              </a:rPr>
              <a:pPr fontAlgn="auto">
                <a:spcBef>
                  <a:spcPts val="0"/>
                </a:spcBef>
                <a:spcAft>
                  <a:spcPts val="0"/>
                </a:spcAft>
                <a:defRPr/>
              </a:pPr>
              <a:t>55</a:t>
            </a:fld>
            <a:endParaRPr lang="cs-CZ" sz="1300" b="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3048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fontAlgn="auto">
              <a:spcBef>
                <a:spcPts val="0"/>
              </a:spcBef>
              <a:spcAft>
                <a:spcPts val="0"/>
              </a:spcAft>
            </a:pPr>
            <a:endParaRPr lang="cs-CZ" sz="1900" b="0" dirty="0">
              <a:solidFill>
                <a:prstClr val="white"/>
              </a:solidFill>
              <a:latin typeface="Palatino Linotype"/>
            </a:endParaRPr>
          </a:p>
        </p:txBody>
      </p:sp>
      <p:graphicFrame>
        <p:nvGraphicFramePr>
          <p:cNvPr id="3" name="Tabulka 2"/>
          <p:cNvGraphicFramePr>
            <a:graphicFrameLocks noGrp="1"/>
          </p:cNvGraphicFramePr>
          <p:nvPr>
            <p:extLst>
              <p:ext uri="{D42A27DB-BD31-4B8C-83A1-F6EECF244321}">
                <p14:modId xmlns:p14="http://schemas.microsoft.com/office/powerpoint/2010/main" val="1530312862"/>
              </p:ext>
            </p:extLst>
          </p:nvPr>
        </p:nvGraphicFramePr>
        <p:xfrm>
          <a:off x="2438399" y="661160"/>
          <a:ext cx="5181601" cy="1534796"/>
        </p:xfrm>
        <a:graphic>
          <a:graphicData uri="http://schemas.openxmlformats.org/drawingml/2006/table">
            <a:tbl>
              <a:tblPr firstRow="1" firstCol="1" bandRow="1">
                <a:tableStyleId>{5C22544A-7EE6-4342-B048-85BDC9FD1C3A}</a:tableStyleId>
              </a:tblPr>
              <a:tblGrid>
                <a:gridCol w="2057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600201">
                  <a:extLst>
                    <a:ext uri="{9D8B030D-6E8A-4147-A177-3AD203B41FA5}">
                      <a16:colId xmlns:a16="http://schemas.microsoft.com/office/drawing/2014/main" val="20002"/>
                    </a:ext>
                  </a:extLst>
                </a:gridCol>
              </a:tblGrid>
              <a:tr h="267091">
                <a:tc>
                  <a:txBody>
                    <a:bodyPr/>
                    <a:lstStyle/>
                    <a:p>
                      <a:pPr>
                        <a:lnSpc>
                          <a:spcPct val="115000"/>
                        </a:lnSpc>
                        <a:spcAft>
                          <a:spcPts val="0"/>
                        </a:spcAft>
                      </a:pPr>
                      <a:r>
                        <a:rPr lang="cs-CZ" sz="1700" b="1" dirty="0">
                          <a:effectLst/>
                        </a:rPr>
                        <a:t> </a:t>
                      </a:r>
                      <a:endParaRPr lang="en-GB" sz="1700" b="1" dirty="0">
                        <a:effectLst/>
                        <a:latin typeface="Calibri"/>
                        <a:ea typeface="Calibri"/>
                        <a:cs typeface="Times New Roman"/>
                      </a:endParaRPr>
                    </a:p>
                  </a:txBody>
                  <a:tcPr marL="74295" marR="74295" marT="0" marB="0"/>
                </a:tc>
                <a:tc>
                  <a:txBody>
                    <a:bodyPr/>
                    <a:lstStyle/>
                    <a:p>
                      <a:pPr>
                        <a:lnSpc>
                          <a:spcPct val="115000"/>
                        </a:lnSpc>
                        <a:spcAft>
                          <a:spcPts val="0"/>
                        </a:spcAft>
                      </a:pPr>
                      <a:r>
                        <a:rPr lang="en-GB" sz="1600" b="1" noProof="0" dirty="0" smtClean="0">
                          <a:effectLst/>
                          <a:latin typeface="Calibri" panose="020F0502020204030204" pitchFamily="34" charset="0"/>
                          <a:cs typeface="Calibri" panose="020F0502020204030204" pitchFamily="34" charset="0"/>
                        </a:rPr>
                        <a:t>Men</a:t>
                      </a:r>
                      <a:r>
                        <a:rPr lang="cs-CZ" sz="1600" b="1" noProof="0" dirty="0" smtClean="0">
                          <a:effectLst/>
                          <a:latin typeface="Calibri" panose="020F0502020204030204" pitchFamily="34" charset="0"/>
                          <a:cs typeface="Calibri" panose="020F0502020204030204" pitchFamily="34" charset="0"/>
                        </a:rPr>
                        <a:t> </a:t>
                      </a:r>
                      <a:r>
                        <a:rPr lang="en-GB" sz="1600" b="1" noProof="0" dirty="0" smtClean="0">
                          <a:effectLst/>
                          <a:latin typeface="Calibri" panose="020F0502020204030204" pitchFamily="34" charset="0"/>
                          <a:cs typeface="Calibri" panose="020F0502020204030204" pitchFamily="34" charset="0"/>
                        </a:rPr>
                        <a:t>♂</a:t>
                      </a:r>
                      <a:endParaRPr lang="en-GB" sz="1600" b="1" noProof="0"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15000"/>
                        </a:lnSpc>
                        <a:spcAft>
                          <a:spcPts val="0"/>
                        </a:spcAft>
                      </a:pPr>
                      <a:r>
                        <a:rPr lang="en-GB" sz="1600" b="1" noProof="0" dirty="0" smtClean="0">
                          <a:effectLst/>
                          <a:latin typeface="Calibri" panose="020F0502020204030204" pitchFamily="34" charset="0"/>
                          <a:cs typeface="Calibri" panose="020F0502020204030204" pitchFamily="34" charset="0"/>
                        </a:rPr>
                        <a:t>Women</a:t>
                      </a:r>
                      <a:r>
                        <a:rPr lang="cs-CZ" sz="1600" b="1" noProof="0" dirty="0" smtClean="0">
                          <a:effectLst/>
                          <a:latin typeface="Calibri" panose="020F0502020204030204" pitchFamily="34" charset="0"/>
                          <a:cs typeface="Calibri" panose="020F0502020204030204" pitchFamily="34" charset="0"/>
                        </a:rPr>
                        <a:t> ♀</a:t>
                      </a:r>
                      <a:endParaRPr lang="en-GB" sz="1600" b="1" noProof="0" dirty="0">
                        <a:effectLst/>
                        <a:latin typeface="Calibri" panose="020F0502020204030204" pitchFamily="34" charset="0"/>
                        <a:ea typeface="Calibri"/>
                        <a:cs typeface="Calibri" panose="020F0502020204030204" pitchFamily="34" charset="0"/>
                      </a:endParaRPr>
                    </a:p>
                  </a:txBody>
                  <a:tcPr marL="74295" marR="74295" marT="0" marB="0"/>
                </a:tc>
                <a:extLst>
                  <a:ext uri="{0D108BD9-81ED-4DB2-BD59-A6C34878D82A}">
                    <a16:rowId xmlns:a16="http://schemas.microsoft.com/office/drawing/2014/main" val="10000"/>
                  </a:ext>
                </a:extLst>
              </a:tr>
              <a:tr h="213360">
                <a:tc>
                  <a:txBody>
                    <a:bodyPr/>
                    <a:lstStyle/>
                    <a:p>
                      <a:pPr algn="ctr">
                        <a:lnSpc>
                          <a:spcPct val="100000"/>
                        </a:lnSpc>
                        <a:spcAft>
                          <a:spcPts val="0"/>
                        </a:spcAft>
                      </a:pPr>
                      <a:r>
                        <a:rPr lang="cs-CZ" sz="1400" b="1" dirty="0" smtClean="0">
                          <a:effectLst/>
                          <a:latin typeface="Calibri" panose="020F0502020204030204" pitchFamily="34" charset="0"/>
                          <a:cs typeface="Calibri" panose="020F0502020204030204" pitchFamily="34" charset="0"/>
                        </a:rPr>
                        <a:t>PBF </a:t>
                      </a:r>
                      <a:r>
                        <a:rPr lang="cs-CZ" sz="1050" b="1" dirty="0" err="1" smtClean="0">
                          <a:effectLst/>
                          <a:latin typeface="Calibri" panose="020F0502020204030204" pitchFamily="34" charset="0"/>
                          <a:cs typeface="Calibri" panose="020F0502020204030204" pitchFamily="34" charset="0"/>
                        </a:rPr>
                        <a:t>Corressponding</a:t>
                      </a:r>
                      <a:r>
                        <a:rPr lang="cs-CZ" sz="1050" b="1" dirty="0" smtClean="0">
                          <a:effectLst/>
                          <a:latin typeface="Calibri" panose="020F0502020204030204" pitchFamily="34" charset="0"/>
                          <a:cs typeface="Calibri" panose="020F0502020204030204" pitchFamily="34" charset="0"/>
                        </a:rPr>
                        <a:t> to </a:t>
                      </a:r>
                      <a:r>
                        <a:rPr lang="cs-CZ" sz="1400" b="1" dirty="0" smtClean="0">
                          <a:effectLst/>
                          <a:latin typeface="Calibri" panose="020F0502020204030204" pitchFamily="34" charset="0"/>
                          <a:cs typeface="Calibri" panose="020F0502020204030204" pitchFamily="34" charset="0"/>
                        </a:rPr>
                        <a:t>BMI</a:t>
                      </a:r>
                      <a:endParaRPr lang="en-GB" sz="14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15000"/>
                        </a:lnSpc>
                        <a:spcAft>
                          <a:spcPts val="0"/>
                        </a:spcAft>
                      </a:pPr>
                      <a:r>
                        <a:rPr lang="en-US" sz="1400" b="1" dirty="0">
                          <a:effectLst/>
                          <a:latin typeface="Calibri" panose="020F0502020204030204" pitchFamily="34" charset="0"/>
                          <a:cs typeface="Calibri" panose="020F0502020204030204" pitchFamily="34" charset="0"/>
                        </a:rPr>
                        <a:t>&lt; 20</a:t>
                      </a:r>
                      <a:endParaRPr lang="en-GB" sz="14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15000"/>
                        </a:lnSpc>
                        <a:spcAft>
                          <a:spcPts val="0"/>
                        </a:spcAft>
                      </a:pPr>
                      <a:r>
                        <a:rPr lang="en-US" sz="1400" b="1" dirty="0">
                          <a:effectLst/>
                          <a:latin typeface="Calibri" panose="020F0502020204030204" pitchFamily="34" charset="0"/>
                          <a:cs typeface="Calibri" panose="020F0502020204030204" pitchFamily="34" charset="0"/>
                        </a:rPr>
                        <a:t>&lt; </a:t>
                      </a:r>
                      <a:r>
                        <a:rPr lang="en-US" sz="1400" b="1" dirty="0" smtClean="0">
                          <a:effectLst/>
                          <a:latin typeface="Calibri" panose="020F0502020204030204" pitchFamily="34" charset="0"/>
                          <a:cs typeface="Calibri" panose="020F0502020204030204" pitchFamily="34" charset="0"/>
                        </a:rPr>
                        <a:t>3</a:t>
                      </a:r>
                      <a:r>
                        <a:rPr lang="cs-CZ" sz="1400" b="1" dirty="0" smtClean="0">
                          <a:effectLst/>
                          <a:latin typeface="Calibri" panose="020F0502020204030204" pitchFamily="34" charset="0"/>
                          <a:cs typeface="Calibri" panose="020F0502020204030204" pitchFamily="34" charset="0"/>
                        </a:rPr>
                        <a:t>2</a:t>
                      </a:r>
                      <a:endParaRPr lang="en-GB" sz="1400" b="1" dirty="0">
                        <a:effectLst/>
                        <a:latin typeface="Calibri" panose="020F0502020204030204" pitchFamily="34" charset="0"/>
                        <a:ea typeface="Calibri"/>
                        <a:cs typeface="Calibri" panose="020F0502020204030204" pitchFamily="34" charset="0"/>
                      </a:endParaRPr>
                    </a:p>
                  </a:txBody>
                  <a:tcPr marL="74295" marR="74295" marT="0" marB="0"/>
                </a:tc>
                <a:extLst>
                  <a:ext uri="{0D108BD9-81ED-4DB2-BD59-A6C34878D82A}">
                    <a16:rowId xmlns:a16="http://schemas.microsoft.com/office/drawing/2014/main" val="10001"/>
                  </a:ext>
                </a:extLst>
              </a:tr>
              <a:tr h="213360">
                <a:tc>
                  <a:txBody>
                    <a:bodyPr/>
                    <a:lstStyle/>
                    <a:p>
                      <a:pPr algn="ctr">
                        <a:lnSpc>
                          <a:spcPct val="100000"/>
                        </a:lnSpc>
                        <a:spcAft>
                          <a:spcPts val="0"/>
                        </a:spcAft>
                      </a:pPr>
                      <a:r>
                        <a:rPr lang="cs-CZ" sz="1400" b="1" dirty="0" err="1" smtClean="0">
                          <a:effectLst/>
                          <a:latin typeface="Calibri" panose="020F0502020204030204" pitchFamily="34" charset="0"/>
                          <a:ea typeface="Calibri"/>
                          <a:cs typeface="Calibri" panose="020F0502020204030204" pitchFamily="34" charset="0"/>
                        </a:rPr>
                        <a:t>Oliveros</a:t>
                      </a:r>
                      <a:endParaRPr lang="en-GB" sz="14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15000"/>
                        </a:lnSpc>
                        <a:spcAft>
                          <a:spcPts val="0"/>
                        </a:spcAft>
                      </a:pPr>
                      <a:r>
                        <a:rPr lang="en-US" sz="1400" b="1" dirty="0" smtClean="0">
                          <a:effectLst/>
                          <a:latin typeface="Calibri" panose="020F0502020204030204" pitchFamily="34" charset="0"/>
                          <a:ea typeface="Calibri"/>
                          <a:cs typeface="Calibri" panose="020F0502020204030204" pitchFamily="34" charset="0"/>
                        </a:rPr>
                        <a:t>&lt; 20</a:t>
                      </a:r>
                      <a:endParaRPr lang="en-GB" sz="14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15000"/>
                        </a:lnSpc>
                        <a:spcAft>
                          <a:spcPts val="0"/>
                        </a:spcAft>
                      </a:pPr>
                      <a:r>
                        <a:rPr lang="en-GB" sz="1400" b="1" dirty="0" smtClean="0">
                          <a:effectLst/>
                          <a:latin typeface="Calibri" panose="020F0502020204030204" pitchFamily="34" charset="0"/>
                          <a:ea typeface="Calibri"/>
                          <a:cs typeface="Calibri" panose="020F0502020204030204" pitchFamily="34" charset="0"/>
                        </a:rPr>
                        <a:t>&lt; 30</a:t>
                      </a:r>
                      <a:endParaRPr lang="en-GB" sz="1400" b="1" dirty="0">
                        <a:effectLst/>
                        <a:latin typeface="Calibri" panose="020F0502020204030204" pitchFamily="34" charset="0"/>
                        <a:ea typeface="Calibri"/>
                        <a:cs typeface="Calibri" panose="020F0502020204030204" pitchFamily="34" charset="0"/>
                      </a:endParaRPr>
                    </a:p>
                  </a:txBody>
                  <a:tcPr marL="74295" marR="74295" marT="0" marB="0"/>
                </a:tc>
                <a:extLst>
                  <a:ext uri="{0D108BD9-81ED-4DB2-BD59-A6C34878D82A}">
                    <a16:rowId xmlns:a16="http://schemas.microsoft.com/office/drawing/2014/main" val="3997918637"/>
                  </a:ext>
                </a:extLst>
              </a:tr>
              <a:tr h="255398">
                <a:tc>
                  <a:txBody>
                    <a:bodyPr/>
                    <a:lstStyle/>
                    <a:p>
                      <a:pPr algn="ctr">
                        <a:lnSpc>
                          <a:spcPct val="115000"/>
                        </a:lnSpc>
                        <a:spcAft>
                          <a:spcPts val="0"/>
                        </a:spcAft>
                      </a:pPr>
                      <a:r>
                        <a:rPr lang="cs-CZ" sz="1400" b="1" noProof="0" dirty="0" err="1" smtClean="0">
                          <a:effectLst/>
                          <a:latin typeface="Calibri" panose="020F0502020204030204" pitchFamily="34" charset="0"/>
                          <a:cs typeface="Calibri" panose="020F0502020204030204" pitchFamily="34" charset="0"/>
                        </a:rPr>
                        <a:t>Tanita</a:t>
                      </a:r>
                      <a:endParaRPr lang="en-GB" sz="1400" b="1" noProof="0"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15000"/>
                        </a:lnSpc>
                        <a:spcAft>
                          <a:spcPts val="0"/>
                        </a:spcAft>
                      </a:pPr>
                      <a:r>
                        <a:rPr lang="en-US" sz="1400" b="1" dirty="0" smtClean="0">
                          <a:effectLst/>
                          <a:latin typeface="Calibri" panose="020F0502020204030204" pitchFamily="34" charset="0"/>
                          <a:cs typeface="Calibri" panose="020F0502020204030204" pitchFamily="34" charset="0"/>
                        </a:rPr>
                        <a:t>&lt;</a:t>
                      </a:r>
                      <a:r>
                        <a:rPr lang="cs-CZ" sz="1400" b="1" dirty="0" smtClean="0">
                          <a:effectLst/>
                          <a:latin typeface="Calibri" panose="020F0502020204030204" pitchFamily="34" charset="0"/>
                          <a:cs typeface="Calibri" panose="020F0502020204030204" pitchFamily="34" charset="0"/>
                        </a:rPr>
                        <a:t> 20–25</a:t>
                      </a:r>
                      <a:endParaRPr lang="en-GB" sz="14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15000"/>
                        </a:lnSpc>
                        <a:spcAft>
                          <a:spcPts val="0"/>
                        </a:spcAft>
                      </a:pPr>
                      <a:r>
                        <a:rPr lang="en-US" sz="1400" b="1" dirty="0" smtClean="0">
                          <a:effectLst/>
                          <a:latin typeface="Calibri" panose="020F0502020204030204" pitchFamily="34" charset="0"/>
                          <a:cs typeface="Calibri" panose="020F0502020204030204" pitchFamily="34" charset="0"/>
                        </a:rPr>
                        <a:t>&lt;</a:t>
                      </a:r>
                      <a:r>
                        <a:rPr lang="cs-CZ" sz="1400" b="1" dirty="0" smtClean="0">
                          <a:effectLst/>
                          <a:latin typeface="Calibri" panose="020F0502020204030204" pitchFamily="34" charset="0"/>
                          <a:cs typeface="Calibri" panose="020F0502020204030204" pitchFamily="34" charset="0"/>
                        </a:rPr>
                        <a:t> </a:t>
                      </a:r>
                      <a:r>
                        <a:rPr lang="en-US" sz="1400" b="1" dirty="0" smtClean="0">
                          <a:effectLst/>
                          <a:latin typeface="Calibri" panose="020F0502020204030204" pitchFamily="34" charset="0"/>
                          <a:cs typeface="Calibri" panose="020F0502020204030204" pitchFamily="34" charset="0"/>
                        </a:rPr>
                        <a:t>3</a:t>
                      </a:r>
                      <a:r>
                        <a:rPr lang="cs-CZ" sz="1400" b="1" dirty="0" smtClean="0">
                          <a:effectLst/>
                          <a:latin typeface="Calibri" panose="020F0502020204030204" pitchFamily="34" charset="0"/>
                          <a:cs typeface="Calibri" panose="020F0502020204030204" pitchFamily="34" charset="0"/>
                        </a:rPr>
                        <a:t>3</a:t>
                      </a:r>
                      <a:r>
                        <a:rPr lang="en-US" sz="1400" b="1" dirty="0" smtClean="0">
                          <a:effectLst/>
                          <a:latin typeface="Calibri" panose="020F0502020204030204" pitchFamily="34" charset="0"/>
                          <a:cs typeface="Calibri" panose="020F0502020204030204" pitchFamily="34" charset="0"/>
                        </a:rPr>
                        <a:t>–3</a:t>
                      </a:r>
                      <a:r>
                        <a:rPr lang="cs-CZ" sz="1400" b="1" dirty="0" smtClean="0">
                          <a:effectLst/>
                          <a:latin typeface="Calibri" panose="020F0502020204030204" pitchFamily="34" charset="0"/>
                          <a:cs typeface="Calibri" panose="020F0502020204030204" pitchFamily="34" charset="0"/>
                        </a:rPr>
                        <a:t>6</a:t>
                      </a:r>
                      <a:endParaRPr lang="en-GB" sz="1400" b="1" dirty="0">
                        <a:effectLst/>
                        <a:latin typeface="Calibri" panose="020F0502020204030204" pitchFamily="34" charset="0"/>
                        <a:ea typeface="Calibri"/>
                        <a:cs typeface="Calibri" panose="020F0502020204030204" pitchFamily="34" charset="0"/>
                      </a:endParaRPr>
                    </a:p>
                  </a:txBody>
                  <a:tcPr marL="74295" marR="74295" marT="0" marB="0"/>
                </a:tc>
                <a:extLst>
                  <a:ext uri="{0D108BD9-81ED-4DB2-BD59-A6C34878D82A}">
                    <a16:rowId xmlns:a16="http://schemas.microsoft.com/office/drawing/2014/main" val="10002"/>
                  </a:ext>
                </a:extLst>
              </a:tr>
              <a:tr h="173483">
                <a:tc>
                  <a:txBody>
                    <a:bodyPr/>
                    <a:lstStyle/>
                    <a:p>
                      <a:pPr algn="ctr">
                        <a:lnSpc>
                          <a:spcPct val="115000"/>
                        </a:lnSpc>
                        <a:spcAft>
                          <a:spcPts val="0"/>
                        </a:spcAft>
                      </a:pPr>
                      <a:r>
                        <a:rPr lang="cs-CZ" sz="1400" b="1" dirty="0" err="1" smtClean="0">
                          <a:effectLst/>
                          <a:latin typeface="Calibri" panose="020F0502020204030204" pitchFamily="34" charset="0"/>
                          <a:cs typeface="Calibri" panose="020F0502020204030204" pitchFamily="34" charset="0"/>
                        </a:rPr>
                        <a:t>Biospace</a:t>
                      </a:r>
                      <a:endParaRPr lang="en-GB" sz="14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marL="0" indent="0" algn="ctr">
                        <a:lnSpc>
                          <a:spcPct val="115000"/>
                        </a:lnSpc>
                        <a:spcAft>
                          <a:spcPts val="0"/>
                        </a:spcAft>
                        <a:buFont typeface="Wingdings" panose="05000000000000000000" pitchFamily="2" charset="2"/>
                        <a:buNone/>
                      </a:pPr>
                      <a:r>
                        <a:rPr lang="en-US" sz="1400" b="1" dirty="0" smtClean="0">
                          <a:effectLst/>
                          <a:latin typeface="Calibri" panose="020F0502020204030204" pitchFamily="34" charset="0"/>
                          <a:cs typeface="Calibri" panose="020F0502020204030204" pitchFamily="34" charset="0"/>
                        </a:rPr>
                        <a:t>&lt;</a:t>
                      </a:r>
                      <a:r>
                        <a:rPr lang="cs-CZ" sz="1400" b="1" dirty="0" smtClean="0">
                          <a:effectLst/>
                          <a:latin typeface="Calibri" panose="020F0502020204030204" pitchFamily="34" charset="0"/>
                          <a:cs typeface="Calibri" panose="020F0502020204030204" pitchFamily="34" charset="0"/>
                        </a:rPr>
                        <a:t> </a:t>
                      </a:r>
                      <a:r>
                        <a:rPr lang="en-US" sz="1400" b="1" dirty="0" smtClean="0">
                          <a:effectLst/>
                          <a:latin typeface="Calibri" panose="020F0502020204030204" pitchFamily="34" charset="0"/>
                          <a:cs typeface="Calibri" panose="020F0502020204030204" pitchFamily="34" charset="0"/>
                        </a:rPr>
                        <a:t>2</a:t>
                      </a:r>
                      <a:r>
                        <a:rPr lang="cs-CZ" sz="1400" b="1" dirty="0" smtClean="0">
                          <a:effectLst/>
                          <a:latin typeface="Calibri" panose="020F0502020204030204" pitchFamily="34" charset="0"/>
                          <a:cs typeface="Calibri" panose="020F0502020204030204" pitchFamily="34" charset="0"/>
                        </a:rPr>
                        <a:t>0</a:t>
                      </a:r>
                      <a:endParaRPr lang="en-GB" sz="14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15000"/>
                        </a:lnSpc>
                        <a:spcAft>
                          <a:spcPts val="0"/>
                        </a:spcAft>
                      </a:pPr>
                      <a:r>
                        <a:rPr lang="en-US" sz="1400" b="1" dirty="0" smtClean="0">
                          <a:effectLst/>
                          <a:latin typeface="Calibri" panose="020F0502020204030204" pitchFamily="34" charset="0"/>
                          <a:cs typeface="Calibri" panose="020F0502020204030204" pitchFamily="34" charset="0"/>
                        </a:rPr>
                        <a:t>&lt;</a:t>
                      </a:r>
                      <a:r>
                        <a:rPr lang="cs-CZ" sz="1400" b="1" dirty="0" smtClean="0">
                          <a:effectLst/>
                          <a:latin typeface="Calibri" panose="020F0502020204030204" pitchFamily="34" charset="0"/>
                          <a:cs typeface="Calibri" panose="020F0502020204030204" pitchFamily="34" charset="0"/>
                        </a:rPr>
                        <a:t> 28</a:t>
                      </a:r>
                      <a:endParaRPr lang="en-GB" sz="1400" b="1" dirty="0">
                        <a:effectLst/>
                        <a:latin typeface="Calibri" panose="020F0502020204030204" pitchFamily="34" charset="0"/>
                        <a:ea typeface="Calibri"/>
                        <a:cs typeface="Calibri" panose="020F0502020204030204" pitchFamily="34" charset="0"/>
                      </a:endParaRPr>
                    </a:p>
                  </a:txBody>
                  <a:tcPr marL="74295" marR="74295" marT="0" marB="0"/>
                </a:tc>
                <a:extLst>
                  <a:ext uri="{0D108BD9-81ED-4DB2-BD59-A6C34878D82A}">
                    <a16:rowId xmlns:a16="http://schemas.microsoft.com/office/drawing/2014/main" val="10003"/>
                  </a:ext>
                </a:extLst>
              </a:tr>
              <a:tr h="173483">
                <a:tc>
                  <a:txBody>
                    <a:bodyPr/>
                    <a:lstStyle/>
                    <a:p>
                      <a:pPr algn="ctr">
                        <a:lnSpc>
                          <a:spcPct val="115000"/>
                        </a:lnSpc>
                        <a:spcAft>
                          <a:spcPts val="0"/>
                        </a:spcAft>
                      </a:pPr>
                      <a:r>
                        <a:rPr lang="cs-CZ" sz="1400" b="1" dirty="0" err="1" smtClean="0">
                          <a:effectLst/>
                          <a:latin typeface="Calibri" panose="020F0502020204030204" pitchFamily="34" charset="0"/>
                          <a:ea typeface="Calibri"/>
                          <a:cs typeface="Calibri" panose="020F0502020204030204" pitchFamily="34" charset="0"/>
                        </a:rPr>
                        <a:t>Bodystat</a:t>
                      </a:r>
                      <a:endParaRPr lang="en-GB" sz="14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marL="0" indent="0" algn="ctr">
                        <a:lnSpc>
                          <a:spcPct val="115000"/>
                        </a:lnSpc>
                        <a:spcAft>
                          <a:spcPts val="0"/>
                        </a:spcAft>
                        <a:buFont typeface="Wingdings" panose="05000000000000000000" pitchFamily="2" charset="2"/>
                        <a:buNone/>
                      </a:pPr>
                      <a:r>
                        <a:rPr lang="en-GB" sz="1400" b="1" dirty="0" smtClean="0">
                          <a:effectLst/>
                          <a:latin typeface="Calibri" panose="020F0502020204030204" pitchFamily="34" charset="0"/>
                          <a:ea typeface="Calibri"/>
                          <a:cs typeface="Calibri" panose="020F0502020204030204" pitchFamily="34" charset="0"/>
                        </a:rPr>
                        <a:t>&lt; 18</a:t>
                      </a:r>
                      <a:endParaRPr lang="en-GB" sz="14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15000"/>
                        </a:lnSpc>
                        <a:spcAft>
                          <a:spcPts val="0"/>
                        </a:spcAft>
                      </a:pPr>
                      <a:r>
                        <a:rPr lang="en-GB" sz="1400" b="1" dirty="0" smtClean="0">
                          <a:effectLst/>
                          <a:latin typeface="Calibri" panose="020F0502020204030204" pitchFamily="34" charset="0"/>
                          <a:ea typeface="Calibri"/>
                          <a:cs typeface="Calibri" panose="020F0502020204030204" pitchFamily="34" charset="0"/>
                        </a:rPr>
                        <a:t>&lt; 26</a:t>
                      </a:r>
                      <a:endParaRPr lang="en-GB" sz="1400" b="1" dirty="0">
                        <a:effectLst/>
                        <a:latin typeface="Calibri" panose="020F0502020204030204" pitchFamily="34" charset="0"/>
                        <a:ea typeface="Calibri"/>
                        <a:cs typeface="Calibri" panose="020F0502020204030204" pitchFamily="34" charset="0"/>
                      </a:endParaRPr>
                    </a:p>
                  </a:txBody>
                  <a:tcPr marL="74295" marR="74295" marT="0" marB="0"/>
                </a:tc>
                <a:extLst>
                  <a:ext uri="{0D108BD9-81ED-4DB2-BD59-A6C34878D82A}">
                    <a16:rowId xmlns:a16="http://schemas.microsoft.com/office/drawing/2014/main" val="3535044400"/>
                  </a:ext>
                </a:extLst>
              </a:tr>
            </a:tbl>
          </a:graphicData>
        </a:graphic>
      </p:graphicFrame>
      <p:graphicFrame>
        <p:nvGraphicFramePr>
          <p:cNvPr id="9" name="Tabulka 8"/>
          <p:cNvGraphicFramePr>
            <a:graphicFrameLocks noGrp="1"/>
          </p:cNvGraphicFramePr>
          <p:nvPr>
            <p:extLst>
              <p:ext uri="{D42A27DB-BD31-4B8C-83A1-F6EECF244321}">
                <p14:modId xmlns:p14="http://schemas.microsoft.com/office/powerpoint/2010/main" val="2764782872"/>
              </p:ext>
            </p:extLst>
          </p:nvPr>
        </p:nvGraphicFramePr>
        <p:xfrm>
          <a:off x="152400" y="2586101"/>
          <a:ext cx="5486400" cy="1607031"/>
        </p:xfrm>
        <a:graphic>
          <a:graphicData uri="http://schemas.openxmlformats.org/drawingml/2006/table">
            <a:tbl>
              <a:tblPr firstRow="1" firstCol="1" bandRow="1">
                <a:tableStyleId>{5C22544A-7EE6-4342-B048-85BDC9FD1C3A}</a:tableStyleId>
              </a:tblPr>
              <a:tblGrid>
                <a:gridCol w="1523842">
                  <a:extLst>
                    <a:ext uri="{9D8B030D-6E8A-4147-A177-3AD203B41FA5}">
                      <a16:colId xmlns:a16="http://schemas.microsoft.com/office/drawing/2014/main" val="20000"/>
                    </a:ext>
                  </a:extLst>
                </a:gridCol>
                <a:gridCol w="1259114">
                  <a:extLst>
                    <a:ext uri="{9D8B030D-6E8A-4147-A177-3AD203B41FA5}">
                      <a16:colId xmlns:a16="http://schemas.microsoft.com/office/drawing/2014/main" val="20001"/>
                    </a:ext>
                  </a:extLst>
                </a:gridCol>
                <a:gridCol w="1382590">
                  <a:extLst>
                    <a:ext uri="{9D8B030D-6E8A-4147-A177-3AD203B41FA5}">
                      <a16:colId xmlns:a16="http://schemas.microsoft.com/office/drawing/2014/main" val="20002"/>
                    </a:ext>
                  </a:extLst>
                </a:gridCol>
                <a:gridCol w="1320854">
                  <a:extLst>
                    <a:ext uri="{9D8B030D-6E8A-4147-A177-3AD203B41FA5}">
                      <a16:colId xmlns:a16="http://schemas.microsoft.com/office/drawing/2014/main" val="20003"/>
                    </a:ext>
                  </a:extLst>
                </a:gridCol>
              </a:tblGrid>
              <a:tr h="422667">
                <a:tc>
                  <a:txBody>
                    <a:bodyPr/>
                    <a:lstStyle/>
                    <a:p>
                      <a:pPr>
                        <a:lnSpc>
                          <a:spcPct val="107000"/>
                        </a:lnSpc>
                        <a:spcAft>
                          <a:spcPts val="0"/>
                        </a:spcAft>
                      </a:pPr>
                      <a:r>
                        <a:rPr lang="en-GB" sz="1600" b="1" dirty="0">
                          <a:effectLst/>
                          <a:latin typeface="Calibri" panose="020F0502020204030204" pitchFamily="34" charset="0"/>
                          <a:cs typeface="Calibri" panose="020F0502020204030204" pitchFamily="34" charset="0"/>
                        </a:rPr>
                        <a:t>Category</a:t>
                      </a:r>
                      <a:endParaRPr lang="cs-CZ" sz="16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07000"/>
                        </a:lnSpc>
                        <a:spcAft>
                          <a:spcPts val="0"/>
                        </a:spcAft>
                      </a:pPr>
                      <a:r>
                        <a:rPr lang="cs-CZ" sz="1600" b="1" dirty="0">
                          <a:effectLst/>
                          <a:latin typeface="Calibri" panose="020F0502020204030204" pitchFamily="34" charset="0"/>
                          <a:cs typeface="Calibri" panose="020F0502020204030204" pitchFamily="34" charset="0"/>
                        </a:rPr>
                        <a:t>OK</a:t>
                      </a:r>
                      <a:endParaRPr lang="cs-CZ" sz="16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07000"/>
                        </a:lnSpc>
                        <a:spcAft>
                          <a:spcPts val="0"/>
                        </a:spcAft>
                      </a:pPr>
                      <a:r>
                        <a:rPr lang="en-GB" sz="1600" b="1" dirty="0">
                          <a:effectLst/>
                          <a:latin typeface="Calibri" panose="020F0502020204030204" pitchFamily="34" charset="0"/>
                          <a:cs typeface="Calibri" panose="020F0502020204030204" pitchFamily="34" charset="0"/>
                        </a:rPr>
                        <a:t>Overweight</a:t>
                      </a:r>
                      <a:endParaRPr lang="cs-CZ" sz="16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07000"/>
                        </a:lnSpc>
                        <a:spcAft>
                          <a:spcPts val="0"/>
                        </a:spcAft>
                      </a:pPr>
                      <a:r>
                        <a:rPr lang="cs-CZ" sz="1600" b="1" dirty="0">
                          <a:effectLst/>
                          <a:latin typeface="Calibri" panose="020F0502020204030204" pitchFamily="34" charset="0"/>
                          <a:cs typeface="Calibri" panose="020F0502020204030204" pitchFamily="34" charset="0"/>
                        </a:rPr>
                        <a:t>Obesity</a:t>
                      </a:r>
                      <a:endParaRPr lang="cs-CZ" sz="1600" b="1" dirty="0">
                        <a:effectLst/>
                        <a:latin typeface="Calibri" panose="020F0502020204030204" pitchFamily="34" charset="0"/>
                        <a:ea typeface="Calibri"/>
                        <a:cs typeface="Calibri" panose="020F0502020204030204" pitchFamily="34" charset="0"/>
                      </a:endParaRPr>
                    </a:p>
                  </a:txBody>
                  <a:tcPr marL="74295" marR="74295" marT="0" marB="0"/>
                </a:tc>
                <a:extLst>
                  <a:ext uri="{0D108BD9-81ED-4DB2-BD59-A6C34878D82A}">
                    <a16:rowId xmlns:a16="http://schemas.microsoft.com/office/drawing/2014/main" val="10000"/>
                  </a:ext>
                </a:extLst>
              </a:tr>
              <a:tr h="367149">
                <a:tc>
                  <a:txBody>
                    <a:bodyPr/>
                    <a:lstStyle/>
                    <a:p>
                      <a:pPr>
                        <a:lnSpc>
                          <a:spcPct val="107000"/>
                        </a:lnSpc>
                        <a:spcAft>
                          <a:spcPts val="0"/>
                        </a:spcAft>
                      </a:pPr>
                      <a:r>
                        <a:rPr lang="en-GB" sz="1600" b="1" dirty="0">
                          <a:effectLst/>
                          <a:latin typeface="Calibri" panose="020F0502020204030204" pitchFamily="34" charset="0"/>
                          <a:cs typeface="Calibri" panose="020F0502020204030204" pitchFamily="34" charset="0"/>
                        </a:rPr>
                        <a:t>BMI</a:t>
                      </a:r>
                      <a:endParaRPr lang="cs-CZ" sz="16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07000"/>
                        </a:lnSpc>
                        <a:spcAft>
                          <a:spcPts val="0"/>
                        </a:spcAft>
                      </a:pPr>
                      <a:r>
                        <a:rPr lang="en-US" sz="1600" b="1" dirty="0">
                          <a:effectLst/>
                          <a:latin typeface="Calibri" panose="020F0502020204030204" pitchFamily="34" charset="0"/>
                          <a:cs typeface="Calibri" panose="020F0502020204030204" pitchFamily="34" charset="0"/>
                        </a:rPr>
                        <a:t>&lt; 25</a:t>
                      </a:r>
                      <a:endParaRPr lang="cs-CZ" sz="16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07000"/>
                        </a:lnSpc>
                        <a:spcAft>
                          <a:spcPts val="0"/>
                        </a:spcAft>
                      </a:pPr>
                      <a:r>
                        <a:rPr lang="cs-CZ" sz="1600" b="1" dirty="0">
                          <a:effectLst/>
                          <a:latin typeface="Calibri" panose="020F0502020204030204" pitchFamily="34" charset="0"/>
                          <a:cs typeface="Calibri" panose="020F0502020204030204" pitchFamily="34" charset="0"/>
                        </a:rPr>
                        <a:t>25 – 30</a:t>
                      </a:r>
                      <a:endParaRPr lang="cs-CZ" sz="16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marL="0" indent="0" algn="ctr">
                        <a:lnSpc>
                          <a:spcPct val="107000"/>
                        </a:lnSpc>
                        <a:spcAft>
                          <a:spcPts val="0"/>
                        </a:spcAft>
                        <a:buFont typeface="Wingdings" panose="05000000000000000000" pitchFamily="2" charset="2"/>
                        <a:buNone/>
                      </a:pPr>
                      <a:r>
                        <a:rPr lang="en-US" sz="1600" b="1" dirty="0" smtClean="0">
                          <a:effectLst/>
                          <a:latin typeface="Calibri" panose="020F0502020204030204" pitchFamily="34" charset="0"/>
                          <a:cs typeface="Calibri" panose="020F0502020204030204" pitchFamily="34" charset="0"/>
                        </a:rPr>
                        <a:t>&gt; 30</a:t>
                      </a:r>
                      <a:endParaRPr lang="cs-CZ" sz="1600" b="1" dirty="0">
                        <a:effectLst/>
                        <a:latin typeface="Calibri" panose="020F0502020204030204" pitchFamily="34" charset="0"/>
                        <a:ea typeface="Calibri"/>
                        <a:cs typeface="Calibri" panose="020F0502020204030204" pitchFamily="34" charset="0"/>
                      </a:endParaRPr>
                    </a:p>
                  </a:txBody>
                  <a:tcPr marL="74295" marR="74295" marT="0" marB="0"/>
                </a:tc>
                <a:extLst>
                  <a:ext uri="{0D108BD9-81ED-4DB2-BD59-A6C34878D82A}">
                    <a16:rowId xmlns:a16="http://schemas.microsoft.com/office/drawing/2014/main" val="10001"/>
                  </a:ext>
                </a:extLst>
              </a:tr>
              <a:tr h="381000">
                <a:tc>
                  <a:txBody>
                    <a:bodyPr/>
                    <a:lstStyle/>
                    <a:p>
                      <a:pPr>
                        <a:lnSpc>
                          <a:spcPct val="107000"/>
                        </a:lnSpc>
                        <a:spcAft>
                          <a:spcPts val="0"/>
                        </a:spcAft>
                      </a:pPr>
                      <a:r>
                        <a:rPr lang="en-GB" sz="1600" b="1" dirty="0">
                          <a:effectLst/>
                          <a:latin typeface="Calibri" panose="020F0502020204030204" pitchFamily="34" charset="0"/>
                          <a:cs typeface="Calibri" panose="020F0502020204030204" pitchFamily="34" charset="0"/>
                        </a:rPr>
                        <a:t>PBF males</a:t>
                      </a:r>
                      <a:endParaRPr lang="cs-CZ" sz="16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07000"/>
                        </a:lnSpc>
                        <a:spcAft>
                          <a:spcPts val="0"/>
                        </a:spcAft>
                      </a:pPr>
                      <a:r>
                        <a:rPr lang="en-US" sz="1600" b="1" dirty="0">
                          <a:effectLst/>
                          <a:latin typeface="Calibri" panose="020F0502020204030204" pitchFamily="34" charset="0"/>
                          <a:cs typeface="Calibri" panose="020F0502020204030204" pitchFamily="34" charset="0"/>
                        </a:rPr>
                        <a:t>&lt; 20 </a:t>
                      </a:r>
                      <a:r>
                        <a:rPr lang="cs-CZ" sz="1600" b="1" dirty="0">
                          <a:effectLst/>
                          <a:latin typeface="Calibri" panose="020F0502020204030204" pitchFamily="34" charset="0"/>
                          <a:cs typeface="Calibri" panose="020F0502020204030204" pitchFamily="34" charset="0"/>
                        </a:rPr>
                        <a:t>%</a:t>
                      </a:r>
                      <a:endParaRPr lang="cs-CZ" sz="16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07000"/>
                        </a:lnSpc>
                        <a:spcAft>
                          <a:spcPts val="0"/>
                        </a:spcAft>
                      </a:pPr>
                      <a:r>
                        <a:rPr lang="cs-CZ" sz="1600" b="1" dirty="0">
                          <a:effectLst/>
                          <a:latin typeface="Calibri" panose="020F0502020204030204" pitchFamily="34" charset="0"/>
                          <a:cs typeface="Calibri" panose="020F0502020204030204" pitchFamily="34" charset="0"/>
                        </a:rPr>
                        <a:t>20 – 25 %</a:t>
                      </a:r>
                      <a:endParaRPr lang="cs-CZ" sz="16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07000"/>
                        </a:lnSpc>
                        <a:spcAft>
                          <a:spcPts val="0"/>
                        </a:spcAft>
                      </a:pPr>
                      <a:r>
                        <a:rPr lang="en-US" sz="1600" b="1" dirty="0">
                          <a:effectLst/>
                          <a:latin typeface="Calibri" panose="020F0502020204030204" pitchFamily="34" charset="0"/>
                          <a:cs typeface="Calibri" panose="020F0502020204030204" pitchFamily="34" charset="0"/>
                        </a:rPr>
                        <a:t>&gt;  25 %</a:t>
                      </a:r>
                      <a:endParaRPr lang="cs-CZ" sz="1600" b="1" dirty="0">
                        <a:effectLst/>
                        <a:latin typeface="Calibri" panose="020F0502020204030204" pitchFamily="34" charset="0"/>
                        <a:ea typeface="Calibri"/>
                        <a:cs typeface="Calibri" panose="020F0502020204030204" pitchFamily="34" charset="0"/>
                      </a:endParaRPr>
                    </a:p>
                  </a:txBody>
                  <a:tcPr marL="74295" marR="74295" marT="0" marB="0"/>
                </a:tc>
                <a:extLst>
                  <a:ext uri="{0D108BD9-81ED-4DB2-BD59-A6C34878D82A}">
                    <a16:rowId xmlns:a16="http://schemas.microsoft.com/office/drawing/2014/main" val="10002"/>
                  </a:ext>
                </a:extLst>
              </a:tr>
              <a:tr h="436215">
                <a:tc>
                  <a:txBody>
                    <a:bodyPr/>
                    <a:lstStyle/>
                    <a:p>
                      <a:pPr>
                        <a:lnSpc>
                          <a:spcPct val="107000"/>
                        </a:lnSpc>
                        <a:spcAft>
                          <a:spcPts val="0"/>
                        </a:spcAft>
                      </a:pPr>
                      <a:r>
                        <a:rPr lang="en-GB" sz="1600" b="1" dirty="0">
                          <a:effectLst/>
                          <a:latin typeface="Calibri" panose="020F0502020204030204" pitchFamily="34" charset="0"/>
                          <a:cs typeface="Calibri" panose="020F0502020204030204" pitchFamily="34" charset="0"/>
                        </a:rPr>
                        <a:t>PBF females</a:t>
                      </a:r>
                      <a:endParaRPr lang="cs-CZ" sz="16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07000"/>
                        </a:lnSpc>
                        <a:spcAft>
                          <a:spcPts val="0"/>
                        </a:spcAft>
                      </a:pPr>
                      <a:r>
                        <a:rPr lang="cs-CZ" sz="1600" b="1" dirty="0">
                          <a:effectLst/>
                          <a:latin typeface="Calibri" panose="020F0502020204030204" pitchFamily="34" charset="0"/>
                          <a:cs typeface="Calibri" panose="020F0502020204030204" pitchFamily="34" charset="0"/>
                        </a:rPr>
                        <a:t>&lt; 32 %</a:t>
                      </a:r>
                      <a:endParaRPr lang="cs-CZ" sz="16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07000"/>
                        </a:lnSpc>
                        <a:spcAft>
                          <a:spcPts val="0"/>
                        </a:spcAft>
                      </a:pPr>
                      <a:r>
                        <a:rPr lang="cs-CZ" sz="1600" b="1" dirty="0">
                          <a:effectLst/>
                          <a:latin typeface="Calibri" panose="020F0502020204030204" pitchFamily="34" charset="0"/>
                          <a:cs typeface="Calibri" panose="020F0502020204030204" pitchFamily="34" charset="0"/>
                        </a:rPr>
                        <a:t>32 – 38 %</a:t>
                      </a:r>
                      <a:endParaRPr lang="cs-CZ" sz="1600" b="1" dirty="0">
                        <a:effectLst/>
                        <a:latin typeface="Calibri" panose="020F0502020204030204" pitchFamily="34" charset="0"/>
                        <a:ea typeface="Calibri"/>
                        <a:cs typeface="Calibri" panose="020F0502020204030204" pitchFamily="34" charset="0"/>
                      </a:endParaRPr>
                    </a:p>
                  </a:txBody>
                  <a:tcPr marL="74295" marR="74295" marT="0" marB="0"/>
                </a:tc>
                <a:tc>
                  <a:txBody>
                    <a:bodyPr/>
                    <a:lstStyle/>
                    <a:p>
                      <a:pPr algn="ctr">
                        <a:lnSpc>
                          <a:spcPct val="107000"/>
                        </a:lnSpc>
                        <a:spcAft>
                          <a:spcPts val="0"/>
                        </a:spcAft>
                      </a:pPr>
                      <a:r>
                        <a:rPr lang="en-US" sz="1600" b="1" dirty="0">
                          <a:effectLst/>
                          <a:latin typeface="Calibri" panose="020F0502020204030204" pitchFamily="34" charset="0"/>
                          <a:cs typeface="Calibri" panose="020F0502020204030204" pitchFamily="34" charset="0"/>
                        </a:rPr>
                        <a:t>&gt;  38 %</a:t>
                      </a:r>
                      <a:endParaRPr lang="cs-CZ" sz="1600" b="1" dirty="0">
                        <a:effectLst/>
                        <a:latin typeface="Calibri" panose="020F0502020204030204" pitchFamily="34" charset="0"/>
                        <a:ea typeface="Calibri"/>
                        <a:cs typeface="Calibri" panose="020F0502020204030204" pitchFamily="34" charset="0"/>
                      </a:endParaRPr>
                    </a:p>
                  </a:txBody>
                  <a:tcPr marL="74295" marR="74295" marT="0" marB="0"/>
                </a:tc>
                <a:extLst>
                  <a:ext uri="{0D108BD9-81ED-4DB2-BD59-A6C34878D82A}">
                    <a16:rowId xmlns:a16="http://schemas.microsoft.com/office/drawing/2014/main" val="10003"/>
                  </a:ext>
                </a:extLst>
              </a:tr>
            </a:tbl>
          </a:graphicData>
        </a:graphic>
      </p:graphicFrame>
      <p:sp>
        <p:nvSpPr>
          <p:cNvPr id="11" name="Rectangle 4"/>
          <p:cNvSpPr>
            <a:spLocks noChangeArrowheads="1"/>
          </p:cNvSpPr>
          <p:nvPr/>
        </p:nvSpPr>
        <p:spPr bwMode="auto">
          <a:xfrm>
            <a:off x="152400" y="2286000"/>
            <a:ext cx="63563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75000"/>
            </a:pPr>
            <a:r>
              <a:rPr lang="cs-CZ" sz="1300" dirty="0" err="1">
                <a:solidFill>
                  <a:prstClr val="black"/>
                </a:solidFill>
                <a:latin typeface="Arial" pitchFamily="34" charset="0"/>
              </a:rPr>
              <a:t>Measured</a:t>
            </a:r>
            <a:r>
              <a:rPr lang="cs-CZ" sz="1300" dirty="0">
                <a:solidFill>
                  <a:prstClr val="black"/>
                </a:solidFill>
                <a:latin typeface="Arial" pitchFamily="34" charset="0"/>
              </a:rPr>
              <a:t> </a:t>
            </a:r>
            <a:r>
              <a:rPr lang="en-US" sz="1300" dirty="0">
                <a:solidFill>
                  <a:prstClr val="black"/>
                </a:solidFill>
                <a:latin typeface="Arial" pitchFamily="34" charset="0"/>
              </a:rPr>
              <a:t>PBF corresponding to BMI cut-offs</a:t>
            </a:r>
            <a:r>
              <a:rPr lang="cs-CZ" sz="1300" dirty="0">
                <a:solidFill>
                  <a:prstClr val="black"/>
                </a:solidFill>
                <a:latin typeface="Arial" pitchFamily="34" charset="0"/>
              </a:rPr>
              <a:t>: </a:t>
            </a:r>
            <a:r>
              <a:rPr lang="cs-CZ" sz="800" dirty="0">
                <a:solidFill>
                  <a:prstClr val="black"/>
                </a:solidFill>
                <a:latin typeface="Arial" pitchFamily="34" charset="0"/>
              </a:rPr>
              <a:t>(</a:t>
            </a:r>
            <a:r>
              <a:rPr lang="cs-CZ" sz="800" dirty="0" err="1">
                <a:solidFill>
                  <a:prstClr val="black"/>
                </a:solidFill>
                <a:latin typeface="Arial" pitchFamily="34" charset="0"/>
              </a:rPr>
              <a:t>Galagher</a:t>
            </a:r>
            <a:r>
              <a:rPr lang="cs-CZ" sz="800" dirty="0">
                <a:solidFill>
                  <a:prstClr val="black"/>
                </a:solidFill>
                <a:latin typeface="Arial" pitchFamily="34" charset="0"/>
              </a:rPr>
              <a:t> et al.)</a:t>
            </a:r>
          </a:p>
        </p:txBody>
      </p:sp>
      <p:sp>
        <p:nvSpPr>
          <p:cNvPr id="15" name="Rectangle 4"/>
          <p:cNvSpPr>
            <a:spLocks noChangeArrowheads="1"/>
          </p:cNvSpPr>
          <p:nvPr/>
        </p:nvSpPr>
        <p:spPr bwMode="auto">
          <a:xfrm>
            <a:off x="304800" y="381000"/>
            <a:ext cx="5289550" cy="27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75000"/>
            </a:pPr>
            <a:r>
              <a:rPr lang="en-US" sz="1300" dirty="0" smtClean="0">
                <a:solidFill>
                  <a:prstClr val="black"/>
                </a:solidFill>
                <a:latin typeface="Arial" pitchFamily="34" charset="0"/>
              </a:rPr>
              <a:t>Cut</a:t>
            </a:r>
            <a:r>
              <a:rPr lang="cs-CZ" sz="1300" dirty="0" smtClean="0">
                <a:solidFill>
                  <a:prstClr val="black"/>
                </a:solidFill>
                <a:latin typeface="Arial" pitchFamily="34" charset="0"/>
              </a:rPr>
              <a:t>-</a:t>
            </a:r>
            <a:r>
              <a:rPr lang="en-US" sz="1300" dirty="0" smtClean="0">
                <a:solidFill>
                  <a:prstClr val="black"/>
                </a:solidFill>
                <a:latin typeface="Arial" pitchFamily="34" charset="0"/>
              </a:rPr>
              <a:t>offs for </a:t>
            </a:r>
            <a:r>
              <a:rPr lang="cs-CZ" sz="1300" dirty="0" smtClean="0">
                <a:solidFill>
                  <a:prstClr val="black"/>
                </a:solidFill>
                <a:latin typeface="Arial" pitchFamily="34" charset="0"/>
              </a:rPr>
              <a:t>„</a:t>
            </a:r>
            <a:r>
              <a:rPr lang="en-US" sz="1300" dirty="0" smtClean="0">
                <a:solidFill>
                  <a:prstClr val="black"/>
                </a:solidFill>
                <a:latin typeface="Arial" pitchFamily="34" charset="0"/>
              </a:rPr>
              <a:t>too high BFP</a:t>
            </a:r>
            <a:r>
              <a:rPr lang="cs-CZ" sz="1300" dirty="0" smtClean="0">
                <a:solidFill>
                  <a:prstClr val="black"/>
                </a:solidFill>
                <a:latin typeface="Arial" pitchFamily="34" charset="0"/>
              </a:rPr>
              <a:t>“</a:t>
            </a:r>
            <a:r>
              <a:rPr lang="en-US" sz="1300" dirty="0" smtClean="0">
                <a:solidFill>
                  <a:prstClr val="black"/>
                </a:solidFill>
                <a:latin typeface="Arial" pitchFamily="34" charset="0"/>
              </a:rPr>
              <a:t> according to different</a:t>
            </a:r>
            <a:r>
              <a:rPr lang="cs-CZ" sz="1300" dirty="0" smtClean="0">
                <a:solidFill>
                  <a:prstClr val="black"/>
                </a:solidFill>
                <a:latin typeface="Arial" pitchFamily="34" charset="0"/>
              </a:rPr>
              <a:t> </a:t>
            </a:r>
            <a:r>
              <a:rPr lang="cs-CZ" sz="1300" dirty="0" err="1" smtClean="0">
                <a:solidFill>
                  <a:prstClr val="black"/>
                </a:solidFill>
                <a:latin typeface="Arial" pitchFamily="34" charset="0"/>
              </a:rPr>
              <a:t>sources</a:t>
            </a:r>
            <a:r>
              <a:rPr lang="cs-CZ" sz="1300" dirty="0" smtClean="0">
                <a:solidFill>
                  <a:prstClr val="black"/>
                </a:solidFill>
                <a:latin typeface="Arial" pitchFamily="34" charset="0"/>
              </a:rPr>
              <a:t>:</a:t>
            </a:r>
            <a:endParaRPr lang="cs-CZ" sz="800" dirty="0">
              <a:solidFill>
                <a:prstClr val="black"/>
              </a:solidFill>
              <a:latin typeface="Arial"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343400"/>
            <a:ext cx="5804981" cy="2514600"/>
          </a:xfrm>
          <a:prstGeom prst="rect">
            <a:avLst/>
          </a:prstGeom>
        </p:spPr>
      </p:pic>
    </p:spTree>
    <p:extLst>
      <p:ext uri="{BB962C8B-B14F-4D97-AF65-F5344CB8AC3E}">
        <p14:creationId xmlns:p14="http://schemas.microsoft.com/office/powerpoint/2010/main" val="1484842853"/>
      </p:ext>
    </p:extLst>
  </p:cSld>
  <p:clrMapOvr>
    <a:masterClrMapping/>
  </p:clrMapOvr>
  <p:transition spd="med">
    <p:pull dir="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152401"/>
            <a:ext cx="8997950" cy="304800"/>
          </a:xfrm>
        </p:spPr>
        <p:txBody>
          <a:bodyPr wrap="square" numCol="1" anchorCtr="0" compatLnSpc="1">
            <a:prstTxWarp prst="textNoShape">
              <a:avLst/>
            </a:prstTxWarp>
            <a:noAutofit/>
          </a:bodyPr>
          <a:lstStyle/>
          <a:p>
            <a:pPr eaLnBrk="1" hangingPunct="1">
              <a:lnSpc>
                <a:spcPts val="3561"/>
              </a:lnSpc>
              <a:defRPr/>
            </a:pPr>
            <a:r>
              <a:rPr lang="en-GB" sz="1900" dirty="0">
                <a:effectLst>
                  <a:outerShdw blurRad="38100" dist="38100" dir="2700000" algn="tl">
                    <a:srgbClr val="C0C0C0"/>
                  </a:outerShdw>
                </a:effectLst>
                <a:latin typeface="Arial" charset="0"/>
              </a:rPr>
              <a:t>Body fat  - diagnostic criteria</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fontAlgn="auto">
              <a:spcBef>
                <a:spcPts val="0"/>
              </a:spcBef>
              <a:spcAft>
                <a:spcPts val="0"/>
              </a:spcAft>
              <a:defRPr/>
            </a:pPr>
            <a:fld id="{E6843FF2-0C69-4FD3-8103-5A02812BDED2}" type="slidenum">
              <a:rPr lang="cs-CZ" sz="1300" b="0">
                <a:solidFill>
                  <a:prstClr val="black">
                    <a:lumMod val="65000"/>
                    <a:lumOff val="35000"/>
                  </a:prstClr>
                </a:solidFill>
                <a:latin typeface="Century Gothic" pitchFamily="34" charset="0"/>
              </a:rPr>
              <a:pPr fontAlgn="auto">
                <a:spcBef>
                  <a:spcPts val="0"/>
                </a:spcBef>
                <a:spcAft>
                  <a:spcPts val="0"/>
                </a:spcAft>
                <a:defRPr/>
              </a:pPr>
              <a:t>56</a:t>
            </a:fld>
            <a:endParaRPr lang="cs-CZ" sz="1300" b="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3810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fontAlgn="auto">
              <a:spcBef>
                <a:spcPts val="0"/>
              </a:spcBef>
              <a:spcAft>
                <a:spcPts val="0"/>
              </a:spcAft>
            </a:pPr>
            <a:endParaRPr lang="cs-CZ" sz="1900" b="0" dirty="0">
              <a:solidFill>
                <a:prstClr val="white"/>
              </a:solidFill>
              <a:latin typeface="Palatino Linotype"/>
            </a:endParaRPr>
          </a:p>
        </p:txBody>
      </p:sp>
      <p:sp>
        <p:nvSpPr>
          <p:cNvPr id="2" name="Obdélník 1"/>
          <p:cNvSpPr/>
          <p:nvPr/>
        </p:nvSpPr>
        <p:spPr>
          <a:xfrm>
            <a:off x="154334" y="2209799"/>
            <a:ext cx="9575801" cy="219826"/>
          </a:xfrm>
          <a:prstGeom prst="rect">
            <a:avLst/>
          </a:prstGeom>
        </p:spPr>
        <p:txBody>
          <a:bodyPr wrap="square" lIns="95779" tIns="47890" rIns="95779" bIns="47890">
            <a:spAutoFit/>
          </a:bodyPr>
          <a:lstStyle/>
          <a:p>
            <a:pPr algn="ctr" fontAlgn="auto">
              <a:spcBef>
                <a:spcPts val="0"/>
              </a:spcBef>
              <a:spcAft>
                <a:spcPts val="0"/>
              </a:spcAft>
            </a:pPr>
            <a:r>
              <a:rPr lang="en-GB" sz="800" b="0" dirty="0" err="1">
                <a:solidFill>
                  <a:prstClr val="black"/>
                </a:solidFill>
                <a:latin typeface="Calibri" panose="020F0502020204030204" pitchFamily="34" charset="0"/>
              </a:rPr>
              <a:t>Oliveros</a:t>
            </a:r>
            <a:r>
              <a:rPr lang="en-GB" sz="800" b="0" dirty="0">
                <a:solidFill>
                  <a:prstClr val="black"/>
                </a:solidFill>
                <a:latin typeface="Calibri" panose="020F0502020204030204" pitchFamily="34" charset="0"/>
              </a:rPr>
              <a:t> E, Somers V, Sochor O, </a:t>
            </a:r>
            <a:r>
              <a:rPr lang="en-GB" sz="800" b="0" dirty="0" err="1">
                <a:solidFill>
                  <a:prstClr val="black"/>
                </a:solidFill>
                <a:latin typeface="Calibri" panose="020F0502020204030204" pitchFamily="34" charset="0"/>
              </a:rPr>
              <a:t>Goel</a:t>
            </a:r>
            <a:r>
              <a:rPr lang="en-GB" sz="800" b="0" dirty="0">
                <a:solidFill>
                  <a:prstClr val="black"/>
                </a:solidFill>
                <a:latin typeface="Calibri" panose="020F0502020204030204" pitchFamily="34" charset="0"/>
              </a:rPr>
              <a:t> K, Lopez-</a:t>
            </a:r>
            <a:r>
              <a:rPr lang="en-GB" sz="800" b="0" dirty="0" err="1">
                <a:solidFill>
                  <a:prstClr val="black"/>
                </a:solidFill>
                <a:latin typeface="Calibri" panose="020F0502020204030204" pitchFamily="34" charset="0"/>
              </a:rPr>
              <a:t>Jimen</a:t>
            </a:r>
            <a:r>
              <a:rPr lang="cs-CZ" sz="800" b="0" dirty="0">
                <a:solidFill>
                  <a:prstClr val="black"/>
                </a:solidFill>
                <a:latin typeface="Calibri" panose="020F0502020204030204" pitchFamily="34" charset="0"/>
              </a:rPr>
              <a:t>e</a:t>
            </a:r>
            <a:r>
              <a:rPr lang="en-GB" sz="800" b="0" dirty="0">
                <a:solidFill>
                  <a:prstClr val="black"/>
                </a:solidFill>
                <a:latin typeface="Calibri" panose="020F0502020204030204" pitchFamily="34" charset="0"/>
              </a:rPr>
              <a:t>z F:</a:t>
            </a:r>
            <a:r>
              <a:rPr lang="cs-CZ" sz="800" b="0" dirty="0">
                <a:solidFill>
                  <a:prstClr val="black"/>
                </a:solidFill>
                <a:latin typeface="Calibri" panose="020F0502020204030204" pitchFamily="34" charset="0"/>
              </a:rPr>
              <a:t> </a:t>
            </a:r>
            <a:r>
              <a:rPr lang="en-GB" sz="800" b="0" dirty="0">
                <a:solidFill>
                  <a:prstClr val="black"/>
                </a:solidFill>
                <a:latin typeface="Calibri" panose="020F0502020204030204" pitchFamily="34" charset="0"/>
              </a:rPr>
              <a:t>The concept of normal weight obesity.</a:t>
            </a:r>
            <a:r>
              <a:rPr lang="cs-CZ" sz="800" b="0" dirty="0">
                <a:solidFill>
                  <a:prstClr val="black"/>
                </a:solidFill>
                <a:latin typeface="Calibri" panose="020F0502020204030204" pitchFamily="34" charset="0"/>
              </a:rPr>
              <a:t> </a:t>
            </a:r>
            <a:r>
              <a:rPr lang="en-GB" sz="800" b="0" dirty="0">
                <a:solidFill>
                  <a:prstClr val="black"/>
                </a:solidFill>
                <a:latin typeface="Calibri" panose="020F0502020204030204" pitchFamily="34" charset="0"/>
              </a:rPr>
              <a:t>Progress in </a:t>
            </a:r>
            <a:r>
              <a:rPr lang="en-GB" sz="800" b="0" dirty="0" err="1">
                <a:solidFill>
                  <a:prstClr val="black"/>
                </a:solidFill>
                <a:latin typeface="Calibri" panose="020F0502020204030204" pitchFamily="34" charset="0"/>
              </a:rPr>
              <a:t>cardi</a:t>
            </a:r>
            <a:r>
              <a:rPr lang="cs-CZ" sz="800" b="0" dirty="0">
                <a:solidFill>
                  <a:prstClr val="black"/>
                </a:solidFill>
                <a:latin typeface="Calibri" panose="020F0502020204030204" pitchFamily="34" charset="0"/>
              </a:rPr>
              <a:t>o</a:t>
            </a:r>
            <a:r>
              <a:rPr lang="en-GB" sz="800" b="0" dirty="0">
                <a:solidFill>
                  <a:prstClr val="black"/>
                </a:solidFill>
                <a:latin typeface="Calibri" panose="020F0502020204030204" pitchFamily="34" charset="0"/>
              </a:rPr>
              <a:t>vas</a:t>
            </a:r>
            <a:r>
              <a:rPr lang="cs-CZ" sz="800" b="0" dirty="0">
                <a:solidFill>
                  <a:prstClr val="black"/>
                </a:solidFill>
                <a:latin typeface="Calibri" panose="020F0502020204030204" pitchFamily="34" charset="0"/>
              </a:rPr>
              <a:t>c</a:t>
            </a:r>
            <a:r>
              <a:rPr lang="en-GB" sz="800" b="0" dirty="0" err="1">
                <a:solidFill>
                  <a:prstClr val="black"/>
                </a:solidFill>
                <a:latin typeface="Calibri" panose="020F0502020204030204" pitchFamily="34" charset="0"/>
              </a:rPr>
              <a:t>ular</a:t>
            </a:r>
            <a:r>
              <a:rPr lang="en-GB" sz="800" b="0" dirty="0">
                <a:solidFill>
                  <a:prstClr val="black"/>
                </a:solidFill>
                <a:latin typeface="Calibri" panose="020F0502020204030204" pitchFamily="34" charset="0"/>
              </a:rPr>
              <a:t> diseases, 2014, 56, 426-433</a:t>
            </a:r>
            <a:endParaRPr lang="en-GB" sz="800" b="0" dirty="0">
              <a:solidFill>
                <a:prstClr val="black"/>
              </a:solidFill>
              <a:latin typeface="Palatino Linotype"/>
            </a:endParaRPr>
          </a:p>
        </p:txBody>
      </p:sp>
      <p:graphicFrame>
        <p:nvGraphicFramePr>
          <p:cNvPr id="3" name="Tabulka 2"/>
          <p:cNvGraphicFramePr>
            <a:graphicFrameLocks noGrp="1"/>
          </p:cNvGraphicFramePr>
          <p:nvPr>
            <p:extLst/>
          </p:nvPr>
        </p:nvGraphicFramePr>
        <p:xfrm>
          <a:off x="2559050" y="508376"/>
          <a:ext cx="3997485" cy="1699195"/>
        </p:xfrm>
        <a:graphic>
          <a:graphicData uri="http://schemas.openxmlformats.org/drawingml/2006/table">
            <a:tbl>
              <a:tblPr firstRow="1" firstCol="1" bandRow="1">
                <a:tableStyleId>{5C22544A-7EE6-4342-B048-85BDC9FD1C3A}</a:tableStyleId>
              </a:tblPr>
              <a:tblGrid>
                <a:gridCol w="1332495">
                  <a:extLst>
                    <a:ext uri="{9D8B030D-6E8A-4147-A177-3AD203B41FA5}">
                      <a16:colId xmlns:a16="http://schemas.microsoft.com/office/drawing/2014/main" val="20000"/>
                    </a:ext>
                  </a:extLst>
                </a:gridCol>
                <a:gridCol w="1332495">
                  <a:extLst>
                    <a:ext uri="{9D8B030D-6E8A-4147-A177-3AD203B41FA5}">
                      <a16:colId xmlns:a16="http://schemas.microsoft.com/office/drawing/2014/main" val="20001"/>
                    </a:ext>
                  </a:extLst>
                </a:gridCol>
                <a:gridCol w="1332495">
                  <a:extLst>
                    <a:ext uri="{9D8B030D-6E8A-4147-A177-3AD203B41FA5}">
                      <a16:colId xmlns:a16="http://schemas.microsoft.com/office/drawing/2014/main" val="20002"/>
                    </a:ext>
                  </a:extLst>
                </a:gridCol>
              </a:tblGrid>
              <a:tr h="334348">
                <a:tc>
                  <a:txBody>
                    <a:bodyPr/>
                    <a:lstStyle/>
                    <a:p>
                      <a:pPr>
                        <a:lnSpc>
                          <a:spcPct val="115000"/>
                        </a:lnSpc>
                        <a:spcAft>
                          <a:spcPts val="0"/>
                        </a:spcAft>
                      </a:pPr>
                      <a:r>
                        <a:rPr lang="cs-CZ" sz="1700" b="1" dirty="0">
                          <a:effectLst/>
                        </a:rPr>
                        <a:t> </a:t>
                      </a:r>
                      <a:endParaRPr lang="en-GB" sz="1700" b="1" dirty="0">
                        <a:effectLst/>
                        <a:latin typeface="Calibri"/>
                        <a:ea typeface="Calibri"/>
                        <a:cs typeface="Times New Roman"/>
                      </a:endParaRPr>
                    </a:p>
                  </a:txBody>
                  <a:tcPr marL="74295" marR="74295" marT="0" marB="0"/>
                </a:tc>
                <a:tc>
                  <a:txBody>
                    <a:bodyPr/>
                    <a:lstStyle/>
                    <a:p>
                      <a:pPr>
                        <a:lnSpc>
                          <a:spcPct val="115000"/>
                        </a:lnSpc>
                        <a:spcAft>
                          <a:spcPts val="0"/>
                        </a:spcAft>
                      </a:pPr>
                      <a:r>
                        <a:rPr lang="en-GB" sz="1700" b="1" noProof="0" dirty="0" smtClean="0">
                          <a:effectLst/>
                        </a:rPr>
                        <a:t>Men</a:t>
                      </a:r>
                      <a:endParaRPr lang="en-GB" sz="1700" b="1" noProof="0" dirty="0">
                        <a:effectLst/>
                        <a:latin typeface="Calibri"/>
                        <a:ea typeface="Calibri"/>
                        <a:cs typeface="Times New Roman"/>
                      </a:endParaRPr>
                    </a:p>
                  </a:txBody>
                  <a:tcPr marL="74295" marR="74295" marT="0" marB="0"/>
                </a:tc>
                <a:tc>
                  <a:txBody>
                    <a:bodyPr/>
                    <a:lstStyle/>
                    <a:p>
                      <a:pPr algn="ctr">
                        <a:lnSpc>
                          <a:spcPct val="115000"/>
                        </a:lnSpc>
                        <a:spcAft>
                          <a:spcPts val="0"/>
                        </a:spcAft>
                      </a:pPr>
                      <a:r>
                        <a:rPr lang="en-GB" sz="1700" b="1" noProof="0" dirty="0" smtClean="0">
                          <a:effectLst/>
                        </a:rPr>
                        <a:t>Women</a:t>
                      </a:r>
                      <a:endParaRPr lang="en-GB" sz="1700" b="1" noProof="0" dirty="0">
                        <a:effectLst/>
                        <a:latin typeface="Calibri"/>
                        <a:ea typeface="Calibri"/>
                        <a:cs typeface="Times New Roman"/>
                      </a:endParaRPr>
                    </a:p>
                  </a:txBody>
                  <a:tcPr marL="74295" marR="74295" marT="0" marB="0"/>
                </a:tc>
                <a:extLst>
                  <a:ext uri="{0D108BD9-81ED-4DB2-BD59-A6C34878D82A}">
                    <a16:rowId xmlns:a16="http://schemas.microsoft.com/office/drawing/2014/main" val="10000"/>
                  </a:ext>
                </a:extLst>
              </a:tr>
              <a:tr h="454949">
                <a:tc>
                  <a:txBody>
                    <a:bodyPr/>
                    <a:lstStyle/>
                    <a:p>
                      <a:pPr algn="ctr">
                        <a:lnSpc>
                          <a:spcPct val="115000"/>
                        </a:lnSpc>
                        <a:spcAft>
                          <a:spcPts val="0"/>
                        </a:spcAft>
                      </a:pPr>
                      <a:r>
                        <a:rPr lang="en-US" sz="1700" b="1" dirty="0">
                          <a:effectLst/>
                        </a:rPr>
                        <a:t>Normal</a:t>
                      </a:r>
                      <a:endParaRPr lang="en-GB" sz="1700" b="1" dirty="0">
                        <a:effectLst/>
                        <a:latin typeface="Calibri"/>
                        <a:ea typeface="Calibri"/>
                        <a:cs typeface="Times New Roman"/>
                      </a:endParaRPr>
                    </a:p>
                  </a:txBody>
                  <a:tcPr marL="74295" marR="74295" marT="0" marB="0"/>
                </a:tc>
                <a:tc>
                  <a:txBody>
                    <a:bodyPr/>
                    <a:lstStyle/>
                    <a:p>
                      <a:pPr algn="ctr">
                        <a:lnSpc>
                          <a:spcPct val="115000"/>
                        </a:lnSpc>
                        <a:spcAft>
                          <a:spcPts val="0"/>
                        </a:spcAft>
                      </a:pPr>
                      <a:r>
                        <a:rPr lang="en-US" sz="1700" b="1" dirty="0">
                          <a:effectLst/>
                        </a:rPr>
                        <a:t>&lt; 20</a:t>
                      </a:r>
                      <a:endParaRPr lang="en-GB" sz="1700" b="1" dirty="0">
                        <a:effectLst/>
                        <a:latin typeface="Calibri"/>
                        <a:ea typeface="Calibri"/>
                        <a:cs typeface="Times New Roman"/>
                      </a:endParaRPr>
                    </a:p>
                  </a:txBody>
                  <a:tcPr marL="74295" marR="74295" marT="0" marB="0"/>
                </a:tc>
                <a:tc>
                  <a:txBody>
                    <a:bodyPr/>
                    <a:lstStyle/>
                    <a:p>
                      <a:pPr algn="ctr">
                        <a:lnSpc>
                          <a:spcPct val="115000"/>
                        </a:lnSpc>
                        <a:spcAft>
                          <a:spcPts val="0"/>
                        </a:spcAft>
                      </a:pPr>
                      <a:r>
                        <a:rPr lang="en-US" sz="1700" b="1" dirty="0">
                          <a:effectLst/>
                        </a:rPr>
                        <a:t>&lt; 30</a:t>
                      </a:r>
                      <a:endParaRPr lang="en-GB" sz="1700" b="1" dirty="0">
                        <a:effectLst/>
                        <a:latin typeface="Calibri"/>
                        <a:ea typeface="Calibri"/>
                        <a:cs typeface="Times New Roman"/>
                      </a:endParaRPr>
                    </a:p>
                  </a:txBody>
                  <a:tcPr marL="74295" marR="74295" marT="0" marB="0"/>
                </a:tc>
                <a:extLst>
                  <a:ext uri="{0D108BD9-81ED-4DB2-BD59-A6C34878D82A}">
                    <a16:rowId xmlns:a16="http://schemas.microsoft.com/office/drawing/2014/main" val="10001"/>
                  </a:ext>
                </a:extLst>
              </a:tr>
              <a:tr h="454949">
                <a:tc>
                  <a:txBody>
                    <a:bodyPr/>
                    <a:lstStyle/>
                    <a:p>
                      <a:pPr algn="ctr">
                        <a:lnSpc>
                          <a:spcPct val="115000"/>
                        </a:lnSpc>
                        <a:spcAft>
                          <a:spcPts val="0"/>
                        </a:spcAft>
                      </a:pPr>
                      <a:r>
                        <a:rPr lang="en-GB" sz="1700" b="1" noProof="0" dirty="0" smtClean="0">
                          <a:effectLst/>
                        </a:rPr>
                        <a:t>Overfat</a:t>
                      </a:r>
                      <a:endParaRPr lang="en-GB" sz="1700" b="1" noProof="0" dirty="0">
                        <a:effectLst/>
                        <a:latin typeface="Calibri"/>
                        <a:ea typeface="Calibri"/>
                        <a:cs typeface="Times New Roman"/>
                      </a:endParaRPr>
                    </a:p>
                  </a:txBody>
                  <a:tcPr marL="74295" marR="74295" marT="0" marB="0"/>
                </a:tc>
                <a:tc>
                  <a:txBody>
                    <a:bodyPr/>
                    <a:lstStyle/>
                    <a:p>
                      <a:pPr algn="ctr">
                        <a:lnSpc>
                          <a:spcPct val="115000"/>
                        </a:lnSpc>
                        <a:spcAft>
                          <a:spcPts val="0"/>
                        </a:spcAft>
                      </a:pPr>
                      <a:r>
                        <a:rPr lang="cs-CZ" sz="1700" b="1" dirty="0">
                          <a:effectLst/>
                        </a:rPr>
                        <a:t>20 - 25</a:t>
                      </a:r>
                      <a:endParaRPr lang="en-GB" sz="1700" b="1" dirty="0">
                        <a:effectLst/>
                        <a:latin typeface="Calibri"/>
                        <a:ea typeface="Calibri"/>
                        <a:cs typeface="Times New Roman"/>
                      </a:endParaRPr>
                    </a:p>
                  </a:txBody>
                  <a:tcPr marL="74295" marR="74295" marT="0" marB="0"/>
                </a:tc>
                <a:tc>
                  <a:txBody>
                    <a:bodyPr/>
                    <a:lstStyle/>
                    <a:p>
                      <a:pPr algn="ctr">
                        <a:lnSpc>
                          <a:spcPct val="115000"/>
                        </a:lnSpc>
                        <a:spcAft>
                          <a:spcPts val="0"/>
                        </a:spcAft>
                      </a:pPr>
                      <a:r>
                        <a:rPr lang="en-US" sz="1700" b="1" dirty="0">
                          <a:effectLst/>
                        </a:rPr>
                        <a:t>30 - 35</a:t>
                      </a:r>
                      <a:endParaRPr lang="en-GB" sz="1700" b="1" dirty="0">
                        <a:effectLst/>
                        <a:latin typeface="Calibri"/>
                        <a:ea typeface="Calibri"/>
                        <a:cs typeface="Times New Roman"/>
                      </a:endParaRPr>
                    </a:p>
                  </a:txBody>
                  <a:tcPr marL="74295" marR="74295" marT="0" marB="0"/>
                </a:tc>
                <a:extLst>
                  <a:ext uri="{0D108BD9-81ED-4DB2-BD59-A6C34878D82A}">
                    <a16:rowId xmlns:a16="http://schemas.microsoft.com/office/drawing/2014/main" val="10002"/>
                  </a:ext>
                </a:extLst>
              </a:tr>
              <a:tr h="454949">
                <a:tc>
                  <a:txBody>
                    <a:bodyPr/>
                    <a:lstStyle/>
                    <a:p>
                      <a:pPr algn="ctr">
                        <a:lnSpc>
                          <a:spcPct val="115000"/>
                        </a:lnSpc>
                        <a:spcAft>
                          <a:spcPts val="0"/>
                        </a:spcAft>
                      </a:pPr>
                      <a:r>
                        <a:rPr lang="en-US" sz="1700" b="1" dirty="0">
                          <a:effectLst/>
                        </a:rPr>
                        <a:t>Obesity</a:t>
                      </a:r>
                      <a:endParaRPr lang="en-GB" sz="1700" b="1" dirty="0">
                        <a:effectLst/>
                        <a:latin typeface="Calibri"/>
                        <a:ea typeface="Calibri"/>
                        <a:cs typeface="Times New Roman"/>
                      </a:endParaRPr>
                    </a:p>
                  </a:txBody>
                  <a:tcPr marL="74295" marR="74295" marT="0" marB="0"/>
                </a:tc>
                <a:tc>
                  <a:txBody>
                    <a:bodyPr/>
                    <a:lstStyle/>
                    <a:p>
                      <a:pPr algn="ctr">
                        <a:lnSpc>
                          <a:spcPct val="115000"/>
                        </a:lnSpc>
                        <a:spcAft>
                          <a:spcPts val="0"/>
                        </a:spcAft>
                      </a:pPr>
                      <a:r>
                        <a:rPr lang="en-US" sz="1700" b="1" dirty="0">
                          <a:effectLst/>
                        </a:rPr>
                        <a:t>&gt; 25</a:t>
                      </a:r>
                      <a:endParaRPr lang="en-GB" sz="1700" b="1" dirty="0">
                        <a:effectLst/>
                        <a:latin typeface="Calibri"/>
                        <a:ea typeface="Calibri"/>
                        <a:cs typeface="Times New Roman"/>
                      </a:endParaRPr>
                    </a:p>
                  </a:txBody>
                  <a:tcPr marL="74295" marR="74295" marT="0" marB="0"/>
                </a:tc>
                <a:tc>
                  <a:txBody>
                    <a:bodyPr/>
                    <a:lstStyle/>
                    <a:p>
                      <a:pPr algn="ctr">
                        <a:lnSpc>
                          <a:spcPct val="115000"/>
                        </a:lnSpc>
                        <a:spcAft>
                          <a:spcPts val="0"/>
                        </a:spcAft>
                      </a:pPr>
                      <a:r>
                        <a:rPr lang="en-US" sz="1700" b="1" dirty="0">
                          <a:effectLst/>
                        </a:rPr>
                        <a:t>&gt; 35</a:t>
                      </a:r>
                      <a:endParaRPr lang="en-GB" sz="1700" b="1" dirty="0">
                        <a:effectLst/>
                        <a:latin typeface="Calibri"/>
                        <a:ea typeface="Calibri"/>
                        <a:cs typeface="Times New Roman"/>
                      </a:endParaRPr>
                    </a:p>
                  </a:txBody>
                  <a:tcPr marL="74295" marR="74295" marT="0" marB="0"/>
                </a:tc>
                <a:extLst>
                  <a:ext uri="{0D108BD9-81ED-4DB2-BD59-A6C34878D82A}">
                    <a16:rowId xmlns:a16="http://schemas.microsoft.com/office/drawing/2014/main" val="10003"/>
                  </a:ext>
                </a:extLst>
              </a:tr>
            </a:tbl>
          </a:graphicData>
        </a:graphic>
      </p:graphicFrame>
      <p:sp>
        <p:nvSpPr>
          <p:cNvPr id="4" name="Obdélník 3"/>
          <p:cNvSpPr/>
          <p:nvPr/>
        </p:nvSpPr>
        <p:spPr>
          <a:xfrm>
            <a:off x="82551" y="2664026"/>
            <a:ext cx="9782175" cy="327548"/>
          </a:xfrm>
          <a:prstGeom prst="rect">
            <a:avLst/>
          </a:prstGeom>
        </p:spPr>
        <p:txBody>
          <a:bodyPr wrap="square" lIns="95779" tIns="47890" rIns="95779" bIns="47890">
            <a:spAutoFit/>
          </a:bodyPr>
          <a:lstStyle/>
          <a:p>
            <a:pPr fontAlgn="auto">
              <a:spcBef>
                <a:spcPts val="0"/>
              </a:spcBef>
              <a:spcAft>
                <a:spcPts val="0"/>
              </a:spcAft>
            </a:pPr>
            <a:r>
              <a:rPr lang="en-GB" sz="1500" i="1" dirty="0">
                <a:solidFill>
                  <a:prstClr val="black"/>
                </a:solidFill>
                <a:latin typeface="Palatino Linotype"/>
              </a:rPr>
              <a:t>Biospace</a:t>
            </a:r>
            <a:r>
              <a:rPr lang="en-GB" sz="1500" dirty="0">
                <a:solidFill>
                  <a:prstClr val="black"/>
                </a:solidFill>
                <a:latin typeface="Palatino Linotype"/>
              </a:rPr>
              <a:t>:  </a:t>
            </a:r>
            <a:r>
              <a:rPr lang="en-GB" sz="1500" dirty="0">
                <a:solidFill>
                  <a:prstClr val="black"/>
                </a:solidFill>
                <a:latin typeface="Arial" panose="020B0604020202020204" pitchFamily="34" charset="0"/>
                <a:cs typeface="Arial" panose="020B0604020202020204" pitchFamily="34" charset="0"/>
              </a:rPr>
              <a:t>Standard body fat percent is 15 % (range 10 - 20)  for men  and 23 % (range 18 - 28)  for women</a:t>
            </a:r>
          </a:p>
        </p:txBody>
      </p:sp>
      <p:pic>
        <p:nvPicPr>
          <p:cNvPr id="4097" name="Picture 1" descr="C:\Users\jfiala\Desktop\VÝUKA\13 - výuka podzim 2014\13 -  obezitologie\obr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06" y="4521744"/>
            <a:ext cx="6923046" cy="22600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ulka 8"/>
          <p:cNvGraphicFramePr>
            <a:graphicFrameLocks noGrp="1"/>
          </p:cNvGraphicFramePr>
          <p:nvPr>
            <p:extLst/>
          </p:nvPr>
        </p:nvGraphicFramePr>
        <p:xfrm>
          <a:off x="2971800" y="3627570"/>
          <a:ext cx="4622799" cy="800552"/>
        </p:xfrm>
        <a:graphic>
          <a:graphicData uri="http://schemas.openxmlformats.org/drawingml/2006/table">
            <a:tbl>
              <a:tblPr firstRow="1" firstCol="1" bandRow="1">
                <a:tableStyleId>{5C22544A-7EE6-4342-B048-85BDC9FD1C3A}</a:tableStyleId>
              </a:tblPr>
              <a:tblGrid>
                <a:gridCol w="1283978">
                  <a:extLst>
                    <a:ext uri="{9D8B030D-6E8A-4147-A177-3AD203B41FA5}">
                      <a16:colId xmlns:a16="http://schemas.microsoft.com/office/drawing/2014/main" val="20000"/>
                    </a:ext>
                  </a:extLst>
                </a:gridCol>
                <a:gridCol w="1060920">
                  <a:extLst>
                    <a:ext uri="{9D8B030D-6E8A-4147-A177-3AD203B41FA5}">
                      <a16:colId xmlns:a16="http://schemas.microsoft.com/office/drawing/2014/main" val="20001"/>
                    </a:ext>
                  </a:extLst>
                </a:gridCol>
                <a:gridCol w="1164960">
                  <a:extLst>
                    <a:ext uri="{9D8B030D-6E8A-4147-A177-3AD203B41FA5}">
                      <a16:colId xmlns:a16="http://schemas.microsoft.com/office/drawing/2014/main" val="20002"/>
                    </a:ext>
                  </a:extLst>
                </a:gridCol>
                <a:gridCol w="1112941">
                  <a:extLst>
                    <a:ext uri="{9D8B030D-6E8A-4147-A177-3AD203B41FA5}">
                      <a16:colId xmlns:a16="http://schemas.microsoft.com/office/drawing/2014/main" val="20003"/>
                    </a:ext>
                  </a:extLst>
                </a:gridCol>
              </a:tblGrid>
              <a:tr h="198547">
                <a:tc>
                  <a:txBody>
                    <a:bodyPr/>
                    <a:lstStyle/>
                    <a:p>
                      <a:pPr>
                        <a:lnSpc>
                          <a:spcPct val="107000"/>
                        </a:lnSpc>
                        <a:spcAft>
                          <a:spcPts val="0"/>
                        </a:spcAft>
                      </a:pPr>
                      <a:r>
                        <a:rPr lang="en-GB" sz="1200" dirty="0">
                          <a:effectLst/>
                          <a:latin typeface="Palatino Linotype" panose="02040502050505030304" pitchFamily="18" charset="0"/>
                          <a:cs typeface="Arial" panose="020B0604020202020204" pitchFamily="34" charset="0"/>
                        </a:rPr>
                        <a:t>Category</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cs-CZ" sz="1200" dirty="0">
                          <a:effectLst/>
                          <a:latin typeface="Palatino Linotype" panose="02040502050505030304" pitchFamily="18" charset="0"/>
                          <a:cs typeface="Arial" panose="020B0604020202020204" pitchFamily="34" charset="0"/>
                        </a:rPr>
                        <a:t>OK</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en-GB" sz="1200" dirty="0">
                          <a:effectLst/>
                          <a:latin typeface="Palatino Linotype" panose="02040502050505030304" pitchFamily="18" charset="0"/>
                          <a:cs typeface="Arial" panose="020B0604020202020204" pitchFamily="34" charset="0"/>
                        </a:rPr>
                        <a:t>Overweight</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cs-CZ" sz="1200" dirty="0">
                          <a:effectLst/>
                          <a:latin typeface="Palatino Linotype" panose="02040502050505030304" pitchFamily="18" charset="0"/>
                          <a:cs typeface="Arial" panose="020B0604020202020204" pitchFamily="34" charset="0"/>
                        </a:rPr>
                        <a:t>Obesity</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extLst>
                  <a:ext uri="{0D108BD9-81ED-4DB2-BD59-A6C34878D82A}">
                    <a16:rowId xmlns:a16="http://schemas.microsoft.com/office/drawing/2014/main" val="10000"/>
                  </a:ext>
                </a:extLst>
              </a:tr>
              <a:tr h="198547">
                <a:tc>
                  <a:txBody>
                    <a:bodyPr/>
                    <a:lstStyle/>
                    <a:p>
                      <a:pPr>
                        <a:lnSpc>
                          <a:spcPct val="107000"/>
                        </a:lnSpc>
                        <a:spcAft>
                          <a:spcPts val="0"/>
                        </a:spcAft>
                      </a:pPr>
                      <a:r>
                        <a:rPr lang="en-GB" sz="1200" dirty="0">
                          <a:effectLst/>
                          <a:latin typeface="Palatino Linotype" panose="02040502050505030304" pitchFamily="18" charset="0"/>
                          <a:cs typeface="Arial" panose="020B0604020202020204" pitchFamily="34" charset="0"/>
                        </a:rPr>
                        <a:t>BMI</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en-US" sz="1200" dirty="0">
                          <a:effectLst/>
                          <a:latin typeface="Palatino Linotype" panose="02040502050505030304" pitchFamily="18" charset="0"/>
                          <a:cs typeface="Arial" panose="020B0604020202020204" pitchFamily="34" charset="0"/>
                        </a:rPr>
                        <a:t>&lt; 25</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cs-CZ" sz="1200" dirty="0">
                          <a:effectLst/>
                          <a:latin typeface="Palatino Linotype" panose="02040502050505030304" pitchFamily="18" charset="0"/>
                          <a:cs typeface="Arial" panose="020B0604020202020204" pitchFamily="34" charset="0"/>
                        </a:rPr>
                        <a:t>25 – 30</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en-US" sz="1200" dirty="0">
                          <a:effectLst/>
                          <a:latin typeface="Palatino Linotype" panose="02040502050505030304" pitchFamily="18" charset="0"/>
                          <a:cs typeface="Arial" panose="020B0604020202020204" pitchFamily="34" charset="0"/>
                        </a:rPr>
                        <a:t>&gt; 30</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extLst>
                  <a:ext uri="{0D108BD9-81ED-4DB2-BD59-A6C34878D82A}">
                    <a16:rowId xmlns:a16="http://schemas.microsoft.com/office/drawing/2014/main" val="10001"/>
                  </a:ext>
                </a:extLst>
              </a:tr>
              <a:tr h="198547">
                <a:tc>
                  <a:txBody>
                    <a:bodyPr/>
                    <a:lstStyle/>
                    <a:p>
                      <a:pPr>
                        <a:lnSpc>
                          <a:spcPct val="107000"/>
                        </a:lnSpc>
                        <a:spcAft>
                          <a:spcPts val="0"/>
                        </a:spcAft>
                      </a:pPr>
                      <a:r>
                        <a:rPr lang="en-GB" sz="1200" dirty="0">
                          <a:effectLst/>
                          <a:latin typeface="Palatino Linotype" panose="02040502050505030304" pitchFamily="18" charset="0"/>
                          <a:cs typeface="Arial" panose="020B0604020202020204" pitchFamily="34" charset="0"/>
                        </a:rPr>
                        <a:t>PBF males</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en-US" sz="1200" dirty="0">
                          <a:effectLst/>
                          <a:latin typeface="Palatino Linotype" panose="02040502050505030304" pitchFamily="18" charset="0"/>
                          <a:cs typeface="Arial" panose="020B0604020202020204" pitchFamily="34" charset="0"/>
                        </a:rPr>
                        <a:t>&lt; 20 </a:t>
                      </a:r>
                      <a:r>
                        <a:rPr lang="cs-CZ" sz="1200" dirty="0">
                          <a:effectLst/>
                          <a:latin typeface="Palatino Linotype" panose="02040502050505030304" pitchFamily="18" charset="0"/>
                          <a:cs typeface="Arial" panose="020B0604020202020204" pitchFamily="34" charset="0"/>
                        </a:rPr>
                        <a:t>%</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cs-CZ" sz="1200" dirty="0">
                          <a:effectLst/>
                          <a:latin typeface="Palatino Linotype" panose="02040502050505030304" pitchFamily="18" charset="0"/>
                          <a:cs typeface="Arial" panose="020B0604020202020204" pitchFamily="34" charset="0"/>
                        </a:rPr>
                        <a:t>20 – 25 %</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en-US" sz="1200" dirty="0">
                          <a:effectLst/>
                          <a:latin typeface="Palatino Linotype" panose="02040502050505030304" pitchFamily="18" charset="0"/>
                          <a:cs typeface="Arial" panose="020B0604020202020204" pitchFamily="34" charset="0"/>
                        </a:rPr>
                        <a:t>&gt;  25 %</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extLst>
                  <a:ext uri="{0D108BD9-81ED-4DB2-BD59-A6C34878D82A}">
                    <a16:rowId xmlns:a16="http://schemas.microsoft.com/office/drawing/2014/main" val="10002"/>
                  </a:ext>
                </a:extLst>
              </a:tr>
              <a:tr h="204911">
                <a:tc>
                  <a:txBody>
                    <a:bodyPr/>
                    <a:lstStyle/>
                    <a:p>
                      <a:pPr>
                        <a:lnSpc>
                          <a:spcPct val="107000"/>
                        </a:lnSpc>
                        <a:spcAft>
                          <a:spcPts val="0"/>
                        </a:spcAft>
                      </a:pPr>
                      <a:r>
                        <a:rPr lang="en-GB" sz="1200" dirty="0">
                          <a:effectLst/>
                          <a:latin typeface="Palatino Linotype" panose="02040502050505030304" pitchFamily="18" charset="0"/>
                          <a:cs typeface="Arial" panose="020B0604020202020204" pitchFamily="34" charset="0"/>
                        </a:rPr>
                        <a:t>PBF females</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cs-CZ" sz="1200" dirty="0">
                          <a:effectLst/>
                          <a:latin typeface="Palatino Linotype" panose="02040502050505030304" pitchFamily="18" charset="0"/>
                          <a:cs typeface="Arial" panose="020B0604020202020204" pitchFamily="34" charset="0"/>
                        </a:rPr>
                        <a:t>&lt; 32 %</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cs-CZ" sz="1200" dirty="0">
                          <a:effectLst/>
                          <a:latin typeface="Palatino Linotype" panose="02040502050505030304" pitchFamily="18" charset="0"/>
                          <a:cs typeface="Arial" panose="020B0604020202020204" pitchFamily="34" charset="0"/>
                        </a:rPr>
                        <a:t>32 – 38 %</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tc>
                  <a:txBody>
                    <a:bodyPr/>
                    <a:lstStyle/>
                    <a:p>
                      <a:pPr algn="ctr">
                        <a:lnSpc>
                          <a:spcPct val="107000"/>
                        </a:lnSpc>
                        <a:spcAft>
                          <a:spcPts val="0"/>
                        </a:spcAft>
                      </a:pPr>
                      <a:r>
                        <a:rPr lang="en-US" sz="1200" dirty="0">
                          <a:effectLst/>
                          <a:latin typeface="Palatino Linotype" panose="02040502050505030304" pitchFamily="18" charset="0"/>
                          <a:cs typeface="Arial" panose="020B0604020202020204" pitchFamily="34" charset="0"/>
                        </a:rPr>
                        <a:t>&gt;  38 %</a:t>
                      </a:r>
                      <a:endParaRPr lang="cs-CZ" sz="1200" dirty="0">
                        <a:effectLst/>
                        <a:latin typeface="Palatino Linotype" panose="02040502050505030304" pitchFamily="18" charset="0"/>
                        <a:ea typeface="Calibri"/>
                        <a:cs typeface="Arial" panose="020B0604020202020204" pitchFamily="34" charset="0"/>
                      </a:endParaRPr>
                    </a:p>
                  </a:txBody>
                  <a:tcPr marL="74295" marR="74295" marT="0" marB="0"/>
                </a:tc>
                <a:extLst>
                  <a:ext uri="{0D108BD9-81ED-4DB2-BD59-A6C34878D82A}">
                    <a16:rowId xmlns:a16="http://schemas.microsoft.com/office/drawing/2014/main" val="10003"/>
                  </a:ext>
                </a:extLst>
              </a:tr>
            </a:tbl>
          </a:graphicData>
        </a:graphic>
      </p:graphicFrame>
      <p:sp>
        <p:nvSpPr>
          <p:cNvPr id="11" name="Rectangle 4"/>
          <p:cNvSpPr>
            <a:spLocks noChangeArrowheads="1"/>
          </p:cNvSpPr>
          <p:nvPr/>
        </p:nvSpPr>
        <p:spPr bwMode="auto">
          <a:xfrm>
            <a:off x="825500" y="3314701"/>
            <a:ext cx="63563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75000"/>
            </a:pPr>
            <a:r>
              <a:rPr lang="cs-CZ" sz="1300" dirty="0" err="1">
                <a:solidFill>
                  <a:prstClr val="black"/>
                </a:solidFill>
                <a:latin typeface="Arial" pitchFamily="34" charset="0"/>
              </a:rPr>
              <a:t>Measured</a:t>
            </a:r>
            <a:r>
              <a:rPr lang="cs-CZ" sz="1300" dirty="0">
                <a:solidFill>
                  <a:prstClr val="black"/>
                </a:solidFill>
                <a:latin typeface="Arial" pitchFamily="34" charset="0"/>
              </a:rPr>
              <a:t> </a:t>
            </a:r>
            <a:r>
              <a:rPr lang="en-US" sz="1300" dirty="0">
                <a:solidFill>
                  <a:prstClr val="black"/>
                </a:solidFill>
                <a:latin typeface="Arial" pitchFamily="34" charset="0"/>
              </a:rPr>
              <a:t>PBF corresponding to BMI cut-offs</a:t>
            </a:r>
            <a:r>
              <a:rPr lang="cs-CZ" sz="1300" dirty="0">
                <a:solidFill>
                  <a:prstClr val="black"/>
                </a:solidFill>
                <a:latin typeface="Arial" pitchFamily="34" charset="0"/>
              </a:rPr>
              <a:t>: </a:t>
            </a:r>
            <a:r>
              <a:rPr lang="cs-CZ" sz="800" dirty="0">
                <a:solidFill>
                  <a:prstClr val="black"/>
                </a:solidFill>
                <a:latin typeface="Arial" pitchFamily="34" charset="0"/>
              </a:rPr>
              <a:t>(</a:t>
            </a:r>
            <a:r>
              <a:rPr lang="cs-CZ" sz="800" dirty="0" err="1">
                <a:solidFill>
                  <a:prstClr val="black"/>
                </a:solidFill>
                <a:latin typeface="Arial" pitchFamily="34" charset="0"/>
              </a:rPr>
              <a:t>Galagher</a:t>
            </a:r>
            <a:r>
              <a:rPr lang="cs-CZ" sz="800" dirty="0">
                <a:solidFill>
                  <a:prstClr val="black"/>
                </a:solidFill>
                <a:latin typeface="Arial" pitchFamily="34" charset="0"/>
              </a:rPr>
              <a:t> et al.)</a:t>
            </a:r>
          </a:p>
        </p:txBody>
      </p:sp>
      <p:pic>
        <p:nvPicPr>
          <p:cNvPr id="7170" name="Picture 2" descr="C:\Users\jfiala\Desktop\VÝUKA\20 - Výuka jaro 2018\00 - příprava OPZ II\hodnocení výživového stavu\Media Gallery\zz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755" y="5453061"/>
            <a:ext cx="2517697" cy="132873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jfiala\Desktop\VÝUKA\20 - Výuka jaro 2018\00 - příprava OPZ II\hodnocení výživového stavu\Media Gallery\zz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8301" y="5193725"/>
            <a:ext cx="4421585" cy="216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5090"/>
      </p:ext>
    </p:extLst>
  </p:cSld>
  <p:clrMapOvr>
    <a:masterClrMapping/>
  </p:clrMapOvr>
  <p:transition spd="med">
    <p:pull dir="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76201"/>
            <a:ext cx="8997950" cy="479612"/>
          </a:xfrm>
        </p:spPr>
        <p:txBody>
          <a:bodyPr wrap="square" numCol="1" anchorCtr="0" compatLnSpc="1">
            <a:prstTxWarp prst="textNoShape">
              <a:avLst/>
            </a:prstTxWarp>
            <a:noAutofit/>
          </a:bodyPr>
          <a:lstStyle/>
          <a:p>
            <a:pPr eaLnBrk="1" hangingPunct="1">
              <a:lnSpc>
                <a:spcPct val="100000"/>
              </a:lnSpc>
            </a:pPr>
            <a:r>
              <a:rPr lang="en-GB" sz="2500" dirty="0">
                <a:effectLst>
                  <a:outerShdw blurRad="38100" dist="38100" dir="2700000" algn="tl">
                    <a:srgbClr val="C0C0C0"/>
                  </a:outerShdw>
                </a:effectLst>
                <a:latin typeface="Arial" pitchFamily="34" charset="0"/>
              </a:rPr>
              <a:t>The health impact of obesity, NWO</a:t>
            </a:r>
            <a:endParaRPr lang="en-GB"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57</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609599"/>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11" name="Rectangle 4"/>
          <p:cNvSpPr>
            <a:spLocks noChangeArrowheads="1"/>
          </p:cNvSpPr>
          <p:nvPr/>
        </p:nvSpPr>
        <p:spPr bwMode="auto">
          <a:xfrm>
            <a:off x="165101" y="1295401"/>
            <a:ext cx="9575801"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4000"/>
              </a:lnSpc>
              <a:buClr>
                <a:srgbClr val="3399FF"/>
              </a:buClr>
              <a:buSzPct val="60000"/>
              <a:buFont typeface="Wingdings" pitchFamily="2" charset="2"/>
              <a:buChar char="n"/>
            </a:pPr>
            <a:r>
              <a:rPr lang="en-GB" b="0" dirty="0" smtClean="0">
                <a:solidFill>
                  <a:prstClr val="black"/>
                </a:solidFill>
                <a:latin typeface="Arial" pitchFamily="34" charset="0"/>
              </a:rPr>
              <a:t>Condition „</a:t>
            </a:r>
            <a:r>
              <a:rPr lang="en-GB" dirty="0" smtClean="0">
                <a:solidFill>
                  <a:prstClr val="black"/>
                </a:solidFill>
                <a:latin typeface="Arial" pitchFamily="34" charset="0"/>
              </a:rPr>
              <a:t>fit fat</a:t>
            </a:r>
            <a:r>
              <a:rPr lang="en-GB" b="0" dirty="0" smtClean="0">
                <a:solidFill>
                  <a:prstClr val="black"/>
                </a:solidFill>
                <a:latin typeface="Arial" pitchFamily="34" charset="0"/>
              </a:rPr>
              <a:t>“ is better (healthier</a:t>
            </a:r>
            <a:r>
              <a:rPr lang="cs-CZ" b="0" dirty="0" smtClean="0">
                <a:solidFill>
                  <a:prstClr val="black"/>
                </a:solidFill>
                <a:latin typeface="Arial" pitchFamily="34" charset="0"/>
              </a:rPr>
              <a:t>)</a:t>
            </a:r>
            <a:r>
              <a:rPr lang="en-GB" b="0" dirty="0" smtClean="0">
                <a:solidFill>
                  <a:prstClr val="black"/>
                </a:solidFill>
                <a:latin typeface="Arial" pitchFamily="34" charset="0"/>
              </a:rPr>
              <a:t> than „</a:t>
            </a:r>
            <a:r>
              <a:rPr lang="en-GB" dirty="0" smtClean="0">
                <a:solidFill>
                  <a:prstClr val="black"/>
                </a:solidFill>
                <a:latin typeface="Arial" pitchFamily="34" charset="0"/>
              </a:rPr>
              <a:t>unfit </a:t>
            </a:r>
            <a:r>
              <a:rPr lang="en-GB" dirty="0" err="1" smtClean="0">
                <a:solidFill>
                  <a:prstClr val="black"/>
                </a:solidFill>
                <a:latin typeface="Arial" pitchFamily="34" charset="0"/>
              </a:rPr>
              <a:t>unfat</a:t>
            </a:r>
            <a:r>
              <a:rPr lang="cs-CZ" b="0" dirty="0" smtClean="0">
                <a:solidFill>
                  <a:prstClr val="black"/>
                </a:solidFill>
                <a:latin typeface="Arial" pitchFamily="34" charset="0"/>
              </a:rPr>
              <a:t>“ </a:t>
            </a:r>
          </a:p>
          <a:p>
            <a:pPr marL="359173" indent="-359173">
              <a:lnSpc>
                <a:spcPct val="114000"/>
              </a:lnSpc>
              <a:buClr>
                <a:srgbClr val="3399FF"/>
              </a:buClr>
              <a:buSzPct val="60000"/>
              <a:buFont typeface="Wingdings" pitchFamily="2" charset="2"/>
              <a:buChar char="n"/>
            </a:pPr>
            <a:endParaRPr lang="cs-CZ" b="0" dirty="0">
              <a:solidFill>
                <a:prstClr val="black"/>
              </a:solidFill>
              <a:latin typeface="Arial" pitchFamily="34" charset="0"/>
            </a:endParaRPr>
          </a:p>
          <a:p>
            <a:pPr marL="359173" indent="-359173">
              <a:lnSpc>
                <a:spcPct val="114000"/>
              </a:lnSpc>
              <a:buClr>
                <a:srgbClr val="3399FF"/>
              </a:buClr>
              <a:buSzPct val="60000"/>
              <a:buFont typeface="Wingdings" pitchFamily="2" charset="2"/>
              <a:buChar char="n"/>
            </a:pPr>
            <a:r>
              <a:rPr lang="en-GB" b="0" dirty="0" smtClean="0">
                <a:solidFill>
                  <a:prstClr val="black"/>
                </a:solidFill>
                <a:latin typeface="Arial" pitchFamily="34" charset="0"/>
              </a:rPr>
              <a:t>The most important is the ratio between fat an</a:t>
            </a:r>
            <a:r>
              <a:rPr lang="cs-CZ" b="0" dirty="0" smtClean="0">
                <a:solidFill>
                  <a:prstClr val="black"/>
                </a:solidFill>
                <a:latin typeface="Arial" pitchFamily="34" charset="0"/>
              </a:rPr>
              <a:t>d</a:t>
            </a:r>
            <a:r>
              <a:rPr lang="en-GB" b="0" dirty="0" smtClean="0">
                <a:solidFill>
                  <a:prstClr val="black"/>
                </a:solidFill>
                <a:latin typeface="Arial" pitchFamily="34" charset="0"/>
              </a:rPr>
              <a:t> muscle tissue</a:t>
            </a:r>
          </a:p>
          <a:p>
            <a:pPr marL="359173" indent="-359173">
              <a:lnSpc>
                <a:spcPct val="114000"/>
              </a:lnSpc>
              <a:buClr>
                <a:srgbClr val="3399FF"/>
              </a:buClr>
              <a:buSzPct val="60000"/>
              <a:buFont typeface="Wingdings" pitchFamily="2" charset="2"/>
              <a:buChar char="n"/>
            </a:pPr>
            <a:endParaRPr lang="cs-CZ" b="0" dirty="0">
              <a:solidFill>
                <a:prstClr val="black"/>
              </a:solidFill>
              <a:latin typeface="Arial" pitchFamily="34" charset="0"/>
            </a:endParaRPr>
          </a:p>
          <a:p>
            <a:pPr marL="359173" indent="-359173">
              <a:lnSpc>
                <a:spcPct val="114000"/>
              </a:lnSpc>
              <a:buClr>
                <a:srgbClr val="3399FF"/>
              </a:buClr>
              <a:buSzPct val="60000"/>
              <a:buFont typeface="Wingdings" pitchFamily="2" charset="2"/>
              <a:buChar char="n"/>
            </a:pPr>
            <a:r>
              <a:rPr lang="en-GB" b="0" dirty="0" smtClean="0">
                <a:solidFill>
                  <a:prstClr val="black"/>
                </a:solidFill>
                <a:latin typeface="Arial" pitchFamily="34" charset="0"/>
              </a:rPr>
              <a:t>NWO  (Normal Weight Obesity) – increased fat in normal BMI, it poses metabolic and health risk. Diagnosis is often missed!</a:t>
            </a:r>
          </a:p>
          <a:p>
            <a:pPr marL="359173" indent="-359173">
              <a:lnSpc>
                <a:spcPct val="114000"/>
              </a:lnSpc>
              <a:buClr>
                <a:srgbClr val="3399FF"/>
              </a:buClr>
              <a:buSzPct val="60000"/>
              <a:buFont typeface="Wingdings" pitchFamily="2" charset="2"/>
              <a:buChar char="n"/>
            </a:pPr>
            <a:endParaRPr lang="cs-CZ" sz="2100" dirty="0">
              <a:solidFill>
                <a:prstClr val="black"/>
              </a:solidFill>
              <a:latin typeface="Arial" pitchFamily="34" charset="0"/>
            </a:endParaRPr>
          </a:p>
        </p:txBody>
      </p:sp>
    </p:spTree>
    <p:extLst>
      <p:ext uri="{BB962C8B-B14F-4D97-AF65-F5344CB8AC3E}">
        <p14:creationId xmlns:p14="http://schemas.microsoft.com/office/powerpoint/2010/main" val="68831697"/>
      </p:ext>
    </p:extLst>
  </p:cSld>
  <p:clrMapOvr>
    <a:masterClrMapping/>
  </p:clrMapOvr>
  <p:transition spd="med">
    <p:pull dir="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58</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180579" y="2133600"/>
            <a:ext cx="9725421"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7900" b="0" dirty="0">
                <a:solidFill>
                  <a:prstClr val="black"/>
                </a:solidFill>
                <a:latin typeface="Arial" pitchFamily="34" charset="0"/>
              </a:rPr>
              <a:t> </a:t>
            </a:r>
            <a:r>
              <a:rPr lang="cs-CZ" sz="10100" b="0" dirty="0">
                <a:solidFill>
                  <a:prstClr val="black"/>
                </a:solidFill>
                <a:latin typeface="Arial" pitchFamily="34" charset="0"/>
              </a:rPr>
              <a:t>LABORATORY</a:t>
            </a:r>
            <a:endParaRPr lang="cs-CZ" sz="10100" dirty="0">
              <a:solidFill>
                <a:prstClr val="black"/>
              </a:solidFill>
              <a:latin typeface="Arial" pitchFamily="34" charset="0"/>
            </a:endParaRPr>
          </a:p>
        </p:txBody>
      </p:sp>
    </p:spTree>
    <p:extLst>
      <p:ext uri="{BB962C8B-B14F-4D97-AF65-F5344CB8AC3E}">
        <p14:creationId xmlns:p14="http://schemas.microsoft.com/office/powerpoint/2010/main" val="3003936157"/>
      </p:ext>
    </p:extLst>
  </p:cSld>
  <p:clrMapOvr>
    <a:masterClrMapping/>
  </p:clrMapOvr>
  <p:transition spd="med">
    <p:pull dir="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14301"/>
            <a:ext cx="8997950" cy="266699"/>
          </a:xfrm>
        </p:spPr>
        <p:txBody>
          <a:bodyPr wrap="square" numCol="1" anchorCtr="0" compatLnSpc="1">
            <a:prstTxWarp prst="textNoShape">
              <a:avLst/>
            </a:prstTxWarp>
            <a:noAutofit/>
          </a:bodyPr>
          <a:lstStyle/>
          <a:p>
            <a:pPr eaLnBrk="1" hangingPunct="1">
              <a:lnSpc>
                <a:spcPct val="100000"/>
              </a:lnSpc>
            </a:pPr>
            <a:r>
              <a:rPr lang="cs-CZ" sz="2500" dirty="0" err="1" smtClean="0">
                <a:effectLst>
                  <a:outerShdw blurRad="38100" dist="38100" dir="2700000" algn="tl">
                    <a:srgbClr val="C0C0C0"/>
                  </a:outerShdw>
                </a:effectLst>
                <a:latin typeface="Arial" pitchFamily="34" charset="0"/>
              </a:rPr>
              <a:t>Biochemical</a:t>
            </a:r>
            <a:r>
              <a:rPr lang="cs-CZ" sz="2500" dirty="0" smtClean="0">
                <a:effectLst>
                  <a:outerShdw blurRad="38100" dist="38100" dir="2700000" algn="tl">
                    <a:srgbClr val="C0C0C0"/>
                  </a:outerShdw>
                </a:effectLst>
                <a:latin typeface="Arial" pitchFamily="34" charset="0"/>
              </a:rPr>
              <a:t> </a:t>
            </a:r>
            <a:r>
              <a:rPr lang="cs-CZ" sz="2500" dirty="0" err="1" smtClean="0">
                <a:effectLst>
                  <a:outerShdw blurRad="38100" dist="38100" dir="2700000" algn="tl">
                    <a:srgbClr val="C0C0C0"/>
                  </a:outerShdw>
                </a:effectLst>
                <a:latin typeface="Arial" pitchFamily="34" charset="0"/>
              </a:rPr>
              <a:t>parameters</a:t>
            </a:r>
            <a:r>
              <a:rPr lang="cs-CZ" sz="2500" dirty="0" smtClean="0">
                <a:effectLst>
                  <a:outerShdw blurRad="38100" dist="38100" dir="2700000" algn="tl">
                    <a:srgbClr val="C0C0C0"/>
                  </a:outerShdw>
                </a:effectLst>
                <a:latin typeface="Arial" pitchFamily="34" charset="0"/>
              </a:rPr>
              <a:t> in </a:t>
            </a:r>
            <a:r>
              <a:rPr lang="cs-CZ" sz="2500" dirty="0" err="1" smtClean="0">
                <a:effectLst>
                  <a:outerShdw blurRad="38100" dist="38100" dir="2700000" algn="tl">
                    <a:srgbClr val="C0C0C0"/>
                  </a:outerShdw>
                </a:effectLst>
                <a:latin typeface="Arial" pitchFamily="34" charset="0"/>
              </a:rPr>
              <a:t>nutritional</a:t>
            </a:r>
            <a:r>
              <a:rPr lang="cs-CZ" sz="2500" dirty="0" smtClean="0">
                <a:effectLst>
                  <a:outerShdw blurRad="38100" dist="38100" dir="2700000" algn="tl">
                    <a:srgbClr val="C0C0C0"/>
                  </a:outerShdw>
                </a:effectLst>
                <a:latin typeface="Arial" pitchFamily="34" charset="0"/>
              </a:rPr>
              <a:t> status </a:t>
            </a:r>
            <a:endParaRPr lang="cs-CZ"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59</a:t>
            </a:fld>
            <a:endParaRPr lang="cs-CZ" sz="130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3810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a:solidFill>
                <a:prstClr val="white"/>
              </a:solidFill>
            </a:endParaRPr>
          </a:p>
        </p:txBody>
      </p:sp>
      <p:pic>
        <p:nvPicPr>
          <p:cNvPr id="24578"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533400"/>
            <a:ext cx="7130650" cy="43246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ext uri="{D42A27DB-BD31-4B8C-83A1-F6EECF244321}">
                <p14:modId xmlns:p14="http://schemas.microsoft.com/office/powerpoint/2010/main" val="2058794362"/>
              </p:ext>
            </p:extLst>
          </p:nvPr>
        </p:nvGraphicFramePr>
        <p:xfrm>
          <a:off x="2057400" y="5132838"/>
          <a:ext cx="6248400" cy="1725162"/>
        </p:xfrm>
        <a:graphic>
          <a:graphicData uri="http://schemas.openxmlformats.org/drawingml/2006/table">
            <a:tbl>
              <a:tblPr firstRow="1" firstCol="1" bandRow="1">
                <a:tableStyleId>{5C22544A-7EE6-4342-B048-85BDC9FD1C3A}</a:tableStyleId>
              </a:tblPr>
              <a:tblGrid>
                <a:gridCol w="1486073">
                  <a:extLst>
                    <a:ext uri="{9D8B030D-6E8A-4147-A177-3AD203B41FA5}">
                      <a16:colId xmlns:a16="http://schemas.microsoft.com/office/drawing/2014/main" val="20000"/>
                    </a:ext>
                  </a:extLst>
                </a:gridCol>
                <a:gridCol w="1618510">
                  <a:extLst>
                    <a:ext uri="{9D8B030D-6E8A-4147-A177-3AD203B41FA5}">
                      <a16:colId xmlns:a16="http://schemas.microsoft.com/office/drawing/2014/main" val="20001"/>
                    </a:ext>
                  </a:extLst>
                </a:gridCol>
                <a:gridCol w="1505254">
                  <a:extLst>
                    <a:ext uri="{9D8B030D-6E8A-4147-A177-3AD203B41FA5}">
                      <a16:colId xmlns:a16="http://schemas.microsoft.com/office/drawing/2014/main" val="20002"/>
                    </a:ext>
                  </a:extLst>
                </a:gridCol>
                <a:gridCol w="1638563">
                  <a:extLst>
                    <a:ext uri="{9D8B030D-6E8A-4147-A177-3AD203B41FA5}">
                      <a16:colId xmlns:a16="http://schemas.microsoft.com/office/drawing/2014/main" val="20003"/>
                    </a:ext>
                  </a:extLst>
                </a:gridCol>
              </a:tblGrid>
              <a:tr h="473896">
                <a:tc>
                  <a:txBody>
                    <a:bodyPr/>
                    <a:lstStyle/>
                    <a:p>
                      <a:pPr algn="ctr">
                        <a:lnSpc>
                          <a:spcPts val="2000"/>
                        </a:lnSpc>
                        <a:spcAft>
                          <a:spcPts val="0"/>
                        </a:spcAft>
                      </a:pPr>
                      <a:r>
                        <a:rPr lang="cs-CZ" sz="1700" dirty="0">
                          <a:effectLst/>
                          <a:latin typeface="Calibri" panose="020F0502020204030204" pitchFamily="34" charset="0"/>
                        </a:rPr>
                        <a:t> </a:t>
                      </a:r>
                      <a:endParaRPr lang="en-GB" sz="1700" dirty="0">
                        <a:effectLst/>
                        <a:latin typeface="Calibri" panose="020F0502020204030204" pitchFamily="34" charset="0"/>
                        <a:ea typeface="Calibri"/>
                        <a:cs typeface="Times New Roman"/>
                      </a:endParaRPr>
                    </a:p>
                  </a:txBody>
                  <a:tcPr marL="74295" marR="74295" marT="0" marB="0"/>
                </a:tc>
                <a:tc>
                  <a:txBody>
                    <a:bodyPr/>
                    <a:lstStyle/>
                    <a:p>
                      <a:pPr algn="ctr">
                        <a:lnSpc>
                          <a:spcPct val="115000"/>
                        </a:lnSpc>
                        <a:spcAft>
                          <a:spcPts val="0"/>
                        </a:spcAft>
                      </a:pPr>
                      <a:r>
                        <a:rPr lang="en-GB" sz="1400" noProof="0" dirty="0" smtClean="0">
                          <a:effectLst/>
                          <a:latin typeface="Calibri" panose="020F0502020204030204" pitchFamily="34" charset="0"/>
                        </a:rPr>
                        <a:t>Normal</a:t>
                      </a:r>
                    </a:p>
                    <a:p>
                      <a:pPr marL="0" marR="0" indent="0" algn="ctr" defTabSz="914400" rtl="0" eaLnBrk="1" fontAlgn="auto" latinLnBrk="0" hangingPunct="1">
                        <a:lnSpc>
                          <a:spcPct val="115000"/>
                        </a:lnSpc>
                        <a:spcBef>
                          <a:spcPts val="0"/>
                        </a:spcBef>
                        <a:spcAft>
                          <a:spcPts val="0"/>
                        </a:spcAft>
                        <a:buClrTx/>
                        <a:buSzTx/>
                        <a:buFontTx/>
                        <a:buNone/>
                        <a:tabLst/>
                        <a:defRPr/>
                      </a:pPr>
                      <a:r>
                        <a:rPr lang="en-US" sz="1400" noProof="0" dirty="0" smtClean="0">
                          <a:effectLst/>
                          <a:latin typeface="Calibri" panose="020F0502020204030204" pitchFamily="34" charset="0"/>
                          <a:ea typeface="Calibri"/>
                          <a:cs typeface="Times New Roman"/>
                        </a:rPr>
                        <a:t>[g</a:t>
                      </a:r>
                      <a:r>
                        <a:rPr lang="cs-CZ" sz="1400" noProof="0" dirty="0" smtClean="0">
                          <a:effectLst/>
                          <a:latin typeface="Calibri" panose="020F0502020204030204" pitchFamily="34" charset="0"/>
                          <a:ea typeface="Calibri"/>
                          <a:cs typeface="Times New Roman"/>
                        </a:rPr>
                        <a:t>/l</a:t>
                      </a:r>
                      <a:r>
                        <a:rPr lang="en-US" sz="1400" noProof="0" dirty="0" smtClean="0">
                          <a:effectLst/>
                          <a:latin typeface="Calibri" panose="020F0502020204030204" pitchFamily="34" charset="0"/>
                          <a:ea typeface="Calibri"/>
                          <a:cs typeface="Times New Roman"/>
                        </a:rPr>
                        <a:t>]</a:t>
                      </a:r>
                      <a:endParaRPr lang="en-GB" sz="1400" noProof="0" dirty="0">
                        <a:effectLst/>
                        <a:latin typeface="Calibri" panose="020F0502020204030204" pitchFamily="34" charset="0"/>
                        <a:ea typeface="Calibri"/>
                        <a:cs typeface="Times New Roman"/>
                      </a:endParaRPr>
                    </a:p>
                  </a:txBody>
                  <a:tcPr marL="74295" marR="74295" marT="0" marB="0"/>
                </a:tc>
                <a:tc>
                  <a:txBody>
                    <a:bodyPr/>
                    <a:lstStyle/>
                    <a:p>
                      <a:pPr algn="ctr">
                        <a:lnSpc>
                          <a:spcPct val="115000"/>
                        </a:lnSpc>
                        <a:spcAft>
                          <a:spcPts val="0"/>
                        </a:spcAft>
                      </a:pPr>
                      <a:r>
                        <a:rPr lang="en-GB" sz="1400" noProof="0" dirty="0" smtClean="0">
                          <a:effectLst/>
                          <a:latin typeface="Calibri" panose="020F0502020204030204" pitchFamily="34" charset="0"/>
                        </a:rPr>
                        <a:t>Heavy deficiency</a:t>
                      </a:r>
                      <a:endParaRPr lang="cs-CZ" sz="1400" noProof="0" dirty="0" smtClean="0">
                        <a:effectLst/>
                        <a:latin typeface="Calibri" panose="020F0502020204030204" pitchFamily="34" charset="0"/>
                      </a:endParaRPr>
                    </a:p>
                    <a:p>
                      <a:pPr algn="ctr">
                        <a:lnSpc>
                          <a:spcPct val="115000"/>
                        </a:lnSpc>
                        <a:spcAft>
                          <a:spcPts val="0"/>
                        </a:spcAft>
                      </a:pPr>
                      <a:r>
                        <a:rPr lang="en-US" sz="1400" noProof="0" dirty="0" smtClean="0">
                          <a:effectLst/>
                          <a:latin typeface="Calibri" panose="020F0502020204030204" pitchFamily="34" charset="0"/>
                          <a:ea typeface="Calibri"/>
                          <a:cs typeface="Times New Roman"/>
                        </a:rPr>
                        <a:t>[g</a:t>
                      </a:r>
                      <a:r>
                        <a:rPr lang="cs-CZ" sz="1400" noProof="0" dirty="0" smtClean="0">
                          <a:effectLst/>
                          <a:latin typeface="Calibri" panose="020F0502020204030204" pitchFamily="34" charset="0"/>
                          <a:ea typeface="Calibri"/>
                          <a:cs typeface="Times New Roman"/>
                        </a:rPr>
                        <a:t>/l</a:t>
                      </a:r>
                      <a:r>
                        <a:rPr lang="en-US" sz="1400" noProof="0" dirty="0" smtClean="0">
                          <a:effectLst/>
                          <a:latin typeface="Calibri" panose="020F0502020204030204" pitchFamily="34" charset="0"/>
                          <a:ea typeface="Calibri"/>
                          <a:cs typeface="Times New Roman"/>
                        </a:rPr>
                        <a:t>]</a:t>
                      </a:r>
                      <a:endParaRPr lang="en-GB" sz="1400" noProof="0" dirty="0">
                        <a:effectLst/>
                        <a:latin typeface="Calibri" panose="020F0502020204030204" pitchFamily="34" charset="0"/>
                        <a:ea typeface="Calibri"/>
                        <a:cs typeface="Times New Roman"/>
                      </a:endParaRPr>
                    </a:p>
                  </a:txBody>
                  <a:tcPr marL="74295" marR="74295" marT="0" marB="0"/>
                </a:tc>
                <a:tc>
                  <a:txBody>
                    <a:bodyPr/>
                    <a:lstStyle/>
                    <a:p>
                      <a:pPr algn="ctr">
                        <a:lnSpc>
                          <a:spcPct val="115000"/>
                        </a:lnSpc>
                        <a:spcAft>
                          <a:spcPts val="0"/>
                        </a:spcAft>
                      </a:pPr>
                      <a:r>
                        <a:rPr lang="cs-CZ" sz="1400" noProof="0" dirty="0" smtClean="0">
                          <a:effectLst/>
                          <a:latin typeface="Calibri" panose="020F0502020204030204" pitchFamily="34" charset="0"/>
                          <a:ea typeface="Calibri"/>
                          <a:cs typeface="Times New Roman"/>
                        </a:rPr>
                        <a:t>Halftime</a:t>
                      </a:r>
                      <a:endParaRPr lang="en-GB" sz="1400" noProof="0" dirty="0">
                        <a:effectLst/>
                        <a:latin typeface="Calibri" panose="020F0502020204030204" pitchFamily="34" charset="0"/>
                        <a:ea typeface="Calibri"/>
                        <a:cs typeface="Times New Roman"/>
                      </a:endParaRPr>
                    </a:p>
                  </a:txBody>
                  <a:tcPr marL="74295" marR="74295" marT="0" marB="0"/>
                </a:tc>
                <a:extLst>
                  <a:ext uri="{0D108BD9-81ED-4DB2-BD59-A6C34878D82A}">
                    <a16:rowId xmlns:a16="http://schemas.microsoft.com/office/drawing/2014/main" val="10000"/>
                  </a:ext>
                </a:extLst>
              </a:tr>
              <a:tr h="338497">
                <a:tc>
                  <a:txBody>
                    <a:bodyPr/>
                    <a:lstStyle/>
                    <a:p>
                      <a:pPr algn="ctr">
                        <a:lnSpc>
                          <a:spcPts val="2000"/>
                        </a:lnSpc>
                        <a:spcAft>
                          <a:spcPts val="0"/>
                        </a:spcAft>
                      </a:pPr>
                      <a:r>
                        <a:rPr lang="cs-CZ" sz="1700" noProof="0" dirty="0" smtClean="0">
                          <a:effectLst/>
                          <a:latin typeface="Calibri" panose="020F0502020204030204" pitchFamily="34" charset="0"/>
                          <a:ea typeface="Calibri"/>
                          <a:cs typeface="Times New Roman"/>
                        </a:rPr>
                        <a:t>Albumin</a:t>
                      </a:r>
                      <a:endParaRPr lang="en-GB" sz="1700" noProof="0" dirty="0">
                        <a:effectLst/>
                        <a:latin typeface="Calibri" panose="020F0502020204030204" pitchFamily="34" charset="0"/>
                        <a:ea typeface="Calibri"/>
                        <a:cs typeface="Times New Roman"/>
                      </a:endParaRPr>
                    </a:p>
                  </a:txBody>
                  <a:tcPr marL="74295" marR="74295"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cs-CZ" sz="1900" dirty="0" smtClean="0">
                          <a:effectLst/>
                          <a:latin typeface="Calibri" panose="020F0502020204030204" pitchFamily="34" charset="0"/>
                        </a:rPr>
                        <a:t>&gt; 32</a:t>
                      </a:r>
                      <a:endParaRPr lang="en-GB" sz="1900" dirty="0">
                        <a:effectLst/>
                        <a:latin typeface="Calibri" panose="020F0502020204030204" pitchFamily="34" charset="0"/>
                        <a:ea typeface="Calibri"/>
                        <a:cs typeface="Times New Roman"/>
                      </a:endParaRPr>
                    </a:p>
                  </a:txBody>
                  <a:tcPr marL="74295" marR="74295"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1900" dirty="0" smtClean="0">
                          <a:effectLst/>
                          <a:latin typeface="Calibri" panose="020F0502020204030204" pitchFamily="34" charset="0"/>
                        </a:rPr>
                        <a:t>&lt; </a:t>
                      </a:r>
                      <a:r>
                        <a:rPr lang="cs-CZ" sz="1900" dirty="0" smtClean="0">
                          <a:effectLst/>
                          <a:latin typeface="Calibri" panose="020F0502020204030204" pitchFamily="34" charset="0"/>
                        </a:rPr>
                        <a:t>2</a:t>
                      </a:r>
                      <a:r>
                        <a:rPr lang="en-US" sz="1900" dirty="0" smtClean="0">
                          <a:effectLst/>
                          <a:latin typeface="Calibri" panose="020F0502020204030204" pitchFamily="34" charset="0"/>
                        </a:rPr>
                        <a:t>1</a:t>
                      </a:r>
                      <a:endParaRPr lang="en-GB" sz="190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GB" sz="1900" noProof="0" dirty="0" smtClean="0">
                          <a:effectLst/>
                          <a:latin typeface="Calibri" panose="020F0502020204030204" pitchFamily="34" charset="0"/>
                          <a:ea typeface="Calibri"/>
                          <a:cs typeface="Times New Roman"/>
                        </a:rPr>
                        <a:t>20 days</a:t>
                      </a:r>
                      <a:endParaRPr lang="en-GB" sz="1900" noProof="0" dirty="0">
                        <a:effectLst/>
                        <a:latin typeface="Calibri" panose="020F0502020204030204" pitchFamily="34" charset="0"/>
                        <a:ea typeface="Calibri"/>
                        <a:cs typeface="Times New Roman"/>
                      </a:endParaRPr>
                    </a:p>
                  </a:txBody>
                  <a:tcPr marL="74295" marR="74295" marT="0" marB="0"/>
                </a:tc>
                <a:extLst>
                  <a:ext uri="{0D108BD9-81ED-4DB2-BD59-A6C34878D82A}">
                    <a16:rowId xmlns:a16="http://schemas.microsoft.com/office/drawing/2014/main" val="10001"/>
                  </a:ext>
                </a:extLst>
              </a:tr>
              <a:tr h="311418">
                <a:tc>
                  <a:txBody>
                    <a:bodyPr/>
                    <a:lstStyle/>
                    <a:p>
                      <a:pPr algn="ctr">
                        <a:lnSpc>
                          <a:spcPts val="2000"/>
                        </a:lnSpc>
                        <a:spcAft>
                          <a:spcPts val="0"/>
                        </a:spcAft>
                      </a:pPr>
                      <a:r>
                        <a:rPr lang="cs-CZ" sz="1700" noProof="0" dirty="0" smtClean="0">
                          <a:effectLst/>
                          <a:latin typeface="Calibri" panose="020F0502020204030204" pitchFamily="34" charset="0"/>
                        </a:rPr>
                        <a:t>Transferin</a:t>
                      </a:r>
                      <a:endParaRPr lang="en-GB" sz="1700" noProof="0" dirty="0">
                        <a:effectLst/>
                        <a:latin typeface="Calibri" panose="020F0502020204030204" pitchFamily="34" charset="0"/>
                        <a:ea typeface="Calibri"/>
                        <a:cs typeface="Times New Roman"/>
                      </a:endParaRPr>
                    </a:p>
                  </a:txBody>
                  <a:tcPr marL="74295" marR="74295"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cs-CZ" sz="1900" dirty="0" smtClean="0">
                          <a:effectLst/>
                          <a:latin typeface="Calibri" panose="020F0502020204030204" pitchFamily="34" charset="0"/>
                        </a:rPr>
                        <a:t>&gt; 2</a:t>
                      </a:r>
                      <a:endParaRPr lang="en-GB" sz="1900" dirty="0">
                        <a:effectLst/>
                        <a:latin typeface="Calibri" panose="020F0502020204030204" pitchFamily="34" charset="0"/>
                        <a:ea typeface="Calibri"/>
                        <a:cs typeface="Times New Roman"/>
                      </a:endParaRPr>
                    </a:p>
                  </a:txBody>
                  <a:tcPr marL="74295" marR="74295"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1900" dirty="0" smtClean="0">
                          <a:effectLst/>
                          <a:latin typeface="Calibri" panose="020F0502020204030204" pitchFamily="34" charset="0"/>
                        </a:rPr>
                        <a:t>&lt; 1</a:t>
                      </a:r>
                      <a:endParaRPr lang="en-GB" sz="190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GB" sz="1900" noProof="0" dirty="0" smtClean="0">
                          <a:effectLst/>
                          <a:latin typeface="Calibri" panose="020F0502020204030204" pitchFamily="34" charset="0"/>
                          <a:ea typeface="Calibri"/>
                          <a:cs typeface="Times New Roman"/>
                        </a:rPr>
                        <a:t>8-10 days</a:t>
                      </a:r>
                      <a:endParaRPr lang="en-GB" sz="1900" noProof="0" dirty="0">
                        <a:effectLst/>
                        <a:latin typeface="Calibri" panose="020F0502020204030204" pitchFamily="34" charset="0"/>
                        <a:ea typeface="Calibri"/>
                        <a:cs typeface="Times New Roman"/>
                      </a:endParaRPr>
                    </a:p>
                  </a:txBody>
                  <a:tcPr marL="74295" marR="74295" marT="0" marB="0"/>
                </a:tc>
                <a:extLst>
                  <a:ext uri="{0D108BD9-81ED-4DB2-BD59-A6C34878D82A}">
                    <a16:rowId xmlns:a16="http://schemas.microsoft.com/office/drawing/2014/main" val="10002"/>
                  </a:ext>
                </a:extLst>
              </a:tr>
              <a:tr h="584519">
                <a:tc>
                  <a:txBody>
                    <a:bodyPr/>
                    <a:lstStyle/>
                    <a:p>
                      <a:pPr algn="ctr">
                        <a:lnSpc>
                          <a:spcPts val="2000"/>
                        </a:lnSpc>
                        <a:spcAft>
                          <a:spcPts val="0"/>
                        </a:spcAft>
                      </a:pPr>
                      <a:r>
                        <a:rPr lang="en-GB" sz="1700" noProof="0" dirty="0" err="1" smtClean="0">
                          <a:effectLst/>
                          <a:latin typeface="Calibri" panose="020F0502020204030204" pitchFamily="34" charset="0"/>
                          <a:ea typeface="Calibri"/>
                          <a:cs typeface="Times New Roman"/>
                        </a:rPr>
                        <a:t>Prealbumin</a:t>
                      </a:r>
                      <a:endParaRPr lang="en-GB" sz="1700" noProof="0" dirty="0">
                        <a:effectLst/>
                        <a:latin typeface="Calibri" panose="020F0502020204030204" pitchFamily="34" charset="0"/>
                        <a:ea typeface="Calibri"/>
                        <a:cs typeface="Times New Roman"/>
                      </a:endParaRPr>
                    </a:p>
                  </a:txBody>
                  <a:tcPr marL="74295" marR="74295"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cs-CZ" sz="1900" dirty="0" smtClean="0">
                          <a:effectLst/>
                          <a:latin typeface="Calibri" panose="020F0502020204030204" pitchFamily="34" charset="0"/>
                        </a:rPr>
                        <a:t>&gt; 0.2</a:t>
                      </a:r>
                      <a:endParaRPr lang="en-GB" sz="1900" dirty="0">
                        <a:effectLst/>
                        <a:latin typeface="Calibri" panose="020F0502020204030204" pitchFamily="34" charset="0"/>
                        <a:ea typeface="Calibri"/>
                        <a:cs typeface="Times New Roman"/>
                      </a:endParaRPr>
                    </a:p>
                  </a:txBody>
                  <a:tcPr marL="74295" marR="74295" marT="0" marB="0"/>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sz="1900" dirty="0" smtClean="0">
                          <a:effectLst/>
                          <a:latin typeface="Calibri" panose="020F0502020204030204" pitchFamily="34" charset="0"/>
                        </a:rPr>
                        <a:t>&lt; 0.1</a:t>
                      </a:r>
                      <a:endParaRPr lang="en-GB" sz="1900" dirty="0">
                        <a:effectLst/>
                        <a:latin typeface="Calibri" panose="020F0502020204030204" pitchFamily="34" charset="0"/>
                        <a:ea typeface="Calibri"/>
                        <a:cs typeface="Times New Roman"/>
                      </a:endParaRPr>
                    </a:p>
                  </a:txBody>
                  <a:tcPr marL="74295" marR="74295" marT="0" marB="0"/>
                </a:tc>
                <a:tc>
                  <a:txBody>
                    <a:bodyPr/>
                    <a:lstStyle/>
                    <a:p>
                      <a:pPr algn="ctr">
                        <a:lnSpc>
                          <a:spcPts val="2000"/>
                        </a:lnSpc>
                        <a:spcAft>
                          <a:spcPts val="0"/>
                        </a:spcAft>
                      </a:pPr>
                      <a:r>
                        <a:rPr lang="en-GB" sz="1900" noProof="0" dirty="0" smtClean="0">
                          <a:effectLst/>
                          <a:latin typeface="Calibri" panose="020F0502020204030204" pitchFamily="34" charset="0"/>
                          <a:ea typeface="Calibri"/>
                          <a:cs typeface="Times New Roman"/>
                        </a:rPr>
                        <a:t>2 days</a:t>
                      </a:r>
                      <a:endParaRPr lang="en-GB" sz="1900" noProof="0" dirty="0">
                        <a:effectLst/>
                        <a:latin typeface="Calibri" panose="020F0502020204030204" pitchFamily="34" charset="0"/>
                        <a:ea typeface="Calibri"/>
                        <a:cs typeface="Times New Roman"/>
                      </a:endParaRPr>
                    </a:p>
                  </a:txBody>
                  <a:tcPr marL="74295" marR="74295"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25358775"/>
      </p:ext>
    </p:extLst>
  </p:cSld>
  <p:clrMapOvr>
    <a:masterClrMapping/>
  </p:clrMapOvr>
  <p:transition spd="med">
    <p:pull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50850" y="76201"/>
            <a:ext cx="8997950" cy="396876"/>
          </a:xfrm>
        </p:spPr>
        <p:txBody>
          <a:bodyPr wrap="square" numCol="1" anchorCtr="0" compatLnSpc="1">
            <a:prstTxWarp prst="textNoShape">
              <a:avLst/>
            </a:prstTxWarp>
            <a:noAutofit/>
          </a:bodyPr>
          <a:lstStyle/>
          <a:p>
            <a:pPr eaLnBrk="1" hangingPunct="1">
              <a:lnSpc>
                <a:spcPct val="100000"/>
              </a:lnSpc>
            </a:pPr>
            <a:r>
              <a:rPr lang="en-GB" sz="2000" dirty="0">
                <a:effectLst>
                  <a:outerShdw blurRad="38100" dist="38100" dir="2700000" algn="tl">
                    <a:srgbClr val="C0C0C0"/>
                  </a:outerShdw>
                </a:effectLst>
                <a:latin typeface="Arial" pitchFamily="34" charset="0"/>
              </a:rPr>
              <a:t>Types of Protein-Energy Malnutrition </a:t>
            </a:r>
            <a:r>
              <a:rPr lang="cs-CZ" sz="2000" dirty="0">
                <a:effectLst>
                  <a:outerShdw blurRad="38100" dist="38100" dir="2700000" algn="tl">
                    <a:srgbClr val="C0C0C0"/>
                  </a:outerShdw>
                </a:effectLst>
                <a:latin typeface="Arial" pitchFamily="34" charset="0"/>
              </a:rPr>
              <a:t>(PEM)</a:t>
            </a:r>
            <a:endParaRPr lang="en-GB" sz="20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6</a:t>
            </a:fld>
            <a:endParaRPr lang="cs-CZ" sz="1300">
              <a:solidFill>
                <a:prstClr val="black">
                  <a:lumMod val="65000"/>
                  <a:lumOff val="35000"/>
                </a:prstClr>
              </a:solidFill>
              <a:latin typeface="Century Gothic" pitchFamily="34" charset="0"/>
            </a:endParaRPr>
          </a:p>
        </p:txBody>
      </p:sp>
      <p:sp>
        <p:nvSpPr>
          <p:cNvPr id="11" name="Rectangle 4"/>
          <p:cNvSpPr>
            <a:spLocks noChangeArrowheads="1"/>
          </p:cNvSpPr>
          <p:nvPr/>
        </p:nvSpPr>
        <p:spPr bwMode="auto">
          <a:xfrm>
            <a:off x="165100" y="685801"/>
            <a:ext cx="923012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Underweight </a:t>
            </a:r>
            <a:r>
              <a:rPr lang="en-GB" sz="1700" b="0" dirty="0">
                <a:solidFill>
                  <a:prstClr val="black"/>
                </a:solidFill>
                <a:latin typeface="Arial" pitchFamily="34" charset="0"/>
              </a:rPr>
              <a:t>- adults low BMI, children low weight for age</a:t>
            </a:r>
          </a:p>
        </p:txBody>
      </p:sp>
      <p:sp>
        <p:nvSpPr>
          <p:cNvPr id="7" name="Rectangle 4"/>
          <p:cNvSpPr>
            <a:spLocks noChangeArrowheads="1"/>
          </p:cNvSpPr>
          <p:nvPr/>
        </p:nvSpPr>
        <p:spPr bwMode="auto">
          <a:xfrm>
            <a:off x="177799" y="1828800"/>
            <a:ext cx="957580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Wasting</a:t>
            </a:r>
            <a:r>
              <a:rPr lang="cs-CZ" sz="2200" b="0" dirty="0">
                <a:solidFill>
                  <a:prstClr val="black"/>
                </a:solidFill>
                <a:latin typeface="Arial" pitchFamily="34" charset="0"/>
              </a:rPr>
              <a:t> </a:t>
            </a:r>
            <a:r>
              <a:rPr lang="cs-CZ" sz="1700" b="0" dirty="0">
                <a:solidFill>
                  <a:prstClr val="black"/>
                </a:solidFill>
                <a:latin typeface="Arial" pitchFamily="34" charset="0"/>
              </a:rPr>
              <a:t>– </a:t>
            </a:r>
            <a:r>
              <a:rPr lang="en-GB" sz="1700" b="0" dirty="0">
                <a:solidFill>
                  <a:prstClr val="black"/>
                </a:solidFill>
                <a:latin typeface="Arial" pitchFamily="34" charset="0"/>
              </a:rPr>
              <a:t>gradual loss of body mass (getting thinner). In children: Low weight for height</a:t>
            </a:r>
            <a:r>
              <a:rPr lang="cs-CZ" sz="1700" b="0" dirty="0">
                <a:solidFill>
                  <a:prstClr val="black"/>
                </a:solidFill>
                <a:latin typeface="Arial" pitchFamily="34" charset="0"/>
              </a:rPr>
              <a:t>. </a:t>
            </a:r>
            <a:endParaRPr lang="en-GB" sz="1700" b="0" dirty="0">
              <a:solidFill>
                <a:prstClr val="black"/>
              </a:solidFill>
              <a:latin typeface="Arial" pitchFamily="34" charset="0"/>
            </a:endParaRPr>
          </a:p>
        </p:txBody>
      </p:sp>
      <p:sp>
        <p:nvSpPr>
          <p:cNvPr id="8" name="Rectangle 4"/>
          <p:cNvSpPr>
            <a:spLocks noChangeArrowheads="1"/>
          </p:cNvSpPr>
          <p:nvPr/>
        </p:nvSpPr>
        <p:spPr bwMode="auto">
          <a:xfrm>
            <a:off x="218678" y="2422523"/>
            <a:ext cx="9230122" cy="47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Stunting </a:t>
            </a:r>
            <a:r>
              <a:rPr lang="cs-CZ" sz="2200" b="0" dirty="0">
                <a:solidFill>
                  <a:prstClr val="black"/>
                </a:solidFill>
                <a:latin typeface="Arial" pitchFamily="34" charset="0"/>
              </a:rPr>
              <a:t>– </a:t>
            </a:r>
            <a:r>
              <a:rPr lang="en-GB" sz="1700" b="0" dirty="0">
                <a:solidFill>
                  <a:prstClr val="black"/>
                </a:solidFill>
                <a:latin typeface="Arial" pitchFamily="34" charset="0"/>
              </a:rPr>
              <a:t>low height for age</a:t>
            </a:r>
          </a:p>
        </p:txBody>
      </p:sp>
      <p:sp>
        <p:nvSpPr>
          <p:cNvPr id="9" name="Rectangle 4"/>
          <p:cNvSpPr>
            <a:spLocks noChangeArrowheads="1"/>
          </p:cNvSpPr>
          <p:nvPr/>
        </p:nvSpPr>
        <p:spPr bwMode="auto">
          <a:xfrm>
            <a:off x="218678" y="3048001"/>
            <a:ext cx="9230122"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Kwashiorkor – </a:t>
            </a:r>
            <a:r>
              <a:rPr lang="en-GB" sz="1700" b="0" dirty="0" err="1">
                <a:solidFill>
                  <a:prstClr val="black"/>
                </a:solidFill>
                <a:latin typeface="Arial" pitchFamily="34" charset="0"/>
              </a:rPr>
              <a:t>edematous</a:t>
            </a:r>
            <a:r>
              <a:rPr lang="en-GB" sz="1700" b="0" dirty="0">
                <a:solidFill>
                  <a:prstClr val="black"/>
                </a:solidFill>
                <a:latin typeface="Arial" pitchFamily="34" charset="0"/>
              </a:rPr>
              <a:t> PEM by protein deficiency</a:t>
            </a:r>
          </a:p>
        </p:txBody>
      </p:sp>
      <p:sp>
        <p:nvSpPr>
          <p:cNvPr id="10" name="Rectangle 4"/>
          <p:cNvSpPr>
            <a:spLocks noChangeArrowheads="1"/>
          </p:cNvSpPr>
          <p:nvPr/>
        </p:nvSpPr>
        <p:spPr bwMode="auto">
          <a:xfrm>
            <a:off x="228600" y="3733801"/>
            <a:ext cx="9230122"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Marasmus – </a:t>
            </a:r>
            <a:r>
              <a:rPr lang="en-GB" sz="1700" b="0" dirty="0">
                <a:solidFill>
                  <a:prstClr val="black"/>
                </a:solidFill>
                <a:latin typeface="Arial" pitchFamily="34" charset="0"/>
              </a:rPr>
              <a:t>severe wasting due to energy deficiency </a:t>
            </a:r>
          </a:p>
        </p:txBody>
      </p:sp>
      <p:sp>
        <p:nvSpPr>
          <p:cNvPr id="12" name="Rectangle 4"/>
          <p:cNvSpPr>
            <a:spLocks noChangeArrowheads="1"/>
          </p:cNvSpPr>
          <p:nvPr/>
        </p:nvSpPr>
        <p:spPr bwMode="auto">
          <a:xfrm>
            <a:off x="247649" y="4419601"/>
            <a:ext cx="9230122"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err="1">
                <a:solidFill>
                  <a:prstClr val="black"/>
                </a:solidFill>
                <a:latin typeface="Arial" pitchFamily="34" charset="0"/>
              </a:rPr>
              <a:t>Marasmic</a:t>
            </a:r>
            <a:r>
              <a:rPr lang="en-GB" sz="2200" b="0" dirty="0">
                <a:solidFill>
                  <a:prstClr val="black"/>
                </a:solidFill>
                <a:latin typeface="Arial" pitchFamily="34" charset="0"/>
              </a:rPr>
              <a:t> kwashiorkor</a:t>
            </a:r>
            <a:endParaRPr lang="en-GB" b="0" dirty="0" smtClean="0">
              <a:solidFill>
                <a:prstClr val="black"/>
              </a:solidFill>
              <a:latin typeface="Arial" pitchFamily="34" charset="0"/>
            </a:endParaRPr>
          </a:p>
        </p:txBody>
      </p:sp>
      <p:sp>
        <p:nvSpPr>
          <p:cNvPr id="13" name="Rectangle 4"/>
          <p:cNvSpPr>
            <a:spLocks noChangeArrowheads="1"/>
          </p:cNvSpPr>
          <p:nvPr/>
        </p:nvSpPr>
        <p:spPr bwMode="auto">
          <a:xfrm>
            <a:off x="247649" y="5029201"/>
            <a:ext cx="9230122"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Cachexia –</a:t>
            </a:r>
            <a:r>
              <a:rPr lang="en-GB" sz="1700" b="0" dirty="0">
                <a:solidFill>
                  <a:prstClr val="black"/>
                </a:solidFill>
                <a:latin typeface="Arial" pitchFamily="34" charset="0"/>
              </a:rPr>
              <a:t>associated with inflammatory or neoplastic condition</a:t>
            </a:r>
          </a:p>
        </p:txBody>
      </p:sp>
      <p:sp>
        <p:nvSpPr>
          <p:cNvPr id="14" name="Rectangle 4"/>
          <p:cNvSpPr>
            <a:spLocks noChangeArrowheads="1"/>
          </p:cNvSpPr>
          <p:nvPr/>
        </p:nvSpPr>
        <p:spPr bwMode="auto">
          <a:xfrm>
            <a:off x="247649" y="5638800"/>
            <a:ext cx="9230122"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Sarcopenia </a:t>
            </a:r>
            <a:r>
              <a:rPr lang="en-GB" sz="1700" b="0" dirty="0">
                <a:solidFill>
                  <a:prstClr val="black"/>
                </a:solidFill>
                <a:latin typeface="Arial" pitchFamily="34" charset="0"/>
              </a:rPr>
              <a:t>- skeletal muscle wasting by ageing</a:t>
            </a:r>
          </a:p>
        </p:txBody>
      </p:sp>
      <p:sp>
        <p:nvSpPr>
          <p:cNvPr id="15" name="Rectangle 4"/>
          <p:cNvSpPr>
            <a:spLocks noChangeArrowheads="1"/>
          </p:cNvSpPr>
          <p:nvPr/>
        </p:nvSpPr>
        <p:spPr bwMode="auto">
          <a:xfrm>
            <a:off x="165100" y="1219200"/>
            <a:ext cx="9230122" cy="60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20000"/>
              </a:lnSpc>
              <a:buClr>
                <a:srgbClr val="3399FF"/>
              </a:buClr>
              <a:buSzPct val="60000"/>
              <a:buFont typeface="Wingdings" pitchFamily="2" charset="2"/>
              <a:buChar char="n"/>
            </a:pPr>
            <a:r>
              <a:rPr lang="en-GB" sz="2200" b="0" dirty="0">
                <a:solidFill>
                  <a:prstClr val="black"/>
                </a:solidFill>
                <a:latin typeface="Arial" pitchFamily="34" charset="0"/>
              </a:rPr>
              <a:t>Starvation </a:t>
            </a:r>
            <a:r>
              <a:rPr lang="en-GB" sz="1700" b="0" dirty="0">
                <a:solidFill>
                  <a:prstClr val="black"/>
                </a:solidFill>
                <a:latin typeface="Arial" pitchFamily="34" charset="0"/>
              </a:rPr>
              <a:t>–</a:t>
            </a:r>
            <a:r>
              <a:rPr lang="en-GB" sz="2200" b="0" dirty="0">
                <a:solidFill>
                  <a:prstClr val="black"/>
                </a:solidFill>
                <a:latin typeface="Arial" pitchFamily="34" charset="0"/>
              </a:rPr>
              <a:t> </a:t>
            </a:r>
            <a:r>
              <a:rPr lang="en-GB" sz="1700" b="0" dirty="0">
                <a:solidFill>
                  <a:prstClr val="black"/>
                </a:solidFill>
                <a:latin typeface="Arial" pitchFamily="34" charset="0"/>
              </a:rPr>
              <a:t>pure caloric deficiency, </a:t>
            </a:r>
            <a:r>
              <a:rPr lang="en-GB" sz="1700" b="0" dirty="0" smtClean="0">
                <a:solidFill>
                  <a:prstClr val="black"/>
                </a:solidFill>
                <a:latin typeface="Arial" pitchFamily="34" charset="0"/>
              </a:rPr>
              <a:t>conserve</a:t>
            </a:r>
            <a:r>
              <a:rPr lang="cs-CZ" sz="1700" b="0" dirty="0" smtClean="0">
                <a:solidFill>
                  <a:prstClr val="black"/>
                </a:solidFill>
                <a:latin typeface="Arial" pitchFamily="34" charset="0"/>
              </a:rPr>
              <a:t>s</a:t>
            </a:r>
            <a:r>
              <a:rPr lang="en-GB" sz="1700" b="0" dirty="0" smtClean="0">
                <a:solidFill>
                  <a:prstClr val="black"/>
                </a:solidFill>
                <a:latin typeface="Arial" pitchFamily="34" charset="0"/>
              </a:rPr>
              <a:t> </a:t>
            </a:r>
            <a:r>
              <a:rPr lang="en-GB" sz="1700" b="0" dirty="0">
                <a:solidFill>
                  <a:prstClr val="black"/>
                </a:solidFill>
                <a:latin typeface="Arial" pitchFamily="34" charset="0"/>
              </a:rPr>
              <a:t>lean mass, </a:t>
            </a:r>
            <a:r>
              <a:rPr lang="en-GB" sz="1700" b="0" dirty="0" smtClean="0">
                <a:solidFill>
                  <a:prstClr val="black"/>
                </a:solidFill>
                <a:latin typeface="Arial" pitchFamily="34" charset="0"/>
              </a:rPr>
              <a:t>increase</a:t>
            </a:r>
            <a:r>
              <a:rPr lang="cs-CZ" sz="1700" b="0" dirty="0" smtClean="0">
                <a:solidFill>
                  <a:prstClr val="black"/>
                </a:solidFill>
                <a:latin typeface="Arial" pitchFamily="34" charset="0"/>
              </a:rPr>
              <a:t>s</a:t>
            </a:r>
            <a:r>
              <a:rPr lang="en-GB" sz="1700" b="0" dirty="0" smtClean="0">
                <a:solidFill>
                  <a:prstClr val="black"/>
                </a:solidFill>
                <a:latin typeface="Arial" pitchFamily="34" charset="0"/>
              </a:rPr>
              <a:t> </a:t>
            </a:r>
            <a:r>
              <a:rPr lang="en-GB" sz="1700" b="0" dirty="0">
                <a:solidFill>
                  <a:prstClr val="black"/>
                </a:solidFill>
                <a:latin typeface="Arial" pitchFamily="34" charset="0"/>
              </a:rPr>
              <a:t>fat metabolism</a:t>
            </a:r>
          </a:p>
        </p:txBody>
      </p:sp>
      <p:sp>
        <p:nvSpPr>
          <p:cNvPr id="17" name="Line 2"/>
          <p:cNvSpPr>
            <a:spLocks noChangeShapeType="1"/>
          </p:cNvSpPr>
          <p:nvPr/>
        </p:nvSpPr>
        <p:spPr bwMode="auto">
          <a:xfrm>
            <a:off x="609600" y="5334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547700924"/>
      </p:ext>
    </p:extLst>
  </p:cSld>
  <p:clrMapOvr>
    <a:masterClrMapping/>
  </p:clrMapOvr>
  <p:transition spd="med">
    <p:pull dir="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60</a:t>
            </a:fld>
            <a:endParaRPr lang="cs-CZ" sz="1300" dirty="0">
              <a:solidFill>
                <a:prstClr val="black">
                  <a:lumMod val="65000"/>
                  <a:lumOff val="35000"/>
                </a:prstClr>
              </a:solidFill>
              <a:latin typeface="Century Gothic" pitchFamily="34" charset="0"/>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sp>
        <p:nvSpPr>
          <p:cNvPr id="5" name="Rectangle 1"/>
          <p:cNvSpPr>
            <a:spLocks noChangeArrowheads="1"/>
          </p:cNvSpPr>
          <p:nvPr/>
        </p:nvSpPr>
        <p:spPr bwMode="auto">
          <a:xfrm>
            <a:off x="3467101" y="343111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pic>
        <p:nvPicPr>
          <p:cNvPr id="6146"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 y="304800"/>
            <a:ext cx="9777076"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804293"/>
      </p:ext>
    </p:extLst>
  </p:cSld>
  <p:clrMapOvr>
    <a:masterClrMapping/>
  </p:clrMapOvr>
  <p:transition spd="med">
    <p:pull dir="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152401"/>
            <a:ext cx="8997950" cy="409924"/>
          </a:xfrm>
        </p:spPr>
        <p:txBody>
          <a:bodyPr wrap="square" numCol="1" anchorCtr="0" compatLnSpc="1">
            <a:prstTxWarp prst="textNoShape">
              <a:avLst/>
            </a:prstTxWarp>
            <a:noAutofit/>
          </a:bodyPr>
          <a:lstStyle/>
          <a:p>
            <a:pPr eaLnBrk="1" hangingPunct="1">
              <a:lnSpc>
                <a:spcPts val="3561"/>
              </a:lnSpc>
              <a:defRPr/>
            </a:pPr>
            <a:r>
              <a:rPr lang="cs-CZ" sz="2400" dirty="0" smtClean="0">
                <a:effectLst>
                  <a:outerShdw blurRad="38100" dist="38100" dir="2700000" algn="tl">
                    <a:srgbClr val="C0C0C0"/>
                  </a:outerShdw>
                </a:effectLst>
                <a:latin typeface="Arial" charset="0"/>
              </a:rPr>
              <a:t>Dynamometry  - hand </a:t>
            </a:r>
            <a:r>
              <a:rPr lang="cs-CZ" sz="2400" dirty="0" err="1" smtClean="0">
                <a:effectLst>
                  <a:outerShdw blurRad="38100" dist="38100" dir="2700000" algn="tl">
                    <a:srgbClr val="C0C0C0"/>
                  </a:outerShdw>
                </a:effectLst>
                <a:latin typeface="Arial" charset="0"/>
              </a:rPr>
              <a:t>grip</a:t>
            </a:r>
            <a:r>
              <a:rPr lang="cs-CZ" sz="2400" dirty="0" smtClean="0">
                <a:effectLst>
                  <a:outerShdw blurRad="38100" dist="38100" dir="2700000" algn="tl">
                    <a:srgbClr val="C0C0C0"/>
                  </a:outerShdw>
                </a:effectLst>
                <a:latin typeface="Arial" charset="0"/>
              </a:rPr>
              <a:t>  (</a:t>
            </a:r>
            <a:r>
              <a:rPr lang="cs-CZ" sz="2400" dirty="0" err="1" smtClean="0">
                <a:effectLst>
                  <a:outerShdw blurRad="38100" dist="38100" dir="2700000" algn="tl">
                    <a:srgbClr val="C0C0C0"/>
                  </a:outerShdw>
                </a:effectLst>
                <a:latin typeface="Arial" charset="0"/>
              </a:rPr>
              <a:t>muscle</a:t>
            </a:r>
            <a:r>
              <a:rPr lang="cs-CZ" sz="2400" dirty="0" smtClean="0">
                <a:effectLst>
                  <a:outerShdw blurRad="38100" dist="38100" dir="2700000" algn="tl">
                    <a:srgbClr val="C0C0C0"/>
                  </a:outerShdw>
                </a:effectLst>
                <a:latin typeface="Arial" charset="0"/>
              </a:rPr>
              <a:t> </a:t>
            </a:r>
            <a:r>
              <a:rPr lang="cs-CZ" sz="2400" dirty="0" err="1" smtClean="0">
                <a:effectLst>
                  <a:outerShdw blurRad="38100" dist="38100" dir="2700000" algn="tl">
                    <a:srgbClr val="C0C0C0"/>
                  </a:outerShdw>
                </a:effectLst>
                <a:latin typeface="Arial" charset="0"/>
              </a:rPr>
              <a:t>strength</a:t>
            </a:r>
            <a:r>
              <a:rPr lang="cs-CZ" sz="2400" dirty="0" smtClean="0">
                <a:effectLst>
                  <a:outerShdw blurRad="38100" dist="38100" dir="2700000" algn="tl">
                    <a:srgbClr val="C0C0C0"/>
                  </a:outerShdw>
                </a:effectLst>
                <a:latin typeface="Arial" charset="0"/>
              </a:rPr>
              <a:t>)</a:t>
            </a:r>
            <a:endParaRPr lang="en-GB" sz="24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61</a:t>
            </a:fld>
            <a:endParaRPr lang="cs-CZ" sz="1300" dirty="0">
              <a:solidFill>
                <a:prstClr val="black">
                  <a:lumMod val="65000"/>
                  <a:lumOff val="35000"/>
                </a:prstClr>
              </a:solidFill>
              <a:latin typeface="Century Gothic" pitchFamily="34" charset="0"/>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sp>
        <p:nvSpPr>
          <p:cNvPr id="8" name="Rectangle 4"/>
          <p:cNvSpPr>
            <a:spLocks noChangeArrowheads="1"/>
          </p:cNvSpPr>
          <p:nvPr/>
        </p:nvSpPr>
        <p:spPr bwMode="auto">
          <a:xfrm>
            <a:off x="1600200" y="808197"/>
            <a:ext cx="6521451" cy="277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75000"/>
              <a:buFont typeface="Wingdings" pitchFamily="2" charset="2"/>
              <a:buChar char="n"/>
            </a:pPr>
            <a:r>
              <a:rPr lang="cs-CZ" sz="3600" dirty="0" smtClean="0">
                <a:solidFill>
                  <a:prstClr val="black"/>
                </a:solidFill>
                <a:latin typeface="Arial" pitchFamily="34" charset="0"/>
              </a:rPr>
              <a:t>♂</a:t>
            </a:r>
            <a:r>
              <a:rPr lang="cs-CZ" b="0" dirty="0" smtClean="0">
                <a:solidFill>
                  <a:prstClr val="black"/>
                </a:solidFill>
                <a:latin typeface="Arial" pitchFamily="34" charset="0"/>
              </a:rPr>
              <a:t> </a:t>
            </a:r>
            <a:r>
              <a:rPr lang="en-US" b="0" dirty="0" smtClean="0">
                <a:solidFill>
                  <a:prstClr val="black"/>
                </a:solidFill>
                <a:latin typeface="Arial" pitchFamily="34" charset="0"/>
              </a:rPr>
              <a:t>&gt;</a:t>
            </a:r>
            <a:r>
              <a:rPr lang="cs-CZ" b="0" dirty="0" smtClean="0">
                <a:solidFill>
                  <a:prstClr val="black"/>
                </a:solidFill>
                <a:latin typeface="Arial" pitchFamily="34" charset="0"/>
              </a:rPr>
              <a:t>30</a:t>
            </a:r>
            <a:r>
              <a:rPr lang="en-US" b="0" dirty="0" smtClean="0">
                <a:solidFill>
                  <a:prstClr val="black"/>
                </a:solidFill>
                <a:latin typeface="Arial" pitchFamily="34" charset="0"/>
              </a:rPr>
              <a:t> </a:t>
            </a:r>
            <a:r>
              <a:rPr lang="cs-CZ" b="0" dirty="0" err="1" smtClean="0">
                <a:solidFill>
                  <a:prstClr val="black"/>
                </a:solidFill>
                <a:latin typeface="Arial" pitchFamily="34" charset="0"/>
              </a:rPr>
              <a:t>kp</a:t>
            </a:r>
            <a:endParaRPr lang="en-US" b="0" dirty="0" smtClean="0">
              <a:solidFill>
                <a:prstClr val="black"/>
              </a:solidFill>
              <a:latin typeface="Arial" pitchFamily="34" charset="0"/>
            </a:endParaRPr>
          </a:p>
          <a:p>
            <a:pPr marL="359173" indent="-359173">
              <a:lnSpc>
                <a:spcPct val="90000"/>
              </a:lnSpc>
              <a:buClr>
                <a:srgbClr val="3399FF"/>
              </a:buClr>
              <a:buSzPct val="75000"/>
              <a:buFont typeface="Wingdings" pitchFamily="2" charset="2"/>
              <a:buChar char="n"/>
            </a:pPr>
            <a:endParaRPr lang="cs-CZ" b="0" dirty="0" smtClean="0">
              <a:solidFill>
                <a:prstClr val="black"/>
              </a:solidFill>
              <a:latin typeface="Arial" pitchFamily="34" charset="0"/>
            </a:endParaRPr>
          </a:p>
          <a:p>
            <a:pPr marL="359173" indent="-359173">
              <a:lnSpc>
                <a:spcPct val="90000"/>
              </a:lnSpc>
              <a:buClr>
                <a:srgbClr val="3399FF"/>
              </a:buClr>
              <a:buSzPct val="75000"/>
              <a:buFont typeface="Wingdings" pitchFamily="2" charset="2"/>
              <a:buChar char="n"/>
            </a:pPr>
            <a:r>
              <a:rPr lang="cs-CZ" sz="3600" b="0" dirty="0" smtClean="0">
                <a:solidFill>
                  <a:prstClr val="black"/>
                </a:solidFill>
                <a:latin typeface="Arial" pitchFamily="34" charset="0"/>
              </a:rPr>
              <a:t>♀</a:t>
            </a:r>
            <a:r>
              <a:rPr lang="cs-CZ" b="0" dirty="0" smtClean="0">
                <a:solidFill>
                  <a:prstClr val="black"/>
                </a:solidFill>
                <a:latin typeface="Arial" pitchFamily="34" charset="0"/>
              </a:rPr>
              <a:t> </a:t>
            </a:r>
            <a:r>
              <a:rPr lang="en-US" b="0" dirty="0" smtClean="0">
                <a:solidFill>
                  <a:prstClr val="black"/>
                </a:solidFill>
                <a:latin typeface="Arial" pitchFamily="34" charset="0"/>
              </a:rPr>
              <a:t>&gt;2</a:t>
            </a:r>
            <a:r>
              <a:rPr lang="cs-CZ" b="0" dirty="0" smtClean="0">
                <a:solidFill>
                  <a:prstClr val="black"/>
                </a:solidFill>
                <a:latin typeface="Arial" pitchFamily="34" charset="0"/>
              </a:rPr>
              <a:t>0</a:t>
            </a:r>
            <a:r>
              <a:rPr lang="en-US" b="0" dirty="0" smtClean="0">
                <a:solidFill>
                  <a:prstClr val="black"/>
                </a:solidFill>
                <a:latin typeface="Arial" pitchFamily="34" charset="0"/>
              </a:rPr>
              <a:t> </a:t>
            </a:r>
            <a:r>
              <a:rPr lang="cs-CZ" b="0" dirty="0" err="1" smtClean="0">
                <a:solidFill>
                  <a:prstClr val="black"/>
                </a:solidFill>
                <a:latin typeface="Arial" pitchFamily="34" charset="0"/>
              </a:rPr>
              <a:t>kp</a:t>
            </a:r>
            <a:endParaRPr lang="cs-CZ" b="0" dirty="0" smtClean="0">
              <a:solidFill>
                <a:prstClr val="black"/>
              </a:solidFill>
              <a:latin typeface="Arial" pitchFamily="34" charset="0"/>
            </a:endParaRPr>
          </a:p>
          <a:p>
            <a:pPr>
              <a:lnSpc>
                <a:spcPct val="90000"/>
              </a:lnSpc>
              <a:buClr>
                <a:srgbClr val="3399FF"/>
              </a:buClr>
              <a:buSzPct val="75000"/>
            </a:pPr>
            <a:endParaRPr lang="cs-CZ" sz="2000" b="0" dirty="0" smtClean="0">
              <a:solidFill>
                <a:prstClr val="black"/>
              </a:solidFill>
              <a:latin typeface="Arial" pitchFamily="34" charset="0"/>
            </a:endParaRPr>
          </a:p>
          <a:p>
            <a:pPr>
              <a:lnSpc>
                <a:spcPct val="90000"/>
              </a:lnSpc>
              <a:buClr>
                <a:srgbClr val="3399FF"/>
              </a:buClr>
              <a:buSzPct val="75000"/>
            </a:pPr>
            <a:r>
              <a:rPr lang="en-US" sz="1800" b="0" dirty="0" smtClean="0">
                <a:solidFill>
                  <a:prstClr val="black"/>
                </a:solidFill>
                <a:latin typeface="Arial" pitchFamily="34" charset="0"/>
              </a:rPr>
              <a:t>The values above refers to age category 65-70, where they correspond to 85% of the table norm according to age.</a:t>
            </a:r>
          </a:p>
          <a:p>
            <a:pPr marL="359173" indent="-359173">
              <a:lnSpc>
                <a:spcPct val="90000"/>
              </a:lnSpc>
              <a:buClr>
                <a:srgbClr val="3399FF"/>
              </a:buClr>
              <a:buSzPct val="75000"/>
              <a:buFont typeface="Wingdings" pitchFamily="2" charset="2"/>
              <a:buChar char="n"/>
            </a:pPr>
            <a:endParaRPr lang="cs-CZ" sz="2100" dirty="0">
              <a:solidFill>
                <a:prstClr val="black"/>
              </a:solidFill>
              <a:latin typeface="Arial" pitchFamily="34" charset="0"/>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38" y="3505200"/>
            <a:ext cx="2004762" cy="1354328"/>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5105400"/>
            <a:ext cx="2241388" cy="1238662"/>
          </a:xfrm>
          <a:prstGeom prst="rect">
            <a:avLst/>
          </a:prstGeom>
        </p:spPr>
      </p:pic>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0018" y="4196743"/>
            <a:ext cx="1394249" cy="2051657"/>
          </a:xfrm>
          <a:prstGeom prst="rect">
            <a:avLst/>
          </a:prstGeom>
        </p:spPr>
      </p:pic>
      <p:pic>
        <p:nvPicPr>
          <p:cNvPr id="10" name="Obráze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000" y="3581400"/>
            <a:ext cx="1524000" cy="2626986"/>
          </a:xfrm>
          <a:prstGeom prst="rect">
            <a:avLst/>
          </a:prstGeom>
        </p:spPr>
      </p:pic>
      <p:pic>
        <p:nvPicPr>
          <p:cNvPr id="12" name="Obráze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1467" y="3937800"/>
            <a:ext cx="1135133" cy="2060363"/>
          </a:xfrm>
          <a:prstGeom prst="rect">
            <a:avLst/>
          </a:prstGeom>
        </p:spPr>
      </p:pic>
      <p:sp>
        <p:nvSpPr>
          <p:cNvPr id="13" name="Line 2"/>
          <p:cNvSpPr>
            <a:spLocks noChangeShapeType="1"/>
          </p:cNvSpPr>
          <p:nvPr/>
        </p:nvSpPr>
        <p:spPr bwMode="auto">
          <a:xfrm>
            <a:off x="609600" y="6096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727271348"/>
      </p:ext>
    </p:extLst>
  </p:cSld>
  <p:clrMapOvr>
    <a:masterClrMapping/>
  </p:clrMapOvr>
  <p:transition spd="med">
    <p:pull dir="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62</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98030" y="1981201"/>
            <a:ext cx="9725421" cy="137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gn="ctr">
              <a:lnSpc>
                <a:spcPct val="90000"/>
              </a:lnSpc>
              <a:buClr>
                <a:srgbClr val="3399FF"/>
              </a:buClr>
              <a:buSzPct val="60000"/>
            </a:pPr>
            <a:r>
              <a:rPr lang="cs-CZ" sz="7900" b="0" dirty="0">
                <a:solidFill>
                  <a:prstClr val="black"/>
                </a:solidFill>
                <a:latin typeface="Arial" pitchFamily="34" charset="0"/>
              </a:rPr>
              <a:t> </a:t>
            </a:r>
            <a:r>
              <a:rPr lang="cs-CZ" sz="8000" b="0" dirty="0">
                <a:solidFill>
                  <a:prstClr val="black"/>
                </a:solidFill>
                <a:latin typeface="Arial" pitchFamily="34" charset="0"/>
              </a:rPr>
              <a:t>CHILDREN</a:t>
            </a:r>
            <a:endParaRPr lang="cs-CZ" sz="8000" dirty="0">
              <a:solidFill>
                <a:prstClr val="black"/>
              </a:solidFill>
              <a:latin typeface="Arial" pitchFamily="34" charset="0"/>
            </a:endParaRPr>
          </a:p>
        </p:txBody>
      </p:sp>
    </p:spTree>
    <p:extLst>
      <p:ext uri="{BB962C8B-B14F-4D97-AF65-F5344CB8AC3E}">
        <p14:creationId xmlns:p14="http://schemas.microsoft.com/office/powerpoint/2010/main" val="2934044679"/>
      </p:ext>
    </p:extLst>
  </p:cSld>
  <p:clrMapOvr>
    <a:masterClrMapping/>
  </p:clrMapOvr>
  <p:transition spd="med">
    <p:pull dir="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838200" y="0"/>
            <a:ext cx="7690226" cy="381000"/>
          </a:xfrm>
        </p:spPr>
        <p:txBody>
          <a:bodyPr wrap="square" numCol="1" anchorCtr="0" compatLnSpc="1">
            <a:prstTxWarp prst="textNoShape">
              <a:avLst/>
            </a:prstTxWarp>
            <a:noAutofit/>
          </a:bodyPr>
          <a:lstStyle/>
          <a:p>
            <a:pPr eaLnBrk="1" hangingPunct="1">
              <a:lnSpc>
                <a:spcPct val="100000"/>
              </a:lnSpc>
            </a:pPr>
            <a:r>
              <a:rPr lang="en-GB" sz="1800" dirty="0">
                <a:effectLst>
                  <a:outerShdw blurRad="38100" dist="38100" dir="2700000" algn="tl">
                    <a:srgbClr val="C0C0C0"/>
                  </a:outerShdw>
                </a:effectLst>
                <a:latin typeface="Arial" pitchFamily="34" charset="0"/>
              </a:rPr>
              <a:t>Nutritional status assessment in children – BMI percentiles </a:t>
            </a:r>
            <a:endParaRPr lang="en-GB" sz="18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63</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4572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pic>
        <p:nvPicPr>
          <p:cNvPr id="5" name="Obrázek 4" descr="C:\Users\jfiala\Desktop\VÝUKA\20 - Výuka jaro 2018\00 - příprava OPZ II\hodnocení výživového stavu\obrázky\děti - BMI 0-18r - chlapci.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1"/>
            <a:ext cx="4953001" cy="6476999"/>
          </a:xfrm>
          <a:prstGeom prst="rect">
            <a:avLst/>
          </a:prstGeom>
          <a:noFill/>
          <a:ln>
            <a:noFill/>
          </a:ln>
        </p:spPr>
      </p:pic>
      <p:pic>
        <p:nvPicPr>
          <p:cNvPr id="7" name="Obrázek 6" descr="C:\Users\jfiala\Desktop\VÝUKA\20 - Výuka jaro 2018\00 - příprava OPZ II\hodnocení výživového stavu\obrázky\děti BMI 0-18 r - dívky.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2999" y="381000"/>
            <a:ext cx="4953001" cy="6477001"/>
          </a:xfrm>
          <a:prstGeom prst="rect">
            <a:avLst/>
          </a:prstGeom>
          <a:noFill/>
          <a:ln>
            <a:noFill/>
          </a:ln>
        </p:spPr>
      </p:pic>
      <p:sp>
        <p:nvSpPr>
          <p:cNvPr id="8" name="Line 2"/>
          <p:cNvSpPr>
            <a:spLocks noChangeShapeType="1"/>
          </p:cNvSpPr>
          <p:nvPr/>
        </p:nvSpPr>
        <p:spPr bwMode="auto">
          <a:xfrm>
            <a:off x="609600" y="3810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2266132553"/>
      </p:ext>
    </p:extLst>
  </p:cSld>
  <p:clrMapOvr>
    <a:masterClrMapping/>
  </p:clrMapOvr>
  <p:transition spd="med">
    <p:pull dir="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14300"/>
            <a:ext cx="8997950" cy="342900"/>
          </a:xfrm>
        </p:spPr>
        <p:txBody>
          <a:bodyPr wrap="square" numCol="1" anchorCtr="0" compatLnSpc="1">
            <a:prstTxWarp prst="textNoShape">
              <a:avLst/>
            </a:prstTxWarp>
            <a:noAutofit/>
          </a:bodyPr>
          <a:lstStyle/>
          <a:p>
            <a:pPr eaLnBrk="1" hangingPunct="1">
              <a:lnSpc>
                <a:spcPct val="100000"/>
              </a:lnSpc>
            </a:pPr>
            <a:r>
              <a:rPr lang="cs-CZ" sz="2500" dirty="0">
                <a:effectLst>
                  <a:outerShdw blurRad="38100" dist="38100" dir="2700000" algn="tl">
                    <a:srgbClr val="C0C0C0"/>
                  </a:outerShdw>
                </a:effectLst>
                <a:latin typeface="Arial" pitchFamily="34" charset="0"/>
              </a:rPr>
              <a:t>Hodnocení výživového stav dětí</a:t>
            </a:r>
            <a:endParaRPr lang="cs-CZ"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64</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5334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pic>
        <p:nvPicPr>
          <p:cNvPr id="5" name="Obrázek 4" descr="C:\Users\jfiala\Desktop\VÝUKA\20 - Výuka jaro 2018\00 - příprava OPZ II\hodnocení výživového stavu\obrázky\děti - BMI - percentilové grafy - hodnocení.jpg"/>
          <p:cNvPicPr/>
          <p:nvPr/>
        </p:nvPicPr>
        <p:blipFill>
          <a:blip r:embed="rId3">
            <a:extLst>
              <a:ext uri="{28A0092B-C50C-407E-A947-70E740481C1C}">
                <a14:useLocalDpi xmlns:a14="http://schemas.microsoft.com/office/drawing/2010/main" val="0"/>
              </a:ext>
            </a:extLst>
          </a:blip>
          <a:srcRect/>
          <a:stretch>
            <a:fillRect/>
          </a:stretch>
        </p:blipFill>
        <p:spPr bwMode="auto">
          <a:xfrm>
            <a:off x="330202" y="838200"/>
            <a:ext cx="9493250" cy="5410201"/>
          </a:xfrm>
          <a:prstGeom prst="rect">
            <a:avLst/>
          </a:prstGeom>
          <a:noFill/>
          <a:ln>
            <a:noFill/>
          </a:ln>
        </p:spPr>
      </p:pic>
    </p:spTree>
    <p:extLst>
      <p:ext uri="{BB962C8B-B14F-4D97-AF65-F5344CB8AC3E}">
        <p14:creationId xmlns:p14="http://schemas.microsoft.com/office/powerpoint/2010/main" val="2424191614"/>
      </p:ext>
    </p:extLst>
  </p:cSld>
  <p:clrMapOvr>
    <a:masterClrMapping/>
  </p:clrMapOvr>
  <p:transition spd="med">
    <p:pull dir="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52400"/>
            <a:ext cx="8997950" cy="342899"/>
          </a:xfrm>
        </p:spPr>
        <p:txBody>
          <a:bodyPr wrap="square" numCol="1" anchorCtr="0" compatLnSpc="1">
            <a:prstTxWarp prst="textNoShape">
              <a:avLst/>
            </a:prstTxWarp>
            <a:noAutofit/>
          </a:bodyPr>
          <a:lstStyle/>
          <a:p>
            <a:pPr eaLnBrk="1" hangingPunct="1">
              <a:lnSpc>
                <a:spcPct val="100000"/>
              </a:lnSpc>
            </a:pPr>
            <a:r>
              <a:rPr lang="en-US" sz="2400" dirty="0" smtClean="0">
                <a:effectLst>
                  <a:outerShdw blurRad="38100" dist="38100" dir="2700000" algn="tl">
                    <a:srgbClr val="C0C0C0"/>
                  </a:outerShdw>
                </a:effectLst>
                <a:latin typeface="Arial" pitchFamily="34" charset="0"/>
              </a:rPr>
              <a:t>Definitions</a:t>
            </a:r>
            <a:r>
              <a:rPr lang="cs-CZ" sz="2400" dirty="0" smtClean="0">
                <a:effectLst>
                  <a:outerShdw blurRad="38100" dist="38100" dir="2700000" algn="tl">
                    <a:srgbClr val="C0C0C0"/>
                  </a:outerShdw>
                </a:effectLst>
                <a:latin typeface="Arial" pitchFamily="34" charset="0"/>
              </a:rPr>
              <a:t> </a:t>
            </a:r>
            <a:r>
              <a:rPr lang="cs-CZ" sz="2400" dirty="0" err="1" smtClean="0">
                <a:effectLst>
                  <a:outerShdw blurRad="38100" dist="38100" dir="2700000" algn="tl">
                    <a:srgbClr val="C0C0C0"/>
                  </a:outerShdw>
                </a:effectLst>
                <a:latin typeface="Arial" pitchFamily="34" charset="0"/>
              </a:rPr>
              <a:t>of</a:t>
            </a:r>
            <a:r>
              <a:rPr lang="cs-CZ" sz="2400" dirty="0" smtClean="0">
                <a:effectLst>
                  <a:outerShdw blurRad="38100" dist="38100" dir="2700000" algn="tl">
                    <a:srgbClr val="C0C0C0"/>
                  </a:outerShdw>
                </a:effectLst>
                <a:latin typeface="Arial" pitchFamily="34" charset="0"/>
              </a:rPr>
              <a:t> </a:t>
            </a:r>
            <a:r>
              <a:rPr lang="cs-CZ" sz="2400" dirty="0" err="1" smtClean="0">
                <a:effectLst>
                  <a:outerShdw blurRad="38100" dist="38100" dir="2700000" algn="tl">
                    <a:srgbClr val="C0C0C0"/>
                  </a:outerShdw>
                </a:effectLst>
                <a:latin typeface="Arial" pitchFamily="34" charset="0"/>
              </a:rPr>
              <a:t>nutrition</a:t>
            </a:r>
            <a:r>
              <a:rPr lang="cs-CZ" sz="2400" dirty="0" smtClean="0">
                <a:effectLst>
                  <a:outerShdw blurRad="38100" dist="38100" dir="2700000" algn="tl">
                    <a:srgbClr val="C0C0C0"/>
                  </a:outerShdw>
                </a:effectLst>
                <a:latin typeface="Arial" pitchFamily="34" charset="0"/>
              </a:rPr>
              <a:t> </a:t>
            </a:r>
            <a:r>
              <a:rPr lang="cs-CZ" sz="2400" dirty="0" err="1" smtClean="0">
                <a:effectLst>
                  <a:outerShdw blurRad="38100" dist="38100" dir="2700000" algn="tl">
                    <a:srgbClr val="C0C0C0"/>
                  </a:outerShdw>
                </a:effectLst>
                <a:latin typeface="Arial" pitchFamily="34" charset="0"/>
              </a:rPr>
              <a:t>indicators</a:t>
            </a:r>
            <a:r>
              <a:rPr lang="cs-CZ" sz="2400" dirty="0" smtClean="0">
                <a:effectLst>
                  <a:outerShdw blurRad="38100" dist="38100" dir="2700000" algn="tl">
                    <a:srgbClr val="C0C0C0"/>
                  </a:outerShdw>
                </a:effectLst>
                <a:latin typeface="Arial" pitchFamily="34" charset="0"/>
              </a:rPr>
              <a:t> in </a:t>
            </a:r>
            <a:r>
              <a:rPr lang="cs-CZ" sz="2400" dirty="0" err="1" smtClean="0">
                <a:effectLst>
                  <a:outerShdw blurRad="38100" dist="38100" dir="2700000" algn="tl">
                    <a:srgbClr val="C0C0C0"/>
                  </a:outerShdw>
                </a:effectLst>
                <a:latin typeface="Arial" pitchFamily="34" charset="0"/>
              </a:rPr>
              <a:t>children</a:t>
            </a:r>
            <a:endParaRPr lang="en-US" sz="24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65</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5334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76" y="757423"/>
            <a:ext cx="9829800" cy="5795777"/>
          </a:xfrm>
          <a:prstGeom prst="rect">
            <a:avLst/>
          </a:prstGeom>
        </p:spPr>
      </p:pic>
    </p:spTree>
    <p:extLst>
      <p:ext uri="{BB962C8B-B14F-4D97-AF65-F5344CB8AC3E}">
        <p14:creationId xmlns:p14="http://schemas.microsoft.com/office/powerpoint/2010/main" val="4107421108"/>
      </p:ext>
    </p:extLst>
  </p:cSld>
  <p:clrMapOvr>
    <a:masterClrMapping/>
  </p:clrMapOvr>
  <p:transition spd="med">
    <p:pull dir="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90500"/>
            <a:ext cx="8997950" cy="342900"/>
          </a:xfrm>
        </p:spPr>
        <p:txBody>
          <a:bodyPr wrap="square" numCol="1" anchorCtr="0" compatLnSpc="1">
            <a:prstTxWarp prst="textNoShape">
              <a:avLst/>
            </a:prstTxWarp>
            <a:noAutofit/>
          </a:bodyPr>
          <a:lstStyle/>
          <a:p>
            <a:pPr eaLnBrk="1" hangingPunct="1">
              <a:lnSpc>
                <a:spcPct val="100000"/>
              </a:lnSpc>
            </a:pPr>
            <a:r>
              <a:rPr lang="cs-CZ" sz="2500" dirty="0">
                <a:effectLst>
                  <a:outerShdw blurRad="38100" dist="38100" dir="2700000" algn="tl">
                    <a:srgbClr val="C0C0C0"/>
                  </a:outerShdw>
                </a:effectLst>
                <a:latin typeface="Arial" pitchFamily="34" charset="0"/>
              </a:rPr>
              <a:t>Z  -  </a:t>
            </a:r>
            <a:r>
              <a:rPr lang="cs-CZ" sz="2500" dirty="0" err="1">
                <a:effectLst>
                  <a:outerShdw blurRad="38100" dist="38100" dir="2700000" algn="tl">
                    <a:srgbClr val="C0C0C0"/>
                  </a:outerShdw>
                </a:effectLst>
                <a:latin typeface="Arial" pitchFamily="34" charset="0"/>
              </a:rPr>
              <a:t>score</a:t>
            </a:r>
            <a:endParaRPr lang="cs-CZ"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66</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742949" y="5334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7" name="Rectangle 4"/>
          <p:cNvSpPr>
            <a:spLocks noChangeArrowheads="1"/>
          </p:cNvSpPr>
          <p:nvPr/>
        </p:nvSpPr>
        <p:spPr bwMode="auto">
          <a:xfrm>
            <a:off x="577851" y="1524001"/>
            <a:ext cx="87503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50000"/>
              </a:lnSpc>
              <a:buClr>
                <a:srgbClr val="3399FF"/>
              </a:buClr>
              <a:buSzPct val="75000"/>
              <a:buFont typeface="Wingdings" pitchFamily="2" charset="2"/>
              <a:buChar char="n"/>
            </a:pPr>
            <a:r>
              <a:rPr lang="en-GB" b="0" dirty="0" smtClean="0">
                <a:solidFill>
                  <a:prstClr val="black"/>
                </a:solidFill>
                <a:latin typeface="Arial" pitchFamily="34" charset="0"/>
              </a:rPr>
              <a:t>The difference between the measured value and  the 50. percentile, expressed in units of SD.   </a:t>
            </a:r>
          </a:p>
          <a:p>
            <a:pPr marL="359173" indent="-359173">
              <a:lnSpc>
                <a:spcPct val="90000"/>
              </a:lnSpc>
              <a:buClr>
                <a:srgbClr val="3399FF"/>
              </a:buClr>
              <a:buSzPct val="60000"/>
              <a:buFont typeface="Wingdings" pitchFamily="2" charset="2"/>
              <a:buChar char="n"/>
            </a:pPr>
            <a:endParaRPr lang="cs-CZ" sz="2100" dirty="0">
              <a:solidFill>
                <a:prstClr val="black"/>
              </a:solidFill>
              <a:latin typeface="Arial" pitchFamily="34" charset="0"/>
            </a:endParaRPr>
          </a:p>
        </p:txBody>
      </p:sp>
    </p:spTree>
    <p:extLst>
      <p:ext uri="{BB962C8B-B14F-4D97-AF65-F5344CB8AC3E}">
        <p14:creationId xmlns:p14="http://schemas.microsoft.com/office/powerpoint/2010/main" val="437328767"/>
      </p:ext>
    </p:extLst>
  </p:cSld>
  <p:clrMapOvr>
    <a:masterClrMapping/>
  </p:clrMapOvr>
  <p:transition spd="med">
    <p:pull dir="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0"/>
            <a:ext cx="8997950" cy="457200"/>
          </a:xfrm>
        </p:spPr>
        <p:txBody>
          <a:bodyPr wrap="square" numCol="1" anchorCtr="0" compatLnSpc="1">
            <a:prstTxWarp prst="textNoShape">
              <a:avLst/>
            </a:prstTxWarp>
            <a:noAutofit/>
          </a:bodyPr>
          <a:lstStyle/>
          <a:p>
            <a:pPr eaLnBrk="1" hangingPunct="1">
              <a:lnSpc>
                <a:spcPts val="3561"/>
              </a:lnSpc>
              <a:defRPr/>
            </a:pPr>
            <a:r>
              <a:rPr lang="en-US" sz="2400" dirty="0" smtClean="0">
                <a:effectLst>
                  <a:outerShdw blurRad="38100" dist="38100" dir="2700000" algn="tl">
                    <a:srgbClr val="C0C0C0"/>
                  </a:outerShdw>
                </a:effectLst>
                <a:latin typeface="Arial" charset="0"/>
              </a:rPr>
              <a:t>MUAC </a:t>
            </a:r>
            <a:r>
              <a:rPr lang="cs-CZ" sz="2400" dirty="0" smtClean="0">
                <a:effectLst>
                  <a:outerShdw blurRad="38100" dist="38100" dir="2700000" algn="tl">
                    <a:srgbClr val="C0C0C0"/>
                  </a:outerShdw>
                </a:effectLst>
                <a:latin typeface="Arial" charset="0"/>
              </a:rPr>
              <a:t>(</a:t>
            </a:r>
            <a:r>
              <a:rPr lang="en-US" sz="2400" dirty="0" smtClean="0">
                <a:effectLst>
                  <a:outerShdw blurRad="38100" dist="38100" dir="2700000" algn="tl">
                    <a:srgbClr val="C0C0C0"/>
                  </a:outerShdw>
                </a:effectLst>
                <a:latin typeface="Arial" charset="0"/>
              </a:rPr>
              <a:t>Mid Upper Arm Ci</a:t>
            </a:r>
            <a:r>
              <a:rPr lang="cs-CZ" sz="2400" dirty="0" smtClean="0">
                <a:effectLst>
                  <a:outerShdw blurRad="38100" dist="38100" dir="2700000" algn="tl">
                    <a:srgbClr val="C0C0C0"/>
                  </a:outerShdw>
                </a:effectLst>
                <a:latin typeface="Arial" charset="0"/>
              </a:rPr>
              <a:t>r</a:t>
            </a:r>
            <a:r>
              <a:rPr lang="en-US" sz="2400" dirty="0" err="1" smtClean="0">
                <a:effectLst>
                  <a:outerShdw blurRad="38100" dist="38100" dir="2700000" algn="tl">
                    <a:srgbClr val="C0C0C0"/>
                  </a:outerShdw>
                </a:effectLst>
                <a:latin typeface="Arial" charset="0"/>
              </a:rPr>
              <a:t>cumference</a:t>
            </a:r>
            <a:r>
              <a:rPr lang="cs-CZ" sz="2400" dirty="0" smtClean="0">
                <a:effectLst>
                  <a:outerShdw blurRad="38100" dist="38100" dir="2700000" algn="tl">
                    <a:srgbClr val="C0C0C0"/>
                  </a:outerShdw>
                </a:effectLst>
                <a:latin typeface="Arial" charset="0"/>
              </a:rPr>
              <a:t>), MAC, AC</a:t>
            </a:r>
            <a:endParaRPr lang="en-GB" sz="24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E6843FF2-0C69-4FD3-8103-5A02812BDED2}" type="slidenum">
              <a:rPr lang="cs-CZ" sz="1300">
                <a:solidFill>
                  <a:prstClr val="black">
                    <a:lumMod val="65000"/>
                    <a:lumOff val="35000"/>
                  </a:prstClr>
                </a:solidFill>
                <a:latin typeface="Century Gothic" pitchFamily="34" charset="0"/>
              </a:rPr>
              <a:pPr>
                <a:defRPr/>
              </a:pPr>
              <a:t>67</a:t>
            </a:fld>
            <a:endParaRPr lang="cs-CZ" sz="1300" dirty="0">
              <a:solidFill>
                <a:prstClr val="black">
                  <a:lumMod val="65000"/>
                  <a:lumOff val="35000"/>
                </a:prstClr>
              </a:solidFill>
              <a:latin typeface="Century Gothic" pitchFamily="34" charset="0"/>
            </a:endParaRPr>
          </a:p>
        </p:txBody>
      </p:sp>
      <p:sp>
        <p:nvSpPr>
          <p:cNvPr id="4102" name="Line 2"/>
          <p:cNvSpPr>
            <a:spLocks noChangeShapeType="1"/>
          </p:cNvSpPr>
          <p:nvPr/>
        </p:nvSpPr>
        <p:spPr bwMode="auto">
          <a:xfrm>
            <a:off x="577850" y="533400"/>
            <a:ext cx="8915401" cy="0"/>
          </a:xfrm>
          <a:prstGeom prst="line">
            <a:avLst/>
          </a:prstGeom>
          <a:noFill/>
          <a:ln w="38100" cap="sq">
            <a:solidFill>
              <a:srgbClr val="91B2D7"/>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779" tIns="47890" rIns="95779" bIns="47890"/>
          <a:lstStyle/>
          <a:p>
            <a:pPr algn="ctr"/>
            <a:endParaRPr lang="cs-CZ" dirty="0">
              <a:solidFill>
                <a:prstClr val="white"/>
              </a:solidFill>
            </a:endParaRPr>
          </a:p>
        </p:txBody>
      </p:sp>
      <p:sp>
        <p:nvSpPr>
          <p:cNvPr id="3" name="Rectangle 1"/>
          <p:cNvSpPr>
            <a:spLocks noChangeArrowheads="1"/>
          </p:cNvSpPr>
          <p:nvPr/>
        </p:nvSpPr>
        <p:spPr bwMode="auto">
          <a:xfrm>
            <a:off x="2620964" y="3515438"/>
            <a:ext cx="193493" cy="38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779" tIns="47890" rIns="95779" bIns="47890" numCol="1" anchor="ctr" anchorCtr="0" compatLnSpc="1">
            <a:prstTxWarp prst="textNoShape">
              <a:avLst/>
            </a:prstTxWarp>
            <a:spAutoFit/>
          </a:bodyPr>
          <a:lstStyle/>
          <a:p>
            <a:endParaRPr lang="en-US" altLang="en-US" sz="1900" b="0">
              <a:solidFill>
                <a:prstClr val="black"/>
              </a:solidFill>
              <a:latin typeface="Arial" pitchFamily="34" charset="0"/>
              <a:cs typeface="Arial" pitchFamily="34" charset="0"/>
            </a:endParaRPr>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409352"/>
            <a:ext cx="9624403" cy="1143848"/>
          </a:xfrm>
          <a:prstGeom prst="rect">
            <a:avLst/>
          </a:prstGeom>
        </p:spPr>
      </p:pic>
      <p:sp>
        <p:nvSpPr>
          <p:cNvPr id="16" name="Rectangle 4"/>
          <p:cNvSpPr>
            <a:spLocks noChangeArrowheads="1"/>
          </p:cNvSpPr>
          <p:nvPr/>
        </p:nvSpPr>
        <p:spPr bwMode="auto">
          <a:xfrm>
            <a:off x="533400" y="5067302"/>
            <a:ext cx="1752600" cy="34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75000"/>
            </a:pPr>
            <a:r>
              <a:rPr lang="cs-CZ" sz="1800" b="0" i="1" dirty="0" err="1" smtClean="0">
                <a:solidFill>
                  <a:prstClr val="black"/>
                </a:solidFill>
                <a:latin typeface="Arial" pitchFamily="34" charset="0"/>
              </a:rPr>
              <a:t>Children</a:t>
            </a:r>
            <a:r>
              <a:rPr lang="cs-CZ" sz="1800" b="0" i="1" dirty="0" smtClean="0">
                <a:solidFill>
                  <a:prstClr val="black"/>
                </a:solidFill>
                <a:latin typeface="Arial" pitchFamily="34" charset="0"/>
              </a:rPr>
              <a:t> </a:t>
            </a:r>
            <a:r>
              <a:rPr lang="cs-CZ" sz="1800" b="0" i="1" dirty="0" err="1" smtClean="0">
                <a:solidFill>
                  <a:prstClr val="black"/>
                </a:solidFill>
                <a:latin typeface="Arial" pitchFamily="34" charset="0"/>
              </a:rPr>
              <a:t>tape</a:t>
            </a:r>
            <a:r>
              <a:rPr lang="cs-CZ" sz="1800" b="0" i="1" dirty="0" smtClean="0">
                <a:solidFill>
                  <a:prstClr val="black"/>
                </a:solidFill>
                <a:latin typeface="Arial" pitchFamily="34" charset="0"/>
              </a:rPr>
              <a:t>:</a:t>
            </a:r>
            <a:endParaRPr lang="en-GB" sz="2000" dirty="0">
              <a:solidFill>
                <a:prstClr val="black"/>
              </a:solidFill>
              <a:latin typeface="Arial" pitchFamily="34" charset="0"/>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9272" y="685800"/>
            <a:ext cx="3840928" cy="442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52599"/>
            <a:ext cx="3436144" cy="213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42077"/>
      </p:ext>
    </p:extLst>
  </p:cSld>
  <p:clrMapOvr>
    <a:masterClrMapping/>
  </p:clrMapOvr>
  <p:transition spd="med">
    <p:pull dir="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68</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713979" y="1524001"/>
            <a:ext cx="7972821" cy="167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gn="ctr">
              <a:lnSpc>
                <a:spcPct val="90000"/>
              </a:lnSpc>
              <a:buClr>
                <a:srgbClr val="3399FF"/>
              </a:buClr>
              <a:buSzPct val="60000"/>
            </a:pPr>
            <a:r>
              <a:rPr lang="cs-CZ" sz="7900" b="0" dirty="0">
                <a:solidFill>
                  <a:prstClr val="black"/>
                </a:solidFill>
                <a:latin typeface="Arial" pitchFamily="34" charset="0"/>
              </a:rPr>
              <a:t> </a:t>
            </a:r>
            <a:r>
              <a:rPr lang="en-GB" sz="8000" b="0" dirty="0">
                <a:solidFill>
                  <a:prstClr val="black"/>
                </a:solidFill>
                <a:latin typeface="Arial" pitchFamily="34" charset="0"/>
              </a:rPr>
              <a:t>Screening tests</a:t>
            </a:r>
            <a:endParaRPr lang="en-GB" sz="8000" dirty="0">
              <a:solidFill>
                <a:prstClr val="black"/>
              </a:solidFill>
              <a:latin typeface="Arial" pitchFamily="34" charset="0"/>
            </a:endParaRPr>
          </a:p>
        </p:txBody>
      </p:sp>
    </p:spTree>
    <p:extLst>
      <p:ext uri="{BB962C8B-B14F-4D97-AF65-F5344CB8AC3E}">
        <p14:creationId xmlns:p14="http://schemas.microsoft.com/office/powerpoint/2010/main" val="3918421367"/>
      </p:ext>
    </p:extLst>
  </p:cSld>
  <p:clrMapOvr>
    <a:masterClrMapping/>
  </p:clrMapOvr>
  <p:transition spd="med">
    <p:pull dir="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562373" y="114301"/>
            <a:ext cx="8997950" cy="495301"/>
          </a:xfrm>
        </p:spPr>
        <p:txBody>
          <a:bodyPr wrap="square" numCol="1" anchorCtr="0" compatLnSpc="1">
            <a:prstTxWarp prst="textNoShape">
              <a:avLst/>
            </a:prstTxWarp>
            <a:noAutofit/>
          </a:bodyPr>
          <a:lstStyle/>
          <a:p>
            <a:pPr eaLnBrk="1" hangingPunct="1">
              <a:lnSpc>
                <a:spcPct val="100000"/>
              </a:lnSpc>
            </a:pPr>
            <a:r>
              <a:rPr lang="en-GB" sz="2500" dirty="0">
                <a:effectLst>
                  <a:outerShdw blurRad="38100" dist="38100" dir="2700000" algn="tl">
                    <a:srgbClr val="C0C0C0"/>
                  </a:outerShdw>
                </a:effectLst>
                <a:latin typeface="Arial" pitchFamily="34" charset="0"/>
              </a:rPr>
              <a:t>Validated screening test </a:t>
            </a:r>
            <a:endParaRPr lang="en-GB"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69</a:t>
            </a:fld>
            <a:endParaRPr lang="cs-CZ" sz="1300" dirty="0">
              <a:solidFill>
                <a:prstClr val="black">
                  <a:lumMod val="65000"/>
                  <a:lumOff val="35000"/>
                </a:prstClr>
              </a:solidFill>
              <a:latin typeface="Century Gothic" pitchFamily="34" charset="0"/>
            </a:endParaRPr>
          </a:p>
        </p:txBody>
      </p:sp>
      <p:sp>
        <p:nvSpPr>
          <p:cNvPr id="77828" name="Rectangle 4"/>
          <p:cNvSpPr>
            <a:spLocks noChangeArrowheads="1"/>
          </p:cNvSpPr>
          <p:nvPr/>
        </p:nvSpPr>
        <p:spPr bwMode="auto">
          <a:xfrm>
            <a:off x="660400" y="12192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cs-CZ" b="0" dirty="0" smtClean="0">
                <a:solidFill>
                  <a:prstClr val="black"/>
                </a:solidFill>
                <a:latin typeface="Arial" pitchFamily="34" charset="0"/>
              </a:rPr>
              <a:t>MNA – </a:t>
            </a:r>
            <a:r>
              <a:rPr lang="en-GB" b="0" dirty="0" smtClean="0">
                <a:solidFill>
                  <a:prstClr val="black"/>
                </a:solidFill>
                <a:latin typeface="Arial" pitchFamily="34" charset="0"/>
              </a:rPr>
              <a:t>Mini Nutritional Assessment</a:t>
            </a:r>
            <a:r>
              <a:rPr lang="cs-CZ" b="0" dirty="0" smtClean="0">
                <a:solidFill>
                  <a:prstClr val="black"/>
                </a:solidFill>
                <a:latin typeface="Arial" pitchFamily="34" charset="0"/>
              </a:rPr>
              <a:t> </a:t>
            </a:r>
            <a:r>
              <a:rPr lang="cs-CZ" sz="1800" b="0" dirty="0" smtClean="0">
                <a:solidFill>
                  <a:prstClr val="black"/>
                </a:solidFill>
                <a:latin typeface="Arial" pitchFamily="34" charset="0"/>
              </a:rPr>
              <a:t>(+ MNA-SF – </a:t>
            </a:r>
            <a:r>
              <a:rPr lang="cs-CZ" sz="1800" b="0" dirty="0" err="1" smtClean="0">
                <a:solidFill>
                  <a:prstClr val="black"/>
                </a:solidFill>
                <a:latin typeface="Arial" pitchFamily="34" charset="0"/>
              </a:rPr>
              <a:t>short</a:t>
            </a:r>
            <a:r>
              <a:rPr lang="cs-CZ" sz="1800" b="0" dirty="0" smtClean="0">
                <a:solidFill>
                  <a:prstClr val="black"/>
                </a:solidFill>
                <a:latin typeface="Arial" pitchFamily="34" charset="0"/>
              </a:rPr>
              <a:t> </a:t>
            </a:r>
            <a:r>
              <a:rPr lang="cs-CZ" sz="1800" b="0" dirty="0" err="1" smtClean="0">
                <a:solidFill>
                  <a:prstClr val="black"/>
                </a:solidFill>
                <a:latin typeface="Arial" pitchFamily="34" charset="0"/>
              </a:rPr>
              <a:t>form</a:t>
            </a:r>
            <a:r>
              <a:rPr lang="cs-CZ" sz="1800" b="0" dirty="0" smtClean="0">
                <a:solidFill>
                  <a:prstClr val="black"/>
                </a:solidFill>
                <a:latin typeface="Arial" pitchFamily="34" charset="0"/>
              </a:rPr>
              <a:t>)</a:t>
            </a:r>
            <a:endParaRPr lang="en-GB" sz="1800" dirty="0">
              <a:solidFill>
                <a:prstClr val="black"/>
              </a:solidFill>
              <a:latin typeface="Arial" pitchFamily="34" charset="0"/>
            </a:endParaRPr>
          </a:p>
        </p:txBody>
      </p:sp>
      <p:sp>
        <p:nvSpPr>
          <p:cNvPr id="77829" name="Line 2"/>
          <p:cNvSpPr>
            <a:spLocks noChangeShapeType="1"/>
          </p:cNvSpPr>
          <p:nvPr/>
        </p:nvSpPr>
        <p:spPr bwMode="auto">
          <a:xfrm>
            <a:off x="742949" y="7620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77830" name="Rectangle 4"/>
          <p:cNvSpPr>
            <a:spLocks noChangeArrowheads="1"/>
          </p:cNvSpPr>
          <p:nvPr/>
        </p:nvSpPr>
        <p:spPr bwMode="auto">
          <a:xfrm>
            <a:off x="660401" y="1828800"/>
            <a:ext cx="9163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itchFamily="2" charset="2"/>
              <a:buChar char="n"/>
            </a:pPr>
            <a:r>
              <a:rPr lang="cs-CZ" b="0" dirty="0" smtClean="0">
                <a:solidFill>
                  <a:prstClr val="black"/>
                </a:solidFill>
                <a:latin typeface="Arial" pitchFamily="34" charset="0"/>
              </a:rPr>
              <a:t>SGA – </a:t>
            </a:r>
            <a:r>
              <a:rPr lang="en-GB" b="0" dirty="0" smtClean="0">
                <a:solidFill>
                  <a:prstClr val="black"/>
                </a:solidFill>
                <a:latin typeface="Arial" pitchFamily="34" charset="0"/>
              </a:rPr>
              <a:t>Subjective Global Assessment</a:t>
            </a:r>
            <a:endParaRPr lang="en-GB" sz="2100" dirty="0">
              <a:solidFill>
                <a:prstClr val="black"/>
              </a:solidFill>
              <a:latin typeface="Arial" pitchFamily="34" charset="0"/>
            </a:endParaRPr>
          </a:p>
        </p:txBody>
      </p:sp>
      <p:sp>
        <p:nvSpPr>
          <p:cNvPr id="13" name="Rectangle 4"/>
          <p:cNvSpPr>
            <a:spLocks noChangeArrowheads="1"/>
          </p:cNvSpPr>
          <p:nvPr/>
        </p:nvSpPr>
        <p:spPr bwMode="auto">
          <a:xfrm>
            <a:off x="660401" y="2590800"/>
            <a:ext cx="9163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itchFamily="2" charset="2"/>
              <a:buChar char="n"/>
            </a:pPr>
            <a:r>
              <a:rPr lang="cs-CZ" b="0" dirty="0" smtClean="0">
                <a:solidFill>
                  <a:prstClr val="black"/>
                </a:solidFill>
                <a:latin typeface="Arial" pitchFamily="34" charset="0"/>
              </a:rPr>
              <a:t>NRS </a:t>
            </a:r>
            <a:r>
              <a:rPr lang="cs-CZ" sz="2000" b="0" dirty="0" smtClean="0">
                <a:solidFill>
                  <a:prstClr val="black"/>
                </a:solidFill>
                <a:latin typeface="Arial" pitchFamily="34" charset="0"/>
              </a:rPr>
              <a:t>(</a:t>
            </a:r>
            <a:r>
              <a:rPr lang="cs-CZ" sz="2000" b="0" dirty="0" err="1" smtClean="0">
                <a:solidFill>
                  <a:prstClr val="black"/>
                </a:solidFill>
                <a:latin typeface="Arial" pitchFamily="34" charset="0"/>
              </a:rPr>
              <a:t>or</a:t>
            </a:r>
            <a:r>
              <a:rPr lang="cs-CZ" sz="2000" b="0" dirty="0" smtClean="0">
                <a:solidFill>
                  <a:prstClr val="black"/>
                </a:solidFill>
                <a:latin typeface="Arial" pitchFamily="34" charset="0"/>
              </a:rPr>
              <a:t> NRS 2002) </a:t>
            </a:r>
            <a:r>
              <a:rPr lang="en-US" b="0" dirty="0" smtClean="0">
                <a:solidFill>
                  <a:prstClr val="black"/>
                </a:solidFill>
                <a:latin typeface="Arial" pitchFamily="34" charset="0"/>
              </a:rPr>
              <a:t>– Nutritional Risk Screening</a:t>
            </a:r>
            <a:endParaRPr lang="en-US" sz="2100" dirty="0">
              <a:solidFill>
                <a:prstClr val="black"/>
              </a:solidFill>
              <a:latin typeface="Arial" pitchFamily="34" charset="0"/>
            </a:endParaRPr>
          </a:p>
        </p:txBody>
      </p:sp>
      <p:sp>
        <p:nvSpPr>
          <p:cNvPr id="14" name="Rectangle 4"/>
          <p:cNvSpPr>
            <a:spLocks noChangeArrowheads="1"/>
          </p:cNvSpPr>
          <p:nvPr/>
        </p:nvSpPr>
        <p:spPr bwMode="auto">
          <a:xfrm>
            <a:off x="660401" y="3352800"/>
            <a:ext cx="9163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110000"/>
              </a:lnSpc>
              <a:buClr>
                <a:srgbClr val="3399FF"/>
              </a:buClr>
              <a:buSzPct val="60000"/>
              <a:buFont typeface="Wingdings" pitchFamily="2" charset="2"/>
              <a:buChar char="n"/>
            </a:pPr>
            <a:r>
              <a:rPr lang="cs-CZ" b="0" dirty="0" smtClean="0">
                <a:solidFill>
                  <a:prstClr val="black"/>
                </a:solidFill>
                <a:latin typeface="Arial" pitchFamily="34" charset="0"/>
              </a:rPr>
              <a:t>MUST – </a:t>
            </a:r>
            <a:r>
              <a:rPr lang="en-GB" b="0" dirty="0" smtClean="0">
                <a:solidFill>
                  <a:prstClr val="black"/>
                </a:solidFill>
                <a:latin typeface="Arial" pitchFamily="34" charset="0"/>
              </a:rPr>
              <a:t>Malnutrition Universal Screening Tool</a:t>
            </a:r>
            <a:endParaRPr lang="en-GB" sz="2100" dirty="0">
              <a:solidFill>
                <a:prstClr val="black"/>
              </a:solidFill>
              <a:latin typeface="Arial" pitchFamily="34" charset="0"/>
            </a:endParaRPr>
          </a:p>
        </p:txBody>
      </p:sp>
      <p:pic>
        <p:nvPicPr>
          <p:cNvPr id="15"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76" y="4419600"/>
            <a:ext cx="7799224" cy="233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360018"/>
      </p:ext>
    </p:extLst>
  </p:cSld>
  <p:clrMapOvr>
    <a:masterClrMapping/>
  </p:clrMapOvr>
  <p:transition spd="med">
    <p:pull dir="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a:t>
            </a:fld>
            <a:endParaRPr lang="cs-CZ" sz="1300" dirty="0">
              <a:solidFill>
                <a:prstClr val="black">
                  <a:lumMod val="65000"/>
                  <a:lumOff val="35000"/>
                </a:prstClr>
              </a:solidFill>
              <a:latin typeface="Century Gothic" pitchFamily="34" charset="0"/>
            </a:endParaRPr>
          </a:p>
        </p:txBody>
      </p:sp>
      <p:pic>
        <p:nvPicPr>
          <p:cNvPr id="6146" name="Picture 2" descr="http://www.validnutrition.org/wp-content/uploads/2017/07/malnutrition-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2" y="221088"/>
            <a:ext cx="9740899" cy="6332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723523"/>
      </p:ext>
    </p:extLst>
  </p:cSld>
  <p:clrMapOvr>
    <a:masterClrMapping/>
  </p:clrMapOvr>
  <p:transition spd="med">
    <p:pull dir="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70</a:t>
            </a:fld>
            <a:endParaRPr lang="cs-CZ" sz="1300">
              <a:solidFill>
                <a:prstClr val="black">
                  <a:lumMod val="65000"/>
                  <a:lumOff val="35000"/>
                </a:prstClr>
              </a:solidFill>
              <a:latin typeface="Century Gothic"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1600" y="16463"/>
            <a:ext cx="4633950" cy="6841538"/>
          </a:xfrm>
          <a:prstGeom prst="rect">
            <a:avLst/>
          </a:prstGeom>
        </p:spPr>
      </p:pic>
      <p:sp>
        <p:nvSpPr>
          <p:cNvPr id="3" name="Obdélník 2"/>
          <p:cNvSpPr/>
          <p:nvPr/>
        </p:nvSpPr>
        <p:spPr>
          <a:xfrm>
            <a:off x="304800" y="533400"/>
            <a:ext cx="1687770" cy="523220"/>
          </a:xfrm>
          <a:prstGeom prst="rect">
            <a:avLst/>
          </a:prstGeom>
        </p:spPr>
        <p:txBody>
          <a:bodyPr wrap="none">
            <a:spAutoFit/>
          </a:bodyPr>
          <a:lstStyle/>
          <a:p>
            <a:r>
              <a:rPr lang="cs-CZ" sz="2800" dirty="0">
                <a:solidFill>
                  <a:schemeClr val="tx2">
                    <a:lumMod val="75000"/>
                  </a:schemeClr>
                </a:solidFill>
                <a:effectLst>
                  <a:outerShdw blurRad="38100" dist="38100" dir="2700000" algn="tl">
                    <a:srgbClr val="C0C0C0"/>
                  </a:outerShdw>
                </a:effectLst>
                <a:latin typeface="Arial" pitchFamily="34" charset="0"/>
              </a:rPr>
              <a:t>MNA </a:t>
            </a:r>
            <a:r>
              <a:rPr lang="cs-CZ" sz="2400" b="0" dirty="0" smtClean="0">
                <a:solidFill>
                  <a:schemeClr val="tx2">
                    <a:lumMod val="75000"/>
                  </a:schemeClr>
                </a:solidFill>
                <a:effectLst>
                  <a:outerShdw blurRad="38100" dist="38100" dir="2700000" algn="tl">
                    <a:srgbClr val="C0C0C0"/>
                  </a:outerShdw>
                </a:effectLst>
                <a:latin typeface="Arial" pitchFamily="34" charset="0"/>
              </a:rPr>
              <a:t>(SF)</a:t>
            </a:r>
            <a:endParaRPr lang="en-US" sz="2400" b="0" dirty="0">
              <a:solidFill>
                <a:schemeClr val="tx2">
                  <a:lumMod val="75000"/>
                </a:schemeClr>
              </a:solidFill>
            </a:endParaRPr>
          </a:p>
        </p:txBody>
      </p:sp>
    </p:spTree>
    <p:extLst>
      <p:ext uri="{BB962C8B-B14F-4D97-AF65-F5344CB8AC3E}">
        <p14:creationId xmlns:p14="http://schemas.microsoft.com/office/powerpoint/2010/main" val="626968678"/>
      </p:ext>
    </p:extLst>
  </p:cSld>
  <p:clrMapOvr>
    <a:masterClrMapping/>
  </p:clrMapOvr>
  <p:transition spd="med">
    <p:pull dir="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71</a:t>
            </a:fld>
            <a:endParaRPr lang="cs-CZ" sz="1300">
              <a:solidFill>
                <a:prstClr val="black">
                  <a:lumMod val="65000"/>
                  <a:lumOff val="35000"/>
                </a:prstClr>
              </a:solidFill>
              <a:latin typeface="Century Gothic" pitchFamily="34" charset="0"/>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4965701" cy="1961705"/>
          </a:xfrm>
          <a:prstGeom prst="rect">
            <a:avLst/>
          </a:prstGeom>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271254"/>
            <a:ext cx="5089080" cy="4434348"/>
          </a:xfrm>
          <a:prstGeom prst="rect">
            <a:avLst/>
          </a:prstGeom>
        </p:spPr>
      </p:pic>
      <p:pic>
        <p:nvPicPr>
          <p:cNvPr id="10" name="Obráze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410651"/>
            <a:ext cx="4716117" cy="6447349"/>
          </a:xfrm>
          <a:prstGeom prst="rect">
            <a:avLst/>
          </a:prstGeom>
        </p:spPr>
      </p:pic>
      <p:sp>
        <p:nvSpPr>
          <p:cNvPr id="7" name="Rectangle 3"/>
          <p:cNvSpPr txBox="1">
            <a:spLocks noChangeArrowheads="1"/>
          </p:cNvSpPr>
          <p:nvPr/>
        </p:nvSpPr>
        <p:spPr>
          <a:xfrm>
            <a:off x="3733800" y="76200"/>
            <a:ext cx="2209800" cy="304800"/>
          </a:xfrm>
          <a:prstGeom prst="rect">
            <a:avLst/>
          </a:prstGeom>
        </p:spPr>
        <p:txBody>
          <a:bodyPr vert="horz" wrap="square" lIns="95779" tIns="47890" rIns="95779" bIns="47890" numCol="1" rtlCol="0" anchor="b" anchorCtr="0" compatLnSpc="1">
            <a:prstTxWarp prst="textNoShape">
              <a:avLst/>
            </a:prstTxWarp>
            <a:noAutofit/>
          </a:bodyPr>
          <a:lstStyle>
            <a:lvl1pPr algn="ctr" rtl="0" eaLnBrk="0" fontAlgn="base" hangingPunct="0">
              <a:lnSpc>
                <a:spcPts val="6075"/>
              </a:lnSpc>
              <a:spcBef>
                <a:spcPct val="0"/>
              </a:spcBef>
              <a:spcAft>
                <a:spcPct val="0"/>
              </a:spcAft>
              <a:defRPr sz="57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6075"/>
              </a:lnSpc>
              <a:spcBef>
                <a:spcPct val="0"/>
              </a:spcBef>
              <a:spcAft>
                <a:spcPct val="0"/>
              </a:spcAft>
              <a:defRPr sz="5700">
                <a:solidFill>
                  <a:schemeClr val="tx2"/>
                </a:solidFill>
                <a:latin typeface="Palatino Linotype" pitchFamily="18" charset="0"/>
              </a:defRPr>
            </a:lvl2pPr>
            <a:lvl3pPr algn="ctr" rtl="0" eaLnBrk="0" fontAlgn="base" hangingPunct="0">
              <a:lnSpc>
                <a:spcPts val="6075"/>
              </a:lnSpc>
              <a:spcBef>
                <a:spcPct val="0"/>
              </a:spcBef>
              <a:spcAft>
                <a:spcPct val="0"/>
              </a:spcAft>
              <a:defRPr sz="5700">
                <a:solidFill>
                  <a:schemeClr val="tx2"/>
                </a:solidFill>
                <a:latin typeface="Palatino Linotype" pitchFamily="18" charset="0"/>
              </a:defRPr>
            </a:lvl3pPr>
            <a:lvl4pPr algn="ctr" rtl="0" eaLnBrk="0" fontAlgn="base" hangingPunct="0">
              <a:lnSpc>
                <a:spcPts val="6075"/>
              </a:lnSpc>
              <a:spcBef>
                <a:spcPct val="0"/>
              </a:spcBef>
              <a:spcAft>
                <a:spcPct val="0"/>
              </a:spcAft>
              <a:defRPr sz="5700">
                <a:solidFill>
                  <a:schemeClr val="tx2"/>
                </a:solidFill>
                <a:latin typeface="Palatino Linotype" pitchFamily="18" charset="0"/>
              </a:defRPr>
            </a:lvl4pPr>
            <a:lvl5pPr algn="ctr" rtl="0" eaLnBrk="0" fontAlgn="base" hangingPunct="0">
              <a:lnSpc>
                <a:spcPts val="6075"/>
              </a:lnSpc>
              <a:spcBef>
                <a:spcPct val="0"/>
              </a:spcBef>
              <a:spcAft>
                <a:spcPct val="0"/>
              </a:spcAft>
              <a:defRPr sz="5700">
                <a:solidFill>
                  <a:schemeClr val="tx2"/>
                </a:solidFill>
                <a:latin typeface="Palatino Linotype" pitchFamily="18" charset="0"/>
              </a:defRPr>
            </a:lvl5pPr>
            <a:lvl6pPr marL="478898" algn="ctr" rtl="0" fontAlgn="base">
              <a:lnSpc>
                <a:spcPts val="6075"/>
              </a:lnSpc>
              <a:spcBef>
                <a:spcPct val="0"/>
              </a:spcBef>
              <a:spcAft>
                <a:spcPct val="0"/>
              </a:spcAft>
              <a:defRPr sz="5700">
                <a:solidFill>
                  <a:schemeClr val="tx2"/>
                </a:solidFill>
                <a:latin typeface="Palatino Linotype" pitchFamily="18" charset="0"/>
              </a:defRPr>
            </a:lvl6pPr>
            <a:lvl7pPr marL="957795" algn="ctr" rtl="0" fontAlgn="base">
              <a:lnSpc>
                <a:spcPts val="6075"/>
              </a:lnSpc>
              <a:spcBef>
                <a:spcPct val="0"/>
              </a:spcBef>
              <a:spcAft>
                <a:spcPct val="0"/>
              </a:spcAft>
              <a:defRPr sz="5700">
                <a:solidFill>
                  <a:schemeClr val="tx2"/>
                </a:solidFill>
                <a:latin typeface="Palatino Linotype" pitchFamily="18" charset="0"/>
              </a:defRPr>
            </a:lvl7pPr>
            <a:lvl8pPr marL="1436690" algn="ctr" rtl="0" fontAlgn="base">
              <a:lnSpc>
                <a:spcPts val="6075"/>
              </a:lnSpc>
              <a:spcBef>
                <a:spcPct val="0"/>
              </a:spcBef>
              <a:spcAft>
                <a:spcPct val="0"/>
              </a:spcAft>
              <a:defRPr sz="5700">
                <a:solidFill>
                  <a:schemeClr val="tx2"/>
                </a:solidFill>
                <a:latin typeface="Palatino Linotype" pitchFamily="18" charset="0"/>
              </a:defRPr>
            </a:lvl8pPr>
            <a:lvl9pPr marL="1915588" algn="ctr" rtl="0" fontAlgn="base">
              <a:lnSpc>
                <a:spcPts val="6075"/>
              </a:lnSpc>
              <a:spcBef>
                <a:spcPct val="0"/>
              </a:spcBef>
              <a:spcAft>
                <a:spcPct val="0"/>
              </a:spcAft>
              <a:defRPr sz="5700">
                <a:solidFill>
                  <a:schemeClr val="tx2"/>
                </a:solidFill>
                <a:latin typeface="Palatino Linotype" pitchFamily="18" charset="0"/>
              </a:defRPr>
            </a:lvl9pPr>
          </a:lstStyle>
          <a:p>
            <a:pPr algn="l" eaLnBrk="1" hangingPunct="1">
              <a:lnSpc>
                <a:spcPts val="3561"/>
              </a:lnSpc>
            </a:pPr>
            <a:r>
              <a:rPr lang="cs-CZ" sz="1900" b="0" dirty="0" smtClean="0">
                <a:effectLst>
                  <a:outerShdw blurRad="38100" dist="38100" dir="2700000" algn="tl">
                    <a:srgbClr val="C0C0C0"/>
                  </a:outerShdw>
                </a:effectLst>
                <a:latin typeface="Arial" pitchFamily="34" charset="0"/>
              </a:rPr>
              <a:t>MNA - </a:t>
            </a:r>
            <a:r>
              <a:rPr lang="cs-CZ" sz="1900" b="0" dirty="0" err="1" smtClean="0">
                <a:effectLst>
                  <a:outerShdw blurRad="38100" dist="38100" dir="2700000" algn="tl">
                    <a:srgbClr val="C0C0C0"/>
                  </a:outerShdw>
                </a:effectLst>
                <a:latin typeface="Arial" pitchFamily="34" charset="0"/>
              </a:rPr>
              <a:t>continuing</a:t>
            </a:r>
            <a:endParaRPr lang="cs-CZ" sz="1900" b="0" dirty="0">
              <a:effectLst>
                <a:outerShdw blurRad="38100" dist="38100" dir="2700000" algn="tl">
                  <a:srgbClr val="C0C0C0"/>
                </a:outerShdw>
              </a:effectLst>
            </a:endParaRPr>
          </a:p>
        </p:txBody>
      </p:sp>
    </p:spTree>
    <p:extLst>
      <p:ext uri="{BB962C8B-B14F-4D97-AF65-F5344CB8AC3E}">
        <p14:creationId xmlns:p14="http://schemas.microsoft.com/office/powerpoint/2010/main" val="3381203274"/>
      </p:ext>
    </p:extLst>
  </p:cSld>
  <p:clrMapOvr>
    <a:masterClrMapping/>
  </p:clrMapOvr>
  <p:transition spd="med">
    <p:pull dir="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72</a:t>
            </a:fld>
            <a:endParaRPr lang="cs-CZ" sz="1300">
              <a:solidFill>
                <a:prstClr val="black">
                  <a:lumMod val="65000"/>
                  <a:lumOff val="35000"/>
                </a:prstClr>
              </a:solidFill>
              <a:latin typeface="Century Gothic" pitchFamily="34" charset="0"/>
            </a:endParaRPr>
          </a:p>
        </p:txBody>
      </p:sp>
      <p:pic>
        <p:nvPicPr>
          <p:cNvPr id="6146"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355" y="116705"/>
            <a:ext cx="8033146" cy="666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229658"/>
      </p:ext>
    </p:extLst>
  </p:cSld>
  <p:clrMapOvr>
    <a:masterClrMapping/>
  </p:clrMapOvr>
  <p:transition spd="med">
    <p:pull dir="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95301" y="76201"/>
            <a:ext cx="8997950" cy="457200"/>
          </a:xfrm>
        </p:spPr>
        <p:txBody>
          <a:bodyPr wrap="square" numCol="1" anchorCtr="0" compatLnSpc="1">
            <a:prstTxWarp prst="textNoShape">
              <a:avLst/>
            </a:prstTxWarp>
            <a:noAutofit/>
          </a:bodyPr>
          <a:lstStyle/>
          <a:p>
            <a:pPr eaLnBrk="1" hangingPunct="1">
              <a:lnSpc>
                <a:spcPts val="3561"/>
              </a:lnSpc>
            </a:pPr>
            <a:r>
              <a:rPr lang="en-GB" sz="1900" dirty="0">
                <a:effectLst>
                  <a:outerShdw blurRad="38100" dist="38100" dir="2700000" algn="tl">
                    <a:srgbClr val="C0C0C0"/>
                  </a:outerShdw>
                </a:effectLst>
                <a:latin typeface="Arial" pitchFamily="34" charset="0"/>
              </a:rPr>
              <a:t>SGA – Subjective Global Assessment</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493251" y="822960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73</a:t>
            </a:fld>
            <a:endParaRPr lang="cs-CZ" sz="1300" dirty="0">
              <a:solidFill>
                <a:prstClr val="black">
                  <a:lumMod val="65000"/>
                  <a:lumOff val="35000"/>
                </a:prstClr>
              </a:solidFill>
              <a:latin typeface="Century Gothic" pitchFamily="34" charset="0"/>
            </a:endParaRPr>
          </a:p>
        </p:txBody>
      </p:sp>
      <p:sp>
        <p:nvSpPr>
          <p:cNvPr id="77829" name="Line 2"/>
          <p:cNvSpPr>
            <a:spLocks noChangeShapeType="1"/>
          </p:cNvSpPr>
          <p:nvPr/>
        </p:nvSpPr>
        <p:spPr bwMode="auto">
          <a:xfrm>
            <a:off x="577850" y="457200"/>
            <a:ext cx="8915401" cy="0"/>
          </a:xfrm>
          <a:prstGeom prst="line">
            <a:avLst/>
          </a:prstGeom>
          <a:noFill/>
          <a:ln w="3810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
        <p:nvSpPr>
          <p:cNvPr id="2" name="Obdélník 1"/>
          <p:cNvSpPr/>
          <p:nvPr/>
        </p:nvSpPr>
        <p:spPr>
          <a:xfrm>
            <a:off x="247652" y="533400"/>
            <a:ext cx="9410699" cy="6657999"/>
          </a:xfrm>
          <a:prstGeom prst="rect">
            <a:avLst/>
          </a:prstGeom>
        </p:spPr>
        <p:txBody>
          <a:bodyPr wrap="square" lIns="95779" tIns="47890" rIns="95779" bIns="47890">
            <a:spAutoFit/>
          </a:bodyPr>
          <a:lstStyle/>
          <a:p>
            <a:pPr algn="just">
              <a:lnSpc>
                <a:spcPct val="120000"/>
              </a:lnSpc>
              <a:spcAft>
                <a:spcPts val="941"/>
              </a:spcAft>
              <a:buClr>
                <a:srgbClr val="00B0F0"/>
              </a:buClr>
              <a:tabLst>
                <a:tab pos="478898" algn="l"/>
              </a:tabLst>
            </a:pPr>
            <a:r>
              <a:rPr lang="en-GB" sz="1900" b="0" i="1" dirty="0">
                <a:solidFill>
                  <a:srgbClr val="000000"/>
                </a:solidFill>
                <a:latin typeface="Helvetica 35 Thin"/>
                <a:cs typeface="Helvetica 35 Thin"/>
              </a:rPr>
              <a:t>It covers 3 areas:</a:t>
            </a:r>
          </a:p>
          <a:p>
            <a:pPr marL="359173" indent="-359173" algn="just">
              <a:lnSpc>
                <a:spcPct val="120000"/>
              </a:lnSpc>
              <a:spcAft>
                <a:spcPts val="0"/>
              </a:spcAft>
              <a:buClr>
                <a:srgbClr val="00B0F0"/>
              </a:buClr>
              <a:buFont typeface="Wingdings"/>
              <a:buChar char=""/>
              <a:tabLst>
                <a:tab pos="478898" algn="l"/>
              </a:tabLst>
            </a:pPr>
            <a:r>
              <a:rPr lang="en-GB" sz="2100" b="0" dirty="0">
                <a:solidFill>
                  <a:srgbClr val="000000"/>
                </a:solidFill>
                <a:latin typeface="Helvetica 35 Thin"/>
                <a:cs typeface="Helvetica 35 Thin"/>
              </a:rPr>
              <a:t>Medical History</a:t>
            </a:r>
          </a:p>
          <a:p>
            <a:pPr marL="1131253" indent="-299311" algn="just">
              <a:lnSpc>
                <a:spcPct val="120000"/>
              </a:lnSpc>
              <a:spcAft>
                <a:spcPts val="209"/>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Weight change</a:t>
            </a:r>
          </a:p>
          <a:p>
            <a:pPr marL="1131253" indent="-299311" algn="just">
              <a:lnSpc>
                <a:spcPct val="120000"/>
              </a:lnSpc>
              <a:spcAft>
                <a:spcPts val="209"/>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Dietary intake change</a:t>
            </a:r>
          </a:p>
          <a:p>
            <a:pPr marL="1131253" indent="-299311" algn="just">
              <a:lnSpc>
                <a:spcPct val="120000"/>
              </a:lnSpc>
              <a:spcAft>
                <a:spcPts val="209"/>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Gastrointestinal symptoms</a:t>
            </a:r>
          </a:p>
          <a:p>
            <a:pPr marL="1131253" indent="-299311" algn="just">
              <a:lnSpc>
                <a:spcPct val="120000"/>
              </a:lnSpc>
              <a:spcAft>
                <a:spcPts val="209"/>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Functional capacity</a:t>
            </a:r>
          </a:p>
          <a:p>
            <a:pPr marL="359173" indent="-359173" algn="just">
              <a:lnSpc>
                <a:spcPct val="120000"/>
              </a:lnSpc>
              <a:spcAft>
                <a:spcPts val="628"/>
              </a:spcAft>
              <a:buClr>
                <a:srgbClr val="00B0F0"/>
              </a:buClr>
              <a:buFont typeface="Wingdings"/>
              <a:buChar char=""/>
              <a:tabLst>
                <a:tab pos="478898" algn="l"/>
              </a:tabLst>
            </a:pPr>
            <a:endParaRPr lang="en-GB" sz="700" b="0" dirty="0">
              <a:solidFill>
                <a:srgbClr val="000000"/>
              </a:solidFill>
              <a:latin typeface="Helvetica 35 Thin"/>
              <a:cs typeface="Helvetica 35 Thin"/>
            </a:endParaRPr>
          </a:p>
          <a:p>
            <a:pPr marL="359173" indent="-359173" algn="just">
              <a:lnSpc>
                <a:spcPct val="120000"/>
              </a:lnSpc>
              <a:spcAft>
                <a:spcPts val="628"/>
              </a:spcAft>
              <a:buClr>
                <a:srgbClr val="00B0F0"/>
              </a:buClr>
              <a:buFont typeface="Wingdings"/>
              <a:buChar char=""/>
              <a:tabLst>
                <a:tab pos="478898" algn="l"/>
              </a:tabLst>
            </a:pPr>
            <a:r>
              <a:rPr lang="en-GB" sz="2100" b="0" dirty="0">
                <a:solidFill>
                  <a:srgbClr val="000000"/>
                </a:solidFill>
                <a:latin typeface="Helvetica 35 Thin"/>
                <a:cs typeface="Helvetica 35 Thin"/>
              </a:rPr>
              <a:t>Physical examination</a:t>
            </a:r>
          </a:p>
          <a:p>
            <a:pPr marL="1131253" indent="-299311" algn="just">
              <a:lnSpc>
                <a:spcPct val="120000"/>
              </a:lnSpc>
              <a:spcAft>
                <a:spcPts val="0"/>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Loss of subcutaneous fat</a:t>
            </a:r>
          </a:p>
          <a:p>
            <a:pPr marL="1131253" indent="-299311" algn="just">
              <a:lnSpc>
                <a:spcPct val="120000"/>
              </a:lnSpc>
              <a:spcAft>
                <a:spcPts val="0"/>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Loss of muscle mass</a:t>
            </a:r>
          </a:p>
          <a:p>
            <a:pPr marL="1131253" indent="-299311" algn="just">
              <a:lnSpc>
                <a:spcPct val="120000"/>
              </a:lnSpc>
              <a:spcAft>
                <a:spcPts val="0"/>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Presence of oedema, ascites </a:t>
            </a:r>
          </a:p>
          <a:p>
            <a:pPr marL="831942" algn="just">
              <a:lnSpc>
                <a:spcPct val="120000"/>
              </a:lnSpc>
              <a:spcAft>
                <a:spcPts val="0"/>
              </a:spcAft>
              <a:buClr>
                <a:srgbClr val="00B0F0"/>
              </a:buClr>
              <a:tabLst>
                <a:tab pos="478898" algn="l"/>
              </a:tabLst>
            </a:pPr>
            <a:endParaRPr lang="en-GB" sz="700" b="0" dirty="0">
              <a:solidFill>
                <a:srgbClr val="000000"/>
              </a:solidFill>
              <a:latin typeface="Helvetica 35 Thin"/>
              <a:cs typeface="Helvetica 35 Thin"/>
            </a:endParaRPr>
          </a:p>
          <a:p>
            <a:pPr marL="359173" indent="-359173" algn="just">
              <a:lnSpc>
                <a:spcPct val="120000"/>
              </a:lnSpc>
              <a:spcAft>
                <a:spcPts val="0"/>
              </a:spcAft>
              <a:buClr>
                <a:srgbClr val="00B0F0"/>
              </a:buClr>
              <a:buFont typeface="Wingdings"/>
              <a:buChar char=""/>
              <a:tabLst>
                <a:tab pos="478898" algn="l"/>
              </a:tabLst>
            </a:pPr>
            <a:r>
              <a:rPr lang="en-GB" sz="2100" b="0" dirty="0">
                <a:solidFill>
                  <a:srgbClr val="000000"/>
                </a:solidFill>
                <a:latin typeface="Helvetica 35 Thin"/>
                <a:cs typeface="Helvetica 35 Thin"/>
              </a:rPr>
              <a:t>Subjective global assessment</a:t>
            </a:r>
          </a:p>
          <a:p>
            <a:pPr marL="1131253" indent="-299311" algn="just">
              <a:lnSpc>
                <a:spcPct val="120000"/>
              </a:lnSpc>
              <a:spcAft>
                <a:spcPts val="0"/>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A – Well nourished</a:t>
            </a:r>
          </a:p>
          <a:p>
            <a:pPr marL="1131253" indent="-299311" algn="just">
              <a:lnSpc>
                <a:spcPct val="120000"/>
              </a:lnSpc>
              <a:spcAft>
                <a:spcPts val="0"/>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B -  Mildly/Moderately Malnourished</a:t>
            </a:r>
          </a:p>
          <a:p>
            <a:pPr marL="1131253" indent="-299311" algn="just">
              <a:lnSpc>
                <a:spcPct val="120000"/>
              </a:lnSpc>
              <a:spcAft>
                <a:spcPts val="0"/>
              </a:spcAft>
              <a:buClr>
                <a:srgbClr val="00B0F0"/>
              </a:buClr>
              <a:buFont typeface="Wingdings" panose="05000000000000000000" pitchFamily="2" charset="2"/>
              <a:buChar char="Ø"/>
              <a:tabLst>
                <a:tab pos="478898" algn="l"/>
              </a:tabLst>
            </a:pPr>
            <a:r>
              <a:rPr lang="en-GB" sz="1700" b="0" dirty="0">
                <a:solidFill>
                  <a:srgbClr val="000000"/>
                </a:solidFill>
                <a:latin typeface="Helvetica 35 Thin"/>
                <a:cs typeface="Helvetica 35 Thin"/>
              </a:rPr>
              <a:t>C - Severely Malnourished </a:t>
            </a:r>
          </a:p>
          <a:p>
            <a:pPr marL="1131253" indent="-299311" algn="just">
              <a:lnSpc>
                <a:spcPct val="120000"/>
              </a:lnSpc>
              <a:spcAft>
                <a:spcPts val="0"/>
              </a:spcAft>
              <a:buClr>
                <a:srgbClr val="00B0F0"/>
              </a:buClr>
              <a:buFont typeface="Wingdings" panose="05000000000000000000" pitchFamily="2" charset="2"/>
              <a:buChar char="Ø"/>
              <a:tabLst>
                <a:tab pos="478898" algn="l"/>
              </a:tabLst>
            </a:pPr>
            <a:endParaRPr lang="en-GB" sz="1000" b="0" dirty="0">
              <a:solidFill>
                <a:srgbClr val="000000"/>
              </a:solidFill>
              <a:latin typeface="Helvetica 35 Thin"/>
              <a:cs typeface="Helvetica 35 Thin"/>
            </a:endParaRPr>
          </a:p>
          <a:p>
            <a:pPr algn="just">
              <a:lnSpc>
                <a:spcPct val="120000"/>
              </a:lnSpc>
              <a:spcAft>
                <a:spcPts val="628"/>
              </a:spcAft>
              <a:buClr>
                <a:srgbClr val="00B0F0"/>
              </a:buClr>
              <a:tabLst>
                <a:tab pos="478898" algn="l"/>
              </a:tabLst>
            </a:pPr>
            <a:r>
              <a:rPr lang="en-GB" sz="1500" b="0" dirty="0">
                <a:solidFill>
                  <a:srgbClr val="000000"/>
                </a:solidFill>
                <a:latin typeface="Helvetica 35 Thin"/>
                <a:cs typeface="Helvetica 35 Thin"/>
              </a:rPr>
              <a:t>The individual items are not point scored as the assessment is subjective. The results of the medical history and physical examination are summarized in the „Subjective Global Assessment“</a:t>
            </a:r>
          </a:p>
          <a:p>
            <a:pPr marL="1131253" indent="-299311" algn="just">
              <a:lnSpc>
                <a:spcPct val="120000"/>
              </a:lnSpc>
              <a:spcAft>
                <a:spcPts val="0"/>
              </a:spcAft>
              <a:buClr>
                <a:srgbClr val="00B0F0"/>
              </a:buClr>
              <a:buFont typeface="Wingdings" panose="05000000000000000000" pitchFamily="2" charset="2"/>
              <a:buChar char="Ø"/>
              <a:tabLst>
                <a:tab pos="478898" algn="l"/>
              </a:tabLst>
            </a:pPr>
            <a:endParaRPr lang="cs-CZ" b="0" dirty="0" smtClean="0">
              <a:solidFill>
                <a:srgbClr val="000000"/>
              </a:solidFill>
              <a:latin typeface="Helvetica 35 Thin"/>
              <a:cs typeface="Helvetica 35 Thin"/>
            </a:endParaRPr>
          </a:p>
        </p:txBody>
      </p:sp>
    </p:spTree>
    <p:extLst>
      <p:ext uri="{BB962C8B-B14F-4D97-AF65-F5344CB8AC3E}">
        <p14:creationId xmlns:p14="http://schemas.microsoft.com/office/powerpoint/2010/main" val="1451709486"/>
      </p:ext>
    </p:extLst>
  </p:cSld>
  <p:clrMapOvr>
    <a:masterClrMapping/>
  </p:clrMapOvr>
  <p:transition spd="med">
    <p:pull dir="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74</a:t>
            </a:fld>
            <a:endParaRPr lang="cs-CZ" sz="1300">
              <a:solidFill>
                <a:prstClr val="black">
                  <a:lumMod val="65000"/>
                  <a:lumOff val="35000"/>
                </a:prstClr>
              </a:solidFill>
              <a:latin typeface="Century Gothic" pitchFamily="34" charset="0"/>
            </a:endParaRPr>
          </a:p>
        </p:txBody>
      </p:sp>
      <p:pic>
        <p:nvPicPr>
          <p:cNvPr id="8196" name="Picture 4"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2" y="0"/>
            <a:ext cx="6407942" cy="384666"/>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349" y="762000"/>
            <a:ext cx="9288651" cy="6096000"/>
          </a:xfrm>
          <a:prstGeom prst="rect">
            <a:avLst/>
          </a:prstGeom>
        </p:spPr>
      </p:pic>
      <p:pic>
        <p:nvPicPr>
          <p:cNvPr id="4" name="Obráze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17" y="432797"/>
            <a:ext cx="9410683" cy="281072"/>
          </a:xfrm>
          <a:prstGeom prst="rect">
            <a:avLst/>
          </a:prstGeom>
        </p:spPr>
      </p:pic>
    </p:spTree>
    <p:extLst>
      <p:ext uri="{BB962C8B-B14F-4D97-AF65-F5344CB8AC3E}">
        <p14:creationId xmlns:p14="http://schemas.microsoft.com/office/powerpoint/2010/main" val="1463597191"/>
      </p:ext>
    </p:extLst>
  </p:cSld>
  <p:clrMapOvr>
    <a:masterClrMapping/>
  </p:clrMapOvr>
  <p:transition spd="med">
    <p:pull dir="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876300" y="0"/>
            <a:ext cx="8305800" cy="298620"/>
          </a:xfrm>
        </p:spPr>
        <p:txBody>
          <a:bodyPr wrap="square" numCol="1" anchorCtr="0" compatLnSpc="1">
            <a:prstTxWarp prst="textNoShape">
              <a:avLst/>
            </a:prstTxWarp>
            <a:noAutofit/>
          </a:bodyPr>
          <a:lstStyle/>
          <a:p>
            <a:pPr eaLnBrk="1" hangingPunct="1">
              <a:lnSpc>
                <a:spcPts val="3400"/>
              </a:lnSpc>
            </a:pPr>
            <a:r>
              <a:rPr lang="en-GB" sz="1600" dirty="0" smtClean="0">
                <a:effectLst>
                  <a:outerShdw blurRad="38100" dist="38100" dir="2700000" algn="tl">
                    <a:srgbClr val="C0C0C0"/>
                  </a:outerShdw>
                </a:effectLst>
                <a:latin typeface="Arial" pitchFamily="34" charset="0"/>
              </a:rPr>
              <a:t>SGA – Subjective Global Assessment Guidance for Body Composition</a:t>
            </a:r>
            <a:endParaRPr lang="en-GB" sz="16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144001" y="822960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75</a:t>
            </a:fld>
            <a:endParaRPr lang="cs-CZ" sz="1200" dirty="0">
              <a:solidFill>
                <a:prstClr val="black">
                  <a:lumMod val="65000"/>
                  <a:lumOff val="35000"/>
                </a:prstClr>
              </a:solidFill>
              <a:latin typeface="Century Gothic" pitchFamily="34" charset="0"/>
            </a:endParaRPr>
          </a:p>
        </p:txBody>
      </p:sp>
      <p:sp>
        <p:nvSpPr>
          <p:cNvPr id="3" name="Obdélník 2"/>
          <p:cNvSpPr/>
          <p:nvPr/>
        </p:nvSpPr>
        <p:spPr>
          <a:xfrm>
            <a:off x="3699736" y="152400"/>
            <a:ext cx="2198038" cy="394210"/>
          </a:xfrm>
          <a:prstGeom prst="rect">
            <a:avLst/>
          </a:prstGeom>
        </p:spPr>
        <p:txBody>
          <a:bodyPr wrap="none">
            <a:spAutoFit/>
          </a:bodyPr>
          <a:lstStyle/>
          <a:p>
            <a:pPr algn="just">
              <a:lnSpc>
                <a:spcPct val="120000"/>
              </a:lnSpc>
              <a:spcAft>
                <a:spcPts val="0"/>
              </a:spcAft>
              <a:buClr>
                <a:srgbClr val="00B0F0"/>
              </a:buClr>
              <a:tabLst>
                <a:tab pos="457200" algn="l"/>
              </a:tabLst>
            </a:pPr>
            <a:r>
              <a:rPr lang="en-GB" sz="1800" dirty="0" smtClean="0">
                <a:solidFill>
                  <a:srgbClr val="000000"/>
                </a:solidFill>
                <a:latin typeface="Helvetica 35 Thin"/>
                <a:cs typeface="Helvetica 35 Thin"/>
              </a:rPr>
              <a:t>Subcutaneous </a:t>
            </a:r>
            <a:r>
              <a:rPr lang="cs-CZ" sz="1800" dirty="0" smtClean="0">
                <a:solidFill>
                  <a:srgbClr val="000000"/>
                </a:solidFill>
                <a:latin typeface="Helvetica 35 Thin"/>
                <a:cs typeface="Helvetica 35 Thin"/>
              </a:rPr>
              <a:t>fat</a:t>
            </a:r>
            <a:endParaRPr lang="en-GB" sz="1800" dirty="0">
              <a:solidFill>
                <a:srgbClr val="000000"/>
              </a:solidFill>
              <a:latin typeface="Helvetica 35 Thin"/>
              <a:cs typeface="Helvetica 35 Thin"/>
            </a:endParaRPr>
          </a:p>
        </p:txBody>
      </p:sp>
      <p:sp>
        <p:nvSpPr>
          <p:cNvPr id="5" name="Obdélník 4"/>
          <p:cNvSpPr/>
          <p:nvPr/>
        </p:nvSpPr>
        <p:spPr>
          <a:xfrm>
            <a:off x="2286000" y="2743200"/>
            <a:ext cx="5029200" cy="394210"/>
          </a:xfrm>
          <a:prstGeom prst="rect">
            <a:avLst/>
          </a:prstGeom>
        </p:spPr>
        <p:txBody>
          <a:bodyPr wrap="square">
            <a:spAutoFit/>
          </a:bodyPr>
          <a:lstStyle/>
          <a:p>
            <a:pPr algn="ctr">
              <a:lnSpc>
                <a:spcPct val="120000"/>
              </a:lnSpc>
              <a:spcAft>
                <a:spcPts val="0"/>
              </a:spcAft>
              <a:buClr>
                <a:srgbClr val="00B0F0"/>
              </a:buClr>
              <a:tabLst>
                <a:tab pos="457200" algn="l"/>
              </a:tabLst>
            </a:pPr>
            <a:r>
              <a:rPr lang="en-GB" sz="1800" dirty="0" smtClean="0">
                <a:solidFill>
                  <a:srgbClr val="000000"/>
                </a:solidFill>
                <a:latin typeface="Helvetica 35 Thin"/>
                <a:cs typeface="Helvetica 35 Thin"/>
              </a:rPr>
              <a:t>Muscle wasting</a:t>
            </a:r>
            <a:endParaRPr lang="en-GB" sz="1800" dirty="0">
              <a:solidFill>
                <a:srgbClr val="000000"/>
              </a:solidFill>
              <a:latin typeface="Helvetica 35 Thin"/>
              <a:cs typeface="Helvetica 35 Thin"/>
            </a:endParaRPr>
          </a:p>
        </p:txBody>
      </p:sp>
      <p:pic>
        <p:nvPicPr>
          <p:cNvPr id="10" name="Obráze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048000"/>
            <a:ext cx="9085014" cy="3720590"/>
          </a:xfrm>
          <a:prstGeom prst="rect">
            <a:avLst/>
          </a:prstGeom>
        </p:spPr>
      </p:pic>
      <p:pic>
        <p:nvPicPr>
          <p:cNvPr id="1026" name="Picture 2" descr="C:\Users\jfiala\Pictures\Beze jmé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87914"/>
            <a:ext cx="9182100" cy="2331486"/>
          </a:xfrm>
          <a:prstGeom prst="rect">
            <a:avLst/>
          </a:prstGeom>
          <a:noFill/>
          <a:extLst>
            <a:ext uri="{909E8E84-426E-40DD-AFC4-6F175D3DCCD1}">
              <a14:hiddenFill xmlns:a14="http://schemas.microsoft.com/office/drawing/2010/main">
                <a:solidFill>
                  <a:srgbClr val="FFFFFF"/>
                </a:solidFill>
              </a14:hiddenFill>
            </a:ext>
          </a:extLst>
        </p:spPr>
      </p:pic>
      <p:sp>
        <p:nvSpPr>
          <p:cNvPr id="9" name="Line 2"/>
          <p:cNvSpPr>
            <a:spLocks noChangeShapeType="1"/>
          </p:cNvSpPr>
          <p:nvPr/>
        </p:nvSpPr>
        <p:spPr bwMode="auto">
          <a:xfrm>
            <a:off x="609600" y="2286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3992841889"/>
      </p:ext>
    </p:extLst>
  </p:cSld>
  <p:clrMapOvr>
    <a:masterClrMapping/>
  </p:clrMapOvr>
  <p:transition spd="med">
    <p:pull dir="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679450" y="-76200"/>
            <a:ext cx="8997950" cy="457200"/>
          </a:xfrm>
        </p:spPr>
        <p:txBody>
          <a:bodyPr wrap="square" numCol="1" anchorCtr="0" compatLnSpc="1">
            <a:prstTxWarp prst="textNoShape">
              <a:avLst/>
            </a:prstTxWarp>
            <a:noAutofit/>
          </a:bodyPr>
          <a:lstStyle/>
          <a:p>
            <a:pPr eaLnBrk="1" hangingPunct="1">
              <a:lnSpc>
                <a:spcPts val="3561"/>
              </a:lnSpc>
            </a:pPr>
            <a:r>
              <a:rPr lang="en-GB" sz="1900" dirty="0">
                <a:effectLst>
                  <a:outerShdw blurRad="38100" dist="38100" dir="2700000" algn="tl">
                    <a:srgbClr val="C0C0C0"/>
                  </a:outerShdw>
                </a:effectLst>
                <a:latin typeface="Arial" pitchFamily="34" charset="0"/>
              </a:rPr>
              <a:t>SGA – Subjective Global Assessment</a:t>
            </a:r>
            <a:endParaRPr lang="en-GB" sz="19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493251" y="822960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76</a:t>
            </a:fld>
            <a:endParaRPr lang="cs-CZ" sz="1300" dirty="0">
              <a:solidFill>
                <a:prstClr val="black">
                  <a:lumMod val="65000"/>
                  <a:lumOff val="35000"/>
                </a:prstClr>
              </a:solidFill>
              <a:latin typeface="Century Gothic" pitchFamily="34" charset="0"/>
            </a:endParaRPr>
          </a:p>
        </p:txBody>
      </p:sp>
      <p:graphicFrame>
        <p:nvGraphicFramePr>
          <p:cNvPr id="3" name="Tabulka 2"/>
          <p:cNvGraphicFramePr>
            <a:graphicFrameLocks noGrp="1"/>
          </p:cNvGraphicFramePr>
          <p:nvPr>
            <p:extLst>
              <p:ext uri="{D42A27DB-BD31-4B8C-83A1-F6EECF244321}">
                <p14:modId xmlns:p14="http://schemas.microsoft.com/office/powerpoint/2010/main" val="3422668464"/>
              </p:ext>
            </p:extLst>
          </p:nvPr>
        </p:nvGraphicFramePr>
        <p:xfrm>
          <a:off x="152400" y="2939332"/>
          <a:ext cx="9601200" cy="3842468"/>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581729">
                <a:tc>
                  <a:txBody>
                    <a:bodyPr/>
                    <a:lstStyle/>
                    <a:p>
                      <a:pPr algn="ctr"/>
                      <a:r>
                        <a:rPr lang="en-GB" sz="1600" noProof="0" dirty="0" smtClean="0">
                          <a:latin typeface="Arial" panose="020B0604020202020204" pitchFamily="34" charset="0"/>
                          <a:cs typeface="Arial" panose="020B0604020202020204" pitchFamily="34" charset="0"/>
                        </a:rPr>
                        <a:t>A </a:t>
                      </a:r>
                      <a:r>
                        <a:rPr lang="cs-CZ" sz="1600" noProof="0" dirty="0" smtClean="0">
                          <a:latin typeface="Arial" panose="020B0604020202020204" pitchFamily="34" charset="0"/>
                          <a:cs typeface="Arial" panose="020B0604020202020204" pitchFamily="34" charset="0"/>
                        </a:rPr>
                        <a:t>- </a:t>
                      </a:r>
                      <a:r>
                        <a:rPr lang="en-GB" sz="1600" noProof="0" dirty="0" smtClean="0">
                          <a:latin typeface="Arial" panose="020B0604020202020204" pitchFamily="34" charset="0"/>
                          <a:cs typeface="Arial" panose="020B0604020202020204" pitchFamily="34" charset="0"/>
                        </a:rPr>
                        <a:t> Well-nourished </a:t>
                      </a:r>
                      <a:endParaRPr lang="en-GB" sz="1600" noProof="0" dirty="0">
                        <a:latin typeface="Arial" panose="020B0604020202020204" pitchFamily="34" charset="0"/>
                        <a:cs typeface="Arial" panose="020B0604020202020204" pitchFamily="34" charset="0"/>
                      </a:endParaRPr>
                    </a:p>
                  </a:txBody>
                  <a:tcPr marL="99061" marR="99061" marT="45721" marB="45721"/>
                </a:tc>
                <a:tc>
                  <a:txBody>
                    <a:bodyPr/>
                    <a:lstStyle/>
                    <a:p>
                      <a:pPr algn="ctr"/>
                      <a:r>
                        <a:rPr lang="en-GB" sz="1600" noProof="0" dirty="0" smtClean="0">
                          <a:latin typeface="Arial" panose="020B0604020202020204" pitchFamily="34" charset="0"/>
                          <a:cs typeface="Arial" panose="020B0604020202020204" pitchFamily="34" charset="0"/>
                        </a:rPr>
                        <a:t>B</a:t>
                      </a:r>
                      <a:r>
                        <a:rPr lang="cs-CZ" sz="1600" noProof="0" dirty="0" smtClean="0">
                          <a:latin typeface="Arial" panose="020B0604020202020204" pitchFamily="34" charset="0"/>
                          <a:cs typeface="Arial" panose="020B0604020202020204" pitchFamily="34" charset="0"/>
                        </a:rPr>
                        <a:t> - </a:t>
                      </a:r>
                      <a:r>
                        <a:rPr lang="en-GB" sz="1600" noProof="0" dirty="0" smtClean="0">
                          <a:latin typeface="Arial" panose="020B0604020202020204" pitchFamily="34" charset="0"/>
                          <a:cs typeface="Arial" panose="020B0604020202020204" pitchFamily="34" charset="0"/>
                        </a:rPr>
                        <a:t> Mildly/moderately malnourished</a:t>
                      </a:r>
                      <a:endParaRPr lang="en-GB" sz="1600" noProof="0" dirty="0">
                        <a:latin typeface="Arial" panose="020B0604020202020204" pitchFamily="34" charset="0"/>
                        <a:cs typeface="Arial" panose="020B0604020202020204" pitchFamily="34" charset="0"/>
                      </a:endParaRPr>
                    </a:p>
                  </a:txBody>
                  <a:tcPr marL="99061" marR="99061" marT="45721" marB="45721"/>
                </a:tc>
                <a:tc>
                  <a:txBody>
                    <a:bodyPr/>
                    <a:lstStyle/>
                    <a:p>
                      <a:pPr algn="ctr"/>
                      <a:r>
                        <a:rPr lang="en-GB" sz="1600" noProof="0" dirty="0" smtClean="0">
                          <a:latin typeface="Arial" panose="020B0604020202020204" pitchFamily="34" charset="0"/>
                          <a:cs typeface="Arial" panose="020B0604020202020204" pitchFamily="34" charset="0"/>
                        </a:rPr>
                        <a:t>C</a:t>
                      </a:r>
                      <a:r>
                        <a:rPr lang="cs-CZ" sz="1600" noProof="0" dirty="0" smtClean="0">
                          <a:latin typeface="Arial" panose="020B0604020202020204" pitchFamily="34" charset="0"/>
                          <a:cs typeface="Arial" panose="020B0604020202020204" pitchFamily="34" charset="0"/>
                        </a:rPr>
                        <a:t>- </a:t>
                      </a:r>
                      <a:r>
                        <a:rPr lang="en-GB" sz="1600" noProof="0" dirty="0" smtClean="0">
                          <a:latin typeface="Arial" panose="020B0604020202020204" pitchFamily="34" charset="0"/>
                          <a:cs typeface="Arial" panose="020B0604020202020204" pitchFamily="34" charset="0"/>
                        </a:rPr>
                        <a:t> Severely malnourished</a:t>
                      </a:r>
                      <a:endParaRPr lang="en-GB" sz="1600" noProof="0" dirty="0">
                        <a:latin typeface="Arial" panose="020B0604020202020204" pitchFamily="34" charset="0"/>
                        <a:cs typeface="Arial" panose="020B0604020202020204" pitchFamily="34" charset="0"/>
                      </a:endParaRPr>
                    </a:p>
                  </a:txBody>
                  <a:tcPr marL="99061" marR="99061" marT="45721" marB="45721"/>
                </a:tc>
                <a:extLst>
                  <a:ext uri="{0D108BD9-81ED-4DB2-BD59-A6C34878D82A}">
                    <a16:rowId xmlns:a16="http://schemas.microsoft.com/office/drawing/2014/main" val="10000"/>
                  </a:ext>
                </a:extLst>
              </a:tr>
              <a:tr h="3260739">
                <a:tc>
                  <a:txBody>
                    <a:bodyPr/>
                    <a:lstStyle/>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No decrease in food/nutrient intake;</a:t>
                      </a:r>
                    </a:p>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&lt; 5% weight loss;</a:t>
                      </a:r>
                      <a:endParaRPr lang="en-GB" sz="1600" noProof="0" dirty="0" smtClean="0">
                        <a:effectLst/>
                      </a:endParaRPr>
                    </a:p>
                    <a:p>
                      <a:pPr marL="342900" lvl="0" indent="-342900" algn="l" fontAlgn="base">
                        <a:lnSpc>
                          <a:spcPct val="100000"/>
                        </a:lnSpc>
                        <a:spcAft>
                          <a:spcPts val="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No/minimal symptoms affecting food intake</a:t>
                      </a:r>
                      <a:r>
                        <a:rPr lang="en-GB" sz="1700" noProof="0" dirty="0" smtClean="0">
                          <a:solidFill>
                            <a:srgbClr val="000000"/>
                          </a:solidFill>
                          <a:effectLst/>
                          <a:latin typeface="Helvetica 35 Thin"/>
                          <a:cs typeface="Helvetica 35 Thin"/>
                        </a:rPr>
                        <a:t>;</a:t>
                      </a:r>
                      <a:br>
                        <a:rPr lang="en-GB" sz="1700" noProof="0" dirty="0" smtClean="0">
                          <a:solidFill>
                            <a:srgbClr val="000000"/>
                          </a:solidFill>
                          <a:effectLst/>
                          <a:latin typeface="Helvetica 35 Thin"/>
                          <a:cs typeface="Helvetica 35 Thin"/>
                        </a:rPr>
                      </a:br>
                      <a:endParaRPr lang="en-GB" sz="400" noProof="0" dirty="0" smtClean="0">
                        <a:effectLst/>
                      </a:endParaRPr>
                    </a:p>
                    <a:p>
                      <a:pPr marL="342900" lvl="0" indent="-342900" algn="l" fontAlgn="base">
                        <a:lnSpc>
                          <a:spcPct val="100000"/>
                        </a:lnSpc>
                        <a:spcAft>
                          <a:spcPts val="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No deficit in function;</a:t>
                      </a:r>
                      <a:r>
                        <a:rPr lang="en-GB" sz="1700" noProof="0" dirty="0" smtClean="0">
                          <a:solidFill>
                            <a:srgbClr val="000000"/>
                          </a:solidFill>
                          <a:effectLst/>
                          <a:latin typeface="Helvetica 35 Thin"/>
                          <a:cs typeface="Helvetica 35 Thin"/>
                        </a:rPr>
                        <a:t/>
                      </a:r>
                      <a:br>
                        <a:rPr lang="en-GB" sz="1700" noProof="0" dirty="0" smtClean="0">
                          <a:solidFill>
                            <a:srgbClr val="000000"/>
                          </a:solidFill>
                          <a:effectLst/>
                          <a:latin typeface="Helvetica 35 Thin"/>
                          <a:cs typeface="Helvetica 35 Thin"/>
                        </a:rPr>
                      </a:br>
                      <a:endParaRPr lang="en-GB" sz="400" noProof="0" dirty="0" smtClean="0">
                        <a:effectLst/>
                      </a:endParaRPr>
                    </a:p>
                    <a:p>
                      <a:pPr marL="342900" lvl="0" indent="-342900" algn="l" fontAlgn="base">
                        <a:lnSpc>
                          <a:spcPct val="100000"/>
                        </a:lnSpc>
                        <a:spcAft>
                          <a:spcPts val="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No deficit in fat or muscle mass</a:t>
                      </a:r>
                      <a:r>
                        <a:rPr lang="en-GB" sz="1700" noProof="0" dirty="0" smtClean="0">
                          <a:solidFill>
                            <a:srgbClr val="000000"/>
                          </a:solidFill>
                          <a:effectLst/>
                          <a:latin typeface="Helvetica 35 Thin"/>
                          <a:cs typeface="Helvetica 35 Thin"/>
                        </a:rPr>
                        <a:t> </a:t>
                      </a:r>
                      <a:endParaRPr lang="en-GB" sz="1700" noProof="0" dirty="0"/>
                    </a:p>
                  </a:txBody>
                  <a:tcPr marL="99061" marR="99061" marT="45721" marB="45721"/>
                </a:tc>
                <a:tc>
                  <a:txBody>
                    <a:bodyPr/>
                    <a:lstStyle/>
                    <a:p>
                      <a:pPr marL="342900" lvl="0" indent="-342900" algn="l" fontAlgn="base">
                        <a:lnSpc>
                          <a:spcPct val="100000"/>
                        </a:lnSpc>
                        <a:spcAft>
                          <a:spcPts val="0"/>
                        </a:spcAft>
                        <a:buClr>
                          <a:srgbClr val="00B0F0"/>
                        </a:buClr>
                        <a:buFont typeface="Wingdings" panose="05000000000000000000" pitchFamily="2" charset="2"/>
                        <a:buChar char=""/>
                        <a:tabLst>
                          <a:tab pos="457200" algn="l"/>
                        </a:tabLst>
                      </a:pPr>
                      <a:r>
                        <a:rPr lang="en-GB" sz="1600" baseline="0" noProof="0" dirty="0" smtClean="0">
                          <a:solidFill>
                            <a:srgbClr val="000000"/>
                          </a:solidFill>
                          <a:effectLst/>
                          <a:latin typeface="Helvetica 35 Thin"/>
                          <a:cs typeface="Helvetica 35 Thin"/>
                        </a:rPr>
                        <a:t>Definite decrease in food/nutrient intake;</a:t>
                      </a:r>
                      <a:br>
                        <a:rPr lang="en-GB" sz="1600" baseline="0" noProof="0" dirty="0" smtClean="0">
                          <a:solidFill>
                            <a:srgbClr val="000000"/>
                          </a:solidFill>
                          <a:effectLst/>
                          <a:latin typeface="Helvetica 35 Thin"/>
                          <a:cs typeface="Helvetica 35 Thin"/>
                        </a:rPr>
                      </a:br>
                      <a:r>
                        <a:rPr lang="en-GB" sz="400" baseline="0" noProof="0" dirty="0" smtClean="0">
                          <a:solidFill>
                            <a:srgbClr val="000000"/>
                          </a:solidFill>
                          <a:effectLst/>
                          <a:latin typeface="Helvetica 35 Thin"/>
                          <a:cs typeface="Helvetica 35 Thin"/>
                        </a:rPr>
                        <a:t> </a:t>
                      </a:r>
                      <a:endParaRPr lang="en-GB" sz="400" baseline="0" noProof="0" dirty="0" smtClean="0">
                        <a:effectLst/>
                      </a:endParaRPr>
                    </a:p>
                    <a:p>
                      <a:pPr marL="342900" lvl="0" indent="-342900" algn="l" fontAlgn="base">
                        <a:lnSpc>
                          <a:spcPct val="100000"/>
                        </a:lnSpc>
                        <a:spcAft>
                          <a:spcPts val="0"/>
                        </a:spcAft>
                        <a:buClr>
                          <a:srgbClr val="00B0F0"/>
                        </a:buClr>
                        <a:buFont typeface="Wingdings" panose="05000000000000000000" pitchFamily="2" charset="2"/>
                        <a:buChar char=""/>
                        <a:tabLst>
                          <a:tab pos="457200" algn="l"/>
                        </a:tabLst>
                      </a:pPr>
                      <a:r>
                        <a:rPr lang="en-GB" sz="1600" baseline="0" noProof="0" dirty="0" smtClean="0">
                          <a:solidFill>
                            <a:srgbClr val="000000"/>
                          </a:solidFill>
                          <a:effectLst/>
                          <a:latin typeface="Helvetica 35 Thin"/>
                          <a:cs typeface="Helvetica 35 Thin"/>
                        </a:rPr>
                        <a:t>5% - 10% weight loss without stabilization or gain;</a:t>
                      </a:r>
                      <a:br>
                        <a:rPr lang="en-GB" sz="1600" baseline="0" noProof="0" dirty="0" smtClean="0">
                          <a:solidFill>
                            <a:srgbClr val="000000"/>
                          </a:solidFill>
                          <a:effectLst/>
                          <a:latin typeface="Helvetica 35 Thin"/>
                          <a:cs typeface="Helvetica 35 Thin"/>
                        </a:rPr>
                      </a:br>
                      <a:r>
                        <a:rPr lang="en-GB" sz="400" baseline="0" noProof="0" dirty="0" smtClean="0">
                          <a:solidFill>
                            <a:srgbClr val="000000"/>
                          </a:solidFill>
                          <a:effectLst/>
                          <a:latin typeface="Helvetica 35 Thin"/>
                          <a:cs typeface="Helvetica 35 Thin"/>
                        </a:rPr>
                        <a:t> </a:t>
                      </a:r>
                      <a:endParaRPr lang="en-GB" sz="400" baseline="0" noProof="0" dirty="0" smtClean="0">
                        <a:effectLst/>
                      </a:endParaRPr>
                    </a:p>
                    <a:p>
                      <a:pPr marL="342900" lvl="0" indent="-342900" algn="l" fontAlgn="base">
                        <a:lnSpc>
                          <a:spcPct val="100000"/>
                        </a:lnSpc>
                        <a:spcAft>
                          <a:spcPts val="0"/>
                        </a:spcAft>
                        <a:buClr>
                          <a:srgbClr val="00B0F0"/>
                        </a:buClr>
                        <a:buFont typeface="Wingdings" panose="05000000000000000000" pitchFamily="2" charset="2"/>
                        <a:buChar char=""/>
                        <a:tabLst>
                          <a:tab pos="457200" algn="l"/>
                        </a:tabLst>
                      </a:pPr>
                      <a:r>
                        <a:rPr lang="en-GB" sz="1600" baseline="0" noProof="0" dirty="0" smtClean="0">
                          <a:solidFill>
                            <a:srgbClr val="000000"/>
                          </a:solidFill>
                          <a:effectLst/>
                          <a:latin typeface="Helvetica 35 Thin"/>
                          <a:cs typeface="Helvetica 35 Thin"/>
                        </a:rPr>
                        <a:t>Mild/some symptoms affecting food intake;</a:t>
                      </a:r>
                      <a:r>
                        <a:rPr lang="en-GB" sz="1700" baseline="0" noProof="0" dirty="0" smtClean="0">
                          <a:solidFill>
                            <a:srgbClr val="000000"/>
                          </a:solidFill>
                          <a:effectLst/>
                          <a:latin typeface="Helvetica 35 Thin"/>
                          <a:cs typeface="Helvetica 35 Thin"/>
                        </a:rPr>
                        <a:t/>
                      </a:r>
                      <a:br>
                        <a:rPr lang="en-GB" sz="1700" baseline="0" noProof="0" dirty="0" smtClean="0">
                          <a:solidFill>
                            <a:srgbClr val="000000"/>
                          </a:solidFill>
                          <a:effectLst/>
                          <a:latin typeface="Helvetica 35 Thin"/>
                          <a:cs typeface="Helvetica 35 Thin"/>
                        </a:rPr>
                      </a:br>
                      <a:endParaRPr lang="en-GB" sz="400" baseline="0" noProof="0" dirty="0" smtClean="0">
                        <a:effectLst/>
                      </a:endParaRPr>
                    </a:p>
                    <a:p>
                      <a:pPr marL="342900" lvl="0" indent="-342900" algn="l" fontAlgn="base">
                        <a:lnSpc>
                          <a:spcPct val="100000"/>
                        </a:lnSpc>
                        <a:spcAft>
                          <a:spcPts val="0"/>
                        </a:spcAft>
                        <a:buClr>
                          <a:srgbClr val="00B0F0"/>
                        </a:buClr>
                        <a:buFont typeface="Wingdings" panose="05000000000000000000" pitchFamily="2" charset="2"/>
                        <a:buChar char=""/>
                        <a:tabLst>
                          <a:tab pos="457200" algn="l"/>
                        </a:tabLst>
                      </a:pPr>
                      <a:r>
                        <a:rPr lang="en-GB" sz="1600" baseline="0" noProof="0" dirty="0" smtClean="0">
                          <a:solidFill>
                            <a:srgbClr val="000000"/>
                          </a:solidFill>
                          <a:effectLst/>
                          <a:latin typeface="Helvetica 35 Thin"/>
                          <a:cs typeface="Helvetica 35 Thin"/>
                        </a:rPr>
                        <a:t>Moderate functional deficit or recent deterioration;</a:t>
                      </a:r>
                      <a:br>
                        <a:rPr lang="en-GB" sz="1600" baseline="0" noProof="0" dirty="0" smtClean="0">
                          <a:solidFill>
                            <a:srgbClr val="000000"/>
                          </a:solidFill>
                          <a:effectLst/>
                          <a:latin typeface="Helvetica 35 Thin"/>
                          <a:cs typeface="Helvetica 35 Thin"/>
                        </a:rPr>
                      </a:br>
                      <a:r>
                        <a:rPr lang="en-GB" sz="400" baseline="0" noProof="0" dirty="0" smtClean="0">
                          <a:solidFill>
                            <a:srgbClr val="000000"/>
                          </a:solidFill>
                          <a:effectLst/>
                          <a:latin typeface="Helvetica 35 Thin"/>
                          <a:cs typeface="Helvetica 35 Thin"/>
                        </a:rPr>
                        <a:t> </a:t>
                      </a:r>
                      <a:endParaRPr lang="en-GB" sz="400" baseline="0" noProof="0" dirty="0" smtClean="0">
                        <a:effectLst/>
                      </a:endParaRPr>
                    </a:p>
                    <a:p>
                      <a:pPr marL="342900" lvl="0" indent="-342900" algn="l" fontAlgn="base">
                        <a:lnSpc>
                          <a:spcPct val="100000"/>
                        </a:lnSpc>
                        <a:spcAft>
                          <a:spcPts val="0"/>
                        </a:spcAft>
                        <a:buClr>
                          <a:srgbClr val="00B0F0"/>
                        </a:buClr>
                        <a:buFont typeface="Wingdings" panose="05000000000000000000" pitchFamily="2" charset="2"/>
                        <a:buChar char=""/>
                        <a:tabLst>
                          <a:tab pos="457200" algn="l"/>
                        </a:tabLst>
                      </a:pPr>
                      <a:r>
                        <a:rPr lang="en-GB" sz="1600" baseline="0" noProof="0" dirty="0" smtClean="0">
                          <a:solidFill>
                            <a:srgbClr val="000000"/>
                          </a:solidFill>
                          <a:effectLst/>
                          <a:latin typeface="Helvetica 35 Thin"/>
                          <a:cs typeface="Helvetica 35 Thin"/>
                        </a:rPr>
                        <a:t>Mild/moderate loss of fat and/or muscle mass</a:t>
                      </a:r>
                      <a:endParaRPr lang="en-GB" sz="1600" baseline="0" noProof="0" dirty="0">
                        <a:effectLst/>
                      </a:endParaRPr>
                    </a:p>
                  </a:txBody>
                  <a:tcPr marL="99061" marR="99061" marT="45721" marB="45721"/>
                </a:tc>
                <a:tc>
                  <a:txBody>
                    <a:bodyPr/>
                    <a:lstStyle/>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Severe deficit in food/nutrient intake;</a:t>
                      </a:r>
                      <a:endParaRPr lang="en-GB" sz="1600" noProof="0" dirty="0" smtClean="0">
                        <a:effectLst/>
                      </a:endParaRPr>
                    </a:p>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&gt; 10% weight loss which is ongoing;</a:t>
                      </a:r>
                      <a:endParaRPr lang="en-GB" sz="1600" noProof="0" dirty="0" smtClean="0">
                        <a:effectLst/>
                      </a:endParaRPr>
                    </a:p>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Significant symptoms affecting food/ nutrient intake;</a:t>
                      </a:r>
                      <a:endParaRPr lang="en-GB" sz="1600" noProof="0" dirty="0" smtClean="0">
                        <a:effectLst/>
                      </a:endParaRPr>
                    </a:p>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Severe functional defici</a:t>
                      </a:r>
                      <a:r>
                        <a:rPr lang="en-GB" sz="1700" noProof="0" dirty="0" smtClean="0">
                          <a:solidFill>
                            <a:srgbClr val="000000"/>
                          </a:solidFill>
                          <a:effectLst/>
                          <a:latin typeface="Helvetica 35 Thin"/>
                          <a:cs typeface="Helvetica 35 Thin"/>
                        </a:rPr>
                        <a:t>t</a:t>
                      </a:r>
                    </a:p>
                    <a:p>
                      <a:pPr marL="342900" lvl="0" indent="-342900" algn="l" fontAlgn="base">
                        <a:lnSpc>
                          <a:spcPct val="100000"/>
                        </a:lnSpc>
                        <a:spcAft>
                          <a:spcPts val="900"/>
                        </a:spcAft>
                        <a:buClr>
                          <a:srgbClr val="00B0F0"/>
                        </a:buClr>
                        <a:buFont typeface="Wingdings" panose="05000000000000000000" pitchFamily="2" charset="2"/>
                        <a:buChar char=""/>
                        <a:tabLst>
                          <a:tab pos="457200" algn="l"/>
                        </a:tabLst>
                      </a:pPr>
                      <a:r>
                        <a:rPr lang="en-GB" sz="1600" noProof="0" dirty="0" smtClean="0">
                          <a:solidFill>
                            <a:srgbClr val="000000"/>
                          </a:solidFill>
                          <a:effectLst/>
                          <a:latin typeface="Helvetica 35 Thin"/>
                          <a:cs typeface="Helvetica 35 Thin"/>
                        </a:rPr>
                        <a:t>OR *recent significant deterioration obvious signs of fat and/or muscle loss</a:t>
                      </a:r>
                      <a:endParaRPr lang="en-GB" sz="1600" noProof="0" dirty="0">
                        <a:effectLst/>
                      </a:endParaRPr>
                    </a:p>
                  </a:txBody>
                  <a:tcPr marL="99061" marR="99061" marT="45721" marB="45721"/>
                </a:tc>
                <a:extLst>
                  <a:ext uri="{0D108BD9-81ED-4DB2-BD59-A6C34878D82A}">
                    <a16:rowId xmlns:a16="http://schemas.microsoft.com/office/drawing/2014/main" val="10001"/>
                  </a:ext>
                </a:extLst>
              </a:tr>
            </a:tbl>
          </a:graphicData>
        </a:graphic>
      </p:graphicFrame>
      <p:sp>
        <p:nvSpPr>
          <p:cNvPr id="7" name="Obdélník 6"/>
          <p:cNvSpPr/>
          <p:nvPr/>
        </p:nvSpPr>
        <p:spPr>
          <a:xfrm>
            <a:off x="3904920" y="304800"/>
            <a:ext cx="1787669" cy="394210"/>
          </a:xfrm>
          <a:prstGeom prst="rect">
            <a:avLst/>
          </a:prstGeom>
        </p:spPr>
        <p:txBody>
          <a:bodyPr wrap="none">
            <a:spAutoFit/>
          </a:bodyPr>
          <a:lstStyle/>
          <a:p>
            <a:pPr algn="just">
              <a:lnSpc>
                <a:spcPct val="120000"/>
              </a:lnSpc>
              <a:spcAft>
                <a:spcPts val="0"/>
              </a:spcAft>
              <a:buClr>
                <a:srgbClr val="00B0F0"/>
              </a:buClr>
              <a:tabLst>
                <a:tab pos="457200" algn="l"/>
              </a:tabLst>
            </a:pPr>
            <a:r>
              <a:rPr lang="en-GB" sz="1800" dirty="0" smtClean="0">
                <a:solidFill>
                  <a:srgbClr val="000000"/>
                </a:solidFill>
                <a:latin typeface="Helvetica 35 Thin"/>
                <a:cs typeface="Helvetica 35 Thin"/>
              </a:rPr>
              <a:t>Fluid retention</a:t>
            </a:r>
            <a:endParaRPr lang="en-GB" sz="1800" dirty="0">
              <a:solidFill>
                <a:srgbClr val="000000"/>
              </a:solidFill>
              <a:latin typeface="Helvetica 35 Thin"/>
              <a:cs typeface="Helvetica 35 Thin"/>
            </a:endParaRPr>
          </a:p>
        </p:txBody>
      </p:sp>
      <p:sp>
        <p:nvSpPr>
          <p:cNvPr id="8" name="Obdélník 7"/>
          <p:cNvSpPr/>
          <p:nvPr/>
        </p:nvSpPr>
        <p:spPr>
          <a:xfrm>
            <a:off x="3183172" y="2394668"/>
            <a:ext cx="3535968" cy="394210"/>
          </a:xfrm>
          <a:prstGeom prst="rect">
            <a:avLst/>
          </a:prstGeom>
        </p:spPr>
        <p:txBody>
          <a:bodyPr wrap="none">
            <a:spAutoFit/>
          </a:bodyPr>
          <a:lstStyle/>
          <a:p>
            <a:pPr algn="just">
              <a:lnSpc>
                <a:spcPct val="120000"/>
              </a:lnSpc>
              <a:spcAft>
                <a:spcPts val="0"/>
              </a:spcAft>
              <a:buClr>
                <a:srgbClr val="00B0F0"/>
              </a:buClr>
              <a:tabLst>
                <a:tab pos="457200" algn="l"/>
              </a:tabLst>
            </a:pPr>
            <a:r>
              <a:rPr lang="en-GB" sz="1800" dirty="0" smtClean="0">
                <a:solidFill>
                  <a:srgbClr val="000000"/>
                </a:solidFill>
                <a:latin typeface="Helvetica 35 Thin"/>
                <a:cs typeface="Helvetica 35 Thin"/>
              </a:rPr>
              <a:t>Subjective Global Assessment</a:t>
            </a:r>
            <a:endParaRPr lang="en-GB" sz="1800" dirty="0">
              <a:solidFill>
                <a:srgbClr val="000000"/>
              </a:solidFill>
              <a:latin typeface="Helvetica 35 Thin"/>
              <a:cs typeface="Helvetica 35 Thin"/>
            </a:endParaRP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829800" cy="1512278"/>
          </a:xfrm>
          <a:prstGeom prst="rect">
            <a:avLst/>
          </a:prstGeom>
        </p:spPr>
      </p:pic>
      <p:sp>
        <p:nvSpPr>
          <p:cNvPr id="9" name="Line 2"/>
          <p:cNvSpPr>
            <a:spLocks noChangeShapeType="1"/>
          </p:cNvSpPr>
          <p:nvPr/>
        </p:nvSpPr>
        <p:spPr bwMode="auto">
          <a:xfrm>
            <a:off x="609600" y="3048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3978388462"/>
      </p:ext>
    </p:extLst>
  </p:cSld>
  <p:clrMapOvr>
    <a:masterClrMapping/>
  </p:clrMapOvr>
  <p:transition spd="med">
    <p:pull dir="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838200" y="0"/>
            <a:ext cx="8305800" cy="304800"/>
          </a:xfrm>
        </p:spPr>
        <p:txBody>
          <a:bodyPr wrap="square" numCol="1" anchorCtr="0" compatLnSpc="1">
            <a:prstTxWarp prst="textNoShape">
              <a:avLst/>
            </a:prstTxWarp>
            <a:noAutofit/>
          </a:bodyPr>
          <a:lstStyle/>
          <a:p>
            <a:pPr eaLnBrk="1" hangingPunct="1">
              <a:lnSpc>
                <a:spcPts val="3400"/>
              </a:lnSpc>
            </a:pPr>
            <a:r>
              <a:rPr lang="en-GB" sz="1400" dirty="0">
                <a:effectLst>
                  <a:outerShdw blurRad="38100" dist="38100" dir="2700000" algn="tl">
                    <a:srgbClr val="C0C0C0"/>
                  </a:outerShdw>
                </a:effectLst>
                <a:latin typeface="Arial" pitchFamily="34" charset="0"/>
              </a:rPr>
              <a:t>NRS 2002  - Nutritional Risk Screening</a:t>
            </a:r>
            <a:endParaRPr lang="en-GB" sz="14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144001" y="8229600"/>
            <a:ext cx="561975" cy="365125"/>
          </a:xfrm>
          <a:prstGeom prst="rect">
            <a:avLst/>
          </a:prstGeom>
          <a:noFill/>
        </p:spPr>
        <p:txBody>
          <a:bodyPr lIns="27432" rIns="45720" anchor="ctr"/>
          <a:lstStyle/>
          <a:p>
            <a:pPr>
              <a:defRPr/>
            </a:pPr>
            <a:fld id="{48217272-7D6E-4CB7-9407-1DA4258021DB}" type="slidenum">
              <a:rPr lang="cs-CZ" sz="1200">
                <a:solidFill>
                  <a:prstClr val="black">
                    <a:lumMod val="65000"/>
                    <a:lumOff val="35000"/>
                  </a:prstClr>
                </a:solidFill>
                <a:latin typeface="Century Gothic" pitchFamily="34" charset="0"/>
              </a:rPr>
              <a:pPr>
                <a:defRPr/>
              </a:pPr>
              <a:t>77</a:t>
            </a:fld>
            <a:endParaRPr lang="cs-CZ" sz="1200">
              <a:solidFill>
                <a:prstClr val="black">
                  <a:lumMod val="65000"/>
                  <a:lumOff val="35000"/>
                </a:prstClr>
              </a:solidFill>
              <a:latin typeface="Century Gothic" pitchFamily="34" charset="0"/>
            </a:endParaRPr>
          </a:p>
        </p:txBody>
      </p:sp>
      <p:pic>
        <p:nvPicPr>
          <p:cNvPr id="1026" name="Obrázek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1" y="294072"/>
            <a:ext cx="7929573" cy="1991929"/>
          </a:xfrm>
          <a:prstGeom prst="rect">
            <a:avLst/>
          </a:prstGeom>
          <a:noFill/>
          <a:extLst>
            <a:ext uri="{909E8E84-426E-40DD-AFC4-6F175D3DCCD1}">
              <a14:hiddenFill xmlns:a14="http://schemas.microsoft.com/office/drawing/2010/main">
                <a:solidFill>
                  <a:srgbClr val="FFFFFF"/>
                </a:solidFill>
              </a14:hiddenFill>
            </a:ext>
          </a:extLst>
        </p:spPr>
      </p:pic>
      <p:pic>
        <p:nvPicPr>
          <p:cNvPr id="1025" name="Obrázek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765" y="2282473"/>
            <a:ext cx="7883359" cy="37373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381001" y="1939523"/>
            <a:ext cx="184731"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2048" y="6019801"/>
            <a:ext cx="6557152" cy="794597"/>
          </a:xfrm>
          <a:prstGeom prst="rect">
            <a:avLst/>
          </a:prstGeom>
        </p:spPr>
      </p:pic>
      <p:sp>
        <p:nvSpPr>
          <p:cNvPr id="9" name="Line 2"/>
          <p:cNvSpPr>
            <a:spLocks noChangeShapeType="1"/>
          </p:cNvSpPr>
          <p:nvPr/>
        </p:nvSpPr>
        <p:spPr bwMode="auto">
          <a:xfrm>
            <a:off x="609600" y="2286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1099639274"/>
      </p:ext>
    </p:extLst>
  </p:cSld>
  <p:clrMapOvr>
    <a:masterClrMapping/>
  </p:clrMapOvr>
  <p:transition spd="med">
    <p:pull dir="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78</a:t>
            </a:fld>
            <a:endParaRPr lang="cs-CZ" sz="1300">
              <a:solidFill>
                <a:prstClr val="black">
                  <a:lumMod val="65000"/>
                  <a:lumOff val="35000"/>
                </a:prstClr>
              </a:solidFill>
              <a:latin typeface="Century Gothic" pitchFamily="34" charset="0"/>
            </a:endParaRPr>
          </a:p>
        </p:txBody>
      </p:sp>
      <p:pic>
        <p:nvPicPr>
          <p:cNvPr id="19458" name="Picture 2" descr="C:\Users\jfiala\Desktop\Media Gallery\Beze jmé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2"/>
            <a:ext cx="6161276" cy="6857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269826"/>
      </p:ext>
    </p:extLst>
  </p:cSld>
  <p:clrMapOvr>
    <a:masterClrMapping/>
  </p:clrMapOvr>
  <p:transition spd="med">
    <p:pull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381000" y="152400"/>
            <a:ext cx="8997950" cy="479612"/>
          </a:xfrm>
        </p:spPr>
        <p:txBody>
          <a:bodyPr wrap="square" numCol="1" anchorCtr="0" compatLnSpc="1">
            <a:prstTxWarp prst="textNoShape">
              <a:avLst/>
            </a:prstTxWarp>
            <a:noAutofit/>
          </a:bodyPr>
          <a:lstStyle/>
          <a:p>
            <a:pPr eaLnBrk="1" hangingPunct="1">
              <a:lnSpc>
                <a:spcPct val="100000"/>
              </a:lnSpc>
            </a:pPr>
            <a:r>
              <a:rPr lang="en-GB" sz="2400" dirty="0">
                <a:effectLst>
                  <a:outerShdw blurRad="38100" dist="38100" dir="2700000" algn="tl">
                    <a:srgbClr val="C0C0C0"/>
                  </a:outerShdw>
                </a:effectLst>
                <a:latin typeface="Arial" pitchFamily="34" charset="0"/>
              </a:rPr>
              <a:t>Marasmus vs Kwashiorkor</a:t>
            </a:r>
            <a:endParaRPr lang="en-GB" sz="24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8</a:t>
            </a:fld>
            <a:endParaRPr lang="cs-CZ" sz="1300" dirty="0">
              <a:solidFill>
                <a:prstClr val="black">
                  <a:lumMod val="65000"/>
                  <a:lumOff val="35000"/>
                </a:prstClr>
              </a:solidFill>
              <a:latin typeface="Century Gothic" pitchFamily="34" charset="0"/>
            </a:endParaRPr>
          </a:p>
        </p:txBody>
      </p:sp>
      <p:sp>
        <p:nvSpPr>
          <p:cNvPr id="15" name="Rectangle 4"/>
          <p:cNvSpPr>
            <a:spLocks noChangeArrowheads="1"/>
          </p:cNvSpPr>
          <p:nvPr/>
        </p:nvSpPr>
        <p:spPr bwMode="auto">
          <a:xfrm>
            <a:off x="577851" y="9906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cs-CZ" b="0" dirty="0" smtClean="0">
                <a:solidFill>
                  <a:prstClr val="black"/>
                </a:solidFill>
                <a:latin typeface="Arial" pitchFamily="34" charset="0"/>
              </a:rPr>
              <a:t>Marasmus</a:t>
            </a:r>
            <a:endParaRPr lang="en-GB" sz="2100" dirty="0">
              <a:solidFill>
                <a:prstClr val="black"/>
              </a:solidFill>
              <a:latin typeface="Arial" pitchFamily="34" charset="0"/>
            </a:endParaRPr>
          </a:p>
        </p:txBody>
      </p:sp>
      <p:sp>
        <p:nvSpPr>
          <p:cNvPr id="11" name="Rectangle 4"/>
          <p:cNvSpPr>
            <a:spLocks noChangeArrowheads="1"/>
          </p:cNvSpPr>
          <p:nvPr/>
        </p:nvSpPr>
        <p:spPr bwMode="auto">
          <a:xfrm>
            <a:off x="577851" y="22860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Kwashiorkor</a:t>
            </a:r>
            <a:endParaRPr lang="en-GB" sz="2100" dirty="0">
              <a:solidFill>
                <a:prstClr val="black"/>
              </a:solidFill>
              <a:latin typeface="Arial" pitchFamily="34" charset="0"/>
            </a:endParaRPr>
          </a:p>
        </p:txBody>
      </p:sp>
      <p:sp>
        <p:nvSpPr>
          <p:cNvPr id="12" name="Rectangle 4"/>
          <p:cNvSpPr>
            <a:spLocks noChangeArrowheads="1"/>
          </p:cNvSpPr>
          <p:nvPr/>
        </p:nvSpPr>
        <p:spPr bwMode="auto">
          <a:xfrm>
            <a:off x="908052" y="1447801"/>
            <a:ext cx="8750300" cy="68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cs-CZ" sz="2100" b="0" dirty="0">
                <a:solidFill>
                  <a:prstClr val="black"/>
                </a:solidFill>
                <a:latin typeface="Arial" pitchFamily="34" charset="0"/>
              </a:rPr>
              <a:t>Marasmus </a:t>
            </a:r>
            <a:r>
              <a:rPr lang="en-US" sz="2100" b="0" dirty="0">
                <a:solidFill>
                  <a:prstClr val="black"/>
                </a:solidFill>
                <a:latin typeface="Arial" pitchFamily="34" charset="0"/>
              </a:rPr>
              <a:t>is caused by a severe deficiency of nearly all nutrients, especially protein, carbohydrates, and lipids.</a:t>
            </a:r>
            <a:endParaRPr lang="en-GB" sz="2100" dirty="0">
              <a:solidFill>
                <a:prstClr val="black"/>
              </a:solidFill>
              <a:latin typeface="Arial" pitchFamily="34" charset="0"/>
            </a:endParaRPr>
          </a:p>
        </p:txBody>
      </p:sp>
      <p:sp>
        <p:nvSpPr>
          <p:cNvPr id="16" name="Rectangle 4"/>
          <p:cNvSpPr>
            <a:spLocks noChangeArrowheads="1"/>
          </p:cNvSpPr>
          <p:nvPr/>
        </p:nvSpPr>
        <p:spPr bwMode="auto">
          <a:xfrm>
            <a:off x="825500" y="2743201"/>
            <a:ext cx="875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US" sz="2100" b="0" dirty="0">
                <a:solidFill>
                  <a:prstClr val="black"/>
                </a:solidFill>
                <a:latin typeface="Arial" pitchFamily="34" charset="0"/>
              </a:rPr>
              <a:t>Sufficient calorie intake, but with insufficient protein consumption</a:t>
            </a:r>
            <a:r>
              <a:rPr lang="cs-CZ" sz="2100" b="0" dirty="0">
                <a:solidFill>
                  <a:prstClr val="black"/>
                </a:solidFill>
                <a:latin typeface="Arial" pitchFamily="34" charset="0"/>
              </a:rPr>
              <a:t>.</a:t>
            </a:r>
            <a:r>
              <a:rPr lang="en-US" sz="2100" b="0" dirty="0">
                <a:solidFill>
                  <a:prstClr val="black"/>
                </a:solidFill>
                <a:latin typeface="Arial" pitchFamily="34" charset="0"/>
              </a:rPr>
              <a:t> </a:t>
            </a:r>
            <a:endParaRPr lang="en-GB" sz="2100" dirty="0">
              <a:solidFill>
                <a:prstClr val="black"/>
              </a:solidFill>
              <a:latin typeface="Arial" pitchFamily="34" charset="0"/>
            </a:endParaRPr>
          </a:p>
        </p:txBody>
      </p:sp>
      <p:pic>
        <p:nvPicPr>
          <p:cNvPr id="5123" name="Picture 3" descr="C:\Users\jfiala\Desktop\Media Gallery\marasmus vs kwashiork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452" y="3276602"/>
            <a:ext cx="7701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10" name="Line 2"/>
          <p:cNvSpPr>
            <a:spLocks noChangeShapeType="1"/>
          </p:cNvSpPr>
          <p:nvPr/>
        </p:nvSpPr>
        <p:spPr bwMode="auto">
          <a:xfrm>
            <a:off x="609600" y="6858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95988651"/>
      </p:ext>
    </p:extLst>
  </p:cSld>
  <p:clrMapOvr>
    <a:masterClrMapping/>
  </p:clrMapOvr>
  <p:transition spd="med">
    <p:pull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5" name="Rectangle 3"/>
          <p:cNvSpPr>
            <a:spLocks noGrp="1" noChangeArrowheads="1"/>
          </p:cNvSpPr>
          <p:nvPr>
            <p:ph type="title" idx="4294967295"/>
          </p:nvPr>
        </p:nvSpPr>
        <p:spPr>
          <a:xfrm>
            <a:off x="412750" y="2"/>
            <a:ext cx="8997950" cy="457200"/>
          </a:xfrm>
        </p:spPr>
        <p:txBody>
          <a:bodyPr wrap="square" numCol="1" anchorCtr="0" compatLnSpc="1">
            <a:prstTxWarp prst="textNoShape">
              <a:avLst/>
            </a:prstTxWarp>
            <a:noAutofit/>
          </a:bodyPr>
          <a:lstStyle/>
          <a:p>
            <a:pPr eaLnBrk="1" hangingPunct="1">
              <a:lnSpc>
                <a:spcPct val="100000"/>
              </a:lnSpc>
            </a:pPr>
            <a:r>
              <a:rPr lang="en-GB" sz="2500" dirty="0">
                <a:effectLst>
                  <a:outerShdw blurRad="38100" dist="38100" dir="2700000" algn="tl">
                    <a:srgbClr val="C0C0C0"/>
                  </a:outerShdw>
                </a:effectLst>
                <a:latin typeface="Arial" pitchFamily="34" charset="0"/>
              </a:rPr>
              <a:t>Malnutrition - causes</a:t>
            </a:r>
            <a:endParaRPr lang="en-GB" sz="2500" dirty="0">
              <a:effectLst>
                <a:outerShdw blurRad="38100" dist="38100" dir="2700000" algn="tl">
                  <a:srgbClr val="C0C0C0"/>
                </a:outerShdw>
              </a:effectLst>
            </a:endParaRPr>
          </a:p>
        </p:txBody>
      </p:sp>
      <p:sp>
        <p:nvSpPr>
          <p:cNvPr id="6" name="Zástupný symbol pro číslo snímku 5"/>
          <p:cNvSpPr txBox="1">
            <a:spLocks noGrp="1"/>
          </p:cNvSpPr>
          <p:nvPr/>
        </p:nvSpPr>
        <p:spPr>
          <a:xfrm>
            <a:off x="9255920" y="6356352"/>
            <a:ext cx="608806" cy="365125"/>
          </a:xfrm>
          <a:prstGeom prst="rect">
            <a:avLst/>
          </a:prstGeom>
          <a:noFill/>
        </p:spPr>
        <p:txBody>
          <a:bodyPr lIns="28735" tIns="47890" rIns="47890" bIns="47890" anchor="ctr"/>
          <a:lstStyle/>
          <a:p>
            <a:pPr>
              <a:defRPr/>
            </a:pPr>
            <a:fld id="{48217272-7D6E-4CB7-9407-1DA4258021DB}" type="slidenum">
              <a:rPr lang="cs-CZ" sz="1300">
                <a:solidFill>
                  <a:prstClr val="black">
                    <a:lumMod val="65000"/>
                    <a:lumOff val="35000"/>
                  </a:prstClr>
                </a:solidFill>
                <a:latin typeface="Century Gothic" pitchFamily="34" charset="0"/>
              </a:rPr>
              <a:pPr>
                <a:defRPr/>
              </a:pPr>
              <a:t>9</a:t>
            </a:fld>
            <a:endParaRPr lang="cs-CZ" sz="1300" dirty="0">
              <a:solidFill>
                <a:prstClr val="black">
                  <a:lumMod val="65000"/>
                  <a:lumOff val="35000"/>
                </a:prstClr>
              </a:solidFill>
              <a:latin typeface="Century Gothic" pitchFamily="34" charset="0"/>
            </a:endParaRPr>
          </a:p>
        </p:txBody>
      </p:sp>
      <p:sp>
        <p:nvSpPr>
          <p:cNvPr id="7" name="Rectangle 4"/>
          <p:cNvSpPr>
            <a:spLocks noChangeArrowheads="1"/>
          </p:cNvSpPr>
          <p:nvPr/>
        </p:nvSpPr>
        <p:spPr bwMode="auto">
          <a:xfrm>
            <a:off x="165101" y="4572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US" b="0" dirty="0" smtClean="0">
                <a:solidFill>
                  <a:prstClr val="black"/>
                </a:solidFill>
                <a:latin typeface="Arial" pitchFamily="34" charset="0"/>
              </a:rPr>
              <a:t>Low intake of food</a:t>
            </a:r>
            <a:endParaRPr lang="en-US" sz="2100" dirty="0">
              <a:solidFill>
                <a:prstClr val="black"/>
              </a:solidFill>
              <a:latin typeface="Arial" pitchFamily="34" charset="0"/>
            </a:endParaRPr>
          </a:p>
        </p:txBody>
      </p:sp>
      <p:sp>
        <p:nvSpPr>
          <p:cNvPr id="8" name="Rectangle 4"/>
          <p:cNvSpPr>
            <a:spLocks noChangeArrowheads="1"/>
          </p:cNvSpPr>
          <p:nvPr/>
        </p:nvSpPr>
        <p:spPr bwMode="auto">
          <a:xfrm>
            <a:off x="165101" y="1295400"/>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Mental health problems</a:t>
            </a:r>
            <a:endParaRPr lang="en-GB" sz="2100" dirty="0">
              <a:solidFill>
                <a:prstClr val="black"/>
              </a:solidFill>
              <a:latin typeface="Arial" pitchFamily="34" charset="0"/>
            </a:endParaRPr>
          </a:p>
        </p:txBody>
      </p:sp>
      <p:sp>
        <p:nvSpPr>
          <p:cNvPr id="9" name="Rectangle 4"/>
          <p:cNvSpPr>
            <a:spLocks noChangeArrowheads="1"/>
          </p:cNvSpPr>
          <p:nvPr/>
        </p:nvSpPr>
        <p:spPr bwMode="auto">
          <a:xfrm>
            <a:off x="165101" y="3276601"/>
            <a:ext cx="875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Digestive disorders and stomach conditions</a:t>
            </a:r>
            <a:endParaRPr lang="en-GB" sz="2100" dirty="0">
              <a:solidFill>
                <a:prstClr val="black"/>
              </a:solidFill>
              <a:latin typeface="Arial" pitchFamily="34" charset="0"/>
            </a:endParaRPr>
          </a:p>
        </p:txBody>
      </p:sp>
      <p:sp>
        <p:nvSpPr>
          <p:cNvPr id="10" name="Rectangle 4"/>
          <p:cNvSpPr>
            <a:spLocks noChangeArrowheads="1"/>
          </p:cNvSpPr>
          <p:nvPr/>
        </p:nvSpPr>
        <p:spPr bwMode="auto">
          <a:xfrm>
            <a:off x="247650" y="48006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Alcoholism</a:t>
            </a:r>
            <a:endParaRPr lang="en-GB" sz="2100" dirty="0">
              <a:solidFill>
                <a:prstClr val="black"/>
              </a:solidFill>
              <a:latin typeface="Arial" pitchFamily="34" charset="0"/>
            </a:endParaRPr>
          </a:p>
        </p:txBody>
      </p:sp>
      <p:sp>
        <p:nvSpPr>
          <p:cNvPr id="12" name="Rectangle 4"/>
          <p:cNvSpPr>
            <a:spLocks noChangeArrowheads="1"/>
          </p:cNvSpPr>
          <p:nvPr/>
        </p:nvSpPr>
        <p:spPr bwMode="auto">
          <a:xfrm>
            <a:off x="247650" y="6172201"/>
            <a:ext cx="8750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Lack of breastfeeding</a:t>
            </a:r>
            <a:endParaRPr lang="en-GB" sz="2100" dirty="0">
              <a:solidFill>
                <a:prstClr val="black"/>
              </a:solidFill>
              <a:latin typeface="Arial" pitchFamily="34" charset="0"/>
            </a:endParaRPr>
          </a:p>
        </p:txBody>
      </p:sp>
      <p:sp>
        <p:nvSpPr>
          <p:cNvPr id="13" name="Rectangle 4"/>
          <p:cNvSpPr>
            <a:spLocks noChangeArrowheads="1"/>
          </p:cNvSpPr>
          <p:nvPr/>
        </p:nvSpPr>
        <p:spPr bwMode="auto">
          <a:xfrm>
            <a:off x="577850" y="762000"/>
            <a:ext cx="924560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US" sz="1700" b="0" dirty="0">
                <a:solidFill>
                  <a:prstClr val="black"/>
                </a:solidFill>
                <a:latin typeface="Arial" pitchFamily="34" charset="0"/>
              </a:rPr>
              <a:t>This may be caused by symptoms of an illness, for example, dysphagia, when it is difficult to swallow. Badly fitting dentures may contribute.</a:t>
            </a:r>
            <a:endParaRPr lang="en-US" sz="1700" dirty="0">
              <a:solidFill>
                <a:prstClr val="black"/>
              </a:solidFill>
              <a:latin typeface="Arial" pitchFamily="34" charset="0"/>
            </a:endParaRPr>
          </a:p>
        </p:txBody>
      </p:sp>
      <p:sp>
        <p:nvSpPr>
          <p:cNvPr id="14" name="Rectangle 4"/>
          <p:cNvSpPr>
            <a:spLocks noChangeArrowheads="1"/>
          </p:cNvSpPr>
          <p:nvPr/>
        </p:nvSpPr>
        <p:spPr bwMode="auto">
          <a:xfrm>
            <a:off x="533400" y="1600200"/>
            <a:ext cx="924560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US" sz="1700" b="0" dirty="0">
                <a:solidFill>
                  <a:prstClr val="black"/>
                </a:solidFill>
                <a:latin typeface="Arial" pitchFamily="34" charset="0"/>
              </a:rPr>
              <a:t>Conditions such as depression, dementia, schizophrenia, anorexia nervosa, and bulimia can lead to malnutrition</a:t>
            </a:r>
            <a:endParaRPr lang="en-US" sz="1700" dirty="0">
              <a:solidFill>
                <a:prstClr val="black"/>
              </a:solidFill>
              <a:latin typeface="Arial" pitchFamily="34" charset="0"/>
            </a:endParaRPr>
          </a:p>
        </p:txBody>
      </p:sp>
      <p:sp>
        <p:nvSpPr>
          <p:cNvPr id="16" name="Rectangle 4"/>
          <p:cNvSpPr>
            <a:spLocks noChangeArrowheads="1"/>
          </p:cNvSpPr>
          <p:nvPr/>
        </p:nvSpPr>
        <p:spPr bwMode="auto">
          <a:xfrm>
            <a:off x="577850" y="2438400"/>
            <a:ext cx="924560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US" sz="1700" b="0" dirty="0">
                <a:solidFill>
                  <a:prstClr val="black"/>
                </a:solidFill>
                <a:latin typeface="Arial" pitchFamily="34" charset="0"/>
              </a:rPr>
              <a:t>Some people cannot leave the house to buy food or find it physically difficult to prepare meals. Those who live alone and are isolated are more at risk. Some people do not have enough money to spend on food, and others have limited cooking skills.</a:t>
            </a:r>
            <a:endParaRPr lang="en-US" sz="1700" dirty="0">
              <a:solidFill>
                <a:prstClr val="black"/>
              </a:solidFill>
              <a:latin typeface="Arial" pitchFamily="34" charset="0"/>
            </a:endParaRPr>
          </a:p>
        </p:txBody>
      </p:sp>
      <p:sp>
        <p:nvSpPr>
          <p:cNvPr id="17" name="Rectangle 4"/>
          <p:cNvSpPr>
            <a:spLocks noChangeArrowheads="1"/>
          </p:cNvSpPr>
          <p:nvPr/>
        </p:nvSpPr>
        <p:spPr bwMode="auto">
          <a:xfrm>
            <a:off x="577850" y="5105400"/>
            <a:ext cx="9245601" cy="87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GB" sz="1700" b="0" dirty="0">
                <a:solidFill>
                  <a:prstClr val="black"/>
                </a:solidFill>
                <a:latin typeface="Arial" pitchFamily="34" charset="0"/>
              </a:rPr>
              <a:t>Alcohol </a:t>
            </a:r>
            <a:r>
              <a:rPr lang="en-US" sz="1700" b="0" dirty="0">
                <a:solidFill>
                  <a:prstClr val="black"/>
                </a:solidFill>
                <a:latin typeface="Arial" pitchFamily="34" charset="0"/>
              </a:rPr>
              <a:t>can lead to gastritis or damage to the pancreas. These can make it hard to digest food, absorb certain vitamins, and produce hormones that regulate metabolism. Alcohol contains calories, so the person may not feel hungry. They may not eat enough proper food to supply the body with essential nutrients.</a:t>
            </a:r>
            <a:endParaRPr lang="en-US" sz="1700" dirty="0">
              <a:solidFill>
                <a:prstClr val="black"/>
              </a:solidFill>
              <a:latin typeface="Arial" pitchFamily="34" charset="0"/>
            </a:endParaRPr>
          </a:p>
        </p:txBody>
      </p:sp>
      <p:sp>
        <p:nvSpPr>
          <p:cNvPr id="18" name="Rectangle 4"/>
          <p:cNvSpPr>
            <a:spLocks noChangeArrowheads="1"/>
          </p:cNvSpPr>
          <p:nvPr/>
        </p:nvSpPr>
        <p:spPr bwMode="auto">
          <a:xfrm>
            <a:off x="577850" y="6491288"/>
            <a:ext cx="9245601"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US" sz="1500" b="0" dirty="0">
                <a:solidFill>
                  <a:prstClr val="black"/>
                </a:solidFill>
                <a:latin typeface="Arial" pitchFamily="34" charset="0"/>
              </a:rPr>
              <a:t>Not breastfeeding, especially in the developing world, can lead to malnutrition in infants and children.</a:t>
            </a:r>
            <a:endParaRPr lang="en-US" sz="1500" dirty="0">
              <a:solidFill>
                <a:prstClr val="black"/>
              </a:solidFill>
              <a:latin typeface="Arial" pitchFamily="34" charset="0"/>
            </a:endParaRPr>
          </a:p>
        </p:txBody>
      </p:sp>
      <p:sp>
        <p:nvSpPr>
          <p:cNvPr id="19" name="Rectangle 4"/>
          <p:cNvSpPr>
            <a:spLocks noChangeArrowheads="1"/>
          </p:cNvSpPr>
          <p:nvPr/>
        </p:nvSpPr>
        <p:spPr bwMode="auto">
          <a:xfrm>
            <a:off x="247650" y="2133601"/>
            <a:ext cx="87503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marL="359173" indent="-359173">
              <a:lnSpc>
                <a:spcPct val="90000"/>
              </a:lnSpc>
              <a:buClr>
                <a:srgbClr val="3399FF"/>
              </a:buClr>
              <a:buSzPct val="60000"/>
              <a:buFont typeface="Wingdings" pitchFamily="2" charset="2"/>
              <a:buChar char="n"/>
            </a:pPr>
            <a:r>
              <a:rPr lang="en-GB" b="0" dirty="0" smtClean="0">
                <a:solidFill>
                  <a:prstClr val="black"/>
                </a:solidFill>
                <a:latin typeface="Arial" pitchFamily="34" charset="0"/>
              </a:rPr>
              <a:t>Social and mobility problems</a:t>
            </a:r>
            <a:endParaRPr lang="en-GB" sz="2100" dirty="0">
              <a:solidFill>
                <a:prstClr val="black"/>
              </a:solidFill>
              <a:latin typeface="Arial" pitchFamily="34" charset="0"/>
            </a:endParaRPr>
          </a:p>
        </p:txBody>
      </p:sp>
      <p:sp>
        <p:nvSpPr>
          <p:cNvPr id="20" name="Rectangle 4"/>
          <p:cNvSpPr>
            <a:spLocks noChangeArrowheads="1"/>
          </p:cNvSpPr>
          <p:nvPr/>
        </p:nvSpPr>
        <p:spPr bwMode="auto">
          <a:xfrm>
            <a:off x="584199" y="3581400"/>
            <a:ext cx="92456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4" tIns="48224" rIns="96444" bIns="48224"/>
          <a:lstStyle/>
          <a:p>
            <a:pPr>
              <a:lnSpc>
                <a:spcPct val="90000"/>
              </a:lnSpc>
              <a:buClr>
                <a:srgbClr val="3399FF"/>
              </a:buClr>
              <a:buSzPct val="60000"/>
            </a:pPr>
            <a:r>
              <a:rPr lang="en-US" sz="1700" b="0" dirty="0">
                <a:solidFill>
                  <a:prstClr val="black"/>
                </a:solidFill>
                <a:latin typeface="Arial" pitchFamily="34" charset="0"/>
              </a:rPr>
              <a:t>If the body does not absorb nutrients efficiently, even a healthful diet may not prevent malnutrition. People with Crohn's disease or ulcerative colitis may need to have part of the small intestine removed to enable them to absorb nutrients. Celiac disease  may result in damage to the lining of the intestines and poor food absorption.</a:t>
            </a:r>
            <a:r>
              <a:rPr lang="cs-CZ" sz="1700" b="0" dirty="0">
                <a:solidFill>
                  <a:prstClr val="black"/>
                </a:solidFill>
                <a:latin typeface="Arial" pitchFamily="34" charset="0"/>
              </a:rPr>
              <a:t> </a:t>
            </a:r>
            <a:r>
              <a:rPr lang="en-US" sz="1700" b="0" dirty="0">
                <a:solidFill>
                  <a:prstClr val="black"/>
                </a:solidFill>
                <a:latin typeface="Arial" pitchFamily="34" charset="0"/>
              </a:rPr>
              <a:t>Persistent diarrhea, vomiting, or both can lead to a loss of vital nutrients</a:t>
            </a:r>
            <a:endParaRPr lang="cs-CZ" sz="1700" b="0" dirty="0">
              <a:solidFill>
                <a:prstClr val="black"/>
              </a:solidFill>
              <a:latin typeface="Arial" pitchFamily="34" charset="0"/>
            </a:endParaRPr>
          </a:p>
          <a:p>
            <a:pPr>
              <a:lnSpc>
                <a:spcPct val="90000"/>
              </a:lnSpc>
              <a:buClr>
                <a:srgbClr val="3399FF"/>
              </a:buClr>
              <a:buSzPct val="60000"/>
            </a:pPr>
            <a:endParaRPr lang="en-US" sz="1700" dirty="0">
              <a:solidFill>
                <a:prstClr val="black"/>
              </a:solidFill>
              <a:latin typeface="Arial" pitchFamily="34" charset="0"/>
            </a:endParaRPr>
          </a:p>
        </p:txBody>
      </p:sp>
      <p:sp>
        <p:nvSpPr>
          <p:cNvPr id="21" name="Line 2"/>
          <p:cNvSpPr>
            <a:spLocks noChangeShapeType="1"/>
          </p:cNvSpPr>
          <p:nvPr/>
        </p:nvSpPr>
        <p:spPr bwMode="auto">
          <a:xfrm>
            <a:off x="609600" y="457200"/>
            <a:ext cx="8915401" cy="0"/>
          </a:xfrm>
          <a:prstGeom prst="line">
            <a:avLst/>
          </a:prstGeom>
          <a:noFill/>
          <a:ln w="19050" cap="sq">
            <a:solidFill>
              <a:srgbClr val="91B2D7"/>
            </a:solidFill>
            <a:round/>
            <a:headEnd type="none" w="sm" len="sm"/>
            <a:tailEnd type="none" w="sm" len="sm"/>
          </a:ln>
          <a:extLst>
            <a:ext uri="{909E8E84-426E-40DD-AFC4-6F175D3DCCD1}">
              <a14:hiddenFill xmlns:a14="http://schemas.microsoft.com/office/drawing/2010/main">
                <a:noFill/>
              </a14:hiddenFill>
            </a:ext>
          </a:extLst>
        </p:spPr>
        <p:txBody>
          <a:bodyPr lIns="95779" tIns="47890" rIns="95779" bIns="47890"/>
          <a:lstStyle/>
          <a:p>
            <a:endParaRPr lang="en-US" dirty="0">
              <a:solidFill>
                <a:prstClr val="white"/>
              </a:solidFill>
            </a:endParaRPr>
          </a:p>
        </p:txBody>
      </p:sp>
    </p:spTree>
    <p:extLst>
      <p:ext uri="{BB962C8B-B14F-4D97-AF65-F5344CB8AC3E}">
        <p14:creationId xmlns:p14="http://schemas.microsoft.com/office/powerpoint/2010/main" val="2599335463"/>
      </p:ext>
    </p:extLst>
  </p:cSld>
  <p:clrMapOvr>
    <a:masterClrMapping/>
  </p:clrMapOvr>
  <p:transition spd="med">
    <p:pull dir="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3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4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2_Exekutivní">
  <a:themeElements>
    <a:clrScheme name="Exekutivní">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kutivní">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kutivní">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30771</TotalTime>
  <Words>2852</Words>
  <Application>Microsoft Office PowerPoint</Application>
  <PresentationFormat>A4 (210 × 297 mm)</PresentationFormat>
  <Paragraphs>652</Paragraphs>
  <Slides>78</Slides>
  <Notes>72</Notes>
  <HiddenSlides>0</HiddenSlides>
  <MMClips>0</MMClips>
  <ScaleCrop>false</ScaleCrop>
  <HeadingPairs>
    <vt:vector size="6" baseType="variant">
      <vt:variant>
        <vt:lpstr>Použitá písma</vt:lpstr>
      </vt:variant>
      <vt:variant>
        <vt:i4>11</vt:i4>
      </vt:variant>
      <vt:variant>
        <vt:lpstr>Motiv</vt:lpstr>
      </vt:variant>
      <vt:variant>
        <vt:i4>5</vt:i4>
      </vt:variant>
      <vt:variant>
        <vt:lpstr>Nadpisy snímků</vt:lpstr>
      </vt:variant>
      <vt:variant>
        <vt:i4>78</vt:i4>
      </vt:variant>
    </vt:vector>
  </HeadingPairs>
  <TitlesOfParts>
    <vt:vector size="94" baseType="lpstr">
      <vt:lpstr>Arial</vt:lpstr>
      <vt:lpstr>Arial Narrow</vt:lpstr>
      <vt:lpstr>Calibri</vt:lpstr>
      <vt:lpstr>Century Gothic</vt:lpstr>
      <vt:lpstr>Courier New</vt:lpstr>
      <vt:lpstr>Helvetica 35 Thin</vt:lpstr>
      <vt:lpstr>Palatino Linotype</vt:lpstr>
      <vt:lpstr>Symbol</vt:lpstr>
      <vt:lpstr>Times New Roman</vt:lpstr>
      <vt:lpstr>Tw Cen MT</vt:lpstr>
      <vt:lpstr>Wingdings</vt:lpstr>
      <vt:lpstr>Exekutivní</vt:lpstr>
      <vt:lpstr>1_Exekutivní</vt:lpstr>
      <vt:lpstr>3_Exekutivní</vt:lpstr>
      <vt:lpstr>4_Exekutivní</vt:lpstr>
      <vt:lpstr>2_Exekutivní</vt:lpstr>
      <vt:lpstr>Nutritional Status Assessment</vt:lpstr>
      <vt:lpstr>Outline, main points</vt:lpstr>
      <vt:lpstr>Definitions, scope</vt:lpstr>
      <vt:lpstr>Malnutritions</vt:lpstr>
      <vt:lpstr>Prezentace aplikace PowerPoint</vt:lpstr>
      <vt:lpstr>Types of Protein-Energy Malnutrition (PEM)</vt:lpstr>
      <vt:lpstr>Prezentace aplikace PowerPoint</vt:lpstr>
      <vt:lpstr>Marasmus vs Kwashiorkor</vt:lpstr>
      <vt:lpstr>Malnutrition - causes</vt:lpstr>
      <vt:lpstr>Worldwide most frequent micronutrient deficiencies</vt:lpstr>
      <vt:lpstr>The spectrum of iodine deficiency disorders, IDD</vt:lpstr>
      <vt:lpstr>Prezentace aplikace PowerPoint</vt:lpstr>
      <vt:lpstr>Methods, techniques</vt:lpstr>
      <vt:lpstr>History</vt:lpstr>
      <vt:lpstr>Methods, techniques</vt:lpstr>
      <vt:lpstr>Symptoms and signs of undernutrition and micronutrient deficiency</vt:lpstr>
      <vt:lpstr>Nails</vt:lpstr>
      <vt:lpstr>Eyes</vt:lpstr>
      <vt:lpstr>Mouth, tongue, teeth, gums</vt:lpstr>
      <vt:lpstr>Skin</vt:lpstr>
      <vt:lpstr>Skin</vt:lpstr>
      <vt:lpstr>Bones, skeleton</vt:lpstr>
      <vt:lpstr>Thyroid </vt:lpstr>
      <vt:lpstr>Prezentace aplikace PowerPoint</vt:lpstr>
      <vt:lpstr>Anthropometric (somatometric) measurements used in nutritional status assessment</vt:lpstr>
      <vt:lpstr>Height</vt:lpstr>
      <vt:lpstr>Weight</vt:lpstr>
      <vt:lpstr>BMI</vt:lpstr>
      <vt:lpstr>BMI – Diagnostic criteria (cut-offs)</vt:lpstr>
      <vt:lpstr>Circumferences</vt:lpstr>
      <vt:lpstr>Circumferences – measuring sites:</vt:lpstr>
      <vt:lpstr>Waist circumference – diagnostic criteria</vt:lpstr>
      <vt:lpstr>Prezentace aplikace PowerPoint</vt:lpstr>
      <vt:lpstr>Waist circumference – correlation with abdominal fat</vt:lpstr>
      <vt:lpstr>Metabolic syndrome</vt:lpstr>
      <vt:lpstr>Prezentace aplikace PowerPoint</vt:lpstr>
      <vt:lpstr>Prezentace aplikace PowerPoint</vt:lpstr>
      <vt:lpstr>Prezentace aplikace PowerPoint</vt:lpstr>
      <vt:lpstr>WHR – diagnostic criteria</vt:lpstr>
      <vt:lpstr>WHR interpretation pitfalls</vt:lpstr>
      <vt:lpstr>WHR</vt:lpstr>
      <vt:lpstr>Diagnostická kritéria - WHR</vt:lpstr>
      <vt:lpstr>MUAC (Mid Upper Arm Circumference), MAC, AC</vt:lpstr>
      <vt:lpstr>Calf circumference cut-offs</vt:lpstr>
      <vt:lpstr>Prezentace aplikace PowerPoint</vt:lpstr>
      <vt:lpstr>Skinfolds measurement</vt:lpstr>
      <vt:lpstr>Skinfolds measurement</vt:lpstr>
      <vt:lpstr>BIA – Bioelectrical impedance analysis</vt:lpstr>
      <vt:lpstr>Inbody S10 </vt:lpstr>
      <vt:lpstr>Inbody S10 </vt:lpstr>
      <vt:lpstr>Prezentace aplikace PowerPoint</vt:lpstr>
      <vt:lpstr>Underwater weighing - hydrodensitometry</vt:lpstr>
      <vt:lpstr>DEXA – Dual  Energy X-ray Absorptiometry</vt:lpstr>
      <vt:lpstr>BodPod –Air displacement plethysmography</vt:lpstr>
      <vt:lpstr>Body fat  - diagnostic criteria</vt:lpstr>
      <vt:lpstr>Body fat  - diagnostic criteria</vt:lpstr>
      <vt:lpstr>The health impact of obesity, NWO</vt:lpstr>
      <vt:lpstr>Prezentace aplikace PowerPoint</vt:lpstr>
      <vt:lpstr>Biochemical parameters in nutritional status </vt:lpstr>
      <vt:lpstr>Prezentace aplikace PowerPoint</vt:lpstr>
      <vt:lpstr>Dynamometry  - hand grip  (muscle strength)</vt:lpstr>
      <vt:lpstr>Prezentace aplikace PowerPoint</vt:lpstr>
      <vt:lpstr>Nutritional status assessment in children – BMI percentiles </vt:lpstr>
      <vt:lpstr>Hodnocení výživového stav dětí</vt:lpstr>
      <vt:lpstr>Definitions of nutrition indicators in children</vt:lpstr>
      <vt:lpstr>Z  -  score</vt:lpstr>
      <vt:lpstr>MUAC (Mid Upper Arm Circumference), MAC, AC</vt:lpstr>
      <vt:lpstr>Prezentace aplikace PowerPoint</vt:lpstr>
      <vt:lpstr>Validated screening test </vt:lpstr>
      <vt:lpstr>Prezentace aplikace PowerPoint</vt:lpstr>
      <vt:lpstr>Prezentace aplikace PowerPoint</vt:lpstr>
      <vt:lpstr>Prezentace aplikace PowerPoint</vt:lpstr>
      <vt:lpstr>SGA – Subjective Global Assessment</vt:lpstr>
      <vt:lpstr>Prezentace aplikace PowerPoint</vt:lpstr>
      <vt:lpstr>SGA – Subjective Global Assessment Guidance for Body Composition</vt:lpstr>
      <vt:lpstr>SGA – Subjective Global Assessment</vt:lpstr>
      <vt:lpstr>NRS 2002  - Nutritional Risk Screening</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Fiala</dc:creator>
  <cp:lastModifiedBy>Jindřich Fiala</cp:lastModifiedBy>
  <cp:revision>1467</cp:revision>
  <cp:lastPrinted>2019-03-12T12:59:13Z</cp:lastPrinted>
  <dcterms:created xsi:type="dcterms:W3CDTF">1601-01-01T00:00:00Z</dcterms:created>
  <dcterms:modified xsi:type="dcterms:W3CDTF">2019-03-13T12:47:22Z</dcterms:modified>
</cp:coreProperties>
</file>