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3"/>
  </p:notesMasterIdLst>
  <p:sldIdLst>
    <p:sldId id="256" r:id="rId2"/>
    <p:sldId id="348" r:id="rId3"/>
    <p:sldId id="257" r:id="rId4"/>
    <p:sldId id="258" r:id="rId5"/>
    <p:sldId id="259" r:id="rId6"/>
    <p:sldId id="260" r:id="rId7"/>
    <p:sldId id="261" r:id="rId8"/>
    <p:sldId id="262" r:id="rId9"/>
    <p:sldId id="263" r:id="rId10"/>
    <p:sldId id="349" r:id="rId11"/>
    <p:sldId id="269" r:id="rId12"/>
    <p:sldId id="350" r:id="rId13"/>
    <p:sldId id="351" r:id="rId14"/>
    <p:sldId id="265" r:id="rId15"/>
    <p:sldId id="266" r:id="rId16"/>
    <p:sldId id="278" r:id="rId17"/>
    <p:sldId id="267" r:id="rId18"/>
    <p:sldId id="268" r:id="rId19"/>
    <p:sldId id="270" r:id="rId20"/>
    <p:sldId id="271" r:id="rId21"/>
    <p:sldId id="272" r:id="rId22"/>
    <p:sldId id="273" r:id="rId23"/>
    <p:sldId id="275" r:id="rId24"/>
    <p:sldId id="276" r:id="rId25"/>
    <p:sldId id="277" r:id="rId26"/>
    <p:sldId id="280" r:id="rId27"/>
    <p:sldId id="345"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346" r:id="rId41"/>
    <p:sldId id="293" r:id="rId42"/>
    <p:sldId id="294" r:id="rId43"/>
    <p:sldId id="296" r:id="rId44"/>
    <p:sldId id="295" r:id="rId45"/>
    <p:sldId id="297" r:id="rId46"/>
    <p:sldId id="298" r:id="rId47"/>
    <p:sldId id="299" r:id="rId48"/>
    <p:sldId id="301" r:id="rId49"/>
    <p:sldId id="300" r:id="rId50"/>
    <p:sldId id="302" r:id="rId51"/>
    <p:sldId id="347" r:id="rId52"/>
    <p:sldId id="303" r:id="rId53"/>
    <p:sldId id="304" r:id="rId54"/>
    <p:sldId id="307" r:id="rId55"/>
    <p:sldId id="310" r:id="rId56"/>
    <p:sldId id="308" r:id="rId57"/>
    <p:sldId id="309" r:id="rId58"/>
    <p:sldId id="311" r:id="rId59"/>
    <p:sldId id="312" r:id="rId60"/>
    <p:sldId id="313" r:id="rId61"/>
    <p:sldId id="314" r:id="rId62"/>
    <p:sldId id="315" r:id="rId63"/>
    <p:sldId id="316" r:id="rId64"/>
    <p:sldId id="317" r:id="rId65"/>
    <p:sldId id="318" r:id="rId66"/>
    <p:sldId id="319" r:id="rId67"/>
    <p:sldId id="320" r:id="rId68"/>
    <p:sldId id="321" r:id="rId69"/>
    <p:sldId id="322" r:id="rId70"/>
    <p:sldId id="323" r:id="rId71"/>
    <p:sldId id="324" r:id="rId72"/>
    <p:sldId id="326" r:id="rId73"/>
    <p:sldId id="325" r:id="rId74"/>
    <p:sldId id="327" r:id="rId75"/>
    <p:sldId id="328" r:id="rId76"/>
    <p:sldId id="329" r:id="rId77"/>
    <p:sldId id="330" r:id="rId78"/>
    <p:sldId id="331" r:id="rId79"/>
    <p:sldId id="332" r:id="rId80"/>
    <p:sldId id="333" r:id="rId81"/>
    <p:sldId id="334" r:id="rId82"/>
    <p:sldId id="335" r:id="rId83"/>
    <p:sldId id="336" r:id="rId84"/>
    <p:sldId id="337" r:id="rId85"/>
    <p:sldId id="338" r:id="rId86"/>
    <p:sldId id="339" r:id="rId87"/>
    <p:sldId id="340" r:id="rId88"/>
    <p:sldId id="341" r:id="rId89"/>
    <p:sldId id="342" r:id="rId90"/>
    <p:sldId id="343" r:id="rId91"/>
    <p:sldId id="344" r:id="rId92"/>
  </p:sldIdLst>
  <p:sldSz cx="12192000" cy="6858000"/>
  <p:notesSz cx="6858000" cy="9144000"/>
  <p:custDataLst>
    <p:tags r:id="rId94"/>
  </p:custDataLst>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75" autoAdjust="0"/>
    <p:restoredTop sz="94660"/>
  </p:normalViewPr>
  <p:slideViewPr>
    <p:cSldViewPr snapToGrid="0">
      <p:cViewPr varScale="1">
        <p:scale>
          <a:sx n="108" d="100"/>
          <a:sy n="108" d="100"/>
        </p:scale>
        <p:origin x="540"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presProps" Target="pres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notesMaster" Target="notesMasters/notesMaster1.xml"/><Relationship Id="rId9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AF5C51-6D67-4611-91BB-A94F11498EAF}" type="datetimeFigureOut">
              <a:rPr lang="cs-CZ" smtClean="0"/>
              <a:t>06.04.2020</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DBD3ED-6917-4D69-B805-D45F7FCCFAE6}" type="slidenum">
              <a:rPr lang="cs-CZ" smtClean="0"/>
              <a:t>‹#›</a:t>
            </a:fld>
            <a:endParaRPr lang="cs-CZ"/>
          </a:p>
        </p:txBody>
      </p:sp>
    </p:spTree>
    <p:extLst>
      <p:ext uri="{BB962C8B-B14F-4D97-AF65-F5344CB8AC3E}">
        <p14:creationId xmlns:p14="http://schemas.microsoft.com/office/powerpoint/2010/main" val="35963436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webmd.com/cancer/what-is-carcinoma" TargetMode="External"/><Relationship Id="rId2" Type="http://schemas.openxmlformats.org/officeDocument/2006/relationships/slide" Target="../slides/slide29.xml"/><Relationship Id="rId1" Type="http://schemas.openxmlformats.org/officeDocument/2006/relationships/notesMaster" Target="../notesMasters/notesMaster1.xml"/><Relationship Id="rId4" Type="http://schemas.openxmlformats.org/officeDocument/2006/relationships/hyperlink" Target="https://www.webmd.com/cancer/cancer-prevention-detection-16/rm-quiz-cancer-myths-facts"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V některých monitorovaných potravinách je stále nezanedbatelné množství cesia Cs-137 z takzvaného </a:t>
            </a:r>
            <a:r>
              <a:rPr lang="cs-CZ" dirty="0" err="1"/>
              <a:t>počernobylského</a:t>
            </a:r>
            <a:r>
              <a:rPr lang="cs-CZ" dirty="0"/>
              <a:t> spadu, který byl v 80. letech 20. století způsoben havárií Jaderné elektrárny Černobyl. Na webu to uvedl Státní úřad pro jadernou bezpečnost (SÚJB) s tím, že jde především o zvěřinu, houby a lesní plody. Předsedkyně úřadu Dana Drábová řekla, že v množství v potravinách není v žádném případě zdravotně závadné. Cesium se podle ní bude rozkládat ještě několik desítek let.</a:t>
            </a:r>
          </a:p>
          <a:p>
            <a:r>
              <a:rPr lang="cs-CZ" dirty="0"/>
              <a:t>Úřad připomněl, že například kančí maso s hodnotami nad 1250 </a:t>
            </a:r>
            <a:r>
              <a:rPr lang="cs-CZ" dirty="0" err="1"/>
              <a:t>Bq</a:t>
            </a:r>
            <a:r>
              <a:rPr lang="cs-CZ" dirty="0"/>
              <a:t>/kg (Becquerelů na kilogram) by se nemělo dostat do obchodní sítě.</a:t>
            </a:r>
          </a:p>
          <a:p>
            <a:r>
              <a:rPr lang="cs-CZ" dirty="0"/>
              <a:t>Loni bylo v ČR ze 157 změřených vzorků podle něj takových vzorků 35, maximální hodnota byla 11.987 </a:t>
            </a:r>
            <a:r>
              <a:rPr lang="cs-CZ" dirty="0" err="1"/>
              <a:t>Bq</a:t>
            </a:r>
            <a:r>
              <a:rPr lang="cs-CZ" dirty="0"/>
              <a:t>/kg ve vzorku z okolí Horní Stropnice na Českobudějovicku. Průměr byl 890 </a:t>
            </a:r>
            <a:r>
              <a:rPr lang="cs-CZ" dirty="0" err="1"/>
              <a:t>Bq</a:t>
            </a:r>
            <a:r>
              <a:rPr lang="cs-CZ" dirty="0"/>
              <a:t>/kg, uvedl SÚJB.</a:t>
            </a:r>
          </a:p>
          <a:p>
            <a:r>
              <a:rPr lang="cs-CZ" dirty="0"/>
              <a:t>Divočáci jsou podle ní radioaktivní kvůli tomu, že žerou podzemní houbu jelenku obecnou, která má schopnost fixovat radioaktivitu z půdy. </a:t>
            </a:r>
          </a:p>
        </p:txBody>
      </p:sp>
      <p:sp>
        <p:nvSpPr>
          <p:cNvPr id="4" name="Zástupný symbol pro číslo snímku 3"/>
          <p:cNvSpPr>
            <a:spLocks noGrp="1"/>
          </p:cNvSpPr>
          <p:nvPr>
            <p:ph type="sldNum" sz="quarter" idx="10"/>
          </p:nvPr>
        </p:nvSpPr>
        <p:spPr/>
        <p:txBody>
          <a:bodyPr/>
          <a:lstStyle/>
          <a:p>
            <a:fld id="{2ADBD3ED-6917-4D69-B805-D45F7FCCFAE6}" type="slidenum">
              <a:rPr lang="cs-CZ" smtClean="0"/>
              <a:t>9</a:t>
            </a:fld>
            <a:endParaRPr lang="cs-CZ"/>
          </a:p>
        </p:txBody>
      </p:sp>
    </p:spTree>
    <p:extLst>
      <p:ext uri="{BB962C8B-B14F-4D97-AF65-F5344CB8AC3E}">
        <p14:creationId xmlns:p14="http://schemas.microsoft.com/office/powerpoint/2010/main" val="41190204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dirty="0"/>
              <a:t>The vast majority of skin cancers are basal cell </a:t>
            </a:r>
            <a:r>
              <a:rPr lang="en-US" dirty="0">
                <a:hlinkClick r:id="rId3"/>
              </a:rPr>
              <a:t>carcinomas</a:t>
            </a:r>
            <a:r>
              <a:rPr lang="en-US" dirty="0"/>
              <a:t> and squamous cells carcinomas. While malignant, these are unlikely to spread to other parts of the body. They may be locally disfiguring if not treated early.</a:t>
            </a:r>
          </a:p>
          <a:p>
            <a:r>
              <a:rPr lang="en-US" dirty="0"/>
              <a:t>A small but significant number of skin cancers are malignant melanomas. Malignant melanoma is a highly aggressive </a:t>
            </a:r>
            <a:r>
              <a:rPr lang="en-US" dirty="0">
                <a:hlinkClick r:id="rId4"/>
              </a:rPr>
              <a:t>cancer</a:t>
            </a:r>
            <a:r>
              <a:rPr lang="en-US" dirty="0"/>
              <a:t> that tends to spread to other parts of the body. These cancers may be fatal if not treated early.</a:t>
            </a:r>
          </a:p>
          <a:p>
            <a:endParaRPr lang="cs-CZ" dirty="0"/>
          </a:p>
        </p:txBody>
      </p:sp>
      <p:sp>
        <p:nvSpPr>
          <p:cNvPr id="4" name="Zástupný symbol pro číslo snímku 3"/>
          <p:cNvSpPr>
            <a:spLocks noGrp="1"/>
          </p:cNvSpPr>
          <p:nvPr>
            <p:ph type="sldNum" sz="quarter" idx="10"/>
          </p:nvPr>
        </p:nvSpPr>
        <p:spPr/>
        <p:txBody>
          <a:bodyPr/>
          <a:lstStyle/>
          <a:p>
            <a:fld id="{2ADBD3ED-6917-4D69-B805-D45F7FCCFAE6}" type="slidenum">
              <a:rPr lang="cs-CZ" smtClean="0"/>
              <a:t>29</a:t>
            </a:fld>
            <a:endParaRPr lang="cs-CZ"/>
          </a:p>
        </p:txBody>
      </p:sp>
    </p:spTree>
    <p:extLst>
      <p:ext uri="{BB962C8B-B14F-4D97-AF65-F5344CB8AC3E}">
        <p14:creationId xmlns:p14="http://schemas.microsoft.com/office/powerpoint/2010/main" val="5534975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dirty="0"/>
              <a:t>A </a:t>
            </a:r>
            <a:r>
              <a:rPr lang="en-US" b="1" dirty="0"/>
              <a:t>Van Allen</a:t>
            </a:r>
            <a:r>
              <a:rPr lang="en-US" dirty="0"/>
              <a:t> radiation </a:t>
            </a:r>
            <a:r>
              <a:rPr lang="en-US" b="1" dirty="0"/>
              <a:t>belt</a:t>
            </a:r>
            <a:r>
              <a:rPr lang="en-US" dirty="0"/>
              <a:t> is a zone of energetic charged particles, most of which originate from the solar wind, that are captured by and held around a planet by that planet's magnetic field. Earth has two such </a:t>
            </a:r>
            <a:r>
              <a:rPr lang="en-US" b="1" dirty="0"/>
              <a:t>belts</a:t>
            </a:r>
            <a:r>
              <a:rPr lang="en-US" dirty="0"/>
              <a:t> and sometimes others may be temporarily created.</a:t>
            </a:r>
            <a:endParaRPr lang="cs-CZ" dirty="0"/>
          </a:p>
        </p:txBody>
      </p:sp>
      <p:sp>
        <p:nvSpPr>
          <p:cNvPr id="4" name="Zástupný symbol pro číslo snímku 3"/>
          <p:cNvSpPr>
            <a:spLocks noGrp="1"/>
          </p:cNvSpPr>
          <p:nvPr>
            <p:ph type="sldNum" sz="quarter" idx="10"/>
          </p:nvPr>
        </p:nvSpPr>
        <p:spPr/>
        <p:txBody>
          <a:bodyPr/>
          <a:lstStyle/>
          <a:p>
            <a:fld id="{2ADBD3ED-6917-4D69-B805-D45F7FCCFAE6}" type="slidenum">
              <a:rPr lang="cs-CZ" smtClean="0"/>
              <a:t>44</a:t>
            </a:fld>
            <a:endParaRPr lang="cs-CZ"/>
          </a:p>
        </p:txBody>
      </p:sp>
    </p:spTree>
    <p:extLst>
      <p:ext uri="{BB962C8B-B14F-4D97-AF65-F5344CB8AC3E}">
        <p14:creationId xmlns:p14="http://schemas.microsoft.com/office/powerpoint/2010/main" val="6249427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dirty="0"/>
              <a:t>Although the data on which to establish oral and inhalation acute LD50 for uranium in humans are sparse, they are adequate to conclude that the LD50 for oral intake of soluble uranium compounds exceeds several grams of uranium and is at least 1.0 g for inhalation intakes.</a:t>
            </a:r>
            <a:endParaRPr lang="cs-CZ" dirty="0"/>
          </a:p>
        </p:txBody>
      </p:sp>
      <p:sp>
        <p:nvSpPr>
          <p:cNvPr id="4" name="Zástupný symbol pro číslo snímku 3"/>
          <p:cNvSpPr>
            <a:spLocks noGrp="1"/>
          </p:cNvSpPr>
          <p:nvPr>
            <p:ph type="sldNum" sz="quarter" idx="10"/>
          </p:nvPr>
        </p:nvSpPr>
        <p:spPr/>
        <p:txBody>
          <a:bodyPr/>
          <a:lstStyle/>
          <a:p>
            <a:fld id="{2ADBD3ED-6917-4D69-B805-D45F7FCCFAE6}" type="slidenum">
              <a:rPr lang="cs-CZ" smtClean="0"/>
              <a:t>68</a:t>
            </a:fld>
            <a:endParaRPr lang="cs-CZ"/>
          </a:p>
        </p:txBody>
      </p:sp>
    </p:spTree>
    <p:extLst>
      <p:ext uri="{BB962C8B-B14F-4D97-AF65-F5344CB8AC3E}">
        <p14:creationId xmlns:p14="http://schemas.microsoft.com/office/powerpoint/2010/main" val="10967265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lze upravit styl předlohy.</a:t>
            </a:r>
          </a:p>
        </p:txBody>
      </p:sp>
      <p:sp>
        <p:nvSpPr>
          <p:cNvPr id="4" name="Zástupný symbol pro datum 3"/>
          <p:cNvSpPr>
            <a:spLocks noGrp="1"/>
          </p:cNvSpPr>
          <p:nvPr>
            <p:ph type="dt" sz="half" idx="10"/>
          </p:nvPr>
        </p:nvSpPr>
        <p:spPr/>
        <p:txBody>
          <a:bodyPr/>
          <a:lstStyle/>
          <a:p>
            <a:fld id="{FB86D1CF-0065-47C7-B91E-1C803FB92585}" type="datetimeFigureOut">
              <a:rPr lang="cs-CZ" smtClean="0"/>
              <a:t>06.04.2020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6EA56B67-D01D-4AB8-BB6F-1ECD2A24A53E}" type="slidenum">
              <a:rPr lang="cs-CZ" smtClean="0"/>
              <a:t>‹#›</a:t>
            </a:fld>
            <a:endParaRPr lang="cs-CZ"/>
          </a:p>
        </p:txBody>
      </p:sp>
    </p:spTree>
    <p:extLst>
      <p:ext uri="{BB962C8B-B14F-4D97-AF65-F5344CB8AC3E}">
        <p14:creationId xmlns:p14="http://schemas.microsoft.com/office/powerpoint/2010/main" val="23970858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FB86D1CF-0065-47C7-B91E-1C803FB92585}" type="datetimeFigureOut">
              <a:rPr lang="cs-CZ" smtClean="0"/>
              <a:t>06.04.2020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6EA56B67-D01D-4AB8-BB6F-1ECD2A24A53E}" type="slidenum">
              <a:rPr lang="cs-CZ" smtClean="0"/>
              <a:t>‹#›</a:t>
            </a:fld>
            <a:endParaRPr lang="cs-CZ"/>
          </a:p>
        </p:txBody>
      </p:sp>
    </p:spTree>
    <p:extLst>
      <p:ext uri="{BB962C8B-B14F-4D97-AF65-F5344CB8AC3E}">
        <p14:creationId xmlns:p14="http://schemas.microsoft.com/office/powerpoint/2010/main" val="15401735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FB86D1CF-0065-47C7-B91E-1C803FB92585}" type="datetimeFigureOut">
              <a:rPr lang="cs-CZ" smtClean="0"/>
              <a:t>06.04.2020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6EA56B67-D01D-4AB8-BB6F-1ECD2A24A53E}" type="slidenum">
              <a:rPr lang="cs-CZ" smtClean="0"/>
              <a:t>‹#›</a:t>
            </a:fld>
            <a:endParaRPr lang="cs-CZ"/>
          </a:p>
        </p:txBody>
      </p:sp>
    </p:spTree>
    <p:extLst>
      <p:ext uri="{BB962C8B-B14F-4D97-AF65-F5344CB8AC3E}">
        <p14:creationId xmlns:p14="http://schemas.microsoft.com/office/powerpoint/2010/main" val="28325282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FB86D1CF-0065-47C7-B91E-1C803FB92585}" type="datetimeFigureOut">
              <a:rPr lang="cs-CZ" smtClean="0"/>
              <a:t>06.04.2020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6EA56B67-D01D-4AB8-BB6F-1ECD2A24A53E}" type="slidenum">
              <a:rPr lang="cs-CZ" smtClean="0"/>
              <a:t>‹#›</a:t>
            </a:fld>
            <a:endParaRPr lang="cs-CZ"/>
          </a:p>
        </p:txBody>
      </p:sp>
    </p:spTree>
    <p:extLst>
      <p:ext uri="{BB962C8B-B14F-4D97-AF65-F5344CB8AC3E}">
        <p14:creationId xmlns:p14="http://schemas.microsoft.com/office/powerpoint/2010/main" val="25763014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Kliknutím lze upravit styly předlohy textu.</a:t>
            </a:r>
          </a:p>
        </p:txBody>
      </p:sp>
      <p:sp>
        <p:nvSpPr>
          <p:cNvPr id="4" name="Zástupný symbol pro datum 3"/>
          <p:cNvSpPr>
            <a:spLocks noGrp="1"/>
          </p:cNvSpPr>
          <p:nvPr>
            <p:ph type="dt" sz="half" idx="10"/>
          </p:nvPr>
        </p:nvSpPr>
        <p:spPr/>
        <p:txBody>
          <a:bodyPr/>
          <a:lstStyle/>
          <a:p>
            <a:fld id="{FB86D1CF-0065-47C7-B91E-1C803FB92585}" type="datetimeFigureOut">
              <a:rPr lang="cs-CZ" smtClean="0"/>
              <a:t>06.04.2020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6EA56B67-D01D-4AB8-BB6F-1ECD2A24A53E}" type="slidenum">
              <a:rPr lang="cs-CZ" smtClean="0"/>
              <a:t>‹#›</a:t>
            </a:fld>
            <a:endParaRPr lang="cs-CZ"/>
          </a:p>
        </p:txBody>
      </p:sp>
    </p:spTree>
    <p:extLst>
      <p:ext uri="{BB962C8B-B14F-4D97-AF65-F5344CB8AC3E}">
        <p14:creationId xmlns:p14="http://schemas.microsoft.com/office/powerpoint/2010/main" val="23007172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838200" y="1825625"/>
            <a:ext cx="5181600" cy="435133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72200" y="1825625"/>
            <a:ext cx="5181600" cy="435133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FB86D1CF-0065-47C7-B91E-1C803FB92585}" type="datetimeFigureOut">
              <a:rPr lang="cs-CZ" smtClean="0"/>
              <a:t>06.04.2020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6EA56B67-D01D-4AB8-BB6F-1ECD2A24A53E}" type="slidenum">
              <a:rPr lang="cs-CZ" smtClean="0"/>
              <a:t>‹#›</a:t>
            </a:fld>
            <a:endParaRPr lang="cs-CZ"/>
          </a:p>
        </p:txBody>
      </p:sp>
    </p:spTree>
    <p:extLst>
      <p:ext uri="{BB962C8B-B14F-4D97-AF65-F5344CB8AC3E}">
        <p14:creationId xmlns:p14="http://schemas.microsoft.com/office/powerpoint/2010/main" val="39972477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a:t>Kliknutím lze upravit styl.</a:t>
            </a:r>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FB86D1CF-0065-47C7-B91E-1C803FB92585}" type="datetimeFigureOut">
              <a:rPr lang="cs-CZ" smtClean="0"/>
              <a:t>06.04.2020</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6EA56B67-D01D-4AB8-BB6F-1ECD2A24A53E}" type="slidenum">
              <a:rPr lang="cs-CZ" smtClean="0"/>
              <a:t>‹#›</a:t>
            </a:fld>
            <a:endParaRPr lang="cs-CZ"/>
          </a:p>
        </p:txBody>
      </p:sp>
    </p:spTree>
    <p:extLst>
      <p:ext uri="{BB962C8B-B14F-4D97-AF65-F5344CB8AC3E}">
        <p14:creationId xmlns:p14="http://schemas.microsoft.com/office/powerpoint/2010/main" val="5359260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FB86D1CF-0065-47C7-B91E-1C803FB92585}" type="datetimeFigureOut">
              <a:rPr lang="cs-CZ" smtClean="0"/>
              <a:t>06.04.2020</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6EA56B67-D01D-4AB8-BB6F-1ECD2A24A53E}" type="slidenum">
              <a:rPr lang="cs-CZ" smtClean="0"/>
              <a:t>‹#›</a:t>
            </a:fld>
            <a:endParaRPr lang="cs-CZ"/>
          </a:p>
        </p:txBody>
      </p:sp>
    </p:spTree>
    <p:extLst>
      <p:ext uri="{BB962C8B-B14F-4D97-AF65-F5344CB8AC3E}">
        <p14:creationId xmlns:p14="http://schemas.microsoft.com/office/powerpoint/2010/main" val="15468856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FB86D1CF-0065-47C7-B91E-1C803FB92585}" type="datetimeFigureOut">
              <a:rPr lang="cs-CZ" smtClean="0"/>
              <a:t>06.04.2020</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6EA56B67-D01D-4AB8-BB6F-1ECD2A24A53E}" type="slidenum">
              <a:rPr lang="cs-CZ" smtClean="0"/>
              <a:t>‹#›</a:t>
            </a:fld>
            <a:endParaRPr lang="cs-CZ"/>
          </a:p>
        </p:txBody>
      </p:sp>
    </p:spTree>
    <p:extLst>
      <p:ext uri="{BB962C8B-B14F-4D97-AF65-F5344CB8AC3E}">
        <p14:creationId xmlns:p14="http://schemas.microsoft.com/office/powerpoint/2010/main" val="14154857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FB86D1CF-0065-47C7-B91E-1C803FB92585}" type="datetimeFigureOut">
              <a:rPr lang="cs-CZ" smtClean="0"/>
              <a:t>06.04.2020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6EA56B67-D01D-4AB8-BB6F-1ECD2A24A53E}" type="slidenum">
              <a:rPr lang="cs-CZ" smtClean="0"/>
              <a:t>‹#›</a:t>
            </a:fld>
            <a:endParaRPr lang="cs-CZ"/>
          </a:p>
        </p:txBody>
      </p:sp>
    </p:spTree>
    <p:extLst>
      <p:ext uri="{BB962C8B-B14F-4D97-AF65-F5344CB8AC3E}">
        <p14:creationId xmlns:p14="http://schemas.microsoft.com/office/powerpoint/2010/main" val="8741303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FB86D1CF-0065-47C7-B91E-1C803FB92585}" type="datetimeFigureOut">
              <a:rPr lang="cs-CZ" smtClean="0"/>
              <a:t>06.04.2020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6EA56B67-D01D-4AB8-BB6F-1ECD2A24A53E}" type="slidenum">
              <a:rPr lang="cs-CZ" smtClean="0"/>
              <a:t>‹#›</a:t>
            </a:fld>
            <a:endParaRPr lang="cs-CZ"/>
          </a:p>
        </p:txBody>
      </p:sp>
    </p:spTree>
    <p:extLst>
      <p:ext uri="{BB962C8B-B14F-4D97-AF65-F5344CB8AC3E}">
        <p14:creationId xmlns:p14="http://schemas.microsoft.com/office/powerpoint/2010/main" val="37272523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86D1CF-0065-47C7-B91E-1C803FB92585}" type="datetimeFigureOut">
              <a:rPr lang="cs-CZ" smtClean="0"/>
              <a:t>06.04.2020</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A56B67-D01D-4AB8-BB6F-1ECD2A24A53E}" type="slidenum">
              <a:rPr lang="cs-CZ" smtClean="0"/>
              <a:t>‹#›</a:t>
            </a:fld>
            <a:endParaRPr lang="cs-CZ"/>
          </a:p>
        </p:txBody>
      </p:sp>
    </p:spTree>
    <p:extLst>
      <p:ext uri="{BB962C8B-B14F-4D97-AF65-F5344CB8AC3E}">
        <p14:creationId xmlns:p14="http://schemas.microsoft.com/office/powerpoint/2010/main" val="27545050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en.wikipedia.org/wiki/Millisievert" TargetMode="Externa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hyperlink" Target="https://en.wikipedia.org/wiki/Fukushima_Daiichi_nuclear_disaster#cite_note-NYT-212" TargetMode="External"/><Relationship Id="rId2" Type="http://schemas.openxmlformats.org/officeDocument/2006/relationships/hyperlink" Target="https://en.wikipedia.org/wiki/World_Health_Organization" TargetMode="External"/><Relationship Id="rId1" Type="http://schemas.openxmlformats.org/officeDocument/2006/relationships/slideLayout" Target="../slideLayouts/slideLayout7.xml"/><Relationship Id="rId6" Type="http://schemas.openxmlformats.org/officeDocument/2006/relationships/hyperlink" Target="https://en.wikipedia.org/wiki/Fukushima_Daiichi_nuclear_disaster#cite_note-215" TargetMode="External"/><Relationship Id="rId5" Type="http://schemas.openxmlformats.org/officeDocument/2006/relationships/hyperlink" Target="https://en.wikipedia.org/wiki/Fukushima_Daiichi_nuclear_disaster#cite_note-214" TargetMode="External"/><Relationship Id="rId4" Type="http://schemas.openxmlformats.org/officeDocument/2006/relationships/hyperlink" Target="https://en.wikipedia.org/wiki/Linear_no-threshold" TargetMode="External"/></Relationships>
</file>

<file path=ppt/slides/_rels/slide13.xml.rels><?xml version="1.0" encoding="UTF-8" standalone="yes"?>
<Relationships xmlns="http://schemas.openxmlformats.org/package/2006/relationships"><Relationship Id="rId8" Type="http://schemas.openxmlformats.org/officeDocument/2006/relationships/hyperlink" Target="https://en.wikipedia.org/wiki/Psychological" TargetMode="External"/><Relationship Id="rId13" Type="http://schemas.openxmlformats.org/officeDocument/2006/relationships/hyperlink" Target="https://en.wikipedia.org/wiki/Fukushima_Daiichi_nuclear_disaster#cite_note-main2012-275" TargetMode="External"/><Relationship Id="rId3" Type="http://schemas.openxmlformats.org/officeDocument/2006/relationships/hyperlink" Target="https://en.wikipedia.org/wiki/Psychosomatic" TargetMode="External"/><Relationship Id="rId7" Type="http://schemas.openxmlformats.org/officeDocument/2006/relationships/hyperlink" Target="https://en.wikipedia.org/wiki/Fukushima_Daiichi_nuclear_disaster#cite_note-spie78-274" TargetMode="External"/><Relationship Id="rId12" Type="http://schemas.openxmlformats.org/officeDocument/2006/relationships/hyperlink" Target="https://en.wikipedia.org/wiki/Iitate,_Fukushima" TargetMode="External"/><Relationship Id="rId2" Type="http://schemas.openxmlformats.org/officeDocument/2006/relationships/hyperlink" Target="https://en.wikipedia.org/wiki/Soviet_Union" TargetMode="External"/><Relationship Id="rId1" Type="http://schemas.openxmlformats.org/officeDocument/2006/relationships/slideLayout" Target="../slideLayouts/slideLayout7.xml"/><Relationship Id="rId6" Type="http://schemas.openxmlformats.org/officeDocument/2006/relationships/hyperlink" Target="https://en.wikipedia.org/wiki/Alcoholism" TargetMode="External"/><Relationship Id="rId11" Type="http://schemas.openxmlformats.org/officeDocument/2006/relationships/hyperlink" Target="https://en.wikipedia.org/wiki/Stress_(psychological)" TargetMode="External"/><Relationship Id="rId5" Type="http://schemas.openxmlformats.org/officeDocument/2006/relationships/hyperlink" Target="https://en.wikipedia.org/wiki/Fatalism" TargetMode="External"/><Relationship Id="rId10" Type="http://schemas.openxmlformats.org/officeDocument/2006/relationships/hyperlink" Target="https://en.wikipedia.org/wiki/Suicide" TargetMode="External"/><Relationship Id="rId4" Type="http://schemas.openxmlformats.org/officeDocument/2006/relationships/hyperlink" Target="https://en.wikipedia.org/wiki/Radiophobia" TargetMode="External"/><Relationship Id="rId9" Type="http://schemas.openxmlformats.org/officeDocument/2006/relationships/hyperlink" Target="https://en.wikipedia.org/wiki/Depression_(mood)"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hyperlink" Target="mailto:krsek@med.muni.cz"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hyperlink" Target="https://en.wikipedia.org/wiki/Ionizing_radiation" TargetMode="External"/><Relationship Id="rId2" Type="http://schemas.openxmlformats.org/officeDocument/2006/relationships/image" Target="../media/image20.png"/><Relationship Id="rId1" Type="http://schemas.openxmlformats.org/officeDocument/2006/relationships/slideLayout" Target="../slideLayouts/slideLayout7.xml"/><Relationship Id="rId5" Type="http://schemas.openxmlformats.org/officeDocument/2006/relationships/hyperlink" Target="https://en.wikipedia.org/wiki/Crystal" TargetMode="External"/><Relationship Id="rId4" Type="http://schemas.openxmlformats.org/officeDocument/2006/relationships/hyperlink" Target="https://en.wikipedia.org/wiki/Visible_light" TargetMode="External"/></Relationships>
</file>

<file path=ppt/slides/_rels/slide5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hyperlink" Target="https://en.wikipedia.org/wiki/Ionizing_radiation" TargetMode="External"/><Relationship Id="rId2" Type="http://schemas.openxmlformats.org/officeDocument/2006/relationships/hyperlink" Target="https://en.wikipedia.org/wiki/Joule" TargetMode="External"/><Relationship Id="rId1" Type="http://schemas.openxmlformats.org/officeDocument/2006/relationships/slideLayout" Target="../slideLayouts/slideLayout7.xml"/><Relationship Id="rId5" Type="http://schemas.openxmlformats.org/officeDocument/2006/relationships/hyperlink" Target="https://en.wikipedia.org/wiki/Matter" TargetMode="External"/><Relationship Id="rId4" Type="http://schemas.openxmlformats.org/officeDocument/2006/relationships/hyperlink" Target="https://en.wikipedia.org/wiki/Kilogram" TargetMode="Externa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emf"/><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1741714" y="1589147"/>
            <a:ext cx="8745894" cy="2092881"/>
          </a:xfrm>
          <a:prstGeom prst="rect">
            <a:avLst/>
          </a:prstGeom>
        </p:spPr>
        <p:txBody>
          <a:bodyPr wrap="square">
            <a:spAutoFit/>
          </a:bodyPr>
          <a:lstStyle/>
          <a:p>
            <a:pPr algn="ctr"/>
            <a:r>
              <a:rPr lang="en-US" sz="4000" b="0" i="0" u="none" strike="noStrike" baseline="0" dirty="0">
                <a:solidFill>
                  <a:srgbClr val="3333B3"/>
                </a:solidFill>
                <a:latin typeface="NimbusSanL-Regu"/>
              </a:rPr>
              <a:t>Environment in the Czech Republic</a:t>
            </a:r>
          </a:p>
          <a:p>
            <a:pPr algn="ctr"/>
            <a:r>
              <a:rPr lang="cs-CZ" b="0" i="0" u="none" strike="noStrike" baseline="0" dirty="0" err="1">
                <a:solidFill>
                  <a:srgbClr val="3333B3"/>
                </a:solidFill>
                <a:latin typeface="NimbusSanL-Regu"/>
              </a:rPr>
              <a:t>For</a:t>
            </a:r>
            <a:r>
              <a:rPr lang="cs-CZ" b="0" i="0" u="none" strike="noStrike" baseline="0" dirty="0">
                <a:solidFill>
                  <a:srgbClr val="3333B3"/>
                </a:solidFill>
                <a:latin typeface="NimbusSanL-Regu"/>
              </a:rPr>
              <a:t> General </a:t>
            </a:r>
            <a:r>
              <a:rPr lang="cs-CZ" b="0" i="0" u="none" strike="noStrike" baseline="0" dirty="0" err="1">
                <a:solidFill>
                  <a:srgbClr val="3333B3"/>
                </a:solidFill>
                <a:latin typeface="NimbusSanL-Regu"/>
              </a:rPr>
              <a:t>Medicine</a:t>
            </a:r>
            <a:endParaRPr lang="cs-CZ" b="0" i="0" u="none" strike="noStrike" baseline="0" dirty="0">
              <a:solidFill>
                <a:srgbClr val="3333B3"/>
              </a:solidFill>
              <a:latin typeface="NimbusSanL-Regu"/>
            </a:endParaRPr>
          </a:p>
          <a:p>
            <a:pPr algn="ctr"/>
            <a:endParaRPr lang="cs-CZ" b="0" i="0" u="none" strike="noStrike" baseline="0" dirty="0">
              <a:solidFill>
                <a:srgbClr val="3333B3"/>
              </a:solidFill>
              <a:latin typeface="NimbusSanL-Regu"/>
            </a:endParaRPr>
          </a:p>
          <a:p>
            <a:pPr algn="ctr"/>
            <a:r>
              <a:rPr lang="cs-CZ" b="0" i="0" u="none" strike="noStrike" baseline="0" dirty="0">
                <a:solidFill>
                  <a:srgbClr val="000000"/>
                </a:solidFill>
                <a:latin typeface="NimbusSanL-Regu"/>
              </a:rPr>
              <a:t>Doc. MUDr. Jan Šimůnek, CSc., Doc. Ing. Martin Krsek, CSc.</a:t>
            </a:r>
          </a:p>
          <a:p>
            <a:pPr algn="ctr"/>
            <a:endParaRPr lang="cs-CZ" b="0" i="0" u="none" strike="noStrike" baseline="0" dirty="0">
              <a:solidFill>
                <a:srgbClr val="000000"/>
              </a:solidFill>
              <a:latin typeface="NimbusSanL-Regu"/>
            </a:endParaRPr>
          </a:p>
          <a:p>
            <a:pPr algn="ctr"/>
            <a:r>
              <a:rPr lang="cs-CZ" sz="1600" b="0" i="0" u="none" strike="noStrike" baseline="0" dirty="0">
                <a:solidFill>
                  <a:srgbClr val="000000"/>
                </a:solidFill>
                <a:latin typeface="NimbusSanL-Regu"/>
              </a:rPr>
              <a:t>Department </a:t>
            </a:r>
            <a:r>
              <a:rPr lang="cs-CZ" sz="1600" b="0" i="0" u="none" strike="noStrike" baseline="0" dirty="0" err="1">
                <a:solidFill>
                  <a:srgbClr val="000000"/>
                </a:solidFill>
                <a:latin typeface="NimbusSanL-Regu"/>
              </a:rPr>
              <a:t>of</a:t>
            </a:r>
            <a:r>
              <a:rPr lang="cs-CZ" sz="1600" b="0" i="0" u="none" strike="noStrike" baseline="0" dirty="0">
                <a:solidFill>
                  <a:srgbClr val="000000"/>
                </a:solidFill>
                <a:latin typeface="NimbusSanL-Regu"/>
              </a:rPr>
              <a:t> Public </a:t>
            </a:r>
            <a:r>
              <a:rPr lang="cs-CZ" sz="1600" b="0" i="0" u="none" strike="noStrike" baseline="0" dirty="0" err="1">
                <a:solidFill>
                  <a:srgbClr val="000000"/>
                </a:solidFill>
                <a:latin typeface="NimbusSanL-Regu"/>
              </a:rPr>
              <a:t>Health</a:t>
            </a:r>
            <a:endParaRPr lang="cs-CZ" sz="1600" b="0" i="0" u="none" strike="noStrike" baseline="0" dirty="0">
              <a:solidFill>
                <a:srgbClr val="000000"/>
              </a:solidFill>
              <a:latin typeface="NimbusSanL-Regu"/>
            </a:endParaRPr>
          </a:p>
        </p:txBody>
      </p:sp>
    </p:spTree>
    <p:custDataLst>
      <p:tags r:id="rId1"/>
    </p:custDataLst>
    <p:extLst>
      <p:ext uri="{BB962C8B-B14F-4D97-AF65-F5344CB8AC3E}">
        <p14:creationId xmlns:p14="http://schemas.microsoft.com/office/powerpoint/2010/main" val="7455260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0B0C24AB-CDA7-4E98-B245-D2E17ABC63A8}"/>
              </a:ext>
            </a:extLst>
          </p:cNvPr>
          <p:cNvSpPr txBox="1"/>
          <p:nvPr/>
        </p:nvSpPr>
        <p:spPr>
          <a:xfrm>
            <a:off x="176763" y="1519489"/>
            <a:ext cx="12104596" cy="4524315"/>
          </a:xfrm>
          <a:prstGeom prst="rect">
            <a:avLst/>
          </a:prstGeom>
          <a:noFill/>
        </p:spPr>
        <p:txBody>
          <a:bodyPr wrap="none" rtlCol="0">
            <a:spAutoFit/>
          </a:bodyPr>
          <a:lstStyle/>
          <a:p>
            <a:r>
              <a:rPr lang="en-US" sz="2400" dirty="0"/>
              <a:t>In some monitored foods, there is still a significant amount of cesium Cs-137 from the so-called </a:t>
            </a:r>
            <a:endParaRPr lang="cs-CZ" sz="2400" dirty="0"/>
          </a:p>
          <a:p>
            <a:r>
              <a:rPr lang="en-US" sz="2400" dirty="0"/>
              <a:t>Chernobyl fallout. This was stated on the website by the State Office for Nuclear Safety (SÚJB), </a:t>
            </a:r>
            <a:endParaRPr lang="cs-CZ" sz="2400" dirty="0"/>
          </a:p>
          <a:p>
            <a:r>
              <a:rPr lang="en-US" sz="2400" dirty="0"/>
              <a:t>Saying</a:t>
            </a:r>
            <a:r>
              <a:rPr lang="cs-CZ" sz="2400" dirty="0"/>
              <a:t> </a:t>
            </a:r>
            <a:r>
              <a:rPr lang="cs-CZ" sz="2400" dirty="0" err="1"/>
              <a:t>that</a:t>
            </a:r>
            <a:r>
              <a:rPr lang="en-US" sz="2400" dirty="0"/>
              <a:t> it is primarily game, mushrooms and forest berries. </a:t>
            </a:r>
            <a:endParaRPr lang="cs-CZ" sz="2400" dirty="0"/>
          </a:p>
          <a:p>
            <a:r>
              <a:rPr lang="en-US" sz="2400" dirty="0"/>
              <a:t>The chairwoman of the office, Dana </a:t>
            </a:r>
            <a:r>
              <a:rPr lang="en-US" sz="2400" dirty="0" err="1"/>
              <a:t>Drábová</a:t>
            </a:r>
            <a:r>
              <a:rPr lang="en-US" sz="2400" dirty="0"/>
              <a:t>, said that the amount in food is by no means </a:t>
            </a:r>
            <a:endParaRPr lang="cs-CZ" sz="2400" dirty="0"/>
          </a:p>
          <a:p>
            <a:r>
              <a:rPr lang="en-US" sz="2400" dirty="0"/>
              <a:t>harmful to health. According to her, Cesium will decompose for several decades.</a:t>
            </a:r>
            <a:br>
              <a:rPr lang="en-US" sz="2400" dirty="0"/>
            </a:br>
            <a:r>
              <a:rPr lang="en-US" sz="2400" dirty="0"/>
              <a:t>The Office recalled that, for example, boar meat with values ​​above 1250 </a:t>
            </a:r>
            <a:r>
              <a:rPr lang="en-US" sz="2400" dirty="0" err="1"/>
              <a:t>Bq</a:t>
            </a:r>
            <a:r>
              <a:rPr lang="en-US" sz="2400" dirty="0"/>
              <a:t> / kg should not </a:t>
            </a:r>
            <a:endParaRPr lang="cs-CZ" sz="2400" dirty="0"/>
          </a:p>
          <a:p>
            <a:r>
              <a:rPr lang="en-US" sz="2400" dirty="0"/>
              <a:t>enter the marketing network.</a:t>
            </a:r>
            <a:br>
              <a:rPr lang="en-US" sz="2400" dirty="0"/>
            </a:br>
            <a:r>
              <a:rPr lang="en-US" sz="2400" dirty="0"/>
              <a:t>In the Czech Republic last year, of the 157 measured samples, 35 were samples, the maximum </a:t>
            </a:r>
            <a:endParaRPr lang="cs-CZ" sz="2400" dirty="0"/>
          </a:p>
          <a:p>
            <a:r>
              <a:rPr lang="en-US" sz="2400" dirty="0"/>
              <a:t>value was 11,987 </a:t>
            </a:r>
            <a:r>
              <a:rPr lang="en-US" sz="2400" dirty="0" err="1"/>
              <a:t>Bq</a:t>
            </a:r>
            <a:r>
              <a:rPr lang="en-US" sz="2400" dirty="0"/>
              <a:t> / kg in a sample from the area around </a:t>
            </a:r>
            <a:r>
              <a:rPr lang="en-US" sz="2400" dirty="0" err="1"/>
              <a:t>Horní</a:t>
            </a:r>
            <a:r>
              <a:rPr lang="en-US" sz="2400" dirty="0"/>
              <a:t> </a:t>
            </a:r>
            <a:r>
              <a:rPr lang="en-US" sz="2400" dirty="0" err="1"/>
              <a:t>Stropnice</a:t>
            </a:r>
            <a:r>
              <a:rPr lang="en-US" sz="2400" dirty="0"/>
              <a:t> in the </a:t>
            </a:r>
            <a:r>
              <a:rPr lang="en-US" sz="2400" dirty="0" err="1"/>
              <a:t>České</a:t>
            </a:r>
            <a:r>
              <a:rPr lang="en-US" sz="2400" dirty="0"/>
              <a:t> </a:t>
            </a:r>
            <a:endParaRPr lang="cs-CZ" sz="2400" dirty="0"/>
          </a:p>
          <a:p>
            <a:r>
              <a:rPr lang="en-US" sz="2400" dirty="0" err="1"/>
              <a:t>Budějovice</a:t>
            </a:r>
            <a:r>
              <a:rPr lang="en-US" sz="2400" dirty="0"/>
              <a:t> region. The average was 890 </a:t>
            </a:r>
            <a:r>
              <a:rPr lang="en-US" sz="2400" dirty="0" err="1"/>
              <a:t>Bq</a:t>
            </a:r>
            <a:r>
              <a:rPr lang="en-US" sz="2400" dirty="0"/>
              <a:t> / kg, according to SÚJB.</a:t>
            </a:r>
            <a:br>
              <a:rPr lang="en-US" sz="2400" dirty="0"/>
            </a:br>
            <a:r>
              <a:rPr lang="en-US" sz="2400" dirty="0"/>
              <a:t>According to her, wild boars are radioactive because they eat an underground mushroom, </a:t>
            </a:r>
            <a:endParaRPr lang="cs-CZ" sz="2400" dirty="0"/>
          </a:p>
          <a:p>
            <a:r>
              <a:rPr lang="en-US" sz="2400" dirty="0"/>
              <a:t>which has the ability to fix radioactivity from the soil.</a:t>
            </a:r>
            <a:endParaRPr lang="cs-CZ" sz="2400" dirty="0"/>
          </a:p>
        </p:txBody>
      </p:sp>
      <p:sp>
        <p:nvSpPr>
          <p:cNvPr id="4" name="TextovéPole 3">
            <a:extLst>
              <a:ext uri="{FF2B5EF4-FFF2-40B4-BE49-F238E27FC236}">
                <a16:creationId xmlns:a16="http://schemas.microsoft.com/office/drawing/2014/main" id="{7C8A42CB-82B8-49E5-BB4E-5122D2CEF299}"/>
              </a:ext>
            </a:extLst>
          </p:cNvPr>
          <p:cNvSpPr txBox="1"/>
          <p:nvPr/>
        </p:nvSpPr>
        <p:spPr>
          <a:xfrm>
            <a:off x="1864311" y="371544"/>
            <a:ext cx="8050217" cy="584775"/>
          </a:xfrm>
          <a:prstGeom prst="rect">
            <a:avLst/>
          </a:prstGeom>
          <a:noFill/>
        </p:spPr>
        <p:txBody>
          <a:bodyPr wrap="none" rtlCol="0">
            <a:spAutoFit/>
          </a:bodyPr>
          <a:lstStyle/>
          <a:p>
            <a:r>
              <a:rPr lang="en-US" sz="3200" b="1" dirty="0">
                <a:solidFill>
                  <a:schemeClr val="accent1">
                    <a:lumMod val="75000"/>
                  </a:schemeClr>
                </a:solidFill>
              </a:rPr>
              <a:t>Consequences of Chernobyl at Czech Republic </a:t>
            </a:r>
            <a:endParaRPr lang="cs-CZ" sz="3200" b="1" dirty="0">
              <a:solidFill>
                <a:schemeClr val="accent1">
                  <a:lumMod val="75000"/>
                </a:schemeClr>
              </a:solidFill>
            </a:endParaRPr>
          </a:p>
        </p:txBody>
      </p:sp>
    </p:spTree>
    <p:extLst>
      <p:ext uri="{BB962C8B-B14F-4D97-AF65-F5344CB8AC3E}">
        <p14:creationId xmlns:p14="http://schemas.microsoft.com/office/powerpoint/2010/main" val="1269148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483080" y="482743"/>
            <a:ext cx="11317857" cy="6309420"/>
          </a:xfrm>
          <a:prstGeom prst="rect">
            <a:avLst/>
          </a:prstGeom>
        </p:spPr>
        <p:txBody>
          <a:bodyPr wrap="square">
            <a:spAutoFit/>
          </a:bodyPr>
          <a:lstStyle/>
          <a:p>
            <a:r>
              <a:rPr lang="cs-CZ" sz="3200" b="1" i="0" u="none" strike="noStrike" baseline="0" dirty="0">
                <a:solidFill>
                  <a:srgbClr val="3333B3"/>
                </a:solidFill>
                <a:latin typeface="NimbusSanL-Regu"/>
              </a:rPr>
              <a:t>                      </a:t>
            </a:r>
            <a:r>
              <a:rPr lang="cs-CZ" sz="3200" b="1" i="0" u="none" strike="noStrike" baseline="0" dirty="0" err="1">
                <a:solidFill>
                  <a:srgbClr val="3333B3"/>
                </a:solidFill>
                <a:latin typeface="NimbusSanL-Regu"/>
              </a:rPr>
              <a:t>Fukushima</a:t>
            </a:r>
            <a:r>
              <a:rPr lang="cs-CZ" sz="3200" b="1" i="0" u="none" strike="noStrike" baseline="0" dirty="0">
                <a:solidFill>
                  <a:srgbClr val="3333B3"/>
                </a:solidFill>
                <a:latin typeface="NimbusSanL-Regu"/>
              </a:rPr>
              <a:t> </a:t>
            </a:r>
          </a:p>
          <a:p>
            <a:endParaRPr lang="cs-CZ" sz="3200" b="1" i="0" u="none" strike="noStrike" baseline="0" dirty="0">
              <a:solidFill>
                <a:srgbClr val="3333B3"/>
              </a:solidFill>
              <a:latin typeface="NimbusSanL-Regu"/>
            </a:endParaRPr>
          </a:p>
          <a:p>
            <a:r>
              <a:rPr lang="en-US" sz="2000" b="0" i="0" u="none" strike="noStrike" baseline="0" dirty="0">
                <a:solidFill>
                  <a:srgbClr val="000000"/>
                </a:solidFill>
                <a:latin typeface="NimbusSanL-Regu"/>
              </a:rPr>
              <a:t>Nuclear power plant at Japan coastline.</a:t>
            </a:r>
          </a:p>
          <a:p>
            <a:r>
              <a:rPr lang="en-US" sz="2000" b="0" i="0" u="none" strike="noStrike" baseline="0" dirty="0">
                <a:solidFill>
                  <a:srgbClr val="000000"/>
                </a:solidFill>
                <a:latin typeface="NimbusSanL-Regu"/>
              </a:rPr>
              <a:t>Due to earthquake and following tsunami there was </a:t>
            </a:r>
            <a:endParaRPr lang="cs-CZ" sz="2000" b="0" i="0" u="none" strike="noStrike" baseline="0" dirty="0">
              <a:solidFill>
                <a:srgbClr val="000000"/>
              </a:solidFill>
              <a:latin typeface="NimbusSanL-Regu"/>
            </a:endParaRPr>
          </a:p>
          <a:p>
            <a:r>
              <a:rPr lang="en-US" sz="2000" b="0" i="0" u="none" strike="noStrike" baseline="0" dirty="0">
                <a:solidFill>
                  <a:srgbClr val="000000"/>
                </a:solidFill>
                <a:latin typeface="NimbusSanL-Regu"/>
              </a:rPr>
              <a:t>an over</a:t>
            </a:r>
            <a:r>
              <a:rPr lang="cs-CZ" sz="2000" b="0" i="0" u="none" strike="noStrike" baseline="0" dirty="0">
                <a:solidFill>
                  <a:srgbClr val="000000"/>
                </a:solidFill>
                <a:latin typeface="NimbusSanL-Regu"/>
              </a:rPr>
              <a:t> </a:t>
            </a:r>
            <a:r>
              <a:rPr lang="en-US" sz="2000" b="0" i="0" u="none" strike="noStrike" baseline="0" dirty="0">
                <a:solidFill>
                  <a:srgbClr val="000000"/>
                </a:solidFill>
                <a:latin typeface="NimbusSanL-Regu"/>
              </a:rPr>
              <a:t>designed accident on 11.3.2011. </a:t>
            </a:r>
            <a:endParaRPr lang="cs-CZ" sz="2000" b="0" i="0" u="none" strike="noStrike" baseline="0" dirty="0">
              <a:solidFill>
                <a:srgbClr val="000000"/>
              </a:solidFill>
              <a:latin typeface="NimbusSanL-Regu"/>
            </a:endParaRPr>
          </a:p>
          <a:p>
            <a:endParaRPr lang="cs-CZ" sz="2000" b="0" i="0" u="none" strike="noStrike" baseline="0" dirty="0">
              <a:solidFill>
                <a:srgbClr val="000000"/>
              </a:solidFill>
              <a:latin typeface="NimbusSanL-Regu"/>
            </a:endParaRPr>
          </a:p>
          <a:p>
            <a:r>
              <a:rPr lang="en-US" sz="2000" b="0" i="0" u="none" strike="noStrike" baseline="0" dirty="0">
                <a:solidFill>
                  <a:srgbClr val="000000"/>
                </a:solidFill>
                <a:latin typeface="NimbusSanL-Regu"/>
              </a:rPr>
              <a:t>Three reactors were on</a:t>
            </a:r>
            <a:r>
              <a:rPr lang="cs-CZ" sz="2000" b="0" i="0" u="none" strike="noStrike" baseline="0" dirty="0">
                <a:solidFill>
                  <a:srgbClr val="000000"/>
                </a:solidFill>
                <a:latin typeface="NimbusSanL-Regu"/>
              </a:rPr>
              <a:t> </a:t>
            </a:r>
            <a:r>
              <a:rPr lang="en-US" sz="2000" b="0" i="0" u="none" strike="noStrike" baseline="0" dirty="0">
                <a:solidFill>
                  <a:srgbClr val="000000"/>
                </a:solidFill>
                <a:latin typeface="NimbusSanL-Regu"/>
              </a:rPr>
              <a:t>planned shut down and the other three were working. </a:t>
            </a:r>
            <a:r>
              <a:rPr lang="cs-CZ" sz="2000" dirty="0">
                <a:solidFill>
                  <a:srgbClr val="000000"/>
                </a:solidFill>
                <a:latin typeface="NimbusSanL-Regu"/>
              </a:rPr>
              <a:t>E</a:t>
            </a:r>
            <a:r>
              <a:rPr lang="en-US" sz="2000" b="0" i="0" u="none" strike="noStrike" baseline="0" dirty="0" err="1">
                <a:solidFill>
                  <a:srgbClr val="000000"/>
                </a:solidFill>
                <a:latin typeface="NimbusSanL-Regu"/>
              </a:rPr>
              <a:t>arthquake</a:t>
            </a:r>
            <a:r>
              <a:rPr lang="en-US" sz="2000" b="0" i="0" u="none" strike="noStrike" baseline="0" dirty="0">
                <a:solidFill>
                  <a:srgbClr val="000000"/>
                </a:solidFill>
                <a:latin typeface="NimbusSanL-Regu"/>
              </a:rPr>
              <a:t> did not damaged working reactors, they shut down as well.</a:t>
            </a:r>
            <a:r>
              <a:rPr lang="en-US" sz="2000" dirty="0"/>
              <a:t> The situation was stable until the earthquake-induced tsunami waves destroyed back-up diesel generators, seawater pumps, power lines inside the power plant, and DC power sources</a:t>
            </a:r>
            <a:r>
              <a:rPr lang="cs-CZ" sz="2000" dirty="0"/>
              <a:t>. T</a:t>
            </a:r>
            <a:r>
              <a:rPr lang="en-US" sz="2000" dirty="0"/>
              <a:t>he blocks were not cooled, and explosions gradually broke out.</a:t>
            </a:r>
            <a:endParaRPr lang="cs-CZ" sz="2000" b="0" i="0" u="none" strike="noStrike" baseline="0" dirty="0">
              <a:solidFill>
                <a:srgbClr val="000000"/>
              </a:solidFill>
              <a:latin typeface="NimbusSanL-Regu"/>
            </a:endParaRPr>
          </a:p>
          <a:p>
            <a:endParaRPr lang="en-US" sz="2000" b="0" i="0" u="none" strike="noStrike" baseline="0" dirty="0">
              <a:solidFill>
                <a:srgbClr val="000000"/>
              </a:solidFill>
              <a:latin typeface="NimbusSanL-Regu"/>
            </a:endParaRPr>
          </a:p>
          <a:p>
            <a:r>
              <a:rPr lang="en-US" sz="2000" b="0" i="0" u="none" strike="noStrike" baseline="0" dirty="0">
                <a:solidFill>
                  <a:srgbClr val="000000"/>
                </a:solidFill>
                <a:latin typeface="NimbusSanL-Regu"/>
              </a:rPr>
              <a:t>Mistake</a:t>
            </a:r>
            <a:r>
              <a:rPr lang="cs-CZ" sz="2000" b="0" i="0" u="none" strike="noStrike" baseline="0" dirty="0">
                <a:solidFill>
                  <a:srgbClr val="000000"/>
                </a:solidFill>
                <a:latin typeface="NimbusSanL-Regu"/>
              </a:rPr>
              <a:t>s</a:t>
            </a:r>
            <a:r>
              <a:rPr lang="en-US" sz="2000" b="0" i="0" u="none" strike="noStrike" baseline="0" dirty="0">
                <a:solidFill>
                  <a:srgbClr val="000000"/>
                </a:solidFill>
                <a:latin typeface="NimbusSanL-Regu"/>
              </a:rPr>
              <a:t> w</a:t>
            </a:r>
            <a:r>
              <a:rPr lang="cs-CZ" sz="2000" b="0" i="0" u="none" strike="noStrike" baseline="0" dirty="0" err="1">
                <a:solidFill>
                  <a:srgbClr val="000000"/>
                </a:solidFill>
                <a:latin typeface="NimbusSanL-Regu"/>
              </a:rPr>
              <a:t>ere</a:t>
            </a:r>
            <a:r>
              <a:rPr lang="cs-CZ" sz="2000" b="0" i="0" u="none" strike="noStrike" baseline="0" dirty="0">
                <a:solidFill>
                  <a:srgbClr val="000000"/>
                </a:solidFill>
                <a:latin typeface="NimbusSanL-Regu"/>
              </a:rPr>
              <a:t> </a:t>
            </a:r>
            <a:r>
              <a:rPr lang="cs-CZ" sz="2000" b="0" i="0" u="none" strike="noStrike" baseline="0" dirty="0" err="1">
                <a:solidFill>
                  <a:srgbClr val="000000"/>
                </a:solidFill>
                <a:latin typeface="NimbusSanL-Regu"/>
              </a:rPr>
              <a:t>also</a:t>
            </a:r>
            <a:r>
              <a:rPr lang="en-US" sz="2000" b="0" i="0" u="none" strike="noStrike" baseline="0" dirty="0">
                <a:solidFill>
                  <a:srgbClr val="000000"/>
                </a:solidFill>
                <a:latin typeface="NimbusSanL-Regu"/>
              </a:rPr>
              <a:t> out of power plant, were priorities were set wrong</a:t>
            </a:r>
            <a:r>
              <a:rPr lang="cs-CZ" sz="2000" b="0" i="0" u="none" strike="noStrike" baseline="0" dirty="0">
                <a:solidFill>
                  <a:srgbClr val="000000"/>
                </a:solidFill>
                <a:latin typeface="NimbusSanL-Regu"/>
              </a:rPr>
              <a:t> (</a:t>
            </a:r>
            <a:r>
              <a:rPr lang="en-US" sz="2000" b="0" i="0" u="none" strike="noStrike" baseline="0" dirty="0">
                <a:solidFill>
                  <a:srgbClr val="000000"/>
                </a:solidFill>
                <a:latin typeface="NimbusSanL-Regu"/>
              </a:rPr>
              <a:t>power plant did not received fuel for generators</a:t>
            </a:r>
            <a:r>
              <a:rPr lang="cs-CZ" sz="2000" dirty="0">
                <a:solidFill>
                  <a:srgbClr val="000000"/>
                </a:solidFill>
                <a:latin typeface="NimbusSanL-Regu"/>
              </a:rPr>
              <a:t>, </a:t>
            </a:r>
            <a:r>
              <a:rPr lang="cs-CZ" sz="2000" dirty="0" err="1">
                <a:solidFill>
                  <a:srgbClr val="000000"/>
                </a:solidFill>
                <a:latin typeface="NimbusSanL-Regu"/>
              </a:rPr>
              <a:t>etc</a:t>
            </a:r>
            <a:r>
              <a:rPr lang="cs-CZ" sz="2000" dirty="0">
                <a:solidFill>
                  <a:srgbClr val="000000"/>
                </a:solidFill>
                <a:latin typeface="NimbusSanL-Regu"/>
              </a:rPr>
              <a:t>.)</a:t>
            </a:r>
            <a:endParaRPr lang="cs-CZ" sz="2000" b="0" i="0" u="none" strike="noStrike" baseline="0" dirty="0">
              <a:solidFill>
                <a:srgbClr val="000000"/>
              </a:solidFill>
              <a:latin typeface="NimbusSanL-Regu"/>
            </a:endParaRPr>
          </a:p>
          <a:p>
            <a:r>
              <a:rPr lang="en-US" sz="2000" b="0" i="0" u="none" strike="noStrike" baseline="0" dirty="0">
                <a:solidFill>
                  <a:srgbClr val="000000"/>
                </a:solidFill>
                <a:latin typeface="NimbusSanL-Regu"/>
              </a:rPr>
              <a:t>Disaster affected surrounding of the power plant, adjacent</a:t>
            </a:r>
            <a:r>
              <a:rPr lang="cs-CZ" sz="2000" b="0" i="0" u="none" strike="noStrike" baseline="0" dirty="0">
                <a:solidFill>
                  <a:srgbClr val="000000"/>
                </a:solidFill>
                <a:latin typeface="NimbusSanL-Regu"/>
              </a:rPr>
              <a:t> </a:t>
            </a:r>
            <a:r>
              <a:rPr lang="en-US" sz="2000" b="0" i="0" u="none" strike="noStrike" baseline="0" dirty="0">
                <a:solidFill>
                  <a:srgbClr val="000000"/>
                </a:solidFill>
                <a:latin typeface="NimbusSanL-Regu"/>
              </a:rPr>
              <a:t>areas were evacuated. </a:t>
            </a:r>
            <a:endParaRPr lang="cs-CZ" sz="2000" b="0" i="0" u="none" strike="noStrike" baseline="0" dirty="0">
              <a:solidFill>
                <a:srgbClr val="000000"/>
              </a:solidFill>
              <a:latin typeface="NimbusSanL-Regu"/>
            </a:endParaRPr>
          </a:p>
          <a:p>
            <a:r>
              <a:rPr lang="en-US" sz="2000" dirty="0"/>
              <a:t>In August 2012, researchers found that 10,000 nearby residents had been exposed to less than 1 </a:t>
            </a:r>
            <a:r>
              <a:rPr lang="en-US" sz="2000" dirty="0">
                <a:hlinkClick r:id="rId2" tooltip="Millisievert"/>
              </a:rPr>
              <a:t>millisievert</a:t>
            </a:r>
            <a:r>
              <a:rPr lang="en-US" sz="2000" dirty="0"/>
              <a:t> of radiation, significantly less than Chernobyl residents.</a:t>
            </a:r>
            <a:endParaRPr lang="cs-CZ" sz="2000" b="0" i="0" u="none" strike="noStrike" baseline="0" dirty="0">
              <a:solidFill>
                <a:srgbClr val="000000"/>
              </a:solidFill>
              <a:latin typeface="NimbusSanL-Regu"/>
            </a:endParaRPr>
          </a:p>
          <a:p>
            <a:r>
              <a:rPr lang="cs-CZ" sz="2000" dirty="0">
                <a:solidFill>
                  <a:srgbClr val="000000"/>
                </a:solidFill>
                <a:latin typeface="NimbusSanL-Regu"/>
              </a:rPr>
              <a:t>https://en.wikipedia.org/wiki/Fukushima_Daiichi_nuclear_disaster</a:t>
            </a:r>
          </a:p>
          <a:p>
            <a:r>
              <a:rPr lang="en-US" sz="2000" b="0" i="0" u="none" strike="noStrike" baseline="0" dirty="0">
                <a:solidFill>
                  <a:srgbClr val="000000"/>
                </a:solidFill>
                <a:latin typeface="NimbusSanL-Regu"/>
              </a:rPr>
              <a:t>Accident was of level 7.</a:t>
            </a:r>
            <a:endParaRPr lang="cs-CZ" sz="2000" b="0" i="0" u="none" strike="noStrike" baseline="0" dirty="0">
              <a:solidFill>
                <a:srgbClr val="000000"/>
              </a:solidFill>
              <a:latin typeface="NimbusSanL-Regu"/>
            </a:endParaRPr>
          </a:p>
          <a:p>
            <a:r>
              <a:rPr lang="cs-CZ" sz="2000" dirty="0" err="1">
                <a:solidFill>
                  <a:srgbClr val="000000"/>
                </a:solidFill>
                <a:latin typeface="NimbusSanL-Regu"/>
              </a:rPr>
              <a:t>Latest</a:t>
            </a:r>
            <a:r>
              <a:rPr lang="cs-CZ" sz="2000" dirty="0">
                <a:solidFill>
                  <a:srgbClr val="000000"/>
                </a:solidFill>
                <a:latin typeface="NimbusSanL-Regu"/>
              </a:rPr>
              <a:t> </a:t>
            </a:r>
            <a:r>
              <a:rPr lang="cs-CZ" sz="2000" dirty="0" err="1">
                <a:solidFill>
                  <a:srgbClr val="000000"/>
                </a:solidFill>
                <a:latin typeface="NimbusSanL-Regu"/>
              </a:rPr>
              <a:t>informations</a:t>
            </a:r>
            <a:r>
              <a:rPr lang="cs-CZ" sz="2000" dirty="0">
                <a:solidFill>
                  <a:srgbClr val="000000"/>
                </a:solidFill>
                <a:latin typeface="NimbusSanL-Regu"/>
              </a:rPr>
              <a:t> </a:t>
            </a:r>
            <a:r>
              <a:rPr lang="cs-CZ" sz="2000" dirty="0" err="1">
                <a:solidFill>
                  <a:srgbClr val="000000"/>
                </a:solidFill>
                <a:latin typeface="NimbusSanL-Regu"/>
              </a:rPr>
              <a:t>at</a:t>
            </a:r>
            <a:r>
              <a:rPr lang="cs-CZ" sz="2000" dirty="0">
                <a:solidFill>
                  <a:srgbClr val="000000"/>
                </a:solidFill>
                <a:latin typeface="NimbusSanL-Regu"/>
              </a:rPr>
              <a:t>: https://www.tepco.co.jp/en/decommision/index-e.html</a:t>
            </a:r>
            <a:endParaRPr lang="cs-CZ" sz="2000" dirty="0"/>
          </a:p>
        </p:txBody>
      </p:sp>
      <p:pic>
        <p:nvPicPr>
          <p:cNvPr id="3" name="Obrázek 2"/>
          <p:cNvPicPr>
            <a:picLocks noChangeAspect="1"/>
          </p:cNvPicPr>
          <p:nvPr/>
        </p:nvPicPr>
        <p:blipFill>
          <a:blip r:embed="rId3"/>
          <a:stretch>
            <a:fillRect/>
          </a:stretch>
        </p:blipFill>
        <p:spPr>
          <a:xfrm>
            <a:off x="7677664" y="92548"/>
            <a:ext cx="4325637" cy="2661366"/>
          </a:xfrm>
          <a:prstGeom prst="rect">
            <a:avLst/>
          </a:prstGeom>
        </p:spPr>
      </p:pic>
      <p:pic>
        <p:nvPicPr>
          <p:cNvPr id="4" name="Obrázek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40482" y="4646140"/>
            <a:ext cx="2228173" cy="2038865"/>
          </a:xfrm>
          <a:prstGeom prst="rect">
            <a:avLst/>
          </a:prstGeom>
        </p:spPr>
      </p:pic>
    </p:spTree>
    <p:extLst>
      <p:ext uri="{BB962C8B-B14F-4D97-AF65-F5344CB8AC3E}">
        <p14:creationId xmlns:p14="http://schemas.microsoft.com/office/powerpoint/2010/main" val="4059582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B5922ED0-9E22-44D4-A09D-5515C4D9CDA1}"/>
              </a:ext>
            </a:extLst>
          </p:cNvPr>
          <p:cNvSpPr txBox="1"/>
          <p:nvPr/>
        </p:nvSpPr>
        <p:spPr>
          <a:xfrm>
            <a:off x="265530" y="1228397"/>
            <a:ext cx="11926470" cy="4401205"/>
          </a:xfrm>
          <a:prstGeom prst="rect">
            <a:avLst/>
          </a:prstGeom>
          <a:noFill/>
        </p:spPr>
        <p:txBody>
          <a:bodyPr wrap="none" rtlCol="0">
            <a:spAutoFit/>
          </a:bodyPr>
          <a:lstStyle/>
          <a:p>
            <a:r>
              <a:rPr lang="cs-CZ" sz="2000" dirty="0"/>
              <a:t>A 2012 </a:t>
            </a:r>
            <a:r>
              <a:rPr lang="cs-CZ" sz="2000" dirty="0" err="1"/>
              <a:t>analysis</a:t>
            </a:r>
            <a:r>
              <a:rPr lang="cs-CZ" sz="2000" dirty="0"/>
              <a:t> </a:t>
            </a:r>
            <a:r>
              <a:rPr lang="cs-CZ" sz="2000" dirty="0" err="1"/>
              <a:t>of</a:t>
            </a:r>
            <a:r>
              <a:rPr lang="cs-CZ" sz="2000" dirty="0"/>
              <a:t> </a:t>
            </a:r>
            <a:r>
              <a:rPr lang="cs-CZ" sz="2000" dirty="0" err="1"/>
              <a:t>the</a:t>
            </a:r>
            <a:r>
              <a:rPr lang="cs-CZ" sz="2000" dirty="0"/>
              <a:t> </a:t>
            </a:r>
            <a:r>
              <a:rPr lang="cs-CZ" sz="2000" dirty="0" err="1"/>
              <a:t>intermediate</a:t>
            </a:r>
            <a:r>
              <a:rPr lang="cs-CZ" sz="2000" dirty="0"/>
              <a:t> and long-</a:t>
            </a:r>
            <a:r>
              <a:rPr lang="cs-CZ" sz="2000" dirty="0" err="1"/>
              <a:t>lived</a:t>
            </a:r>
            <a:r>
              <a:rPr lang="cs-CZ" sz="2000" dirty="0"/>
              <a:t> </a:t>
            </a:r>
            <a:r>
              <a:rPr lang="cs-CZ" sz="2000" dirty="0" err="1"/>
              <a:t>radioactivity</a:t>
            </a:r>
            <a:r>
              <a:rPr lang="cs-CZ" sz="2000" dirty="0"/>
              <a:t> </a:t>
            </a:r>
            <a:r>
              <a:rPr lang="cs-CZ" sz="2000" dirty="0" err="1"/>
              <a:t>released</a:t>
            </a:r>
            <a:r>
              <a:rPr lang="cs-CZ" sz="2000" dirty="0"/>
              <a:t> </a:t>
            </a:r>
            <a:r>
              <a:rPr lang="cs-CZ" sz="2000" dirty="0" err="1"/>
              <a:t>found</a:t>
            </a:r>
            <a:r>
              <a:rPr lang="cs-CZ" sz="2000" dirty="0"/>
              <a:t> </a:t>
            </a:r>
            <a:r>
              <a:rPr lang="cs-CZ" sz="2000" dirty="0" err="1"/>
              <a:t>about</a:t>
            </a:r>
            <a:r>
              <a:rPr lang="cs-CZ" sz="2000" dirty="0"/>
              <a:t> 10–20% </a:t>
            </a:r>
            <a:r>
              <a:rPr lang="cs-CZ" sz="2000" dirty="0" err="1"/>
              <a:t>of</a:t>
            </a:r>
            <a:r>
              <a:rPr lang="cs-CZ" sz="2000" dirty="0"/>
              <a:t> </a:t>
            </a:r>
            <a:r>
              <a:rPr lang="cs-CZ" sz="2000" dirty="0" err="1"/>
              <a:t>that</a:t>
            </a:r>
            <a:r>
              <a:rPr lang="cs-CZ" sz="2000" dirty="0"/>
              <a:t> </a:t>
            </a:r>
            <a:r>
              <a:rPr lang="cs-CZ" sz="2000" dirty="0" err="1"/>
              <a:t>released</a:t>
            </a:r>
            <a:r>
              <a:rPr lang="cs-CZ" sz="2000" dirty="0"/>
              <a:t> </a:t>
            </a:r>
          </a:p>
          <a:p>
            <a:r>
              <a:rPr lang="cs-CZ" sz="2000" dirty="0" err="1"/>
              <a:t>from</a:t>
            </a:r>
            <a:r>
              <a:rPr lang="cs-CZ" sz="2000" dirty="0"/>
              <a:t> </a:t>
            </a:r>
            <a:r>
              <a:rPr lang="cs-CZ" sz="2000" dirty="0" err="1"/>
              <a:t>the</a:t>
            </a:r>
            <a:r>
              <a:rPr lang="cs-CZ" sz="2000" dirty="0"/>
              <a:t> </a:t>
            </a:r>
            <a:r>
              <a:rPr lang="cs-CZ" sz="2000" dirty="0" err="1"/>
              <a:t>Chernobyl</a:t>
            </a:r>
            <a:r>
              <a:rPr lang="cs-CZ" sz="2000" dirty="0"/>
              <a:t> </a:t>
            </a:r>
            <a:r>
              <a:rPr lang="cs-CZ" sz="2000" dirty="0" err="1"/>
              <a:t>disaster</a:t>
            </a:r>
            <a:r>
              <a:rPr lang="cs-CZ" sz="2000" dirty="0"/>
              <a:t>.</a:t>
            </a:r>
          </a:p>
          <a:p>
            <a:r>
              <a:rPr lang="cs-CZ" sz="2000" dirty="0"/>
              <a:t>In 2013, </a:t>
            </a:r>
            <a:r>
              <a:rPr lang="cs-CZ" sz="2000" dirty="0" err="1"/>
              <a:t>the</a:t>
            </a:r>
            <a:r>
              <a:rPr lang="cs-CZ" sz="2000" dirty="0"/>
              <a:t> </a:t>
            </a:r>
            <a:r>
              <a:rPr lang="cs-CZ" sz="2000" u="sng" dirty="0" err="1">
                <a:hlinkClick r:id="rId2" tooltip="World Health Organization"/>
              </a:rPr>
              <a:t>World</a:t>
            </a:r>
            <a:r>
              <a:rPr lang="cs-CZ" sz="2000" u="sng" dirty="0">
                <a:hlinkClick r:id="rId2" tooltip="World Health Organization"/>
              </a:rPr>
              <a:t> </a:t>
            </a:r>
            <a:r>
              <a:rPr lang="cs-CZ" sz="2000" u="sng" dirty="0" err="1">
                <a:hlinkClick r:id="rId2" tooltip="World Health Organization"/>
              </a:rPr>
              <a:t>Health</a:t>
            </a:r>
            <a:r>
              <a:rPr lang="cs-CZ" sz="2000" u="sng" dirty="0">
                <a:hlinkClick r:id="rId2" tooltip="World Health Organization"/>
              </a:rPr>
              <a:t> </a:t>
            </a:r>
            <a:r>
              <a:rPr lang="cs-CZ" sz="2000" u="sng" dirty="0" err="1">
                <a:hlinkClick r:id="rId2" tooltip="World Health Organization"/>
              </a:rPr>
              <a:t>Organization</a:t>
            </a:r>
            <a:r>
              <a:rPr lang="cs-CZ" sz="2000" dirty="0"/>
              <a:t> </a:t>
            </a:r>
            <a:r>
              <a:rPr lang="cs-CZ" sz="2000" dirty="0" err="1"/>
              <a:t>reported</a:t>
            </a:r>
            <a:r>
              <a:rPr lang="cs-CZ" sz="2000" dirty="0"/>
              <a:t> </a:t>
            </a:r>
            <a:r>
              <a:rPr lang="cs-CZ" sz="2000" dirty="0" err="1"/>
              <a:t>that</a:t>
            </a:r>
            <a:r>
              <a:rPr lang="cs-CZ" sz="2000" dirty="0"/>
              <a:t> area </a:t>
            </a:r>
            <a:r>
              <a:rPr lang="cs-CZ" sz="2000" dirty="0" err="1"/>
              <a:t>residents</a:t>
            </a:r>
            <a:r>
              <a:rPr lang="cs-CZ" sz="2000" dirty="0"/>
              <a:t> </a:t>
            </a:r>
            <a:r>
              <a:rPr lang="cs-CZ" sz="2000" dirty="0" err="1"/>
              <a:t>who</a:t>
            </a:r>
            <a:r>
              <a:rPr lang="cs-CZ" sz="2000" dirty="0"/>
              <a:t> </a:t>
            </a:r>
            <a:r>
              <a:rPr lang="cs-CZ" sz="2000" dirty="0" err="1"/>
              <a:t>were</a:t>
            </a:r>
            <a:r>
              <a:rPr lang="cs-CZ" sz="2000" dirty="0"/>
              <a:t> </a:t>
            </a:r>
            <a:r>
              <a:rPr lang="cs-CZ" sz="2000" dirty="0" err="1"/>
              <a:t>evacuated</a:t>
            </a:r>
            <a:r>
              <a:rPr lang="cs-CZ" sz="2000" dirty="0"/>
              <a:t> </a:t>
            </a:r>
            <a:r>
              <a:rPr lang="cs-CZ" sz="2000" dirty="0" err="1"/>
              <a:t>were</a:t>
            </a:r>
            <a:r>
              <a:rPr lang="cs-CZ" sz="2000" dirty="0"/>
              <a:t> </a:t>
            </a:r>
            <a:r>
              <a:rPr lang="cs-CZ" sz="2000" dirty="0" err="1"/>
              <a:t>exposed</a:t>
            </a:r>
            <a:r>
              <a:rPr lang="cs-CZ" sz="2000" dirty="0"/>
              <a:t> to so </a:t>
            </a:r>
          </a:p>
          <a:p>
            <a:r>
              <a:rPr lang="cs-CZ" sz="2000" dirty="0" err="1"/>
              <a:t>little</a:t>
            </a:r>
            <a:r>
              <a:rPr lang="cs-CZ" sz="2000" dirty="0"/>
              <a:t> </a:t>
            </a:r>
            <a:r>
              <a:rPr lang="cs-CZ" sz="2000" dirty="0" err="1"/>
              <a:t>radiation</a:t>
            </a:r>
            <a:r>
              <a:rPr lang="cs-CZ" sz="2000" dirty="0"/>
              <a:t> </a:t>
            </a:r>
            <a:r>
              <a:rPr lang="cs-CZ" sz="2000" dirty="0" err="1"/>
              <a:t>that</a:t>
            </a:r>
            <a:r>
              <a:rPr lang="cs-CZ" sz="2000" dirty="0"/>
              <a:t> </a:t>
            </a:r>
            <a:r>
              <a:rPr lang="cs-CZ" sz="2000" dirty="0" err="1"/>
              <a:t>radiation-induced</a:t>
            </a:r>
            <a:r>
              <a:rPr lang="cs-CZ" sz="2000" dirty="0"/>
              <a:t> </a:t>
            </a:r>
            <a:r>
              <a:rPr lang="cs-CZ" sz="2000" dirty="0" err="1"/>
              <a:t>health</a:t>
            </a:r>
            <a:r>
              <a:rPr lang="cs-CZ" sz="2000" dirty="0"/>
              <a:t> </a:t>
            </a:r>
            <a:r>
              <a:rPr lang="cs-CZ" sz="2000" dirty="0" err="1"/>
              <a:t>effects</a:t>
            </a:r>
            <a:r>
              <a:rPr lang="cs-CZ" sz="2000" dirty="0"/>
              <a:t> </a:t>
            </a:r>
            <a:r>
              <a:rPr lang="cs-CZ" sz="2000" dirty="0" err="1"/>
              <a:t>were</a:t>
            </a:r>
            <a:r>
              <a:rPr lang="cs-CZ" sz="2000" dirty="0"/>
              <a:t> </a:t>
            </a:r>
            <a:r>
              <a:rPr lang="cs-CZ" sz="2000" dirty="0" err="1"/>
              <a:t>likely</a:t>
            </a:r>
            <a:r>
              <a:rPr lang="cs-CZ" sz="2000" dirty="0"/>
              <a:t> to </a:t>
            </a:r>
            <a:r>
              <a:rPr lang="cs-CZ" sz="2000" dirty="0" err="1"/>
              <a:t>be</a:t>
            </a:r>
            <a:r>
              <a:rPr lang="cs-CZ" sz="2000" dirty="0"/>
              <a:t> </a:t>
            </a:r>
            <a:r>
              <a:rPr lang="cs-CZ" sz="2000" dirty="0" err="1"/>
              <a:t>below</a:t>
            </a:r>
            <a:r>
              <a:rPr lang="cs-CZ" sz="2000" dirty="0"/>
              <a:t> </a:t>
            </a:r>
            <a:r>
              <a:rPr lang="cs-CZ" sz="2000" dirty="0" err="1"/>
              <a:t>detectable</a:t>
            </a:r>
            <a:r>
              <a:rPr lang="cs-CZ" sz="2000" dirty="0"/>
              <a:t> </a:t>
            </a:r>
            <a:r>
              <a:rPr lang="cs-CZ" sz="2000" dirty="0" err="1"/>
              <a:t>levels</a:t>
            </a:r>
            <a:endParaRPr lang="cs-CZ" sz="2000" dirty="0"/>
          </a:p>
          <a:p>
            <a:r>
              <a:rPr lang="en-US" sz="2000" dirty="0"/>
              <a:t> </a:t>
            </a:r>
            <a:endParaRPr lang="cs-CZ" sz="2000" dirty="0"/>
          </a:p>
          <a:p>
            <a:r>
              <a:rPr lang="en-US" sz="2000" dirty="0"/>
              <a:t>Although there were no deaths from radiation exposure in the immediate aftermath of the incident, there were </a:t>
            </a:r>
            <a:endParaRPr lang="cs-CZ" sz="2000" dirty="0"/>
          </a:p>
          <a:p>
            <a:r>
              <a:rPr lang="en-US" sz="2000" dirty="0"/>
              <a:t>a number of (non-radiation related) deaths during the evacuation of the nearby population.</a:t>
            </a:r>
            <a:r>
              <a:rPr lang="en-US" sz="2000" u="sng" baseline="30000" dirty="0">
                <a:hlinkClick r:id="rId3"/>
              </a:rPr>
              <a:t>[</a:t>
            </a:r>
            <a:endParaRPr lang="cs-CZ" sz="2000" dirty="0"/>
          </a:p>
          <a:p>
            <a:r>
              <a:rPr lang="cs-CZ" sz="2000" dirty="0" err="1"/>
              <a:t>The</a:t>
            </a:r>
            <a:r>
              <a:rPr lang="cs-CZ" sz="2000" dirty="0"/>
              <a:t> report </a:t>
            </a:r>
            <a:r>
              <a:rPr lang="cs-CZ" sz="2000" dirty="0" err="1"/>
              <a:t>indicated</a:t>
            </a:r>
            <a:r>
              <a:rPr lang="cs-CZ" sz="2000" dirty="0"/>
              <a:t> </a:t>
            </a:r>
            <a:r>
              <a:rPr lang="cs-CZ" sz="2000" dirty="0" err="1"/>
              <a:t>that</a:t>
            </a:r>
            <a:r>
              <a:rPr lang="cs-CZ" sz="2000" dirty="0"/>
              <a:t> </a:t>
            </a:r>
            <a:r>
              <a:rPr lang="cs-CZ" sz="2000" dirty="0" err="1"/>
              <a:t>for</a:t>
            </a:r>
            <a:r>
              <a:rPr lang="cs-CZ" sz="2000" dirty="0"/>
              <a:t> </a:t>
            </a:r>
            <a:r>
              <a:rPr lang="cs-CZ" sz="2000" dirty="0" err="1"/>
              <a:t>those</a:t>
            </a:r>
            <a:r>
              <a:rPr lang="cs-CZ" sz="2000" dirty="0"/>
              <a:t> </a:t>
            </a:r>
            <a:r>
              <a:rPr lang="cs-CZ" sz="2000" dirty="0" err="1"/>
              <a:t>infants</a:t>
            </a:r>
            <a:r>
              <a:rPr lang="cs-CZ" sz="2000" dirty="0"/>
              <a:t> in </a:t>
            </a:r>
            <a:r>
              <a:rPr lang="cs-CZ" sz="2000" dirty="0" err="1"/>
              <a:t>the</a:t>
            </a:r>
            <a:r>
              <a:rPr lang="cs-CZ" sz="2000" dirty="0"/>
              <a:t> most </a:t>
            </a:r>
            <a:r>
              <a:rPr lang="cs-CZ" sz="2000" dirty="0" err="1"/>
              <a:t>affected</a:t>
            </a:r>
            <a:r>
              <a:rPr lang="cs-CZ" sz="2000" dirty="0"/>
              <a:t> </a:t>
            </a:r>
            <a:r>
              <a:rPr lang="cs-CZ" sz="2000" dirty="0" err="1"/>
              <a:t>areas</a:t>
            </a:r>
            <a:r>
              <a:rPr lang="cs-CZ" sz="2000" dirty="0"/>
              <a:t>, </a:t>
            </a:r>
            <a:r>
              <a:rPr lang="cs-CZ" sz="2000" dirty="0" err="1"/>
              <a:t>lifetime</a:t>
            </a:r>
            <a:r>
              <a:rPr lang="cs-CZ" sz="2000" dirty="0"/>
              <a:t> </a:t>
            </a:r>
            <a:r>
              <a:rPr lang="cs-CZ" sz="2000" dirty="0" err="1"/>
              <a:t>cancer</a:t>
            </a:r>
            <a:r>
              <a:rPr lang="cs-CZ" sz="2000" dirty="0"/>
              <a:t> risk </a:t>
            </a:r>
            <a:r>
              <a:rPr lang="cs-CZ" sz="2000" dirty="0" err="1"/>
              <a:t>would</a:t>
            </a:r>
            <a:r>
              <a:rPr lang="cs-CZ" sz="2000" dirty="0"/>
              <a:t> </a:t>
            </a:r>
            <a:r>
              <a:rPr lang="cs-CZ" sz="2000" dirty="0" err="1"/>
              <a:t>increase</a:t>
            </a:r>
            <a:r>
              <a:rPr lang="cs-CZ" sz="2000" dirty="0"/>
              <a:t> </a:t>
            </a:r>
          </a:p>
          <a:p>
            <a:r>
              <a:rPr lang="cs-CZ" sz="2000" dirty="0"/>
              <a:t>by </a:t>
            </a:r>
            <a:r>
              <a:rPr lang="cs-CZ" sz="2000" dirty="0" err="1"/>
              <a:t>about</a:t>
            </a:r>
            <a:r>
              <a:rPr lang="cs-CZ" sz="2000" dirty="0"/>
              <a:t> 1%</a:t>
            </a:r>
          </a:p>
          <a:p>
            <a:r>
              <a:rPr lang="cs-CZ" sz="2000" dirty="0"/>
              <a:t> </a:t>
            </a:r>
          </a:p>
          <a:p>
            <a:r>
              <a:rPr lang="cs-CZ" sz="2000" dirty="0" err="1"/>
              <a:t>The</a:t>
            </a:r>
            <a:r>
              <a:rPr lang="cs-CZ" sz="2000" dirty="0"/>
              <a:t> maximum </a:t>
            </a:r>
            <a:r>
              <a:rPr lang="cs-CZ" sz="2000" dirty="0" err="1"/>
              <a:t>predicted</a:t>
            </a:r>
            <a:r>
              <a:rPr lang="cs-CZ" sz="2000" dirty="0"/>
              <a:t> </a:t>
            </a:r>
            <a:r>
              <a:rPr lang="cs-CZ" sz="2000" dirty="0" err="1"/>
              <a:t>eventual</a:t>
            </a:r>
            <a:r>
              <a:rPr lang="cs-CZ" sz="2000" dirty="0"/>
              <a:t> </a:t>
            </a:r>
            <a:r>
              <a:rPr lang="cs-CZ" sz="2000" dirty="0" err="1"/>
              <a:t>cancer</a:t>
            </a:r>
            <a:r>
              <a:rPr lang="cs-CZ" sz="2000" dirty="0"/>
              <a:t> mortality and morbidity </a:t>
            </a:r>
            <a:r>
              <a:rPr lang="cs-CZ" sz="2000" dirty="0" err="1"/>
              <a:t>estimate</a:t>
            </a:r>
            <a:r>
              <a:rPr lang="cs-CZ" sz="2000" dirty="0"/>
              <a:t> </a:t>
            </a:r>
            <a:r>
              <a:rPr lang="cs-CZ" sz="2000" dirty="0" err="1"/>
              <a:t>according</a:t>
            </a:r>
            <a:r>
              <a:rPr lang="cs-CZ" sz="2000" dirty="0"/>
              <a:t> to </a:t>
            </a:r>
            <a:r>
              <a:rPr lang="cs-CZ" sz="2000" dirty="0" err="1"/>
              <a:t>the</a:t>
            </a:r>
            <a:r>
              <a:rPr lang="cs-CZ" sz="2000" dirty="0"/>
              <a:t> </a:t>
            </a:r>
            <a:r>
              <a:rPr lang="cs-CZ" sz="2000" u="sng" dirty="0" err="1">
                <a:hlinkClick r:id="rId4" tooltip="Linear no-threshold"/>
              </a:rPr>
              <a:t>linear</a:t>
            </a:r>
            <a:r>
              <a:rPr lang="cs-CZ" sz="2000" u="sng" dirty="0">
                <a:hlinkClick r:id="rId4" tooltip="Linear no-threshold"/>
              </a:rPr>
              <a:t> no-</a:t>
            </a:r>
            <a:r>
              <a:rPr lang="cs-CZ" sz="2000" u="sng" dirty="0" err="1">
                <a:hlinkClick r:id="rId4" tooltip="Linear no-threshold"/>
              </a:rPr>
              <a:t>threshold</a:t>
            </a:r>
            <a:r>
              <a:rPr lang="cs-CZ" sz="2000" dirty="0"/>
              <a:t> </a:t>
            </a:r>
          </a:p>
          <a:p>
            <a:r>
              <a:rPr lang="cs-CZ" sz="2000" dirty="0" err="1"/>
              <a:t>theory</a:t>
            </a:r>
            <a:r>
              <a:rPr lang="cs-CZ" sz="2000" dirty="0"/>
              <a:t> </a:t>
            </a:r>
            <a:r>
              <a:rPr lang="cs-CZ" sz="2000" dirty="0" err="1"/>
              <a:t>is</a:t>
            </a:r>
            <a:r>
              <a:rPr lang="cs-CZ" sz="2000" dirty="0"/>
              <a:t> 1,500 and 1,800, </a:t>
            </a:r>
            <a:r>
              <a:rPr lang="cs-CZ" sz="2000" dirty="0" err="1"/>
              <a:t>respectively</a:t>
            </a:r>
            <a:r>
              <a:rPr lang="cs-CZ" sz="2000" dirty="0"/>
              <a:t>, but </a:t>
            </a:r>
            <a:r>
              <a:rPr lang="cs-CZ" sz="2000" dirty="0" err="1"/>
              <a:t>with</a:t>
            </a:r>
            <a:r>
              <a:rPr lang="cs-CZ" sz="2000" dirty="0"/>
              <a:t> </a:t>
            </a:r>
            <a:r>
              <a:rPr lang="cs-CZ" sz="2000" dirty="0" err="1"/>
              <a:t>the</a:t>
            </a:r>
            <a:r>
              <a:rPr lang="cs-CZ" sz="2000" dirty="0"/>
              <a:t> </a:t>
            </a:r>
            <a:r>
              <a:rPr lang="cs-CZ" sz="2000" dirty="0" err="1"/>
              <a:t>strongest</a:t>
            </a:r>
            <a:r>
              <a:rPr lang="cs-CZ" sz="2000" dirty="0"/>
              <a:t> </a:t>
            </a:r>
            <a:r>
              <a:rPr lang="cs-CZ" sz="2000" dirty="0" err="1"/>
              <a:t>weight</a:t>
            </a:r>
            <a:r>
              <a:rPr lang="cs-CZ" sz="2000" dirty="0"/>
              <a:t> </a:t>
            </a:r>
            <a:r>
              <a:rPr lang="cs-CZ" sz="2000" dirty="0" err="1"/>
              <a:t>of</a:t>
            </a:r>
            <a:r>
              <a:rPr lang="cs-CZ" sz="2000" dirty="0"/>
              <a:t> evidence </a:t>
            </a:r>
            <a:r>
              <a:rPr lang="cs-CZ" sz="2000" dirty="0" err="1"/>
              <a:t>producing</a:t>
            </a:r>
            <a:r>
              <a:rPr lang="cs-CZ" sz="2000" dirty="0"/>
              <a:t> </a:t>
            </a:r>
            <a:r>
              <a:rPr lang="cs-CZ" sz="2000" dirty="0" err="1"/>
              <a:t>an</a:t>
            </a:r>
            <a:r>
              <a:rPr lang="cs-CZ" sz="2000" dirty="0"/>
              <a:t> </a:t>
            </a:r>
            <a:r>
              <a:rPr lang="cs-CZ" sz="2000" dirty="0" err="1"/>
              <a:t>estimate</a:t>
            </a:r>
            <a:r>
              <a:rPr lang="cs-CZ" sz="2000" dirty="0"/>
              <a:t> much </a:t>
            </a:r>
          </a:p>
          <a:p>
            <a:r>
              <a:rPr lang="cs-CZ" sz="2000" dirty="0" err="1"/>
              <a:t>lower</a:t>
            </a:r>
            <a:r>
              <a:rPr lang="cs-CZ" sz="2000" dirty="0"/>
              <a:t>, in </a:t>
            </a:r>
            <a:r>
              <a:rPr lang="cs-CZ" sz="2000" dirty="0" err="1"/>
              <a:t>the</a:t>
            </a:r>
            <a:r>
              <a:rPr lang="cs-CZ" sz="2000" dirty="0"/>
              <a:t> </a:t>
            </a:r>
            <a:r>
              <a:rPr lang="cs-CZ" sz="2000" dirty="0" err="1"/>
              <a:t>range</a:t>
            </a:r>
            <a:r>
              <a:rPr lang="cs-CZ" sz="2000" dirty="0"/>
              <a:t> </a:t>
            </a:r>
            <a:r>
              <a:rPr lang="cs-CZ" sz="2000" dirty="0" err="1"/>
              <a:t>of</a:t>
            </a:r>
            <a:r>
              <a:rPr lang="cs-CZ" sz="2000" dirty="0"/>
              <a:t> a </a:t>
            </a:r>
            <a:r>
              <a:rPr lang="cs-CZ" sz="2000" dirty="0" err="1"/>
              <a:t>few</a:t>
            </a:r>
            <a:r>
              <a:rPr lang="cs-CZ" sz="2000" dirty="0"/>
              <a:t> </a:t>
            </a:r>
            <a:r>
              <a:rPr lang="cs-CZ" sz="2000" dirty="0" err="1"/>
              <a:t>hundred</a:t>
            </a:r>
            <a:r>
              <a:rPr lang="cs-CZ" sz="2000" dirty="0"/>
              <a:t>.</a:t>
            </a:r>
            <a:r>
              <a:rPr lang="cs-CZ" sz="2000" u="sng" baseline="30000" dirty="0">
                <a:hlinkClick r:id="rId5"/>
              </a:rPr>
              <a:t>[214]</a:t>
            </a:r>
            <a:r>
              <a:rPr lang="cs-CZ" sz="2000" dirty="0"/>
              <a:t> In </a:t>
            </a:r>
            <a:r>
              <a:rPr lang="cs-CZ" sz="2000" dirty="0" err="1"/>
              <a:t>addition</a:t>
            </a:r>
            <a:r>
              <a:rPr lang="cs-CZ" sz="2000" dirty="0"/>
              <a:t>, </a:t>
            </a:r>
            <a:r>
              <a:rPr lang="cs-CZ" sz="2000" dirty="0" err="1"/>
              <a:t>the</a:t>
            </a:r>
            <a:r>
              <a:rPr lang="cs-CZ" sz="2000" dirty="0"/>
              <a:t> </a:t>
            </a:r>
            <a:r>
              <a:rPr lang="cs-CZ" sz="2000" dirty="0" err="1"/>
              <a:t>rates</a:t>
            </a:r>
            <a:r>
              <a:rPr lang="cs-CZ" sz="2000" dirty="0"/>
              <a:t> </a:t>
            </a:r>
            <a:r>
              <a:rPr lang="cs-CZ" sz="2000" dirty="0" err="1"/>
              <a:t>of</a:t>
            </a:r>
            <a:r>
              <a:rPr lang="cs-CZ" sz="2000" dirty="0"/>
              <a:t> </a:t>
            </a:r>
            <a:r>
              <a:rPr lang="cs-CZ" sz="2000" dirty="0" err="1"/>
              <a:t>psychological</a:t>
            </a:r>
            <a:r>
              <a:rPr lang="cs-CZ" sz="2000" dirty="0"/>
              <a:t> </a:t>
            </a:r>
            <a:r>
              <a:rPr lang="cs-CZ" sz="2000" dirty="0" err="1"/>
              <a:t>distress</a:t>
            </a:r>
            <a:r>
              <a:rPr lang="cs-CZ" sz="2000" dirty="0"/>
              <a:t> </a:t>
            </a:r>
            <a:r>
              <a:rPr lang="cs-CZ" sz="2000" dirty="0" err="1"/>
              <a:t>among</a:t>
            </a:r>
            <a:r>
              <a:rPr lang="cs-CZ" sz="2000" dirty="0"/>
              <a:t> </a:t>
            </a:r>
            <a:r>
              <a:rPr lang="cs-CZ" sz="2000" dirty="0" err="1"/>
              <a:t>evacuated</a:t>
            </a:r>
            <a:r>
              <a:rPr lang="cs-CZ" sz="2000" dirty="0"/>
              <a:t> </a:t>
            </a:r>
            <a:r>
              <a:rPr lang="cs-CZ" sz="2000" dirty="0" err="1"/>
              <a:t>people</a:t>
            </a:r>
            <a:r>
              <a:rPr lang="cs-CZ" sz="2000" dirty="0"/>
              <a:t> </a:t>
            </a:r>
          </a:p>
          <a:p>
            <a:r>
              <a:rPr lang="cs-CZ" sz="2000" dirty="0"/>
              <a:t>rose </a:t>
            </a:r>
            <a:r>
              <a:rPr lang="cs-CZ" sz="2000" dirty="0" err="1"/>
              <a:t>fivefold</a:t>
            </a:r>
            <a:r>
              <a:rPr lang="cs-CZ" sz="2000" dirty="0"/>
              <a:t> </a:t>
            </a:r>
            <a:r>
              <a:rPr lang="cs-CZ" sz="2000" dirty="0" err="1"/>
              <a:t>compared</a:t>
            </a:r>
            <a:r>
              <a:rPr lang="cs-CZ" sz="2000" dirty="0"/>
              <a:t> to </a:t>
            </a:r>
            <a:r>
              <a:rPr lang="cs-CZ" sz="2000" dirty="0" err="1"/>
              <a:t>the</a:t>
            </a:r>
            <a:r>
              <a:rPr lang="cs-CZ" sz="2000" dirty="0"/>
              <a:t> </a:t>
            </a:r>
            <a:r>
              <a:rPr lang="cs-CZ" sz="2000" dirty="0" err="1"/>
              <a:t>Japanese</a:t>
            </a:r>
            <a:r>
              <a:rPr lang="cs-CZ" sz="2000" dirty="0"/>
              <a:t> </a:t>
            </a:r>
            <a:r>
              <a:rPr lang="cs-CZ" sz="2000" dirty="0" err="1"/>
              <a:t>average</a:t>
            </a:r>
            <a:r>
              <a:rPr lang="cs-CZ" sz="2000" dirty="0"/>
              <a:t> </a:t>
            </a:r>
            <a:r>
              <a:rPr lang="cs-CZ" sz="2000" dirty="0" err="1"/>
              <a:t>due</a:t>
            </a:r>
            <a:r>
              <a:rPr lang="cs-CZ" sz="2000" dirty="0"/>
              <a:t> to </a:t>
            </a:r>
            <a:r>
              <a:rPr lang="cs-CZ" sz="2000" dirty="0" err="1"/>
              <a:t>the</a:t>
            </a:r>
            <a:r>
              <a:rPr lang="cs-CZ" sz="2000" dirty="0"/>
              <a:t> </a:t>
            </a:r>
            <a:r>
              <a:rPr lang="cs-CZ" sz="2000" dirty="0" err="1"/>
              <a:t>experience</a:t>
            </a:r>
            <a:r>
              <a:rPr lang="cs-CZ" sz="2000" dirty="0"/>
              <a:t> </a:t>
            </a:r>
            <a:r>
              <a:rPr lang="cs-CZ" sz="2000" dirty="0" err="1"/>
              <a:t>of</a:t>
            </a:r>
            <a:r>
              <a:rPr lang="cs-CZ" sz="2000" dirty="0"/>
              <a:t> </a:t>
            </a:r>
            <a:r>
              <a:rPr lang="cs-CZ" sz="2000" dirty="0" err="1"/>
              <a:t>the</a:t>
            </a:r>
            <a:r>
              <a:rPr lang="cs-CZ" sz="2000" dirty="0"/>
              <a:t> </a:t>
            </a:r>
            <a:r>
              <a:rPr lang="cs-CZ" sz="2000" dirty="0" err="1"/>
              <a:t>disaster</a:t>
            </a:r>
            <a:r>
              <a:rPr lang="cs-CZ" sz="2000" dirty="0"/>
              <a:t> and </a:t>
            </a:r>
            <a:r>
              <a:rPr lang="cs-CZ" sz="2000" dirty="0" err="1"/>
              <a:t>evacuation</a:t>
            </a:r>
            <a:r>
              <a:rPr lang="cs-CZ" sz="2000" dirty="0"/>
              <a:t>.</a:t>
            </a:r>
            <a:r>
              <a:rPr lang="cs-CZ" sz="2000" u="sng" baseline="30000" dirty="0">
                <a:hlinkClick r:id="rId6"/>
              </a:rPr>
              <a:t>[215]</a:t>
            </a:r>
            <a:endParaRPr lang="cs-CZ" sz="2000" dirty="0"/>
          </a:p>
        </p:txBody>
      </p:sp>
      <p:sp>
        <p:nvSpPr>
          <p:cNvPr id="3" name="TextovéPole 2">
            <a:extLst>
              <a:ext uri="{FF2B5EF4-FFF2-40B4-BE49-F238E27FC236}">
                <a16:creationId xmlns:a16="http://schemas.microsoft.com/office/drawing/2014/main" id="{4EC09DB3-2C6A-4C71-A030-3313DB6F3240}"/>
              </a:ext>
            </a:extLst>
          </p:cNvPr>
          <p:cNvSpPr txBox="1"/>
          <p:nvPr/>
        </p:nvSpPr>
        <p:spPr>
          <a:xfrm>
            <a:off x="3346882" y="301841"/>
            <a:ext cx="4723794" cy="584775"/>
          </a:xfrm>
          <a:prstGeom prst="rect">
            <a:avLst/>
          </a:prstGeom>
          <a:noFill/>
        </p:spPr>
        <p:txBody>
          <a:bodyPr wrap="none" rtlCol="0">
            <a:spAutoFit/>
          </a:bodyPr>
          <a:lstStyle/>
          <a:p>
            <a:r>
              <a:rPr lang="cs-CZ" sz="3200" b="1" dirty="0" err="1">
                <a:solidFill>
                  <a:schemeClr val="accent1">
                    <a:lumMod val="75000"/>
                  </a:schemeClr>
                </a:solidFill>
              </a:rPr>
              <a:t>Fukushima</a:t>
            </a:r>
            <a:r>
              <a:rPr lang="cs-CZ" sz="3200" b="1" dirty="0">
                <a:solidFill>
                  <a:schemeClr val="accent1">
                    <a:lumMod val="75000"/>
                  </a:schemeClr>
                </a:solidFill>
              </a:rPr>
              <a:t> - </a:t>
            </a:r>
            <a:r>
              <a:rPr lang="cs-CZ" sz="3200" b="1" dirty="0" err="1">
                <a:solidFill>
                  <a:schemeClr val="accent1">
                    <a:lumMod val="75000"/>
                  </a:schemeClr>
                </a:solidFill>
              </a:rPr>
              <a:t>consequences</a:t>
            </a:r>
            <a:endParaRPr lang="cs-CZ" sz="3200" b="1" dirty="0">
              <a:solidFill>
                <a:schemeClr val="accent1">
                  <a:lumMod val="75000"/>
                </a:schemeClr>
              </a:solidFill>
            </a:endParaRPr>
          </a:p>
        </p:txBody>
      </p:sp>
    </p:spTree>
    <p:extLst>
      <p:ext uri="{BB962C8B-B14F-4D97-AF65-F5344CB8AC3E}">
        <p14:creationId xmlns:p14="http://schemas.microsoft.com/office/powerpoint/2010/main" val="33453504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5B87A3BA-F360-4541-B004-8C50FD0BA2A3}"/>
              </a:ext>
            </a:extLst>
          </p:cNvPr>
          <p:cNvSpPr txBox="1"/>
          <p:nvPr/>
        </p:nvSpPr>
        <p:spPr>
          <a:xfrm>
            <a:off x="90623" y="1228810"/>
            <a:ext cx="12180322" cy="4801314"/>
          </a:xfrm>
          <a:prstGeom prst="rect">
            <a:avLst/>
          </a:prstGeom>
          <a:noFill/>
        </p:spPr>
        <p:txBody>
          <a:bodyPr wrap="none" rtlCol="0">
            <a:spAutoFit/>
          </a:bodyPr>
          <a:lstStyle/>
          <a:p>
            <a:r>
              <a:rPr lang="cs-CZ" b="1" dirty="0"/>
              <a:t>(https://en.wikipedia.org/wiki/</a:t>
            </a:r>
            <a:r>
              <a:rPr lang="cs-CZ" b="1" dirty="0" err="1"/>
              <a:t>Fukushima_Daiichi_nuclear_disaster</a:t>
            </a:r>
            <a:r>
              <a:rPr lang="cs-CZ" b="1" dirty="0"/>
              <a:t>)</a:t>
            </a:r>
            <a:endParaRPr lang="cs-CZ" dirty="0"/>
          </a:p>
          <a:p>
            <a:r>
              <a:rPr lang="cs-CZ" dirty="0"/>
              <a:t>In </a:t>
            </a:r>
            <a:r>
              <a:rPr lang="cs-CZ" dirty="0" err="1"/>
              <a:t>the</a:t>
            </a:r>
            <a:r>
              <a:rPr lang="cs-CZ" dirty="0"/>
              <a:t> </a:t>
            </a:r>
            <a:r>
              <a:rPr lang="cs-CZ" dirty="0" err="1"/>
              <a:t>former</a:t>
            </a:r>
            <a:r>
              <a:rPr lang="cs-CZ" dirty="0"/>
              <a:t> </a:t>
            </a:r>
            <a:r>
              <a:rPr lang="cs-CZ" u="sng" dirty="0" err="1">
                <a:hlinkClick r:id="rId2" tooltip="Soviet Union"/>
              </a:rPr>
              <a:t>Soviet</a:t>
            </a:r>
            <a:r>
              <a:rPr lang="cs-CZ" u="sng" dirty="0">
                <a:hlinkClick r:id="rId2" tooltip="Soviet Union"/>
              </a:rPr>
              <a:t> Union</a:t>
            </a:r>
            <a:r>
              <a:rPr lang="cs-CZ" dirty="0"/>
              <a:t>, many </a:t>
            </a:r>
            <a:r>
              <a:rPr lang="cs-CZ" dirty="0" err="1"/>
              <a:t>patients</a:t>
            </a:r>
            <a:r>
              <a:rPr lang="cs-CZ" dirty="0"/>
              <a:t> </a:t>
            </a:r>
            <a:r>
              <a:rPr lang="cs-CZ" dirty="0" err="1"/>
              <a:t>with</a:t>
            </a:r>
            <a:r>
              <a:rPr lang="cs-CZ" dirty="0"/>
              <a:t> </a:t>
            </a:r>
            <a:r>
              <a:rPr lang="cs-CZ" dirty="0" err="1"/>
              <a:t>negligible</a:t>
            </a:r>
            <a:r>
              <a:rPr lang="cs-CZ" dirty="0"/>
              <a:t> </a:t>
            </a:r>
            <a:r>
              <a:rPr lang="cs-CZ" dirty="0" err="1"/>
              <a:t>radioactive</a:t>
            </a:r>
            <a:r>
              <a:rPr lang="cs-CZ" dirty="0"/>
              <a:t> </a:t>
            </a:r>
            <a:r>
              <a:rPr lang="cs-CZ" dirty="0" err="1"/>
              <a:t>exposure</a:t>
            </a:r>
            <a:r>
              <a:rPr lang="cs-CZ" dirty="0"/>
              <a:t> </a:t>
            </a:r>
            <a:r>
              <a:rPr lang="cs-CZ" dirty="0" err="1"/>
              <a:t>after</a:t>
            </a:r>
            <a:r>
              <a:rPr lang="cs-CZ" dirty="0"/>
              <a:t> </a:t>
            </a:r>
            <a:r>
              <a:rPr lang="cs-CZ" dirty="0" err="1"/>
              <a:t>the</a:t>
            </a:r>
            <a:r>
              <a:rPr lang="cs-CZ" dirty="0"/>
              <a:t> </a:t>
            </a:r>
            <a:r>
              <a:rPr lang="cs-CZ" dirty="0" err="1"/>
              <a:t>Chernobyl</a:t>
            </a:r>
            <a:r>
              <a:rPr lang="cs-CZ" dirty="0"/>
              <a:t> </a:t>
            </a:r>
            <a:r>
              <a:rPr lang="cs-CZ" dirty="0" err="1"/>
              <a:t>disaster</a:t>
            </a:r>
            <a:r>
              <a:rPr lang="cs-CZ" dirty="0"/>
              <a:t> </a:t>
            </a:r>
            <a:r>
              <a:rPr lang="cs-CZ" dirty="0" err="1"/>
              <a:t>displayed</a:t>
            </a:r>
            <a:r>
              <a:rPr lang="cs-CZ" dirty="0"/>
              <a:t> </a:t>
            </a:r>
            <a:r>
              <a:rPr lang="cs-CZ" dirty="0" err="1"/>
              <a:t>extreme</a:t>
            </a:r>
            <a:r>
              <a:rPr lang="cs-CZ" dirty="0"/>
              <a:t> </a:t>
            </a:r>
          </a:p>
          <a:p>
            <a:r>
              <a:rPr lang="cs-CZ" dirty="0" err="1"/>
              <a:t>anxiety</a:t>
            </a:r>
            <a:r>
              <a:rPr lang="cs-CZ" dirty="0"/>
              <a:t> </a:t>
            </a:r>
            <a:r>
              <a:rPr lang="cs-CZ" dirty="0" err="1"/>
              <a:t>about</a:t>
            </a:r>
            <a:r>
              <a:rPr lang="cs-CZ" dirty="0"/>
              <a:t> </a:t>
            </a:r>
            <a:r>
              <a:rPr lang="cs-CZ" dirty="0" err="1"/>
              <a:t>radiation</a:t>
            </a:r>
            <a:r>
              <a:rPr lang="cs-CZ" dirty="0"/>
              <a:t> </a:t>
            </a:r>
            <a:r>
              <a:rPr lang="cs-CZ" dirty="0" err="1"/>
              <a:t>exposure</a:t>
            </a:r>
            <a:r>
              <a:rPr lang="cs-CZ" dirty="0"/>
              <a:t>. </a:t>
            </a:r>
            <a:r>
              <a:rPr lang="cs-CZ" dirty="0" err="1"/>
              <a:t>They</a:t>
            </a:r>
            <a:r>
              <a:rPr lang="cs-CZ" dirty="0"/>
              <a:t> </a:t>
            </a:r>
            <a:r>
              <a:rPr lang="cs-CZ" dirty="0" err="1"/>
              <a:t>developed</a:t>
            </a:r>
            <a:r>
              <a:rPr lang="cs-CZ" dirty="0"/>
              <a:t> many </a:t>
            </a:r>
            <a:r>
              <a:rPr lang="cs-CZ" u="sng" dirty="0" err="1">
                <a:hlinkClick r:id="rId3" tooltip="Psychosomatic"/>
              </a:rPr>
              <a:t>psychosomatic</a:t>
            </a:r>
            <a:r>
              <a:rPr lang="cs-CZ" dirty="0"/>
              <a:t> </a:t>
            </a:r>
            <a:r>
              <a:rPr lang="cs-CZ" dirty="0" err="1"/>
              <a:t>problems</a:t>
            </a:r>
            <a:r>
              <a:rPr lang="cs-CZ" dirty="0"/>
              <a:t>, </a:t>
            </a:r>
            <a:r>
              <a:rPr lang="cs-CZ" dirty="0" err="1"/>
              <a:t>including</a:t>
            </a:r>
            <a:r>
              <a:rPr lang="cs-CZ" dirty="0"/>
              <a:t> </a:t>
            </a:r>
            <a:r>
              <a:rPr lang="cs-CZ" u="sng" dirty="0" err="1">
                <a:hlinkClick r:id="rId4" tooltip="Radiophobia"/>
              </a:rPr>
              <a:t>radiophobia</a:t>
            </a:r>
            <a:r>
              <a:rPr lang="cs-CZ" dirty="0"/>
              <a:t> </a:t>
            </a:r>
            <a:r>
              <a:rPr lang="cs-CZ" dirty="0" err="1"/>
              <a:t>along</a:t>
            </a:r>
            <a:r>
              <a:rPr lang="cs-CZ" dirty="0"/>
              <a:t> </a:t>
            </a:r>
            <a:r>
              <a:rPr lang="cs-CZ" dirty="0" err="1"/>
              <a:t>with</a:t>
            </a:r>
            <a:r>
              <a:rPr lang="cs-CZ" dirty="0"/>
              <a:t> </a:t>
            </a:r>
            <a:r>
              <a:rPr lang="cs-CZ" dirty="0" err="1"/>
              <a:t>an</a:t>
            </a:r>
            <a:r>
              <a:rPr lang="cs-CZ" dirty="0"/>
              <a:t> </a:t>
            </a:r>
            <a:r>
              <a:rPr lang="cs-CZ" dirty="0" err="1"/>
              <a:t>increase</a:t>
            </a:r>
            <a:r>
              <a:rPr lang="cs-CZ" dirty="0"/>
              <a:t> </a:t>
            </a:r>
          </a:p>
          <a:p>
            <a:r>
              <a:rPr lang="cs-CZ" dirty="0"/>
              <a:t>in </a:t>
            </a:r>
            <a:r>
              <a:rPr lang="cs-CZ" u="sng" dirty="0" err="1">
                <a:hlinkClick r:id="rId5" tooltip="Fatalism"/>
              </a:rPr>
              <a:t>fatalistic</a:t>
            </a:r>
            <a:r>
              <a:rPr lang="cs-CZ" dirty="0"/>
              <a:t> </a:t>
            </a:r>
            <a:r>
              <a:rPr lang="cs-CZ" u="sng" dirty="0" err="1">
                <a:hlinkClick r:id="rId6" tooltip="Alcoholism"/>
              </a:rPr>
              <a:t>alcoholism</a:t>
            </a:r>
            <a:r>
              <a:rPr lang="cs-CZ" dirty="0"/>
              <a:t>. As </a:t>
            </a:r>
            <a:r>
              <a:rPr lang="cs-CZ" dirty="0" err="1"/>
              <a:t>Japanese</a:t>
            </a:r>
            <a:r>
              <a:rPr lang="cs-CZ" dirty="0"/>
              <a:t> </a:t>
            </a:r>
            <a:r>
              <a:rPr lang="cs-CZ" dirty="0" err="1"/>
              <a:t>health</a:t>
            </a:r>
            <a:r>
              <a:rPr lang="cs-CZ" dirty="0"/>
              <a:t> and </a:t>
            </a:r>
            <a:r>
              <a:rPr lang="cs-CZ" dirty="0" err="1"/>
              <a:t>radiation</a:t>
            </a:r>
            <a:r>
              <a:rPr lang="cs-CZ" dirty="0"/>
              <a:t> </a:t>
            </a:r>
            <a:r>
              <a:rPr lang="cs-CZ" dirty="0" err="1"/>
              <a:t>specialist</a:t>
            </a:r>
            <a:r>
              <a:rPr lang="cs-CZ" dirty="0"/>
              <a:t> </a:t>
            </a:r>
            <a:r>
              <a:rPr lang="cs-CZ" dirty="0" err="1"/>
              <a:t>Shunichi</a:t>
            </a:r>
            <a:r>
              <a:rPr lang="cs-CZ" dirty="0"/>
              <a:t> </a:t>
            </a:r>
            <a:r>
              <a:rPr lang="cs-CZ" dirty="0" err="1"/>
              <a:t>Yamashita</a:t>
            </a:r>
            <a:r>
              <a:rPr lang="cs-CZ" dirty="0"/>
              <a:t> </a:t>
            </a:r>
            <a:r>
              <a:rPr lang="cs-CZ" dirty="0" err="1"/>
              <a:t>noted</a:t>
            </a:r>
            <a:r>
              <a:rPr lang="cs-CZ" dirty="0"/>
              <a:t>:</a:t>
            </a:r>
            <a:r>
              <a:rPr lang="cs-CZ" u="sng" baseline="30000" dirty="0">
                <a:hlinkClick r:id="rId7"/>
              </a:rPr>
              <a:t>[274]</a:t>
            </a:r>
            <a:r>
              <a:rPr lang="cs-CZ" dirty="0"/>
              <a:t> </a:t>
            </a:r>
          </a:p>
          <a:p>
            <a:r>
              <a:rPr lang="cs-CZ" dirty="0" err="1"/>
              <a:t>We</a:t>
            </a:r>
            <a:r>
              <a:rPr lang="cs-CZ" dirty="0"/>
              <a:t> </a:t>
            </a:r>
            <a:r>
              <a:rPr lang="cs-CZ" dirty="0" err="1"/>
              <a:t>know</a:t>
            </a:r>
            <a:r>
              <a:rPr lang="cs-CZ" dirty="0"/>
              <a:t> </a:t>
            </a:r>
            <a:r>
              <a:rPr lang="cs-CZ" dirty="0" err="1"/>
              <a:t>from</a:t>
            </a:r>
            <a:r>
              <a:rPr lang="cs-CZ" dirty="0"/>
              <a:t> </a:t>
            </a:r>
            <a:r>
              <a:rPr lang="cs-CZ" dirty="0" err="1"/>
              <a:t>Chernobyl</a:t>
            </a:r>
            <a:r>
              <a:rPr lang="cs-CZ" dirty="0"/>
              <a:t> </a:t>
            </a:r>
            <a:r>
              <a:rPr lang="cs-CZ" dirty="0" err="1"/>
              <a:t>that</a:t>
            </a:r>
            <a:r>
              <a:rPr lang="cs-CZ" dirty="0"/>
              <a:t> </a:t>
            </a:r>
            <a:r>
              <a:rPr lang="cs-CZ" dirty="0" err="1"/>
              <a:t>the</a:t>
            </a:r>
            <a:r>
              <a:rPr lang="cs-CZ" dirty="0"/>
              <a:t> </a:t>
            </a:r>
            <a:r>
              <a:rPr lang="cs-CZ" u="sng" dirty="0" err="1">
                <a:hlinkClick r:id="rId8" tooltip="Psychological"/>
              </a:rPr>
              <a:t>psychological</a:t>
            </a:r>
            <a:r>
              <a:rPr lang="cs-CZ" dirty="0"/>
              <a:t> </a:t>
            </a:r>
            <a:r>
              <a:rPr lang="cs-CZ" dirty="0" err="1"/>
              <a:t>consequences</a:t>
            </a:r>
            <a:r>
              <a:rPr lang="cs-CZ" dirty="0"/>
              <a:t> are </a:t>
            </a:r>
            <a:r>
              <a:rPr lang="cs-CZ" dirty="0" err="1"/>
              <a:t>enormous</a:t>
            </a:r>
            <a:r>
              <a:rPr lang="cs-CZ" dirty="0"/>
              <a:t>. </a:t>
            </a:r>
            <a:r>
              <a:rPr lang="cs-CZ" dirty="0" err="1"/>
              <a:t>Life</a:t>
            </a:r>
            <a:r>
              <a:rPr lang="cs-CZ" dirty="0"/>
              <a:t> </a:t>
            </a:r>
            <a:r>
              <a:rPr lang="cs-CZ" dirty="0" err="1"/>
              <a:t>expectancy</a:t>
            </a:r>
            <a:r>
              <a:rPr lang="cs-CZ" dirty="0"/>
              <a:t> </a:t>
            </a:r>
            <a:r>
              <a:rPr lang="cs-CZ" dirty="0" err="1"/>
              <a:t>of</a:t>
            </a:r>
            <a:r>
              <a:rPr lang="cs-CZ" dirty="0"/>
              <a:t> </a:t>
            </a:r>
            <a:r>
              <a:rPr lang="cs-CZ" dirty="0" err="1"/>
              <a:t>the</a:t>
            </a:r>
            <a:r>
              <a:rPr lang="cs-CZ" dirty="0"/>
              <a:t> </a:t>
            </a:r>
            <a:r>
              <a:rPr lang="cs-CZ" dirty="0" err="1"/>
              <a:t>evacuees</a:t>
            </a:r>
            <a:r>
              <a:rPr lang="cs-CZ" dirty="0"/>
              <a:t> </a:t>
            </a:r>
            <a:r>
              <a:rPr lang="cs-CZ" dirty="0" err="1"/>
              <a:t>dropped</a:t>
            </a:r>
            <a:r>
              <a:rPr lang="cs-CZ" dirty="0"/>
              <a:t> </a:t>
            </a:r>
          </a:p>
          <a:p>
            <a:r>
              <a:rPr lang="cs-CZ" dirty="0" err="1"/>
              <a:t>from</a:t>
            </a:r>
            <a:r>
              <a:rPr lang="cs-CZ" dirty="0"/>
              <a:t> 65 to 58 </a:t>
            </a:r>
            <a:r>
              <a:rPr lang="cs-CZ" dirty="0" err="1"/>
              <a:t>years</a:t>
            </a:r>
            <a:r>
              <a:rPr lang="cs-CZ" dirty="0"/>
              <a:t> – not </a:t>
            </a:r>
            <a:r>
              <a:rPr lang="cs-CZ" dirty="0" err="1"/>
              <a:t>because</a:t>
            </a:r>
            <a:r>
              <a:rPr lang="cs-CZ" dirty="0"/>
              <a:t> </a:t>
            </a:r>
            <a:r>
              <a:rPr lang="cs-CZ" dirty="0" err="1"/>
              <a:t>of</a:t>
            </a:r>
            <a:r>
              <a:rPr lang="cs-CZ" dirty="0"/>
              <a:t> </a:t>
            </a:r>
            <a:r>
              <a:rPr lang="cs-CZ" dirty="0" err="1"/>
              <a:t>cancer</a:t>
            </a:r>
            <a:r>
              <a:rPr lang="cs-CZ" dirty="0"/>
              <a:t>, but </a:t>
            </a:r>
            <a:r>
              <a:rPr lang="cs-CZ" dirty="0" err="1"/>
              <a:t>because</a:t>
            </a:r>
            <a:r>
              <a:rPr lang="cs-CZ" dirty="0"/>
              <a:t> </a:t>
            </a:r>
            <a:r>
              <a:rPr lang="cs-CZ" dirty="0" err="1"/>
              <a:t>of</a:t>
            </a:r>
            <a:r>
              <a:rPr lang="cs-CZ" dirty="0"/>
              <a:t> </a:t>
            </a:r>
            <a:r>
              <a:rPr lang="cs-CZ" u="sng" dirty="0" err="1">
                <a:hlinkClick r:id="rId9" tooltip="Depression (mood)"/>
              </a:rPr>
              <a:t>depression</a:t>
            </a:r>
            <a:r>
              <a:rPr lang="cs-CZ" dirty="0"/>
              <a:t>, </a:t>
            </a:r>
            <a:r>
              <a:rPr lang="cs-CZ" dirty="0" err="1"/>
              <a:t>alcoholism</a:t>
            </a:r>
            <a:r>
              <a:rPr lang="cs-CZ" dirty="0"/>
              <a:t>, and </a:t>
            </a:r>
            <a:r>
              <a:rPr lang="cs-CZ" u="sng" dirty="0" err="1">
                <a:hlinkClick r:id="rId10" tooltip="Suicide"/>
              </a:rPr>
              <a:t>suicide</a:t>
            </a:r>
            <a:r>
              <a:rPr lang="cs-CZ" dirty="0"/>
              <a:t>. </a:t>
            </a:r>
            <a:r>
              <a:rPr lang="cs-CZ" dirty="0" err="1"/>
              <a:t>Relocation</a:t>
            </a:r>
            <a:r>
              <a:rPr lang="cs-CZ" dirty="0"/>
              <a:t> </a:t>
            </a:r>
            <a:r>
              <a:rPr lang="cs-CZ" dirty="0" err="1"/>
              <a:t>is</a:t>
            </a:r>
            <a:r>
              <a:rPr lang="cs-CZ" dirty="0"/>
              <a:t> not </a:t>
            </a:r>
            <a:r>
              <a:rPr lang="cs-CZ" dirty="0" err="1"/>
              <a:t>easy</a:t>
            </a:r>
            <a:r>
              <a:rPr lang="cs-CZ" dirty="0"/>
              <a:t>, </a:t>
            </a:r>
          </a:p>
          <a:p>
            <a:r>
              <a:rPr lang="cs-CZ" dirty="0" err="1"/>
              <a:t>the</a:t>
            </a:r>
            <a:r>
              <a:rPr lang="cs-CZ" dirty="0"/>
              <a:t> </a:t>
            </a:r>
            <a:r>
              <a:rPr lang="cs-CZ" u="sng" dirty="0">
                <a:hlinkClick r:id="rId11" tooltip="Stress (psychological)"/>
              </a:rPr>
              <a:t>stress</a:t>
            </a:r>
            <a:r>
              <a:rPr lang="cs-CZ" dirty="0"/>
              <a:t> </a:t>
            </a:r>
            <a:r>
              <a:rPr lang="cs-CZ" dirty="0" err="1"/>
              <a:t>is</a:t>
            </a:r>
            <a:r>
              <a:rPr lang="cs-CZ" dirty="0"/>
              <a:t> very big. </a:t>
            </a:r>
            <a:r>
              <a:rPr lang="cs-CZ" dirty="0" err="1"/>
              <a:t>We</a:t>
            </a:r>
            <a:r>
              <a:rPr lang="cs-CZ" dirty="0"/>
              <a:t> </a:t>
            </a:r>
            <a:r>
              <a:rPr lang="cs-CZ" dirty="0" err="1"/>
              <a:t>must</a:t>
            </a:r>
            <a:r>
              <a:rPr lang="cs-CZ" dirty="0"/>
              <a:t> not </a:t>
            </a:r>
            <a:r>
              <a:rPr lang="cs-CZ" dirty="0" err="1"/>
              <a:t>only</a:t>
            </a:r>
            <a:r>
              <a:rPr lang="cs-CZ" dirty="0"/>
              <a:t> track </a:t>
            </a:r>
            <a:r>
              <a:rPr lang="cs-CZ" dirty="0" err="1"/>
              <a:t>those</a:t>
            </a:r>
            <a:r>
              <a:rPr lang="cs-CZ" dirty="0"/>
              <a:t> </a:t>
            </a:r>
            <a:r>
              <a:rPr lang="cs-CZ" dirty="0" err="1"/>
              <a:t>problems</a:t>
            </a:r>
            <a:r>
              <a:rPr lang="cs-CZ" dirty="0"/>
              <a:t>, but </a:t>
            </a:r>
            <a:r>
              <a:rPr lang="cs-CZ" dirty="0" err="1"/>
              <a:t>also</a:t>
            </a:r>
            <a:r>
              <a:rPr lang="cs-CZ" dirty="0"/>
              <a:t> </a:t>
            </a:r>
            <a:r>
              <a:rPr lang="cs-CZ" dirty="0" err="1"/>
              <a:t>treat</a:t>
            </a:r>
            <a:r>
              <a:rPr lang="cs-CZ" dirty="0"/>
              <a:t> </a:t>
            </a:r>
            <a:r>
              <a:rPr lang="cs-CZ" dirty="0" err="1"/>
              <a:t>them</a:t>
            </a:r>
            <a:r>
              <a:rPr lang="cs-CZ" dirty="0"/>
              <a:t>. </a:t>
            </a:r>
            <a:r>
              <a:rPr lang="cs-CZ" dirty="0" err="1"/>
              <a:t>Otherwise</a:t>
            </a:r>
            <a:r>
              <a:rPr lang="cs-CZ" dirty="0"/>
              <a:t> </a:t>
            </a:r>
            <a:r>
              <a:rPr lang="cs-CZ" dirty="0" err="1"/>
              <a:t>people</a:t>
            </a:r>
            <a:r>
              <a:rPr lang="cs-CZ" dirty="0"/>
              <a:t> </a:t>
            </a:r>
            <a:r>
              <a:rPr lang="cs-CZ" dirty="0" err="1"/>
              <a:t>will</a:t>
            </a:r>
            <a:r>
              <a:rPr lang="cs-CZ" dirty="0"/>
              <a:t> </a:t>
            </a:r>
            <a:r>
              <a:rPr lang="cs-CZ" dirty="0" err="1"/>
              <a:t>feel</a:t>
            </a:r>
            <a:r>
              <a:rPr lang="cs-CZ" dirty="0"/>
              <a:t> </a:t>
            </a:r>
            <a:r>
              <a:rPr lang="cs-CZ" dirty="0" err="1"/>
              <a:t>they</a:t>
            </a:r>
            <a:r>
              <a:rPr lang="cs-CZ" dirty="0"/>
              <a:t> are just </a:t>
            </a:r>
          </a:p>
          <a:p>
            <a:r>
              <a:rPr lang="cs-CZ" dirty="0" err="1"/>
              <a:t>guinea</a:t>
            </a:r>
            <a:r>
              <a:rPr lang="cs-CZ" dirty="0"/>
              <a:t> </a:t>
            </a:r>
            <a:r>
              <a:rPr lang="cs-CZ" dirty="0" err="1"/>
              <a:t>pigs</a:t>
            </a:r>
            <a:r>
              <a:rPr lang="cs-CZ" dirty="0"/>
              <a:t> in </a:t>
            </a:r>
            <a:r>
              <a:rPr lang="cs-CZ" dirty="0" err="1"/>
              <a:t>our</a:t>
            </a:r>
            <a:r>
              <a:rPr lang="cs-CZ" dirty="0"/>
              <a:t> </a:t>
            </a:r>
            <a:r>
              <a:rPr lang="cs-CZ" dirty="0" err="1"/>
              <a:t>research</a:t>
            </a:r>
            <a:r>
              <a:rPr lang="cs-CZ" dirty="0"/>
              <a:t>.</a:t>
            </a:r>
            <a:r>
              <a:rPr lang="cs-CZ" u="sng" baseline="30000" dirty="0">
                <a:hlinkClick r:id="rId7"/>
              </a:rPr>
              <a:t>[274]</a:t>
            </a:r>
            <a:endParaRPr lang="cs-CZ" dirty="0"/>
          </a:p>
          <a:p>
            <a:r>
              <a:rPr lang="cs-CZ" dirty="0"/>
              <a:t>A </a:t>
            </a:r>
            <a:r>
              <a:rPr lang="cs-CZ" dirty="0" err="1"/>
              <a:t>survey</a:t>
            </a:r>
            <a:r>
              <a:rPr lang="cs-CZ" dirty="0"/>
              <a:t> by </a:t>
            </a:r>
            <a:r>
              <a:rPr lang="cs-CZ" dirty="0" err="1"/>
              <a:t>the</a:t>
            </a:r>
            <a:r>
              <a:rPr lang="cs-CZ" dirty="0"/>
              <a:t> </a:t>
            </a:r>
            <a:r>
              <a:rPr lang="cs-CZ" u="sng" dirty="0" err="1">
                <a:hlinkClick r:id="rId12" tooltip="Iitate, Fukushima"/>
              </a:rPr>
              <a:t>Iitate</a:t>
            </a:r>
            <a:r>
              <a:rPr lang="cs-CZ" dirty="0"/>
              <a:t> </a:t>
            </a:r>
            <a:r>
              <a:rPr lang="cs-CZ" dirty="0" err="1"/>
              <a:t>local</a:t>
            </a:r>
            <a:r>
              <a:rPr lang="cs-CZ" dirty="0"/>
              <a:t> </a:t>
            </a:r>
            <a:r>
              <a:rPr lang="cs-CZ" dirty="0" err="1"/>
              <a:t>government</a:t>
            </a:r>
            <a:r>
              <a:rPr lang="cs-CZ" dirty="0"/>
              <a:t> </a:t>
            </a:r>
            <a:r>
              <a:rPr lang="cs-CZ" dirty="0" err="1"/>
              <a:t>obtained</a:t>
            </a:r>
            <a:r>
              <a:rPr lang="cs-CZ" dirty="0"/>
              <a:t> </a:t>
            </a:r>
            <a:r>
              <a:rPr lang="cs-CZ" dirty="0" err="1"/>
              <a:t>responses</a:t>
            </a:r>
            <a:r>
              <a:rPr lang="cs-CZ" dirty="0"/>
              <a:t> </a:t>
            </a:r>
            <a:r>
              <a:rPr lang="cs-CZ" dirty="0" err="1"/>
              <a:t>from</a:t>
            </a:r>
            <a:r>
              <a:rPr lang="cs-CZ" dirty="0"/>
              <a:t> </a:t>
            </a:r>
            <a:r>
              <a:rPr lang="cs-CZ" dirty="0" err="1"/>
              <a:t>approximately</a:t>
            </a:r>
            <a:r>
              <a:rPr lang="cs-CZ" dirty="0"/>
              <a:t> 1,743 </a:t>
            </a:r>
            <a:r>
              <a:rPr lang="cs-CZ" dirty="0" err="1"/>
              <a:t>evacuees</a:t>
            </a:r>
            <a:r>
              <a:rPr lang="cs-CZ" dirty="0"/>
              <a:t> </a:t>
            </a:r>
            <a:r>
              <a:rPr lang="cs-CZ" dirty="0" err="1"/>
              <a:t>within</a:t>
            </a:r>
            <a:r>
              <a:rPr lang="cs-CZ" dirty="0"/>
              <a:t> </a:t>
            </a:r>
            <a:r>
              <a:rPr lang="cs-CZ" dirty="0" err="1"/>
              <a:t>the</a:t>
            </a:r>
            <a:r>
              <a:rPr lang="cs-CZ" dirty="0"/>
              <a:t> </a:t>
            </a:r>
            <a:r>
              <a:rPr lang="cs-CZ" dirty="0" err="1"/>
              <a:t>evacuation</a:t>
            </a:r>
            <a:r>
              <a:rPr lang="cs-CZ" dirty="0"/>
              <a:t> </a:t>
            </a:r>
            <a:r>
              <a:rPr lang="cs-CZ" dirty="0" err="1"/>
              <a:t>zone</a:t>
            </a:r>
            <a:r>
              <a:rPr lang="cs-CZ" dirty="0"/>
              <a:t>. </a:t>
            </a:r>
          </a:p>
          <a:p>
            <a:r>
              <a:rPr lang="cs-CZ" dirty="0" err="1"/>
              <a:t>The</a:t>
            </a:r>
            <a:r>
              <a:rPr lang="cs-CZ" dirty="0"/>
              <a:t> </a:t>
            </a:r>
            <a:r>
              <a:rPr lang="cs-CZ" dirty="0" err="1"/>
              <a:t>survey</a:t>
            </a:r>
            <a:r>
              <a:rPr lang="cs-CZ" dirty="0"/>
              <a:t> </a:t>
            </a:r>
            <a:r>
              <a:rPr lang="cs-CZ" dirty="0" err="1"/>
              <a:t>showed</a:t>
            </a:r>
            <a:r>
              <a:rPr lang="cs-CZ" dirty="0"/>
              <a:t> </a:t>
            </a:r>
            <a:r>
              <a:rPr lang="cs-CZ" dirty="0" err="1"/>
              <a:t>that</a:t>
            </a:r>
            <a:r>
              <a:rPr lang="cs-CZ" dirty="0"/>
              <a:t> many </a:t>
            </a:r>
            <a:r>
              <a:rPr lang="cs-CZ" dirty="0" err="1"/>
              <a:t>residents</a:t>
            </a:r>
            <a:r>
              <a:rPr lang="cs-CZ" dirty="0"/>
              <a:t> are </a:t>
            </a:r>
            <a:r>
              <a:rPr lang="cs-CZ" dirty="0" err="1"/>
              <a:t>experiencing</a:t>
            </a:r>
            <a:r>
              <a:rPr lang="cs-CZ" dirty="0"/>
              <a:t> </a:t>
            </a:r>
            <a:r>
              <a:rPr lang="cs-CZ" dirty="0" err="1"/>
              <a:t>growing</a:t>
            </a:r>
            <a:r>
              <a:rPr lang="cs-CZ" dirty="0"/>
              <a:t> </a:t>
            </a:r>
            <a:r>
              <a:rPr lang="cs-CZ" dirty="0" err="1"/>
              <a:t>frustration</a:t>
            </a:r>
            <a:r>
              <a:rPr lang="cs-CZ" dirty="0"/>
              <a:t>, </a:t>
            </a:r>
            <a:r>
              <a:rPr lang="cs-CZ" dirty="0" err="1"/>
              <a:t>instability</a:t>
            </a:r>
            <a:r>
              <a:rPr lang="cs-CZ" dirty="0"/>
              <a:t>, and </a:t>
            </a:r>
            <a:r>
              <a:rPr lang="cs-CZ" dirty="0" err="1"/>
              <a:t>an</a:t>
            </a:r>
            <a:r>
              <a:rPr lang="cs-CZ" dirty="0"/>
              <a:t> </a:t>
            </a:r>
            <a:r>
              <a:rPr lang="cs-CZ" dirty="0" err="1"/>
              <a:t>inability</a:t>
            </a:r>
            <a:r>
              <a:rPr lang="cs-CZ" dirty="0"/>
              <a:t> to return to </a:t>
            </a:r>
            <a:r>
              <a:rPr lang="cs-CZ" dirty="0" err="1"/>
              <a:t>their</a:t>
            </a:r>
            <a:r>
              <a:rPr lang="cs-CZ" dirty="0"/>
              <a:t> </a:t>
            </a:r>
          </a:p>
          <a:p>
            <a:r>
              <a:rPr lang="cs-CZ" dirty="0" err="1"/>
              <a:t>earlier</a:t>
            </a:r>
            <a:r>
              <a:rPr lang="cs-CZ" dirty="0"/>
              <a:t> </a:t>
            </a:r>
            <a:r>
              <a:rPr lang="cs-CZ" dirty="0" err="1"/>
              <a:t>lives</a:t>
            </a:r>
            <a:r>
              <a:rPr lang="cs-CZ" dirty="0"/>
              <a:t>. Sixty </a:t>
            </a:r>
            <a:r>
              <a:rPr lang="cs-CZ" dirty="0" err="1"/>
              <a:t>percent</a:t>
            </a:r>
            <a:r>
              <a:rPr lang="cs-CZ" dirty="0"/>
              <a:t> </a:t>
            </a:r>
            <a:r>
              <a:rPr lang="cs-CZ" dirty="0" err="1"/>
              <a:t>of</a:t>
            </a:r>
            <a:r>
              <a:rPr lang="cs-CZ" dirty="0"/>
              <a:t> </a:t>
            </a:r>
            <a:r>
              <a:rPr lang="cs-CZ" dirty="0" err="1"/>
              <a:t>respondents</a:t>
            </a:r>
            <a:r>
              <a:rPr lang="cs-CZ" dirty="0"/>
              <a:t> </a:t>
            </a:r>
            <a:r>
              <a:rPr lang="cs-CZ" dirty="0" err="1"/>
              <a:t>stated</a:t>
            </a:r>
            <a:r>
              <a:rPr lang="cs-CZ" dirty="0"/>
              <a:t> </a:t>
            </a:r>
            <a:r>
              <a:rPr lang="cs-CZ" dirty="0" err="1"/>
              <a:t>that</a:t>
            </a:r>
            <a:r>
              <a:rPr lang="cs-CZ" dirty="0"/>
              <a:t> </a:t>
            </a:r>
            <a:r>
              <a:rPr lang="cs-CZ" dirty="0" err="1"/>
              <a:t>their</a:t>
            </a:r>
            <a:r>
              <a:rPr lang="cs-CZ" dirty="0"/>
              <a:t> </a:t>
            </a:r>
            <a:r>
              <a:rPr lang="cs-CZ" dirty="0" err="1"/>
              <a:t>health</a:t>
            </a:r>
            <a:r>
              <a:rPr lang="cs-CZ" dirty="0"/>
              <a:t> and </a:t>
            </a:r>
            <a:r>
              <a:rPr lang="cs-CZ" dirty="0" err="1"/>
              <a:t>the</a:t>
            </a:r>
            <a:r>
              <a:rPr lang="cs-CZ" dirty="0"/>
              <a:t> </a:t>
            </a:r>
            <a:r>
              <a:rPr lang="cs-CZ" dirty="0" err="1"/>
              <a:t>health</a:t>
            </a:r>
            <a:r>
              <a:rPr lang="cs-CZ" dirty="0"/>
              <a:t> </a:t>
            </a:r>
            <a:r>
              <a:rPr lang="cs-CZ" dirty="0" err="1"/>
              <a:t>of</a:t>
            </a:r>
            <a:r>
              <a:rPr lang="cs-CZ" dirty="0"/>
              <a:t> </a:t>
            </a:r>
            <a:r>
              <a:rPr lang="cs-CZ" dirty="0" err="1"/>
              <a:t>their</a:t>
            </a:r>
            <a:r>
              <a:rPr lang="cs-CZ" dirty="0"/>
              <a:t> </a:t>
            </a:r>
            <a:r>
              <a:rPr lang="cs-CZ" dirty="0" err="1"/>
              <a:t>families</a:t>
            </a:r>
            <a:r>
              <a:rPr lang="cs-CZ" dirty="0"/>
              <a:t> had </a:t>
            </a:r>
            <a:r>
              <a:rPr lang="cs-CZ" dirty="0" err="1"/>
              <a:t>deteriorated</a:t>
            </a:r>
            <a:r>
              <a:rPr lang="cs-CZ" dirty="0"/>
              <a:t> </a:t>
            </a:r>
            <a:r>
              <a:rPr lang="cs-CZ" dirty="0" err="1"/>
              <a:t>after</a:t>
            </a:r>
            <a:r>
              <a:rPr lang="cs-CZ" dirty="0"/>
              <a:t> </a:t>
            </a:r>
          </a:p>
          <a:p>
            <a:r>
              <a:rPr lang="cs-CZ" dirty="0" err="1"/>
              <a:t>evacuating</a:t>
            </a:r>
            <a:r>
              <a:rPr lang="cs-CZ" dirty="0"/>
              <a:t>, </a:t>
            </a:r>
            <a:r>
              <a:rPr lang="cs-CZ" dirty="0" err="1"/>
              <a:t>while</a:t>
            </a:r>
            <a:r>
              <a:rPr lang="cs-CZ" dirty="0"/>
              <a:t> 39.9% </a:t>
            </a:r>
            <a:r>
              <a:rPr lang="cs-CZ" dirty="0" err="1"/>
              <a:t>reported</a:t>
            </a:r>
            <a:r>
              <a:rPr lang="cs-CZ" dirty="0"/>
              <a:t> feeling more </a:t>
            </a:r>
            <a:r>
              <a:rPr lang="cs-CZ" dirty="0" err="1"/>
              <a:t>irritated</a:t>
            </a:r>
            <a:r>
              <a:rPr lang="cs-CZ" dirty="0"/>
              <a:t> </a:t>
            </a:r>
            <a:r>
              <a:rPr lang="cs-CZ" dirty="0" err="1"/>
              <a:t>compared</a:t>
            </a:r>
            <a:r>
              <a:rPr lang="cs-CZ" dirty="0"/>
              <a:t> to </a:t>
            </a:r>
            <a:r>
              <a:rPr lang="cs-CZ" dirty="0" err="1"/>
              <a:t>before</a:t>
            </a:r>
            <a:r>
              <a:rPr lang="cs-CZ" dirty="0"/>
              <a:t> </a:t>
            </a:r>
            <a:r>
              <a:rPr lang="cs-CZ" dirty="0" err="1"/>
              <a:t>the</a:t>
            </a:r>
            <a:r>
              <a:rPr lang="cs-CZ" dirty="0"/>
              <a:t> </a:t>
            </a:r>
            <a:r>
              <a:rPr lang="cs-CZ" dirty="0" err="1"/>
              <a:t>disaster</a:t>
            </a:r>
            <a:r>
              <a:rPr lang="cs-CZ" dirty="0"/>
              <a:t>.</a:t>
            </a:r>
            <a:r>
              <a:rPr lang="cs-CZ" u="sng" baseline="30000" dirty="0">
                <a:hlinkClick r:id="rId13"/>
              </a:rPr>
              <a:t>[275]</a:t>
            </a:r>
            <a:r>
              <a:rPr lang="cs-CZ" dirty="0"/>
              <a:t> </a:t>
            </a:r>
          </a:p>
          <a:p>
            <a:r>
              <a:rPr lang="cs-CZ" dirty="0" err="1"/>
              <a:t>Summarizing</a:t>
            </a:r>
            <a:r>
              <a:rPr lang="cs-CZ" dirty="0"/>
              <a:t> </a:t>
            </a:r>
            <a:r>
              <a:rPr lang="cs-CZ" dirty="0" err="1"/>
              <a:t>all</a:t>
            </a:r>
            <a:r>
              <a:rPr lang="cs-CZ" dirty="0"/>
              <a:t> </a:t>
            </a:r>
            <a:r>
              <a:rPr lang="cs-CZ" dirty="0" err="1"/>
              <a:t>responses</a:t>
            </a:r>
            <a:r>
              <a:rPr lang="cs-CZ" dirty="0"/>
              <a:t> to </a:t>
            </a:r>
            <a:r>
              <a:rPr lang="cs-CZ" dirty="0" err="1"/>
              <a:t>questions</a:t>
            </a:r>
            <a:r>
              <a:rPr lang="cs-CZ" dirty="0"/>
              <a:t> </a:t>
            </a:r>
            <a:r>
              <a:rPr lang="cs-CZ" dirty="0" err="1"/>
              <a:t>related</a:t>
            </a:r>
            <a:r>
              <a:rPr lang="cs-CZ" dirty="0"/>
              <a:t> to </a:t>
            </a:r>
            <a:r>
              <a:rPr lang="cs-CZ" dirty="0" err="1"/>
              <a:t>evacuees</a:t>
            </a:r>
            <a:r>
              <a:rPr lang="cs-CZ" dirty="0"/>
              <a:t>' </a:t>
            </a:r>
            <a:r>
              <a:rPr lang="cs-CZ" dirty="0" err="1"/>
              <a:t>current</a:t>
            </a:r>
            <a:r>
              <a:rPr lang="cs-CZ" dirty="0"/>
              <a:t> </a:t>
            </a:r>
            <a:r>
              <a:rPr lang="cs-CZ" dirty="0" err="1"/>
              <a:t>family</a:t>
            </a:r>
            <a:r>
              <a:rPr lang="cs-CZ" dirty="0"/>
              <a:t> status, </a:t>
            </a:r>
            <a:r>
              <a:rPr lang="cs-CZ" dirty="0" err="1"/>
              <a:t>one-third</a:t>
            </a:r>
            <a:r>
              <a:rPr lang="cs-CZ" dirty="0"/>
              <a:t> </a:t>
            </a:r>
            <a:r>
              <a:rPr lang="cs-CZ" dirty="0" err="1"/>
              <a:t>of</a:t>
            </a:r>
            <a:r>
              <a:rPr lang="cs-CZ" dirty="0"/>
              <a:t> </a:t>
            </a:r>
            <a:r>
              <a:rPr lang="cs-CZ" dirty="0" err="1"/>
              <a:t>all</a:t>
            </a:r>
            <a:r>
              <a:rPr lang="cs-CZ" dirty="0"/>
              <a:t> </a:t>
            </a:r>
            <a:r>
              <a:rPr lang="cs-CZ" dirty="0" err="1"/>
              <a:t>surveyed</a:t>
            </a:r>
            <a:r>
              <a:rPr lang="cs-CZ" dirty="0"/>
              <a:t> </a:t>
            </a:r>
            <a:r>
              <a:rPr lang="cs-CZ" dirty="0" err="1"/>
              <a:t>families</a:t>
            </a:r>
            <a:r>
              <a:rPr lang="cs-CZ" dirty="0"/>
              <a:t> live </a:t>
            </a:r>
          </a:p>
          <a:p>
            <a:r>
              <a:rPr lang="cs-CZ" dirty="0" err="1"/>
              <a:t>apart</a:t>
            </a:r>
            <a:r>
              <a:rPr lang="cs-CZ" dirty="0"/>
              <a:t> </a:t>
            </a:r>
            <a:r>
              <a:rPr lang="cs-CZ" dirty="0" err="1"/>
              <a:t>from</a:t>
            </a:r>
            <a:r>
              <a:rPr lang="cs-CZ" dirty="0"/>
              <a:t> </a:t>
            </a:r>
            <a:r>
              <a:rPr lang="cs-CZ" dirty="0" err="1"/>
              <a:t>their</a:t>
            </a:r>
            <a:r>
              <a:rPr lang="cs-CZ" dirty="0"/>
              <a:t> </a:t>
            </a:r>
            <a:r>
              <a:rPr lang="cs-CZ" dirty="0" err="1"/>
              <a:t>children</a:t>
            </a:r>
            <a:r>
              <a:rPr lang="cs-CZ" dirty="0"/>
              <a:t>, </a:t>
            </a:r>
            <a:r>
              <a:rPr lang="cs-CZ" dirty="0" err="1"/>
              <a:t>while</a:t>
            </a:r>
            <a:r>
              <a:rPr lang="cs-CZ" dirty="0"/>
              <a:t> 50.1% live </a:t>
            </a:r>
            <a:r>
              <a:rPr lang="cs-CZ" dirty="0" err="1"/>
              <a:t>away</a:t>
            </a:r>
            <a:r>
              <a:rPr lang="cs-CZ" dirty="0"/>
              <a:t> </a:t>
            </a:r>
            <a:r>
              <a:rPr lang="cs-CZ" dirty="0" err="1"/>
              <a:t>from</a:t>
            </a:r>
            <a:r>
              <a:rPr lang="cs-CZ" dirty="0"/>
              <a:t> </a:t>
            </a:r>
            <a:r>
              <a:rPr lang="cs-CZ" dirty="0" err="1"/>
              <a:t>other</a:t>
            </a:r>
            <a:r>
              <a:rPr lang="cs-CZ" dirty="0"/>
              <a:t> </a:t>
            </a:r>
            <a:r>
              <a:rPr lang="cs-CZ" dirty="0" err="1"/>
              <a:t>family</a:t>
            </a:r>
            <a:r>
              <a:rPr lang="cs-CZ" dirty="0"/>
              <a:t> </a:t>
            </a:r>
            <a:r>
              <a:rPr lang="cs-CZ" dirty="0" err="1"/>
              <a:t>members</a:t>
            </a:r>
            <a:r>
              <a:rPr lang="cs-CZ" dirty="0"/>
              <a:t> (</a:t>
            </a:r>
            <a:r>
              <a:rPr lang="cs-CZ" dirty="0" err="1"/>
              <a:t>including</a:t>
            </a:r>
            <a:r>
              <a:rPr lang="cs-CZ" dirty="0"/>
              <a:t> </a:t>
            </a:r>
            <a:r>
              <a:rPr lang="cs-CZ" dirty="0" err="1"/>
              <a:t>elderly</a:t>
            </a:r>
            <a:r>
              <a:rPr lang="cs-CZ" dirty="0"/>
              <a:t> </a:t>
            </a:r>
            <a:r>
              <a:rPr lang="cs-CZ" dirty="0" err="1"/>
              <a:t>parents</a:t>
            </a:r>
            <a:r>
              <a:rPr lang="cs-CZ" dirty="0"/>
              <a:t>) </a:t>
            </a:r>
            <a:r>
              <a:rPr lang="cs-CZ" dirty="0" err="1"/>
              <a:t>with</a:t>
            </a:r>
            <a:r>
              <a:rPr lang="cs-CZ" dirty="0"/>
              <a:t> </a:t>
            </a:r>
            <a:r>
              <a:rPr lang="cs-CZ" dirty="0" err="1"/>
              <a:t>whom</a:t>
            </a:r>
            <a:r>
              <a:rPr lang="cs-CZ" dirty="0"/>
              <a:t> </a:t>
            </a:r>
            <a:r>
              <a:rPr lang="cs-CZ" dirty="0" err="1"/>
              <a:t>they</a:t>
            </a:r>
            <a:r>
              <a:rPr lang="cs-CZ" dirty="0"/>
              <a:t> </a:t>
            </a:r>
            <a:r>
              <a:rPr lang="cs-CZ" dirty="0" err="1"/>
              <a:t>lived</a:t>
            </a:r>
            <a:r>
              <a:rPr lang="cs-CZ" dirty="0"/>
              <a:t> </a:t>
            </a:r>
          </a:p>
          <a:p>
            <a:r>
              <a:rPr lang="cs-CZ" dirty="0" err="1"/>
              <a:t>before</a:t>
            </a:r>
            <a:r>
              <a:rPr lang="cs-CZ" dirty="0"/>
              <a:t> </a:t>
            </a:r>
            <a:r>
              <a:rPr lang="cs-CZ" dirty="0" err="1"/>
              <a:t>the</a:t>
            </a:r>
            <a:r>
              <a:rPr lang="cs-CZ" dirty="0"/>
              <a:t> </a:t>
            </a:r>
            <a:r>
              <a:rPr lang="cs-CZ" dirty="0" err="1"/>
              <a:t>disaster</a:t>
            </a:r>
            <a:r>
              <a:rPr lang="cs-CZ" dirty="0"/>
              <a:t>. </a:t>
            </a:r>
            <a:r>
              <a:rPr lang="cs-CZ" dirty="0" err="1"/>
              <a:t>The</a:t>
            </a:r>
            <a:r>
              <a:rPr lang="cs-CZ" dirty="0"/>
              <a:t> </a:t>
            </a:r>
            <a:r>
              <a:rPr lang="cs-CZ" dirty="0" err="1"/>
              <a:t>survey</a:t>
            </a:r>
            <a:r>
              <a:rPr lang="cs-CZ" dirty="0"/>
              <a:t> </a:t>
            </a:r>
            <a:r>
              <a:rPr lang="cs-CZ" dirty="0" err="1"/>
              <a:t>also</a:t>
            </a:r>
            <a:r>
              <a:rPr lang="cs-CZ" dirty="0"/>
              <a:t> </a:t>
            </a:r>
            <a:r>
              <a:rPr lang="cs-CZ" dirty="0" err="1"/>
              <a:t>showed</a:t>
            </a:r>
            <a:r>
              <a:rPr lang="cs-CZ" dirty="0"/>
              <a:t> </a:t>
            </a:r>
            <a:r>
              <a:rPr lang="cs-CZ" dirty="0" err="1"/>
              <a:t>that</a:t>
            </a:r>
            <a:r>
              <a:rPr lang="cs-CZ" dirty="0"/>
              <a:t> 34.7% </a:t>
            </a:r>
            <a:r>
              <a:rPr lang="cs-CZ" dirty="0" err="1"/>
              <a:t>of</a:t>
            </a:r>
            <a:r>
              <a:rPr lang="cs-CZ" dirty="0"/>
              <a:t> </a:t>
            </a:r>
            <a:r>
              <a:rPr lang="cs-CZ" dirty="0" err="1"/>
              <a:t>the</a:t>
            </a:r>
            <a:r>
              <a:rPr lang="cs-CZ" dirty="0"/>
              <a:t> </a:t>
            </a:r>
            <a:r>
              <a:rPr lang="cs-CZ" dirty="0" err="1"/>
              <a:t>evacuees</a:t>
            </a:r>
            <a:r>
              <a:rPr lang="cs-CZ" dirty="0"/>
              <a:t> </a:t>
            </a:r>
            <a:r>
              <a:rPr lang="cs-CZ" dirty="0" err="1"/>
              <a:t>have</a:t>
            </a:r>
            <a:r>
              <a:rPr lang="cs-CZ" dirty="0"/>
              <a:t> </a:t>
            </a:r>
            <a:r>
              <a:rPr lang="cs-CZ" dirty="0" err="1"/>
              <a:t>suffered</a:t>
            </a:r>
            <a:r>
              <a:rPr lang="cs-CZ" dirty="0"/>
              <a:t> </a:t>
            </a:r>
            <a:r>
              <a:rPr lang="cs-CZ" dirty="0" err="1"/>
              <a:t>salary</a:t>
            </a:r>
            <a:r>
              <a:rPr lang="cs-CZ" dirty="0"/>
              <a:t> </a:t>
            </a:r>
            <a:r>
              <a:rPr lang="cs-CZ" dirty="0" err="1"/>
              <a:t>cuts</a:t>
            </a:r>
            <a:r>
              <a:rPr lang="cs-CZ" dirty="0"/>
              <a:t> </a:t>
            </a:r>
            <a:r>
              <a:rPr lang="cs-CZ" dirty="0" err="1"/>
              <a:t>of</a:t>
            </a:r>
            <a:r>
              <a:rPr lang="cs-CZ" dirty="0"/>
              <a:t> 50% </a:t>
            </a:r>
            <a:r>
              <a:rPr lang="cs-CZ" dirty="0" err="1"/>
              <a:t>or</a:t>
            </a:r>
            <a:r>
              <a:rPr lang="cs-CZ" dirty="0"/>
              <a:t> more </a:t>
            </a:r>
            <a:r>
              <a:rPr lang="cs-CZ" dirty="0" err="1"/>
              <a:t>since</a:t>
            </a:r>
            <a:r>
              <a:rPr lang="cs-CZ" dirty="0"/>
              <a:t> </a:t>
            </a:r>
          </a:p>
          <a:p>
            <a:r>
              <a:rPr lang="cs-CZ" dirty="0" err="1"/>
              <a:t>the</a:t>
            </a:r>
            <a:r>
              <a:rPr lang="cs-CZ" dirty="0"/>
              <a:t> </a:t>
            </a:r>
            <a:r>
              <a:rPr lang="cs-CZ" dirty="0" err="1"/>
              <a:t>outbreak</a:t>
            </a:r>
            <a:r>
              <a:rPr lang="cs-CZ" dirty="0"/>
              <a:t> </a:t>
            </a:r>
            <a:r>
              <a:rPr lang="cs-CZ" dirty="0" err="1"/>
              <a:t>of</a:t>
            </a:r>
            <a:r>
              <a:rPr lang="cs-CZ" dirty="0"/>
              <a:t> </a:t>
            </a:r>
            <a:r>
              <a:rPr lang="cs-CZ" dirty="0" err="1"/>
              <a:t>the</a:t>
            </a:r>
            <a:r>
              <a:rPr lang="cs-CZ" dirty="0"/>
              <a:t> </a:t>
            </a:r>
            <a:r>
              <a:rPr lang="cs-CZ" dirty="0" err="1"/>
              <a:t>nuclear</a:t>
            </a:r>
            <a:r>
              <a:rPr lang="cs-CZ" dirty="0"/>
              <a:t> </a:t>
            </a:r>
            <a:r>
              <a:rPr lang="cs-CZ" dirty="0" err="1"/>
              <a:t>disaster</a:t>
            </a:r>
            <a:r>
              <a:rPr lang="cs-CZ" dirty="0"/>
              <a:t>. A </a:t>
            </a:r>
            <a:r>
              <a:rPr lang="cs-CZ" dirty="0" err="1"/>
              <a:t>total</a:t>
            </a:r>
            <a:r>
              <a:rPr lang="cs-CZ" dirty="0"/>
              <a:t> </a:t>
            </a:r>
            <a:r>
              <a:rPr lang="cs-CZ" dirty="0" err="1"/>
              <a:t>of</a:t>
            </a:r>
            <a:r>
              <a:rPr lang="cs-CZ" dirty="0"/>
              <a:t> 36.8% </a:t>
            </a:r>
            <a:r>
              <a:rPr lang="cs-CZ" dirty="0" err="1"/>
              <a:t>reported</a:t>
            </a:r>
            <a:r>
              <a:rPr lang="cs-CZ" dirty="0"/>
              <a:t> a </a:t>
            </a:r>
            <a:r>
              <a:rPr lang="cs-CZ" dirty="0" err="1"/>
              <a:t>lack</a:t>
            </a:r>
            <a:r>
              <a:rPr lang="cs-CZ" dirty="0"/>
              <a:t> </a:t>
            </a:r>
            <a:r>
              <a:rPr lang="cs-CZ" dirty="0" err="1"/>
              <a:t>of</a:t>
            </a:r>
            <a:r>
              <a:rPr lang="cs-CZ" dirty="0"/>
              <a:t> </a:t>
            </a:r>
            <a:r>
              <a:rPr lang="cs-CZ" dirty="0" err="1"/>
              <a:t>sleep</a:t>
            </a:r>
            <a:r>
              <a:rPr lang="cs-CZ" dirty="0"/>
              <a:t>, </a:t>
            </a:r>
            <a:r>
              <a:rPr lang="cs-CZ" dirty="0" err="1"/>
              <a:t>while</a:t>
            </a:r>
            <a:r>
              <a:rPr lang="cs-CZ" dirty="0"/>
              <a:t> 17.9% </a:t>
            </a:r>
            <a:r>
              <a:rPr lang="cs-CZ" dirty="0" err="1"/>
              <a:t>reported</a:t>
            </a:r>
            <a:r>
              <a:rPr lang="cs-CZ" dirty="0"/>
              <a:t> smoking </a:t>
            </a:r>
            <a:r>
              <a:rPr lang="cs-CZ" dirty="0" err="1"/>
              <a:t>or</a:t>
            </a:r>
            <a:r>
              <a:rPr lang="cs-CZ" dirty="0"/>
              <a:t> </a:t>
            </a:r>
            <a:r>
              <a:rPr lang="cs-CZ" dirty="0" err="1"/>
              <a:t>drinking</a:t>
            </a:r>
            <a:r>
              <a:rPr lang="cs-CZ" dirty="0"/>
              <a:t> </a:t>
            </a:r>
          </a:p>
          <a:p>
            <a:r>
              <a:rPr lang="cs-CZ" dirty="0"/>
              <a:t>more </a:t>
            </a:r>
            <a:r>
              <a:rPr lang="cs-CZ" dirty="0" err="1"/>
              <a:t>than</a:t>
            </a:r>
            <a:r>
              <a:rPr lang="cs-CZ" dirty="0"/>
              <a:t> </a:t>
            </a:r>
            <a:r>
              <a:rPr lang="cs-CZ" dirty="0" err="1"/>
              <a:t>before</a:t>
            </a:r>
            <a:r>
              <a:rPr lang="cs-CZ" dirty="0"/>
              <a:t> </a:t>
            </a:r>
            <a:r>
              <a:rPr lang="cs-CZ" dirty="0" err="1"/>
              <a:t>they</a:t>
            </a:r>
            <a:r>
              <a:rPr lang="cs-CZ" dirty="0"/>
              <a:t> </a:t>
            </a:r>
            <a:r>
              <a:rPr lang="cs-CZ" dirty="0" err="1"/>
              <a:t>evacuated</a:t>
            </a:r>
            <a:r>
              <a:rPr lang="cs-CZ" dirty="0"/>
              <a:t>.</a:t>
            </a:r>
            <a:r>
              <a:rPr lang="cs-CZ" u="sng" baseline="30000" dirty="0">
                <a:hlinkClick r:id="rId13"/>
              </a:rPr>
              <a:t>[275]</a:t>
            </a:r>
            <a:r>
              <a:rPr lang="cs-CZ" dirty="0"/>
              <a:t> </a:t>
            </a:r>
          </a:p>
        </p:txBody>
      </p:sp>
      <p:sp>
        <p:nvSpPr>
          <p:cNvPr id="3" name="TextovéPole 2">
            <a:extLst>
              <a:ext uri="{FF2B5EF4-FFF2-40B4-BE49-F238E27FC236}">
                <a16:creationId xmlns:a16="http://schemas.microsoft.com/office/drawing/2014/main" id="{CC0F9A8E-5479-485B-905C-69395058B0DD}"/>
              </a:ext>
            </a:extLst>
          </p:cNvPr>
          <p:cNvSpPr txBox="1"/>
          <p:nvPr/>
        </p:nvSpPr>
        <p:spPr>
          <a:xfrm>
            <a:off x="2933323" y="271604"/>
            <a:ext cx="5704382" cy="584775"/>
          </a:xfrm>
          <a:prstGeom prst="rect">
            <a:avLst/>
          </a:prstGeom>
          <a:noFill/>
        </p:spPr>
        <p:txBody>
          <a:bodyPr wrap="none" rtlCol="0">
            <a:spAutoFit/>
          </a:bodyPr>
          <a:lstStyle/>
          <a:p>
            <a:r>
              <a:rPr lang="cs-CZ" sz="3200" b="1" dirty="0" err="1">
                <a:solidFill>
                  <a:schemeClr val="accent1">
                    <a:lumMod val="75000"/>
                  </a:schemeClr>
                </a:solidFill>
              </a:rPr>
              <a:t>Fukushima</a:t>
            </a:r>
            <a:r>
              <a:rPr lang="cs-CZ" sz="3200" b="1" dirty="0">
                <a:solidFill>
                  <a:schemeClr val="accent1">
                    <a:lumMod val="75000"/>
                  </a:schemeClr>
                </a:solidFill>
              </a:rPr>
              <a:t> - </a:t>
            </a:r>
            <a:r>
              <a:rPr lang="cs-CZ" sz="3200" b="1" dirty="0" err="1">
                <a:solidFill>
                  <a:schemeClr val="accent1">
                    <a:lumMod val="75000"/>
                  </a:schemeClr>
                </a:solidFill>
              </a:rPr>
              <a:t>Effects</a:t>
            </a:r>
            <a:r>
              <a:rPr lang="cs-CZ" sz="3200" b="1" dirty="0">
                <a:solidFill>
                  <a:schemeClr val="accent1">
                    <a:lumMod val="75000"/>
                  </a:schemeClr>
                </a:solidFill>
              </a:rPr>
              <a:t> on </a:t>
            </a:r>
            <a:r>
              <a:rPr lang="cs-CZ" sz="3200" b="1" dirty="0" err="1">
                <a:solidFill>
                  <a:schemeClr val="accent1">
                    <a:lumMod val="75000"/>
                  </a:schemeClr>
                </a:solidFill>
              </a:rPr>
              <a:t>evacuees</a:t>
            </a:r>
            <a:r>
              <a:rPr lang="cs-CZ" sz="3200" b="1" dirty="0">
                <a:solidFill>
                  <a:schemeClr val="accent1">
                    <a:lumMod val="75000"/>
                  </a:schemeClr>
                </a:solidFill>
              </a:rPr>
              <a:t> </a:t>
            </a:r>
          </a:p>
        </p:txBody>
      </p:sp>
    </p:spTree>
    <p:extLst>
      <p:ext uri="{BB962C8B-B14F-4D97-AF65-F5344CB8AC3E}">
        <p14:creationId xmlns:p14="http://schemas.microsoft.com/office/powerpoint/2010/main" val="24766383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569343" y="335846"/>
            <a:ext cx="11059065" cy="5755422"/>
          </a:xfrm>
          <a:prstGeom prst="rect">
            <a:avLst/>
          </a:prstGeom>
        </p:spPr>
        <p:txBody>
          <a:bodyPr wrap="square">
            <a:spAutoFit/>
          </a:bodyPr>
          <a:lstStyle/>
          <a:p>
            <a:pPr algn="ctr"/>
            <a:r>
              <a:rPr lang="en-US" sz="3200" b="0" i="0" u="none" strike="noStrike" baseline="0" dirty="0">
                <a:solidFill>
                  <a:srgbClr val="3333B3"/>
                </a:solidFill>
                <a:latin typeface="NimbusSanL-Regu"/>
              </a:rPr>
              <a:t>Monitoring of influence of </a:t>
            </a:r>
            <a:r>
              <a:rPr lang="en-US" sz="3200" b="0" i="0" u="none" strike="noStrike" baseline="0" dirty="0" err="1">
                <a:solidFill>
                  <a:srgbClr val="3333B3"/>
                </a:solidFill>
                <a:latin typeface="NimbusSanL-Regu"/>
              </a:rPr>
              <a:t>Temelin</a:t>
            </a:r>
            <a:r>
              <a:rPr lang="en-US" sz="3200" b="0" i="0" u="none" strike="noStrike" baseline="0" dirty="0">
                <a:solidFill>
                  <a:srgbClr val="3333B3"/>
                </a:solidFill>
                <a:latin typeface="NimbusSanL-Regu"/>
              </a:rPr>
              <a:t> on (population)</a:t>
            </a:r>
            <a:r>
              <a:rPr lang="cs-CZ" sz="3200" b="0" i="0" u="none" strike="noStrike" baseline="0" dirty="0">
                <a:solidFill>
                  <a:srgbClr val="3333B3"/>
                </a:solidFill>
                <a:latin typeface="NimbusSanL-Regu"/>
              </a:rPr>
              <a:t> </a:t>
            </a:r>
            <a:r>
              <a:rPr lang="cs-CZ" sz="3200" b="0" i="0" u="none" strike="noStrike" baseline="0" dirty="0" err="1">
                <a:solidFill>
                  <a:srgbClr val="3333B3"/>
                </a:solidFill>
                <a:latin typeface="NimbusSanL-Regu"/>
              </a:rPr>
              <a:t>health</a:t>
            </a:r>
            <a:endParaRPr lang="cs-CZ" sz="3200" b="0" i="0" u="none" strike="noStrike" baseline="0" dirty="0">
              <a:solidFill>
                <a:srgbClr val="3333B3"/>
              </a:solidFill>
              <a:latin typeface="NimbusSanL-Regu"/>
            </a:endParaRPr>
          </a:p>
          <a:p>
            <a:pPr algn="ctr"/>
            <a:r>
              <a:rPr lang="cs-CZ" sz="2400" b="0" i="0" u="none" strike="noStrike" baseline="0" dirty="0" err="1">
                <a:solidFill>
                  <a:srgbClr val="3333B3"/>
                </a:solidFill>
                <a:latin typeface="NimbusSanL-Regu"/>
              </a:rPr>
              <a:t>Areas</a:t>
            </a:r>
            <a:r>
              <a:rPr lang="cs-CZ" sz="2400" b="0" i="0" u="none" strike="noStrike" baseline="0" dirty="0">
                <a:solidFill>
                  <a:srgbClr val="3333B3"/>
                </a:solidFill>
                <a:latin typeface="NimbusSanL-Regu"/>
              </a:rPr>
              <a:t> </a:t>
            </a:r>
            <a:r>
              <a:rPr lang="cs-CZ" sz="2400" b="0" i="0" u="none" strike="noStrike" baseline="0" dirty="0" err="1">
                <a:solidFill>
                  <a:srgbClr val="3333B3"/>
                </a:solidFill>
                <a:latin typeface="NimbusSanL-Regu"/>
              </a:rPr>
              <a:t>for</a:t>
            </a:r>
            <a:r>
              <a:rPr lang="cs-CZ" sz="2400" b="0" i="0" u="none" strike="noStrike" baseline="0" dirty="0">
                <a:solidFill>
                  <a:srgbClr val="3333B3"/>
                </a:solidFill>
                <a:latin typeface="NimbusSanL-Regu"/>
              </a:rPr>
              <a:t> </a:t>
            </a:r>
            <a:r>
              <a:rPr lang="cs-CZ" sz="2400" b="0" i="0" u="none" strike="noStrike" baseline="0" dirty="0" err="1">
                <a:solidFill>
                  <a:srgbClr val="3333B3"/>
                </a:solidFill>
                <a:latin typeface="NimbusSanL-Regu"/>
              </a:rPr>
              <a:t>comparison</a:t>
            </a:r>
            <a:endParaRPr lang="cs-CZ" sz="2400" b="0" i="0" u="none" strike="noStrike" baseline="0" dirty="0">
              <a:solidFill>
                <a:srgbClr val="3333B3"/>
              </a:solidFill>
              <a:latin typeface="NimbusSanL-Regu"/>
            </a:endParaRPr>
          </a:p>
          <a:p>
            <a:endParaRPr lang="cs-CZ" sz="2400" b="0" i="0" u="none" strike="noStrike" baseline="0" dirty="0">
              <a:solidFill>
                <a:srgbClr val="3333B3"/>
              </a:solidFill>
              <a:latin typeface="NimbusSanL-Regu"/>
            </a:endParaRPr>
          </a:p>
          <a:p>
            <a:r>
              <a:rPr lang="cs-CZ" sz="2400" b="0" i="0" u="none" strike="noStrike" baseline="0" dirty="0" err="1">
                <a:solidFill>
                  <a:srgbClr val="3333B3"/>
                </a:solidFill>
                <a:latin typeface="NimbusSanL-Regu"/>
              </a:rPr>
              <a:t>Rural</a:t>
            </a:r>
            <a:r>
              <a:rPr lang="cs-CZ" sz="2400" b="0" i="0" u="none" strike="noStrike" baseline="0" dirty="0">
                <a:solidFill>
                  <a:srgbClr val="3333B3"/>
                </a:solidFill>
                <a:latin typeface="NimbusSanL-Regu"/>
              </a:rPr>
              <a:t> </a:t>
            </a:r>
            <a:r>
              <a:rPr lang="cs-CZ" sz="2400" b="0" i="0" u="none" strike="noStrike" baseline="0" dirty="0" err="1">
                <a:solidFill>
                  <a:srgbClr val="3333B3"/>
                </a:solidFill>
                <a:latin typeface="NimbusSanL-Regu"/>
              </a:rPr>
              <a:t>areas</a:t>
            </a:r>
            <a:endParaRPr lang="cs-CZ" sz="2400" b="0" i="0" u="none" strike="noStrike" baseline="0" dirty="0">
              <a:solidFill>
                <a:srgbClr val="3333B3"/>
              </a:solidFill>
              <a:latin typeface="NimbusSanL-Regu"/>
            </a:endParaRPr>
          </a:p>
          <a:p>
            <a:r>
              <a:rPr lang="en-US" sz="2400" b="0" i="0" u="none" strike="noStrike" baseline="0" dirty="0">
                <a:solidFill>
                  <a:srgbClr val="000000"/>
                </a:solidFill>
                <a:latin typeface="NimbusSanL-Regu"/>
              </a:rPr>
              <a:t>Surrounding of </a:t>
            </a:r>
            <a:r>
              <a:rPr lang="en-US" sz="2400" b="0" i="0" u="none" strike="noStrike" baseline="0" dirty="0" err="1">
                <a:solidFill>
                  <a:srgbClr val="000000"/>
                </a:solidFill>
                <a:latin typeface="NimbusSanL-Regu"/>
              </a:rPr>
              <a:t>Temelin</a:t>
            </a:r>
            <a:r>
              <a:rPr lang="en-US" sz="2400" b="0" i="0" u="none" strike="noStrike" baseline="0" dirty="0">
                <a:solidFill>
                  <a:srgbClr val="000000"/>
                </a:solidFill>
                <a:latin typeface="NimbusSanL-Regu"/>
              </a:rPr>
              <a:t> is compared with </a:t>
            </a:r>
            <a:r>
              <a:rPr lang="cs-CZ" sz="2400" b="0" i="0" u="none" strike="noStrike" baseline="0" dirty="0" err="1">
                <a:solidFill>
                  <a:srgbClr val="000000"/>
                </a:solidFill>
                <a:latin typeface="NimbusSanL-Regu"/>
              </a:rPr>
              <a:t>similar</a:t>
            </a:r>
            <a:r>
              <a:rPr lang="cs-CZ" sz="2400" b="0" i="0" u="none" strike="noStrike" baseline="0" dirty="0">
                <a:solidFill>
                  <a:srgbClr val="000000"/>
                </a:solidFill>
                <a:latin typeface="NimbusSanL-Regu"/>
              </a:rPr>
              <a:t> </a:t>
            </a:r>
            <a:r>
              <a:rPr lang="en-US" sz="2400" b="0" i="0" u="none" strike="noStrike" baseline="0" dirty="0">
                <a:solidFill>
                  <a:srgbClr val="000000"/>
                </a:solidFill>
                <a:latin typeface="NimbusSanL-Regu"/>
              </a:rPr>
              <a:t>rural areas around</a:t>
            </a:r>
            <a:r>
              <a:rPr lang="cs-CZ" sz="2400" b="0" i="0" u="none" strike="noStrike" baseline="0" dirty="0">
                <a:solidFill>
                  <a:srgbClr val="000000"/>
                </a:solidFill>
                <a:latin typeface="NimbusSanL-Regu"/>
              </a:rPr>
              <a:t> </a:t>
            </a:r>
            <a:r>
              <a:rPr lang="cs-CZ" sz="2400" b="0" i="0" u="none" strike="noStrike" baseline="0" dirty="0" err="1">
                <a:solidFill>
                  <a:srgbClr val="000000"/>
                </a:solidFill>
                <a:latin typeface="NimbusSanL-Regu"/>
              </a:rPr>
              <a:t>Pisek</a:t>
            </a:r>
            <a:r>
              <a:rPr lang="cs-CZ" sz="2400" b="0" i="0" u="none" strike="noStrike" baseline="0" dirty="0">
                <a:solidFill>
                  <a:srgbClr val="000000"/>
                </a:solidFill>
                <a:latin typeface="NimbusSanL-Regu"/>
              </a:rPr>
              <a:t> and </a:t>
            </a:r>
            <a:r>
              <a:rPr lang="cs-CZ" sz="2400" b="0" i="0" u="none" strike="noStrike" baseline="0" dirty="0" err="1">
                <a:solidFill>
                  <a:srgbClr val="000000"/>
                </a:solidFill>
                <a:latin typeface="NimbusSanL-Regu"/>
              </a:rPr>
              <a:t>Ceske</a:t>
            </a:r>
            <a:r>
              <a:rPr lang="cs-CZ" sz="2400" b="0" i="0" u="none" strike="noStrike" baseline="0" dirty="0">
                <a:solidFill>
                  <a:srgbClr val="000000"/>
                </a:solidFill>
                <a:latin typeface="NimbusSanL-Regu"/>
              </a:rPr>
              <a:t> </a:t>
            </a:r>
            <a:r>
              <a:rPr lang="cs-CZ" sz="2400" b="0" i="0" u="none" strike="noStrike" baseline="0" dirty="0" err="1">
                <a:solidFill>
                  <a:srgbClr val="000000"/>
                </a:solidFill>
                <a:latin typeface="NimbusSanL-Regu"/>
              </a:rPr>
              <a:t>Budejovice</a:t>
            </a:r>
            <a:r>
              <a:rPr lang="cs-CZ" sz="2400" b="0" i="0" u="none" strike="noStrike" baseline="0" dirty="0">
                <a:solidFill>
                  <a:srgbClr val="000000"/>
                </a:solidFill>
                <a:latin typeface="NimbusSanL-Regu"/>
              </a:rPr>
              <a:t>.</a:t>
            </a:r>
          </a:p>
          <a:p>
            <a:r>
              <a:rPr lang="en-US" sz="2400" b="0" i="0" u="none" strike="noStrike" baseline="0" dirty="0">
                <a:solidFill>
                  <a:srgbClr val="000000"/>
                </a:solidFill>
                <a:latin typeface="NimbusSanL-Regu"/>
              </a:rPr>
              <a:t>It is additionally divided into nearer and more distant area</a:t>
            </a:r>
            <a:r>
              <a:rPr lang="cs-CZ" sz="2400" b="0" i="0" u="none" strike="noStrike" baseline="0" dirty="0">
                <a:solidFill>
                  <a:srgbClr val="000000"/>
                </a:solidFill>
                <a:latin typeface="NimbusSanL-Regu"/>
              </a:rPr>
              <a:t> </a:t>
            </a:r>
            <a:r>
              <a:rPr lang="en-US" sz="2400" b="0" i="0" u="none" strike="noStrike" baseline="0" dirty="0">
                <a:solidFill>
                  <a:srgbClr val="000000"/>
                </a:solidFill>
                <a:latin typeface="NimbusSanL-Regu"/>
              </a:rPr>
              <a:t>(according to </a:t>
            </a:r>
            <a:r>
              <a:rPr lang="cs-CZ" sz="2400" dirty="0" err="1">
                <a:solidFill>
                  <a:srgbClr val="000000"/>
                </a:solidFill>
                <a:latin typeface="NimbusSanL-Regu"/>
              </a:rPr>
              <a:t>visibility</a:t>
            </a:r>
            <a:r>
              <a:rPr lang="cs-CZ" sz="2400" dirty="0">
                <a:solidFill>
                  <a:srgbClr val="000000"/>
                </a:solidFill>
                <a:latin typeface="NimbusSanL-Regu"/>
              </a:rPr>
              <a:t> </a:t>
            </a:r>
            <a:r>
              <a:rPr lang="cs-CZ" sz="2400" dirty="0" err="1">
                <a:solidFill>
                  <a:srgbClr val="000000"/>
                </a:solidFill>
                <a:latin typeface="NimbusSanL-Regu"/>
              </a:rPr>
              <a:t>of</a:t>
            </a:r>
            <a:r>
              <a:rPr lang="en-US" sz="2400" b="0" i="0" u="none" strike="noStrike" baseline="0" dirty="0">
                <a:solidFill>
                  <a:srgbClr val="000000"/>
                </a:solidFill>
                <a:latin typeface="NimbusSanL-Regu"/>
              </a:rPr>
              <a:t> power station from that area).</a:t>
            </a:r>
            <a:endParaRPr lang="cs-CZ" sz="2400" b="0" i="0" u="none" strike="noStrike" baseline="0" dirty="0">
              <a:solidFill>
                <a:srgbClr val="000000"/>
              </a:solidFill>
              <a:latin typeface="NimbusSanL-Regu"/>
            </a:endParaRPr>
          </a:p>
          <a:p>
            <a:endParaRPr lang="en-US" sz="2400" b="0" i="0" u="none" strike="noStrike" baseline="0" dirty="0">
              <a:solidFill>
                <a:srgbClr val="000000"/>
              </a:solidFill>
              <a:latin typeface="NimbusSanL-Regu"/>
            </a:endParaRPr>
          </a:p>
          <a:p>
            <a:r>
              <a:rPr lang="cs-CZ" sz="2400" b="0" i="0" u="none" strike="noStrike" baseline="0" dirty="0">
                <a:solidFill>
                  <a:srgbClr val="3333B3"/>
                </a:solidFill>
                <a:latin typeface="NimbusSanL-Regu"/>
              </a:rPr>
              <a:t>Urban </a:t>
            </a:r>
            <a:r>
              <a:rPr lang="cs-CZ" sz="2400" b="0" i="0" u="none" strike="noStrike" baseline="0" dirty="0" err="1">
                <a:solidFill>
                  <a:srgbClr val="3333B3"/>
                </a:solidFill>
                <a:latin typeface="NimbusSanL-Regu"/>
              </a:rPr>
              <a:t>territories</a:t>
            </a:r>
            <a:endParaRPr lang="cs-CZ" sz="2400" b="0" i="0" u="none" strike="noStrike" baseline="0" dirty="0">
              <a:solidFill>
                <a:srgbClr val="3333B3"/>
              </a:solidFill>
              <a:latin typeface="NimbusSanL-Regu"/>
            </a:endParaRPr>
          </a:p>
          <a:p>
            <a:r>
              <a:rPr lang="en-US" sz="2400" b="0" i="0" u="none" strike="noStrike" baseline="0" dirty="0">
                <a:solidFill>
                  <a:srgbClr val="000000"/>
                </a:solidFill>
                <a:latin typeface="NimbusSanL-Regu"/>
              </a:rPr>
              <a:t>The nearest bigger town, </a:t>
            </a:r>
            <a:r>
              <a:rPr lang="en-US" sz="2400" b="0" i="0" u="none" strike="noStrike" baseline="0" dirty="0" err="1">
                <a:solidFill>
                  <a:srgbClr val="000000"/>
                </a:solidFill>
                <a:latin typeface="NimbusSanL-Regu"/>
              </a:rPr>
              <a:t>Ceské</a:t>
            </a:r>
            <a:r>
              <a:rPr lang="en-US" sz="2400" b="0" i="0" u="none" strike="noStrike" baseline="0" dirty="0">
                <a:solidFill>
                  <a:srgbClr val="000000"/>
                </a:solidFill>
                <a:latin typeface="NimbusSanL-Regu"/>
              </a:rPr>
              <a:t> Bud</a:t>
            </a:r>
            <a:r>
              <a:rPr lang="cs-CZ" sz="2400" b="0" i="0" u="none" strike="noStrike" baseline="0" dirty="0">
                <a:solidFill>
                  <a:srgbClr val="000000"/>
                </a:solidFill>
                <a:latin typeface="NimbusSanL-Regu"/>
              </a:rPr>
              <a:t>e</a:t>
            </a:r>
            <a:r>
              <a:rPr lang="en-US" sz="2400" b="0" i="0" u="none" strike="noStrike" baseline="0" dirty="0" err="1">
                <a:solidFill>
                  <a:srgbClr val="000000"/>
                </a:solidFill>
                <a:latin typeface="NimbusSanL-Regu"/>
              </a:rPr>
              <a:t>jovice</a:t>
            </a:r>
            <a:r>
              <a:rPr lang="en-US" sz="2400" b="0" i="0" u="none" strike="noStrike" baseline="0" dirty="0">
                <a:solidFill>
                  <a:srgbClr val="000000"/>
                </a:solidFill>
                <a:latin typeface="NimbusSanL-Regu"/>
              </a:rPr>
              <a:t>, is compared with</a:t>
            </a:r>
            <a:r>
              <a:rPr lang="cs-CZ" sz="2400" b="0" i="0" u="none" strike="noStrike" baseline="0" dirty="0">
                <a:solidFill>
                  <a:srgbClr val="000000"/>
                </a:solidFill>
                <a:latin typeface="NimbusSanL-Regu"/>
              </a:rPr>
              <a:t> Hradec Králové and Olomouc (</a:t>
            </a:r>
            <a:r>
              <a:rPr lang="cs-CZ" sz="2400" b="0" i="0" u="none" strike="noStrike" baseline="0" dirty="0" err="1">
                <a:solidFill>
                  <a:srgbClr val="000000"/>
                </a:solidFill>
                <a:latin typeface="NimbusSanL-Regu"/>
              </a:rPr>
              <a:t>mainly</a:t>
            </a:r>
            <a:r>
              <a:rPr lang="cs-CZ" sz="2400" b="0" i="0" u="none" strike="noStrike" baseline="0" dirty="0">
                <a:solidFill>
                  <a:srgbClr val="000000"/>
                </a:solidFill>
                <a:latin typeface="NimbusSanL-Regu"/>
              </a:rPr>
              <a:t> </a:t>
            </a:r>
            <a:r>
              <a:rPr lang="cs-CZ" sz="2400" b="0" i="0" u="none" strike="noStrike" baseline="0" dirty="0" err="1">
                <a:solidFill>
                  <a:srgbClr val="000000"/>
                </a:solidFill>
                <a:latin typeface="NimbusSanL-Regu"/>
              </a:rPr>
              <a:t>potential</a:t>
            </a:r>
            <a:r>
              <a:rPr lang="cs-CZ" sz="2400" b="0" i="0" u="none" strike="noStrike" baseline="0" dirty="0">
                <a:solidFill>
                  <a:srgbClr val="000000"/>
                </a:solidFill>
                <a:latin typeface="NimbusSanL-Regu"/>
              </a:rPr>
              <a:t> </a:t>
            </a:r>
            <a:r>
              <a:rPr lang="cs-CZ" sz="2400" b="0" i="0" u="none" strike="noStrike" baseline="0" dirty="0" err="1">
                <a:solidFill>
                  <a:srgbClr val="000000"/>
                </a:solidFill>
                <a:latin typeface="NimbusSanL-Regu"/>
              </a:rPr>
              <a:t>psychogenic</a:t>
            </a:r>
            <a:r>
              <a:rPr lang="cs-CZ" sz="2400" b="0" i="0" u="none" strike="noStrike" baseline="0" dirty="0">
                <a:solidFill>
                  <a:srgbClr val="000000"/>
                </a:solidFill>
                <a:latin typeface="NimbusSanL-Regu"/>
              </a:rPr>
              <a:t> influence)</a:t>
            </a:r>
          </a:p>
          <a:p>
            <a:endParaRPr lang="cs-CZ" sz="2400" b="0" i="0" u="none" strike="noStrike" baseline="0" dirty="0">
              <a:solidFill>
                <a:srgbClr val="000000"/>
              </a:solidFill>
              <a:latin typeface="NimbusSanL-Regu"/>
            </a:endParaRPr>
          </a:p>
          <a:p>
            <a:r>
              <a:rPr lang="cs-CZ" sz="2400" b="0" i="0" u="none" strike="noStrike" baseline="0" dirty="0" err="1">
                <a:solidFill>
                  <a:srgbClr val="3333B3"/>
                </a:solidFill>
                <a:latin typeface="NimbusSanL-Regu"/>
              </a:rPr>
              <a:t>Further</a:t>
            </a:r>
            <a:r>
              <a:rPr lang="cs-CZ" sz="2400" b="0" i="0" u="none" strike="noStrike" baseline="0" dirty="0">
                <a:solidFill>
                  <a:srgbClr val="3333B3"/>
                </a:solidFill>
                <a:latin typeface="NimbusSanL-Regu"/>
              </a:rPr>
              <a:t> </a:t>
            </a:r>
            <a:r>
              <a:rPr lang="cs-CZ" sz="2400" b="0" i="0" u="none" strike="noStrike" baseline="0" dirty="0" err="1">
                <a:solidFill>
                  <a:srgbClr val="3333B3"/>
                </a:solidFill>
                <a:latin typeface="NimbusSanL-Regu"/>
              </a:rPr>
              <a:t>division</a:t>
            </a:r>
            <a:endParaRPr lang="cs-CZ" sz="2400" b="0" i="0" u="none" strike="noStrike" baseline="0" dirty="0">
              <a:solidFill>
                <a:srgbClr val="3333B3"/>
              </a:solidFill>
              <a:latin typeface="NimbusSanL-Regu"/>
            </a:endParaRPr>
          </a:p>
          <a:p>
            <a:r>
              <a:rPr lang="en-US" sz="2400" b="0" i="0" u="none" strike="noStrike" baseline="0" dirty="0">
                <a:solidFill>
                  <a:srgbClr val="000000"/>
                </a:solidFill>
                <a:latin typeface="NimbusSanL-Regu"/>
              </a:rPr>
              <a:t>Control and more distant exposed areas are further divided in</a:t>
            </a:r>
            <a:r>
              <a:rPr lang="cs-CZ" sz="2400" b="0" i="0" u="none" strike="noStrike" baseline="0" dirty="0">
                <a:solidFill>
                  <a:srgbClr val="000000"/>
                </a:solidFill>
                <a:latin typeface="NimbusSanL-Regu"/>
              </a:rPr>
              <a:t> </a:t>
            </a:r>
            <a:r>
              <a:rPr lang="cs-CZ" sz="2400" b="0" i="0" u="none" strike="noStrike" baseline="0" dirty="0" err="1">
                <a:solidFill>
                  <a:srgbClr val="000000"/>
                </a:solidFill>
                <a:latin typeface="NimbusSanL-Regu"/>
              </a:rPr>
              <a:t>districts</a:t>
            </a:r>
            <a:r>
              <a:rPr lang="cs-CZ" sz="2400" b="0" i="0" u="none" strike="noStrike" baseline="0" dirty="0">
                <a:solidFill>
                  <a:srgbClr val="000000"/>
                </a:solidFill>
                <a:latin typeface="NimbusSanL-Regu"/>
              </a:rPr>
              <a:t>.</a:t>
            </a:r>
            <a:endParaRPr lang="cs-CZ" sz="2400" dirty="0"/>
          </a:p>
        </p:txBody>
      </p:sp>
    </p:spTree>
    <p:extLst>
      <p:ext uri="{BB962C8B-B14F-4D97-AF65-F5344CB8AC3E}">
        <p14:creationId xmlns:p14="http://schemas.microsoft.com/office/powerpoint/2010/main" val="2216914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500333" y="-47360"/>
            <a:ext cx="11266098" cy="6986528"/>
          </a:xfrm>
          <a:prstGeom prst="rect">
            <a:avLst/>
          </a:prstGeom>
        </p:spPr>
        <p:txBody>
          <a:bodyPr wrap="square">
            <a:spAutoFit/>
          </a:bodyPr>
          <a:lstStyle/>
          <a:p>
            <a:pPr algn="ctr"/>
            <a:r>
              <a:rPr lang="cs-CZ" sz="3200" b="0" i="0" u="none" strike="noStrike" baseline="0" dirty="0">
                <a:solidFill>
                  <a:srgbClr val="3333B3"/>
                </a:solidFill>
                <a:latin typeface="NimbusSanL-Regu"/>
              </a:rPr>
              <a:t>Data and </a:t>
            </a:r>
            <a:r>
              <a:rPr lang="cs-CZ" sz="3200" b="0" i="0" u="none" strike="noStrike" baseline="0" dirty="0" err="1">
                <a:solidFill>
                  <a:srgbClr val="3333B3"/>
                </a:solidFill>
                <a:latin typeface="NimbusSanL-Regu"/>
              </a:rPr>
              <a:t>their</a:t>
            </a:r>
            <a:r>
              <a:rPr lang="cs-CZ" sz="3200" b="0" i="0" u="none" strike="noStrike" baseline="0" dirty="0">
                <a:solidFill>
                  <a:srgbClr val="3333B3"/>
                </a:solidFill>
                <a:latin typeface="NimbusSanL-Regu"/>
              </a:rPr>
              <a:t> </a:t>
            </a:r>
            <a:r>
              <a:rPr lang="cs-CZ" sz="3200" b="0" i="0" u="none" strike="noStrike" baseline="0" dirty="0" err="1">
                <a:solidFill>
                  <a:srgbClr val="3333B3"/>
                </a:solidFill>
                <a:latin typeface="NimbusSanL-Regu"/>
              </a:rPr>
              <a:t>processing</a:t>
            </a:r>
            <a:endParaRPr lang="cs-CZ" sz="3200" b="0" i="0" u="none" strike="noStrike" baseline="0" dirty="0">
              <a:solidFill>
                <a:srgbClr val="3333B3"/>
              </a:solidFill>
              <a:latin typeface="NimbusSanL-Regu"/>
            </a:endParaRPr>
          </a:p>
          <a:p>
            <a:pPr algn="ctr"/>
            <a:endParaRPr lang="cs-CZ" sz="3200" b="0" i="0" u="none" strike="noStrike" baseline="0" dirty="0">
              <a:solidFill>
                <a:srgbClr val="3333B3"/>
              </a:solidFill>
              <a:latin typeface="NimbusSanL-Regu"/>
            </a:endParaRPr>
          </a:p>
          <a:p>
            <a:r>
              <a:rPr lang="cs-CZ" sz="2400" b="0" i="0" u="none" strike="noStrike" baseline="0" dirty="0" err="1">
                <a:solidFill>
                  <a:srgbClr val="3333B3"/>
                </a:solidFill>
                <a:latin typeface="NimbusSanL-Regu"/>
              </a:rPr>
              <a:t>Origin</a:t>
            </a:r>
            <a:r>
              <a:rPr lang="cs-CZ" sz="2400" b="0" i="0" u="none" strike="noStrike" baseline="0" dirty="0">
                <a:solidFill>
                  <a:srgbClr val="3333B3"/>
                </a:solidFill>
                <a:latin typeface="NimbusSanL-Regu"/>
              </a:rPr>
              <a:t> </a:t>
            </a:r>
            <a:r>
              <a:rPr lang="cs-CZ" sz="2400" b="0" i="0" u="none" strike="noStrike" baseline="0" dirty="0" err="1">
                <a:solidFill>
                  <a:srgbClr val="3333B3"/>
                </a:solidFill>
                <a:latin typeface="NimbusSanL-Regu"/>
              </a:rPr>
              <a:t>of</a:t>
            </a:r>
            <a:r>
              <a:rPr lang="cs-CZ" sz="2400" b="0" i="0" u="none" strike="noStrike" baseline="0" dirty="0">
                <a:solidFill>
                  <a:srgbClr val="3333B3"/>
                </a:solidFill>
                <a:latin typeface="NimbusSanL-Regu"/>
              </a:rPr>
              <a:t> data</a:t>
            </a:r>
          </a:p>
          <a:p>
            <a:r>
              <a:rPr lang="cs-CZ" sz="2400" b="0" i="0" u="none" strike="noStrike" baseline="0" dirty="0">
                <a:solidFill>
                  <a:srgbClr val="000000"/>
                </a:solidFill>
                <a:latin typeface="NimbusSanL-Regu"/>
              </a:rPr>
              <a:t>Czech </a:t>
            </a:r>
            <a:r>
              <a:rPr lang="cs-CZ" sz="2400" b="0" i="0" u="none" strike="noStrike" baseline="0" dirty="0" err="1">
                <a:solidFill>
                  <a:srgbClr val="000000"/>
                </a:solidFill>
                <a:latin typeface="NimbusSanL-Regu"/>
              </a:rPr>
              <a:t>Statistical</a:t>
            </a:r>
            <a:r>
              <a:rPr lang="cs-CZ" sz="2400" b="0" i="0" u="none" strike="noStrike" baseline="0" dirty="0">
                <a:solidFill>
                  <a:srgbClr val="000000"/>
                </a:solidFill>
                <a:latin typeface="NimbusSanL-Regu"/>
              </a:rPr>
              <a:t> Office</a:t>
            </a:r>
          </a:p>
          <a:p>
            <a:endParaRPr lang="cs-CZ" sz="2400" b="0" i="0" u="none" strike="noStrike" baseline="0" dirty="0">
              <a:solidFill>
                <a:srgbClr val="000000"/>
              </a:solidFill>
              <a:latin typeface="NimbusSanL-Regu"/>
            </a:endParaRPr>
          </a:p>
          <a:p>
            <a:r>
              <a:rPr lang="cs-CZ" sz="2400" b="0" i="0" u="none" strike="noStrike" baseline="0" dirty="0" err="1">
                <a:solidFill>
                  <a:srgbClr val="3333B3"/>
                </a:solidFill>
                <a:latin typeface="NimbusSanL-Regu"/>
              </a:rPr>
              <a:t>What</a:t>
            </a:r>
            <a:r>
              <a:rPr lang="cs-CZ" sz="2400" b="0" i="0" u="none" strike="noStrike" baseline="0" dirty="0">
                <a:solidFill>
                  <a:srgbClr val="3333B3"/>
                </a:solidFill>
                <a:latin typeface="NimbusSanL-Regu"/>
              </a:rPr>
              <a:t> </a:t>
            </a:r>
            <a:r>
              <a:rPr lang="cs-CZ" sz="2400" b="0" i="0" u="none" strike="noStrike" baseline="0" dirty="0" err="1">
                <a:solidFill>
                  <a:srgbClr val="3333B3"/>
                </a:solidFill>
                <a:latin typeface="NimbusSanL-Regu"/>
              </a:rPr>
              <a:t>is</a:t>
            </a:r>
            <a:r>
              <a:rPr lang="cs-CZ" sz="2400" b="0" i="0" u="none" strike="noStrike" baseline="0" dirty="0">
                <a:solidFill>
                  <a:srgbClr val="3333B3"/>
                </a:solidFill>
                <a:latin typeface="NimbusSanL-Regu"/>
              </a:rPr>
              <a:t> </a:t>
            </a:r>
            <a:r>
              <a:rPr lang="cs-CZ" sz="2400" b="0" i="0" u="none" strike="noStrike" baseline="0" dirty="0" err="1">
                <a:solidFill>
                  <a:srgbClr val="3333B3"/>
                </a:solidFill>
                <a:latin typeface="NimbusSanL-Regu"/>
              </a:rPr>
              <a:t>monitored</a:t>
            </a:r>
            <a:r>
              <a:rPr lang="cs-CZ" sz="2400" b="0" i="0" u="none" strike="noStrike" baseline="0" dirty="0">
                <a:solidFill>
                  <a:srgbClr val="3333B3"/>
                </a:solidFill>
                <a:latin typeface="NimbusSanL-Regu"/>
              </a:rPr>
              <a:t> – </a:t>
            </a:r>
            <a:r>
              <a:rPr lang="cs-CZ" sz="2400" b="0" i="0" u="none" strike="noStrike" baseline="0" dirty="0" err="1">
                <a:solidFill>
                  <a:srgbClr val="3333B3"/>
                </a:solidFill>
                <a:latin typeface="NimbusSanL-Regu"/>
              </a:rPr>
              <a:t>health</a:t>
            </a:r>
            <a:endParaRPr lang="cs-CZ" sz="2400" b="0" i="0" u="none" strike="noStrike" baseline="0" dirty="0">
              <a:solidFill>
                <a:srgbClr val="3333B3"/>
              </a:solidFill>
              <a:latin typeface="NimbusSanL-Regu"/>
            </a:endParaRPr>
          </a:p>
          <a:p>
            <a:r>
              <a:rPr lang="cs-CZ" sz="2400" b="0" i="0" u="none" strike="noStrike" baseline="0" dirty="0">
                <a:solidFill>
                  <a:srgbClr val="3333B3"/>
                </a:solidFill>
                <a:latin typeface="NimbusSanL-Regu"/>
              </a:rPr>
              <a:t> 	</a:t>
            </a:r>
            <a:r>
              <a:rPr lang="cs-CZ" sz="2400" b="0" i="0" u="none" strike="noStrike" baseline="0" dirty="0" err="1">
                <a:solidFill>
                  <a:srgbClr val="000000"/>
                </a:solidFill>
                <a:latin typeface="NimbusSanL-Regu"/>
              </a:rPr>
              <a:t>Total</a:t>
            </a:r>
            <a:r>
              <a:rPr lang="cs-CZ" sz="2400" b="0" i="0" u="none" strike="noStrike" baseline="0" dirty="0">
                <a:solidFill>
                  <a:srgbClr val="000000"/>
                </a:solidFill>
                <a:latin typeface="NimbusSanL-Regu"/>
              </a:rPr>
              <a:t> mortality</a:t>
            </a:r>
          </a:p>
          <a:p>
            <a:r>
              <a:rPr lang="cs-CZ" sz="2400" b="0" i="0" u="none" strike="noStrike" baseline="0" dirty="0">
                <a:solidFill>
                  <a:srgbClr val="3333B3"/>
                </a:solidFill>
                <a:latin typeface="NimbusSanL-Regu"/>
              </a:rPr>
              <a:t> 	</a:t>
            </a:r>
            <a:r>
              <a:rPr lang="cs-CZ" sz="2400" b="0" i="0" u="none" strike="noStrike" baseline="0" dirty="0">
                <a:solidFill>
                  <a:srgbClr val="000000"/>
                </a:solidFill>
                <a:latin typeface="NimbusSanL-Regu"/>
              </a:rPr>
              <a:t>Mortality </a:t>
            </a:r>
            <a:r>
              <a:rPr lang="cs-CZ" sz="2400" b="0" i="0" u="none" strike="noStrike" baseline="0" dirty="0" err="1">
                <a:solidFill>
                  <a:srgbClr val="000000"/>
                </a:solidFill>
                <a:latin typeface="NimbusSanL-Regu"/>
              </a:rPr>
              <a:t>for</a:t>
            </a:r>
            <a:r>
              <a:rPr lang="cs-CZ" sz="2400" b="0" i="0" u="none" strike="noStrike" baseline="0" dirty="0">
                <a:solidFill>
                  <a:srgbClr val="000000"/>
                </a:solidFill>
                <a:latin typeface="NimbusSanL-Regu"/>
              </a:rPr>
              <a:t> </a:t>
            </a:r>
            <a:r>
              <a:rPr lang="cs-CZ" sz="2400" b="0" i="0" u="none" strike="noStrike" baseline="0" dirty="0" err="1">
                <a:solidFill>
                  <a:srgbClr val="000000"/>
                </a:solidFill>
                <a:latin typeface="NimbusSanL-Regu"/>
              </a:rPr>
              <a:t>cardiovascular</a:t>
            </a:r>
            <a:r>
              <a:rPr lang="cs-CZ" sz="2400" b="0" i="0" u="none" strike="noStrike" baseline="0" dirty="0">
                <a:solidFill>
                  <a:srgbClr val="000000"/>
                </a:solidFill>
                <a:latin typeface="NimbusSanL-Regu"/>
              </a:rPr>
              <a:t> </a:t>
            </a:r>
            <a:r>
              <a:rPr lang="cs-CZ" sz="2400" b="0" i="0" u="none" strike="noStrike" baseline="0" dirty="0" err="1">
                <a:solidFill>
                  <a:srgbClr val="000000"/>
                </a:solidFill>
                <a:latin typeface="NimbusSanL-Regu"/>
              </a:rPr>
              <a:t>diseases</a:t>
            </a:r>
            <a:endParaRPr lang="cs-CZ" sz="2400" b="0" i="0" u="none" strike="noStrike" baseline="0" dirty="0">
              <a:solidFill>
                <a:srgbClr val="000000"/>
              </a:solidFill>
              <a:latin typeface="NimbusSanL-Regu"/>
            </a:endParaRPr>
          </a:p>
          <a:p>
            <a:r>
              <a:rPr lang="cs-CZ" sz="2400" b="0" i="0" u="none" strike="noStrike" baseline="0" dirty="0">
                <a:solidFill>
                  <a:srgbClr val="3333B3"/>
                </a:solidFill>
                <a:latin typeface="NimbusSanL-Regu"/>
              </a:rPr>
              <a:t> 	</a:t>
            </a:r>
            <a:r>
              <a:rPr lang="cs-CZ" sz="2400" b="0" i="0" u="none" strike="noStrike" baseline="0" dirty="0">
                <a:solidFill>
                  <a:srgbClr val="000000"/>
                </a:solidFill>
                <a:latin typeface="NimbusSanL-Regu"/>
              </a:rPr>
              <a:t>Mortality </a:t>
            </a:r>
            <a:r>
              <a:rPr lang="cs-CZ" sz="2400" b="0" i="0" u="none" strike="noStrike" baseline="0" dirty="0" err="1">
                <a:solidFill>
                  <a:srgbClr val="000000"/>
                </a:solidFill>
                <a:latin typeface="NimbusSanL-Regu"/>
              </a:rPr>
              <a:t>for</a:t>
            </a:r>
            <a:r>
              <a:rPr lang="cs-CZ" sz="2400" b="0" i="0" u="none" strike="noStrike" baseline="0" dirty="0">
                <a:solidFill>
                  <a:srgbClr val="000000"/>
                </a:solidFill>
                <a:latin typeface="NimbusSanL-Regu"/>
              </a:rPr>
              <a:t> </a:t>
            </a:r>
            <a:r>
              <a:rPr lang="cs-CZ" sz="2400" b="0" i="0" u="none" strike="noStrike" baseline="0" dirty="0" err="1">
                <a:solidFill>
                  <a:srgbClr val="000000"/>
                </a:solidFill>
                <a:latin typeface="NimbusSanL-Regu"/>
              </a:rPr>
              <a:t>malign</a:t>
            </a:r>
            <a:r>
              <a:rPr lang="cs-CZ" sz="2400" b="0" i="0" u="none" strike="noStrike" baseline="0" dirty="0">
                <a:solidFill>
                  <a:srgbClr val="000000"/>
                </a:solidFill>
                <a:latin typeface="NimbusSanL-Regu"/>
              </a:rPr>
              <a:t> tumor</a:t>
            </a:r>
          </a:p>
          <a:p>
            <a:r>
              <a:rPr lang="en-US" sz="2400" b="0" i="0" u="none" strike="noStrike" baseline="0" dirty="0">
                <a:solidFill>
                  <a:srgbClr val="3333B3"/>
                </a:solidFill>
                <a:latin typeface="NimbusSanL-Regu"/>
              </a:rPr>
              <a:t> </a:t>
            </a:r>
            <a:r>
              <a:rPr lang="cs-CZ" sz="2400" b="0" i="0" u="none" strike="noStrike" baseline="0" dirty="0">
                <a:solidFill>
                  <a:srgbClr val="3333B3"/>
                </a:solidFill>
                <a:latin typeface="NimbusSanL-Regu"/>
              </a:rPr>
              <a:t>	</a:t>
            </a:r>
            <a:r>
              <a:rPr lang="en-US" sz="2400" b="0" i="0" u="none" strike="noStrike" baseline="0" dirty="0">
                <a:solidFill>
                  <a:srgbClr val="000000"/>
                </a:solidFill>
                <a:latin typeface="NimbusSanL-Regu"/>
              </a:rPr>
              <a:t>Total mortality in productive age</a:t>
            </a:r>
          </a:p>
          <a:p>
            <a:r>
              <a:rPr lang="en-US" sz="2400" b="0" i="0" u="none" strike="noStrike" baseline="0" dirty="0">
                <a:solidFill>
                  <a:srgbClr val="3333B3"/>
                </a:solidFill>
                <a:latin typeface="NimbusSanL-Regu"/>
              </a:rPr>
              <a:t> </a:t>
            </a:r>
            <a:r>
              <a:rPr lang="cs-CZ" sz="2400" b="0" i="0" u="none" strike="noStrike" baseline="0" dirty="0">
                <a:solidFill>
                  <a:srgbClr val="3333B3"/>
                </a:solidFill>
                <a:latin typeface="NimbusSanL-Regu"/>
              </a:rPr>
              <a:t>	</a:t>
            </a:r>
            <a:r>
              <a:rPr lang="en-US" sz="2400" b="0" i="0" u="none" strike="noStrike" baseline="0" dirty="0">
                <a:solidFill>
                  <a:srgbClr val="000000"/>
                </a:solidFill>
                <a:latin typeface="NimbusSanL-Regu"/>
              </a:rPr>
              <a:t>Mortality for cardiovascular diseases in productive age</a:t>
            </a:r>
          </a:p>
          <a:p>
            <a:r>
              <a:rPr lang="en-US" sz="2400" b="0" i="0" u="none" strike="noStrike" baseline="0" dirty="0">
                <a:solidFill>
                  <a:srgbClr val="3333B3"/>
                </a:solidFill>
                <a:latin typeface="NimbusSanL-Regu"/>
              </a:rPr>
              <a:t> </a:t>
            </a:r>
            <a:r>
              <a:rPr lang="cs-CZ" sz="2400" b="0" i="0" u="none" strike="noStrike" baseline="0" dirty="0">
                <a:solidFill>
                  <a:srgbClr val="3333B3"/>
                </a:solidFill>
                <a:latin typeface="NimbusSanL-Regu"/>
              </a:rPr>
              <a:t>	</a:t>
            </a:r>
            <a:r>
              <a:rPr lang="en-US" sz="2400" b="0" i="0" u="none" strike="noStrike" baseline="0" dirty="0">
                <a:solidFill>
                  <a:srgbClr val="000000"/>
                </a:solidFill>
                <a:latin typeface="NimbusSanL-Regu"/>
              </a:rPr>
              <a:t>Mortality for malign tumor in productive age</a:t>
            </a:r>
          </a:p>
          <a:p>
            <a:r>
              <a:rPr lang="cs-CZ" sz="2400" b="0" i="0" u="none" strike="noStrike" baseline="0" dirty="0">
                <a:solidFill>
                  <a:srgbClr val="3333B3"/>
                </a:solidFill>
                <a:latin typeface="NimbusSanL-Regu"/>
              </a:rPr>
              <a:t> 	</a:t>
            </a:r>
            <a:r>
              <a:rPr lang="cs-CZ" sz="2400" b="0" i="0" u="none" strike="noStrike" baseline="0" dirty="0">
                <a:solidFill>
                  <a:srgbClr val="000000"/>
                </a:solidFill>
                <a:latin typeface="NimbusSanL-Regu"/>
              </a:rPr>
              <a:t>So </a:t>
            </a:r>
            <a:r>
              <a:rPr lang="cs-CZ" sz="2400" b="0" i="0" u="none" strike="noStrike" baseline="0" dirty="0" err="1">
                <a:solidFill>
                  <a:srgbClr val="000000"/>
                </a:solidFill>
                <a:latin typeface="NimbusSanL-Regu"/>
              </a:rPr>
              <a:t>called</a:t>
            </a:r>
            <a:r>
              <a:rPr lang="cs-CZ" sz="2400" b="0" i="0" u="none" strike="noStrike" baseline="0" dirty="0">
                <a:solidFill>
                  <a:srgbClr val="000000"/>
                </a:solidFill>
                <a:latin typeface="NimbusSanL-Regu"/>
              </a:rPr>
              <a:t> „</a:t>
            </a:r>
            <a:r>
              <a:rPr lang="cs-CZ" sz="2400" b="0" i="0" u="none" strike="noStrike" baseline="0" dirty="0" err="1">
                <a:solidFill>
                  <a:srgbClr val="000000"/>
                </a:solidFill>
                <a:latin typeface="NimbusSanL-Regu"/>
              </a:rPr>
              <a:t>lost</a:t>
            </a:r>
            <a:r>
              <a:rPr lang="cs-CZ" sz="2400" b="0" i="0" u="none" strike="noStrike" baseline="0" dirty="0">
                <a:solidFill>
                  <a:srgbClr val="000000"/>
                </a:solidFill>
                <a:latin typeface="NimbusSanL-Regu"/>
              </a:rPr>
              <a:t> </a:t>
            </a:r>
            <a:r>
              <a:rPr lang="cs-CZ" sz="2400" b="0" i="0" u="none" strike="noStrike" baseline="0" dirty="0" err="1">
                <a:solidFill>
                  <a:srgbClr val="000000"/>
                </a:solidFill>
                <a:latin typeface="NimbusSanL-Regu"/>
              </a:rPr>
              <a:t>years</a:t>
            </a:r>
            <a:r>
              <a:rPr lang="cs-CZ" sz="2400" b="0" i="0" u="none" strike="noStrike" baseline="0" dirty="0">
                <a:solidFill>
                  <a:srgbClr val="000000"/>
                </a:solidFill>
                <a:latin typeface="NimbusSanL-Regu"/>
              </a:rPr>
              <a:t>“</a:t>
            </a:r>
          </a:p>
          <a:p>
            <a:r>
              <a:rPr lang="cs-CZ" sz="2400" b="0" i="0" u="none" strike="noStrike" baseline="0" dirty="0">
                <a:solidFill>
                  <a:srgbClr val="3333B3"/>
                </a:solidFill>
                <a:latin typeface="NimbusSanL-Regu"/>
              </a:rPr>
              <a:t> 	</a:t>
            </a:r>
            <a:r>
              <a:rPr lang="cs-CZ" sz="2400" b="0" i="0" u="none" strike="noStrike" baseline="0" dirty="0" err="1">
                <a:solidFill>
                  <a:srgbClr val="000000"/>
                </a:solidFill>
                <a:latin typeface="NimbusSanL-Regu"/>
              </a:rPr>
              <a:t>Occurence</a:t>
            </a:r>
            <a:r>
              <a:rPr lang="cs-CZ" sz="2400" b="0" i="0" u="none" strike="noStrike" baseline="0" dirty="0">
                <a:solidFill>
                  <a:srgbClr val="000000"/>
                </a:solidFill>
                <a:latin typeface="NimbusSanL-Regu"/>
              </a:rPr>
              <a:t> </a:t>
            </a:r>
            <a:r>
              <a:rPr lang="cs-CZ" sz="2400" b="0" i="0" u="none" strike="noStrike" baseline="0" dirty="0" err="1">
                <a:solidFill>
                  <a:srgbClr val="000000"/>
                </a:solidFill>
                <a:latin typeface="NimbusSanL-Regu"/>
              </a:rPr>
              <a:t>of</a:t>
            </a:r>
            <a:r>
              <a:rPr lang="cs-CZ" sz="2400" b="0" i="0" u="none" strike="noStrike" baseline="0" dirty="0">
                <a:solidFill>
                  <a:srgbClr val="000000"/>
                </a:solidFill>
                <a:latin typeface="NimbusSanL-Regu"/>
              </a:rPr>
              <a:t> </a:t>
            </a:r>
            <a:r>
              <a:rPr lang="cs-CZ" sz="2400" b="0" i="0" u="none" strike="noStrike" baseline="0" dirty="0" err="1">
                <a:solidFill>
                  <a:srgbClr val="000000"/>
                </a:solidFill>
                <a:latin typeface="NimbusSanL-Regu"/>
              </a:rPr>
              <a:t>spontaneous</a:t>
            </a:r>
            <a:r>
              <a:rPr lang="cs-CZ" sz="2400" b="0" i="0" u="none" strike="noStrike" baseline="0" dirty="0">
                <a:solidFill>
                  <a:srgbClr val="000000"/>
                </a:solidFill>
                <a:latin typeface="NimbusSanL-Regu"/>
              </a:rPr>
              <a:t> </a:t>
            </a:r>
            <a:r>
              <a:rPr lang="cs-CZ" sz="2400" b="0" i="0" u="none" strike="noStrike" baseline="0" dirty="0" err="1">
                <a:solidFill>
                  <a:srgbClr val="000000"/>
                </a:solidFill>
                <a:latin typeface="NimbusSanL-Regu"/>
              </a:rPr>
              <a:t>abortion</a:t>
            </a:r>
            <a:endParaRPr lang="cs-CZ" sz="2400" b="0" i="0" u="none" strike="noStrike" baseline="0" dirty="0">
              <a:solidFill>
                <a:srgbClr val="000000"/>
              </a:solidFill>
              <a:latin typeface="NimbusSanL-Regu"/>
            </a:endParaRPr>
          </a:p>
          <a:p>
            <a:r>
              <a:rPr lang="cs-CZ" sz="2400" b="0" i="0" u="none" strike="noStrike" baseline="0" dirty="0">
                <a:solidFill>
                  <a:srgbClr val="3333B3"/>
                </a:solidFill>
                <a:latin typeface="NimbusSanL-Regu"/>
              </a:rPr>
              <a:t>	</a:t>
            </a:r>
            <a:r>
              <a:rPr lang="en-US" sz="2400" b="0" i="0" u="none" strike="noStrike" baseline="0" dirty="0">
                <a:solidFill>
                  <a:srgbClr val="000000"/>
                </a:solidFill>
                <a:latin typeface="NimbusSanL-Regu"/>
              </a:rPr>
              <a:t>Number of children with birth weigh under 2500 g</a:t>
            </a:r>
            <a:endParaRPr lang="cs-CZ" sz="2400" b="0" i="0" u="none" strike="noStrike" baseline="0" dirty="0">
              <a:solidFill>
                <a:srgbClr val="000000"/>
              </a:solidFill>
              <a:latin typeface="NimbusSanL-Regu"/>
            </a:endParaRPr>
          </a:p>
          <a:p>
            <a:endParaRPr lang="cs-CZ" sz="2400" dirty="0">
              <a:solidFill>
                <a:srgbClr val="000000"/>
              </a:solidFill>
              <a:latin typeface="NimbusSanL-Regu"/>
            </a:endParaRPr>
          </a:p>
          <a:p>
            <a:r>
              <a:rPr lang="en-US" sz="2400" dirty="0">
                <a:latin typeface="NimbusSanL-Regu"/>
              </a:rPr>
              <a:t>Indicators are standardized and processed separately for </a:t>
            </a:r>
            <a:r>
              <a:rPr lang="en-US" sz="2400" dirty="0">
                <a:solidFill>
                  <a:srgbClr val="00B0F0"/>
                </a:solidFill>
                <a:latin typeface="NimbusSanL-Regu"/>
              </a:rPr>
              <a:t>male</a:t>
            </a:r>
            <a:r>
              <a:rPr lang="cs-CZ" sz="2400" dirty="0">
                <a:solidFill>
                  <a:srgbClr val="00B0F0"/>
                </a:solidFill>
                <a:latin typeface="NimbusSanL-Regu"/>
              </a:rPr>
              <a:t> </a:t>
            </a:r>
            <a:r>
              <a:rPr lang="en-US" sz="2400" dirty="0">
                <a:latin typeface="NimbusSanL-Regu"/>
              </a:rPr>
              <a:t>and </a:t>
            </a:r>
            <a:r>
              <a:rPr lang="en-US" sz="2400" dirty="0">
                <a:solidFill>
                  <a:srgbClr val="00B0F0"/>
                </a:solidFill>
                <a:latin typeface="NimbusSanL-Regu"/>
              </a:rPr>
              <a:t>female</a:t>
            </a:r>
            <a:r>
              <a:rPr lang="en-US" sz="2400" dirty="0">
                <a:latin typeface="NimbusSanL-Regu"/>
              </a:rPr>
              <a:t>. Beside that </a:t>
            </a:r>
            <a:r>
              <a:rPr lang="en-US" sz="2400" dirty="0">
                <a:solidFill>
                  <a:srgbClr val="00B0F0"/>
                </a:solidFill>
                <a:latin typeface="NimbusSanL-Regu"/>
              </a:rPr>
              <a:t>three year moving average </a:t>
            </a:r>
            <a:r>
              <a:rPr lang="en-US" sz="2400" dirty="0">
                <a:latin typeface="NimbusSanL-Regu"/>
              </a:rPr>
              <a:t>to smooth</a:t>
            </a:r>
            <a:r>
              <a:rPr lang="cs-CZ" sz="2400" dirty="0">
                <a:latin typeface="NimbusSanL-Regu"/>
              </a:rPr>
              <a:t> </a:t>
            </a:r>
            <a:r>
              <a:rPr lang="cs-CZ" sz="2400" dirty="0" err="1">
                <a:latin typeface="NimbusSanL-Regu"/>
              </a:rPr>
              <a:t>random</a:t>
            </a:r>
            <a:r>
              <a:rPr lang="cs-CZ" sz="2400" dirty="0">
                <a:latin typeface="NimbusSanL-Regu"/>
              </a:rPr>
              <a:t> </a:t>
            </a:r>
            <a:r>
              <a:rPr lang="cs-CZ" sz="2400" dirty="0" err="1">
                <a:latin typeface="NimbusSanL-Regu"/>
              </a:rPr>
              <a:t>variations</a:t>
            </a:r>
            <a:r>
              <a:rPr lang="cs-CZ" sz="2400" dirty="0">
                <a:latin typeface="NimbusSanL-Regu"/>
              </a:rPr>
              <a:t> </a:t>
            </a:r>
            <a:r>
              <a:rPr lang="cs-CZ" sz="2400" dirty="0" err="1">
                <a:latin typeface="NimbusSanL-Regu"/>
              </a:rPr>
              <a:t>is</a:t>
            </a:r>
            <a:r>
              <a:rPr lang="cs-CZ" sz="2400" dirty="0">
                <a:latin typeface="NimbusSanL-Regu"/>
              </a:rPr>
              <a:t> </a:t>
            </a:r>
            <a:r>
              <a:rPr lang="cs-CZ" sz="2400" dirty="0" err="1">
                <a:latin typeface="NimbusSanL-Regu"/>
              </a:rPr>
              <a:t>calculated</a:t>
            </a:r>
            <a:r>
              <a:rPr lang="cs-CZ" sz="2400" dirty="0">
                <a:latin typeface="NimbusSanL-Regu"/>
              </a:rPr>
              <a:t>.</a:t>
            </a:r>
          </a:p>
        </p:txBody>
      </p:sp>
    </p:spTree>
    <p:extLst>
      <p:ext uri="{BB962C8B-B14F-4D97-AF65-F5344CB8AC3E}">
        <p14:creationId xmlns:p14="http://schemas.microsoft.com/office/powerpoint/2010/main" val="17208772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396815" y="338707"/>
            <a:ext cx="11231593" cy="5663089"/>
          </a:xfrm>
          <a:prstGeom prst="rect">
            <a:avLst/>
          </a:prstGeom>
        </p:spPr>
        <p:txBody>
          <a:bodyPr wrap="square">
            <a:spAutoFit/>
          </a:bodyPr>
          <a:lstStyle/>
          <a:p>
            <a:pPr algn="ctr"/>
            <a:r>
              <a:rPr lang="en-US" sz="3200" b="1" dirty="0">
                <a:solidFill>
                  <a:schemeClr val="accent1"/>
                </a:solidFill>
              </a:rPr>
              <a:t>Age standardization</a:t>
            </a:r>
            <a:endParaRPr lang="cs-CZ" sz="3200" b="1" dirty="0">
              <a:solidFill>
                <a:schemeClr val="accent1"/>
              </a:solidFill>
            </a:endParaRPr>
          </a:p>
          <a:p>
            <a:br>
              <a:rPr lang="en-US" dirty="0"/>
            </a:br>
            <a:r>
              <a:rPr lang="en-US" sz="2400" dirty="0"/>
              <a:t>It represents the conversion of measured mortality into what it would be</a:t>
            </a:r>
            <a:r>
              <a:rPr lang="cs-CZ" sz="2400" dirty="0"/>
              <a:t> </a:t>
            </a:r>
            <a:r>
              <a:rPr lang="en-US" sz="2400" dirty="0"/>
              <a:t>at a defined standard age composition (most often</a:t>
            </a:r>
            <a:r>
              <a:rPr lang="cs-CZ" sz="2400" dirty="0"/>
              <a:t> </a:t>
            </a:r>
            <a:r>
              <a:rPr lang="en-US" sz="2400" dirty="0"/>
              <a:t>ratio of age groups the same as in the whole state).</a:t>
            </a:r>
            <a:endParaRPr lang="cs-CZ" sz="2400" dirty="0"/>
          </a:p>
          <a:p>
            <a:br>
              <a:rPr lang="en-US" sz="2400" dirty="0"/>
            </a:br>
            <a:r>
              <a:rPr lang="en-US" sz="2400" dirty="0"/>
              <a:t>The purpose of age standardization is </a:t>
            </a:r>
            <a:endParaRPr lang="cs-CZ" sz="2400" dirty="0"/>
          </a:p>
          <a:p>
            <a:pPr marL="342900" indent="-342900">
              <a:buFontTx/>
              <a:buChar char="-"/>
            </a:pPr>
            <a:r>
              <a:rPr lang="en-US" sz="2400" dirty="0"/>
              <a:t>to eliminate </a:t>
            </a:r>
            <a:r>
              <a:rPr lang="cs-CZ" sz="2400" dirty="0" err="1"/>
              <a:t>fact</a:t>
            </a:r>
            <a:r>
              <a:rPr lang="cs-CZ" sz="2400" dirty="0"/>
              <a:t>, </a:t>
            </a:r>
            <a:r>
              <a:rPr lang="en-US" sz="2400" dirty="0"/>
              <a:t>that</a:t>
            </a:r>
            <a:r>
              <a:rPr lang="cs-CZ" sz="2400" dirty="0"/>
              <a:t> </a:t>
            </a:r>
            <a:r>
              <a:rPr lang="en-US" sz="2400" dirty="0"/>
              <a:t>older people are more likely to be ill, and more often they die</a:t>
            </a:r>
            <a:r>
              <a:rPr lang="cs-CZ" sz="2400" dirty="0"/>
              <a:t> </a:t>
            </a:r>
          </a:p>
          <a:p>
            <a:pPr marL="342900" indent="-342900">
              <a:buFontTx/>
              <a:buChar char="-"/>
            </a:pPr>
            <a:r>
              <a:rPr lang="cs-CZ" sz="2400" dirty="0"/>
              <a:t>and by </a:t>
            </a:r>
            <a:r>
              <a:rPr lang="cs-CZ" sz="2400" dirty="0" err="1"/>
              <a:t>this</a:t>
            </a:r>
            <a:r>
              <a:rPr lang="cs-CZ" sz="2400" dirty="0"/>
              <a:t> </a:t>
            </a:r>
            <a:r>
              <a:rPr lang="cs-CZ" sz="2400" dirty="0" err="1"/>
              <a:t>way</a:t>
            </a:r>
            <a:r>
              <a:rPr lang="cs-CZ" sz="2400" dirty="0"/>
              <a:t> </a:t>
            </a:r>
            <a:r>
              <a:rPr lang="en-US" sz="2400" dirty="0">
                <a:solidFill>
                  <a:srgbClr val="00B0F0"/>
                </a:solidFill>
              </a:rPr>
              <a:t>to prevent </a:t>
            </a:r>
            <a:r>
              <a:rPr lang="en-US" sz="2400" dirty="0"/>
              <a:t>a different proportion of young and old</a:t>
            </a:r>
            <a:r>
              <a:rPr lang="cs-CZ" sz="2400" dirty="0"/>
              <a:t> </a:t>
            </a:r>
            <a:r>
              <a:rPr lang="en-US" sz="2400" dirty="0"/>
              <a:t>between the populations under investigation.</a:t>
            </a:r>
            <a:endParaRPr lang="cs-CZ" sz="2400" dirty="0"/>
          </a:p>
          <a:p>
            <a:pPr marL="342900" indent="-342900">
              <a:buFontTx/>
              <a:buChar char="-"/>
            </a:pPr>
            <a:endParaRPr lang="cs-CZ" sz="2400" dirty="0"/>
          </a:p>
          <a:p>
            <a:r>
              <a:rPr lang="en-US" sz="2400" dirty="0"/>
              <a:t>With a little simplification:</a:t>
            </a:r>
            <a:br>
              <a:rPr lang="en-US" sz="2400" dirty="0"/>
            </a:br>
            <a:r>
              <a:rPr lang="en-US" sz="2400" dirty="0"/>
              <a:t>If we build a big home for the seniors in </a:t>
            </a:r>
            <a:r>
              <a:rPr lang="cs-CZ" sz="2400" dirty="0"/>
              <a:t>a</a:t>
            </a:r>
            <a:r>
              <a:rPr lang="en-US" sz="2400" dirty="0"/>
              <a:t> city</a:t>
            </a:r>
            <a:r>
              <a:rPr lang="cs-CZ" sz="2400" dirty="0"/>
              <a:t>, </a:t>
            </a:r>
            <a:r>
              <a:rPr lang="cs-CZ" sz="2400" dirty="0" err="1"/>
              <a:t>clients</a:t>
            </a:r>
            <a:r>
              <a:rPr lang="cs-CZ" sz="2400" dirty="0"/>
              <a:t> </a:t>
            </a:r>
            <a:r>
              <a:rPr lang="en-US" sz="2400" dirty="0"/>
              <a:t>will be coming from the wider neighborhood</a:t>
            </a:r>
            <a:r>
              <a:rPr lang="cs-CZ" sz="2400" dirty="0"/>
              <a:t> and </a:t>
            </a:r>
            <a:r>
              <a:rPr lang="en-US" sz="2400" dirty="0"/>
              <a:t>it will affect the rough mortality, but age-standardized mortality should be</a:t>
            </a:r>
            <a:r>
              <a:rPr lang="cs-CZ" sz="2400" dirty="0"/>
              <a:t> </a:t>
            </a:r>
            <a:r>
              <a:rPr lang="en-US" sz="2400" dirty="0"/>
              <a:t>change little, ideally not at all.</a:t>
            </a:r>
            <a:endParaRPr lang="cs-CZ" sz="2400" dirty="0"/>
          </a:p>
        </p:txBody>
      </p:sp>
    </p:spTree>
    <p:extLst>
      <p:ext uri="{BB962C8B-B14F-4D97-AF65-F5344CB8AC3E}">
        <p14:creationId xmlns:p14="http://schemas.microsoft.com/office/powerpoint/2010/main" val="30251803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élník 2"/>
          <p:cNvSpPr/>
          <p:nvPr/>
        </p:nvSpPr>
        <p:spPr>
          <a:xfrm>
            <a:off x="327803" y="1382286"/>
            <a:ext cx="11576649" cy="4401205"/>
          </a:xfrm>
          <a:prstGeom prst="rect">
            <a:avLst/>
          </a:prstGeom>
        </p:spPr>
        <p:txBody>
          <a:bodyPr wrap="square">
            <a:spAutoFit/>
          </a:bodyPr>
          <a:lstStyle/>
          <a:p>
            <a:pPr algn="ctr"/>
            <a:r>
              <a:rPr lang="cs-CZ" sz="3200" b="1" i="0" u="none" strike="noStrike" baseline="0" dirty="0" err="1">
                <a:solidFill>
                  <a:srgbClr val="3333B3"/>
                </a:solidFill>
                <a:latin typeface="NimbusSanL-Regu"/>
              </a:rPr>
              <a:t>Lost</a:t>
            </a:r>
            <a:r>
              <a:rPr lang="cs-CZ" sz="3200" b="1" i="0" u="none" strike="noStrike" baseline="0" dirty="0">
                <a:solidFill>
                  <a:srgbClr val="3333B3"/>
                </a:solidFill>
                <a:latin typeface="NimbusSanL-Regu"/>
              </a:rPr>
              <a:t> </a:t>
            </a:r>
            <a:r>
              <a:rPr lang="cs-CZ" sz="3200" b="1" i="0" u="none" strike="noStrike" baseline="0" dirty="0" err="1">
                <a:solidFill>
                  <a:srgbClr val="3333B3"/>
                </a:solidFill>
                <a:latin typeface="NimbusSanL-Regu"/>
              </a:rPr>
              <a:t>years</a:t>
            </a:r>
            <a:endParaRPr lang="cs-CZ" sz="3200" b="1" i="0" u="none" strike="noStrike" baseline="0" dirty="0">
              <a:solidFill>
                <a:srgbClr val="3333B3"/>
              </a:solidFill>
              <a:latin typeface="NimbusSanL-Regu"/>
            </a:endParaRPr>
          </a:p>
          <a:p>
            <a:endParaRPr lang="cs-CZ" sz="3200" b="0" i="0" u="none" strike="noStrike" baseline="0" dirty="0">
              <a:solidFill>
                <a:srgbClr val="3333B3"/>
              </a:solidFill>
              <a:latin typeface="NimbusSanL-Regu"/>
            </a:endParaRPr>
          </a:p>
          <a:p>
            <a:r>
              <a:rPr lang="en-US" sz="2400" dirty="0">
                <a:latin typeface="NimbusSanL-Regu"/>
              </a:rPr>
              <a:t>Numeric indicator averaging the years (</a:t>
            </a:r>
            <a:r>
              <a:rPr lang="cs-CZ" sz="2400" dirty="0" err="1">
                <a:latin typeface="NimbusSanL-Regu"/>
              </a:rPr>
              <a:t>of</a:t>
            </a:r>
            <a:r>
              <a:rPr lang="cs-CZ" sz="2400" dirty="0">
                <a:latin typeface="NimbusSanL-Regu"/>
              </a:rPr>
              <a:t> </a:t>
            </a:r>
            <a:r>
              <a:rPr lang="en-US" sz="2400" dirty="0">
                <a:latin typeface="NimbusSanL-Regu"/>
              </a:rPr>
              <a:t>de</a:t>
            </a:r>
            <a:r>
              <a:rPr lang="cs-CZ" sz="2400" dirty="0" err="1">
                <a:latin typeface="NimbusSanL-Regu"/>
              </a:rPr>
              <a:t>ceased</a:t>
            </a:r>
            <a:r>
              <a:rPr lang="cs-CZ" sz="2400" dirty="0">
                <a:latin typeface="NimbusSanL-Regu"/>
              </a:rPr>
              <a:t> </a:t>
            </a:r>
            <a:r>
              <a:rPr lang="cs-CZ" sz="2400" dirty="0" err="1">
                <a:latin typeface="NimbusSanL-Regu"/>
              </a:rPr>
              <a:t>people</a:t>
            </a:r>
            <a:r>
              <a:rPr lang="en-US" sz="2400" dirty="0">
                <a:latin typeface="NimbusSanL-Regu"/>
              </a:rPr>
              <a:t>) that remained </a:t>
            </a:r>
            <a:r>
              <a:rPr lang="cs-CZ" sz="2400" dirty="0">
                <a:latin typeface="NimbusSanL-Regu"/>
              </a:rPr>
              <a:t>to </a:t>
            </a:r>
            <a:r>
              <a:rPr lang="en-US" sz="2400" dirty="0">
                <a:latin typeface="NimbusSanL-Regu"/>
              </a:rPr>
              <a:t>the age to be experienced by each (most often the age of retirement)</a:t>
            </a:r>
            <a:endParaRPr lang="cs-CZ" sz="2400" b="0" i="0" u="none" strike="noStrike" baseline="0" dirty="0">
              <a:solidFill>
                <a:srgbClr val="000000"/>
              </a:solidFill>
              <a:latin typeface="NimbusSanL-Regu"/>
            </a:endParaRPr>
          </a:p>
          <a:p>
            <a:endParaRPr lang="en-US" sz="2400" b="0" i="0" u="none" strike="noStrike" baseline="0" dirty="0">
              <a:solidFill>
                <a:srgbClr val="000000"/>
              </a:solidFill>
              <a:latin typeface="NimbusSanL-Regu"/>
            </a:endParaRPr>
          </a:p>
          <a:p>
            <a:r>
              <a:rPr lang="cs-CZ" sz="2400" b="0" i="0" u="none" strike="noStrike" baseline="0" dirty="0" err="1">
                <a:solidFill>
                  <a:srgbClr val="3333B3"/>
                </a:solidFill>
                <a:latin typeface="NimbusSanL-Regu"/>
              </a:rPr>
              <a:t>e.g</a:t>
            </a:r>
            <a:r>
              <a:rPr lang="cs-CZ" sz="2400" b="0" i="0" u="none" strike="noStrike" baseline="0" dirty="0">
                <a:solidFill>
                  <a:srgbClr val="3333B3"/>
                </a:solidFill>
                <a:latin typeface="NimbusSanL-Regu"/>
              </a:rPr>
              <a:t>.</a:t>
            </a:r>
          </a:p>
          <a:p>
            <a:r>
              <a:rPr lang="en-US" sz="2400" b="0" i="0" u="none" strike="noStrike" baseline="0" dirty="0">
                <a:solidFill>
                  <a:srgbClr val="000000"/>
                </a:solidFill>
                <a:latin typeface="NimbusSanL-Regu"/>
              </a:rPr>
              <a:t>If age of retirement is 65, so:</a:t>
            </a:r>
          </a:p>
          <a:p>
            <a:r>
              <a:rPr lang="en-US" sz="2400" b="0" i="0" u="none" strike="noStrike" baseline="0" dirty="0">
                <a:solidFill>
                  <a:srgbClr val="3333B3"/>
                </a:solidFill>
                <a:latin typeface="NimbusSanL-Regu"/>
              </a:rPr>
              <a:t> </a:t>
            </a:r>
            <a:r>
              <a:rPr lang="cs-CZ" sz="2400" b="0" i="0" u="none" strike="noStrike" baseline="0" dirty="0">
                <a:solidFill>
                  <a:srgbClr val="3333B3"/>
                </a:solidFill>
                <a:latin typeface="NimbusSanL-Regu"/>
              </a:rPr>
              <a:t>	</a:t>
            </a:r>
            <a:r>
              <a:rPr lang="en-US" sz="2400" b="0" i="0" u="none" strike="noStrike" baseline="0" dirty="0">
                <a:solidFill>
                  <a:srgbClr val="000000"/>
                </a:solidFill>
                <a:latin typeface="NimbusSanL-Regu"/>
              </a:rPr>
              <a:t>Person dying in 65th and more years of age is count as 0</a:t>
            </a:r>
          </a:p>
          <a:p>
            <a:r>
              <a:rPr lang="en-US" sz="2400" b="0" i="0" u="none" strike="noStrike" baseline="0" dirty="0">
                <a:solidFill>
                  <a:srgbClr val="3333B3"/>
                </a:solidFill>
                <a:latin typeface="NimbusSanL-Regu"/>
              </a:rPr>
              <a:t> </a:t>
            </a:r>
            <a:r>
              <a:rPr lang="cs-CZ" sz="2400" b="0" i="0" u="none" strike="noStrike" baseline="0" dirty="0">
                <a:solidFill>
                  <a:srgbClr val="3333B3"/>
                </a:solidFill>
                <a:latin typeface="NimbusSanL-Regu"/>
              </a:rPr>
              <a:t>	</a:t>
            </a:r>
            <a:r>
              <a:rPr lang="en-US" sz="2400" b="0" i="0" u="none" strike="noStrike" baseline="0" dirty="0">
                <a:solidFill>
                  <a:srgbClr val="000000"/>
                </a:solidFill>
                <a:latin typeface="NimbusSanL-Regu"/>
              </a:rPr>
              <a:t>Person dying in 64th year of age is count as 1</a:t>
            </a:r>
          </a:p>
          <a:p>
            <a:r>
              <a:rPr lang="en-US" sz="2400" b="0" i="0" u="none" strike="noStrike" baseline="0" dirty="0">
                <a:solidFill>
                  <a:srgbClr val="3333B3"/>
                </a:solidFill>
                <a:latin typeface="CMSY10"/>
              </a:rPr>
              <a:t> </a:t>
            </a:r>
            <a:r>
              <a:rPr lang="cs-CZ" sz="2400" b="0" i="0" u="none" strike="noStrike" baseline="0" dirty="0">
                <a:solidFill>
                  <a:srgbClr val="3333B3"/>
                </a:solidFill>
                <a:latin typeface="CMSY10"/>
              </a:rPr>
              <a:t>	</a:t>
            </a:r>
            <a:r>
              <a:rPr lang="en-US" sz="2400" b="0" i="0" u="none" strike="noStrike" baseline="0" dirty="0">
                <a:solidFill>
                  <a:srgbClr val="000000"/>
                </a:solidFill>
                <a:latin typeface="NimbusSanL-Regu"/>
              </a:rPr>
              <a:t>Person dying in 55th year of age is count as 10</a:t>
            </a:r>
            <a:r>
              <a:rPr lang="cs-CZ" sz="2400" b="0" i="0" u="none" strike="noStrike" baseline="0" dirty="0">
                <a:solidFill>
                  <a:srgbClr val="000000"/>
                </a:solidFill>
                <a:latin typeface="NimbusSanL-Regu"/>
              </a:rPr>
              <a:t> </a:t>
            </a:r>
            <a:r>
              <a:rPr lang="cs-CZ" sz="2400" b="0" i="0" u="none" strike="noStrike" baseline="0" dirty="0" err="1">
                <a:solidFill>
                  <a:srgbClr val="000000"/>
                </a:solidFill>
                <a:latin typeface="NimbusSanL-Regu"/>
              </a:rPr>
              <a:t>etc</a:t>
            </a:r>
            <a:r>
              <a:rPr lang="cs-CZ" sz="2400" b="0" i="0" u="none" strike="noStrike" baseline="0" dirty="0">
                <a:solidFill>
                  <a:srgbClr val="000000"/>
                </a:solidFill>
                <a:latin typeface="NimbusSanL-Regu"/>
              </a:rPr>
              <a:t>.</a:t>
            </a:r>
          </a:p>
          <a:p>
            <a:r>
              <a:rPr lang="en-US" sz="2400" b="0" i="0" u="none" strike="noStrike" baseline="0" dirty="0">
                <a:solidFill>
                  <a:srgbClr val="000000"/>
                </a:solidFill>
                <a:latin typeface="NimbusSanL-Regu"/>
              </a:rPr>
              <a:t>The sum is divided by the number of deceased persons in the</a:t>
            </a:r>
            <a:r>
              <a:rPr lang="cs-CZ" sz="2400" b="0" i="0" u="none" strike="noStrike" baseline="0" dirty="0">
                <a:solidFill>
                  <a:srgbClr val="000000"/>
                </a:solidFill>
                <a:latin typeface="NimbusSanL-Regu"/>
              </a:rPr>
              <a:t> </a:t>
            </a:r>
            <a:r>
              <a:rPr lang="cs-CZ" sz="2400" b="0" i="0" u="none" strike="noStrike" baseline="0" dirty="0" err="1">
                <a:solidFill>
                  <a:srgbClr val="000000"/>
                </a:solidFill>
                <a:latin typeface="NimbusSanL-Regu"/>
              </a:rPr>
              <a:t>given</a:t>
            </a:r>
            <a:r>
              <a:rPr lang="cs-CZ" sz="2400" b="0" i="0" u="none" strike="noStrike" baseline="0" dirty="0">
                <a:solidFill>
                  <a:srgbClr val="000000"/>
                </a:solidFill>
                <a:latin typeface="NimbusSanL-Regu"/>
              </a:rPr>
              <a:t> </a:t>
            </a:r>
            <a:r>
              <a:rPr lang="cs-CZ" sz="2400" b="0" i="0" u="none" strike="noStrike" baseline="0" dirty="0" err="1">
                <a:solidFill>
                  <a:srgbClr val="000000"/>
                </a:solidFill>
                <a:latin typeface="NimbusSanL-Regu"/>
              </a:rPr>
              <a:t>year</a:t>
            </a:r>
            <a:r>
              <a:rPr lang="cs-CZ" sz="2400" b="0" i="0" u="none" strike="noStrike" baseline="0" dirty="0">
                <a:solidFill>
                  <a:srgbClr val="000000"/>
                </a:solidFill>
                <a:latin typeface="NimbusSanL-Regu"/>
              </a:rPr>
              <a:t>.</a:t>
            </a:r>
            <a:endParaRPr lang="cs-CZ" sz="2400" dirty="0"/>
          </a:p>
        </p:txBody>
      </p:sp>
    </p:spTree>
    <p:extLst>
      <p:ext uri="{BB962C8B-B14F-4D97-AF65-F5344CB8AC3E}">
        <p14:creationId xmlns:p14="http://schemas.microsoft.com/office/powerpoint/2010/main" val="10372126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569343" y="1145905"/>
            <a:ext cx="11093570" cy="4154984"/>
          </a:xfrm>
          <a:prstGeom prst="rect">
            <a:avLst/>
          </a:prstGeom>
        </p:spPr>
        <p:txBody>
          <a:bodyPr wrap="square">
            <a:spAutoFit/>
          </a:bodyPr>
          <a:lstStyle/>
          <a:p>
            <a:pPr algn="ctr"/>
            <a:r>
              <a:rPr lang="cs-CZ" sz="3200" b="1" i="0" u="none" strike="noStrike" baseline="0" dirty="0">
                <a:solidFill>
                  <a:srgbClr val="3333B3"/>
                </a:solidFill>
                <a:latin typeface="NimbusSanL-Regu"/>
              </a:rPr>
              <a:t>Data and </a:t>
            </a:r>
            <a:r>
              <a:rPr lang="cs-CZ" sz="3200" b="1" i="0" u="none" strike="noStrike" baseline="0" dirty="0" err="1">
                <a:solidFill>
                  <a:srgbClr val="3333B3"/>
                </a:solidFill>
                <a:latin typeface="NimbusSanL-Regu"/>
              </a:rPr>
              <a:t>their</a:t>
            </a:r>
            <a:r>
              <a:rPr lang="cs-CZ" sz="3200" b="1" i="0" u="none" strike="noStrike" baseline="0" dirty="0">
                <a:solidFill>
                  <a:srgbClr val="3333B3"/>
                </a:solidFill>
                <a:latin typeface="NimbusSanL-Regu"/>
              </a:rPr>
              <a:t> </a:t>
            </a:r>
            <a:r>
              <a:rPr lang="cs-CZ" sz="3200" b="1" i="0" u="none" strike="noStrike" baseline="0" dirty="0" err="1">
                <a:solidFill>
                  <a:srgbClr val="3333B3"/>
                </a:solidFill>
                <a:latin typeface="NimbusSanL-Regu"/>
              </a:rPr>
              <a:t>processing</a:t>
            </a:r>
            <a:endParaRPr lang="cs-CZ" sz="3200" b="1" i="0" u="none" strike="noStrike" baseline="0" dirty="0">
              <a:solidFill>
                <a:srgbClr val="3333B3"/>
              </a:solidFill>
              <a:latin typeface="NimbusSanL-Regu"/>
            </a:endParaRPr>
          </a:p>
          <a:p>
            <a:endParaRPr lang="cs-CZ" sz="3200" b="1" dirty="0">
              <a:solidFill>
                <a:srgbClr val="3333B3"/>
              </a:solidFill>
              <a:latin typeface="NimbusSanL-Regu"/>
            </a:endParaRPr>
          </a:p>
          <a:p>
            <a:endParaRPr lang="cs-CZ" sz="3200" b="1" i="0" u="none" strike="noStrike" baseline="0" dirty="0">
              <a:solidFill>
                <a:srgbClr val="3333B3"/>
              </a:solidFill>
              <a:latin typeface="NimbusSanL-Regu"/>
            </a:endParaRPr>
          </a:p>
          <a:p>
            <a:r>
              <a:rPr lang="en-US" sz="2400" b="0" i="0" u="none" strike="noStrike" baseline="0" dirty="0">
                <a:solidFill>
                  <a:srgbClr val="3333B3"/>
                </a:solidFill>
                <a:latin typeface="NimbusSanL-Regu"/>
              </a:rPr>
              <a:t>What is monitored – </a:t>
            </a:r>
            <a:r>
              <a:rPr lang="en-US" sz="2400" b="0" i="0" u="none" strike="noStrike" baseline="0" dirty="0">
                <a:latin typeface="NimbusSanL-Regu"/>
              </a:rPr>
              <a:t>sociodemographic characteristics of</a:t>
            </a:r>
            <a:r>
              <a:rPr lang="cs-CZ" sz="2400" b="0" i="0" u="none" strike="noStrike" baseline="0" dirty="0">
                <a:latin typeface="NimbusSanL-Regu"/>
              </a:rPr>
              <a:t> </a:t>
            </a:r>
            <a:r>
              <a:rPr lang="cs-CZ" sz="2400" b="0" i="0" u="none" strike="noStrike" baseline="0" dirty="0" err="1">
                <a:latin typeface="NimbusSanL-Regu"/>
              </a:rPr>
              <a:t>populatins</a:t>
            </a:r>
            <a:r>
              <a:rPr lang="cs-CZ" sz="2400" b="0" i="0" u="none" strike="noStrike" baseline="0" dirty="0">
                <a:latin typeface="NimbusSanL-Regu"/>
              </a:rPr>
              <a:t> in </a:t>
            </a:r>
            <a:r>
              <a:rPr lang="cs-CZ" sz="2400" b="0" i="0" u="none" strike="noStrike" baseline="0" dirty="0" err="1">
                <a:latin typeface="NimbusSanL-Regu"/>
              </a:rPr>
              <a:t>monitored</a:t>
            </a:r>
            <a:r>
              <a:rPr lang="cs-CZ" sz="2400" b="0" i="0" u="none" strike="noStrike" baseline="0" dirty="0">
                <a:latin typeface="NimbusSanL-Regu"/>
              </a:rPr>
              <a:t> </a:t>
            </a:r>
            <a:r>
              <a:rPr lang="cs-CZ" sz="2400" b="0" i="0" u="none" strike="noStrike" baseline="0" dirty="0" err="1">
                <a:latin typeface="NimbusSanL-Regu"/>
              </a:rPr>
              <a:t>localities</a:t>
            </a:r>
            <a:endParaRPr lang="cs-CZ" sz="2400" b="0" i="0" u="none" strike="noStrike" baseline="0" dirty="0">
              <a:latin typeface="NimbusSanL-Regu"/>
            </a:endParaRPr>
          </a:p>
          <a:p>
            <a:endParaRPr lang="cs-CZ" sz="2400" b="0" i="0" u="none" strike="noStrike" baseline="0" dirty="0">
              <a:solidFill>
                <a:srgbClr val="000000"/>
              </a:solidFill>
              <a:latin typeface="NimbusSanL-Regu"/>
            </a:endParaRPr>
          </a:p>
          <a:p>
            <a:r>
              <a:rPr lang="en-US" sz="2400" b="0" i="0" u="none" strike="noStrike" baseline="0" dirty="0">
                <a:solidFill>
                  <a:srgbClr val="000000"/>
                </a:solidFill>
                <a:latin typeface="NimbusSanL-Regu"/>
              </a:rPr>
              <a:t>Existing differences in age </a:t>
            </a:r>
            <a:r>
              <a:rPr lang="cs-CZ" sz="2400" dirty="0" err="1">
                <a:solidFill>
                  <a:srgbClr val="000000"/>
                </a:solidFill>
                <a:latin typeface="NimbusSanL-Regu"/>
              </a:rPr>
              <a:t>s</a:t>
            </a:r>
            <a:r>
              <a:rPr lang="en-US" sz="2400" b="0" i="0" u="none" strike="noStrike" baseline="0" dirty="0" err="1">
                <a:solidFill>
                  <a:srgbClr val="000000"/>
                </a:solidFill>
                <a:latin typeface="NimbusSanL-Regu"/>
              </a:rPr>
              <a:t>tructure</a:t>
            </a:r>
            <a:r>
              <a:rPr lang="en-US" sz="2400" b="0" i="0" u="none" strike="noStrike" baseline="0" dirty="0">
                <a:solidFill>
                  <a:srgbClr val="000000"/>
                </a:solidFill>
                <a:latin typeface="NimbusSanL-Regu"/>
              </a:rPr>
              <a:t> and gender</a:t>
            </a:r>
            <a:r>
              <a:rPr lang="cs-CZ" sz="2400" b="0" i="0" u="none" strike="noStrike" baseline="0" dirty="0">
                <a:solidFill>
                  <a:srgbClr val="000000"/>
                </a:solidFill>
                <a:latin typeface="NimbusSanL-Regu"/>
              </a:rPr>
              <a:t> </a:t>
            </a:r>
            <a:r>
              <a:rPr lang="en-US" sz="2400" b="0" i="0" u="none" strike="noStrike" baseline="0" dirty="0">
                <a:solidFill>
                  <a:srgbClr val="000000"/>
                </a:solidFill>
                <a:latin typeface="NimbusSanL-Regu"/>
              </a:rPr>
              <a:t>representations, income, type of housing, and many s</a:t>
            </a:r>
            <a:r>
              <a:rPr lang="cs-CZ" sz="2400" b="0" i="0" u="none" strike="noStrike" baseline="0" dirty="0">
                <a:solidFill>
                  <a:srgbClr val="000000"/>
                </a:solidFill>
                <a:latin typeface="NimbusSanL-Regu"/>
              </a:rPr>
              <a:t>i</a:t>
            </a:r>
            <a:r>
              <a:rPr lang="en-US" sz="2400" b="0" i="0" u="none" strike="noStrike" baseline="0" dirty="0" err="1">
                <a:solidFill>
                  <a:srgbClr val="000000"/>
                </a:solidFill>
                <a:latin typeface="NimbusSanL-Regu"/>
              </a:rPr>
              <a:t>milar</a:t>
            </a:r>
            <a:r>
              <a:rPr lang="cs-CZ" sz="2400" b="0" i="0" u="none" strike="noStrike" baseline="0" dirty="0">
                <a:solidFill>
                  <a:srgbClr val="000000"/>
                </a:solidFill>
                <a:latin typeface="NimbusSanL-Regu"/>
              </a:rPr>
              <a:t> </a:t>
            </a:r>
            <a:r>
              <a:rPr lang="en-US" sz="2400" b="0" i="0" u="none" strike="noStrike" baseline="0" dirty="0">
                <a:solidFill>
                  <a:srgbClr val="000000"/>
                </a:solidFill>
                <a:latin typeface="NimbusSanL-Regu"/>
              </a:rPr>
              <a:t>indicators can identify differences which were not caused by</a:t>
            </a:r>
            <a:r>
              <a:rPr lang="cs-CZ" sz="2400" b="0" i="0" u="none" strike="noStrike" baseline="0" dirty="0">
                <a:solidFill>
                  <a:srgbClr val="000000"/>
                </a:solidFill>
                <a:latin typeface="NimbusSanL-Regu"/>
              </a:rPr>
              <a:t> </a:t>
            </a:r>
            <a:r>
              <a:rPr lang="en-US" sz="2400" b="0" i="0" u="none" strike="noStrike" baseline="0" dirty="0">
                <a:solidFill>
                  <a:srgbClr val="000000"/>
                </a:solidFill>
                <a:latin typeface="NimbusSanL-Regu"/>
              </a:rPr>
              <a:t>the power station but </a:t>
            </a:r>
            <a:r>
              <a:rPr lang="cs-CZ" sz="2400" b="0" i="0" u="none" strike="noStrike" baseline="0" dirty="0">
                <a:solidFill>
                  <a:srgbClr val="000000"/>
                </a:solidFill>
                <a:latin typeface="NimbusSanL-Regu"/>
              </a:rPr>
              <a:t>just </a:t>
            </a:r>
            <a:r>
              <a:rPr lang="en-US" sz="2400" b="0" i="0" u="none" strike="noStrike" baseline="0" dirty="0">
                <a:solidFill>
                  <a:srgbClr val="000000"/>
                </a:solidFill>
                <a:latin typeface="NimbusSanL-Regu"/>
              </a:rPr>
              <a:t>differences in these characteristics</a:t>
            </a:r>
            <a:r>
              <a:rPr lang="cs-CZ" sz="2400" b="0" i="0" u="none" strike="noStrike" baseline="0" dirty="0">
                <a:solidFill>
                  <a:srgbClr val="000000"/>
                </a:solidFill>
                <a:latin typeface="NimbusSanL-Regu"/>
              </a:rPr>
              <a:t> </a:t>
            </a:r>
            <a:r>
              <a:rPr lang="cs-CZ" sz="2400" b="0" i="0" u="none" strike="noStrike" baseline="0" dirty="0" err="1">
                <a:solidFill>
                  <a:srgbClr val="000000"/>
                </a:solidFill>
                <a:latin typeface="NimbusSanL-Regu"/>
              </a:rPr>
              <a:t>themselves</a:t>
            </a:r>
            <a:r>
              <a:rPr lang="cs-CZ" sz="2400" b="0" i="0" u="none" strike="noStrike" baseline="0" dirty="0">
                <a:solidFill>
                  <a:srgbClr val="000000"/>
                </a:solidFill>
                <a:latin typeface="NimbusSanL-Regu"/>
              </a:rPr>
              <a:t>.</a:t>
            </a:r>
            <a:endParaRPr lang="cs-CZ" sz="2400" dirty="0"/>
          </a:p>
        </p:txBody>
      </p:sp>
    </p:spTree>
    <p:extLst>
      <p:ext uri="{BB962C8B-B14F-4D97-AF65-F5344CB8AC3E}">
        <p14:creationId xmlns:p14="http://schemas.microsoft.com/office/powerpoint/2010/main" val="39588143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414068" y="1351508"/>
            <a:ext cx="11145328" cy="4401205"/>
          </a:xfrm>
          <a:prstGeom prst="rect">
            <a:avLst/>
          </a:prstGeom>
        </p:spPr>
        <p:txBody>
          <a:bodyPr wrap="square">
            <a:spAutoFit/>
          </a:bodyPr>
          <a:lstStyle/>
          <a:p>
            <a:pPr algn="ctr"/>
            <a:r>
              <a:rPr lang="en-US" sz="3200" b="0" i="0" u="none" strike="noStrike" baseline="0" dirty="0">
                <a:solidFill>
                  <a:srgbClr val="3333B3"/>
                </a:solidFill>
                <a:latin typeface="NimbusSanL-Regu"/>
              </a:rPr>
              <a:t>Why data from Czech Statistical Office </a:t>
            </a:r>
            <a:r>
              <a:rPr lang="en-US" sz="3200" b="0" i="0" u="none" strike="noStrike" baseline="0" dirty="0" err="1">
                <a:solidFill>
                  <a:srgbClr val="3333B3"/>
                </a:solidFill>
                <a:latin typeface="NimbusSanL-Regu"/>
              </a:rPr>
              <a:t>wer</a:t>
            </a:r>
            <a:r>
              <a:rPr lang="cs-CZ" sz="3200" b="0" i="0" u="none" strike="noStrike" baseline="0" dirty="0">
                <a:solidFill>
                  <a:srgbClr val="3333B3"/>
                </a:solidFill>
                <a:latin typeface="NimbusSanL-Regu"/>
              </a:rPr>
              <a:t>e</a:t>
            </a:r>
            <a:r>
              <a:rPr lang="en-US" sz="3200" b="0" i="0" u="none" strike="noStrike" baseline="0" dirty="0">
                <a:solidFill>
                  <a:srgbClr val="3333B3"/>
                </a:solidFill>
                <a:latin typeface="NimbusSanL-Regu"/>
              </a:rPr>
              <a:t> chosen</a:t>
            </a:r>
            <a:endParaRPr lang="cs-CZ" sz="3200" b="0" i="0" u="none" strike="noStrike" baseline="0" dirty="0">
              <a:solidFill>
                <a:srgbClr val="3333B3"/>
              </a:solidFill>
              <a:latin typeface="NimbusSanL-Regu"/>
            </a:endParaRPr>
          </a:p>
          <a:p>
            <a:endParaRPr lang="en-US" sz="3200" b="0" i="0" u="none" strike="noStrike" baseline="0" dirty="0">
              <a:solidFill>
                <a:srgbClr val="3333B3"/>
              </a:solidFill>
              <a:latin typeface="NimbusSanL-Regu"/>
            </a:endParaRPr>
          </a:p>
          <a:p>
            <a:r>
              <a:rPr lang="en-US" sz="2400" b="0" i="0" u="none" strike="noStrike" baseline="0" dirty="0">
                <a:solidFill>
                  <a:srgbClr val="000000"/>
                </a:solidFill>
                <a:latin typeface="NimbusSanL-Regu"/>
              </a:rPr>
              <a:t>There is </a:t>
            </a:r>
            <a:r>
              <a:rPr lang="en-US" sz="2400" b="0" i="0" u="none" strike="noStrike" baseline="0" dirty="0" err="1">
                <a:solidFill>
                  <a:srgbClr val="000000"/>
                </a:solidFill>
                <a:latin typeface="NimbusSanL-Regu"/>
              </a:rPr>
              <a:t>quarantee</a:t>
            </a:r>
            <a:r>
              <a:rPr lang="en-US" sz="2400" b="0" i="0" u="none" strike="noStrike" baseline="0" dirty="0">
                <a:solidFill>
                  <a:srgbClr val="000000"/>
                </a:solidFill>
                <a:latin typeface="NimbusSanL-Regu"/>
              </a:rPr>
              <a:t> of the same method of data collection,</a:t>
            </a:r>
            <a:r>
              <a:rPr lang="cs-CZ" sz="2400" b="0" i="0" u="none" strike="noStrike" baseline="0" dirty="0">
                <a:solidFill>
                  <a:srgbClr val="000000"/>
                </a:solidFill>
                <a:latin typeface="NimbusSanL-Regu"/>
              </a:rPr>
              <a:t> </a:t>
            </a:r>
            <a:r>
              <a:rPr lang="en-US" sz="2400" b="0" i="0" u="none" strike="noStrike" baseline="0" dirty="0">
                <a:solidFill>
                  <a:srgbClr val="000000"/>
                </a:solidFill>
                <a:latin typeface="NimbusSanL-Regu"/>
              </a:rPr>
              <a:t>which can </a:t>
            </a:r>
            <a:r>
              <a:rPr lang="en-US" sz="2400" b="0" i="0" u="none" strike="noStrike" baseline="0" dirty="0" err="1">
                <a:solidFill>
                  <a:srgbClr val="000000"/>
                </a:solidFill>
                <a:latin typeface="NimbusSanL-Regu"/>
              </a:rPr>
              <a:t>elliminate</a:t>
            </a:r>
            <a:r>
              <a:rPr lang="en-US" sz="2400" b="0" i="0" u="none" strike="noStrike" baseline="0" dirty="0">
                <a:solidFill>
                  <a:srgbClr val="000000"/>
                </a:solidFill>
                <a:latin typeface="NimbusSanL-Regu"/>
              </a:rPr>
              <a:t> artificial differences given by various</a:t>
            </a:r>
            <a:r>
              <a:rPr lang="cs-CZ" sz="2400" b="0" i="0" u="none" strike="noStrike" baseline="0" dirty="0">
                <a:solidFill>
                  <a:srgbClr val="000000"/>
                </a:solidFill>
                <a:latin typeface="NimbusSanL-Regu"/>
              </a:rPr>
              <a:t> </a:t>
            </a:r>
            <a:r>
              <a:rPr lang="en-US" sz="2400" b="0" i="0" u="none" strike="noStrike" baseline="0" dirty="0">
                <a:solidFill>
                  <a:srgbClr val="000000"/>
                </a:solidFill>
                <a:latin typeface="NimbusSanL-Regu"/>
              </a:rPr>
              <a:t>probability of disease record in various </a:t>
            </a:r>
            <a:r>
              <a:rPr lang="en-US" sz="2400" b="0" i="0" u="none" strike="noStrike" baseline="0" dirty="0" err="1">
                <a:solidFill>
                  <a:srgbClr val="000000"/>
                </a:solidFill>
                <a:latin typeface="NimbusSanL-Regu"/>
              </a:rPr>
              <a:t>locat</a:t>
            </a:r>
            <a:r>
              <a:rPr lang="cs-CZ" sz="2400" b="0" i="0" u="none" strike="noStrike" baseline="0" dirty="0">
                <a:solidFill>
                  <a:srgbClr val="000000"/>
                </a:solidFill>
                <a:latin typeface="NimbusSanL-Regu"/>
              </a:rPr>
              <a:t>i</a:t>
            </a:r>
            <a:r>
              <a:rPr lang="en-US" sz="2400" b="0" i="0" u="none" strike="noStrike" baseline="0" dirty="0" err="1">
                <a:solidFill>
                  <a:srgbClr val="000000"/>
                </a:solidFill>
                <a:latin typeface="NimbusSanL-Regu"/>
              </a:rPr>
              <a:t>ons</a:t>
            </a:r>
            <a:r>
              <a:rPr lang="en-US" sz="2400" b="0" i="0" u="none" strike="noStrike" baseline="0" dirty="0">
                <a:solidFill>
                  <a:srgbClr val="000000"/>
                </a:solidFill>
                <a:latin typeface="NimbusSanL-Regu"/>
              </a:rPr>
              <a:t>. </a:t>
            </a:r>
            <a:endParaRPr lang="cs-CZ" sz="2400" b="0" i="0" u="none" strike="noStrike" baseline="0" dirty="0">
              <a:solidFill>
                <a:srgbClr val="000000"/>
              </a:solidFill>
              <a:latin typeface="NimbusSanL-Regu"/>
            </a:endParaRPr>
          </a:p>
          <a:p>
            <a:endParaRPr lang="cs-CZ" sz="2400" b="0" i="0" u="none" strike="noStrike" baseline="0" dirty="0">
              <a:solidFill>
                <a:srgbClr val="000000"/>
              </a:solidFill>
              <a:latin typeface="NimbusSanL-Regu"/>
            </a:endParaRPr>
          </a:p>
          <a:p>
            <a:r>
              <a:rPr lang="en-US" sz="2400" b="0" i="0" u="none" strike="noStrike" baseline="0" dirty="0">
                <a:solidFill>
                  <a:srgbClr val="000000"/>
                </a:solidFill>
                <a:latin typeface="NimbusSanL-Regu"/>
              </a:rPr>
              <a:t>It happened</a:t>
            </a:r>
            <a:r>
              <a:rPr lang="cs-CZ" sz="2400" b="0" i="0" u="none" strike="noStrike" baseline="0" dirty="0">
                <a:solidFill>
                  <a:srgbClr val="000000"/>
                </a:solidFill>
                <a:latin typeface="NimbusSanL-Regu"/>
              </a:rPr>
              <a:t> </a:t>
            </a:r>
            <a:r>
              <a:rPr lang="en-US" sz="2400" b="0" i="0" u="none" strike="noStrike" baseline="0" dirty="0">
                <a:solidFill>
                  <a:srgbClr val="000000"/>
                </a:solidFill>
                <a:latin typeface="NimbusSanL-Regu"/>
              </a:rPr>
              <a:t>for example at Hiroshima and Nagasaki, where impact of</a:t>
            </a:r>
            <a:r>
              <a:rPr lang="cs-CZ" sz="2400" b="0" i="0" u="none" strike="noStrike" baseline="0" dirty="0">
                <a:solidFill>
                  <a:srgbClr val="000000"/>
                </a:solidFill>
                <a:latin typeface="NimbusSanL-Regu"/>
              </a:rPr>
              <a:t> </a:t>
            </a:r>
            <a:r>
              <a:rPr lang="en-US" sz="2400" b="0" i="0" u="none" strike="noStrike" baseline="0" dirty="0">
                <a:solidFill>
                  <a:srgbClr val="000000"/>
                </a:solidFill>
                <a:latin typeface="NimbusSanL-Regu"/>
              </a:rPr>
              <a:t>nuclear bombarding on population health was overestimated.</a:t>
            </a:r>
          </a:p>
          <a:p>
            <a:r>
              <a:rPr lang="en-US" sz="2400" b="0" i="0" u="none" strike="noStrike" baseline="0" dirty="0">
                <a:solidFill>
                  <a:srgbClr val="000000"/>
                </a:solidFill>
                <a:latin typeface="NimbusSanL-Regu"/>
              </a:rPr>
              <a:t>The reason was that residents from these two towns were</a:t>
            </a:r>
            <a:r>
              <a:rPr lang="cs-CZ" sz="2400" b="0" i="0" u="none" strike="noStrike" baseline="0" dirty="0">
                <a:solidFill>
                  <a:srgbClr val="000000"/>
                </a:solidFill>
                <a:latin typeface="NimbusSanL-Regu"/>
              </a:rPr>
              <a:t> </a:t>
            </a:r>
            <a:r>
              <a:rPr lang="en-US" sz="2400" b="0" i="0" u="none" strike="noStrike" baseline="0" dirty="0">
                <a:solidFill>
                  <a:srgbClr val="000000"/>
                </a:solidFill>
                <a:latin typeface="NimbusSanL-Regu"/>
              </a:rPr>
              <a:t>examined much more carefully than the rest of Japan</a:t>
            </a:r>
            <a:r>
              <a:rPr lang="cs-CZ" sz="2400" b="0" i="0" u="none" strike="noStrike" baseline="0" dirty="0">
                <a:solidFill>
                  <a:srgbClr val="000000"/>
                </a:solidFill>
                <a:latin typeface="NimbusSanL-Regu"/>
              </a:rPr>
              <a:t> </a:t>
            </a:r>
            <a:r>
              <a:rPr lang="en-US" sz="2400" b="0" i="0" u="none" strike="noStrike" baseline="0" dirty="0">
                <a:solidFill>
                  <a:srgbClr val="000000"/>
                </a:solidFill>
                <a:latin typeface="NimbusSanL-Regu"/>
              </a:rPr>
              <a:t>population and part of detected differences aroused from this</a:t>
            </a:r>
            <a:r>
              <a:rPr lang="cs-CZ" sz="2400" b="0" i="0" u="none" strike="noStrike" baseline="0" dirty="0">
                <a:solidFill>
                  <a:srgbClr val="000000"/>
                </a:solidFill>
                <a:latin typeface="NimbusSanL-Regu"/>
              </a:rPr>
              <a:t> </a:t>
            </a:r>
            <a:r>
              <a:rPr lang="cs-CZ" sz="2400" b="0" i="0" u="none" strike="noStrike" baseline="0" dirty="0" err="1">
                <a:solidFill>
                  <a:srgbClr val="000000"/>
                </a:solidFill>
                <a:latin typeface="NimbusSanL-Regu"/>
              </a:rPr>
              <a:t>fact</a:t>
            </a:r>
            <a:r>
              <a:rPr lang="cs-CZ" sz="2400" b="0" i="0" u="none" strike="noStrike" baseline="0" dirty="0">
                <a:solidFill>
                  <a:srgbClr val="000000"/>
                </a:solidFill>
                <a:latin typeface="NimbusSanL-Regu"/>
              </a:rPr>
              <a:t>.</a:t>
            </a:r>
            <a:endParaRPr lang="cs-CZ" sz="2400" dirty="0"/>
          </a:p>
        </p:txBody>
      </p:sp>
    </p:spTree>
    <p:extLst>
      <p:ext uri="{BB962C8B-B14F-4D97-AF65-F5344CB8AC3E}">
        <p14:creationId xmlns:p14="http://schemas.microsoft.com/office/powerpoint/2010/main" val="28787809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6A15AC1-F5B7-47B5-90A9-690899DA497A}"/>
              </a:ext>
            </a:extLst>
          </p:cNvPr>
          <p:cNvSpPr>
            <a:spLocks noGrp="1"/>
          </p:cNvSpPr>
          <p:nvPr>
            <p:ph type="title"/>
          </p:nvPr>
        </p:nvSpPr>
        <p:spPr/>
        <p:txBody>
          <a:bodyPr/>
          <a:lstStyle/>
          <a:p>
            <a:endParaRPr lang="cs-CZ"/>
          </a:p>
        </p:txBody>
      </p:sp>
      <p:sp>
        <p:nvSpPr>
          <p:cNvPr id="3" name="Zástupný symbol pro obsah 2">
            <a:extLst>
              <a:ext uri="{FF2B5EF4-FFF2-40B4-BE49-F238E27FC236}">
                <a16:creationId xmlns:a16="http://schemas.microsoft.com/office/drawing/2014/main" id="{92802A19-C976-46E9-ADA1-ED41BB3578E5}"/>
              </a:ext>
            </a:extLst>
          </p:cNvPr>
          <p:cNvSpPr>
            <a:spLocks noGrp="1"/>
          </p:cNvSpPr>
          <p:nvPr>
            <p:ph idx="1"/>
          </p:nvPr>
        </p:nvSpPr>
        <p:spPr/>
        <p:txBody>
          <a:bodyPr/>
          <a:lstStyle/>
          <a:p>
            <a:r>
              <a:rPr lang="en-US" dirty="0"/>
              <a:t>Dear colleagues!</a:t>
            </a:r>
            <a:endParaRPr lang="cs-CZ" dirty="0"/>
          </a:p>
          <a:p>
            <a:r>
              <a:rPr lang="en-US" dirty="0"/>
              <a:t>I checked carefully the whole presentation. Where it was necessary, I added few comments or explanatory notes. I hope, that the presentation is quite self-explanatory now. If you have any questions, please, do not hesitate to ask me any question. I will do my best to answer them as well as I can. </a:t>
            </a:r>
            <a:endParaRPr lang="cs-CZ" dirty="0"/>
          </a:p>
          <a:p>
            <a:r>
              <a:rPr lang="en-US" dirty="0"/>
              <a:t>My email is : </a:t>
            </a:r>
            <a:r>
              <a:rPr lang="en-US" u="sng" dirty="0">
                <a:hlinkClick r:id="rId2"/>
              </a:rPr>
              <a:t>krsek@med.muni.cz</a:t>
            </a:r>
            <a:endParaRPr lang="cs-CZ" dirty="0"/>
          </a:p>
          <a:p>
            <a:r>
              <a:rPr lang="en-US" dirty="0"/>
              <a:t>Good luck!</a:t>
            </a:r>
            <a:endParaRPr lang="cs-CZ" dirty="0"/>
          </a:p>
          <a:p>
            <a:r>
              <a:rPr lang="en-US" dirty="0"/>
              <a:t>Martin Krsek</a:t>
            </a:r>
            <a:endParaRPr lang="cs-CZ" dirty="0"/>
          </a:p>
          <a:p>
            <a:endParaRPr lang="cs-CZ" dirty="0"/>
          </a:p>
        </p:txBody>
      </p:sp>
    </p:spTree>
    <p:extLst>
      <p:ext uri="{BB962C8B-B14F-4D97-AF65-F5344CB8AC3E}">
        <p14:creationId xmlns:p14="http://schemas.microsoft.com/office/powerpoint/2010/main" val="14085343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448573" y="828288"/>
            <a:ext cx="11455879" cy="4401205"/>
          </a:xfrm>
          <a:prstGeom prst="rect">
            <a:avLst/>
          </a:prstGeom>
        </p:spPr>
        <p:txBody>
          <a:bodyPr wrap="square">
            <a:spAutoFit/>
          </a:bodyPr>
          <a:lstStyle/>
          <a:p>
            <a:pPr algn="ctr"/>
            <a:r>
              <a:rPr lang="cs-CZ" sz="3200" b="1" i="0" u="none" strike="noStrike" baseline="0" dirty="0">
                <a:solidFill>
                  <a:srgbClr val="3333B3"/>
                </a:solidFill>
                <a:latin typeface="NimbusSanL-Regu"/>
              </a:rPr>
              <a:t>General </a:t>
            </a:r>
            <a:r>
              <a:rPr lang="cs-CZ" sz="3200" b="1" i="0" u="none" strike="noStrike" baseline="0" dirty="0" err="1">
                <a:solidFill>
                  <a:srgbClr val="3333B3"/>
                </a:solidFill>
                <a:latin typeface="NimbusSanL-Regu"/>
              </a:rPr>
              <a:t>knowledge</a:t>
            </a:r>
            <a:endParaRPr lang="cs-CZ" sz="3200" b="1" i="0" u="none" strike="noStrike" baseline="0" dirty="0">
              <a:solidFill>
                <a:srgbClr val="3333B3"/>
              </a:solidFill>
              <a:latin typeface="NimbusSanL-Regu"/>
            </a:endParaRPr>
          </a:p>
          <a:p>
            <a:pPr algn="ctr"/>
            <a:endParaRPr lang="cs-CZ" sz="3200" b="1" i="0" u="none" strike="noStrike" baseline="0" dirty="0">
              <a:solidFill>
                <a:srgbClr val="3333B3"/>
              </a:solidFill>
              <a:latin typeface="NimbusSanL-Regu"/>
            </a:endParaRPr>
          </a:p>
          <a:p>
            <a:r>
              <a:rPr lang="cs-CZ" sz="2400" b="0" i="0" u="none" strike="noStrike" baseline="0" dirty="0" err="1">
                <a:solidFill>
                  <a:srgbClr val="3333B3"/>
                </a:solidFill>
                <a:latin typeface="NimbusSanL-Regu"/>
              </a:rPr>
              <a:t>Leukemia</a:t>
            </a:r>
            <a:endParaRPr lang="cs-CZ" sz="2400" b="0" i="0" u="none" strike="noStrike" baseline="0" dirty="0">
              <a:solidFill>
                <a:srgbClr val="3333B3"/>
              </a:solidFill>
              <a:latin typeface="NimbusSanL-Regu"/>
            </a:endParaRPr>
          </a:p>
          <a:p>
            <a:r>
              <a:rPr lang="en-US" sz="2400" b="0" i="0" u="none" strike="noStrike" baseline="0" dirty="0">
                <a:solidFill>
                  <a:srgbClr val="000000"/>
                </a:solidFill>
                <a:latin typeface="NimbusSanL-Regu"/>
              </a:rPr>
              <a:t>Bigger incidence od leukemia, mainly for children, was</a:t>
            </a:r>
            <a:r>
              <a:rPr lang="cs-CZ" sz="2400" b="0" i="0" u="none" strike="noStrike" baseline="0" dirty="0">
                <a:solidFill>
                  <a:srgbClr val="000000"/>
                </a:solidFill>
                <a:latin typeface="NimbusSanL-Regu"/>
              </a:rPr>
              <a:t> </a:t>
            </a:r>
            <a:r>
              <a:rPr lang="en-US" sz="2400" b="0" i="0" u="none" strike="noStrike" baseline="0" dirty="0">
                <a:solidFill>
                  <a:srgbClr val="000000"/>
                </a:solidFill>
                <a:latin typeface="NimbusSanL-Regu"/>
              </a:rPr>
              <a:t>described close to nuclear power plants. </a:t>
            </a:r>
            <a:endParaRPr lang="cs-CZ" sz="2400" b="0" i="0" u="none" strike="noStrike" baseline="0" dirty="0">
              <a:solidFill>
                <a:srgbClr val="000000"/>
              </a:solidFill>
              <a:latin typeface="NimbusSanL-Regu"/>
            </a:endParaRPr>
          </a:p>
          <a:p>
            <a:r>
              <a:rPr lang="en-US" sz="2400" b="0" i="0" u="none" strike="noStrike" baseline="0" dirty="0">
                <a:solidFill>
                  <a:srgbClr val="000000"/>
                </a:solidFill>
                <a:latin typeface="NimbusSanL-Regu"/>
              </a:rPr>
              <a:t>The reason </a:t>
            </a:r>
            <a:r>
              <a:rPr lang="cs-CZ" sz="2400" b="0" i="0" u="none" strike="noStrike" baseline="0" dirty="0" err="1">
                <a:solidFill>
                  <a:srgbClr val="000000"/>
                </a:solidFill>
                <a:latin typeface="NimbusSanL-Regu"/>
              </a:rPr>
              <a:t>could</a:t>
            </a:r>
            <a:r>
              <a:rPr lang="cs-CZ" sz="2400" b="0" i="0" u="none" strike="noStrike" baseline="0" dirty="0">
                <a:solidFill>
                  <a:srgbClr val="000000"/>
                </a:solidFill>
                <a:latin typeface="NimbusSanL-Regu"/>
              </a:rPr>
              <a:t> </a:t>
            </a:r>
            <a:r>
              <a:rPr lang="cs-CZ" sz="2400" b="0" i="0" u="none" strike="noStrike" baseline="0" dirty="0" err="1">
                <a:solidFill>
                  <a:srgbClr val="000000"/>
                </a:solidFill>
                <a:latin typeface="NimbusSanL-Regu"/>
              </a:rPr>
              <a:t>be</a:t>
            </a:r>
            <a:r>
              <a:rPr lang="cs-CZ" sz="2400" b="0" i="0" u="none" strike="noStrike" baseline="0" dirty="0">
                <a:solidFill>
                  <a:srgbClr val="000000"/>
                </a:solidFill>
                <a:latin typeface="NimbusSanL-Regu"/>
              </a:rPr>
              <a:t> </a:t>
            </a:r>
            <a:r>
              <a:rPr lang="en-US" sz="2400" b="0" i="0" u="none" strike="noStrike" baseline="0" dirty="0">
                <a:solidFill>
                  <a:srgbClr val="000000"/>
                </a:solidFill>
                <a:latin typeface="NimbusSanL-Regu"/>
              </a:rPr>
              <a:t>not</a:t>
            </a:r>
            <a:r>
              <a:rPr lang="cs-CZ" sz="2400" b="0" i="0" u="none" strike="noStrike" baseline="0" dirty="0">
                <a:solidFill>
                  <a:srgbClr val="000000"/>
                </a:solidFill>
                <a:latin typeface="NimbusSanL-Regu"/>
              </a:rPr>
              <a:t> </a:t>
            </a:r>
            <a:r>
              <a:rPr lang="en-US" sz="2400" b="0" i="0" u="none" strike="noStrike" baseline="0" dirty="0">
                <a:solidFill>
                  <a:srgbClr val="000000"/>
                </a:solidFill>
                <a:latin typeface="NimbusSanL-Regu"/>
              </a:rPr>
              <a:t>radiation, but accumulation of many people from distant</a:t>
            </a:r>
          </a:p>
          <a:p>
            <a:r>
              <a:rPr lang="en-US" sz="2400" b="0" i="0" u="none" strike="noStrike" baseline="0" dirty="0">
                <a:solidFill>
                  <a:srgbClr val="000000"/>
                </a:solidFill>
                <a:latin typeface="NimbusSanL-Regu"/>
              </a:rPr>
              <a:t>localities and mutual attacks of viruses, which can cause not</a:t>
            </a:r>
            <a:r>
              <a:rPr lang="cs-CZ" sz="2400" b="0" i="0" u="none" strike="noStrike" baseline="0" dirty="0">
                <a:solidFill>
                  <a:srgbClr val="000000"/>
                </a:solidFill>
                <a:latin typeface="NimbusSanL-Regu"/>
              </a:rPr>
              <a:t> </a:t>
            </a:r>
            <a:r>
              <a:rPr lang="en-US" sz="2400" b="0" i="0" u="none" strike="noStrike" baseline="0" dirty="0">
                <a:solidFill>
                  <a:srgbClr val="000000"/>
                </a:solidFill>
                <a:latin typeface="NimbusSanL-Regu"/>
              </a:rPr>
              <a:t>only banal diseases, but can be also oncogenic. </a:t>
            </a:r>
            <a:endParaRPr lang="cs-CZ" sz="2400" b="0" i="0" u="none" strike="noStrike" baseline="0" dirty="0">
              <a:solidFill>
                <a:srgbClr val="000000"/>
              </a:solidFill>
              <a:latin typeface="NimbusSanL-Regu"/>
            </a:endParaRPr>
          </a:p>
          <a:p>
            <a:r>
              <a:rPr lang="en-US" sz="2400" b="0" i="0" u="none" strike="noStrike" baseline="0" dirty="0">
                <a:solidFill>
                  <a:srgbClr val="000000"/>
                </a:solidFill>
                <a:latin typeface="NimbusSanL-Regu"/>
              </a:rPr>
              <a:t>This is not the</a:t>
            </a:r>
            <a:r>
              <a:rPr lang="cs-CZ" sz="2400" b="0" i="0" u="none" strike="noStrike" baseline="0" dirty="0">
                <a:solidFill>
                  <a:srgbClr val="000000"/>
                </a:solidFill>
                <a:latin typeface="NimbusSanL-Regu"/>
              </a:rPr>
              <a:t> </a:t>
            </a:r>
            <a:r>
              <a:rPr lang="en-US" sz="2400" b="0" i="0" u="none" strike="noStrike" baseline="0" dirty="0">
                <a:solidFill>
                  <a:srgbClr val="000000"/>
                </a:solidFill>
                <a:latin typeface="NimbusSanL-Regu"/>
              </a:rPr>
              <a:t>case only for nuclear power stations, but </a:t>
            </a:r>
            <a:r>
              <a:rPr lang="cs-CZ" sz="2400" b="0" i="0" u="none" strike="noStrike" baseline="0" dirty="0" err="1">
                <a:solidFill>
                  <a:srgbClr val="000000"/>
                </a:solidFill>
                <a:latin typeface="NimbusSanL-Regu"/>
              </a:rPr>
              <a:t>any</a:t>
            </a:r>
            <a:r>
              <a:rPr lang="en-US" sz="2400" b="0" i="0" u="none" strike="noStrike" baseline="0" dirty="0">
                <a:solidFill>
                  <a:srgbClr val="000000"/>
                </a:solidFill>
                <a:latin typeface="NimbusSanL-Regu"/>
              </a:rPr>
              <a:t> large scale building site</a:t>
            </a:r>
            <a:r>
              <a:rPr lang="cs-CZ" sz="2400" b="0" i="0" u="none" strike="noStrike" baseline="0" dirty="0">
                <a:solidFill>
                  <a:srgbClr val="000000"/>
                </a:solidFill>
                <a:latin typeface="NimbusSanL-Regu"/>
              </a:rPr>
              <a:t>s</a:t>
            </a:r>
            <a:r>
              <a:rPr lang="en-US" sz="2400" b="0" i="0" u="none" strike="noStrike" baseline="0" dirty="0">
                <a:solidFill>
                  <a:srgbClr val="000000"/>
                </a:solidFill>
                <a:latin typeface="NimbusSanL-Regu"/>
              </a:rPr>
              <a:t>,</a:t>
            </a:r>
            <a:r>
              <a:rPr lang="cs-CZ" sz="2400" b="0" i="0" u="none" strike="noStrike" baseline="0" dirty="0">
                <a:solidFill>
                  <a:srgbClr val="000000"/>
                </a:solidFill>
                <a:latin typeface="NimbusSanL-Regu"/>
              </a:rPr>
              <a:t> </a:t>
            </a:r>
            <a:r>
              <a:rPr lang="en-US" sz="2400" b="0" i="0" u="none" strike="noStrike" baseline="0" dirty="0">
                <a:solidFill>
                  <a:srgbClr val="000000"/>
                </a:solidFill>
                <a:latin typeface="NimbusSanL-Regu"/>
              </a:rPr>
              <a:t>where very different professions of workers are taking turns</a:t>
            </a:r>
            <a:r>
              <a:rPr lang="cs-CZ" sz="2400" b="0" i="0" u="none" strike="noStrike" baseline="0" dirty="0">
                <a:solidFill>
                  <a:srgbClr val="000000"/>
                </a:solidFill>
                <a:latin typeface="NimbusSanL-Regu"/>
              </a:rPr>
              <a:t> </a:t>
            </a:r>
            <a:r>
              <a:rPr lang="en-US" sz="2400" b="0" i="0" u="none" strike="noStrike" baseline="0" dirty="0">
                <a:solidFill>
                  <a:srgbClr val="000000"/>
                </a:solidFill>
                <a:latin typeface="NimbusSanL-Regu"/>
              </a:rPr>
              <a:t>in big numbers</a:t>
            </a:r>
            <a:r>
              <a:rPr lang="cs-CZ" sz="2400" b="0" i="0" u="none" strike="noStrike" baseline="0" dirty="0">
                <a:solidFill>
                  <a:srgbClr val="000000"/>
                </a:solidFill>
                <a:latin typeface="NimbusSanL-Regu"/>
              </a:rPr>
              <a:t> </a:t>
            </a:r>
            <a:r>
              <a:rPr lang="en-US" sz="2400" b="0" i="0" u="none" strike="noStrike" baseline="0" dirty="0">
                <a:solidFill>
                  <a:srgbClr val="000000"/>
                </a:solidFill>
                <a:latin typeface="NimbusSanL-Regu"/>
              </a:rPr>
              <a:t>(</a:t>
            </a:r>
            <a:r>
              <a:rPr lang="en-US" sz="2400" b="0" i="0" u="none" strike="noStrike" baseline="0" dirty="0" err="1">
                <a:solidFill>
                  <a:srgbClr val="000000"/>
                </a:solidFill>
                <a:latin typeface="NimbusSanL-Regu"/>
              </a:rPr>
              <a:t>sta</a:t>
            </a:r>
            <a:r>
              <a:rPr lang="cs-CZ" sz="2400" b="0" i="0" u="none" strike="noStrike" baseline="0" dirty="0" err="1">
                <a:solidFill>
                  <a:srgbClr val="000000"/>
                </a:solidFill>
                <a:latin typeface="NimbusSanL-Regu"/>
              </a:rPr>
              <a:t>rting</a:t>
            </a:r>
            <a:r>
              <a:rPr lang="en-US" sz="2400" b="0" i="0" u="none" strike="noStrike" baseline="0" dirty="0">
                <a:solidFill>
                  <a:srgbClr val="000000"/>
                </a:solidFill>
                <a:latin typeface="NimbusSanL-Regu"/>
              </a:rPr>
              <a:t> with laborers of rough construction up to operators of</a:t>
            </a:r>
            <a:r>
              <a:rPr lang="cs-CZ" sz="2400" b="0" i="0" u="none" strike="noStrike" baseline="0" dirty="0">
                <a:solidFill>
                  <a:srgbClr val="000000"/>
                </a:solidFill>
                <a:latin typeface="NimbusSanL-Regu"/>
              </a:rPr>
              <a:t> </a:t>
            </a:r>
            <a:r>
              <a:rPr lang="en-US" sz="2400" b="0" i="0" u="none" strike="noStrike" baseline="0" dirty="0">
                <a:solidFill>
                  <a:srgbClr val="000000"/>
                </a:solidFill>
                <a:latin typeface="NimbusSanL-Regu"/>
              </a:rPr>
              <a:t>working power station).</a:t>
            </a:r>
            <a:endParaRPr lang="cs-CZ" sz="2400" dirty="0"/>
          </a:p>
        </p:txBody>
      </p:sp>
    </p:spTree>
    <p:extLst>
      <p:ext uri="{BB962C8B-B14F-4D97-AF65-F5344CB8AC3E}">
        <p14:creationId xmlns:p14="http://schemas.microsoft.com/office/powerpoint/2010/main" val="40611343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431321" y="2074783"/>
            <a:ext cx="11421373" cy="2923877"/>
          </a:xfrm>
          <a:prstGeom prst="rect">
            <a:avLst/>
          </a:prstGeom>
        </p:spPr>
        <p:txBody>
          <a:bodyPr wrap="square">
            <a:spAutoFit/>
          </a:bodyPr>
          <a:lstStyle/>
          <a:p>
            <a:pPr algn="ctr"/>
            <a:r>
              <a:rPr lang="cs-CZ" sz="3200" b="1" i="0" u="none" strike="noStrike" baseline="0" dirty="0" err="1">
                <a:solidFill>
                  <a:srgbClr val="3333B3"/>
                </a:solidFill>
                <a:latin typeface="NimbusSanL-Regu"/>
              </a:rPr>
              <a:t>What</a:t>
            </a:r>
            <a:r>
              <a:rPr lang="cs-CZ" sz="3200" b="1" i="0" u="none" strike="noStrike" baseline="0" dirty="0">
                <a:solidFill>
                  <a:srgbClr val="3333B3"/>
                </a:solidFill>
                <a:latin typeface="NimbusSanL-Regu"/>
              </a:rPr>
              <a:t> </a:t>
            </a:r>
            <a:r>
              <a:rPr lang="cs-CZ" sz="3200" b="1" i="0" u="none" strike="noStrike" baseline="0" dirty="0" err="1">
                <a:solidFill>
                  <a:srgbClr val="3333B3"/>
                </a:solidFill>
                <a:latin typeface="NimbusSanL-Regu"/>
              </a:rPr>
              <a:t>was</a:t>
            </a:r>
            <a:r>
              <a:rPr lang="cs-CZ" sz="3200" b="1" i="0" u="none" strike="noStrike" baseline="0" dirty="0">
                <a:solidFill>
                  <a:srgbClr val="3333B3"/>
                </a:solidFill>
                <a:latin typeface="NimbusSanL-Regu"/>
              </a:rPr>
              <a:t> </a:t>
            </a:r>
            <a:r>
              <a:rPr lang="cs-CZ" sz="3200" b="1" i="0" u="none" strike="noStrike" baseline="0" dirty="0" err="1">
                <a:solidFill>
                  <a:srgbClr val="3333B3"/>
                </a:solidFill>
                <a:latin typeface="NimbusSanL-Regu"/>
              </a:rPr>
              <a:t>found</a:t>
            </a:r>
            <a:r>
              <a:rPr lang="cs-CZ" sz="3200" b="1" i="0" u="none" strike="noStrike" baseline="0" dirty="0">
                <a:solidFill>
                  <a:srgbClr val="3333B3"/>
                </a:solidFill>
                <a:latin typeface="NimbusSanL-Regu"/>
              </a:rPr>
              <a:t>?</a:t>
            </a:r>
          </a:p>
          <a:p>
            <a:pPr algn="ctr"/>
            <a:endParaRPr lang="cs-CZ" sz="3200" b="1" i="0" u="none" strike="noStrike" baseline="0" dirty="0">
              <a:solidFill>
                <a:srgbClr val="3333B3"/>
              </a:solidFill>
              <a:latin typeface="NimbusSanL-Regu"/>
            </a:endParaRPr>
          </a:p>
          <a:p>
            <a:r>
              <a:rPr lang="cs-CZ" sz="2400" b="0" i="0" u="none" strike="noStrike" baseline="0" dirty="0" err="1">
                <a:solidFill>
                  <a:srgbClr val="3333B3"/>
                </a:solidFill>
                <a:latin typeface="NimbusSanL-Regu"/>
              </a:rPr>
              <a:t>Better</a:t>
            </a:r>
            <a:r>
              <a:rPr lang="cs-CZ" sz="2400" b="0" i="0" u="none" strike="noStrike" baseline="0" dirty="0">
                <a:solidFill>
                  <a:srgbClr val="3333B3"/>
                </a:solidFill>
                <a:latin typeface="NimbusSanL-Regu"/>
              </a:rPr>
              <a:t> </a:t>
            </a:r>
            <a:r>
              <a:rPr lang="cs-CZ" sz="2400" b="0" i="0" u="none" strike="noStrike" baseline="0" dirty="0" err="1">
                <a:solidFill>
                  <a:srgbClr val="3333B3"/>
                </a:solidFill>
                <a:latin typeface="NimbusSanL-Regu"/>
              </a:rPr>
              <a:t>health</a:t>
            </a:r>
            <a:r>
              <a:rPr lang="cs-CZ" sz="2400" b="0" i="0" u="none" strike="noStrike" baseline="0" dirty="0">
                <a:solidFill>
                  <a:srgbClr val="3333B3"/>
                </a:solidFill>
                <a:latin typeface="NimbusSanL-Regu"/>
              </a:rPr>
              <a:t> </a:t>
            </a:r>
            <a:r>
              <a:rPr lang="cs-CZ" sz="2400" b="0" i="0" u="none" strike="noStrike" baseline="0" dirty="0" err="1">
                <a:solidFill>
                  <a:srgbClr val="3333B3"/>
                </a:solidFill>
                <a:latin typeface="NimbusSanL-Regu"/>
              </a:rPr>
              <a:t>around</a:t>
            </a:r>
            <a:r>
              <a:rPr lang="cs-CZ" sz="2400" b="0" i="0" u="none" strike="noStrike" baseline="0" dirty="0">
                <a:solidFill>
                  <a:srgbClr val="3333B3"/>
                </a:solidFill>
                <a:latin typeface="NimbusSanL-Regu"/>
              </a:rPr>
              <a:t> Temelín</a:t>
            </a:r>
          </a:p>
          <a:p>
            <a:endParaRPr lang="cs-CZ" sz="2400" b="0" i="0" u="none" strike="noStrike" baseline="0" dirty="0">
              <a:solidFill>
                <a:srgbClr val="3333B3"/>
              </a:solidFill>
              <a:latin typeface="NimbusSanL-Regu"/>
            </a:endParaRPr>
          </a:p>
          <a:p>
            <a:r>
              <a:rPr lang="en-US" sz="2400" b="0" i="0" u="none" strike="noStrike" baseline="0" dirty="0">
                <a:solidFill>
                  <a:srgbClr val="000000"/>
                </a:solidFill>
                <a:latin typeface="NimbusSanL-Regu"/>
              </a:rPr>
              <a:t>It is not caused by positive </a:t>
            </a:r>
            <a:r>
              <a:rPr lang="cs-CZ" sz="2400" dirty="0">
                <a:solidFill>
                  <a:srgbClr val="000000"/>
                </a:solidFill>
                <a:latin typeface="NimbusSanL-Regu"/>
              </a:rPr>
              <a:t>i</a:t>
            </a:r>
            <a:r>
              <a:rPr lang="en-US" sz="2400" b="0" i="0" u="none" strike="noStrike" baseline="0" dirty="0" err="1">
                <a:solidFill>
                  <a:srgbClr val="000000"/>
                </a:solidFill>
                <a:latin typeface="NimbusSanL-Regu"/>
              </a:rPr>
              <a:t>nfluence</a:t>
            </a:r>
            <a:r>
              <a:rPr lang="en-US" sz="2400" b="0" i="0" u="none" strike="noStrike" baseline="0" dirty="0">
                <a:solidFill>
                  <a:srgbClr val="000000"/>
                </a:solidFill>
                <a:latin typeface="NimbusSanL-Regu"/>
              </a:rPr>
              <a:t> of nuclear power plant</a:t>
            </a:r>
            <a:r>
              <a:rPr lang="cs-CZ" sz="2400" b="0" i="0" u="none" strike="noStrike" baseline="0" dirty="0">
                <a:solidFill>
                  <a:srgbClr val="000000"/>
                </a:solidFill>
                <a:latin typeface="NimbusSanL-Regu"/>
              </a:rPr>
              <a:t> </a:t>
            </a:r>
            <a:r>
              <a:rPr lang="en-US" sz="2400" b="0" i="0" u="none" strike="noStrike" baseline="0" dirty="0">
                <a:solidFill>
                  <a:srgbClr val="000000"/>
                </a:solidFill>
                <a:latin typeface="NimbusSanL-Regu"/>
              </a:rPr>
              <a:t>on human health, but it is likely to be socio-economic, such as</a:t>
            </a:r>
            <a:r>
              <a:rPr lang="cs-CZ" sz="2400" b="0" i="0" u="none" strike="noStrike" baseline="0" dirty="0">
                <a:solidFill>
                  <a:srgbClr val="000000"/>
                </a:solidFill>
                <a:latin typeface="NimbusSanL-Regu"/>
              </a:rPr>
              <a:t> </a:t>
            </a:r>
            <a:r>
              <a:rPr lang="en-US" sz="2400" b="0" i="0" u="none" strike="noStrike" baseline="0" dirty="0">
                <a:solidFill>
                  <a:srgbClr val="000000"/>
                </a:solidFill>
                <a:latin typeface="NimbusSanL-Regu"/>
              </a:rPr>
              <a:t>employment, salary, economic power of numerous JETE staff</a:t>
            </a:r>
            <a:r>
              <a:rPr lang="cs-CZ" sz="2400" b="0" i="0" u="none" strike="noStrike" baseline="0" dirty="0">
                <a:solidFill>
                  <a:srgbClr val="000000"/>
                </a:solidFill>
                <a:latin typeface="NimbusSanL-Regu"/>
              </a:rPr>
              <a:t> </a:t>
            </a:r>
            <a:r>
              <a:rPr lang="en-US" sz="2400" b="0" i="0" u="none" strike="noStrike" baseline="0" dirty="0">
                <a:solidFill>
                  <a:srgbClr val="000000"/>
                </a:solidFill>
                <a:latin typeface="NimbusSanL-Regu"/>
              </a:rPr>
              <a:t>to purchase goods and services in the neighborhood.</a:t>
            </a:r>
            <a:endParaRPr lang="cs-CZ" sz="2400" dirty="0"/>
          </a:p>
        </p:txBody>
      </p:sp>
    </p:spTree>
    <p:extLst>
      <p:ext uri="{BB962C8B-B14F-4D97-AF65-F5344CB8AC3E}">
        <p14:creationId xmlns:p14="http://schemas.microsoft.com/office/powerpoint/2010/main" val="6163017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500332" y="1490094"/>
            <a:ext cx="11179834" cy="3785652"/>
          </a:xfrm>
          <a:prstGeom prst="rect">
            <a:avLst/>
          </a:prstGeom>
        </p:spPr>
        <p:txBody>
          <a:bodyPr wrap="square">
            <a:spAutoFit/>
          </a:bodyPr>
          <a:lstStyle/>
          <a:p>
            <a:pPr algn="ctr"/>
            <a:r>
              <a:rPr lang="cs-CZ" sz="3200" b="1" i="0" u="none" strike="noStrike" baseline="0" dirty="0" err="1">
                <a:solidFill>
                  <a:srgbClr val="3333B3"/>
                </a:solidFill>
                <a:latin typeface="NimbusSanL-Regu"/>
              </a:rPr>
              <a:t>What</a:t>
            </a:r>
            <a:r>
              <a:rPr lang="cs-CZ" sz="3200" b="1" i="0" u="none" strike="noStrike" baseline="0" dirty="0">
                <a:solidFill>
                  <a:srgbClr val="3333B3"/>
                </a:solidFill>
                <a:latin typeface="NimbusSanL-Regu"/>
              </a:rPr>
              <a:t> </a:t>
            </a:r>
            <a:r>
              <a:rPr lang="cs-CZ" sz="3200" b="1" i="0" u="none" strike="noStrike" baseline="0" dirty="0" err="1">
                <a:solidFill>
                  <a:srgbClr val="3333B3"/>
                </a:solidFill>
                <a:latin typeface="NimbusSanL-Regu"/>
              </a:rPr>
              <a:t>was</a:t>
            </a:r>
            <a:r>
              <a:rPr lang="cs-CZ" sz="3200" b="1" i="0" u="none" strike="noStrike" baseline="0" dirty="0">
                <a:solidFill>
                  <a:srgbClr val="3333B3"/>
                </a:solidFill>
                <a:latin typeface="NimbusSanL-Regu"/>
              </a:rPr>
              <a:t> </a:t>
            </a:r>
            <a:r>
              <a:rPr lang="cs-CZ" sz="3200" b="1" i="0" u="none" strike="noStrike" baseline="0" dirty="0" err="1">
                <a:solidFill>
                  <a:srgbClr val="3333B3"/>
                </a:solidFill>
                <a:latin typeface="NimbusSanL-Regu"/>
              </a:rPr>
              <a:t>found</a:t>
            </a:r>
            <a:r>
              <a:rPr lang="cs-CZ" sz="3200" b="1" i="0" u="none" strike="noStrike" baseline="0" dirty="0">
                <a:solidFill>
                  <a:srgbClr val="3333B3"/>
                </a:solidFill>
                <a:latin typeface="NimbusSanL-Regu"/>
              </a:rPr>
              <a:t>?</a:t>
            </a:r>
          </a:p>
          <a:p>
            <a:pPr algn="ctr"/>
            <a:endParaRPr lang="cs-CZ" sz="3200" b="1" dirty="0">
              <a:solidFill>
                <a:srgbClr val="3333B3"/>
              </a:solidFill>
              <a:latin typeface="NimbusSanL-Regu"/>
            </a:endParaRPr>
          </a:p>
          <a:p>
            <a:pPr algn="ctr"/>
            <a:endParaRPr lang="cs-CZ" sz="3200" b="1" i="0" u="none" strike="noStrike" baseline="0" dirty="0">
              <a:solidFill>
                <a:srgbClr val="3333B3"/>
              </a:solidFill>
              <a:latin typeface="NimbusSanL-Regu"/>
            </a:endParaRPr>
          </a:p>
          <a:p>
            <a:r>
              <a:rPr lang="en-US" sz="2400" b="0" i="0" u="none" strike="noStrike" baseline="0" dirty="0">
                <a:solidFill>
                  <a:srgbClr val="3333B3"/>
                </a:solidFill>
                <a:latin typeface="NimbusSanL-Regu"/>
              </a:rPr>
              <a:t>Some negative trends in health indicators</a:t>
            </a:r>
            <a:endParaRPr lang="cs-CZ" sz="2400" b="0" i="0" u="none" strike="noStrike" baseline="0" dirty="0">
              <a:solidFill>
                <a:srgbClr val="3333B3"/>
              </a:solidFill>
              <a:latin typeface="NimbusSanL-Regu"/>
            </a:endParaRPr>
          </a:p>
          <a:p>
            <a:endParaRPr lang="en-US" sz="2400" b="0" i="0" u="none" strike="noStrike" baseline="0" dirty="0">
              <a:solidFill>
                <a:srgbClr val="3333B3"/>
              </a:solidFill>
              <a:latin typeface="NimbusSanL-Regu"/>
            </a:endParaRPr>
          </a:p>
          <a:p>
            <a:r>
              <a:rPr lang="en-US" sz="2400" b="0" i="0" u="none" strike="noStrike" baseline="0" dirty="0">
                <a:solidFill>
                  <a:srgbClr val="000000"/>
                </a:solidFill>
                <a:latin typeface="NimbusSanL-Regu"/>
              </a:rPr>
              <a:t>These trends are based on comparison of years 2000 up 2016.</a:t>
            </a:r>
          </a:p>
          <a:p>
            <a:r>
              <a:rPr lang="en-US" sz="2400" b="0" i="0" u="none" strike="noStrike" baseline="0" dirty="0">
                <a:solidFill>
                  <a:srgbClr val="000000"/>
                </a:solidFill>
                <a:latin typeface="NimbusSanL-Regu"/>
              </a:rPr>
              <a:t>They are comparable for exposed and control areas.</a:t>
            </a:r>
            <a:endParaRPr lang="cs-CZ" sz="2400" b="0" i="0" u="none" strike="noStrike" baseline="0" dirty="0">
              <a:solidFill>
                <a:srgbClr val="000000"/>
              </a:solidFill>
              <a:latin typeface="NimbusSanL-Regu"/>
            </a:endParaRPr>
          </a:p>
          <a:p>
            <a:endParaRPr lang="cs-CZ" sz="2400" dirty="0">
              <a:solidFill>
                <a:srgbClr val="000000"/>
              </a:solidFill>
              <a:latin typeface="NimbusSanL-Regu"/>
            </a:endParaRPr>
          </a:p>
          <a:p>
            <a:r>
              <a:rPr lang="cs-CZ" sz="2400" dirty="0" err="1">
                <a:solidFill>
                  <a:srgbClr val="000000"/>
                </a:solidFill>
                <a:latin typeface="NimbusSanL-Regu"/>
              </a:rPr>
              <a:t>Problems</a:t>
            </a:r>
            <a:r>
              <a:rPr lang="cs-CZ" sz="2400" dirty="0">
                <a:solidFill>
                  <a:srgbClr val="000000"/>
                </a:solidFill>
                <a:latin typeface="NimbusSanL-Regu"/>
              </a:rPr>
              <a:t> </a:t>
            </a:r>
            <a:r>
              <a:rPr lang="cs-CZ" sz="2400" dirty="0" err="1">
                <a:solidFill>
                  <a:srgbClr val="000000"/>
                </a:solidFill>
                <a:latin typeface="NimbusSanL-Regu"/>
              </a:rPr>
              <a:t>with</a:t>
            </a:r>
            <a:r>
              <a:rPr lang="cs-CZ" sz="2400" dirty="0">
                <a:solidFill>
                  <a:srgbClr val="000000"/>
                </a:solidFill>
                <a:latin typeface="NimbusSanL-Regu"/>
              </a:rPr>
              <a:t> </a:t>
            </a:r>
            <a:r>
              <a:rPr lang="cs-CZ" sz="2400" dirty="0" err="1">
                <a:solidFill>
                  <a:srgbClr val="000000"/>
                </a:solidFill>
                <a:latin typeface="NimbusSanL-Regu"/>
              </a:rPr>
              <a:t>statistics</a:t>
            </a:r>
            <a:r>
              <a:rPr lang="cs-CZ" sz="2400" dirty="0">
                <a:solidFill>
                  <a:srgbClr val="000000"/>
                </a:solidFill>
                <a:latin typeface="NimbusSanL-Regu"/>
              </a:rPr>
              <a:t> </a:t>
            </a:r>
            <a:r>
              <a:rPr lang="cs-CZ" sz="2400" dirty="0" err="1">
                <a:solidFill>
                  <a:srgbClr val="000000"/>
                </a:solidFill>
                <a:latin typeface="NimbusSanL-Regu"/>
              </a:rPr>
              <a:t>used</a:t>
            </a:r>
            <a:r>
              <a:rPr lang="cs-CZ" sz="2400" dirty="0">
                <a:solidFill>
                  <a:srgbClr val="000000"/>
                </a:solidFill>
                <a:latin typeface="NimbusSanL-Regu"/>
              </a:rPr>
              <a:t> (</a:t>
            </a:r>
            <a:r>
              <a:rPr lang="cs-CZ" sz="2400" dirty="0" err="1">
                <a:solidFill>
                  <a:srgbClr val="000000"/>
                </a:solidFill>
                <a:latin typeface="NimbusSanL-Regu"/>
              </a:rPr>
              <a:t>small</a:t>
            </a:r>
            <a:r>
              <a:rPr lang="cs-CZ" sz="2400" dirty="0">
                <a:solidFill>
                  <a:srgbClr val="000000"/>
                </a:solidFill>
                <a:latin typeface="NimbusSanL-Regu"/>
              </a:rPr>
              <a:t> </a:t>
            </a:r>
            <a:r>
              <a:rPr lang="cs-CZ" sz="2400" dirty="0" err="1">
                <a:solidFill>
                  <a:srgbClr val="000000"/>
                </a:solidFill>
                <a:latin typeface="NimbusSanL-Regu"/>
              </a:rPr>
              <a:t>samples</a:t>
            </a:r>
            <a:r>
              <a:rPr lang="cs-CZ" sz="2400" dirty="0">
                <a:solidFill>
                  <a:srgbClr val="000000"/>
                </a:solidFill>
                <a:latin typeface="NimbusSanL-Regu"/>
              </a:rPr>
              <a:t>)</a:t>
            </a:r>
            <a:endParaRPr lang="cs-CZ" sz="2400" dirty="0"/>
          </a:p>
        </p:txBody>
      </p:sp>
    </p:spTree>
    <p:extLst>
      <p:ext uri="{BB962C8B-B14F-4D97-AF65-F5344CB8AC3E}">
        <p14:creationId xmlns:p14="http://schemas.microsoft.com/office/powerpoint/2010/main" val="6728617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534837" y="1582572"/>
            <a:ext cx="10921041" cy="2554545"/>
          </a:xfrm>
          <a:prstGeom prst="rect">
            <a:avLst/>
          </a:prstGeom>
        </p:spPr>
        <p:txBody>
          <a:bodyPr wrap="square">
            <a:spAutoFit/>
          </a:bodyPr>
          <a:lstStyle/>
          <a:p>
            <a:pPr algn="ctr"/>
            <a:r>
              <a:rPr lang="cs-CZ" sz="3200" b="0" i="0" u="none" strike="noStrike" baseline="0" dirty="0" err="1">
                <a:solidFill>
                  <a:srgbClr val="3333B3"/>
                </a:solidFill>
                <a:latin typeface="NimbusSanL-Regu"/>
              </a:rPr>
              <a:t>Risks</a:t>
            </a:r>
            <a:r>
              <a:rPr lang="cs-CZ" sz="3200" b="0" i="0" u="none" strike="noStrike" baseline="0" dirty="0">
                <a:solidFill>
                  <a:srgbClr val="3333B3"/>
                </a:solidFill>
                <a:latin typeface="NimbusSanL-Regu"/>
              </a:rPr>
              <a:t> </a:t>
            </a:r>
            <a:r>
              <a:rPr lang="cs-CZ" sz="3200" b="0" i="0" u="none" strike="noStrike" baseline="0" dirty="0" err="1">
                <a:solidFill>
                  <a:srgbClr val="3333B3"/>
                </a:solidFill>
                <a:latin typeface="NimbusSanL-Regu"/>
              </a:rPr>
              <a:t>of</a:t>
            </a:r>
            <a:r>
              <a:rPr lang="cs-CZ" sz="3200" b="0" i="0" u="none" strike="noStrike" baseline="0" dirty="0">
                <a:solidFill>
                  <a:srgbClr val="3333B3"/>
                </a:solidFill>
                <a:latin typeface="NimbusSanL-Regu"/>
              </a:rPr>
              <a:t> </a:t>
            </a:r>
            <a:r>
              <a:rPr lang="cs-CZ" sz="3200" b="0" i="0" u="none" strike="noStrike" baseline="0" dirty="0" err="1">
                <a:solidFill>
                  <a:srgbClr val="3333B3"/>
                </a:solidFill>
                <a:latin typeface="NimbusSanL-Regu"/>
              </a:rPr>
              <a:t>radiation</a:t>
            </a:r>
            <a:endParaRPr lang="cs-CZ" sz="3200" b="0" i="0" u="none" strike="noStrike" baseline="0" dirty="0">
              <a:solidFill>
                <a:srgbClr val="3333B3"/>
              </a:solidFill>
              <a:latin typeface="NimbusSanL-Regu"/>
            </a:endParaRPr>
          </a:p>
          <a:p>
            <a:pPr algn="ctr"/>
            <a:endParaRPr lang="cs-CZ" sz="3200" b="0" i="0" u="none" strike="noStrike" baseline="0" dirty="0">
              <a:solidFill>
                <a:srgbClr val="3333B3"/>
              </a:solidFill>
              <a:latin typeface="NimbusSanL-Regu"/>
            </a:endParaRPr>
          </a:p>
          <a:p>
            <a:r>
              <a:rPr lang="en-US" sz="2400" b="0" i="0" u="none" strike="noStrike" baseline="0" dirty="0">
                <a:solidFill>
                  <a:srgbClr val="3333B3"/>
                </a:solidFill>
                <a:latin typeface="NimbusSanL-Regu"/>
              </a:rPr>
              <a:t>The main argument of ecologists</a:t>
            </a:r>
            <a:endParaRPr lang="cs-CZ" sz="2400" b="0" i="0" u="none" strike="noStrike" baseline="0" dirty="0">
              <a:solidFill>
                <a:srgbClr val="3333B3"/>
              </a:solidFill>
              <a:latin typeface="NimbusSanL-Regu"/>
            </a:endParaRPr>
          </a:p>
          <a:p>
            <a:endParaRPr lang="en-US" sz="2400" b="0" i="0" u="none" strike="noStrike" baseline="0" dirty="0">
              <a:solidFill>
                <a:srgbClr val="3333B3"/>
              </a:solidFill>
              <a:latin typeface="NimbusSanL-Regu"/>
            </a:endParaRPr>
          </a:p>
          <a:p>
            <a:r>
              <a:rPr lang="en-US" sz="2400" b="0" i="0" u="none" strike="noStrike" baseline="0" dirty="0">
                <a:solidFill>
                  <a:srgbClr val="000000"/>
                </a:solidFill>
                <a:latin typeface="NimbusSanL-Regu"/>
              </a:rPr>
              <a:t>In fact, there are also issues related to nuclear fuel mining and</a:t>
            </a:r>
            <a:r>
              <a:rPr lang="cs-CZ" sz="2400" b="0" i="0" u="none" strike="noStrike" baseline="0" dirty="0">
                <a:solidFill>
                  <a:srgbClr val="000000"/>
                </a:solidFill>
                <a:latin typeface="NimbusSanL-Regu"/>
              </a:rPr>
              <a:t> </a:t>
            </a:r>
            <a:r>
              <a:rPr lang="cs-CZ" sz="2400" b="0" i="0" u="none" strike="noStrike" baseline="0" dirty="0" err="1">
                <a:solidFill>
                  <a:srgbClr val="000000"/>
                </a:solidFill>
                <a:latin typeface="NimbusSanL-Regu"/>
              </a:rPr>
              <a:t>processing</a:t>
            </a:r>
            <a:r>
              <a:rPr lang="cs-CZ" sz="2400" b="0" i="0" u="none" strike="noStrike" baseline="0" dirty="0">
                <a:solidFill>
                  <a:srgbClr val="000000"/>
                </a:solidFill>
                <a:latin typeface="NimbusSanL-Regu"/>
              </a:rPr>
              <a:t> and </a:t>
            </a:r>
            <a:r>
              <a:rPr lang="cs-CZ" sz="2400" b="0" i="0" u="none" strike="noStrike" baseline="0" dirty="0" err="1">
                <a:solidFill>
                  <a:srgbClr val="000000"/>
                </a:solidFill>
                <a:latin typeface="NimbusSanL-Regu"/>
              </a:rPr>
              <a:t>storage</a:t>
            </a:r>
            <a:r>
              <a:rPr lang="cs-CZ" sz="2400" b="0" i="0" u="none" strike="noStrike" baseline="0" dirty="0">
                <a:solidFill>
                  <a:srgbClr val="000000"/>
                </a:solidFill>
                <a:latin typeface="NimbusSanL-Regu"/>
              </a:rPr>
              <a:t>.</a:t>
            </a:r>
            <a:endParaRPr lang="cs-CZ" sz="2400" dirty="0"/>
          </a:p>
        </p:txBody>
      </p:sp>
    </p:spTree>
    <p:extLst>
      <p:ext uri="{BB962C8B-B14F-4D97-AF65-F5344CB8AC3E}">
        <p14:creationId xmlns:p14="http://schemas.microsoft.com/office/powerpoint/2010/main" val="24064984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379562" y="443568"/>
            <a:ext cx="11248846" cy="6063198"/>
          </a:xfrm>
          <a:prstGeom prst="rect">
            <a:avLst/>
          </a:prstGeom>
        </p:spPr>
        <p:txBody>
          <a:bodyPr wrap="square">
            <a:spAutoFit/>
          </a:bodyPr>
          <a:lstStyle/>
          <a:p>
            <a:pPr algn="ctr"/>
            <a:r>
              <a:rPr lang="cs-CZ" sz="3200" b="1" i="0" u="none" strike="noStrike" baseline="0" dirty="0" err="1">
                <a:solidFill>
                  <a:srgbClr val="3333B3"/>
                </a:solidFill>
                <a:latin typeface="NimbusSanL-Regu"/>
              </a:rPr>
              <a:t>Benefits</a:t>
            </a:r>
            <a:endParaRPr lang="cs-CZ" sz="3200" b="1" i="0" u="none" strike="noStrike" baseline="0" dirty="0">
              <a:solidFill>
                <a:srgbClr val="3333B3"/>
              </a:solidFill>
              <a:latin typeface="NimbusSanL-Regu"/>
            </a:endParaRPr>
          </a:p>
          <a:p>
            <a:endParaRPr lang="cs-CZ" sz="2000" dirty="0">
              <a:solidFill>
                <a:srgbClr val="3333B3"/>
              </a:solidFill>
              <a:latin typeface="NimbusSanL-Regu"/>
            </a:endParaRPr>
          </a:p>
          <a:p>
            <a:r>
              <a:rPr lang="cs-CZ" sz="2400" b="0" i="0" u="none" strike="noStrike" baseline="0" dirty="0">
                <a:solidFill>
                  <a:srgbClr val="3333B3"/>
                </a:solidFill>
                <a:latin typeface="NimbusSanL-Regu"/>
              </a:rPr>
              <a:t>Permanent source</a:t>
            </a:r>
          </a:p>
          <a:p>
            <a:r>
              <a:rPr lang="en-US" sz="2400" b="0" i="0" u="none" strike="noStrike" baseline="0" dirty="0">
                <a:solidFill>
                  <a:srgbClr val="000000"/>
                </a:solidFill>
                <a:latin typeface="NimbusSanL-Regu"/>
              </a:rPr>
              <a:t>The nuclear power station is independent of weather and</a:t>
            </a:r>
            <a:r>
              <a:rPr lang="cs-CZ" sz="2400" b="0" i="0" u="none" strike="noStrike" baseline="0" dirty="0">
                <a:solidFill>
                  <a:srgbClr val="000000"/>
                </a:solidFill>
                <a:latin typeface="NimbusSanL-Regu"/>
              </a:rPr>
              <a:t> </a:t>
            </a:r>
            <a:r>
              <a:rPr lang="cs-CZ" sz="2400" b="0" i="0" u="none" strike="noStrike" baseline="0" dirty="0" err="1">
                <a:solidFill>
                  <a:srgbClr val="000000"/>
                </a:solidFill>
                <a:latin typeface="NimbusSanL-Regu"/>
              </a:rPr>
              <a:t>daytime</a:t>
            </a:r>
            <a:r>
              <a:rPr lang="cs-CZ" sz="2400" b="0" i="0" u="none" strike="noStrike" baseline="0" dirty="0">
                <a:solidFill>
                  <a:srgbClr val="000000"/>
                </a:solidFill>
                <a:latin typeface="NimbusSanL-Regu"/>
              </a:rPr>
              <a:t>.</a:t>
            </a:r>
          </a:p>
          <a:p>
            <a:r>
              <a:rPr lang="cs-CZ" sz="2400" b="0" i="0" u="none" strike="noStrike" baseline="0" dirty="0">
                <a:solidFill>
                  <a:srgbClr val="000000"/>
                </a:solidFill>
                <a:latin typeface="NimbusSanL-Regu"/>
              </a:rPr>
              <a:t>A</a:t>
            </a:r>
            <a:r>
              <a:rPr lang="en-US" sz="2400" b="0" i="0" u="none" strike="noStrike" baseline="0" dirty="0" err="1">
                <a:solidFill>
                  <a:srgbClr val="000000"/>
                </a:solidFill>
                <a:latin typeface="NimbusSanL-Regu"/>
              </a:rPr>
              <a:t>ll</a:t>
            </a:r>
            <a:r>
              <a:rPr lang="en-US" sz="2400" b="0" i="0" u="none" strike="noStrike" baseline="0" dirty="0">
                <a:solidFill>
                  <a:srgbClr val="000000"/>
                </a:solidFill>
                <a:latin typeface="NimbusSanL-Regu"/>
              </a:rPr>
              <a:t> ecological and alternative</a:t>
            </a:r>
            <a:r>
              <a:rPr lang="cs-CZ" sz="2400" b="0" i="0" u="none" strike="noStrike" baseline="0" dirty="0">
                <a:solidFill>
                  <a:srgbClr val="000000"/>
                </a:solidFill>
                <a:latin typeface="NimbusSanL-Regu"/>
              </a:rPr>
              <a:t> </a:t>
            </a:r>
            <a:r>
              <a:rPr lang="en-US" sz="2400" b="0" i="0" u="none" strike="noStrike" baseline="0" dirty="0">
                <a:solidFill>
                  <a:srgbClr val="000000"/>
                </a:solidFill>
                <a:latin typeface="NimbusSanL-Regu"/>
              </a:rPr>
              <a:t>resources</a:t>
            </a:r>
            <a:r>
              <a:rPr lang="cs-CZ" sz="2400" dirty="0">
                <a:solidFill>
                  <a:srgbClr val="000000"/>
                </a:solidFill>
                <a:latin typeface="NimbusSanL-Regu"/>
              </a:rPr>
              <a:t> </a:t>
            </a:r>
            <a:r>
              <a:rPr lang="cs-CZ" sz="2400" dirty="0" err="1">
                <a:solidFill>
                  <a:srgbClr val="000000"/>
                </a:solidFill>
                <a:latin typeface="NimbusSanL-Regu"/>
              </a:rPr>
              <a:t>lack</a:t>
            </a:r>
            <a:r>
              <a:rPr lang="cs-CZ" sz="2400" dirty="0">
                <a:solidFill>
                  <a:srgbClr val="000000"/>
                </a:solidFill>
                <a:latin typeface="NimbusSanL-Regu"/>
              </a:rPr>
              <a:t> t</a:t>
            </a:r>
            <a:r>
              <a:rPr lang="en-US" sz="2400" dirty="0">
                <a:solidFill>
                  <a:srgbClr val="000000"/>
                </a:solidFill>
                <a:latin typeface="NimbusSanL-Regu"/>
              </a:rPr>
              <a:t>his </a:t>
            </a:r>
            <a:r>
              <a:rPr lang="cs-CZ" sz="2400" dirty="0" err="1">
                <a:solidFill>
                  <a:srgbClr val="000000"/>
                </a:solidFill>
                <a:latin typeface="NimbusSanL-Regu"/>
              </a:rPr>
              <a:t>characteristics</a:t>
            </a:r>
            <a:r>
              <a:rPr lang="cs-CZ" sz="2400" dirty="0">
                <a:solidFill>
                  <a:srgbClr val="000000"/>
                </a:solidFill>
                <a:latin typeface="NimbusSanL-Regu"/>
              </a:rPr>
              <a:t>.</a:t>
            </a:r>
            <a:r>
              <a:rPr lang="en-US" sz="2400" dirty="0">
                <a:solidFill>
                  <a:srgbClr val="000000"/>
                </a:solidFill>
                <a:latin typeface="NimbusSanL-Regu"/>
              </a:rPr>
              <a:t> </a:t>
            </a:r>
            <a:endParaRPr lang="cs-CZ" sz="2400" b="0" i="0" u="none" strike="noStrike" baseline="0" dirty="0">
              <a:solidFill>
                <a:srgbClr val="000000"/>
              </a:solidFill>
              <a:latin typeface="NimbusSanL-Regu"/>
            </a:endParaRPr>
          </a:p>
          <a:p>
            <a:r>
              <a:rPr lang="en-US" sz="2400" b="0" i="0" u="none" strike="noStrike" baseline="0" dirty="0">
                <a:solidFill>
                  <a:srgbClr val="000000"/>
                </a:solidFill>
                <a:latin typeface="NimbusSanL-Regu"/>
              </a:rPr>
              <a:t>Even hydroelectric power plants can</a:t>
            </a:r>
            <a:r>
              <a:rPr lang="cs-CZ" sz="2400" b="0" i="0" u="none" strike="noStrike" baseline="0" dirty="0">
                <a:solidFill>
                  <a:srgbClr val="000000"/>
                </a:solidFill>
                <a:latin typeface="NimbusSanL-Regu"/>
              </a:rPr>
              <a:t> </a:t>
            </a:r>
            <a:r>
              <a:rPr lang="cs-CZ" sz="2400" b="0" i="0" u="none" strike="noStrike" baseline="0" dirty="0" err="1">
                <a:solidFill>
                  <a:srgbClr val="000000"/>
                </a:solidFill>
                <a:latin typeface="NimbusSanL-Regu"/>
              </a:rPr>
              <a:t>be</a:t>
            </a:r>
            <a:r>
              <a:rPr lang="en-US" sz="2400" b="0" i="0" u="none" strike="noStrike" baseline="0" dirty="0">
                <a:solidFill>
                  <a:srgbClr val="000000"/>
                </a:solidFill>
                <a:latin typeface="NimbusSanL-Regu"/>
              </a:rPr>
              <a:t> </a:t>
            </a:r>
            <a:r>
              <a:rPr lang="cs-CZ" sz="2400" b="0" i="0" u="none" strike="noStrike" baseline="0" dirty="0" err="1">
                <a:solidFill>
                  <a:srgbClr val="000000"/>
                </a:solidFill>
                <a:latin typeface="NimbusSanL-Regu"/>
              </a:rPr>
              <a:t>knocked</a:t>
            </a:r>
            <a:r>
              <a:rPr lang="cs-CZ" sz="2400" b="0" i="0" u="none" strike="noStrike" baseline="0" dirty="0">
                <a:solidFill>
                  <a:srgbClr val="000000"/>
                </a:solidFill>
                <a:latin typeface="NimbusSanL-Regu"/>
              </a:rPr>
              <a:t> </a:t>
            </a:r>
            <a:r>
              <a:rPr lang="en-US" sz="2400" b="0" i="0" u="none" strike="noStrike" baseline="0" dirty="0">
                <a:solidFill>
                  <a:srgbClr val="000000"/>
                </a:solidFill>
                <a:latin typeface="NimbusSanL-Regu"/>
              </a:rPr>
              <a:t>out</a:t>
            </a:r>
            <a:r>
              <a:rPr lang="cs-CZ" sz="2400" b="0" i="0" u="none" strike="noStrike" baseline="0" dirty="0">
                <a:solidFill>
                  <a:srgbClr val="000000"/>
                </a:solidFill>
                <a:latin typeface="NimbusSanL-Regu"/>
              </a:rPr>
              <a:t> by </a:t>
            </a:r>
            <a:r>
              <a:rPr lang="en-US" sz="2400" b="0" i="0" u="none" strike="noStrike" baseline="0" dirty="0">
                <a:solidFill>
                  <a:srgbClr val="000000"/>
                </a:solidFill>
                <a:latin typeface="NimbusSanL-Regu"/>
              </a:rPr>
              <a:t>long-term drought or put us in front of the dilemma of whether</a:t>
            </a:r>
            <a:r>
              <a:rPr lang="cs-CZ" sz="2400" b="0" i="0" u="none" strike="noStrike" baseline="0" dirty="0">
                <a:solidFill>
                  <a:srgbClr val="000000"/>
                </a:solidFill>
                <a:latin typeface="NimbusSanL-Regu"/>
              </a:rPr>
              <a:t> </a:t>
            </a:r>
            <a:r>
              <a:rPr lang="en-US" sz="2400" b="0" i="0" u="none" strike="noStrike" baseline="0" dirty="0">
                <a:solidFill>
                  <a:srgbClr val="000000"/>
                </a:solidFill>
                <a:latin typeface="NimbusSanL-Regu"/>
              </a:rPr>
              <a:t>to produce electricity or </a:t>
            </a:r>
            <a:r>
              <a:rPr lang="cs-CZ" sz="2400" b="0" i="0" u="none" strike="noStrike" baseline="0" dirty="0" err="1">
                <a:solidFill>
                  <a:srgbClr val="000000"/>
                </a:solidFill>
                <a:latin typeface="NimbusSanL-Regu"/>
              </a:rPr>
              <a:t>save</a:t>
            </a:r>
            <a:r>
              <a:rPr lang="cs-CZ" sz="2400" b="0" i="0" u="none" strike="noStrike" baseline="0" dirty="0">
                <a:solidFill>
                  <a:srgbClr val="000000"/>
                </a:solidFill>
                <a:latin typeface="NimbusSanL-Regu"/>
              </a:rPr>
              <a:t> </a:t>
            </a:r>
            <a:r>
              <a:rPr lang="en-US" sz="2400" b="0" i="0" u="none" strike="noStrike" baseline="0" dirty="0">
                <a:solidFill>
                  <a:srgbClr val="000000"/>
                </a:solidFill>
                <a:latin typeface="NimbusSanL-Regu"/>
              </a:rPr>
              <a:t>water for irrigation and water transport</a:t>
            </a:r>
            <a:r>
              <a:rPr lang="cs-CZ" sz="2400" b="0" i="0" u="none" strike="noStrike" baseline="0" dirty="0">
                <a:solidFill>
                  <a:srgbClr val="000000"/>
                </a:solidFill>
                <a:latin typeface="NimbusSanL-Regu"/>
              </a:rPr>
              <a:t> </a:t>
            </a:r>
            <a:r>
              <a:rPr lang="cs-CZ" sz="2400" b="0" i="0" u="none" strike="noStrike" baseline="0" dirty="0" err="1">
                <a:solidFill>
                  <a:srgbClr val="000000"/>
                </a:solidFill>
                <a:latin typeface="NimbusSanL-Regu"/>
              </a:rPr>
              <a:t>purposes</a:t>
            </a:r>
            <a:r>
              <a:rPr lang="cs-CZ" sz="2400" b="0" i="0" u="none" strike="noStrike" baseline="0" dirty="0">
                <a:solidFill>
                  <a:srgbClr val="000000"/>
                </a:solidFill>
                <a:latin typeface="NimbusSanL-Regu"/>
              </a:rPr>
              <a:t>.</a:t>
            </a:r>
          </a:p>
          <a:p>
            <a:endParaRPr lang="cs-CZ" sz="2400" b="0" i="0" u="none" strike="noStrike" baseline="0" dirty="0">
              <a:solidFill>
                <a:srgbClr val="000000"/>
              </a:solidFill>
              <a:latin typeface="NimbusSanL-Regu"/>
            </a:endParaRPr>
          </a:p>
          <a:p>
            <a:r>
              <a:rPr lang="cs-CZ" sz="2400" b="0" i="0" u="none" strike="noStrike" baseline="0" dirty="0" err="1">
                <a:solidFill>
                  <a:srgbClr val="3333B3"/>
                </a:solidFill>
                <a:latin typeface="NimbusSanL-Regu"/>
              </a:rPr>
              <a:t>Side</a:t>
            </a:r>
            <a:r>
              <a:rPr lang="cs-CZ" sz="2400" b="0" i="0" u="none" strike="noStrike" baseline="0" dirty="0">
                <a:solidFill>
                  <a:srgbClr val="3333B3"/>
                </a:solidFill>
                <a:latin typeface="NimbusSanL-Regu"/>
              </a:rPr>
              <a:t> </a:t>
            </a:r>
            <a:r>
              <a:rPr lang="cs-CZ" sz="2400" b="0" i="0" u="none" strike="noStrike" baseline="0" dirty="0" err="1">
                <a:solidFill>
                  <a:srgbClr val="3333B3"/>
                </a:solidFill>
                <a:latin typeface="NimbusSanL-Regu"/>
              </a:rPr>
              <a:t>effects</a:t>
            </a:r>
            <a:endParaRPr lang="cs-CZ" sz="2400" b="0" i="0" u="none" strike="noStrike" baseline="0" dirty="0">
              <a:solidFill>
                <a:srgbClr val="3333B3"/>
              </a:solidFill>
              <a:latin typeface="NimbusSanL-Regu"/>
            </a:endParaRPr>
          </a:p>
          <a:p>
            <a:r>
              <a:rPr lang="en-US" sz="2400" b="0" i="0" u="none" strike="noStrike" baseline="0" dirty="0">
                <a:solidFill>
                  <a:srgbClr val="000000"/>
                </a:solidFill>
                <a:latin typeface="NimbusSanL-Regu"/>
              </a:rPr>
              <a:t>Spent fuel contains a number of critical elements for modern</a:t>
            </a:r>
            <a:r>
              <a:rPr lang="cs-CZ" sz="2400" b="0" i="0" u="none" strike="noStrike" baseline="0" dirty="0">
                <a:solidFill>
                  <a:srgbClr val="000000"/>
                </a:solidFill>
                <a:latin typeface="NimbusSanL-Regu"/>
              </a:rPr>
              <a:t> </a:t>
            </a:r>
            <a:r>
              <a:rPr lang="en-US" sz="2400" b="0" i="0" u="none" strike="noStrike" baseline="0" dirty="0">
                <a:solidFill>
                  <a:srgbClr val="000000"/>
                </a:solidFill>
                <a:latin typeface="NimbusSanL-Regu"/>
              </a:rPr>
              <a:t>technologies, such as lanthanides</a:t>
            </a:r>
            <a:r>
              <a:rPr lang="cs-CZ" sz="2400" b="0" i="0" u="none" strike="noStrike" baseline="0" dirty="0">
                <a:solidFill>
                  <a:srgbClr val="000000"/>
                </a:solidFill>
                <a:latin typeface="NimbusSanL-Regu"/>
              </a:rPr>
              <a:t> (</a:t>
            </a:r>
            <a:r>
              <a:rPr lang="en-US" sz="2400" dirty="0">
                <a:latin typeface="NimbusSanL-Regu"/>
              </a:rPr>
              <a:t>metallic chemical elements with atomic numbers 57 through 71</a:t>
            </a:r>
            <a:r>
              <a:rPr lang="cs-CZ" sz="2400" dirty="0">
                <a:latin typeface="NimbusSanL-Regu"/>
              </a:rPr>
              <a:t>)</a:t>
            </a:r>
            <a:r>
              <a:rPr lang="en-US" sz="2400" b="0" i="0" u="none" strike="noStrike" baseline="0" dirty="0">
                <a:solidFill>
                  <a:srgbClr val="000000"/>
                </a:solidFill>
                <a:latin typeface="NimbusSanL-Regu"/>
              </a:rPr>
              <a:t>, which are indispensable for</a:t>
            </a:r>
            <a:r>
              <a:rPr lang="cs-CZ" sz="2400" b="0" i="0" u="none" strike="noStrike" baseline="0" dirty="0">
                <a:solidFill>
                  <a:srgbClr val="000000"/>
                </a:solidFill>
                <a:latin typeface="NimbusSanL-Regu"/>
              </a:rPr>
              <a:t> </a:t>
            </a:r>
            <a:r>
              <a:rPr lang="en-US" sz="2400" b="0" i="0" u="none" strike="noStrike" baseline="0" dirty="0">
                <a:solidFill>
                  <a:srgbClr val="000000"/>
                </a:solidFill>
                <a:latin typeface="NimbusSanL-Regu"/>
              </a:rPr>
              <a:t>LEDs that are essential for optoelectronics. </a:t>
            </a:r>
            <a:endParaRPr lang="cs-CZ" sz="2400" b="0" i="0" u="none" strike="noStrike" baseline="0" dirty="0">
              <a:solidFill>
                <a:srgbClr val="000000"/>
              </a:solidFill>
              <a:latin typeface="NimbusSanL-Regu"/>
            </a:endParaRPr>
          </a:p>
          <a:p>
            <a:r>
              <a:rPr lang="en-US" sz="2400" b="0" i="0" u="none" strike="noStrike" baseline="0" dirty="0">
                <a:solidFill>
                  <a:srgbClr val="000000"/>
                </a:solidFill>
                <a:latin typeface="NimbusSanL-Regu"/>
              </a:rPr>
              <a:t>At present,</a:t>
            </a:r>
            <a:r>
              <a:rPr lang="cs-CZ" sz="2400" b="0" i="0" u="none" strike="noStrike" baseline="0" dirty="0">
                <a:solidFill>
                  <a:srgbClr val="000000"/>
                </a:solidFill>
                <a:latin typeface="NimbusSanL-Regu"/>
              </a:rPr>
              <a:t> </a:t>
            </a:r>
            <a:r>
              <a:rPr lang="en-US" sz="2400" b="0" i="0" u="none" strike="noStrike" baseline="0" dirty="0">
                <a:solidFill>
                  <a:srgbClr val="000000"/>
                </a:solidFill>
                <a:latin typeface="NimbusSanL-Regu"/>
              </a:rPr>
              <a:t>lanthanides are mined only in China. Existence of lanthanide in</a:t>
            </a:r>
            <a:r>
              <a:rPr lang="cs-CZ" sz="2400" b="0" i="0" u="none" strike="noStrike" baseline="0" dirty="0">
                <a:solidFill>
                  <a:srgbClr val="000000"/>
                </a:solidFill>
                <a:latin typeface="NimbusSanL-Regu"/>
              </a:rPr>
              <a:t> </a:t>
            </a:r>
            <a:r>
              <a:rPr lang="en-US" sz="2400" b="0" i="0" u="none" strike="noStrike" baseline="0" dirty="0">
                <a:solidFill>
                  <a:srgbClr val="000000"/>
                </a:solidFill>
                <a:latin typeface="NimbusSanL-Regu"/>
              </a:rPr>
              <a:t>spent fuel is an important factor limiting China’s demands for</a:t>
            </a:r>
            <a:r>
              <a:rPr lang="cs-CZ" sz="2400" b="0" i="0" u="none" strike="noStrike" baseline="0" dirty="0">
                <a:solidFill>
                  <a:srgbClr val="000000"/>
                </a:solidFill>
                <a:latin typeface="NimbusSanL-Regu"/>
              </a:rPr>
              <a:t> </a:t>
            </a:r>
            <a:r>
              <a:rPr lang="en-US" sz="2400" b="0" i="0" u="none" strike="noStrike" baseline="0" dirty="0">
                <a:solidFill>
                  <a:srgbClr val="000000"/>
                </a:solidFill>
                <a:latin typeface="NimbusSanL-Regu"/>
              </a:rPr>
              <a:t>their price, human rights, etc.</a:t>
            </a:r>
            <a:endParaRPr lang="cs-CZ" sz="2400" dirty="0"/>
          </a:p>
        </p:txBody>
      </p:sp>
    </p:spTree>
    <p:extLst>
      <p:ext uri="{BB962C8B-B14F-4D97-AF65-F5344CB8AC3E}">
        <p14:creationId xmlns:p14="http://schemas.microsoft.com/office/powerpoint/2010/main" val="38930917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310551" y="608251"/>
            <a:ext cx="11473132" cy="5878532"/>
          </a:xfrm>
          <a:prstGeom prst="rect">
            <a:avLst/>
          </a:prstGeom>
        </p:spPr>
        <p:txBody>
          <a:bodyPr wrap="square">
            <a:spAutoFit/>
          </a:bodyPr>
          <a:lstStyle/>
          <a:p>
            <a:pPr algn="ctr"/>
            <a:r>
              <a:rPr lang="en-US" sz="3200" b="1" i="0" u="none" strike="noStrike" baseline="0" dirty="0">
                <a:solidFill>
                  <a:srgbClr val="3333B3"/>
                </a:solidFill>
                <a:latin typeface="NimbusSanL-Regu"/>
              </a:rPr>
              <a:t>Radiation – sorting and basic concepts</a:t>
            </a:r>
            <a:endParaRPr lang="cs-CZ" sz="3200" b="1" i="0" u="none" strike="noStrike" baseline="0" dirty="0">
              <a:solidFill>
                <a:srgbClr val="3333B3"/>
              </a:solidFill>
              <a:latin typeface="NimbusSanL-Regu"/>
            </a:endParaRPr>
          </a:p>
          <a:p>
            <a:pPr algn="ctr"/>
            <a:endParaRPr lang="en-US" sz="3200" b="1" i="0" u="none" strike="noStrike" baseline="0" dirty="0">
              <a:solidFill>
                <a:srgbClr val="3333B3"/>
              </a:solidFill>
              <a:latin typeface="NimbusSanL-Regu"/>
            </a:endParaRPr>
          </a:p>
          <a:p>
            <a:r>
              <a:rPr lang="en-US" sz="2400" b="0" i="0" u="none" strike="noStrike" baseline="0" dirty="0">
                <a:solidFill>
                  <a:srgbClr val="3333B3"/>
                </a:solidFill>
                <a:latin typeface="NimbusSanL-Regu"/>
              </a:rPr>
              <a:t>Depending on the type of particles</a:t>
            </a:r>
            <a:endParaRPr lang="cs-CZ" sz="2400" b="0" i="0" u="none" strike="noStrike" baseline="0" dirty="0">
              <a:solidFill>
                <a:srgbClr val="3333B3"/>
              </a:solidFill>
              <a:latin typeface="NimbusSanL-Regu"/>
            </a:endParaRPr>
          </a:p>
          <a:p>
            <a:endParaRPr lang="en-US" sz="2400" b="0" i="0" u="none" strike="noStrike" baseline="0" dirty="0">
              <a:solidFill>
                <a:srgbClr val="3333B3"/>
              </a:solidFill>
              <a:latin typeface="NimbusSanL-Regu"/>
            </a:endParaRPr>
          </a:p>
          <a:p>
            <a:r>
              <a:rPr lang="cs-CZ" sz="2400" b="0" i="0" u="none" strike="noStrike" baseline="0" dirty="0">
                <a:solidFill>
                  <a:srgbClr val="3333B3"/>
                </a:solidFill>
                <a:latin typeface="NimbusSanL-Regu"/>
              </a:rPr>
              <a:t>	</a:t>
            </a:r>
            <a:r>
              <a:rPr lang="en-US" sz="2400" b="0" i="0" u="none" strike="noStrike" baseline="0" dirty="0">
                <a:solidFill>
                  <a:srgbClr val="3333B3"/>
                </a:solidFill>
                <a:latin typeface="NimbusSanL-Regu"/>
              </a:rPr>
              <a:t>corpuscular </a:t>
            </a:r>
            <a:r>
              <a:rPr lang="cs-CZ" sz="2400" b="0" i="0" u="none" strike="noStrike" baseline="0" dirty="0">
                <a:solidFill>
                  <a:srgbClr val="000000"/>
                </a:solidFill>
                <a:latin typeface="NimbusSanL-Regu"/>
              </a:rPr>
              <a:t>- </a:t>
            </a:r>
            <a:r>
              <a:rPr lang="en-US" sz="2400" b="0" i="0" u="none" strike="noStrike" baseline="0" dirty="0">
                <a:solidFill>
                  <a:srgbClr val="000000"/>
                </a:solidFill>
                <a:latin typeface="NimbusSanL-Regu"/>
              </a:rPr>
              <a:t>a stream of </a:t>
            </a:r>
            <a:r>
              <a:rPr lang="en-US" sz="2400" dirty="0">
                <a:latin typeface="NimbusSanL-Regu"/>
              </a:rPr>
              <a:t>atomic and subatomic </a:t>
            </a:r>
            <a:r>
              <a:rPr lang="en-US" sz="2400" b="0" i="0" u="none" strike="noStrike" baseline="0" dirty="0">
                <a:solidFill>
                  <a:srgbClr val="000000"/>
                </a:solidFill>
                <a:latin typeface="NimbusSanL-Regu"/>
              </a:rPr>
              <a:t>particles of defined masses</a:t>
            </a:r>
            <a:endParaRPr lang="cs-CZ" sz="2400" b="0" i="0" u="none" strike="noStrike" baseline="0" dirty="0">
              <a:solidFill>
                <a:srgbClr val="000000"/>
              </a:solidFill>
              <a:latin typeface="NimbusSanL-Regu"/>
            </a:endParaRPr>
          </a:p>
          <a:p>
            <a:r>
              <a:rPr lang="cs-CZ" sz="2400" dirty="0">
                <a:solidFill>
                  <a:srgbClr val="000000"/>
                </a:solidFill>
                <a:latin typeface="NimbusSanL-Regu"/>
              </a:rPr>
              <a:t>        </a:t>
            </a:r>
            <a:r>
              <a:rPr lang="en-US" sz="2400" b="0" i="0" u="none" strike="noStrike" baseline="0" dirty="0">
                <a:solidFill>
                  <a:srgbClr val="000000"/>
                </a:solidFill>
                <a:latin typeface="NimbusSanL-Regu"/>
              </a:rPr>
              <a:t> </a:t>
            </a:r>
            <a:r>
              <a:rPr lang="cs-CZ" sz="2400" b="0" i="0" u="none" strike="noStrike" baseline="0" dirty="0">
                <a:solidFill>
                  <a:srgbClr val="000000"/>
                </a:solidFill>
                <a:latin typeface="NimbusSanL-Regu"/>
              </a:rPr>
              <a:t>  </a:t>
            </a:r>
            <a:r>
              <a:rPr lang="en-US" sz="2400" b="0" i="0" u="none" strike="noStrike" baseline="0" dirty="0">
                <a:solidFill>
                  <a:srgbClr val="000000"/>
                </a:solidFill>
                <a:latin typeface="NimbusSanL-Regu"/>
              </a:rPr>
              <a:t>and</a:t>
            </a:r>
            <a:r>
              <a:rPr lang="cs-CZ" sz="2400" b="0" i="0" u="none" strike="noStrike" baseline="0" dirty="0">
                <a:solidFill>
                  <a:srgbClr val="000000"/>
                </a:solidFill>
                <a:latin typeface="NimbusSanL-Regu"/>
              </a:rPr>
              <a:t> speed</a:t>
            </a:r>
            <a:r>
              <a:rPr lang="en-US" sz="2400" dirty="0">
                <a:latin typeface="NimbusSanL-Regu"/>
              </a:rPr>
              <a:t> </a:t>
            </a:r>
            <a:r>
              <a:rPr lang="cs-CZ" sz="2400" dirty="0">
                <a:latin typeface="NimbusSanL-Regu"/>
              </a:rPr>
              <a:t>(</a:t>
            </a:r>
            <a:r>
              <a:rPr lang="en-US" sz="2400" dirty="0">
                <a:latin typeface="NimbusSanL-Regu"/>
              </a:rPr>
              <a:t>alpha particles, beta particles, and neutrons</a:t>
            </a:r>
            <a:r>
              <a:rPr lang="cs-CZ" sz="2400" dirty="0">
                <a:latin typeface="NimbusSanL-Regu"/>
              </a:rPr>
              <a:t>)</a:t>
            </a:r>
            <a:r>
              <a:rPr lang="en-US" sz="2400" dirty="0">
                <a:latin typeface="NimbusSanL-Regu"/>
              </a:rPr>
              <a:t>. </a:t>
            </a:r>
          </a:p>
          <a:p>
            <a:endParaRPr lang="cs-CZ" sz="2400" dirty="0">
              <a:solidFill>
                <a:srgbClr val="000000"/>
              </a:solidFill>
              <a:latin typeface="NimbusSanL-Regu"/>
            </a:endParaRPr>
          </a:p>
          <a:p>
            <a:r>
              <a:rPr lang="cs-CZ" sz="2400" b="0" i="0" u="none" strike="noStrike" baseline="0" dirty="0">
                <a:solidFill>
                  <a:srgbClr val="000000"/>
                </a:solidFill>
                <a:latin typeface="NimbusSanL-Regu"/>
              </a:rPr>
              <a:t>	</a:t>
            </a:r>
            <a:r>
              <a:rPr lang="en-US" sz="2400" b="0" i="0" u="none" strike="noStrike" baseline="0" dirty="0">
                <a:solidFill>
                  <a:srgbClr val="3333B3"/>
                </a:solidFill>
                <a:latin typeface="NimbusSanL-Regu"/>
              </a:rPr>
              <a:t>electromagnetic </a:t>
            </a:r>
            <a:r>
              <a:rPr lang="cs-CZ" sz="2400" b="0" i="0" u="none" strike="noStrike" baseline="0" dirty="0">
                <a:solidFill>
                  <a:srgbClr val="3333B3"/>
                </a:solidFill>
                <a:latin typeface="NimbusSanL-Regu"/>
              </a:rPr>
              <a:t>- </a:t>
            </a:r>
            <a:r>
              <a:rPr lang="en-US" sz="2400" b="0" i="0" u="none" strike="noStrike" baseline="0" dirty="0">
                <a:solidFill>
                  <a:srgbClr val="000000"/>
                </a:solidFill>
                <a:latin typeface="NimbusSanL-Regu"/>
              </a:rPr>
              <a:t>a stream of photons, described as</a:t>
            </a:r>
            <a:r>
              <a:rPr lang="cs-CZ" sz="2400" b="0" i="0" u="none" strike="noStrike" baseline="0" dirty="0">
                <a:solidFill>
                  <a:srgbClr val="000000"/>
                </a:solidFill>
                <a:latin typeface="NimbusSanL-Regu"/>
              </a:rPr>
              <a:t> </a:t>
            </a:r>
            <a:r>
              <a:rPr lang="en-US" sz="2400" b="0" i="0" u="none" strike="noStrike" baseline="0" dirty="0">
                <a:solidFill>
                  <a:srgbClr val="000000"/>
                </a:solidFill>
                <a:latin typeface="NimbusSanL-Regu"/>
              </a:rPr>
              <a:t>electromagnetic radiation of a certain wavelength</a:t>
            </a:r>
            <a:r>
              <a:rPr lang="cs-CZ" sz="2400" b="0" i="0" u="none" strike="noStrike" baseline="0" dirty="0">
                <a:solidFill>
                  <a:srgbClr val="000000"/>
                </a:solidFill>
                <a:latin typeface="NimbusSanL-Regu"/>
              </a:rPr>
              <a:t> and intensity</a:t>
            </a:r>
          </a:p>
          <a:p>
            <a:endParaRPr lang="cs-CZ" sz="2400" b="0" i="0" u="none" strike="noStrike" baseline="0" dirty="0">
              <a:solidFill>
                <a:srgbClr val="000000"/>
              </a:solidFill>
              <a:latin typeface="NimbusSanL-Regu"/>
            </a:endParaRPr>
          </a:p>
          <a:p>
            <a:r>
              <a:rPr lang="en-US" sz="2400" b="0" i="0" u="none" strike="noStrike" baseline="0" dirty="0">
                <a:solidFill>
                  <a:srgbClr val="3333B3"/>
                </a:solidFill>
                <a:latin typeface="NimbusSanL-Regu"/>
              </a:rPr>
              <a:t>Depending on the influence on matter</a:t>
            </a:r>
            <a:endParaRPr lang="cs-CZ" sz="2400" b="0" i="0" u="none" strike="noStrike" baseline="0" dirty="0">
              <a:solidFill>
                <a:srgbClr val="3333B3"/>
              </a:solidFill>
              <a:latin typeface="NimbusSanL-Regu"/>
            </a:endParaRPr>
          </a:p>
          <a:p>
            <a:endParaRPr lang="en-US" sz="2400" b="0" i="0" u="none" strike="noStrike" baseline="0" dirty="0">
              <a:solidFill>
                <a:srgbClr val="3333B3"/>
              </a:solidFill>
              <a:latin typeface="NimbusSanL-Regu"/>
            </a:endParaRPr>
          </a:p>
          <a:p>
            <a:r>
              <a:rPr lang="cs-CZ" sz="2400" b="0" i="0" u="none" strike="noStrike" baseline="0" dirty="0">
                <a:solidFill>
                  <a:srgbClr val="3333B3"/>
                </a:solidFill>
                <a:latin typeface="NimbusSanL-Regu"/>
              </a:rPr>
              <a:t>	</a:t>
            </a:r>
            <a:r>
              <a:rPr lang="en-US" sz="2400" b="0" i="0" u="none" strike="noStrike" baseline="0" dirty="0">
                <a:solidFill>
                  <a:srgbClr val="3333B3"/>
                </a:solidFill>
                <a:latin typeface="NimbusSanL-Regu"/>
              </a:rPr>
              <a:t>ionizing </a:t>
            </a:r>
            <a:r>
              <a:rPr lang="cs-CZ" sz="2400" b="0" i="0" u="none" strike="noStrike" baseline="0" dirty="0">
                <a:solidFill>
                  <a:srgbClr val="3333B3"/>
                </a:solidFill>
                <a:latin typeface="NimbusSanL-Regu"/>
              </a:rPr>
              <a:t>- </a:t>
            </a:r>
            <a:r>
              <a:rPr lang="en-US" sz="2400" b="0" i="0" u="none" strike="noStrike" baseline="0" dirty="0">
                <a:solidFill>
                  <a:srgbClr val="000000"/>
                </a:solidFill>
                <a:latin typeface="NimbusSanL-Regu"/>
              </a:rPr>
              <a:t>produces electrically charged particles in the</a:t>
            </a:r>
            <a:r>
              <a:rPr lang="cs-CZ" sz="2400" b="0" i="0" u="none" strike="noStrike" baseline="0" dirty="0">
                <a:solidFill>
                  <a:srgbClr val="000000"/>
                </a:solidFill>
                <a:latin typeface="NimbusSanL-Regu"/>
              </a:rPr>
              <a:t> </a:t>
            </a:r>
            <a:r>
              <a:rPr lang="cs-CZ" sz="2400" b="0" i="0" u="none" strike="noStrike" baseline="0" dirty="0" err="1">
                <a:solidFill>
                  <a:srgbClr val="000000"/>
                </a:solidFill>
                <a:latin typeface="NimbusSanL-Regu"/>
              </a:rPr>
              <a:t>irradiated</a:t>
            </a:r>
            <a:r>
              <a:rPr lang="cs-CZ" sz="2400" b="0" i="0" u="none" strike="noStrike" baseline="0" dirty="0">
                <a:solidFill>
                  <a:srgbClr val="000000"/>
                </a:solidFill>
                <a:latin typeface="NimbusSanL-Regu"/>
              </a:rPr>
              <a:t> </a:t>
            </a:r>
            <a:r>
              <a:rPr lang="cs-CZ" sz="2400" b="0" i="0" u="none" strike="noStrike" baseline="0" dirty="0" err="1">
                <a:solidFill>
                  <a:srgbClr val="000000"/>
                </a:solidFill>
                <a:latin typeface="NimbusSanL-Regu"/>
              </a:rPr>
              <a:t>mass</a:t>
            </a:r>
            <a:r>
              <a:rPr lang="cs-CZ" sz="2400" b="0" i="0" u="none" strike="noStrike" baseline="0" dirty="0">
                <a:solidFill>
                  <a:srgbClr val="000000"/>
                </a:solidFill>
                <a:latin typeface="NimbusSanL-Regu"/>
              </a:rPr>
              <a:t> – </a:t>
            </a:r>
            <a:r>
              <a:rPr lang="cs-CZ" sz="2400" b="0" i="0" u="none" strike="noStrike" baseline="0" dirty="0" err="1">
                <a:solidFill>
                  <a:srgbClr val="000000"/>
                </a:solidFill>
                <a:latin typeface="NimbusSanL-Regu"/>
              </a:rPr>
              <a:t>ions</a:t>
            </a:r>
            <a:endParaRPr lang="cs-CZ" sz="2400" b="0" i="0" u="none" strike="noStrike" baseline="0" dirty="0">
              <a:solidFill>
                <a:srgbClr val="000000"/>
              </a:solidFill>
              <a:latin typeface="NimbusSanL-Regu"/>
            </a:endParaRPr>
          </a:p>
          <a:p>
            <a:endParaRPr lang="cs-CZ" sz="2400" b="0" i="0" u="none" strike="noStrike" baseline="0" dirty="0">
              <a:solidFill>
                <a:srgbClr val="000000"/>
              </a:solidFill>
              <a:latin typeface="NimbusSanL-Regu"/>
            </a:endParaRPr>
          </a:p>
          <a:p>
            <a:r>
              <a:rPr lang="cs-CZ" sz="2400" b="0" i="0" u="none" strike="noStrike" baseline="0" dirty="0">
                <a:solidFill>
                  <a:srgbClr val="3333B3"/>
                </a:solidFill>
                <a:latin typeface="NimbusSanL-Regu"/>
              </a:rPr>
              <a:t>	</a:t>
            </a:r>
            <a:r>
              <a:rPr lang="en-US" sz="2400" b="0" i="0" u="none" strike="noStrike" baseline="0" dirty="0">
                <a:solidFill>
                  <a:srgbClr val="3333B3"/>
                </a:solidFill>
                <a:latin typeface="NimbusSanL-Regu"/>
              </a:rPr>
              <a:t>non-ionizing </a:t>
            </a:r>
            <a:r>
              <a:rPr lang="cs-CZ" sz="2400" b="0" i="0" u="none" strike="noStrike" baseline="0" dirty="0">
                <a:solidFill>
                  <a:srgbClr val="3333B3"/>
                </a:solidFill>
                <a:latin typeface="NimbusSanL-Regu"/>
              </a:rPr>
              <a:t>- </a:t>
            </a:r>
            <a:r>
              <a:rPr lang="en-US" sz="2400" b="0" i="0" u="none" strike="noStrike" baseline="0" dirty="0">
                <a:solidFill>
                  <a:srgbClr val="000000"/>
                </a:solidFill>
                <a:latin typeface="NimbusSanL-Regu"/>
              </a:rPr>
              <a:t>electrically charged particles are not produced</a:t>
            </a:r>
            <a:endParaRPr lang="cs-CZ" sz="2400" dirty="0"/>
          </a:p>
        </p:txBody>
      </p:sp>
    </p:spTree>
    <p:extLst>
      <p:ext uri="{BB962C8B-B14F-4D97-AF65-F5344CB8AC3E}">
        <p14:creationId xmlns:p14="http://schemas.microsoft.com/office/powerpoint/2010/main" val="17377024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76045" y="831103"/>
            <a:ext cx="11490385" cy="3908762"/>
          </a:xfrm>
          <a:prstGeom prst="rect">
            <a:avLst/>
          </a:prstGeom>
        </p:spPr>
        <p:txBody>
          <a:bodyPr wrap="square">
            <a:spAutoFit/>
          </a:bodyPr>
          <a:lstStyle/>
          <a:p>
            <a:pPr algn="ctr"/>
            <a:r>
              <a:rPr lang="cs-CZ" sz="3200" b="1" i="0" u="none" strike="noStrike" baseline="0" dirty="0" err="1">
                <a:solidFill>
                  <a:srgbClr val="3333B3"/>
                </a:solidFill>
                <a:latin typeface="NimbusSanL-Regu"/>
              </a:rPr>
              <a:t>Types</a:t>
            </a:r>
            <a:r>
              <a:rPr lang="cs-CZ" sz="3200" b="1" i="0" u="none" strike="noStrike" baseline="0" dirty="0">
                <a:solidFill>
                  <a:srgbClr val="3333B3"/>
                </a:solidFill>
                <a:latin typeface="NimbusSanL-Regu"/>
              </a:rPr>
              <a:t> </a:t>
            </a:r>
            <a:r>
              <a:rPr lang="cs-CZ" sz="3200" b="1" i="0" u="none" strike="noStrike" baseline="0" dirty="0" err="1">
                <a:solidFill>
                  <a:srgbClr val="3333B3"/>
                </a:solidFill>
                <a:latin typeface="NimbusSanL-Regu"/>
              </a:rPr>
              <a:t>of</a:t>
            </a:r>
            <a:r>
              <a:rPr lang="cs-CZ" sz="3200" b="1" i="0" u="none" strike="noStrike" baseline="0" dirty="0">
                <a:solidFill>
                  <a:srgbClr val="3333B3"/>
                </a:solidFill>
                <a:latin typeface="NimbusSanL-Regu"/>
              </a:rPr>
              <a:t> </a:t>
            </a:r>
            <a:r>
              <a:rPr lang="cs-CZ" sz="3200" b="1" i="0" u="none" strike="noStrike" baseline="0" dirty="0" err="1">
                <a:solidFill>
                  <a:srgbClr val="3333B3"/>
                </a:solidFill>
                <a:latin typeface="NimbusSanL-Regu"/>
              </a:rPr>
              <a:t>radiation</a:t>
            </a:r>
            <a:endParaRPr lang="cs-CZ" sz="3200" b="1" i="0" u="none" strike="noStrike" baseline="0" dirty="0">
              <a:solidFill>
                <a:srgbClr val="3333B3"/>
              </a:solidFill>
              <a:latin typeface="NimbusSanL-Regu"/>
            </a:endParaRPr>
          </a:p>
          <a:p>
            <a:endParaRPr lang="cs-CZ" sz="2400" b="0" i="0" u="none" strike="noStrike" baseline="0" dirty="0">
              <a:solidFill>
                <a:srgbClr val="3333B3"/>
              </a:solidFill>
              <a:latin typeface="NimbusSanL-Regu"/>
            </a:endParaRPr>
          </a:p>
          <a:p>
            <a:r>
              <a:rPr lang="cs-CZ" sz="2400" b="0" i="0" u="none" strike="noStrike" baseline="0" dirty="0" err="1">
                <a:solidFill>
                  <a:srgbClr val="3333B3"/>
                </a:solidFill>
                <a:latin typeface="NimbusSanL-Regu"/>
              </a:rPr>
              <a:t>Types</a:t>
            </a:r>
            <a:r>
              <a:rPr lang="cs-CZ" sz="2400" b="0" i="0" u="none" strike="noStrike" baseline="0" dirty="0">
                <a:solidFill>
                  <a:srgbClr val="3333B3"/>
                </a:solidFill>
                <a:latin typeface="NimbusSanL-Regu"/>
              </a:rPr>
              <a:t> </a:t>
            </a:r>
            <a:r>
              <a:rPr lang="cs-CZ" sz="2400" b="0" i="0" u="none" strike="noStrike" baseline="0" dirty="0" err="1">
                <a:solidFill>
                  <a:srgbClr val="3333B3"/>
                </a:solidFill>
                <a:latin typeface="NimbusSanL-Regu"/>
              </a:rPr>
              <a:t>of</a:t>
            </a:r>
            <a:r>
              <a:rPr lang="cs-CZ" sz="2400" b="0" i="0" u="none" strike="noStrike" baseline="0" dirty="0">
                <a:solidFill>
                  <a:srgbClr val="3333B3"/>
                </a:solidFill>
                <a:latin typeface="NimbusSanL-Regu"/>
              </a:rPr>
              <a:t> </a:t>
            </a:r>
            <a:r>
              <a:rPr lang="cs-CZ" sz="2400" b="0" i="0" u="none" strike="noStrike" baseline="0" dirty="0" err="1">
                <a:solidFill>
                  <a:srgbClr val="3333B3"/>
                </a:solidFill>
                <a:latin typeface="NimbusSanL-Regu"/>
              </a:rPr>
              <a:t>ionizing</a:t>
            </a:r>
            <a:r>
              <a:rPr lang="cs-CZ" sz="2400" b="0" i="0" u="none" strike="noStrike" baseline="0" dirty="0">
                <a:solidFill>
                  <a:srgbClr val="3333B3"/>
                </a:solidFill>
                <a:latin typeface="NimbusSanL-Regu"/>
              </a:rPr>
              <a:t> </a:t>
            </a:r>
            <a:r>
              <a:rPr lang="cs-CZ" sz="2400" b="0" i="0" u="none" strike="noStrike" baseline="0" dirty="0" err="1">
                <a:solidFill>
                  <a:srgbClr val="3333B3"/>
                </a:solidFill>
                <a:latin typeface="NimbusSanL-Regu"/>
              </a:rPr>
              <a:t>radiation</a:t>
            </a:r>
            <a:endParaRPr lang="cs-CZ" sz="2400" b="0" i="0" u="none" strike="noStrike" baseline="0" dirty="0">
              <a:solidFill>
                <a:srgbClr val="3333B3"/>
              </a:solidFill>
              <a:latin typeface="NimbusSanL-Regu"/>
            </a:endParaRPr>
          </a:p>
          <a:p>
            <a:r>
              <a:rPr lang="en-US" sz="2400" b="0" i="0" u="none" strike="noStrike" baseline="0" dirty="0">
                <a:solidFill>
                  <a:srgbClr val="000000"/>
                </a:solidFill>
                <a:latin typeface="NimbusSanL-Regu"/>
              </a:rPr>
              <a:t>Ionizing radiation types include particle radiation (common types, such as helium nucleus streams (</a:t>
            </a:r>
            <a:r>
              <a:rPr lang="el-GR" sz="2400" dirty="0"/>
              <a:t>α </a:t>
            </a:r>
            <a:r>
              <a:rPr lang="en-US" sz="2400" b="0" i="0" u="none" strike="noStrike" baseline="0" dirty="0">
                <a:solidFill>
                  <a:srgbClr val="000000"/>
                </a:solidFill>
                <a:latin typeface="NimbusSanL-Regu"/>
              </a:rPr>
              <a:t>radiation),</a:t>
            </a:r>
            <a:r>
              <a:rPr lang="cs-CZ" sz="2400" b="0" i="0" u="none" strike="noStrike" baseline="0" dirty="0">
                <a:solidFill>
                  <a:srgbClr val="000000"/>
                </a:solidFill>
                <a:latin typeface="NimbusSanL-Regu"/>
              </a:rPr>
              <a:t> </a:t>
            </a:r>
            <a:r>
              <a:rPr lang="cs-CZ" sz="2400" b="0" i="0" u="none" strike="noStrike" baseline="0" dirty="0" err="1">
                <a:solidFill>
                  <a:srgbClr val="000000"/>
                </a:solidFill>
                <a:latin typeface="NimbusSanL-Regu"/>
              </a:rPr>
              <a:t>electrons</a:t>
            </a:r>
            <a:r>
              <a:rPr lang="cs-CZ" sz="2400" b="0" i="0" u="none" strike="noStrike" baseline="0" dirty="0">
                <a:solidFill>
                  <a:srgbClr val="000000"/>
                </a:solidFill>
                <a:latin typeface="NimbusSanL-Regu"/>
              </a:rPr>
              <a:t> (</a:t>
            </a:r>
            <a:r>
              <a:rPr lang="el-GR" sz="2400" b="1" dirty="0"/>
              <a:t>β </a:t>
            </a:r>
            <a:r>
              <a:rPr lang="cs-CZ" sz="2400" b="0" i="0" u="none" strike="noStrike" baseline="0" dirty="0" err="1">
                <a:solidFill>
                  <a:srgbClr val="000000"/>
                </a:solidFill>
                <a:latin typeface="NimbusSanL-Regu"/>
              </a:rPr>
              <a:t>radiation</a:t>
            </a:r>
            <a:r>
              <a:rPr lang="cs-CZ" sz="2400" b="0" i="0" u="none" strike="noStrike" baseline="0" dirty="0">
                <a:solidFill>
                  <a:srgbClr val="000000"/>
                </a:solidFill>
                <a:latin typeface="NimbusSanL-Regu"/>
              </a:rPr>
              <a:t>), </a:t>
            </a:r>
            <a:r>
              <a:rPr lang="cs-CZ" sz="2400" b="0" i="0" u="none" strike="noStrike" baseline="0" dirty="0" err="1">
                <a:solidFill>
                  <a:srgbClr val="000000"/>
                </a:solidFill>
                <a:latin typeface="NimbusSanL-Regu"/>
              </a:rPr>
              <a:t>positrons</a:t>
            </a:r>
            <a:r>
              <a:rPr lang="cs-CZ" sz="2400" b="0" i="0" u="none" strike="noStrike" baseline="0" dirty="0">
                <a:solidFill>
                  <a:srgbClr val="000000"/>
                </a:solidFill>
                <a:latin typeface="NimbusSanL-Regu"/>
              </a:rPr>
              <a:t> (</a:t>
            </a:r>
            <a:r>
              <a:rPr lang="el-GR" sz="2400" b="1" dirty="0"/>
              <a:t>β </a:t>
            </a:r>
            <a:r>
              <a:rPr lang="cs-CZ" sz="2400" b="0" i="0" u="none" strike="noStrike" baseline="0" dirty="0">
                <a:solidFill>
                  <a:srgbClr val="000000"/>
                </a:solidFill>
                <a:latin typeface="CMSS10"/>
              </a:rPr>
              <a:t>+ </a:t>
            </a:r>
            <a:r>
              <a:rPr lang="cs-CZ" sz="2400" b="0" i="0" u="none" strike="noStrike" baseline="0" dirty="0" err="1">
                <a:solidFill>
                  <a:srgbClr val="000000"/>
                </a:solidFill>
                <a:latin typeface="NimbusSanL-Regu"/>
              </a:rPr>
              <a:t>radiation</a:t>
            </a:r>
            <a:r>
              <a:rPr lang="cs-CZ" sz="2400" b="0" i="0" u="none" strike="noStrike" baseline="0" dirty="0">
                <a:solidFill>
                  <a:srgbClr val="000000"/>
                </a:solidFill>
                <a:latin typeface="NimbusSanL-Regu"/>
              </a:rPr>
              <a:t>), </a:t>
            </a:r>
            <a:r>
              <a:rPr lang="cs-CZ" sz="2400" b="0" i="0" u="none" strike="noStrike" baseline="0" dirty="0" err="1">
                <a:solidFill>
                  <a:srgbClr val="000000"/>
                </a:solidFill>
                <a:latin typeface="NimbusSanL-Regu"/>
              </a:rPr>
              <a:t>neutrons</a:t>
            </a:r>
            <a:r>
              <a:rPr lang="cs-CZ" sz="2400" b="0" i="0" u="none" strike="noStrike" baseline="0" dirty="0">
                <a:solidFill>
                  <a:srgbClr val="000000"/>
                </a:solidFill>
                <a:latin typeface="NimbusSanL-Regu"/>
              </a:rPr>
              <a:t>, </a:t>
            </a:r>
            <a:r>
              <a:rPr lang="en-US" sz="2400" b="0" i="0" u="none" strike="noStrike" baseline="0" dirty="0">
                <a:solidFill>
                  <a:srgbClr val="000000"/>
                </a:solidFill>
                <a:latin typeface="NimbusSanL-Regu"/>
              </a:rPr>
              <a:t>protons, etc.) and electromagnetic radiation with a wavelength</a:t>
            </a:r>
            <a:r>
              <a:rPr lang="cs-CZ" sz="2400" b="0" i="0" u="none" strike="noStrike" baseline="0" dirty="0">
                <a:solidFill>
                  <a:srgbClr val="000000"/>
                </a:solidFill>
                <a:latin typeface="NimbusSanL-Regu"/>
              </a:rPr>
              <a:t> </a:t>
            </a:r>
            <a:r>
              <a:rPr lang="cs-CZ" sz="2400" b="0" i="0" u="none" strike="noStrike" baseline="0" dirty="0" err="1">
                <a:solidFill>
                  <a:srgbClr val="000000"/>
                </a:solidFill>
                <a:latin typeface="NimbusSanL-Regu"/>
              </a:rPr>
              <a:t>shorter</a:t>
            </a:r>
            <a:r>
              <a:rPr lang="cs-CZ" sz="2400" b="0" i="0" u="none" strike="noStrike" baseline="0" dirty="0">
                <a:solidFill>
                  <a:srgbClr val="000000"/>
                </a:solidFill>
                <a:latin typeface="NimbusSanL-Regu"/>
              </a:rPr>
              <a:t> </a:t>
            </a:r>
            <a:r>
              <a:rPr lang="cs-CZ" sz="2400" b="0" i="0" u="none" strike="noStrike" baseline="0" dirty="0" err="1">
                <a:solidFill>
                  <a:srgbClr val="000000"/>
                </a:solidFill>
                <a:latin typeface="NimbusSanL-Regu"/>
              </a:rPr>
              <a:t>than</a:t>
            </a:r>
            <a:r>
              <a:rPr lang="cs-CZ" sz="2400" b="0" i="0" u="none" strike="noStrike" baseline="0" dirty="0">
                <a:solidFill>
                  <a:srgbClr val="000000"/>
                </a:solidFill>
                <a:latin typeface="NimbusSanL-Regu"/>
              </a:rPr>
              <a:t> </a:t>
            </a:r>
            <a:r>
              <a:rPr lang="cs-CZ" sz="2400" b="0" i="0" u="none" strike="noStrike" baseline="0" dirty="0" err="1">
                <a:solidFill>
                  <a:srgbClr val="000000"/>
                </a:solidFill>
                <a:latin typeface="NimbusSanL-Regu"/>
              </a:rPr>
              <a:t>ultraviolet</a:t>
            </a:r>
            <a:r>
              <a:rPr lang="cs-CZ" sz="2400" b="0" i="0" u="none" strike="noStrike" baseline="0" dirty="0">
                <a:solidFill>
                  <a:srgbClr val="000000"/>
                </a:solidFill>
                <a:latin typeface="NimbusSanL-Regu"/>
              </a:rPr>
              <a:t> </a:t>
            </a:r>
            <a:r>
              <a:rPr lang="cs-CZ" sz="2400" b="0" i="0" u="none" strike="noStrike" baseline="0" dirty="0" err="1">
                <a:solidFill>
                  <a:srgbClr val="000000"/>
                </a:solidFill>
                <a:latin typeface="NimbusSanL-Regu"/>
              </a:rPr>
              <a:t>light</a:t>
            </a:r>
            <a:r>
              <a:rPr lang="cs-CZ" sz="2400" b="0" i="0" u="none" strike="noStrike" baseline="0" dirty="0">
                <a:solidFill>
                  <a:srgbClr val="000000"/>
                </a:solidFill>
                <a:latin typeface="NimbusSanL-Regu"/>
              </a:rPr>
              <a:t>.</a:t>
            </a:r>
          </a:p>
          <a:p>
            <a:endParaRPr lang="cs-CZ" sz="2400" b="0" i="0" u="none" strike="noStrike" baseline="0" dirty="0">
              <a:solidFill>
                <a:srgbClr val="000000"/>
              </a:solidFill>
              <a:latin typeface="NimbusSanL-Regu"/>
            </a:endParaRPr>
          </a:p>
          <a:p>
            <a:r>
              <a:rPr lang="cs-CZ" sz="2400" b="0" i="0" u="none" strike="noStrike" baseline="0" dirty="0" err="1">
                <a:solidFill>
                  <a:srgbClr val="3333B3"/>
                </a:solidFill>
                <a:latin typeface="NimbusSanL-Regu"/>
              </a:rPr>
              <a:t>Types</a:t>
            </a:r>
            <a:r>
              <a:rPr lang="cs-CZ" sz="2400" b="0" i="0" u="none" strike="noStrike" baseline="0" dirty="0">
                <a:solidFill>
                  <a:srgbClr val="3333B3"/>
                </a:solidFill>
                <a:latin typeface="NimbusSanL-Regu"/>
              </a:rPr>
              <a:t> </a:t>
            </a:r>
            <a:r>
              <a:rPr lang="cs-CZ" sz="2400" b="0" i="0" u="none" strike="noStrike" baseline="0" dirty="0" err="1">
                <a:solidFill>
                  <a:srgbClr val="3333B3"/>
                </a:solidFill>
                <a:latin typeface="NimbusSanL-Regu"/>
              </a:rPr>
              <a:t>of</a:t>
            </a:r>
            <a:r>
              <a:rPr lang="cs-CZ" sz="2400" b="0" i="0" u="none" strike="noStrike" baseline="0" dirty="0">
                <a:solidFill>
                  <a:srgbClr val="3333B3"/>
                </a:solidFill>
                <a:latin typeface="NimbusSanL-Regu"/>
              </a:rPr>
              <a:t> non-</a:t>
            </a:r>
            <a:r>
              <a:rPr lang="cs-CZ" sz="2400" b="0" i="0" u="none" strike="noStrike" baseline="0" dirty="0" err="1">
                <a:solidFill>
                  <a:srgbClr val="3333B3"/>
                </a:solidFill>
                <a:latin typeface="NimbusSanL-Regu"/>
              </a:rPr>
              <a:t>ionizing</a:t>
            </a:r>
            <a:r>
              <a:rPr lang="cs-CZ" sz="2400" b="0" i="0" u="none" strike="noStrike" baseline="0" dirty="0">
                <a:solidFill>
                  <a:srgbClr val="3333B3"/>
                </a:solidFill>
                <a:latin typeface="NimbusSanL-Regu"/>
              </a:rPr>
              <a:t> </a:t>
            </a:r>
            <a:r>
              <a:rPr lang="cs-CZ" sz="2400" b="0" i="0" u="none" strike="noStrike" baseline="0" dirty="0" err="1">
                <a:solidFill>
                  <a:srgbClr val="3333B3"/>
                </a:solidFill>
                <a:latin typeface="NimbusSanL-Regu"/>
              </a:rPr>
              <a:t>radiation</a:t>
            </a:r>
            <a:endParaRPr lang="cs-CZ" sz="2400" b="0" i="0" u="none" strike="noStrike" baseline="0" dirty="0">
              <a:solidFill>
                <a:srgbClr val="3333B3"/>
              </a:solidFill>
              <a:latin typeface="NimbusSanL-Regu"/>
            </a:endParaRPr>
          </a:p>
          <a:p>
            <a:r>
              <a:rPr lang="en-US" sz="2400" b="0" i="0" u="none" strike="noStrike" baseline="0" dirty="0">
                <a:solidFill>
                  <a:srgbClr val="000000"/>
                </a:solidFill>
                <a:latin typeface="NimbusSanL-Regu"/>
              </a:rPr>
              <a:t>Non-ionizing radiation includes electromagnetic radiation of</a:t>
            </a:r>
            <a:r>
              <a:rPr lang="cs-CZ" sz="2400" b="0" i="0" u="none" strike="noStrike" baseline="0" dirty="0">
                <a:solidFill>
                  <a:srgbClr val="000000"/>
                </a:solidFill>
                <a:latin typeface="NimbusSanL-Regu"/>
              </a:rPr>
              <a:t> </a:t>
            </a:r>
            <a:r>
              <a:rPr lang="en-US" sz="2400" b="0" i="0" u="none" strike="noStrike" baseline="0" dirty="0">
                <a:solidFill>
                  <a:srgbClr val="000000"/>
                </a:solidFill>
                <a:latin typeface="NimbusSanL-Regu"/>
              </a:rPr>
              <a:t>higher wavelength, and some types of less common particles</a:t>
            </a:r>
            <a:r>
              <a:rPr lang="cs-CZ" sz="2400" b="0" i="0" u="none" strike="noStrike" baseline="0" dirty="0">
                <a:solidFill>
                  <a:srgbClr val="000000"/>
                </a:solidFill>
                <a:latin typeface="NimbusSanL-Regu"/>
              </a:rPr>
              <a:t> (eg neutrino).</a:t>
            </a:r>
            <a:endParaRPr lang="cs-CZ" sz="2400" dirty="0"/>
          </a:p>
        </p:txBody>
      </p:sp>
    </p:spTree>
    <p:extLst>
      <p:ext uri="{BB962C8B-B14F-4D97-AF65-F5344CB8AC3E}">
        <p14:creationId xmlns:p14="http://schemas.microsoft.com/office/powerpoint/2010/main" val="2157899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2"/>
          <a:stretch>
            <a:fillRect/>
          </a:stretch>
        </p:blipFill>
        <p:spPr>
          <a:xfrm>
            <a:off x="2248931" y="2116995"/>
            <a:ext cx="7663410" cy="3707156"/>
          </a:xfrm>
          <a:prstGeom prst="rect">
            <a:avLst/>
          </a:prstGeom>
        </p:spPr>
      </p:pic>
      <p:sp>
        <p:nvSpPr>
          <p:cNvPr id="3" name="TextovéPole 2"/>
          <p:cNvSpPr txBox="1"/>
          <p:nvPr/>
        </p:nvSpPr>
        <p:spPr>
          <a:xfrm>
            <a:off x="1103870" y="477795"/>
            <a:ext cx="10466711" cy="584775"/>
          </a:xfrm>
          <a:prstGeom prst="rect">
            <a:avLst/>
          </a:prstGeom>
          <a:noFill/>
        </p:spPr>
        <p:txBody>
          <a:bodyPr wrap="none" rtlCol="0">
            <a:spAutoFit/>
          </a:bodyPr>
          <a:lstStyle/>
          <a:p>
            <a:r>
              <a:rPr lang="cs-CZ" sz="3200" b="1" dirty="0">
                <a:solidFill>
                  <a:schemeClr val="accent5"/>
                </a:solidFill>
              </a:rPr>
              <a:t>T</a:t>
            </a:r>
            <a:r>
              <a:rPr lang="en-US" sz="3200" b="1" dirty="0" err="1">
                <a:solidFill>
                  <a:schemeClr val="accent5"/>
                </a:solidFill>
              </a:rPr>
              <a:t>ypes</a:t>
            </a:r>
            <a:r>
              <a:rPr lang="en-US" sz="3200" b="1" dirty="0">
                <a:solidFill>
                  <a:schemeClr val="accent5"/>
                </a:solidFill>
              </a:rPr>
              <a:t> of electromagnetic radiation as defined by wavelength</a:t>
            </a:r>
            <a:endParaRPr lang="cs-CZ" sz="3200" b="1" dirty="0">
              <a:solidFill>
                <a:schemeClr val="accent5"/>
              </a:solidFill>
            </a:endParaRPr>
          </a:p>
        </p:txBody>
      </p:sp>
      <p:sp>
        <p:nvSpPr>
          <p:cNvPr id="4" name="TextovéPole 3"/>
          <p:cNvSpPr txBox="1"/>
          <p:nvPr/>
        </p:nvSpPr>
        <p:spPr>
          <a:xfrm>
            <a:off x="4881376" y="5881817"/>
            <a:ext cx="2251514" cy="861774"/>
          </a:xfrm>
          <a:prstGeom prst="rect">
            <a:avLst/>
          </a:prstGeom>
          <a:noFill/>
        </p:spPr>
        <p:txBody>
          <a:bodyPr wrap="none" rtlCol="0">
            <a:spAutoFit/>
          </a:bodyPr>
          <a:lstStyle/>
          <a:p>
            <a:r>
              <a:rPr lang="cs-CZ" sz="3200" b="0" i="0" u="none" strike="noStrike" baseline="0" dirty="0" err="1">
                <a:solidFill>
                  <a:srgbClr val="3333B3"/>
                </a:solidFill>
                <a:latin typeface="NimbusSanL-Regu"/>
              </a:rPr>
              <a:t>Visible</a:t>
            </a:r>
            <a:r>
              <a:rPr lang="cs-CZ" sz="3200" b="0" i="0" u="none" strike="noStrike" baseline="0" dirty="0">
                <a:solidFill>
                  <a:srgbClr val="3333B3"/>
                </a:solidFill>
                <a:latin typeface="NimbusSanL-Regu"/>
              </a:rPr>
              <a:t> </a:t>
            </a:r>
            <a:r>
              <a:rPr lang="cs-CZ" sz="3200" b="0" i="0" u="none" strike="noStrike" baseline="0" dirty="0" err="1">
                <a:solidFill>
                  <a:srgbClr val="3333B3"/>
                </a:solidFill>
                <a:latin typeface="NimbusSanL-Regu"/>
              </a:rPr>
              <a:t>light</a:t>
            </a:r>
            <a:endParaRPr lang="cs-CZ" sz="3200" b="0" i="0" u="none" strike="noStrike" baseline="0" dirty="0">
              <a:solidFill>
                <a:srgbClr val="3333B3"/>
              </a:solidFill>
              <a:latin typeface="NimbusSanL-Regu"/>
            </a:endParaRPr>
          </a:p>
          <a:p>
            <a:endParaRPr lang="cs-CZ" dirty="0"/>
          </a:p>
        </p:txBody>
      </p:sp>
    </p:spTree>
    <p:extLst>
      <p:ext uri="{BB962C8B-B14F-4D97-AF65-F5344CB8AC3E}">
        <p14:creationId xmlns:p14="http://schemas.microsoft.com/office/powerpoint/2010/main" val="4320963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345057" y="376290"/>
            <a:ext cx="11473132" cy="6247864"/>
          </a:xfrm>
          <a:prstGeom prst="rect">
            <a:avLst/>
          </a:prstGeom>
        </p:spPr>
        <p:txBody>
          <a:bodyPr wrap="square">
            <a:spAutoFit/>
          </a:bodyPr>
          <a:lstStyle/>
          <a:p>
            <a:pPr algn="ctr"/>
            <a:r>
              <a:rPr lang="cs-CZ" sz="3200" b="1" i="0" u="none" strike="noStrike" baseline="0" dirty="0">
                <a:solidFill>
                  <a:srgbClr val="3333B3"/>
                </a:solidFill>
                <a:latin typeface="NimbusSanL-Regu"/>
              </a:rPr>
              <a:t>Non-</a:t>
            </a:r>
            <a:r>
              <a:rPr lang="cs-CZ" sz="3200" b="1" i="0" u="none" strike="noStrike" baseline="0" dirty="0" err="1">
                <a:solidFill>
                  <a:srgbClr val="3333B3"/>
                </a:solidFill>
                <a:latin typeface="NimbusSanL-Regu"/>
              </a:rPr>
              <a:t>ionizing</a:t>
            </a:r>
            <a:r>
              <a:rPr lang="cs-CZ" sz="3200" b="1" i="0" u="none" strike="noStrike" baseline="0" dirty="0">
                <a:solidFill>
                  <a:srgbClr val="3333B3"/>
                </a:solidFill>
                <a:latin typeface="NimbusSanL-Regu"/>
              </a:rPr>
              <a:t> </a:t>
            </a:r>
            <a:r>
              <a:rPr lang="cs-CZ" sz="3200" b="1" i="0" u="none" strike="noStrike" baseline="0" dirty="0" err="1">
                <a:solidFill>
                  <a:srgbClr val="3333B3"/>
                </a:solidFill>
                <a:latin typeface="NimbusSanL-Regu"/>
              </a:rPr>
              <a:t>radiation</a:t>
            </a:r>
            <a:r>
              <a:rPr lang="cs-CZ" sz="3200" b="1" i="0" u="none" strike="noStrike" baseline="0" dirty="0">
                <a:solidFill>
                  <a:srgbClr val="3333B3"/>
                </a:solidFill>
                <a:latin typeface="NimbusSanL-Regu"/>
              </a:rPr>
              <a:t> - </a:t>
            </a:r>
            <a:r>
              <a:rPr lang="cs-CZ" sz="3200" b="0" i="0" u="none" strike="noStrike" baseline="0" dirty="0" err="1">
                <a:solidFill>
                  <a:srgbClr val="3333B3"/>
                </a:solidFill>
                <a:latin typeface="NimbusSanL-Regu"/>
              </a:rPr>
              <a:t>Ultraviolet</a:t>
            </a:r>
            <a:r>
              <a:rPr lang="cs-CZ" sz="3200" b="0" i="0" u="none" strike="noStrike" baseline="0" dirty="0">
                <a:solidFill>
                  <a:srgbClr val="3333B3"/>
                </a:solidFill>
                <a:latin typeface="NimbusSanL-Regu"/>
              </a:rPr>
              <a:t> (UV) </a:t>
            </a:r>
            <a:r>
              <a:rPr lang="cs-CZ" sz="3200" b="0" i="0" u="none" strike="noStrike" baseline="0" dirty="0" err="1">
                <a:solidFill>
                  <a:srgbClr val="3333B3"/>
                </a:solidFill>
                <a:latin typeface="NimbusSanL-Regu"/>
              </a:rPr>
              <a:t>radiation</a:t>
            </a:r>
            <a:endParaRPr lang="cs-CZ" sz="3200" b="0" i="0" u="none" strike="noStrike" baseline="0" dirty="0">
              <a:solidFill>
                <a:srgbClr val="3333B3"/>
              </a:solidFill>
              <a:latin typeface="NimbusSanL-Regu"/>
            </a:endParaRPr>
          </a:p>
          <a:p>
            <a:pPr algn="ctr"/>
            <a:endParaRPr lang="cs-CZ" sz="3200" b="1" i="0" u="none" strike="noStrike" baseline="0" dirty="0">
              <a:solidFill>
                <a:srgbClr val="3333B3"/>
              </a:solidFill>
              <a:latin typeface="NimbusSanL-Regu"/>
            </a:endParaRPr>
          </a:p>
          <a:p>
            <a:endParaRPr lang="cs-CZ" sz="2400" b="0" i="0" u="none" strike="noStrike" baseline="0" dirty="0">
              <a:solidFill>
                <a:srgbClr val="000000"/>
              </a:solidFill>
              <a:latin typeface="NimbusSanL-Regu"/>
            </a:endParaRPr>
          </a:p>
          <a:p>
            <a:endParaRPr lang="cs-CZ" sz="2400" dirty="0">
              <a:solidFill>
                <a:srgbClr val="000000"/>
              </a:solidFill>
              <a:latin typeface="NimbusSanL-Regu"/>
            </a:endParaRPr>
          </a:p>
          <a:p>
            <a:endParaRPr lang="cs-CZ" sz="2400" b="0" i="0" u="none" strike="noStrike" baseline="0" dirty="0">
              <a:solidFill>
                <a:srgbClr val="000000"/>
              </a:solidFill>
              <a:latin typeface="NimbusSanL-Regu"/>
            </a:endParaRPr>
          </a:p>
          <a:p>
            <a:endParaRPr lang="cs-CZ" sz="2400" dirty="0">
              <a:solidFill>
                <a:srgbClr val="000000"/>
              </a:solidFill>
              <a:latin typeface="NimbusSanL-Regu"/>
            </a:endParaRPr>
          </a:p>
          <a:p>
            <a:endParaRPr lang="cs-CZ" sz="2400" b="0" i="0" u="none" strike="noStrike" baseline="0" dirty="0">
              <a:solidFill>
                <a:srgbClr val="000000"/>
              </a:solidFill>
              <a:latin typeface="NimbusSanL-Regu"/>
            </a:endParaRPr>
          </a:p>
          <a:p>
            <a:endParaRPr lang="cs-CZ" sz="2400" b="0" i="0" u="none" strike="noStrike" baseline="0" dirty="0">
              <a:solidFill>
                <a:srgbClr val="000000"/>
              </a:solidFill>
              <a:latin typeface="NimbusSanL-Regu"/>
            </a:endParaRPr>
          </a:p>
          <a:p>
            <a:r>
              <a:rPr lang="en-US" sz="2400" b="0" i="0" u="none" strike="noStrike" baseline="0" dirty="0">
                <a:solidFill>
                  <a:srgbClr val="000000"/>
                </a:solidFill>
                <a:latin typeface="NimbusSanL-Regu"/>
              </a:rPr>
              <a:t>UV radiation can be considered </a:t>
            </a:r>
            <a:r>
              <a:rPr lang="cs-CZ" sz="2400" b="0" i="0" u="none" strike="noStrike" baseline="0" dirty="0" err="1">
                <a:solidFill>
                  <a:srgbClr val="000000"/>
                </a:solidFill>
                <a:latin typeface="NimbusSanL-Regu"/>
              </a:rPr>
              <a:t>bottom</a:t>
            </a:r>
            <a:r>
              <a:rPr lang="cs-CZ" sz="2400" b="0" i="0" u="none" strike="noStrike" baseline="0" dirty="0">
                <a:solidFill>
                  <a:srgbClr val="000000"/>
                </a:solidFill>
                <a:latin typeface="NimbusSanL-Regu"/>
              </a:rPr>
              <a:t> </a:t>
            </a:r>
            <a:r>
              <a:rPr lang="en-US" sz="2400" b="0" i="0" u="none" strike="noStrike" baseline="0" dirty="0">
                <a:solidFill>
                  <a:srgbClr val="000000"/>
                </a:solidFill>
                <a:latin typeface="NimbusSanL-Regu"/>
              </a:rPr>
              <a:t>border (due to wavelength) of non-ionizing radiation, because</a:t>
            </a:r>
            <a:r>
              <a:rPr lang="cs-CZ" sz="2400" b="0" i="0" u="none" strike="noStrike" baseline="0" dirty="0">
                <a:solidFill>
                  <a:srgbClr val="000000"/>
                </a:solidFill>
                <a:latin typeface="NimbusSanL-Regu"/>
              </a:rPr>
              <a:t> </a:t>
            </a:r>
            <a:r>
              <a:rPr lang="en-US" sz="2400" b="0" i="0" u="none" strike="noStrike" baseline="0" dirty="0">
                <a:solidFill>
                  <a:srgbClr val="000000"/>
                </a:solidFill>
                <a:latin typeface="NimbusSanL-Regu"/>
              </a:rPr>
              <a:t>at higher intensity</a:t>
            </a:r>
            <a:r>
              <a:rPr lang="cs-CZ" sz="2400" b="0" i="0" u="none" strike="noStrike" baseline="0" dirty="0">
                <a:solidFill>
                  <a:srgbClr val="000000"/>
                </a:solidFill>
                <a:latin typeface="NimbusSanL-Regu"/>
              </a:rPr>
              <a:t> </a:t>
            </a:r>
            <a:r>
              <a:rPr lang="cs-CZ" sz="2400" b="0" i="0" u="none" strike="noStrike" baseline="0" dirty="0" err="1">
                <a:solidFill>
                  <a:srgbClr val="000000"/>
                </a:solidFill>
                <a:latin typeface="NimbusSanL-Regu"/>
              </a:rPr>
              <a:t>it</a:t>
            </a:r>
            <a:r>
              <a:rPr lang="en-US" sz="2400" b="0" i="0" u="none" strike="noStrike" baseline="0" dirty="0">
                <a:solidFill>
                  <a:srgbClr val="000000"/>
                </a:solidFill>
                <a:latin typeface="NimbusSanL-Regu"/>
              </a:rPr>
              <a:t> </a:t>
            </a:r>
            <a:r>
              <a:rPr lang="cs-CZ" sz="2400" b="0" i="0" u="none" strike="noStrike" baseline="0" dirty="0" err="1">
                <a:solidFill>
                  <a:srgbClr val="000000"/>
                </a:solidFill>
                <a:latin typeface="NimbusSanL-Regu"/>
              </a:rPr>
              <a:t>produces</a:t>
            </a:r>
            <a:r>
              <a:rPr lang="cs-CZ" sz="2400" b="0" i="0" u="none" strike="noStrike" baseline="0" dirty="0">
                <a:solidFill>
                  <a:srgbClr val="000000"/>
                </a:solidFill>
                <a:latin typeface="NimbusSanL-Regu"/>
              </a:rPr>
              <a:t> </a:t>
            </a:r>
            <a:r>
              <a:rPr lang="en-US" sz="2400" b="0" i="0" u="none" strike="noStrike" baseline="0" dirty="0">
                <a:solidFill>
                  <a:srgbClr val="000000"/>
                </a:solidFill>
                <a:latin typeface="NimbusSanL-Regu"/>
              </a:rPr>
              <a:t>O</a:t>
            </a:r>
            <a:r>
              <a:rPr lang="en-US" sz="2400" b="0" i="0" u="none" strike="noStrike" baseline="-25000" dirty="0">
                <a:solidFill>
                  <a:srgbClr val="000000"/>
                </a:solidFill>
                <a:latin typeface="NimbusSanL-Regu"/>
              </a:rPr>
              <a:t>3</a:t>
            </a:r>
            <a:r>
              <a:rPr lang="en-US" sz="2400" b="0" i="0" u="none" strike="noStrike" baseline="0" dirty="0">
                <a:solidFill>
                  <a:srgbClr val="000000"/>
                </a:solidFill>
                <a:latin typeface="NimbusSanL-Regu"/>
              </a:rPr>
              <a:t> in the air</a:t>
            </a:r>
            <a:r>
              <a:rPr lang="cs-CZ" sz="2400" b="0" i="0" u="none" strike="noStrike" baseline="0" dirty="0">
                <a:solidFill>
                  <a:srgbClr val="000000"/>
                </a:solidFill>
                <a:latin typeface="NimbusSanL-Regu"/>
              </a:rPr>
              <a:t> </a:t>
            </a:r>
            <a:r>
              <a:rPr lang="en-US" sz="2400" b="0" i="0" u="none" strike="noStrike" baseline="0" dirty="0">
                <a:solidFill>
                  <a:srgbClr val="000000"/>
                </a:solidFill>
                <a:latin typeface="NimbusSanL-Regu"/>
              </a:rPr>
              <a:t>and free radicals in some materials. </a:t>
            </a:r>
            <a:endParaRPr lang="cs-CZ" sz="2400" b="0" i="0" u="none" strike="noStrike" baseline="0" dirty="0">
              <a:solidFill>
                <a:srgbClr val="000000"/>
              </a:solidFill>
              <a:latin typeface="NimbusSanL-Regu"/>
            </a:endParaRPr>
          </a:p>
          <a:p>
            <a:r>
              <a:rPr lang="en-US" sz="2400" b="0" i="0" u="none" strike="noStrike" baseline="0" dirty="0">
                <a:solidFill>
                  <a:srgbClr val="000000"/>
                </a:solidFill>
                <a:latin typeface="NimbusSanL-Regu"/>
              </a:rPr>
              <a:t>UV-C can be regarded as very weak ionizing</a:t>
            </a:r>
            <a:r>
              <a:rPr lang="cs-CZ" sz="2400" b="0" i="0" u="none" strike="noStrike" baseline="0" dirty="0">
                <a:solidFill>
                  <a:srgbClr val="000000"/>
                </a:solidFill>
                <a:latin typeface="NimbusSanL-Regu"/>
              </a:rPr>
              <a:t> </a:t>
            </a:r>
            <a:r>
              <a:rPr lang="cs-CZ" sz="2400" b="0" i="0" u="none" strike="noStrike" baseline="0" dirty="0" err="1">
                <a:solidFill>
                  <a:srgbClr val="000000"/>
                </a:solidFill>
                <a:latin typeface="NimbusSanL-Regu"/>
              </a:rPr>
              <a:t>radiation</a:t>
            </a:r>
            <a:r>
              <a:rPr lang="en-US" sz="2400" b="0" i="0" u="none" strike="noStrike" baseline="0" dirty="0">
                <a:solidFill>
                  <a:srgbClr val="000000"/>
                </a:solidFill>
                <a:latin typeface="NimbusSanL-Regu"/>
              </a:rPr>
              <a:t>.</a:t>
            </a:r>
            <a:endParaRPr lang="cs-CZ" sz="2400" b="0" i="0" u="none" strike="noStrike" baseline="0" dirty="0">
              <a:solidFill>
                <a:srgbClr val="000000"/>
              </a:solidFill>
              <a:latin typeface="NimbusSanL-Regu"/>
            </a:endParaRPr>
          </a:p>
          <a:p>
            <a:endParaRPr lang="en-US" sz="2400" b="0" i="0" u="none" strike="noStrike" baseline="0" dirty="0">
              <a:solidFill>
                <a:srgbClr val="000000"/>
              </a:solidFill>
              <a:latin typeface="NimbusSanL-Regu"/>
            </a:endParaRPr>
          </a:p>
          <a:p>
            <a:r>
              <a:rPr lang="cs-CZ" sz="2400" b="0" i="0" u="none" strike="noStrike" baseline="0" dirty="0" err="1">
                <a:solidFill>
                  <a:srgbClr val="3333B3"/>
                </a:solidFill>
                <a:latin typeface="NimbusSanL-Regu"/>
              </a:rPr>
              <a:t>Sources</a:t>
            </a:r>
            <a:r>
              <a:rPr lang="cs-CZ" sz="2400" b="0" i="0" u="none" strike="noStrike" baseline="0" dirty="0">
                <a:solidFill>
                  <a:srgbClr val="3333B3"/>
                </a:solidFill>
                <a:latin typeface="NimbusSanL-Regu"/>
              </a:rPr>
              <a:t> </a:t>
            </a:r>
            <a:r>
              <a:rPr lang="cs-CZ" sz="2400" b="0" i="0" u="none" strike="noStrike" baseline="0" dirty="0" err="1">
                <a:solidFill>
                  <a:srgbClr val="3333B3"/>
                </a:solidFill>
                <a:latin typeface="NimbusSanL-Regu"/>
              </a:rPr>
              <a:t>of</a:t>
            </a:r>
            <a:r>
              <a:rPr lang="cs-CZ" sz="2400" b="0" i="0" u="none" strike="noStrike" baseline="0" dirty="0">
                <a:solidFill>
                  <a:srgbClr val="3333B3"/>
                </a:solidFill>
                <a:latin typeface="NimbusSanL-Regu"/>
              </a:rPr>
              <a:t> UV </a:t>
            </a:r>
            <a:r>
              <a:rPr lang="cs-CZ" sz="2400" b="0" i="0" u="none" strike="noStrike" baseline="0" dirty="0" err="1">
                <a:solidFill>
                  <a:srgbClr val="3333B3"/>
                </a:solidFill>
                <a:latin typeface="NimbusSanL-Regu"/>
              </a:rPr>
              <a:t>radiation</a:t>
            </a:r>
            <a:endParaRPr lang="cs-CZ" sz="2400" dirty="0">
              <a:solidFill>
                <a:srgbClr val="3333B3"/>
              </a:solidFill>
              <a:latin typeface="NimbusSanL-Regu"/>
            </a:endParaRPr>
          </a:p>
          <a:p>
            <a:pPr marL="342900" indent="-342900">
              <a:buFontTx/>
              <a:buChar char="-"/>
            </a:pPr>
            <a:r>
              <a:rPr lang="en-US" sz="2400" b="0" i="0" u="none" strike="noStrike" baseline="0" dirty="0">
                <a:solidFill>
                  <a:srgbClr val="000000"/>
                </a:solidFill>
                <a:latin typeface="NimbusSanL-Regu"/>
              </a:rPr>
              <a:t>objects heated to high temperature, </a:t>
            </a:r>
            <a:r>
              <a:rPr lang="en-US" sz="2400" b="0" i="0" u="none" strike="noStrike" baseline="0" dirty="0" err="1">
                <a:solidFill>
                  <a:srgbClr val="000000"/>
                </a:solidFill>
                <a:latin typeface="NimbusSanL-Regu"/>
              </a:rPr>
              <a:t>eg</a:t>
            </a:r>
            <a:r>
              <a:rPr lang="cs-CZ" sz="2400" b="0" i="0" u="none" strike="noStrike" baseline="0" dirty="0">
                <a:solidFill>
                  <a:srgbClr val="000000"/>
                </a:solidFill>
                <a:latin typeface="NimbusSanL-Regu"/>
              </a:rPr>
              <a:t>.</a:t>
            </a:r>
            <a:r>
              <a:rPr lang="en-US" sz="2400" b="0" i="0" u="none" strike="noStrike" baseline="0" dirty="0">
                <a:solidFill>
                  <a:srgbClr val="000000"/>
                </a:solidFill>
                <a:latin typeface="NimbusSanL-Regu"/>
              </a:rPr>
              <a:t> electric arc, Su</a:t>
            </a:r>
            <a:r>
              <a:rPr lang="cs-CZ" sz="2400" b="0" i="0" u="none" strike="noStrike" baseline="0" dirty="0">
                <a:solidFill>
                  <a:srgbClr val="000000"/>
                </a:solidFill>
                <a:latin typeface="NimbusSanL-Regu"/>
              </a:rPr>
              <a:t>n</a:t>
            </a:r>
          </a:p>
          <a:p>
            <a:r>
              <a:rPr lang="cs-CZ" sz="2400" b="0" i="0" u="none" strike="noStrike" baseline="0" dirty="0">
                <a:solidFill>
                  <a:srgbClr val="3333B3"/>
                </a:solidFill>
                <a:latin typeface="CMSY10"/>
              </a:rPr>
              <a:t>-  </a:t>
            </a:r>
            <a:r>
              <a:rPr lang="en-US" sz="2400" b="0" i="0" u="none" strike="noStrike" baseline="0" dirty="0">
                <a:solidFill>
                  <a:srgbClr val="3333B3"/>
                </a:solidFill>
                <a:latin typeface="CMSY10"/>
              </a:rPr>
              <a:t> </a:t>
            </a:r>
            <a:r>
              <a:rPr lang="en-US" sz="2400" b="0" i="0" u="none" strike="noStrike" baseline="0" dirty="0">
                <a:solidFill>
                  <a:srgbClr val="000000"/>
                </a:solidFill>
                <a:latin typeface="NimbusSanL-Regu"/>
              </a:rPr>
              <a:t>different types of lamps (vacuum tubes </a:t>
            </a:r>
            <a:r>
              <a:rPr lang="en-US" sz="2400" b="0" i="0" u="none" strike="noStrike" baseline="0" dirty="0" err="1">
                <a:solidFill>
                  <a:srgbClr val="000000"/>
                </a:solidFill>
                <a:latin typeface="NimbusSanL-Regu"/>
              </a:rPr>
              <a:t>etc</a:t>
            </a:r>
            <a:r>
              <a:rPr lang="en-US" sz="2400" b="0" i="0" u="none" strike="noStrike" baseline="0" dirty="0">
                <a:solidFill>
                  <a:srgbClr val="000000"/>
                </a:solidFill>
                <a:latin typeface="NimbusSanL-Regu"/>
              </a:rPr>
              <a:t>), LED (for near</a:t>
            </a:r>
            <a:r>
              <a:rPr lang="cs-CZ" sz="2400" b="0" i="0" u="none" strike="noStrike" baseline="0" dirty="0">
                <a:solidFill>
                  <a:srgbClr val="000000"/>
                </a:solidFill>
                <a:latin typeface="NimbusSanL-Regu"/>
              </a:rPr>
              <a:t> UVA)</a:t>
            </a:r>
            <a:endParaRPr lang="cs-CZ" sz="2400" dirty="0"/>
          </a:p>
        </p:txBody>
      </p:sp>
      <p:pic>
        <p:nvPicPr>
          <p:cNvPr id="3" name="Obrázek 2"/>
          <p:cNvPicPr>
            <a:picLocks noChangeAspect="1"/>
          </p:cNvPicPr>
          <p:nvPr/>
        </p:nvPicPr>
        <p:blipFill>
          <a:blip r:embed="rId2"/>
          <a:stretch>
            <a:fillRect/>
          </a:stretch>
        </p:blipFill>
        <p:spPr>
          <a:xfrm>
            <a:off x="2991367" y="1197918"/>
            <a:ext cx="5715000" cy="2381250"/>
          </a:xfrm>
          <a:prstGeom prst="rect">
            <a:avLst/>
          </a:prstGeom>
        </p:spPr>
      </p:pic>
    </p:spTree>
    <p:extLst>
      <p:ext uri="{BB962C8B-B14F-4D97-AF65-F5344CB8AC3E}">
        <p14:creationId xmlns:p14="http://schemas.microsoft.com/office/powerpoint/2010/main" val="7763625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310551" y="982177"/>
            <a:ext cx="11731924" cy="5509200"/>
          </a:xfrm>
          <a:prstGeom prst="rect">
            <a:avLst/>
          </a:prstGeom>
        </p:spPr>
        <p:txBody>
          <a:bodyPr wrap="square">
            <a:spAutoFit/>
          </a:bodyPr>
          <a:lstStyle/>
          <a:p>
            <a:pPr algn="ctr"/>
            <a:r>
              <a:rPr lang="cs-CZ" sz="3200" b="0" i="0" u="none" strike="noStrike" baseline="0" dirty="0" err="1">
                <a:solidFill>
                  <a:srgbClr val="3333B3"/>
                </a:solidFill>
                <a:latin typeface="NimbusSanL-Regu"/>
              </a:rPr>
              <a:t>Effects</a:t>
            </a:r>
            <a:r>
              <a:rPr lang="cs-CZ" sz="3200" b="0" i="0" u="none" strike="noStrike" baseline="0" dirty="0">
                <a:solidFill>
                  <a:srgbClr val="3333B3"/>
                </a:solidFill>
                <a:latin typeface="NimbusSanL-Regu"/>
              </a:rPr>
              <a:t> </a:t>
            </a:r>
            <a:r>
              <a:rPr lang="cs-CZ" sz="3200" b="0" i="0" u="none" strike="noStrike" baseline="0" dirty="0" err="1">
                <a:solidFill>
                  <a:srgbClr val="3333B3"/>
                </a:solidFill>
                <a:latin typeface="NimbusSanL-Regu"/>
              </a:rPr>
              <a:t>of</a:t>
            </a:r>
            <a:r>
              <a:rPr lang="cs-CZ" sz="3200" b="0" i="0" u="none" strike="noStrike" baseline="0" dirty="0">
                <a:solidFill>
                  <a:srgbClr val="3333B3"/>
                </a:solidFill>
                <a:latin typeface="NimbusSanL-Regu"/>
              </a:rPr>
              <a:t> UV </a:t>
            </a:r>
            <a:r>
              <a:rPr lang="cs-CZ" sz="3200" b="0" i="0" u="none" strike="noStrike" baseline="0" dirty="0" err="1">
                <a:solidFill>
                  <a:srgbClr val="3333B3"/>
                </a:solidFill>
                <a:latin typeface="NimbusSanL-Regu"/>
              </a:rPr>
              <a:t>radiation</a:t>
            </a:r>
            <a:endParaRPr lang="cs-CZ" sz="3200" b="0" i="0" u="none" strike="noStrike" baseline="0" dirty="0">
              <a:solidFill>
                <a:srgbClr val="3333B3"/>
              </a:solidFill>
              <a:latin typeface="NimbusSanL-Regu"/>
            </a:endParaRPr>
          </a:p>
          <a:p>
            <a:endParaRPr lang="cs-CZ" sz="3200" b="0" i="0" u="none" strike="noStrike" baseline="0" dirty="0">
              <a:solidFill>
                <a:srgbClr val="3333B3"/>
              </a:solidFill>
              <a:latin typeface="NimbusSanL-Regu"/>
            </a:endParaRPr>
          </a:p>
          <a:p>
            <a:pPr marL="342900" indent="-342900">
              <a:buFontTx/>
              <a:buChar char="-"/>
            </a:pPr>
            <a:r>
              <a:rPr lang="cs-CZ" sz="2400" b="0" i="0" u="none" strike="noStrike" baseline="0" dirty="0" err="1">
                <a:solidFill>
                  <a:srgbClr val="000000"/>
                </a:solidFill>
                <a:latin typeface="NimbusSanL-Regu"/>
              </a:rPr>
              <a:t>bactericidal</a:t>
            </a:r>
            <a:r>
              <a:rPr lang="cs-CZ" sz="2400" b="0" i="0" u="none" strike="noStrike" baseline="0" dirty="0">
                <a:solidFill>
                  <a:srgbClr val="000000"/>
                </a:solidFill>
                <a:latin typeface="NimbusSanL-Regu"/>
              </a:rPr>
              <a:t> </a:t>
            </a:r>
            <a:r>
              <a:rPr lang="cs-CZ" sz="2400" b="0" i="0" u="none" strike="noStrike" baseline="0" dirty="0" err="1">
                <a:solidFill>
                  <a:srgbClr val="000000"/>
                </a:solidFill>
                <a:latin typeface="NimbusSanL-Regu"/>
              </a:rPr>
              <a:t>effects</a:t>
            </a:r>
            <a:endParaRPr lang="cs-CZ" sz="2400" b="0" i="0" u="none" strike="noStrike" baseline="0" dirty="0">
              <a:solidFill>
                <a:srgbClr val="000000"/>
              </a:solidFill>
              <a:latin typeface="NimbusSanL-Regu"/>
            </a:endParaRPr>
          </a:p>
          <a:p>
            <a:r>
              <a:rPr lang="cs-CZ" sz="2400" b="0" i="0" u="none" strike="noStrike" baseline="0" dirty="0">
                <a:solidFill>
                  <a:srgbClr val="3333B3"/>
                </a:solidFill>
                <a:latin typeface="CMSY10"/>
              </a:rPr>
              <a:t>-  </a:t>
            </a:r>
            <a:r>
              <a:rPr lang="en-US" sz="2400" b="0" i="0" u="none" strike="noStrike" baseline="0" dirty="0">
                <a:solidFill>
                  <a:srgbClr val="3333B3"/>
                </a:solidFill>
                <a:latin typeface="CMSY10"/>
              </a:rPr>
              <a:t> </a:t>
            </a:r>
            <a:r>
              <a:rPr lang="en-US" sz="2400" b="0" i="0" u="none" strike="noStrike" baseline="0" dirty="0">
                <a:solidFill>
                  <a:srgbClr val="000000"/>
                </a:solidFill>
                <a:latin typeface="NimbusSanL-Regu"/>
              </a:rPr>
              <a:t>produces vitamin D from cholesterol contained in blood</a:t>
            </a:r>
          </a:p>
          <a:p>
            <a:pPr marL="342900" indent="-342900">
              <a:buFontTx/>
              <a:buChar char="-"/>
            </a:pPr>
            <a:r>
              <a:rPr lang="en-US" sz="2400" b="0" i="0" u="none" strike="noStrike" baseline="0" dirty="0">
                <a:solidFill>
                  <a:srgbClr val="000000"/>
                </a:solidFill>
                <a:latin typeface="NimbusSanL-Regu"/>
              </a:rPr>
              <a:t>a positive effect on some skin infections as well as some</a:t>
            </a:r>
            <a:r>
              <a:rPr lang="cs-CZ" sz="2400" b="0" i="0" u="none" strike="noStrike" baseline="0" dirty="0">
                <a:solidFill>
                  <a:srgbClr val="000000"/>
                </a:solidFill>
                <a:latin typeface="NimbusSanL-Regu"/>
              </a:rPr>
              <a:t> </a:t>
            </a:r>
            <a:r>
              <a:rPr lang="en-US" sz="2400" b="0" i="0" u="none" strike="noStrike" baseline="0" dirty="0">
                <a:solidFill>
                  <a:srgbClr val="000000"/>
                </a:solidFill>
                <a:latin typeface="NimbusSanL-Regu"/>
              </a:rPr>
              <a:t>noninfectious skin diseases (</a:t>
            </a:r>
            <a:r>
              <a:rPr lang="en-US" sz="2400" b="0" i="0" u="none" strike="noStrike" baseline="0" dirty="0" err="1">
                <a:solidFill>
                  <a:srgbClr val="000000"/>
                </a:solidFill>
                <a:latin typeface="NimbusSanL-Regu"/>
              </a:rPr>
              <a:t>eg</a:t>
            </a:r>
            <a:r>
              <a:rPr lang="en-US" sz="2400" b="0" i="0" u="none" strike="noStrike" baseline="0" dirty="0">
                <a:solidFill>
                  <a:srgbClr val="000000"/>
                </a:solidFill>
                <a:latin typeface="NimbusSanL-Regu"/>
              </a:rPr>
              <a:t> psoriasis)</a:t>
            </a:r>
            <a:endParaRPr lang="cs-CZ" sz="2400" b="0" i="0" u="none" strike="noStrike" baseline="0" dirty="0">
              <a:solidFill>
                <a:srgbClr val="000000"/>
              </a:solidFill>
              <a:latin typeface="NimbusSanL-Regu"/>
            </a:endParaRPr>
          </a:p>
          <a:p>
            <a:pPr marL="342900" indent="-342900">
              <a:buFontTx/>
              <a:buChar char="-"/>
            </a:pPr>
            <a:r>
              <a:rPr lang="en-US" sz="2400" b="0" i="0" u="none" strike="noStrike" baseline="0" dirty="0">
                <a:solidFill>
                  <a:srgbClr val="000000"/>
                </a:solidFill>
                <a:latin typeface="NimbusSanL-Regu"/>
              </a:rPr>
              <a:t>irritation of the skin to inflammation and necrosis</a:t>
            </a:r>
            <a:r>
              <a:rPr lang="cs-CZ" sz="2400" b="0" i="0" u="none" strike="noStrike" baseline="0" dirty="0">
                <a:solidFill>
                  <a:srgbClr val="000000"/>
                </a:solidFill>
                <a:latin typeface="NimbusSanL-Regu"/>
              </a:rPr>
              <a:t> </a:t>
            </a:r>
            <a:r>
              <a:rPr lang="en-US" sz="2400" b="0" i="0" u="none" strike="noStrike" baseline="0" dirty="0">
                <a:solidFill>
                  <a:srgbClr val="000000"/>
                </a:solidFill>
                <a:latin typeface="NimbusSanL-Regu"/>
              </a:rPr>
              <a:t>(consequence – pigmentation</a:t>
            </a:r>
            <a:endParaRPr lang="cs-CZ" sz="2400" b="0" i="0" u="none" strike="noStrike" baseline="0" dirty="0">
              <a:solidFill>
                <a:srgbClr val="000000"/>
              </a:solidFill>
              <a:latin typeface="NimbusSanL-Regu"/>
            </a:endParaRPr>
          </a:p>
          <a:p>
            <a:r>
              <a:rPr lang="en-US" sz="2400" b="0" i="0" u="none" strike="noStrike" baseline="0" dirty="0">
                <a:solidFill>
                  <a:srgbClr val="000000"/>
                </a:solidFill>
                <a:latin typeface="NimbusSanL-Regu"/>
              </a:rPr>
              <a:t> </a:t>
            </a:r>
            <a:r>
              <a:rPr lang="cs-CZ" sz="2400" b="0" i="0" u="none" strike="noStrike" baseline="0" dirty="0">
                <a:solidFill>
                  <a:srgbClr val="000000"/>
                </a:solidFill>
                <a:latin typeface="NimbusSanL-Regu"/>
              </a:rPr>
              <a:t>   </a:t>
            </a:r>
            <a:r>
              <a:rPr lang="en-US" sz="2400" b="0" i="0" u="none" strike="noStrike" baseline="0" dirty="0">
                <a:solidFill>
                  <a:srgbClr val="000000"/>
                </a:solidFill>
                <a:latin typeface="NimbusSanL-Regu"/>
              </a:rPr>
              <a:t>according to the </a:t>
            </a:r>
            <a:r>
              <a:rPr lang="en-US" sz="2400" b="0" i="0" u="none" strike="noStrike" baseline="0" dirty="0" err="1">
                <a:solidFill>
                  <a:srgbClr val="000000"/>
                </a:solidFill>
                <a:latin typeface="NimbusSanL-Regu"/>
              </a:rPr>
              <a:t>phototype</a:t>
            </a:r>
            <a:r>
              <a:rPr lang="en-US" sz="2400" b="0" i="0" u="none" strike="noStrike" baseline="0" dirty="0">
                <a:solidFill>
                  <a:srgbClr val="000000"/>
                </a:solidFill>
                <a:latin typeface="NimbusSanL-Regu"/>
              </a:rPr>
              <a:t>)</a:t>
            </a:r>
          </a:p>
          <a:p>
            <a:r>
              <a:rPr lang="cs-CZ" sz="2400" dirty="0">
                <a:solidFill>
                  <a:srgbClr val="3333B3"/>
                </a:solidFill>
                <a:latin typeface="CMSY10"/>
              </a:rPr>
              <a:t>-   </a:t>
            </a:r>
            <a:r>
              <a:rPr lang="cs-CZ" sz="2400" b="0" i="0" u="none" strike="noStrike" baseline="0" dirty="0">
                <a:solidFill>
                  <a:srgbClr val="000000"/>
                </a:solidFill>
                <a:latin typeface="NimbusSanL-Regu"/>
              </a:rPr>
              <a:t>skin </a:t>
            </a:r>
            <a:r>
              <a:rPr lang="cs-CZ" sz="2400" b="0" i="0" u="none" strike="noStrike" baseline="0" dirty="0" err="1">
                <a:solidFill>
                  <a:srgbClr val="000000"/>
                </a:solidFill>
                <a:latin typeface="NimbusSanL-Regu"/>
              </a:rPr>
              <a:t>cancer</a:t>
            </a:r>
            <a:r>
              <a:rPr lang="cs-CZ" sz="2400" b="0" i="0" u="none" strike="noStrike" baseline="0" dirty="0">
                <a:solidFill>
                  <a:srgbClr val="000000"/>
                </a:solidFill>
                <a:latin typeface="NimbusSanL-Regu"/>
              </a:rPr>
              <a:t> - </a:t>
            </a:r>
            <a:r>
              <a:rPr lang="cs-CZ" sz="2400" b="0" i="0" u="none" strike="noStrike" baseline="0" dirty="0" err="1">
                <a:solidFill>
                  <a:srgbClr val="000000"/>
                </a:solidFill>
                <a:latin typeface="NimbusSanL-Regu"/>
              </a:rPr>
              <a:t>melanoma</a:t>
            </a:r>
            <a:r>
              <a:rPr lang="cs-CZ" sz="2400" b="0" i="0" u="none" strike="noStrike" baseline="0" dirty="0">
                <a:solidFill>
                  <a:srgbClr val="000000"/>
                </a:solidFill>
                <a:latin typeface="NimbusSanL-Regu"/>
              </a:rPr>
              <a:t> + </a:t>
            </a:r>
            <a:r>
              <a:rPr lang="cs-CZ" sz="2400" b="0" i="0" u="none" strike="noStrike" baseline="0" dirty="0" err="1">
                <a:solidFill>
                  <a:srgbClr val="000000"/>
                </a:solidFill>
                <a:latin typeface="NimbusSanL-Regu"/>
              </a:rPr>
              <a:t>carcinomas</a:t>
            </a:r>
            <a:endParaRPr lang="cs-CZ" sz="2400" b="0" i="0" u="none" strike="noStrike" baseline="0" dirty="0">
              <a:solidFill>
                <a:srgbClr val="000000"/>
              </a:solidFill>
              <a:latin typeface="NimbusSanL-Regu"/>
            </a:endParaRPr>
          </a:p>
          <a:p>
            <a:pPr marL="342900" indent="-342900">
              <a:buFontTx/>
              <a:buChar char="-"/>
            </a:pPr>
            <a:r>
              <a:rPr lang="en-US" sz="2400" b="0" i="0" u="none" strike="noStrike" baseline="0" dirty="0">
                <a:solidFill>
                  <a:srgbClr val="000000"/>
                </a:solidFill>
                <a:latin typeface="NimbusSanL-Regu"/>
              </a:rPr>
              <a:t>damage to the conjunctiva and the retina</a:t>
            </a:r>
            <a:endParaRPr lang="cs-CZ" sz="2400" b="0" i="0" u="none" strike="noStrike" baseline="0" dirty="0">
              <a:solidFill>
                <a:srgbClr val="000000"/>
              </a:solidFill>
              <a:latin typeface="NimbusSanL-Regu"/>
            </a:endParaRPr>
          </a:p>
          <a:p>
            <a:pPr marL="342900" indent="-342900">
              <a:buFontTx/>
              <a:buChar char="-"/>
            </a:pPr>
            <a:endParaRPr lang="en-US" sz="2400" b="0" i="0" u="none" strike="noStrike" baseline="0" dirty="0">
              <a:solidFill>
                <a:srgbClr val="000000"/>
              </a:solidFill>
              <a:latin typeface="NimbusSanL-Regu"/>
            </a:endParaRPr>
          </a:p>
          <a:p>
            <a:r>
              <a:rPr lang="cs-CZ" sz="2400" dirty="0" err="1">
                <a:solidFill>
                  <a:srgbClr val="000000"/>
                </a:solidFill>
                <a:latin typeface="NimbusSanL-Regu"/>
              </a:rPr>
              <a:t>For</a:t>
            </a:r>
            <a:r>
              <a:rPr lang="cs-CZ" sz="2400" dirty="0">
                <a:solidFill>
                  <a:srgbClr val="000000"/>
                </a:solidFill>
                <a:latin typeface="NimbusSanL-Regu"/>
              </a:rPr>
              <a:t> t</a:t>
            </a:r>
            <a:r>
              <a:rPr lang="en-US" sz="2400" b="0" i="0" u="none" strike="noStrike" baseline="0" dirty="0">
                <a:solidFill>
                  <a:srgbClr val="000000"/>
                </a:solidFill>
                <a:latin typeface="NimbusSanL-Regu"/>
              </a:rPr>
              <a:t>he vitamin D production </a:t>
            </a:r>
            <a:r>
              <a:rPr lang="cs-CZ" sz="2400" b="0" i="0" u="none" strike="noStrike" baseline="0" dirty="0" err="1">
                <a:solidFill>
                  <a:srgbClr val="000000"/>
                </a:solidFill>
                <a:latin typeface="NimbusSanL-Regu"/>
              </a:rPr>
              <a:t>exposition</a:t>
            </a:r>
            <a:r>
              <a:rPr lang="cs-CZ" sz="2400" b="0" i="0" u="none" strike="noStrike" baseline="0" dirty="0">
                <a:solidFill>
                  <a:srgbClr val="000000"/>
                </a:solidFill>
                <a:latin typeface="NimbusSanL-Regu"/>
              </a:rPr>
              <a:t> </a:t>
            </a:r>
            <a:r>
              <a:rPr lang="en-US" sz="2400" b="0" i="0" u="none" strike="noStrike" baseline="0" dirty="0">
                <a:solidFill>
                  <a:srgbClr val="000000"/>
                </a:solidFill>
                <a:latin typeface="NimbusSanL-Regu"/>
              </a:rPr>
              <a:t>for about 1 hour</a:t>
            </a:r>
            <a:r>
              <a:rPr lang="cs-CZ" sz="2400" b="0" i="0" u="none" strike="noStrike" baseline="0" dirty="0">
                <a:solidFill>
                  <a:srgbClr val="000000"/>
                </a:solidFill>
                <a:latin typeface="NimbusSanL-Regu"/>
              </a:rPr>
              <a:t> </a:t>
            </a:r>
            <a:r>
              <a:rPr lang="en-US" sz="2400" b="0" i="0" u="none" strike="noStrike" baseline="0" dirty="0">
                <a:solidFill>
                  <a:srgbClr val="000000"/>
                </a:solidFill>
                <a:latin typeface="NimbusSanL-Regu"/>
              </a:rPr>
              <a:t>daily</a:t>
            </a:r>
            <a:r>
              <a:rPr lang="cs-CZ" sz="2400" b="0" i="0" u="none" strike="noStrike" baseline="0" dirty="0">
                <a:solidFill>
                  <a:srgbClr val="000000"/>
                </a:solidFill>
                <a:latin typeface="NimbusSanL-Regu"/>
              </a:rPr>
              <a:t> </a:t>
            </a:r>
            <a:r>
              <a:rPr lang="en-US" sz="2400" b="0" i="0" u="none" strike="noStrike" baseline="0" dirty="0">
                <a:solidFill>
                  <a:srgbClr val="000000"/>
                </a:solidFill>
                <a:latin typeface="NimbusSanL-Regu"/>
              </a:rPr>
              <a:t>in lightweight clothing is sufficient especially in southern countries early in</a:t>
            </a:r>
            <a:r>
              <a:rPr lang="cs-CZ" sz="2400" b="0" i="0" u="none" strike="noStrike" baseline="0" dirty="0">
                <a:solidFill>
                  <a:srgbClr val="000000"/>
                </a:solidFill>
                <a:latin typeface="NimbusSanL-Regu"/>
              </a:rPr>
              <a:t> </a:t>
            </a:r>
            <a:r>
              <a:rPr lang="en-US" sz="2400" b="0" i="0" u="none" strike="noStrike" baseline="0" dirty="0">
                <a:solidFill>
                  <a:srgbClr val="000000"/>
                </a:solidFill>
                <a:latin typeface="NimbusSanL-Regu"/>
              </a:rPr>
              <a:t>the morning or late afternoon, higher</a:t>
            </a:r>
            <a:r>
              <a:rPr lang="cs-CZ" sz="2400" b="0" i="0" u="none" strike="noStrike" baseline="0" dirty="0">
                <a:solidFill>
                  <a:srgbClr val="000000"/>
                </a:solidFill>
                <a:latin typeface="NimbusSanL-Regu"/>
              </a:rPr>
              <a:t> </a:t>
            </a:r>
            <a:r>
              <a:rPr lang="en-US" sz="2400" b="0" i="0" u="none" strike="noStrike" baseline="0" dirty="0">
                <a:solidFill>
                  <a:srgbClr val="000000"/>
                </a:solidFill>
                <a:latin typeface="NimbusSanL-Regu"/>
              </a:rPr>
              <a:t>exposure does not bring</a:t>
            </a:r>
            <a:r>
              <a:rPr lang="cs-CZ" sz="2400" b="0" i="0" u="none" strike="noStrike" baseline="0" dirty="0">
                <a:solidFill>
                  <a:srgbClr val="000000"/>
                </a:solidFill>
                <a:latin typeface="NimbusSanL-Regu"/>
              </a:rPr>
              <a:t> </a:t>
            </a:r>
            <a:r>
              <a:rPr lang="cs-CZ" sz="2400" b="0" i="0" u="none" strike="noStrike" baseline="0" dirty="0" err="1">
                <a:solidFill>
                  <a:srgbClr val="000000"/>
                </a:solidFill>
                <a:latin typeface="NimbusSanL-Regu"/>
              </a:rPr>
              <a:t>any</a:t>
            </a:r>
            <a:r>
              <a:rPr lang="cs-CZ" sz="2400" b="0" i="0" u="none" strike="noStrike" baseline="0" dirty="0">
                <a:solidFill>
                  <a:srgbClr val="000000"/>
                </a:solidFill>
                <a:latin typeface="NimbusSanL-Regu"/>
              </a:rPr>
              <a:t> </a:t>
            </a:r>
            <a:r>
              <a:rPr lang="cs-CZ" sz="2400" b="0" i="0" u="none" strike="noStrike" baseline="0" dirty="0" err="1">
                <a:solidFill>
                  <a:srgbClr val="000000"/>
                </a:solidFill>
                <a:latin typeface="NimbusSanL-Regu"/>
              </a:rPr>
              <a:t>other</a:t>
            </a:r>
            <a:r>
              <a:rPr lang="cs-CZ" sz="2400" b="0" i="0" u="none" strike="noStrike" baseline="0" dirty="0">
                <a:solidFill>
                  <a:srgbClr val="000000"/>
                </a:solidFill>
                <a:latin typeface="NimbusSanL-Regu"/>
              </a:rPr>
              <a:t> positive </a:t>
            </a:r>
            <a:r>
              <a:rPr lang="cs-CZ" sz="2400" b="0" i="0" u="none" strike="noStrike" baseline="0" dirty="0" err="1">
                <a:solidFill>
                  <a:srgbClr val="000000"/>
                </a:solidFill>
                <a:latin typeface="NimbusSanL-Regu"/>
              </a:rPr>
              <a:t>effect</a:t>
            </a:r>
            <a:r>
              <a:rPr lang="cs-CZ" sz="2400" b="0" i="0" u="none" strike="noStrike" baseline="0" dirty="0">
                <a:solidFill>
                  <a:srgbClr val="000000"/>
                </a:solidFill>
                <a:latin typeface="NimbusSanL-Regu"/>
              </a:rPr>
              <a:t>.</a:t>
            </a:r>
            <a:endParaRPr lang="cs-CZ" sz="2400" dirty="0"/>
          </a:p>
        </p:txBody>
      </p:sp>
    </p:spTree>
    <p:extLst>
      <p:ext uri="{BB962C8B-B14F-4D97-AF65-F5344CB8AC3E}">
        <p14:creationId xmlns:p14="http://schemas.microsoft.com/office/powerpoint/2010/main" val="1069057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155939" y="203502"/>
            <a:ext cx="10067731" cy="5570756"/>
          </a:xfrm>
          <a:prstGeom prst="rect">
            <a:avLst/>
          </a:prstGeom>
        </p:spPr>
        <p:txBody>
          <a:bodyPr wrap="square">
            <a:spAutoFit/>
          </a:bodyPr>
          <a:lstStyle/>
          <a:p>
            <a:pPr algn="ctr"/>
            <a:r>
              <a:rPr lang="cs-CZ" sz="3200" b="0" i="0" u="none" strike="noStrike" baseline="0" dirty="0" err="1">
                <a:solidFill>
                  <a:srgbClr val="3333B3"/>
                </a:solidFill>
                <a:latin typeface="NimbusSanL-Regu"/>
              </a:rPr>
              <a:t>Definition</a:t>
            </a:r>
            <a:r>
              <a:rPr lang="cs-CZ" sz="3200" b="0" i="0" u="none" strike="noStrike" baseline="0" dirty="0">
                <a:solidFill>
                  <a:srgbClr val="3333B3"/>
                </a:solidFill>
                <a:latin typeface="NimbusSanL-Regu"/>
              </a:rPr>
              <a:t> </a:t>
            </a:r>
            <a:r>
              <a:rPr lang="cs-CZ" sz="3200" b="0" i="0" u="none" strike="noStrike" baseline="0" dirty="0" err="1">
                <a:solidFill>
                  <a:srgbClr val="3333B3"/>
                </a:solidFill>
                <a:latin typeface="NimbusSanL-Regu"/>
              </a:rPr>
              <a:t>of</a:t>
            </a:r>
            <a:r>
              <a:rPr lang="cs-CZ" sz="3200" b="0" i="0" u="none" strike="noStrike" baseline="0" dirty="0">
                <a:solidFill>
                  <a:srgbClr val="3333B3"/>
                </a:solidFill>
                <a:latin typeface="NimbusSanL-Regu"/>
              </a:rPr>
              <a:t> </a:t>
            </a:r>
            <a:r>
              <a:rPr lang="cs-CZ" sz="3200" b="0" i="0" u="none" strike="noStrike" baseline="0" dirty="0" err="1">
                <a:solidFill>
                  <a:srgbClr val="3333B3"/>
                </a:solidFill>
                <a:latin typeface="NimbusSanL-Regu"/>
              </a:rPr>
              <a:t>the</a:t>
            </a:r>
            <a:r>
              <a:rPr lang="cs-CZ" sz="3200" b="0" i="0" u="none" strike="noStrike" baseline="0" dirty="0">
                <a:solidFill>
                  <a:srgbClr val="3333B3"/>
                </a:solidFill>
                <a:latin typeface="NimbusSanL-Regu"/>
              </a:rPr>
              <a:t> </a:t>
            </a:r>
            <a:r>
              <a:rPr lang="cs-CZ" sz="3200" b="0" i="0" u="none" strike="noStrike" baseline="0" dirty="0" err="1">
                <a:solidFill>
                  <a:srgbClr val="3333B3"/>
                </a:solidFill>
                <a:latin typeface="NimbusSanL-Regu"/>
              </a:rPr>
              <a:t>issue</a:t>
            </a:r>
            <a:endParaRPr lang="cs-CZ" sz="3200" b="0" i="0" u="none" strike="noStrike" baseline="0" dirty="0">
              <a:solidFill>
                <a:srgbClr val="3333B3"/>
              </a:solidFill>
              <a:latin typeface="NimbusSanL-Regu"/>
            </a:endParaRPr>
          </a:p>
          <a:p>
            <a:endParaRPr lang="cs-CZ" sz="3200" b="0" i="0" u="none" strike="noStrike" baseline="0" dirty="0">
              <a:solidFill>
                <a:srgbClr val="3333B3"/>
              </a:solidFill>
              <a:latin typeface="NimbusSanL-Regu"/>
            </a:endParaRPr>
          </a:p>
          <a:p>
            <a:pPr algn="ctr"/>
            <a:r>
              <a:rPr lang="en-US" sz="2400" dirty="0">
                <a:latin typeface="NimbusSanL-Regu"/>
              </a:rPr>
              <a:t>I would like to </a:t>
            </a:r>
            <a:r>
              <a:rPr lang="cs-CZ" sz="2400" dirty="0" err="1">
                <a:latin typeface="NimbusSanL-Regu"/>
              </a:rPr>
              <a:t>remind</a:t>
            </a:r>
            <a:r>
              <a:rPr lang="cs-CZ" sz="2400" dirty="0">
                <a:latin typeface="NimbusSanL-Regu"/>
              </a:rPr>
              <a:t> </a:t>
            </a:r>
            <a:r>
              <a:rPr lang="cs-CZ" sz="2400" dirty="0" err="1">
                <a:latin typeface="NimbusSanL-Regu"/>
              </a:rPr>
              <a:t>you</a:t>
            </a:r>
            <a:r>
              <a:rPr lang="cs-CZ" sz="2400" dirty="0">
                <a:latin typeface="NimbusSanL-Regu"/>
              </a:rPr>
              <a:t> </a:t>
            </a:r>
            <a:r>
              <a:rPr lang="en-US" sz="2400" dirty="0">
                <a:latin typeface="NimbusSanL-Regu"/>
              </a:rPr>
              <a:t>a lecture </a:t>
            </a:r>
            <a:r>
              <a:rPr lang="en-US" sz="2400" b="0" i="0" u="none" strike="noStrike" baseline="0" dirty="0">
                <a:latin typeface="NimbusSanL-Regu"/>
              </a:rPr>
              <a:t>in the first year of </a:t>
            </a:r>
            <a:r>
              <a:rPr lang="cs-CZ" sz="2400" b="0" i="0" u="none" strike="noStrike" baseline="0" dirty="0" err="1">
                <a:latin typeface="NimbusSanL-Regu"/>
              </a:rPr>
              <a:t>your</a:t>
            </a:r>
            <a:r>
              <a:rPr lang="cs-CZ" sz="2400" b="0" i="0" u="none" strike="noStrike" baseline="0" dirty="0">
                <a:latin typeface="NimbusSanL-Regu"/>
              </a:rPr>
              <a:t> </a:t>
            </a:r>
            <a:r>
              <a:rPr lang="en-US" sz="2400" b="0" i="0" u="none" strike="noStrike" baseline="0" dirty="0">
                <a:latin typeface="NimbusSanL-Regu"/>
              </a:rPr>
              <a:t>study</a:t>
            </a:r>
            <a:endParaRPr lang="cs-CZ" sz="2400" b="0" i="0" u="none" strike="noStrike" baseline="0" dirty="0">
              <a:latin typeface="NimbusSanL-Regu"/>
            </a:endParaRPr>
          </a:p>
          <a:p>
            <a:endParaRPr lang="en-US" sz="2800" b="0" i="0" u="none" strike="noStrike" baseline="0" dirty="0">
              <a:solidFill>
                <a:srgbClr val="3333B3"/>
              </a:solidFill>
              <a:latin typeface="NimbusSanL-Regu"/>
            </a:endParaRPr>
          </a:p>
          <a:p>
            <a:r>
              <a:rPr lang="en-US" b="0" i="0" u="none" strike="noStrike" baseline="0" dirty="0">
                <a:solidFill>
                  <a:srgbClr val="3333B3"/>
                </a:solidFill>
                <a:latin typeface="CMSY10"/>
              </a:rPr>
              <a:t> </a:t>
            </a:r>
            <a:r>
              <a:rPr lang="cs-CZ" b="0" i="0" u="none" strike="noStrike" baseline="0" dirty="0">
                <a:solidFill>
                  <a:srgbClr val="3333B3"/>
                </a:solidFill>
                <a:latin typeface="CMSY10"/>
              </a:rPr>
              <a:t>	</a:t>
            </a:r>
            <a:r>
              <a:rPr lang="en-US" sz="2400" b="0" i="0" u="none" strike="noStrike" baseline="0" dirty="0">
                <a:solidFill>
                  <a:srgbClr val="000000"/>
                </a:solidFill>
                <a:latin typeface="NimbusSanL-Regu"/>
              </a:rPr>
              <a:t>Ecological issue of the nuclear energy</a:t>
            </a:r>
          </a:p>
          <a:p>
            <a:r>
              <a:rPr lang="en-US" sz="2400" b="0" i="0" u="none" strike="noStrike" baseline="0" dirty="0">
                <a:solidFill>
                  <a:srgbClr val="3333B3"/>
                </a:solidFill>
                <a:latin typeface="CMSY9"/>
              </a:rPr>
              <a:t> </a:t>
            </a:r>
            <a:r>
              <a:rPr lang="cs-CZ" sz="2400" b="0" i="0" u="none" strike="noStrike" baseline="0" dirty="0">
                <a:solidFill>
                  <a:srgbClr val="3333B3"/>
                </a:solidFill>
                <a:latin typeface="CMSY9"/>
              </a:rPr>
              <a:t>		</a:t>
            </a:r>
            <a:r>
              <a:rPr lang="en-US" sz="2400" b="0" i="0" u="none" strike="noStrike" baseline="0" dirty="0">
                <a:solidFill>
                  <a:srgbClr val="000000"/>
                </a:solidFill>
                <a:latin typeface="NimbusSanL-Regu"/>
              </a:rPr>
              <a:t>Nuclear incidents and its implication on population of</a:t>
            </a:r>
            <a:r>
              <a:rPr lang="cs-CZ" sz="2400" b="0" i="0" u="none" strike="noStrike" baseline="0" dirty="0">
                <a:solidFill>
                  <a:srgbClr val="000000"/>
                </a:solidFill>
                <a:latin typeface="NimbusSanL-Regu"/>
              </a:rPr>
              <a:t>   		</a:t>
            </a:r>
            <a:r>
              <a:rPr lang="cs-CZ" sz="2400" b="0" i="0" u="none" strike="noStrike" baseline="0" dirty="0" err="1">
                <a:solidFill>
                  <a:srgbClr val="000000"/>
                </a:solidFill>
                <a:latin typeface="NimbusSanL-Regu"/>
              </a:rPr>
              <a:t>Central</a:t>
            </a:r>
            <a:r>
              <a:rPr lang="cs-CZ" sz="2400" b="0" i="0" u="none" strike="noStrike" baseline="0" dirty="0">
                <a:solidFill>
                  <a:srgbClr val="000000"/>
                </a:solidFill>
                <a:latin typeface="NimbusSanL-Regu"/>
              </a:rPr>
              <a:t> </a:t>
            </a:r>
            <a:r>
              <a:rPr lang="cs-CZ" sz="2400" b="0" i="0" u="none" strike="noStrike" baseline="0" dirty="0" err="1">
                <a:solidFill>
                  <a:srgbClr val="000000"/>
                </a:solidFill>
                <a:latin typeface="NimbusSanL-Regu"/>
              </a:rPr>
              <a:t>Europe</a:t>
            </a:r>
            <a:endParaRPr lang="cs-CZ" sz="2400" b="0" i="0" u="none" strike="noStrike" baseline="0" dirty="0">
              <a:solidFill>
                <a:srgbClr val="000000"/>
              </a:solidFill>
              <a:latin typeface="NimbusSanL-Regu"/>
            </a:endParaRPr>
          </a:p>
          <a:p>
            <a:r>
              <a:rPr lang="cs-CZ" sz="2400" b="0" i="0" u="none" strike="noStrike" baseline="0" dirty="0">
                <a:solidFill>
                  <a:srgbClr val="3333B3"/>
                </a:solidFill>
                <a:latin typeface="CMSY9"/>
              </a:rPr>
              <a:t> 			</a:t>
            </a:r>
            <a:r>
              <a:rPr lang="cs-CZ" sz="2400" b="0" i="0" u="none" strike="noStrike" baseline="0" dirty="0">
                <a:solidFill>
                  <a:srgbClr val="000000"/>
                </a:solidFill>
                <a:latin typeface="NimbusSanL-Regu"/>
              </a:rPr>
              <a:t>Jaslovské Bohunice</a:t>
            </a:r>
          </a:p>
          <a:p>
            <a:r>
              <a:rPr lang="en-US" sz="2400" b="0" i="0" u="none" strike="noStrike" baseline="0" dirty="0">
                <a:solidFill>
                  <a:srgbClr val="3333B3"/>
                </a:solidFill>
                <a:latin typeface="CMSY9"/>
              </a:rPr>
              <a:t> </a:t>
            </a:r>
            <a:r>
              <a:rPr lang="cs-CZ" sz="2400" b="0" i="0" u="none" strike="noStrike" baseline="0" dirty="0">
                <a:solidFill>
                  <a:srgbClr val="3333B3"/>
                </a:solidFill>
                <a:latin typeface="CMSY9"/>
              </a:rPr>
              <a:t>			</a:t>
            </a:r>
            <a:r>
              <a:rPr lang="cs-CZ" sz="2400" dirty="0">
                <a:solidFill>
                  <a:srgbClr val="000000"/>
                </a:solidFill>
                <a:latin typeface="NimbusSanL-Regu"/>
              </a:rPr>
              <a:t>Č</a:t>
            </a:r>
            <a:r>
              <a:rPr lang="en-US" sz="2400" b="0" i="0" u="none" strike="noStrike" baseline="0" dirty="0" err="1">
                <a:solidFill>
                  <a:srgbClr val="000000"/>
                </a:solidFill>
                <a:latin typeface="NimbusSanL-Regu"/>
              </a:rPr>
              <a:t>ernobyl</a:t>
            </a:r>
            <a:r>
              <a:rPr lang="en-US" sz="2400" b="0" i="0" u="none" strike="noStrike" baseline="0" dirty="0">
                <a:solidFill>
                  <a:srgbClr val="000000"/>
                </a:solidFill>
                <a:latin typeface="NimbusSanL-Regu"/>
              </a:rPr>
              <a:t> – was already discussed</a:t>
            </a:r>
          </a:p>
          <a:p>
            <a:r>
              <a:rPr lang="cs-CZ" sz="2400" b="0" i="0" u="none" strike="noStrike" baseline="0" dirty="0">
                <a:solidFill>
                  <a:srgbClr val="3333B3"/>
                </a:solidFill>
                <a:latin typeface="CMSY9"/>
              </a:rPr>
              <a:t> 			</a:t>
            </a:r>
            <a:r>
              <a:rPr lang="cs-CZ" sz="2400" b="0" i="0" u="none" strike="noStrike" baseline="0" dirty="0" err="1">
                <a:solidFill>
                  <a:srgbClr val="000000"/>
                </a:solidFill>
                <a:latin typeface="NimbusSanL-Regu"/>
              </a:rPr>
              <a:t>Fukushima</a:t>
            </a:r>
            <a:endParaRPr lang="cs-CZ" sz="2400" b="0" i="0" u="none" strike="noStrike" baseline="0" dirty="0">
              <a:solidFill>
                <a:srgbClr val="000000"/>
              </a:solidFill>
              <a:latin typeface="NimbusSanL-Regu"/>
            </a:endParaRPr>
          </a:p>
          <a:p>
            <a:r>
              <a:rPr lang="cs-CZ" sz="2400" b="0" i="0" u="none" strike="noStrike" baseline="0" dirty="0">
                <a:solidFill>
                  <a:srgbClr val="3333B3"/>
                </a:solidFill>
                <a:latin typeface="CMSY9"/>
              </a:rPr>
              <a:t> 			</a:t>
            </a:r>
            <a:r>
              <a:rPr lang="cs-CZ" sz="2400" b="0" i="0" u="none" strike="noStrike" baseline="0" dirty="0" err="1">
                <a:solidFill>
                  <a:srgbClr val="000000"/>
                </a:solidFill>
                <a:latin typeface="NimbusSanL-Regu"/>
              </a:rPr>
              <a:t>another</a:t>
            </a:r>
            <a:endParaRPr lang="cs-CZ" sz="2400" b="0" i="0" u="none" strike="noStrike" baseline="0" dirty="0">
              <a:solidFill>
                <a:srgbClr val="000000"/>
              </a:solidFill>
              <a:latin typeface="NimbusSanL-Regu"/>
            </a:endParaRPr>
          </a:p>
          <a:p>
            <a:r>
              <a:rPr lang="en-US" sz="2400" b="0" i="0" u="none" strike="noStrike" baseline="0" dirty="0">
                <a:solidFill>
                  <a:srgbClr val="3333B3"/>
                </a:solidFill>
                <a:latin typeface="CMSY9"/>
              </a:rPr>
              <a:t> </a:t>
            </a:r>
            <a:r>
              <a:rPr lang="cs-CZ" sz="2400" b="0" i="0" u="none" strike="noStrike" baseline="0" dirty="0">
                <a:solidFill>
                  <a:srgbClr val="3333B3"/>
                </a:solidFill>
                <a:latin typeface="CMSY9"/>
              </a:rPr>
              <a:t>		</a:t>
            </a:r>
            <a:r>
              <a:rPr lang="en-US" sz="2400" b="0" i="0" u="none" strike="noStrike" baseline="0" dirty="0" err="1">
                <a:solidFill>
                  <a:srgbClr val="000000"/>
                </a:solidFill>
                <a:latin typeface="NimbusSanL-Regu"/>
              </a:rPr>
              <a:t>Temelin</a:t>
            </a:r>
            <a:r>
              <a:rPr lang="en-US" sz="2400" b="0" i="0" u="none" strike="noStrike" baseline="0" dirty="0">
                <a:solidFill>
                  <a:srgbClr val="000000"/>
                </a:solidFill>
                <a:latin typeface="NimbusSanL-Regu"/>
              </a:rPr>
              <a:t> and its implication on public health</a:t>
            </a:r>
            <a:endParaRPr lang="cs-CZ" sz="2400" b="0" i="0" u="none" strike="noStrike" baseline="0" dirty="0">
              <a:solidFill>
                <a:srgbClr val="000000"/>
              </a:solidFill>
              <a:latin typeface="NimbusSanL-Regu"/>
            </a:endParaRPr>
          </a:p>
          <a:p>
            <a:endParaRPr lang="en-US" sz="2400" b="0" i="0" u="none" strike="noStrike" baseline="0" dirty="0">
              <a:solidFill>
                <a:srgbClr val="000000"/>
              </a:solidFill>
              <a:latin typeface="NimbusSanL-Regu"/>
            </a:endParaRPr>
          </a:p>
          <a:p>
            <a:r>
              <a:rPr lang="cs-CZ" sz="2400" b="0" i="0" u="none" strike="noStrike" baseline="0" dirty="0">
                <a:solidFill>
                  <a:srgbClr val="3333B3"/>
                </a:solidFill>
                <a:latin typeface="CMSY10"/>
              </a:rPr>
              <a:t> 	</a:t>
            </a:r>
            <a:r>
              <a:rPr lang="cs-CZ" sz="2400" b="0" i="0" u="none" strike="noStrike" baseline="0" dirty="0" err="1">
                <a:solidFill>
                  <a:srgbClr val="000000"/>
                </a:solidFill>
                <a:latin typeface="NimbusSanL-Regu"/>
              </a:rPr>
              <a:t>Issue</a:t>
            </a:r>
            <a:r>
              <a:rPr lang="cs-CZ" sz="2400" b="0" i="0" u="none" strike="noStrike" baseline="0" dirty="0">
                <a:solidFill>
                  <a:srgbClr val="000000"/>
                </a:solidFill>
                <a:latin typeface="NimbusSanL-Regu"/>
              </a:rPr>
              <a:t> </a:t>
            </a:r>
            <a:r>
              <a:rPr lang="cs-CZ" sz="2400" b="0" i="0" u="none" strike="noStrike" baseline="0" dirty="0" err="1">
                <a:solidFill>
                  <a:srgbClr val="000000"/>
                </a:solidFill>
                <a:latin typeface="NimbusSanL-Regu"/>
              </a:rPr>
              <a:t>of</a:t>
            </a:r>
            <a:r>
              <a:rPr lang="cs-CZ" sz="2400" b="0" i="0" u="none" strike="noStrike" baseline="0" dirty="0">
                <a:solidFill>
                  <a:srgbClr val="000000"/>
                </a:solidFill>
                <a:latin typeface="NimbusSanL-Regu"/>
              </a:rPr>
              <a:t> </a:t>
            </a:r>
            <a:r>
              <a:rPr lang="cs-CZ" sz="2400" b="0" i="0" u="none" strike="noStrike" baseline="0" dirty="0" err="1">
                <a:solidFill>
                  <a:srgbClr val="000000"/>
                </a:solidFill>
                <a:latin typeface="NimbusSanL-Regu"/>
              </a:rPr>
              <a:t>radiation</a:t>
            </a:r>
            <a:r>
              <a:rPr lang="cs-CZ" sz="2400" b="0" i="0" u="none" strike="noStrike" baseline="0" dirty="0">
                <a:solidFill>
                  <a:srgbClr val="000000"/>
                </a:solidFill>
                <a:latin typeface="NimbusSanL-Regu"/>
              </a:rPr>
              <a:t> in </a:t>
            </a:r>
            <a:r>
              <a:rPr lang="cs-CZ" sz="2400" b="0" i="0" u="none" strike="noStrike" baseline="0" dirty="0" err="1">
                <a:solidFill>
                  <a:srgbClr val="000000"/>
                </a:solidFill>
                <a:latin typeface="NimbusSanL-Regu"/>
              </a:rPr>
              <a:t>general</a:t>
            </a:r>
            <a:r>
              <a:rPr lang="cs-CZ" sz="2400" b="0" i="0" u="none" strike="noStrike" baseline="0" dirty="0">
                <a:solidFill>
                  <a:srgbClr val="000000"/>
                </a:solidFill>
                <a:latin typeface="NimbusSanL-Regu"/>
              </a:rPr>
              <a:t> (plus </a:t>
            </a:r>
            <a:r>
              <a:rPr lang="cs-CZ" sz="2400" b="0" i="0" u="none" strike="noStrike" baseline="0" dirty="0" err="1">
                <a:solidFill>
                  <a:srgbClr val="000000"/>
                </a:solidFill>
                <a:latin typeface="NimbusSanL-Regu"/>
              </a:rPr>
              <a:t>noise</a:t>
            </a:r>
            <a:r>
              <a:rPr lang="cs-CZ" sz="2400" b="0" i="0" u="none" strike="noStrike" baseline="0" dirty="0">
                <a:solidFill>
                  <a:srgbClr val="000000"/>
                </a:solidFill>
                <a:latin typeface="NimbusSanL-Regu"/>
              </a:rPr>
              <a:t>)</a:t>
            </a:r>
            <a:endParaRPr lang="cs-CZ" sz="2400" dirty="0"/>
          </a:p>
        </p:txBody>
      </p:sp>
    </p:spTree>
    <p:extLst>
      <p:ext uri="{BB962C8B-B14F-4D97-AF65-F5344CB8AC3E}">
        <p14:creationId xmlns:p14="http://schemas.microsoft.com/office/powerpoint/2010/main" val="17214294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345057" y="1582341"/>
            <a:ext cx="11369615" cy="3447098"/>
          </a:xfrm>
          <a:prstGeom prst="rect">
            <a:avLst/>
          </a:prstGeom>
        </p:spPr>
        <p:txBody>
          <a:bodyPr wrap="square">
            <a:spAutoFit/>
          </a:bodyPr>
          <a:lstStyle/>
          <a:p>
            <a:pPr algn="ctr"/>
            <a:r>
              <a:rPr lang="en-US" sz="3200" b="1" dirty="0">
                <a:solidFill>
                  <a:schemeClr val="accent5"/>
                </a:solidFill>
              </a:rPr>
              <a:t>Comment</a:t>
            </a:r>
            <a:endParaRPr lang="cs-CZ" sz="3200" b="1" dirty="0">
              <a:solidFill>
                <a:schemeClr val="accent5"/>
              </a:solidFill>
            </a:endParaRPr>
          </a:p>
          <a:p>
            <a:br>
              <a:rPr lang="en-US" dirty="0"/>
            </a:br>
            <a:r>
              <a:rPr lang="en-US" sz="2400" dirty="0"/>
              <a:t>Epidemiologists do not recommend relying on bactericidal and </a:t>
            </a:r>
            <a:r>
              <a:rPr lang="en-US" sz="2400" dirty="0" err="1"/>
              <a:t>virucidal</a:t>
            </a:r>
            <a:r>
              <a:rPr lang="cs-CZ" sz="2400" dirty="0"/>
              <a:t> </a:t>
            </a:r>
            <a:r>
              <a:rPr lang="en-US" sz="2400" dirty="0"/>
              <a:t>effects of germicidal fluorescent lamps and take them as a complementary measure.</a:t>
            </a:r>
            <a:br>
              <a:rPr lang="en-US" sz="2400" dirty="0"/>
            </a:br>
            <a:endParaRPr lang="cs-CZ" sz="2400" dirty="0"/>
          </a:p>
          <a:p>
            <a:r>
              <a:rPr lang="en-US" sz="2400" dirty="0"/>
              <a:t>Any grain of dust creates a shadow in which survival </a:t>
            </a:r>
            <a:r>
              <a:rPr lang="cs-CZ" sz="2400" dirty="0" err="1"/>
              <a:t>of</a:t>
            </a:r>
            <a:r>
              <a:rPr lang="cs-CZ" sz="2400" dirty="0"/>
              <a:t> </a:t>
            </a:r>
            <a:r>
              <a:rPr lang="en-US" sz="2400" dirty="0"/>
              <a:t>bacteria and other micro</a:t>
            </a:r>
            <a:r>
              <a:rPr lang="cs-CZ" sz="2400" dirty="0" err="1"/>
              <a:t>organisms</a:t>
            </a:r>
            <a:r>
              <a:rPr lang="cs-CZ" sz="2400" dirty="0"/>
              <a:t> </a:t>
            </a:r>
            <a:r>
              <a:rPr lang="cs-CZ" sz="2400" dirty="0" err="1"/>
              <a:t>is</a:t>
            </a:r>
            <a:r>
              <a:rPr lang="en-US" sz="2400" dirty="0"/>
              <a:t> many times longer than in the neighborhood (and survival </a:t>
            </a:r>
            <a:r>
              <a:rPr lang="cs-CZ" sz="2400" dirty="0" err="1"/>
              <a:t>time</a:t>
            </a:r>
            <a:r>
              <a:rPr lang="cs-CZ" sz="2400" dirty="0"/>
              <a:t> </a:t>
            </a:r>
            <a:r>
              <a:rPr lang="en-US" sz="2400" dirty="0"/>
              <a:t>may be longer than the duration of</a:t>
            </a:r>
            <a:r>
              <a:rPr lang="cs-CZ" sz="2400" dirty="0"/>
              <a:t> </a:t>
            </a:r>
            <a:r>
              <a:rPr lang="cs-CZ" sz="2400" dirty="0" err="1"/>
              <a:t>work</a:t>
            </a:r>
            <a:r>
              <a:rPr lang="cs-CZ" sz="2400" dirty="0"/>
              <a:t> </a:t>
            </a:r>
            <a:r>
              <a:rPr lang="cs-CZ" sz="2400" dirty="0" err="1"/>
              <a:t>of</a:t>
            </a:r>
            <a:r>
              <a:rPr lang="en-US" sz="2400" dirty="0"/>
              <a:t> the germicidal lamp,</a:t>
            </a:r>
            <a:r>
              <a:rPr lang="cs-CZ" sz="2400" dirty="0"/>
              <a:t> </a:t>
            </a:r>
            <a:r>
              <a:rPr lang="cs-CZ" sz="2400" dirty="0" err="1"/>
              <a:t>it</a:t>
            </a:r>
            <a:r>
              <a:rPr lang="cs-CZ" sz="2400" dirty="0"/>
              <a:t> </a:t>
            </a:r>
            <a:r>
              <a:rPr lang="cs-CZ" sz="2400" dirty="0" err="1"/>
              <a:t>means</a:t>
            </a:r>
            <a:r>
              <a:rPr lang="cs-CZ" sz="2400" dirty="0"/>
              <a:t> </a:t>
            </a:r>
            <a:r>
              <a:rPr lang="cs-CZ" sz="2400" dirty="0" err="1"/>
              <a:t>the</a:t>
            </a:r>
            <a:r>
              <a:rPr lang="cs-CZ" sz="2400" dirty="0"/>
              <a:t> </a:t>
            </a:r>
            <a:r>
              <a:rPr lang="cs-CZ" sz="2400" dirty="0" err="1"/>
              <a:t>time</a:t>
            </a:r>
            <a:r>
              <a:rPr lang="cs-CZ" sz="2400" dirty="0"/>
              <a:t>, </a:t>
            </a:r>
            <a:r>
              <a:rPr lang="en-US" sz="2400" dirty="0"/>
              <a:t>when there are no people in the </a:t>
            </a:r>
            <a:r>
              <a:rPr lang="cs-CZ" sz="2400" dirty="0" err="1"/>
              <a:t>room</a:t>
            </a:r>
            <a:r>
              <a:rPr lang="en-US" sz="2400" dirty="0"/>
              <a:t>). Therefore, this radiation should be</a:t>
            </a:r>
            <a:r>
              <a:rPr lang="cs-CZ" sz="2400" dirty="0"/>
              <a:t> </a:t>
            </a:r>
            <a:r>
              <a:rPr lang="en-US" sz="2400" dirty="0"/>
              <a:t>used</a:t>
            </a:r>
            <a:r>
              <a:rPr lang="cs-CZ" sz="2400" dirty="0"/>
              <a:t> </a:t>
            </a:r>
            <a:r>
              <a:rPr lang="en-US" sz="2400" dirty="0"/>
              <a:t>after perfect cleaning</a:t>
            </a:r>
            <a:r>
              <a:rPr lang="cs-CZ" sz="2400" dirty="0"/>
              <a:t> </a:t>
            </a:r>
            <a:r>
              <a:rPr lang="cs-CZ" sz="2400" dirty="0" err="1"/>
              <a:t>only</a:t>
            </a:r>
            <a:r>
              <a:rPr lang="en-US" sz="2400" dirty="0"/>
              <a:t>.</a:t>
            </a:r>
            <a:endParaRPr lang="cs-CZ" sz="2400" dirty="0"/>
          </a:p>
        </p:txBody>
      </p:sp>
    </p:spTree>
    <p:extLst>
      <p:ext uri="{BB962C8B-B14F-4D97-AF65-F5344CB8AC3E}">
        <p14:creationId xmlns:p14="http://schemas.microsoft.com/office/powerpoint/2010/main" val="40880210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500332" y="622248"/>
            <a:ext cx="11473132" cy="4770537"/>
          </a:xfrm>
          <a:prstGeom prst="rect">
            <a:avLst/>
          </a:prstGeom>
        </p:spPr>
        <p:txBody>
          <a:bodyPr wrap="square">
            <a:spAutoFit/>
          </a:bodyPr>
          <a:lstStyle/>
          <a:p>
            <a:r>
              <a:rPr lang="cs-CZ" sz="3200" b="0" i="0" u="none" strike="noStrike" baseline="0" dirty="0">
                <a:solidFill>
                  <a:srgbClr val="3333B3"/>
                </a:solidFill>
                <a:latin typeface="NimbusSanL-Regu"/>
              </a:rPr>
              <a:t>               </a:t>
            </a:r>
            <a:r>
              <a:rPr lang="cs-CZ" sz="3200" b="0" i="0" u="none" strike="noStrike" baseline="0" dirty="0" err="1">
                <a:solidFill>
                  <a:srgbClr val="3333B3"/>
                </a:solidFill>
                <a:latin typeface="NimbusSanL-Regu"/>
              </a:rPr>
              <a:t>Visible</a:t>
            </a:r>
            <a:r>
              <a:rPr lang="cs-CZ" sz="3200" b="0" i="0" u="none" strike="noStrike" baseline="0" dirty="0">
                <a:solidFill>
                  <a:srgbClr val="3333B3"/>
                </a:solidFill>
                <a:latin typeface="NimbusSanL-Regu"/>
              </a:rPr>
              <a:t> </a:t>
            </a:r>
            <a:r>
              <a:rPr lang="cs-CZ" sz="3200" b="0" i="0" u="none" strike="noStrike" baseline="0" dirty="0" err="1">
                <a:solidFill>
                  <a:srgbClr val="3333B3"/>
                </a:solidFill>
                <a:latin typeface="NimbusSanL-Regu"/>
              </a:rPr>
              <a:t>light</a:t>
            </a:r>
            <a:endParaRPr lang="cs-CZ" sz="3200" b="0" i="0" u="none" strike="noStrike" baseline="0" dirty="0">
              <a:solidFill>
                <a:srgbClr val="3333B3"/>
              </a:solidFill>
              <a:latin typeface="NimbusSanL-Regu"/>
            </a:endParaRPr>
          </a:p>
          <a:p>
            <a:endParaRPr lang="cs-CZ" sz="3200" dirty="0">
              <a:solidFill>
                <a:srgbClr val="3333B3"/>
              </a:solidFill>
              <a:latin typeface="NimbusSanL-Regu"/>
            </a:endParaRPr>
          </a:p>
          <a:p>
            <a:r>
              <a:rPr lang="cs-CZ" sz="2400" b="0" i="0" u="none" strike="noStrike" baseline="0" dirty="0">
                <a:solidFill>
                  <a:srgbClr val="000000"/>
                </a:solidFill>
                <a:latin typeface="NimbusSanL-Regu"/>
              </a:rPr>
              <a:t>W</a:t>
            </a:r>
            <a:r>
              <a:rPr lang="en-US" sz="2400" b="0" i="0" u="none" strike="noStrike" baseline="0" dirty="0" err="1">
                <a:solidFill>
                  <a:srgbClr val="000000"/>
                </a:solidFill>
                <a:latin typeface="NimbusSanL-Regu"/>
              </a:rPr>
              <a:t>avelength</a:t>
            </a:r>
            <a:r>
              <a:rPr lang="en-US" sz="2400" b="0" i="0" u="none" strike="noStrike" baseline="0" dirty="0">
                <a:solidFill>
                  <a:srgbClr val="000000"/>
                </a:solidFill>
                <a:latin typeface="NimbusSanL-Regu"/>
              </a:rPr>
              <a:t>  </a:t>
            </a:r>
            <a:r>
              <a:rPr lang="en-US" sz="2400" b="0" i="0" u="none" strike="noStrike" baseline="0" dirty="0" err="1">
                <a:solidFill>
                  <a:srgbClr val="000000"/>
                </a:solidFill>
                <a:latin typeface="NimbusSanL-Regu"/>
              </a:rPr>
              <a:t>approx</a:t>
            </a:r>
            <a:r>
              <a:rPr lang="cs-CZ" sz="2400" b="0" i="0" u="none" strike="noStrike" baseline="0" dirty="0">
                <a:solidFill>
                  <a:srgbClr val="000000"/>
                </a:solidFill>
                <a:latin typeface="NimbusSanL-Regu"/>
              </a:rPr>
              <a:t>. </a:t>
            </a:r>
            <a:r>
              <a:rPr lang="en-US" sz="2400" b="0" i="0" u="none" strike="noStrike" baseline="0" dirty="0">
                <a:solidFill>
                  <a:srgbClr val="000000"/>
                </a:solidFill>
                <a:latin typeface="NimbusSanL-Regu"/>
              </a:rPr>
              <a:t> 400–760 nm.</a:t>
            </a:r>
            <a:endParaRPr lang="cs-CZ" sz="2400" b="0" i="0" u="none" strike="noStrike" baseline="0" dirty="0">
              <a:solidFill>
                <a:srgbClr val="000000"/>
              </a:solidFill>
              <a:latin typeface="NimbusSanL-Regu"/>
            </a:endParaRPr>
          </a:p>
          <a:p>
            <a:endParaRPr lang="en-US" sz="2400" b="0" i="0" u="none" strike="noStrike" baseline="0" dirty="0">
              <a:solidFill>
                <a:srgbClr val="000000"/>
              </a:solidFill>
              <a:latin typeface="NimbusSanL-Regu"/>
            </a:endParaRPr>
          </a:p>
          <a:p>
            <a:r>
              <a:rPr lang="en-US" sz="2400" dirty="0">
                <a:latin typeface="NimbusSanL-Regu"/>
              </a:rPr>
              <a:t>Sensitivity of visual receptors to light drops very steeply on shortwave</a:t>
            </a:r>
            <a:r>
              <a:rPr lang="cs-CZ" sz="2400" dirty="0">
                <a:latin typeface="NimbusSanL-Regu"/>
              </a:rPr>
              <a:t> </a:t>
            </a:r>
            <a:r>
              <a:rPr lang="en-US" sz="2400" dirty="0">
                <a:latin typeface="NimbusSanL-Regu"/>
              </a:rPr>
              <a:t>end of the spectrum, decrease</a:t>
            </a:r>
            <a:r>
              <a:rPr lang="cs-CZ" sz="2400" dirty="0">
                <a:latin typeface="NimbusSanL-Regu"/>
              </a:rPr>
              <a:t>s</a:t>
            </a:r>
            <a:r>
              <a:rPr lang="en-US" sz="2400" dirty="0">
                <a:latin typeface="NimbusSanL-Regu"/>
              </a:rPr>
              <a:t> slowly</a:t>
            </a:r>
            <a:r>
              <a:rPr lang="cs-CZ" sz="2400" dirty="0">
                <a:latin typeface="NimbusSanL-Regu"/>
              </a:rPr>
              <a:t> </a:t>
            </a:r>
            <a:r>
              <a:rPr lang="en-US" sz="2400" dirty="0">
                <a:latin typeface="NimbusSanL-Regu"/>
              </a:rPr>
              <a:t>on the long-wave</a:t>
            </a:r>
            <a:r>
              <a:rPr lang="cs-CZ" sz="2400" dirty="0">
                <a:latin typeface="NimbusSanL-Regu"/>
              </a:rPr>
              <a:t> end </a:t>
            </a:r>
            <a:r>
              <a:rPr lang="en-US" sz="2400" dirty="0">
                <a:latin typeface="NimbusSanL-Regu"/>
              </a:rPr>
              <a:t>.</a:t>
            </a:r>
            <a:endParaRPr lang="cs-CZ" sz="2400" b="0" i="0" u="none" strike="noStrike" baseline="0" dirty="0">
              <a:solidFill>
                <a:srgbClr val="000000"/>
              </a:solidFill>
              <a:latin typeface="NimbusSanL-Regu"/>
            </a:endParaRPr>
          </a:p>
          <a:p>
            <a:endParaRPr lang="cs-CZ" sz="2400" b="0" i="0" u="none" strike="noStrike" baseline="0" dirty="0">
              <a:solidFill>
                <a:srgbClr val="000000"/>
              </a:solidFill>
              <a:latin typeface="NimbusSanL-Regu"/>
            </a:endParaRPr>
          </a:p>
          <a:p>
            <a:r>
              <a:rPr lang="en-US" sz="2400" b="0" i="0" u="none" strike="noStrike" baseline="0" dirty="0">
                <a:solidFill>
                  <a:srgbClr val="000000"/>
                </a:solidFill>
                <a:latin typeface="NimbusSanL-Regu"/>
              </a:rPr>
              <a:t>The people </a:t>
            </a:r>
            <a:r>
              <a:rPr lang="cs-CZ" sz="2400" b="0" i="0" u="none" strike="noStrike" baseline="0" dirty="0" err="1">
                <a:solidFill>
                  <a:srgbClr val="000000"/>
                </a:solidFill>
                <a:latin typeface="NimbusSanL-Regu"/>
              </a:rPr>
              <a:t>adjusted</a:t>
            </a:r>
            <a:r>
              <a:rPr lang="cs-CZ" sz="2400" b="0" i="0" u="none" strike="noStrike" baseline="0" dirty="0">
                <a:solidFill>
                  <a:srgbClr val="000000"/>
                </a:solidFill>
                <a:latin typeface="NimbusSanL-Regu"/>
              </a:rPr>
              <a:t> to </a:t>
            </a:r>
            <a:r>
              <a:rPr lang="en-US" sz="2400" b="0" i="0" u="none" strike="noStrike" baseline="0" dirty="0">
                <a:solidFill>
                  <a:srgbClr val="000000"/>
                </a:solidFill>
                <a:latin typeface="NimbusSanL-Regu"/>
              </a:rPr>
              <a:t>the dark were able to detect radiation with a</a:t>
            </a:r>
            <a:r>
              <a:rPr lang="cs-CZ" sz="2400" b="0" i="0" u="none" strike="noStrike" baseline="0" dirty="0">
                <a:solidFill>
                  <a:srgbClr val="000000"/>
                </a:solidFill>
                <a:latin typeface="NimbusSanL-Regu"/>
              </a:rPr>
              <a:t> </a:t>
            </a:r>
            <a:r>
              <a:rPr lang="cs-CZ" sz="2400" b="0" i="0" u="none" strike="noStrike" baseline="0" dirty="0" err="1">
                <a:solidFill>
                  <a:srgbClr val="000000"/>
                </a:solidFill>
                <a:latin typeface="NimbusSanL-Regu"/>
              </a:rPr>
              <a:t>wavelength</a:t>
            </a:r>
            <a:r>
              <a:rPr lang="cs-CZ" sz="2400" b="0" i="0" u="none" strike="noStrike" baseline="0" dirty="0">
                <a:solidFill>
                  <a:srgbClr val="000000"/>
                </a:solidFill>
                <a:latin typeface="NimbusSanL-Regu"/>
              </a:rPr>
              <a:t> </a:t>
            </a:r>
            <a:r>
              <a:rPr lang="cs-CZ" sz="2400" b="0" i="0" u="none" strike="noStrike" baseline="0" dirty="0" err="1">
                <a:solidFill>
                  <a:srgbClr val="000000"/>
                </a:solidFill>
                <a:latin typeface="NimbusSanL-Regu"/>
              </a:rPr>
              <a:t>exceeding</a:t>
            </a:r>
            <a:r>
              <a:rPr lang="cs-CZ" sz="2400" b="0" i="0" u="none" strike="noStrike" baseline="0" dirty="0">
                <a:solidFill>
                  <a:srgbClr val="000000"/>
                </a:solidFill>
                <a:latin typeface="NimbusSanL-Regu"/>
              </a:rPr>
              <a:t> 1000 </a:t>
            </a:r>
            <a:r>
              <a:rPr lang="cs-CZ" sz="2400" b="0" i="0" u="none" strike="noStrike" baseline="0" dirty="0" err="1">
                <a:solidFill>
                  <a:srgbClr val="000000"/>
                </a:solidFill>
                <a:latin typeface="NimbusSanL-Regu"/>
              </a:rPr>
              <a:t>nm</a:t>
            </a:r>
            <a:r>
              <a:rPr lang="cs-CZ" sz="2400" b="0" i="0" u="none" strike="noStrike" baseline="0" dirty="0">
                <a:solidFill>
                  <a:srgbClr val="000000"/>
                </a:solidFill>
                <a:latin typeface="NimbusSanL-Regu"/>
              </a:rPr>
              <a:t>.</a:t>
            </a:r>
          </a:p>
          <a:p>
            <a:endParaRPr lang="cs-CZ" sz="2400" dirty="0">
              <a:solidFill>
                <a:srgbClr val="000000"/>
              </a:solidFill>
              <a:latin typeface="NimbusSanL-Regu"/>
            </a:endParaRPr>
          </a:p>
          <a:p>
            <a:r>
              <a:rPr lang="en-US" sz="2400" b="0" i="0" u="none" strike="noStrike" baseline="0" dirty="0">
                <a:solidFill>
                  <a:srgbClr val="000000"/>
                </a:solidFill>
                <a:latin typeface="NimbusSanL-Regu"/>
              </a:rPr>
              <a:t>The source may be heated objects (continuous spectrum,</a:t>
            </a:r>
            <a:r>
              <a:rPr lang="cs-CZ" sz="2400" b="0" i="0" u="none" strike="noStrike" baseline="0" dirty="0">
                <a:solidFill>
                  <a:srgbClr val="000000"/>
                </a:solidFill>
                <a:latin typeface="NimbusSanL-Regu"/>
              </a:rPr>
              <a:t> </a:t>
            </a:r>
            <a:r>
              <a:rPr lang="en-US" sz="2400" b="0" i="0" u="none" strike="noStrike" baseline="0" dirty="0">
                <a:solidFill>
                  <a:srgbClr val="000000"/>
                </a:solidFill>
                <a:latin typeface="NimbusSanL-Regu"/>
              </a:rPr>
              <a:t>characterized by Kelvins) as well as lamps and LED (line</a:t>
            </a:r>
            <a:r>
              <a:rPr lang="cs-CZ" sz="2400" b="0" i="0" u="none" strike="noStrike" baseline="0" dirty="0">
                <a:solidFill>
                  <a:srgbClr val="000000"/>
                </a:solidFill>
                <a:latin typeface="NimbusSanL-Regu"/>
              </a:rPr>
              <a:t> </a:t>
            </a:r>
            <a:r>
              <a:rPr lang="cs-CZ" sz="2400" b="0" i="0" u="none" strike="noStrike" baseline="0" dirty="0" err="1">
                <a:solidFill>
                  <a:srgbClr val="000000"/>
                </a:solidFill>
                <a:latin typeface="NimbusSanL-Regu"/>
              </a:rPr>
              <a:t>spectrum</a:t>
            </a:r>
            <a:r>
              <a:rPr lang="cs-CZ" sz="2400" b="0" i="0" u="none" strike="noStrike" baseline="0" dirty="0">
                <a:solidFill>
                  <a:srgbClr val="000000"/>
                </a:solidFill>
                <a:latin typeface="NimbusSanL-Regu"/>
              </a:rPr>
              <a:t>, </a:t>
            </a:r>
            <a:r>
              <a:rPr lang="cs-CZ" sz="2400" b="0" i="0" u="none" strike="noStrike" baseline="0" dirty="0" err="1">
                <a:solidFill>
                  <a:srgbClr val="000000"/>
                </a:solidFill>
                <a:latin typeface="NimbusSanL-Regu"/>
              </a:rPr>
              <a:t>deforms</a:t>
            </a:r>
            <a:r>
              <a:rPr lang="cs-CZ" sz="2400" b="0" i="0" u="none" strike="noStrike" baseline="0" dirty="0">
                <a:solidFill>
                  <a:srgbClr val="000000"/>
                </a:solidFill>
                <a:latin typeface="NimbusSanL-Regu"/>
              </a:rPr>
              <a:t> </a:t>
            </a:r>
            <a:r>
              <a:rPr lang="cs-CZ" sz="2400" b="0" i="0" u="none" strike="noStrike" baseline="0" dirty="0" err="1">
                <a:solidFill>
                  <a:srgbClr val="000000"/>
                </a:solidFill>
                <a:latin typeface="NimbusSanL-Regu"/>
              </a:rPr>
              <a:t>color</a:t>
            </a:r>
            <a:r>
              <a:rPr lang="cs-CZ" sz="2400" b="0" i="0" u="none" strike="noStrike" baseline="0" dirty="0">
                <a:solidFill>
                  <a:srgbClr val="000000"/>
                </a:solidFill>
                <a:latin typeface="NimbusSanL-Regu"/>
              </a:rPr>
              <a:t> </a:t>
            </a:r>
            <a:r>
              <a:rPr lang="cs-CZ" sz="2400" b="0" i="0" u="none" strike="noStrike" baseline="0" dirty="0" err="1">
                <a:solidFill>
                  <a:srgbClr val="000000"/>
                </a:solidFill>
                <a:latin typeface="NimbusSanL-Regu"/>
              </a:rPr>
              <a:t>perception</a:t>
            </a:r>
            <a:r>
              <a:rPr lang="cs-CZ" sz="2400" b="0" i="0" u="none" strike="noStrike" baseline="0" dirty="0">
                <a:solidFill>
                  <a:srgbClr val="000000"/>
                </a:solidFill>
                <a:latin typeface="NimbusSanL-Regu"/>
              </a:rPr>
              <a:t>).</a:t>
            </a:r>
            <a:endParaRPr lang="cs-CZ" sz="2400" dirty="0"/>
          </a:p>
        </p:txBody>
      </p:sp>
      <p:pic>
        <p:nvPicPr>
          <p:cNvPr id="4" name="Obrázek 3"/>
          <p:cNvPicPr>
            <a:picLocks noChangeAspect="1"/>
          </p:cNvPicPr>
          <p:nvPr/>
        </p:nvPicPr>
        <p:blipFill>
          <a:blip r:embed="rId2"/>
          <a:stretch>
            <a:fillRect/>
          </a:stretch>
        </p:blipFill>
        <p:spPr>
          <a:xfrm>
            <a:off x="6236898" y="418713"/>
            <a:ext cx="4800600" cy="1819275"/>
          </a:xfrm>
          <a:prstGeom prst="rect">
            <a:avLst/>
          </a:prstGeom>
        </p:spPr>
      </p:pic>
    </p:spTree>
    <p:extLst>
      <p:ext uri="{BB962C8B-B14F-4D97-AF65-F5344CB8AC3E}">
        <p14:creationId xmlns:p14="http://schemas.microsoft.com/office/powerpoint/2010/main" val="30629050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431320" y="465546"/>
            <a:ext cx="11369615" cy="6124754"/>
          </a:xfrm>
          <a:prstGeom prst="rect">
            <a:avLst/>
          </a:prstGeom>
        </p:spPr>
        <p:txBody>
          <a:bodyPr wrap="square">
            <a:spAutoFit/>
          </a:bodyPr>
          <a:lstStyle/>
          <a:p>
            <a:pPr algn="ctr"/>
            <a:r>
              <a:rPr lang="cs-CZ" sz="3200" b="0" i="0" u="none" strike="noStrike" baseline="0" dirty="0" err="1">
                <a:solidFill>
                  <a:srgbClr val="3333B3"/>
                </a:solidFill>
                <a:latin typeface="NimbusSanL-Regu"/>
              </a:rPr>
              <a:t>Visible</a:t>
            </a:r>
            <a:r>
              <a:rPr lang="cs-CZ" sz="3200" b="0" i="0" u="none" strike="noStrike" baseline="0" dirty="0">
                <a:solidFill>
                  <a:srgbClr val="3333B3"/>
                </a:solidFill>
                <a:latin typeface="NimbusSanL-Regu"/>
              </a:rPr>
              <a:t> </a:t>
            </a:r>
            <a:r>
              <a:rPr lang="cs-CZ" sz="3200" b="0" i="0" u="none" strike="noStrike" baseline="0" dirty="0" err="1">
                <a:solidFill>
                  <a:srgbClr val="3333B3"/>
                </a:solidFill>
                <a:latin typeface="NimbusSanL-Regu"/>
              </a:rPr>
              <a:t>light</a:t>
            </a:r>
            <a:endParaRPr lang="cs-CZ" sz="3200" b="0" i="0" u="none" strike="noStrike" baseline="0" dirty="0">
              <a:solidFill>
                <a:srgbClr val="3333B3"/>
              </a:solidFill>
              <a:latin typeface="NimbusSanL-Regu"/>
            </a:endParaRPr>
          </a:p>
          <a:p>
            <a:pPr algn="ctr"/>
            <a:r>
              <a:rPr lang="cs-CZ" sz="1600" b="0" i="0" u="none" strike="noStrike" baseline="0" dirty="0" err="1">
                <a:solidFill>
                  <a:srgbClr val="3333B3"/>
                </a:solidFill>
                <a:latin typeface="NimbusSanL-Regu"/>
              </a:rPr>
              <a:t>Significance</a:t>
            </a:r>
            <a:r>
              <a:rPr lang="cs-CZ" sz="1600" b="0" i="0" u="none" strike="noStrike" baseline="0" dirty="0">
                <a:solidFill>
                  <a:srgbClr val="3333B3"/>
                </a:solidFill>
                <a:latin typeface="NimbusSanL-Regu"/>
              </a:rPr>
              <a:t> 1</a:t>
            </a:r>
          </a:p>
          <a:p>
            <a:endParaRPr lang="cs-CZ" sz="1600" dirty="0">
              <a:solidFill>
                <a:srgbClr val="3333B3"/>
              </a:solidFill>
              <a:latin typeface="NimbusSanL-Regu"/>
            </a:endParaRPr>
          </a:p>
          <a:p>
            <a:endParaRPr lang="cs-CZ" sz="1600" dirty="0">
              <a:solidFill>
                <a:srgbClr val="3333B3"/>
              </a:solidFill>
              <a:latin typeface="NimbusSanL-Regu"/>
            </a:endParaRPr>
          </a:p>
          <a:p>
            <a:r>
              <a:rPr lang="cs-CZ" sz="2400" b="0" i="0" u="none" strike="noStrike" baseline="0" dirty="0" err="1">
                <a:solidFill>
                  <a:srgbClr val="000000"/>
                </a:solidFill>
                <a:latin typeface="NimbusSanL-Regu"/>
              </a:rPr>
              <a:t>Visible</a:t>
            </a:r>
            <a:r>
              <a:rPr lang="cs-CZ" sz="2400" b="0" i="0" u="none" strike="noStrike" baseline="0" dirty="0">
                <a:solidFill>
                  <a:srgbClr val="000000"/>
                </a:solidFill>
                <a:latin typeface="NimbusSanL-Regu"/>
              </a:rPr>
              <a:t> </a:t>
            </a:r>
            <a:r>
              <a:rPr lang="cs-CZ" sz="2400" b="0" i="0" u="none" strike="noStrike" baseline="0" dirty="0" err="1">
                <a:solidFill>
                  <a:srgbClr val="000000"/>
                </a:solidFill>
                <a:latin typeface="NimbusSanL-Regu"/>
              </a:rPr>
              <a:t>light</a:t>
            </a:r>
            <a:r>
              <a:rPr lang="cs-CZ" sz="2400" b="0" i="0" u="none" strike="noStrike" baseline="0" dirty="0">
                <a:solidFill>
                  <a:srgbClr val="000000"/>
                </a:solidFill>
                <a:latin typeface="NimbusSanL-Regu"/>
              </a:rPr>
              <a:t> </a:t>
            </a:r>
            <a:r>
              <a:rPr lang="cs-CZ" sz="2400" b="0" i="0" u="none" strike="noStrike" baseline="0" dirty="0" err="1">
                <a:solidFill>
                  <a:srgbClr val="000000"/>
                </a:solidFill>
                <a:latin typeface="NimbusSanL-Regu"/>
              </a:rPr>
              <a:t>participates</a:t>
            </a:r>
            <a:r>
              <a:rPr lang="cs-CZ" sz="2400" b="0" i="0" u="none" strike="noStrike" baseline="0" dirty="0">
                <a:solidFill>
                  <a:srgbClr val="000000"/>
                </a:solidFill>
                <a:latin typeface="NimbusSanL-Regu"/>
              </a:rPr>
              <a:t> in vision.</a:t>
            </a:r>
          </a:p>
          <a:p>
            <a:endParaRPr lang="cs-CZ" sz="2400" dirty="0">
              <a:solidFill>
                <a:srgbClr val="000000"/>
              </a:solidFill>
              <a:latin typeface="NimbusSanL-Regu"/>
            </a:endParaRPr>
          </a:p>
          <a:p>
            <a:r>
              <a:rPr lang="en-US" sz="2400" b="0" i="0" u="none" strike="noStrike" baseline="0" dirty="0">
                <a:solidFill>
                  <a:srgbClr val="000000"/>
                </a:solidFill>
                <a:latin typeface="NimbusSanL-Regu"/>
              </a:rPr>
              <a:t>Illumination is measured in </a:t>
            </a:r>
            <a:r>
              <a:rPr lang="en-US" sz="2400" b="0" i="0" u="sng" strike="noStrike" baseline="0" dirty="0" err="1">
                <a:solidFill>
                  <a:srgbClr val="000000"/>
                </a:solidFill>
                <a:latin typeface="NimbusSanL-Regu"/>
              </a:rPr>
              <a:t>luxes</a:t>
            </a:r>
            <a:r>
              <a:rPr lang="en-US" sz="2400" b="0" i="0" u="none" strike="noStrike" baseline="0" dirty="0">
                <a:solidFill>
                  <a:srgbClr val="000000"/>
                </a:solidFill>
                <a:latin typeface="NimbusSanL-Regu"/>
              </a:rPr>
              <a:t> (the intensity of light</a:t>
            </a:r>
            <a:r>
              <a:rPr lang="cs-CZ" sz="2400" b="0" i="0" u="none" strike="noStrike" baseline="0" dirty="0">
                <a:solidFill>
                  <a:srgbClr val="000000"/>
                </a:solidFill>
                <a:latin typeface="NimbusSanL-Regu"/>
              </a:rPr>
              <a:t> </a:t>
            </a:r>
            <a:r>
              <a:rPr lang="en-US" sz="2400" b="0" i="0" u="none" strike="noStrike" baseline="0" dirty="0">
                <a:solidFill>
                  <a:srgbClr val="000000"/>
                </a:solidFill>
                <a:latin typeface="NimbusSanL-Regu"/>
              </a:rPr>
              <a:t>falling on the illuminated area)</a:t>
            </a:r>
            <a:endParaRPr lang="cs-CZ" sz="2400" b="0" i="0" u="none" strike="noStrike" baseline="0" dirty="0">
              <a:solidFill>
                <a:srgbClr val="000000"/>
              </a:solidFill>
              <a:latin typeface="NimbusSanL-Regu"/>
            </a:endParaRPr>
          </a:p>
          <a:p>
            <a:endParaRPr lang="cs-CZ" sz="2400" b="0" i="0" u="none" strike="noStrike" baseline="0" dirty="0">
              <a:solidFill>
                <a:srgbClr val="000000"/>
              </a:solidFill>
              <a:latin typeface="NimbusSanL-Regu"/>
            </a:endParaRPr>
          </a:p>
          <a:p>
            <a:r>
              <a:rPr lang="en-US" sz="2400" dirty="0">
                <a:latin typeface="NimbusSanL-Regu"/>
              </a:rPr>
              <a:t>The hygienic standards take into account:</a:t>
            </a:r>
            <a:endParaRPr lang="cs-CZ" sz="2400" dirty="0">
              <a:latin typeface="NimbusSanL-Regu"/>
            </a:endParaRPr>
          </a:p>
          <a:p>
            <a:br>
              <a:rPr lang="en-US" sz="2400" dirty="0">
                <a:latin typeface="NimbusSanL-Regu"/>
              </a:rPr>
            </a:br>
            <a:r>
              <a:rPr lang="cs-CZ" sz="2400" dirty="0">
                <a:latin typeface="NimbusSanL-Regu"/>
              </a:rPr>
              <a:t>- </a:t>
            </a:r>
            <a:r>
              <a:rPr lang="en-US" sz="2400" dirty="0">
                <a:latin typeface="NimbusSanL-Regu"/>
              </a:rPr>
              <a:t>visual complexity of the activity being performed</a:t>
            </a:r>
            <a:br>
              <a:rPr lang="en-US" sz="2400" dirty="0">
                <a:latin typeface="NimbusSanL-Regu"/>
              </a:rPr>
            </a:br>
            <a:r>
              <a:rPr lang="cs-CZ" sz="2400" dirty="0">
                <a:latin typeface="NimbusSanL-Regu"/>
              </a:rPr>
              <a:t>- </a:t>
            </a:r>
            <a:r>
              <a:rPr lang="en-US" sz="2400" dirty="0">
                <a:latin typeface="NimbusSanL-Regu"/>
              </a:rPr>
              <a:t>glare, or alternation of light and darkness (especially if</a:t>
            </a:r>
            <a:r>
              <a:rPr lang="cs-CZ" sz="2400" dirty="0">
                <a:latin typeface="NimbusSanL-Regu"/>
              </a:rPr>
              <a:t> </a:t>
            </a:r>
            <a:r>
              <a:rPr lang="en-US" sz="2400" dirty="0">
                <a:latin typeface="NimbusSanL-Regu"/>
              </a:rPr>
              <a:t>workers have to move</a:t>
            </a:r>
            <a:endParaRPr lang="cs-CZ" sz="2400" dirty="0">
              <a:latin typeface="NimbusSanL-Regu"/>
            </a:endParaRPr>
          </a:p>
          <a:p>
            <a:r>
              <a:rPr lang="cs-CZ" sz="2400" dirty="0">
                <a:latin typeface="NimbusSanL-Regu"/>
              </a:rPr>
              <a:t>  </a:t>
            </a:r>
            <a:r>
              <a:rPr lang="en-US" sz="2400" dirty="0">
                <a:latin typeface="NimbusSanL-Regu"/>
              </a:rPr>
              <a:t>from one place to another)</a:t>
            </a:r>
            <a:br>
              <a:rPr lang="en-US" sz="2400" dirty="0">
                <a:latin typeface="NimbusSanL-Regu"/>
              </a:rPr>
            </a:br>
            <a:r>
              <a:rPr lang="cs-CZ" sz="2400" dirty="0">
                <a:latin typeface="NimbusSanL-Regu"/>
              </a:rPr>
              <a:t>- </a:t>
            </a:r>
            <a:r>
              <a:rPr lang="en-US" sz="2400" dirty="0">
                <a:latin typeface="NimbusSanL-Regu"/>
              </a:rPr>
              <a:t>some work has to be done for several tens of minutes</a:t>
            </a:r>
            <a:r>
              <a:rPr lang="cs-CZ" sz="2400" dirty="0">
                <a:latin typeface="NimbusSanL-Regu"/>
              </a:rPr>
              <a:t> </a:t>
            </a:r>
            <a:r>
              <a:rPr lang="en-US" sz="2400" dirty="0">
                <a:latin typeface="NimbusSanL-Regu"/>
              </a:rPr>
              <a:t>ongoing adaptation </a:t>
            </a:r>
            <a:endParaRPr lang="cs-CZ" sz="2400" dirty="0">
              <a:latin typeface="NimbusSanL-Regu"/>
            </a:endParaRPr>
          </a:p>
          <a:p>
            <a:r>
              <a:rPr lang="cs-CZ" sz="2400" dirty="0">
                <a:latin typeface="NimbusSanL-Regu"/>
              </a:rPr>
              <a:t>  </a:t>
            </a:r>
            <a:r>
              <a:rPr lang="en-US" sz="2400" dirty="0">
                <a:latin typeface="NimbusSanL-Regu"/>
              </a:rPr>
              <a:t>to the dark</a:t>
            </a:r>
            <a:br>
              <a:rPr lang="en-US" sz="2400" dirty="0">
                <a:latin typeface="NimbusSanL-Regu"/>
              </a:rPr>
            </a:br>
            <a:r>
              <a:rPr lang="cs-CZ" sz="2400" dirty="0">
                <a:latin typeface="NimbusSanL-Regu"/>
              </a:rPr>
              <a:t>- </a:t>
            </a:r>
            <a:r>
              <a:rPr lang="en-US" sz="2400" dirty="0">
                <a:latin typeface="NimbusSanL-Regu"/>
              </a:rPr>
              <a:t>special standards for working with lasers</a:t>
            </a:r>
            <a:endParaRPr lang="en-US" sz="2400" b="0" i="0" u="none" strike="noStrike" baseline="0" dirty="0">
              <a:solidFill>
                <a:srgbClr val="000000"/>
              </a:solidFill>
              <a:latin typeface="NimbusSanL-Regu"/>
            </a:endParaRPr>
          </a:p>
        </p:txBody>
      </p:sp>
    </p:spTree>
    <p:extLst>
      <p:ext uri="{BB962C8B-B14F-4D97-AF65-F5344CB8AC3E}">
        <p14:creationId xmlns:p14="http://schemas.microsoft.com/office/powerpoint/2010/main" val="13512540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499555" y="891270"/>
            <a:ext cx="11197087" cy="5016758"/>
          </a:xfrm>
          <a:prstGeom prst="rect">
            <a:avLst/>
          </a:prstGeom>
        </p:spPr>
        <p:txBody>
          <a:bodyPr wrap="square">
            <a:spAutoFit/>
          </a:bodyPr>
          <a:lstStyle/>
          <a:p>
            <a:pPr algn="ctr"/>
            <a:r>
              <a:rPr lang="cs-CZ" sz="3200" b="0" i="0" u="none" strike="noStrike" baseline="0" dirty="0" err="1">
                <a:solidFill>
                  <a:srgbClr val="3333B3"/>
                </a:solidFill>
                <a:latin typeface="NimbusSanL-Regu"/>
              </a:rPr>
              <a:t>Visible</a:t>
            </a:r>
            <a:r>
              <a:rPr lang="cs-CZ" sz="3200" b="0" i="0" u="none" strike="noStrike" baseline="0" dirty="0">
                <a:solidFill>
                  <a:srgbClr val="3333B3"/>
                </a:solidFill>
                <a:latin typeface="NimbusSanL-Regu"/>
              </a:rPr>
              <a:t> </a:t>
            </a:r>
            <a:r>
              <a:rPr lang="cs-CZ" sz="3200" b="0" i="0" u="none" strike="noStrike" baseline="0" dirty="0" err="1">
                <a:solidFill>
                  <a:srgbClr val="3333B3"/>
                </a:solidFill>
                <a:latin typeface="NimbusSanL-Regu"/>
              </a:rPr>
              <a:t>light</a:t>
            </a:r>
            <a:endParaRPr lang="cs-CZ" sz="3200" b="0" i="0" u="none" strike="noStrike" baseline="0" dirty="0">
              <a:solidFill>
                <a:srgbClr val="3333B3"/>
              </a:solidFill>
              <a:latin typeface="NimbusSanL-Regu"/>
            </a:endParaRPr>
          </a:p>
          <a:p>
            <a:pPr algn="ctr"/>
            <a:r>
              <a:rPr lang="cs-CZ" sz="2400" b="0" i="0" u="none" strike="noStrike" baseline="0" dirty="0" err="1">
                <a:solidFill>
                  <a:srgbClr val="3333B3"/>
                </a:solidFill>
                <a:latin typeface="NimbusSanL-Regu"/>
              </a:rPr>
              <a:t>Significance</a:t>
            </a:r>
            <a:r>
              <a:rPr lang="cs-CZ" sz="2400" b="0" i="0" u="none" strike="noStrike" baseline="0" dirty="0">
                <a:solidFill>
                  <a:srgbClr val="3333B3"/>
                </a:solidFill>
                <a:latin typeface="NimbusSanL-Regu"/>
              </a:rPr>
              <a:t> 2</a:t>
            </a:r>
          </a:p>
          <a:p>
            <a:endParaRPr lang="cs-CZ" sz="1200" dirty="0">
              <a:solidFill>
                <a:srgbClr val="3333B3"/>
              </a:solidFill>
              <a:latin typeface="NimbusSanL-Regu"/>
            </a:endParaRPr>
          </a:p>
          <a:p>
            <a:endParaRPr lang="cs-CZ" sz="1200" b="0" i="0" u="none" strike="noStrike" baseline="0" dirty="0">
              <a:solidFill>
                <a:srgbClr val="3333B3"/>
              </a:solidFill>
              <a:latin typeface="NimbusSanL-Regu"/>
            </a:endParaRPr>
          </a:p>
          <a:p>
            <a:r>
              <a:rPr lang="en-US" sz="1400" b="0" i="0" u="none" strike="noStrike" baseline="0" dirty="0">
                <a:solidFill>
                  <a:srgbClr val="3333B3"/>
                </a:solidFill>
                <a:latin typeface="CMSY10"/>
              </a:rPr>
              <a:t> </a:t>
            </a:r>
            <a:r>
              <a:rPr lang="en-US" sz="2400" b="0" i="0" u="none" strike="noStrike" baseline="0" dirty="0">
                <a:solidFill>
                  <a:srgbClr val="000000"/>
                </a:solidFill>
                <a:latin typeface="NimbusSanL-Regu"/>
              </a:rPr>
              <a:t>For fluorescent lamps, lamps and LEDs, there is a</a:t>
            </a:r>
            <a:r>
              <a:rPr lang="cs-CZ" sz="2400" b="0" i="0" u="none" strike="noStrike" baseline="0" dirty="0">
                <a:solidFill>
                  <a:srgbClr val="000000"/>
                </a:solidFill>
                <a:latin typeface="NimbusSanL-Regu"/>
              </a:rPr>
              <a:t> </a:t>
            </a:r>
            <a:r>
              <a:rPr lang="cs-CZ" sz="2400" b="0" i="0" u="none" strike="noStrike" baseline="0" dirty="0" err="1">
                <a:solidFill>
                  <a:srgbClr val="000000"/>
                </a:solidFill>
                <a:latin typeface="NimbusSanL-Regu"/>
              </a:rPr>
              <a:t>stroboscopic</a:t>
            </a:r>
            <a:r>
              <a:rPr lang="cs-CZ" sz="2400" b="0" i="0" u="none" strike="noStrike" baseline="0" dirty="0">
                <a:solidFill>
                  <a:srgbClr val="000000"/>
                </a:solidFill>
                <a:latin typeface="NimbusSanL-Regu"/>
              </a:rPr>
              <a:t> </a:t>
            </a:r>
            <a:r>
              <a:rPr lang="cs-CZ" sz="2400" b="0" i="0" u="none" strike="noStrike" baseline="0" dirty="0" err="1">
                <a:solidFill>
                  <a:srgbClr val="000000"/>
                </a:solidFill>
                <a:latin typeface="NimbusSanL-Regu"/>
              </a:rPr>
              <a:t>effect</a:t>
            </a:r>
            <a:endParaRPr lang="cs-CZ" sz="2400" b="0" i="0" u="none" strike="noStrike" baseline="0" dirty="0">
              <a:solidFill>
                <a:srgbClr val="000000"/>
              </a:solidFill>
              <a:latin typeface="NimbusSanL-Regu"/>
            </a:endParaRPr>
          </a:p>
          <a:p>
            <a:endParaRPr lang="cs-CZ" sz="2400" dirty="0">
              <a:solidFill>
                <a:srgbClr val="3333B3"/>
              </a:solidFill>
              <a:latin typeface="NimbusSanL-Regu"/>
            </a:endParaRPr>
          </a:p>
          <a:p>
            <a:r>
              <a:rPr lang="en-US" sz="2400" b="0" i="0" u="none" strike="noStrike" baseline="0" dirty="0">
                <a:solidFill>
                  <a:srgbClr val="000000"/>
                </a:solidFill>
                <a:latin typeface="NimbusSanL-Regu"/>
              </a:rPr>
              <a:t>The </a:t>
            </a:r>
            <a:r>
              <a:rPr lang="en-US" sz="2400" b="0" i="0" u="sng" strike="noStrike" baseline="0" dirty="0">
                <a:solidFill>
                  <a:srgbClr val="000000"/>
                </a:solidFill>
                <a:latin typeface="NimbusSanL-Regu"/>
              </a:rPr>
              <a:t>color of light </a:t>
            </a:r>
            <a:r>
              <a:rPr lang="en-US" sz="2400" b="0" i="0" u="none" strike="noStrike" baseline="0" dirty="0">
                <a:solidFill>
                  <a:srgbClr val="000000"/>
                </a:solidFill>
                <a:latin typeface="NimbusSanL-Regu"/>
              </a:rPr>
              <a:t>is important for mental well-being, a</a:t>
            </a:r>
            <a:r>
              <a:rPr lang="cs-CZ" sz="2400" b="0" i="0" u="none" strike="noStrike" baseline="0" dirty="0">
                <a:solidFill>
                  <a:srgbClr val="000000"/>
                </a:solidFill>
                <a:latin typeface="NimbusSanL-Regu"/>
              </a:rPr>
              <a:t> </a:t>
            </a:r>
            <a:r>
              <a:rPr lang="en-US" sz="2400" b="0" i="0" u="none" strike="noStrike" baseline="0" dirty="0">
                <a:solidFill>
                  <a:srgbClr val="000000"/>
                </a:solidFill>
                <a:latin typeface="NimbusSanL-Regu"/>
              </a:rPr>
              <a:t>colorful </a:t>
            </a:r>
            <a:r>
              <a:rPr lang="en-US" sz="2400" b="0" i="0" u="sng" strike="noStrike" baseline="0" dirty="0">
                <a:solidFill>
                  <a:srgbClr val="000000"/>
                </a:solidFill>
                <a:latin typeface="NimbusSanL-Regu"/>
              </a:rPr>
              <a:t>interior design </a:t>
            </a:r>
            <a:r>
              <a:rPr lang="en-US" sz="2400" b="0" i="0" u="none" strike="noStrike" baseline="0" dirty="0">
                <a:solidFill>
                  <a:srgbClr val="000000"/>
                </a:solidFill>
                <a:latin typeface="NimbusSanL-Regu"/>
              </a:rPr>
              <a:t>for the use of light, the </a:t>
            </a:r>
            <a:r>
              <a:rPr lang="en-US" sz="2400" b="0" i="0" u="sng" strike="noStrike" baseline="0" dirty="0">
                <a:solidFill>
                  <a:srgbClr val="000000"/>
                </a:solidFill>
                <a:latin typeface="NimbusSanL-Regu"/>
              </a:rPr>
              <a:t>shape of the</a:t>
            </a:r>
            <a:r>
              <a:rPr lang="cs-CZ" sz="2400" b="0" i="0" u="sng" strike="noStrike" baseline="0" dirty="0">
                <a:solidFill>
                  <a:srgbClr val="000000"/>
                </a:solidFill>
                <a:latin typeface="NimbusSanL-Regu"/>
              </a:rPr>
              <a:t> </a:t>
            </a:r>
            <a:r>
              <a:rPr lang="en-US" sz="2400" b="0" i="0" u="sng" strike="noStrike" baseline="0" dirty="0">
                <a:solidFill>
                  <a:srgbClr val="000000"/>
                </a:solidFill>
                <a:latin typeface="NimbusSanL-Regu"/>
              </a:rPr>
              <a:t>window</a:t>
            </a:r>
            <a:r>
              <a:rPr lang="en-US" sz="2400" b="0" i="0" u="none" strike="noStrike" baseline="0" dirty="0">
                <a:solidFill>
                  <a:srgbClr val="000000"/>
                </a:solidFill>
                <a:latin typeface="NimbusSanL-Regu"/>
              </a:rPr>
              <a:t> also contributes to the intensity of natural lighting</a:t>
            </a:r>
            <a:endParaRPr lang="cs-CZ" sz="2400" b="0" i="0" u="none" strike="noStrike" baseline="0" dirty="0">
              <a:solidFill>
                <a:srgbClr val="000000"/>
              </a:solidFill>
              <a:latin typeface="NimbusSanL-Regu"/>
            </a:endParaRPr>
          </a:p>
          <a:p>
            <a:endParaRPr lang="en-US" sz="2400" b="0" i="0" u="none" strike="noStrike" baseline="0" dirty="0">
              <a:solidFill>
                <a:srgbClr val="000000"/>
              </a:solidFill>
              <a:latin typeface="NimbusSanL-Regu"/>
            </a:endParaRPr>
          </a:p>
          <a:p>
            <a:r>
              <a:rPr lang="en-US" sz="2400" b="0" i="0" u="sng" strike="noStrike" baseline="0" dirty="0">
                <a:solidFill>
                  <a:srgbClr val="000000"/>
                </a:solidFill>
                <a:latin typeface="NimbusSanL-Regu"/>
              </a:rPr>
              <a:t>Intense visible light </a:t>
            </a:r>
            <a:r>
              <a:rPr lang="en-US" sz="2400" b="0" i="0" u="none" strike="noStrike" baseline="0" dirty="0">
                <a:solidFill>
                  <a:srgbClr val="000000"/>
                </a:solidFill>
                <a:latin typeface="NimbusSanL-Regu"/>
              </a:rPr>
              <a:t>causes </a:t>
            </a:r>
            <a:r>
              <a:rPr lang="en-US" sz="2400" b="0" i="0" u="none" strike="noStrike" baseline="0" dirty="0" err="1">
                <a:solidFill>
                  <a:srgbClr val="000000"/>
                </a:solidFill>
                <a:latin typeface="NimbusSanL-Regu"/>
              </a:rPr>
              <a:t>photodermatitis</a:t>
            </a:r>
            <a:r>
              <a:rPr lang="en-US" sz="2400" b="0" i="0" u="none" strike="noStrike" baseline="0" dirty="0">
                <a:solidFill>
                  <a:srgbClr val="000000"/>
                </a:solidFill>
                <a:latin typeface="NimbusSanL-Regu"/>
              </a:rPr>
              <a:t> on the skin and</a:t>
            </a:r>
            <a:r>
              <a:rPr lang="cs-CZ" sz="2400" b="0" i="0" u="none" strike="noStrike" baseline="0" dirty="0">
                <a:solidFill>
                  <a:srgbClr val="000000"/>
                </a:solidFill>
                <a:latin typeface="NimbusSanL-Regu"/>
              </a:rPr>
              <a:t> </a:t>
            </a:r>
            <a:r>
              <a:rPr lang="en-US" sz="2400" b="0" i="0" u="none" strike="noStrike" baseline="0" dirty="0">
                <a:solidFill>
                  <a:srgbClr val="000000"/>
                </a:solidFill>
                <a:latin typeface="NimbusSanL-Regu"/>
              </a:rPr>
              <a:t>can also contribute to conjunctivitis (so-called „</a:t>
            </a:r>
            <a:r>
              <a:rPr lang="en-US" sz="2400" b="0" i="0" u="sng" strike="noStrike" baseline="0" dirty="0">
                <a:solidFill>
                  <a:srgbClr val="000000"/>
                </a:solidFill>
                <a:latin typeface="NimbusSanL-Regu"/>
              </a:rPr>
              <a:t>snow</a:t>
            </a:r>
            <a:r>
              <a:rPr lang="cs-CZ" sz="2400" b="0" i="0" u="sng" strike="noStrike" baseline="0" dirty="0">
                <a:solidFill>
                  <a:srgbClr val="000000"/>
                </a:solidFill>
                <a:latin typeface="NimbusSanL-Regu"/>
              </a:rPr>
              <a:t> </a:t>
            </a:r>
            <a:r>
              <a:rPr lang="en-US" sz="2400" b="0" i="0" u="sng" strike="noStrike" baseline="0" dirty="0">
                <a:solidFill>
                  <a:srgbClr val="000000"/>
                </a:solidFill>
                <a:latin typeface="NimbusSanL-Regu"/>
              </a:rPr>
              <a:t>blindness</a:t>
            </a:r>
            <a:r>
              <a:rPr lang="en-US" sz="2400" b="0" i="0" u="none" strike="noStrike" baseline="0" dirty="0">
                <a:solidFill>
                  <a:srgbClr val="000000"/>
                </a:solidFill>
                <a:latin typeface="NimbusSanL-Regu"/>
              </a:rPr>
              <a:t>“ </a:t>
            </a:r>
            <a:r>
              <a:rPr lang="cs-CZ" sz="2400" dirty="0" err="1">
                <a:solidFill>
                  <a:srgbClr val="000000"/>
                </a:solidFill>
                <a:latin typeface="NimbusSanL-Regu"/>
              </a:rPr>
              <a:t>after</a:t>
            </a:r>
            <a:r>
              <a:rPr lang="en-US" sz="2400" b="0" i="0" u="none" strike="noStrike" baseline="0" dirty="0">
                <a:solidFill>
                  <a:srgbClr val="000000"/>
                </a:solidFill>
                <a:latin typeface="NimbusSanL-Regu"/>
              </a:rPr>
              <a:t> long term </a:t>
            </a:r>
            <a:r>
              <a:rPr lang="cs-CZ" sz="2400" b="0" i="0" u="none" strike="noStrike" baseline="0" dirty="0" err="1">
                <a:solidFill>
                  <a:srgbClr val="000000"/>
                </a:solidFill>
                <a:latin typeface="NimbusSanL-Regu"/>
              </a:rPr>
              <a:t>exposition</a:t>
            </a:r>
            <a:r>
              <a:rPr lang="en-US" sz="2400" b="0" i="0" u="none" strike="noStrike" baseline="0" dirty="0">
                <a:solidFill>
                  <a:srgbClr val="000000"/>
                </a:solidFill>
                <a:latin typeface="NimbusSanL-Regu"/>
              </a:rPr>
              <a:t> without protection in the</a:t>
            </a:r>
            <a:r>
              <a:rPr lang="cs-CZ" sz="2400" b="0" i="0" u="none" strike="noStrike" baseline="0" dirty="0">
                <a:solidFill>
                  <a:srgbClr val="000000"/>
                </a:solidFill>
                <a:latin typeface="NimbusSanL-Regu"/>
              </a:rPr>
              <a:t> </a:t>
            </a:r>
            <a:r>
              <a:rPr lang="en-US" sz="2400" b="0" i="0" u="none" strike="noStrike" baseline="0" dirty="0">
                <a:solidFill>
                  <a:srgbClr val="000000"/>
                </a:solidFill>
                <a:latin typeface="NimbusSanL-Regu"/>
              </a:rPr>
              <a:t>snow-covered landscape; but UV radiation is part of it).</a:t>
            </a:r>
            <a:endParaRPr lang="cs-CZ" sz="2400" b="0" i="0" u="none" strike="noStrike" baseline="0" dirty="0">
              <a:solidFill>
                <a:srgbClr val="000000"/>
              </a:solidFill>
              <a:latin typeface="NimbusSanL-Regu"/>
            </a:endParaRPr>
          </a:p>
          <a:p>
            <a:endParaRPr lang="cs-CZ" sz="2400" dirty="0">
              <a:solidFill>
                <a:srgbClr val="000000"/>
              </a:solidFill>
              <a:latin typeface="NimbusSanL-Regu"/>
            </a:endParaRPr>
          </a:p>
          <a:p>
            <a:r>
              <a:rPr lang="en-US" sz="2400" b="0" i="0" u="none" strike="noStrike" baseline="0" dirty="0">
                <a:solidFill>
                  <a:srgbClr val="000000"/>
                </a:solidFill>
                <a:latin typeface="NimbusSanL-Regu"/>
              </a:rPr>
              <a:t>Together with IR, it is involved in the generation of </a:t>
            </a:r>
            <a:r>
              <a:rPr lang="en-US" sz="2400" b="0" i="0" u="sng" strike="noStrike" baseline="0" dirty="0">
                <a:solidFill>
                  <a:srgbClr val="000000"/>
                </a:solidFill>
                <a:latin typeface="NimbusSanL-Regu"/>
              </a:rPr>
              <a:t>sunburn</a:t>
            </a:r>
            <a:r>
              <a:rPr lang="cs-CZ" sz="2400" b="0" i="0" u="none" strike="noStrike" baseline="0" dirty="0">
                <a:solidFill>
                  <a:srgbClr val="000000"/>
                </a:solidFill>
                <a:latin typeface="NimbusSanL-Regu"/>
              </a:rPr>
              <a:t> (</a:t>
            </a:r>
            <a:r>
              <a:rPr lang="cs-CZ" sz="2400" b="0" i="0" u="none" strike="noStrike" baseline="0" dirty="0" err="1">
                <a:solidFill>
                  <a:srgbClr val="000000"/>
                </a:solidFill>
                <a:latin typeface="NimbusSanL-Regu"/>
              </a:rPr>
              <a:t>see</a:t>
            </a:r>
            <a:r>
              <a:rPr lang="cs-CZ" sz="2400" b="0" i="0" u="none" strike="noStrike" baseline="0" dirty="0">
                <a:solidFill>
                  <a:srgbClr val="000000"/>
                </a:solidFill>
                <a:latin typeface="NimbusSanL-Regu"/>
              </a:rPr>
              <a:t> </a:t>
            </a:r>
            <a:r>
              <a:rPr lang="cs-CZ" sz="2400" b="0" i="0" u="none" strike="noStrike" baseline="0" dirty="0" err="1">
                <a:solidFill>
                  <a:srgbClr val="000000"/>
                </a:solidFill>
                <a:latin typeface="NimbusSanL-Regu"/>
              </a:rPr>
              <a:t>below</a:t>
            </a:r>
            <a:r>
              <a:rPr lang="cs-CZ" sz="2400" b="0" i="0" u="none" strike="noStrike" baseline="0" dirty="0">
                <a:solidFill>
                  <a:srgbClr val="000000"/>
                </a:solidFill>
                <a:latin typeface="NimbusSanL-Regu"/>
              </a:rPr>
              <a:t>).</a:t>
            </a:r>
            <a:endParaRPr lang="cs-CZ" sz="2400" dirty="0">
              <a:latin typeface="NimbusSanL-Regu"/>
            </a:endParaRPr>
          </a:p>
        </p:txBody>
      </p:sp>
    </p:spTree>
    <p:extLst>
      <p:ext uri="{BB962C8B-B14F-4D97-AF65-F5344CB8AC3E}">
        <p14:creationId xmlns:p14="http://schemas.microsoft.com/office/powerpoint/2010/main" val="41828986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500331" y="397012"/>
            <a:ext cx="11507639" cy="3539430"/>
          </a:xfrm>
          <a:prstGeom prst="rect">
            <a:avLst/>
          </a:prstGeom>
        </p:spPr>
        <p:txBody>
          <a:bodyPr wrap="square">
            <a:spAutoFit/>
          </a:bodyPr>
          <a:lstStyle/>
          <a:p>
            <a:pPr algn="ctr"/>
            <a:r>
              <a:rPr lang="cs-CZ" sz="3200" b="0" i="0" u="none" strike="noStrike" baseline="0" dirty="0" err="1">
                <a:solidFill>
                  <a:srgbClr val="3333B3"/>
                </a:solidFill>
                <a:latin typeface="NimbusSanL-Regu"/>
              </a:rPr>
              <a:t>Infrared</a:t>
            </a:r>
            <a:r>
              <a:rPr lang="cs-CZ" sz="3200" b="0" i="0" u="none" strike="noStrike" baseline="0" dirty="0">
                <a:solidFill>
                  <a:srgbClr val="3333B3"/>
                </a:solidFill>
                <a:latin typeface="NimbusSanL-Regu"/>
              </a:rPr>
              <a:t> </a:t>
            </a:r>
            <a:r>
              <a:rPr lang="cs-CZ" sz="3200" b="0" i="0" u="none" strike="noStrike" baseline="0" dirty="0" err="1">
                <a:solidFill>
                  <a:srgbClr val="3333B3"/>
                </a:solidFill>
                <a:latin typeface="NimbusSanL-Regu"/>
              </a:rPr>
              <a:t>radiation</a:t>
            </a:r>
            <a:endParaRPr lang="cs-CZ" sz="3200" b="0" i="0" u="none" strike="noStrike" baseline="0" dirty="0">
              <a:solidFill>
                <a:srgbClr val="3333B3"/>
              </a:solidFill>
              <a:latin typeface="NimbusSanL-Regu"/>
            </a:endParaRPr>
          </a:p>
          <a:p>
            <a:endParaRPr lang="cs-CZ" sz="2400" b="0" i="0" u="none" strike="noStrike" baseline="0" dirty="0">
              <a:solidFill>
                <a:srgbClr val="3333B3"/>
              </a:solidFill>
              <a:latin typeface="NimbusSanL-Regu"/>
            </a:endParaRPr>
          </a:p>
          <a:p>
            <a:r>
              <a:rPr lang="en-US" sz="2400" b="0" i="0" u="none" strike="noStrike" baseline="0" dirty="0">
                <a:solidFill>
                  <a:srgbClr val="000000"/>
                </a:solidFill>
                <a:latin typeface="NimbusSanL-Regu"/>
              </a:rPr>
              <a:t>IR-A (760 – 1400 nm), IR-B (1400 –</a:t>
            </a:r>
            <a:r>
              <a:rPr lang="cs-CZ" sz="2400" b="0" i="0" u="none" strike="noStrike" baseline="0" dirty="0">
                <a:solidFill>
                  <a:srgbClr val="000000"/>
                </a:solidFill>
                <a:latin typeface="NimbusSanL-Regu"/>
              </a:rPr>
              <a:t> </a:t>
            </a:r>
            <a:r>
              <a:rPr lang="en-US" sz="2400" b="0" i="0" u="none" strike="noStrike" baseline="0" dirty="0">
                <a:solidFill>
                  <a:srgbClr val="000000"/>
                </a:solidFill>
                <a:latin typeface="NimbusSanL-Regu"/>
              </a:rPr>
              <a:t>3000 nm) and IR-C (above 3000 nm)</a:t>
            </a:r>
            <a:endParaRPr lang="cs-CZ" sz="2400" b="0" i="0" u="none" strike="noStrike" baseline="0" dirty="0">
              <a:solidFill>
                <a:srgbClr val="000000"/>
              </a:solidFill>
              <a:latin typeface="NimbusSanL-Regu"/>
            </a:endParaRPr>
          </a:p>
          <a:p>
            <a:endParaRPr lang="en-US" sz="2400" b="0" i="0" u="none" strike="noStrike" baseline="0" dirty="0">
              <a:solidFill>
                <a:srgbClr val="000000"/>
              </a:solidFill>
              <a:latin typeface="NimbusSanL-Regu"/>
            </a:endParaRPr>
          </a:p>
          <a:p>
            <a:r>
              <a:rPr lang="en-US" sz="2400" b="0" i="0" u="none" strike="noStrike" baseline="0" dirty="0">
                <a:solidFill>
                  <a:srgbClr val="000000"/>
                </a:solidFill>
                <a:latin typeface="NimbusSanL-Regu"/>
              </a:rPr>
              <a:t>Caution: Location is symmetrical </a:t>
            </a:r>
            <a:r>
              <a:rPr lang="cs-CZ" sz="2400" b="0" i="0" u="none" strike="noStrike" baseline="0" dirty="0" err="1">
                <a:solidFill>
                  <a:srgbClr val="000000"/>
                </a:solidFill>
                <a:latin typeface="NimbusSanL-Regu"/>
              </a:rPr>
              <a:t>around</a:t>
            </a:r>
            <a:r>
              <a:rPr lang="cs-CZ" sz="2400" b="0" i="0" u="none" strike="noStrike" baseline="0" dirty="0">
                <a:solidFill>
                  <a:srgbClr val="000000"/>
                </a:solidFill>
                <a:latin typeface="NimbusSanL-Regu"/>
              </a:rPr>
              <a:t> </a:t>
            </a:r>
            <a:r>
              <a:rPr lang="en-US" sz="2400" b="0" i="0" u="none" strike="noStrike" baseline="0" dirty="0">
                <a:solidFill>
                  <a:srgbClr val="000000"/>
                </a:solidFill>
                <a:latin typeface="NimbusSanL-Regu"/>
              </a:rPr>
              <a:t>visible light. It is</a:t>
            </a:r>
            <a:r>
              <a:rPr lang="cs-CZ" sz="2400" b="0" i="0" u="none" strike="noStrike" dirty="0">
                <a:solidFill>
                  <a:srgbClr val="000000"/>
                </a:solidFill>
                <a:latin typeface="NimbusSanL-Regu"/>
              </a:rPr>
              <a:t> </a:t>
            </a:r>
            <a:r>
              <a:rPr lang="en-US" sz="2400" b="0" i="0" u="none" strike="noStrike" baseline="0" dirty="0">
                <a:solidFill>
                  <a:srgbClr val="000000"/>
                </a:solidFill>
                <a:latin typeface="NimbusSanL-Regu"/>
              </a:rPr>
              <a:t>sorted by wavelength as follows: UVC – UVB – UVA – visible</a:t>
            </a:r>
            <a:r>
              <a:rPr lang="cs-CZ" sz="2400" b="0" i="0" u="none" strike="noStrike" baseline="0" dirty="0">
                <a:solidFill>
                  <a:srgbClr val="000000"/>
                </a:solidFill>
                <a:latin typeface="NimbusSanL-Regu"/>
              </a:rPr>
              <a:t> </a:t>
            </a:r>
            <a:r>
              <a:rPr lang="cs-CZ" sz="2400" b="0" i="0" u="none" strike="noStrike" baseline="0" dirty="0" err="1">
                <a:solidFill>
                  <a:srgbClr val="000000"/>
                </a:solidFill>
                <a:latin typeface="NimbusSanL-Regu"/>
              </a:rPr>
              <a:t>light</a:t>
            </a:r>
            <a:r>
              <a:rPr lang="cs-CZ" sz="2400" b="0" i="0" u="none" strike="noStrike" baseline="0" dirty="0">
                <a:solidFill>
                  <a:srgbClr val="000000"/>
                </a:solidFill>
                <a:latin typeface="NimbusSanL-Regu"/>
              </a:rPr>
              <a:t> – IRA – IRB – IRC.</a:t>
            </a:r>
          </a:p>
          <a:p>
            <a:endParaRPr lang="cs-CZ" sz="2400" b="0" i="0" u="none" strike="noStrike" baseline="0" dirty="0">
              <a:solidFill>
                <a:srgbClr val="000000"/>
              </a:solidFill>
              <a:latin typeface="NimbusSanL-Regu"/>
            </a:endParaRPr>
          </a:p>
          <a:p>
            <a:r>
              <a:rPr lang="en-US" sz="2400" b="0" i="0" u="none" strike="noStrike" baseline="0" dirty="0">
                <a:solidFill>
                  <a:srgbClr val="000000"/>
                </a:solidFill>
                <a:latin typeface="NimbusSanL-Regu"/>
              </a:rPr>
              <a:t>Its source </a:t>
            </a:r>
            <a:r>
              <a:rPr lang="cs-CZ" sz="2400" b="0" i="0" u="none" strike="noStrike" baseline="0" dirty="0">
                <a:solidFill>
                  <a:srgbClr val="000000"/>
                </a:solidFill>
                <a:latin typeface="NimbusSanL-Regu"/>
              </a:rPr>
              <a:t>are</a:t>
            </a:r>
            <a:r>
              <a:rPr lang="en-US" sz="2400" b="0" i="0" u="none" strike="noStrike" baseline="0" dirty="0">
                <a:solidFill>
                  <a:srgbClr val="000000"/>
                </a:solidFill>
                <a:latin typeface="NimbusSanL-Regu"/>
              </a:rPr>
              <a:t> heated objects, IR-A and IR-B are a component of</a:t>
            </a:r>
            <a:r>
              <a:rPr lang="cs-CZ" sz="2400" b="0" i="0" u="none" strike="noStrike" baseline="0" dirty="0">
                <a:solidFill>
                  <a:srgbClr val="000000"/>
                </a:solidFill>
                <a:latin typeface="NimbusSanL-Regu"/>
              </a:rPr>
              <a:t> </a:t>
            </a:r>
            <a:r>
              <a:rPr lang="en-US" sz="2400" b="0" i="0" u="none" strike="noStrike" baseline="0" dirty="0">
                <a:solidFill>
                  <a:srgbClr val="000000"/>
                </a:solidFill>
                <a:latin typeface="NimbusSanL-Regu"/>
              </a:rPr>
              <a:t>the sun’s radiation, which </a:t>
            </a:r>
            <a:r>
              <a:rPr lang="cs-CZ" sz="2400" b="0" i="0" u="none" strike="noStrike" baseline="0" dirty="0" err="1">
                <a:solidFill>
                  <a:srgbClr val="000000"/>
                </a:solidFill>
                <a:latin typeface="NimbusSanL-Regu"/>
              </a:rPr>
              <a:t>falls</a:t>
            </a:r>
            <a:r>
              <a:rPr lang="cs-CZ" sz="2400" b="0" i="0" u="none" strike="noStrike" baseline="0" dirty="0">
                <a:solidFill>
                  <a:srgbClr val="000000"/>
                </a:solidFill>
                <a:latin typeface="NimbusSanL-Regu"/>
              </a:rPr>
              <a:t> </a:t>
            </a:r>
            <a:r>
              <a:rPr lang="en-US" sz="2400" b="0" i="0" u="none" strike="noStrike" baseline="0" dirty="0">
                <a:solidFill>
                  <a:srgbClr val="000000"/>
                </a:solidFill>
                <a:latin typeface="NimbusSanL-Regu"/>
              </a:rPr>
              <a:t>on the Earth’s surface, IR LEDs are</a:t>
            </a:r>
            <a:r>
              <a:rPr lang="cs-CZ" sz="2400" b="0" i="0" u="none" strike="noStrike" baseline="0" dirty="0">
                <a:solidFill>
                  <a:srgbClr val="000000"/>
                </a:solidFill>
                <a:latin typeface="NimbusSanL-Regu"/>
              </a:rPr>
              <a:t> </a:t>
            </a:r>
            <a:r>
              <a:rPr lang="en-US" sz="2400" b="0" i="0" u="none" strike="noStrike" baseline="0" dirty="0">
                <a:solidFill>
                  <a:srgbClr val="000000"/>
                </a:solidFill>
                <a:latin typeface="NimbusSanL-Regu"/>
              </a:rPr>
              <a:t>often in home electronics controls</a:t>
            </a:r>
            <a:endParaRPr lang="cs-CZ" sz="2400" dirty="0"/>
          </a:p>
        </p:txBody>
      </p:sp>
      <p:pic>
        <p:nvPicPr>
          <p:cNvPr id="4" name="Obrázek 3"/>
          <p:cNvPicPr>
            <a:picLocks noChangeAspect="1"/>
          </p:cNvPicPr>
          <p:nvPr/>
        </p:nvPicPr>
        <p:blipFill>
          <a:blip r:embed="rId2"/>
          <a:stretch>
            <a:fillRect/>
          </a:stretch>
        </p:blipFill>
        <p:spPr>
          <a:xfrm>
            <a:off x="2129825" y="3857625"/>
            <a:ext cx="8248650" cy="3000375"/>
          </a:xfrm>
          <a:prstGeom prst="rect">
            <a:avLst/>
          </a:prstGeom>
        </p:spPr>
      </p:pic>
      <p:sp>
        <p:nvSpPr>
          <p:cNvPr id="5" name="TextovéPole 4"/>
          <p:cNvSpPr txBox="1"/>
          <p:nvPr/>
        </p:nvSpPr>
        <p:spPr>
          <a:xfrm>
            <a:off x="3880022" y="4489622"/>
            <a:ext cx="1571264" cy="369332"/>
          </a:xfrm>
          <a:prstGeom prst="rect">
            <a:avLst/>
          </a:prstGeom>
          <a:noFill/>
        </p:spPr>
        <p:txBody>
          <a:bodyPr wrap="none" rtlCol="0">
            <a:spAutoFit/>
          </a:bodyPr>
          <a:lstStyle/>
          <a:p>
            <a:r>
              <a:rPr lang="cs-CZ" dirty="0"/>
              <a:t>A       B            C</a:t>
            </a:r>
          </a:p>
        </p:txBody>
      </p:sp>
      <p:sp>
        <p:nvSpPr>
          <p:cNvPr id="6" name="TextovéPole 5"/>
          <p:cNvSpPr txBox="1"/>
          <p:nvPr/>
        </p:nvSpPr>
        <p:spPr>
          <a:xfrm>
            <a:off x="4135395" y="5042802"/>
            <a:ext cx="893193" cy="369332"/>
          </a:xfrm>
          <a:prstGeom prst="rect">
            <a:avLst/>
          </a:prstGeom>
          <a:noFill/>
        </p:spPr>
        <p:txBody>
          <a:bodyPr wrap="none" rtlCol="0">
            <a:spAutoFit/>
          </a:bodyPr>
          <a:lstStyle/>
          <a:p>
            <a:r>
              <a:rPr lang="cs-CZ" b="1" dirty="0"/>
              <a:t>C   B   A</a:t>
            </a:r>
          </a:p>
        </p:txBody>
      </p:sp>
    </p:spTree>
    <p:extLst>
      <p:ext uri="{BB962C8B-B14F-4D97-AF65-F5344CB8AC3E}">
        <p14:creationId xmlns:p14="http://schemas.microsoft.com/office/powerpoint/2010/main" val="11510076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345057" y="200686"/>
            <a:ext cx="11645660" cy="5755422"/>
          </a:xfrm>
          <a:prstGeom prst="rect">
            <a:avLst/>
          </a:prstGeom>
        </p:spPr>
        <p:txBody>
          <a:bodyPr wrap="square">
            <a:spAutoFit/>
          </a:bodyPr>
          <a:lstStyle/>
          <a:p>
            <a:pPr algn="ctr"/>
            <a:r>
              <a:rPr lang="cs-CZ" sz="3200" b="1" i="0" u="none" strike="noStrike" baseline="0" dirty="0" err="1">
                <a:solidFill>
                  <a:srgbClr val="3333B3"/>
                </a:solidFill>
                <a:latin typeface="NimbusSanL-Regu"/>
              </a:rPr>
              <a:t>Infrared</a:t>
            </a:r>
            <a:r>
              <a:rPr lang="cs-CZ" sz="3200" b="1" i="0" u="none" strike="noStrike" baseline="0" dirty="0">
                <a:solidFill>
                  <a:srgbClr val="3333B3"/>
                </a:solidFill>
                <a:latin typeface="NimbusSanL-Regu"/>
              </a:rPr>
              <a:t> </a:t>
            </a:r>
            <a:r>
              <a:rPr lang="cs-CZ" sz="3200" b="1" i="0" u="none" strike="noStrike" baseline="0" dirty="0" err="1">
                <a:solidFill>
                  <a:srgbClr val="3333B3"/>
                </a:solidFill>
                <a:latin typeface="NimbusSanL-Regu"/>
              </a:rPr>
              <a:t>radiation</a:t>
            </a:r>
            <a:endParaRPr lang="cs-CZ" sz="3200" b="1" i="0" u="none" strike="noStrike" baseline="0" dirty="0">
              <a:solidFill>
                <a:srgbClr val="3333B3"/>
              </a:solidFill>
              <a:latin typeface="NimbusSanL-Regu"/>
            </a:endParaRPr>
          </a:p>
          <a:p>
            <a:pPr algn="ctr"/>
            <a:r>
              <a:rPr lang="cs-CZ" sz="2400" b="0" i="0" u="none" strike="noStrike" baseline="0" dirty="0" err="1">
                <a:solidFill>
                  <a:srgbClr val="3333B3"/>
                </a:solidFill>
                <a:latin typeface="NimbusSanL-Regu"/>
              </a:rPr>
              <a:t>Effect</a:t>
            </a:r>
            <a:r>
              <a:rPr lang="cs-CZ" sz="2400" b="0" i="0" u="none" strike="noStrike" baseline="0" dirty="0">
                <a:solidFill>
                  <a:srgbClr val="3333B3"/>
                </a:solidFill>
                <a:latin typeface="NimbusSanL-Regu"/>
              </a:rPr>
              <a:t> on </a:t>
            </a:r>
            <a:r>
              <a:rPr lang="cs-CZ" sz="2400" b="0" i="0" u="none" strike="noStrike" baseline="0" dirty="0" err="1">
                <a:solidFill>
                  <a:srgbClr val="3333B3"/>
                </a:solidFill>
                <a:latin typeface="NimbusSanL-Regu"/>
              </a:rPr>
              <a:t>health</a:t>
            </a:r>
            <a:endParaRPr lang="cs-CZ" sz="2400" b="0" i="0" u="none" strike="noStrike" baseline="0" dirty="0">
              <a:solidFill>
                <a:srgbClr val="3333B3"/>
              </a:solidFill>
              <a:latin typeface="NimbusSanL-Regu"/>
            </a:endParaRPr>
          </a:p>
          <a:p>
            <a:endParaRPr lang="cs-CZ" sz="2400" dirty="0">
              <a:solidFill>
                <a:srgbClr val="3333B3"/>
              </a:solidFill>
              <a:latin typeface="NimbusSanL-Regu"/>
            </a:endParaRPr>
          </a:p>
          <a:p>
            <a:endParaRPr lang="cs-CZ" sz="2400" b="0" i="0" u="none" strike="noStrike" baseline="0" dirty="0">
              <a:solidFill>
                <a:srgbClr val="3333B3"/>
              </a:solidFill>
              <a:latin typeface="NimbusSanL-Regu"/>
            </a:endParaRPr>
          </a:p>
          <a:p>
            <a:r>
              <a:rPr lang="en-US" sz="2400" b="0" i="0" u="none" strike="noStrike" baseline="0" dirty="0">
                <a:solidFill>
                  <a:srgbClr val="3333B3"/>
                </a:solidFill>
                <a:latin typeface="CMSY10"/>
              </a:rPr>
              <a:t> </a:t>
            </a:r>
            <a:r>
              <a:rPr lang="cs-CZ" sz="2400" b="0" i="0" u="none" strike="noStrike" baseline="0" dirty="0">
                <a:solidFill>
                  <a:srgbClr val="3333B3"/>
                </a:solidFill>
                <a:latin typeface="CMSY10"/>
              </a:rPr>
              <a:t>-  a</a:t>
            </a:r>
            <a:r>
              <a:rPr lang="en-US" sz="2400" b="0" i="0" u="none" strike="noStrike" baseline="0" dirty="0">
                <a:solidFill>
                  <a:srgbClr val="000000"/>
                </a:solidFill>
                <a:latin typeface="NimbusSanL-Regu"/>
              </a:rPr>
              <a:t>t high intensities, the thermal effect can cause acute</a:t>
            </a:r>
            <a:r>
              <a:rPr lang="cs-CZ" sz="2400" b="0" i="0" u="none" strike="noStrike" baseline="0" dirty="0">
                <a:solidFill>
                  <a:srgbClr val="000000"/>
                </a:solidFill>
                <a:latin typeface="NimbusSanL-Regu"/>
              </a:rPr>
              <a:t> </a:t>
            </a:r>
            <a:r>
              <a:rPr lang="cs-CZ" sz="2400" b="0" i="0" u="none" strike="noStrike" baseline="0" dirty="0" err="1">
                <a:solidFill>
                  <a:srgbClr val="000000"/>
                </a:solidFill>
                <a:latin typeface="NimbusSanL-Regu"/>
              </a:rPr>
              <a:t>burns</a:t>
            </a:r>
            <a:endParaRPr lang="cs-CZ" sz="2400" b="0" i="0" u="none" strike="noStrike" baseline="0" dirty="0">
              <a:solidFill>
                <a:srgbClr val="000000"/>
              </a:solidFill>
              <a:latin typeface="NimbusSanL-Regu"/>
            </a:endParaRPr>
          </a:p>
          <a:p>
            <a:r>
              <a:rPr lang="en-US" sz="2400" b="0" i="0" u="none" strike="noStrike" baseline="0" dirty="0">
                <a:solidFill>
                  <a:srgbClr val="3333B3"/>
                </a:solidFill>
                <a:latin typeface="CMSY10"/>
              </a:rPr>
              <a:t> </a:t>
            </a:r>
            <a:r>
              <a:rPr lang="cs-CZ" sz="2400" b="0" i="0" u="none" strike="noStrike" baseline="0" dirty="0">
                <a:solidFill>
                  <a:srgbClr val="3333B3"/>
                </a:solidFill>
                <a:latin typeface="CMSY10"/>
              </a:rPr>
              <a:t>-  b</a:t>
            </a:r>
            <a:r>
              <a:rPr lang="en-US" sz="2400" b="0" i="0" u="none" strike="noStrike" baseline="0" dirty="0" err="1">
                <a:solidFill>
                  <a:srgbClr val="000000"/>
                </a:solidFill>
                <a:latin typeface="NimbusSanL-Regu"/>
              </a:rPr>
              <a:t>lurred</a:t>
            </a:r>
            <a:r>
              <a:rPr lang="en-US" sz="2400" b="0" i="0" u="none" strike="noStrike" baseline="0" dirty="0">
                <a:solidFill>
                  <a:srgbClr val="000000"/>
                </a:solidFill>
                <a:latin typeface="NimbusSanL-Regu"/>
              </a:rPr>
              <a:t> eye lens</a:t>
            </a:r>
            <a:r>
              <a:rPr lang="cs-CZ" sz="2400" b="0" i="0" u="none" strike="noStrike" dirty="0">
                <a:solidFill>
                  <a:srgbClr val="000000"/>
                </a:solidFill>
                <a:latin typeface="NimbusSanL-Regu"/>
              </a:rPr>
              <a:t> - </a:t>
            </a:r>
            <a:r>
              <a:rPr lang="en-US" sz="2400" b="0" i="0" u="none" strike="noStrike" baseline="0" dirty="0">
                <a:solidFill>
                  <a:srgbClr val="000000"/>
                </a:solidFill>
                <a:latin typeface="NimbusSanL-Regu"/>
              </a:rPr>
              <a:t>mainly for workers exposed</a:t>
            </a:r>
            <a:r>
              <a:rPr lang="cs-CZ" sz="2400" b="0" i="0" u="none" strike="noStrike" baseline="0" dirty="0">
                <a:solidFill>
                  <a:srgbClr val="000000"/>
                </a:solidFill>
                <a:latin typeface="NimbusSanL-Regu"/>
              </a:rPr>
              <a:t> to </a:t>
            </a:r>
            <a:r>
              <a:rPr lang="en-US" sz="2400" b="0" i="0" u="none" strike="noStrike" baseline="0" dirty="0">
                <a:solidFill>
                  <a:srgbClr val="000000"/>
                </a:solidFill>
                <a:latin typeface="NimbusSanL-Regu"/>
              </a:rPr>
              <a:t>radiation from furnaces or hot</a:t>
            </a:r>
            <a:endParaRPr lang="cs-CZ" sz="2400" b="0" i="0" u="none" strike="noStrike" baseline="0" dirty="0">
              <a:solidFill>
                <a:srgbClr val="000000"/>
              </a:solidFill>
              <a:latin typeface="NimbusSanL-Regu"/>
            </a:endParaRPr>
          </a:p>
          <a:p>
            <a:r>
              <a:rPr lang="cs-CZ" sz="2400" dirty="0">
                <a:solidFill>
                  <a:srgbClr val="000000"/>
                </a:solidFill>
                <a:latin typeface="NimbusSanL-Regu"/>
              </a:rPr>
              <a:t>  </a:t>
            </a:r>
            <a:r>
              <a:rPr lang="en-US" sz="2400" b="0" i="0" u="none" strike="noStrike" baseline="0" dirty="0">
                <a:solidFill>
                  <a:srgbClr val="000000"/>
                </a:solidFill>
                <a:latin typeface="NimbusSanL-Regu"/>
              </a:rPr>
              <a:t> </a:t>
            </a:r>
            <a:r>
              <a:rPr lang="cs-CZ" sz="2400" b="0" i="0" u="none" strike="noStrike" baseline="0" dirty="0">
                <a:solidFill>
                  <a:srgbClr val="000000"/>
                </a:solidFill>
                <a:latin typeface="NimbusSanL-Regu"/>
              </a:rPr>
              <a:t> </a:t>
            </a:r>
            <a:r>
              <a:rPr lang="en-US" sz="2400" b="0" i="0" u="none" strike="noStrike" baseline="0" dirty="0">
                <a:solidFill>
                  <a:srgbClr val="000000"/>
                </a:solidFill>
                <a:latin typeface="NimbusSanL-Regu"/>
              </a:rPr>
              <a:t>material </a:t>
            </a:r>
            <a:r>
              <a:rPr lang="cs-CZ" sz="2400" b="0" i="0" u="none" strike="noStrike" baseline="0" dirty="0">
                <a:solidFill>
                  <a:srgbClr val="000000"/>
                </a:solidFill>
                <a:latin typeface="NimbusSanL-Regu"/>
              </a:rPr>
              <a:t>- </a:t>
            </a:r>
            <a:r>
              <a:rPr lang="en-US" sz="2400" b="0" i="0" u="none" strike="noStrike" baseline="0" dirty="0">
                <a:solidFill>
                  <a:srgbClr val="000000"/>
                </a:solidFill>
                <a:latin typeface="NimbusSanL-ReguItal"/>
              </a:rPr>
              <a:t>glass cataract</a:t>
            </a:r>
            <a:r>
              <a:rPr lang="en-US" sz="2400" b="0" i="0" u="none" strike="noStrike" baseline="0" dirty="0">
                <a:solidFill>
                  <a:srgbClr val="000000"/>
                </a:solidFill>
                <a:latin typeface="NimbusSanL-Regu"/>
              </a:rPr>
              <a:t>.</a:t>
            </a:r>
            <a:endParaRPr lang="cs-CZ" sz="2400" b="0" i="0" u="none" strike="noStrike" baseline="0" dirty="0">
              <a:solidFill>
                <a:srgbClr val="000000"/>
              </a:solidFill>
              <a:latin typeface="NimbusSanL-Regu"/>
            </a:endParaRPr>
          </a:p>
          <a:p>
            <a:endParaRPr lang="en-US" sz="2400" b="0" i="0" u="none" strike="noStrike" baseline="0" dirty="0">
              <a:solidFill>
                <a:srgbClr val="000000"/>
              </a:solidFill>
              <a:latin typeface="NimbusSanL-Regu"/>
            </a:endParaRPr>
          </a:p>
          <a:p>
            <a:pPr marL="342900" indent="-342900">
              <a:buFontTx/>
              <a:buChar char="-"/>
            </a:pPr>
            <a:r>
              <a:rPr lang="cs-CZ" sz="2400" u="sng" dirty="0">
                <a:solidFill>
                  <a:srgbClr val="3333B3"/>
                </a:solidFill>
                <a:latin typeface="CMSY10"/>
              </a:rPr>
              <a:t>s</a:t>
            </a:r>
            <a:r>
              <a:rPr lang="en-US" sz="2400" b="0" i="0" u="sng" strike="noStrike" baseline="0" dirty="0">
                <a:solidFill>
                  <a:srgbClr val="000000"/>
                </a:solidFill>
                <a:latin typeface="NimbusSanL-Regu"/>
              </a:rPr>
              <a:t>unburn </a:t>
            </a:r>
            <a:r>
              <a:rPr lang="en-US" sz="2400" b="0" i="0" u="none" strike="noStrike" baseline="0" dirty="0">
                <a:solidFill>
                  <a:srgbClr val="000000"/>
                </a:solidFill>
                <a:latin typeface="NimbusSanL-Regu"/>
              </a:rPr>
              <a:t>occurs due to total overheating of the organism</a:t>
            </a:r>
            <a:r>
              <a:rPr lang="cs-CZ" sz="2400" b="0" i="0" u="none" strike="noStrike" baseline="0" dirty="0">
                <a:solidFill>
                  <a:srgbClr val="000000"/>
                </a:solidFill>
                <a:latin typeface="NimbusSanL-Regu"/>
              </a:rPr>
              <a:t> </a:t>
            </a:r>
            <a:r>
              <a:rPr lang="en-US" sz="2400" b="0" i="0" u="none" strike="noStrike" baseline="0" dirty="0">
                <a:solidFill>
                  <a:srgbClr val="000000"/>
                </a:solidFill>
                <a:latin typeface="NimbusSanL-Regu"/>
              </a:rPr>
              <a:t>by visible and IR radiation.</a:t>
            </a:r>
            <a:r>
              <a:rPr lang="cs-CZ" sz="2400" b="0" i="0" u="none" strike="noStrike" baseline="0" dirty="0">
                <a:solidFill>
                  <a:srgbClr val="000000"/>
                </a:solidFill>
                <a:latin typeface="NimbusSanL-Regu"/>
              </a:rPr>
              <a:t> A</a:t>
            </a:r>
            <a:r>
              <a:rPr lang="en-US" sz="2400" b="0" i="0" u="none" strike="noStrike" baseline="0" dirty="0" err="1">
                <a:solidFill>
                  <a:srgbClr val="000000"/>
                </a:solidFill>
                <a:latin typeface="NimbusSanL-Regu"/>
              </a:rPr>
              <a:t>lso</a:t>
            </a:r>
            <a:r>
              <a:rPr lang="en-US" sz="2400" b="0" i="0" u="none" strike="noStrike" baseline="0" dirty="0">
                <a:solidFill>
                  <a:srgbClr val="000000"/>
                </a:solidFill>
                <a:latin typeface="NimbusSanL-Regu"/>
              </a:rPr>
              <a:t> </a:t>
            </a:r>
            <a:r>
              <a:rPr lang="cs-CZ" sz="2400" b="0" i="0" u="none" strike="noStrike" baseline="0" dirty="0" err="1">
                <a:solidFill>
                  <a:srgbClr val="000000"/>
                </a:solidFill>
                <a:latin typeface="NimbusSanL-Regu"/>
              </a:rPr>
              <a:t>contribute</a:t>
            </a:r>
            <a:r>
              <a:rPr lang="cs-CZ" sz="2400" b="0" i="0" u="none" strike="noStrike" baseline="0" dirty="0">
                <a:solidFill>
                  <a:srgbClr val="000000"/>
                </a:solidFill>
                <a:latin typeface="NimbusSanL-Regu"/>
              </a:rPr>
              <a:t> </a:t>
            </a:r>
            <a:r>
              <a:rPr lang="en-US" sz="2400" b="0" i="0" u="none" strike="noStrike" baseline="0" dirty="0">
                <a:solidFill>
                  <a:srgbClr val="000000"/>
                </a:solidFill>
                <a:latin typeface="NimbusSanL-Regu"/>
              </a:rPr>
              <a:t>air temperature,</a:t>
            </a:r>
            <a:r>
              <a:rPr lang="cs-CZ" sz="2400" b="0" i="0" u="none" strike="noStrike" baseline="0" dirty="0">
                <a:solidFill>
                  <a:srgbClr val="000000"/>
                </a:solidFill>
                <a:latin typeface="NimbusSanL-Regu"/>
              </a:rPr>
              <a:t> </a:t>
            </a:r>
            <a:r>
              <a:rPr lang="en-US" sz="2400" b="0" i="0" u="none" strike="noStrike" baseline="0" dirty="0">
                <a:solidFill>
                  <a:srgbClr val="000000"/>
                </a:solidFill>
                <a:latin typeface="NimbusSanL-Regu"/>
              </a:rPr>
              <a:t>relative humidity and flow air, that is the so-called </a:t>
            </a:r>
            <a:r>
              <a:rPr lang="en-US" sz="2400" b="0" i="0" u="sng" strike="noStrike" baseline="0" dirty="0">
                <a:solidFill>
                  <a:srgbClr val="000000"/>
                </a:solidFill>
                <a:latin typeface="NimbusSanL-Regu"/>
              </a:rPr>
              <a:t>thermal</a:t>
            </a:r>
            <a:r>
              <a:rPr lang="cs-CZ" sz="2400" b="0" i="0" u="sng" strike="noStrike" baseline="0" dirty="0">
                <a:solidFill>
                  <a:srgbClr val="000000"/>
                </a:solidFill>
                <a:latin typeface="NimbusSanL-Regu"/>
              </a:rPr>
              <a:t> </a:t>
            </a:r>
            <a:r>
              <a:rPr lang="en-US" sz="2400" b="0" i="0" u="sng" strike="noStrike" baseline="0" dirty="0">
                <a:solidFill>
                  <a:srgbClr val="000000"/>
                </a:solidFill>
                <a:latin typeface="NimbusSanL-Regu"/>
              </a:rPr>
              <a:t>complex</a:t>
            </a:r>
            <a:r>
              <a:rPr lang="en-US" sz="2400" b="0" i="0" u="none" strike="noStrike" baseline="0" dirty="0">
                <a:solidFill>
                  <a:srgbClr val="000000"/>
                </a:solidFill>
                <a:latin typeface="NimbusSanL-Regu"/>
              </a:rPr>
              <a:t>. There is a total overheating </a:t>
            </a:r>
            <a:r>
              <a:rPr lang="cs-CZ" sz="2400" b="0" i="0" u="none" strike="noStrike" baseline="0" dirty="0" err="1">
                <a:solidFill>
                  <a:srgbClr val="000000"/>
                </a:solidFill>
                <a:latin typeface="NimbusSanL-Regu"/>
              </a:rPr>
              <a:t>of</a:t>
            </a:r>
            <a:r>
              <a:rPr lang="cs-CZ" sz="2400" b="0" i="0" u="none" strike="noStrike" baseline="0" dirty="0">
                <a:solidFill>
                  <a:srgbClr val="000000"/>
                </a:solidFill>
                <a:latin typeface="NimbusSanL-Regu"/>
              </a:rPr>
              <a:t> </a:t>
            </a:r>
            <a:r>
              <a:rPr lang="en-US" sz="2400" b="0" i="0" u="none" strike="noStrike" baseline="0" dirty="0">
                <a:solidFill>
                  <a:srgbClr val="000000"/>
                </a:solidFill>
                <a:latin typeface="NimbusSanL-Regu"/>
              </a:rPr>
              <a:t>organism,</a:t>
            </a:r>
            <a:r>
              <a:rPr lang="cs-CZ" sz="2400" b="0" i="0" u="none" strike="noStrike" baseline="0" dirty="0">
                <a:solidFill>
                  <a:srgbClr val="000000"/>
                </a:solidFill>
                <a:latin typeface="NimbusSanL-Regu"/>
              </a:rPr>
              <a:t> </a:t>
            </a:r>
            <a:r>
              <a:rPr lang="en-US" sz="2400" b="0" i="0" u="none" strike="noStrike" baseline="0" dirty="0">
                <a:solidFill>
                  <a:srgbClr val="000000"/>
                </a:solidFill>
                <a:latin typeface="NimbusSanL-Regu"/>
              </a:rPr>
              <a:t>accompanied by nausea and vomiting.</a:t>
            </a:r>
            <a:endParaRPr lang="cs-CZ" sz="2400" b="0" i="0" u="none" strike="noStrike" baseline="0" dirty="0">
              <a:solidFill>
                <a:srgbClr val="000000"/>
              </a:solidFill>
              <a:latin typeface="NimbusSanL-Regu"/>
            </a:endParaRPr>
          </a:p>
          <a:p>
            <a:pPr marL="342900" indent="-342900">
              <a:buFontTx/>
              <a:buChar char="-"/>
            </a:pPr>
            <a:endParaRPr lang="en-US" sz="2400" b="0" i="0" u="none" strike="noStrike" baseline="0" dirty="0">
              <a:solidFill>
                <a:srgbClr val="000000"/>
              </a:solidFill>
              <a:latin typeface="NimbusSanL-Regu"/>
            </a:endParaRPr>
          </a:p>
          <a:p>
            <a:pPr marL="342900" indent="-342900">
              <a:buFontTx/>
              <a:buChar char="-"/>
            </a:pPr>
            <a:r>
              <a:rPr lang="en-US" sz="2400" b="0" i="0" u="sng" strike="noStrike" baseline="0" dirty="0">
                <a:solidFill>
                  <a:srgbClr val="000000"/>
                </a:solidFill>
                <a:latin typeface="NimbusSanL-Regu"/>
              </a:rPr>
              <a:t>sunstroke</a:t>
            </a:r>
            <a:r>
              <a:rPr lang="en-US" sz="2400" b="0" i="0" u="none" strike="noStrike" baseline="0" dirty="0">
                <a:solidFill>
                  <a:srgbClr val="000000"/>
                </a:solidFill>
                <a:latin typeface="NimbusSanL-Regu"/>
              </a:rPr>
              <a:t> is caused mainly by the overheating of the</a:t>
            </a:r>
            <a:r>
              <a:rPr lang="cs-CZ" sz="2400" b="0" i="0" u="none" strike="noStrike" baseline="0" dirty="0">
                <a:solidFill>
                  <a:srgbClr val="000000"/>
                </a:solidFill>
                <a:latin typeface="NimbusSanL-Regu"/>
              </a:rPr>
              <a:t> </a:t>
            </a:r>
            <a:r>
              <a:rPr lang="en-US" sz="2400" b="0" i="0" u="none" strike="noStrike" baseline="0" dirty="0">
                <a:solidFill>
                  <a:srgbClr val="000000"/>
                </a:solidFill>
                <a:latin typeface="NimbusSanL-Regu"/>
              </a:rPr>
              <a:t>head, the longwave component IR-B</a:t>
            </a:r>
            <a:endParaRPr lang="cs-CZ" sz="2400" b="0" i="0" u="none" strike="noStrike" baseline="0" dirty="0">
              <a:solidFill>
                <a:srgbClr val="000000"/>
              </a:solidFill>
              <a:latin typeface="NimbusSanL-Regu"/>
            </a:endParaRPr>
          </a:p>
          <a:p>
            <a:r>
              <a:rPr lang="cs-CZ" sz="2400" dirty="0">
                <a:solidFill>
                  <a:srgbClr val="000000"/>
                </a:solidFill>
                <a:latin typeface="NimbusSanL-Regu"/>
              </a:rPr>
              <a:t>    </a:t>
            </a:r>
            <a:r>
              <a:rPr lang="en-US" sz="2400" b="0" i="0" u="none" strike="noStrike" baseline="0" dirty="0">
                <a:solidFill>
                  <a:srgbClr val="000000"/>
                </a:solidFill>
                <a:latin typeface="NimbusSanL-Regu"/>
              </a:rPr>
              <a:t>can penetrate</a:t>
            </a:r>
            <a:r>
              <a:rPr lang="cs-CZ" sz="2400" b="0" i="0" u="none" strike="noStrike" baseline="0" dirty="0">
                <a:solidFill>
                  <a:srgbClr val="000000"/>
                </a:solidFill>
                <a:latin typeface="NimbusSanL-Regu"/>
              </a:rPr>
              <a:t> </a:t>
            </a:r>
            <a:r>
              <a:rPr lang="en-US" sz="2400" b="0" i="0" u="none" strike="noStrike" baseline="0" dirty="0">
                <a:solidFill>
                  <a:srgbClr val="000000"/>
                </a:solidFill>
                <a:latin typeface="NimbusSanL-Regu"/>
              </a:rPr>
              <a:t>through the surface structures and irritate the brain</a:t>
            </a:r>
            <a:r>
              <a:rPr lang="cs-CZ" sz="2400" dirty="0">
                <a:solidFill>
                  <a:srgbClr val="000000"/>
                </a:solidFill>
                <a:latin typeface="NimbusSanL-Regu"/>
              </a:rPr>
              <a:t> </a:t>
            </a:r>
            <a:r>
              <a:rPr lang="en-US" sz="2400" b="0" i="0" u="none" strike="noStrike" baseline="0" dirty="0">
                <a:solidFill>
                  <a:srgbClr val="000000"/>
                </a:solidFill>
                <a:latin typeface="NimbusSanL-Regu"/>
              </a:rPr>
              <a:t>packaging. Symptoms</a:t>
            </a:r>
            <a:endParaRPr lang="cs-CZ" sz="2400" b="0" i="0" u="none" strike="noStrike" baseline="0" dirty="0">
              <a:solidFill>
                <a:srgbClr val="000000"/>
              </a:solidFill>
              <a:latin typeface="NimbusSanL-Regu"/>
            </a:endParaRPr>
          </a:p>
          <a:p>
            <a:r>
              <a:rPr lang="cs-CZ" sz="2400" dirty="0">
                <a:solidFill>
                  <a:srgbClr val="000000"/>
                </a:solidFill>
                <a:latin typeface="NimbusSanL-Regu"/>
              </a:rPr>
              <a:t>   </a:t>
            </a:r>
            <a:r>
              <a:rPr lang="en-US" sz="2400" b="0" i="0" u="none" strike="noStrike" baseline="0" dirty="0">
                <a:solidFill>
                  <a:srgbClr val="000000"/>
                </a:solidFill>
                <a:latin typeface="NimbusSanL-Regu"/>
              </a:rPr>
              <a:t> are similar to sunburn, but </a:t>
            </a:r>
            <a:r>
              <a:rPr lang="en-US" sz="2400" b="0" i="0" u="none" strike="noStrike" baseline="0" dirty="0" err="1">
                <a:solidFill>
                  <a:srgbClr val="000000"/>
                </a:solidFill>
                <a:latin typeface="NimbusSanL-Regu"/>
              </a:rPr>
              <a:t>naus</a:t>
            </a:r>
            <a:r>
              <a:rPr lang="cs-CZ" sz="2400" b="0" i="0" u="none" strike="noStrike" baseline="0" dirty="0" err="1">
                <a:solidFill>
                  <a:srgbClr val="000000"/>
                </a:solidFill>
                <a:latin typeface="NimbusSanL-Regu"/>
              </a:rPr>
              <a:t>ea</a:t>
            </a:r>
            <a:r>
              <a:rPr lang="en-US" sz="2400" b="0" i="0" u="none" strike="noStrike" baseline="0" dirty="0">
                <a:solidFill>
                  <a:srgbClr val="000000"/>
                </a:solidFill>
                <a:latin typeface="NimbusSanL-Regu"/>
              </a:rPr>
              <a:t> and strong headaches</a:t>
            </a:r>
            <a:r>
              <a:rPr lang="cs-CZ" sz="2400" b="0" i="0" u="none" strike="noStrike" dirty="0">
                <a:solidFill>
                  <a:srgbClr val="000000"/>
                </a:solidFill>
                <a:latin typeface="NimbusSanL-Regu"/>
              </a:rPr>
              <a:t> on </a:t>
            </a:r>
            <a:r>
              <a:rPr lang="cs-CZ" sz="2400" b="0" i="0" u="none" strike="noStrike" dirty="0" err="1">
                <a:solidFill>
                  <a:srgbClr val="000000"/>
                </a:solidFill>
                <a:latin typeface="NimbusSanL-Regu"/>
              </a:rPr>
              <a:t>the</a:t>
            </a:r>
            <a:r>
              <a:rPr lang="cs-CZ" sz="2400" b="0" i="0" u="none" strike="noStrike" dirty="0">
                <a:solidFill>
                  <a:srgbClr val="000000"/>
                </a:solidFill>
                <a:latin typeface="NimbusSanL-Regu"/>
              </a:rPr>
              <a:t> </a:t>
            </a:r>
            <a:r>
              <a:rPr lang="cs-CZ" sz="2400" b="0" i="0" u="none" strike="noStrike" dirty="0" err="1">
                <a:solidFill>
                  <a:srgbClr val="000000"/>
                </a:solidFill>
                <a:latin typeface="NimbusSanL-Regu"/>
              </a:rPr>
              <a:t>first</a:t>
            </a:r>
            <a:r>
              <a:rPr lang="cs-CZ" sz="2400" b="0" i="0" u="none" strike="noStrike" dirty="0">
                <a:solidFill>
                  <a:srgbClr val="000000"/>
                </a:solidFill>
                <a:latin typeface="NimbusSanL-Regu"/>
              </a:rPr>
              <a:t> place.</a:t>
            </a:r>
            <a:endParaRPr lang="cs-CZ" sz="2400" dirty="0"/>
          </a:p>
        </p:txBody>
      </p:sp>
    </p:spTree>
    <p:extLst>
      <p:ext uri="{BB962C8B-B14F-4D97-AF65-F5344CB8AC3E}">
        <p14:creationId xmlns:p14="http://schemas.microsoft.com/office/powerpoint/2010/main" val="25301832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379562" y="524327"/>
            <a:ext cx="11812438" cy="6124754"/>
          </a:xfrm>
          <a:prstGeom prst="rect">
            <a:avLst/>
          </a:prstGeom>
        </p:spPr>
        <p:txBody>
          <a:bodyPr wrap="square">
            <a:spAutoFit/>
          </a:bodyPr>
          <a:lstStyle/>
          <a:p>
            <a:pPr algn="ctr"/>
            <a:r>
              <a:rPr lang="cs-CZ" sz="3200" b="1" i="0" u="none" strike="noStrike" baseline="0" dirty="0" err="1">
                <a:solidFill>
                  <a:srgbClr val="3333B3"/>
                </a:solidFill>
                <a:latin typeface="NimbusSanL-Regu"/>
              </a:rPr>
              <a:t>Infrared</a:t>
            </a:r>
            <a:r>
              <a:rPr lang="cs-CZ" sz="3200" b="1" i="0" u="none" strike="noStrike" baseline="0" dirty="0">
                <a:solidFill>
                  <a:srgbClr val="3333B3"/>
                </a:solidFill>
                <a:latin typeface="NimbusSanL-Regu"/>
              </a:rPr>
              <a:t> </a:t>
            </a:r>
            <a:r>
              <a:rPr lang="cs-CZ" sz="3200" b="1" i="0" u="none" strike="noStrike" baseline="0" dirty="0" err="1">
                <a:solidFill>
                  <a:srgbClr val="3333B3"/>
                </a:solidFill>
                <a:latin typeface="NimbusSanL-Regu"/>
              </a:rPr>
              <a:t>radiation</a:t>
            </a:r>
            <a:endParaRPr lang="cs-CZ" sz="3200" b="1" i="0" u="none" strike="noStrike" baseline="0" dirty="0">
              <a:solidFill>
                <a:srgbClr val="3333B3"/>
              </a:solidFill>
              <a:latin typeface="NimbusSanL-Regu"/>
            </a:endParaRPr>
          </a:p>
          <a:p>
            <a:pPr algn="ctr"/>
            <a:r>
              <a:rPr lang="cs-CZ" sz="2400" b="0" i="0" u="none" strike="noStrike" baseline="0" dirty="0" err="1">
                <a:solidFill>
                  <a:srgbClr val="3333B3"/>
                </a:solidFill>
                <a:latin typeface="NimbusSanL-Regu"/>
              </a:rPr>
              <a:t>Effect</a:t>
            </a:r>
            <a:r>
              <a:rPr lang="cs-CZ" sz="2400" b="0" i="0" u="none" strike="noStrike" baseline="0" dirty="0">
                <a:solidFill>
                  <a:srgbClr val="3333B3"/>
                </a:solidFill>
                <a:latin typeface="NimbusSanL-Regu"/>
              </a:rPr>
              <a:t> on </a:t>
            </a:r>
            <a:r>
              <a:rPr lang="cs-CZ" sz="2400" b="0" i="0" u="none" strike="noStrike" baseline="0" dirty="0" err="1">
                <a:solidFill>
                  <a:srgbClr val="3333B3"/>
                </a:solidFill>
                <a:latin typeface="NimbusSanL-Regu"/>
              </a:rPr>
              <a:t>health</a:t>
            </a:r>
            <a:endParaRPr lang="cs-CZ" sz="2400" b="0" i="0" u="none" strike="noStrike" baseline="0" dirty="0">
              <a:solidFill>
                <a:srgbClr val="3333B3"/>
              </a:solidFill>
              <a:latin typeface="NimbusSanL-Regu"/>
            </a:endParaRPr>
          </a:p>
          <a:p>
            <a:endParaRPr lang="cs-CZ" sz="2400" b="0" i="0" u="none" strike="noStrike" baseline="0" dirty="0">
              <a:solidFill>
                <a:srgbClr val="3333B3"/>
              </a:solidFill>
              <a:latin typeface="NimbusSanL-Regu"/>
            </a:endParaRPr>
          </a:p>
          <a:p>
            <a:pPr marL="342900" indent="-342900">
              <a:buFontTx/>
              <a:buChar char="-"/>
            </a:pPr>
            <a:r>
              <a:rPr lang="cs-CZ" sz="2400" dirty="0">
                <a:solidFill>
                  <a:srgbClr val="3333B3"/>
                </a:solidFill>
                <a:latin typeface="CMSY10"/>
              </a:rPr>
              <a:t>b</a:t>
            </a:r>
            <a:r>
              <a:rPr lang="en-US" sz="2400" b="0" i="0" u="none" strike="noStrike" baseline="0" dirty="0" err="1">
                <a:solidFill>
                  <a:srgbClr val="000000"/>
                </a:solidFill>
                <a:latin typeface="NimbusSanL-Regu"/>
              </a:rPr>
              <a:t>oth</a:t>
            </a:r>
            <a:r>
              <a:rPr lang="en-US" sz="2400" b="0" i="0" u="none" strike="noStrike" baseline="0" dirty="0">
                <a:solidFill>
                  <a:srgbClr val="000000"/>
                </a:solidFill>
                <a:latin typeface="NimbusSanL-Regu"/>
              </a:rPr>
              <a:t> (sunburn and sunstroke) can cause epileptic or</a:t>
            </a:r>
            <a:r>
              <a:rPr lang="cs-CZ" sz="2400" b="0" i="0" u="none" strike="noStrike" baseline="0" dirty="0">
                <a:solidFill>
                  <a:srgbClr val="000000"/>
                </a:solidFill>
                <a:latin typeface="NimbusSanL-Regu"/>
              </a:rPr>
              <a:t> </a:t>
            </a:r>
            <a:r>
              <a:rPr lang="en-US" sz="2400" b="0" i="0" u="none" strike="noStrike" baseline="0" dirty="0">
                <a:solidFill>
                  <a:srgbClr val="000000"/>
                </a:solidFill>
                <a:latin typeface="NimbusSanL-Regu"/>
              </a:rPr>
              <a:t>epileptiform convulsions </a:t>
            </a:r>
            <a:endParaRPr lang="cs-CZ" sz="2400" b="0" i="0" u="none" strike="noStrike" baseline="0" dirty="0">
              <a:solidFill>
                <a:srgbClr val="000000"/>
              </a:solidFill>
              <a:latin typeface="NimbusSanL-Regu"/>
            </a:endParaRPr>
          </a:p>
          <a:p>
            <a:r>
              <a:rPr lang="cs-CZ" sz="2400" dirty="0">
                <a:solidFill>
                  <a:srgbClr val="000000"/>
                </a:solidFill>
                <a:latin typeface="NimbusSanL-Regu"/>
              </a:rPr>
              <a:t>     </a:t>
            </a:r>
            <a:r>
              <a:rPr lang="en-US" sz="2400" b="0" i="0" u="none" strike="noStrike" baseline="0" dirty="0">
                <a:solidFill>
                  <a:srgbClr val="000000"/>
                </a:solidFill>
                <a:latin typeface="NimbusSanL-Regu"/>
              </a:rPr>
              <a:t>in the</a:t>
            </a:r>
            <a:r>
              <a:rPr lang="cs-CZ" sz="2400" b="0" i="0" u="none" strike="noStrike" baseline="0" dirty="0">
                <a:solidFill>
                  <a:srgbClr val="000000"/>
                </a:solidFill>
                <a:latin typeface="NimbusSanL-Regu"/>
              </a:rPr>
              <a:t> </a:t>
            </a:r>
            <a:r>
              <a:rPr lang="en-US" sz="2400" b="0" i="0" u="none" strike="noStrike" baseline="0" dirty="0">
                <a:solidFill>
                  <a:srgbClr val="000000"/>
                </a:solidFill>
                <a:latin typeface="NimbusSanL-Regu"/>
              </a:rPr>
              <a:t>individual with disposition.</a:t>
            </a:r>
            <a:endParaRPr lang="cs-CZ" sz="2400" b="0" i="0" u="none" strike="noStrike" baseline="0" dirty="0">
              <a:solidFill>
                <a:srgbClr val="000000"/>
              </a:solidFill>
              <a:latin typeface="NimbusSanL-Regu"/>
            </a:endParaRPr>
          </a:p>
          <a:p>
            <a:endParaRPr lang="cs-CZ" sz="2400" dirty="0">
              <a:solidFill>
                <a:srgbClr val="000000"/>
              </a:solidFill>
              <a:latin typeface="NimbusSanL-Regu"/>
            </a:endParaRPr>
          </a:p>
          <a:p>
            <a:r>
              <a:rPr lang="cs-CZ" sz="2400" b="0" i="0" u="none" strike="noStrike" baseline="0" dirty="0" err="1">
                <a:solidFill>
                  <a:srgbClr val="000000"/>
                </a:solidFill>
                <a:latin typeface="NimbusSanL-Regu"/>
              </a:rPr>
              <a:t>Preventing</a:t>
            </a:r>
            <a:r>
              <a:rPr lang="cs-CZ" sz="2400" b="0" i="0" u="none" strike="noStrike" baseline="0" dirty="0">
                <a:solidFill>
                  <a:srgbClr val="000000"/>
                </a:solidFill>
                <a:latin typeface="NimbusSanL-Regu"/>
              </a:rPr>
              <a:t> </a:t>
            </a:r>
            <a:r>
              <a:rPr lang="cs-CZ" sz="2400" b="0" i="0" u="none" strike="noStrike" baseline="0" dirty="0" err="1">
                <a:solidFill>
                  <a:srgbClr val="000000"/>
                </a:solidFill>
                <a:latin typeface="NimbusSanL-Regu"/>
              </a:rPr>
              <a:t>both</a:t>
            </a:r>
            <a:r>
              <a:rPr lang="cs-CZ" sz="2400" b="0" i="0" u="none" strike="noStrike" baseline="0" dirty="0">
                <a:solidFill>
                  <a:srgbClr val="000000"/>
                </a:solidFill>
                <a:latin typeface="NimbusSanL-Regu"/>
              </a:rPr>
              <a:t>:</a:t>
            </a:r>
          </a:p>
          <a:p>
            <a:r>
              <a:rPr lang="en-US" sz="2400" b="0" i="0" u="none" strike="noStrike" baseline="0" dirty="0">
                <a:solidFill>
                  <a:srgbClr val="3333B3"/>
                </a:solidFill>
                <a:latin typeface="CMSY9"/>
              </a:rPr>
              <a:t> </a:t>
            </a:r>
            <a:r>
              <a:rPr lang="cs-CZ" sz="2400" b="0" i="0" u="none" strike="noStrike" baseline="0" dirty="0">
                <a:solidFill>
                  <a:srgbClr val="3333B3"/>
                </a:solidFill>
                <a:latin typeface="CMSY9"/>
              </a:rPr>
              <a:t>	- </a:t>
            </a:r>
            <a:r>
              <a:rPr lang="en-US" sz="2400" b="0" i="0" u="none" strike="noStrike" baseline="0" dirty="0">
                <a:solidFill>
                  <a:srgbClr val="000000"/>
                </a:solidFill>
                <a:latin typeface="NimbusSanL-Regu"/>
              </a:rPr>
              <a:t>avoiding an open space in the sun</a:t>
            </a:r>
          </a:p>
          <a:p>
            <a:r>
              <a:rPr lang="cs-CZ" sz="2400" b="0" i="0" u="none" strike="noStrike" baseline="0" dirty="0">
                <a:solidFill>
                  <a:srgbClr val="3333B3"/>
                </a:solidFill>
                <a:latin typeface="CMSY9"/>
              </a:rPr>
              <a:t> 	- </a:t>
            </a:r>
            <a:r>
              <a:rPr lang="cs-CZ" sz="2400" b="0" i="0" u="none" strike="noStrike" baseline="0" dirty="0" err="1">
                <a:solidFill>
                  <a:srgbClr val="000000"/>
                </a:solidFill>
                <a:latin typeface="NimbusSanL-Regu"/>
              </a:rPr>
              <a:t>sufficient</a:t>
            </a:r>
            <a:r>
              <a:rPr lang="cs-CZ" sz="2400" b="0" i="0" u="none" strike="noStrike" baseline="0" dirty="0">
                <a:solidFill>
                  <a:srgbClr val="000000"/>
                </a:solidFill>
                <a:latin typeface="NimbusSanL-Regu"/>
              </a:rPr>
              <a:t> </a:t>
            </a:r>
            <a:r>
              <a:rPr lang="cs-CZ" sz="2400" b="0" i="0" u="none" strike="noStrike" baseline="0" dirty="0" err="1">
                <a:solidFill>
                  <a:srgbClr val="000000"/>
                </a:solidFill>
                <a:latin typeface="NimbusSanL-Regu"/>
              </a:rPr>
              <a:t>drinking</a:t>
            </a:r>
            <a:r>
              <a:rPr lang="cs-CZ" sz="2400" b="0" i="0" u="none" strike="noStrike" baseline="0" dirty="0">
                <a:solidFill>
                  <a:srgbClr val="000000"/>
                </a:solidFill>
                <a:latin typeface="NimbusSanL-Regu"/>
              </a:rPr>
              <a:t> </a:t>
            </a:r>
            <a:r>
              <a:rPr lang="cs-CZ" sz="2400" b="0" i="0" u="none" strike="noStrike" baseline="0" dirty="0" err="1">
                <a:solidFill>
                  <a:srgbClr val="000000"/>
                </a:solidFill>
                <a:latin typeface="NimbusSanL-Regu"/>
              </a:rPr>
              <a:t>regime</a:t>
            </a:r>
            <a:endParaRPr lang="cs-CZ" sz="2400" b="0" i="0" u="none" strike="noStrike" baseline="0" dirty="0">
              <a:solidFill>
                <a:srgbClr val="000000"/>
              </a:solidFill>
              <a:latin typeface="NimbusSanL-Regu"/>
            </a:endParaRPr>
          </a:p>
          <a:p>
            <a:r>
              <a:rPr lang="en-US" sz="2400" b="0" i="0" u="none" strike="noStrike" baseline="0" dirty="0">
                <a:solidFill>
                  <a:srgbClr val="3333B3"/>
                </a:solidFill>
                <a:latin typeface="CMSY9"/>
              </a:rPr>
              <a:t> </a:t>
            </a:r>
            <a:r>
              <a:rPr lang="cs-CZ" sz="2400" b="0" i="0" u="none" strike="noStrike" baseline="0" dirty="0">
                <a:solidFill>
                  <a:srgbClr val="3333B3"/>
                </a:solidFill>
                <a:latin typeface="CMSY9"/>
              </a:rPr>
              <a:t>	- </a:t>
            </a:r>
            <a:r>
              <a:rPr lang="en-US" sz="2400" b="0" i="0" u="none" strike="noStrike" baseline="0" dirty="0">
                <a:solidFill>
                  <a:srgbClr val="000000"/>
                </a:solidFill>
                <a:latin typeface="NimbusSanL-Regu"/>
              </a:rPr>
              <a:t>wearing headgear is a prevention of sunstroke</a:t>
            </a:r>
          </a:p>
          <a:p>
            <a:r>
              <a:rPr lang="en-US" sz="2400" b="0" i="0" u="none" strike="noStrike" baseline="0" dirty="0">
                <a:solidFill>
                  <a:srgbClr val="3333B3"/>
                </a:solidFill>
                <a:latin typeface="CMSY9"/>
              </a:rPr>
              <a:t> </a:t>
            </a:r>
            <a:r>
              <a:rPr lang="cs-CZ" sz="2400" b="0" i="0" u="none" strike="noStrike" baseline="0" dirty="0">
                <a:solidFill>
                  <a:srgbClr val="3333B3"/>
                </a:solidFill>
                <a:latin typeface="CMSY9"/>
              </a:rPr>
              <a:t>	- </a:t>
            </a:r>
            <a:r>
              <a:rPr lang="cs-CZ" sz="2400" b="0" i="0" u="none" strike="noStrike" baseline="0" dirty="0" err="1">
                <a:latin typeface="CMSY9"/>
              </a:rPr>
              <a:t>especially</a:t>
            </a:r>
            <a:r>
              <a:rPr lang="cs-CZ" sz="2400" b="0" i="0" u="none" strike="noStrike" baseline="0" dirty="0">
                <a:latin typeface="CMSY9"/>
              </a:rPr>
              <a:t> </a:t>
            </a:r>
            <a:r>
              <a:rPr lang="en-US" sz="2400" b="0" i="0" u="none" strike="noStrike" baseline="0" dirty="0">
                <a:solidFill>
                  <a:srgbClr val="000000"/>
                </a:solidFill>
                <a:latin typeface="NimbusSanL-Regu"/>
              </a:rPr>
              <a:t>children with epilepsy, kidney disease, diabetes, </a:t>
            </a:r>
            <a:r>
              <a:rPr lang="en-US" sz="2400" b="0" i="0" u="none" strike="noStrike" baseline="0" dirty="0" err="1">
                <a:solidFill>
                  <a:srgbClr val="000000"/>
                </a:solidFill>
                <a:latin typeface="NimbusSanL-Regu"/>
              </a:rPr>
              <a:t>illneses</a:t>
            </a:r>
            <a:r>
              <a:rPr lang="en-US" sz="2400" b="0" i="0" u="none" strike="noStrike" baseline="0" dirty="0">
                <a:solidFill>
                  <a:srgbClr val="000000"/>
                </a:solidFill>
                <a:latin typeface="NimbusSanL-Regu"/>
              </a:rPr>
              <a:t> of</a:t>
            </a:r>
            <a:r>
              <a:rPr lang="cs-CZ" sz="2400" b="0" i="0" u="none" strike="noStrike" baseline="0" dirty="0">
                <a:solidFill>
                  <a:srgbClr val="000000"/>
                </a:solidFill>
                <a:latin typeface="NimbusSanL-Regu"/>
              </a:rPr>
              <a:t> </a:t>
            </a:r>
            <a:r>
              <a:rPr lang="cs-CZ" sz="2400" dirty="0">
                <a:solidFill>
                  <a:srgbClr val="000000"/>
                </a:solidFill>
                <a:latin typeface="NimbusSanL-Regu"/>
              </a:rPr>
              <a:t>      </a:t>
            </a:r>
            <a:r>
              <a:rPr lang="cs-CZ" sz="2400" b="0" i="0" u="none" strike="noStrike" baseline="0" dirty="0">
                <a:solidFill>
                  <a:srgbClr val="000000"/>
                </a:solidFill>
                <a:latin typeface="NimbusSanL-Regu"/>
              </a:rPr>
              <a:t>       </a:t>
            </a:r>
          </a:p>
          <a:p>
            <a:r>
              <a:rPr lang="cs-CZ" sz="2400" dirty="0">
                <a:solidFill>
                  <a:srgbClr val="000000"/>
                </a:solidFill>
                <a:latin typeface="NimbusSanL-Regu"/>
              </a:rPr>
              <a:t>                </a:t>
            </a:r>
            <a:r>
              <a:rPr lang="en-US" sz="2400" b="0" i="0" u="none" strike="noStrike" baseline="0" dirty="0">
                <a:solidFill>
                  <a:srgbClr val="000000"/>
                </a:solidFill>
                <a:latin typeface="NimbusSanL-Regu"/>
              </a:rPr>
              <a:t>cardiovascular system, diabetics, etc. should be monitored</a:t>
            </a:r>
            <a:r>
              <a:rPr lang="cs-CZ" sz="2400" b="0" i="0" u="none" strike="noStrike" baseline="0" dirty="0">
                <a:solidFill>
                  <a:srgbClr val="000000"/>
                </a:solidFill>
                <a:latin typeface="NimbusSanL-Regu"/>
              </a:rPr>
              <a:t> </a:t>
            </a:r>
            <a:r>
              <a:rPr lang="cs-CZ" sz="2400" b="0" i="0" u="none" strike="noStrike" baseline="0" dirty="0" err="1">
                <a:solidFill>
                  <a:srgbClr val="000000"/>
                </a:solidFill>
                <a:latin typeface="NimbusSanL-Regu"/>
              </a:rPr>
              <a:t>carefuly</a:t>
            </a:r>
            <a:r>
              <a:rPr lang="cs-CZ" sz="2400" b="0" i="0" u="none" strike="noStrike" baseline="0" dirty="0">
                <a:solidFill>
                  <a:srgbClr val="000000"/>
                </a:solidFill>
                <a:latin typeface="NimbusSanL-Regu"/>
              </a:rPr>
              <a:t>!</a:t>
            </a:r>
          </a:p>
          <a:p>
            <a:endParaRPr lang="cs-CZ" sz="2400" b="0" i="0" u="none" strike="noStrike" baseline="0" dirty="0">
              <a:solidFill>
                <a:srgbClr val="000000"/>
              </a:solidFill>
              <a:latin typeface="NimbusSanL-Regu"/>
            </a:endParaRPr>
          </a:p>
          <a:p>
            <a:r>
              <a:rPr lang="cs-CZ" sz="2400" dirty="0">
                <a:solidFill>
                  <a:srgbClr val="3333B3"/>
                </a:solidFill>
                <a:latin typeface="CMSY10"/>
              </a:rPr>
              <a:t>-  c</a:t>
            </a:r>
            <a:r>
              <a:rPr lang="en-US" sz="2400" b="0" i="0" u="none" strike="noStrike" baseline="0" dirty="0" err="1">
                <a:solidFill>
                  <a:srgbClr val="000000"/>
                </a:solidFill>
                <a:latin typeface="NimbusSanL-Regu"/>
              </a:rPr>
              <a:t>hronic</a:t>
            </a:r>
            <a:r>
              <a:rPr lang="en-US" sz="2400" b="0" i="0" u="none" strike="noStrike" baseline="0" dirty="0">
                <a:solidFill>
                  <a:srgbClr val="000000"/>
                </a:solidFill>
                <a:latin typeface="NimbusSanL-Regu"/>
              </a:rPr>
              <a:t> effects of IR radiation: </a:t>
            </a:r>
            <a:r>
              <a:rPr lang="cs-CZ" sz="2400" b="0" i="0" u="none" strike="noStrike" baseline="0" dirty="0">
                <a:solidFill>
                  <a:srgbClr val="000000"/>
                </a:solidFill>
                <a:latin typeface="NimbusSanL-Regu"/>
              </a:rPr>
              <a:t>t</a:t>
            </a:r>
            <a:r>
              <a:rPr lang="en-US" sz="2400" b="0" i="0" u="none" strike="noStrike" baseline="0" dirty="0">
                <a:solidFill>
                  <a:srgbClr val="000000"/>
                </a:solidFill>
                <a:latin typeface="NimbusSanL-Regu"/>
              </a:rPr>
              <a:t>he possible influences of</a:t>
            </a:r>
            <a:r>
              <a:rPr lang="cs-CZ" sz="2400" b="0" i="0" u="none" strike="noStrike" baseline="0" dirty="0">
                <a:solidFill>
                  <a:srgbClr val="000000"/>
                </a:solidFill>
                <a:latin typeface="NimbusSanL-Regu"/>
              </a:rPr>
              <a:t> </a:t>
            </a:r>
            <a:r>
              <a:rPr lang="en-US" sz="2400" b="0" i="0" u="none" strike="noStrike" baseline="0" dirty="0">
                <a:solidFill>
                  <a:srgbClr val="000000"/>
                </a:solidFill>
                <a:latin typeface="NimbusSanL-Regu"/>
              </a:rPr>
              <a:t>extremely long exposures</a:t>
            </a:r>
            <a:endParaRPr lang="cs-CZ" sz="2400" b="0" i="0" u="none" strike="noStrike" baseline="0" dirty="0">
              <a:solidFill>
                <a:srgbClr val="000000"/>
              </a:solidFill>
              <a:latin typeface="NimbusSanL-Regu"/>
            </a:endParaRPr>
          </a:p>
          <a:p>
            <a:r>
              <a:rPr lang="cs-CZ" sz="2400" dirty="0">
                <a:solidFill>
                  <a:srgbClr val="000000"/>
                </a:solidFill>
                <a:latin typeface="NimbusSanL-Regu"/>
              </a:rPr>
              <a:t>  </a:t>
            </a:r>
            <a:r>
              <a:rPr lang="en-US" sz="2400" b="0" i="0" u="none" strike="noStrike" baseline="0" dirty="0">
                <a:solidFill>
                  <a:srgbClr val="000000"/>
                </a:solidFill>
                <a:latin typeface="NimbusSanL-Regu"/>
              </a:rPr>
              <a:t> of the same places on the</a:t>
            </a:r>
            <a:r>
              <a:rPr lang="cs-CZ" sz="2400" b="0" i="0" u="none" strike="noStrike" baseline="0" dirty="0">
                <a:solidFill>
                  <a:srgbClr val="000000"/>
                </a:solidFill>
                <a:latin typeface="NimbusSanL-Regu"/>
              </a:rPr>
              <a:t> skin </a:t>
            </a:r>
            <a:r>
              <a:rPr lang="cs-CZ" sz="2400" b="0" i="0" u="none" strike="noStrike" baseline="0" dirty="0" err="1">
                <a:solidFill>
                  <a:srgbClr val="000000"/>
                </a:solidFill>
                <a:latin typeface="NimbusSanL-Regu"/>
              </a:rPr>
              <a:t>were</a:t>
            </a:r>
            <a:r>
              <a:rPr lang="cs-CZ" sz="2400" b="0" i="0" u="none" strike="noStrike" baseline="0" dirty="0">
                <a:solidFill>
                  <a:srgbClr val="000000"/>
                </a:solidFill>
                <a:latin typeface="NimbusSanL-Regu"/>
              </a:rPr>
              <a:t> </a:t>
            </a:r>
            <a:r>
              <a:rPr lang="en-US" sz="2400" dirty="0">
                <a:latin typeface="NimbusSanL-Regu"/>
              </a:rPr>
              <a:t>discussed, however the risk of tumors etc. is</a:t>
            </a:r>
            <a:endParaRPr lang="cs-CZ" sz="2400" dirty="0">
              <a:latin typeface="NimbusSanL-Regu"/>
            </a:endParaRPr>
          </a:p>
          <a:p>
            <a:r>
              <a:rPr lang="cs-CZ" sz="2400" dirty="0">
                <a:latin typeface="NimbusSanL-Regu"/>
              </a:rPr>
              <a:t>   very </a:t>
            </a:r>
            <a:r>
              <a:rPr lang="cs-CZ" sz="2400" dirty="0" err="1">
                <a:latin typeface="NimbusSanL-Regu"/>
              </a:rPr>
              <a:t>low</a:t>
            </a:r>
            <a:r>
              <a:rPr lang="cs-CZ" sz="2400" dirty="0">
                <a:latin typeface="NimbusSanL-Regu"/>
              </a:rPr>
              <a:t>.</a:t>
            </a:r>
          </a:p>
        </p:txBody>
      </p:sp>
    </p:spTree>
    <p:extLst>
      <p:ext uri="{BB962C8B-B14F-4D97-AF65-F5344CB8AC3E}">
        <p14:creationId xmlns:p14="http://schemas.microsoft.com/office/powerpoint/2010/main" val="32318463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448574" y="492311"/>
            <a:ext cx="11404121" cy="6370975"/>
          </a:xfrm>
          <a:prstGeom prst="rect">
            <a:avLst/>
          </a:prstGeom>
        </p:spPr>
        <p:txBody>
          <a:bodyPr wrap="square">
            <a:spAutoFit/>
          </a:bodyPr>
          <a:lstStyle/>
          <a:p>
            <a:pPr algn="ctr"/>
            <a:r>
              <a:rPr lang="cs-CZ" sz="3200" b="0" i="0" u="none" strike="noStrike" baseline="0" dirty="0" err="1">
                <a:solidFill>
                  <a:srgbClr val="3333B3"/>
                </a:solidFill>
                <a:latin typeface="NimbusSanL-Regu"/>
              </a:rPr>
              <a:t>Radiation</a:t>
            </a:r>
            <a:r>
              <a:rPr lang="cs-CZ" sz="3200" b="0" i="0" u="none" strike="noStrike" baseline="0" dirty="0">
                <a:solidFill>
                  <a:srgbClr val="3333B3"/>
                </a:solidFill>
                <a:latin typeface="NimbusSanL-Regu"/>
              </a:rPr>
              <a:t> </a:t>
            </a:r>
            <a:r>
              <a:rPr lang="cs-CZ" sz="3200" b="0" i="0" u="none" strike="noStrike" baseline="0" dirty="0" err="1">
                <a:solidFill>
                  <a:srgbClr val="3333B3"/>
                </a:solidFill>
                <a:latin typeface="NimbusSanL-Regu"/>
              </a:rPr>
              <a:t>with</a:t>
            </a:r>
            <a:r>
              <a:rPr lang="cs-CZ" sz="3200" b="0" i="0" u="none" strike="noStrike" baseline="0" dirty="0">
                <a:solidFill>
                  <a:srgbClr val="3333B3"/>
                </a:solidFill>
                <a:latin typeface="NimbusSanL-Regu"/>
              </a:rPr>
              <a:t> </a:t>
            </a:r>
            <a:r>
              <a:rPr lang="cs-CZ" sz="3200" b="0" i="0" u="none" strike="noStrike" baseline="0" dirty="0" err="1">
                <a:solidFill>
                  <a:srgbClr val="3333B3"/>
                </a:solidFill>
                <a:latin typeface="NimbusSanL-Regu"/>
              </a:rPr>
              <a:t>higher</a:t>
            </a:r>
            <a:r>
              <a:rPr lang="cs-CZ" sz="3200" b="0" i="0" u="none" strike="noStrike" baseline="0" dirty="0">
                <a:solidFill>
                  <a:srgbClr val="3333B3"/>
                </a:solidFill>
                <a:latin typeface="NimbusSanL-Regu"/>
              </a:rPr>
              <a:t> </a:t>
            </a:r>
            <a:r>
              <a:rPr lang="cs-CZ" sz="3200" b="0" i="0" u="none" strike="noStrike" baseline="0" dirty="0" err="1">
                <a:solidFill>
                  <a:srgbClr val="3333B3"/>
                </a:solidFill>
                <a:latin typeface="NimbusSanL-Regu"/>
              </a:rPr>
              <a:t>wavelengths</a:t>
            </a:r>
            <a:endParaRPr lang="cs-CZ" sz="3200" b="0" i="0" u="none" strike="noStrike" baseline="0" dirty="0">
              <a:solidFill>
                <a:srgbClr val="3333B3"/>
              </a:solidFill>
              <a:latin typeface="NimbusSanL-Regu"/>
            </a:endParaRPr>
          </a:p>
          <a:p>
            <a:pPr algn="ctr"/>
            <a:endParaRPr lang="cs-CZ" sz="3200" b="0" i="0" u="none" strike="noStrike" baseline="0" dirty="0">
              <a:solidFill>
                <a:srgbClr val="3333B3"/>
              </a:solidFill>
              <a:latin typeface="NimbusSanL-Regu"/>
            </a:endParaRPr>
          </a:p>
          <a:p>
            <a:pPr algn="ctr"/>
            <a:endParaRPr lang="cs-CZ" sz="3200" b="0" i="0" u="none" strike="noStrike" baseline="0" dirty="0">
              <a:solidFill>
                <a:srgbClr val="3333B3"/>
              </a:solidFill>
              <a:latin typeface="NimbusSanL-Regu"/>
            </a:endParaRPr>
          </a:p>
          <a:p>
            <a:pPr marL="342900" indent="-342900">
              <a:buFontTx/>
              <a:buChar char="-"/>
            </a:pPr>
            <a:r>
              <a:rPr lang="en-US" sz="2400" b="0" i="0" u="none" strike="noStrike" baseline="0" dirty="0">
                <a:solidFill>
                  <a:srgbClr val="000000"/>
                </a:solidFill>
                <a:latin typeface="NimbusSanL-Regu"/>
              </a:rPr>
              <a:t>Microwaves and waves used </a:t>
            </a:r>
            <a:r>
              <a:rPr lang="cs-CZ" sz="2400" b="0" i="0" u="none" strike="noStrike" baseline="0" dirty="0">
                <a:solidFill>
                  <a:srgbClr val="000000"/>
                </a:solidFill>
                <a:latin typeface="NimbusSanL-Regu"/>
              </a:rPr>
              <a:t>in</a:t>
            </a:r>
          </a:p>
          <a:p>
            <a:r>
              <a:rPr lang="cs-CZ" sz="2400" dirty="0">
                <a:solidFill>
                  <a:srgbClr val="000000"/>
                </a:solidFill>
                <a:latin typeface="NimbusSanL-Regu"/>
              </a:rPr>
              <a:t>     </a:t>
            </a:r>
            <a:r>
              <a:rPr lang="en-US" sz="2400" b="0" i="0" u="none" strike="noStrike" baseline="0" dirty="0">
                <a:solidFill>
                  <a:srgbClr val="000000"/>
                </a:solidFill>
                <a:latin typeface="NimbusSanL-Regu"/>
              </a:rPr>
              <a:t>telecommunication have</a:t>
            </a:r>
            <a:r>
              <a:rPr lang="cs-CZ" sz="2400" b="0" i="0" u="none" strike="noStrike" baseline="0" dirty="0">
                <a:solidFill>
                  <a:srgbClr val="000000"/>
                </a:solidFill>
                <a:latin typeface="NimbusSanL-Regu"/>
              </a:rPr>
              <a:t> </a:t>
            </a:r>
            <a:r>
              <a:rPr lang="cs-CZ" sz="2400" b="0" i="0" u="none" strike="noStrike" baseline="0" dirty="0" err="1">
                <a:solidFill>
                  <a:srgbClr val="000000"/>
                </a:solidFill>
                <a:latin typeface="NimbusSanL-Regu"/>
              </a:rPr>
              <a:t>heat</a:t>
            </a:r>
            <a:r>
              <a:rPr lang="cs-CZ" sz="2400" b="0" i="0" u="none" strike="noStrike" baseline="0" dirty="0">
                <a:solidFill>
                  <a:srgbClr val="000000"/>
                </a:solidFill>
                <a:latin typeface="NimbusSanL-Regu"/>
              </a:rPr>
              <a:t> </a:t>
            </a:r>
            <a:r>
              <a:rPr lang="en-US" sz="2400" b="0" i="0" u="none" strike="noStrike" baseline="0" dirty="0">
                <a:solidFill>
                  <a:srgbClr val="000000"/>
                </a:solidFill>
                <a:latin typeface="NimbusSanL-Regu"/>
              </a:rPr>
              <a:t>effects </a:t>
            </a:r>
            <a:r>
              <a:rPr lang="cs-CZ" sz="2400" b="0" i="0" u="none" strike="noStrike" baseline="0" dirty="0" err="1">
                <a:solidFill>
                  <a:srgbClr val="000000"/>
                </a:solidFill>
                <a:latin typeface="NimbusSanL-Regu"/>
              </a:rPr>
              <a:t>primary</a:t>
            </a:r>
            <a:endParaRPr lang="cs-CZ" sz="2400" b="0" i="0" u="none" strike="noStrike" baseline="0" dirty="0">
              <a:solidFill>
                <a:srgbClr val="000000"/>
              </a:solidFill>
              <a:latin typeface="NimbusSanL-Regu"/>
            </a:endParaRPr>
          </a:p>
          <a:p>
            <a:r>
              <a:rPr lang="cs-CZ" sz="2400" dirty="0">
                <a:solidFill>
                  <a:srgbClr val="000000"/>
                </a:solidFill>
                <a:latin typeface="NimbusSanL-Regu"/>
              </a:rPr>
              <a:t>    </a:t>
            </a:r>
            <a:r>
              <a:rPr lang="en-US" sz="2400" b="0" i="0" u="none" strike="noStrike" baseline="0" dirty="0">
                <a:solidFill>
                  <a:srgbClr val="000000"/>
                </a:solidFill>
                <a:latin typeface="NimbusSanL-Regu"/>
              </a:rPr>
              <a:t>(heating </a:t>
            </a:r>
            <a:r>
              <a:rPr lang="cs-CZ" sz="2400" b="0" i="0" u="none" strike="noStrike" baseline="0" dirty="0">
                <a:solidFill>
                  <a:srgbClr val="000000"/>
                </a:solidFill>
                <a:latin typeface="NimbusSanL-Regu"/>
              </a:rPr>
              <a:t>in </a:t>
            </a:r>
            <a:r>
              <a:rPr lang="en-US" sz="2400" b="0" i="0" u="none" strike="noStrike" baseline="0" dirty="0">
                <a:solidFill>
                  <a:srgbClr val="000000"/>
                </a:solidFill>
                <a:latin typeface="NimbusSanL-Regu"/>
              </a:rPr>
              <a:t>microwave).</a:t>
            </a:r>
            <a:endParaRPr lang="cs-CZ" sz="2400" b="0" i="0" u="none" strike="noStrike" baseline="0" dirty="0">
              <a:solidFill>
                <a:srgbClr val="000000"/>
              </a:solidFill>
              <a:latin typeface="NimbusSanL-Regu"/>
            </a:endParaRPr>
          </a:p>
          <a:p>
            <a:endParaRPr lang="en-US" sz="2400" b="0" i="0" u="none" strike="noStrike" baseline="0" dirty="0">
              <a:solidFill>
                <a:srgbClr val="000000"/>
              </a:solidFill>
              <a:latin typeface="NimbusSanL-Regu"/>
            </a:endParaRPr>
          </a:p>
          <a:p>
            <a:r>
              <a:rPr lang="cs-CZ" sz="2400" dirty="0">
                <a:solidFill>
                  <a:srgbClr val="3333B3"/>
                </a:solidFill>
                <a:latin typeface="NimbusSanL-Regu"/>
              </a:rPr>
              <a:t>- </a:t>
            </a:r>
            <a:r>
              <a:rPr lang="cs-CZ" sz="2400" dirty="0" err="1">
                <a:solidFill>
                  <a:srgbClr val="000000"/>
                </a:solidFill>
                <a:latin typeface="NimbusSanL-Regu"/>
              </a:rPr>
              <a:t>Possible</a:t>
            </a:r>
            <a:r>
              <a:rPr lang="cs-CZ" sz="2400" dirty="0">
                <a:solidFill>
                  <a:srgbClr val="000000"/>
                </a:solidFill>
                <a:latin typeface="NimbusSanL-Regu"/>
              </a:rPr>
              <a:t> </a:t>
            </a:r>
            <a:r>
              <a:rPr lang="en-US" sz="2400" b="0" i="0" u="sng" strike="noStrike" baseline="0" dirty="0">
                <a:solidFill>
                  <a:srgbClr val="000000"/>
                </a:solidFill>
                <a:latin typeface="NimbusSanL-Regu"/>
              </a:rPr>
              <a:t>negative</a:t>
            </a:r>
            <a:r>
              <a:rPr lang="en-US" sz="2400" b="0" i="0" u="none" strike="noStrike" baseline="0" dirty="0">
                <a:solidFill>
                  <a:srgbClr val="000000"/>
                </a:solidFill>
                <a:latin typeface="NimbusSanL-Regu"/>
              </a:rPr>
              <a:t> health effects</a:t>
            </a:r>
          </a:p>
          <a:p>
            <a:r>
              <a:rPr lang="cs-CZ" sz="2400" b="0" i="0" u="none" strike="noStrike" baseline="0" dirty="0">
                <a:solidFill>
                  <a:srgbClr val="3333B3"/>
                </a:solidFill>
                <a:latin typeface="NimbusSanL-Regu"/>
              </a:rPr>
              <a:t>	</a:t>
            </a:r>
            <a:r>
              <a:rPr lang="en-US" sz="2400" b="0" i="0" u="none" strike="noStrike" baseline="0" dirty="0">
                <a:solidFill>
                  <a:srgbClr val="3333B3"/>
                </a:solidFill>
                <a:latin typeface="NimbusSanL-Regu"/>
              </a:rPr>
              <a:t> </a:t>
            </a:r>
            <a:r>
              <a:rPr lang="cs-CZ" sz="2400" b="0" i="0" u="none" strike="noStrike" baseline="0" dirty="0">
                <a:solidFill>
                  <a:srgbClr val="3333B3"/>
                </a:solidFill>
                <a:latin typeface="NimbusSanL-Regu"/>
              </a:rPr>
              <a:t>- </a:t>
            </a:r>
            <a:r>
              <a:rPr lang="en-US" sz="2400" b="0" i="0" u="none" strike="noStrike" baseline="0" dirty="0">
                <a:solidFill>
                  <a:srgbClr val="000000"/>
                </a:solidFill>
                <a:latin typeface="NimbusSanL-Regu"/>
              </a:rPr>
              <a:t>the risk of some malign</a:t>
            </a:r>
            <a:r>
              <a:rPr lang="cs-CZ" sz="2400" b="0" i="0" u="none" strike="noStrike" baseline="0" dirty="0">
                <a:solidFill>
                  <a:srgbClr val="000000"/>
                </a:solidFill>
                <a:latin typeface="NimbusSanL-Regu"/>
              </a:rPr>
              <a:t>ant</a:t>
            </a:r>
            <a:r>
              <a:rPr lang="en-US" sz="2400" b="0" i="0" u="none" strike="noStrike" baseline="0" dirty="0">
                <a:solidFill>
                  <a:srgbClr val="000000"/>
                </a:solidFill>
                <a:latin typeface="NimbusSanL-Regu"/>
              </a:rPr>
              <a:t> brain tumors</a:t>
            </a:r>
          </a:p>
          <a:p>
            <a:r>
              <a:rPr lang="cs-CZ" sz="2400" b="0" i="0" u="none" strike="noStrike" baseline="0" dirty="0">
                <a:solidFill>
                  <a:srgbClr val="3333B3"/>
                </a:solidFill>
                <a:latin typeface="NimbusSanL-Regu"/>
              </a:rPr>
              <a:t>	</a:t>
            </a:r>
            <a:r>
              <a:rPr lang="en-US" sz="2400" b="0" i="0" u="none" strike="noStrike" baseline="0" dirty="0">
                <a:solidFill>
                  <a:srgbClr val="3333B3"/>
                </a:solidFill>
                <a:latin typeface="NimbusSanL-Regu"/>
              </a:rPr>
              <a:t> </a:t>
            </a:r>
            <a:r>
              <a:rPr lang="cs-CZ" sz="2400" b="0" i="0" u="none" strike="noStrike" baseline="0" dirty="0">
                <a:solidFill>
                  <a:srgbClr val="3333B3"/>
                </a:solidFill>
                <a:latin typeface="NimbusSanL-Regu"/>
              </a:rPr>
              <a:t>- </a:t>
            </a:r>
            <a:r>
              <a:rPr lang="en-US" sz="2400" b="0" i="0" u="none" strike="noStrike" baseline="0" dirty="0">
                <a:solidFill>
                  <a:srgbClr val="000000"/>
                </a:solidFill>
                <a:latin typeface="NimbusSanL-Regu"/>
              </a:rPr>
              <a:t>heating and bleeding of brain tissue during intensive</a:t>
            </a:r>
            <a:r>
              <a:rPr lang="cs-CZ" sz="2400" b="0" i="0" u="none" strike="noStrike" baseline="0" dirty="0">
                <a:solidFill>
                  <a:srgbClr val="000000"/>
                </a:solidFill>
                <a:latin typeface="NimbusSanL-Regu"/>
              </a:rPr>
              <a:t> </a:t>
            </a:r>
            <a:r>
              <a:rPr lang="cs-CZ" sz="2400" b="0" i="0" u="none" strike="noStrike" baseline="0" dirty="0" err="1">
                <a:solidFill>
                  <a:srgbClr val="000000"/>
                </a:solidFill>
                <a:latin typeface="NimbusSanL-Regu"/>
              </a:rPr>
              <a:t>exposure</a:t>
            </a:r>
            <a:endParaRPr lang="cs-CZ" sz="2400" dirty="0">
              <a:solidFill>
                <a:srgbClr val="000000"/>
              </a:solidFill>
              <a:latin typeface="NimbusSanL-Regu"/>
            </a:endParaRPr>
          </a:p>
          <a:p>
            <a:r>
              <a:rPr lang="cs-CZ" sz="2400" b="0" i="0" u="none" strike="noStrike" baseline="0" dirty="0">
                <a:solidFill>
                  <a:srgbClr val="000000"/>
                </a:solidFill>
                <a:latin typeface="NimbusSanL-Regu"/>
              </a:rPr>
              <a:t>-</a:t>
            </a:r>
            <a:r>
              <a:rPr lang="cs-CZ" sz="2400" b="0" i="0" u="none" strike="noStrike" dirty="0">
                <a:solidFill>
                  <a:srgbClr val="000000"/>
                </a:solidFill>
                <a:latin typeface="NimbusSanL-Regu"/>
              </a:rPr>
              <a:t> </a:t>
            </a:r>
            <a:r>
              <a:rPr lang="cs-CZ" sz="2400" dirty="0" err="1">
                <a:solidFill>
                  <a:srgbClr val="000000"/>
                </a:solidFill>
                <a:latin typeface="NimbusSanL-Regu"/>
              </a:rPr>
              <a:t>Possible</a:t>
            </a:r>
            <a:r>
              <a:rPr lang="cs-CZ" sz="2400" dirty="0">
                <a:solidFill>
                  <a:srgbClr val="000000"/>
                </a:solidFill>
                <a:latin typeface="NimbusSanL-Regu"/>
              </a:rPr>
              <a:t> </a:t>
            </a:r>
            <a:r>
              <a:rPr lang="cs-CZ" sz="2400" u="sng" dirty="0" err="1">
                <a:solidFill>
                  <a:srgbClr val="000000"/>
                </a:solidFill>
                <a:latin typeface="NimbusSanL-Regu"/>
              </a:rPr>
              <a:t>b</a:t>
            </a:r>
            <a:r>
              <a:rPr lang="cs-CZ" sz="2400" b="0" i="0" u="sng" strike="noStrike" baseline="0" dirty="0" err="1">
                <a:solidFill>
                  <a:srgbClr val="000000"/>
                </a:solidFill>
                <a:latin typeface="NimbusSanL-Regu"/>
              </a:rPr>
              <a:t>eneficial</a:t>
            </a:r>
            <a:r>
              <a:rPr lang="cs-CZ" sz="2400" b="0" i="0" u="none" strike="noStrike" baseline="0" dirty="0">
                <a:solidFill>
                  <a:srgbClr val="000000"/>
                </a:solidFill>
                <a:latin typeface="NimbusSanL-Regu"/>
              </a:rPr>
              <a:t> </a:t>
            </a:r>
            <a:r>
              <a:rPr lang="cs-CZ" sz="2400" b="0" i="0" u="none" strike="noStrike" baseline="0" dirty="0" err="1">
                <a:solidFill>
                  <a:srgbClr val="000000"/>
                </a:solidFill>
                <a:latin typeface="NimbusSanL-Regu"/>
              </a:rPr>
              <a:t>effects</a:t>
            </a:r>
            <a:r>
              <a:rPr lang="cs-CZ" sz="2400" b="0" i="0" u="none" strike="noStrike" baseline="0" dirty="0">
                <a:solidFill>
                  <a:srgbClr val="000000"/>
                </a:solidFill>
                <a:latin typeface="NimbusSanL-Regu"/>
              </a:rPr>
              <a:t>:</a:t>
            </a:r>
          </a:p>
          <a:p>
            <a:r>
              <a:rPr lang="en-US" sz="2400" b="0" i="0" u="none" strike="noStrike" baseline="0" dirty="0">
                <a:solidFill>
                  <a:srgbClr val="3333B3"/>
                </a:solidFill>
                <a:latin typeface="NimbusSanL-Regu"/>
              </a:rPr>
              <a:t> </a:t>
            </a:r>
            <a:r>
              <a:rPr lang="cs-CZ" sz="2400" b="0" i="0" u="none" strike="noStrike" baseline="0" dirty="0">
                <a:solidFill>
                  <a:srgbClr val="3333B3"/>
                </a:solidFill>
                <a:latin typeface="NimbusSanL-Regu"/>
              </a:rPr>
              <a:t>	- </a:t>
            </a:r>
            <a:r>
              <a:rPr lang="en-US" sz="2400" b="0" i="0" u="none" strike="noStrike" baseline="0" dirty="0">
                <a:solidFill>
                  <a:srgbClr val="000000"/>
                </a:solidFill>
                <a:latin typeface="NimbusSanL-Regu"/>
              </a:rPr>
              <a:t>the most </a:t>
            </a:r>
            <a:r>
              <a:rPr lang="cs-CZ" sz="2400" dirty="0" err="1">
                <a:latin typeface="NimbusSanL-Regu"/>
              </a:rPr>
              <a:t>gentle</a:t>
            </a:r>
            <a:r>
              <a:rPr lang="cs-CZ" sz="2400" dirty="0">
                <a:latin typeface="NimbusSanL-Regu"/>
              </a:rPr>
              <a:t> </a:t>
            </a:r>
            <a:r>
              <a:rPr lang="cs-CZ" sz="2400" dirty="0" err="1">
                <a:latin typeface="NimbusSanL-Regu"/>
              </a:rPr>
              <a:t>heating</a:t>
            </a:r>
            <a:r>
              <a:rPr lang="cs-CZ" sz="2400" dirty="0">
                <a:latin typeface="NimbusSanL-Regu"/>
              </a:rPr>
              <a:t> </a:t>
            </a:r>
            <a:r>
              <a:rPr lang="en-US" sz="2400" b="0" i="0" u="none" strike="noStrike" baseline="0" dirty="0">
                <a:solidFill>
                  <a:srgbClr val="000000"/>
                </a:solidFill>
                <a:latin typeface="NimbusSanL-Regu"/>
              </a:rPr>
              <a:t>possible</a:t>
            </a:r>
          </a:p>
          <a:p>
            <a:r>
              <a:rPr lang="en-US" sz="2400" b="0" i="0" u="none" strike="noStrike" baseline="0" dirty="0">
                <a:solidFill>
                  <a:srgbClr val="3333B3"/>
                </a:solidFill>
                <a:latin typeface="NimbusSanL-Regu"/>
              </a:rPr>
              <a:t> </a:t>
            </a:r>
            <a:r>
              <a:rPr lang="cs-CZ" sz="2400" b="0" i="0" u="none" strike="noStrike" baseline="0" dirty="0">
                <a:solidFill>
                  <a:srgbClr val="3333B3"/>
                </a:solidFill>
                <a:latin typeface="NimbusSanL-Regu"/>
              </a:rPr>
              <a:t>	- </a:t>
            </a:r>
            <a:r>
              <a:rPr lang="en-US" sz="2400" b="0" i="0" u="none" strike="noStrike" baseline="0" dirty="0">
                <a:solidFill>
                  <a:srgbClr val="000000"/>
                </a:solidFill>
                <a:latin typeface="NimbusSanL-Regu"/>
              </a:rPr>
              <a:t>availability of rapid help for accidents and illness</a:t>
            </a:r>
            <a:endParaRPr lang="cs-CZ" sz="2400" b="0" i="0" u="none" strike="noStrike" baseline="0" dirty="0">
              <a:solidFill>
                <a:srgbClr val="000000"/>
              </a:solidFill>
              <a:latin typeface="NimbusSanL-Regu"/>
            </a:endParaRPr>
          </a:p>
          <a:p>
            <a:endParaRPr lang="en-US" sz="2400" b="0" i="0" u="none" strike="noStrike" baseline="0" dirty="0">
              <a:solidFill>
                <a:srgbClr val="000000"/>
              </a:solidFill>
              <a:latin typeface="NimbusSanL-Regu"/>
            </a:endParaRPr>
          </a:p>
          <a:p>
            <a:pPr marL="342900" indent="-342900">
              <a:buFontTx/>
              <a:buChar char="-"/>
            </a:pPr>
            <a:r>
              <a:rPr lang="en-US" sz="2400" b="0" i="0" u="none" strike="noStrike" baseline="0" dirty="0">
                <a:solidFill>
                  <a:srgbClr val="000000"/>
                </a:solidFill>
                <a:latin typeface="NimbusSanL-Regu"/>
              </a:rPr>
              <a:t>Higher incidence of tumors around the HV and VHV lines</a:t>
            </a:r>
            <a:r>
              <a:rPr lang="cs-CZ" sz="2400" b="0" i="0" u="none" strike="noStrike" baseline="0" dirty="0">
                <a:solidFill>
                  <a:srgbClr val="000000"/>
                </a:solidFill>
                <a:latin typeface="NimbusSanL-Regu"/>
              </a:rPr>
              <a:t> </a:t>
            </a:r>
            <a:r>
              <a:rPr lang="en-US" sz="2400" b="0" i="0" u="none" strike="noStrike" baseline="0" dirty="0">
                <a:solidFill>
                  <a:srgbClr val="000000"/>
                </a:solidFill>
                <a:latin typeface="NimbusSanL-Regu"/>
              </a:rPr>
              <a:t>was explained </a:t>
            </a:r>
            <a:r>
              <a:rPr lang="cs-CZ" sz="2400" b="0" i="0" u="none" strike="noStrike" baseline="0" dirty="0">
                <a:solidFill>
                  <a:srgbClr val="000000"/>
                </a:solidFill>
                <a:latin typeface="NimbusSanL-Regu"/>
              </a:rPr>
              <a:t>by </a:t>
            </a:r>
            <a:r>
              <a:rPr lang="en-US" sz="2400" b="0" i="0" u="none" strike="noStrike" baseline="0" dirty="0">
                <a:solidFill>
                  <a:srgbClr val="000000"/>
                </a:solidFill>
                <a:latin typeface="NimbusSanL-Regu"/>
              </a:rPr>
              <a:t>electrostatic</a:t>
            </a:r>
            <a:endParaRPr lang="cs-CZ" sz="2400" b="0" i="0" u="none" strike="noStrike" baseline="0" dirty="0">
              <a:solidFill>
                <a:srgbClr val="000000"/>
              </a:solidFill>
              <a:latin typeface="NimbusSanL-Regu"/>
            </a:endParaRPr>
          </a:p>
          <a:p>
            <a:r>
              <a:rPr lang="cs-CZ" sz="2400" dirty="0">
                <a:solidFill>
                  <a:srgbClr val="000000"/>
                </a:solidFill>
                <a:latin typeface="NimbusSanL-Regu"/>
              </a:rPr>
              <a:t>   </a:t>
            </a:r>
            <a:r>
              <a:rPr lang="en-US" sz="2400" b="0" i="0" u="none" strike="noStrike" baseline="0" dirty="0">
                <a:solidFill>
                  <a:srgbClr val="000000"/>
                </a:solidFill>
                <a:latin typeface="NimbusSanL-Regu"/>
              </a:rPr>
              <a:t> </a:t>
            </a:r>
            <a:r>
              <a:rPr lang="cs-CZ" sz="2400" b="0" i="0" u="none" strike="noStrike" baseline="0" dirty="0">
                <a:solidFill>
                  <a:srgbClr val="000000"/>
                </a:solidFill>
                <a:latin typeface="NimbusSanL-Regu"/>
              </a:rPr>
              <a:t> </a:t>
            </a:r>
            <a:r>
              <a:rPr lang="en-US" sz="2400" b="0" i="0" u="none" strike="noStrike" baseline="0" dirty="0">
                <a:solidFill>
                  <a:srgbClr val="000000"/>
                </a:solidFill>
                <a:latin typeface="NimbusSanL-Regu"/>
              </a:rPr>
              <a:t>ion concentration, unrelated to</a:t>
            </a:r>
            <a:r>
              <a:rPr lang="cs-CZ" sz="2400" b="0" i="0" u="none" strike="noStrike" baseline="0" dirty="0">
                <a:solidFill>
                  <a:srgbClr val="000000"/>
                </a:solidFill>
                <a:latin typeface="NimbusSanL-Regu"/>
              </a:rPr>
              <a:t> </a:t>
            </a:r>
            <a:r>
              <a:rPr lang="cs-CZ" sz="2400" b="0" i="0" u="none" strike="noStrike" baseline="0" dirty="0" err="1">
                <a:solidFill>
                  <a:srgbClr val="000000"/>
                </a:solidFill>
                <a:latin typeface="NimbusSanL-Regu"/>
              </a:rPr>
              <a:t>microwaves</a:t>
            </a:r>
            <a:endParaRPr lang="cs-CZ" sz="2400" dirty="0">
              <a:latin typeface="NimbusSanL-Regu"/>
            </a:endParaRPr>
          </a:p>
        </p:txBody>
      </p:sp>
      <p:pic>
        <p:nvPicPr>
          <p:cNvPr id="3" name="Obrázek 2"/>
          <p:cNvPicPr>
            <a:picLocks noChangeAspect="1"/>
          </p:cNvPicPr>
          <p:nvPr/>
        </p:nvPicPr>
        <p:blipFill>
          <a:blip r:embed="rId2"/>
          <a:stretch>
            <a:fillRect/>
          </a:stretch>
        </p:blipFill>
        <p:spPr>
          <a:xfrm>
            <a:off x="6980666" y="1257646"/>
            <a:ext cx="4524375" cy="2381250"/>
          </a:xfrm>
          <a:prstGeom prst="rect">
            <a:avLst/>
          </a:prstGeom>
        </p:spPr>
      </p:pic>
    </p:spTree>
    <p:extLst>
      <p:ext uri="{BB962C8B-B14F-4D97-AF65-F5344CB8AC3E}">
        <p14:creationId xmlns:p14="http://schemas.microsoft.com/office/powerpoint/2010/main" val="5186063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310551" y="873712"/>
            <a:ext cx="11455879" cy="4770537"/>
          </a:xfrm>
          <a:prstGeom prst="rect">
            <a:avLst/>
          </a:prstGeom>
        </p:spPr>
        <p:txBody>
          <a:bodyPr wrap="square">
            <a:spAutoFit/>
          </a:bodyPr>
          <a:lstStyle/>
          <a:p>
            <a:r>
              <a:rPr lang="cs-CZ" sz="3200" b="1" i="0" u="none" strike="noStrike" baseline="0" dirty="0">
                <a:solidFill>
                  <a:srgbClr val="3333B3"/>
                </a:solidFill>
                <a:latin typeface="NimbusSanL-Regu"/>
              </a:rPr>
              <a:t>         </a:t>
            </a:r>
            <a:r>
              <a:rPr lang="cs-CZ" sz="3200" b="1" i="0" u="none" strike="noStrike" baseline="0" dirty="0" err="1">
                <a:solidFill>
                  <a:srgbClr val="3333B3"/>
                </a:solidFill>
                <a:latin typeface="NimbusSanL-Regu"/>
              </a:rPr>
              <a:t>Ionizing</a:t>
            </a:r>
            <a:r>
              <a:rPr lang="cs-CZ" sz="3200" b="1" i="0" u="none" strike="noStrike" baseline="0" dirty="0">
                <a:solidFill>
                  <a:srgbClr val="3333B3"/>
                </a:solidFill>
                <a:latin typeface="NimbusSanL-Regu"/>
              </a:rPr>
              <a:t> </a:t>
            </a:r>
            <a:r>
              <a:rPr lang="cs-CZ" sz="3200" b="1" i="0" u="none" strike="noStrike" baseline="0" dirty="0" err="1">
                <a:solidFill>
                  <a:srgbClr val="3333B3"/>
                </a:solidFill>
                <a:latin typeface="NimbusSanL-Regu"/>
              </a:rPr>
              <a:t>radiation</a:t>
            </a:r>
            <a:endParaRPr lang="cs-CZ" sz="3200" b="1" i="0" u="none" strike="noStrike" baseline="0" dirty="0">
              <a:solidFill>
                <a:srgbClr val="3333B3"/>
              </a:solidFill>
              <a:latin typeface="NimbusSanL-Regu"/>
            </a:endParaRPr>
          </a:p>
          <a:p>
            <a:endParaRPr lang="cs-CZ" sz="3200" b="1" i="0" u="none" strike="noStrike" baseline="0" dirty="0">
              <a:solidFill>
                <a:srgbClr val="3333B3"/>
              </a:solidFill>
              <a:latin typeface="NimbusSanL-Regu"/>
            </a:endParaRPr>
          </a:p>
          <a:p>
            <a:r>
              <a:rPr lang="cs-CZ" sz="2400" b="0" i="0" u="none" strike="noStrike" baseline="0" dirty="0">
                <a:solidFill>
                  <a:srgbClr val="000000"/>
                </a:solidFill>
                <a:latin typeface="NimbusSanL-Regu"/>
              </a:rPr>
              <a:t>These </a:t>
            </a:r>
            <a:r>
              <a:rPr lang="cs-CZ" sz="2400" b="0" i="0" u="none" strike="noStrike" baseline="0" dirty="0" err="1">
                <a:solidFill>
                  <a:srgbClr val="000000"/>
                </a:solidFill>
                <a:latin typeface="NimbusSanL-Regu"/>
              </a:rPr>
              <a:t>include</a:t>
            </a:r>
            <a:r>
              <a:rPr lang="cs-CZ" sz="2400" b="0" i="0" u="none" strike="noStrike" baseline="0" dirty="0">
                <a:solidFill>
                  <a:srgbClr val="000000"/>
                </a:solidFill>
                <a:latin typeface="NimbusSanL-Regu"/>
              </a:rPr>
              <a:t>:</a:t>
            </a:r>
          </a:p>
          <a:p>
            <a:r>
              <a:rPr lang="en-US" sz="2400" b="0" i="0" u="none" strike="noStrike" baseline="0" dirty="0">
                <a:solidFill>
                  <a:srgbClr val="3333B3"/>
                </a:solidFill>
                <a:latin typeface="NimbusSanL-Regu"/>
              </a:rPr>
              <a:t> </a:t>
            </a:r>
            <a:r>
              <a:rPr lang="cs-CZ" sz="2400" b="0" i="0" u="none" strike="noStrike" baseline="0" dirty="0">
                <a:solidFill>
                  <a:srgbClr val="3333B3"/>
                </a:solidFill>
                <a:latin typeface="NimbusSanL-Regu"/>
              </a:rPr>
              <a:t>	- </a:t>
            </a:r>
            <a:r>
              <a:rPr lang="en-US" sz="2400" b="0" i="0" u="none" strike="noStrike" baseline="0" dirty="0">
                <a:solidFill>
                  <a:srgbClr val="000000"/>
                </a:solidFill>
                <a:latin typeface="NimbusSanL-Regu"/>
              </a:rPr>
              <a:t>electromagnetic radiation with a wavelength shorter than</a:t>
            </a:r>
            <a:r>
              <a:rPr lang="cs-CZ" sz="2400" b="0" i="0" u="none" strike="noStrike" baseline="0" dirty="0">
                <a:solidFill>
                  <a:srgbClr val="000000"/>
                </a:solidFill>
                <a:latin typeface="NimbusSanL-Regu"/>
              </a:rPr>
              <a:t> UV-C,</a:t>
            </a:r>
          </a:p>
          <a:p>
            <a:r>
              <a:rPr lang="cs-CZ" sz="2400" b="0" i="0" u="none" strike="noStrike" baseline="0" dirty="0">
                <a:solidFill>
                  <a:srgbClr val="3333B3"/>
                </a:solidFill>
                <a:latin typeface="NimbusSanL-Regu"/>
              </a:rPr>
              <a:t> 		- </a:t>
            </a:r>
            <a:r>
              <a:rPr lang="cs-CZ" sz="2400" b="0" i="0" u="none" strike="noStrike" baseline="0" dirty="0">
                <a:solidFill>
                  <a:srgbClr val="000000"/>
                </a:solidFill>
                <a:latin typeface="NimbusSanL-Regu"/>
              </a:rPr>
              <a:t>RTG </a:t>
            </a:r>
            <a:r>
              <a:rPr lang="cs-CZ" sz="2400" b="0" i="0" u="none" strike="noStrike" baseline="0" dirty="0" err="1">
                <a:solidFill>
                  <a:srgbClr val="000000"/>
                </a:solidFill>
                <a:latin typeface="NimbusSanL-Regu"/>
              </a:rPr>
              <a:t>radiation</a:t>
            </a:r>
            <a:endParaRPr lang="cs-CZ" sz="2400" b="0" i="0" u="none" strike="noStrike" baseline="0" dirty="0">
              <a:solidFill>
                <a:srgbClr val="000000"/>
              </a:solidFill>
              <a:latin typeface="NimbusSanL-Regu"/>
            </a:endParaRPr>
          </a:p>
          <a:p>
            <a:r>
              <a:rPr lang="cs-CZ" sz="2400" b="0" i="0" u="none" strike="noStrike" baseline="0" dirty="0">
                <a:solidFill>
                  <a:srgbClr val="3333B3"/>
                </a:solidFill>
                <a:latin typeface="NimbusSanL-Regu"/>
              </a:rPr>
              <a:t> 		- </a:t>
            </a:r>
            <a:r>
              <a:rPr lang="el-GR" sz="2400" dirty="0"/>
              <a:t> γ </a:t>
            </a:r>
            <a:r>
              <a:rPr lang="cs-CZ" sz="2400" b="0" i="0" u="none" strike="noStrike" baseline="0" dirty="0">
                <a:solidFill>
                  <a:srgbClr val="000000"/>
                </a:solidFill>
                <a:latin typeface="NimbusSanL-Regu"/>
              </a:rPr>
              <a:t> </a:t>
            </a:r>
            <a:r>
              <a:rPr lang="cs-CZ" sz="2400" b="0" i="0" u="none" strike="noStrike" baseline="0" dirty="0" err="1">
                <a:solidFill>
                  <a:srgbClr val="000000"/>
                </a:solidFill>
                <a:latin typeface="NimbusSanL-Regu"/>
              </a:rPr>
              <a:t>radiation</a:t>
            </a:r>
            <a:endParaRPr lang="cs-CZ" sz="2400" b="0" i="0" u="none" strike="noStrike" baseline="0" dirty="0">
              <a:solidFill>
                <a:srgbClr val="000000"/>
              </a:solidFill>
              <a:latin typeface="NimbusSanL-Regu"/>
            </a:endParaRPr>
          </a:p>
          <a:p>
            <a:r>
              <a:rPr lang="cs-CZ" sz="2400" b="0" i="0" u="none" strike="noStrike" baseline="0" dirty="0">
                <a:solidFill>
                  <a:srgbClr val="3333B3"/>
                </a:solidFill>
                <a:latin typeface="NimbusSanL-Regu"/>
              </a:rPr>
              <a:t> 		- </a:t>
            </a:r>
            <a:r>
              <a:rPr lang="cs-CZ" sz="2400" b="0" i="0" u="none" strike="noStrike" baseline="0" dirty="0" err="1">
                <a:solidFill>
                  <a:srgbClr val="000000"/>
                </a:solidFill>
                <a:latin typeface="NimbusSanL-Regu"/>
              </a:rPr>
              <a:t>cosmic</a:t>
            </a:r>
            <a:r>
              <a:rPr lang="cs-CZ" sz="2400" b="0" i="0" u="none" strike="noStrike" baseline="0" dirty="0">
                <a:solidFill>
                  <a:srgbClr val="000000"/>
                </a:solidFill>
                <a:latin typeface="NimbusSanL-Regu"/>
              </a:rPr>
              <a:t> </a:t>
            </a:r>
            <a:r>
              <a:rPr lang="cs-CZ" sz="2400" b="0" i="0" u="none" strike="noStrike" baseline="0" dirty="0" err="1">
                <a:solidFill>
                  <a:srgbClr val="000000"/>
                </a:solidFill>
                <a:latin typeface="NimbusSanL-Regu"/>
              </a:rPr>
              <a:t>rays</a:t>
            </a:r>
            <a:endParaRPr lang="cs-CZ" sz="2400" b="0" i="0" u="none" strike="noStrike" baseline="0" dirty="0">
              <a:solidFill>
                <a:srgbClr val="000000"/>
              </a:solidFill>
              <a:latin typeface="NimbusSanL-Regu"/>
            </a:endParaRPr>
          </a:p>
          <a:p>
            <a:r>
              <a:rPr lang="en-US" sz="2400" b="0" i="0" u="none" strike="noStrike" baseline="0" dirty="0">
                <a:solidFill>
                  <a:srgbClr val="3333B3"/>
                </a:solidFill>
                <a:latin typeface="NimbusSanL-Regu"/>
              </a:rPr>
              <a:t> </a:t>
            </a:r>
            <a:r>
              <a:rPr lang="cs-CZ" sz="2400" b="0" i="0" u="none" strike="noStrike" baseline="0" dirty="0">
                <a:solidFill>
                  <a:srgbClr val="3333B3"/>
                </a:solidFill>
                <a:latin typeface="NimbusSanL-Regu"/>
              </a:rPr>
              <a:t>	- </a:t>
            </a:r>
            <a:r>
              <a:rPr lang="el-GR" sz="2400" dirty="0"/>
              <a:t>α </a:t>
            </a:r>
            <a:r>
              <a:rPr lang="en-US" sz="2400" b="0" i="0" u="none" strike="noStrike" baseline="0" dirty="0">
                <a:solidFill>
                  <a:srgbClr val="000000"/>
                </a:solidFill>
                <a:latin typeface="NimbusSanL-Regu"/>
              </a:rPr>
              <a:t>radiation (nuclei of helium atoms)</a:t>
            </a:r>
          </a:p>
          <a:p>
            <a:r>
              <a:rPr lang="en-US" sz="2400" b="0" i="0" u="none" strike="noStrike" baseline="0" dirty="0">
                <a:solidFill>
                  <a:srgbClr val="3333B3"/>
                </a:solidFill>
                <a:latin typeface="NimbusSanL-Regu"/>
              </a:rPr>
              <a:t> </a:t>
            </a:r>
            <a:r>
              <a:rPr lang="cs-CZ" sz="2400" b="0" i="0" u="none" strike="noStrike" baseline="0" dirty="0">
                <a:solidFill>
                  <a:srgbClr val="3333B3"/>
                </a:solidFill>
                <a:latin typeface="NimbusSanL-Regu"/>
              </a:rPr>
              <a:t>	- </a:t>
            </a:r>
            <a:r>
              <a:rPr lang="el-GR" sz="2400" dirty="0"/>
              <a:t>β </a:t>
            </a:r>
            <a:r>
              <a:rPr lang="en-US" sz="2400" b="0" i="0" u="none" strike="noStrike" baseline="0" dirty="0">
                <a:solidFill>
                  <a:srgbClr val="000000"/>
                </a:solidFill>
                <a:latin typeface="NimbusSanL-Regu"/>
              </a:rPr>
              <a:t>radiation (stream of electrons, or like +, a stream of</a:t>
            </a:r>
            <a:r>
              <a:rPr lang="cs-CZ" sz="2400" b="0" i="0" u="none" strike="noStrike" baseline="0" dirty="0">
                <a:solidFill>
                  <a:srgbClr val="000000"/>
                </a:solidFill>
                <a:latin typeface="NimbusSanL-Regu"/>
              </a:rPr>
              <a:t> </a:t>
            </a:r>
            <a:r>
              <a:rPr lang="cs-CZ" sz="2400" b="0" i="0" u="none" strike="noStrike" baseline="0" dirty="0" err="1">
                <a:solidFill>
                  <a:srgbClr val="000000"/>
                </a:solidFill>
                <a:latin typeface="NimbusSanL-Regu"/>
              </a:rPr>
              <a:t>positrons</a:t>
            </a:r>
            <a:r>
              <a:rPr lang="cs-CZ" sz="2400" b="0" i="0" u="none" strike="noStrike" baseline="0" dirty="0">
                <a:solidFill>
                  <a:srgbClr val="000000"/>
                </a:solidFill>
                <a:latin typeface="NimbusSanL-Regu"/>
              </a:rPr>
              <a:t>)</a:t>
            </a:r>
          </a:p>
          <a:p>
            <a:r>
              <a:rPr lang="cs-CZ" sz="2400" b="0" i="0" u="none" strike="noStrike" baseline="0" dirty="0">
                <a:solidFill>
                  <a:srgbClr val="3333B3"/>
                </a:solidFill>
                <a:latin typeface="NimbusSanL-Regu"/>
              </a:rPr>
              <a:t> 	- </a:t>
            </a:r>
            <a:r>
              <a:rPr lang="cs-CZ" sz="2400" b="0" i="0" u="none" strike="noStrike" baseline="0" dirty="0">
                <a:solidFill>
                  <a:srgbClr val="000000"/>
                </a:solidFill>
                <a:latin typeface="NimbusSanL-Regu"/>
              </a:rPr>
              <a:t>neutron </a:t>
            </a:r>
            <a:r>
              <a:rPr lang="cs-CZ" sz="2400" b="0" i="0" u="none" strike="noStrike" baseline="0" dirty="0" err="1">
                <a:solidFill>
                  <a:srgbClr val="000000"/>
                </a:solidFill>
                <a:latin typeface="NimbusSanL-Regu"/>
              </a:rPr>
              <a:t>radiation</a:t>
            </a:r>
            <a:endParaRPr lang="cs-CZ" sz="2400" b="0" i="0" u="none" strike="noStrike" baseline="0" dirty="0">
              <a:solidFill>
                <a:srgbClr val="000000"/>
              </a:solidFill>
              <a:latin typeface="NimbusSanL-Regu"/>
            </a:endParaRPr>
          </a:p>
          <a:p>
            <a:r>
              <a:rPr lang="en-US" sz="2400" b="0" i="0" u="none" strike="noStrike" baseline="0" dirty="0">
                <a:solidFill>
                  <a:srgbClr val="000000"/>
                </a:solidFill>
                <a:latin typeface="NimbusSanL-Regu"/>
              </a:rPr>
              <a:t>Some particulate radiation does not ionize, </a:t>
            </a:r>
            <a:r>
              <a:rPr lang="en-US" sz="2400" b="0" i="0" u="none" strike="noStrike" baseline="0" dirty="0" err="1">
                <a:solidFill>
                  <a:srgbClr val="000000"/>
                </a:solidFill>
                <a:latin typeface="NimbusSanL-Regu"/>
              </a:rPr>
              <a:t>eg</a:t>
            </a:r>
            <a:r>
              <a:rPr lang="en-US" sz="2400" b="0" i="0" u="none" strike="noStrike" baseline="0" dirty="0">
                <a:solidFill>
                  <a:srgbClr val="000000"/>
                </a:solidFill>
                <a:latin typeface="NimbusSanL-Regu"/>
              </a:rPr>
              <a:t> neutrino, which</a:t>
            </a:r>
            <a:r>
              <a:rPr lang="cs-CZ" sz="2400" b="0" i="0" u="none" strike="noStrike" baseline="0" dirty="0">
                <a:solidFill>
                  <a:srgbClr val="000000"/>
                </a:solidFill>
                <a:latin typeface="NimbusSanL-Regu"/>
              </a:rPr>
              <a:t> </a:t>
            </a:r>
            <a:r>
              <a:rPr lang="en-US" sz="2400" b="0" i="0" u="none" strike="noStrike" baseline="0" dirty="0">
                <a:solidFill>
                  <a:srgbClr val="000000"/>
                </a:solidFill>
                <a:latin typeface="NimbusSanL-Regu"/>
              </a:rPr>
              <a:t>pass freely without interaction with the mass of the whole</a:t>
            </a:r>
            <a:r>
              <a:rPr lang="cs-CZ" sz="2400" b="0" i="0" u="none" strike="noStrike" baseline="0" dirty="0">
                <a:solidFill>
                  <a:srgbClr val="000000"/>
                </a:solidFill>
                <a:latin typeface="NimbusSanL-Regu"/>
              </a:rPr>
              <a:t> </a:t>
            </a:r>
            <a:r>
              <a:rPr lang="en-US" sz="2400" b="0" i="0" u="none" strike="noStrike" baseline="0" dirty="0">
                <a:solidFill>
                  <a:srgbClr val="000000"/>
                </a:solidFill>
                <a:latin typeface="NimbusSanL-Regu"/>
              </a:rPr>
              <a:t>planet, others are high</a:t>
            </a:r>
            <a:r>
              <a:rPr lang="cs-CZ" sz="2400" b="0" i="0" u="none" strike="noStrike" baseline="0" dirty="0" err="1">
                <a:solidFill>
                  <a:srgbClr val="000000"/>
                </a:solidFill>
                <a:latin typeface="NimbusSanL-Regu"/>
              </a:rPr>
              <a:t>ly</a:t>
            </a:r>
            <a:r>
              <a:rPr lang="en-US" sz="2400" b="0" i="0" u="none" strike="noStrike" baseline="0" dirty="0">
                <a:solidFill>
                  <a:srgbClr val="000000"/>
                </a:solidFill>
                <a:latin typeface="NimbusSanL-Regu"/>
              </a:rPr>
              <a:t> exotic.</a:t>
            </a:r>
            <a:endParaRPr lang="cs-CZ" sz="2400" dirty="0">
              <a:latin typeface="NimbusSanL-Regu"/>
            </a:endParaRPr>
          </a:p>
        </p:txBody>
      </p:sp>
      <p:pic>
        <p:nvPicPr>
          <p:cNvPr id="4" name="Obrázek 3"/>
          <p:cNvPicPr>
            <a:picLocks noChangeAspect="1"/>
          </p:cNvPicPr>
          <p:nvPr/>
        </p:nvPicPr>
        <p:blipFill>
          <a:blip r:embed="rId2"/>
          <a:stretch>
            <a:fillRect/>
          </a:stretch>
        </p:blipFill>
        <p:spPr>
          <a:xfrm>
            <a:off x="7372865" y="155259"/>
            <a:ext cx="4065898" cy="2142542"/>
          </a:xfrm>
          <a:prstGeom prst="rect">
            <a:avLst/>
          </a:prstGeom>
        </p:spPr>
      </p:pic>
      <p:pic>
        <p:nvPicPr>
          <p:cNvPr id="5" name="Obrázek 4"/>
          <p:cNvPicPr>
            <a:picLocks noChangeAspect="1"/>
          </p:cNvPicPr>
          <p:nvPr/>
        </p:nvPicPr>
        <p:blipFill>
          <a:blip r:embed="rId3"/>
          <a:stretch>
            <a:fillRect/>
          </a:stretch>
        </p:blipFill>
        <p:spPr>
          <a:xfrm>
            <a:off x="6367848" y="2693064"/>
            <a:ext cx="2300581" cy="1453967"/>
          </a:xfrm>
          <a:prstGeom prst="rect">
            <a:avLst/>
          </a:prstGeom>
        </p:spPr>
      </p:pic>
      <p:pic>
        <p:nvPicPr>
          <p:cNvPr id="6" name="Obrázek 5"/>
          <p:cNvPicPr>
            <a:picLocks noChangeAspect="1"/>
          </p:cNvPicPr>
          <p:nvPr/>
        </p:nvPicPr>
        <p:blipFill>
          <a:blip r:embed="rId4"/>
          <a:stretch>
            <a:fillRect/>
          </a:stretch>
        </p:blipFill>
        <p:spPr>
          <a:xfrm>
            <a:off x="8748584" y="2802070"/>
            <a:ext cx="2189064" cy="1344961"/>
          </a:xfrm>
          <a:prstGeom prst="rect">
            <a:avLst/>
          </a:prstGeom>
        </p:spPr>
      </p:pic>
      <p:pic>
        <p:nvPicPr>
          <p:cNvPr id="7" name="Obrázek 6"/>
          <p:cNvPicPr>
            <a:picLocks noChangeAspect="1"/>
          </p:cNvPicPr>
          <p:nvPr/>
        </p:nvPicPr>
        <p:blipFill>
          <a:blip r:embed="rId5"/>
          <a:stretch>
            <a:fillRect/>
          </a:stretch>
        </p:blipFill>
        <p:spPr>
          <a:xfrm>
            <a:off x="10118092" y="3443417"/>
            <a:ext cx="2207390" cy="1207884"/>
          </a:xfrm>
          <a:prstGeom prst="rect">
            <a:avLst/>
          </a:prstGeom>
        </p:spPr>
      </p:pic>
    </p:spTree>
    <p:extLst>
      <p:ext uri="{BB962C8B-B14F-4D97-AF65-F5344CB8AC3E}">
        <p14:creationId xmlns:p14="http://schemas.microsoft.com/office/powerpoint/2010/main" val="10613981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810884" y="1439290"/>
            <a:ext cx="10817524" cy="2923877"/>
          </a:xfrm>
          <a:prstGeom prst="rect">
            <a:avLst/>
          </a:prstGeom>
        </p:spPr>
        <p:txBody>
          <a:bodyPr wrap="square">
            <a:spAutoFit/>
          </a:bodyPr>
          <a:lstStyle/>
          <a:p>
            <a:pPr algn="ctr"/>
            <a:r>
              <a:rPr lang="cs-CZ" sz="3200" b="0" i="0" u="none" strike="noStrike" baseline="0" dirty="0" err="1">
                <a:solidFill>
                  <a:srgbClr val="3333B3"/>
                </a:solidFill>
                <a:latin typeface="NimbusSanL-Regu"/>
              </a:rPr>
              <a:t>Penetration</a:t>
            </a:r>
            <a:r>
              <a:rPr lang="cs-CZ" sz="3200" b="0" i="0" u="none" strike="noStrike" baseline="0" dirty="0">
                <a:solidFill>
                  <a:srgbClr val="3333B3"/>
                </a:solidFill>
                <a:latin typeface="NimbusSanL-Regu"/>
              </a:rPr>
              <a:t> </a:t>
            </a:r>
            <a:r>
              <a:rPr lang="cs-CZ" sz="3200" b="0" i="0" u="none" strike="noStrike" baseline="0" dirty="0" err="1">
                <a:solidFill>
                  <a:srgbClr val="3333B3"/>
                </a:solidFill>
                <a:latin typeface="NimbusSanL-Regu"/>
              </a:rPr>
              <a:t>of</a:t>
            </a:r>
            <a:r>
              <a:rPr lang="cs-CZ" sz="3200" b="0" i="0" u="none" strike="noStrike" baseline="0" dirty="0">
                <a:solidFill>
                  <a:srgbClr val="3333B3"/>
                </a:solidFill>
                <a:latin typeface="NimbusSanL-Regu"/>
              </a:rPr>
              <a:t> </a:t>
            </a:r>
            <a:r>
              <a:rPr lang="cs-CZ" sz="3200" b="0" i="0" u="none" strike="noStrike" baseline="0" dirty="0" err="1">
                <a:solidFill>
                  <a:srgbClr val="3333B3"/>
                </a:solidFill>
                <a:latin typeface="NimbusSanL-Regu"/>
              </a:rPr>
              <a:t>radiation</a:t>
            </a:r>
            <a:endParaRPr lang="cs-CZ" sz="3200" b="0" i="0" u="none" strike="noStrike" baseline="0" dirty="0">
              <a:solidFill>
                <a:srgbClr val="3333B3"/>
              </a:solidFill>
              <a:latin typeface="NimbusSanL-Regu"/>
            </a:endParaRPr>
          </a:p>
          <a:p>
            <a:pPr algn="ctr"/>
            <a:endParaRPr lang="cs-CZ" sz="3200" dirty="0">
              <a:solidFill>
                <a:srgbClr val="3333B3"/>
              </a:solidFill>
              <a:latin typeface="NimbusSanL-Regu"/>
            </a:endParaRPr>
          </a:p>
          <a:p>
            <a:pPr algn="ctr"/>
            <a:endParaRPr lang="cs-CZ" sz="2400" b="0" i="0" u="none" strike="noStrike" baseline="0" dirty="0">
              <a:solidFill>
                <a:srgbClr val="3333B3"/>
              </a:solidFill>
              <a:latin typeface="NimbusSanL-Regu"/>
            </a:endParaRPr>
          </a:p>
          <a:p>
            <a:r>
              <a:rPr lang="en-US" sz="2400" b="0" i="0" u="none" strike="noStrike" baseline="0" dirty="0">
                <a:solidFill>
                  <a:srgbClr val="3333B3"/>
                </a:solidFill>
                <a:latin typeface="NimbusSanL-Regu"/>
              </a:rPr>
              <a:t>To cause harm the radiation must:</a:t>
            </a:r>
            <a:endParaRPr lang="cs-CZ" sz="2400" b="0" i="0" u="none" strike="noStrike" baseline="0" dirty="0">
              <a:solidFill>
                <a:srgbClr val="3333B3"/>
              </a:solidFill>
              <a:latin typeface="NimbusSanL-Regu"/>
            </a:endParaRPr>
          </a:p>
          <a:p>
            <a:endParaRPr lang="en-US" sz="2400" b="0" i="0" u="none" strike="noStrike" baseline="0" dirty="0">
              <a:solidFill>
                <a:srgbClr val="3333B3"/>
              </a:solidFill>
              <a:latin typeface="NimbusSanL-Regu"/>
            </a:endParaRPr>
          </a:p>
          <a:p>
            <a:r>
              <a:rPr lang="cs-CZ" sz="2400" b="0" i="0" u="none" strike="noStrike" baseline="0" dirty="0">
                <a:solidFill>
                  <a:srgbClr val="3333B3"/>
                </a:solidFill>
                <a:latin typeface="NimbusSanL-Regu"/>
              </a:rPr>
              <a:t> 	- </a:t>
            </a:r>
            <a:r>
              <a:rPr lang="cs-CZ" sz="2400" dirty="0" err="1">
                <a:solidFill>
                  <a:srgbClr val="000000"/>
                </a:solidFill>
                <a:latin typeface="NimbusSanL-Regu"/>
              </a:rPr>
              <a:t>p</a:t>
            </a:r>
            <a:r>
              <a:rPr lang="cs-CZ" sz="2400" b="0" i="0" u="none" strike="noStrike" baseline="0" dirty="0" err="1">
                <a:solidFill>
                  <a:srgbClr val="000000"/>
                </a:solidFill>
                <a:latin typeface="NimbusSanL-Regu"/>
              </a:rPr>
              <a:t>enetrate</a:t>
            </a:r>
            <a:r>
              <a:rPr lang="cs-CZ" sz="2400" b="0" i="0" u="none" strike="noStrike" baseline="0" dirty="0">
                <a:solidFill>
                  <a:srgbClr val="000000"/>
                </a:solidFill>
                <a:latin typeface="NimbusSanL-Regu"/>
              </a:rPr>
              <a:t> </a:t>
            </a:r>
            <a:r>
              <a:rPr lang="cs-CZ" sz="2400" b="0" i="0" u="none" strike="noStrike" baseline="0" dirty="0" err="1">
                <a:solidFill>
                  <a:srgbClr val="000000"/>
                </a:solidFill>
                <a:latin typeface="NimbusSanL-Regu"/>
              </a:rPr>
              <a:t>into</a:t>
            </a:r>
            <a:r>
              <a:rPr lang="cs-CZ" sz="2400" b="0" i="0" u="none" strike="noStrike" baseline="0" dirty="0">
                <a:solidFill>
                  <a:srgbClr val="000000"/>
                </a:solidFill>
                <a:latin typeface="NimbusSanL-Regu"/>
              </a:rPr>
              <a:t> </a:t>
            </a:r>
            <a:r>
              <a:rPr lang="cs-CZ" sz="2400" b="0" i="0" u="none" strike="noStrike" baseline="0" dirty="0" err="1">
                <a:solidFill>
                  <a:srgbClr val="000000"/>
                </a:solidFill>
                <a:latin typeface="NimbusSanL-Regu"/>
              </a:rPr>
              <a:t>living</a:t>
            </a:r>
            <a:r>
              <a:rPr lang="cs-CZ" sz="2400" b="0" i="0" u="none" strike="noStrike" baseline="0" dirty="0">
                <a:solidFill>
                  <a:srgbClr val="000000"/>
                </a:solidFill>
                <a:latin typeface="NimbusSanL-Regu"/>
              </a:rPr>
              <a:t> </a:t>
            </a:r>
            <a:r>
              <a:rPr lang="cs-CZ" sz="2400" b="0" i="0" u="none" strike="noStrike" baseline="0" dirty="0" err="1">
                <a:solidFill>
                  <a:srgbClr val="000000"/>
                </a:solidFill>
                <a:latin typeface="NimbusSanL-Regu"/>
              </a:rPr>
              <a:t>tissue</a:t>
            </a:r>
            <a:endParaRPr lang="cs-CZ" sz="2400" b="0" i="0" u="none" strike="noStrike" baseline="0" dirty="0">
              <a:solidFill>
                <a:srgbClr val="000000"/>
              </a:solidFill>
              <a:latin typeface="NimbusSanL-Regu"/>
            </a:endParaRPr>
          </a:p>
          <a:p>
            <a:r>
              <a:rPr lang="en-US" sz="2400" b="0" i="0" u="none" strike="noStrike" baseline="0" dirty="0">
                <a:solidFill>
                  <a:srgbClr val="3333B3"/>
                </a:solidFill>
                <a:latin typeface="NimbusSanL-Regu"/>
              </a:rPr>
              <a:t> </a:t>
            </a:r>
            <a:r>
              <a:rPr lang="cs-CZ" sz="2400" b="0" i="0" u="none" strike="noStrike" baseline="0" dirty="0">
                <a:solidFill>
                  <a:srgbClr val="3333B3"/>
                </a:solidFill>
                <a:latin typeface="NimbusSanL-Regu"/>
              </a:rPr>
              <a:t>	- </a:t>
            </a:r>
            <a:r>
              <a:rPr lang="cs-CZ" sz="2400" dirty="0">
                <a:solidFill>
                  <a:srgbClr val="000000"/>
                </a:solidFill>
                <a:latin typeface="NimbusSanL-Regu"/>
              </a:rPr>
              <a:t>a</a:t>
            </a:r>
            <a:r>
              <a:rPr lang="en-US" sz="2400" b="0" i="0" u="none" strike="noStrike" baseline="0" dirty="0">
                <a:solidFill>
                  <a:srgbClr val="000000"/>
                </a:solidFill>
                <a:latin typeface="NimbusSanL-Regu"/>
              </a:rPr>
              <a:t>t least partially interact with matter and pass on it its</a:t>
            </a:r>
            <a:r>
              <a:rPr lang="cs-CZ" sz="2400" b="0" i="0" u="none" strike="noStrike" baseline="0" dirty="0">
                <a:solidFill>
                  <a:srgbClr val="000000"/>
                </a:solidFill>
                <a:latin typeface="NimbusSanL-Regu"/>
              </a:rPr>
              <a:t> </a:t>
            </a:r>
            <a:r>
              <a:rPr lang="cs-CZ" sz="2400" b="0" i="0" u="none" strike="noStrike" baseline="0" dirty="0" err="1">
                <a:solidFill>
                  <a:srgbClr val="000000"/>
                </a:solidFill>
                <a:latin typeface="NimbusSanL-Regu"/>
              </a:rPr>
              <a:t>energy</a:t>
            </a:r>
            <a:r>
              <a:rPr lang="cs-CZ" sz="2400" b="0" i="0" u="none" strike="noStrike" baseline="0" dirty="0">
                <a:solidFill>
                  <a:srgbClr val="000000"/>
                </a:solidFill>
                <a:latin typeface="NimbusSanL-Regu"/>
              </a:rPr>
              <a:t> (</a:t>
            </a:r>
            <a:r>
              <a:rPr lang="cs-CZ" sz="2400" b="0" i="0" u="none" strike="noStrike" baseline="0" dirty="0" err="1">
                <a:solidFill>
                  <a:srgbClr val="000000"/>
                </a:solidFill>
                <a:latin typeface="NimbusSanL-Regu"/>
              </a:rPr>
              <a:t>or</a:t>
            </a:r>
            <a:r>
              <a:rPr lang="cs-CZ" sz="2400" b="0" i="0" u="none" strike="noStrike" baseline="0" dirty="0">
                <a:solidFill>
                  <a:srgbClr val="000000"/>
                </a:solidFill>
                <a:latin typeface="NimbusSanL-Regu"/>
              </a:rPr>
              <a:t> part </a:t>
            </a:r>
            <a:r>
              <a:rPr lang="cs-CZ" sz="2400" b="0" i="0" u="none" strike="noStrike" baseline="0" dirty="0" err="1">
                <a:solidFill>
                  <a:srgbClr val="000000"/>
                </a:solidFill>
                <a:latin typeface="NimbusSanL-Regu"/>
              </a:rPr>
              <a:t>of</a:t>
            </a:r>
            <a:r>
              <a:rPr lang="cs-CZ" sz="2400" b="0" i="0" u="none" strike="noStrike" baseline="0" dirty="0">
                <a:solidFill>
                  <a:srgbClr val="000000"/>
                </a:solidFill>
                <a:latin typeface="NimbusSanL-Regu"/>
              </a:rPr>
              <a:t> </a:t>
            </a:r>
            <a:r>
              <a:rPr lang="cs-CZ" sz="2400" b="0" i="0" u="none" strike="noStrike" baseline="0" dirty="0" err="1">
                <a:solidFill>
                  <a:srgbClr val="000000"/>
                </a:solidFill>
                <a:latin typeface="NimbusSanL-Regu"/>
              </a:rPr>
              <a:t>it</a:t>
            </a:r>
            <a:r>
              <a:rPr lang="cs-CZ" sz="2400" b="0" i="0" u="none" strike="noStrike" baseline="0" dirty="0">
                <a:solidFill>
                  <a:srgbClr val="000000"/>
                </a:solidFill>
                <a:latin typeface="NimbusSanL-Regu"/>
              </a:rPr>
              <a:t>)</a:t>
            </a:r>
            <a:endParaRPr lang="cs-CZ" sz="2400" dirty="0">
              <a:latin typeface="NimbusSanL-Regu"/>
            </a:endParaRPr>
          </a:p>
        </p:txBody>
      </p:sp>
    </p:spTree>
    <p:extLst>
      <p:ext uri="{BB962C8B-B14F-4D97-AF65-F5344CB8AC3E}">
        <p14:creationId xmlns:p14="http://schemas.microsoft.com/office/powerpoint/2010/main" val="1188595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2"/>
          <a:stretch>
            <a:fillRect/>
          </a:stretch>
        </p:blipFill>
        <p:spPr>
          <a:xfrm>
            <a:off x="1647566" y="1501646"/>
            <a:ext cx="8704130" cy="4964579"/>
          </a:xfrm>
          <a:prstGeom prst="rect">
            <a:avLst/>
          </a:prstGeom>
        </p:spPr>
      </p:pic>
      <p:sp>
        <p:nvSpPr>
          <p:cNvPr id="3" name="TextovéPole 2"/>
          <p:cNvSpPr txBox="1"/>
          <p:nvPr/>
        </p:nvSpPr>
        <p:spPr>
          <a:xfrm>
            <a:off x="1317868" y="303061"/>
            <a:ext cx="9461501" cy="584775"/>
          </a:xfrm>
          <a:prstGeom prst="rect">
            <a:avLst/>
          </a:prstGeom>
          <a:noFill/>
        </p:spPr>
        <p:txBody>
          <a:bodyPr wrap="none" rtlCol="0">
            <a:spAutoFit/>
          </a:bodyPr>
          <a:lstStyle/>
          <a:p>
            <a:r>
              <a:rPr lang="cs-CZ" sz="3200" b="1" dirty="0" err="1"/>
              <a:t>Levels</a:t>
            </a:r>
            <a:r>
              <a:rPr lang="cs-CZ" sz="3200" b="1" dirty="0"/>
              <a:t> </a:t>
            </a:r>
            <a:r>
              <a:rPr lang="cs-CZ" sz="3200" b="1" dirty="0" err="1"/>
              <a:t>of</a:t>
            </a:r>
            <a:r>
              <a:rPr lang="cs-CZ" sz="3200" b="1" dirty="0"/>
              <a:t> </a:t>
            </a:r>
            <a:r>
              <a:rPr lang="cs-CZ" sz="3200" b="1" dirty="0" err="1"/>
              <a:t>incidents</a:t>
            </a:r>
            <a:r>
              <a:rPr lang="cs-CZ" sz="3200" b="1" dirty="0"/>
              <a:t>/</a:t>
            </a:r>
            <a:r>
              <a:rPr lang="cs-CZ" sz="3200" b="1" dirty="0" err="1"/>
              <a:t>accidents</a:t>
            </a:r>
            <a:r>
              <a:rPr lang="cs-CZ" sz="3200" b="1" dirty="0"/>
              <a:t> in </a:t>
            </a:r>
            <a:r>
              <a:rPr lang="cs-CZ" sz="3200" b="1" dirty="0" err="1"/>
              <a:t>nuclear</a:t>
            </a:r>
            <a:r>
              <a:rPr lang="cs-CZ" sz="3200" b="1" dirty="0"/>
              <a:t> </a:t>
            </a:r>
            <a:r>
              <a:rPr lang="cs-CZ" sz="3200" b="1" dirty="0" err="1"/>
              <a:t>power</a:t>
            </a:r>
            <a:r>
              <a:rPr lang="cs-CZ" sz="3200" b="1" dirty="0"/>
              <a:t> </a:t>
            </a:r>
            <a:r>
              <a:rPr lang="cs-CZ" sz="3200" b="1" dirty="0" err="1"/>
              <a:t>stations</a:t>
            </a:r>
            <a:endParaRPr lang="cs-CZ" sz="3200" b="1" dirty="0"/>
          </a:p>
        </p:txBody>
      </p:sp>
    </p:spTree>
    <p:extLst>
      <p:ext uri="{BB962C8B-B14F-4D97-AF65-F5344CB8AC3E}">
        <p14:creationId xmlns:p14="http://schemas.microsoft.com/office/powerpoint/2010/main" val="2935540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2"/>
          <a:stretch>
            <a:fillRect/>
          </a:stretch>
        </p:blipFill>
        <p:spPr>
          <a:xfrm>
            <a:off x="2761199" y="962954"/>
            <a:ext cx="6669602" cy="4932091"/>
          </a:xfrm>
          <a:prstGeom prst="rect">
            <a:avLst/>
          </a:prstGeom>
        </p:spPr>
      </p:pic>
    </p:spTree>
    <p:extLst>
      <p:ext uri="{BB962C8B-B14F-4D97-AF65-F5344CB8AC3E}">
        <p14:creationId xmlns:p14="http://schemas.microsoft.com/office/powerpoint/2010/main" val="16169509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310551" y="520512"/>
            <a:ext cx="11473132" cy="5878532"/>
          </a:xfrm>
          <a:prstGeom prst="rect">
            <a:avLst/>
          </a:prstGeom>
        </p:spPr>
        <p:txBody>
          <a:bodyPr wrap="square">
            <a:spAutoFit/>
          </a:bodyPr>
          <a:lstStyle/>
          <a:p>
            <a:pPr algn="ctr"/>
            <a:r>
              <a:rPr lang="cs-CZ" sz="3200" b="1" i="0" u="none" strike="noStrike" baseline="0" dirty="0" err="1">
                <a:solidFill>
                  <a:srgbClr val="3333B3"/>
                </a:solidFill>
                <a:latin typeface="NimbusSanL-Regu"/>
              </a:rPr>
              <a:t>Penetration</a:t>
            </a:r>
            <a:r>
              <a:rPr lang="cs-CZ" sz="3200" b="1" i="0" u="none" strike="noStrike" baseline="0" dirty="0">
                <a:solidFill>
                  <a:srgbClr val="3333B3"/>
                </a:solidFill>
                <a:latin typeface="NimbusSanL-Regu"/>
              </a:rPr>
              <a:t> </a:t>
            </a:r>
            <a:r>
              <a:rPr lang="cs-CZ" sz="3200" b="1" i="0" u="none" strike="noStrike" baseline="0" dirty="0" err="1">
                <a:solidFill>
                  <a:srgbClr val="3333B3"/>
                </a:solidFill>
                <a:latin typeface="NimbusSanL-Regu"/>
              </a:rPr>
              <a:t>of</a:t>
            </a:r>
            <a:r>
              <a:rPr lang="cs-CZ" sz="3200" b="1" i="0" u="none" strike="noStrike" baseline="0" dirty="0">
                <a:solidFill>
                  <a:srgbClr val="3333B3"/>
                </a:solidFill>
                <a:latin typeface="NimbusSanL-Regu"/>
              </a:rPr>
              <a:t> </a:t>
            </a:r>
            <a:r>
              <a:rPr lang="cs-CZ" sz="3200" b="1" i="0" u="none" strike="noStrike" baseline="0" dirty="0" err="1">
                <a:solidFill>
                  <a:srgbClr val="3333B3"/>
                </a:solidFill>
                <a:latin typeface="NimbusSanL-Regu"/>
              </a:rPr>
              <a:t>Radiation</a:t>
            </a:r>
            <a:r>
              <a:rPr lang="cs-CZ" sz="3200" b="1" i="0" u="none" strike="noStrike" baseline="0" dirty="0">
                <a:solidFill>
                  <a:srgbClr val="3333B3"/>
                </a:solidFill>
                <a:latin typeface="NimbusSanL-Regu"/>
              </a:rPr>
              <a:t> – </a:t>
            </a:r>
            <a:r>
              <a:rPr lang="cs-CZ" sz="3200" b="1" i="0" u="none" strike="noStrike" baseline="0" dirty="0" err="1">
                <a:solidFill>
                  <a:srgbClr val="3333B3"/>
                </a:solidFill>
                <a:latin typeface="NimbusSanL-Regu"/>
              </a:rPr>
              <a:t>Types</a:t>
            </a:r>
            <a:endParaRPr lang="cs-CZ" sz="3200" b="1" i="0" u="none" strike="noStrike" baseline="0" dirty="0">
              <a:solidFill>
                <a:srgbClr val="3333B3"/>
              </a:solidFill>
              <a:latin typeface="NimbusSanL-Regu"/>
            </a:endParaRPr>
          </a:p>
          <a:p>
            <a:endParaRPr lang="cs-CZ" sz="3200" b="1" i="0" u="none" strike="noStrike" baseline="0" dirty="0">
              <a:solidFill>
                <a:srgbClr val="3333B3"/>
              </a:solidFill>
              <a:latin typeface="NimbusSanL-Regu"/>
            </a:endParaRPr>
          </a:p>
          <a:p>
            <a:r>
              <a:rPr lang="cs-CZ" sz="2400" b="0" i="0" u="none" strike="noStrike" baseline="0" dirty="0" err="1">
                <a:solidFill>
                  <a:srgbClr val="3333B3"/>
                </a:solidFill>
                <a:latin typeface="NimbusSanL-Regu"/>
              </a:rPr>
              <a:t>Little</a:t>
            </a:r>
            <a:r>
              <a:rPr lang="cs-CZ" sz="2400" b="0" i="0" u="none" strike="noStrike" baseline="0" dirty="0">
                <a:solidFill>
                  <a:srgbClr val="3333B3"/>
                </a:solidFill>
                <a:latin typeface="NimbusSanL-Regu"/>
              </a:rPr>
              <a:t> </a:t>
            </a:r>
            <a:r>
              <a:rPr lang="cs-CZ" sz="2400" b="0" i="0" u="none" strike="noStrike" baseline="0" dirty="0" err="1">
                <a:solidFill>
                  <a:srgbClr val="3333B3"/>
                </a:solidFill>
                <a:latin typeface="NimbusSanL-Regu"/>
              </a:rPr>
              <a:t>penetrating</a:t>
            </a:r>
            <a:r>
              <a:rPr lang="cs-CZ" sz="2400" b="0" i="0" u="none" strike="noStrike" baseline="0" dirty="0">
                <a:solidFill>
                  <a:srgbClr val="3333B3"/>
                </a:solidFill>
                <a:latin typeface="NimbusSanL-Regu"/>
              </a:rPr>
              <a:t> </a:t>
            </a:r>
            <a:r>
              <a:rPr lang="cs-CZ" sz="2400" b="0" i="0" u="none" strike="noStrike" baseline="0" dirty="0" err="1">
                <a:solidFill>
                  <a:srgbClr val="3333B3"/>
                </a:solidFill>
                <a:latin typeface="NimbusSanL-Regu"/>
              </a:rPr>
              <a:t>radiation</a:t>
            </a:r>
            <a:endParaRPr lang="cs-CZ" sz="2400" b="0" i="0" u="none" strike="noStrike" baseline="0" dirty="0">
              <a:solidFill>
                <a:srgbClr val="3333B3"/>
              </a:solidFill>
              <a:latin typeface="NimbusSanL-Regu"/>
            </a:endParaRPr>
          </a:p>
          <a:p>
            <a:r>
              <a:rPr lang="en-US" sz="2400" b="0" i="0" u="none" strike="noStrike" baseline="0" dirty="0">
                <a:solidFill>
                  <a:srgbClr val="000000"/>
                </a:solidFill>
                <a:latin typeface="NimbusSanL-Regu"/>
              </a:rPr>
              <a:t>The most famous radiation of this type is </a:t>
            </a:r>
            <a:r>
              <a:rPr lang="el-GR" sz="2400" dirty="0"/>
              <a:t>α</a:t>
            </a:r>
            <a:r>
              <a:rPr lang="en-US" sz="2400" b="0" i="0" u="none" strike="noStrike" baseline="0" dirty="0">
                <a:solidFill>
                  <a:srgbClr val="000000"/>
                </a:solidFill>
                <a:latin typeface="NimbusSanL-Regu"/>
              </a:rPr>
              <a:t>.</a:t>
            </a:r>
          </a:p>
          <a:p>
            <a:r>
              <a:rPr lang="en-US" sz="2400" b="0" i="0" u="none" strike="noStrike" baseline="0" dirty="0">
                <a:solidFill>
                  <a:srgbClr val="000000"/>
                </a:solidFill>
                <a:latin typeface="NimbusSanL-Regu"/>
              </a:rPr>
              <a:t>Any solid matter, even a sheet of paper, and dead cells on the</a:t>
            </a:r>
            <a:r>
              <a:rPr lang="cs-CZ" sz="2400" b="0" i="0" u="none" strike="noStrike" baseline="0" dirty="0">
                <a:solidFill>
                  <a:srgbClr val="000000"/>
                </a:solidFill>
                <a:latin typeface="NimbusSanL-Regu"/>
              </a:rPr>
              <a:t> </a:t>
            </a:r>
            <a:r>
              <a:rPr lang="en-US" sz="2400" b="0" i="0" u="none" strike="noStrike" baseline="0" dirty="0">
                <a:solidFill>
                  <a:srgbClr val="000000"/>
                </a:solidFill>
                <a:latin typeface="NimbusSanL-Regu"/>
              </a:rPr>
              <a:t>surface of skin</a:t>
            </a:r>
            <a:r>
              <a:rPr lang="cs-CZ" sz="2400" b="0" i="0" u="none" strike="noStrike" baseline="0" dirty="0">
                <a:solidFill>
                  <a:srgbClr val="000000"/>
                </a:solidFill>
                <a:latin typeface="NimbusSanL-Regu"/>
              </a:rPr>
              <a:t>,</a:t>
            </a:r>
            <a:r>
              <a:rPr lang="en-US" sz="2400" b="0" i="0" u="none" strike="noStrike" baseline="0" dirty="0">
                <a:solidFill>
                  <a:srgbClr val="000000"/>
                </a:solidFill>
                <a:latin typeface="NimbusSanL-Regu"/>
              </a:rPr>
              <a:t> will stop it. </a:t>
            </a:r>
            <a:endParaRPr lang="cs-CZ" sz="2400" b="0" i="0" u="none" strike="noStrike" baseline="0" dirty="0">
              <a:solidFill>
                <a:srgbClr val="000000"/>
              </a:solidFill>
              <a:latin typeface="NimbusSanL-Regu"/>
            </a:endParaRPr>
          </a:p>
          <a:p>
            <a:r>
              <a:rPr lang="en-US" sz="2400" b="0" i="0" u="none" strike="noStrike" baseline="0" dirty="0">
                <a:solidFill>
                  <a:srgbClr val="000000"/>
                </a:solidFill>
                <a:latin typeface="NimbusSanL-Regu"/>
              </a:rPr>
              <a:t>It has effect only under specific</a:t>
            </a:r>
            <a:r>
              <a:rPr lang="cs-CZ" sz="2400" b="0" i="0" u="none" strike="noStrike" baseline="0" dirty="0">
                <a:solidFill>
                  <a:srgbClr val="000000"/>
                </a:solidFill>
                <a:latin typeface="NimbusSanL-Regu"/>
              </a:rPr>
              <a:t> </a:t>
            </a:r>
            <a:r>
              <a:rPr lang="cs-CZ" sz="2400" b="0" i="0" u="none" strike="noStrike" baseline="0" dirty="0" err="1">
                <a:solidFill>
                  <a:srgbClr val="000000"/>
                </a:solidFill>
                <a:latin typeface="NimbusSanL-Regu"/>
              </a:rPr>
              <a:t>circumstances</a:t>
            </a:r>
            <a:r>
              <a:rPr lang="cs-CZ" sz="2400" b="0" i="0" u="none" strike="noStrike" baseline="0" dirty="0">
                <a:solidFill>
                  <a:srgbClr val="000000"/>
                </a:solidFill>
                <a:latin typeface="NimbusSanL-Regu"/>
              </a:rPr>
              <a:t>.</a:t>
            </a:r>
          </a:p>
          <a:p>
            <a:endParaRPr lang="cs-CZ" sz="2400" b="0" i="0" u="none" strike="noStrike" baseline="0" dirty="0">
              <a:solidFill>
                <a:srgbClr val="000000"/>
              </a:solidFill>
              <a:latin typeface="NimbusSanL-Regu"/>
            </a:endParaRPr>
          </a:p>
          <a:p>
            <a:r>
              <a:rPr lang="cs-CZ" sz="2400" b="0" i="0" u="none" strike="noStrike" baseline="0" dirty="0" err="1">
                <a:solidFill>
                  <a:srgbClr val="3333B3"/>
                </a:solidFill>
                <a:latin typeface="NimbusSanL-Regu"/>
              </a:rPr>
              <a:t>Highly</a:t>
            </a:r>
            <a:r>
              <a:rPr lang="cs-CZ" sz="2400" b="0" i="0" u="none" strike="noStrike" baseline="0" dirty="0">
                <a:solidFill>
                  <a:srgbClr val="3333B3"/>
                </a:solidFill>
                <a:latin typeface="NimbusSanL-Regu"/>
              </a:rPr>
              <a:t> </a:t>
            </a:r>
            <a:r>
              <a:rPr lang="cs-CZ" sz="2400" b="0" i="0" u="none" strike="noStrike" baseline="0" dirty="0" err="1">
                <a:solidFill>
                  <a:srgbClr val="3333B3"/>
                </a:solidFill>
                <a:latin typeface="NimbusSanL-Regu"/>
              </a:rPr>
              <a:t>penetrating</a:t>
            </a:r>
            <a:r>
              <a:rPr lang="cs-CZ" sz="2400" b="0" i="0" u="none" strike="noStrike" baseline="0" dirty="0">
                <a:solidFill>
                  <a:srgbClr val="3333B3"/>
                </a:solidFill>
                <a:latin typeface="NimbusSanL-Regu"/>
              </a:rPr>
              <a:t> </a:t>
            </a:r>
            <a:r>
              <a:rPr lang="cs-CZ" sz="2400" b="0" i="0" u="none" strike="noStrike" baseline="0" dirty="0" err="1">
                <a:solidFill>
                  <a:srgbClr val="3333B3"/>
                </a:solidFill>
                <a:latin typeface="NimbusSanL-Regu"/>
              </a:rPr>
              <a:t>radiation</a:t>
            </a:r>
            <a:endParaRPr lang="cs-CZ" sz="2400" b="0" i="0" u="none" strike="noStrike" baseline="0" dirty="0">
              <a:solidFill>
                <a:srgbClr val="3333B3"/>
              </a:solidFill>
              <a:latin typeface="NimbusSanL-Regu"/>
            </a:endParaRPr>
          </a:p>
          <a:p>
            <a:r>
              <a:rPr lang="cs-CZ" sz="2400" b="0" i="0" u="none" strike="noStrike" baseline="0" dirty="0" err="1">
                <a:solidFill>
                  <a:srgbClr val="000000"/>
                </a:solidFill>
                <a:latin typeface="NimbusSanL-Regu"/>
              </a:rPr>
              <a:t>Extrem</a:t>
            </a:r>
            <a:r>
              <a:rPr lang="cs-CZ" sz="2400" b="0" i="0" u="none" strike="noStrike" baseline="0" dirty="0">
                <a:solidFill>
                  <a:srgbClr val="000000"/>
                </a:solidFill>
                <a:latin typeface="NimbusSanL-Regu"/>
              </a:rPr>
              <a:t> </a:t>
            </a:r>
            <a:r>
              <a:rPr lang="cs-CZ" sz="2400" b="0" i="0" u="none" strike="noStrike" baseline="0" dirty="0" err="1">
                <a:solidFill>
                  <a:srgbClr val="000000"/>
                </a:solidFill>
                <a:latin typeface="NimbusSanL-Regu"/>
              </a:rPr>
              <a:t>is</a:t>
            </a:r>
            <a:r>
              <a:rPr lang="cs-CZ" sz="2400" b="0" i="0" u="none" strike="noStrike" baseline="0" dirty="0">
                <a:solidFill>
                  <a:srgbClr val="000000"/>
                </a:solidFill>
                <a:latin typeface="NimbusSanL-Regu"/>
              </a:rPr>
              <a:t> neutrino.</a:t>
            </a:r>
          </a:p>
          <a:p>
            <a:r>
              <a:rPr lang="en-US" sz="2400" b="0" i="0" u="none" strike="noStrike" baseline="0" dirty="0">
                <a:solidFill>
                  <a:srgbClr val="000000"/>
                </a:solidFill>
                <a:latin typeface="NimbusSanL-Regu"/>
              </a:rPr>
              <a:t>It passes through matter without interacting with it - it does not</a:t>
            </a:r>
            <a:r>
              <a:rPr lang="cs-CZ" sz="2400" b="0" i="0" u="none" strike="noStrike" baseline="0" dirty="0">
                <a:solidFill>
                  <a:srgbClr val="000000"/>
                </a:solidFill>
                <a:latin typeface="NimbusSanL-Regu"/>
              </a:rPr>
              <a:t> hurt.</a:t>
            </a:r>
          </a:p>
          <a:p>
            <a:endParaRPr lang="cs-CZ" sz="2400" b="0" i="0" u="none" strike="noStrike" baseline="0" dirty="0">
              <a:solidFill>
                <a:srgbClr val="000000"/>
              </a:solidFill>
              <a:latin typeface="NimbusSanL-Regu"/>
            </a:endParaRPr>
          </a:p>
          <a:p>
            <a:r>
              <a:rPr lang="cs-CZ" sz="2400" b="0" i="0" u="none" strike="noStrike" baseline="0" dirty="0" err="1">
                <a:solidFill>
                  <a:srgbClr val="3333B3"/>
                </a:solidFill>
                <a:latin typeface="NimbusSanL-Regu"/>
              </a:rPr>
              <a:t>Penetration</a:t>
            </a:r>
            <a:r>
              <a:rPr lang="cs-CZ" sz="2400" b="0" i="0" u="none" strike="noStrike" baseline="0" dirty="0">
                <a:solidFill>
                  <a:srgbClr val="3333B3"/>
                </a:solidFill>
                <a:latin typeface="NimbusSanL-Regu"/>
              </a:rPr>
              <a:t> „</a:t>
            </a:r>
            <a:r>
              <a:rPr lang="cs-CZ" sz="2400" b="0" i="0" u="none" strike="noStrike" baseline="0" dirty="0" err="1">
                <a:solidFill>
                  <a:srgbClr val="3333B3"/>
                </a:solidFill>
                <a:latin typeface="NimbusSanL-Regu"/>
              </a:rPr>
              <a:t>between</a:t>
            </a:r>
            <a:r>
              <a:rPr lang="cs-CZ" sz="2400" b="0" i="0" u="none" strike="noStrike" baseline="0" dirty="0">
                <a:solidFill>
                  <a:srgbClr val="3333B3"/>
                </a:solidFill>
                <a:latin typeface="NimbusSanL-Regu"/>
              </a:rPr>
              <a:t>“</a:t>
            </a:r>
          </a:p>
          <a:p>
            <a:r>
              <a:rPr lang="en-US" sz="2400" b="0" i="0" u="none" strike="noStrike" baseline="0" dirty="0">
                <a:solidFill>
                  <a:srgbClr val="000000"/>
                </a:solidFill>
                <a:latin typeface="NimbusSanL-Regu"/>
              </a:rPr>
              <a:t>It is these radiation that give their energy to the living mass and</a:t>
            </a:r>
            <a:r>
              <a:rPr lang="cs-CZ" sz="2400" b="0" i="0" u="none" strike="noStrike" baseline="0" dirty="0">
                <a:solidFill>
                  <a:srgbClr val="000000"/>
                </a:solidFill>
                <a:latin typeface="NimbusSanL-Regu"/>
              </a:rPr>
              <a:t> </a:t>
            </a:r>
            <a:r>
              <a:rPr lang="en-US" sz="2400" b="0" i="0" u="none" strike="noStrike" baseline="0" dirty="0">
                <a:solidFill>
                  <a:srgbClr val="000000"/>
                </a:solidFill>
                <a:latin typeface="NimbusSanL-Regu"/>
              </a:rPr>
              <a:t>are the source of risk. They are also a source of secondary</a:t>
            </a:r>
            <a:r>
              <a:rPr lang="cs-CZ" sz="2400" b="0" i="0" u="none" strike="noStrike" baseline="0" dirty="0">
                <a:solidFill>
                  <a:srgbClr val="000000"/>
                </a:solidFill>
                <a:latin typeface="NimbusSanL-Regu"/>
              </a:rPr>
              <a:t> </a:t>
            </a:r>
            <a:r>
              <a:rPr lang="en-US" sz="2400" b="0" i="0" u="none" strike="noStrike" baseline="0" dirty="0">
                <a:solidFill>
                  <a:srgbClr val="000000"/>
                </a:solidFill>
                <a:latin typeface="NimbusSanL-Regu"/>
              </a:rPr>
              <a:t>photons (Compton’s phenomenon) </a:t>
            </a:r>
            <a:r>
              <a:rPr lang="cs-CZ" sz="2400" b="0" i="0" u="none" strike="noStrike" baseline="0" dirty="0">
                <a:solidFill>
                  <a:srgbClr val="000000"/>
                </a:solidFill>
                <a:latin typeface="NimbusSanL-Regu"/>
              </a:rPr>
              <a:t>– </a:t>
            </a:r>
            <a:r>
              <a:rPr lang="cs-CZ" sz="2400" b="0" i="0" u="none" strike="noStrike" baseline="0" dirty="0" err="1">
                <a:solidFill>
                  <a:srgbClr val="000000"/>
                </a:solidFill>
                <a:latin typeface="NimbusSanL-Regu"/>
              </a:rPr>
              <a:t>they</a:t>
            </a:r>
            <a:r>
              <a:rPr lang="cs-CZ" sz="2400" b="0" i="0" u="none" strike="noStrike" baseline="0" dirty="0">
                <a:solidFill>
                  <a:srgbClr val="000000"/>
                </a:solidFill>
                <a:latin typeface="NimbusSanL-Regu"/>
              </a:rPr>
              <a:t> are </a:t>
            </a:r>
            <a:r>
              <a:rPr lang="en-US" sz="2400" b="0" i="0" u="none" strike="noStrike" baseline="0" dirty="0">
                <a:solidFill>
                  <a:srgbClr val="000000"/>
                </a:solidFill>
                <a:latin typeface="NimbusSanL-Regu"/>
              </a:rPr>
              <a:t>even better trapped in the</a:t>
            </a:r>
            <a:r>
              <a:rPr lang="cs-CZ" sz="2400" b="0" i="0" u="none" strike="noStrike" baseline="0" dirty="0">
                <a:solidFill>
                  <a:srgbClr val="000000"/>
                </a:solidFill>
                <a:latin typeface="NimbusSanL-Regu"/>
              </a:rPr>
              <a:t> </a:t>
            </a:r>
            <a:r>
              <a:rPr lang="cs-CZ" sz="2400" b="0" i="0" u="none" strike="noStrike" baseline="0" dirty="0" err="1">
                <a:solidFill>
                  <a:srgbClr val="000000"/>
                </a:solidFill>
                <a:latin typeface="NimbusSanL-Regu"/>
              </a:rPr>
              <a:t>tissue</a:t>
            </a:r>
            <a:r>
              <a:rPr lang="cs-CZ" sz="2400" b="0" i="0" u="none" strike="noStrike" baseline="0" dirty="0">
                <a:solidFill>
                  <a:srgbClr val="000000"/>
                </a:solidFill>
                <a:latin typeface="NimbusSanL-Regu"/>
              </a:rPr>
              <a:t>.</a:t>
            </a:r>
            <a:endParaRPr lang="cs-CZ" sz="2400" dirty="0"/>
          </a:p>
        </p:txBody>
      </p:sp>
    </p:spTree>
    <p:extLst>
      <p:ext uri="{BB962C8B-B14F-4D97-AF65-F5344CB8AC3E}">
        <p14:creationId xmlns:p14="http://schemas.microsoft.com/office/powerpoint/2010/main" val="7945306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655607" y="968738"/>
            <a:ext cx="10783019" cy="5016758"/>
          </a:xfrm>
          <a:prstGeom prst="rect">
            <a:avLst/>
          </a:prstGeom>
        </p:spPr>
        <p:txBody>
          <a:bodyPr wrap="square">
            <a:spAutoFit/>
          </a:bodyPr>
          <a:lstStyle/>
          <a:p>
            <a:pPr algn="ctr"/>
            <a:r>
              <a:rPr lang="cs-CZ" sz="3200" b="0" i="0" u="none" strike="noStrike" baseline="0" dirty="0" err="1">
                <a:solidFill>
                  <a:srgbClr val="3333B3"/>
                </a:solidFill>
                <a:latin typeface="NimbusSanL-Regu"/>
              </a:rPr>
              <a:t>Compton</a:t>
            </a:r>
            <a:r>
              <a:rPr lang="cs-CZ" sz="3200" b="0" i="0" u="none" strike="noStrike" baseline="0" dirty="0">
                <a:solidFill>
                  <a:srgbClr val="3333B3"/>
                </a:solidFill>
                <a:latin typeface="NimbusSanL-Regu"/>
              </a:rPr>
              <a:t> </a:t>
            </a:r>
            <a:r>
              <a:rPr lang="cs-CZ" sz="3200" b="0" i="0" u="none" strike="noStrike" baseline="0" dirty="0" err="1">
                <a:solidFill>
                  <a:srgbClr val="3333B3"/>
                </a:solidFill>
                <a:latin typeface="NimbusSanL-Regu"/>
              </a:rPr>
              <a:t>effect</a:t>
            </a:r>
            <a:endParaRPr lang="cs-CZ" sz="3200" b="0" i="0" u="none" strike="noStrike" baseline="0" dirty="0">
              <a:solidFill>
                <a:srgbClr val="3333B3"/>
              </a:solidFill>
              <a:latin typeface="NimbusSanL-Regu"/>
            </a:endParaRPr>
          </a:p>
          <a:p>
            <a:endParaRPr lang="cs-CZ" sz="3200" dirty="0">
              <a:solidFill>
                <a:srgbClr val="3333B3"/>
              </a:solidFill>
              <a:latin typeface="NimbusSanL-Regu"/>
            </a:endParaRPr>
          </a:p>
          <a:p>
            <a:endParaRPr lang="cs-CZ" sz="3200" b="0" i="0" u="none" strike="noStrike" baseline="0" dirty="0">
              <a:solidFill>
                <a:srgbClr val="3333B3"/>
              </a:solidFill>
              <a:latin typeface="NimbusSanL-Regu"/>
            </a:endParaRPr>
          </a:p>
          <a:p>
            <a:endParaRPr lang="cs-CZ" sz="3200" b="0" i="0" u="none" strike="noStrike" baseline="0" dirty="0">
              <a:solidFill>
                <a:srgbClr val="3333B3"/>
              </a:solidFill>
              <a:latin typeface="NimbusSanL-Regu"/>
            </a:endParaRPr>
          </a:p>
          <a:p>
            <a:r>
              <a:rPr lang="cs-CZ" sz="2400" b="0" i="0" u="none" strike="noStrike" baseline="0" dirty="0">
                <a:solidFill>
                  <a:srgbClr val="000000"/>
                </a:solidFill>
                <a:latin typeface="NimbusSanL-Regu"/>
              </a:rPr>
              <a:t>In </a:t>
            </a:r>
            <a:r>
              <a:rPr lang="cs-CZ" sz="2400" b="0" i="0" u="none" strike="noStrike" baseline="0" dirty="0" err="1">
                <a:solidFill>
                  <a:srgbClr val="000000"/>
                </a:solidFill>
                <a:latin typeface="NimbusSanL-Regu"/>
              </a:rPr>
              <a:t>the</a:t>
            </a:r>
            <a:r>
              <a:rPr lang="cs-CZ" sz="2400" b="0" i="0" u="none" strike="noStrike" baseline="0" dirty="0">
                <a:solidFill>
                  <a:srgbClr val="000000"/>
                </a:solidFill>
                <a:latin typeface="NimbusSanL-Regu"/>
              </a:rPr>
              <a:t> </a:t>
            </a:r>
            <a:r>
              <a:rPr lang="cs-CZ" sz="2400" b="0" i="0" u="none" strike="noStrike" baseline="0" dirty="0" err="1">
                <a:solidFill>
                  <a:srgbClr val="000000"/>
                </a:solidFill>
                <a:latin typeface="NimbusSanL-Regu"/>
              </a:rPr>
              <a:t>irradiated</a:t>
            </a:r>
            <a:endParaRPr lang="cs-CZ" sz="2400" b="0" i="0" u="none" strike="noStrike" baseline="0" dirty="0">
              <a:solidFill>
                <a:srgbClr val="000000"/>
              </a:solidFill>
              <a:latin typeface="NimbusSanL-Regu"/>
            </a:endParaRPr>
          </a:p>
          <a:p>
            <a:r>
              <a:rPr lang="cs-CZ" sz="2400" b="0" i="0" u="none" strike="noStrike" baseline="0" dirty="0" err="1">
                <a:solidFill>
                  <a:srgbClr val="000000"/>
                </a:solidFill>
                <a:latin typeface="NimbusSanL-Regu"/>
              </a:rPr>
              <a:t>material</a:t>
            </a:r>
            <a:r>
              <a:rPr lang="cs-CZ" sz="2400" b="0" i="0" u="none" strike="noStrike" baseline="0" dirty="0">
                <a:solidFill>
                  <a:srgbClr val="000000"/>
                </a:solidFill>
                <a:latin typeface="NimbusSanL-Regu"/>
              </a:rPr>
              <a:t> </a:t>
            </a:r>
            <a:r>
              <a:rPr lang="cs-CZ" sz="2400" b="0" i="0" u="none" strike="noStrike" baseline="0" dirty="0" err="1">
                <a:solidFill>
                  <a:srgbClr val="000000"/>
                </a:solidFill>
                <a:latin typeface="NimbusSanL-Regu"/>
              </a:rPr>
              <a:t>secondary</a:t>
            </a:r>
            <a:endParaRPr lang="cs-CZ" sz="2400" b="0" i="0" u="none" strike="noStrike" baseline="0" dirty="0">
              <a:solidFill>
                <a:srgbClr val="000000"/>
              </a:solidFill>
              <a:latin typeface="NimbusSanL-Regu"/>
            </a:endParaRPr>
          </a:p>
          <a:p>
            <a:r>
              <a:rPr lang="cs-CZ" sz="2400" b="0" i="0" u="none" strike="noStrike" baseline="0" dirty="0" err="1">
                <a:solidFill>
                  <a:srgbClr val="000000"/>
                </a:solidFill>
                <a:latin typeface="NimbusSanL-Regu"/>
              </a:rPr>
              <a:t>photons</a:t>
            </a:r>
            <a:r>
              <a:rPr lang="cs-CZ" sz="2400" b="0" i="0" u="none" strike="noStrike" baseline="0" dirty="0">
                <a:solidFill>
                  <a:srgbClr val="000000"/>
                </a:solidFill>
                <a:latin typeface="NimbusSanL-Regu"/>
              </a:rPr>
              <a:t> are </a:t>
            </a:r>
            <a:r>
              <a:rPr lang="cs-CZ" sz="2400" b="0" i="0" u="none" strike="noStrike" baseline="0" dirty="0" err="1">
                <a:solidFill>
                  <a:srgbClr val="000000"/>
                </a:solidFill>
                <a:latin typeface="NimbusSanL-Regu"/>
              </a:rPr>
              <a:t>formed</a:t>
            </a:r>
            <a:r>
              <a:rPr lang="cs-CZ" sz="2400" b="0" i="0" u="none" strike="noStrike" baseline="0" dirty="0">
                <a:solidFill>
                  <a:srgbClr val="000000"/>
                </a:solidFill>
                <a:latin typeface="NimbusSanL-Regu"/>
              </a:rPr>
              <a:t> </a:t>
            </a:r>
            <a:r>
              <a:rPr lang="cs-CZ" sz="2400" b="0" i="0" u="none" strike="noStrike" baseline="0" dirty="0" err="1">
                <a:solidFill>
                  <a:srgbClr val="000000"/>
                </a:solidFill>
                <a:latin typeface="NimbusSanL-Regu"/>
              </a:rPr>
              <a:t>at</a:t>
            </a:r>
            <a:endParaRPr lang="cs-CZ" sz="2400" b="0" i="0" u="none" strike="noStrike" baseline="0" dirty="0">
              <a:solidFill>
                <a:srgbClr val="000000"/>
              </a:solidFill>
              <a:latin typeface="NimbusSanL-Regu"/>
            </a:endParaRPr>
          </a:p>
          <a:p>
            <a:r>
              <a:rPr lang="cs-CZ" sz="2400" b="0" i="0" u="none" strike="noStrike" baseline="0" dirty="0" err="1">
                <a:solidFill>
                  <a:srgbClr val="000000"/>
                </a:solidFill>
                <a:latin typeface="NimbusSanL-Regu"/>
              </a:rPr>
              <a:t>random</a:t>
            </a:r>
            <a:r>
              <a:rPr lang="cs-CZ" sz="2400" b="0" i="0" u="none" strike="noStrike" baseline="0" dirty="0">
                <a:solidFill>
                  <a:srgbClr val="000000"/>
                </a:solidFill>
                <a:latin typeface="NimbusSanL-Regu"/>
              </a:rPr>
              <a:t> </a:t>
            </a:r>
            <a:r>
              <a:rPr lang="cs-CZ" sz="2400" b="0" i="0" u="none" strike="noStrike" baseline="0" dirty="0" err="1">
                <a:solidFill>
                  <a:srgbClr val="000000"/>
                </a:solidFill>
                <a:latin typeface="NimbusSanL-Regu"/>
              </a:rPr>
              <a:t>locations</a:t>
            </a:r>
            <a:r>
              <a:rPr lang="cs-CZ" sz="2400" b="0" i="0" u="none" strike="noStrike" baseline="0" dirty="0">
                <a:solidFill>
                  <a:srgbClr val="000000"/>
                </a:solidFill>
                <a:latin typeface="NimbusSanL-Regu"/>
              </a:rPr>
              <a:t> </a:t>
            </a:r>
          </a:p>
          <a:p>
            <a:r>
              <a:rPr lang="cs-CZ" sz="2400" b="0" i="0" u="none" strike="noStrike" baseline="0" dirty="0" err="1">
                <a:solidFill>
                  <a:srgbClr val="000000"/>
                </a:solidFill>
                <a:latin typeface="NimbusSanL-Regu"/>
              </a:rPr>
              <a:t>with</a:t>
            </a:r>
            <a:r>
              <a:rPr lang="cs-CZ" sz="2400" b="0" i="0" u="none" strike="noStrike" baseline="0" dirty="0">
                <a:solidFill>
                  <a:srgbClr val="000000"/>
                </a:solidFill>
                <a:latin typeface="NimbusSanL-Regu"/>
              </a:rPr>
              <a:t> </a:t>
            </a:r>
            <a:r>
              <a:rPr lang="cs-CZ" sz="2400" b="0" i="0" u="none" strike="noStrike" baseline="0" dirty="0" err="1">
                <a:solidFill>
                  <a:srgbClr val="000000"/>
                </a:solidFill>
                <a:latin typeface="NimbusSanL-Regu"/>
              </a:rPr>
              <a:t>random</a:t>
            </a:r>
            <a:r>
              <a:rPr lang="cs-CZ" sz="2400" b="0" i="0" u="none" strike="noStrike" baseline="0" dirty="0">
                <a:solidFill>
                  <a:srgbClr val="000000"/>
                </a:solidFill>
                <a:latin typeface="NimbusSanL-Regu"/>
              </a:rPr>
              <a:t> (but</a:t>
            </a:r>
          </a:p>
          <a:p>
            <a:r>
              <a:rPr lang="cs-CZ" sz="2400" b="0" i="0" u="none" strike="noStrike" baseline="0" dirty="0" err="1">
                <a:solidFill>
                  <a:srgbClr val="000000"/>
                </a:solidFill>
                <a:latin typeface="NimbusSanL-Regu"/>
              </a:rPr>
              <a:t>always</a:t>
            </a:r>
            <a:r>
              <a:rPr lang="cs-CZ" sz="2400" b="0" i="0" u="none" strike="noStrike" baseline="0" dirty="0">
                <a:solidFill>
                  <a:srgbClr val="000000"/>
                </a:solidFill>
                <a:latin typeface="NimbusSanL-Regu"/>
              </a:rPr>
              <a:t> </a:t>
            </a:r>
            <a:r>
              <a:rPr lang="cs-CZ" sz="2400" b="0" i="0" u="none" strike="noStrike" baseline="0" dirty="0" err="1">
                <a:solidFill>
                  <a:srgbClr val="000000"/>
                </a:solidFill>
                <a:latin typeface="NimbusSanL-Regu"/>
              </a:rPr>
              <a:t>lower</a:t>
            </a:r>
            <a:r>
              <a:rPr lang="cs-CZ" sz="2400" b="0" i="0" u="none" strike="noStrike" baseline="0" dirty="0">
                <a:solidFill>
                  <a:srgbClr val="000000"/>
                </a:solidFill>
                <a:latin typeface="NimbusSanL-Regu"/>
              </a:rPr>
              <a:t> </a:t>
            </a:r>
            <a:r>
              <a:rPr lang="cs-CZ" sz="2400" b="0" i="0" u="none" strike="noStrike" baseline="0" dirty="0" err="1">
                <a:solidFill>
                  <a:srgbClr val="000000"/>
                </a:solidFill>
                <a:latin typeface="NimbusSanL-Regu"/>
              </a:rPr>
              <a:t>than</a:t>
            </a:r>
            <a:endParaRPr lang="cs-CZ" sz="2400" b="0" i="0" u="none" strike="noStrike" baseline="0" dirty="0">
              <a:solidFill>
                <a:srgbClr val="000000"/>
              </a:solidFill>
              <a:latin typeface="NimbusSanL-Regu"/>
            </a:endParaRPr>
          </a:p>
          <a:p>
            <a:r>
              <a:rPr lang="cs-CZ" sz="2400" b="0" i="0" u="none" strike="noStrike" baseline="0" dirty="0" err="1">
                <a:solidFill>
                  <a:srgbClr val="000000"/>
                </a:solidFill>
                <a:latin typeface="NimbusSanL-Regu"/>
              </a:rPr>
              <a:t>photons</a:t>
            </a:r>
            <a:r>
              <a:rPr lang="cs-CZ" sz="2400" b="0" i="0" u="none" strike="noStrike" baseline="0" dirty="0">
                <a:solidFill>
                  <a:srgbClr val="000000"/>
                </a:solidFill>
                <a:latin typeface="NimbusSanL-Regu"/>
              </a:rPr>
              <a:t> </a:t>
            </a:r>
            <a:r>
              <a:rPr lang="cs-CZ" sz="2400" b="0" i="0" u="none" strike="noStrike" baseline="0" dirty="0" err="1">
                <a:solidFill>
                  <a:srgbClr val="000000"/>
                </a:solidFill>
                <a:latin typeface="NimbusSanL-Regu"/>
              </a:rPr>
              <a:t>irradiating</a:t>
            </a:r>
            <a:endParaRPr lang="cs-CZ" sz="2400" b="0" i="0" u="none" strike="noStrike" baseline="0" dirty="0">
              <a:solidFill>
                <a:srgbClr val="000000"/>
              </a:solidFill>
              <a:latin typeface="NimbusSanL-Regu"/>
            </a:endParaRPr>
          </a:p>
          <a:p>
            <a:r>
              <a:rPr lang="cs-CZ" sz="2400" b="0" i="0" u="none" strike="noStrike" baseline="0" dirty="0" err="1">
                <a:solidFill>
                  <a:srgbClr val="000000"/>
                </a:solidFill>
                <a:latin typeface="NimbusSanL-Regu"/>
              </a:rPr>
              <a:t>material</a:t>
            </a:r>
            <a:r>
              <a:rPr lang="cs-CZ" sz="2400" b="0" i="0" u="none" strike="noStrike" baseline="0" dirty="0">
                <a:solidFill>
                  <a:srgbClr val="000000"/>
                </a:solidFill>
                <a:latin typeface="NimbusSanL-Regu"/>
              </a:rPr>
              <a:t>) </a:t>
            </a:r>
            <a:r>
              <a:rPr lang="cs-CZ" sz="2400" b="0" i="0" u="none" strike="noStrike" baseline="0" dirty="0" err="1">
                <a:solidFill>
                  <a:srgbClr val="000000"/>
                </a:solidFill>
                <a:latin typeface="NimbusSanL-Regu"/>
              </a:rPr>
              <a:t>energy</a:t>
            </a:r>
            <a:endParaRPr lang="cs-CZ" sz="2400" dirty="0"/>
          </a:p>
        </p:txBody>
      </p:sp>
      <p:pic>
        <p:nvPicPr>
          <p:cNvPr id="3" name="Obráze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47294" y="1743456"/>
            <a:ext cx="5782482" cy="4820323"/>
          </a:xfrm>
          <a:prstGeom prst="rect">
            <a:avLst/>
          </a:prstGeom>
        </p:spPr>
      </p:pic>
    </p:spTree>
    <p:extLst>
      <p:ext uri="{BB962C8B-B14F-4D97-AF65-F5344CB8AC3E}">
        <p14:creationId xmlns:p14="http://schemas.microsoft.com/office/powerpoint/2010/main" val="20887985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345057" y="1305342"/>
            <a:ext cx="11283351" cy="4185761"/>
          </a:xfrm>
          <a:prstGeom prst="rect">
            <a:avLst/>
          </a:prstGeom>
        </p:spPr>
        <p:txBody>
          <a:bodyPr wrap="square">
            <a:spAutoFit/>
          </a:bodyPr>
          <a:lstStyle/>
          <a:p>
            <a:pPr algn="ctr"/>
            <a:r>
              <a:rPr lang="en-US" sz="3200" b="1" dirty="0">
                <a:solidFill>
                  <a:schemeClr val="accent1"/>
                </a:solidFill>
              </a:rPr>
              <a:t>Comment</a:t>
            </a:r>
            <a:endParaRPr lang="cs-CZ" sz="3200" b="1" dirty="0">
              <a:solidFill>
                <a:schemeClr val="accent1"/>
              </a:solidFill>
            </a:endParaRPr>
          </a:p>
          <a:p>
            <a:br>
              <a:rPr lang="en-US" dirty="0"/>
            </a:br>
            <a:r>
              <a:rPr lang="en-US" sz="2400" dirty="0"/>
              <a:t>Compton's phenomenon </a:t>
            </a:r>
            <a:r>
              <a:rPr lang="cs-CZ" sz="2400" dirty="0" err="1"/>
              <a:t>can</a:t>
            </a:r>
            <a:r>
              <a:rPr lang="cs-CZ" sz="2400" dirty="0"/>
              <a:t> </a:t>
            </a:r>
            <a:r>
              <a:rPr lang="en-US" sz="2400" dirty="0"/>
              <a:t>thus endanger workers who are outside the mainstream</a:t>
            </a:r>
            <a:br>
              <a:rPr lang="en-US" sz="2400" dirty="0"/>
            </a:br>
            <a:r>
              <a:rPr lang="en-US" sz="2400" dirty="0"/>
              <a:t>beam of ionizing radiation, e.g., escort of an treated patient</a:t>
            </a:r>
            <a:r>
              <a:rPr lang="cs-CZ" sz="2400" dirty="0"/>
              <a:t> </a:t>
            </a:r>
            <a:r>
              <a:rPr lang="cs-CZ" sz="2400" dirty="0" err="1"/>
              <a:t>at</a:t>
            </a:r>
            <a:r>
              <a:rPr lang="cs-CZ" sz="2400" dirty="0"/>
              <a:t> </a:t>
            </a:r>
            <a:r>
              <a:rPr lang="cs-CZ" sz="2400" dirty="0" err="1"/>
              <a:t>the</a:t>
            </a:r>
            <a:r>
              <a:rPr lang="cs-CZ" sz="2400" dirty="0"/>
              <a:t> </a:t>
            </a:r>
            <a:r>
              <a:rPr lang="en-US" sz="2400" dirty="0"/>
              <a:t>RTG devices. </a:t>
            </a:r>
            <a:endParaRPr lang="cs-CZ" sz="2400" dirty="0"/>
          </a:p>
          <a:p>
            <a:endParaRPr lang="cs-CZ" sz="2400" dirty="0"/>
          </a:p>
          <a:p>
            <a:r>
              <a:rPr lang="cs-CZ" sz="2400" dirty="0"/>
              <a:t>In </a:t>
            </a:r>
            <a:r>
              <a:rPr lang="cs-CZ" sz="2400" dirty="0" err="1"/>
              <a:t>order</a:t>
            </a:r>
            <a:r>
              <a:rPr lang="cs-CZ" sz="2400" dirty="0"/>
              <a:t> </a:t>
            </a:r>
            <a:r>
              <a:rPr lang="en-US" sz="2400" dirty="0"/>
              <a:t>to </a:t>
            </a:r>
            <a:r>
              <a:rPr lang="en-US" sz="2400" dirty="0" err="1"/>
              <a:t>dispers</a:t>
            </a:r>
            <a:r>
              <a:rPr lang="cs-CZ" sz="2400" dirty="0"/>
              <a:t>e</a:t>
            </a:r>
            <a:r>
              <a:rPr lang="en-US" sz="2400" dirty="0"/>
              <a:t> this irradiation to </a:t>
            </a:r>
            <a:r>
              <a:rPr lang="cs-CZ" sz="2400" dirty="0"/>
              <a:t>more </a:t>
            </a:r>
            <a:r>
              <a:rPr lang="en-US" sz="2400" dirty="0"/>
              <a:t>people,</a:t>
            </a:r>
            <a:r>
              <a:rPr lang="cs-CZ" sz="2400" dirty="0"/>
              <a:t> </a:t>
            </a:r>
            <a:r>
              <a:rPr lang="en-US" sz="2400" dirty="0"/>
              <a:t>children and mentally impaired patients when making X-rays</a:t>
            </a:r>
            <a:r>
              <a:rPr lang="cs-CZ" sz="2400" dirty="0"/>
              <a:t> </a:t>
            </a:r>
            <a:r>
              <a:rPr lang="en-US" sz="2400" dirty="0"/>
              <a:t>images </a:t>
            </a:r>
            <a:r>
              <a:rPr lang="cs-CZ" sz="2400" dirty="0"/>
              <a:t>are </a:t>
            </a:r>
            <a:r>
              <a:rPr lang="cs-CZ" sz="2400" dirty="0" err="1"/>
              <a:t>accompanied</a:t>
            </a:r>
            <a:r>
              <a:rPr lang="cs-CZ" sz="2400" dirty="0"/>
              <a:t> by</a:t>
            </a:r>
            <a:r>
              <a:rPr lang="en-US" sz="2400" dirty="0"/>
              <a:t> either family members or department staff on which they lie</a:t>
            </a:r>
            <a:r>
              <a:rPr lang="cs-CZ" sz="2400" dirty="0"/>
              <a:t> </a:t>
            </a:r>
            <a:r>
              <a:rPr lang="en-US" sz="2400" dirty="0"/>
              <a:t>(except for pregnant women).</a:t>
            </a:r>
            <a:endParaRPr lang="cs-CZ" sz="2400" dirty="0"/>
          </a:p>
          <a:p>
            <a:br>
              <a:rPr lang="en-US" sz="2400" dirty="0"/>
            </a:br>
            <a:r>
              <a:rPr lang="en-US" sz="2400" dirty="0"/>
              <a:t>Ionizing air can also lead to inhalation of the ion. For this reason, X-rays and similar devices are equipped with a strong</a:t>
            </a:r>
            <a:r>
              <a:rPr lang="cs-CZ" sz="2400" dirty="0"/>
              <a:t> </a:t>
            </a:r>
            <a:r>
              <a:rPr lang="en-US" sz="2400" dirty="0"/>
              <a:t>ventilation.</a:t>
            </a:r>
            <a:endParaRPr lang="cs-CZ" sz="2400" dirty="0"/>
          </a:p>
        </p:txBody>
      </p:sp>
    </p:spTree>
    <p:extLst>
      <p:ext uri="{BB962C8B-B14F-4D97-AF65-F5344CB8AC3E}">
        <p14:creationId xmlns:p14="http://schemas.microsoft.com/office/powerpoint/2010/main" val="37387750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379561" y="835783"/>
            <a:ext cx="11231593" cy="5016758"/>
          </a:xfrm>
          <a:prstGeom prst="rect">
            <a:avLst/>
          </a:prstGeom>
        </p:spPr>
        <p:txBody>
          <a:bodyPr wrap="square">
            <a:spAutoFit/>
          </a:bodyPr>
          <a:lstStyle/>
          <a:p>
            <a:pPr algn="ctr"/>
            <a:r>
              <a:rPr lang="cs-CZ" sz="3200" b="1" i="0" u="none" strike="noStrike" baseline="0" dirty="0" err="1">
                <a:solidFill>
                  <a:srgbClr val="3333B3"/>
                </a:solidFill>
                <a:latin typeface="NimbusSanL-Regu"/>
              </a:rPr>
              <a:t>Sources</a:t>
            </a:r>
            <a:r>
              <a:rPr lang="cs-CZ" sz="3200" b="1" i="0" u="none" strike="noStrike" baseline="0" dirty="0">
                <a:solidFill>
                  <a:srgbClr val="3333B3"/>
                </a:solidFill>
                <a:latin typeface="NimbusSanL-Regu"/>
              </a:rPr>
              <a:t> </a:t>
            </a:r>
            <a:r>
              <a:rPr lang="cs-CZ" sz="3200" b="1" i="0" u="none" strike="noStrike" baseline="0" dirty="0" err="1">
                <a:solidFill>
                  <a:srgbClr val="3333B3"/>
                </a:solidFill>
                <a:latin typeface="NimbusSanL-Regu"/>
              </a:rPr>
              <a:t>of</a:t>
            </a:r>
            <a:r>
              <a:rPr lang="cs-CZ" sz="3200" b="1" i="0" u="none" strike="noStrike" baseline="0" dirty="0">
                <a:solidFill>
                  <a:srgbClr val="3333B3"/>
                </a:solidFill>
                <a:latin typeface="NimbusSanL-Regu"/>
              </a:rPr>
              <a:t> </a:t>
            </a:r>
            <a:r>
              <a:rPr lang="cs-CZ" sz="3200" b="1" i="0" u="none" strike="noStrike" baseline="0" dirty="0" err="1">
                <a:solidFill>
                  <a:srgbClr val="3333B3"/>
                </a:solidFill>
                <a:latin typeface="NimbusSanL-Regu"/>
              </a:rPr>
              <a:t>ionizing</a:t>
            </a:r>
            <a:r>
              <a:rPr lang="cs-CZ" sz="3200" b="1" i="0" u="none" strike="noStrike" baseline="0" dirty="0">
                <a:solidFill>
                  <a:srgbClr val="3333B3"/>
                </a:solidFill>
                <a:latin typeface="NimbusSanL-Regu"/>
              </a:rPr>
              <a:t> </a:t>
            </a:r>
            <a:r>
              <a:rPr lang="cs-CZ" sz="3200" b="1" i="0" u="none" strike="noStrike" baseline="0" dirty="0" err="1">
                <a:solidFill>
                  <a:srgbClr val="3333B3"/>
                </a:solidFill>
                <a:latin typeface="NimbusSanL-Regu"/>
              </a:rPr>
              <a:t>radiation</a:t>
            </a:r>
            <a:endParaRPr lang="cs-CZ" sz="3200" b="1" i="0" u="none" strike="noStrike" baseline="0" dirty="0">
              <a:solidFill>
                <a:srgbClr val="3333B3"/>
              </a:solidFill>
              <a:latin typeface="NimbusSanL-Regu"/>
            </a:endParaRPr>
          </a:p>
          <a:p>
            <a:r>
              <a:rPr lang="cs-CZ" sz="2400" b="0" i="0" u="none" strike="noStrike" baseline="0" dirty="0">
                <a:solidFill>
                  <a:srgbClr val="3333B3"/>
                </a:solidFill>
                <a:latin typeface="NimbusSanL-Regu"/>
              </a:rPr>
              <a:t>                                    </a:t>
            </a:r>
            <a:r>
              <a:rPr lang="en-US" sz="2400" b="0" i="0" u="none" strike="noStrike" baseline="0" dirty="0">
                <a:solidFill>
                  <a:srgbClr val="3333B3"/>
                </a:solidFill>
                <a:latin typeface="NimbusSanL-Regu"/>
              </a:rPr>
              <a:t>Natural sources of ionizing radiation</a:t>
            </a:r>
            <a:r>
              <a:rPr lang="cs-CZ" sz="2400" b="0" i="0" u="none" strike="noStrike" baseline="0" dirty="0">
                <a:solidFill>
                  <a:srgbClr val="3333B3"/>
                </a:solidFill>
                <a:latin typeface="NimbusSanL-Regu"/>
              </a:rPr>
              <a:t>               </a:t>
            </a:r>
            <a:r>
              <a:rPr lang="cs-CZ" sz="2000" b="0" i="0" u="none" strike="noStrike" baseline="0" dirty="0">
                <a:latin typeface="NimbusSanL-Regu"/>
              </a:rPr>
              <a:t>Van Allen </a:t>
            </a:r>
            <a:r>
              <a:rPr lang="cs-CZ" sz="2000" b="0" i="0" u="none" strike="noStrike" baseline="0" dirty="0" err="1">
                <a:latin typeface="NimbusSanL-Regu"/>
              </a:rPr>
              <a:t>belts</a:t>
            </a:r>
            <a:endParaRPr lang="cs-CZ" sz="2000" b="0" i="0" u="none" strike="noStrike" baseline="0" dirty="0">
              <a:latin typeface="NimbusSanL-Regu"/>
            </a:endParaRPr>
          </a:p>
          <a:p>
            <a:endParaRPr lang="en-US" sz="2400" b="0" i="0" u="none" strike="noStrike" baseline="0" dirty="0">
              <a:solidFill>
                <a:srgbClr val="3333B3"/>
              </a:solidFill>
              <a:latin typeface="NimbusSanL-Regu"/>
            </a:endParaRPr>
          </a:p>
          <a:p>
            <a:r>
              <a:rPr lang="en-US" sz="2400" b="0" i="0" u="none" strike="noStrike" baseline="0" dirty="0">
                <a:solidFill>
                  <a:srgbClr val="3333B3"/>
                </a:solidFill>
                <a:latin typeface="CMSY10"/>
              </a:rPr>
              <a:t> </a:t>
            </a:r>
            <a:r>
              <a:rPr lang="cs-CZ" sz="2400" b="0" i="0" u="none" strike="noStrike" baseline="0" dirty="0">
                <a:solidFill>
                  <a:srgbClr val="3333B3"/>
                </a:solidFill>
                <a:latin typeface="CMSY10"/>
              </a:rPr>
              <a:t>- </a:t>
            </a:r>
            <a:r>
              <a:rPr lang="en-US" sz="2400" b="0" i="0" u="none" strike="noStrike" baseline="0" dirty="0">
                <a:solidFill>
                  <a:srgbClr val="000000"/>
                </a:solidFill>
                <a:latin typeface="NimbusSanL-Regu"/>
              </a:rPr>
              <a:t>Sun and other similar astronomical objects</a:t>
            </a:r>
          </a:p>
          <a:p>
            <a:r>
              <a:rPr lang="en-US" sz="2400" b="0" i="0" u="none" strike="noStrike" baseline="0" dirty="0">
                <a:solidFill>
                  <a:srgbClr val="3333B3"/>
                </a:solidFill>
                <a:latin typeface="CMSY10"/>
              </a:rPr>
              <a:t> </a:t>
            </a:r>
            <a:r>
              <a:rPr lang="cs-CZ" sz="2400" b="0" i="0" u="none" strike="noStrike" baseline="0" dirty="0">
                <a:solidFill>
                  <a:srgbClr val="3333B3"/>
                </a:solidFill>
                <a:latin typeface="CMSY10"/>
              </a:rPr>
              <a:t>- </a:t>
            </a:r>
            <a:r>
              <a:rPr lang="en-US" sz="2400" b="0" i="0" u="none" strike="noStrike" baseline="0" dirty="0">
                <a:solidFill>
                  <a:srgbClr val="000000"/>
                </a:solidFill>
                <a:latin typeface="NimbusSanL-Regu"/>
              </a:rPr>
              <a:t>Secondary radiation from Van Allen belts</a:t>
            </a:r>
          </a:p>
          <a:p>
            <a:r>
              <a:rPr lang="cs-CZ" sz="2400" b="0" i="0" u="none" strike="noStrike" baseline="0" dirty="0">
                <a:solidFill>
                  <a:srgbClr val="3333B3"/>
                </a:solidFill>
                <a:latin typeface="CMSY10"/>
              </a:rPr>
              <a:t> - </a:t>
            </a:r>
            <a:r>
              <a:rPr lang="cs-CZ" sz="2400" b="0" i="0" u="none" strike="noStrike" baseline="0" dirty="0" err="1">
                <a:solidFill>
                  <a:srgbClr val="000000"/>
                </a:solidFill>
                <a:latin typeface="NimbusSanL-Regu"/>
              </a:rPr>
              <a:t>Exotic</a:t>
            </a:r>
            <a:r>
              <a:rPr lang="cs-CZ" sz="2400" b="0" i="0" u="none" strike="noStrike" baseline="0" dirty="0">
                <a:solidFill>
                  <a:srgbClr val="000000"/>
                </a:solidFill>
                <a:latin typeface="NimbusSanL-Regu"/>
              </a:rPr>
              <a:t> </a:t>
            </a:r>
            <a:r>
              <a:rPr lang="cs-CZ" sz="2400" b="0" i="0" u="none" strike="noStrike" baseline="0" dirty="0" err="1">
                <a:solidFill>
                  <a:srgbClr val="000000"/>
                </a:solidFill>
                <a:latin typeface="NimbusSanL-Regu"/>
              </a:rPr>
              <a:t>space</a:t>
            </a:r>
            <a:r>
              <a:rPr lang="cs-CZ" sz="2400" b="0" i="0" u="none" strike="noStrike" baseline="0" dirty="0">
                <a:solidFill>
                  <a:srgbClr val="000000"/>
                </a:solidFill>
                <a:latin typeface="NimbusSanL-Regu"/>
              </a:rPr>
              <a:t> </a:t>
            </a:r>
            <a:r>
              <a:rPr lang="cs-CZ" sz="2400" b="0" i="0" u="none" strike="noStrike" baseline="0" dirty="0" err="1">
                <a:solidFill>
                  <a:srgbClr val="000000"/>
                </a:solidFill>
                <a:latin typeface="NimbusSanL-Regu"/>
              </a:rPr>
              <a:t>objects</a:t>
            </a:r>
            <a:r>
              <a:rPr lang="cs-CZ" sz="2400" b="0" i="0" u="none" strike="noStrike" baseline="0" dirty="0">
                <a:solidFill>
                  <a:srgbClr val="000000"/>
                </a:solidFill>
                <a:latin typeface="NimbusSanL-Regu"/>
              </a:rPr>
              <a:t> (</a:t>
            </a:r>
            <a:r>
              <a:rPr lang="el-GR" sz="2400" dirty="0"/>
              <a:t>γ</a:t>
            </a:r>
            <a:r>
              <a:rPr lang="cs-CZ" sz="2400" dirty="0"/>
              <a:t> </a:t>
            </a:r>
            <a:r>
              <a:rPr lang="cs-CZ" sz="2400" b="0" i="0" u="none" strike="noStrike" baseline="0" dirty="0" err="1">
                <a:solidFill>
                  <a:srgbClr val="000000"/>
                </a:solidFill>
                <a:latin typeface="NimbusSanL-Regu"/>
              </a:rPr>
              <a:t>flashes</a:t>
            </a:r>
            <a:r>
              <a:rPr lang="cs-CZ" sz="2400" b="0" i="0" u="none" strike="noStrike" baseline="0" dirty="0">
                <a:solidFill>
                  <a:srgbClr val="000000"/>
                </a:solidFill>
                <a:latin typeface="NimbusSanL-Regu"/>
              </a:rPr>
              <a:t>, </a:t>
            </a:r>
            <a:r>
              <a:rPr lang="cs-CZ" sz="2400" b="0" i="0" u="none" strike="noStrike" baseline="0" dirty="0" err="1">
                <a:solidFill>
                  <a:srgbClr val="000000"/>
                </a:solidFill>
                <a:latin typeface="NimbusSanL-Regu"/>
              </a:rPr>
              <a:t>etc</a:t>
            </a:r>
            <a:r>
              <a:rPr lang="cs-CZ" sz="2400" b="0" i="0" u="none" strike="noStrike" baseline="0" dirty="0">
                <a:solidFill>
                  <a:srgbClr val="000000"/>
                </a:solidFill>
                <a:latin typeface="NimbusSanL-Regu"/>
              </a:rPr>
              <a:t>.)</a:t>
            </a:r>
          </a:p>
          <a:p>
            <a:r>
              <a:rPr lang="cs-CZ" sz="2400" b="0" i="0" u="none" strike="noStrike" baseline="0" dirty="0">
                <a:solidFill>
                  <a:srgbClr val="3333B3"/>
                </a:solidFill>
                <a:latin typeface="CMSY10"/>
              </a:rPr>
              <a:t> - </a:t>
            </a:r>
            <a:r>
              <a:rPr lang="cs-CZ" sz="2400" b="0" i="0" u="none" strike="noStrike" baseline="0" dirty="0" err="1">
                <a:solidFill>
                  <a:srgbClr val="000000"/>
                </a:solidFill>
                <a:latin typeface="NimbusSanL-Regu"/>
              </a:rPr>
              <a:t>Radioisotopes</a:t>
            </a:r>
            <a:endParaRPr lang="cs-CZ" sz="2400" b="0" i="0" u="none" strike="noStrike" baseline="0" dirty="0">
              <a:solidFill>
                <a:srgbClr val="000000"/>
              </a:solidFill>
              <a:latin typeface="NimbusSanL-Regu"/>
            </a:endParaRPr>
          </a:p>
          <a:p>
            <a:r>
              <a:rPr lang="en-US" sz="2400" b="0" i="0" u="none" strike="noStrike" baseline="0" dirty="0">
                <a:solidFill>
                  <a:srgbClr val="3333B3"/>
                </a:solidFill>
                <a:latin typeface="CMSY9"/>
              </a:rPr>
              <a:t> </a:t>
            </a:r>
            <a:r>
              <a:rPr lang="cs-CZ" sz="2400" b="0" i="0" u="none" strike="noStrike" baseline="0" dirty="0">
                <a:solidFill>
                  <a:srgbClr val="3333B3"/>
                </a:solidFill>
                <a:latin typeface="CMSY9"/>
              </a:rPr>
              <a:t>	</a:t>
            </a:r>
            <a:r>
              <a:rPr lang="en-US" sz="2400" b="0" i="0" u="none" strike="noStrike" baseline="0" dirty="0">
                <a:solidFill>
                  <a:srgbClr val="000000"/>
                </a:solidFill>
                <a:latin typeface="NimbusSanL-Regu"/>
              </a:rPr>
              <a:t>Isotopes of heavy elements at the end of the periodic</a:t>
            </a:r>
            <a:r>
              <a:rPr lang="cs-CZ" sz="2400" b="0" i="0" u="none" strike="noStrike" baseline="0" dirty="0">
                <a:solidFill>
                  <a:srgbClr val="000000"/>
                </a:solidFill>
                <a:latin typeface="NimbusSanL-Regu"/>
              </a:rPr>
              <a:t> table </a:t>
            </a:r>
            <a:r>
              <a:rPr lang="en-US" sz="2400" b="0" i="0" u="none" strike="noStrike" baseline="0" dirty="0">
                <a:solidFill>
                  <a:srgbClr val="000000"/>
                </a:solidFill>
                <a:latin typeface="NimbusSanL-Regu"/>
              </a:rPr>
              <a:t>(and other </a:t>
            </a:r>
            <a:r>
              <a:rPr lang="cs-CZ" sz="2400" b="0" i="0" u="none" strike="noStrike" baseline="0" dirty="0">
                <a:solidFill>
                  <a:srgbClr val="000000"/>
                </a:solidFill>
                <a:latin typeface="NimbusSanL-Regu"/>
              </a:rPr>
              <a:t>	</a:t>
            </a:r>
            <a:r>
              <a:rPr lang="en-US" sz="2400" b="0" i="0" u="none" strike="noStrike" baseline="0" dirty="0">
                <a:solidFill>
                  <a:srgbClr val="000000"/>
                </a:solidFill>
                <a:latin typeface="NimbusSanL-Regu"/>
              </a:rPr>
              <a:t>radioisotopes with extra long half-life) –</a:t>
            </a:r>
            <a:r>
              <a:rPr lang="cs-CZ" sz="2400" b="0" i="0" u="none" strike="noStrike" baseline="0" dirty="0">
                <a:solidFill>
                  <a:srgbClr val="000000"/>
                </a:solidFill>
                <a:latin typeface="NimbusSanL-Regu"/>
              </a:rPr>
              <a:t> </a:t>
            </a:r>
            <a:r>
              <a:rPr lang="en-US" sz="2400" b="0" i="0" u="none" strike="noStrike" baseline="0" dirty="0">
                <a:solidFill>
                  <a:srgbClr val="000000"/>
                </a:solidFill>
                <a:latin typeface="NimbusSanL-Regu"/>
              </a:rPr>
              <a:t>remains </a:t>
            </a:r>
            <a:r>
              <a:rPr lang="cs-CZ" sz="2400" b="0" i="0" u="none" strike="noStrike" baseline="0" dirty="0" err="1">
                <a:solidFill>
                  <a:srgbClr val="000000"/>
                </a:solidFill>
                <a:latin typeface="NimbusSanL-Regu"/>
              </a:rPr>
              <a:t>after</a:t>
            </a:r>
            <a:r>
              <a:rPr lang="cs-CZ" sz="2400" b="0" i="0" u="none" strike="noStrike" baseline="0" dirty="0">
                <a:solidFill>
                  <a:srgbClr val="000000"/>
                </a:solidFill>
                <a:latin typeface="NimbusSanL-Regu"/>
              </a:rPr>
              <a:t> </a:t>
            </a:r>
            <a:r>
              <a:rPr lang="en-US" sz="2400" b="0" i="0" u="none" strike="noStrike" baseline="0" dirty="0">
                <a:solidFill>
                  <a:srgbClr val="000000"/>
                </a:solidFill>
                <a:latin typeface="NimbusSanL-Regu"/>
              </a:rPr>
              <a:t>explosion of the </a:t>
            </a:r>
            <a:r>
              <a:rPr lang="cs-CZ" sz="2400" b="0" i="0" u="none" strike="noStrike" baseline="0" dirty="0">
                <a:solidFill>
                  <a:srgbClr val="000000"/>
                </a:solidFill>
                <a:latin typeface="NimbusSanL-Regu"/>
              </a:rPr>
              <a:t>	</a:t>
            </a:r>
            <a:r>
              <a:rPr lang="en-US" sz="2400" b="0" i="0" u="none" strike="noStrike" baseline="0" dirty="0">
                <a:solidFill>
                  <a:srgbClr val="000000"/>
                </a:solidFill>
                <a:latin typeface="NimbusSanL-Regu"/>
              </a:rPr>
              <a:t>supernova before </a:t>
            </a:r>
            <a:r>
              <a:rPr lang="cs-CZ" sz="2400" b="0" i="0" u="none" strike="noStrike" baseline="0" dirty="0" err="1">
                <a:solidFill>
                  <a:srgbClr val="000000"/>
                </a:solidFill>
                <a:latin typeface="NimbusSanL-Regu"/>
              </a:rPr>
              <a:t>creation</a:t>
            </a:r>
            <a:r>
              <a:rPr lang="cs-CZ" sz="2400" b="0" i="0" u="none" strike="noStrike" baseline="0" dirty="0">
                <a:solidFill>
                  <a:srgbClr val="000000"/>
                </a:solidFill>
                <a:latin typeface="NimbusSanL-Regu"/>
              </a:rPr>
              <a:t> </a:t>
            </a:r>
            <a:r>
              <a:rPr lang="cs-CZ" sz="2400" b="0" i="0" u="none" strike="noStrike" baseline="0" dirty="0" err="1">
                <a:solidFill>
                  <a:srgbClr val="000000"/>
                </a:solidFill>
                <a:latin typeface="NimbusSanL-Regu"/>
              </a:rPr>
              <a:t>of</a:t>
            </a:r>
            <a:r>
              <a:rPr lang="cs-CZ" sz="2400" b="0" i="0" u="none" strike="noStrike" baseline="0" dirty="0">
                <a:solidFill>
                  <a:srgbClr val="000000"/>
                </a:solidFill>
                <a:latin typeface="NimbusSanL-Regu"/>
              </a:rPr>
              <a:t> </a:t>
            </a:r>
            <a:r>
              <a:rPr lang="en-US" sz="2400" b="0" i="0" u="none" strike="noStrike" baseline="0" dirty="0">
                <a:solidFill>
                  <a:srgbClr val="000000"/>
                </a:solidFill>
                <a:latin typeface="NimbusSanL-Regu"/>
              </a:rPr>
              <a:t>the solar system</a:t>
            </a:r>
            <a:endParaRPr lang="cs-CZ" sz="2400" b="0" i="0" u="none" strike="noStrike" baseline="0" dirty="0">
              <a:solidFill>
                <a:srgbClr val="000000"/>
              </a:solidFill>
              <a:latin typeface="NimbusSanL-Regu"/>
            </a:endParaRPr>
          </a:p>
          <a:p>
            <a:endParaRPr lang="en-US" sz="2400" b="0" i="0" u="none" strike="noStrike" baseline="0" dirty="0">
              <a:solidFill>
                <a:srgbClr val="000000"/>
              </a:solidFill>
              <a:latin typeface="NimbusSanL-Regu"/>
            </a:endParaRPr>
          </a:p>
          <a:p>
            <a:r>
              <a:rPr lang="en-US" sz="2400" b="0" i="0" u="none" strike="noStrike" baseline="0" dirty="0">
                <a:solidFill>
                  <a:srgbClr val="3333B3"/>
                </a:solidFill>
                <a:latin typeface="CMSY9"/>
              </a:rPr>
              <a:t> </a:t>
            </a:r>
            <a:r>
              <a:rPr lang="cs-CZ" sz="2400" b="0" i="0" u="none" strike="noStrike" baseline="0" dirty="0">
                <a:solidFill>
                  <a:srgbClr val="3333B3"/>
                </a:solidFill>
                <a:latin typeface="CMSY9"/>
              </a:rPr>
              <a:t>	</a:t>
            </a:r>
            <a:r>
              <a:rPr lang="en-US" sz="2400" b="0" i="0" u="none" strike="noStrike" baseline="0" dirty="0">
                <a:solidFill>
                  <a:srgbClr val="000000"/>
                </a:solidFill>
                <a:latin typeface="NimbusSanL-Regu"/>
              </a:rPr>
              <a:t>Isotopes continuously occurring in high atmospheric layers</a:t>
            </a:r>
            <a:r>
              <a:rPr lang="cs-CZ" sz="2400" b="0" i="0" u="none" strike="noStrike" baseline="0" dirty="0">
                <a:solidFill>
                  <a:srgbClr val="000000"/>
                </a:solidFill>
                <a:latin typeface="NimbusSanL-Regu"/>
              </a:rPr>
              <a:t> </a:t>
            </a:r>
            <a:r>
              <a:rPr lang="en-US" sz="2400" b="0" i="0" u="none" strike="noStrike" baseline="0" dirty="0">
                <a:solidFill>
                  <a:srgbClr val="000000"/>
                </a:solidFill>
                <a:latin typeface="NimbusSanL-Regu"/>
              </a:rPr>
              <a:t>by influence </a:t>
            </a:r>
            <a:r>
              <a:rPr lang="cs-CZ" sz="2400" b="0" i="0" u="none" strike="noStrike" baseline="0" dirty="0" err="1">
                <a:solidFill>
                  <a:srgbClr val="000000"/>
                </a:solidFill>
                <a:latin typeface="NimbusSanL-Regu"/>
              </a:rPr>
              <a:t>of</a:t>
            </a:r>
            <a:r>
              <a:rPr lang="cs-CZ" sz="2400" b="0" i="0" u="none" strike="noStrike" baseline="0" dirty="0">
                <a:solidFill>
                  <a:srgbClr val="000000"/>
                </a:solidFill>
                <a:latin typeface="NimbusSanL-Regu"/>
              </a:rPr>
              <a:t> 	</a:t>
            </a:r>
            <a:r>
              <a:rPr lang="en-US" sz="2400" b="0" i="0" u="none" strike="noStrike" baseline="0" dirty="0">
                <a:solidFill>
                  <a:srgbClr val="000000"/>
                </a:solidFill>
                <a:latin typeface="NimbusSanL-Regu"/>
              </a:rPr>
              <a:t>radiation from space, </a:t>
            </a:r>
            <a:r>
              <a:rPr lang="en-US" sz="2400" b="0" i="0" u="none" strike="noStrike" baseline="0" dirty="0" err="1">
                <a:solidFill>
                  <a:srgbClr val="000000"/>
                </a:solidFill>
                <a:latin typeface="NimbusSanL-Regu"/>
              </a:rPr>
              <a:t>eg</a:t>
            </a:r>
            <a:r>
              <a:rPr lang="en-US" sz="2400" b="0" i="0" u="none" strike="noStrike" baseline="0" dirty="0">
                <a:solidFill>
                  <a:srgbClr val="000000"/>
                </a:solidFill>
                <a:latin typeface="NimbusSanL-Regu"/>
              </a:rPr>
              <a:t> </a:t>
            </a:r>
            <a:r>
              <a:rPr lang="en-US" sz="2400" b="0" i="0" u="none" strike="noStrike" baseline="30000" dirty="0">
                <a:solidFill>
                  <a:srgbClr val="000000"/>
                </a:solidFill>
                <a:latin typeface="NimbusSanL-Regu"/>
              </a:rPr>
              <a:t>14</a:t>
            </a:r>
            <a:r>
              <a:rPr lang="en-US" sz="2400" b="0" i="0" u="none" strike="noStrike" baseline="0" dirty="0">
                <a:solidFill>
                  <a:srgbClr val="000000"/>
                </a:solidFill>
                <a:latin typeface="NimbusSanL-Regu"/>
              </a:rPr>
              <a:t>C, </a:t>
            </a:r>
            <a:r>
              <a:rPr lang="en-US" sz="2400" b="0" i="0" u="none" strike="noStrike" baseline="30000" dirty="0">
                <a:solidFill>
                  <a:srgbClr val="000000"/>
                </a:solidFill>
                <a:latin typeface="NimbusSanL-Regu"/>
              </a:rPr>
              <a:t>40</a:t>
            </a:r>
            <a:r>
              <a:rPr lang="en-US" sz="2400" b="0" i="0" u="none" strike="noStrike" baseline="0" dirty="0">
                <a:solidFill>
                  <a:srgbClr val="000000"/>
                </a:solidFill>
                <a:latin typeface="NimbusSanL-Regu"/>
              </a:rPr>
              <a:t>K.</a:t>
            </a:r>
            <a:endParaRPr lang="cs-CZ" sz="2400" dirty="0"/>
          </a:p>
        </p:txBody>
      </p:sp>
      <p:pic>
        <p:nvPicPr>
          <p:cNvPr id="3" name="Obrázek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84954" y="1743962"/>
            <a:ext cx="2909455" cy="1600200"/>
          </a:xfrm>
          <a:prstGeom prst="rect">
            <a:avLst/>
          </a:prstGeom>
        </p:spPr>
      </p:pic>
    </p:spTree>
    <p:extLst>
      <p:ext uri="{BB962C8B-B14F-4D97-AF65-F5344CB8AC3E}">
        <p14:creationId xmlns:p14="http://schemas.microsoft.com/office/powerpoint/2010/main" val="24436518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414068" y="1240146"/>
            <a:ext cx="11421374" cy="3539430"/>
          </a:xfrm>
          <a:prstGeom prst="rect">
            <a:avLst/>
          </a:prstGeom>
        </p:spPr>
        <p:txBody>
          <a:bodyPr wrap="square">
            <a:spAutoFit/>
          </a:bodyPr>
          <a:lstStyle/>
          <a:p>
            <a:pPr algn="ctr"/>
            <a:r>
              <a:rPr lang="cs-CZ" sz="3200" b="1" i="0" u="none" strike="noStrike" baseline="0" dirty="0" err="1">
                <a:solidFill>
                  <a:srgbClr val="3333B3"/>
                </a:solidFill>
                <a:latin typeface="NimbusSanL-Regu"/>
              </a:rPr>
              <a:t>Sources</a:t>
            </a:r>
            <a:r>
              <a:rPr lang="cs-CZ" sz="3200" b="1" i="0" u="none" strike="noStrike" baseline="0" dirty="0">
                <a:solidFill>
                  <a:srgbClr val="3333B3"/>
                </a:solidFill>
                <a:latin typeface="NimbusSanL-Regu"/>
              </a:rPr>
              <a:t> </a:t>
            </a:r>
            <a:r>
              <a:rPr lang="cs-CZ" sz="3200" b="1" i="0" u="none" strike="noStrike" baseline="0" dirty="0" err="1">
                <a:solidFill>
                  <a:srgbClr val="3333B3"/>
                </a:solidFill>
                <a:latin typeface="NimbusSanL-Regu"/>
              </a:rPr>
              <a:t>of</a:t>
            </a:r>
            <a:r>
              <a:rPr lang="cs-CZ" sz="3200" b="1" i="0" u="none" strike="noStrike" baseline="0" dirty="0">
                <a:solidFill>
                  <a:srgbClr val="3333B3"/>
                </a:solidFill>
                <a:latin typeface="NimbusSanL-Regu"/>
              </a:rPr>
              <a:t> </a:t>
            </a:r>
            <a:r>
              <a:rPr lang="cs-CZ" sz="3200" b="1" i="0" u="none" strike="noStrike" baseline="0" dirty="0" err="1">
                <a:solidFill>
                  <a:srgbClr val="3333B3"/>
                </a:solidFill>
                <a:latin typeface="NimbusSanL-Regu"/>
              </a:rPr>
              <a:t>ionizing</a:t>
            </a:r>
            <a:r>
              <a:rPr lang="cs-CZ" sz="3200" b="1" i="0" u="none" strike="noStrike" baseline="0" dirty="0">
                <a:solidFill>
                  <a:srgbClr val="3333B3"/>
                </a:solidFill>
                <a:latin typeface="NimbusSanL-Regu"/>
              </a:rPr>
              <a:t> </a:t>
            </a:r>
            <a:r>
              <a:rPr lang="cs-CZ" sz="3200" b="1" i="0" u="none" strike="noStrike" baseline="0" dirty="0" err="1">
                <a:solidFill>
                  <a:srgbClr val="3333B3"/>
                </a:solidFill>
                <a:latin typeface="NimbusSanL-Regu"/>
              </a:rPr>
              <a:t>radiation</a:t>
            </a:r>
            <a:endParaRPr lang="cs-CZ" sz="3200" b="1" i="0" u="none" strike="noStrike" baseline="0" dirty="0">
              <a:solidFill>
                <a:srgbClr val="3333B3"/>
              </a:solidFill>
              <a:latin typeface="NimbusSanL-Regu"/>
            </a:endParaRPr>
          </a:p>
          <a:p>
            <a:pPr algn="ctr"/>
            <a:r>
              <a:rPr lang="en-US" sz="2400" b="0" i="0" u="none" strike="noStrike" baseline="0" dirty="0">
                <a:solidFill>
                  <a:srgbClr val="3333B3"/>
                </a:solidFill>
                <a:latin typeface="NimbusSanL-Regu"/>
              </a:rPr>
              <a:t>Artificial sources of ionizing radiation</a:t>
            </a:r>
            <a:endParaRPr lang="cs-CZ" sz="2400" b="0" i="0" u="none" strike="noStrike" baseline="0" dirty="0">
              <a:solidFill>
                <a:srgbClr val="3333B3"/>
              </a:solidFill>
              <a:latin typeface="NimbusSanL-Regu"/>
            </a:endParaRPr>
          </a:p>
          <a:p>
            <a:endParaRPr lang="cs-CZ" sz="2400" dirty="0">
              <a:solidFill>
                <a:srgbClr val="3333B3"/>
              </a:solidFill>
              <a:latin typeface="NimbusSanL-Regu"/>
            </a:endParaRPr>
          </a:p>
          <a:p>
            <a:endParaRPr lang="en-US" sz="2400" b="0" i="0" u="none" strike="noStrike" baseline="0" dirty="0">
              <a:solidFill>
                <a:srgbClr val="3333B3"/>
              </a:solidFill>
              <a:latin typeface="NimbusSanL-Regu"/>
            </a:endParaRPr>
          </a:p>
          <a:p>
            <a:r>
              <a:rPr lang="cs-CZ" sz="2400" b="0" i="0" u="none" strike="noStrike" baseline="0" dirty="0">
                <a:solidFill>
                  <a:srgbClr val="3333B3"/>
                </a:solidFill>
                <a:latin typeface="NimbusSanL-Regu"/>
              </a:rPr>
              <a:t> - </a:t>
            </a:r>
            <a:r>
              <a:rPr lang="cs-CZ" sz="2400" b="0" i="0" u="none" strike="noStrike" baseline="0" dirty="0" err="1">
                <a:solidFill>
                  <a:srgbClr val="000000"/>
                </a:solidFill>
                <a:latin typeface="NimbusSanL-Regu"/>
              </a:rPr>
              <a:t>Artificially</a:t>
            </a:r>
            <a:r>
              <a:rPr lang="cs-CZ" sz="2400" b="0" i="0" u="none" strike="noStrike" baseline="0" dirty="0">
                <a:solidFill>
                  <a:srgbClr val="000000"/>
                </a:solidFill>
                <a:latin typeface="NimbusSanL-Regu"/>
              </a:rPr>
              <a:t> </a:t>
            </a:r>
            <a:r>
              <a:rPr lang="cs-CZ" sz="2400" b="0" i="0" u="none" strike="noStrike" baseline="0" dirty="0" err="1">
                <a:solidFill>
                  <a:srgbClr val="000000"/>
                </a:solidFill>
                <a:latin typeface="NimbusSanL-Regu"/>
              </a:rPr>
              <a:t>Concentrated</a:t>
            </a:r>
            <a:r>
              <a:rPr lang="cs-CZ" sz="2400" b="0" i="0" u="none" strike="noStrike" baseline="0" dirty="0">
                <a:solidFill>
                  <a:srgbClr val="000000"/>
                </a:solidFill>
                <a:latin typeface="NimbusSanL-Regu"/>
              </a:rPr>
              <a:t> Natural </a:t>
            </a:r>
            <a:r>
              <a:rPr lang="cs-CZ" sz="2400" b="0" i="0" u="none" strike="noStrike" baseline="0" dirty="0" err="1">
                <a:solidFill>
                  <a:srgbClr val="000000"/>
                </a:solidFill>
                <a:latin typeface="NimbusSanL-Regu"/>
              </a:rPr>
              <a:t>Radioisotopes</a:t>
            </a:r>
            <a:endParaRPr lang="cs-CZ" sz="2400" b="0" i="0" u="none" strike="noStrike" baseline="0" dirty="0">
              <a:solidFill>
                <a:srgbClr val="000000"/>
              </a:solidFill>
              <a:latin typeface="NimbusSanL-Regu"/>
            </a:endParaRPr>
          </a:p>
          <a:p>
            <a:r>
              <a:rPr lang="cs-CZ" sz="2400" b="0" i="0" u="none" strike="noStrike" baseline="0" dirty="0">
                <a:solidFill>
                  <a:srgbClr val="3333B3"/>
                </a:solidFill>
                <a:latin typeface="NimbusSanL-Regu"/>
              </a:rPr>
              <a:t> - </a:t>
            </a:r>
            <a:r>
              <a:rPr lang="cs-CZ" sz="2400" b="0" i="0" u="none" strike="noStrike" baseline="0" dirty="0" err="1">
                <a:solidFill>
                  <a:srgbClr val="000000"/>
                </a:solidFill>
                <a:latin typeface="NimbusSanL-Regu"/>
              </a:rPr>
              <a:t>Artificially</a:t>
            </a:r>
            <a:r>
              <a:rPr lang="cs-CZ" sz="2400" b="0" i="0" u="none" strike="noStrike" baseline="0" dirty="0">
                <a:solidFill>
                  <a:srgbClr val="000000"/>
                </a:solidFill>
                <a:latin typeface="NimbusSanL-Regu"/>
              </a:rPr>
              <a:t> </a:t>
            </a:r>
            <a:r>
              <a:rPr lang="cs-CZ" sz="2400" b="0" i="0" u="none" strike="noStrike" baseline="0" dirty="0" err="1">
                <a:solidFill>
                  <a:srgbClr val="000000"/>
                </a:solidFill>
                <a:latin typeface="NimbusSanL-Regu"/>
              </a:rPr>
              <a:t>created</a:t>
            </a:r>
            <a:r>
              <a:rPr lang="cs-CZ" sz="2400" b="0" i="0" u="none" strike="noStrike" baseline="0" dirty="0">
                <a:solidFill>
                  <a:srgbClr val="000000"/>
                </a:solidFill>
                <a:latin typeface="NimbusSanL-Regu"/>
              </a:rPr>
              <a:t> </a:t>
            </a:r>
            <a:r>
              <a:rPr lang="cs-CZ" sz="2400" b="0" i="0" u="none" strike="noStrike" baseline="0" dirty="0" err="1">
                <a:solidFill>
                  <a:srgbClr val="000000"/>
                </a:solidFill>
                <a:latin typeface="NimbusSanL-Regu"/>
              </a:rPr>
              <a:t>radioisotopes</a:t>
            </a:r>
            <a:endParaRPr lang="cs-CZ" sz="2400" b="0" i="0" u="none" strike="noStrike" baseline="0" dirty="0">
              <a:solidFill>
                <a:srgbClr val="000000"/>
              </a:solidFill>
              <a:latin typeface="NimbusSanL-Regu"/>
            </a:endParaRPr>
          </a:p>
          <a:p>
            <a:r>
              <a:rPr lang="cs-CZ" sz="2400" b="0" i="0" u="none" strike="noStrike" baseline="0" dirty="0">
                <a:solidFill>
                  <a:srgbClr val="3333B3"/>
                </a:solidFill>
                <a:latin typeface="NimbusSanL-Regu"/>
              </a:rPr>
              <a:t> - </a:t>
            </a:r>
            <a:r>
              <a:rPr lang="cs-CZ" sz="2400" b="0" i="0" u="none" strike="noStrike" baseline="0" dirty="0">
                <a:solidFill>
                  <a:srgbClr val="000000"/>
                </a:solidFill>
                <a:latin typeface="NimbusSanL-Regu"/>
              </a:rPr>
              <a:t>RTG </a:t>
            </a:r>
            <a:r>
              <a:rPr lang="cs-CZ" sz="2400" b="0" i="0" u="none" strike="noStrike" baseline="0" dirty="0" err="1">
                <a:solidFill>
                  <a:srgbClr val="000000"/>
                </a:solidFill>
                <a:latin typeface="NimbusSanL-Regu"/>
              </a:rPr>
              <a:t>device</a:t>
            </a:r>
            <a:endParaRPr lang="cs-CZ" sz="2400" b="0" i="0" u="none" strike="noStrike" baseline="0" dirty="0">
              <a:solidFill>
                <a:srgbClr val="000000"/>
              </a:solidFill>
              <a:latin typeface="NimbusSanL-Regu"/>
            </a:endParaRPr>
          </a:p>
          <a:p>
            <a:r>
              <a:rPr lang="cs-CZ" sz="2400" b="0" i="0" u="none" strike="noStrike" baseline="0" dirty="0">
                <a:solidFill>
                  <a:srgbClr val="3333B3"/>
                </a:solidFill>
                <a:latin typeface="NimbusSanL-Regu"/>
              </a:rPr>
              <a:t> - </a:t>
            </a:r>
            <a:r>
              <a:rPr lang="cs-CZ" sz="2400" b="0" i="0" u="none" strike="noStrike" baseline="0" dirty="0" err="1">
                <a:solidFill>
                  <a:srgbClr val="000000"/>
                </a:solidFill>
                <a:latin typeface="NimbusSanL-Regu"/>
              </a:rPr>
              <a:t>Other</a:t>
            </a:r>
            <a:r>
              <a:rPr lang="cs-CZ" sz="2400" b="0" i="0" u="none" strike="noStrike" baseline="0" dirty="0">
                <a:solidFill>
                  <a:srgbClr val="000000"/>
                </a:solidFill>
                <a:latin typeface="NimbusSanL-Regu"/>
              </a:rPr>
              <a:t> </a:t>
            </a:r>
            <a:r>
              <a:rPr lang="cs-CZ" sz="2400" b="0" i="0" u="none" strike="noStrike" baseline="0" dirty="0" err="1">
                <a:solidFill>
                  <a:srgbClr val="000000"/>
                </a:solidFill>
                <a:latin typeface="NimbusSanL-Regu"/>
              </a:rPr>
              <a:t>technical</a:t>
            </a:r>
            <a:r>
              <a:rPr lang="cs-CZ" sz="2400" b="0" i="0" u="none" strike="noStrike" baseline="0" dirty="0">
                <a:solidFill>
                  <a:srgbClr val="000000"/>
                </a:solidFill>
                <a:latin typeface="NimbusSanL-Regu"/>
              </a:rPr>
              <a:t> </a:t>
            </a:r>
            <a:r>
              <a:rPr lang="cs-CZ" sz="2400" b="0" i="0" u="none" strike="noStrike" baseline="0" dirty="0" err="1">
                <a:solidFill>
                  <a:srgbClr val="000000"/>
                </a:solidFill>
                <a:latin typeface="NimbusSanL-Regu"/>
              </a:rPr>
              <a:t>devices</a:t>
            </a:r>
            <a:r>
              <a:rPr lang="cs-CZ" sz="2400" b="0" i="0" u="none" strike="noStrike" baseline="0" dirty="0">
                <a:solidFill>
                  <a:srgbClr val="000000"/>
                </a:solidFill>
                <a:latin typeface="NimbusSanL-Regu"/>
              </a:rPr>
              <a:t>, </a:t>
            </a:r>
            <a:r>
              <a:rPr lang="cs-CZ" sz="2400" b="0" i="0" u="none" strike="noStrike" baseline="0" dirty="0" err="1">
                <a:solidFill>
                  <a:srgbClr val="000000"/>
                </a:solidFill>
                <a:latin typeface="NimbusSanL-Regu"/>
              </a:rPr>
              <a:t>particle</a:t>
            </a:r>
            <a:r>
              <a:rPr lang="cs-CZ" sz="2400" b="0" i="0" u="none" strike="noStrike" baseline="0" dirty="0">
                <a:solidFill>
                  <a:srgbClr val="000000"/>
                </a:solidFill>
                <a:latin typeface="NimbusSanL-Regu"/>
              </a:rPr>
              <a:t> </a:t>
            </a:r>
            <a:r>
              <a:rPr lang="cs-CZ" sz="2400" b="0" i="0" u="none" strike="noStrike" baseline="0" dirty="0" err="1">
                <a:solidFill>
                  <a:srgbClr val="000000"/>
                </a:solidFill>
                <a:latin typeface="NimbusSanL-Regu"/>
              </a:rPr>
              <a:t>accelerators</a:t>
            </a:r>
            <a:endParaRPr lang="cs-CZ" sz="2400" b="0" i="0" u="none" strike="noStrike" baseline="0" dirty="0">
              <a:solidFill>
                <a:srgbClr val="000000"/>
              </a:solidFill>
              <a:latin typeface="NimbusSanL-Regu"/>
            </a:endParaRPr>
          </a:p>
          <a:p>
            <a:r>
              <a:rPr lang="cs-CZ" sz="2400" b="0" i="0" u="none" strike="noStrike" baseline="0" dirty="0">
                <a:solidFill>
                  <a:srgbClr val="3333B3"/>
                </a:solidFill>
                <a:latin typeface="NimbusSanL-Regu"/>
              </a:rPr>
              <a:t> </a:t>
            </a:r>
            <a:r>
              <a:rPr lang="cs-CZ" sz="2400" b="0" i="0" u="none" strike="noStrike" baseline="0" dirty="0">
                <a:solidFill>
                  <a:srgbClr val="000000"/>
                </a:solidFill>
                <a:latin typeface="NimbusSanL-Regu"/>
              </a:rPr>
              <a:t>- </a:t>
            </a:r>
            <a:r>
              <a:rPr lang="el-GR" sz="2400" dirty="0"/>
              <a:t>γ </a:t>
            </a:r>
            <a:r>
              <a:rPr lang="cs-CZ" sz="2400" b="0" i="0" u="none" strike="noStrike" baseline="0" dirty="0" err="1">
                <a:solidFill>
                  <a:srgbClr val="000000"/>
                </a:solidFill>
                <a:latin typeface="NimbusSanL-Regu"/>
              </a:rPr>
              <a:t>lasers</a:t>
            </a:r>
            <a:endParaRPr lang="cs-CZ" sz="2400" dirty="0">
              <a:latin typeface="NimbusSanL-Regu"/>
            </a:endParaRPr>
          </a:p>
        </p:txBody>
      </p:sp>
    </p:spTree>
    <p:extLst>
      <p:ext uri="{BB962C8B-B14F-4D97-AF65-F5344CB8AC3E}">
        <p14:creationId xmlns:p14="http://schemas.microsoft.com/office/powerpoint/2010/main" val="10297628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362309" y="1089898"/>
            <a:ext cx="11421374" cy="4401205"/>
          </a:xfrm>
          <a:prstGeom prst="rect">
            <a:avLst/>
          </a:prstGeom>
        </p:spPr>
        <p:txBody>
          <a:bodyPr wrap="square">
            <a:spAutoFit/>
          </a:bodyPr>
          <a:lstStyle/>
          <a:p>
            <a:pPr algn="ctr"/>
            <a:r>
              <a:rPr lang="cs-CZ" sz="3200" b="1" i="0" u="none" strike="noStrike" baseline="0" dirty="0" err="1">
                <a:solidFill>
                  <a:srgbClr val="3333B3"/>
                </a:solidFill>
                <a:latin typeface="NimbusSanL-Regu"/>
              </a:rPr>
              <a:t>Characteristics</a:t>
            </a:r>
            <a:r>
              <a:rPr lang="cs-CZ" sz="3200" b="1" i="0" u="none" strike="noStrike" baseline="0" dirty="0">
                <a:solidFill>
                  <a:srgbClr val="3333B3"/>
                </a:solidFill>
                <a:latin typeface="NimbusSanL-Regu"/>
              </a:rPr>
              <a:t> </a:t>
            </a:r>
            <a:r>
              <a:rPr lang="cs-CZ" sz="3200" b="1" i="0" u="none" strike="noStrike" baseline="0" dirty="0" err="1">
                <a:solidFill>
                  <a:srgbClr val="3333B3"/>
                </a:solidFill>
                <a:latin typeface="NimbusSanL-Regu"/>
              </a:rPr>
              <a:t>of</a:t>
            </a:r>
            <a:r>
              <a:rPr lang="cs-CZ" sz="3200" b="1" i="0" u="none" strike="noStrike" baseline="0" dirty="0">
                <a:solidFill>
                  <a:srgbClr val="3333B3"/>
                </a:solidFill>
                <a:latin typeface="NimbusSanL-Regu"/>
              </a:rPr>
              <a:t> </a:t>
            </a:r>
            <a:r>
              <a:rPr lang="cs-CZ" sz="3200" b="1" i="0" u="none" strike="noStrike" baseline="0" dirty="0" err="1">
                <a:solidFill>
                  <a:srgbClr val="3333B3"/>
                </a:solidFill>
                <a:latin typeface="NimbusSanL-Regu"/>
              </a:rPr>
              <a:t>radioisotopes</a:t>
            </a:r>
            <a:endParaRPr lang="cs-CZ" sz="3200" b="1" i="0" u="none" strike="noStrike" baseline="0" dirty="0">
              <a:solidFill>
                <a:srgbClr val="3333B3"/>
              </a:solidFill>
              <a:latin typeface="NimbusSanL-Regu"/>
            </a:endParaRPr>
          </a:p>
          <a:p>
            <a:pPr algn="ctr"/>
            <a:endParaRPr lang="cs-CZ" sz="3200" b="1" i="0" u="none" strike="noStrike" baseline="0" dirty="0">
              <a:solidFill>
                <a:srgbClr val="3333B3"/>
              </a:solidFill>
              <a:latin typeface="NimbusSanL-Regu"/>
            </a:endParaRPr>
          </a:p>
          <a:p>
            <a:r>
              <a:rPr lang="cs-CZ" sz="2400" b="0" i="0" u="none" strike="noStrike" baseline="0" dirty="0" err="1">
                <a:solidFill>
                  <a:srgbClr val="3333B3"/>
                </a:solidFill>
                <a:latin typeface="NimbusSanL-Regu"/>
              </a:rPr>
              <a:t>Half-life</a:t>
            </a:r>
            <a:endParaRPr lang="cs-CZ" sz="2400" b="0" i="0" u="none" strike="noStrike" baseline="0" dirty="0">
              <a:solidFill>
                <a:srgbClr val="3333B3"/>
              </a:solidFill>
              <a:latin typeface="NimbusSanL-Regu"/>
            </a:endParaRPr>
          </a:p>
          <a:p>
            <a:r>
              <a:rPr lang="en-US" sz="2400" b="0" i="0" u="none" strike="noStrike" baseline="0" dirty="0">
                <a:solidFill>
                  <a:srgbClr val="000000"/>
                </a:solidFill>
                <a:latin typeface="NimbusSanL-Regu"/>
              </a:rPr>
              <a:t>is the time at which half </a:t>
            </a:r>
            <a:r>
              <a:rPr lang="cs-CZ" sz="2400" b="0" i="0" u="none" strike="noStrike" baseline="0" dirty="0" err="1">
                <a:solidFill>
                  <a:srgbClr val="000000"/>
                </a:solidFill>
                <a:latin typeface="NimbusSanL-Regu"/>
              </a:rPr>
              <a:t>of</a:t>
            </a:r>
            <a:r>
              <a:rPr lang="cs-CZ" sz="2400" b="0" i="0" u="none" strike="noStrike" baseline="0" dirty="0">
                <a:solidFill>
                  <a:srgbClr val="000000"/>
                </a:solidFill>
                <a:latin typeface="NimbusSanL-Regu"/>
              </a:rPr>
              <a:t> </a:t>
            </a:r>
            <a:r>
              <a:rPr lang="en-US" sz="2400" b="0" i="0" u="none" strike="noStrike" baseline="0" dirty="0">
                <a:solidFill>
                  <a:srgbClr val="000000"/>
                </a:solidFill>
                <a:latin typeface="NimbusSanL-Regu"/>
              </a:rPr>
              <a:t>the atoms of the </a:t>
            </a:r>
            <a:r>
              <a:rPr lang="en-US" sz="2400" b="0" i="0" u="none" strike="noStrike" baseline="0" dirty="0" err="1">
                <a:solidFill>
                  <a:srgbClr val="000000"/>
                </a:solidFill>
                <a:latin typeface="NimbusSanL-Regu"/>
              </a:rPr>
              <a:t>respe</a:t>
            </a:r>
            <a:r>
              <a:rPr lang="cs-CZ" sz="2400" b="0" i="0" u="none" strike="noStrike" baseline="0" dirty="0">
                <a:solidFill>
                  <a:srgbClr val="000000"/>
                </a:solidFill>
                <a:latin typeface="NimbusSanL-Regu"/>
              </a:rPr>
              <a:t>c</a:t>
            </a:r>
            <a:r>
              <a:rPr lang="en-US" sz="2400" b="0" i="0" u="none" strike="noStrike" baseline="0" dirty="0" err="1">
                <a:solidFill>
                  <a:srgbClr val="000000"/>
                </a:solidFill>
                <a:latin typeface="NimbusSanL-Regu"/>
              </a:rPr>
              <a:t>tive</a:t>
            </a:r>
            <a:r>
              <a:rPr lang="cs-CZ" sz="2400" b="0" i="0" u="none" strike="noStrike" baseline="0" dirty="0">
                <a:solidFill>
                  <a:srgbClr val="000000"/>
                </a:solidFill>
                <a:latin typeface="NimbusSanL-Regu"/>
              </a:rPr>
              <a:t> radioisotope </a:t>
            </a:r>
            <a:r>
              <a:rPr lang="cs-CZ" sz="2400" b="0" i="0" u="none" strike="noStrike" baseline="0" dirty="0" err="1">
                <a:solidFill>
                  <a:srgbClr val="000000"/>
                </a:solidFill>
                <a:latin typeface="NimbusSanL-Regu"/>
              </a:rPr>
              <a:t>decay</a:t>
            </a:r>
            <a:r>
              <a:rPr lang="cs-CZ" sz="2400" b="0" i="0" u="none" strike="noStrike" baseline="0" dirty="0">
                <a:solidFill>
                  <a:srgbClr val="000000"/>
                </a:solidFill>
                <a:latin typeface="NimbusSanL-Regu"/>
              </a:rPr>
              <a:t>.</a:t>
            </a:r>
          </a:p>
          <a:p>
            <a:endParaRPr lang="cs-CZ" sz="2400" b="0" i="0" u="none" strike="noStrike" baseline="0" dirty="0">
              <a:solidFill>
                <a:srgbClr val="000000"/>
              </a:solidFill>
              <a:latin typeface="NimbusSanL-Regu"/>
            </a:endParaRPr>
          </a:p>
          <a:p>
            <a:r>
              <a:rPr lang="cs-CZ" sz="2400" b="0" i="0" u="none" strike="noStrike" baseline="0" dirty="0" err="1">
                <a:solidFill>
                  <a:srgbClr val="3333B3"/>
                </a:solidFill>
                <a:latin typeface="NimbusSanL-Regu"/>
              </a:rPr>
              <a:t>Activity</a:t>
            </a:r>
            <a:endParaRPr lang="cs-CZ" sz="2400" b="0" i="0" u="none" strike="noStrike" baseline="0" dirty="0">
              <a:solidFill>
                <a:srgbClr val="3333B3"/>
              </a:solidFill>
              <a:latin typeface="NimbusSanL-Regu"/>
            </a:endParaRPr>
          </a:p>
          <a:p>
            <a:r>
              <a:rPr lang="cs-CZ" sz="2400" dirty="0" err="1">
                <a:solidFill>
                  <a:srgbClr val="000000"/>
                </a:solidFill>
                <a:latin typeface="NimbusSanL-Regu"/>
              </a:rPr>
              <a:t>d</a:t>
            </a:r>
            <a:r>
              <a:rPr lang="cs-CZ" sz="2400" b="0" i="0" u="none" strike="noStrike" baseline="0" dirty="0" err="1">
                <a:solidFill>
                  <a:srgbClr val="000000"/>
                </a:solidFill>
                <a:latin typeface="NimbusSanL-Regu"/>
              </a:rPr>
              <a:t>epends</a:t>
            </a:r>
            <a:r>
              <a:rPr lang="cs-CZ" sz="2400" b="0" i="0" u="none" strike="noStrike" baseline="0" dirty="0">
                <a:solidFill>
                  <a:srgbClr val="000000"/>
                </a:solidFill>
                <a:latin typeface="NimbusSanL-Regu"/>
              </a:rPr>
              <a:t> on </a:t>
            </a:r>
            <a:r>
              <a:rPr lang="en-US" sz="2400" b="0" i="0" u="none" strike="noStrike" baseline="0" dirty="0">
                <a:solidFill>
                  <a:srgbClr val="000000"/>
                </a:solidFill>
                <a:latin typeface="NimbusSanL-Regu"/>
              </a:rPr>
              <a:t>the half-life </a:t>
            </a:r>
            <a:r>
              <a:rPr lang="cs-CZ" sz="2400" b="0" i="0" u="none" strike="noStrike" baseline="0" dirty="0" err="1">
                <a:solidFill>
                  <a:srgbClr val="000000"/>
                </a:solidFill>
                <a:latin typeface="NimbusSanL-Regu"/>
              </a:rPr>
              <a:t>of</a:t>
            </a:r>
            <a:r>
              <a:rPr lang="cs-CZ" sz="2400" b="0" i="0" u="none" strike="noStrike" baseline="0" dirty="0">
                <a:solidFill>
                  <a:srgbClr val="000000"/>
                </a:solidFill>
                <a:latin typeface="NimbusSanL-Regu"/>
              </a:rPr>
              <a:t> </a:t>
            </a:r>
            <a:r>
              <a:rPr lang="en-US" sz="2400" b="0" i="0" u="none" strike="noStrike" baseline="0" dirty="0">
                <a:solidFill>
                  <a:srgbClr val="000000"/>
                </a:solidFill>
                <a:latin typeface="NimbusSanL-Regu"/>
              </a:rPr>
              <a:t>atoms of the relevant isotope and their</a:t>
            </a:r>
            <a:r>
              <a:rPr lang="cs-CZ" sz="2400" b="0" i="0" u="none" strike="noStrike" baseline="0" dirty="0">
                <a:solidFill>
                  <a:srgbClr val="000000"/>
                </a:solidFill>
                <a:latin typeface="NimbusSanL-Regu"/>
              </a:rPr>
              <a:t> </a:t>
            </a:r>
            <a:r>
              <a:rPr lang="en-US" sz="2400" b="0" i="0" u="none" strike="noStrike" baseline="0" dirty="0">
                <a:solidFill>
                  <a:srgbClr val="000000"/>
                </a:solidFill>
                <a:latin typeface="NimbusSanL-Regu"/>
              </a:rPr>
              <a:t>amount contained in the observed material. </a:t>
            </a:r>
            <a:endParaRPr lang="cs-CZ" sz="2400" b="0" i="0" u="none" strike="noStrike" baseline="0" dirty="0">
              <a:solidFill>
                <a:srgbClr val="000000"/>
              </a:solidFill>
              <a:latin typeface="NimbusSanL-Regu"/>
            </a:endParaRPr>
          </a:p>
          <a:p>
            <a:r>
              <a:rPr lang="en-US" sz="2400" b="0" i="0" u="none" strike="noStrike" baseline="0" dirty="0">
                <a:solidFill>
                  <a:srgbClr val="000000"/>
                </a:solidFill>
                <a:latin typeface="NimbusSanL-Regu"/>
              </a:rPr>
              <a:t>It </a:t>
            </a:r>
            <a:r>
              <a:rPr lang="cs-CZ" sz="2400" b="0" i="0" u="none" strike="noStrike" baseline="0" dirty="0" err="1">
                <a:solidFill>
                  <a:srgbClr val="000000"/>
                </a:solidFill>
                <a:latin typeface="NimbusSanL-Regu"/>
              </a:rPr>
              <a:t>is</a:t>
            </a:r>
            <a:r>
              <a:rPr lang="cs-CZ" sz="2400" b="0" i="0" u="none" strike="noStrike" baseline="0" dirty="0">
                <a:solidFill>
                  <a:srgbClr val="000000"/>
                </a:solidFill>
                <a:latin typeface="NimbusSanL-Regu"/>
              </a:rPr>
              <a:t> </a:t>
            </a:r>
            <a:r>
              <a:rPr lang="en-US" sz="2400" b="0" i="0" u="none" strike="noStrike" baseline="0" dirty="0">
                <a:solidFill>
                  <a:srgbClr val="000000"/>
                </a:solidFill>
                <a:latin typeface="NimbusSanL-Regu"/>
              </a:rPr>
              <a:t>expresses</a:t>
            </a:r>
            <a:r>
              <a:rPr lang="cs-CZ" sz="2400" dirty="0">
                <a:solidFill>
                  <a:srgbClr val="000000"/>
                </a:solidFill>
                <a:latin typeface="NimbusSanL-Regu"/>
              </a:rPr>
              <a:t> </a:t>
            </a:r>
            <a:r>
              <a:rPr lang="cs-CZ" sz="2400" b="0" i="0" u="none" strike="noStrike" baseline="0" dirty="0">
                <a:solidFill>
                  <a:srgbClr val="000000"/>
                </a:solidFill>
                <a:latin typeface="NimbusSanL-Regu"/>
              </a:rPr>
              <a:t>in</a:t>
            </a:r>
            <a:r>
              <a:rPr lang="en-US" sz="2400" b="0" i="0" u="none" strike="noStrike" baseline="0" dirty="0">
                <a:solidFill>
                  <a:srgbClr val="000000"/>
                </a:solidFill>
                <a:latin typeface="NimbusSanL-Regu"/>
              </a:rPr>
              <a:t> the </a:t>
            </a:r>
            <a:r>
              <a:rPr lang="en-US" sz="2400" b="0" i="0" u="sng" strike="noStrike" baseline="0" dirty="0">
                <a:solidFill>
                  <a:srgbClr val="000000"/>
                </a:solidFill>
                <a:latin typeface="NimbusSanL-Regu"/>
              </a:rPr>
              <a:t>Becquerel</a:t>
            </a:r>
            <a:r>
              <a:rPr lang="en-US" sz="2400" b="0" i="0" u="none" strike="noStrike" baseline="0" dirty="0">
                <a:solidFill>
                  <a:srgbClr val="000000"/>
                </a:solidFill>
                <a:latin typeface="NimbusSanL-Regu"/>
              </a:rPr>
              <a:t> unit [</a:t>
            </a:r>
            <a:r>
              <a:rPr lang="en-US" sz="2400" b="0" i="0" u="none" strike="noStrike" baseline="0" dirty="0" err="1">
                <a:solidFill>
                  <a:srgbClr val="000000"/>
                </a:solidFill>
                <a:latin typeface="NimbusSanL-Regu"/>
              </a:rPr>
              <a:t>Bq</a:t>
            </a:r>
            <a:r>
              <a:rPr lang="en-US" sz="2400" b="0" i="0" u="none" strike="noStrike" baseline="0" dirty="0">
                <a:solidFill>
                  <a:srgbClr val="000000"/>
                </a:solidFill>
                <a:latin typeface="NimbusSanL-Regu"/>
              </a:rPr>
              <a:t>], which is one decay </a:t>
            </a:r>
            <a:r>
              <a:rPr lang="cs-CZ" sz="2400" b="0" i="0" u="none" strike="noStrike" baseline="0" dirty="0">
                <a:solidFill>
                  <a:srgbClr val="000000"/>
                </a:solidFill>
                <a:latin typeface="NimbusSanL-Regu"/>
              </a:rPr>
              <a:t>per </a:t>
            </a:r>
            <a:r>
              <a:rPr lang="en-US" sz="2400" b="0" i="0" u="none" strike="noStrike" baseline="0" dirty="0">
                <a:solidFill>
                  <a:srgbClr val="000000"/>
                </a:solidFill>
                <a:latin typeface="NimbusSanL-Regu"/>
              </a:rPr>
              <a:t>second.</a:t>
            </a:r>
          </a:p>
          <a:p>
            <a:r>
              <a:rPr lang="en-US" sz="2400" b="0" i="0" u="none" strike="noStrike" baseline="0" dirty="0">
                <a:solidFill>
                  <a:srgbClr val="000000"/>
                </a:solidFill>
                <a:latin typeface="NimbusSanL-Regu"/>
              </a:rPr>
              <a:t>However, the most common</a:t>
            </a:r>
            <a:r>
              <a:rPr lang="cs-CZ" sz="2400" b="0" i="0" u="none" strike="noStrike" baseline="0" dirty="0" err="1">
                <a:solidFill>
                  <a:srgbClr val="000000"/>
                </a:solidFill>
                <a:latin typeface="NimbusSanL-Regu"/>
              </a:rPr>
              <a:t>ly</a:t>
            </a:r>
            <a:r>
              <a:rPr lang="cs-CZ" sz="2400" b="0" i="0" u="none" strike="noStrike" baseline="0" dirty="0">
                <a:solidFill>
                  <a:srgbClr val="000000"/>
                </a:solidFill>
                <a:latin typeface="NimbusSanL-Regu"/>
              </a:rPr>
              <a:t> </a:t>
            </a:r>
            <a:r>
              <a:rPr lang="cs-CZ" sz="2400" b="0" i="0" u="none" strike="noStrike" baseline="0" dirty="0" err="1">
                <a:solidFill>
                  <a:srgbClr val="000000"/>
                </a:solidFill>
                <a:latin typeface="NimbusSanL-Regu"/>
              </a:rPr>
              <a:t>we</a:t>
            </a:r>
            <a:r>
              <a:rPr lang="en-US" sz="2400" b="0" i="0" u="none" strike="noStrike" baseline="0" dirty="0">
                <a:solidFill>
                  <a:srgbClr val="000000"/>
                </a:solidFill>
                <a:latin typeface="NimbusSanL-Regu"/>
              </a:rPr>
              <a:t> work with </a:t>
            </a:r>
            <a:r>
              <a:rPr lang="en-US" sz="2400" b="0" i="0" u="none" strike="noStrike" baseline="0" dirty="0">
                <a:solidFill>
                  <a:srgbClr val="000000"/>
                </a:solidFill>
                <a:latin typeface="NimbusSanL-ReguItal"/>
              </a:rPr>
              <a:t>specific activity </a:t>
            </a:r>
            <a:r>
              <a:rPr lang="en-US" sz="2400" b="0" i="0" u="none" strike="noStrike" baseline="0" dirty="0">
                <a:solidFill>
                  <a:srgbClr val="000000"/>
                </a:solidFill>
                <a:latin typeface="NimbusSanL-Regu"/>
              </a:rPr>
              <a:t>that</a:t>
            </a:r>
            <a:r>
              <a:rPr lang="cs-CZ" sz="2400" b="0" i="0" u="none" strike="noStrike" baseline="0" dirty="0">
                <a:solidFill>
                  <a:srgbClr val="000000"/>
                </a:solidFill>
                <a:latin typeface="NimbusSanL-Regu"/>
              </a:rPr>
              <a:t> </a:t>
            </a:r>
            <a:r>
              <a:rPr lang="en-US" sz="2400" b="0" i="0" u="none" strike="noStrike" baseline="0" dirty="0">
                <a:solidFill>
                  <a:srgbClr val="000000"/>
                </a:solidFill>
                <a:latin typeface="NimbusSanL-Regu"/>
              </a:rPr>
              <a:t>refers to weight, or of the volume (</a:t>
            </a:r>
            <a:r>
              <a:rPr lang="en-US" sz="2400" b="0" i="0" u="none" strike="noStrike" baseline="0" dirty="0" err="1">
                <a:solidFill>
                  <a:srgbClr val="000000"/>
                </a:solidFill>
                <a:latin typeface="NimbusSanL-Regu"/>
              </a:rPr>
              <a:t>ie</a:t>
            </a:r>
            <a:r>
              <a:rPr lang="en-US" sz="2400" b="0" i="0" u="none" strike="noStrike" baseline="0" dirty="0">
                <a:solidFill>
                  <a:srgbClr val="000000"/>
                </a:solidFill>
                <a:latin typeface="NimbusSanL-Regu"/>
              </a:rPr>
              <a:t> Bq.kg</a:t>
            </a:r>
            <a:r>
              <a:rPr lang="cs-CZ" sz="2400" b="0" i="0" u="none" strike="noStrike" baseline="30000" dirty="0">
                <a:solidFill>
                  <a:srgbClr val="000000"/>
                </a:solidFill>
                <a:latin typeface="NimbusSanL-Regu"/>
              </a:rPr>
              <a:t>-</a:t>
            </a:r>
            <a:r>
              <a:rPr lang="en-US" sz="2400" b="0" i="0" u="none" strike="noStrike" baseline="30000" dirty="0">
                <a:solidFill>
                  <a:srgbClr val="000000"/>
                </a:solidFill>
                <a:latin typeface="NimbusSanL-Regu"/>
              </a:rPr>
              <a:t>1</a:t>
            </a:r>
            <a:r>
              <a:rPr lang="en-US" sz="2400" b="0" i="0" u="none" strike="noStrike" baseline="0" dirty="0">
                <a:solidFill>
                  <a:srgbClr val="000000"/>
                </a:solidFill>
                <a:latin typeface="NimbusSanL-Regu"/>
              </a:rPr>
              <a:t>, </a:t>
            </a:r>
            <a:r>
              <a:rPr lang="en-US" sz="2400" b="0" i="0" u="none" strike="noStrike" baseline="0" dirty="0" err="1">
                <a:solidFill>
                  <a:srgbClr val="000000"/>
                </a:solidFill>
                <a:latin typeface="NimbusSanL-Regu"/>
              </a:rPr>
              <a:t>Bq.l</a:t>
            </a:r>
            <a:r>
              <a:rPr lang="cs-CZ" sz="2400" b="0" i="0" u="none" strike="noStrike" baseline="30000" dirty="0">
                <a:solidFill>
                  <a:srgbClr val="000000"/>
                </a:solidFill>
                <a:latin typeface="NimbusSanL-Regu"/>
              </a:rPr>
              <a:t>-</a:t>
            </a:r>
            <a:r>
              <a:rPr lang="en-US" sz="2400" b="0" i="0" u="none" strike="noStrike" baseline="30000" dirty="0">
                <a:solidFill>
                  <a:srgbClr val="000000"/>
                </a:solidFill>
                <a:latin typeface="NimbusSanL-Regu"/>
              </a:rPr>
              <a:t>1 </a:t>
            </a:r>
            <a:r>
              <a:rPr lang="en-US" sz="2400" b="0" i="0" u="none" strike="noStrike" baseline="0" dirty="0">
                <a:solidFill>
                  <a:srgbClr val="000000"/>
                </a:solidFill>
                <a:latin typeface="NimbusSanL-Regu"/>
              </a:rPr>
              <a:t>(in case</a:t>
            </a:r>
            <a:r>
              <a:rPr lang="cs-CZ" sz="2400" b="0" i="0" u="none" strike="noStrike" baseline="0" dirty="0">
                <a:solidFill>
                  <a:srgbClr val="000000"/>
                </a:solidFill>
                <a:latin typeface="NimbusSanL-Regu"/>
              </a:rPr>
              <a:t> </a:t>
            </a:r>
            <a:r>
              <a:rPr lang="cs-CZ" sz="2400" b="0" i="0" u="none" strike="noStrike" baseline="0" dirty="0" err="1">
                <a:solidFill>
                  <a:srgbClr val="000000"/>
                </a:solidFill>
                <a:latin typeface="NimbusSanL-Regu"/>
              </a:rPr>
              <a:t>of</a:t>
            </a:r>
            <a:r>
              <a:rPr lang="cs-CZ" sz="2400" b="0" i="0" u="none" strike="noStrike" baseline="0" dirty="0">
                <a:solidFill>
                  <a:srgbClr val="000000"/>
                </a:solidFill>
                <a:latin typeface="NimbusSanL-Regu"/>
              </a:rPr>
              <a:t> </a:t>
            </a:r>
            <a:r>
              <a:rPr lang="en-US" sz="2400" b="0" i="0" u="none" strike="noStrike" baseline="0" dirty="0">
                <a:solidFill>
                  <a:srgbClr val="000000"/>
                </a:solidFill>
                <a:latin typeface="NimbusSanL-Regu"/>
              </a:rPr>
              <a:t>some liquids) or </a:t>
            </a:r>
            <a:r>
              <a:rPr lang="en-US" sz="2400" b="0" i="0" u="none" strike="noStrike" baseline="0" dirty="0" err="1">
                <a:solidFill>
                  <a:srgbClr val="000000"/>
                </a:solidFill>
                <a:latin typeface="NimbusSanL-Regu"/>
              </a:rPr>
              <a:t>Bq.m</a:t>
            </a:r>
            <a:r>
              <a:rPr lang="cs-CZ" sz="2400" b="0" i="0" u="none" strike="noStrike" baseline="30000" dirty="0">
                <a:solidFill>
                  <a:srgbClr val="000000"/>
                </a:solidFill>
                <a:latin typeface="NimbusSanL-Regu"/>
              </a:rPr>
              <a:t>-</a:t>
            </a:r>
            <a:r>
              <a:rPr lang="en-US" sz="2400" b="0" i="0" u="none" strike="noStrike" baseline="30000" dirty="0">
                <a:solidFill>
                  <a:srgbClr val="000000"/>
                </a:solidFill>
                <a:latin typeface="NimbusSanL-Regu"/>
              </a:rPr>
              <a:t>3 </a:t>
            </a:r>
            <a:r>
              <a:rPr lang="en-US" sz="2400" b="0" i="0" u="none" strike="noStrike" baseline="0" dirty="0">
                <a:solidFill>
                  <a:srgbClr val="000000"/>
                </a:solidFill>
                <a:latin typeface="NimbusSanL-Regu"/>
              </a:rPr>
              <a:t>(for some gases, including air).</a:t>
            </a:r>
            <a:endParaRPr lang="cs-CZ" sz="2400" dirty="0"/>
          </a:p>
        </p:txBody>
      </p:sp>
    </p:spTree>
    <p:extLst>
      <p:ext uri="{BB962C8B-B14F-4D97-AF65-F5344CB8AC3E}">
        <p14:creationId xmlns:p14="http://schemas.microsoft.com/office/powerpoint/2010/main" val="383147396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448573" y="1027390"/>
            <a:ext cx="11576649" cy="5293757"/>
          </a:xfrm>
          <a:prstGeom prst="rect">
            <a:avLst/>
          </a:prstGeom>
        </p:spPr>
        <p:txBody>
          <a:bodyPr wrap="square">
            <a:spAutoFit/>
          </a:bodyPr>
          <a:lstStyle/>
          <a:p>
            <a:pPr algn="ctr"/>
            <a:r>
              <a:rPr lang="en-US" sz="3200" b="1" dirty="0">
                <a:solidFill>
                  <a:schemeClr val="accent1"/>
                </a:solidFill>
              </a:rPr>
              <a:t>Comment</a:t>
            </a:r>
            <a:endParaRPr lang="cs-CZ" sz="3200" b="1" dirty="0">
              <a:solidFill>
                <a:schemeClr val="accent1"/>
              </a:solidFill>
            </a:endParaRPr>
          </a:p>
          <a:p>
            <a:br>
              <a:rPr lang="en-US" dirty="0"/>
            </a:br>
            <a:r>
              <a:rPr lang="en-US" sz="2400" dirty="0"/>
              <a:t>When working (including health workplaces) with radioisotopes with</a:t>
            </a:r>
            <a:r>
              <a:rPr lang="cs-CZ" sz="2400" dirty="0"/>
              <a:t> </a:t>
            </a:r>
            <a:r>
              <a:rPr lang="en-US" sz="2400" u="sng" dirty="0"/>
              <a:t>short half-life </a:t>
            </a:r>
            <a:r>
              <a:rPr lang="en-US" sz="2400" dirty="0"/>
              <a:t>(hours)</a:t>
            </a:r>
            <a:r>
              <a:rPr lang="cs-CZ" sz="2400" dirty="0"/>
              <a:t>,</a:t>
            </a:r>
            <a:r>
              <a:rPr lang="en-US" sz="2400" dirty="0"/>
              <a:t> objects contaminated by them</a:t>
            </a:r>
            <a:r>
              <a:rPr lang="cs-CZ" sz="2400" dirty="0"/>
              <a:t> are </a:t>
            </a:r>
            <a:r>
              <a:rPr lang="en-US" sz="2400" dirty="0"/>
              <a:t>stored in the work</a:t>
            </a:r>
            <a:r>
              <a:rPr lang="cs-CZ" sz="2400" dirty="0"/>
              <a:t>place</a:t>
            </a:r>
            <a:r>
              <a:rPr lang="en-US" sz="2400" dirty="0"/>
              <a:t> for a predetermined time (days, storing</a:t>
            </a:r>
            <a:r>
              <a:rPr lang="cs-CZ" sz="2400" dirty="0"/>
              <a:t> </a:t>
            </a:r>
            <a:r>
              <a:rPr lang="en-US" sz="2400" dirty="0"/>
              <a:t>places are called "</a:t>
            </a:r>
            <a:r>
              <a:rPr lang="en-US" sz="2400" dirty="0">
                <a:solidFill>
                  <a:schemeClr val="accent1">
                    <a:lumMod val="60000"/>
                    <a:lumOff val="40000"/>
                  </a:schemeClr>
                </a:solidFill>
              </a:rPr>
              <a:t>extinction chambers</a:t>
            </a:r>
            <a:r>
              <a:rPr lang="en-US" sz="2400" dirty="0"/>
              <a:t>") and then disposed of as normal</a:t>
            </a:r>
            <a:br>
              <a:rPr lang="en-US" sz="2400" dirty="0"/>
            </a:br>
            <a:r>
              <a:rPr lang="en-US" sz="2400" dirty="0"/>
              <a:t>or bio-waste. </a:t>
            </a:r>
            <a:endParaRPr lang="cs-CZ" sz="2400" dirty="0"/>
          </a:p>
          <a:p>
            <a:r>
              <a:rPr lang="en-US" sz="2400" dirty="0"/>
              <a:t>The urine and </a:t>
            </a:r>
            <a:r>
              <a:rPr lang="en-US" sz="2400" dirty="0" err="1"/>
              <a:t>faeces</a:t>
            </a:r>
            <a:r>
              <a:rPr lang="en-US" sz="2400" dirty="0"/>
              <a:t> of the patients who received the injections</a:t>
            </a:r>
            <a:r>
              <a:rPr lang="cs-CZ" sz="2400" dirty="0"/>
              <a:t> </a:t>
            </a:r>
            <a:r>
              <a:rPr lang="cs-CZ" sz="2400" dirty="0" err="1"/>
              <a:t>of</a:t>
            </a:r>
            <a:r>
              <a:rPr lang="cs-CZ" sz="2400" dirty="0"/>
              <a:t> </a:t>
            </a:r>
            <a:r>
              <a:rPr lang="en-US" sz="2400" dirty="0"/>
              <a:t>such radioisotopes are discharged from special WCs through</a:t>
            </a:r>
            <a:r>
              <a:rPr lang="cs-CZ" sz="2400" dirty="0"/>
              <a:t> </a:t>
            </a:r>
            <a:r>
              <a:rPr lang="en-US" sz="2400" dirty="0"/>
              <a:t>a loop in which the waste </a:t>
            </a:r>
            <a:r>
              <a:rPr lang="cs-CZ" sz="2400" dirty="0" err="1"/>
              <a:t>flow</a:t>
            </a:r>
            <a:r>
              <a:rPr lang="en-US" sz="2400" dirty="0"/>
              <a:t> is so slow that the isotopes just </a:t>
            </a:r>
            <a:r>
              <a:rPr lang="cs-CZ" sz="2400" dirty="0" err="1"/>
              <a:t>decay</a:t>
            </a:r>
            <a:r>
              <a:rPr lang="en-US" sz="2400" dirty="0"/>
              <a:t>, and</a:t>
            </a:r>
            <a:r>
              <a:rPr lang="cs-CZ" sz="2400" dirty="0"/>
              <a:t> </a:t>
            </a:r>
            <a:r>
              <a:rPr lang="en-US" sz="2400" dirty="0"/>
              <a:t>then they go into normal sewerage.</a:t>
            </a:r>
            <a:endParaRPr lang="cs-CZ" sz="2400" dirty="0"/>
          </a:p>
          <a:p>
            <a:br>
              <a:rPr lang="en-US" sz="2400" dirty="0"/>
            </a:br>
            <a:r>
              <a:rPr lang="en-US" sz="2400" dirty="0"/>
              <a:t>For </a:t>
            </a:r>
            <a:r>
              <a:rPr lang="en-US" sz="2400" u="sng" dirty="0"/>
              <a:t>long-lived</a:t>
            </a:r>
            <a:r>
              <a:rPr lang="en-US" sz="2400" dirty="0"/>
              <a:t> radioisotope, waste must be stored</a:t>
            </a:r>
            <a:r>
              <a:rPr lang="cs-CZ" sz="2400" dirty="0"/>
              <a:t> </a:t>
            </a:r>
            <a:r>
              <a:rPr lang="en-US" sz="2400" dirty="0"/>
              <a:t>separate</a:t>
            </a:r>
            <a:r>
              <a:rPr lang="cs-CZ" sz="2400" dirty="0" err="1"/>
              <a:t>ly</a:t>
            </a:r>
            <a:r>
              <a:rPr lang="en-US" sz="2400" dirty="0"/>
              <a:t> and </a:t>
            </a:r>
            <a:r>
              <a:rPr lang="cs-CZ" sz="2400" dirty="0" err="1"/>
              <a:t>transported</a:t>
            </a:r>
            <a:r>
              <a:rPr lang="cs-CZ" sz="2400" dirty="0"/>
              <a:t> </a:t>
            </a:r>
            <a:r>
              <a:rPr lang="en-US" sz="2400" dirty="0"/>
              <a:t>into special storage. This would also apply to urine and</a:t>
            </a:r>
            <a:r>
              <a:rPr lang="cs-CZ" sz="2400" dirty="0"/>
              <a:t> </a:t>
            </a:r>
            <a:r>
              <a:rPr lang="en-US" sz="2400" dirty="0"/>
              <a:t>stool </a:t>
            </a:r>
            <a:r>
              <a:rPr lang="cs-CZ" sz="2400" dirty="0" err="1"/>
              <a:t>of</a:t>
            </a:r>
            <a:r>
              <a:rPr lang="cs-CZ" sz="2400" dirty="0"/>
              <a:t> </a:t>
            </a:r>
            <a:r>
              <a:rPr lang="en-US" sz="2400" dirty="0"/>
              <a:t>patients who were (</a:t>
            </a:r>
            <a:r>
              <a:rPr lang="en-US" sz="2400" dirty="0" err="1"/>
              <a:t>eg</a:t>
            </a:r>
            <a:r>
              <a:rPr lang="en-US" sz="2400" dirty="0"/>
              <a:t> in an accident) contaminated </a:t>
            </a:r>
            <a:r>
              <a:rPr lang="cs-CZ" sz="2400" dirty="0"/>
              <a:t> by </a:t>
            </a:r>
            <a:r>
              <a:rPr lang="en-US" sz="2400" dirty="0"/>
              <a:t>such isotopes</a:t>
            </a:r>
            <a:r>
              <a:rPr lang="cs-CZ" sz="2400" dirty="0"/>
              <a:t>.</a:t>
            </a:r>
            <a:br>
              <a:rPr lang="en-US" sz="2400" dirty="0"/>
            </a:br>
            <a:endParaRPr lang="cs-CZ" sz="2400" dirty="0"/>
          </a:p>
        </p:txBody>
      </p:sp>
    </p:spTree>
    <p:extLst>
      <p:ext uri="{BB962C8B-B14F-4D97-AF65-F5344CB8AC3E}">
        <p14:creationId xmlns:p14="http://schemas.microsoft.com/office/powerpoint/2010/main" val="21971032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465826" y="1028343"/>
            <a:ext cx="11093570" cy="4647426"/>
          </a:xfrm>
          <a:prstGeom prst="rect">
            <a:avLst/>
          </a:prstGeom>
        </p:spPr>
        <p:txBody>
          <a:bodyPr wrap="square">
            <a:spAutoFit/>
          </a:bodyPr>
          <a:lstStyle/>
          <a:p>
            <a:pPr algn="ctr"/>
            <a:r>
              <a:rPr lang="en-US" sz="3200" b="1" dirty="0">
                <a:solidFill>
                  <a:schemeClr val="accent1"/>
                </a:solidFill>
              </a:rPr>
              <a:t>Measurement of ionizing radiation</a:t>
            </a:r>
            <a:br>
              <a:rPr lang="en-US" dirty="0"/>
            </a:br>
            <a:r>
              <a:rPr lang="en-US" sz="2400" dirty="0"/>
              <a:t>Transient</a:t>
            </a:r>
            <a:endParaRPr lang="cs-CZ" sz="2400" dirty="0"/>
          </a:p>
          <a:p>
            <a:br>
              <a:rPr lang="en-US" sz="2400" dirty="0"/>
            </a:br>
            <a:r>
              <a:rPr lang="en-US" sz="2400" dirty="0"/>
              <a:t>Impacts of particles (but also photons of sufficient energy) can be measured</a:t>
            </a:r>
            <a:br>
              <a:rPr lang="en-US" sz="2400" dirty="0"/>
            </a:br>
            <a:r>
              <a:rPr lang="cs-CZ" sz="2400" dirty="0"/>
              <a:t>by </a:t>
            </a:r>
            <a:r>
              <a:rPr lang="en-US" sz="2400" dirty="0"/>
              <a:t>different types of sensors. </a:t>
            </a:r>
            <a:endParaRPr lang="cs-CZ" sz="2400" dirty="0"/>
          </a:p>
          <a:p>
            <a:r>
              <a:rPr lang="en-US" sz="2400" u="sng" dirty="0"/>
              <a:t>Geiger-Müller's co</a:t>
            </a:r>
            <a:r>
              <a:rPr lang="cs-CZ" sz="2400" u="sng" dirty="0" err="1"/>
              <a:t>unt</a:t>
            </a:r>
            <a:r>
              <a:rPr lang="en-US" sz="2400" u="sng" dirty="0" err="1"/>
              <a:t>er</a:t>
            </a:r>
            <a:r>
              <a:rPr lang="en-US" sz="2400" u="sng" dirty="0"/>
              <a:t> </a:t>
            </a:r>
            <a:r>
              <a:rPr lang="en-US" sz="2400" dirty="0"/>
              <a:t>is well-known,</a:t>
            </a:r>
            <a:r>
              <a:rPr lang="cs-CZ" sz="2400" dirty="0"/>
              <a:t> </a:t>
            </a:r>
            <a:r>
              <a:rPr lang="cs-CZ" sz="2400" dirty="0" err="1"/>
              <a:t>its</a:t>
            </a:r>
            <a:r>
              <a:rPr lang="cs-CZ" sz="2400" dirty="0"/>
              <a:t> </a:t>
            </a:r>
            <a:r>
              <a:rPr lang="en-US" sz="2400" dirty="0"/>
              <a:t>sensor is formed by a tube with a very dilute gas, whose</a:t>
            </a:r>
            <a:r>
              <a:rPr lang="cs-CZ" sz="2400" dirty="0"/>
              <a:t> </a:t>
            </a:r>
            <a:r>
              <a:rPr lang="cs-CZ" sz="2400" u="sng" dirty="0"/>
              <a:t>c</a:t>
            </a:r>
            <a:r>
              <a:rPr lang="en-US" sz="2400" u="sng" dirty="0" err="1"/>
              <a:t>onductivity</a:t>
            </a:r>
            <a:r>
              <a:rPr lang="en-US" sz="2400" u="sng" dirty="0"/>
              <a:t> </a:t>
            </a:r>
            <a:r>
              <a:rPr lang="cs-CZ" sz="2400" u="sng" dirty="0" err="1"/>
              <a:t>will</a:t>
            </a:r>
            <a:r>
              <a:rPr lang="cs-CZ" sz="2400" u="sng" dirty="0"/>
              <a:t> </a:t>
            </a:r>
            <a:r>
              <a:rPr lang="cs-CZ" sz="2400" u="sng" dirty="0" err="1"/>
              <a:t>change</a:t>
            </a:r>
            <a:r>
              <a:rPr lang="cs-CZ" sz="2400" u="sng" dirty="0"/>
              <a:t> </a:t>
            </a:r>
            <a:r>
              <a:rPr lang="cs-CZ" sz="2400" dirty="0" err="1"/>
              <a:t>for</a:t>
            </a:r>
            <a:r>
              <a:rPr lang="cs-CZ" sz="2400" dirty="0"/>
              <a:t> a moment </a:t>
            </a:r>
            <a:r>
              <a:rPr lang="en-US" sz="2400" dirty="0"/>
              <a:t>with the passing of the ionizing radiation particle</a:t>
            </a:r>
            <a:r>
              <a:rPr lang="cs-CZ" sz="2400" dirty="0"/>
              <a:t> – </a:t>
            </a:r>
            <a:r>
              <a:rPr lang="cs-CZ" sz="2400" dirty="0" err="1"/>
              <a:t>this</a:t>
            </a:r>
            <a:r>
              <a:rPr lang="cs-CZ" sz="2400" dirty="0"/>
              <a:t> </a:t>
            </a:r>
            <a:r>
              <a:rPr lang="cs-CZ" sz="2400" dirty="0" err="1"/>
              <a:t>is</a:t>
            </a:r>
            <a:r>
              <a:rPr lang="cs-CZ" sz="2400" dirty="0"/>
              <a:t> </a:t>
            </a:r>
            <a:r>
              <a:rPr lang="cs-CZ" sz="2400" dirty="0" err="1"/>
              <a:t>changed</a:t>
            </a:r>
            <a:r>
              <a:rPr lang="cs-CZ" sz="2400" dirty="0"/>
              <a:t> by </a:t>
            </a:r>
            <a:r>
              <a:rPr lang="en-US" sz="2400" dirty="0"/>
              <a:t>electronic circuits to a characteristic click in the headphones or</a:t>
            </a:r>
            <a:r>
              <a:rPr lang="cs-CZ" sz="2400" dirty="0"/>
              <a:t> </a:t>
            </a:r>
            <a:r>
              <a:rPr lang="en-US" sz="2400" dirty="0"/>
              <a:t>the speaker</a:t>
            </a:r>
            <a:r>
              <a:rPr lang="cs-CZ" sz="2400" dirty="0"/>
              <a:t>.</a:t>
            </a:r>
          </a:p>
          <a:p>
            <a:r>
              <a:rPr lang="cs-CZ" sz="2400" u="sng" dirty="0"/>
              <a:t>T</a:t>
            </a:r>
            <a:r>
              <a:rPr lang="en-US" sz="2400" u="sng" dirty="0"/>
              <a:t>he modern ones </a:t>
            </a:r>
            <a:r>
              <a:rPr lang="en-US" sz="2400" dirty="0"/>
              <a:t>then calculate the particle flow and apply</a:t>
            </a:r>
            <a:r>
              <a:rPr lang="cs-CZ" sz="2400" dirty="0"/>
              <a:t> </a:t>
            </a:r>
            <a:r>
              <a:rPr lang="cs-CZ" sz="2400" dirty="0" err="1"/>
              <a:t>it</a:t>
            </a:r>
            <a:r>
              <a:rPr lang="cs-CZ" sz="2400" dirty="0"/>
              <a:t> on</a:t>
            </a:r>
            <a:r>
              <a:rPr lang="en-US" sz="2400" dirty="0"/>
              <a:t> the time axis. </a:t>
            </a:r>
            <a:endParaRPr lang="cs-CZ" sz="2400" dirty="0"/>
          </a:p>
          <a:p>
            <a:r>
              <a:rPr lang="en-US" sz="2400" dirty="0"/>
              <a:t>In principle, </a:t>
            </a:r>
            <a:r>
              <a:rPr lang="cs-CZ" sz="2400" dirty="0" err="1"/>
              <a:t>it</a:t>
            </a:r>
            <a:r>
              <a:rPr lang="cs-CZ" sz="2400" dirty="0"/>
              <a:t> </a:t>
            </a:r>
            <a:r>
              <a:rPr lang="cs-CZ" sz="2400" dirty="0" err="1"/>
              <a:t>is</a:t>
            </a:r>
            <a:r>
              <a:rPr lang="cs-CZ" sz="2400" dirty="0"/>
              <a:t> not </a:t>
            </a:r>
            <a:r>
              <a:rPr lang="en-US" sz="2400" dirty="0"/>
              <a:t>possible</a:t>
            </a:r>
            <a:r>
              <a:rPr lang="cs-CZ" sz="2400" dirty="0"/>
              <a:t> </a:t>
            </a:r>
            <a:r>
              <a:rPr lang="en-US" sz="2400" dirty="0"/>
              <a:t>to detect particles with very low penetration </a:t>
            </a:r>
            <a:r>
              <a:rPr lang="cs-CZ" sz="2400" dirty="0" err="1"/>
              <a:t>using</a:t>
            </a:r>
            <a:r>
              <a:rPr lang="cs-CZ" sz="2400" dirty="0"/>
              <a:t> </a:t>
            </a:r>
            <a:r>
              <a:rPr lang="cs-CZ" sz="2400" dirty="0" err="1"/>
              <a:t>this</a:t>
            </a:r>
            <a:r>
              <a:rPr lang="cs-CZ" sz="2400" dirty="0"/>
              <a:t> </a:t>
            </a:r>
            <a:r>
              <a:rPr lang="cs-CZ" sz="2400" dirty="0" err="1"/>
              <a:t>apparatus</a:t>
            </a:r>
            <a:r>
              <a:rPr lang="cs-CZ" sz="2400" dirty="0"/>
              <a:t> </a:t>
            </a:r>
            <a:r>
              <a:rPr lang="en-US" sz="2400" dirty="0"/>
              <a:t>because they can not pass through the tube.</a:t>
            </a:r>
            <a:endParaRPr lang="cs-CZ" sz="2400" dirty="0"/>
          </a:p>
        </p:txBody>
      </p:sp>
    </p:spTree>
    <p:extLst>
      <p:ext uri="{BB962C8B-B14F-4D97-AF65-F5344CB8AC3E}">
        <p14:creationId xmlns:p14="http://schemas.microsoft.com/office/powerpoint/2010/main" val="162157522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328" y="874455"/>
            <a:ext cx="11473132" cy="5386090"/>
          </a:xfrm>
          <a:prstGeom prst="rect">
            <a:avLst/>
          </a:prstGeom>
        </p:spPr>
        <p:txBody>
          <a:bodyPr wrap="square">
            <a:spAutoFit/>
          </a:bodyPr>
          <a:lstStyle/>
          <a:p>
            <a:pPr algn="ctr"/>
            <a:r>
              <a:rPr lang="cs-CZ" sz="3200" b="1" i="0" u="none" strike="noStrike" baseline="0" dirty="0" err="1">
                <a:solidFill>
                  <a:srgbClr val="3333B3"/>
                </a:solidFill>
                <a:latin typeface="NimbusSanL-Regu"/>
              </a:rPr>
              <a:t>Measurement</a:t>
            </a:r>
            <a:r>
              <a:rPr lang="cs-CZ" sz="3200" b="1" i="0" u="none" strike="noStrike" baseline="0" dirty="0">
                <a:solidFill>
                  <a:srgbClr val="3333B3"/>
                </a:solidFill>
                <a:latin typeface="NimbusSanL-Regu"/>
              </a:rPr>
              <a:t> </a:t>
            </a:r>
            <a:r>
              <a:rPr lang="cs-CZ" sz="3200" b="1" i="0" u="none" strike="noStrike" baseline="0" dirty="0" err="1">
                <a:solidFill>
                  <a:srgbClr val="3333B3"/>
                </a:solidFill>
                <a:latin typeface="NimbusSanL-Regu"/>
              </a:rPr>
              <a:t>of</a:t>
            </a:r>
            <a:r>
              <a:rPr lang="cs-CZ" sz="3200" b="1" i="0" u="none" strike="noStrike" baseline="0" dirty="0">
                <a:solidFill>
                  <a:srgbClr val="3333B3"/>
                </a:solidFill>
                <a:latin typeface="NimbusSanL-Regu"/>
              </a:rPr>
              <a:t> </a:t>
            </a:r>
            <a:r>
              <a:rPr lang="cs-CZ" sz="3200" b="1" i="0" u="none" strike="noStrike" baseline="0" dirty="0" err="1">
                <a:solidFill>
                  <a:srgbClr val="3333B3"/>
                </a:solidFill>
                <a:latin typeface="NimbusSanL-Regu"/>
              </a:rPr>
              <a:t>ionizing</a:t>
            </a:r>
            <a:r>
              <a:rPr lang="cs-CZ" sz="3200" b="1" i="0" u="none" strike="noStrike" baseline="0" dirty="0">
                <a:solidFill>
                  <a:srgbClr val="3333B3"/>
                </a:solidFill>
                <a:latin typeface="NimbusSanL-Regu"/>
              </a:rPr>
              <a:t> </a:t>
            </a:r>
            <a:r>
              <a:rPr lang="cs-CZ" sz="3200" b="1" i="0" u="none" strike="noStrike" baseline="0" dirty="0" err="1">
                <a:solidFill>
                  <a:srgbClr val="3333B3"/>
                </a:solidFill>
                <a:latin typeface="NimbusSanL-Regu"/>
              </a:rPr>
              <a:t>radiation</a:t>
            </a:r>
            <a:endParaRPr lang="cs-CZ" sz="3200" b="1" i="0" u="none" strike="noStrike" baseline="0" dirty="0">
              <a:solidFill>
                <a:srgbClr val="3333B3"/>
              </a:solidFill>
              <a:latin typeface="NimbusSanL-Regu"/>
            </a:endParaRPr>
          </a:p>
          <a:p>
            <a:pPr algn="ctr"/>
            <a:r>
              <a:rPr lang="cs-CZ" sz="2400" b="0" i="0" u="none" strike="noStrike" baseline="0" dirty="0">
                <a:solidFill>
                  <a:srgbClr val="3333B3"/>
                </a:solidFill>
                <a:latin typeface="NimbusSanL-Regu"/>
              </a:rPr>
              <a:t>Dosimetry 1</a:t>
            </a:r>
          </a:p>
          <a:p>
            <a:endParaRPr lang="cs-CZ" sz="2400" b="0" i="0" u="none" strike="noStrike" baseline="0" dirty="0">
              <a:solidFill>
                <a:srgbClr val="3333B3"/>
              </a:solidFill>
              <a:latin typeface="NimbusSanL-Regu"/>
            </a:endParaRPr>
          </a:p>
          <a:p>
            <a:r>
              <a:rPr lang="cs-CZ" sz="2400" b="0" i="0" u="none" strike="noStrike" baseline="0" dirty="0">
                <a:solidFill>
                  <a:srgbClr val="3333B3"/>
                </a:solidFill>
                <a:latin typeface="NimbusSanL-Regu"/>
              </a:rPr>
              <a:t>Film </a:t>
            </a:r>
            <a:r>
              <a:rPr lang="cs-CZ" sz="2400" b="0" i="0" u="none" strike="noStrike" baseline="0" dirty="0" err="1">
                <a:solidFill>
                  <a:srgbClr val="3333B3"/>
                </a:solidFill>
                <a:latin typeface="NimbusSanL-Regu"/>
              </a:rPr>
              <a:t>dosimeters</a:t>
            </a:r>
            <a:endParaRPr lang="cs-CZ" sz="2400" b="0" i="0" u="none" strike="noStrike" baseline="0" dirty="0">
              <a:solidFill>
                <a:srgbClr val="3333B3"/>
              </a:solidFill>
              <a:latin typeface="NimbusSanL-Regu"/>
            </a:endParaRPr>
          </a:p>
          <a:p>
            <a:r>
              <a:rPr lang="en-US" sz="2400" b="0" i="0" u="none" strike="noStrike" baseline="0" dirty="0">
                <a:solidFill>
                  <a:srgbClr val="000000"/>
                </a:solidFill>
                <a:latin typeface="NimbusSanL-Regu"/>
              </a:rPr>
              <a:t>Equipment of radiological and RTG workers </a:t>
            </a:r>
            <a:endParaRPr lang="cs-CZ" sz="2400" b="0" i="0" u="none" strike="noStrike" baseline="0" dirty="0">
              <a:solidFill>
                <a:srgbClr val="000000"/>
              </a:solidFill>
              <a:latin typeface="NimbusSanL-Regu"/>
            </a:endParaRPr>
          </a:p>
          <a:p>
            <a:r>
              <a:rPr lang="en-US" sz="2400" b="0" i="0" u="none" strike="noStrike" baseline="0" dirty="0">
                <a:solidFill>
                  <a:srgbClr val="000000"/>
                </a:solidFill>
                <a:latin typeface="NimbusSanL-Regu"/>
              </a:rPr>
              <a:t>worn on chest.</a:t>
            </a:r>
          </a:p>
          <a:p>
            <a:r>
              <a:rPr lang="en-US" sz="2400" b="0" i="0" u="none" strike="noStrike" baseline="0" dirty="0">
                <a:solidFill>
                  <a:srgbClr val="000000"/>
                </a:solidFill>
                <a:latin typeface="NimbusSanL-Regu"/>
              </a:rPr>
              <a:t>This is a piece of special photographic film in the box </a:t>
            </a:r>
            <a:endParaRPr lang="cs-CZ" sz="2400" b="0" i="0" u="none" strike="noStrike" baseline="0" dirty="0">
              <a:solidFill>
                <a:srgbClr val="000000"/>
              </a:solidFill>
              <a:latin typeface="NimbusSanL-Regu"/>
            </a:endParaRPr>
          </a:p>
          <a:p>
            <a:r>
              <a:rPr lang="cs-CZ" sz="2400" b="0" i="0" u="none" strike="noStrike" baseline="0" dirty="0" err="1">
                <a:solidFill>
                  <a:srgbClr val="000000"/>
                </a:solidFill>
                <a:latin typeface="NimbusSanL-Regu"/>
              </a:rPr>
              <a:t>impervious</a:t>
            </a:r>
            <a:r>
              <a:rPr lang="cs-CZ" sz="2400" b="0" i="0" u="none" strike="noStrike" baseline="0" dirty="0">
                <a:solidFill>
                  <a:srgbClr val="000000"/>
                </a:solidFill>
                <a:latin typeface="NimbusSanL-Regu"/>
              </a:rPr>
              <a:t> </a:t>
            </a:r>
            <a:r>
              <a:rPr lang="cs-CZ" sz="2400" b="0" i="0" u="none" strike="noStrike" baseline="0" dirty="0" err="1">
                <a:solidFill>
                  <a:srgbClr val="000000"/>
                </a:solidFill>
                <a:latin typeface="NimbusSanL-Regu"/>
              </a:rPr>
              <a:t>for</a:t>
            </a:r>
            <a:r>
              <a:rPr lang="cs-CZ" sz="2400" b="0" i="0" u="none" strike="noStrike" baseline="0" dirty="0">
                <a:solidFill>
                  <a:srgbClr val="000000"/>
                </a:solidFill>
                <a:latin typeface="NimbusSanL-Regu"/>
              </a:rPr>
              <a:t> </a:t>
            </a:r>
            <a:r>
              <a:rPr lang="en-US" sz="2400" b="0" i="0" u="none" strike="noStrike" baseline="0" dirty="0">
                <a:solidFill>
                  <a:srgbClr val="000000"/>
                </a:solidFill>
                <a:latin typeface="NimbusSanL-Regu"/>
              </a:rPr>
              <a:t>visible</a:t>
            </a:r>
            <a:r>
              <a:rPr lang="cs-CZ" sz="2400" b="0" i="0" u="none" strike="noStrike" baseline="0" dirty="0">
                <a:solidFill>
                  <a:srgbClr val="000000"/>
                </a:solidFill>
                <a:latin typeface="NimbusSanL-Regu"/>
              </a:rPr>
              <a:t> </a:t>
            </a:r>
            <a:r>
              <a:rPr lang="en-US" sz="2400" b="0" i="0" u="none" strike="noStrike" baseline="0" dirty="0">
                <a:solidFill>
                  <a:srgbClr val="000000"/>
                </a:solidFill>
                <a:latin typeface="NimbusSanL-Regu"/>
              </a:rPr>
              <a:t>light. Parts of the film are still </a:t>
            </a:r>
            <a:endParaRPr lang="cs-CZ" sz="2400" b="0" i="0" u="none" strike="noStrike" baseline="0" dirty="0">
              <a:solidFill>
                <a:srgbClr val="000000"/>
              </a:solidFill>
              <a:latin typeface="NimbusSanL-Regu"/>
            </a:endParaRPr>
          </a:p>
          <a:p>
            <a:r>
              <a:rPr lang="en-US" sz="2400" b="0" i="0" u="none" strike="noStrike" baseline="0" dirty="0">
                <a:solidFill>
                  <a:srgbClr val="000000"/>
                </a:solidFill>
                <a:latin typeface="NimbusSanL-Regu"/>
              </a:rPr>
              <a:t>covered </a:t>
            </a:r>
            <a:r>
              <a:rPr lang="cs-CZ" sz="2400" b="0" i="0" u="none" strike="noStrike" baseline="0" dirty="0">
                <a:solidFill>
                  <a:srgbClr val="000000"/>
                </a:solidFill>
                <a:latin typeface="NimbusSanL-Regu"/>
              </a:rPr>
              <a:t>by </a:t>
            </a:r>
            <a:r>
              <a:rPr lang="en-US" sz="2400" b="0" i="0" u="none" strike="noStrike" baseline="0" dirty="0">
                <a:solidFill>
                  <a:srgbClr val="000000"/>
                </a:solidFill>
                <a:latin typeface="NimbusSanL-Regu"/>
              </a:rPr>
              <a:t>metal plates. After</a:t>
            </a:r>
            <a:r>
              <a:rPr lang="cs-CZ" sz="2400" b="0" i="0" u="none" strike="noStrike" baseline="0" dirty="0">
                <a:solidFill>
                  <a:srgbClr val="000000"/>
                </a:solidFill>
                <a:latin typeface="NimbusSanL-Regu"/>
              </a:rPr>
              <a:t> </a:t>
            </a:r>
            <a:r>
              <a:rPr lang="en-US" sz="2400" b="0" i="0" u="none" strike="noStrike" baseline="0" dirty="0">
                <a:solidFill>
                  <a:srgbClr val="000000"/>
                </a:solidFill>
                <a:latin typeface="NimbusSanL-Regu"/>
              </a:rPr>
              <a:t>exposure (weeks to </a:t>
            </a:r>
            <a:endParaRPr lang="cs-CZ" sz="2400" b="0" i="0" u="none" strike="noStrike" baseline="0" dirty="0">
              <a:solidFill>
                <a:srgbClr val="000000"/>
              </a:solidFill>
              <a:latin typeface="NimbusSanL-Regu"/>
            </a:endParaRPr>
          </a:p>
          <a:p>
            <a:r>
              <a:rPr lang="en-US" sz="2400" b="0" i="0" u="none" strike="noStrike" baseline="0" dirty="0">
                <a:solidFill>
                  <a:srgbClr val="000000"/>
                </a:solidFill>
                <a:latin typeface="NimbusSanL-Regu"/>
              </a:rPr>
              <a:t>months, if not for example accident), the</a:t>
            </a:r>
            <a:r>
              <a:rPr lang="cs-CZ" sz="2400" b="0" i="0" u="none" strike="noStrike" baseline="0" dirty="0">
                <a:solidFill>
                  <a:srgbClr val="000000"/>
                </a:solidFill>
                <a:latin typeface="NimbusSanL-Regu"/>
              </a:rPr>
              <a:t> </a:t>
            </a:r>
            <a:r>
              <a:rPr lang="en-US" sz="2400" b="0" i="0" u="none" strike="noStrike" baseline="0" dirty="0">
                <a:solidFill>
                  <a:srgbClr val="000000"/>
                </a:solidFill>
                <a:latin typeface="NimbusSanL-Regu"/>
              </a:rPr>
              <a:t>film is </a:t>
            </a:r>
            <a:r>
              <a:rPr lang="cs-CZ" sz="2400" b="0" i="0" u="none" strike="noStrike" baseline="0" dirty="0" err="1">
                <a:solidFill>
                  <a:srgbClr val="000000"/>
                </a:solidFill>
                <a:latin typeface="NimbusSanL-Regu"/>
              </a:rPr>
              <a:t>processed</a:t>
            </a:r>
            <a:r>
              <a:rPr lang="cs-CZ" sz="2400" b="0" i="0" u="none" strike="noStrike" baseline="0" dirty="0">
                <a:solidFill>
                  <a:srgbClr val="000000"/>
                </a:solidFill>
                <a:latin typeface="NimbusSanL-Regu"/>
              </a:rPr>
              <a:t>.</a:t>
            </a:r>
          </a:p>
          <a:p>
            <a:r>
              <a:rPr lang="cs-CZ" sz="2400" dirty="0" err="1">
                <a:solidFill>
                  <a:srgbClr val="000000"/>
                </a:solidFill>
                <a:latin typeface="NimbusSanL-Regu"/>
              </a:rPr>
              <a:t>From</a:t>
            </a:r>
            <a:r>
              <a:rPr lang="en-US" sz="2400" b="0" i="0" u="none" strike="noStrike" baseline="0" dirty="0">
                <a:solidFill>
                  <a:srgbClr val="000000"/>
                </a:solidFill>
                <a:latin typeface="NimbusSanL-Regu"/>
              </a:rPr>
              <a:t> darkening of areas covered by different shading</a:t>
            </a:r>
            <a:r>
              <a:rPr lang="cs-CZ" sz="2400" b="0" i="0" u="none" strike="noStrike" baseline="0" dirty="0">
                <a:solidFill>
                  <a:srgbClr val="000000"/>
                </a:solidFill>
                <a:latin typeface="NimbusSanL-Regu"/>
              </a:rPr>
              <a:t> </a:t>
            </a:r>
          </a:p>
          <a:p>
            <a:r>
              <a:rPr lang="en-US" sz="2400" b="0" i="0" u="none" strike="noStrike" baseline="0" dirty="0">
                <a:solidFill>
                  <a:srgbClr val="000000"/>
                </a:solidFill>
                <a:latin typeface="NimbusSanL-Regu"/>
              </a:rPr>
              <a:t>materials can be estimated the penetrating radiation, </a:t>
            </a:r>
            <a:endParaRPr lang="cs-CZ" sz="2400" b="0" i="0" u="none" strike="noStrike" baseline="0" dirty="0">
              <a:solidFill>
                <a:srgbClr val="000000"/>
              </a:solidFill>
              <a:latin typeface="NimbusSanL-Regu"/>
            </a:endParaRPr>
          </a:p>
          <a:p>
            <a:r>
              <a:rPr lang="en-US" sz="2400" b="0" i="0" u="none" strike="noStrike" baseline="0" dirty="0">
                <a:solidFill>
                  <a:srgbClr val="000000"/>
                </a:solidFill>
                <a:latin typeface="NimbusSanL-Regu"/>
              </a:rPr>
              <a:t>to which</a:t>
            </a:r>
            <a:r>
              <a:rPr lang="cs-CZ" sz="2400" b="0" i="0" u="none" strike="noStrike" baseline="0" dirty="0">
                <a:solidFill>
                  <a:srgbClr val="000000"/>
                </a:solidFill>
                <a:latin typeface="NimbusSanL-Regu"/>
              </a:rPr>
              <a:t> </a:t>
            </a:r>
            <a:r>
              <a:rPr lang="en-US" sz="2400" b="0" i="0" u="none" strike="noStrike" baseline="0" dirty="0">
                <a:solidFill>
                  <a:srgbClr val="000000"/>
                </a:solidFill>
                <a:latin typeface="NimbusSanL-Regu"/>
              </a:rPr>
              <a:t>the worker was exposed, and from this data </a:t>
            </a:r>
            <a:endParaRPr lang="cs-CZ" sz="2400" b="0" i="0" u="none" strike="noStrike" baseline="0" dirty="0">
              <a:solidFill>
                <a:srgbClr val="000000"/>
              </a:solidFill>
              <a:latin typeface="NimbusSanL-Regu"/>
            </a:endParaRPr>
          </a:p>
          <a:p>
            <a:r>
              <a:rPr lang="en-US" sz="2400" b="0" i="0" u="none" strike="noStrike" baseline="0" dirty="0">
                <a:solidFill>
                  <a:srgbClr val="000000"/>
                </a:solidFill>
                <a:latin typeface="NimbusSanL-Regu"/>
              </a:rPr>
              <a:t>the </a:t>
            </a:r>
            <a:r>
              <a:rPr lang="cs-CZ" sz="2400" b="0" i="0" u="none" strike="noStrike" baseline="0" dirty="0">
                <a:solidFill>
                  <a:srgbClr val="000000"/>
                </a:solidFill>
                <a:latin typeface="NimbusSanL-Regu"/>
              </a:rPr>
              <a:t>dose </a:t>
            </a:r>
            <a:r>
              <a:rPr lang="en-US" sz="2400" b="0" i="0" u="none" strike="noStrike" baseline="0" dirty="0">
                <a:solidFill>
                  <a:srgbClr val="000000"/>
                </a:solidFill>
                <a:latin typeface="NimbusSanL-Regu"/>
              </a:rPr>
              <a:t>equivalent for the deep tissues.</a:t>
            </a:r>
            <a:endParaRPr lang="cs-CZ" sz="2400" dirty="0"/>
          </a:p>
        </p:txBody>
      </p:sp>
      <p:pic>
        <p:nvPicPr>
          <p:cNvPr id="3" name="Obrázek 2"/>
          <p:cNvPicPr>
            <a:picLocks noChangeAspect="1"/>
          </p:cNvPicPr>
          <p:nvPr/>
        </p:nvPicPr>
        <p:blipFill>
          <a:blip r:embed="rId2"/>
          <a:stretch>
            <a:fillRect/>
          </a:stretch>
        </p:blipFill>
        <p:spPr>
          <a:xfrm>
            <a:off x="7913667" y="1795849"/>
            <a:ext cx="4370493" cy="4004104"/>
          </a:xfrm>
          <a:prstGeom prst="rect">
            <a:avLst/>
          </a:prstGeom>
        </p:spPr>
      </p:pic>
    </p:spTree>
    <p:extLst>
      <p:ext uri="{BB962C8B-B14F-4D97-AF65-F5344CB8AC3E}">
        <p14:creationId xmlns:p14="http://schemas.microsoft.com/office/powerpoint/2010/main" val="35316481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017918" y="1005627"/>
            <a:ext cx="10058400" cy="2431435"/>
          </a:xfrm>
          <a:prstGeom prst="rect">
            <a:avLst/>
          </a:prstGeom>
        </p:spPr>
        <p:txBody>
          <a:bodyPr wrap="square">
            <a:spAutoFit/>
          </a:bodyPr>
          <a:lstStyle/>
          <a:p>
            <a:pPr algn="ctr"/>
            <a:r>
              <a:rPr lang="cs-CZ" sz="3200" b="0" i="0" u="none" strike="noStrike" baseline="0" dirty="0" err="1">
                <a:solidFill>
                  <a:srgbClr val="3333B3"/>
                </a:solidFill>
                <a:latin typeface="NimbusSanL-Regu"/>
              </a:rPr>
              <a:t>Designed</a:t>
            </a:r>
            <a:r>
              <a:rPr lang="cs-CZ" sz="3200" b="0" i="0" u="none" strike="noStrike" baseline="0" dirty="0">
                <a:solidFill>
                  <a:srgbClr val="3333B3"/>
                </a:solidFill>
                <a:latin typeface="NimbusSanL-Regu"/>
              </a:rPr>
              <a:t> </a:t>
            </a:r>
            <a:r>
              <a:rPr lang="cs-CZ" sz="3200" b="0" i="0" u="none" strike="noStrike" baseline="0" dirty="0" err="1">
                <a:solidFill>
                  <a:srgbClr val="3333B3"/>
                </a:solidFill>
                <a:latin typeface="NimbusSanL-Regu"/>
              </a:rPr>
              <a:t>accident</a:t>
            </a:r>
            <a:r>
              <a:rPr lang="cs-CZ" sz="3200" b="0" i="0" u="none" strike="noStrike" baseline="0" dirty="0">
                <a:solidFill>
                  <a:srgbClr val="3333B3"/>
                </a:solidFill>
                <a:latin typeface="NimbusSanL-Regu"/>
              </a:rPr>
              <a:t> </a:t>
            </a:r>
            <a:r>
              <a:rPr lang="cs-CZ" sz="3200" b="0" i="0" u="none" strike="noStrike" baseline="0" dirty="0" err="1">
                <a:solidFill>
                  <a:srgbClr val="3333B3"/>
                </a:solidFill>
                <a:latin typeface="NimbusSanL-Regu"/>
              </a:rPr>
              <a:t>at</a:t>
            </a:r>
            <a:r>
              <a:rPr lang="cs-CZ" sz="3200" b="0" i="0" u="none" strike="noStrike" baseline="0" dirty="0">
                <a:solidFill>
                  <a:srgbClr val="3333B3"/>
                </a:solidFill>
                <a:latin typeface="NimbusSanL-Regu"/>
              </a:rPr>
              <a:t> </a:t>
            </a:r>
            <a:r>
              <a:rPr lang="cs-CZ" sz="3200" b="0" i="0" u="none" strike="noStrike" baseline="0" dirty="0" err="1">
                <a:solidFill>
                  <a:srgbClr val="3333B3"/>
                </a:solidFill>
                <a:latin typeface="NimbusSanL-Regu"/>
              </a:rPr>
              <a:t>nuclear</a:t>
            </a:r>
            <a:r>
              <a:rPr lang="cs-CZ" sz="3200" b="0" i="0" u="none" strike="noStrike" baseline="0" dirty="0">
                <a:solidFill>
                  <a:srgbClr val="3333B3"/>
                </a:solidFill>
                <a:latin typeface="NimbusSanL-Regu"/>
              </a:rPr>
              <a:t> </a:t>
            </a:r>
            <a:r>
              <a:rPr lang="cs-CZ" sz="3200" b="0" i="0" u="none" strike="noStrike" baseline="0" dirty="0" err="1">
                <a:solidFill>
                  <a:srgbClr val="3333B3"/>
                </a:solidFill>
                <a:latin typeface="NimbusSanL-Regu"/>
              </a:rPr>
              <a:t>power</a:t>
            </a:r>
            <a:r>
              <a:rPr lang="cs-CZ" sz="3200" b="0" i="0" u="none" strike="noStrike" baseline="0" dirty="0">
                <a:solidFill>
                  <a:srgbClr val="3333B3"/>
                </a:solidFill>
                <a:latin typeface="NimbusSanL-Regu"/>
              </a:rPr>
              <a:t> station</a:t>
            </a:r>
          </a:p>
          <a:p>
            <a:endParaRPr lang="cs-CZ" sz="3200" dirty="0">
              <a:solidFill>
                <a:srgbClr val="3333B3"/>
              </a:solidFill>
              <a:latin typeface="NimbusSanL-Regu"/>
            </a:endParaRPr>
          </a:p>
          <a:p>
            <a:endParaRPr lang="cs-CZ" sz="3200" b="0" i="0" u="none" strike="noStrike" baseline="0" dirty="0">
              <a:solidFill>
                <a:srgbClr val="3333B3"/>
              </a:solidFill>
              <a:latin typeface="NimbusSanL-Regu"/>
            </a:endParaRPr>
          </a:p>
          <a:p>
            <a:endParaRPr lang="cs-CZ" sz="3200" b="0" i="0" u="none" strike="noStrike" baseline="0" dirty="0">
              <a:solidFill>
                <a:srgbClr val="3333B3"/>
              </a:solidFill>
              <a:latin typeface="NimbusSanL-Regu"/>
            </a:endParaRPr>
          </a:p>
          <a:p>
            <a:r>
              <a:rPr lang="en-US" sz="2400" b="0" i="0" u="none" strike="noStrike" baseline="0" dirty="0">
                <a:solidFill>
                  <a:srgbClr val="000000"/>
                </a:solidFill>
                <a:latin typeface="NimbusSanL-Regu"/>
              </a:rPr>
              <a:t>Designed accident is accident for which </a:t>
            </a:r>
            <a:r>
              <a:rPr lang="cs-CZ" sz="2400" dirty="0" err="1">
                <a:solidFill>
                  <a:srgbClr val="000000"/>
                </a:solidFill>
                <a:latin typeface="NimbusSanL-Regu"/>
              </a:rPr>
              <a:t>the</a:t>
            </a:r>
            <a:r>
              <a:rPr lang="en-US" sz="2400" b="0" i="0" u="none" strike="noStrike" baseline="0" dirty="0">
                <a:solidFill>
                  <a:srgbClr val="000000"/>
                </a:solidFill>
                <a:latin typeface="NimbusSanL-Regu"/>
              </a:rPr>
              <a:t> facility </a:t>
            </a:r>
            <a:r>
              <a:rPr lang="cs-CZ" sz="2400" b="0" i="0" u="none" strike="noStrike" baseline="0" dirty="0" err="1">
                <a:solidFill>
                  <a:srgbClr val="000000"/>
                </a:solidFill>
                <a:latin typeface="NimbusSanL-Regu"/>
              </a:rPr>
              <a:t>is</a:t>
            </a:r>
            <a:r>
              <a:rPr lang="cs-CZ" sz="2400" b="0" i="0" u="none" strike="noStrike" baseline="0" dirty="0">
                <a:solidFill>
                  <a:srgbClr val="000000"/>
                </a:solidFill>
                <a:latin typeface="NimbusSanL-Regu"/>
              </a:rPr>
              <a:t> </a:t>
            </a:r>
            <a:r>
              <a:rPr lang="en-US" sz="2400" b="0" i="0" u="none" strike="noStrike" baseline="0" dirty="0">
                <a:solidFill>
                  <a:srgbClr val="000000"/>
                </a:solidFill>
                <a:latin typeface="NimbusSanL-Regu"/>
              </a:rPr>
              <a:t>designed to</a:t>
            </a:r>
            <a:r>
              <a:rPr lang="cs-CZ" sz="2400" b="0" i="0" u="none" strike="noStrike" baseline="0" dirty="0">
                <a:solidFill>
                  <a:srgbClr val="000000"/>
                </a:solidFill>
                <a:latin typeface="NimbusSanL-Regu"/>
              </a:rPr>
              <a:t> cope </a:t>
            </a:r>
            <a:r>
              <a:rPr lang="cs-CZ" sz="2400" b="0" i="0" u="none" strike="noStrike" baseline="0" dirty="0" err="1">
                <a:solidFill>
                  <a:srgbClr val="000000"/>
                </a:solidFill>
                <a:latin typeface="NimbusSanL-Regu"/>
              </a:rPr>
              <a:t>with</a:t>
            </a:r>
            <a:r>
              <a:rPr lang="cs-CZ" sz="2400" b="0" i="0" u="none" strike="noStrike" baseline="0" dirty="0">
                <a:solidFill>
                  <a:srgbClr val="000000"/>
                </a:solidFill>
                <a:latin typeface="NimbusSanL-Regu"/>
              </a:rPr>
              <a:t>.</a:t>
            </a:r>
            <a:endParaRPr lang="cs-CZ" sz="2400" dirty="0"/>
          </a:p>
        </p:txBody>
      </p:sp>
    </p:spTree>
    <p:extLst>
      <p:ext uri="{BB962C8B-B14F-4D97-AF65-F5344CB8AC3E}">
        <p14:creationId xmlns:p14="http://schemas.microsoft.com/office/powerpoint/2010/main" val="379751382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465825" y="460618"/>
            <a:ext cx="11231593" cy="6124754"/>
          </a:xfrm>
          <a:prstGeom prst="rect">
            <a:avLst/>
          </a:prstGeom>
        </p:spPr>
        <p:txBody>
          <a:bodyPr wrap="square">
            <a:spAutoFit/>
          </a:bodyPr>
          <a:lstStyle/>
          <a:p>
            <a:pPr algn="ctr"/>
            <a:r>
              <a:rPr lang="cs-CZ" sz="3200" b="1" i="0" u="none" strike="noStrike" baseline="0" dirty="0" err="1">
                <a:solidFill>
                  <a:srgbClr val="3333B3"/>
                </a:solidFill>
                <a:latin typeface="NimbusSanL-Regu"/>
              </a:rPr>
              <a:t>Measurement</a:t>
            </a:r>
            <a:r>
              <a:rPr lang="cs-CZ" sz="3200" b="1" i="0" u="none" strike="noStrike" baseline="0" dirty="0">
                <a:solidFill>
                  <a:srgbClr val="3333B3"/>
                </a:solidFill>
                <a:latin typeface="NimbusSanL-Regu"/>
              </a:rPr>
              <a:t> </a:t>
            </a:r>
            <a:r>
              <a:rPr lang="cs-CZ" sz="3200" b="1" i="0" u="none" strike="noStrike" baseline="0" dirty="0" err="1">
                <a:solidFill>
                  <a:srgbClr val="3333B3"/>
                </a:solidFill>
                <a:latin typeface="NimbusSanL-Regu"/>
              </a:rPr>
              <a:t>of</a:t>
            </a:r>
            <a:r>
              <a:rPr lang="cs-CZ" sz="3200" b="1" i="0" u="none" strike="noStrike" baseline="0" dirty="0">
                <a:solidFill>
                  <a:srgbClr val="3333B3"/>
                </a:solidFill>
                <a:latin typeface="NimbusSanL-Regu"/>
              </a:rPr>
              <a:t> </a:t>
            </a:r>
            <a:r>
              <a:rPr lang="cs-CZ" sz="3200" b="1" i="0" u="none" strike="noStrike" baseline="0" dirty="0" err="1">
                <a:solidFill>
                  <a:srgbClr val="3333B3"/>
                </a:solidFill>
                <a:latin typeface="NimbusSanL-Regu"/>
              </a:rPr>
              <a:t>ionizing</a:t>
            </a:r>
            <a:r>
              <a:rPr lang="cs-CZ" sz="3200" b="1" i="0" u="none" strike="noStrike" baseline="0" dirty="0">
                <a:solidFill>
                  <a:srgbClr val="3333B3"/>
                </a:solidFill>
                <a:latin typeface="NimbusSanL-Regu"/>
              </a:rPr>
              <a:t> </a:t>
            </a:r>
            <a:r>
              <a:rPr lang="cs-CZ" sz="3200" b="1" i="0" u="none" strike="noStrike" baseline="0" dirty="0" err="1">
                <a:solidFill>
                  <a:srgbClr val="3333B3"/>
                </a:solidFill>
                <a:latin typeface="NimbusSanL-Regu"/>
              </a:rPr>
              <a:t>radiation</a:t>
            </a:r>
            <a:endParaRPr lang="cs-CZ" sz="3200" b="1" i="0" u="none" strike="noStrike" baseline="0" dirty="0">
              <a:solidFill>
                <a:srgbClr val="3333B3"/>
              </a:solidFill>
              <a:latin typeface="NimbusSanL-Regu"/>
            </a:endParaRPr>
          </a:p>
          <a:p>
            <a:pPr algn="ctr"/>
            <a:r>
              <a:rPr lang="cs-CZ" sz="2400" b="0" i="0" u="none" strike="noStrike" baseline="0" dirty="0">
                <a:solidFill>
                  <a:srgbClr val="3333B3"/>
                </a:solidFill>
                <a:latin typeface="NimbusSanL-Regu"/>
              </a:rPr>
              <a:t>Dosimetry 2</a:t>
            </a:r>
          </a:p>
          <a:p>
            <a:endParaRPr lang="cs-CZ" sz="1200" dirty="0">
              <a:solidFill>
                <a:srgbClr val="3333B3"/>
              </a:solidFill>
              <a:latin typeface="NimbusSanL-Regu"/>
            </a:endParaRPr>
          </a:p>
          <a:p>
            <a:endParaRPr lang="cs-CZ" sz="1200" b="0" i="0" u="none" strike="noStrike" baseline="0" dirty="0">
              <a:solidFill>
                <a:srgbClr val="3333B3"/>
              </a:solidFill>
              <a:latin typeface="NimbusSanL-Regu"/>
            </a:endParaRPr>
          </a:p>
          <a:p>
            <a:r>
              <a:rPr lang="cs-CZ" sz="2400" b="0" i="0" u="none" strike="noStrike" baseline="0" dirty="0" err="1">
                <a:solidFill>
                  <a:srgbClr val="3333B3"/>
                </a:solidFill>
                <a:latin typeface="NimbusSanL-Regu"/>
              </a:rPr>
              <a:t>Thermoluminescent</a:t>
            </a:r>
            <a:r>
              <a:rPr lang="cs-CZ" sz="2400" b="0" i="0" u="none" strike="noStrike" baseline="0" dirty="0">
                <a:solidFill>
                  <a:srgbClr val="3333B3"/>
                </a:solidFill>
                <a:latin typeface="NimbusSanL-Regu"/>
              </a:rPr>
              <a:t> </a:t>
            </a:r>
            <a:r>
              <a:rPr lang="cs-CZ" sz="2400" b="0" i="0" u="none" strike="noStrike" baseline="0" dirty="0" err="1">
                <a:solidFill>
                  <a:srgbClr val="3333B3"/>
                </a:solidFill>
                <a:latin typeface="NimbusSanL-Regu"/>
              </a:rPr>
              <a:t>Dosimeters</a:t>
            </a:r>
            <a:endParaRPr lang="cs-CZ" sz="2400" b="0" i="0" u="none" strike="noStrike" baseline="0" dirty="0">
              <a:solidFill>
                <a:srgbClr val="3333B3"/>
              </a:solidFill>
              <a:latin typeface="NimbusSanL-Regu"/>
            </a:endParaRPr>
          </a:p>
          <a:p>
            <a:r>
              <a:rPr lang="en-US" sz="2400" b="0" i="0" u="none" strike="noStrike" baseline="0" dirty="0">
                <a:solidFill>
                  <a:srgbClr val="000000"/>
                </a:solidFill>
                <a:latin typeface="NimbusSanL-Regu"/>
              </a:rPr>
              <a:t>For example, it can be placed in the ring and </a:t>
            </a:r>
            <a:r>
              <a:rPr lang="en-US" sz="2400" b="0" i="0" u="none" strike="noStrike" baseline="0" dirty="0" err="1">
                <a:solidFill>
                  <a:srgbClr val="000000"/>
                </a:solidFill>
                <a:latin typeface="NimbusSanL-Regu"/>
              </a:rPr>
              <a:t>monitore</a:t>
            </a:r>
            <a:r>
              <a:rPr lang="cs-CZ" sz="2400" b="0" i="0" u="none" strike="noStrike" baseline="0" dirty="0">
                <a:solidFill>
                  <a:srgbClr val="000000"/>
                </a:solidFill>
                <a:latin typeface="NimbusSanL-Regu"/>
              </a:rPr>
              <a:t> hand </a:t>
            </a:r>
            <a:r>
              <a:rPr lang="cs-CZ" sz="2400" b="0" i="0" u="none" strike="noStrike" baseline="0" dirty="0" err="1">
                <a:solidFill>
                  <a:srgbClr val="000000"/>
                </a:solidFill>
                <a:latin typeface="NimbusSanL-Regu"/>
              </a:rPr>
              <a:t>exposure</a:t>
            </a:r>
            <a:r>
              <a:rPr lang="cs-CZ" sz="2400" b="0" i="0" u="none" strike="noStrike" baseline="0" dirty="0">
                <a:solidFill>
                  <a:srgbClr val="000000"/>
                </a:solidFill>
                <a:latin typeface="NimbusSanL-Regu"/>
              </a:rPr>
              <a:t>.</a:t>
            </a:r>
          </a:p>
          <a:p>
            <a:endParaRPr lang="cs-CZ" sz="2400" b="0" i="0" u="none" strike="noStrike" baseline="0" dirty="0">
              <a:solidFill>
                <a:srgbClr val="000000"/>
              </a:solidFill>
              <a:latin typeface="NimbusSanL-Regu"/>
            </a:endParaRPr>
          </a:p>
          <a:p>
            <a:endParaRPr lang="cs-CZ" sz="2400" b="0" i="0" u="none" strike="noStrike" baseline="0" dirty="0">
              <a:solidFill>
                <a:srgbClr val="3333B3"/>
              </a:solidFill>
              <a:latin typeface="NimbusSanL-Regu"/>
            </a:endParaRPr>
          </a:p>
          <a:p>
            <a:endParaRPr lang="cs-CZ" sz="2400" dirty="0">
              <a:solidFill>
                <a:srgbClr val="3333B3"/>
              </a:solidFill>
              <a:latin typeface="NimbusSanL-Regu"/>
            </a:endParaRPr>
          </a:p>
          <a:p>
            <a:endParaRPr lang="cs-CZ" sz="2400" b="0" i="0" u="none" strike="noStrike" baseline="0" dirty="0">
              <a:solidFill>
                <a:srgbClr val="3333B3"/>
              </a:solidFill>
              <a:latin typeface="NimbusSanL-Regu"/>
            </a:endParaRPr>
          </a:p>
          <a:p>
            <a:endParaRPr lang="cs-CZ" sz="2400" dirty="0">
              <a:solidFill>
                <a:srgbClr val="3333B3"/>
              </a:solidFill>
              <a:latin typeface="NimbusSanL-Regu"/>
            </a:endParaRPr>
          </a:p>
          <a:p>
            <a:endParaRPr lang="cs-CZ" sz="2400" b="0" i="0" u="none" strike="noStrike" baseline="0" dirty="0">
              <a:solidFill>
                <a:srgbClr val="3333B3"/>
              </a:solidFill>
              <a:latin typeface="NimbusSanL-Regu"/>
            </a:endParaRPr>
          </a:p>
          <a:p>
            <a:r>
              <a:rPr lang="cs-CZ" sz="2400" b="0" i="0" u="none" strike="noStrike" baseline="0" dirty="0">
                <a:solidFill>
                  <a:srgbClr val="3333B3"/>
                </a:solidFill>
                <a:latin typeface="NimbusSanL-Regu"/>
              </a:rPr>
              <a:t>Dosimetry </a:t>
            </a:r>
            <a:r>
              <a:rPr lang="cs-CZ" sz="2400" b="0" i="0" u="none" strike="noStrike" baseline="0" dirty="0" err="1">
                <a:solidFill>
                  <a:srgbClr val="3333B3"/>
                </a:solidFill>
                <a:latin typeface="NimbusSanL-Regu"/>
              </a:rPr>
              <a:t>for</a:t>
            </a:r>
            <a:r>
              <a:rPr lang="cs-CZ" sz="2400" b="0" i="0" u="none" strike="noStrike" baseline="0" dirty="0">
                <a:solidFill>
                  <a:srgbClr val="3333B3"/>
                </a:solidFill>
                <a:latin typeface="NimbusSanL-Regu"/>
              </a:rPr>
              <a:t> </a:t>
            </a:r>
            <a:r>
              <a:rPr lang="el-GR" sz="2400" b="1" dirty="0"/>
              <a:t>α </a:t>
            </a:r>
            <a:r>
              <a:rPr lang="cs-CZ" sz="2400" b="0" i="0" u="none" strike="noStrike" baseline="0" dirty="0" err="1">
                <a:solidFill>
                  <a:srgbClr val="3333B3"/>
                </a:solidFill>
                <a:latin typeface="NimbusSanL-Regu"/>
              </a:rPr>
              <a:t>particles</a:t>
            </a:r>
            <a:endParaRPr lang="cs-CZ" sz="2400" b="0" i="0" u="none" strike="noStrike" baseline="0" dirty="0">
              <a:solidFill>
                <a:srgbClr val="3333B3"/>
              </a:solidFill>
              <a:latin typeface="NimbusSanL-Regu"/>
            </a:endParaRPr>
          </a:p>
          <a:p>
            <a:r>
              <a:rPr lang="en-US" sz="2400" b="0" i="0" u="none" strike="noStrike" baseline="0" dirty="0">
                <a:solidFill>
                  <a:srgbClr val="000000"/>
                </a:solidFill>
                <a:latin typeface="NimbusSanL-Regu"/>
              </a:rPr>
              <a:t>The plastic disc, after the etching, shows the </a:t>
            </a:r>
            <a:r>
              <a:rPr lang="cs-CZ" sz="2400" b="0" i="0" u="none" strike="noStrike" baseline="0" dirty="0" err="1">
                <a:solidFill>
                  <a:srgbClr val="000000"/>
                </a:solidFill>
                <a:latin typeface="NimbusSanL-Regu"/>
              </a:rPr>
              <a:t>impact</a:t>
            </a:r>
            <a:r>
              <a:rPr lang="cs-CZ" sz="2400" b="0" i="0" u="none" strike="noStrike" baseline="0" dirty="0">
                <a:solidFill>
                  <a:srgbClr val="000000"/>
                </a:solidFill>
                <a:latin typeface="NimbusSanL-Regu"/>
              </a:rPr>
              <a:t> </a:t>
            </a:r>
            <a:r>
              <a:rPr lang="en-US" sz="2400" b="0" i="0" u="none" strike="noStrike" baseline="0" dirty="0">
                <a:solidFill>
                  <a:srgbClr val="000000"/>
                </a:solidFill>
                <a:latin typeface="NimbusSanL-Regu"/>
              </a:rPr>
              <a:t>of the </a:t>
            </a:r>
            <a:r>
              <a:rPr lang="el-GR" sz="2400" b="1" dirty="0"/>
              <a:t>α </a:t>
            </a:r>
            <a:r>
              <a:rPr lang="cs-CZ" sz="2400" b="0" i="0" u="none" strike="noStrike" baseline="0" dirty="0" err="1">
                <a:solidFill>
                  <a:srgbClr val="000000"/>
                </a:solidFill>
                <a:latin typeface="NimbusSanL-Regu"/>
              </a:rPr>
              <a:t>particles</a:t>
            </a:r>
            <a:r>
              <a:rPr lang="cs-CZ" sz="2400" b="0" i="0" u="none" strike="noStrike" baseline="0" dirty="0">
                <a:solidFill>
                  <a:srgbClr val="000000"/>
                </a:solidFill>
                <a:latin typeface="NimbusSanL-Regu"/>
              </a:rPr>
              <a:t>.</a:t>
            </a:r>
          </a:p>
          <a:p>
            <a:endParaRPr lang="cs-CZ" sz="2400" b="0" i="0" u="none" strike="noStrike" baseline="0" dirty="0">
              <a:solidFill>
                <a:srgbClr val="000000"/>
              </a:solidFill>
              <a:latin typeface="NimbusSanL-Regu"/>
            </a:endParaRPr>
          </a:p>
          <a:p>
            <a:r>
              <a:rPr lang="cs-CZ" sz="2400" b="0" i="0" u="none" strike="noStrike" baseline="0" dirty="0" err="1">
                <a:solidFill>
                  <a:srgbClr val="3333B3"/>
                </a:solidFill>
                <a:latin typeface="NimbusSanL-Regu"/>
              </a:rPr>
              <a:t>Important</a:t>
            </a:r>
            <a:r>
              <a:rPr lang="cs-CZ" sz="2400" b="0" i="0" u="none" strike="noStrike" baseline="0" dirty="0">
                <a:solidFill>
                  <a:srgbClr val="3333B3"/>
                </a:solidFill>
                <a:latin typeface="NimbusSanL-Regu"/>
              </a:rPr>
              <a:t>:</a:t>
            </a:r>
          </a:p>
          <a:p>
            <a:r>
              <a:rPr lang="en-US" sz="2400" dirty="0">
                <a:latin typeface="NimbusSanL-Regu"/>
              </a:rPr>
              <a:t>Dosimeters do not </a:t>
            </a:r>
            <a:r>
              <a:rPr lang="cs-CZ" sz="2400" dirty="0" err="1">
                <a:latin typeface="NimbusSanL-Regu"/>
              </a:rPr>
              <a:t>warn</a:t>
            </a:r>
            <a:r>
              <a:rPr lang="cs-CZ" sz="2400" dirty="0">
                <a:latin typeface="NimbusSanL-Regu"/>
              </a:rPr>
              <a:t> </a:t>
            </a:r>
            <a:r>
              <a:rPr lang="en-US" sz="2400" dirty="0">
                <a:latin typeface="NimbusSanL-Regu"/>
              </a:rPr>
              <a:t>their </a:t>
            </a:r>
            <a:r>
              <a:rPr lang="cs-CZ" sz="2400" dirty="0" err="1">
                <a:latin typeface="NimbusSanL-Regu"/>
              </a:rPr>
              <a:t>personel</a:t>
            </a:r>
            <a:r>
              <a:rPr lang="cs-CZ" sz="2400" dirty="0">
                <a:latin typeface="NimbusSanL-Regu"/>
              </a:rPr>
              <a:t> </a:t>
            </a:r>
            <a:r>
              <a:rPr lang="cs-CZ" sz="2400" dirty="0" err="1">
                <a:latin typeface="NimbusSanL-Regu"/>
              </a:rPr>
              <a:t>about</a:t>
            </a:r>
            <a:r>
              <a:rPr lang="cs-CZ" sz="2400" dirty="0">
                <a:latin typeface="NimbusSanL-Regu"/>
              </a:rPr>
              <a:t> </a:t>
            </a:r>
            <a:r>
              <a:rPr lang="en-US" sz="2400" dirty="0">
                <a:latin typeface="NimbusSanL-Regu"/>
              </a:rPr>
              <a:t>a continuously</a:t>
            </a:r>
            <a:r>
              <a:rPr lang="cs-CZ" sz="2400" dirty="0">
                <a:latin typeface="NimbusSanL-Regu"/>
              </a:rPr>
              <a:t> </a:t>
            </a:r>
            <a:r>
              <a:rPr lang="cs-CZ" sz="2400" dirty="0" err="1">
                <a:latin typeface="NimbusSanL-Regu"/>
              </a:rPr>
              <a:t>received</a:t>
            </a:r>
            <a:r>
              <a:rPr lang="cs-CZ" sz="2400" dirty="0">
                <a:latin typeface="NimbusSanL-Regu"/>
              </a:rPr>
              <a:t> dose!</a:t>
            </a:r>
          </a:p>
        </p:txBody>
      </p:sp>
      <p:pic>
        <p:nvPicPr>
          <p:cNvPr id="3" name="Obrázek 2"/>
          <p:cNvPicPr>
            <a:picLocks noChangeAspect="1"/>
          </p:cNvPicPr>
          <p:nvPr/>
        </p:nvPicPr>
        <p:blipFill>
          <a:blip r:embed="rId2"/>
          <a:stretch>
            <a:fillRect/>
          </a:stretch>
        </p:blipFill>
        <p:spPr>
          <a:xfrm>
            <a:off x="733167" y="2478509"/>
            <a:ext cx="3104505" cy="2163608"/>
          </a:xfrm>
          <a:prstGeom prst="rect">
            <a:avLst/>
          </a:prstGeom>
        </p:spPr>
      </p:pic>
      <p:sp>
        <p:nvSpPr>
          <p:cNvPr id="4" name="TextovéPole 3"/>
          <p:cNvSpPr txBox="1"/>
          <p:nvPr/>
        </p:nvSpPr>
        <p:spPr>
          <a:xfrm>
            <a:off x="3837672" y="2948066"/>
            <a:ext cx="7690760" cy="1323439"/>
          </a:xfrm>
          <a:prstGeom prst="rect">
            <a:avLst/>
          </a:prstGeom>
          <a:noFill/>
        </p:spPr>
        <p:txBody>
          <a:bodyPr wrap="none" rtlCol="0">
            <a:spAutoFit/>
          </a:bodyPr>
          <a:lstStyle/>
          <a:p>
            <a:r>
              <a:rPr lang="en-US" sz="2000" dirty="0"/>
              <a:t>A TLD measures </a:t>
            </a:r>
            <a:r>
              <a:rPr lang="en-US" sz="2000" dirty="0">
                <a:hlinkClick r:id="rId3" tooltip="Ionizing radiation"/>
              </a:rPr>
              <a:t>ionizing radiation</a:t>
            </a:r>
            <a:r>
              <a:rPr lang="en-US" sz="2000" dirty="0"/>
              <a:t> exposure by measuring the intensity </a:t>
            </a:r>
            <a:endParaRPr lang="cs-CZ" sz="2000" dirty="0"/>
          </a:p>
          <a:p>
            <a:r>
              <a:rPr lang="en-US" sz="2000" dirty="0"/>
              <a:t>of </a:t>
            </a:r>
            <a:r>
              <a:rPr lang="en-US" sz="2000" dirty="0">
                <a:hlinkClick r:id="rId4" tooltip="Visible light"/>
              </a:rPr>
              <a:t>visible light</a:t>
            </a:r>
            <a:r>
              <a:rPr lang="en-US" sz="2000" dirty="0"/>
              <a:t> emitted from a </a:t>
            </a:r>
            <a:r>
              <a:rPr lang="en-US" sz="2000" dirty="0">
                <a:hlinkClick r:id="rId5" tooltip="Crystal"/>
              </a:rPr>
              <a:t>crystal</a:t>
            </a:r>
            <a:r>
              <a:rPr lang="en-US" sz="2000" dirty="0"/>
              <a:t> in the detector when the crystal </a:t>
            </a:r>
            <a:endParaRPr lang="cs-CZ" sz="2000" dirty="0"/>
          </a:p>
          <a:p>
            <a:r>
              <a:rPr lang="en-US" sz="2000" dirty="0"/>
              <a:t>is heated. </a:t>
            </a:r>
            <a:endParaRPr lang="cs-CZ" sz="2000" dirty="0"/>
          </a:p>
          <a:p>
            <a:r>
              <a:rPr lang="en-US" sz="2000" dirty="0"/>
              <a:t>The intensity of light emitted is dependent upon the radiation exposure.</a:t>
            </a:r>
            <a:endParaRPr lang="cs-CZ" sz="2000" dirty="0"/>
          </a:p>
        </p:txBody>
      </p:sp>
    </p:spTree>
    <p:extLst>
      <p:ext uri="{BB962C8B-B14F-4D97-AF65-F5344CB8AC3E}">
        <p14:creationId xmlns:p14="http://schemas.microsoft.com/office/powerpoint/2010/main" val="40013691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0512" y="511334"/>
            <a:ext cx="7828557" cy="5763883"/>
          </a:xfrm>
          <a:prstGeom prst="rect">
            <a:avLst/>
          </a:prstGeom>
        </p:spPr>
      </p:pic>
    </p:spTree>
    <p:extLst>
      <p:ext uri="{BB962C8B-B14F-4D97-AF65-F5344CB8AC3E}">
        <p14:creationId xmlns:p14="http://schemas.microsoft.com/office/powerpoint/2010/main" val="162783923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414067" y="828288"/>
            <a:ext cx="11335109" cy="5509200"/>
          </a:xfrm>
          <a:prstGeom prst="rect">
            <a:avLst/>
          </a:prstGeom>
        </p:spPr>
        <p:txBody>
          <a:bodyPr wrap="square">
            <a:spAutoFit/>
          </a:bodyPr>
          <a:lstStyle/>
          <a:p>
            <a:pPr algn="ctr"/>
            <a:r>
              <a:rPr lang="cs-CZ" sz="3200" b="1" i="0" u="none" strike="noStrike" baseline="0" dirty="0" err="1">
                <a:solidFill>
                  <a:srgbClr val="3333B3"/>
                </a:solidFill>
                <a:latin typeface="NimbusSanL-Regu"/>
              </a:rPr>
              <a:t>Radiation</a:t>
            </a:r>
            <a:r>
              <a:rPr lang="cs-CZ" sz="3200" b="1" i="0" u="none" strike="noStrike" baseline="0" dirty="0">
                <a:solidFill>
                  <a:srgbClr val="3333B3"/>
                </a:solidFill>
                <a:latin typeface="NimbusSanL-Regu"/>
              </a:rPr>
              <a:t> </a:t>
            </a:r>
            <a:r>
              <a:rPr lang="cs-CZ" sz="3200" b="1" i="0" u="none" strike="noStrike" baseline="0" dirty="0" err="1">
                <a:solidFill>
                  <a:srgbClr val="3333B3"/>
                </a:solidFill>
                <a:latin typeface="NimbusSanL-Regu"/>
              </a:rPr>
              <a:t>measurement</a:t>
            </a:r>
            <a:r>
              <a:rPr lang="cs-CZ" sz="3200" b="1" i="0" u="none" strike="noStrike" baseline="0" dirty="0">
                <a:solidFill>
                  <a:srgbClr val="3333B3"/>
                </a:solidFill>
                <a:latin typeface="NimbusSanL-Regu"/>
              </a:rPr>
              <a:t> </a:t>
            </a:r>
            <a:r>
              <a:rPr lang="cs-CZ" sz="3200" b="1" i="0" u="none" strike="noStrike" baseline="0" dirty="0" err="1">
                <a:solidFill>
                  <a:srgbClr val="3333B3"/>
                </a:solidFill>
                <a:latin typeface="NimbusSanL-Regu"/>
              </a:rPr>
              <a:t>units</a:t>
            </a:r>
            <a:endParaRPr lang="cs-CZ" sz="3200" b="1" i="0" u="none" strike="noStrike" baseline="0" dirty="0">
              <a:solidFill>
                <a:srgbClr val="3333B3"/>
              </a:solidFill>
              <a:latin typeface="NimbusSanL-Regu"/>
            </a:endParaRPr>
          </a:p>
          <a:p>
            <a:pPr algn="ctr"/>
            <a:endParaRPr lang="cs-CZ" sz="3200" b="1" i="0" u="none" strike="noStrike" baseline="0" dirty="0">
              <a:solidFill>
                <a:srgbClr val="3333B3"/>
              </a:solidFill>
              <a:latin typeface="NimbusSanL-Regu"/>
            </a:endParaRPr>
          </a:p>
          <a:p>
            <a:r>
              <a:rPr lang="en-US" sz="2400" b="0" i="0" u="none" strike="noStrike" baseline="0" dirty="0">
                <a:solidFill>
                  <a:srgbClr val="000000"/>
                </a:solidFill>
                <a:latin typeface="NimbusSanL-Regu"/>
              </a:rPr>
              <a:t>Radiation delivers energy to the irradiated matter. We call this</a:t>
            </a:r>
            <a:r>
              <a:rPr lang="cs-CZ" sz="2400" b="0" i="0" u="none" strike="noStrike" baseline="0" dirty="0">
                <a:solidFill>
                  <a:srgbClr val="000000"/>
                </a:solidFill>
                <a:latin typeface="NimbusSanL-Regu"/>
              </a:rPr>
              <a:t> </a:t>
            </a:r>
            <a:r>
              <a:rPr lang="en-US" sz="2400" b="0" i="0" u="none" strike="noStrike" baseline="0" dirty="0">
                <a:solidFill>
                  <a:srgbClr val="000000"/>
                </a:solidFill>
                <a:latin typeface="NimbusSanL-Regu"/>
              </a:rPr>
              <a:t>energy </a:t>
            </a:r>
            <a:r>
              <a:rPr lang="en-US" sz="2400" b="1" i="0" u="none" strike="noStrike" baseline="0" dirty="0">
                <a:solidFill>
                  <a:srgbClr val="000000"/>
                </a:solidFill>
                <a:latin typeface="NimbusSanL-Bold"/>
              </a:rPr>
              <a:t>dose </a:t>
            </a:r>
            <a:r>
              <a:rPr lang="en-US" sz="2400" b="0" i="0" u="none" strike="noStrike" baseline="0" dirty="0">
                <a:solidFill>
                  <a:srgbClr val="000000"/>
                </a:solidFill>
                <a:latin typeface="NimbusSanL-Regu"/>
              </a:rPr>
              <a:t>and we express it with the unit Gray [</a:t>
            </a:r>
            <a:r>
              <a:rPr lang="en-US" sz="2400" b="0" i="0" u="none" strike="noStrike" baseline="0" dirty="0" err="1">
                <a:solidFill>
                  <a:srgbClr val="000000"/>
                </a:solidFill>
                <a:latin typeface="NimbusSanL-Regu"/>
              </a:rPr>
              <a:t>Gy</a:t>
            </a:r>
            <a:r>
              <a:rPr lang="en-US" sz="2400" b="0" i="0" u="none" strike="noStrike" baseline="0" dirty="0">
                <a:solidFill>
                  <a:srgbClr val="000000"/>
                </a:solidFill>
                <a:latin typeface="NimbusSanL-Regu"/>
              </a:rPr>
              <a:t>]</a:t>
            </a:r>
            <a:r>
              <a:rPr lang="cs-CZ" sz="2400" b="0" i="0" u="none" strike="noStrike" baseline="0" dirty="0">
                <a:solidFill>
                  <a:srgbClr val="000000"/>
                </a:solidFill>
                <a:latin typeface="NimbusSanL-Regu"/>
              </a:rPr>
              <a:t> </a:t>
            </a:r>
            <a:endParaRPr lang="en-US" sz="2400" b="0" i="0" u="none" strike="noStrike" baseline="0" dirty="0">
              <a:solidFill>
                <a:srgbClr val="000000"/>
              </a:solidFill>
              <a:latin typeface="NimbusSanL-Regu"/>
            </a:endParaRPr>
          </a:p>
          <a:p>
            <a:r>
              <a:rPr lang="en-US" sz="2400" dirty="0"/>
              <a:t>One </a:t>
            </a:r>
            <a:r>
              <a:rPr lang="cs-CZ" sz="2400" i="1" dirty="0"/>
              <a:t>g</a:t>
            </a:r>
            <a:r>
              <a:rPr lang="en-US" sz="2400" i="1" dirty="0"/>
              <a:t>ray</a:t>
            </a:r>
            <a:r>
              <a:rPr lang="en-US" sz="2400" dirty="0"/>
              <a:t> is the absorption of one </a:t>
            </a:r>
            <a:r>
              <a:rPr lang="en-US" sz="2400" dirty="0">
                <a:hlinkClick r:id="rId2" tooltip="Joule"/>
              </a:rPr>
              <a:t>joule</a:t>
            </a:r>
            <a:r>
              <a:rPr lang="en-US" sz="2400" dirty="0"/>
              <a:t> of energy, in the form of </a:t>
            </a:r>
            <a:r>
              <a:rPr lang="en-US" sz="2400" dirty="0">
                <a:hlinkClick r:id="rId3" tooltip="Ionizing radiation"/>
              </a:rPr>
              <a:t>ionizing radiation</a:t>
            </a:r>
            <a:r>
              <a:rPr lang="en-US" sz="2400" dirty="0"/>
              <a:t>, per </a:t>
            </a:r>
            <a:r>
              <a:rPr lang="en-US" sz="2400" dirty="0">
                <a:hlinkClick r:id="rId4" tooltip="Kilogram"/>
              </a:rPr>
              <a:t>kilogram</a:t>
            </a:r>
            <a:r>
              <a:rPr lang="en-US" sz="2400" dirty="0"/>
              <a:t> of </a:t>
            </a:r>
            <a:r>
              <a:rPr lang="en-US" sz="2400" dirty="0">
                <a:hlinkClick r:id="rId5" tooltip="Matter"/>
              </a:rPr>
              <a:t>matter</a:t>
            </a:r>
            <a:r>
              <a:rPr lang="en-US" sz="2400" dirty="0"/>
              <a:t>.</a:t>
            </a:r>
            <a:endParaRPr lang="cs-CZ" sz="2400" b="0" i="0" u="none" strike="noStrike" baseline="0" dirty="0">
              <a:solidFill>
                <a:srgbClr val="000000"/>
              </a:solidFill>
              <a:latin typeface="NimbusSanL-Regu"/>
            </a:endParaRPr>
          </a:p>
          <a:p>
            <a:endParaRPr lang="en-US" sz="2400" b="0" i="0" u="none" strike="noStrike" baseline="0" dirty="0">
              <a:solidFill>
                <a:srgbClr val="000000"/>
              </a:solidFill>
              <a:latin typeface="NimbusSanL-Regu"/>
            </a:endParaRPr>
          </a:p>
          <a:p>
            <a:r>
              <a:rPr lang="cs-CZ" sz="2400" b="0" i="0" u="none" strike="noStrike" baseline="0" dirty="0">
                <a:solidFill>
                  <a:srgbClr val="3333B3"/>
                </a:solidFill>
                <a:latin typeface="NimbusSanL-Regu"/>
              </a:rPr>
              <a:t>Dose </a:t>
            </a:r>
            <a:r>
              <a:rPr lang="cs-CZ" sz="2400" b="0" i="0" u="none" strike="noStrike" baseline="0" dirty="0" err="1">
                <a:solidFill>
                  <a:srgbClr val="3333B3"/>
                </a:solidFill>
                <a:latin typeface="NimbusSanL-Regu"/>
              </a:rPr>
              <a:t>Calculation</a:t>
            </a:r>
            <a:endParaRPr lang="cs-CZ" sz="2400" b="0" i="0" u="none" strike="noStrike" baseline="0" dirty="0">
              <a:solidFill>
                <a:srgbClr val="3333B3"/>
              </a:solidFill>
              <a:latin typeface="NimbusSanL-Regu"/>
            </a:endParaRPr>
          </a:p>
          <a:p>
            <a:r>
              <a:rPr lang="en-US" sz="2400" b="0" i="0" u="none" strike="noStrike" baseline="0" dirty="0">
                <a:solidFill>
                  <a:srgbClr val="000000"/>
                </a:solidFill>
                <a:latin typeface="NimbusSanL-Regu"/>
              </a:rPr>
              <a:t>The dosage can be relatively easily calculated for</a:t>
            </a:r>
            <a:r>
              <a:rPr lang="cs-CZ" sz="2400" b="0" i="0" u="none" strike="noStrike" baseline="0" dirty="0">
                <a:solidFill>
                  <a:srgbClr val="000000"/>
                </a:solidFill>
                <a:latin typeface="NimbusSanL-Regu"/>
              </a:rPr>
              <a:t> </a:t>
            </a:r>
            <a:r>
              <a:rPr lang="en-US" sz="2400" b="0" i="0" u="none" strike="noStrike" baseline="0" dirty="0">
                <a:solidFill>
                  <a:srgbClr val="000000"/>
                </a:solidFill>
                <a:latin typeface="NimbusSanL-Regu"/>
              </a:rPr>
              <a:t>homogeneous bodies of regular geometric shapes. </a:t>
            </a:r>
            <a:r>
              <a:rPr lang="cs-CZ" sz="2400" dirty="0">
                <a:latin typeface="NimbusSanL-Regu"/>
              </a:rPr>
              <a:t>T</a:t>
            </a:r>
            <a:r>
              <a:rPr lang="en-US" sz="2400" dirty="0">
                <a:latin typeface="NimbusSanL-Regu"/>
              </a:rPr>
              <a:t>his is not the case of the human body</a:t>
            </a:r>
            <a:r>
              <a:rPr lang="cs-CZ" sz="2400" dirty="0">
                <a:latin typeface="NimbusSanL-Regu"/>
              </a:rPr>
              <a:t>.</a:t>
            </a:r>
            <a:r>
              <a:rPr lang="en-US" sz="2400" b="0" i="0" u="none" strike="noStrike" baseline="0" dirty="0">
                <a:solidFill>
                  <a:srgbClr val="000000"/>
                </a:solidFill>
                <a:latin typeface="NimbusSanL-Regu"/>
              </a:rPr>
              <a:t> </a:t>
            </a:r>
            <a:endParaRPr lang="cs-CZ" sz="2400" b="0" i="0" u="none" strike="noStrike" baseline="0" dirty="0">
              <a:solidFill>
                <a:srgbClr val="000000"/>
              </a:solidFill>
              <a:latin typeface="NimbusSanL-Regu"/>
            </a:endParaRPr>
          </a:p>
          <a:p>
            <a:r>
              <a:rPr lang="cs-CZ" sz="2400" b="0" i="0" u="sng" strike="noStrike" baseline="0" dirty="0">
                <a:solidFill>
                  <a:srgbClr val="000000"/>
                </a:solidFill>
                <a:latin typeface="NimbusSanL-Regu"/>
              </a:rPr>
              <a:t>P</a:t>
            </a:r>
            <a:r>
              <a:rPr lang="en-US" sz="2400" b="0" i="0" u="sng" strike="noStrike" baseline="0" dirty="0" err="1">
                <a:solidFill>
                  <a:srgbClr val="000000"/>
                </a:solidFill>
                <a:latin typeface="NimbusSanL-Regu"/>
              </a:rPr>
              <a:t>uppets</a:t>
            </a:r>
            <a:r>
              <a:rPr lang="en-US" sz="2400" b="0" i="0" u="none" strike="noStrike" baseline="0" dirty="0">
                <a:solidFill>
                  <a:srgbClr val="000000"/>
                </a:solidFill>
                <a:latin typeface="NimbusSanL-Regu"/>
              </a:rPr>
              <a:t> made of plastic, imitating the</a:t>
            </a:r>
            <a:r>
              <a:rPr lang="cs-CZ" sz="2400" b="0" i="0" u="none" strike="noStrike" baseline="0" dirty="0">
                <a:solidFill>
                  <a:srgbClr val="000000"/>
                </a:solidFill>
                <a:latin typeface="NimbusSanL-Regu"/>
              </a:rPr>
              <a:t> </a:t>
            </a:r>
            <a:r>
              <a:rPr lang="en-US" sz="2400" b="0" i="0" u="none" strike="noStrike" baseline="0" dirty="0">
                <a:solidFill>
                  <a:srgbClr val="000000"/>
                </a:solidFill>
                <a:latin typeface="NimbusSanL-Regu"/>
              </a:rPr>
              <a:t>properties of human tissues, enabling to put into the individual</a:t>
            </a:r>
            <a:r>
              <a:rPr lang="cs-CZ" sz="2400" b="0" i="0" u="none" strike="noStrike" baseline="0" dirty="0">
                <a:solidFill>
                  <a:srgbClr val="000000"/>
                </a:solidFill>
                <a:latin typeface="NimbusSanL-Regu"/>
              </a:rPr>
              <a:t> </a:t>
            </a:r>
            <a:r>
              <a:rPr lang="en-US" sz="2400" b="0" i="0" u="none" strike="noStrike" baseline="0" dirty="0">
                <a:solidFill>
                  <a:srgbClr val="000000"/>
                </a:solidFill>
                <a:latin typeface="NimbusSanL-Regu"/>
              </a:rPr>
              <a:t>parts of the body</a:t>
            </a:r>
            <a:r>
              <a:rPr lang="cs-CZ" sz="2400" b="0" i="0" u="none" strike="noStrike" baseline="0" dirty="0">
                <a:solidFill>
                  <a:srgbClr val="000000"/>
                </a:solidFill>
                <a:latin typeface="NimbusSanL-Regu"/>
              </a:rPr>
              <a:t> </a:t>
            </a:r>
            <a:r>
              <a:rPr lang="cs-CZ" sz="2400" dirty="0">
                <a:solidFill>
                  <a:srgbClr val="000000"/>
                </a:solidFill>
                <a:latin typeface="NimbusSanL-Regu"/>
              </a:rPr>
              <a:t>are </a:t>
            </a:r>
            <a:r>
              <a:rPr lang="en-US" sz="2400" dirty="0">
                <a:solidFill>
                  <a:srgbClr val="000000"/>
                </a:solidFill>
                <a:latin typeface="NimbusSanL-Regu"/>
              </a:rPr>
              <a:t>used to calculate the doses you get</a:t>
            </a:r>
            <a:r>
              <a:rPr lang="cs-CZ" sz="2400" dirty="0">
                <a:solidFill>
                  <a:srgbClr val="000000"/>
                </a:solidFill>
                <a:latin typeface="NimbusSanL-Regu"/>
              </a:rPr>
              <a:t> </a:t>
            </a:r>
            <a:r>
              <a:rPr lang="en-US" sz="2400" dirty="0">
                <a:solidFill>
                  <a:srgbClr val="000000"/>
                </a:solidFill>
                <a:latin typeface="NimbusSanL-Regu"/>
              </a:rPr>
              <a:t>from different types of radiation in different irradiation modes</a:t>
            </a:r>
            <a:r>
              <a:rPr lang="cs-CZ" sz="2400" dirty="0">
                <a:solidFill>
                  <a:srgbClr val="000000"/>
                </a:solidFill>
                <a:latin typeface="NimbusSanL-Regu"/>
              </a:rPr>
              <a:t> -</a:t>
            </a:r>
            <a:r>
              <a:rPr lang="en-US" sz="2400" dirty="0">
                <a:solidFill>
                  <a:srgbClr val="000000"/>
                </a:solidFill>
                <a:latin typeface="NimbusSanL-Regu"/>
              </a:rPr>
              <a:t> </a:t>
            </a:r>
            <a:r>
              <a:rPr lang="en-US" sz="2400" b="0" i="0" u="none" strike="noStrike" baseline="0" dirty="0">
                <a:solidFill>
                  <a:srgbClr val="000000"/>
                </a:solidFill>
                <a:latin typeface="NimbusSanL-Regu"/>
              </a:rPr>
              <a:t>a measuring technique called a </a:t>
            </a:r>
            <a:r>
              <a:rPr lang="en-US" sz="2400" b="0" i="0" u="sng" strike="noStrike" baseline="0" dirty="0">
                <a:solidFill>
                  <a:srgbClr val="000000"/>
                </a:solidFill>
                <a:latin typeface="NimbusSanL-Regu"/>
              </a:rPr>
              <a:t>phantom</a:t>
            </a:r>
            <a:r>
              <a:rPr lang="en-US" sz="2400" b="0" i="0" u="none" strike="noStrike" baseline="0" dirty="0">
                <a:solidFill>
                  <a:srgbClr val="000000"/>
                </a:solidFill>
                <a:latin typeface="NimbusSanL-Regu"/>
              </a:rPr>
              <a:t>.</a:t>
            </a:r>
            <a:endParaRPr lang="cs-CZ" sz="2400" dirty="0"/>
          </a:p>
        </p:txBody>
      </p:sp>
    </p:spTree>
    <p:extLst>
      <p:ext uri="{BB962C8B-B14F-4D97-AF65-F5344CB8AC3E}">
        <p14:creationId xmlns:p14="http://schemas.microsoft.com/office/powerpoint/2010/main" val="336435751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431322" y="886203"/>
            <a:ext cx="11404120" cy="5139869"/>
          </a:xfrm>
          <a:prstGeom prst="rect">
            <a:avLst/>
          </a:prstGeom>
        </p:spPr>
        <p:txBody>
          <a:bodyPr wrap="square">
            <a:spAutoFit/>
          </a:bodyPr>
          <a:lstStyle/>
          <a:p>
            <a:pPr algn="ctr"/>
            <a:r>
              <a:rPr lang="cs-CZ" sz="3200" b="1" i="0" u="none" strike="noStrike" baseline="0" dirty="0" err="1">
                <a:solidFill>
                  <a:srgbClr val="3333B3"/>
                </a:solidFill>
                <a:latin typeface="NimbusSanL-Regu"/>
              </a:rPr>
              <a:t>Older</a:t>
            </a:r>
            <a:r>
              <a:rPr lang="cs-CZ" sz="3200" b="1" i="0" u="none" strike="noStrike" baseline="0" dirty="0">
                <a:solidFill>
                  <a:srgbClr val="3333B3"/>
                </a:solidFill>
                <a:latin typeface="NimbusSanL-Regu"/>
              </a:rPr>
              <a:t> unit – roentgen (R)</a:t>
            </a:r>
          </a:p>
          <a:p>
            <a:endParaRPr lang="cs-CZ" sz="3200" b="1" i="0" u="none" strike="noStrike" baseline="0" dirty="0">
              <a:solidFill>
                <a:srgbClr val="3333B3"/>
              </a:solidFill>
              <a:latin typeface="NimbusSanL-Regu"/>
            </a:endParaRPr>
          </a:p>
          <a:p>
            <a:r>
              <a:rPr lang="cs-CZ" sz="2400" b="0" i="0" u="none" strike="noStrike" baseline="0" dirty="0" err="1">
                <a:solidFill>
                  <a:srgbClr val="3333B3"/>
                </a:solidFill>
                <a:latin typeface="NimbusSanL-Regu"/>
              </a:rPr>
              <a:t>Definition</a:t>
            </a:r>
            <a:endParaRPr lang="cs-CZ" sz="2400" b="0" i="0" u="none" strike="noStrike" baseline="0" dirty="0">
              <a:solidFill>
                <a:srgbClr val="3333B3"/>
              </a:solidFill>
              <a:latin typeface="NimbusSanL-Regu"/>
            </a:endParaRPr>
          </a:p>
          <a:p>
            <a:r>
              <a:rPr lang="en-US" sz="2400" b="0" i="0" u="none" strike="noStrike" baseline="0" dirty="0">
                <a:solidFill>
                  <a:srgbClr val="000000"/>
                </a:solidFill>
                <a:latin typeface="NimbusSanL-Regu"/>
              </a:rPr>
              <a:t>A dose that creates a 1 Coulomb charge in m</a:t>
            </a:r>
            <a:r>
              <a:rPr lang="en-US" sz="2400" b="0" i="0" u="none" strike="noStrike" baseline="30000" dirty="0">
                <a:solidFill>
                  <a:srgbClr val="000000"/>
                </a:solidFill>
                <a:latin typeface="NimbusSanL-Regu"/>
              </a:rPr>
              <a:t>3</a:t>
            </a:r>
            <a:r>
              <a:rPr lang="en-US" sz="2400" b="0" i="0" u="none" strike="noStrike" baseline="0" dirty="0">
                <a:solidFill>
                  <a:srgbClr val="000000"/>
                </a:solidFill>
                <a:latin typeface="NimbusSanL-Regu"/>
              </a:rPr>
              <a:t> of air.</a:t>
            </a:r>
            <a:endParaRPr lang="cs-CZ" sz="2400" b="0" i="0" u="none" strike="noStrike" baseline="0" dirty="0">
              <a:solidFill>
                <a:srgbClr val="000000"/>
              </a:solidFill>
              <a:latin typeface="NimbusSanL-Regu"/>
            </a:endParaRPr>
          </a:p>
          <a:p>
            <a:endParaRPr lang="en-US" sz="2400" b="0" i="0" u="none" strike="noStrike" baseline="0" dirty="0">
              <a:solidFill>
                <a:srgbClr val="000000"/>
              </a:solidFill>
              <a:latin typeface="NimbusSanL-Regu"/>
            </a:endParaRPr>
          </a:p>
          <a:p>
            <a:r>
              <a:rPr lang="cs-CZ" sz="2400" b="0" i="0" u="none" strike="noStrike" baseline="0" dirty="0" err="1">
                <a:solidFill>
                  <a:srgbClr val="3333B3"/>
                </a:solidFill>
                <a:latin typeface="NimbusSanL-Regu"/>
              </a:rPr>
              <a:t>Advantages</a:t>
            </a:r>
            <a:r>
              <a:rPr lang="cs-CZ" sz="2400" b="0" i="0" u="none" strike="noStrike" baseline="0" dirty="0">
                <a:solidFill>
                  <a:srgbClr val="3333B3"/>
                </a:solidFill>
                <a:latin typeface="NimbusSanL-Regu"/>
              </a:rPr>
              <a:t> and </a:t>
            </a:r>
            <a:r>
              <a:rPr lang="cs-CZ" sz="2400" b="0" i="0" u="none" strike="noStrike" baseline="0" dirty="0" err="1">
                <a:solidFill>
                  <a:srgbClr val="3333B3"/>
                </a:solidFill>
                <a:latin typeface="NimbusSanL-Regu"/>
              </a:rPr>
              <a:t>Disadvantages</a:t>
            </a:r>
            <a:endParaRPr lang="cs-CZ" sz="2400" b="0" i="0" u="none" strike="noStrike" baseline="0" dirty="0">
              <a:solidFill>
                <a:srgbClr val="3333B3"/>
              </a:solidFill>
              <a:latin typeface="NimbusSanL-Regu"/>
            </a:endParaRPr>
          </a:p>
          <a:p>
            <a:endParaRPr lang="cs-CZ" sz="2400" b="0" i="0" u="none" strike="noStrike" baseline="0" dirty="0">
              <a:solidFill>
                <a:srgbClr val="3333B3"/>
              </a:solidFill>
              <a:latin typeface="NimbusSanL-Regu"/>
            </a:endParaRPr>
          </a:p>
          <a:p>
            <a:r>
              <a:rPr lang="en-US" sz="2400" b="0" i="0" u="none" strike="noStrike" baseline="0" dirty="0">
                <a:solidFill>
                  <a:srgbClr val="000000"/>
                </a:solidFill>
                <a:latin typeface="NimbusSanL-Regu"/>
              </a:rPr>
              <a:t>The disadvantage is that it is defined for air, for</a:t>
            </a:r>
            <a:r>
              <a:rPr lang="cs-CZ" sz="2400" b="0" i="0" u="none" strike="noStrike" baseline="0" dirty="0">
                <a:solidFill>
                  <a:srgbClr val="000000"/>
                </a:solidFill>
                <a:latin typeface="NimbusSanL-Regu"/>
              </a:rPr>
              <a:t> </a:t>
            </a:r>
            <a:r>
              <a:rPr lang="en-US" sz="2400" b="0" i="0" u="none" strike="noStrike" baseline="0" dirty="0">
                <a:solidFill>
                  <a:srgbClr val="000000"/>
                </a:solidFill>
                <a:latin typeface="NimbusSanL-Regu"/>
              </a:rPr>
              <a:t>other materials there are </a:t>
            </a:r>
            <a:r>
              <a:rPr lang="cs-CZ" sz="2400" b="0" i="0" u="none" strike="noStrike" baseline="0" dirty="0" err="1">
                <a:solidFill>
                  <a:srgbClr val="000000"/>
                </a:solidFill>
                <a:latin typeface="NimbusSanL-Regu"/>
              </a:rPr>
              <a:t>conversions</a:t>
            </a:r>
            <a:r>
              <a:rPr lang="cs-CZ" sz="2400" b="0" i="0" u="none" strike="noStrike" baseline="0" dirty="0">
                <a:solidFill>
                  <a:srgbClr val="000000"/>
                </a:solidFill>
                <a:latin typeface="NimbusSanL-Regu"/>
              </a:rPr>
              <a:t> </a:t>
            </a:r>
            <a:r>
              <a:rPr lang="en-US" sz="2400" b="0" i="0" u="none" strike="noStrike" baseline="0" dirty="0">
                <a:solidFill>
                  <a:srgbClr val="000000"/>
                </a:solidFill>
                <a:latin typeface="NimbusSanL-Regu"/>
              </a:rPr>
              <a:t>that are not </a:t>
            </a:r>
            <a:r>
              <a:rPr lang="cs-CZ" sz="2400" dirty="0">
                <a:solidFill>
                  <a:srgbClr val="000000"/>
                </a:solidFill>
                <a:latin typeface="NimbusSanL-Regu"/>
              </a:rPr>
              <a:t>very</a:t>
            </a:r>
            <a:r>
              <a:rPr lang="cs-CZ" sz="2400" b="0" i="0" u="none" strike="noStrike" baseline="0" dirty="0">
                <a:solidFill>
                  <a:srgbClr val="000000"/>
                </a:solidFill>
                <a:latin typeface="NimbusSanL-Regu"/>
              </a:rPr>
              <a:t> </a:t>
            </a:r>
            <a:r>
              <a:rPr lang="cs-CZ" sz="2400" b="0" i="0" u="none" strike="noStrike" baseline="0" dirty="0" err="1">
                <a:solidFill>
                  <a:srgbClr val="000000"/>
                </a:solidFill>
                <a:latin typeface="NimbusSanL-Regu"/>
              </a:rPr>
              <a:t>precise</a:t>
            </a:r>
            <a:r>
              <a:rPr lang="cs-CZ" sz="2400" b="0" i="0" u="none" strike="noStrike" baseline="0" dirty="0">
                <a:solidFill>
                  <a:srgbClr val="000000"/>
                </a:solidFill>
                <a:latin typeface="NimbusSanL-Regu"/>
              </a:rPr>
              <a:t>.</a:t>
            </a:r>
          </a:p>
          <a:p>
            <a:endParaRPr lang="cs-CZ" sz="2400" dirty="0">
              <a:solidFill>
                <a:srgbClr val="000000"/>
              </a:solidFill>
              <a:latin typeface="NimbusSanL-Regu"/>
            </a:endParaRPr>
          </a:p>
          <a:p>
            <a:r>
              <a:rPr lang="cs-CZ" sz="2400" dirty="0" err="1">
                <a:solidFill>
                  <a:srgbClr val="000000"/>
                </a:solidFill>
                <a:latin typeface="NimbusSanL-Regu"/>
              </a:rPr>
              <a:t>The</a:t>
            </a:r>
            <a:r>
              <a:rPr lang="cs-CZ" sz="2400" dirty="0">
                <a:solidFill>
                  <a:srgbClr val="000000"/>
                </a:solidFill>
                <a:latin typeface="NimbusSanL-Regu"/>
              </a:rPr>
              <a:t> </a:t>
            </a:r>
            <a:r>
              <a:rPr lang="cs-CZ" sz="2400" dirty="0" err="1">
                <a:solidFill>
                  <a:srgbClr val="000000"/>
                </a:solidFill>
                <a:latin typeface="NimbusSanL-Regu"/>
              </a:rPr>
              <a:t>a</a:t>
            </a:r>
            <a:r>
              <a:rPr lang="cs-CZ" sz="2400" b="0" i="0" u="none" strike="noStrike" baseline="0" dirty="0" err="1">
                <a:solidFill>
                  <a:srgbClr val="000000"/>
                </a:solidFill>
                <a:latin typeface="NimbusSanL-Regu"/>
              </a:rPr>
              <a:t>dvantage</a:t>
            </a:r>
            <a:r>
              <a:rPr lang="cs-CZ" sz="2400" b="0" i="0" u="none" strike="noStrike" baseline="0" dirty="0">
                <a:solidFill>
                  <a:srgbClr val="000000"/>
                </a:solidFill>
                <a:latin typeface="NimbusSanL-Regu"/>
              </a:rPr>
              <a:t> </a:t>
            </a:r>
            <a:r>
              <a:rPr lang="cs-CZ" sz="2400" b="0" i="0" u="none" strike="noStrike" baseline="0" dirty="0" err="1">
                <a:solidFill>
                  <a:srgbClr val="000000"/>
                </a:solidFill>
                <a:latin typeface="NimbusSanL-Regu"/>
              </a:rPr>
              <a:t>is</a:t>
            </a:r>
            <a:r>
              <a:rPr lang="cs-CZ" sz="2400" b="0" i="0" u="none" strike="noStrike" baseline="0" dirty="0">
                <a:solidFill>
                  <a:srgbClr val="000000"/>
                </a:solidFill>
                <a:latin typeface="NimbusSanL-Regu"/>
              </a:rPr>
              <a:t> </a:t>
            </a:r>
            <a:r>
              <a:rPr lang="cs-CZ" sz="2400" b="0" i="0" u="none" strike="noStrike" baseline="0" dirty="0" err="1">
                <a:solidFill>
                  <a:srgbClr val="000000"/>
                </a:solidFill>
                <a:latin typeface="NimbusSanL-Regu"/>
              </a:rPr>
              <a:t>that</a:t>
            </a:r>
            <a:r>
              <a:rPr lang="cs-CZ" sz="2400" b="0" i="0" u="none" strike="noStrike" baseline="0" dirty="0">
                <a:solidFill>
                  <a:srgbClr val="000000"/>
                </a:solidFill>
                <a:latin typeface="NimbusSanL-Regu"/>
              </a:rPr>
              <a:t> </a:t>
            </a:r>
            <a:r>
              <a:rPr lang="cs-CZ" sz="2400" b="0" i="0" u="none" strike="noStrike" baseline="0" dirty="0" err="1">
                <a:solidFill>
                  <a:srgbClr val="000000"/>
                </a:solidFill>
                <a:latin typeface="NimbusSanL-Regu"/>
              </a:rPr>
              <a:t>it</a:t>
            </a:r>
            <a:r>
              <a:rPr lang="cs-CZ" sz="2400" b="0" i="0" u="none" strike="noStrike" baseline="0" dirty="0">
                <a:solidFill>
                  <a:srgbClr val="000000"/>
                </a:solidFill>
                <a:latin typeface="NimbusSanL-Regu"/>
              </a:rPr>
              <a:t> </a:t>
            </a:r>
            <a:r>
              <a:rPr lang="cs-CZ" sz="2400" b="0" i="0" u="none" strike="noStrike" baseline="0" dirty="0" err="1">
                <a:solidFill>
                  <a:srgbClr val="000000"/>
                </a:solidFill>
                <a:latin typeface="NimbusSanL-Regu"/>
              </a:rPr>
              <a:t>is</a:t>
            </a:r>
            <a:r>
              <a:rPr lang="cs-CZ" sz="2400" b="0" i="0" u="none" strike="noStrike" baseline="0" dirty="0">
                <a:solidFill>
                  <a:srgbClr val="000000"/>
                </a:solidFill>
                <a:latin typeface="NimbusSanL-Regu"/>
              </a:rPr>
              <a:t> a</a:t>
            </a:r>
            <a:r>
              <a:rPr lang="en-US" sz="2400" b="0" i="0" u="none" strike="noStrike" baseline="0" dirty="0">
                <a:solidFill>
                  <a:srgbClr val="000000"/>
                </a:solidFill>
                <a:latin typeface="NimbusSanL-Regu"/>
              </a:rPr>
              <a:t>n easy measurement based on the discharging of an</a:t>
            </a:r>
          </a:p>
          <a:p>
            <a:r>
              <a:rPr lang="en-US" sz="2400" b="0" i="0" u="none" strike="noStrike" baseline="0" dirty="0">
                <a:solidFill>
                  <a:srgbClr val="000000"/>
                </a:solidFill>
                <a:latin typeface="NimbusSanL-Regu"/>
              </a:rPr>
              <a:t>electroscope from which the charge</a:t>
            </a:r>
            <a:r>
              <a:rPr lang="en-US" sz="2400" dirty="0">
                <a:latin typeface="NimbusSanL-Regu"/>
              </a:rPr>
              <a:t> is charged</a:t>
            </a:r>
            <a:r>
              <a:rPr lang="cs-CZ" sz="2400" dirty="0">
                <a:latin typeface="NimbusSanL-Regu"/>
              </a:rPr>
              <a:t>/</a:t>
            </a:r>
            <a:r>
              <a:rPr lang="cs-CZ" sz="2400" dirty="0" err="1">
                <a:latin typeface="NimbusSanL-Regu"/>
              </a:rPr>
              <a:t>transfered</a:t>
            </a:r>
            <a:r>
              <a:rPr lang="en-US" sz="2400" dirty="0">
                <a:latin typeface="NimbusSanL-Regu"/>
              </a:rPr>
              <a:t> by the ions</a:t>
            </a:r>
            <a:r>
              <a:rPr lang="cs-CZ" sz="2400" dirty="0">
                <a:latin typeface="NimbusSanL-Regu"/>
              </a:rPr>
              <a:t> </a:t>
            </a:r>
            <a:r>
              <a:rPr lang="en-US" sz="2400" dirty="0">
                <a:latin typeface="NimbusSanL-Regu"/>
              </a:rPr>
              <a:t>contained in the ambient air.</a:t>
            </a:r>
            <a:endParaRPr lang="cs-CZ" sz="2400" dirty="0">
              <a:latin typeface="NimbusSanL-Regu"/>
            </a:endParaRPr>
          </a:p>
        </p:txBody>
      </p:sp>
    </p:spTree>
    <p:extLst>
      <p:ext uri="{BB962C8B-B14F-4D97-AF65-F5344CB8AC3E}">
        <p14:creationId xmlns:p14="http://schemas.microsoft.com/office/powerpoint/2010/main" val="244801916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50147" y="0"/>
            <a:ext cx="11628407" cy="6247864"/>
          </a:xfrm>
          <a:prstGeom prst="rect">
            <a:avLst/>
          </a:prstGeom>
        </p:spPr>
        <p:txBody>
          <a:bodyPr wrap="square">
            <a:spAutoFit/>
          </a:bodyPr>
          <a:lstStyle/>
          <a:p>
            <a:pPr algn="ctr"/>
            <a:r>
              <a:rPr lang="cs-CZ" sz="3200" b="1" i="0" u="none" strike="noStrike" baseline="0" dirty="0" err="1">
                <a:solidFill>
                  <a:srgbClr val="3333B3"/>
                </a:solidFill>
                <a:latin typeface="NimbusSanL-Regu"/>
              </a:rPr>
              <a:t>Biological</a:t>
            </a:r>
            <a:r>
              <a:rPr lang="cs-CZ" sz="3200" b="1" i="0" u="none" strike="noStrike" baseline="0" dirty="0">
                <a:solidFill>
                  <a:srgbClr val="3333B3"/>
                </a:solidFill>
                <a:latin typeface="NimbusSanL-Regu"/>
              </a:rPr>
              <a:t> </a:t>
            </a:r>
            <a:r>
              <a:rPr lang="cs-CZ" sz="3200" b="1" i="0" u="none" strike="noStrike" baseline="0" dirty="0" err="1">
                <a:solidFill>
                  <a:srgbClr val="3333B3"/>
                </a:solidFill>
                <a:latin typeface="NimbusSanL-Regu"/>
              </a:rPr>
              <a:t>effect</a:t>
            </a:r>
            <a:r>
              <a:rPr lang="cs-CZ" sz="3200" b="1" i="0" u="none" strike="noStrike" baseline="0" dirty="0">
                <a:solidFill>
                  <a:srgbClr val="3333B3"/>
                </a:solidFill>
                <a:latin typeface="NimbusSanL-Regu"/>
              </a:rPr>
              <a:t> </a:t>
            </a:r>
            <a:r>
              <a:rPr lang="cs-CZ" sz="3200" b="1" i="0" u="none" strike="noStrike" baseline="0" dirty="0" err="1">
                <a:solidFill>
                  <a:srgbClr val="3333B3"/>
                </a:solidFill>
                <a:latin typeface="NimbusSanL-Regu"/>
              </a:rPr>
              <a:t>of</a:t>
            </a:r>
            <a:r>
              <a:rPr lang="cs-CZ" sz="3200" b="1" i="0" u="none" strike="noStrike" baseline="0" dirty="0">
                <a:solidFill>
                  <a:srgbClr val="3333B3"/>
                </a:solidFill>
                <a:latin typeface="NimbusSanL-Regu"/>
              </a:rPr>
              <a:t> </a:t>
            </a:r>
            <a:r>
              <a:rPr lang="cs-CZ" sz="3200" b="1" i="0" u="none" strike="noStrike" baseline="0" dirty="0" err="1">
                <a:solidFill>
                  <a:srgbClr val="3333B3"/>
                </a:solidFill>
                <a:latin typeface="NimbusSanL-Regu"/>
              </a:rPr>
              <a:t>radiation</a:t>
            </a:r>
            <a:endParaRPr lang="cs-CZ" sz="3200" b="1" i="0" u="none" strike="noStrike" baseline="0" dirty="0">
              <a:solidFill>
                <a:srgbClr val="3333B3"/>
              </a:solidFill>
              <a:latin typeface="NimbusSanL-Regu"/>
            </a:endParaRPr>
          </a:p>
          <a:p>
            <a:endParaRPr lang="cs-CZ" sz="3200" b="1" i="0" u="none" strike="noStrike" baseline="0" dirty="0">
              <a:solidFill>
                <a:srgbClr val="3333B3"/>
              </a:solidFill>
              <a:latin typeface="NimbusSanL-Regu"/>
            </a:endParaRPr>
          </a:p>
          <a:p>
            <a:r>
              <a:rPr lang="en-US" sz="2400" b="0" i="0" u="none" strike="noStrike" baseline="0" dirty="0">
                <a:solidFill>
                  <a:srgbClr val="000000"/>
                </a:solidFill>
                <a:latin typeface="NimbusSanL-Regu"/>
              </a:rPr>
              <a:t>Individual types of radiation have different biological effects.</a:t>
            </a:r>
            <a:endParaRPr lang="cs-CZ" sz="2400" b="0" i="0" u="none" strike="noStrike" baseline="0" dirty="0">
              <a:solidFill>
                <a:srgbClr val="000000"/>
              </a:solidFill>
              <a:latin typeface="NimbusSanL-Regu"/>
            </a:endParaRPr>
          </a:p>
          <a:p>
            <a:r>
              <a:rPr lang="en-US" sz="2400" b="0" i="0" u="none" strike="noStrike" baseline="0" dirty="0">
                <a:solidFill>
                  <a:srgbClr val="000000"/>
                </a:solidFill>
                <a:latin typeface="NimbusSanL-Regu"/>
              </a:rPr>
              <a:t>Therefore, for evaluation</a:t>
            </a:r>
            <a:r>
              <a:rPr lang="cs-CZ" sz="2400" b="0" i="0" u="none" strike="noStrike" baseline="0" dirty="0">
                <a:solidFill>
                  <a:srgbClr val="000000"/>
                </a:solidFill>
                <a:latin typeface="NimbusSanL-Regu"/>
              </a:rPr>
              <a:t> </a:t>
            </a:r>
            <a:r>
              <a:rPr lang="cs-CZ" sz="2400" b="0" i="0" u="none" strike="noStrike" baseline="0" dirty="0" err="1">
                <a:solidFill>
                  <a:srgbClr val="000000"/>
                </a:solidFill>
                <a:latin typeface="NimbusSanL-Regu"/>
              </a:rPr>
              <a:t>of</a:t>
            </a:r>
            <a:r>
              <a:rPr lang="cs-CZ" sz="2400" b="0" i="0" u="none" strike="noStrike" baseline="0" dirty="0">
                <a:solidFill>
                  <a:srgbClr val="000000"/>
                </a:solidFill>
                <a:latin typeface="NimbusSanL-Regu"/>
              </a:rPr>
              <a:t> </a:t>
            </a:r>
            <a:r>
              <a:rPr lang="en-US" sz="2400" b="0" i="0" u="none" strike="noStrike" baseline="0" dirty="0">
                <a:solidFill>
                  <a:srgbClr val="000000"/>
                </a:solidFill>
                <a:latin typeface="NimbusSanL-Regu"/>
              </a:rPr>
              <a:t>live objects </a:t>
            </a:r>
            <a:r>
              <a:rPr lang="cs-CZ" sz="2400" b="0" i="0" u="none" strike="noStrike" baseline="0" dirty="0" err="1">
                <a:solidFill>
                  <a:srgbClr val="000000"/>
                </a:solidFill>
                <a:latin typeface="NimbusSanL-Regu"/>
              </a:rPr>
              <a:t>irradiation</a:t>
            </a:r>
            <a:r>
              <a:rPr lang="cs-CZ" sz="2400" b="0" i="0" u="none" strike="noStrike" baseline="0" dirty="0">
                <a:solidFill>
                  <a:srgbClr val="000000"/>
                </a:solidFill>
                <a:latin typeface="NimbusSanL-Regu"/>
              </a:rPr>
              <a:t> </a:t>
            </a:r>
            <a:r>
              <a:rPr lang="en-US" sz="2400" b="0" i="0" u="none" strike="noStrike" baseline="0" dirty="0">
                <a:solidFill>
                  <a:srgbClr val="000000"/>
                </a:solidFill>
                <a:latin typeface="NimbusSanL-Regu"/>
              </a:rPr>
              <a:t>the batch equivalent</a:t>
            </a:r>
            <a:r>
              <a:rPr lang="cs-CZ" sz="2400" b="0" i="0" u="none" strike="noStrike" baseline="0" dirty="0">
                <a:solidFill>
                  <a:srgbClr val="000000"/>
                </a:solidFill>
                <a:latin typeface="NimbusSanL-Regu"/>
              </a:rPr>
              <a:t> </a:t>
            </a:r>
            <a:r>
              <a:rPr lang="cs-CZ" sz="2400" b="0" i="0" u="none" strike="noStrike" baseline="0" dirty="0" err="1">
                <a:solidFill>
                  <a:srgbClr val="000000"/>
                </a:solidFill>
                <a:latin typeface="NimbusSanL-Regu"/>
              </a:rPr>
              <a:t>is</a:t>
            </a:r>
            <a:r>
              <a:rPr lang="cs-CZ" sz="2400" b="0" i="0" u="none" strike="noStrike" baseline="0" dirty="0">
                <a:solidFill>
                  <a:srgbClr val="000000"/>
                </a:solidFill>
                <a:latin typeface="NimbusSanL-Regu"/>
              </a:rPr>
              <a:t> </a:t>
            </a:r>
            <a:r>
              <a:rPr lang="cs-CZ" sz="2400" b="0" i="0" u="none" strike="noStrike" baseline="0" dirty="0" err="1">
                <a:solidFill>
                  <a:srgbClr val="000000"/>
                </a:solidFill>
                <a:latin typeface="NimbusSanL-Regu"/>
              </a:rPr>
              <a:t>used</a:t>
            </a:r>
            <a:r>
              <a:rPr lang="cs-CZ" sz="2400" b="0" i="0" u="none" strike="noStrike" baseline="0" dirty="0">
                <a:solidFill>
                  <a:srgbClr val="000000"/>
                </a:solidFill>
                <a:latin typeface="NimbusSanL-Regu"/>
              </a:rPr>
              <a:t>,</a:t>
            </a:r>
            <a:r>
              <a:rPr lang="en-US" sz="2400" b="0" i="0" u="none" strike="noStrike" baseline="0" dirty="0">
                <a:solidFill>
                  <a:srgbClr val="000000"/>
                </a:solidFill>
                <a:latin typeface="NimbusSanL-Regu"/>
              </a:rPr>
              <a:t> whose unit is </a:t>
            </a:r>
            <a:r>
              <a:rPr lang="en-US" sz="2400" b="0" i="0" u="none" strike="noStrike" baseline="0" dirty="0">
                <a:solidFill>
                  <a:schemeClr val="accent5"/>
                </a:solidFill>
                <a:latin typeface="NimbusSanL-Regu"/>
              </a:rPr>
              <a:t>Sievert</a:t>
            </a:r>
            <a:r>
              <a:rPr lang="en-US" sz="2400" b="0" i="0" u="none" strike="noStrike" baseline="0" dirty="0">
                <a:solidFill>
                  <a:srgbClr val="000000"/>
                </a:solidFill>
                <a:latin typeface="NimbusSanL-Regu"/>
              </a:rPr>
              <a:t> [</a:t>
            </a:r>
            <a:r>
              <a:rPr lang="en-US" sz="2400" b="0" i="0" u="none" strike="noStrike" baseline="0" dirty="0" err="1">
                <a:solidFill>
                  <a:srgbClr val="000000"/>
                </a:solidFill>
                <a:latin typeface="NimbusSanL-Regu"/>
              </a:rPr>
              <a:t>Sv</a:t>
            </a:r>
            <a:r>
              <a:rPr lang="en-US" sz="2400" b="0" i="0" u="none" strike="noStrike" baseline="0" dirty="0">
                <a:solidFill>
                  <a:srgbClr val="000000"/>
                </a:solidFill>
                <a:latin typeface="NimbusSanL-Regu"/>
              </a:rPr>
              <a:t>], which is </a:t>
            </a:r>
            <a:r>
              <a:rPr lang="en-US" sz="2400" b="0" i="0" u="none" strike="noStrike" baseline="0" dirty="0" err="1">
                <a:solidFill>
                  <a:srgbClr val="000000"/>
                </a:solidFill>
                <a:latin typeface="NimbusSanL-Regu"/>
              </a:rPr>
              <a:t>Gy</a:t>
            </a:r>
            <a:r>
              <a:rPr lang="cs-CZ" sz="2400" b="0" i="0" u="none" strike="noStrike" baseline="0" dirty="0">
                <a:solidFill>
                  <a:srgbClr val="000000"/>
                </a:solidFill>
                <a:latin typeface="NimbusSanL-Regu"/>
              </a:rPr>
              <a:t> </a:t>
            </a:r>
            <a:r>
              <a:rPr lang="en-US" sz="2400" b="0" i="0" u="none" strike="noStrike" baseline="0" dirty="0">
                <a:solidFill>
                  <a:srgbClr val="000000"/>
                </a:solidFill>
                <a:latin typeface="NimbusSanL-Regu"/>
              </a:rPr>
              <a:t>multiplied by </a:t>
            </a:r>
            <a:r>
              <a:rPr lang="en-US" sz="2400" b="0" i="0" u="sng" strike="noStrike" baseline="0" dirty="0">
                <a:solidFill>
                  <a:srgbClr val="000000"/>
                </a:solidFill>
                <a:latin typeface="NimbusSanL-Regu"/>
              </a:rPr>
              <a:t>the qualitative factor of the relevant type </a:t>
            </a:r>
            <a:r>
              <a:rPr lang="cs-CZ" sz="2400" b="0" i="0" u="sng" strike="noStrike" baseline="0" dirty="0" err="1">
                <a:solidFill>
                  <a:srgbClr val="000000"/>
                </a:solidFill>
                <a:latin typeface="NimbusSanL-Regu"/>
              </a:rPr>
              <a:t>of</a:t>
            </a:r>
            <a:r>
              <a:rPr lang="cs-CZ" sz="2400" b="0" i="0" u="sng" strike="noStrike" baseline="0" dirty="0">
                <a:solidFill>
                  <a:srgbClr val="000000"/>
                </a:solidFill>
                <a:latin typeface="NimbusSanL-Regu"/>
              </a:rPr>
              <a:t> </a:t>
            </a:r>
            <a:r>
              <a:rPr lang="en-US" sz="2400" b="0" i="0" u="sng" strike="noStrike" baseline="0" dirty="0">
                <a:solidFill>
                  <a:srgbClr val="000000"/>
                </a:solidFill>
                <a:latin typeface="NimbusSanL-Regu"/>
              </a:rPr>
              <a:t>radiation.</a:t>
            </a:r>
            <a:endParaRPr lang="cs-CZ" sz="2400" b="0" i="0" u="sng" strike="noStrike" baseline="0" dirty="0">
              <a:solidFill>
                <a:srgbClr val="000000"/>
              </a:solidFill>
              <a:latin typeface="NimbusSanL-Regu"/>
            </a:endParaRPr>
          </a:p>
          <a:p>
            <a:r>
              <a:rPr lang="en-US" sz="2400" b="1" dirty="0">
                <a:latin typeface="NimbusSanL-Regu"/>
              </a:rPr>
              <a:t>Equivalent dose</a:t>
            </a:r>
            <a:r>
              <a:rPr lang="en-US" sz="2400" dirty="0">
                <a:latin typeface="NimbusSanL-Regu"/>
              </a:rPr>
              <a:t> </a:t>
            </a:r>
            <a:r>
              <a:rPr lang="en-US" sz="2400" b="1" dirty="0">
                <a:latin typeface="NimbusSanL-Regu"/>
              </a:rPr>
              <a:t>(</a:t>
            </a:r>
            <a:r>
              <a:rPr lang="en-US" sz="2400" b="1" i="1" dirty="0">
                <a:latin typeface="NimbusSanL-Regu"/>
              </a:rPr>
              <a:t>H</a:t>
            </a:r>
            <a:r>
              <a:rPr lang="en-US" sz="2400" b="1" i="1" baseline="-25000" dirty="0">
                <a:latin typeface="NimbusSanL-Regu"/>
              </a:rPr>
              <a:t>T</a:t>
            </a:r>
            <a:r>
              <a:rPr lang="en-US" sz="2400" b="1" dirty="0">
                <a:latin typeface="NimbusSanL-Regu"/>
              </a:rPr>
              <a:t>)</a:t>
            </a:r>
            <a:r>
              <a:rPr lang="en-US" sz="2400" dirty="0">
                <a:latin typeface="NimbusSanL-Regu"/>
              </a:rPr>
              <a:t> is a measure of the </a:t>
            </a:r>
            <a:r>
              <a:rPr lang="en-US" sz="2400" b="1" dirty="0">
                <a:latin typeface="NimbusSanL-Regu"/>
              </a:rPr>
              <a:t>radiation</a:t>
            </a:r>
            <a:r>
              <a:rPr lang="en-US" sz="2400" dirty="0">
                <a:latin typeface="NimbusSanL-Regu"/>
              </a:rPr>
              <a:t> </a:t>
            </a:r>
            <a:r>
              <a:rPr lang="en-US" sz="2400" b="1" dirty="0">
                <a:latin typeface="NimbusSanL-Regu"/>
              </a:rPr>
              <a:t>dose</a:t>
            </a:r>
            <a:r>
              <a:rPr lang="en-US" sz="2400" dirty="0">
                <a:latin typeface="NimbusSanL-Regu"/>
              </a:rPr>
              <a:t> to tissue where an attempt has been made to allow for the different relative biological effects of different types of </a:t>
            </a:r>
            <a:r>
              <a:rPr lang="en-US" sz="2400" dirty="0" err="1">
                <a:latin typeface="NimbusSanL-Regu"/>
              </a:rPr>
              <a:t>ionising</a:t>
            </a:r>
            <a:r>
              <a:rPr lang="en-US" sz="2400" dirty="0">
                <a:latin typeface="NimbusSanL-Regu"/>
              </a:rPr>
              <a:t> radiation. </a:t>
            </a:r>
            <a:endParaRPr lang="cs-CZ" sz="2400" dirty="0">
              <a:latin typeface="NimbusSanL-Regu"/>
            </a:endParaRPr>
          </a:p>
          <a:p>
            <a:r>
              <a:rPr lang="en-US" sz="2400" b="0" i="0" u="none" strike="noStrike" baseline="0" dirty="0">
                <a:solidFill>
                  <a:srgbClr val="000000"/>
                </a:solidFill>
                <a:latin typeface="NimbusSanL-Regu"/>
              </a:rPr>
              <a:t>Because in healthcare we most often encounter x-rays</a:t>
            </a:r>
            <a:r>
              <a:rPr lang="cs-CZ" sz="2400" b="0" i="0" u="none" strike="noStrike" baseline="0" dirty="0">
                <a:solidFill>
                  <a:srgbClr val="000000"/>
                </a:solidFill>
                <a:latin typeface="NimbusSanL-Regu"/>
              </a:rPr>
              <a:t> </a:t>
            </a:r>
            <a:r>
              <a:rPr lang="en-US" sz="2400" b="0" i="0" u="none" strike="noStrike" baseline="0" dirty="0">
                <a:solidFill>
                  <a:srgbClr val="000000"/>
                </a:solidFill>
                <a:latin typeface="NimbusSanL-Regu"/>
              </a:rPr>
              <a:t>radiation </a:t>
            </a:r>
            <a:r>
              <a:rPr lang="cs-CZ" sz="2400" b="0" i="0" u="none" strike="noStrike" baseline="0" dirty="0">
                <a:solidFill>
                  <a:srgbClr val="000000"/>
                </a:solidFill>
                <a:latin typeface="NimbusSanL-Regu"/>
              </a:rPr>
              <a:t>and gama </a:t>
            </a:r>
            <a:r>
              <a:rPr lang="cs-CZ" sz="2400" b="0" i="0" u="none" strike="noStrike" baseline="0" dirty="0" err="1">
                <a:solidFill>
                  <a:srgbClr val="000000"/>
                </a:solidFill>
                <a:latin typeface="NimbusSanL-Regu"/>
              </a:rPr>
              <a:t>radiation</a:t>
            </a:r>
            <a:r>
              <a:rPr lang="cs-CZ" sz="2400" b="0" i="0" u="none" strike="noStrike" baseline="0" dirty="0">
                <a:solidFill>
                  <a:srgbClr val="000000"/>
                </a:solidFill>
                <a:latin typeface="NimbusSanL-Regu"/>
              </a:rPr>
              <a:t>, </a:t>
            </a:r>
            <a:r>
              <a:rPr lang="cs-CZ" sz="2400" b="0" i="0" u="none" strike="noStrike" baseline="0" dirty="0" err="1">
                <a:solidFill>
                  <a:srgbClr val="000000"/>
                </a:solidFill>
                <a:latin typeface="NimbusSanL-Regu"/>
              </a:rPr>
              <a:t>which</a:t>
            </a:r>
            <a:r>
              <a:rPr lang="cs-CZ" sz="2400" b="0" i="0" u="none" strike="noStrike" baseline="0" dirty="0">
                <a:solidFill>
                  <a:srgbClr val="000000"/>
                </a:solidFill>
                <a:latin typeface="NimbusSanL-Regu"/>
              </a:rPr>
              <a:t> </a:t>
            </a:r>
            <a:r>
              <a:rPr lang="en-US" sz="2400" b="0" i="0" u="none" strike="noStrike" baseline="0" dirty="0" err="1">
                <a:solidFill>
                  <a:srgbClr val="000000"/>
                </a:solidFill>
                <a:latin typeface="NimbusSanL-Regu"/>
              </a:rPr>
              <a:t>hav</a:t>
            </a:r>
            <a:r>
              <a:rPr lang="cs-CZ" sz="2400" b="0" i="0" u="none" strike="noStrike" baseline="0" dirty="0">
                <a:solidFill>
                  <a:srgbClr val="000000"/>
                </a:solidFill>
                <a:latin typeface="NimbusSanL-Regu"/>
              </a:rPr>
              <a:t>e</a:t>
            </a:r>
            <a:r>
              <a:rPr lang="en-US" sz="2400" b="0" i="0" u="none" strike="noStrike" baseline="0" dirty="0">
                <a:solidFill>
                  <a:srgbClr val="000000"/>
                </a:solidFill>
                <a:latin typeface="NimbusSanL-Regu"/>
              </a:rPr>
              <a:t> a qualitative factor of 1, therefore</a:t>
            </a:r>
            <a:r>
              <a:rPr lang="cs-CZ" sz="2400" b="0" i="0" u="none" strike="noStrike" baseline="0" dirty="0">
                <a:solidFill>
                  <a:srgbClr val="000000"/>
                </a:solidFill>
                <a:latin typeface="NimbusSanL-Regu"/>
              </a:rPr>
              <a:t> dose and</a:t>
            </a:r>
            <a:r>
              <a:rPr lang="en-US" sz="2400" b="0" i="0" u="none" strike="noStrike" baseline="0" dirty="0">
                <a:solidFill>
                  <a:srgbClr val="000000"/>
                </a:solidFill>
                <a:latin typeface="NimbusSanL-Regu"/>
              </a:rPr>
              <a:t> dose</a:t>
            </a:r>
            <a:r>
              <a:rPr lang="cs-CZ" sz="2400" b="0" i="0" u="none" strike="noStrike" baseline="0" dirty="0">
                <a:solidFill>
                  <a:srgbClr val="000000"/>
                </a:solidFill>
                <a:latin typeface="NimbusSanL-Regu"/>
              </a:rPr>
              <a:t> </a:t>
            </a:r>
            <a:r>
              <a:rPr lang="en-US" sz="2400" b="0" i="0" u="none" strike="noStrike" baseline="0" dirty="0">
                <a:solidFill>
                  <a:srgbClr val="000000"/>
                </a:solidFill>
                <a:latin typeface="NimbusSanL-Regu"/>
              </a:rPr>
              <a:t>equivalent </a:t>
            </a:r>
            <a:r>
              <a:rPr lang="cs-CZ" sz="2400" b="0" i="0" u="none" strike="noStrike" baseline="0" dirty="0">
                <a:solidFill>
                  <a:srgbClr val="000000"/>
                </a:solidFill>
                <a:latin typeface="NimbusSanL-Regu"/>
              </a:rPr>
              <a:t>are </a:t>
            </a:r>
            <a:r>
              <a:rPr lang="en-US" sz="2400" b="0" i="0" u="none" strike="noStrike" baseline="0" dirty="0">
                <a:solidFill>
                  <a:srgbClr val="000000"/>
                </a:solidFill>
                <a:latin typeface="NimbusSanL-Regu"/>
              </a:rPr>
              <a:t>numerically identical, sometimes they are confused.</a:t>
            </a:r>
          </a:p>
          <a:p>
            <a:r>
              <a:rPr lang="en-US" sz="2400" b="0" i="0" u="none" strike="noStrike" baseline="0" dirty="0">
                <a:solidFill>
                  <a:srgbClr val="000000"/>
                </a:solidFill>
                <a:latin typeface="NimbusSanL-Regu"/>
              </a:rPr>
              <a:t>To predict the effect, it is still necessary to take into account the</a:t>
            </a:r>
            <a:r>
              <a:rPr lang="cs-CZ" sz="2400" b="0" i="0" u="none" strike="noStrike" baseline="0" dirty="0">
                <a:solidFill>
                  <a:srgbClr val="000000"/>
                </a:solidFill>
                <a:latin typeface="NimbusSanL-Regu"/>
              </a:rPr>
              <a:t> </a:t>
            </a:r>
            <a:r>
              <a:rPr lang="en-US" sz="2400" b="0" i="0" u="none" strike="noStrike" baseline="0" dirty="0">
                <a:solidFill>
                  <a:srgbClr val="000000"/>
                </a:solidFill>
                <a:latin typeface="NimbusSanL-Regu"/>
              </a:rPr>
              <a:t>different sensitivity of the irradiated </a:t>
            </a:r>
            <a:r>
              <a:rPr lang="cs-CZ" sz="2400" b="0" i="0" u="none" strike="noStrike" baseline="0" dirty="0" err="1">
                <a:solidFill>
                  <a:srgbClr val="000000"/>
                </a:solidFill>
                <a:latin typeface="NimbusSanL-Regu"/>
              </a:rPr>
              <a:t>tissue</a:t>
            </a:r>
            <a:r>
              <a:rPr lang="en-US" sz="2400" b="0" i="0" u="none" strike="noStrike" baseline="0" dirty="0">
                <a:solidFill>
                  <a:srgbClr val="000000"/>
                </a:solidFill>
                <a:latin typeface="NimbusSanL-Regu"/>
              </a:rPr>
              <a:t>.</a:t>
            </a:r>
            <a:endParaRPr lang="cs-CZ" sz="2400" b="0" i="0" u="none" strike="noStrike" baseline="0" dirty="0">
              <a:solidFill>
                <a:srgbClr val="000000"/>
              </a:solidFill>
              <a:latin typeface="NimbusSanL-Regu"/>
            </a:endParaRPr>
          </a:p>
          <a:p>
            <a:endParaRPr lang="en-US" sz="2400" b="0" i="0" u="none" strike="noStrike" baseline="0" dirty="0">
              <a:solidFill>
                <a:srgbClr val="000000"/>
              </a:solidFill>
              <a:latin typeface="NimbusSanL-Regu"/>
            </a:endParaRPr>
          </a:p>
          <a:p>
            <a:r>
              <a:rPr lang="en-US" sz="2400" b="0" i="0" u="none" strike="noStrike" baseline="0" dirty="0">
                <a:solidFill>
                  <a:srgbClr val="000000"/>
                </a:solidFill>
                <a:latin typeface="NimbusSanL-Regu"/>
              </a:rPr>
              <a:t>There are two types of effects: stochastic and </a:t>
            </a:r>
            <a:r>
              <a:rPr lang="en-US" sz="2400" b="0" i="0" u="none" strike="noStrike" baseline="0" dirty="0" err="1">
                <a:solidFill>
                  <a:srgbClr val="000000"/>
                </a:solidFill>
                <a:latin typeface="NimbusSanL-Regu"/>
              </a:rPr>
              <a:t>nonstochastic</a:t>
            </a:r>
            <a:r>
              <a:rPr lang="en-US" sz="2400" b="0" i="0" u="none" strike="noStrike" baseline="0" dirty="0">
                <a:solidFill>
                  <a:srgbClr val="000000"/>
                </a:solidFill>
                <a:latin typeface="NimbusSanL-Regu"/>
              </a:rPr>
              <a:t>.</a:t>
            </a:r>
            <a:endParaRPr lang="cs-CZ" sz="2400" dirty="0"/>
          </a:p>
        </p:txBody>
      </p:sp>
    </p:spTree>
    <p:extLst>
      <p:ext uri="{BB962C8B-B14F-4D97-AF65-F5344CB8AC3E}">
        <p14:creationId xmlns:p14="http://schemas.microsoft.com/office/powerpoint/2010/main" val="309381050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327804" y="110959"/>
            <a:ext cx="11524890" cy="6247864"/>
          </a:xfrm>
          <a:prstGeom prst="rect">
            <a:avLst/>
          </a:prstGeom>
        </p:spPr>
        <p:txBody>
          <a:bodyPr wrap="square">
            <a:spAutoFit/>
          </a:bodyPr>
          <a:lstStyle/>
          <a:p>
            <a:pPr algn="ctr"/>
            <a:r>
              <a:rPr lang="cs-CZ" sz="3200" b="1" i="0" u="none" strike="noStrike" baseline="0" dirty="0" err="1">
                <a:solidFill>
                  <a:srgbClr val="3333B3"/>
                </a:solidFill>
                <a:latin typeface="NimbusSanL-Regu"/>
              </a:rPr>
              <a:t>Stochastic</a:t>
            </a:r>
            <a:r>
              <a:rPr lang="cs-CZ" sz="3200" b="1" i="0" u="none" strike="noStrike" baseline="0" dirty="0">
                <a:solidFill>
                  <a:srgbClr val="3333B3"/>
                </a:solidFill>
                <a:latin typeface="NimbusSanL-Regu"/>
              </a:rPr>
              <a:t> </a:t>
            </a:r>
            <a:r>
              <a:rPr lang="cs-CZ" sz="3200" b="1" i="0" u="none" strike="noStrike" baseline="0" dirty="0" err="1">
                <a:solidFill>
                  <a:srgbClr val="3333B3"/>
                </a:solidFill>
                <a:latin typeface="NimbusSanL-Regu"/>
              </a:rPr>
              <a:t>effects</a:t>
            </a:r>
            <a:endParaRPr lang="cs-CZ" sz="3200" b="1" i="0" u="none" strike="noStrike" baseline="0" dirty="0">
              <a:solidFill>
                <a:srgbClr val="3333B3"/>
              </a:solidFill>
              <a:latin typeface="NimbusSanL-Regu"/>
            </a:endParaRPr>
          </a:p>
          <a:p>
            <a:endParaRPr lang="cs-CZ" sz="3200" b="1" i="0" u="none" strike="noStrike" baseline="0" dirty="0">
              <a:solidFill>
                <a:srgbClr val="3333B3"/>
              </a:solidFill>
              <a:latin typeface="NimbusSanL-Regu"/>
            </a:endParaRPr>
          </a:p>
          <a:p>
            <a:r>
              <a:rPr lang="en-US" sz="2400" b="0" i="0" u="none" strike="noStrike" baseline="0" dirty="0">
                <a:solidFill>
                  <a:srgbClr val="000000"/>
                </a:solidFill>
                <a:latin typeface="NimbusSanL-Regu"/>
              </a:rPr>
              <a:t>They </a:t>
            </a:r>
            <a:r>
              <a:rPr lang="en-US" sz="2400" b="0" i="0" u="none" strike="noStrike" baseline="0" dirty="0">
                <a:solidFill>
                  <a:schemeClr val="accent1">
                    <a:lumMod val="75000"/>
                  </a:schemeClr>
                </a:solidFill>
                <a:latin typeface="NimbusSanL-Regu"/>
              </a:rPr>
              <a:t>occur at random</a:t>
            </a:r>
            <a:r>
              <a:rPr lang="en-US" sz="2400" b="0" i="0" u="none" strike="noStrike" baseline="0" dirty="0">
                <a:solidFill>
                  <a:srgbClr val="000000"/>
                </a:solidFill>
                <a:latin typeface="NimbusSanL-Regu"/>
              </a:rPr>
              <a:t>, their intensity is </a:t>
            </a:r>
            <a:r>
              <a:rPr lang="en-US" sz="2400" b="0" i="0" u="none" strike="noStrike" baseline="0" dirty="0">
                <a:solidFill>
                  <a:schemeClr val="accent1">
                    <a:lumMod val="75000"/>
                  </a:schemeClr>
                </a:solidFill>
                <a:latin typeface="NimbusSanL-Regu"/>
              </a:rPr>
              <a:t>not dose-dependent</a:t>
            </a:r>
            <a:r>
              <a:rPr lang="en-US" sz="2400" b="0" i="0" u="none" strike="noStrike" baseline="0" dirty="0">
                <a:solidFill>
                  <a:srgbClr val="000000"/>
                </a:solidFill>
                <a:latin typeface="NimbusSanL-Regu"/>
              </a:rPr>
              <a:t>; on</a:t>
            </a:r>
            <a:r>
              <a:rPr lang="cs-CZ" sz="2400" b="0" i="0" u="none" strike="noStrike" baseline="0" dirty="0">
                <a:solidFill>
                  <a:srgbClr val="000000"/>
                </a:solidFill>
                <a:latin typeface="NimbusSanL-Regu"/>
              </a:rPr>
              <a:t> </a:t>
            </a:r>
            <a:r>
              <a:rPr lang="en-US" sz="2400" b="0" i="0" u="none" strike="noStrike" baseline="0" dirty="0">
                <a:solidFill>
                  <a:srgbClr val="000000"/>
                </a:solidFill>
                <a:latin typeface="NimbusSanL-Regu"/>
              </a:rPr>
              <a:t>the dose depends the probability that effects will occur.</a:t>
            </a:r>
            <a:endParaRPr lang="cs-CZ" sz="2400" b="0" i="0" u="none" strike="noStrike" baseline="0" dirty="0">
              <a:solidFill>
                <a:srgbClr val="000000"/>
              </a:solidFill>
              <a:latin typeface="NimbusSanL-Regu"/>
            </a:endParaRPr>
          </a:p>
          <a:p>
            <a:endParaRPr lang="en-US" sz="2400" b="0" i="0" u="none" strike="noStrike" baseline="0" dirty="0">
              <a:solidFill>
                <a:srgbClr val="000000"/>
              </a:solidFill>
              <a:latin typeface="NimbusSanL-Regu"/>
            </a:endParaRPr>
          </a:p>
          <a:p>
            <a:r>
              <a:rPr lang="cs-CZ" sz="2400" dirty="0">
                <a:solidFill>
                  <a:srgbClr val="3333B3"/>
                </a:solidFill>
                <a:latin typeface="CMSY10"/>
              </a:rPr>
              <a:t>	</a:t>
            </a:r>
            <a:r>
              <a:rPr lang="en-US" sz="2400" b="0" i="0" u="none" strike="noStrike" baseline="0" dirty="0">
                <a:solidFill>
                  <a:srgbClr val="000000"/>
                </a:solidFill>
                <a:latin typeface="NimbusSanL-Regu"/>
              </a:rPr>
              <a:t>Tumors in irradiated </a:t>
            </a:r>
            <a:r>
              <a:rPr lang="cs-CZ" sz="2400" b="0" i="0" u="none" strike="noStrike" baseline="0" dirty="0" err="1">
                <a:solidFill>
                  <a:srgbClr val="000000"/>
                </a:solidFill>
                <a:latin typeface="NimbusSanL-Regu"/>
              </a:rPr>
              <a:t>persons</a:t>
            </a:r>
            <a:r>
              <a:rPr lang="cs-CZ" sz="2400" b="0" i="0" u="none" strike="noStrike" baseline="0" dirty="0">
                <a:solidFill>
                  <a:srgbClr val="000000"/>
                </a:solidFill>
                <a:latin typeface="NimbusSanL-Regu"/>
              </a:rPr>
              <a:t> </a:t>
            </a:r>
            <a:r>
              <a:rPr lang="en-US" sz="2400" b="0" i="0" u="none" strike="noStrike" baseline="0" dirty="0">
                <a:solidFill>
                  <a:srgbClr val="000000"/>
                </a:solidFill>
                <a:latin typeface="NimbusSanL-Regu"/>
              </a:rPr>
              <a:t>and their offspring (practically take into</a:t>
            </a:r>
            <a:r>
              <a:rPr lang="cs-CZ" sz="2400" b="0" i="0" u="none" strike="noStrike" baseline="0" dirty="0">
                <a:solidFill>
                  <a:srgbClr val="000000"/>
                </a:solidFill>
                <a:latin typeface="NimbusSanL-Regu"/>
              </a:rPr>
              <a:t> </a:t>
            </a:r>
          </a:p>
          <a:p>
            <a:r>
              <a:rPr lang="cs-CZ" sz="2400" dirty="0">
                <a:solidFill>
                  <a:srgbClr val="000000"/>
                </a:solidFill>
                <a:latin typeface="NimbusSanL-Regu"/>
              </a:rPr>
              <a:t>              </a:t>
            </a:r>
            <a:r>
              <a:rPr lang="en-US" sz="2400" b="0" i="0" u="none" strike="noStrike" baseline="0" dirty="0">
                <a:solidFill>
                  <a:srgbClr val="000000"/>
                </a:solidFill>
                <a:latin typeface="NimbusSanL-Regu"/>
              </a:rPr>
              <a:t>account next two generations)</a:t>
            </a:r>
            <a:endParaRPr lang="cs-CZ" sz="2400" b="0" i="0" u="none" strike="noStrike" baseline="0" dirty="0">
              <a:solidFill>
                <a:srgbClr val="000000"/>
              </a:solidFill>
              <a:latin typeface="NimbusSanL-Regu"/>
            </a:endParaRPr>
          </a:p>
          <a:p>
            <a:endParaRPr lang="en-US" sz="2400" b="0" i="0" u="none" strike="noStrike" baseline="0" dirty="0">
              <a:solidFill>
                <a:srgbClr val="000000"/>
              </a:solidFill>
              <a:latin typeface="NimbusSanL-Regu"/>
            </a:endParaRPr>
          </a:p>
          <a:p>
            <a:r>
              <a:rPr lang="cs-CZ" sz="2400" dirty="0">
                <a:solidFill>
                  <a:srgbClr val="3333B3"/>
                </a:solidFill>
                <a:latin typeface="CMSY10"/>
              </a:rPr>
              <a:t>	</a:t>
            </a:r>
            <a:r>
              <a:rPr lang="en-US" sz="2400" b="0" i="0" u="none" strike="noStrike" baseline="0" dirty="0">
                <a:solidFill>
                  <a:srgbClr val="000000"/>
                </a:solidFill>
                <a:latin typeface="NimbusSanL-Regu"/>
              </a:rPr>
              <a:t>Inborn developmental defects in offspring </a:t>
            </a:r>
            <a:r>
              <a:rPr lang="cs-CZ" sz="2400" b="0" i="0" u="none" strike="noStrike" baseline="0" dirty="0" err="1">
                <a:solidFill>
                  <a:srgbClr val="000000"/>
                </a:solidFill>
                <a:latin typeface="NimbusSanL-Regu"/>
              </a:rPr>
              <a:t>of</a:t>
            </a:r>
            <a:r>
              <a:rPr lang="cs-CZ" sz="2400" b="0" i="0" u="none" strike="noStrike" baseline="0" dirty="0">
                <a:solidFill>
                  <a:srgbClr val="000000"/>
                </a:solidFill>
                <a:latin typeface="NimbusSanL-Regu"/>
              </a:rPr>
              <a:t> </a:t>
            </a:r>
            <a:r>
              <a:rPr lang="en-US" sz="2400" b="0" i="0" u="none" strike="noStrike" baseline="0" dirty="0">
                <a:solidFill>
                  <a:srgbClr val="000000"/>
                </a:solidFill>
                <a:latin typeface="NimbusSanL-Regu"/>
              </a:rPr>
              <a:t>irradiated (again</a:t>
            </a:r>
            <a:r>
              <a:rPr lang="cs-CZ" sz="2400" b="0" i="0" u="none" strike="noStrike" baseline="0" dirty="0">
                <a:solidFill>
                  <a:srgbClr val="000000"/>
                </a:solidFill>
                <a:latin typeface="NimbusSanL-Regu"/>
              </a:rPr>
              <a:t> in more 	</a:t>
            </a:r>
            <a:r>
              <a:rPr lang="cs-CZ" sz="2400" b="0" i="0" u="none" strike="noStrike" baseline="0" dirty="0" err="1">
                <a:solidFill>
                  <a:srgbClr val="000000"/>
                </a:solidFill>
                <a:latin typeface="NimbusSanL-Regu"/>
              </a:rPr>
              <a:t>generations</a:t>
            </a:r>
            <a:r>
              <a:rPr lang="cs-CZ" sz="2400" b="0" i="0" u="none" strike="noStrike" baseline="0" dirty="0">
                <a:solidFill>
                  <a:srgbClr val="000000"/>
                </a:solidFill>
                <a:latin typeface="NimbusSanL-Regu"/>
              </a:rPr>
              <a:t>).</a:t>
            </a:r>
          </a:p>
          <a:p>
            <a:endParaRPr lang="cs-CZ" sz="2400" b="0" i="0" u="none" strike="noStrike" baseline="0" dirty="0">
              <a:solidFill>
                <a:srgbClr val="000000"/>
              </a:solidFill>
              <a:latin typeface="NimbusSanL-Regu"/>
            </a:endParaRPr>
          </a:p>
          <a:p>
            <a:r>
              <a:rPr lang="en-US" sz="2400" b="0" i="0" u="none" strike="noStrike" baseline="0" dirty="0">
                <a:solidFill>
                  <a:srgbClr val="3333B3"/>
                </a:solidFill>
                <a:latin typeface="CMSY10"/>
              </a:rPr>
              <a:t> </a:t>
            </a:r>
            <a:r>
              <a:rPr lang="cs-CZ" sz="2400" b="0" i="0" u="none" strike="noStrike" baseline="0" dirty="0">
                <a:solidFill>
                  <a:srgbClr val="3333B3"/>
                </a:solidFill>
                <a:latin typeface="CMSY10"/>
              </a:rPr>
              <a:t>	</a:t>
            </a:r>
            <a:r>
              <a:rPr lang="en-US" sz="2400" b="0" i="0" u="none" strike="noStrike" baseline="0" dirty="0">
                <a:solidFill>
                  <a:srgbClr val="000000"/>
                </a:solidFill>
                <a:latin typeface="NimbusSanL-Regu"/>
              </a:rPr>
              <a:t>Practical manifestation may be a fertility disorder</a:t>
            </a:r>
            <a:endParaRPr lang="cs-CZ" sz="2400" b="0" i="0" u="none" strike="noStrike" baseline="0" dirty="0">
              <a:solidFill>
                <a:srgbClr val="000000"/>
              </a:solidFill>
              <a:latin typeface="NimbusSanL-Regu"/>
            </a:endParaRPr>
          </a:p>
          <a:p>
            <a:endParaRPr lang="en-US" sz="2400" b="0" i="0" u="none" strike="noStrike" baseline="0" dirty="0">
              <a:solidFill>
                <a:srgbClr val="000000"/>
              </a:solidFill>
              <a:latin typeface="NimbusSanL-Regu"/>
            </a:endParaRPr>
          </a:p>
          <a:p>
            <a:r>
              <a:rPr lang="en-US" sz="2400" b="0" i="0" u="none" strike="noStrike" baseline="0" dirty="0">
                <a:solidFill>
                  <a:srgbClr val="000000"/>
                </a:solidFill>
                <a:latin typeface="NimbusSanL-Regu"/>
              </a:rPr>
              <a:t>The upper limit of the stochastic effects is given by the onset</a:t>
            </a:r>
            <a:r>
              <a:rPr lang="cs-CZ" sz="2400" b="0" i="0" u="none" strike="noStrike" baseline="0" dirty="0">
                <a:solidFill>
                  <a:srgbClr val="000000"/>
                </a:solidFill>
                <a:latin typeface="NimbusSanL-Regu"/>
              </a:rPr>
              <a:t> </a:t>
            </a:r>
            <a:r>
              <a:rPr lang="cs-CZ" sz="2400" b="0" i="0" u="none" strike="noStrike" baseline="0" dirty="0" err="1">
                <a:solidFill>
                  <a:srgbClr val="000000"/>
                </a:solidFill>
                <a:latin typeface="NimbusSanL-Regu"/>
              </a:rPr>
              <a:t>of</a:t>
            </a:r>
            <a:r>
              <a:rPr lang="cs-CZ" sz="2400" b="0" i="0" u="none" strike="noStrike" baseline="0" dirty="0">
                <a:solidFill>
                  <a:srgbClr val="000000"/>
                </a:solidFill>
                <a:latin typeface="NimbusSanL-Regu"/>
              </a:rPr>
              <a:t> </a:t>
            </a:r>
            <a:r>
              <a:rPr lang="en-US" sz="2400" b="0" i="0" u="none" strike="noStrike" baseline="0" dirty="0">
                <a:solidFill>
                  <a:srgbClr val="000000"/>
                </a:solidFill>
                <a:latin typeface="NimbusSanL-Regu"/>
              </a:rPr>
              <a:t>non-stochastic effects. Below this limit linear dose dependence (dose equivalent) and its</a:t>
            </a:r>
            <a:r>
              <a:rPr lang="cs-CZ" sz="2400" b="0" i="0" u="none" strike="noStrike" baseline="0" dirty="0">
                <a:solidFill>
                  <a:srgbClr val="000000"/>
                </a:solidFill>
                <a:latin typeface="NimbusSanL-Regu"/>
              </a:rPr>
              <a:t> </a:t>
            </a:r>
            <a:r>
              <a:rPr lang="en-US" sz="2400" b="0" i="0" u="none" strike="noStrike" baseline="0" dirty="0">
                <a:solidFill>
                  <a:srgbClr val="000000"/>
                </a:solidFill>
                <a:latin typeface="NimbusSanL-Regu"/>
              </a:rPr>
              <a:t>consequences </a:t>
            </a:r>
            <a:r>
              <a:rPr lang="cs-CZ" sz="2400" b="0" i="0" u="none" strike="noStrike" baseline="0" dirty="0" err="1">
                <a:solidFill>
                  <a:srgbClr val="000000"/>
                </a:solidFill>
                <a:latin typeface="NimbusSanL-Regu"/>
              </a:rPr>
              <a:t>was</a:t>
            </a:r>
            <a:r>
              <a:rPr lang="cs-CZ" sz="2400" b="0" i="0" u="none" strike="noStrike" baseline="0" dirty="0">
                <a:solidFill>
                  <a:srgbClr val="000000"/>
                </a:solidFill>
                <a:latin typeface="NimbusSanL-Regu"/>
              </a:rPr>
              <a:t> </a:t>
            </a:r>
            <a:r>
              <a:rPr lang="en-US" sz="2400" b="0" i="0" u="none" strike="noStrike" baseline="0" dirty="0">
                <a:solidFill>
                  <a:srgbClr val="000000"/>
                </a:solidFill>
                <a:latin typeface="NimbusSanL-Regu"/>
              </a:rPr>
              <a:t>experimentally proved. Lower limit is due to the natural radioactivity of</a:t>
            </a:r>
            <a:r>
              <a:rPr lang="cs-CZ" sz="2400" b="0" i="0" u="none" strike="noStrike" baseline="0" dirty="0">
                <a:solidFill>
                  <a:srgbClr val="000000"/>
                </a:solidFill>
                <a:latin typeface="NimbusSanL-Regu"/>
              </a:rPr>
              <a:t> </a:t>
            </a:r>
            <a:r>
              <a:rPr lang="cs-CZ" sz="2400" b="0" i="0" u="none" strike="noStrike" baseline="0" dirty="0" err="1">
                <a:solidFill>
                  <a:srgbClr val="000000"/>
                </a:solidFill>
                <a:latin typeface="NimbusSanL-Regu"/>
              </a:rPr>
              <a:t>the</a:t>
            </a:r>
            <a:r>
              <a:rPr lang="cs-CZ" sz="2400" b="0" i="0" u="none" strike="noStrike" baseline="0" dirty="0">
                <a:solidFill>
                  <a:srgbClr val="000000"/>
                </a:solidFill>
                <a:latin typeface="NimbusSanL-Regu"/>
              </a:rPr>
              <a:t> </a:t>
            </a:r>
            <a:r>
              <a:rPr lang="cs-CZ" sz="2400" b="0" i="0" u="none" strike="noStrike" baseline="0" dirty="0" err="1">
                <a:solidFill>
                  <a:srgbClr val="000000"/>
                </a:solidFill>
                <a:latin typeface="NimbusSanL-Regu"/>
              </a:rPr>
              <a:t>environment</a:t>
            </a:r>
            <a:r>
              <a:rPr lang="cs-CZ" sz="2400" b="0" i="0" u="none" strike="noStrike" baseline="0" dirty="0">
                <a:solidFill>
                  <a:srgbClr val="000000"/>
                </a:solidFill>
                <a:latin typeface="NimbusSanL-Regu"/>
              </a:rPr>
              <a:t>.</a:t>
            </a:r>
            <a:endParaRPr lang="cs-CZ" sz="2400" dirty="0"/>
          </a:p>
        </p:txBody>
      </p:sp>
    </p:spTree>
    <p:extLst>
      <p:ext uri="{BB962C8B-B14F-4D97-AF65-F5344CB8AC3E}">
        <p14:creationId xmlns:p14="http://schemas.microsoft.com/office/powerpoint/2010/main" val="374885632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465825" y="1054527"/>
            <a:ext cx="11438627" cy="4154984"/>
          </a:xfrm>
          <a:prstGeom prst="rect">
            <a:avLst/>
          </a:prstGeom>
        </p:spPr>
        <p:txBody>
          <a:bodyPr wrap="square">
            <a:spAutoFit/>
          </a:bodyPr>
          <a:lstStyle/>
          <a:p>
            <a:pPr algn="ctr"/>
            <a:r>
              <a:rPr lang="cs-CZ" sz="3200" b="1" i="0" u="none" strike="noStrike" baseline="0" dirty="0">
                <a:solidFill>
                  <a:srgbClr val="3333B3"/>
                </a:solidFill>
                <a:latin typeface="NimbusSanL-Regu"/>
              </a:rPr>
              <a:t>Non-</a:t>
            </a:r>
            <a:r>
              <a:rPr lang="cs-CZ" sz="3200" b="1" i="0" u="none" strike="noStrike" baseline="0" dirty="0" err="1">
                <a:solidFill>
                  <a:srgbClr val="3333B3"/>
                </a:solidFill>
                <a:latin typeface="NimbusSanL-Regu"/>
              </a:rPr>
              <a:t>stochastic</a:t>
            </a:r>
            <a:r>
              <a:rPr lang="cs-CZ" sz="3200" b="1" i="0" u="none" strike="noStrike" baseline="0" dirty="0">
                <a:solidFill>
                  <a:srgbClr val="3333B3"/>
                </a:solidFill>
                <a:latin typeface="NimbusSanL-Regu"/>
              </a:rPr>
              <a:t> </a:t>
            </a:r>
            <a:r>
              <a:rPr lang="cs-CZ" sz="3200" b="1" i="0" u="none" strike="noStrike" baseline="0" dirty="0" err="1">
                <a:solidFill>
                  <a:srgbClr val="3333B3"/>
                </a:solidFill>
                <a:latin typeface="NimbusSanL-Regu"/>
              </a:rPr>
              <a:t>effects</a:t>
            </a:r>
            <a:endParaRPr lang="cs-CZ" sz="3200" b="1" i="0" u="none" strike="noStrike" baseline="0" dirty="0">
              <a:solidFill>
                <a:srgbClr val="3333B3"/>
              </a:solidFill>
              <a:latin typeface="NimbusSanL-Regu"/>
            </a:endParaRPr>
          </a:p>
          <a:p>
            <a:pPr algn="ctr"/>
            <a:endParaRPr lang="cs-CZ" sz="3200" b="1" dirty="0">
              <a:solidFill>
                <a:srgbClr val="3333B3"/>
              </a:solidFill>
              <a:latin typeface="NimbusSanL-Regu"/>
            </a:endParaRPr>
          </a:p>
          <a:p>
            <a:pPr algn="ctr"/>
            <a:endParaRPr lang="cs-CZ" sz="3200" b="1" i="0" u="none" strike="noStrike" baseline="0" dirty="0">
              <a:solidFill>
                <a:srgbClr val="3333B3"/>
              </a:solidFill>
              <a:latin typeface="NimbusSanL-Regu"/>
            </a:endParaRPr>
          </a:p>
          <a:p>
            <a:r>
              <a:rPr lang="en-US" sz="2400" b="0" i="0" u="none" strike="noStrike" baseline="0" dirty="0">
                <a:solidFill>
                  <a:srgbClr val="000000"/>
                </a:solidFill>
                <a:latin typeface="NimbusSanL-Regu"/>
              </a:rPr>
              <a:t>They have a threshold and</a:t>
            </a:r>
            <a:r>
              <a:rPr lang="cs-CZ" sz="2400" b="0" i="0" u="none" strike="noStrike" dirty="0">
                <a:solidFill>
                  <a:srgbClr val="000000"/>
                </a:solidFill>
                <a:latin typeface="NimbusSanL-Regu"/>
              </a:rPr>
              <a:t> </a:t>
            </a:r>
            <a:r>
              <a:rPr lang="en-US" sz="2400" b="0" i="0" u="none" strike="noStrike" baseline="0" dirty="0">
                <a:solidFill>
                  <a:srgbClr val="000000"/>
                </a:solidFill>
                <a:latin typeface="NimbusSanL-Regu"/>
              </a:rPr>
              <a:t>the magnitude of these effects increases</a:t>
            </a:r>
            <a:r>
              <a:rPr lang="cs-CZ" sz="2400" dirty="0">
                <a:solidFill>
                  <a:srgbClr val="000000"/>
                </a:solidFill>
                <a:latin typeface="NimbusSanL-Regu"/>
              </a:rPr>
              <a:t> </a:t>
            </a:r>
            <a:r>
              <a:rPr lang="cs-CZ" sz="2400" dirty="0" err="1">
                <a:solidFill>
                  <a:srgbClr val="000000"/>
                </a:solidFill>
                <a:latin typeface="NimbusSanL-Regu"/>
              </a:rPr>
              <a:t>with</a:t>
            </a:r>
            <a:r>
              <a:rPr lang="cs-CZ" sz="2400" dirty="0">
                <a:solidFill>
                  <a:srgbClr val="000000"/>
                </a:solidFill>
                <a:latin typeface="NimbusSanL-Regu"/>
              </a:rPr>
              <a:t> </a:t>
            </a:r>
            <a:r>
              <a:rPr lang="en-US" sz="2400" dirty="0">
                <a:solidFill>
                  <a:srgbClr val="000000"/>
                </a:solidFill>
                <a:latin typeface="NimbusSanL-Regu"/>
              </a:rPr>
              <a:t>dose (or dose batch respectively)</a:t>
            </a:r>
            <a:r>
              <a:rPr lang="cs-CZ" sz="2400" dirty="0">
                <a:solidFill>
                  <a:srgbClr val="000000"/>
                </a:solidFill>
                <a:latin typeface="NimbusSanL-Regu"/>
              </a:rPr>
              <a:t>.</a:t>
            </a:r>
            <a:endParaRPr lang="cs-CZ" sz="2400" b="0" i="0" u="none" strike="noStrike" baseline="0" dirty="0">
              <a:solidFill>
                <a:srgbClr val="000000"/>
              </a:solidFill>
              <a:latin typeface="NimbusSanL-Regu"/>
            </a:endParaRPr>
          </a:p>
          <a:p>
            <a:endParaRPr lang="cs-CZ" sz="2400" b="0" i="0" u="none" strike="noStrike" baseline="0" dirty="0">
              <a:solidFill>
                <a:srgbClr val="000000"/>
              </a:solidFill>
              <a:latin typeface="NimbusSanL-Regu"/>
            </a:endParaRPr>
          </a:p>
          <a:p>
            <a:r>
              <a:rPr lang="en-US" sz="2400" b="0" i="0" u="none" strike="noStrike" baseline="0" dirty="0">
                <a:solidFill>
                  <a:srgbClr val="3333B3"/>
                </a:solidFill>
                <a:latin typeface="CMSY10"/>
              </a:rPr>
              <a:t> </a:t>
            </a:r>
            <a:r>
              <a:rPr lang="cs-CZ" sz="2400" b="0" i="0" u="none" strike="noStrike" baseline="0" dirty="0">
                <a:solidFill>
                  <a:srgbClr val="3333B3"/>
                </a:solidFill>
                <a:latin typeface="CMSY10"/>
              </a:rPr>
              <a:t>	</a:t>
            </a:r>
            <a:r>
              <a:rPr lang="en-US" sz="2400" b="0" i="0" u="none" strike="noStrike" baseline="0" dirty="0">
                <a:solidFill>
                  <a:srgbClr val="000000"/>
                </a:solidFill>
                <a:latin typeface="NimbusSanL-Regu"/>
              </a:rPr>
              <a:t>Irradiation sickness (1st to 3rd grade)</a:t>
            </a:r>
          </a:p>
          <a:p>
            <a:r>
              <a:rPr lang="en-US" sz="2400" b="0" i="0" u="none" strike="noStrike" baseline="0" dirty="0">
                <a:solidFill>
                  <a:srgbClr val="3333B3"/>
                </a:solidFill>
                <a:latin typeface="CMSY10"/>
              </a:rPr>
              <a:t> </a:t>
            </a:r>
            <a:r>
              <a:rPr lang="cs-CZ" sz="2400" b="0" i="0" u="none" strike="noStrike" baseline="0" dirty="0">
                <a:solidFill>
                  <a:srgbClr val="3333B3"/>
                </a:solidFill>
                <a:latin typeface="CMSY10"/>
              </a:rPr>
              <a:t>	</a:t>
            </a:r>
            <a:r>
              <a:rPr lang="en-US" sz="2400" b="0" i="0" u="none" strike="noStrike" baseline="0" dirty="0">
                <a:solidFill>
                  <a:srgbClr val="000000"/>
                </a:solidFill>
                <a:latin typeface="NimbusSanL-Regu"/>
              </a:rPr>
              <a:t>Local tissue necrosis („X-ray ulcers“)</a:t>
            </a:r>
          </a:p>
          <a:p>
            <a:r>
              <a:rPr lang="cs-CZ" sz="2400" b="0" i="0" u="none" strike="noStrike" baseline="0" dirty="0">
                <a:solidFill>
                  <a:srgbClr val="3333B3"/>
                </a:solidFill>
                <a:latin typeface="CMSY10"/>
              </a:rPr>
              <a:t>	</a:t>
            </a:r>
            <a:r>
              <a:rPr lang="cs-CZ" sz="2400" b="0" i="0" u="none" strike="noStrike" baseline="0" dirty="0" err="1">
                <a:solidFill>
                  <a:srgbClr val="000000"/>
                </a:solidFill>
                <a:latin typeface="NimbusSanL-Regu"/>
              </a:rPr>
              <a:t>Cataract</a:t>
            </a:r>
            <a:endParaRPr lang="cs-CZ" sz="2400" b="0" i="0" u="none" strike="noStrike" baseline="0" dirty="0">
              <a:solidFill>
                <a:srgbClr val="000000"/>
              </a:solidFill>
              <a:latin typeface="NimbusSanL-Regu"/>
            </a:endParaRPr>
          </a:p>
          <a:p>
            <a:r>
              <a:rPr lang="cs-CZ" sz="2400" b="0" i="0" u="none" strike="noStrike" baseline="0" dirty="0">
                <a:solidFill>
                  <a:srgbClr val="3333B3"/>
                </a:solidFill>
                <a:latin typeface="CMSY10"/>
              </a:rPr>
              <a:t> 	</a:t>
            </a:r>
            <a:r>
              <a:rPr lang="cs-CZ" sz="2400" b="0" i="0" u="none" strike="noStrike" baseline="0" dirty="0" err="1">
                <a:solidFill>
                  <a:srgbClr val="000000"/>
                </a:solidFill>
                <a:latin typeface="NimbusSanL-Regu"/>
              </a:rPr>
              <a:t>Gonad</a:t>
            </a:r>
            <a:r>
              <a:rPr lang="cs-CZ" sz="2400" b="0" i="0" u="none" strike="noStrike" baseline="0" dirty="0">
                <a:solidFill>
                  <a:srgbClr val="000000"/>
                </a:solidFill>
                <a:latin typeface="NimbusSanL-Regu"/>
              </a:rPr>
              <a:t> </a:t>
            </a:r>
            <a:r>
              <a:rPr lang="cs-CZ" sz="2400" b="0" i="0" u="none" strike="noStrike" baseline="0" dirty="0" err="1">
                <a:solidFill>
                  <a:srgbClr val="000000"/>
                </a:solidFill>
                <a:latin typeface="NimbusSanL-Regu"/>
              </a:rPr>
              <a:t>damage</a:t>
            </a:r>
            <a:endParaRPr lang="cs-CZ" sz="2400" dirty="0"/>
          </a:p>
        </p:txBody>
      </p:sp>
    </p:spTree>
    <p:extLst>
      <p:ext uri="{BB962C8B-B14F-4D97-AF65-F5344CB8AC3E}">
        <p14:creationId xmlns:p14="http://schemas.microsoft.com/office/powerpoint/2010/main" val="47089526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362309" y="377371"/>
            <a:ext cx="11559397" cy="6247864"/>
          </a:xfrm>
          <a:prstGeom prst="rect">
            <a:avLst/>
          </a:prstGeom>
        </p:spPr>
        <p:txBody>
          <a:bodyPr wrap="square">
            <a:spAutoFit/>
          </a:bodyPr>
          <a:lstStyle/>
          <a:p>
            <a:pPr algn="ctr"/>
            <a:r>
              <a:rPr lang="cs-CZ" sz="3200" b="1" i="0" u="none" strike="noStrike" baseline="0" dirty="0" err="1">
                <a:solidFill>
                  <a:srgbClr val="3333B3"/>
                </a:solidFill>
                <a:latin typeface="NimbusSanL-Regu"/>
              </a:rPr>
              <a:t>Radiation</a:t>
            </a:r>
            <a:r>
              <a:rPr lang="cs-CZ" sz="3200" b="1" i="0" u="none" strike="noStrike" baseline="0" dirty="0">
                <a:solidFill>
                  <a:srgbClr val="3333B3"/>
                </a:solidFill>
                <a:latin typeface="NimbusSanL-Regu"/>
              </a:rPr>
              <a:t> </a:t>
            </a:r>
            <a:r>
              <a:rPr lang="cs-CZ" sz="3200" b="1" i="0" u="none" strike="noStrike" baseline="0" dirty="0" err="1">
                <a:solidFill>
                  <a:srgbClr val="3333B3"/>
                </a:solidFill>
                <a:latin typeface="NimbusSanL-Regu"/>
              </a:rPr>
              <a:t>sickness</a:t>
            </a:r>
            <a:endParaRPr lang="cs-CZ" sz="3200" b="1" i="0" u="none" strike="noStrike" baseline="0" dirty="0">
              <a:solidFill>
                <a:srgbClr val="3333B3"/>
              </a:solidFill>
              <a:latin typeface="NimbusSanL-Regu"/>
            </a:endParaRPr>
          </a:p>
          <a:p>
            <a:pPr algn="ctr"/>
            <a:endParaRPr lang="cs-CZ" sz="3200" b="1" i="0" u="none" strike="noStrike" baseline="0" dirty="0">
              <a:solidFill>
                <a:srgbClr val="3333B3"/>
              </a:solidFill>
              <a:latin typeface="NimbusSanL-Regu"/>
            </a:endParaRPr>
          </a:p>
          <a:p>
            <a:r>
              <a:rPr lang="en-US" sz="2400" b="0" i="0" u="none" strike="noStrike" baseline="0" dirty="0">
                <a:solidFill>
                  <a:srgbClr val="3333B3"/>
                </a:solidFill>
                <a:latin typeface="NimbusSanL-Regu"/>
              </a:rPr>
              <a:t>First stage </a:t>
            </a:r>
            <a:r>
              <a:rPr lang="en-US" sz="2400" b="0" i="0" u="none" strike="noStrike" baseline="0" dirty="0">
                <a:solidFill>
                  <a:srgbClr val="000000"/>
                </a:solidFill>
                <a:latin typeface="NimbusSanL-Regu"/>
              </a:rPr>
              <a:t>: bone marrow and organs producing</a:t>
            </a:r>
            <a:r>
              <a:rPr lang="cs-CZ" sz="2400" b="0" i="0" u="none" strike="noStrike" baseline="0" dirty="0">
                <a:solidFill>
                  <a:srgbClr val="000000"/>
                </a:solidFill>
                <a:latin typeface="NimbusSanL-Regu"/>
              </a:rPr>
              <a:t> </a:t>
            </a:r>
            <a:r>
              <a:rPr lang="en-US" sz="2400" b="0" i="0" u="none" strike="noStrike" baseline="0" dirty="0">
                <a:solidFill>
                  <a:srgbClr val="000000"/>
                </a:solidFill>
                <a:latin typeface="NimbusSanL-Regu"/>
              </a:rPr>
              <a:t>immunocompetent cells</a:t>
            </a:r>
            <a:r>
              <a:rPr lang="cs-CZ" sz="2400" b="0" i="0" u="none" strike="noStrike" baseline="0" dirty="0">
                <a:solidFill>
                  <a:srgbClr val="000000"/>
                </a:solidFill>
                <a:latin typeface="NimbusSanL-Regu"/>
              </a:rPr>
              <a:t> are </a:t>
            </a:r>
            <a:r>
              <a:rPr lang="cs-CZ" sz="2400" b="0" i="0" u="none" strike="noStrike" baseline="0" dirty="0" err="1">
                <a:solidFill>
                  <a:srgbClr val="000000"/>
                </a:solidFill>
                <a:latin typeface="NimbusSanL-Regu"/>
              </a:rPr>
              <a:t>affected</a:t>
            </a:r>
            <a:r>
              <a:rPr lang="en-US" sz="2400" b="0" i="0" u="none" strike="noStrike" baseline="0" dirty="0">
                <a:solidFill>
                  <a:srgbClr val="000000"/>
                </a:solidFill>
                <a:latin typeface="NimbusSanL-Regu"/>
              </a:rPr>
              <a:t>. Deaths occur for</a:t>
            </a:r>
            <a:r>
              <a:rPr lang="cs-CZ" sz="2400" b="0" i="0" u="none" strike="noStrike" baseline="0" dirty="0">
                <a:solidFill>
                  <a:srgbClr val="000000"/>
                </a:solidFill>
                <a:latin typeface="NimbusSanL-Regu"/>
              </a:rPr>
              <a:t> </a:t>
            </a:r>
            <a:r>
              <a:rPr lang="en-US" sz="2400" b="0" i="0" u="none" strike="noStrike" baseline="0" dirty="0">
                <a:solidFill>
                  <a:srgbClr val="000000"/>
                </a:solidFill>
                <a:latin typeface="NimbusSanL-Regu"/>
              </a:rPr>
              <a:t>secondary infections, anemia, etc. </a:t>
            </a:r>
            <a:r>
              <a:rPr lang="cs-CZ" sz="2400" dirty="0" err="1">
                <a:solidFill>
                  <a:srgbClr val="000000"/>
                </a:solidFill>
                <a:latin typeface="NimbusSanL-Regu"/>
              </a:rPr>
              <a:t>It</a:t>
            </a:r>
            <a:r>
              <a:rPr lang="cs-CZ" sz="2400" dirty="0">
                <a:solidFill>
                  <a:srgbClr val="000000"/>
                </a:solidFill>
                <a:latin typeface="NimbusSanL-Regu"/>
              </a:rPr>
              <a:t> </a:t>
            </a:r>
            <a:r>
              <a:rPr lang="cs-CZ" sz="2400" dirty="0" err="1">
                <a:solidFill>
                  <a:srgbClr val="000000"/>
                </a:solidFill>
                <a:latin typeface="NimbusSanL-Regu"/>
              </a:rPr>
              <a:t>is</a:t>
            </a:r>
            <a:r>
              <a:rPr lang="cs-CZ" sz="2400" dirty="0">
                <a:solidFill>
                  <a:srgbClr val="000000"/>
                </a:solidFill>
                <a:latin typeface="NimbusSanL-Regu"/>
              </a:rPr>
              <a:t> p</a:t>
            </a:r>
            <a:r>
              <a:rPr lang="en-US" sz="2400" b="0" i="0" u="none" strike="noStrike" baseline="0" dirty="0" err="1">
                <a:solidFill>
                  <a:srgbClr val="000000"/>
                </a:solidFill>
                <a:latin typeface="NimbusSanL-Regu"/>
              </a:rPr>
              <a:t>ossible</a:t>
            </a:r>
            <a:r>
              <a:rPr lang="cs-CZ" sz="2400" b="0" i="0" u="none" strike="noStrike" baseline="0" dirty="0">
                <a:solidFill>
                  <a:srgbClr val="000000"/>
                </a:solidFill>
                <a:latin typeface="NimbusSanL-Regu"/>
              </a:rPr>
              <a:t> to</a:t>
            </a:r>
            <a:r>
              <a:rPr lang="en-US" sz="2400" b="0" i="0" u="none" strike="noStrike" baseline="0" dirty="0">
                <a:solidFill>
                  <a:srgbClr val="000000"/>
                </a:solidFill>
                <a:latin typeface="NimbusSanL-Regu"/>
              </a:rPr>
              <a:t> survive </a:t>
            </a:r>
            <a:r>
              <a:rPr lang="cs-CZ" sz="2400" dirty="0">
                <a:solidFill>
                  <a:srgbClr val="000000"/>
                </a:solidFill>
                <a:latin typeface="NimbusSanL-Regu"/>
              </a:rPr>
              <a:t>l</a:t>
            </a:r>
            <a:r>
              <a:rPr lang="en-US" sz="2400" b="0" i="0" u="none" strike="noStrike" baseline="0" dirty="0" err="1">
                <a:solidFill>
                  <a:srgbClr val="000000"/>
                </a:solidFill>
                <a:latin typeface="NimbusSanL-Regu"/>
              </a:rPr>
              <a:t>ight</a:t>
            </a:r>
            <a:r>
              <a:rPr lang="en-US" sz="2400" b="0" i="0" u="none" strike="noStrike" baseline="0" dirty="0">
                <a:solidFill>
                  <a:srgbClr val="000000"/>
                </a:solidFill>
                <a:latin typeface="NimbusSanL-Regu"/>
              </a:rPr>
              <a:t> forms under antibiotic protection, with</a:t>
            </a:r>
            <a:r>
              <a:rPr lang="cs-CZ" sz="2400" b="0" i="0" u="none" strike="noStrike" baseline="0" dirty="0">
                <a:solidFill>
                  <a:srgbClr val="000000"/>
                </a:solidFill>
                <a:latin typeface="NimbusSanL-Regu"/>
              </a:rPr>
              <a:t> </a:t>
            </a:r>
            <a:r>
              <a:rPr lang="en-US" sz="2400" b="0" i="0" u="none" strike="noStrike" baseline="0" dirty="0">
                <a:solidFill>
                  <a:srgbClr val="000000"/>
                </a:solidFill>
                <a:latin typeface="NimbusSanL-Regu"/>
              </a:rPr>
              <a:t>blood transfusions, a special diet etc. This form of</a:t>
            </a:r>
            <a:r>
              <a:rPr lang="cs-CZ" sz="2400" b="0" i="0" u="none" strike="noStrike" baseline="0" dirty="0">
                <a:solidFill>
                  <a:srgbClr val="000000"/>
                </a:solidFill>
                <a:latin typeface="NimbusSanL-Regu"/>
              </a:rPr>
              <a:t> </a:t>
            </a:r>
            <a:r>
              <a:rPr lang="en-US" sz="2400" b="0" i="0" u="none" strike="noStrike" baseline="0" dirty="0">
                <a:solidFill>
                  <a:srgbClr val="000000"/>
                </a:solidFill>
                <a:latin typeface="NimbusSanL-Regu"/>
              </a:rPr>
              <a:t>radiation sickness is artificially created in patients</a:t>
            </a:r>
            <a:r>
              <a:rPr lang="cs-CZ" sz="2400" b="0" i="0" u="none" strike="noStrike" baseline="0" dirty="0">
                <a:solidFill>
                  <a:srgbClr val="000000"/>
                </a:solidFill>
                <a:latin typeface="NimbusSanL-Regu"/>
              </a:rPr>
              <a:t> </a:t>
            </a:r>
            <a:r>
              <a:rPr lang="cs-CZ" sz="2400" b="0" i="0" u="none" strike="noStrike" baseline="0" dirty="0" err="1">
                <a:solidFill>
                  <a:srgbClr val="000000"/>
                </a:solidFill>
                <a:latin typeface="NimbusSanL-Regu"/>
              </a:rPr>
              <a:t>with</a:t>
            </a:r>
            <a:r>
              <a:rPr lang="cs-CZ" sz="2400" b="0" i="0" u="none" strike="noStrike" baseline="0" dirty="0">
                <a:solidFill>
                  <a:srgbClr val="000000"/>
                </a:solidFill>
                <a:latin typeface="NimbusSanL-Regu"/>
              </a:rPr>
              <a:t> </a:t>
            </a:r>
            <a:r>
              <a:rPr lang="cs-CZ" sz="2400" b="0" i="0" u="none" strike="noStrike" baseline="0" dirty="0" err="1">
                <a:solidFill>
                  <a:srgbClr val="000000"/>
                </a:solidFill>
                <a:latin typeface="NimbusSanL-Regu"/>
              </a:rPr>
              <a:t>leukemia</a:t>
            </a:r>
            <a:r>
              <a:rPr lang="cs-CZ" sz="2400" b="0" i="0" u="none" strike="noStrike" baseline="0" dirty="0">
                <a:solidFill>
                  <a:srgbClr val="000000"/>
                </a:solidFill>
                <a:latin typeface="NimbusSanL-Regu"/>
              </a:rPr>
              <a:t>.</a:t>
            </a:r>
          </a:p>
          <a:p>
            <a:endParaRPr lang="cs-CZ" sz="2400" b="0" i="0" u="none" strike="noStrike" baseline="0" dirty="0">
              <a:solidFill>
                <a:srgbClr val="000000"/>
              </a:solidFill>
              <a:latin typeface="NimbusSanL-Regu"/>
            </a:endParaRPr>
          </a:p>
          <a:p>
            <a:r>
              <a:rPr lang="en-US" sz="2400" b="0" i="0" u="none" strike="noStrike" baseline="0" dirty="0">
                <a:solidFill>
                  <a:srgbClr val="000000"/>
                </a:solidFill>
                <a:latin typeface="NimbusSanL-Regu"/>
              </a:rPr>
              <a:t>The second and third degree of irradiation illness</a:t>
            </a:r>
            <a:r>
              <a:rPr lang="cs-CZ" sz="2400" b="0" i="0" u="none" strike="noStrike" baseline="0" dirty="0">
                <a:solidFill>
                  <a:srgbClr val="000000"/>
                </a:solidFill>
                <a:latin typeface="NimbusSanL-Regu"/>
              </a:rPr>
              <a:t> </a:t>
            </a:r>
            <a:r>
              <a:rPr lang="cs-CZ" sz="2400" b="0" i="0" u="none" strike="noStrike" baseline="0" dirty="0" err="1">
                <a:solidFill>
                  <a:srgbClr val="000000"/>
                </a:solidFill>
                <a:latin typeface="NimbusSanL-Regu"/>
              </a:rPr>
              <a:t>have</a:t>
            </a:r>
            <a:r>
              <a:rPr lang="cs-CZ" sz="2400" b="0" i="0" u="none" strike="noStrike" baseline="0" dirty="0">
                <a:solidFill>
                  <a:srgbClr val="000000"/>
                </a:solidFill>
                <a:latin typeface="NimbusSanL-Regu"/>
              </a:rPr>
              <a:t> a </a:t>
            </a:r>
            <a:r>
              <a:rPr lang="cs-CZ" sz="2400" b="0" i="0" u="none" strike="noStrike" baseline="0" dirty="0" err="1">
                <a:solidFill>
                  <a:srgbClr val="000000"/>
                </a:solidFill>
                <a:latin typeface="NimbusSanL-Regu"/>
              </a:rPr>
              <a:t>fatal</a:t>
            </a:r>
            <a:r>
              <a:rPr lang="cs-CZ" sz="2400" b="0" i="0" u="none" strike="noStrike" baseline="0" dirty="0">
                <a:solidFill>
                  <a:srgbClr val="000000"/>
                </a:solidFill>
                <a:latin typeface="NimbusSanL-Regu"/>
              </a:rPr>
              <a:t> </a:t>
            </a:r>
            <a:r>
              <a:rPr lang="cs-CZ" sz="2400" b="0" i="0" u="none" strike="noStrike" baseline="0" dirty="0" err="1">
                <a:solidFill>
                  <a:srgbClr val="000000"/>
                </a:solidFill>
                <a:latin typeface="NimbusSanL-Regu"/>
              </a:rPr>
              <a:t>prognosis</a:t>
            </a:r>
            <a:r>
              <a:rPr lang="cs-CZ" sz="2400" b="0" i="0" u="none" strike="noStrike" baseline="0" dirty="0">
                <a:solidFill>
                  <a:srgbClr val="000000"/>
                </a:solidFill>
                <a:latin typeface="NimbusSanL-Regu"/>
              </a:rPr>
              <a:t>.</a:t>
            </a:r>
          </a:p>
          <a:p>
            <a:endParaRPr lang="cs-CZ" sz="2400" b="0" i="0" u="none" strike="noStrike" baseline="0" dirty="0">
              <a:solidFill>
                <a:srgbClr val="000000"/>
              </a:solidFill>
              <a:latin typeface="NimbusSanL-Regu"/>
            </a:endParaRPr>
          </a:p>
          <a:p>
            <a:r>
              <a:rPr lang="en-US" sz="2400" b="0" i="0" u="none" strike="noStrike" baseline="0" dirty="0">
                <a:solidFill>
                  <a:srgbClr val="3333B3"/>
                </a:solidFill>
                <a:latin typeface="NimbusSanL-Regu"/>
              </a:rPr>
              <a:t>Second stage </a:t>
            </a:r>
            <a:r>
              <a:rPr lang="en-US" sz="2400" b="0" i="0" u="none" strike="noStrike" baseline="0" dirty="0">
                <a:solidFill>
                  <a:srgbClr val="000000"/>
                </a:solidFill>
                <a:latin typeface="NimbusSanL-Regu"/>
              </a:rPr>
              <a:t>is characterized </a:t>
            </a:r>
            <a:r>
              <a:rPr lang="cs-CZ" sz="2400" b="0" i="0" u="none" strike="noStrike" baseline="0" dirty="0">
                <a:solidFill>
                  <a:srgbClr val="000000"/>
                </a:solidFill>
                <a:latin typeface="NimbusSanL-Regu"/>
              </a:rPr>
              <a:t>by </a:t>
            </a:r>
            <a:r>
              <a:rPr lang="en-US" sz="2400" b="0" i="0" u="none" strike="noStrike" baseline="0" dirty="0">
                <a:solidFill>
                  <a:srgbClr val="000000"/>
                </a:solidFill>
                <a:latin typeface="NimbusSanL-Regu"/>
              </a:rPr>
              <a:t>the disintegration of digestive</a:t>
            </a:r>
            <a:r>
              <a:rPr lang="cs-CZ" sz="2400" b="0" i="0" u="none" strike="noStrike" baseline="0" dirty="0">
                <a:solidFill>
                  <a:srgbClr val="000000"/>
                </a:solidFill>
                <a:latin typeface="NimbusSanL-Regu"/>
              </a:rPr>
              <a:t> </a:t>
            </a:r>
            <a:r>
              <a:rPr lang="en-US" sz="2400" b="0" i="0" u="none" strike="noStrike" baseline="0" dirty="0">
                <a:solidFill>
                  <a:srgbClr val="000000"/>
                </a:solidFill>
                <a:latin typeface="NimbusSanL-Regu"/>
              </a:rPr>
              <a:t>tract mucosa with subsequent conditions similar to</a:t>
            </a:r>
            <a:r>
              <a:rPr lang="cs-CZ" sz="2400" b="0" i="0" u="none" strike="noStrike" baseline="0" dirty="0">
                <a:solidFill>
                  <a:srgbClr val="000000"/>
                </a:solidFill>
                <a:latin typeface="NimbusSanL-Regu"/>
              </a:rPr>
              <a:t> </a:t>
            </a:r>
            <a:r>
              <a:rPr lang="en-US" sz="2400" b="0" i="0" u="none" strike="noStrike" baseline="0" dirty="0">
                <a:solidFill>
                  <a:srgbClr val="000000"/>
                </a:solidFill>
                <a:latin typeface="NimbusSanL-Regu"/>
              </a:rPr>
              <a:t>severe cholera, dysentery, and the like. </a:t>
            </a:r>
            <a:endParaRPr lang="cs-CZ" sz="2400" b="0" i="0" u="none" strike="noStrike" baseline="0" dirty="0">
              <a:solidFill>
                <a:srgbClr val="000000"/>
              </a:solidFill>
              <a:latin typeface="NimbusSanL-Regu"/>
            </a:endParaRPr>
          </a:p>
          <a:p>
            <a:r>
              <a:rPr lang="en-US" sz="2400" b="0" i="0" u="none" strike="noStrike" baseline="0" dirty="0">
                <a:solidFill>
                  <a:srgbClr val="000000"/>
                </a:solidFill>
                <a:latin typeface="NimbusSanL-Regu"/>
              </a:rPr>
              <a:t>In general,</a:t>
            </a:r>
            <a:r>
              <a:rPr lang="cs-CZ" sz="2400" b="0" i="0" u="none" strike="noStrike" baseline="0" dirty="0">
                <a:solidFill>
                  <a:srgbClr val="000000"/>
                </a:solidFill>
                <a:latin typeface="NimbusSanL-Regu"/>
              </a:rPr>
              <a:t> </a:t>
            </a:r>
            <a:r>
              <a:rPr lang="en-US" sz="2400" b="0" i="0" u="none" strike="noStrike" baseline="0" dirty="0">
                <a:solidFill>
                  <a:srgbClr val="000000"/>
                </a:solidFill>
                <a:latin typeface="NimbusSanL-Regu"/>
              </a:rPr>
              <a:t>patients die in a days after irradiation.</a:t>
            </a:r>
            <a:endParaRPr lang="cs-CZ" sz="2400" b="0" i="0" u="none" strike="noStrike" baseline="0" dirty="0">
              <a:solidFill>
                <a:srgbClr val="000000"/>
              </a:solidFill>
              <a:latin typeface="NimbusSanL-Regu"/>
            </a:endParaRPr>
          </a:p>
          <a:p>
            <a:endParaRPr lang="en-US" sz="2400" b="0" i="0" u="none" strike="noStrike" baseline="0" dirty="0">
              <a:solidFill>
                <a:srgbClr val="000000"/>
              </a:solidFill>
              <a:latin typeface="NimbusSanL-Regu"/>
            </a:endParaRPr>
          </a:p>
          <a:p>
            <a:r>
              <a:rPr lang="en-US" sz="2400" b="0" i="0" u="none" strike="noStrike" baseline="0" dirty="0">
                <a:solidFill>
                  <a:srgbClr val="3333B3"/>
                </a:solidFill>
                <a:latin typeface="NimbusSanL-Regu"/>
              </a:rPr>
              <a:t>Third stage </a:t>
            </a:r>
            <a:r>
              <a:rPr lang="en-US" sz="2400" b="0" i="0" u="none" strike="noStrike" baseline="0" dirty="0">
                <a:solidFill>
                  <a:srgbClr val="000000"/>
                </a:solidFill>
                <a:latin typeface="NimbusSanL-Regu"/>
              </a:rPr>
              <a:t>is characterized by a disruption of the nervous</a:t>
            </a:r>
            <a:r>
              <a:rPr lang="cs-CZ" sz="2400" b="0" i="0" u="none" strike="noStrike" baseline="0" dirty="0">
                <a:solidFill>
                  <a:srgbClr val="000000"/>
                </a:solidFill>
                <a:latin typeface="NimbusSanL-Regu"/>
              </a:rPr>
              <a:t> </a:t>
            </a:r>
            <a:r>
              <a:rPr lang="en-US" sz="2400" b="0" i="0" u="none" strike="noStrike" baseline="0" dirty="0">
                <a:solidFill>
                  <a:srgbClr val="000000"/>
                </a:solidFill>
                <a:latin typeface="NimbusSanL-Regu"/>
              </a:rPr>
              <a:t>activity, states of confusion </a:t>
            </a:r>
            <a:r>
              <a:rPr lang="cs-CZ" sz="2400" b="0" i="0" u="none" strike="noStrike" baseline="0" dirty="0">
                <a:solidFill>
                  <a:srgbClr val="000000"/>
                </a:solidFill>
                <a:latin typeface="NimbusSanL-Regu"/>
              </a:rPr>
              <a:t>up </a:t>
            </a:r>
            <a:r>
              <a:rPr lang="en-US" sz="2400" b="0" i="0" u="none" strike="noStrike" baseline="0" dirty="0">
                <a:solidFill>
                  <a:srgbClr val="000000"/>
                </a:solidFill>
                <a:latin typeface="NimbusSanL-Regu"/>
              </a:rPr>
              <a:t>to loss of</a:t>
            </a:r>
            <a:r>
              <a:rPr lang="cs-CZ" sz="2400" b="0" i="0" u="none" strike="noStrike" baseline="0" dirty="0">
                <a:solidFill>
                  <a:srgbClr val="000000"/>
                </a:solidFill>
                <a:latin typeface="NimbusSanL-Regu"/>
              </a:rPr>
              <a:t> </a:t>
            </a:r>
            <a:r>
              <a:rPr lang="en-US" sz="2400" b="0" i="0" u="none" strike="noStrike" baseline="0" dirty="0">
                <a:solidFill>
                  <a:srgbClr val="000000"/>
                </a:solidFill>
                <a:latin typeface="NimbusSanL-Regu"/>
              </a:rPr>
              <a:t>consciousness. </a:t>
            </a:r>
            <a:endParaRPr lang="cs-CZ" sz="2400" b="0" i="0" u="none" strike="noStrike" baseline="0" dirty="0">
              <a:solidFill>
                <a:srgbClr val="000000"/>
              </a:solidFill>
              <a:latin typeface="NimbusSanL-Regu"/>
            </a:endParaRPr>
          </a:p>
          <a:p>
            <a:r>
              <a:rPr lang="en-US" sz="2400" b="0" i="0" u="none" strike="noStrike" baseline="0" dirty="0">
                <a:solidFill>
                  <a:srgbClr val="000000"/>
                </a:solidFill>
                <a:latin typeface="NimbusSanL-Regu"/>
              </a:rPr>
              <a:t>Death occurs within hours, at high</a:t>
            </a:r>
            <a:r>
              <a:rPr lang="cs-CZ" sz="2400" b="0" i="0" u="none" strike="noStrike" baseline="0" dirty="0">
                <a:solidFill>
                  <a:srgbClr val="000000"/>
                </a:solidFill>
                <a:latin typeface="NimbusSanL-Regu"/>
              </a:rPr>
              <a:t> </a:t>
            </a:r>
            <a:r>
              <a:rPr lang="cs-CZ" sz="2400" b="0" i="0" u="none" strike="noStrike" baseline="0" dirty="0" err="1">
                <a:solidFill>
                  <a:srgbClr val="000000"/>
                </a:solidFill>
                <a:latin typeface="NimbusSanL-Regu"/>
              </a:rPr>
              <a:t>radiation</a:t>
            </a:r>
            <a:r>
              <a:rPr lang="cs-CZ" sz="2400" b="0" i="0" u="none" strike="noStrike" baseline="0" dirty="0">
                <a:solidFill>
                  <a:srgbClr val="000000"/>
                </a:solidFill>
                <a:latin typeface="NimbusSanL-Regu"/>
              </a:rPr>
              <a:t> </a:t>
            </a:r>
            <a:r>
              <a:rPr lang="cs-CZ" sz="2400" b="0" i="0" u="none" strike="noStrike" baseline="0" dirty="0" err="1">
                <a:solidFill>
                  <a:srgbClr val="000000"/>
                </a:solidFill>
                <a:latin typeface="NimbusSanL-Regu"/>
              </a:rPr>
              <a:t>levels</a:t>
            </a:r>
            <a:r>
              <a:rPr lang="cs-CZ" sz="2400" b="0" i="0" u="none" strike="noStrike" baseline="0" dirty="0">
                <a:solidFill>
                  <a:srgbClr val="000000"/>
                </a:solidFill>
                <a:latin typeface="NimbusSanL-Regu"/>
              </a:rPr>
              <a:t> in </a:t>
            </a:r>
            <a:r>
              <a:rPr lang="cs-CZ" sz="2400" b="0" i="0" u="none" strike="noStrike" baseline="0" dirty="0" err="1">
                <a:solidFill>
                  <a:srgbClr val="000000"/>
                </a:solidFill>
                <a:latin typeface="NimbusSanL-Regu"/>
              </a:rPr>
              <a:t>minutes</a:t>
            </a:r>
            <a:r>
              <a:rPr lang="cs-CZ" sz="2400" b="0" i="0" u="none" strike="noStrike" baseline="0" dirty="0">
                <a:solidFill>
                  <a:srgbClr val="000000"/>
                </a:solidFill>
                <a:latin typeface="NimbusSanL-Regu"/>
              </a:rPr>
              <a:t>.</a:t>
            </a:r>
            <a:endParaRPr lang="cs-CZ" sz="2400" dirty="0"/>
          </a:p>
        </p:txBody>
      </p:sp>
    </p:spTree>
    <p:extLst>
      <p:ext uri="{BB962C8B-B14F-4D97-AF65-F5344CB8AC3E}">
        <p14:creationId xmlns:p14="http://schemas.microsoft.com/office/powerpoint/2010/main" val="41918067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327804" y="1105287"/>
            <a:ext cx="11386868" cy="4770537"/>
          </a:xfrm>
          <a:prstGeom prst="rect">
            <a:avLst/>
          </a:prstGeom>
        </p:spPr>
        <p:txBody>
          <a:bodyPr wrap="square">
            <a:spAutoFit/>
          </a:bodyPr>
          <a:lstStyle/>
          <a:p>
            <a:pPr algn="ctr"/>
            <a:r>
              <a:rPr lang="cs-CZ" sz="3200" b="1" i="0" u="none" strike="noStrike" baseline="0" dirty="0" err="1">
                <a:solidFill>
                  <a:srgbClr val="3333B3"/>
                </a:solidFill>
                <a:latin typeface="NimbusSanL-Regu"/>
              </a:rPr>
              <a:t>Hormesis</a:t>
            </a:r>
            <a:endParaRPr lang="cs-CZ" sz="3200" b="1" i="0" u="none" strike="noStrike" baseline="0" dirty="0">
              <a:solidFill>
                <a:srgbClr val="3333B3"/>
              </a:solidFill>
              <a:latin typeface="NimbusSanL-Regu"/>
            </a:endParaRPr>
          </a:p>
          <a:p>
            <a:pPr algn="ctr"/>
            <a:endParaRPr lang="cs-CZ" sz="3200" b="1" i="0" u="none" strike="noStrike" baseline="0" dirty="0">
              <a:solidFill>
                <a:srgbClr val="3333B3"/>
              </a:solidFill>
              <a:latin typeface="NimbusSanL-Regu"/>
            </a:endParaRPr>
          </a:p>
          <a:p>
            <a:r>
              <a:rPr lang="en-US" sz="2400" b="0" i="0" u="none" strike="noStrike" baseline="0" dirty="0">
                <a:solidFill>
                  <a:srgbClr val="000000"/>
                </a:solidFill>
                <a:latin typeface="NimbusSanL-Regu"/>
              </a:rPr>
              <a:t>It means increasing vitality after small doses of radiation (the</a:t>
            </a:r>
            <a:r>
              <a:rPr lang="cs-CZ" sz="2400" b="0" i="0" u="none" strike="noStrike" baseline="0" dirty="0">
                <a:solidFill>
                  <a:srgbClr val="000000"/>
                </a:solidFill>
                <a:latin typeface="NimbusSanL-Regu"/>
              </a:rPr>
              <a:t> </a:t>
            </a:r>
            <a:r>
              <a:rPr lang="en-US" sz="2400" b="0" i="0" u="none" strike="noStrike" baseline="0" dirty="0">
                <a:solidFill>
                  <a:srgbClr val="000000"/>
                </a:solidFill>
                <a:latin typeface="NimbusSanL-Regu"/>
              </a:rPr>
              <a:t>same for some harmful chemicals).</a:t>
            </a:r>
          </a:p>
          <a:p>
            <a:r>
              <a:rPr lang="en-US" sz="2400" b="0" i="0" u="none" strike="noStrike" baseline="0" dirty="0">
                <a:solidFill>
                  <a:srgbClr val="000000"/>
                </a:solidFill>
                <a:latin typeface="NimbusSanL-Regu"/>
              </a:rPr>
              <a:t>It has been demonstrated in bacteria, unicellular eukaryotes,</a:t>
            </a:r>
            <a:r>
              <a:rPr lang="cs-CZ" sz="2400" b="0" i="0" u="none" strike="noStrike" baseline="0" dirty="0">
                <a:solidFill>
                  <a:srgbClr val="000000"/>
                </a:solidFill>
                <a:latin typeface="NimbusSanL-Regu"/>
              </a:rPr>
              <a:t> </a:t>
            </a:r>
            <a:r>
              <a:rPr lang="en-US" sz="2400" b="0" i="0" u="none" strike="noStrike" baseline="0" dirty="0">
                <a:solidFill>
                  <a:srgbClr val="000000"/>
                </a:solidFill>
                <a:latin typeface="NimbusSanL-Regu"/>
              </a:rPr>
              <a:t>plants and some lower animals. In the higher animals it was not</a:t>
            </a:r>
            <a:r>
              <a:rPr lang="cs-CZ" sz="2400" b="0" i="0" u="none" strike="noStrike" baseline="0" dirty="0">
                <a:solidFill>
                  <a:srgbClr val="000000"/>
                </a:solidFill>
                <a:latin typeface="NimbusSanL-Regu"/>
              </a:rPr>
              <a:t> </a:t>
            </a:r>
            <a:r>
              <a:rPr lang="en-US" sz="2400" b="0" i="0" u="none" strike="noStrike" baseline="0" dirty="0">
                <a:solidFill>
                  <a:srgbClr val="000000"/>
                </a:solidFill>
                <a:latin typeface="NimbusSanL-Regu"/>
              </a:rPr>
              <a:t>proven, although it was searched for</a:t>
            </a:r>
            <a:r>
              <a:rPr lang="cs-CZ" sz="2400" b="0" i="0" u="none" strike="noStrike" baseline="0" dirty="0">
                <a:solidFill>
                  <a:srgbClr val="000000"/>
                </a:solidFill>
                <a:latin typeface="NimbusSanL-Regu"/>
              </a:rPr>
              <a:t>. These</a:t>
            </a:r>
            <a:r>
              <a:rPr lang="en-US" sz="2400" b="0" i="0" u="none" strike="noStrike" baseline="0" dirty="0">
                <a:solidFill>
                  <a:srgbClr val="000000"/>
                </a:solidFill>
                <a:latin typeface="NimbusSanL-Regu"/>
              </a:rPr>
              <a:t> attempts </a:t>
            </a:r>
            <a:r>
              <a:rPr lang="cs-CZ" sz="2400" b="0" i="0" u="none" strike="noStrike" baseline="0" dirty="0">
                <a:solidFill>
                  <a:srgbClr val="000000"/>
                </a:solidFill>
                <a:latin typeface="NimbusSanL-Regu"/>
              </a:rPr>
              <a:t>are </a:t>
            </a:r>
            <a:r>
              <a:rPr lang="en-US" sz="2400" b="0" i="0" u="none" strike="noStrike" baseline="0" dirty="0">
                <a:solidFill>
                  <a:srgbClr val="000000"/>
                </a:solidFill>
                <a:latin typeface="NimbusSanL-Regu"/>
              </a:rPr>
              <a:t>today</a:t>
            </a:r>
            <a:r>
              <a:rPr lang="cs-CZ" sz="2400" b="0" i="0" u="none" strike="noStrike" baseline="0" dirty="0">
                <a:solidFill>
                  <a:srgbClr val="000000"/>
                </a:solidFill>
                <a:latin typeface="NimbusSanL-Regu"/>
              </a:rPr>
              <a:t> </a:t>
            </a:r>
            <a:r>
              <a:rPr lang="en-US" sz="2400" b="0" i="0" u="none" strike="noStrike" baseline="0" dirty="0">
                <a:solidFill>
                  <a:srgbClr val="000000"/>
                </a:solidFill>
                <a:latin typeface="NimbusSanL-Regu"/>
              </a:rPr>
              <a:t>unacceptable for ethical reasons (the 40s and 50s of the 20</a:t>
            </a:r>
            <a:r>
              <a:rPr lang="en-US" sz="2400" b="0" i="0" u="none" strike="noStrike" baseline="30000" dirty="0">
                <a:solidFill>
                  <a:srgbClr val="000000"/>
                </a:solidFill>
                <a:latin typeface="NimbusSanL-Regu"/>
              </a:rPr>
              <a:t>th</a:t>
            </a:r>
            <a:r>
              <a:rPr lang="cs-CZ" sz="2400" b="0" i="0" u="none" strike="noStrike" baseline="0" dirty="0">
                <a:solidFill>
                  <a:srgbClr val="000000"/>
                </a:solidFill>
                <a:latin typeface="NimbusSanL-Regu"/>
              </a:rPr>
              <a:t> </a:t>
            </a:r>
            <a:r>
              <a:rPr lang="cs-CZ" sz="2400" b="0" i="0" u="none" strike="noStrike" baseline="0" dirty="0" err="1">
                <a:solidFill>
                  <a:srgbClr val="000000"/>
                </a:solidFill>
                <a:latin typeface="NimbusSanL-Regu"/>
              </a:rPr>
              <a:t>century</a:t>
            </a:r>
            <a:r>
              <a:rPr lang="cs-CZ" sz="2400" b="0" i="0" u="none" strike="noStrike" baseline="0" dirty="0">
                <a:solidFill>
                  <a:srgbClr val="000000"/>
                </a:solidFill>
                <a:latin typeface="NimbusSanL-Regu"/>
              </a:rPr>
              <a:t>).</a:t>
            </a:r>
          </a:p>
          <a:p>
            <a:endParaRPr lang="cs-CZ" sz="2400" b="0" i="0" u="none" strike="noStrike" baseline="0" dirty="0">
              <a:solidFill>
                <a:srgbClr val="000000"/>
              </a:solidFill>
              <a:latin typeface="NimbusSanL-Regu"/>
            </a:endParaRPr>
          </a:p>
          <a:p>
            <a:r>
              <a:rPr lang="cs-CZ" sz="2400" b="0" i="0" u="none" strike="noStrike" baseline="0" dirty="0" err="1">
                <a:solidFill>
                  <a:srgbClr val="3333B3"/>
                </a:solidFill>
                <a:latin typeface="NimbusSanL-Regu"/>
              </a:rPr>
              <a:t>Linear</a:t>
            </a:r>
            <a:r>
              <a:rPr lang="cs-CZ" sz="2400" b="0" i="0" u="none" strike="noStrike" baseline="0" dirty="0">
                <a:solidFill>
                  <a:srgbClr val="3333B3"/>
                </a:solidFill>
                <a:latin typeface="NimbusSanL-Regu"/>
              </a:rPr>
              <a:t> Model</a:t>
            </a:r>
          </a:p>
          <a:p>
            <a:r>
              <a:rPr lang="en-US" sz="2400" b="0" i="0" u="none" strike="noStrike" baseline="0" dirty="0">
                <a:solidFill>
                  <a:srgbClr val="000000"/>
                </a:solidFill>
                <a:latin typeface="NimbusSanL-Regu"/>
              </a:rPr>
              <a:t>So far, it is generally accepted</a:t>
            </a:r>
            <a:r>
              <a:rPr lang="cs-CZ" sz="2400" b="0" i="0" u="none" strike="noStrike" baseline="0" dirty="0">
                <a:solidFill>
                  <a:srgbClr val="000000"/>
                </a:solidFill>
                <a:latin typeface="NimbusSanL-Regu"/>
              </a:rPr>
              <a:t>.</a:t>
            </a:r>
            <a:r>
              <a:rPr lang="cs-CZ" sz="2400" b="0" i="0" u="none" strike="noStrike" dirty="0">
                <a:solidFill>
                  <a:srgbClr val="000000"/>
                </a:solidFill>
                <a:latin typeface="NimbusSanL-Regu"/>
              </a:rPr>
              <a:t> I</a:t>
            </a:r>
            <a:r>
              <a:rPr lang="en-US" sz="2400" b="0" i="0" u="none" strike="noStrike" baseline="0" dirty="0">
                <a:solidFill>
                  <a:srgbClr val="000000"/>
                </a:solidFill>
                <a:latin typeface="NimbusSanL-Regu"/>
              </a:rPr>
              <a:t>t allows </a:t>
            </a:r>
            <a:r>
              <a:rPr lang="en-US" sz="2400" b="0" i="0" u="none" strike="noStrike" baseline="0" dirty="0" err="1">
                <a:solidFill>
                  <a:srgbClr val="000000"/>
                </a:solidFill>
                <a:latin typeface="NimbusSanL-Regu"/>
              </a:rPr>
              <a:t>estima</a:t>
            </a:r>
            <a:r>
              <a:rPr lang="cs-CZ" sz="2400" b="0" i="0" u="none" strike="noStrike" baseline="0" dirty="0" err="1">
                <a:solidFill>
                  <a:srgbClr val="000000"/>
                </a:solidFill>
                <a:latin typeface="NimbusSanL-Regu"/>
              </a:rPr>
              <a:t>te</a:t>
            </a:r>
            <a:r>
              <a:rPr lang="en-US" sz="2400" b="0" i="0" u="none" strike="noStrike" baseline="0" dirty="0">
                <a:solidFill>
                  <a:srgbClr val="000000"/>
                </a:solidFill>
                <a:latin typeface="NimbusSanL-Regu"/>
              </a:rPr>
              <a:t> of health</a:t>
            </a:r>
            <a:r>
              <a:rPr lang="cs-CZ" sz="2400" b="0" i="0" u="none" strike="noStrike" baseline="0" dirty="0">
                <a:solidFill>
                  <a:srgbClr val="000000"/>
                </a:solidFill>
                <a:latin typeface="NimbusSanL-Regu"/>
              </a:rPr>
              <a:t> </a:t>
            </a:r>
            <a:r>
              <a:rPr lang="en-US" sz="2400" b="0" i="0" u="none" strike="noStrike" baseline="0" dirty="0">
                <a:solidFill>
                  <a:srgbClr val="000000"/>
                </a:solidFill>
                <a:latin typeface="NimbusSanL-Regu"/>
              </a:rPr>
              <a:t>damage even </a:t>
            </a:r>
            <a:r>
              <a:rPr lang="cs-CZ" sz="2400" b="0" i="0" u="none" strike="noStrike" baseline="0" dirty="0">
                <a:solidFill>
                  <a:srgbClr val="000000"/>
                </a:solidFill>
                <a:latin typeface="NimbusSanL-Regu"/>
              </a:rPr>
              <a:t>in </a:t>
            </a:r>
            <a:r>
              <a:rPr lang="cs-CZ" sz="2400" b="0" i="0" u="none" strike="noStrike" baseline="0" dirty="0" err="1">
                <a:solidFill>
                  <a:srgbClr val="000000"/>
                </a:solidFill>
                <a:latin typeface="NimbusSanL-Regu"/>
              </a:rPr>
              <a:t>the</a:t>
            </a:r>
            <a:r>
              <a:rPr lang="cs-CZ" sz="2400" b="0" i="0" u="none" strike="noStrike" baseline="0" dirty="0">
                <a:solidFill>
                  <a:srgbClr val="000000"/>
                </a:solidFill>
                <a:latin typeface="NimbusSanL-Regu"/>
              </a:rPr>
              <a:t> case </a:t>
            </a:r>
            <a:r>
              <a:rPr lang="cs-CZ" sz="2400" b="0" i="0" u="none" strike="noStrike" baseline="0" dirty="0" err="1">
                <a:solidFill>
                  <a:srgbClr val="000000"/>
                </a:solidFill>
                <a:latin typeface="NimbusSanL-Regu"/>
              </a:rPr>
              <a:t>of</a:t>
            </a:r>
            <a:r>
              <a:rPr lang="cs-CZ" sz="2400" b="0" i="0" u="none" strike="noStrike" baseline="0" dirty="0">
                <a:solidFill>
                  <a:srgbClr val="000000"/>
                </a:solidFill>
                <a:latin typeface="NimbusSanL-Regu"/>
              </a:rPr>
              <a:t> </a:t>
            </a:r>
            <a:r>
              <a:rPr lang="en-US" sz="2400" b="0" i="0" u="none" strike="noStrike" baseline="0" dirty="0">
                <a:solidFill>
                  <a:srgbClr val="000000"/>
                </a:solidFill>
                <a:latin typeface="NimbusSanL-Regu"/>
              </a:rPr>
              <a:t>uneven exposure of the population.</a:t>
            </a:r>
            <a:endParaRPr lang="cs-CZ" sz="2400" dirty="0"/>
          </a:p>
        </p:txBody>
      </p:sp>
    </p:spTree>
    <p:extLst>
      <p:ext uri="{BB962C8B-B14F-4D97-AF65-F5344CB8AC3E}">
        <p14:creationId xmlns:p14="http://schemas.microsoft.com/office/powerpoint/2010/main" val="22749790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362309" y="1120676"/>
            <a:ext cx="11421374" cy="3662541"/>
          </a:xfrm>
          <a:prstGeom prst="rect">
            <a:avLst/>
          </a:prstGeom>
        </p:spPr>
        <p:txBody>
          <a:bodyPr wrap="square">
            <a:spAutoFit/>
          </a:bodyPr>
          <a:lstStyle/>
          <a:p>
            <a:pPr algn="ctr"/>
            <a:r>
              <a:rPr lang="cs-CZ" sz="3200" b="1" i="0" u="none" strike="noStrike" baseline="0" dirty="0" err="1">
                <a:solidFill>
                  <a:srgbClr val="3333B3"/>
                </a:solidFill>
                <a:latin typeface="NimbusSanL-Regu"/>
              </a:rPr>
              <a:t>Radiation</a:t>
            </a:r>
            <a:r>
              <a:rPr lang="cs-CZ" sz="3200" b="1" i="0" u="none" strike="noStrike" baseline="0" dirty="0">
                <a:solidFill>
                  <a:srgbClr val="3333B3"/>
                </a:solidFill>
                <a:latin typeface="NimbusSanL-Regu"/>
              </a:rPr>
              <a:t> </a:t>
            </a:r>
            <a:r>
              <a:rPr lang="cs-CZ" sz="3200" b="1" i="0" u="none" strike="noStrike" baseline="0" dirty="0" err="1">
                <a:solidFill>
                  <a:srgbClr val="3333B3"/>
                </a:solidFill>
                <a:latin typeface="NimbusSanL-Regu"/>
              </a:rPr>
              <a:t>load</a:t>
            </a:r>
            <a:r>
              <a:rPr lang="cs-CZ" sz="3200" b="1" i="0" u="none" strike="noStrike" baseline="0" dirty="0">
                <a:solidFill>
                  <a:srgbClr val="3333B3"/>
                </a:solidFill>
                <a:latin typeface="NimbusSanL-Regu"/>
              </a:rPr>
              <a:t> </a:t>
            </a:r>
            <a:r>
              <a:rPr lang="cs-CZ" sz="3200" b="1" i="0" u="none" strike="noStrike" baseline="0" dirty="0" err="1">
                <a:solidFill>
                  <a:srgbClr val="3333B3"/>
                </a:solidFill>
                <a:latin typeface="NimbusSanL-Regu"/>
              </a:rPr>
              <a:t>of</a:t>
            </a:r>
            <a:r>
              <a:rPr lang="cs-CZ" sz="3200" b="1" i="0" u="none" strike="noStrike" baseline="0" dirty="0">
                <a:solidFill>
                  <a:srgbClr val="3333B3"/>
                </a:solidFill>
                <a:latin typeface="NimbusSanL-Regu"/>
              </a:rPr>
              <a:t> </a:t>
            </a:r>
            <a:r>
              <a:rPr lang="cs-CZ" sz="3200" b="1" i="0" u="none" strike="noStrike" baseline="0" dirty="0" err="1">
                <a:solidFill>
                  <a:srgbClr val="3333B3"/>
                </a:solidFill>
                <a:latin typeface="NimbusSanL-Regu"/>
              </a:rPr>
              <a:t>population</a:t>
            </a:r>
            <a:endParaRPr lang="cs-CZ" sz="3200" b="1" i="0" u="none" strike="noStrike" baseline="0" dirty="0">
              <a:solidFill>
                <a:srgbClr val="3333B3"/>
              </a:solidFill>
              <a:latin typeface="NimbusSanL-Regu"/>
            </a:endParaRPr>
          </a:p>
          <a:p>
            <a:endParaRPr lang="cs-CZ" sz="3200" b="1" i="0" u="none" strike="noStrike" baseline="0" dirty="0">
              <a:solidFill>
                <a:srgbClr val="3333B3"/>
              </a:solidFill>
              <a:latin typeface="NimbusSanL-Regu"/>
            </a:endParaRPr>
          </a:p>
          <a:p>
            <a:r>
              <a:rPr lang="en-US" sz="2400" b="0" i="0" u="none" strike="noStrike" baseline="0" dirty="0">
                <a:solidFill>
                  <a:srgbClr val="000000"/>
                </a:solidFill>
                <a:latin typeface="NimbusSanL-Regu"/>
              </a:rPr>
              <a:t>The sources of radiation load vary according to the </a:t>
            </a:r>
            <a:r>
              <a:rPr lang="en-US" sz="2400" b="0" i="0" u="sng" strike="noStrike" baseline="0" dirty="0">
                <a:solidFill>
                  <a:srgbClr val="000000"/>
                </a:solidFill>
                <a:latin typeface="NimbusSanL-Regu"/>
              </a:rPr>
              <a:t>living</a:t>
            </a:r>
            <a:r>
              <a:rPr lang="cs-CZ" sz="2400" b="0" i="0" u="sng" strike="noStrike" baseline="0" dirty="0">
                <a:solidFill>
                  <a:srgbClr val="000000"/>
                </a:solidFill>
                <a:latin typeface="NimbusSanL-Regu"/>
              </a:rPr>
              <a:t> </a:t>
            </a:r>
            <a:r>
              <a:rPr lang="en-US" sz="2400" b="0" i="0" u="sng" strike="noStrike" baseline="0" dirty="0">
                <a:solidFill>
                  <a:srgbClr val="000000"/>
                </a:solidFill>
                <a:latin typeface="NimbusSanL-Regu"/>
              </a:rPr>
              <a:t>conditions </a:t>
            </a:r>
            <a:r>
              <a:rPr lang="en-US" sz="2400" b="0" i="0" u="none" strike="noStrike" baseline="0" dirty="0">
                <a:solidFill>
                  <a:srgbClr val="000000"/>
                </a:solidFill>
                <a:latin typeface="NimbusSanL-Regu"/>
              </a:rPr>
              <a:t>of the population. </a:t>
            </a:r>
            <a:endParaRPr lang="cs-CZ" sz="2400" b="0" i="0" u="none" strike="noStrike" baseline="0" dirty="0">
              <a:solidFill>
                <a:srgbClr val="000000"/>
              </a:solidFill>
              <a:latin typeface="NimbusSanL-Regu"/>
            </a:endParaRPr>
          </a:p>
          <a:p>
            <a:endParaRPr lang="cs-CZ" sz="2400" b="0" i="0" u="none" strike="noStrike" baseline="0" dirty="0">
              <a:solidFill>
                <a:srgbClr val="000000"/>
              </a:solidFill>
              <a:latin typeface="NimbusSanL-Regu"/>
            </a:endParaRPr>
          </a:p>
          <a:p>
            <a:r>
              <a:rPr lang="en-US" sz="2400" b="0" i="0" u="none" strike="noStrike" baseline="0" dirty="0">
                <a:solidFill>
                  <a:srgbClr val="000000"/>
                </a:solidFill>
                <a:latin typeface="NimbusSanL-Regu"/>
              </a:rPr>
              <a:t>For our population (that part that</a:t>
            </a:r>
            <a:r>
              <a:rPr lang="cs-CZ" sz="2400" b="0" i="0" u="none" strike="noStrike" baseline="0" dirty="0">
                <a:solidFill>
                  <a:srgbClr val="000000"/>
                </a:solidFill>
                <a:latin typeface="NimbusSanL-Regu"/>
              </a:rPr>
              <a:t> </a:t>
            </a:r>
            <a:r>
              <a:rPr lang="en-US" sz="2400" b="0" i="0" u="none" strike="noStrike" baseline="0" dirty="0">
                <a:solidFill>
                  <a:srgbClr val="000000"/>
                </a:solidFill>
                <a:latin typeface="NimbusSanL-Regu"/>
              </a:rPr>
              <a:t>does not have a professional exposure to ionizing radiation)</a:t>
            </a:r>
            <a:r>
              <a:rPr lang="cs-CZ" sz="2400" b="0" i="0" u="none" strike="noStrike" baseline="0" dirty="0">
                <a:solidFill>
                  <a:srgbClr val="000000"/>
                </a:solidFill>
                <a:latin typeface="NimbusSanL-Regu"/>
              </a:rPr>
              <a:t> </a:t>
            </a:r>
            <a:r>
              <a:rPr lang="en-US" sz="2400" b="0" i="0" u="none" strike="noStrike" baseline="0" dirty="0">
                <a:solidFill>
                  <a:srgbClr val="000000"/>
                </a:solidFill>
                <a:latin typeface="NimbusSanL-Regu"/>
              </a:rPr>
              <a:t>approximately </a:t>
            </a:r>
            <a:r>
              <a:rPr lang="en-US" sz="2400" b="0" i="0" u="sng" strike="noStrike" baseline="0" dirty="0">
                <a:solidFill>
                  <a:srgbClr val="000000"/>
                </a:solidFill>
                <a:latin typeface="NimbusSanL-Regu"/>
              </a:rPr>
              <a:t>one third </a:t>
            </a:r>
            <a:r>
              <a:rPr lang="en-US" sz="2400" b="0" i="0" u="none" strike="noStrike" baseline="0" dirty="0">
                <a:solidFill>
                  <a:srgbClr val="000000"/>
                </a:solidFill>
                <a:latin typeface="NimbusSanL-Regu"/>
              </a:rPr>
              <a:t>of the yearly dose equivalent is from radon, </a:t>
            </a:r>
            <a:r>
              <a:rPr lang="en-US" sz="2400" b="0" i="0" u="sng" strike="noStrike" baseline="0" dirty="0">
                <a:solidFill>
                  <a:srgbClr val="000000"/>
                </a:solidFill>
                <a:latin typeface="NimbusSanL-Regu"/>
              </a:rPr>
              <a:t>another third </a:t>
            </a:r>
            <a:r>
              <a:rPr lang="en-US" sz="2400" b="0" i="0" u="none" strike="noStrike" baseline="0" dirty="0">
                <a:solidFill>
                  <a:srgbClr val="000000"/>
                </a:solidFill>
                <a:latin typeface="NimbusSanL-Regu"/>
              </a:rPr>
              <a:t>is divided by radiation from the</a:t>
            </a:r>
            <a:r>
              <a:rPr lang="cs-CZ" sz="2400" b="0" i="0" u="none" strike="noStrike" baseline="0" dirty="0">
                <a:solidFill>
                  <a:srgbClr val="000000"/>
                </a:solidFill>
                <a:latin typeface="NimbusSanL-Regu"/>
              </a:rPr>
              <a:t> </a:t>
            </a:r>
            <a:r>
              <a:rPr lang="en-US" sz="2400" b="0" i="0" u="none" strike="noStrike" baseline="0" dirty="0">
                <a:solidFill>
                  <a:srgbClr val="000000"/>
                </a:solidFill>
                <a:latin typeface="NimbusSanL-Regu"/>
              </a:rPr>
              <a:t>environment (radioisotopes in building materials, air, soil, etc.)</a:t>
            </a:r>
            <a:r>
              <a:rPr lang="cs-CZ" sz="2400" b="0" i="0" u="none" strike="noStrike" baseline="0" dirty="0">
                <a:solidFill>
                  <a:srgbClr val="000000"/>
                </a:solidFill>
                <a:latin typeface="NimbusSanL-Regu"/>
              </a:rPr>
              <a:t> </a:t>
            </a:r>
            <a:r>
              <a:rPr lang="en-US" sz="2400" b="0" i="0" u="none" strike="noStrike" baseline="0" dirty="0">
                <a:solidFill>
                  <a:srgbClr val="000000"/>
                </a:solidFill>
                <a:latin typeface="NimbusSanL-Regu"/>
              </a:rPr>
              <a:t>and radioisotopes from our organism itself (including the</a:t>
            </a:r>
            <a:r>
              <a:rPr lang="cs-CZ" sz="2400" b="0" i="0" u="none" strike="noStrike" baseline="0" dirty="0">
                <a:solidFill>
                  <a:srgbClr val="000000"/>
                </a:solidFill>
                <a:latin typeface="NimbusSanL-Regu"/>
              </a:rPr>
              <a:t> </a:t>
            </a:r>
            <a:r>
              <a:rPr lang="en-US" sz="2400" b="0" i="0" u="none" strike="noStrike" baseline="0" dirty="0">
                <a:solidFill>
                  <a:srgbClr val="000000"/>
                </a:solidFill>
                <a:latin typeface="NimbusSanL-Regu"/>
              </a:rPr>
              <a:t>mentioned C</a:t>
            </a:r>
            <a:r>
              <a:rPr lang="en-US" sz="2400" b="0" i="0" u="none" strike="noStrike" baseline="30000" dirty="0">
                <a:solidFill>
                  <a:srgbClr val="000000"/>
                </a:solidFill>
                <a:latin typeface="NimbusSanL-Regu"/>
              </a:rPr>
              <a:t>14</a:t>
            </a:r>
            <a:r>
              <a:rPr lang="en-US" sz="2400" b="0" i="0" u="none" strike="noStrike" baseline="0" dirty="0">
                <a:solidFill>
                  <a:srgbClr val="000000"/>
                </a:solidFill>
                <a:latin typeface="NimbusSanL-Regu"/>
              </a:rPr>
              <a:t>), </a:t>
            </a:r>
            <a:r>
              <a:rPr lang="en-US" sz="2400" b="0" i="0" u="sng" strike="noStrike" baseline="0" dirty="0">
                <a:solidFill>
                  <a:srgbClr val="000000"/>
                </a:solidFill>
                <a:latin typeface="NimbusSanL-Regu"/>
              </a:rPr>
              <a:t>the remaining </a:t>
            </a:r>
            <a:r>
              <a:rPr lang="cs-CZ" sz="2400" b="0" i="0" u="none" strike="noStrike" baseline="0" dirty="0" err="1">
                <a:solidFill>
                  <a:srgbClr val="000000"/>
                </a:solidFill>
                <a:latin typeface="NimbusSanL-Regu"/>
              </a:rPr>
              <a:t>is</a:t>
            </a:r>
            <a:r>
              <a:rPr lang="cs-CZ" sz="2400" b="0" i="0" u="none" strike="noStrike" baseline="0" dirty="0">
                <a:solidFill>
                  <a:srgbClr val="000000"/>
                </a:solidFill>
                <a:latin typeface="NimbusSanL-Regu"/>
              </a:rPr>
              <a:t> </a:t>
            </a:r>
            <a:r>
              <a:rPr lang="cs-CZ" sz="2400" b="0" i="0" u="none" strike="noStrike" baseline="0" dirty="0" err="1">
                <a:solidFill>
                  <a:srgbClr val="000000"/>
                </a:solidFill>
                <a:latin typeface="NimbusSanL-Regu"/>
              </a:rPr>
              <a:t>from</a:t>
            </a:r>
            <a:r>
              <a:rPr lang="cs-CZ" sz="2400" b="0" i="0" u="none" strike="noStrike" baseline="0" dirty="0">
                <a:solidFill>
                  <a:srgbClr val="000000"/>
                </a:solidFill>
                <a:latin typeface="NimbusSanL-Regu"/>
              </a:rPr>
              <a:t> </a:t>
            </a:r>
            <a:r>
              <a:rPr lang="en-US" sz="2400" b="0" i="0" u="none" strike="noStrike" baseline="0" dirty="0">
                <a:solidFill>
                  <a:srgbClr val="000000"/>
                </a:solidFill>
                <a:latin typeface="NimbusSanL-Regu"/>
              </a:rPr>
              <a:t>cosmic radiation and</a:t>
            </a:r>
            <a:r>
              <a:rPr lang="cs-CZ" sz="2400" b="0" i="0" u="none" strike="noStrike" baseline="0" dirty="0">
                <a:solidFill>
                  <a:srgbClr val="000000"/>
                </a:solidFill>
                <a:latin typeface="NimbusSanL-Regu"/>
              </a:rPr>
              <a:t> </a:t>
            </a:r>
            <a:r>
              <a:rPr lang="cs-CZ" sz="2400" b="0" i="0" u="none" strike="noStrike" baseline="0" dirty="0" err="1">
                <a:solidFill>
                  <a:srgbClr val="000000"/>
                </a:solidFill>
                <a:latin typeface="NimbusSanL-Regu"/>
              </a:rPr>
              <a:t>artificial</a:t>
            </a:r>
            <a:r>
              <a:rPr lang="cs-CZ" sz="2400" b="0" i="0" u="none" strike="noStrike" baseline="0" dirty="0">
                <a:solidFill>
                  <a:srgbClr val="000000"/>
                </a:solidFill>
                <a:latin typeface="NimbusSanL-Regu"/>
              </a:rPr>
              <a:t> </a:t>
            </a:r>
            <a:r>
              <a:rPr lang="cs-CZ" sz="2400" b="0" i="0" u="none" strike="noStrike" baseline="0" dirty="0" err="1">
                <a:solidFill>
                  <a:srgbClr val="000000"/>
                </a:solidFill>
                <a:latin typeface="NimbusSanL-Regu"/>
              </a:rPr>
              <a:t>resurces</a:t>
            </a:r>
            <a:r>
              <a:rPr lang="cs-CZ" sz="2400" b="0" i="0" u="none" strike="noStrike" baseline="0" dirty="0">
                <a:solidFill>
                  <a:srgbClr val="000000"/>
                </a:solidFill>
                <a:latin typeface="NimbusSanL-Regu"/>
              </a:rPr>
              <a:t>.</a:t>
            </a:r>
            <a:endParaRPr lang="cs-CZ" sz="2400" dirty="0"/>
          </a:p>
        </p:txBody>
      </p:sp>
    </p:spTree>
    <p:extLst>
      <p:ext uri="{BB962C8B-B14F-4D97-AF65-F5344CB8AC3E}">
        <p14:creationId xmlns:p14="http://schemas.microsoft.com/office/powerpoint/2010/main" val="27140333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2"/>
          <a:stretch>
            <a:fillRect/>
          </a:stretch>
        </p:blipFill>
        <p:spPr>
          <a:xfrm>
            <a:off x="1863080" y="998769"/>
            <a:ext cx="8564998" cy="5686701"/>
          </a:xfrm>
          <a:prstGeom prst="rect">
            <a:avLst/>
          </a:prstGeom>
        </p:spPr>
      </p:pic>
      <p:sp>
        <p:nvSpPr>
          <p:cNvPr id="3" name="Obdélník 2"/>
          <p:cNvSpPr/>
          <p:nvPr/>
        </p:nvSpPr>
        <p:spPr>
          <a:xfrm>
            <a:off x="1306978" y="172530"/>
            <a:ext cx="9868151" cy="584775"/>
          </a:xfrm>
          <a:prstGeom prst="rect">
            <a:avLst/>
          </a:prstGeom>
        </p:spPr>
        <p:txBody>
          <a:bodyPr wrap="none">
            <a:spAutoFit/>
          </a:bodyPr>
          <a:lstStyle/>
          <a:p>
            <a:r>
              <a:rPr lang="cs-CZ" sz="3200" b="1" i="0" u="none" strike="noStrike" baseline="0" dirty="0" err="1">
                <a:solidFill>
                  <a:srgbClr val="3333B3"/>
                </a:solidFill>
                <a:latin typeface="NimbusSanL-Regu"/>
              </a:rPr>
              <a:t>Nuclear</a:t>
            </a:r>
            <a:r>
              <a:rPr lang="cs-CZ" sz="3200" b="1" i="0" u="none" strike="noStrike" baseline="0" dirty="0">
                <a:solidFill>
                  <a:srgbClr val="3333B3"/>
                </a:solidFill>
                <a:latin typeface="NimbusSanL-Regu"/>
              </a:rPr>
              <a:t> </a:t>
            </a:r>
            <a:r>
              <a:rPr lang="cs-CZ" sz="3200" b="1" i="0" u="none" strike="noStrike" baseline="0" dirty="0" err="1">
                <a:solidFill>
                  <a:srgbClr val="3333B3"/>
                </a:solidFill>
                <a:latin typeface="NimbusSanL-Regu"/>
              </a:rPr>
              <a:t>power</a:t>
            </a:r>
            <a:r>
              <a:rPr lang="cs-CZ" sz="3200" b="1" i="0" u="none" strike="noStrike" baseline="0" dirty="0">
                <a:solidFill>
                  <a:srgbClr val="3333B3"/>
                </a:solidFill>
                <a:latin typeface="NimbusSanL-Regu"/>
              </a:rPr>
              <a:t> </a:t>
            </a:r>
            <a:r>
              <a:rPr lang="cs-CZ" sz="3200" b="1" dirty="0">
                <a:solidFill>
                  <a:srgbClr val="3333B3"/>
                </a:solidFill>
                <a:latin typeface="NimbusSanL-Regu"/>
              </a:rPr>
              <a:t>station </a:t>
            </a:r>
            <a:r>
              <a:rPr lang="cs-CZ" sz="3200" b="1" dirty="0" err="1">
                <a:solidFill>
                  <a:srgbClr val="3333B3"/>
                </a:solidFill>
                <a:latin typeface="NimbusSanL-Regu"/>
              </a:rPr>
              <a:t>at</a:t>
            </a:r>
            <a:r>
              <a:rPr lang="cs-CZ" sz="3200" b="1" dirty="0">
                <a:solidFill>
                  <a:srgbClr val="3333B3"/>
                </a:solidFill>
                <a:latin typeface="NimbusSanL-Regu"/>
              </a:rPr>
              <a:t> </a:t>
            </a:r>
            <a:r>
              <a:rPr lang="en-US" sz="3200" b="1" i="0" u="none" strike="noStrike" baseline="0" dirty="0" err="1">
                <a:solidFill>
                  <a:srgbClr val="3333B3"/>
                </a:solidFill>
                <a:latin typeface="NimbusSanL-Regu"/>
              </a:rPr>
              <a:t>Jaslovské</a:t>
            </a:r>
            <a:r>
              <a:rPr lang="en-US" sz="3200" b="1" i="0" u="none" strike="noStrike" baseline="0" dirty="0">
                <a:solidFill>
                  <a:srgbClr val="3333B3"/>
                </a:solidFill>
                <a:latin typeface="NimbusSanL-Regu"/>
              </a:rPr>
              <a:t> </a:t>
            </a:r>
            <a:r>
              <a:rPr lang="en-US" sz="3200" b="1" i="0" u="none" strike="noStrike" baseline="0" dirty="0" err="1">
                <a:solidFill>
                  <a:srgbClr val="3333B3"/>
                </a:solidFill>
                <a:latin typeface="NimbusSanL-Regu"/>
              </a:rPr>
              <a:t>Bohunice</a:t>
            </a:r>
            <a:r>
              <a:rPr lang="en-US" sz="3200" b="1" i="0" u="none" strike="noStrike" baseline="0" dirty="0">
                <a:solidFill>
                  <a:srgbClr val="3333B3"/>
                </a:solidFill>
                <a:latin typeface="NimbusSanL-Regu"/>
              </a:rPr>
              <a:t> 1 (Block A1)</a:t>
            </a:r>
            <a:endParaRPr lang="cs-CZ" sz="3200" b="1" dirty="0"/>
          </a:p>
        </p:txBody>
      </p:sp>
    </p:spTree>
    <p:extLst>
      <p:ext uri="{BB962C8B-B14F-4D97-AF65-F5344CB8AC3E}">
        <p14:creationId xmlns:p14="http://schemas.microsoft.com/office/powerpoint/2010/main" val="223760926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396815" y="1305342"/>
            <a:ext cx="11386868" cy="4185761"/>
          </a:xfrm>
          <a:prstGeom prst="rect">
            <a:avLst/>
          </a:prstGeom>
        </p:spPr>
        <p:txBody>
          <a:bodyPr wrap="square">
            <a:spAutoFit/>
          </a:bodyPr>
          <a:lstStyle/>
          <a:p>
            <a:pPr algn="ctr"/>
            <a:r>
              <a:rPr lang="en-US" sz="3200" b="1" dirty="0">
                <a:solidFill>
                  <a:schemeClr val="accent1"/>
                </a:solidFill>
              </a:rPr>
              <a:t>Comment</a:t>
            </a:r>
            <a:endParaRPr lang="cs-CZ" sz="3200" b="1" dirty="0">
              <a:solidFill>
                <a:schemeClr val="accent1"/>
              </a:solidFill>
            </a:endParaRPr>
          </a:p>
          <a:p>
            <a:br>
              <a:rPr lang="en-US" dirty="0"/>
            </a:br>
            <a:r>
              <a:rPr lang="en-US" sz="2400" dirty="0"/>
              <a:t>We are trying to </a:t>
            </a:r>
            <a:r>
              <a:rPr lang="en-US" sz="2400" u="sng" dirty="0"/>
              <a:t>reduce population burdens </a:t>
            </a:r>
            <a:r>
              <a:rPr lang="cs-CZ" sz="2400" dirty="0"/>
              <a:t>(</a:t>
            </a:r>
            <a:r>
              <a:rPr lang="cs-CZ" sz="2400" dirty="0" err="1"/>
              <a:t>from</a:t>
            </a:r>
            <a:r>
              <a:rPr lang="cs-CZ" sz="2400" dirty="0"/>
              <a:t> </a:t>
            </a:r>
            <a:r>
              <a:rPr lang="en-US" sz="2400" dirty="0" err="1"/>
              <a:t>investigati</a:t>
            </a:r>
            <a:r>
              <a:rPr lang="cs-CZ" sz="2400" dirty="0"/>
              <a:t>on</a:t>
            </a:r>
            <a:r>
              <a:rPr lang="en-US" sz="2400" dirty="0"/>
              <a:t> methods</a:t>
            </a:r>
            <a:r>
              <a:rPr lang="cs-CZ" sz="2400" dirty="0"/>
              <a:t>) by </a:t>
            </a:r>
            <a:r>
              <a:rPr lang="en-US" sz="2400" dirty="0"/>
              <a:t>replacing ionizing radiation </a:t>
            </a:r>
            <a:r>
              <a:rPr lang="cs-CZ" sz="2400" dirty="0" err="1"/>
              <a:t>methods</a:t>
            </a:r>
            <a:r>
              <a:rPr lang="cs-CZ" sz="2400" dirty="0"/>
              <a:t> by </a:t>
            </a:r>
            <a:r>
              <a:rPr lang="en-US" sz="2400" dirty="0"/>
              <a:t>other imaging</a:t>
            </a:r>
            <a:r>
              <a:rPr lang="cs-CZ" sz="2400" dirty="0"/>
              <a:t> </a:t>
            </a:r>
            <a:r>
              <a:rPr lang="en-US" sz="2400" dirty="0"/>
              <a:t>methods</a:t>
            </a:r>
            <a:r>
              <a:rPr lang="cs-CZ" sz="2400" dirty="0"/>
              <a:t> -</a:t>
            </a:r>
            <a:r>
              <a:rPr lang="en-US" sz="2400" dirty="0"/>
              <a:t> by replacing x-rays with an</a:t>
            </a:r>
            <a:r>
              <a:rPr lang="cs-CZ" sz="2400" dirty="0"/>
              <a:t> </a:t>
            </a:r>
            <a:r>
              <a:rPr lang="en-US" sz="2400" dirty="0"/>
              <a:t>ionizing radiation (represents a significantly lower load).</a:t>
            </a:r>
            <a:endParaRPr lang="cs-CZ" sz="2400" dirty="0"/>
          </a:p>
          <a:p>
            <a:br>
              <a:rPr lang="en-US" sz="2400" dirty="0"/>
            </a:br>
            <a:r>
              <a:rPr lang="en-US" sz="2400" dirty="0"/>
              <a:t>We </a:t>
            </a:r>
            <a:r>
              <a:rPr lang="en-US" sz="2400" u="sng" dirty="0"/>
              <a:t>protect the workplace surroundings </a:t>
            </a:r>
            <a:r>
              <a:rPr lang="en-US" sz="2400" dirty="0"/>
              <a:t>(barite plasters and concrete - with content</a:t>
            </a:r>
            <a:br>
              <a:rPr lang="en-US" sz="2400" dirty="0"/>
            </a:br>
            <a:r>
              <a:rPr lang="en-US" sz="2400" dirty="0"/>
              <a:t>barium </a:t>
            </a:r>
            <a:r>
              <a:rPr lang="en-US" sz="2400" dirty="0" err="1"/>
              <a:t>sulphate</a:t>
            </a:r>
            <a:r>
              <a:rPr lang="en-US" sz="2400" dirty="0"/>
              <a:t>, leaded sheets, leaded aprons, and windows of</a:t>
            </a:r>
            <a:r>
              <a:rPr lang="cs-CZ" sz="2400" dirty="0"/>
              <a:t> </a:t>
            </a:r>
            <a:r>
              <a:rPr lang="en-US" sz="2400" dirty="0"/>
              <a:t>leaded glass</a:t>
            </a:r>
            <a:r>
              <a:rPr lang="cs-CZ" sz="2400" dirty="0"/>
              <a:t>).</a:t>
            </a:r>
          </a:p>
          <a:p>
            <a:endParaRPr lang="cs-CZ" sz="2400" dirty="0"/>
          </a:p>
          <a:p>
            <a:r>
              <a:rPr lang="cs-CZ" sz="2400" dirty="0"/>
              <a:t>I</a:t>
            </a:r>
            <a:r>
              <a:rPr lang="en-US" sz="2400" dirty="0"/>
              <a:t>t is necessary to guard the </a:t>
            </a:r>
            <a:r>
              <a:rPr lang="en-US" sz="2400" u="sng" dirty="0"/>
              <a:t>walls</a:t>
            </a:r>
            <a:r>
              <a:rPr lang="en-US" sz="2400" dirty="0"/>
              <a:t> during construction works -</a:t>
            </a:r>
            <a:r>
              <a:rPr lang="cs-CZ" sz="2400" dirty="0"/>
              <a:t> </a:t>
            </a:r>
            <a:r>
              <a:rPr lang="en-US" sz="2400" dirty="0"/>
              <a:t>all breaks</a:t>
            </a:r>
            <a:r>
              <a:rPr lang="cs-CZ" sz="2400" dirty="0"/>
              <a:t>/</a:t>
            </a:r>
            <a:r>
              <a:rPr lang="cs-CZ" sz="2400" dirty="0" err="1"/>
              <a:t>opening</a:t>
            </a:r>
            <a:r>
              <a:rPr lang="en-US" sz="2400" dirty="0"/>
              <a:t> should be broken</a:t>
            </a:r>
            <a:r>
              <a:rPr lang="cs-CZ" sz="2400" dirty="0"/>
              <a:t> (not </a:t>
            </a:r>
            <a:r>
              <a:rPr lang="cs-CZ" sz="2400" dirty="0" err="1"/>
              <a:t>straight</a:t>
            </a:r>
            <a:r>
              <a:rPr lang="cs-CZ" sz="2400" dirty="0"/>
              <a:t>) </a:t>
            </a:r>
            <a:r>
              <a:rPr lang="en-US" sz="2400" dirty="0"/>
              <a:t> so that there is no room for the direct</a:t>
            </a:r>
            <a:r>
              <a:rPr lang="cs-CZ" sz="2400" dirty="0"/>
              <a:t> </a:t>
            </a:r>
            <a:r>
              <a:rPr lang="en-US" sz="2400" dirty="0"/>
              <a:t>flashing out).</a:t>
            </a:r>
            <a:endParaRPr lang="cs-CZ" sz="2400" dirty="0"/>
          </a:p>
        </p:txBody>
      </p:sp>
    </p:spTree>
    <p:extLst>
      <p:ext uri="{BB962C8B-B14F-4D97-AF65-F5344CB8AC3E}">
        <p14:creationId xmlns:p14="http://schemas.microsoft.com/office/powerpoint/2010/main" val="173265033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93298" y="637047"/>
            <a:ext cx="11559396" cy="5293757"/>
          </a:xfrm>
          <a:prstGeom prst="rect">
            <a:avLst/>
          </a:prstGeom>
        </p:spPr>
        <p:txBody>
          <a:bodyPr wrap="square">
            <a:spAutoFit/>
          </a:bodyPr>
          <a:lstStyle/>
          <a:p>
            <a:pPr algn="ctr"/>
            <a:r>
              <a:rPr lang="en-US" sz="3200" b="1" dirty="0">
                <a:solidFill>
                  <a:schemeClr val="accent1"/>
                </a:solidFill>
              </a:rPr>
              <a:t>Comment</a:t>
            </a:r>
            <a:endParaRPr lang="cs-CZ" sz="3200" b="1" dirty="0">
              <a:solidFill>
                <a:schemeClr val="accent1"/>
              </a:solidFill>
            </a:endParaRPr>
          </a:p>
          <a:p>
            <a:endParaRPr lang="cs-CZ" dirty="0"/>
          </a:p>
          <a:p>
            <a:endParaRPr lang="cs-CZ" dirty="0"/>
          </a:p>
          <a:p>
            <a:endParaRPr lang="cs-CZ" dirty="0"/>
          </a:p>
          <a:p>
            <a:endParaRPr lang="cs-CZ" dirty="0"/>
          </a:p>
          <a:p>
            <a:br>
              <a:rPr lang="en-US" dirty="0"/>
            </a:br>
            <a:r>
              <a:rPr lang="en-US" sz="2400" dirty="0"/>
              <a:t>The vast majority of professionals will "fit" within the limit for</a:t>
            </a:r>
            <a:r>
              <a:rPr lang="cs-CZ" sz="2400" dirty="0"/>
              <a:t> </a:t>
            </a:r>
            <a:r>
              <a:rPr lang="en-US" sz="2400" dirty="0"/>
              <a:t>unprofessional population, the vast majority of the rest will not reach the limit for</a:t>
            </a:r>
            <a:r>
              <a:rPr lang="cs-CZ" sz="2400" dirty="0"/>
              <a:t> </a:t>
            </a:r>
            <a:r>
              <a:rPr lang="en-US" sz="2400" dirty="0"/>
              <a:t>professionals. </a:t>
            </a:r>
            <a:endParaRPr lang="cs-CZ" sz="2400" dirty="0"/>
          </a:p>
          <a:p>
            <a:endParaRPr lang="cs-CZ" sz="2400" dirty="0"/>
          </a:p>
          <a:p>
            <a:r>
              <a:rPr lang="en-US" sz="2400" dirty="0"/>
              <a:t>This is usually exceeded only </a:t>
            </a:r>
            <a:r>
              <a:rPr lang="cs-CZ" sz="2400" dirty="0" err="1"/>
              <a:t>because</a:t>
            </a:r>
            <a:r>
              <a:rPr lang="cs-CZ" sz="2400" dirty="0"/>
              <a:t> </a:t>
            </a:r>
            <a:r>
              <a:rPr lang="cs-CZ" sz="2400" dirty="0" err="1"/>
              <a:t>of</a:t>
            </a:r>
            <a:r>
              <a:rPr lang="cs-CZ" sz="2400" dirty="0"/>
              <a:t> </a:t>
            </a:r>
            <a:r>
              <a:rPr lang="cs-CZ" sz="2400" dirty="0" err="1"/>
              <a:t>an</a:t>
            </a:r>
            <a:r>
              <a:rPr lang="cs-CZ" sz="2400" dirty="0"/>
              <a:t> </a:t>
            </a:r>
            <a:r>
              <a:rPr lang="en-US" sz="2400" dirty="0"/>
              <a:t>accidents</a:t>
            </a:r>
            <a:r>
              <a:rPr lang="cs-CZ" sz="2400" dirty="0"/>
              <a:t>.</a:t>
            </a:r>
          </a:p>
          <a:p>
            <a:endParaRPr lang="cs-CZ" sz="2400" dirty="0"/>
          </a:p>
          <a:p>
            <a:r>
              <a:rPr lang="en-US" sz="2400" dirty="0"/>
              <a:t>When the dosimetry approaches the limit, the worker is </a:t>
            </a:r>
            <a:r>
              <a:rPr lang="cs-CZ" sz="2400" dirty="0"/>
              <a:t>- </a:t>
            </a:r>
            <a:r>
              <a:rPr lang="cs-CZ" sz="2400" dirty="0" err="1"/>
              <a:t>for</a:t>
            </a:r>
            <a:r>
              <a:rPr lang="cs-CZ" sz="2400" dirty="0"/>
              <a:t> </a:t>
            </a:r>
            <a:r>
              <a:rPr lang="cs-CZ" sz="2400" dirty="0" err="1"/>
              <a:t>the</a:t>
            </a:r>
            <a:r>
              <a:rPr lang="cs-CZ" sz="2400" dirty="0"/>
              <a:t> rest </a:t>
            </a:r>
            <a:r>
              <a:rPr lang="cs-CZ" sz="2400" dirty="0" err="1"/>
              <a:t>of</a:t>
            </a:r>
            <a:r>
              <a:rPr lang="cs-CZ" sz="2400" dirty="0"/>
              <a:t> </a:t>
            </a:r>
            <a:r>
              <a:rPr lang="en-US" sz="2400" dirty="0"/>
              <a:t>year</a:t>
            </a:r>
            <a:r>
              <a:rPr lang="cs-CZ" sz="2400" dirty="0"/>
              <a:t> -</a:t>
            </a:r>
            <a:r>
              <a:rPr lang="en-US" sz="2400" dirty="0"/>
              <a:t> transferred to work without radiation load. </a:t>
            </a:r>
            <a:endParaRPr lang="cs-CZ" sz="2400" dirty="0"/>
          </a:p>
          <a:p>
            <a:endParaRPr lang="cs-CZ" sz="2400" dirty="0"/>
          </a:p>
          <a:p>
            <a:r>
              <a:rPr lang="en-US" sz="2400" dirty="0"/>
              <a:t>The same is done with</a:t>
            </a:r>
            <a:r>
              <a:rPr lang="cs-CZ" sz="2400" dirty="0"/>
              <a:t> </a:t>
            </a:r>
            <a:r>
              <a:rPr lang="en-US" sz="2400" dirty="0"/>
              <a:t>workers who get pregnant.</a:t>
            </a:r>
            <a:endParaRPr lang="cs-CZ" sz="2400" dirty="0"/>
          </a:p>
        </p:txBody>
      </p:sp>
    </p:spTree>
    <p:extLst>
      <p:ext uri="{BB962C8B-B14F-4D97-AF65-F5344CB8AC3E}">
        <p14:creationId xmlns:p14="http://schemas.microsoft.com/office/powerpoint/2010/main" val="371227859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391063" y="313476"/>
            <a:ext cx="11358113" cy="6494085"/>
          </a:xfrm>
          <a:prstGeom prst="rect">
            <a:avLst/>
          </a:prstGeom>
        </p:spPr>
        <p:txBody>
          <a:bodyPr wrap="square">
            <a:spAutoFit/>
          </a:bodyPr>
          <a:lstStyle/>
          <a:p>
            <a:pPr algn="ctr"/>
            <a:r>
              <a:rPr lang="cs-CZ" sz="3200" b="1" i="0" u="none" strike="noStrike" baseline="0" dirty="0">
                <a:solidFill>
                  <a:srgbClr val="3333B3"/>
                </a:solidFill>
                <a:latin typeface="NimbusSanL-Regu"/>
              </a:rPr>
              <a:t>Radon</a:t>
            </a:r>
          </a:p>
          <a:p>
            <a:endParaRPr lang="cs-CZ" sz="2400" b="0" i="0" u="none" strike="noStrike" baseline="0" dirty="0">
              <a:solidFill>
                <a:srgbClr val="3333B3"/>
              </a:solidFill>
              <a:latin typeface="NimbusSanL-Regu"/>
            </a:endParaRPr>
          </a:p>
          <a:p>
            <a:r>
              <a:rPr lang="cs-CZ" sz="2400" b="0" i="0" u="none" strike="noStrike" baseline="0" dirty="0" err="1">
                <a:solidFill>
                  <a:srgbClr val="3333B3"/>
                </a:solidFill>
                <a:latin typeface="NimbusSanL-Regu"/>
              </a:rPr>
              <a:t>Resources</a:t>
            </a:r>
            <a:endParaRPr lang="cs-CZ" sz="2400" b="0" i="0" u="none" strike="noStrike" baseline="0" dirty="0">
              <a:solidFill>
                <a:srgbClr val="3333B3"/>
              </a:solidFill>
              <a:latin typeface="NimbusSanL-Regu"/>
            </a:endParaRPr>
          </a:p>
          <a:p>
            <a:r>
              <a:rPr lang="cs-CZ" sz="2400" b="0" i="0" u="none" strike="noStrike" baseline="0" dirty="0">
                <a:solidFill>
                  <a:srgbClr val="000000"/>
                </a:solidFill>
                <a:latin typeface="NimbusSanL-Regu"/>
              </a:rPr>
              <a:t>I</a:t>
            </a:r>
            <a:r>
              <a:rPr lang="en-US" sz="2400" b="0" i="0" u="none" strike="noStrike" baseline="0" dirty="0" err="1">
                <a:solidFill>
                  <a:srgbClr val="000000"/>
                </a:solidFill>
                <a:latin typeface="NimbusSanL-Regu"/>
              </a:rPr>
              <a:t>sotopes</a:t>
            </a:r>
            <a:r>
              <a:rPr lang="en-US" sz="2400" b="0" i="0" u="none" strike="noStrike" baseline="0" dirty="0">
                <a:solidFill>
                  <a:srgbClr val="000000"/>
                </a:solidFill>
                <a:latin typeface="NimbusSanL-Regu"/>
              </a:rPr>
              <a:t> </a:t>
            </a:r>
            <a:r>
              <a:rPr lang="cs-CZ" sz="2400" b="0" i="0" u="none" strike="noStrike" baseline="0" dirty="0" err="1">
                <a:solidFill>
                  <a:srgbClr val="000000"/>
                </a:solidFill>
                <a:latin typeface="NimbusSanL-Regu"/>
              </a:rPr>
              <a:t>of</a:t>
            </a:r>
            <a:r>
              <a:rPr lang="cs-CZ" sz="2400" b="0" i="0" u="none" strike="noStrike" baseline="0" dirty="0">
                <a:solidFill>
                  <a:srgbClr val="000000"/>
                </a:solidFill>
                <a:latin typeface="NimbusSanL-Regu"/>
              </a:rPr>
              <a:t> radon </a:t>
            </a:r>
            <a:r>
              <a:rPr lang="en-US" sz="2400" b="0" i="0" u="none" strike="noStrike" baseline="0" dirty="0">
                <a:solidFill>
                  <a:srgbClr val="000000"/>
                </a:solidFill>
                <a:latin typeface="NimbusSanL-Regu"/>
              </a:rPr>
              <a:t>in uranium ore. For release, they must be</a:t>
            </a:r>
            <a:r>
              <a:rPr lang="cs-CZ" sz="2400" b="0" i="0" u="none" strike="noStrike" baseline="0" dirty="0">
                <a:solidFill>
                  <a:srgbClr val="000000"/>
                </a:solidFill>
                <a:latin typeface="NimbusSanL-Regu"/>
              </a:rPr>
              <a:t> </a:t>
            </a:r>
            <a:r>
              <a:rPr lang="en-US" sz="2400" b="0" i="0" u="none" strike="noStrike" baseline="0" dirty="0">
                <a:solidFill>
                  <a:srgbClr val="000000"/>
                </a:solidFill>
                <a:latin typeface="NimbusSanL-Regu"/>
              </a:rPr>
              <a:t>scattered in porous or crystalline rock.</a:t>
            </a:r>
            <a:endParaRPr lang="cs-CZ" sz="2400" b="0" i="0" u="none" strike="noStrike" baseline="0" dirty="0">
              <a:solidFill>
                <a:srgbClr val="000000"/>
              </a:solidFill>
              <a:latin typeface="NimbusSanL-Regu"/>
            </a:endParaRPr>
          </a:p>
          <a:p>
            <a:endParaRPr lang="en-US" sz="2400" b="0" i="0" u="none" strike="noStrike" baseline="0" dirty="0">
              <a:solidFill>
                <a:srgbClr val="000000"/>
              </a:solidFill>
              <a:latin typeface="NimbusSanL-Regu"/>
            </a:endParaRPr>
          </a:p>
          <a:p>
            <a:r>
              <a:rPr lang="cs-CZ" sz="2400" b="0" i="0" u="none" strike="noStrike" baseline="0" dirty="0" err="1">
                <a:solidFill>
                  <a:srgbClr val="3333B3"/>
                </a:solidFill>
                <a:latin typeface="NimbusSanL-Regu"/>
              </a:rPr>
              <a:t>Characteristic</a:t>
            </a:r>
            <a:endParaRPr lang="cs-CZ" sz="2400" b="0" i="0" u="none" strike="noStrike" baseline="0" dirty="0">
              <a:solidFill>
                <a:srgbClr val="3333B3"/>
              </a:solidFill>
              <a:latin typeface="NimbusSanL-Regu"/>
            </a:endParaRPr>
          </a:p>
          <a:p>
            <a:r>
              <a:rPr lang="en-US" sz="2400" b="0" i="0" u="none" strike="noStrike" baseline="0" dirty="0">
                <a:solidFill>
                  <a:srgbClr val="000000"/>
                </a:solidFill>
                <a:latin typeface="NimbusSanL-Regu"/>
              </a:rPr>
              <a:t>Radon isotopes have a half-life from several hours to</a:t>
            </a:r>
            <a:r>
              <a:rPr lang="cs-CZ" sz="2400" b="0" i="0" u="none" strike="noStrike" baseline="0" dirty="0">
                <a:solidFill>
                  <a:srgbClr val="000000"/>
                </a:solidFill>
                <a:latin typeface="NimbusSanL-Regu"/>
              </a:rPr>
              <a:t> </a:t>
            </a:r>
            <a:r>
              <a:rPr lang="en-US" sz="2400" b="0" i="0" u="none" strike="noStrike" baseline="0" dirty="0">
                <a:solidFill>
                  <a:srgbClr val="000000"/>
                </a:solidFill>
                <a:latin typeface="NimbusSanL-Regu"/>
              </a:rPr>
              <a:t>several days. </a:t>
            </a:r>
            <a:endParaRPr lang="cs-CZ" sz="2400" b="0" i="0" u="none" strike="noStrike" baseline="0" dirty="0">
              <a:solidFill>
                <a:srgbClr val="000000"/>
              </a:solidFill>
              <a:latin typeface="NimbusSanL-Regu"/>
            </a:endParaRPr>
          </a:p>
          <a:p>
            <a:r>
              <a:rPr lang="en-US" sz="2400" b="0" i="0" u="none" strike="noStrike" baseline="0" dirty="0">
                <a:solidFill>
                  <a:srgbClr val="000000"/>
                </a:solidFill>
                <a:latin typeface="NimbusSanL-Regu"/>
              </a:rPr>
              <a:t>They </a:t>
            </a:r>
            <a:r>
              <a:rPr lang="cs-CZ" sz="2400" b="0" i="0" u="none" strike="noStrike" baseline="0" dirty="0" err="1">
                <a:solidFill>
                  <a:srgbClr val="000000"/>
                </a:solidFill>
                <a:latin typeface="NimbusSanL-Regu"/>
              </a:rPr>
              <a:t>decay</a:t>
            </a:r>
            <a:r>
              <a:rPr lang="cs-CZ" sz="2400" b="0" i="0" u="none" strike="noStrike" baseline="0" dirty="0">
                <a:solidFill>
                  <a:srgbClr val="000000"/>
                </a:solidFill>
                <a:latin typeface="NimbusSanL-Regu"/>
              </a:rPr>
              <a:t> </a:t>
            </a:r>
            <a:r>
              <a:rPr lang="en-US" sz="2400" b="0" i="0" u="none" strike="noStrike" baseline="0" dirty="0">
                <a:solidFill>
                  <a:srgbClr val="000000"/>
                </a:solidFill>
                <a:latin typeface="NimbusSanL-Regu"/>
              </a:rPr>
              <a:t>with</a:t>
            </a:r>
            <a:r>
              <a:rPr lang="el-GR" sz="2400" b="1" dirty="0"/>
              <a:t> α </a:t>
            </a:r>
            <a:r>
              <a:rPr lang="en-US" sz="2400" b="0" i="0" u="none" strike="noStrike" baseline="0" dirty="0">
                <a:solidFill>
                  <a:srgbClr val="000000"/>
                </a:solidFill>
                <a:latin typeface="NimbusSanL-Regu"/>
              </a:rPr>
              <a:t>disintegration </a:t>
            </a:r>
            <a:r>
              <a:rPr lang="cs-CZ" sz="2400" b="0" i="0" u="none" strike="noStrike" baseline="0" dirty="0">
                <a:solidFill>
                  <a:srgbClr val="000000"/>
                </a:solidFill>
                <a:latin typeface="NimbusSanL-Regu"/>
              </a:rPr>
              <a:t>- </a:t>
            </a:r>
            <a:r>
              <a:rPr lang="en-US" sz="2400" b="0" i="0" u="none" strike="noStrike" baseline="0" dirty="0">
                <a:solidFill>
                  <a:srgbClr val="000000"/>
                </a:solidFill>
                <a:latin typeface="NimbusSanL-Regu"/>
              </a:rPr>
              <a:t>the isotopes with a very short half-life</a:t>
            </a:r>
            <a:r>
              <a:rPr lang="cs-CZ" sz="2400" b="0" i="0" u="none" strike="noStrike" baseline="0" dirty="0">
                <a:solidFill>
                  <a:srgbClr val="000000"/>
                </a:solidFill>
                <a:latin typeface="NimbusSanL-Regu"/>
              </a:rPr>
              <a:t> are </a:t>
            </a:r>
            <a:r>
              <a:rPr lang="cs-CZ" sz="2400" b="0" i="0" u="none" strike="noStrike" baseline="0" dirty="0" err="1">
                <a:solidFill>
                  <a:srgbClr val="000000"/>
                </a:solidFill>
                <a:latin typeface="NimbusSanL-Regu"/>
              </a:rPr>
              <a:t>created</a:t>
            </a:r>
            <a:r>
              <a:rPr lang="en-US" sz="2400" b="0" i="0" u="none" strike="noStrike" baseline="0" dirty="0">
                <a:solidFill>
                  <a:srgbClr val="000000"/>
                </a:solidFill>
                <a:latin typeface="NimbusSanL-Regu"/>
              </a:rPr>
              <a:t>, and subsequently again</a:t>
            </a:r>
            <a:r>
              <a:rPr lang="cs-CZ" sz="2400" b="0" i="0" u="none" strike="noStrike" baseline="0" dirty="0">
                <a:solidFill>
                  <a:srgbClr val="000000"/>
                </a:solidFill>
                <a:latin typeface="NimbusSanL-Regu"/>
              </a:rPr>
              <a:t> </a:t>
            </a:r>
            <a:r>
              <a:rPr lang="en-US" sz="2400" b="0" i="0" u="none" strike="noStrike" baseline="0" dirty="0">
                <a:solidFill>
                  <a:srgbClr val="000000"/>
                </a:solidFill>
                <a:latin typeface="NimbusSanL-Regu"/>
              </a:rPr>
              <a:t>with alpha decay more stable isotope</a:t>
            </a:r>
            <a:r>
              <a:rPr lang="cs-CZ" sz="2400" b="0" i="0" u="none" strike="noStrike" baseline="0" dirty="0">
                <a:solidFill>
                  <a:srgbClr val="000000"/>
                </a:solidFill>
                <a:latin typeface="NimbusSanL-Regu"/>
              </a:rPr>
              <a:t>s are </a:t>
            </a:r>
            <a:r>
              <a:rPr lang="cs-CZ" sz="2400" b="0" i="0" u="none" strike="noStrike" baseline="0" dirty="0" err="1">
                <a:solidFill>
                  <a:srgbClr val="000000"/>
                </a:solidFill>
                <a:latin typeface="NimbusSanL-Regu"/>
              </a:rPr>
              <a:t>created</a:t>
            </a:r>
            <a:r>
              <a:rPr lang="en-US" sz="2400" b="0" i="0" u="none" strike="noStrike" baseline="0" dirty="0">
                <a:solidFill>
                  <a:srgbClr val="000000"/>
                </a:solidFill>
                <a:latin typeface="NimbusSanL-Regu"/>
              </a:rPr>
              <a:t>. </a:t>
            </a:r>
            <a:endParaRPr lang="cs-CZ" sz="2400" b="0" i="0" u="none" strike="noStrike" baseline="0" dirty="0">
              <a:solidFill>
                <a:srgbClr val="000000"/>
              </a:solidFill>
              <a:latin typeface="NimbusSanL-Regu"/>
            </a:endParaRPr>
          </a:p>
          <a:p>
            <a:r>
              <a:rPr lang="en-US" sz="2400" b="0" i="0" u="none" strike="noStrike" baseline="0" dirty="0">
                <a:solidFill>
                  <a:srgbClr val="000000"/>
                </a:solidFill>
                <a:latin typeface="NimbusSanL-Regu"/>
              </a:rPr>
              <a:t>From the radon atom,</a:t>
            </a:r>
            <a:r>
              <a:rPr lang="cs-CZ" sz="2400" b="0" i="0" u="none" strike="noStrike" baseline="0" dirty="0">
                <a:solidFill>
                  <a:srgbClr val="000000"/>
                </a:solidFill>
                <a:latin typeface="NimbusSanL-Regu"/>
              </a:rPr>
              <a:t> </a:t>
            </a:r>
            <a:r>
              <a:rPr lang="en-US" sz="2400" b="0" i="0" u="none" strike="noStrike" baseline="0" dirty="0">
                <a:solidFill>
                  <a:srgbClr val="000000"/>
                </a:solidFill>
                <a:latin typeface="NimbusSanL-Regu"/>
              </a:rPr>
              <a:t>then, when it begins to disintegrate, two </a:t>
            </a:r>
            <a:r>
              <a:rPr lang="el-GR" sz="2400" b="1" dirty="0"/>
              <a:t>α </a:t>
            </a:r>
            <a:r>
              <a:rPr lang="en-US" sz="2400" b="0" i="0" u="none" strike="noStrike" baseline="0" dirty="0">
                <a:solidFill>
                  <a:srgbClr val="000000"/>
                </a:solidFill>
                <a:latin typeface="NimbusSanL-Regu"/>
              </a:rPr>
              <a:t>particles</a:t>
            </a:r>
            <a:r>
              <a:rPr lang="cs-CZ" sz="2400" b="1" dirty="0"/>
              <a:t> </a:t>
            </a:r>
            <a:r>
              <a:rPr lang="en-US" sz="2400" b="0" i="0" u="none" strike="noStrike" baseline="0" dirty="0">
                <a:solidFill>
                  <a:srgbClr val="000000"/>
                </a:solidFill>
                <a:latin typeface="NimbusSanL-Regu"/>
              </a:rPr>
              <a:t>come out</a:t>
            </a:r>
            <a:r>
              <a:rPr lang="cs-CZ" sz="2400" b="0" i="0" u="none" strike="noStrike" baseline="0" dirty="0">
                <a:solidFill>
                  <a:srgbClr val="000000"/>
                </a:solidFill>
                <a:latin typeface="NimbusSanL-Regu"/>
              </a:rPr>
              <a:t>.</a:t>
            </a:r>
            <a:endParaRPr lang="en-US" sz="2400" b="0" i="0" u="none" strike="noStrike" baseline="0" dirty="0">
              <a:solidFill>
                <a:srgbClr val="000000"/>
              </a:solidFill>
              <a:latin typeface="NimbusSanL-Regu"/>
            </a:endParaRPr>
          </a:p>
          <a:p>
            <a:endParaRPr lang="cs-CZ" sz="2400" b="0" i="0" u="none" strike="noStrike" baseline="0" dirty="0">
              <a:solidFill>
                <a:srgbClr val="000000"/>
              </a:solidFill>
              <a:latin typeface="NimbusSanL-Regu"/>
            </a:endParaRPr>
          </a:p>
          <a:p>
            <a:r>
              <a:rPr lang="cs-CZ" sz="2400" b="0" i="0" u="none" strike="noStrike" baseline="0" dirty="0" err="1">
                <a:solidFill>
                  <a:srgbClr val="3333B3"/>
                </a:solidFill>
                <a:latin typeface="NimbusSanL-Regu"/>
              </a:rPr>
              <a:t>Danger</a:t>
            </a:r>
            <a:endParaRPr lang="cs-CZ" sz="2400" b="0" i="0" u="none" strike="noStrike" baseline="0" dirty="0">
              <a:solidFill>
                <a:srgbClr val="3333B3"/>
              </a:solidFill>
              <a:latin typeface="NimbusSanL-Regu"/>
            </a:endParaRPr>
          </a:p>
          <a:p>
            <a:r>
              <a:rPr lang="en-US" sz="2400" b="0" i="0" u="none" strike="noStrike" baseline="0" dirty="0">
                <a:solidFill>
                  <a:srgbClr val="000000"/>
                </a:solidFill>
                <a:latin typeface="NimbusSanL-Regu"/>
              </a:rPr>
              <a:t>Incidence in the inhaled air</a:t>
            </a:r>
            <a:r>
              <a:rPr lang="cs-CZ" sz="2400" b="0" i="0" u="none" strike="noStrike" dirty="0">
                <a:solidFill>
                  <a:srgbClr val="000000"/>
                </a:solidFill>
                <a:latin typeface="NimbusSanL-Regu"/>
              </a:rPr>
              <a:t> -</a:t>
            </a:r>
            <a:r>
              <a:rPr lang="cs-CZ" sz="2400" b="0" i="0" u="none" strike="noStrike" baseline="0" dirty="0">
                <a:solidFill>
                  <a:srgbClr val="000000"/>
                </a:solidFill>
                <a:latin typeface="NimbusSanL-Regu"/>
              </a:rPr>
              <a:t> </a:t>
            </a:r>
            <a:r>
              <a:rPr lang="en-US" sz="2400" b="0" i="0" u="none" strike="noStrike" baseline="0" dirty="0">
                <a:solidFill>
                  <a:srgbClr val="000000"/>
                </a:solidFill>
                <a:latin typeface="NimbusSanL-Regu"/>
              </a:rPr>
              <a:t>radon is an inert</a:t>
            </a:r>
            <a:r>
              <a:rPr lang="cs-CZ" sz="2400" b="0" i="0" u="none" strike="noStrike" baseline="0" dirty="0">
                <a:solidFill>
                  <a:srgbClr val="000000"/>
                </a:solidFill>
                <a:latin typeface="NimbusSanL-Regu"/>
              </a:rPr>
              <a:t> </a:t>
            </a:r>
            <a:r>
              <a:rPr lang="en-US" sz="2400" b="0" i="0" u="none" strike="noStrike" baseline="0" dirty="0">
                <a:solidFill>
                  <a:srgbClr val="000000"/>
                </a:solidFill>
                <a:latin typeface="NimbusSanL-Regu"/>
              </a:rPr>
              <a:t>gas, </a:t>
            </a:r>
            <a:r>
              <a:rPr lang="cs-CZ" sz="2400" b="0" i="0" u="none" strike="noStrike" baseline="0" dirty="0" err="1">
                <a:solidFill>
                  <a:srgbClr val="000000"/>
                </a:solidFill>
                <a:latin typeface="NimbusSanL-Regu"/>
              </a:rPr>
              <a:t>it</a:t>
            </a:r>
            <a:r>
              <a:rPr lang="cs-CZ" sz="2400" b="0" i="0" u="none" strike="noStrike" baseline="0" dirty="0">
                <a:solidFill>
                  <a:srgbClr val="000000"/>
                </a:solidFill>
                <a:latin typeface="NimbusSanL-Regu"/>
              </a:rPr>
              <a:t> i</a:t>
            </a:r>
            <a:r>
              <a:rPr lang="en-US" sz="2400" b="0" i="0" u="none" strike="noStrike" baseline="0" dirty="0">
                <a:solidFill>
                  <a:srgbClr val="000000"/>
                </a:solidFill>
                <a:latin typeface="NimbusSanL-Regu"/>
              </a:rPr>
              <a:t>s not ca</a:t>
            </a:r>
            <a:r>
              <a:rPr lang="cs-CZ" sz="2400" b="0" i="0" u="none" strike="noStrike" baseline="0" dirty="0" err="1">
                <a:solidFill>
                  <a:srgbClr val="000000"/>
                </a:solidFill>
                <a:latin typeface="NimbusSanL-Regu"/>
              </a:rPr>
              <a:t>ug</a:t>
            </a:r>
            <a:r>
              <a:rPr lang="en-US" sz="2400" b="0" i="0" u="none" strike="noStrike" baseline="0" dirty="0">
                <a:solidFill>
                  <a:srgbClr val="000000"/>
                </a:solidFill>
                <a:latin typeface="NimbusSanL-Regu"/>
              </a:rPr>
              <a:t>h</a:t>
            </a:r>
            <a:r>
              <a:rPr lang="cs-CZ" sz="2400" b="0" i="0" u="none" strike="noStrike" baseline="0" dirty="0">
                <a:solidFill>
                  <a:srgbClr val="000000"/>
                </a:solidFill>
                <a:latin typeface="NimbusSanL-Regu"/>
              </a:rPr>
              <a:t>t</a:t>
            </a:r>
            <a:r>
              <a:rPr lang="en-US" sz="2400" b="0" i="0" u="none" strike="noStrike" baseline="0" dirty="0">
                <a:solidFill>
                  <a:srgbClr val="000000"/>
                </a:solidFill>
                <a:latin typeface="NimbusSanL-Regu"/>
              </a:rPr>
              <a:t> up </a:t>
            </a:r>
            <a:r>
              <a:rPr lang="cs-CZ" sz="2400" b="0" i="0" u="none" strike="noStrike" baseline="0" dirty="0">
                <a:solidFill>
                  <a:srgbClr val="000000"/>
                </a:solidFill>
                <a:latin typeface="NimbusSanL-Regu"/>
              </a:rPr>
              <a:t>by </a:t>
            </a:r>
            <a:r>
              <a:rPr lang="en-US" sz="2400" b="0" i="0" u="none" strike="noStrike" baseline="0" dirty="0">
                <a:solidFill>
                  <a:srgbClr val="000000"/>
                </a:solidFill>
                <a:latin typeface="NimbusSanL-Regu"/>
              </a:rPr>
              <a:t>filters. </a:t>
            </a:r>
            <a:endParaRPr lang="cs-CZ" sz="2400" b="0" i="0" u="none" strike="noStrike" baseline="0" dirty="0">
              <a:solidFill>
                <a:srgbClr val="000000"/>
              </a:solidFill>
              <a:latin typeface="NimbusSanL-Regu"/>
            </a:endParaRPr>
          </a:p>
          <a:p>
            <a:r>
              <a:rPr lang="en-US" sz="2400" b="0" i="0" u="none" strike="noStrike" baseline="0" dirty="0">
                <a:solidFill>
                  <a:srgbClr val="000000"/>
                </a:solidFill>
                <a:latin typeface="NimbusSanL-Regu"/>
              </a:rPr>
              <a:t>It causes lung cancer.</a:t>
            </a:r>
            <a:endParaRPr lang="cs-CZ" sz="2400" dirty="0"/>
          </a:p>
        </p:txBody>
      </p:sp>
    </p:spTree>
    <p:extLst>
      <p:ext uri="{BB962C8B-B14F-4D97-AF65-F5344CB8AC3E}">
        <p14:creationId xmlns:p14="http://schemas.microsoft.com/office/powerpoint/2010/main" val="291975003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423083" y="657820"/>
            <a:ext cx="11283351" cy="5816977"/>
          </a:xfrm>
          <a:prstGeom prst="rect">
            <a:avLst/>
          </a:prstGeom>
        </p:spPr>
        <p:txBody>
          <a:bodyPr wrap="square">
            <a:spAutoFit/>
          </a:bodyPr>
          <a:lstStyle/>
          <a:p>
            <a:pPr algn="ctr"/>
            <a:r>
              <a:rPr lang="en-US" sz="3600" b="1" i="0" u="none" strike="noStrike" baseline="0" dirty="0">
                <a:solidFill>
                  <a:srgbClr val="3333B3"/>
                </a:solidFill>
                <a:latin typeface="NimbusSanL-Regu"/>
              </a:rPr>
              <a:t>Radon – Risks for the population</a:t>
            </a:r>
            <a:endParaRPr lang="cs-CZ" sz="3600" b="1" i="0" u="none" strike="noStrike" baseline="0" dirty="0">
              <a:solidFill>
                <a:srgbClr val="3333B3"/>
              </a:solidFill>
              <a:latin typeface="NimbusSanL-Regu"/>
            </a:endParaRPr>
          </a:p>
          <a:p>
            <a:pPr algn="ctr"/>
            <a:endParaRPr lang="en-US" sz="2400" b="1" i="0" u="none" strike="noStrike" baseline="0" dirty="0">
              <a:solidFill>
                <a:srgbClr val="3333B3"/>
              </a:solidFill>
              <a:latin typeface="NimbusSanL-Regu"/>
            </a:endParaRPr>
          </a:p>
          <a:p>
            <a:r>
              <a:rPr lang="cs-CZ" sz="2400" b="0" i="0" u="none" strike="noStrike" baseline="0" dirty="0" err="1">
                <a:solidFill>
                  <a:srgbClr val="3333B3"/>
                </a:solidFill>
                <a:latin typeface="NimbusSanL-Regu"/>
              </a:rPr>
              <a:t>Outlet</a:t>
            </a:r>
            <a:r>
              <a:rPr lang="en-US" sz="2400" b="0" i="0" u="none" strike="noStrike" baseline="0" dirty="0">
                <a:solidFill>
                  <a:srgbClr val="3333B3"/>
                </a:solidFill>
                <a:latin typeface="NimbusSanL-Regu"/>
              </a:rPr>
              <a:t> of radon from the subsoil</a:t>
            </a:r>
          </a:p>
          <a:p>
            <a:r>
              <a:rPr lang="en-US" sz="2400" b="0" i="0" u="none" strike="noStrike" baseline="0" dirty="0">
                <a:solidFill>
                  <a:srgbClr val="000000"/>
                </a:solidFill>
                <a:latin typeface="NimbusSanL-Regu"/>
              </a:rPr>
              <a:t>Very important if they go inside the buildings. </a:t>
            </a:r>
            <a:r>
              <a:rPr lang="cs-CZ" sz="2400" b="0" i="0" u="none" strike="noStrike" baseline="0" dirty="0" err="1">
                <a:solidFill>
                  <a:srgbClr val="000000"/>
                </a:solidFill>
                <a:latin typeface="NimbusSanL-Regu"/>
              </a:rPr>
              <a:t>The</a:t>
            </a:r>
            <a:r>
              <a:rPr lang="cs-CZ" sz="2400" b="0" i="0" u="none" strike="noStrike" baseline="0" dirty="0">
                <a:solidFill>
                  <a:srgbClr val="000000"/>
                </a:solidFill>
                <a:latin typeface="NimbusSanL-Regu"/>
              </a:rPr>
              <a:t> </a:t>
            </a:r>
            <a:r>
              <a:rPr lang="cs-CZ" sz="2400" b="0" i="0" u="none" strike="noStrike" baseline="0" dirty="0" err="1">
                <a:solidFill>
                  <a:srgbClr val="000000"/>
                </a:solidFill>
                <a:latin typeface="NimbusSanL-Regu"/>
              </a:rPr>
              <a:t>result</a:t>
            </a:r>
            <a:r>
              <a:rPr lang="cs-CZ" sz="2400" b="0" i="0" u="none" strike="noStrike" baseline="0" dirty="0">
                <a:solidFill>
                  <a:srgbClr val="000000"/>
                </a:solidFill>
                <a:latin typeface="NimbusSanL-Regu"/>
              </a:rPr>
              <a:t> </a:t>
            </a:r>
            <a:r>
              <a:rPr lang="en-US" sz="2400" b="0" i="0" u="none" strike="noStrike" baseline="0" dirty="0">
                <a:solidFill>
                  <a:srgbClr val="000000"/>
                </a:solidFill>
                <a:latin typeface="NimbusSanL-Regu"/>
              </a:rPr>
              <a:t>is the</a:t>
            </a:r>
            <a:r>
              <a:rPr lang="cs-CZ" sz="2400" b="0" i="0" u="none" strike="noStrike" baseline="0" dirty="0">
                <a:solidFill>
                  <a:srgbClr val="000000"/>
                </a:solidFill>
                <a:latin typeface="NimbusSanL-Regu"/>
              </a:rPr>
              <a:t> </a:t>
            </a:r>
            <a:r>
              <a:rPr lang="en-US" sz="2400" b="0" i="0" u="none" strike="noStrike" baseline="0" dirty="0">
                <a:solidFill>
                  <a:srgbClr val="000000"/>
                </a:solidFill>
                <a:latin typeface="NimbusSanL-Regu"/>
              </a:rPr>
              <a:t>highest known concentrations of radon.</a:t>
            </a:r>
            <a:endParaRPr lang="cs-CZ" sz="2400" b="0" i="0" u="none" strike="noStrike" baseline="0" dirty="0">
              <a:solidFill>
                <a:srgbClr val="000000"/>
              </a:solidFill>
              <a:latin typeface="NimbusSanL-Regu"/>
            </a:endParaRPr>
          </a:p>
          <a:p>
            <a:endParaRPr lang="en-US" sz="2400" b="0" i="0" u="none" strike="noStrike" baseline="0" dirty="0">
              <a:solidFill>
                <a:srgbClr val="000000"/>
              </a:solidFill>
              <a:latin typeface="NimbusSanL-Regu"/>
            </a:endParaRPr>
          </a:p>
          <a:p>
            <a:r>
              <a:rPr lang="cs-CZ" sz="2400" b="0" i="0" u="none" strike="noStrike" baseline="0" dirty="0" err="1">
                <a:solidFill>
                  <a:srgbClr val="3333B3"/>
                </a:solidFill>
                <a:latin typeface="NimbusSanL-Regu"/>
              </a:rPr>
              <a:t>Outlet</a:t>
            </a:r>
            <a:r>
              <a:rPr lang="cs-CZ" sz="2400" b="0" i="0" u="none" strike="noStrike" baseline="0" dirty="0">
                <a:solidFill>
                  <a:srgbClr val="3333B3"/>
                </a:solidFill>
                <a:latin typeface="NimbusSanL-Regu"/>
              </a:rPr>
              <a:t> </a:t>
            </a:r>
            <a:r>
              <a:rPr lang="cs-CZ" sz="2400" b="0" i="0" u="none" strike="noStrike" baseline="0" dirty="0" err="1">
                <a:solidFill>
                  <a:srgbClr val="3333B3"/>
                </a:solidFill>
                <a:latin typeface="NimbusSanL-Regu"/>
              </a:rPr>
              <a:t>from</a:t>
            </a:r>
            <a:r>
              <a:rPr lang="cs-CZ" sz="2400" b="0" i="0" u="none" strike="noStrike" baseline="0" dirty="0">
                <a:solidFill>
                  <a:srgbClr val="3333B3"/>
                </a:solidFill>
                <a:latin typeface="NimbusSanL-Regu"/>
              </a:rPr>
              <a:t> </a:t>
            </a:r>
            <a:r>
              <a:rPr lang="cs-CZ" sz="2400" b="0" i="0" u="none" strike="noStrike" baseline="0" dirty="0" err="1">
                <a:solidFill>
                  <a:srgbClr val="3333B3"/>
                </a:solidFill>
                <a:latin typeface="NimbusSanL-Regu"/>
              </a:rPr>
              <a:t>building</a:t>
            </a:r>
            <a:r>
              <a:rPr lang="cs-CZ" sz="2400" b="0" i="0" u="none" strike="noStrike" baseline="0" dirty="0">
                <a:solidFill>
                  <a:srgbClr val="3333B3"/>
                </a:solidFill>
                <a:latin typeface="NimbusSanL-Regu"/>
              </a:rPr>
              <a:t> </a:t>
            </a:r>
            <a:r>
              <a:rPr lang="cs-CZ" sz="2400" b="0" i="0" u="none" strike="noStrike" baseline="0" dirty="0" err="1">
                <a:solidFill>
                  <a:srgbClr val="3333B3"/>
                </a:solidFill>
                <a:latin typeface="NimbusSanL-Regu"/>
              </a:rPr>
              <a:t>material</a:t>
            </a:r>
            <a:endParaRPr lang="cs-CZ" sz="2400" b="0" i="0" u="none" strike="noStrike" baseline="0" dirty="0">
              <a:solidFill>
                <a:srgbClr val="3333B3"/>
              </a:solidFill>
              <a:latin typeface="NimbusSanL-Regu"/>
            </a:endParaRPr>
          </a:p>
          <a:p>
            <a:r>
              <a:rPr lang="en-US" sz="2400" b="0" i="0" u="none" strike="noStrike" baseline="0" dirty="0">
                <a:solidFill>
                  <a:srgbClr val="000000"/>
                </a:solidFill>
                <a:latin typeface="NimbusSanL-Regu"/>
              </a:rPr>
              <a:t>Only some types of uranium ore-contaminated </a:t>
            </a:r>
            <a:r>
              <a:rPr lang="en-US" sz="2400" b="0" i="0" u="none" strike="noStrike" baseline="0" dirty="0" err="1">
                <a:solidFill>
                  <a:srgbClr val="000000"/>
                </a:solidFill>
                <a:latin typeface="NimbusSanL-Regu"/>
              </a:rPr>
              <a:t>sl</a:t>
            </a:r>
            <a:r>
              <a:rPr lang="cs-CZ" sz="2400" b="0" i="0" u="none" strike="noStrike" baseline="0" dirty="0">
                <a:solidFill>
                  <a:srgbClr val="000000"/>
                </a:solidFill>
                <a:latin typeface="NimbusSanL-Regu"/>
              </a:rPr>
              <a:t>a</a:t>
            </a:r>
            <a:r>
              <a:rPr lang="en-US" sz="2400" b="0" i="0" u="none" strike="noStrike" baseline="0" dirty="0">
                <a:solidFill>
                  <a:srgbClr val="000000"/>
                </a:solidFill>
                <a:latin typeface="NimbusSanL-Regu"/>
              </a:rPr>
              <a:t>g.</a:t>
            </a:r>
            <a:endParaRPr lang="cs-CZ" sz="2400" b="0" i="0" u="none" strike="noStrike" baseline="0" dirty="0">
              <a:solidFill>
                <a:srgbClr val="000000"/>
              </a:solidFill>
              <a:latin typeface="NimbusSanL-Regu"/>
            </a:endParaRPr>
          </a:p>
          <a:p>
            <a:endParaRPr lang="en-US" sz="2400" b="0" i="0" u="none" strike="noStrike" baseline="0" dirty="0">
              <a:solidFill>
                <a:srgbClr val="000000"/>
              </a:solidFill>
              <a:latin typeface="NimbusSanL-Regu"/>
            </a:endParaRPr>
          </a:p>
          <a:p>
            <a:r>
              <a:rPr lang="cs-CZ" sz="2400" b="0" i="0" u="none" strike="noStrike" baseline="0" dirty="0" err="1">
                <a:solidFill>
                  <a:srgbClr val="3333B3"/>
                </a:solidFill>
                <a:latin typeface="NimbusSanL-Regu"/>
              </a:rPr>
              <a:t>Water</a:t>
            </a:r>
            <a:r>
              <a:rPr lang="cs-CZ" sz="2400" b="0" i="0" u="none" strike="noStrike" baseline="0" dirty="0">
                <a:solidFill>
                  <a:srgbClr val="3333B3"/>
                </a:solidFill>
                <a:latin typeface="NimbusSanL-Regu"/>
              </a:rPr>
              <a:t>, </a:t>
            </a:r>
            <a:r>
              <a:rPr lang="cs-CZ" sz="2400" b="0" i="0" u="none" strike="noStrike" baseline="0" dirty="0" err="1">
                <a:solidFill>
                  <a:srgbClr val="3333B3"/>
                </a:solidFill>
                <a:latin typeface="NimbusSanL-Regu"/>
              </a:rPr>
              <a:t>gas</a:t>
            </a:r>
            <a:endParaRPr lang="cs-CZ" sz="2400" b="0" i="0" u="none" strike="noStrike" baseline="0" dirty="0">
              <a:solidFill>
                <a:srgbClr val="3333B3"/>
              </a:solidFill>
              <a:latin typeface="NimbusSanL-Regu"/>
            </a:endParaRPr>
          </a:p>
          <a:p>
            <a:r>
              <a:rPr lang="en-US" sz="2400" b="0" i="0" u="none" strike="noStrike" baseline="0" dirty="0">
                <a:solidFill>
                  <a:srgbClr val="000000"/>
                </a:solidFill>
                <a:latin typeface="NimbusSanL-Regu"/>
              </a:rPr>
              <a:t>Only in case of contamination of underground sources.</a:t>
            </a:r>
            <a:endParaRPr lang="cs-CZ" sz="2400" b="0" i="0" u="none" strike="noStrike" baseline="0" dirty="0">
              <a:solidFill>
                <a:srgbClr val="000000"/>
              </a:solidFill>
              <a:latin typeface="NimbusSanL-Regu"/>
            </a:endParaRPr>
          </a:p>
          <a:p>
            <a:endParaRPr lang="en-US" sz="2400" b="0" i="0" u="none" strike="noStrike" baseline="0" dirty="0">
              <a:solidFill>
                <a:srgbClr val="000000"/>
              </a:solidFill>
              <a:latin typeface="NimbusSanL-Regu"/>
            </a:endParaRPr>
          </a:p>
          <a:p>
            <a:r>
              <a:rPr lang="cs-CZ" sz="2400" b="0" i="0" u="none" strike="noStrike" baseline="0" dirty="0" err="1">
                <a:solidFill>
                  <a:srgbClr val="3333B3"/>
                </a:solidFill>
                <a:latin typeface="NimbusSanL-Regu"/>
              </a:rPr>
              <a:t>Measurement</a:t>
            </a:r>
            <a:endParaRPr lang="cs-CZ" sz="2400" b="0" i="0" u="none" strike="noStrike" baseline="0" dirty="0">
              <a:solidFill>
                <a:srgbClr val="3333B3"/>
              </a:solidFill>
              <a:latin typeface="NimbusSanL-Regu"/>
            </a:endParaRPr>
          </a:p>
          <a:p>
            <a:r>
              <a:rPr lang="en-US" sz="2400" b="0" i="0" u="none" strike="noStrike" baseline="0" dirty="0">
                <a:solidFill>
                  <a:srgbClr val="000000"/>
                </a:solidFill>
                <a:latin typeface="NimbusSanL-Regu"/>
              </a:rPr>
              <a:t>The air activity in </a:t>
            </a:r>
            <a:r>
              <a:rPr lang="en-US" sz="2400" b="0" i="0" u="none" strike="noStrike" baseline="0" dirty="0" err="1">
                <a:solidFill>
                  <a:srgbClr val="000000"/>
                </a:solidFill>
                <a:latin typeface="NimbusSanL-Regu"/>
              </a:rPr>
              <a:t>Bq.m</a:t>
            </a:r>
            <a:r>
              <a:rPr lang="cs-CZ" sz="2400" b="0" i="0" u="none" strike="noStrike" baseline="30000" dirty="0">
                <a:solidFill>
                  <a:srgbClr val="000000"/>
                </a:solidFill>
                <a:latin typeface="NimbusSanL-Regu"/>
              </a:rPr>
              <a:t>-</a:t>
            </a:r>
            <a:r>
              <a:rPr lang="en-US" sz="2400" b="0" i="0" u="none" strike="noStrike" baseline="30000" dirty="0">
                <a:solidFill>
                  <a:srgbClr val="000000"/>
                </a:solidFill>
                <a:latin typeface="NimbusSanL-Regu"/>
              </a:rPr>
              <a:t>3</a:t>
            </a:r>
            <a:r>
              <a:rPr lang="en-US" sz="2400" b="0" i="0" u="none" strike="noStrike" baseline="0" dirty="0">
                <a:solidFill>
                  <a:srgbClr val="000000"/>
                </a:solidFill>
                <a:latin typeface="NimbusSanL-Regu"/>
              </a:rPr>
              <a:t> is measured because Rn has several</a:t>
            </a:r>
            <a:r>
              <a:rPr lang="cs-CZ" sz="2400" b="0" i="0" u="none" strike="noStrike" baseline="0" dirty="0">
                <a:solidFill>
                  <a:srgbClr val="000000"/>
                </a:solidFill>
                <a:latin typeface="NimbusSanL-Regu"/>
              </a:rPr>
              <a:t> </a:t>
            </a:r>
            <a:r>
              <a:rPr lang="en-US" sz="2400" b="0" i="0" u="none" strike="noStrike" baseline="0" dirty="0">
                <a:solidFill>
                  <a:srgbClr val="000000"/>
                </a:solidFill>
                <a:latin typeface="NimbusSanL-Regu"/>
              </a:rPr>
              <a:t>isotopes of different activity and its chemical content does not</a:t>
            </a:r>
            <a:r>
              <a:rPr lang="cs-CZ" sz="2400" b="0" i="0" u="none" strike="noStrike" baseline="0" dirty="0">
                <a:solidFill>
                  <a:srgbClr val="000000"/>
                </a:solidFill>
                <a:latin typeface="NimbusSanL-Regu"/>
              </a:rPr>
              <a:t> </a:t>
            </a:r>
            <a:r>
              <a:rPr lang="cs-CZ" sz="2400" b="0" i="0" u="none" strike="noStrike" baseline="0" dirty="0" err="1">
                <a:solidFill>
                  <a:srgbClr val="000000"/>
                </a:solidFill>
                <a:latin typeface="NimbusSanL-Regu"/>
              </a:rPr>
              <a:t>characterise</a:t>
            </a:r>
            <a:r>
              <a:rPr lang="cs-CZ" sz="2400" b="0" i="0" u="none" strike="noStrike" baseline="0" dirty="0">
                <a:solidFill>
                  <a:srgbClr val="000000"/>
                </a:solidFill>
                <a:latin typeface="NimbusSanL-Regu"/>
              </a:rPr>
              <a:t> </a:t>
            </a:r>
            <a:r>
              <a:rPr lang="cs-CZ" sz="2400" b="0" i="0" u="none" strike="noStrike" baseline="0" dirty="0" err="1">
                <a:solidFill>
                  <a:srgbClr val="000000"/>
                </a:solidFill>
                <a:latin typeface="NimbusSanL-Regu"/>
              </a:rPr>
              <a:t>the</a:t>
            </a:r>
            <a:r>
              <a:rPr lang="cs-CZ" sz="2400" b="0" i="0" u="none" strike="noStrike" baseline="0" dirty="0">
                <a:solidFill>
                  <a:srgbClr val="000000"/>
                </a:solidFill>
                <a:latin typeface="NimbusSanL-Regu"/>
              </a:rPr>
              <a:t> hazard.</a:t>
            </a:r>
            <a:endParaRPr lang="cs-CZ" sz="2400" dirty="0"/>
          </a:p>
        </p:txBody>
      </p:sp>
    </p:spTree>
    <p:extLst>
      <p:ext uri="{BB962C8B-B14F-4D97-AF65-F5344CB8AC3E}">
        <p14:creationId xmlns:p14="http://schemas.microsoft.com/office/powerpoint/2010/main" val="223813152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411737" y="732960"/>
            <a:ext cx="11214340" cy="5509200"/>
          </a:xfrm>
          <a:prstGeom prst="rect">
            <a:avLst/>
          </a:prstGeom>
        </p:spPr>
        <p:txBody>
          <a:bodyPr wrap="square">
            <a:spAutoFit/>
          </a:bodyPr>
          <a:lstStyle/>
          <a:p>
            <a:pPr algn="ctr"/>
            <a:r>
              <a:rPr lang="cs-CZ" sz="3200" b="1" i="0" u="none" strike="noStrike" baseline="0" dirty="0">
                <a:solidFill>
                  <a:srgbClr val="3333B3"/>
                </a:solidFill>
                <a:latin typeface="NimbusSanL-Regu"/>
              </a:rPr>
              <a:t>Radon – risk </a:t>
            </a:r>
            <a:r>
              <a:rPr lang="cs-CZ" sz="3200" b="1" i="0" u="none" strike="noStrike" baseline="0" dirty="0" err="1">
                <a:solidFill>
                  <a:srgbClr val="3333B3"/>
                </a:solidFill>
                <a:latin typeface="NimbusSanL-Regu"/>
              </a:rPr>
              <a:t>reduction</a:t>
            </a:r>
            <a:endParaRPr lang="cs-CZ" sz="3200" b="1" i="0" u="none" strike="noStrike" baseline="0" dirty="0">
              <a:solidFill>
                <a:srgbClr val="3333B3"/>
              </a:solidFill>
              <a:latin typeface="NimbusSanL-Regu"/>
            </a:endParaRPr>
          </a:p>
          <a:p>
            <a:endParaRPr lang="cs-CZ" sz="3200" b="0" i="0" u="none" strike="noStrike" baseline="0" dirty="0">
              <a:solidFill>
                <a:srgbClr val="3333B3"/>
              </a:solidFill>
              <a:latin typeface="NimbusSanL-Regu"/>
            </a:endParaRPr>
          </a:p>
          <a:p>
            <a:r>
              <a:rPr lang="en-US" sz="1400" b="0" i="0" u="none" strike="noStrike" baseline="0" dirty="0">
                <a:solidFill>
                  <a:srgbClr val="3333B3"/>
                </a:solidFill>
                <a:latin typeface="CMSY10"/>
              </a:rPr>
              <a:t> </a:t>
            </a:r>
            <a:r>
              <a:rPr lang="en-US" sz="2400" b="0" i="0" u="none" strike="noStrike" baseline="0" dirty="0">
                <a:solidFill>
                  <a:srgbClr val="000000"/>
                </a:solidFill>
                <a:latin typeface="NimbusSanL-Regu"/>
              </a:rPr>
              <a:t>Building isolation (from the ground)</a:t>
            </a:r>
            <a:endParaRPr lang="cs-CZ" sz="2400" b="0" i="0" u="none" strike="noStrike" baseline="0" dirty="0">
              <a:solidFill>
                <a:srgbClr val="000000"/>
              </a:solidFill>
              <a:latin typeface="NimbusSanL-Regu"/>
            </a:endParaRPr>
          </a:p>
          <a:p>
            <a:endParaRPr lang="en-US" sz="2400" b="0" i="0" u="none" strike="noStrike" baseline="0" dirty="0">
              <a:solidFill>
                <a:srgbClr val="000000"/>
              </a:solidFill>
              <a:latin typeface="NimbusSanL-Regu"/>
            </a:endParaRPr>
          </a:p>
          <a:p>
            <a:r>
              <a:rPr lang="cs-CZ" sz="2400" b="0" i="0" u="none" strike="noStrike" baseline="0" dirty="0">
                <a:solidFill>
                  <a:srgbClr val="3333B3"/>
                </a:solidFill>
                <a:latin typeface="CMSY10"/>
              </a:rPr>
              <a:t> </a:t>
            </a:r>
            <a:r>
              <a:rPr lang="cs-CZ" sz="2400" b="0" i="0" u="none" strike="noStrike" baseline="0" dirty="0">
                <a:solidFill>
                  <a:srgbClr val="000000"/>
                </a:solidFill>
                <a:latin typeface="NimbusSanL-Regu"/>
              </a:rPr>
              <a:t>Radon </a:t>
            </a:r>
            <a:r>
              <a:rPr lang="cs-CZ" sz="2400" b="0" i="0" u="none" strike="noStrike" baseline="0" dirty="0" err="1">
                <a:solidFill>
                  <a:srgbClr val="000000"/>
                </a:solidFill>
                <a:latin typeface="NimbusSanL-Regu"/>
              </a:rPr>
              <a:t>wells</a:t>
            </a:r>
            <a:endParaRPr lang="cs-CZ" sz="2400" b="0" i="0" u="none" strike="noStrike" baseline="0" dirty="0">
              <a:solidFill>
                <a:srgbClr val="000000"/>
              </a:solidFill>
              <a:latin typeface="NimbusSanL-Regu"/>
            </a:endParaRPr>
          </a:p>
          <a:p>
            <a:endParaRPr lang="cs-CZ" sz="2400" b="0" i="0" u="none" strike="noStrike" baseline="0" dirty="0">
              <a:solidFill>
                <a:srgbClr val="000000"/>
              </a:solidFill>
              <a:latin typeface="NimbusSanL-Regu"/>
            </a:endParaRPr>
          </a:p>
          <a:p>
            <a:r>
              <a:rPr lang="en-US" sz="2400" b="0" i="0" u="none" strike="noStrike" baseline="0" dirty="0">
                <a:solidFill>
                  <a:srgbClr val="3333B3"/>
                </a:solidFill>
                <a:latin typeface="CMSY10"/>
              </a:rPr>
              <a:t> </a:t>
            </a:r>
            <a:r>
              <a:rPr lang="en-US" sz="2400" b="0" i="0" u="none" strike="noStrike" baseline="0" dirty="0">
                <a:solidFill>
                  <a:srgbClr val="000000"/>
                </a:solidFill>
                <a:latin typeface="NimbusSanL-Regu"/>
              </a:rPr>
              <a:t>Monitoring Rn in building materials</a:t>
            </a:r>
            <a:endParaRPr lang="cs-CZ" sz="2400" b="0" i="0" u="none" strike="noStrike" baseline="0" dirty="0">
              <a:solidFill>
                <a:srgbClr val="000000"/>
              </a:solidFill>
              <a:latin typeface="NimbusSanL-Regu"/>
            </a:endParaRPr>
          </a:p>
          <a:p>
            <a:endParaRPr lang="en-US" sz="2400" b="0" i="0" u="none" strike="noStrike" baseline="0" dirty="0">
              <a:solidFill>
                <a:srgbClr val="000000"/>
              </a:solidFill>
              <a:latin typeface="NimbusSanL-Regu"/>
            </a:endParaRPr>
          </a:p>
          <a:p>
            <a:r>
              <a:rPr lang="cs-CZ" sz="2400" b="0" i="0" u="none" strike="noStrike" baseline="0" dirty="0">
                <a:solidFill>
                  <a:srgbClr val="3333B3"/>
                </a:solidFill>
                <a:latin typeface="CMSY10"/>
              </a:rPr>
              <a:t> </a:t>
            </a:r>
            <a:r>
              <a:rPr lang="cs-CZ" sz="2400" b="0" i="0" u="none" strike="noStrike" baseline="0" dirty="0">
                <a:solidFill>
                  <a:srgbClr val="000000"/>
                </a:solidFill>
                <a:latin typeface="NimbusSanL-Regu"/>
              </a:rPr>
              <a:t>Monitoring </a:t>
            </a:r>
            <a:r>
              <a:rPr lang="cs-CZ" sz="2400" b="0" i="0" u="none" strike="noStrike" baseline="0" dirty="0" err="1">
                <a:solidFill>
                  <a:srgbClr val="000000"/>
                </a:solidFill>
                <a:latin typeface="NimbusSanL-Regu"/>
              </a:rPr>
              <a:t>Rn</a:t>
            </a:r>
            <a:r>
              <a:rPr lang="cs-CZ" sz="2400" b="0" i="0" u="none" strike="noStrike" baseline="0" dirty="0">
                <a:solidFill>
                  <a:srgbClr val="000000"/>
                </a:solidFill>
                <a:latin typeface="NimbusSanL-Regu"/>
              </a:rPr>
              <a:t> in </a:t>
            </a:r>
            <a:r>
              <a:rPr lang="cs-CZ" sz="2400" b="0" i="0" u="none" strike="noStrike" baseline="0" dirty="0" err="1">
                <a:solidFill>
                  <a:srgbClr val="000000"/>
                </a:solidFill>
                <a:latin typeface="NimbusSanL-Regu"/>
              </a:rPr>
              <a:t>groundwater</a:t>
            </a:r>
            <a:endParaRPr lang="cs-CZ" sz="2400" b="0" i="0" u="none" strike="noStrike" baseline="0" dirty="0">
              <a:solidFill>
                <a:srgbClr val="000000"/>
              </a:solidFill>
              <a:latin typeface="NimbusSanL-Regu"/>
            </a:endParaRPr>
          </a:p>
          <a:p>
            <a:endParaRPr lang="cs-CZ" sz="2400" b="0" i="0" u="none" strike="noStrike" baseline="0" dirty="0">
              <a:solidFill>
                <a:srgbClr val="000000"/>
              </a:solidFill>
              <a:latin typeface="NimbusSanL-Regu"/>
            </a:endParaRPr>
          </a:p>
          <a:p>
            <a:r>
              <a:rPr lang="cs-CZ" sz="2400" b="0" i="0" u="none" strike="noStrike" baseline="0" dirty="0">
                <a:solidFill>
                  <a:srgbClr val="000000"/>
                </a:solidFill>
                <a:latin typeface="NimbusSanL-Regu"/>
              </a:rPr>
              <a:t>N</a:t>
            </a:r>
            <a:r>
              <a:rPr lang="en-US" sz="2400" b="0" i="0" u="none" strike="noStrike" baseline="0" dirty="0" err="1">
                <a:solidFill>
                  <a:srgbClr val="000000"/>
                </a:solidFill>
                <a:latin typeface="NimbusSanL-Regu"/>
              </a:rPr>
              <a:t>atural</a:t>
            </a:r>
            <a:r>
              <a:rPr lang="en-US" sz="2400" b="0" i="0" u="none" strike="noStrike" baseline="0" dirty="0">
                <a:solidFill>
                  <a:srgbClr val="000000"/>
                </a:solidFill>
                <a:latin typeface="NimbusSanL-Regu"/>
              </a:rPr>
              <a:t> gas batch</a:t>
            </a:r>
            <a:r>
              <a:rPr lang="cs-CZ" sz="2400" b="0" i="0" u="none" strike="noStrike" baseline="0" dirty="0">
                <a:solidFill>
                  <a:srgbClr val="000000"/>
                </a:solidFill>
                <a:latin typeface="NimbusSanL-Regu"/>
              </a:rPr>
              <a:t>es</a:t>
            </a:r>
            <a:r>
              <a:rPr lang="en-US" sz="2400" b="0" i="0" u="none" strike="noStrike" baseline="0" dirty="0">
                <a:solidFill>
                  <a:srgbClr val="000000"/>
                </a:solidFill>
                <a:latin typeface="NimbusSanL-Regu"/>
              </a:rPr>
              <a:t> </a:t>
            </a:r>
            <a:r>
              <a:rPr lang="cs-CZ" sz="2400" b="0" i="0" u="none" strike="noStrike" baseline="0" dirty="0" err="1">
                <a:solidFill>
                  <a:srgbClr val="000000"/>
                </a:solidFill>
                <a:latin typeface="NimbusSanL-Regu"/>
              </a:rPr>
              <a:t>with</a:t>
            </a:r>
            <a:r>
              <a:rPr lang="cs-CZ" sz="2400" b="0" i="0" u="none" strike="noStrike" baseline="0" dirty="0">
                <a:solidFill>
                  <a:srgbClr val="000000"/>
                </a:solidFill>
                <a:latin typeface="NimbusSanL-Regu"/>
              </a:rPr>
              <a:t> </a:t>
            </a:r>
            <a:r>
              <a:rPr lang="cs-CZ" sz="2400" dirty="0">
                <a:solidFill>
                  <a:srgbClr val="000000"/>
                </a:solidFill>
                <a:latin typeface="NimbusSanL-Regu"/>
              </a:rPr>
              <a:t>g</a:t>
            </a:r>
            <a:r>
              <a:rPr lang="en-US" sz="2400" b="0" i="0" u="none" strike="noStrike" baseline="0" dirty="0" err="1">
                <a:solidFill>
                  <a:srgbClr val="000000"/>
                </a:solidFill>
                <a:latin typeface="NimbusSanL-Regu"/>
              </a:rPr>
              <a:t>reater</a:t>
            </a:r>
            <a:r>
              <a:rPr lang="cs-CZ" sz="2400" b="0" i="0" u="none" strike="noStrike" baseline="0" dirty="0">
                <a:solidFill>
                  <a:srgbClr val="000000"/>
                </a:solidFill>
                <a:latin typeface="NimbusSanL-Regu"/>
              </a:rPr>
              <a:t> </a:t>
            </a:r>
            <a:r>
              <a:rPr lang="cs-CZ" sz="2400" b="0" i="0" u="none" strike="noStrike" baseline="0" dirty="0" err="1">
                <a:solidFill>
                  <a:srgbClr val="000000"/>
                </a:solidFill>
                <a:latin typeface="NimbusSanL-Regu"/>
              </a:rPr>
              <a:t>content</a:t>
            </a:r>
            <a:r>
              <a:rPr lang="cs-CZ" sz="2400" b="0" i="0" u="none" strike="noStrike" baseline="0" dirty="0">
                <a:solidFill>
                  <a:srgbClr val="000000"/>
                </a:solidFill>
                <a:latin typeface="NimbusSanL-Regu"/>
              </a:rPr>
              <a:t> </a:t>
            </a:r>
            <a:r>
              <a:rPr lang="cs-CZ" sz="2400" b="0" i="0" u="none" strike="noStrike" baseline="0" dirty="0" err="1">
                <a:solidFill>
                  <a:srgbClr val="000000"/>
                </a:solidFill>
                <a:latin typeface="NimbusSanL-Regu"/>
              </a:rPr>
              <a:t>of</a:t>
            </a:r>
            <a:r>
              <a:rPr lang="cs-CZ" sz="2400" b="0" i="0" u="none" strike="noStrike" baseline="0" dirty="0">
                <a:solidFill>
                  <a:srgbClr val="000000"/>
                </a:solidFill>
                <a:latin typeface="NimbusSanL-Regu"/>
              </a:rPr>
              <a:t> </a:t>
            </a:r>
            <a:r>
              <a:rPr lang="cs-CZ" sz="2400" b="0" i="0" u="none" strike="noStrike" baseline="0" dirty="0" err="1">
                <a:solidFill>
                  <a:srgbClr val="000000"/>
                </a:solidFill>
                <a:latin typeface="NimbusSanL-Regu"/>
              </a:rPr>
              <a:t>Rn</a:t>
            </a:r>
            <a:r>
              <a:rPr lang="cs-CZ" sz="2400" b="0" i="0" u="none" strike="noStrike" baseline="0" dirty="0">
                <a:solidFill>
                  <a:srgbClr val="000000"/>
                </a:solidFill>
                <a:latin typeface="NimbusSanL-Regu"/>
              </a:rPr>
              <a:t> </a:t>
            </a:r>
            <a:r>
              <a:rPr lang="en-US" sz="2400" b="0" i="0" u="none" strike="noStrike" baseline="0" dirty="0">
                <a:solidFill>
                  <a:srgbClr val="000000"/>
                </a:solidFill>
                <a:latin typeface="NimbusSanL-Regu"/>
              </a:rPr>
              <a:t>go to industrial boilers a</a:t>
            </a:r>
            <a:r>
              <a:rPr lang="cs-CZ" sz="2400" b="0" i="0" u="none" strike="noStrike" baseline="0" dirty="0" err="1">
                <a:solidFill>
                  <a:srgbClr val="000000"/>
                </a:solidFill>
                <a:latin typeface="NimbusSanL-Regu"/>
              </a:rPr>
              <a:t>nd</a:t>
            </a:r>
            <a:r>
              <a:rPr lang="cs-CZ" sz="2400" b="0" i="0" u="none" strike="noStrike" baseline="0" dirty="0">
                <a:solidFill>
                  <a:srgbClr val="000000"/>
                </a:solidFill>
                <a:latin typeface="NimbusSanL-Regu"/>
              </a:rPr>
              <a:t> </a:t>
            </a:r>
            <a:r>
              <a:rPr lang="en-US" sz="2400" b="0" i="0" u="none" strike="noStrike" baseline="0" dirty="0">
                <a:solidFill>
                  <a:srgbClr val="000000"/>
                </a:solidFill>
                <a:latin typeface="NimbusSanL-Regu"/>
              </a:rPr>
              <a:t>heating plant, not in households</a:t>
            </a:r>
            <a:endParaRPr lang="cs-CZ" sz="2400" b="0" i="0" u="none" strike="noStrike" baseline="0" dirty="0">
              <a:solidFill>
                <a:srgbClr val="000000"/>
              </a:solidFill>
              <a:latin typeface="NimbusSanL-Regu"/>
            </a:endParaRPr>
          </a:p>
          <a:p>
            <a:endParaRPr lang="en-US" sz="2400" b="0" i="0" u="none" strike="noStrike" baseline="0" dirty="0">
              <a:solidFill>
                <a:srgbClr val="000000"/>
              </a:solidFill>
              <a:latin typeface="NimbusSanL-Regu"/>
            </a:endParaRPr>
          </a:p>
          <a:p>
            <a:r>
              <a:rPr lang="en-US" sz="2400" b="0" i="0" u="none" strike="noStrike" baseline="0" dirty="0">
                <a:solidFill>
                  <a:srgbClr val="000000"/>
                </a:solidFill>
                <a:latin typeface="NimbusSanL-Regu"/>
              </a:rPr>
              <a:t>A condition of risk reduction is its proper detection.</a:t>
            </a:r>
            <a:endParaRPr lang="cs-CZ" sz="2400" dirty="0"/>
          </a:p>
        </p:txBody>
      </p:sp>
    </p:spTree>
    <p:extLst>
      <p:ext uri="{BB962C8B-B14F-4D97-AF65-F5344CB8AC3E}">
        <p14:creationId xmlns:p14="http://schemas.microsoft.com/office/powerpoint/2010/main" val="2386442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93297" y="1442814"/>
            <a:ext cx="11611155" cy="3323987"/>
          </a:xfrm>
          <a:prstGeom prst="rect">
            <a:avLst/>
          </a:prstGeom>
        </p:spPr>
        <p:txBody>
          <a:bodyPr wrap="square">
            <a:spAutoFit/>
          </a:bodyPr>
          <a:lstStyle/>
          <a:p>
            <a:pPr algn="ctr"/>
            <a:r>
              <a:rPr lang="en-US" sz="3200" b="1" dirty="0">
                <a:solidFill>
                  <a:schemeClr val="accent1"/>
                </a:solidFill>
              </a:rPr>
              <a:t>Comment</a:t>
            </a:r>
            <a:endParaRPr lang="cs-CZ" sz="3200" b="1" dirty="0">
              <a:solidFill>
                <a:schemeClr val="accent1"/>
              </a:solidFill>
            </a:endParaRPr>
          </a:p>
          <a:p>
            <a:pPr algn="ctr"/>
            <a:endParaRPr lang="cs-CZ" sz="3200" b="1" dirty="0">
              <a:solidFill>
                <a:schemeClr val="accent1"/>
              </a:solidFill>
            </a:endParaRPr>
          </a:p>
          <a:p>
            <a:pPr algn="ctr"/>
            <a:endParaRPr lang="cs-CZ" sz="3200" b="1" dirty="0">
              <a:solidFill>
                <a:schemeClr val="accent1"/>
              </a:solidFill>
            </a:endParaRPr>
          </a:p>
          <a:p>
            <a:br>
              <a:rPr lang="en-US" dirty="0"/>
            </a:br>
            <a:r>
              <a:rPr lang="en-US" sz="2400" dirty="0"/>
              <a:t>The </a:t>
            </a:r>
            <a:r>
              <a:rPr lang="en-US" sz="2400" u="sng" dirty="0"/>
              <a:t>radon well </a:t>
            </a:r>
            <a:r>
              <a:rPr lang="en-US" sz="2400" dirty="0"/>
              <a:t>is a pit with permeable walls. Radon gets into it,</a:t>
            </a:r>
            <a:r>
              <a:rPr lang="cs-CZ" sz="2400" dirty="0"/>
              <a:t> </a:t>
            </a:r>
            <a:r>
              <a:rPr lang="en-US" sz="2400" dirty="0"/>
              <a:t>because it is heavier than air and is drained and dispersed</a:t>
            </a:r>
            <a:r>
              <a:rPr lang="cs-CZ" sz="2400" dirty="0"/>
              <a:t> </a:t>
            </a:r>
            <a:r>
              <a:rPr lang="en-US" sz="2400" dirty="0"/>
              <a:t>into the outside air.</a:t>
            </a:r>
            <a:br>
              <a:rPr lang="en-US" sz="2400" dirty="0"/>
            </a:br>
            <a:endParaRPr lang="cs-CZ" sz="2400" dirty="0"/>
          </a:p>
          <a:p>
            <a:r>
              <a:rPr lang="en-US" sz="2400" dirty="0"/>
              <a:t>The level of radon in the soil decreases and it then stops penetrating the buildings</a:t>
            </a:r>
            <a:r>
              <a:rPr lang="cs-CZ" sz="2400" dirty="0"/>
              <a:t> </a:t>
            </a:r>
            <a:r>
              <a:rPr lang="en-US" sz="2400" dirty="0"/>
              <a:t>around.</a:t>
            </a:r>
            <a:endParaRPr lang="cs-CZ" sz="2400" dirty="0"/>
          </a:p>
        </p:txBody>
      </p:sp>
    </p:spTree>
    <p:extLst>
      <p:ext uri="{BB962C8B-B14F-4D97-AF65-F5344CB8AC3E}">
        <p14:creationId xmlns:p14="http://schemas.microsoft.com/office/powerpoint/2010/main" val="123840902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93298" y="950372"/>
            <a:ext cx="11421374" cy="3785652"/>
          </a:xfrm>
          <a:prstGeom prst="rect">
            <a:avLst/>
          </a:prstGeom>
        </p:spPr>
        <p:txBody>
          <a:bodyPr wrap="square">
            <a:spAutoFit/>
          </a:bodyPr>
          <a:lstStyle/>
          <a:p>
            <a:pPr algn="ctr"/>
            <a:r>
              <a:rPr lang="cs-CZ" sz="3200" b="1" i="0" u="none" strike="noStrike" baseline="0" dirty="0" err="1">
                <a:solidFill>
                  <a:srgbClr val="3333B3"/>
                </a:solidFill>
                <a:latin typeface="NimbusSanL-Regu"/>
              </a:rPr>
              <a:t>Other</a:t>
            </a:r>
            <a:r>
              <a:rPr lang="cs-CZ" sz="3200" b="1" i="0" u="none" strike="noStrike" baseline="0" dirty="0">
                <a:solidFill>
                  <a:srgbClr val="3333B3"/>
                </a:solidFill>
                <a:latin typeface="NimbusSanL-Regu"/>
              </a:rPr>
              <a:t> </a:t>
            </a:r>
            <a:r>
              <a:rPr lang="cs-CZ" sz="3200" b="1" i="0" u="none" strike="noStrike" baseline="0" dirty="0" err="1">
                <a:solidFill>
                  <a:srgbClr val="3333B3"/>
                </a:solidFill>
                <a:latin typeface="NimbusSanL-Regu"/>
              </a:rPr>
              <a:t>preventable</a:t>
            </a:r>
            <a:r>
              <a:rPr lang="cs-CZ" sz="3200" b="1" i="0" u="none" strike="noStrike" baseline="0" dirty="0">
                <a:solidFill>
                  <a:srgbClr val="3333B3"/>
                </a:solidFill>
                <a:latin typeface="NimbusSanL-Regu"/>
              </a:rPr>
              <a:t> </a:t>
            </a:r>
            <a:r>
              <a:rPr lang="cs-CZ" sz="3200" b="1" i="0" u="none" strike="noStrike" baseline="0" dirty="0" err="1">
                <a:solidFill>
                  <a:srgbClr val="3333B3"/>
                </a:solidFill>
                <a:latin typeface="NimbusSanL-Regu"/>
              </a:rPr>
              <a:t>sources</a:t>
            </a:r>
            <a:endParaRPr lang="cs-CZ" sz="3200" b="1" i="0" u="none" strike="noStrike" baseline="0" dirty="0">
              <a:solidFill>
                <a:srgbClr val="3333B3"/>
              </a:solidFill>
              <a:latin typeface="NimbusSanL-Regu"/>
            </a:endParaRPr>
          </a:p>
          <a:p>
            <a:pPr algn="ctr"/>
            <a:endParaRPr lang="cs-CZ" sz="3200" b="1" i="0" u="none" strike="noStrike" baseline="0" dirty="0">
              <a:solidFill>
                <a:srgbClr val="3333B3"/>
              </a:solidFill>
              <a:latin typeface="NimbusSanL-Regu"/>
            </a:endParaRPr>
          </a:p>
          <a:p>
            <a:pPr algn="ctr"/>
            <a:endParaRPr lang="cs-CZ" sz="3200" b="1" i="0" u="none" strike="noStrike" baseline="0" dirty="0">
              <a:solidFill>
                <a:srgbClr val="3333B3"/>
              </a:solidFill>
              <a:latin typeface="NimbusSanL-Regu"/>
            </a:endParaRPr>
          </a:p>
          <a:p>
            <a:r>
              <a:rPr lang="cs-CZ" sz="2400" b="0" i="0" u="none" strike="noStrike" baseline="0" dirty="0" err="1">
                <a:solidFill>
                  <a:srgbClr val="3333B3"/>
                </a:solidFill>
                <a:latin typeface="NimbusSanL-Regu"/>
              </a:rPr>
              <a:t>Radiation</a:t>
            </a:r>
            <a:r>
              <a:rPr lang="cs-CZ" sz="2400" b="0" i="0" u="none" strike="noStrike" baseline="0" dirty="0">
                <a:solidFill>
                  <a:srgbClr val="3333B3"/>
                </a:solidFill>
                <a:latin typeface="NimbusSanL-Regu"/>
              </a:rPr>
              <a:t> </a:t>
            </a:r>
            <a:r>
              <a:rPr lang="cs-CZ" sz="2400" b="0" i="0" u="none" strike="noStrike" baseline="0" dirty="0" err="1">
                <a:solidFill>
                  <a:srgbClr val="3333B3"/>
                </a:solidFill>
                <a:latin typeface="NimbusSanL-Regu"/>
              </a:rPr>
              <a:t>from</a:t>
            </a:r>
            <a:r>
              <a:rPr lang="cs-CZ" sz="2400" b="0" i="0" u="none" strike="noStrike" baseline="0" dirty="0">
                <a:solidFill>
                  <a:srgbClr val="3333B3"/>
                </a:solidFill>
                <a:latin typeface="NimbusSanL-Regu"/>
              </a:rPr>
              <a:t> Van </a:t>
            </a:r>
            <a:r>
              <a:rPr lang="cs-CZ" sz="2400" b="0" i="0" u="none" strike="noStrike" baseline="0" dirty="0" err="1">
                <a:solidFill>
                  <a:srgbClr val="3333B3"/>
                </a:solidFill>
                <a:latin typeface="NimbusSanL-Regu"/>
              </a:rPr>
              <a:t>Allen’s</a:t>
            </a:r>
            <a:r>
              <a:rPr lang="cs-CZ" sz="2400" b="0" i="0" u="none" strike="noStrike" baseline="0" dirty="0">
                <a:solidFill>
                  <a:srgbClr val="3333B3"/>
                </a:solidFill>
                <a:latin typeface="NimbusSanL-Regu"/>
              </a:rPr>
              <a:t> </a:t>
            </a:r>
            <a:r>
              <a:rPr lang="cs-CZ" sz="2400" b="0" i="0" u="none" strike="noStrike" baseline="0" dirty="0" err="1">
                <a:solidFill>
                  <a:srgbClr val="3333B3"/>
                </a:solidFill>
                <a:latin typeface="NimbusSanL-Regu"/>
              </a:rPr>
              <a:t>Belts</a:t>
            </a:r>
            <a:endParaRPr lang="cs-CZ" sz="2400" b="0" i="0" u="none" strike="noStrike" baseline="0" dirty="0">
              <a:solidFill>
                <a:srgbClr val="3333B3"/>
              </a:solidFill>
              <a:latin typeface="NimbusSanL-Regu"/>
            </a:endParaRPr>
          </a:p>
          <a:p>
            <a:r>
              <a:rPr lang="en-US" sz="2400" b="0" i="0" u="none" strike="noStrike" baseline="0" dirty="0">
                <a:solidFill>
                  <a:srgbClr val="000000"/>
                </a:solidFill>
                <a:latin typeface="NimbusSanL-Regu"/>
              </a:rPr>
              <a:t>The dose equivalent increases with altitude and distance from</a:t>
            </a:r>
            <a:r>
              <a:rPr lang="cs-CZ" sz="2400" b="0" i="0" u="none" strike="noStrike" baseline="0" dirty="0">
                <a:solidFill>
                  <a:srgbClr val="000000"/>
                </a:solidFill>
                <a:latin typeface="NimbusSanL-Regu"/>
              </a:rPr>
              <a:t> </a:t>
            </a:r>
            <a:r>
              <a:rPr lang="cs-CZ" sz="2400" b="0" i="0" u="none" strike="noStrike" baseline="0" dirty="0" err="1">
                <a:solidFill>
                  <a:srgbClr val="000000"/>
                </a:solidFill>
                <a:latin typeface="NimbusSanL-Regu"/>
              </a:rPr>
              <a:t>the</a:t>
            </a:r>
            <a:r>
              <a:rPr lang="cs-CZ" sz="2400" b="0" i="0" u="none" strike="noStrike" baseline="0" dirty="0">
                <a:solidFill>
                  <a:srgbClr val="000000"/>
                </a:solidFill>
                <a:latin typeface="NimbusSanL-Regu"/>
              </a:rPr>
              <a:t> </a:t>
            </a:r>
            <a:r>
              <a:rPr lang="cs-CZ" sz="2400" b="0" i="0" u="none" strike="noStrike" baseline="0" dirty="0" err="1">
                <a:solidFill>
                  <a:srgbClr val="000000"/>
                </a:solidFill>
                <a:latin typeface="NimbusSanL-Regu"/>
              </a:rPr>
              <a:t>equator</a:t>
            </a:r>
            <a:r>
              <a:rPr lang="cs-CZ" sz="2400" b="0" i="0" u="none" strike="noStrike" baseline="0" dirty="0">
                <a:solidFill>
                  <a:srgbClr val="000000"/>
                </a:solidFill>
                <a:latin typeface="NimbusSanL-Regu"/>
              </a:rPr>
              <a:t>.</a:t>
            </a:r>
          </a:p>
          <a:p>
            <a:endParaRPr lang="cs-CZ" sz="2400" b="0" i="0" u="none" strike="noStrike" baseline="0" dirty="0">
              <a:solidFill>
                <a:srgbClr val="000000"/>
              </a:solidFill>
              <a:latin typeface="NimbusSanL-Regu"/>
            </a:endParaRPr>
          </a:p>
          <a:p>
            <a:r>
              <a:rPr lang="cs-CZ" sz="2400" b="0" i="0" u="none" strike="noStrike" baseline="0" dirty="0" err="1">
                <a:solidFill>
                  <a:srgbClr val="3333B3"/>
                </a:solidFill>
                <a:latin typeface="NimbusSanL-Regu"/>
              </a:rPr>
              <a:t>Chernobyl</a:t>
            </a:r>
            <a:r>
              <a:rPr lang="cs-CZ" sz="2400" b="0" i="0" u="none" strike="noStrike" baseline="0" dirty="0">
                <a:solidFill>
                  <a:srgbClr val="3333B3"/>
                </a:solidFill>
                <a:latin typeface="NimbusSanL-Regu"/>
              </a:rPr>
              <a:t> </a:t>
            </a:r>
            <a:r>
              <a:rPr lang="cs-CZ" sz="2400" b="0" i="0" u="none" strike="noStrike" baseline="0" dirty="0" err="1">
                <a:solidFill>
                  <a:srgbClr val="3333B3"/>
                </a:solidFill>
                <a:latin typeface="NimbusSanL-Regu"/>
              </a:rPr>
              <a:t>stains</a:t>
            </a:r>
            <a:endParaRPr lang="cs-CZ" sz="2400" b="0" i="0" u="none" strike="noStrike" baseline="0" dirty="0">
              <a:solidFill>
                <a:srgbClr val="3333B3"/>
              </a:solidFill>
              <a:latin typeface="NimbusSanL-Regu"/>
            </a:endParaRPr>
          </a:p>
          <a:p>
            <a:r>
              <a:rPr lang="en-US" sz="2400" b="0" i="0" u="none" strike="noStrike" baseline="0" dirty="0">
                <a:solidFill>
                  <a:srgbClr val="000000"/>
                </a:solidFill>
                <a:latin typeface="NimbusSanL-Regu"/>
              </a:rPr>
              <a:t>Until now, a map of Chernobyl stains, with higher contamination</a:t>
            </a:r>
            <a:r>
              <a:rPr lang="cs-CZ" sz="2400" b="0" i="0" u="none" strike="noStrike" baseline="0" dirty="0">
                <a:solidFill>
                  <a:srgbClr val="000000"/>
                </a:solidFill>
                <a:latin typeface="NimbusSanL-Regu"/>
              </a:rPr>
              <a:t> </a:t>
            </a:r>
            <a:r>
              <a:rPr lang="cs-CZ" sz="2400" b="0" i="0" u="none" strike="noStrike" baseline="0" dirty="0" err="1">
                <a:solidFill>
                  <a:srgbClr val="000000"/>
                </a:solidFill>
                <a:latin typeface="NimbusSanL-Regu"/>
              </a:rPr>
              <a:t>with</a:t>
            </a:r>
            <a:r>
              <a:rPr lang="cs-CZ" sz="2400" b="0" i="0" u="none" strike="noStrike" baseline="0" dirty="0">
                <a:solidFill>
                  <a:srgbClr val="000000"/>
                </a:solidFill>
                <a:latin typeface="NimbusSanL-Regu"/>
              </a:rPr>
              <a:t> </a:t>
            </a:r>
            <a:r>
              <a:rPr lang="en-US" sz="2400" b="0" i="0" u="none" strike="noStrike" baseline="0" dirty="0">
                <a:solidFill>
                  <a:srgbClr val="000000"/>
                </a:solidFill>
                <a:latin typeface="NimbusSanL-Regu"/>
              </a:rPr>
              <a:t>isotopes </a:t>
            </a:r>
            <a:r>
              <a:rPr lang="en-US" sz="2400" b="0" i="0" u="none" strike="noStrike" baseline="0" dirty="0" err="1">
                <a:solidFill>
                  <a:srgbClr val="000000"/>
                </a:solidFill>
                <a:latin typeface="NimbusSanL-Regu"/>
              </a:rPr>
              <a:t>Sr</a:t>
            </a:r>
            <a:r>
              <a:rPr lang="en-US" sz="2400" b="0" i="0" u="none" strike="noStrike" baseline="0" dirty="0">
                <a:solidFill>
                  <a:srgbClr val="000000"/>
                </a:solidFill>
                <a:latin typeface="NimbusSanL-Regu"/>
              </a:rPr>
              <a:t> and Cs having a high affinity for organisms, has not</a:t>
            </a:r>
            <a:r>
              <a:rPr lang="cs-CZ" sz="2400" b="0" i="0" u="none" strike="noStrike" baseline="0" dirty="0">
                <a:solidFill>
                  <a:srgbClr val="000000"/>
                </a:solidFill>
                <a:latin typeface="NimbusSanL-Regu"/>
              </a:rPr>
              <a:t> </a:t>
            </a:r>
            <a:r>
              <a:rPr lang="cs-CZ" sz="2400" b="0" i="0" u="none" strike="noStrike" baseline="0" dirty="0" err="1">
                <a:solidFill>
                  <a:srgbClr val="000000"/>
                </a:solidFill>
                <a:latin typeface="NimbusSanL-Regu"/>
              </a:rPr>
              <a:t>been</a:t>
            </a:r>
            <a:r>
              <a:rPr lang="cs-CZ" sz="2400" b="0" i="0" u="none" strike="noStrike" baseline="0" dirty="0">
                <a:solidFill>
                  <a:srgbClr val="000000"/>
                </a:solidFill>
                <a:latin typeface="NimbusSanL-Regu"/>
              </a:rPr>
              <a:t> </a:t>
            </a:r>
            <a:r>
              <a:rPr lang="cs-CZ" sz="2400" b="0" i="0" u="none" strike="noStrike" baseline="0" dirty="0" err="1">
                <a:solidFill>
                  <a:srgbClr val="000000"/>
                </a:solidFill>
                <a:latin typeface="NimbusSanL-Regu"/>
              </a:rPr>
              <a:t>published</a:t>
            </a:r>
            <a:r>
              <a:rPr lang="cs-CZ" sz="2400" b="0" i="0" u="none" strike="noStrike" baseline="0" dirty="0">
                <a:solidFill>
                  <a:srgbClr val="000000"/>
                </a:solidFill>
                <a:latin typeface="NimbusSanL-Regu"/>
              </a:rPr>
              <a:t>.</a:t>
            </a:r>
            <a:endParaRPr lang="cs-CZ" sz="2400" dirty="0"/>
          </a:p>
        </p:txBody>
      </p:sp>
    </p:spTree>
    <p:extLst>
      <p:ext uri="{BB962C8B-B14F-4D97-AF65-F5344CB8AC3E}">
        <p14:creationId xmlns:p14="http://schemas.microsoft.com/office/powerpoint/2010/main" val="74671432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414068" y="1459462"/>
            <a:ext cx="11421374" cy="2677656"/>
          </a:xfrm>
          <a:prstGeom prst="rect">
            <a:avLst/>
          </a:prstGeom>
        </p:spPr>
        <p:txBody>
          <a:bodyPr wrap="square">
            <a:spAutoFit/>
          </a:bodyPr>
          <a:lstStyle/>
          <a:p>
            <a:pPr algn="ctr"/>
            <a:r>
              <a:rPr lang="cs-CZ" sz="3200" b="1" i="0" u="none" strike="noStrike" baseline="0" dirty="0" err="1">
                <a:solidFill>
                  <a:srgbClr val="3333B3"/>
                </a:solidFill>
                <a:latin typeface="NimbusSanL-Regu"/>
              </a:rPr>
              <a:t>Artificial</a:t>
            </a:r>
            <a:r>
              <a:rPr lang="cs-CZ" sz="3200" b="1" i="0" u="none" strike="noStrike" baseline="0" dirty="0">
                <a:solidFill>
                  <a:srgbClr val="3333B3"/>
                </a:solidFill>
                <a:latin typeface="NimbusSanL-Regu"/>
              </a:rPr>
              <a:t> </a:t>
            </a:r>
            <a:r>
              <a:rPr lang="cs-CZ" sz="3200" b="1" i="0" u="none" strike="noStrike" baseline="0" dirty="0" err="1">
                <a:solidFill>
                  <a:srgbClr val="3333B3"/>
                </a:solidFill>
                <a:latin typeface="NimbusSanL-Regu"/>
              </a:rPr>
              <a:t>sources</a:t>
            </a:r>
            <a:endParaRPr lang="cs-CZ" sz="3200" b="1" i="0" u="none" strike="noStrike" baseline="0" dirty="0">
              <a:solidFill>
                <a:srgbClr val="3333B3"/>
              </a:solidFill>
              <a:latin typeface="NimbusSanL-Regu"/>
            </a:endParaRPr>
          </a:p>
          <a:p>
            <a:pPr algn="ctr"/>
            <a:endParaRPr lang="cs-CZ" sz="3200" b="1" dirty="0">
              <a:solidFill>
                <a:srgbClr val="3333B3"/>
              </a:solidFill>
              <a:latin typeface="NimbusSanL-Regu"/>
            </a:endParaRPr>
          </a:p>
          <a:p>
            <a:pPr algn="ctr"/>
            <a:endParaRPr lang="cs-CZ" sz="3200" b="1" i="0" u="none" strike="noStrike" baseline="0" dirty="0">
              <a:solidFill>
                <a:srgbClr val="3333B3"/>
              </a:solidFill>
              <a:latin typeface="NimbusSanL-Regu"/>
            </a:endParaRPr>
          </a:p>
          <a:p>
            <a:r>
              <a:rPr lang="en-US" sz="2400" b="0" i="0" u="none" strike="noStrike" baseline="0" dirty="0">
                <a:solidFill>
                  <a:srgbClr val="000000"/>
                </a:solidFill>
                <a:latin typeface="NimbusSanL-Regu"/>
              </a:rPr>
              <a:t>The main source is X-ray examination, prevention is a</a:t>
            </a:r>
            <a:r>
              <a:rPr lang="cs-CZ" sz="2400" b="0" i="0" u="none" strike="noStrike" baseline="0" dirty="0">
                <a:solidFill>
                  <a:srgbClr val="000000"/>
                </a:solidFill>
                <a:latin typeface="NimbusSanL-Regu"/>
              </a:rPr>
              <a:t> </a:t>
            </a:r>
            <a:r>
              <a:rPr lang="en-US" sz="2400" b="0" i="0" u="none" strike="noStrike" baseline="0" dirty="0">
                <a:solidFill>
                  <a:srgbClr val="000000"/>
                </a:solidFill>
                <a:latin typeface="NimbusSanL-Regu"/>
              </a:rPr>
              <a:t>substitute for other types of examination and technical</a:t>
            </a:r>
            <a:r>
              <a:rPr lang="cs-CZ" sz="2400" b="0" i="0" u="none" strike="noStrike" baseline="0" dirty="0">
                <a:solidFill>
                  <a:srgbClr val="000000"/>
                </a:solidFill>
                <a:latin typeface="NimbusSanL-Regu"/>
              </a:rPr>
              <a:t> </a:t>
            </a:r>
            <a:r>
              <a:rPr lang="en-US" sz="2400" b="0" i="0" u="none" strike="noStrike" baseline="0" dirty="0">
                <a:solidFill>
                  <a:srgbClr val="000000"/>
                </a:solidFill>
                <a:latin typeface="NimbusSanL-Regu"/>
              </a:rPr>
              <a:t>measures to ensure that the patient is irradiated as little as</a:t>
            </a:r>
            <a:r>
              <a:rPr lang="cs-CZ" sz="2400" b="0" i="0" u="none" strike="noStrike" baseline="0" dirty="0">
                <a:solidFill>
                  <a:srgbClr val="000000"/>
                </a:solidFill>
                <a:latin typeface="NimbusSanL-Regu"/>
              </a:rPr>
              <a:t> </a:t>
            </a:r>
            <a:r>
              <a:rPr lang="cs-CZ" sz="2400" b="0" i="0" u="none" strike="noStrike" baseline="0" dirty="0" err="1">
                <a:solidFill>
                  <a:srgbClr val="000000"/>
                </a:solidFill>
                <a:latin typeface="NimbusSanL-Regu"/>
              </a:rPr>
              <a:t>possible</a:t>
            </a:r>
            <a:r>
              <a:rPr lang="cs-CZ" sz="2400" b="0" i="0" u="none" strike="noStrike" baseline="0" dirty="0">
                <a:solidFill>
                  <a:srgbClr val="000000"/>
                </a:solidFill>
                <a:latin typeface="NimbusSanL-Regu"/>
              </a:rPr>
              <a:t> </a:t>
            </a:r>
            <a:r>
              <a:rPr lang="cs-CZ" sz="2400" b="0" i="0" u="none" strike="noStrike" baseline="0" dirty="0" err="1">
                <a:solidFill>
                  <a:srgbClr val="000000"/>
                </a:solidFill>
                <a:latin typeface="NimbusSanL-Regu"/>
              </a:rPr>
              <a:t>during</a:t>
            </a:r>
            <a:r>
              <a:rPr lang="cs-CZ" sz="2400" b="0" i="0" u="none" strike="noStrike" baseline="0" dirty="0">
                <a:solidFill>
                  <a:srgbClr val="000000"/>
                </a:solidFill>
                <a:latin typeface="NimbusSanL-Regu"/>
              </a:rPr>
              <a:t> </a:t>
            </a:r>
            <a:r>
              <a:rPr lang="cs-CZ" sz="2400" b="0" i="0" u="none" strike="noStrike" baseline="0" dirty="0" err="1">
                <a:solidFill>
                  <a:srgbClr val="000000"/>
                </a:solidFill>
                <a:latin typeface="NimbusSanL-Regu"/>
              </a:rPr>
              <a:t>the</a:t>
            </a:r>
            <a:r>
              <a:rPr lang="cs-CZ" sz="2400" b="0" i="0" u="none" strike="noStrike" baseline="0" dirty="0">
                <a:solidFill>
                  <a:srgbClr val="000000"/>
                </a:solidFill>
                <a:latin typeface="NimbusSanL-Regu"/>
              </a:rPr>
              <a:t> </a:t>
            </a:r>
            <a:r>
              <a:rPr lang="cs-CZ" sz="2400" b="0" i="0" u="none" strike="noStrike" baseline="0" dirty="0" err="1">
                <a:solidFill>
                  <a:srgbClr val="000000"/>
                </a:solidFill>
                <a:latin typeface="NimbusSanL-Regu"/>
              </a:rPr>
              <a:t>examination</a:t>
            </a:r>
            <a:r>
              <a:rPr lang="cs-CZ" sz="2400" b="0" i="0" u="none" strike="noStrike" baseline="0" dirty="0">
                <a:solidFill>
                  <a:srgbClr val="000000"/>
                </a:solidFill>
                <a:latin typeface="NimbusSanL-Regu"/>
              </a:rPr>
              <a:t>.</a:t>
            </a:r>
            <a:endParaRPr lang="cs-CZ" sz="2400" dirty="0"/>
          </a:p>
        </p:txBody>
      </p:sp>
    </p:spTree>
    <p:extLst>
      <p:ext uri="{BB962C8B-B14F-4D97-AF65-F5344CB8AC3E}">
        <p14:creationId xmlns:p14="http://schemas.microsoft.com/office/powerpoint/2010/main" val="218110032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8793" y="472216"/>
            <a:ext cx="11645660" cy="5386090"/>
          </a:xfrm>
          <a:prstGeom prst="rect">
            <a:avLst/>
          </a:prstGeom>
        </p:spPr>
        <p:txBody>
          <a:bodyPr wrap="square">
            <a:spAutoFit/>
          </a:bodyPr>
          <a:lstStyle/>
          <a:p>
            <a:pPr algn="ctr"/>
            <a:r>
              <a:rPr lang="cs-CZ" sz="3200" b="1" i="0" u="none" strike="noStrike" baseline="0" dirty="0" err="1">
                <a:solidFill>
                  <a:srgbClr val="3333B3"/>
                </a:solidFill>
                <a:latin typeface="NimbusSanL-Regu"/>
              </a:rPr>
              <a:t>Radiophobia</a:t>
            </a:r>
            <a:r>
              <a:rPr lang="cs-CZ" sz="3200" b="1" i="0" u="none" strike="noStrike" baseline="0" dirty="0">
                <a:solidFill>
                  <a:srgbClr val="3333B3"/>
                </a:solidFill>
                <a:latin typeface="NimbusSanL-Regu"/>
              </a:rPr>
              <a:t> </a:t>
            </a:r>
            <a:r>
              <a:rPr lang="cs-CZ" sz="3200" b="1" i="0" u="none" strike="noStrike" baseline="0" dirty="0" err="1">
                <a:solidFill>
                  <a:srgbClr val="3333B3"/>
                </a:solidFill>
                <a:latin typeface="NimbusSanL-Regu"/>
              </a:rPr>
              <a:t>issue</a:t>
            </a:r>
            <a:endParaRPr lang="cs-CZ" sz="3200" b="1" i="0" u="none" strike="noStrike" baseline="0" dirty="0">
              <a:solidFill>
                <a:srgbClr val="3333B3"/>
              </a:solidFill>
              <a:latin typeface="NimbusSanL-Regu"/>
            </a:endParaRPr>
          </a:p>
          <a:p>
            <a:endParaRPr lang="cs-CZ" sz="2400" b="0" i="0" u="none" strike="noStrike" baseline="0" dirty="0">
              <a:solidFill>
                <a:srgbClr val="3333B3"/>
              </a:solidFill>
              <a:latin typeface="NimbusSanL-Regu"/>
            </a:endParaRPr>
          </a:p>
          <a:p>
            <a:r>
              <a:rPr lang="en-US" sz="2400" b="0" i="0" u="none" strike="noStrike" baseline="0" dirty="0">
                <a:solidFill>
                  <a:srgbClr val="000000"/>
                </a:solidFill>
                <a:latin typeface="NimbusSanL-Regu"/>
              </a:rPr>
              <a:t>To a large extent, it is due to sensory </a:t>
            </a:r>
            <a:r>
              <a:rPr lang="en-US" sz="2400" b="0" i="0" u="sng" strike="noStrike" baseline="0" dirty="0" err="1">
                <a:solidFill>
                  <a:srgbClr val="000000"/>
                </a:solidFill>
                <a:latin typeface="NimbusSanL-Regu"/>
              </a:rPr>
              <a:t>undetectability</a:t>
            </a:r>
            <a:r>
              <a:rPr lang="en-US" sz="2400" b="0" i="0" u="none" strike="noStrike" baseline="0" dirty="0">
                <a:solidFill>
                  <a:srgbClr val="000000"/>
                </a:solidFill>
                <a:latin typeface="NimbusSanL-Regu"/>
              </a:rPr>
              <a:t> of</a:t>
            </a:r>
            <a:r>
              <a:rPr lang="cs-CZ" sz="2400" b="0" i="0" u="none" strike="noStrike" baseline="0" dirty="0">
                <a:solidFill>
                  <a:srgbClr val="000000"/>
                </a:solidFill>
                <a:latin typeface="NimbusSanL-Regu"/>
              </a:rPr>
              <a:t> </a:t>
            </a:r>
            <a:r>
              <a:rPr lang="cs-CZ" sz="2400" b="0" i="0" u="none" strike="noStrike" baseline="0" dirty="0" err="1">
                <a:solidFill>
                  <a:srgbClr val="000000"/>
                </a:solidFill>
                <a:latin typeface="NimbusSanL-Regu"/>
              </a:rPr>
              <a:t>radiation</a:t>
            </a:r>
            <a:r>
              <a:rPr lang="cs-CZ" sz="2400" b="0" i="0" u="none" strike="noStrike" baseline="0" dirty="0">
                <a:solidFill>
                  <a:srgbClr val="000000"/>
                </a:solidFill>
                <a:latin typeface="NimbusSanL-Regu"/>
              </a:rPr>
              <a:t>.</a:t>
            </a:r>
          </a:p>
          <a:p>
            <a:endParaRPr lang="cs-CZ" sz="2400" b="0" i="0" u="none" strike="noStrike" baseline="0" dirty="0">
              <a:solidFill>
                <a:srgbClr val="000000"/>
              </a:solidFill>
              <a:latin typeface="NimbusSanL-Regu"/>
            </a:endParaRPr>
          </a:p>
          <a:p>
            <a:r>
              <a:rPr lang="en-US" sz="2400" b="0" i="0" u="none" strike="noStrike" baseline="0" dirty="0">
                <a:solidFill>
                  <a:srgbClr val="000000"/>
                </a:solidFill>
                <a:latin typeface="NimbusSanL-Regu"/>
              </a:rPr>
              <a:t>It is sometimes </a:t>
            </a:r>
            <a:r>
              <a:rPr lang="cs-CZ" sz="2400" b="0" i="0" u="none" strike="noStrike" baseline="0" dirty="0" err="1">
                <a:solidFill>
                  <a:srgbClr val="000000"/>
                </a:solidFill>
                <a:latin typeface="NimbusSanL-Regu"/>
              </a:rPr>
              <a:t>caused</a:t>
            </a:r>
            <a:r>
              <a:rPr lang="cs-CZ" sz="2400" b="0" i="0" u="none" strike="noStrike" baseline="0" dirty="0">
                <a:solidFill>
                  <a:srgbClr val="000000"/>
                </a:solidFill>
                <a:latin typeface="NimbusSanL-Regu"/>
              </a:rPr>
              <a:t> </a:t>
            </a:r>
            <a:r>
              <a:rPr lang="en-US" sz="2400" b="0" i="0" u="sng" strike="noStrike" baseline="0" dirty="0">
                <a:solidFill>
                  <a:srgbClr val="000000"/>
                </a:solidFill>
                <a:latin typeface="NimbusSanL-Regu"/>
              </a:rPr>
              <a:t>deliberately</a:t>
            </a:r>
            <a:r>
              <a:rPr lang="en-US" sz="2400" b="0" i="0" u="none" strike="noStrike" baseline="0" dirty="0">
                <a:solidFill>
                  <a:srgbClr val="000000"/>
                </a:solidFill>
                <a:latin typeface="NimbusSanL-Regu"/>
              </a:rPr>
              <a:t> for political reasons</a:t>
            </a:r>
            <a:r>
              <a:rPr lang="cs-CZ" sz="2400" b="0" i="0" u="none" strike="noStrike" baseline="0" dirty="0">
                <a:solidFill>
                  <a:srgbClr val="000000"/>
                </a:solidFill>
                <a:latin typeface="NimbusSanL-Regu"/>
              </a:rPr>
              <a:t> </a:t>
            </a:r>
            <a:r>
              <a:rPr lang="en-US" sz="2400" b="0" i="0" u="none" strike="noStrike" baseline="0" dirty="0">
                <a:solidFill>
                  <a:srgbClr val="000000"/>
                </a:solidFill>
                <a:latin typeface="NimbusSanL-Regu"/>
              </a:rPr>
              <a:t>(</a:t>
            </a:r>
            <a:r>
              <a:rPr lang="en-US" sz="2400" b="0" i="0" u="none" strike="noStrike" baseline="0" dirty="0" err="1">
                <a:solidFill>
                  <a:srgbClr val="000000"/>
                </a:solidFill>
                <a:latin typeface="NimbusSanL-Regu"/>
              </a:rPr>
              <a:t>Temelín</a:t>
            </a:r>
            <a:r>
              <a:rPr lang="en-US" sz="2400" b="0" i="0" u="none" strike="noStrike" baseline="0" dirty="0">
                <a:solidFill>
                  <a:srgbClr val="000000"/>
                </a:solidFill>
                <a:latin typeface="NimbusSanL-Regu"/>
              </a:rPr>
              <a:t>). </a:t>
            </a:r>
            <a:endParaRPr lang="cs-CZ" sz="2400" b="0" i="0" u="none" strike="noStrike" baseline="0" dirty="0">
              <a:solidFill>
                <a:srgbClr val="000000"/>
              </a:solidFill>
              <a:latin typeface="NimbusSanL-Regu"/>
            </a:endParaRPr>
          </a:p>
          <a:p>
            <a:endParaRPr lang="cs-CZ" sz="2400" b="0" i="0" u="none" strike="noStrike" baseline="0" dirty="0">
              <a:solidFill>
                <a:srgbClr val="000000"/>
              </a:solidFill>
              <a:latin typeface="NimbusSanL-Regu"/>
            </a:endParaRPr>
          </a:p>
          <a:p>
            <a:r>
              <a:rPr lang="en-US" sz="2400" b="0" i="0" u="none" strike="noStrike" baseline="0" dirty="0">
                <a:solidFill>
                  <a:srgbClr val="000000"/>
                </a:solidFill>
                <a:latin typeface="NimbusSanL-Regu"/>
              </a:rPr>
              <a:t>Sometimes the</a:t>
            </a:r>
            <a:r>
              <a:rPr lang="cs-CZ" sz="2400" b="0" i="0" u="none" strike="noStrike" baseline="0" dirty="0">
                <a:solidFill>
                  <a:srgbClr val="000000"/>
                </a:solidFill>
                <a:latin typeface="NimbusSanL-Regu"/>
              </a:rPr>
              <a:t>re</a:t>
            </a:r>
            <a:r>
              <a:rPr lang="en-US" sz="2400" b="0" i="0" u="none" strike="noStrike" baseline="0" dirty="0">
                <a:solidFill>
                  <a:srgbClr val="000000"/>
                </a:solidFill>
                <a:latin typeface="NimbusSanL-Regu"/>
              </a:rPr>
              <a:t> are rumors induced by effects</a:t>
            </a:r>
            <a:r>
              <a:rPr lang="cs-CZ" sz="2400" b="0" i="0" u="none" strike="noStrike" baseline="0" dirty="0">
                <a:solidFill>
                  <a:srgbClr val="000000"/>
                </a:solidFill>
                <a:latin typeface="NimbusSanL-Regu"/>
              </a:rPr>
              <a:t> </a:t>
            </a:r>
            <a:r>
              <a:rPr lang="en-US" sz="2400" b="0" i="0" u="sng" strike="noStrike" baseline="0" dirty="0">
                <a:solidFill>
                  <a:srgbClr val="000000"/>
                </a:solidFill>
                <a:latin typeface="NimbusSanL-Regu"/>
              </a:rPr>
              <a:t>other</a:t>
            </a:r>
            <a:r>
              <a:rPr lang="en-US" sz="2400" b="0" i="0" u="none" strike="noStrike" baseline="0" dirty="0">
                <a:solidFill>
                  <a:srgbClr val="000000"/>
                </a:solidFill>
                <a:latin typeface="NimbusSanL-Regu"/>
              </a:rPr>
              <a:t> than radiation (for example, toxicity manifestations</a:t>
            </a:r>
            <a:r>
              <a:rPr lang="cs-CZ" sz="2400" b="0" i="0" u="none" strike="noStrike" baseline="0" dirty="0">
                <a:solidFill>
                  <a:srgbClr val="000000"/>
                </a:solidFill>
                <a:latin typeface="NimbusSanL-Regu"/>
              </a:rPr>
              <a:t> </a:t>
            </a:r>
            <a:r>
              <a:rPr lang="cs-CZ" sz="2400" b="0" i="0" u="none" strike="noStrike" baseline="0" dirty="0" err="1">
                <a:solidFill>
                  <a:srgbClr val="000000"/>
                </a:solidFill>
                <a:latin typeface="NimbusSanL-Regu"/>
              </a:rPr>
              <a:t>of</a:t>
            </a:r>
            <a:r>
              <a:rPr lang="cs-CZ" sz="2400" b="0" i="0" u="none" strike="noStrike" baseline="0" dirty="0">
                <a:solidFill>
                  <a:srgbClr val="000000"/>
                </a:solidFill>
                <a:latin typeface="NimbusSanL-Regu"/>
              </a:rPr>
              <a:t> uranium).</a:t>
            </a:r>
          </a:p>
          <a:p>
            <a:endParaRPr lang="cs-CZ" sz="2400" b="0" i="0" u="none" strike="noStrike" baseline="0" dirty="0">
              <a:solidFill>
                <a:srgbClr val="000000"/>
              </a:solidFill>
              <a:latin typeface="NimbusSanL-Regu"/>
            </a:endParaRPr>
          </a:p>
          <a:p>
            <a:r>
              <a:rPr lang="en-US" sz="2400" b="0" i="0" u="none" strike="noStrike" baseline="0" dirty="0">
                <a:solidFill>
                  <a:srgbClr val="000000"/>
                </a:solidFill>
                <a:latin typeface="NimbusSanL-Regu"/>
              </a:rPr>
              <a:t>It often arises as a response to </a:t>
            </a:r>
            <a:r>
              <a:rPr lang="en-US" sz="2400" b="0" i="0" u="sng" strike="noStrike" baseline="0" dirty="0">
                <a:solidFill>
                  <a:srgbClr val="000000"/>
                </a:solidFill>
                <a:latin typeface="NimbusSanL-Regu"/>
              </a:rPr>
              <a:t>concealment and disinformation</a:t>
            </a:r>
            <a:r>
              <a:rPr lang="cs-CZ" sz="2400" b="0" i="0" u="sng" strike="noStrike" baseline="0" dirty="0">
                <a:solidFill>
                  <a:srgbClr val="000000"/>
                </a:solidFill>
                <a:latin typeface="NimbusSanL-Regu"/>
              </a:rPr>
              <a:t> </a:t>
            </a:r>
            <a:r>
              <a:rPr lang="cs-CZ" sz="2400" b="0" i="0" u="none" strike="noStrike" baseline="0" dirty="0" err="1">
                <a:solidFill>
                  <a:srgbClr val="000000"/>
                </a:solidFill>
                <a:latin typeface="NimbusSanL-Regu"/>
              </a:rPr>
              <a:t>from</a:t>
            </a:r>
            <a:r>
              <a:rPr lang="cs-CZ" sz="2400" b="0" i="0" u="none" strike="noStrike" baseline="0" dirty="0">
                <a:solidFill>
                  <a:srgbClr val="000000"/>
                </a:solidFill>
                <a:latin typeface="NimbusSanL-Regu"/>
              </a:rPr>
              <a:t> </a:t>
            </a:r>
            <a:r>
              <a:rPr lang="cs-CZ" sz="2400" b="0" i="0" u="none" strike="noStrike" baseline="0" dirty="0" err="1">
                <a:solidFill>
                  <a:srgbClr val="000000"/>
                </a:solidFill>
                <a:latin typeface="NimbusSanL-Regu"/>
              </a:rPr>
              <a:t>official</a:t>
            </a:r>
            <a:r>
              <a:rPr lang="cs-CZ" sz="2400" b="0" i="0" u="none" strike="noStrike" baseline="0" dirty="0">
                <a:solidFill>
                  <a:srgbClr val="000000"/>
                </a:solidFill>
                <a:latin typeface="NimbusSanL-Regu"/>
              </a:rPr>
              <a:t> </a:t>
            </a:r>
            <a:r>
              <a:rPr lang="cs-CZ" sz="2400" b="0" i="0" u="none" strike="noStrike" baseline="0" dirty="0" err="1">
                <a:solidFill>
                  <a:srgbClr val="000000"/>
                </a:solidFill>
                <a:latin typeface="NimbusSanL-Regu"/>
              </a:rPr>
              <a:t>sources</a:t>
            </a:r>
            <a:r>
              <a:rPr lang="cs-CZ" sz="2400" b="0" i="0" u="none" strike="noStrike" baseline="0" dirty="0">
                <a:solidFill>
                  <a:srgbClr val="000000"/>
                </a:solidFill>
                <a:latin typeface="NimbusSanL-Regu"/>
              </a:rPr>
              <a:t> (</a:t>
            </a:r>
            <a:r>
              <a:rPr lang="cs-CZ" sz="2400" b="0" i="0" u="none" strike="noStrike" baseline="0" dirty="0" err="1">
                <a:solidFill>
                  <a:srgbClr val="000000"/>
                </a:solidFill>
                <a:latin typeface="NimbusSanL-Regu"/>
              </a:rPr>
              <a:t>Chernobyl</a:t>
            </a:r>
            <a:r>
              <a:rPr lang="cs-CZ" sz="2400" b="0" i="0" u="none" strike="noStrike" baseline="0" dirty="0">
                <a:solidFill>
                  <a:srgbClr val="000000"/>
                </a:solidFill>
                <a:latin typeface="NimbusSanL-Regu"/>
              </a:rPr>
              <a:t>).</a:t>
            </a:r>
          </a:p>
          <a:p>
            <a:endParaRPr lang="cs-CZ" sz="2400" b="0" i="0" u="none" strike="noStrike" baseline="0" dirty="0">
              <a:solidFill>
                <a:srgbClr val="000000"/>
              </a:solidFill>
              <a:latin typeface="NimbusSanL-Regu"/>
            </a:endParaRPr>
          </a:p>
          <a:p>
            <a:r>
              <a:rPr lang="en-US" sz="2400" b="0" i="0" u="none" strike="noStrike" baseline="0" dirty="0">
                <a:solidFill>
                  <a:srgbClr val="000000"/>
                </a:solidFill>
                <a:latin typeface="NimbusSanL-Regu"/>
              </a:rPr>
              <a:t>Sometimes </a:t>
            </a:r>
            <a:r>
              <a:rPr lang="en-US" sz="2400" b="0" i="0" u="sng" strike="noStrike" baseline="0" dirty="0">
                <a:solidFill>
                  <a:srgbClr val="000000"/>
                </a:solidFill>
                <a:latin typeface="NimbusSanL-Regu"/>
              </a:rPr>
              <a:t>legitimate concerns </a:t>
            </a:r>
            <a:r>
              <a:rPr lang="cs-CZ" sz="2400" b="0" i="0" u="none" strike="noStrike" baseline="0" dirty="0">
                <a:solidFill>
                  <a:srgbClr val="000000"/>
                </a:solidFill>
                <a:latin typeface="NimbusSanL-Regu"/>
              </a:rPr>
              <a:t>(</a:t>
            </a:r>
            <a:r>
              <a:rPr lang="en-US" sz="2400" b="0" i="0" u="none" strike="noStrike" baseline="0" dirty="0">
                <a:solidFill>
                  <a:srgbClr val="000000"/>
                </a:solidFill>
                <a:latin typeface="NimbusSanL-Regu"/>
              </a:rPr>
              <a:t>such as risk </a:t>
            </a:r>
            <a:r>
              <a:rPr lang="cs-CZ" sz="2400" b="0" i="0" u="none" strike="noStrike" baseline="0" dirty="0" err="1">
                <a:solidFill>
                  <a:srgbClr val="000000"/>
                </a:solidFill>
                <a:latin typeface="NimbusSanL-Regu"/>
              </a:rPr>
              <a:t>of</a:t>
            </a:r>
            <a:r>
              <a:rPr lang="cs-CZ" sz="2400" b="0" i="0" u="none" strike="noStrike" baseline="0" dirty="0">
                <a:solidFill>
                  <a:srgbClr val="000000"/>
                </a:solidFill>
                <a:latin typeface="NimbusSanL-Regu"/>
              </a:rPr>
              <a:t> </a:t>
            </a:r>
            <a:r>
              <a:rPr lang="en-US" sz="2400" b="0" i="0" u="none" strike="noStrike" baseline="0" dirty="0">
                <a:solidFill>
                  <a:srgbClr val="000000"/>
                </a:solidFill>
                <a:latin typeface="NimbusSanL-Regu"/>
              </a:rPr>
              <a:t>terrorist attack on a nuclear waste repository</a:t>
            </a:r>
            <a:r>
              <a:rPr lang="cs-CZ" sz="2400" b="0" i="0" u="none" strike="noStrike" baseline="0" dirty="0">
                <a:solidFill>
                  <a:srgbClr val="000000"/>
                </a:solidFill>
                <a:latin typeface="NimbusSanL-Regu"/>
              </a:rPr>
              <a:t>)</a:t>
            </a:r>
            <a:r>
              <a:rPr lang="en-US" sz="2400" b="0" i="0" u="none" strike="noStrike" baseline="0" dirty="0">
                <a:solidFill>
                  <a:srgbClr val="000000"/>
                </a:solidFill>
                <a:latin typeface="NimbusSanL-Regu"/>
              </a:rPr>
              <a:t> are identified as</a:t>
            </a:r>
            <a:r>
              <a:rPr lang="cs-CZ" sz="2400" b="0" i="0" u="none" strike="noStrike" baseline="0" dirty="0">
                <a:solidFill>
                  <a:srgbClr val="000000"/>
                </a:solidFill>
                <a:latin typeface="NimbusSanL-Regu"/>
              </a:rPr>
              <a:t> </a:t>
            </a:r>
            <a:r>
              <a:rPr lang="en-US" sz="2400" b="0" i="0" u="none" strike="noStrike" baseline="0" dirty="0">
                <a:solidFill>
                  <a:srgbClr val="000000"/>
                </a:solidFill>
                <a:latin typeface="NimbusSanL-Regu"/>
              </a:rPr>
              <a:t>„</a:t>
            </a:r>
            <a:r>
              <a:rPr lang="en-US" sz="2400" b="0" i="0" u="none" strike="noStrike" baseline="0" dirty="0" err="1">
                <a:solidFill>
                  <a:srgbClr val="000000"/>
                </a:solidFill>
                <a:latin typeface="NimbusSanL-Regu"/>
              </a:rPr>
              <a:t>radiofobia</a:t>
            </a:r>
            <a:r>
              <a:rPr lang="en-US" sz="2400" b="0" i="0" u="none" strike="noStrike" baseline="0" dirty="0">
                <a:solidFill>
                  <a:srgbClr val="000000"/>
                </a:solidFill>
                <a:latin typeface="NimbusSanL-Regu"/>
              </a:rPr>
              <a:t>“, again</a:t>
            </a:r>
            <a:r>
              <a:rPr lang="cs-CZ" sz="2400" b="0" i="0" u="none" strike="noStrike" baseline="0" dirty="0">
                <a:solidFill>
                  <a:srgbClr val="000000"/>
                </a:solidFill>
                <a:latin typeface="NimbusSanL-Regu"/>
              </a:rPr>
              <a:t> </a:t>
            </a:r>
            <a:r>
              <a:rPr lang="cs-CZ" sz="2400" b="0" i="0" u="none" strike="noStrike" baseline="0" dirty="0" err="1">
                <a:solidFill>
                  <a:srgbClr val="000000"/>
                </a:solidFill>
                <a:latin typeface="NimbusSanL-Regu"/>
              </a:rPr>
              <a:t>for</a:t>
            </a:r>
            <a:r>
              <a:rPr lang="cs-CZ" sz="2400" b="0" i="0" u="none" strike="noStrike" baseline="0" dirty="0">
                <a:solidFill>
                  <a:srgbClr val="000000"/>
                </a:solidFill>
                <a:latin typeface="NimbusSanL-Regu"/>
              </a:rPr>
              <a:t> </a:t>
            </a:r>
            <a:r>
              <a:rPr lang="cs-CZ" sz="2400" b="0" i="0" u="none" strike="noStrike" baseline="0" dirty="0" err="1">
                <a:solidFill>
                  <a:srgbClr val="000000"/>
                </a:solidFill>
                <a:latin typeface="NimbusSanL-Regu"/>
              </a:rPr>
              <a:t>political</a:t>
            </a:r>
            <a:r>
              <a:rPr lang="cs-CZ" sz="2400" b="0" i="0" u="none" strike="noStrike" baseline="0" dirty="0">
                <a:solidFill>
                  <a:srgbClr val="000000"/>
                </a:solidFill>
                <a:latin typeface="NimbusSanL-Regu"/>
              </a:rPr>
              <a:t> </a:t>
            </a:r>
            <a:r>
              <a:rPr lang="cs-CZ" sz="2400" b="0" i="0" u="none" strike="noStrike" baseline="0" dirty="0" err="1">
                <a:solidFill>
                  <a:srgbClr val="000000"/>
                </a:solidFill>
                <a:latin typeface="NimbusSanL-Regu"/>
              </a:rPr>
              <a:t>reasons</a:t>
            </a:r>
            <a:r>
              <a:rPr lang="cs-CZ" sz="2400" b="0" i="0" u="none" strike="noStrike" baseline="0" dirty="0">
                <a:solidFill>
                  <a:srgbClr val="000000"/>
                </a:solidFill>
                <a:latin typeface="NimbusSanL-Regu"/>
              </a:rPr>
              <a:t>.</a:t>
            </a:r>
            <a:endParaRPr lang="cs-CZ" sz="2400" dirty="0"/>
          </a:p>
        </p:txBody>
      </p:sp>
    </p:spTree>
    <p:extLst>
      <p:ext uri="{BB962C8B-B14F-4D97-AF65-F5344CB8AC3E}">
        <p14:creationId xmlns:p14="http://schemas.microsoft.com/office/powerpoint/2010/main" val="381759747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506083" y="489130"/>
            <a:ext cx="11179834" cy="5139869"/>
          </a:xfrm>
          <a:prstGeom prst="rect">
            <a:avLst/>
          </a:prstGeom>
        </p:spPr>
        <p:txBody>
          <a:bodyPr wrap="square">
            <a:spAutoFit/>
          </a:bodyPr>
          <a:lstStyle/>
          <a:p>
            <a:pPr algn="ctr"/>
            <a:r>
              <a:rPr lang="cs-CZ" sz="3200" b="1" i="0" u="none" strike="noStrike" baseline="0" dirty="0">
                <a:solidFill>
                  <a:srgbClr val="3333B3"/>
                </a:solidFill>
                <a:latin typeface="NimbusSanL-Regu"/>
              </a:rPr>
              <a:t>Smog</a:t>
            </a:r>
          </a:p>
          <a:p>
            <a:endParaRPr lang="cs-CZ" sz="3200" b="1" i="0" u="none" strike="noStrike" baseline="0" dirty="0">
              <a:solidFill>
                <a:srgbClr val="3333B3"/>
              </a:solidFill>
              <a:latin typeface="NimbusSanL-Regu"/>
            </a:endParaRPr>
          </a:p>
          <a:p>
            <a:r>
              <a:rPr lang="cs-CZ" sz="2400" b="0" i="0" u="none" strike="noStrike" baseline="0" dirty="0" err="1">
                <a:solidFill>
                  <a:srgbClr val="FF0000"/>
                </a:solidFill>
                <a:latin typeface="NimbusSanL-Regu"/>
              </a:rPr>
              <a:t>Definition</a:t>
            </a:r>
            <a:r>
              <a:rPr lang="cs-CZ" sz="2400" b="0" i="0" u="none" strike="noStrike" baseline="0" dirty="0">
                <a:solidFill>
                  <a:srgbClr val="FF0000"/>
                </a:solidFill>
                <a:latin typeface="NimbusSanL-Regu"/>
              </a:rPr>
              <a:t>:</a:t>
            </a:r>
          </a:p>
          <a:p>
            <a:r>
              <a:rPr lang="cs-CZ" sz="2400" b="0" i="0" u="none" strike="noStrike" baseline="0" dirty="0">
                <a:solidFill>
                  <a:srgbClr val="000000"/>
                </a:solidFill>
                <a:latin typeface="NimbusSanL-Regu"/>
              </a:rPr>
              <a:t>„</a:t>
            </a:r>
            <a:r>
              <a:rPr lang="cs-CZ" sz="2400" b="0" i="0" u="none" strike="noStrike" baseline="0" dirty="0" err="1">
                <a:solidFill>
                  <a:srgbClr val="000000"/>
                </a:solidFill>
                <a:latin typeface="NimbusSanL-Regu"/>
              </a:rPr>
              <a:t>smoke</a:t>
            </a:r>
            <a:r>
              <a:rPr lang="cs-CZ" sz="2400" b="0" i="0" u="none" strike="noStrike" baseline="0" dirty="0">
                <a:solidFill>
                  <a:srgbClr val="000000"/>
                </a:solidFill>
                <a:latin typeface="NimbusSanL-Regu"/>
              </a:rPr>
              <a:t>“ + „</a:t>
            </a:r>
            <a:r>
              <a:rPr lang="cs-CZ" sz="2400" b="0" i="0" u="none" strike="noStrike" baseline="0" dirty="0" err="1">
                <a:solidFill>
                  <a:srgbClr val="000000"/>
                </a:solidFill>
                <a:latin typeface="NimbusSanL-Regu"/>
              </a:rPr>
              <a:t>fog</a:t>
            </a:r>
            <a:r>
              <a:rPr lang="cs-CZ" sz="2400" b="0" i="0" u="none" strike="noStrike" baseline="0" dirty="0">
                <a:solidFill>
                  <a:srgbClr val="000000"/>
                </a:solidFill>
                <a:latin typeface="NimbusSanL-Regu"/>
              </a:rPr>
              <a:t>“ = „smog“</a:t>
            </a:r>
          </a:p>
          <a:p>
            <a:endParaRPr lang="cs-CZ" sz="2400" b="0" i="0" u="none" strike="noStrike" baseline="0" dirty="0">
              <a:solidFill>
                <a:srgbClr val="000000"/>
              </a:solidFill>
              <a:latin typeface="NimbusSanL-Regu"/>
            </a:endParaRPr>
          </a:p>
          <a:p>
            <a:r>
              <a:rPr lang="cs-CZ" sz="2400" b="0" i="0" u="none" strike="noStrike" baseline="0" dirty="0">
                <a:solidFill>
                  <a:srgbClr val="3333B3"/>
                </a:solidFill>
                <a:latin typeface="NimbusSanL-Regu"/>
              </a:rPr>
              <a:t>Smog </a:t>
            </a:r>
            <a:r>
              <a:rPr lang="cs-CZ" sz="2400" b="0" i="0" u="none" strike="noStrike" baseline="0" dirty="0" err="1">
                <a:solidFill>
                  <a:srgbClr val="3333B3"/>
                </a:solidFill>
                <a:latin typeface="NimbusSanL-Regu"/>
              </a:rPr>
              <a:t>Types</a:t>
            </a:r>
            <a:endParaRPr lang="cs-CZ" sz="2400" b="0" i="0" u="none" strike="noStrike" baseline="0" dirty="0">
              <a:solidFill>
                <a:srgbClr val="3333B3"/>
              </a:solidFill>
              <a:latin typeface="NimbusSanL-Regu"/>
            </a:endParaRPr>
          </a:p>
          <a:p>
            <a:r>
              <a:rPr lang="cs-CZ" sz="2400" dirty="0" err="1">
                <a:solidFill>
                  <a:srgbClr val="3333B3"/>
                </a:solidFill>
                <a:latin typeface="NimbusSanL-Regu"/>
              </a:rPr>
              <a:t>L</a:t>
            </a:r>
            <a:r>
              <a:rPr lang="en-US" sz="2400" b="0" i="0" u="none" strike="noStrike" baseline="0" dirty="0" err="1">
                <a:solidFill>
                  <a:srgbClr val="3333B3"/>
                </a:solidFill>
                <a:latin typeface="NimbusSanL-Regu"/>
              </a:rPr>
              <a:t>ondon</a:t>
            </a:r>
            <a:r>
              <a:rPr lang="en-US" sz="2400" b="0" i="0" u="none" strike="noStrike" baseline="0" dirty="0">
                <a:solidFill>
                  <a:srgbClr val="3333B3"/>
                </a:solidFill>
                <a:latin typeface="NimbusSanL-Regu"/>
              </a:rPr>
              <a:t> </a:t>
            </a:r>
            <a:r>
              <a:rPr lang="en-US" sz="2400" b="0" i="0" u="none" strike="noStrike" baseline="0" dirty="0">
                <a:solidFill>
                  <a:srgbClr val="000000"/>
                </a:solidFill>
                <a:latin typeface="NimbusSanL-Regu"/>
              </a:rPr>
              <a:t>= SO</a:t>
            </a:r>
            <a:r>
              <a:rPr lang="en-US" sz="2400" b="0" i="0" u="none" strike="noStrike" baseline="-25000" dirty="0">
                <a:solidFill>
                  <a:srgbClr val="000000"/>
                </a:solidFill>
                <a:latin typeface="NimbusSanL-Regu"/>
              </a:rPr>
              <a:t>2</a:t>
            </a:r>
            <a:r>
              <a:rPr lang="en-US" sz="2400" b="0" i="0" u="none" strike="noStrike" baseline="0" dirty="0">
                <a:solidFill>
                  <a:srgbClr val="000000"/>
                </a:solidFill>
                <a:latin typeface="NimbusSanL-Regu"/>
              </a:rPr>
              <a:t>, </a:t>
            </a:r>
            <a:r>
              <a:rPr lang="cs-CZ" sz="2400" b="0" i="0" u="none" strike="noStrike" baseline="0" dirty="0" err="1">
                <a:solidFill>
                  <a:srgbClr val="000000"/>
                </a:solidFill>
                <a:latin typeface="NimbusSanL-Regu"/>
              </a:rPr>
              <a:t>soot</a:t>
            </a:r>
            <a:r>
              <a:rPr lang="en-US" sz="2400" b="0" i="0" u="none" strike="noStrike" baseline="0" dirty="0">
                <a:solidFill>
                  <a:srgbClr val="000000"/>
                </a:solidFill>
                <a:latin typeface="NimbusSanL-Regu"/>
              </a:rPr>
              <a:t>, other reducing substances,</a:t>
            </a:r>
            <a:r>
              <a:rPr lang="cs-CZ" sz="2400" b="0" i="0" u="none" strike="noStrike" baseline="0" dirty="0">
                <a:solidFill>
                  <a:srgbClr val="000000"/>
                </a:solidFill>
                <a:latin typeface="NimbusSanL-Regu"/>
              </a:rPr>
              <a:t> </a:t>
            </a:r>
            <a:r>
              <a:rPr lang="en-US" sz="2400" b="0" i="0" u="none" strike="noStrike" baseline="0" dirty="0">
                <a:solidFill>
                  <a:srgbClr val="000000"/>
                </a:solidFill>
                <a:latin typeface="NimbusSanL-Regu"/>
              </a:rPr>
              <a:t>water, salt, </a:t>
            </a:r>
            <a:endParaRPr lang="cs-CZ" sz="2400" b="0" i="0" u="none" strike="noStrike" baseline="0" dirty="0">
              <a:solidFill>
                <a:srgbClr val="000000"/>
              </a:solidFill>
              <a:latin typeface="NimbusSanL-Regu"/>
            </a:endParaRPr>
          </a:p>
          <a:p>
            <a:r>
              <a:rPr lang="cs-CZ" sz="2400" dirty="0">
                <a:solidFill>
                  <a:srgbClr val="000000"/>
                </a:solidFill>
                <a:latin typeface="NimbusSanL-Regu"/>
              </a:rPr>
              <a:t>- </a:t>
            </a:r>
            <a:r>
              <a:rPr lang="en-US" sz="2400" b="0" i="0" u="none" strike="noStrike" baseline="0" dirty="0">
                <a:solidFill>
                  <a:srgbClr val="000000"/>
                </a:solidFill>
                <a:latin typeface="NimbusSanL-ReguItal"/>
              </a:rPr>
              <a:t>H</a:t>
            </a:r>
            <a:r>
              <a:rPr lang="en-US" sz="2400" b="0" i="0" u="none" strike="noStrike" baseline="-25000" dirty="0">
                <a:solidFill>
                  <a:srgbClr val="000000"/>
                </a:solidFill>
                <a:latin typeface="NimbusSanL-Regu"/>
              </a:rPr>
              <a:t>2</a:t>
            </a:r>
            <a:r>
              <a:rPr lang="en-US" sz="2400" b="0" i="0" u="none" strike="noStrike" baseline="0" dirty="0">
                <a:solidFill>
                  <a:srgbClr val="000000"/>
                </a:solidFill>
                <a:latin typeface="NimbusSanL-ReguItal"/>
              </a:rPr>
              <a:t>SO</a:t>
            </a:r>
            <a:r>
              <a:rPr lang="en-US" sz="2400" b="0" i="0" u="none" strike="noStrike" baseline="-25000" dirty="0">
                <a:solidFill>
                  <a:srgbClr val="000000"/>
                </a:solidFill>
                <a:latin typeface="NimbusSanL-Regu"/>
              </a:rPr>
              <a:t>4</a:t>
            </a:r>
            <a:r>
              <a:rPr lang="cs-CZ" sz="2400" b="0" i="0" u="none" strike="noStrike" baseline="0" dirty="0">
                <a:solidFill>
                  <a:srgbClr val="000000"/>
                </a:solidFill>
                <a:latin typeface="NimbusSanL-Regu"/>
              </a:rPr>
              <a:t> </a:t>
            </a:r>
            <a:r>
              <a:rPr lang="cs-CZ" sz="2400" b="0" i="0" u="none" strike="noStrike" baseline="0" dirty="0" err="1">
                <a:solidFill>
                  <a:srgbClr val="000000"/>
                </a:solidFill>
                <a:latin typeface="NimbusSanL-Regu"/>
              </a:rPr>
              <a:t>is</a:t>
            </a:r>
            <a:r>
              <a:rPr lang="cs-CZ" sz="2400" b="0" i="0" u="none" strike="noStrike" baseline="0" dirty="0">
                <a:solidFill>
                  <a:srgbClr val="000000"/>
                </a:solidFill>
                <a:latin typeface="NimbusSanL-Regu"/>
              </a:rPr>
              <a:t> </a:t>
            </a:r>
            <a:r>
              <a:rPr lang="cs-CZ" sz="2400" b="0" i="0" u="none" strike="noStrike" baseline="0" dirty="0" err="1">
                <a:solidFill>
                  <a:srgbClr val="000000"/>
                </a:solidFill>
                <a:latin typeface="NimbusSanL-Regu"/>
              </a:rPr>
              <a:t>produced</a:t>
            </a:r>
            <a:r>
              <a:rPr lang="cs-CZ" sz="2400" dirty="0">
                <a:solidFill>
                  <a:srgbClr val="000000"/>
                </a:solidFill>
                <a:latin typeface="NimbusSanL-Regu"/>
              </a:rPr>
              <a:t> by </a:t>
            </a:r>
            <a:r>
              <a:rPr lang="en-US" sz="2400" dirty="0">
                <a:solidFill>
                  <a:srgbClr val="000000"/>
                </a:solidFill>
                <a:latin typeface="NimbusSanL-Regu"/>
              </a:rPr>
              <a:t>oxidation </a:t>
            </a:r>
            <a:endParaRPr lang="en-US" sz="2400" b="0" i="0" u="none" strike="noStrike" baseline="0" dirty="0">
              <a:solidFill>
                <a:srgbClr val="000000"/>
              </a:solidFill>
              <a:latin typeface="NimbusSanL-Regu"/>
            </a:endParaRPr>
          </a:p>
          <a:p>
            <a:r>
              <a:rPr lang="cs-CZ" sz="2400" b="0" i="0" u="none" strike="noStrike" baseline="0" dirty="0">
                <a:solidFill>
                  <a:srgbClr val="3333B3"/>
                </a:solidFill>
                <a:latin typeface="CMSY10"/>
              </a:rPr>
              <a:t> 	</a:t>
            </a:r>
            <a:r>
              <a:rPr lang="cs-CZ" sz="2400" b="0" i="0" u="none" strike="noStrike" baseline="0" dirty="0" err="1">
                <a:solidFill>
                  <a:srgbClr val="3333B3"/>
                </a:solidFill>
                <a:latin typeface="CMSY10"/>
              </a:rPr>
              <a:t>h</a:t>
            </a:r>
            <a:r>
              <a:rPr lang="cs-CZ" sz="2400" b="0" i="0" u="none" strike="noStrike" baseline="0" dirty="0" err="1">
                <a:solidFill>
                  <a:srgbClr val="000000"/>
                </a:solidFill>
                <a:latin typeface="NimbusSanL-Regu"/>
              </a:rPr>
              <a:t>uman-influenced</a:t>
            </a:r>
            <a:r>
              <a:rPr lang="cs-CZ" sz="2400" b="0" i="0" u="none" strike="noStrike" baseline="0" dirty="0">
                <a:solidFill>
                  <a:srgbClr val="000000"/>
                </a:solidFill>
                <a:latin typeface="NimbusSanL-Regu"/>
              </a:rPr>
              <a:t> </a:t>
            </a:r>
            <a:r>
              <a:rPr lang="cs-CZ" sz="2400" b="0" i="0" u="none" strike="noStrike" baseline="0" dirty="0" err="1">
                <a:solidFill>
                  <a:srgbClr val="000000"/>
                </a:solidFill>
                <a:latin typeface="NimbusSanL-Regu"/>
              </a:rPr>
              <a:t>resources</a:t>
            </a:r>
            <a:r>
              <a:rPr lang="cs-CZ" sz="2400" b="0" i="0" u="none" strike="noStrike" baseline="0" dirty="0">
                <a:solidFill>
                  <a:srgbClr val="000000"/>
                </a:solidFill>
                <a:latin typeface="NimbusSanL-Regu"/>
              </a:rPr>
              <a:t>: </a:t>
            </a:r>
            <a:r>
              <a:rPr lang="cs-CZ" sz="2400" dirty="0" err="1">
                <a:solidFill>
                  <a:srgbClr val="000000"/>
                </a:solidFill>
                <a:latin typeface="NimbusSanL-Regu"/>
              </a:rPr>
              <a:t>c</a:t>
            </a:r>
            <a:r>
              <a:rPr lang="cs-CZ" sz="2400" b="0" i="0" u="none" strike="noStrike" baseline="0" dirty="0" err="1">
                <a:solidFill>
                  <a:srgbClr val="000000"/>
                </a:solidFill>
                <a:latin typeface="NimbusSanL-Regu"/>
              </a:rPr>
              <a:t>oal</a:t>
            </a:r>
            <a:r>
              <a:rPr lang="cs-CZ" sz="2400" b="0" i="0" u="none" strike="noStrike" baseline="0" dirty="0">
                <a:solidFill>
                  <a:srgbClr val="000000"/>
                </a:solidFill>
                <a:latin typeface="NimbusSanL-Regu"/>
              </a:rPr>
              <a:t> </a:t>
            </a:r>
            <a:r>
              <a:rPr lang="cs-CZ" sz="2400" b="0" i="0" u="none" strike="noStrike" baseline="0" dirty="0" err="1">
                <a:solidFill>
                  <a:srgbClr val="000000"/>
                </a:solidFill>
                <a:latin typeface="NimbusSanL-Regu"/>
              </a:rPr>
              <a:t>burning</a:t>
            </a:r>
            <a:endParaRPr lang="cs-CZ" sz="2400" b="0" i="0" u="none" strike="noStrike" baseline="0" dirty="0">
              <a:solidFill>
                <a:srgbClr val="000000"/>
              </a:solidFill>
              <a:latin typeface="NimbusSanL-Regu"/>
            </a:endParaRPr>
          </a:p>
          <a:p>
            <a:r>
              <a:rPr lang="cs-CZ" sz="2400" b="0" i="0" u="none" strike="noStrike" baseline="0" dirty="0">
                <a:solidFill>
                  <a:srgbClr val="3333B3"/>
                </a:solidFill>
                <a:latin typeface="CMSY10"/>
              </a:rPr>
              <a:t> 	</a:t>
            </a:r>
            <a:r>
              <a:rPr lang="cs-CZ" sz="2400" b="0" i="0" u="none" strike="noStrike" baseline="0" dirty="0">
                <a:solidFill>
                  <a:srgbClr val="000000"/>
                </a:solidFill>
                <a:latin typeface="NimbusSanL-Regu"/>
              </a:rPr>
              <a:t>natural </a:t>
            </a:r>
            <a:r>
              <a:rPr lang="cs-CZ" sz="2400" b="0" i="0" u="none" strike="noStrike" baseline="0" dirty="0" err="1">
                <a:solidFill>
                  <a:srgbClr val="000000"/>
                </a:solidFill>
                <a:latin typeface="NimbusSanL-Regu"/>
              </a:rPr>
              <a:t>resources</a:t>
            </a:r>
            <a:r>
              <a:rPr lang="cs-CZ" sz="2400" b="0" i="0" u="none" strike="noStrike" baseline="0" dirty="0">
                <a:solidFill>
                  <a:srgbClr val="000000"/>
                </a:solidFill>
                <a:latin typeface="NimbusSanL-Regu"/>
              </a:rPr>
              <a:t>: </a:t>
            </a:r>
            <a:r>
              <a:rPr lang="cs-CZ" sz="2400" b="0" i="0" u="none" strike="noStrike" baseline="0" dirty="0" err="1">
                <a:solidFill>
                  <a:srgbClr val="000000"/>
                </a:solidFill>
                <a:latin typeface="NimbusSanL-Regu"/>
              </a:rPr>
              <a:t>sea</a:t>
            </a:r>
            <a:r>
              <a:rPr lang="cs-CZ" sz="2400" b="0" i="0" u="none" strike="noStrike" baseline="0" dirty="0">
                <a:solidFill>
                  <a:srgbClr val="000000"/>
                </a:solidFill>
                <a:latin typeface="NimbusSanL-Regu"/>
              </a:rPr>
              <a:t> </a:t>
            </a:r>
            <a:r>
              <a:rPr lang="cs-CZ" sz="2400" b="0" i="0" u="none" strike="noStrike" baseline="0" dirty="0" err="1">
                <a:solidFill>
                  <a:srgbClr val="000000"/>
                </a:solidFill>
                <a:latin typeface="NimbusSanL-Regu"/>
              </a:rPr>
              <a:t>fog</a:t>
            </a:r>
            <a:endParaRPr lang="cs-CZ" sz="2400" b="0" i="0" u="none" strike="noStrike" baseline="0" dirty="0">
              <a:solidFill>
                <a:srgbClr val="000000"/>
              </a:solidFill>
              <a:latin typeface="NimbusSanL-Regu"/>
            </a:endParaRPr>
          </a:p>
          <a:p>
            <a:r>
              <a:rPr lang="cs-CZ" sz="2400" dirty="0" err="1">
                <a:solidFill>
                  <a:srgbClr val="3333B3"/>
                </a:solidFill>
                <a:latin typeface="NimbusSanL-Regu"/>
              </a:rPr>
              <a:t>L</a:t>
            </a:r>
            <a:r>
              <a:rPr lang="cs-CZ" sz="2400" b="0" i="0" u="none" strike="noStrike" baseline="0" dirty="0" err="1">
                <a:solidFill>
                  <a:srgbClr val="3333B3"/>
                </a:solidFill>
                <a:latin typeface="NimbusSanL-Regu"/>
              </a:rPr>
              <a:t>osangelean</a:t>
            </a:r>
            <a:r>
              <a:rPr lang="cs-CZ" sz="2400" b="0" i="0" u="none" strike="noStrike" baseline="0" dirty="0">
                <a:solidFill>
                  <a:srgbClr val="3333B3"/>
                </a:solidFill>
                <a:latin typeface="NimbusSanL-Regu"/>
              </a:rPr>
              <a:t> </a:t>
            </a:r>
            <a:r>
              <a:rPr lang="cs-CZ" sz="2400" b="0" i="0" u="none" strike="noStrike" baseline="0" dirty="0">
                <a:solidFill>
                  <a:srgbClr val="000000"/>
                </a:solidFill>
                <a:latin typeface="NimbusSanL-Regu"/>
              </a:rPr>
              <a:t>= O</a:t>
            </a:r>
            <a:r>
              <a:rPr lang="cs-CZ" sz="2400" b="0" i="0" u="none" strike="noStrike" baseline="-25000" dirty="0">
                <a:solidFill>
                  <a:srgbClr val="000000"/>
                </a:solidFill>
                <a:latin typeface="NimbusSanL-Regu"/>
              </a:rPr>
              <a:t>3</a:t>
            </a:r>
            <a:r>
              <a:rPr lang="cs-CZ" sz="2400" b="0" i="0" u="none" strike="noStrike" baseline="0" dirty="0">
                <a:solidFill>
                  <a:srgbClr val="000000"/>
                </a:solidFill>
                <a:latin typeface="NimbusSanL-Regu"/>
              </a:rPr>
              <a:t> + </a:t>
            </a:r>
            <a:r>
              <a:rPr lang="cs-CZ" sz="2400" b="0" i="0" u="none" strike="noStrike" baseline="0" dirty="0" err="1">
                <a:solidFill>
                  <a:srgbClr val="000000"/>
                </a:solidFill>
                <a:latin typeface="NimbusSanL-Regu"/>
              </a:rPr>
              <a:t>nitrogen</a:t>
            </a:r>
            <a:r>
              <a:rPr lang="cs-CZ" sz="2400" b="0" i="0" u="none" strike="noStrike" baseline="0" dirty="0">
                <a:solidFill>
                  <a:srgbClr val="000000"/>
                </a:solidFill>
                <a:latin typeface="NimbusSanL-Regu"/>
              </a:rPr>
              <a:t> </a:t>
            </a:r>
            <a:r>
              <a:rPr lang="cs-CZ" sz="2400" b="0" i="0" u="none" strike="noStrike" baseline="0" dirty="0" err="1">
                <a:solidFill>
                  <a:srgbClr val="000000"/>
                </a:solidFill>
                <a:latin typeface="NimbusSanL-Regu"/>
              </a:rPr>
              <a:t>oxides</a:t>
            </a:r>
            <a:endParaRPr lang="cs-CZ" sz="2400" b="0" i="0" u="none" strike="noStrike" baseline="0" dirty="0">
              <a:solidFill>
                <a:srgbClr val="000000"/>
              </a:solidFill>
              <a:latin typeface="NimbusSanL-Regu"/>
            </a:endParaRPr>
          </a:p>
          <a:p>
            <a:r>
              <a:rPr lang="cs-CZ" sz="2400" b="0" i="0" u="none" strike="noStrike" baseline="0" dirty="0">
                <a:solidFill>
                  <a:srgbClr val="3333B3"/>
                </a:solidFill>
                <a:latin typeface="CMSY10"/>
              </a:rPr>
              <a:t> 	</a:t>
            </a:r>
            <a:r>
              <a:rPr lang="cs-CZ" sz="2400" b="0" i="0" u="none" strike="noStrike" baseline="0" dirty="0" err="1">
                <a:solidFill>
                  <a:srgbClr val="000000"/>
                </a:solidFill>
                <a:latin typeface="NimbusSanL-Regu"/>
              </a:rPr>
              <a:t>human-affected</a:t>
            </a:r>
            <a:r>
              <a:rPr lang="cs-CZ" sz="2400" b="0" i="0" u="none" strike="noStrike" baseline="0" dirty="0">
                <a:solidFill>
                  <a:srgbClr val="000000"/>
                </a:solidFill>
                <a:latin typeface="NimbusSanL-Regu"/>
              </a:rPr>
              <a:t> </a:t>
            </a:r>
            <a:r>
              <a:rPr lang="cs-CZ" sz="2400" b="0" i="0" u="none" strike="noStrike" baseline="0" dirty="0" err="1">
                <a:solidFill>
                  <a:srgbClr val="000000"/>
                </a:solidFill>
                <a:latin typeface="NimbusSanL-Regu"/>
              </a:rPr>
              <a:t>resources</a:t>
            </a:r>
            <a:r>
              <a:rPr lang="cs-CZ" sz="2400" b="0" i="0" u="none" strike="noStrike" baseline="0" dirty="0">
                <a:solidFill>
                  <a:srgbClr val="000000"/>
                </a:solidFill>
                <a:latin typeface="NimbusSanL-Regu"/>
              </a:rPr>
              <a:t>: </a:t>
            </a:r>
            <a:r>
              <a:rPr lang="cs-CZ" sz="2400" b="0" i="0" u="none" strike="noStrike" baseline="0" dirty="0" err="1">
                <a:solidFill>
                  <a:srgbClr val="000000"/>
                </a:solidFill>
                <a:latin typeface="NimbusSanL-Regu"/>
              </a:rPr>
              <a:t>internal</a:t>
            </a:r>
            <a:r>
              <a:rPr lang="cs-CZ" sz="2400" b="0" i="0" u="none" strike="noStrike" baseline="0" dirty="0">
                <a:solidFill>
                  <a:srgbClr val="000000"/>
                </a:solidFill>
                <a:latin typeface="NimbusSanL-Regu"/>
              </a:rPr>
              <a:t> </a:t>
            </a:r>
            <a:r>
              <a:rPr lang="cs-CZ" sz="2400" b="0" i="0" u="none" strike="noStrike" baseline="0" dirty="0" err="1">
                <a:solidFill>
                  <a:srgbClr val="000000"/>
                </a:solidFill>
                <a:latin typeface="NimbusSanL-Regu"/>
              </a:rPr>
              <a:t>combustion</a:t>
            </a:r>
            <a:r>
              <a:rPr lang="cs-CZ" sz="2400" b="0" i="0" u="none" strike="noStrike" baseline="0" dirty="0">
                <a:solidFill>
                  <a:srgbClr val="000000"/>
                </a:solidFill>
                <a:latin typeface="NimbusSanL-Regu"/>
              </a:rPr>
              <a:t> </a:t>
            </a:r>
            <a:r>
              <a:rPr lang="cs-CZ" sz="2400" b="0" i="0" u="none" strike="noStrike" baseline="0" dirty="0" err="1">
                <a:solidFill>
                  <a:srgbClr val="000000"/>
                </a:solidFill>
                <a:latin typeface="NimbusSanL-Regu"/>
              </a:rPr>
              <a:t>engines</a:t>
            </a:r>
            <a:endParaRPr lang="cs-CZ" sz="2400" b="0" i="0" u="none" strike="noStrike" baseline="0" dirty="0">
              <a:solidFill>
                <a:srgbClr val="000000"/>
              </a:solidFill>
              <a:latin typeface="NimbusSanL-Regu"/>
            </a:endParaRPr>
          </a:p>
          <a:p>
            <a:r>
              <a:rPr lang="cs-CZ" sz="2400" b="0" i="0" u="none" strike="noStrike" baseline="0" dirty="0">
                <a:solidFill>
                  <a:srgbClr val="3333B3"/>
                </a:solidFill>
                <a:latin typeface="CMSY10"/>
              </a:rPr>
              <a:t> 	</a:t>
            </a:r>
            <a:r>
              <a:rPr lang="cs-CZ" sz="2400" b="0" i="0" u="none" strike="noStrike" baseline="0" dirty="0">
                <a:solidFill>
                  <a:srgbClr val="000000"/>
                </a:solidFill>
                <a:latin typeface="NimbusSanL-Regu"/>
              </a:rPr>
              <a:t>natural </a:t>
            </a:r>
            <a:r>
              <a:rPr lang="cs-CZ" sz="2400" b="0" i="0" u="none" strike="noStrike" baseline="0" dirty="0" err="1">
                <a:solidFill>
                  <a:srgbClr val="000000"/>
                </a:solidFill>
                <a:latin typeface="NimbusSanL-Regu"/>
              </a:rPr>
              <a:t>resources</a:t>
            </a:r>
            <a:r>
              <a:rPr lang="cs-CZ" sz="2400" b="0" i="0" u="none" strike="noStrike" baseline="0" dirty="0">
                <a:solidFill>
                  <a:srgbClr val="000000"/>
                </a:solidFill>
                <a:latin typeface="NimbusSanL-Regu"/>
              </a:rPr>
              <a:t>: </a:t>
            </a:r>
            <a:r>
              <a:rPr lang="cs-CZ" sz="2400" b="0" i="0" u="none" strike="noStrike" baseline="0" dirty="0" err="1">
                <a:solidFill>
                  <a:srgbClr val="000000"/>
                </a:solidFill>
                <a:latin typeface="NimbusSanL-Regu"/>
              </a:rPr>
              <a:t>high</a:t>
            </a:r>
            <a:r>
              <a:rPr lang="cs-CZ" sz="2400" b="0" i="0" u="none" strike="noStrike" baseline="0" dirty="0">
                <a:solidFill>
                  <a:srgbClr val="000000"/>
                </a:solidFill>
                <a:latin typeface="NimbusSanL-Regu"/>
              </a:rPr>
              <a:t> </a:t>
            </a:r>
            <a:r>
              <a:rPr lang="cs-CZ" sz="2400" dirty="0">
                <a:latin typeface="NimbusSanL-Regu"/>
              </a:rPr>
              <a:t>intensity and long sun </a:t>
            </a:r>
            <a:r>
              <a:rPr lang="cs-CZ" sz="2400" dirty="0" err="1">
                <a:latin typeface="NimbusSanL-Regu"/>
              </a:rPr>
              <a:t>exposure</a:t>
            </a:r>
            <a:r>
              <a:rPr lang="cs-CZ" sz="2400" dirty="0">
                <a:latin typeface="NimbusSanL-Regu"/>
              </a:rPr>
              <a:t> to UV </a:t>
            </a:r>
            <a:r>
              <a:rPr lang="cs-CZ" sz="2400" dirty="0" err="1">
                <a:latin typeface="NimbusSanL-Regu"/>
              </a:rPr>
              <a:t>radiation</a:t>
            </a:r>
            <a:endParaRPr lang="cs-CZ" sz="2400" dirty="0">
              <a:latin typeface="NimbusSanL-Regu"/>
            </a:endParaRPr>
          </a:p>
        </p:txBody>
      </p:sp>
    </p:spTree>
    <p:extLst>
      <p:ext uri="{BB962C8B-B14F-4D97-AF65-F5344CB8AC3E}">
        <p14:creationId xmlns:p14="http://schemas.microsoft.com/office/powerpoint/2010/main" val="16672116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983411" y="998253"/>
            <a:ext cx="10627743" cy="4832092"/>
          </a:xfrm>
          <a:prstGeom prst="rect">
            <a:avLst/>
          </a:prstGeom>
        </p:spPr>
        <p:txBody>
          <a:bodyPr wrap="square">
            <a:spAutoFit/>
          </a:bodyPr>
          <a:lstStyle/>
          <a:p>
            <a:r>
              <a:rPr lang="cs-CZ" sz="3200" b="1" i="0" u="none" strike="noStrike" baseline="0" dirty="0">
                <a:solidFill>
                  <a:srgbClr val="3333B3"/>
                </a:solidFill>
                <a:latin typeface="NimbusSanL-Regu"/>
              </a:rPr>
              <a:t>          Jaslovské Bohunice 2</a:t>
            </a:r>
          </a:p>
          <a:p>
            <a:pPr algn="ctr"/>
            <a:endParaRPr lang="cs-CZ" sz="3200" b="1" i="0" u="none" strike="noStrike" baseline="0" dirty="0">
              <a:solidFill>
                <a:srgbClr val="3333B3"/>
              </a:solidFill>
              <a:latin typeface="NimbusSanL-Regu"/>
            </a:endParaRPr>
          </a:p>
          <a:p>
            <a:endParaRPr lang="cs-CZ" sz="1400" b="0" i="0" u="none" strike="noStrike" baseline="0" dirty="0">
              <a:solidFill>
                <a:srgbClr val="3333B3"/>
              </a:solidFill>
              <a:latin typeface="CMSY10"/>
            </a:endParaRPr>
          </a:p>
          <a:p>
            <a:endParaRPr lang="cs-CZ" sz="1400" dirty="0">
              <a:solidFill>
                <a:srgbClr val="3333B3"/>
              </a:solidFill>
              <a:latin typeface="CMSY10"/>
            </a:endParaRPr>
          </a:p>
          <a:p>
            <a:r>
              <a:rPr lang="cs-CZ" sz="1400" b="0" i="0" u="none" strike="noStrike" baseline="0" dirty="0">
                <a:solidFill>
                  <a:srgbClr val="3333B3"/>
                </a:solidFill>
                <a:latin typeface="CMSY10"/>
              </a:rPr>
              <a:t>	</a:t>
            </a:r>
            <a:r>
              <a:rPr lang="en-US" sz="2400" b="0" i="0" u="none" strike="noStrike" baseline="0" dirty="0">
                <a:solidFill>
                  <a:srgbClr val="000000"/>
                </a:solidFill>
                <a:latin typeface="NimbusSanL-Regu"/>
              </a:rPr>
              <a:t>Two power plants, two designs</a:t>
            </a:r>
          </a:p>
          <a:p>
            <a:r>
              <a:rPr lang="en-US" sz="2400" b="0" i="0" u="none" strike="noStrike" baseline="0" dirty="0">
                <a:solidFill>
                  <a:srgbClr val="3333B3"/>
                </a:solidFill>
                <a:latin typeface="CMSY10"/>
              </a:rPr>
              <a:t> </a:t>
            </a:r>
            <a:r>
              <a:rPr lang="cs-CZ" sz="2400" b="0" i="0" u="none" strike="noStrike" baseline="0" dirty="0">
                <a:solidFill>
                  <a:srgbClr val="3333B3"/>
                </a:solidFill>
                <a:latin typeface="CMSY10"/>
              </a:rPr>
              <a:t>	- </a:t>
            </a:r>
            <a:r>
              <a:rPr lang="en-US" sz="2400" b="0" i="0" u="none" strike="noStrike" baseline="0" dirty="0">
                <a:solidFill>
                  <a:srgbClr val="000000"/>
                </a:solidFill>
                <a:latin typeface="NimbusSanL-Regu"/>
              </a:rPr>
              <a:t>A1 original Czechoslovak design, heavy water, cooled by</a:t>
            </a:r>
            <a:r>
              <a:rPr lang="cs-CZ" sz="2400" b="0" i="0" u="none" strike="noStrike" baseline="0" dirty="0">
                <a:solidFill>
                  <a:srgbClr val="000000"/>
                </a:solidFill>
                <a:latin typeface="NimbusSanL-Regu"/>
              </a:rPr>
              <a:t> CO</a:t>
            </a:r>
            <a:r>
              <a:rPr lang="cs-CZ" sz="2400" b="0" i="0" u="none" strike="noStrike" baseline="-25000" dirty="0">
                <a:solidFill>
                  <a:srgbClr val="000000"/>
                </a:solidFill>
                <a:latin typeface="NimbusSanL-Regu"/>
              </a:rPr>
              <a:t>2</a:t>
            </a:r>
          </a:p>
          <a:p>
            <a:r>
              <a:rPr lang="cs-CZ" sz="2400" b="0" i="0" u="none" strike="noStrike" baseline="0" dirty="0">
                <a:solidFill>
                  <a:srgbClr val="3333B3"/>
                </a:solidFill>
                <a:latin typeface="CMSY9"/>
              </a:rPr>
              <a:t> 		- </a:t>
            </a:r>
            <a:r>
              <a:rPr lang="cs-CZ" sz="2400" b="0" i="0" u="none" strike="noStrike" baseline="0" dirty="0" err="1">
                <a:solidFill>
                  <a:srgbClr val="000000"/>
                </a:solidFill>
                <a:latin typeface="NimbusSanL-Regu"/>
              </a:rPr>
              <a:t>highly</a:t>
            </a:r>
            <a:r>
              <a:rPr lang="cs-CZ" sz="2400" b="0" i="0" u="none" strike="noStrike" baseline="0" dirty="0">
                <a:solidFill>
                  <a:srgbClr val="000000"/>
                </a:solidFill>
                <a:latin typeface="NimbusSanL-Regu"/>
              </a:rPr>
              <a:t> </a:t>
            </a:r>
            <a:r>
              <a:rPr lang="cs-CZ" sz="2400" b="0" i="0" u="none" strike="noStrike" baseline="0" dirty="0" err="1">
                <a:solidFill>
                  <a:srgbClr val="000000"/>
                </a:solidFill>
                <a:latin typeface="NimbusSanL-Regu"/>
              </a:rPr>
              <a:t>technically</a:t>
            </a:r>
            <a:r>
              <a:rPr lang="cs-CZ" sz="2400" b="0" i="0" u="none" strike="noStrike" baseline="0" dirty="0">
                <a:solidFill>
                  <a:srgbClr val="000000"/>
                </a:solidFill>
                <a:latin typeface="NimbusSanL-Regu"/>
              </a:rPr>
              <a:t> </a:t>
            </a:r>
            <a:r>
              <a:rPr lang="cs-CZ" sz="2400" b="0" i="0" u="none" strike="noStrike" baseline="0" dirty="0" err="1">
                <a:solidFill>
                  <a:srgbClr val="000000"/>
                </a:solidFill>
                <a:latin typeface="NimbusSanL-Regu"/>
              </a:rPr>
              <a:t>elaborated</a:t>
            </a:r>
            <a:endParaRPr lang="cs-CZ" sz="2400" b="0" i="0" u="none" strike="noStrike" baseline="0" dirty="0">
              <a:solidFill>
                <a:srgbClr val="000000"/>
              </a:solidFill>
              <a:latin typeface="NimbusSanL-Regu"/>
            </a:endParaRPr>
          </a:p>
          <a:p>
            <a:r>
              <a:rPr lang="en-US" sz="2400" b="0" i="0" u="none" strike="noStrike" baseline="0" dirty="0">
                <a:solidFill>
                  <a:srgbClr val="3333B3"/>
                </a:solidFill>
                <a:latin typeface="CMSY9"/>
              </a:rPr>
              <a:t> </a:t>
            </a:r>
            <a:r>
              <a:rPr lang="cs-CZ" sz="2400" b="0" i="0" u="none" strike="noStrike" baseline="0" dirty="0">
                <a:solidFill>
                  <a:srgbClr val="3333B3"/>
                </a:solidFill>
                <a:latin typeface="CMSY9"/>
              </a:rPr>
              <a:t>		- </a:t>
            </a:r>
            <a:r>
              <a:rPr lang="en-US" sz="2400" b="0" i="0" u="none" strike="noStrike" baseline="0" dirty="0">
                <a:solidFill>
                  <a:srgbClr val="000000"/>
                </a:solidFill>
                <a:latin typeface="NimbusSanL-Regu"/>
              </a:rPr>
              <a:t>for example enabled to change fuel during operation of</a:t>
            </a:r>
          </a:p>
          <a:p>
            <a:r>
              <a:rPr lang="cs-CZ" sz="2400" b="0" i="0" u="none" strike="noStrike" baseline="0" dirty="0">
                <a:solidFill>
                  <a:srgbClr val="000000"/>
                </a:solidFill>
                <a:latin typeface="NimbusSanL-Regu"/>
              </a:rPr>
              <a:t>		  </a:t>
            </a:r>
            <a:r>
              <a:rPr lang="cs-CZ" sz="2400" b="0" i="0" u="none" strike="noStrike" baseline="0" dirty="0" err="1">
                <a:solidFill>
                  <a:srgbClr val="000000"/>
                </a:solidFill>
                <a:latin typeface="NimbusSanL-Regu"/>
              </a:rPr>
              <a:t>reactor</a:t>
            </a:r>
            <a:endParaRPr lang="cs-CZ" sz="2400" b="0" i="0" u="none" strike="noStrike" baseline="0" dirty="0">
              <a:solidFill>
                <a:srgbClr val="000000"/>
              </a:solidFill>
              <a:latin typeface="NimbusSanL-Regu"/>
            </a:endParaRPr>
          </a:p>
          <a:p>
            <a:r>
              <a:rPr lang="cs-CZ" sz="2400" b="0" i="0" u="none" strike="noStrike" baseline="0" dirty="0">
                <a:solidFill>
                  <a:srgbClr val="3333B3"/>
                </a:solidFill>
                <a:latin typeface="CMSY9"/>
              </a:rPr>
              <a:t> 		- </a:t>
            </a:r>
            <a:r>
              <a:rPr lang="cs-CZ" sz="2400" b="0" i="0" u="none" strike="noStrike" baseline="0" dirty="0" err="1">
                <a:solidFill>
                  <a:srgbClr val="000000"/>
                </a:solidFill>
                <a:latin typeface="NimbusSanL-Regu"/>
              </a:rPr>
              <a:t>demanding</a:t>
            </a:r>
            <a:r>
              <a:rPr lang="cs-CZ" sz="2400" b="0" i="0" u="none" strike="noStrike" baseline="0" dirty="0">
                <a:solidFill>
                  <a:srgbClr val="000000"/>
                </a:solidFill>
                <a:latin typeface="NimbusSanL-Regu"/>
              </a:rPr>
              <a:t> </a:t>
            </a:r>
            <a:r>
              <a:rPr lang="cs-CZ" sz="2400" b="0" i="0" u="none" strike="noStrike" baseline="0" dirty="0" err="1">
                <a:solidFill>
                  <a:srgbClr val="000000"/>
                </a:solidFill>
                <a:latin typeface="NimbusSanL-Regu"/>
              </a:rPr>
              <a:t>for</a:t>
            </a:r>
            <a:r>
              <a:rPr lang="cs-CZ" sz="2400" b="0" i="0" u="none" strike="noStrike" baseline="0" dirty="0">
                <a:solidFill>
                  <a:srgbClr val="000000"/>
                </a:solidFill>
                <a:latin typeface="NimbusSanL-Regu"/>
              </a:rPr>
              <a:t> </a:t>
            </a:r>
            <a:r>
              <a:rPr lang="cs-CZ" sz="2400" b="0" i="0" u="none" strike="noStrike" baseline="0" dirty="0" err="1">
                <a:solidFill>
                  <a:srgbClr val="000000"/>
                </a:solidFill>
                <a:latin typeface="NimbusSanL-Regu"/>
              </a:rPr>
              <a:t>operation</a:t>
            </a:r>
            <a:r>
              <a:rPr lang="cs-CZ" sz="2400" b="0" i="0" u="none" strike="noStrike" baseline="0" dirty="0">
                <a:solidFill>
                  <a:srgbClr val="000000"/>
                </a:solidFill>
                <a:latin typeface="NimbusSanL-Regu"/>
              </a:rPr>
              <a:t> (1972)</a:t>
            </a:r>
          </a:p>
          <a:p>
            <a:r>
              <a:rPr lang="en-US" sz="2400" b="0" i="0" u="none" strike="noStrike" baseline="0" dirty="0">
                <a:solidFill>
                  <a:srgbClr val="3333B3"/>
                </a:solidFill>
                <a:latin typeface="CMSY10"/>
              </a:rPr>
              <a:t> </a:t>
            </a:r>
            <a:r>
              <a:rPr lang="cs-CZ" sz="2400" b="0" i="0" u="none" strike="noStrike" baseline="0" dirty="0">
                <a:solidFill>
                  <a:srgbClr val="3333B3"/>
                </a:solidFill>
                <a:latin typeface="CMSY10"/>
              </a:rPr>
              <a:t>	- </a:t>
            </a:r>
            <a:r>
              <a:rPr lang="en-US" sz="2400" b="0" i="0" u="none" strike="noStrike" baseline="0" dirty="0">
                <a:solidFill>
                  <a:srgbClr val="000000"/>
                </a:solidFill>
                <a:latin typeface="NimbusSanL-Regu"/>
              </a:rPr>
              <a:t>V1 classic according to Soviet model (VVR) control rod</a:t>
            </a:r>
            <a:r>
              <a:rPr lang="cs-CZ" sz="2400" b="0" i="0" u="none" strike="noStrike" baseline="0" dirty="0">
                <a:solidFill>
                  <a:srgbClr val="000000"/>
                </a:solidFill>
                <a:latin typeface="NimbusSanL-Regu"/>
              </a:rPr>
              <a:t> </a:t>
            </a:r>
            <a:r>
              <a:rPr lang="en-US" sz="2400" b="0" i="0" u="none" strike="noStrike" baseline="0" dirty="0">
                <a:solidFill>
                  <a:srgbClr val="000000"/>
                </a:solidFill>
                <a:latin typeface="NimbusSanL-Regu"/>
              </a:rPr>
              <a:t>elements, </a:t>
            </a:r>
            <a:r>
              <a:rPr lang="cs-CZ" sz="2400" b="0" i="0" u="none" strike="noStrike" baseline="0" dirty="0">
                <a:solidFill>
                  <a:srgbClr val="000000"/>
                </a:solidFill>
                <a:latin typeface="NimbusSanL-Regu"/>
              </a:rPr>
              <a:t>	      	</a:t>
            </a:r>
            <a:r>
              <a:rPr lang="cs-CZ" sz="2400" b="0" i="0" u="none" strike="noStrike" dirty="0">
                <a:solidFill>
                  <a:srgbClr val="000000"/>
                </a:solidFill>
                <a:latin typeface="NimbusSanL-Regu"/>
              </a:rPr>
              <a:t>   </a:t>
            </a:r>
            <a:r>
              <a:rPr lang="en-US" sz="2400" b="0" i="0" u="none" strike="noStrike" baseline="0" dirty="0">
                <a:solidFill>
                  <a:srgbClr val="000000"/>
                </a:solidFill>
                <a:latin typeface="NimbusSanL-Regu"/>
              </a:rPr>
              <a:t>light water in primary circuit</a:t>
            </a:r>
            <a:r>
              <a:rPr lang="cs-CZ" sz="2400" b="0" i="0" u="none" strike="noStrike" baseline="0" dirty="0">
                <a:solidFill>
                  <a:srgbClr val="000000"/>
                </a:solidFill>
                <a:latin typeface="NimbusSanL-Regu"/>
              </a:rPr>
              <a:t> (</a:t>
            </a:r>
            <a:r>
              <a:rPr lang="cs-CZ" sz="2400" b="0" i="0" u="none" strike="noStrike" baseline="0" dirty="0" err="1">
                <a:solidFill>
                  <a:srgbClr val="000000"/>
                </a:solidFill>
                <a:latin typeface="NimbusSanL-Regu"/>
              </a:rPr>
              <a:t>two</a:t>
            </a:r>
            <a:r>
              <a:rPr lang="cs-CZ" sz="2400" b="0" i="0" u="none" strike="noStrike" baseline="0" dirty="0">
                <a:solidFill>
                  <a:srgbClr val="000000"/>
                </a:solidFill>
                <a:latin typeface="NimbusSanL-Regu"/>
              </a:rPr>
              <a:t> </a:t>
            </a:r>
            <a:r>
              <a:rPr lang="cs-CZ" sz="2400" b="0" i="0" u="none" strike="noStrike" baseline="0" dirty="0" err="1">
                <a:solidFill>
                  <a:srgbClr val="000000"/>
                </a:solidFill>
                <a:latin typeface="NimbusSanL-Regu"/>
              </a:rPr>
              <a:t>reactors</a:t>
            </a:r>
            <a:r>
              <a:rPr lang="cs-CZ" sz="2400" dirty="0">
                <a:solidFill>
                  <a:srgbClr val="000000"/>
                </a:solidFill>
                <a:latin typeface="NimbusSanL-Regu"/>
              </a:rPr>
              <a:t> – 1980)</a:t>
            </a:r>
            <a:endParaRPr lang="cs-CZ" sz="2400" b="0" i="0" u="none" strike="noStrike" baseline="0" dirty="0">
              <a:solidFill>
                <a:srgbClr val="000000"/>
              </a:solidFill>
              <a:latin typeface="NimbusSanL-Regu"/>
            </a:endParaRPr>
          </a:p>
          <a:p>
            <a:r>
              <a:rPr lang="cs-CZ" sz="2400" dirty="0">
                <a:solidFill>
                  <a:srgbClr val="000000"/>
                </a:solidFill>
                <a:latin typeface="NimbusSanL-Regu"/>
              </a:rPr>
              <a:t>	- V2 – </a:t>
            </a:r>
            <a:r>
              <a:rPr lang="cs-CZ" sz="2400" dirty="0" err="1">
                <a:solidFill>
                  <a:srgbClr val="000000"/>
                </a:solidFill>
                <a:latin typeface="NimbusSanL-Regu"/>
              </a:rPr>
              <a:t>another</a:t>
            </a:r>
            <a:r>
              <a:rPr lang="cs-CZ" sz="2400" dirty="0">
                <a:solidFill>
                  <a:srgbClr val="000000"/>
                </a:solidFill>
                <a:latin typeface="NimbusSanL-Regu"/>
              </a:rPr>
              <a:t> </a:t>
            </a:r>
            <a:r>
              <a:rPr lang="cs-CZ" sz="2400" dirty="0" err="1">
                <a:solidFill>
                  <a:srgbClr val="000000"/>
                </a:solidFill>
                <a:latin typeface="NimbusSanL-Regu"/>
              </a:rPr>
              <a:t>two</a:t>
            </a:r>
            <a:r>
              <a:rPr lang="cs-CZ" sz="2400" dirty="0">
                <a:solidFill>
                  <a:srgbClr val="000000"/>
                </a:solidFill>
                <a:latin typeface="NimbusSanL-Regu"/>
              </a:rPr>
              <a:t> </a:t>
            </a:r>
            <a:r>
              <a:rPr lang="cs-CZ" sz="2400" dirty="0" err="1">
                <a:solidFill>
                  <a:srgbClr val="000000"/>
                </a:solidFill>
                <a:latin typeface="NimbusSanL-Regu"/>
              </a:rPr>
              <a:t>reactors</a:t>
            </a:r>
            <a:r>
              <a:rPr lang="cs-CZ" sz="2400" dirty="0">
                <a:solidFill>
                  <a:srgbClr val="000000"/>
                </a:solidFill>
                <a:latin typeface="NimbusSanL-Regu"/>
              </a:rPr>
              <a:t> – </a:t>
            </a:r>
            <a:r>
              <a:rPr lang="cs-CZ" sz="2400" dirty="0" err="1">
                <a:solidFill>
                  <a:srgbClr val="000000"/>
                </a:solidFill>
                <a:latin typeface="NimbusSanL-Regu"/>
              </a:rPr>
              <a:t>still</a:t>
            </a:r>
            <a:r>
              <a:rPr lang="cs-CZ" sz="2400" dirty="0">
                <a:solidFill>
                  <a:srgbClr val="000000"/>
                </a:solidFill>
                <a:latin typeface="NimbusSanL-Regu"/>
              </a:rPr>
              <a:t> </a:t>
            </a:r>
            <a:r>
              <a:rPr lang="cs-CZ" sz="2400" dirty="0" err="1">
                <a:solidFill>
                  <a:srgbClr val="000000"/>
                </a:solidFill>
                <a:latin typeface="NimbusSanL-Regu"/>
              </a:rPr>
              <a:t>working</a:t>
            </a:r>
            <a:r>
              <a:rPr lang="cs-CZ" sz="2400" dirty="0">
                <a:solidFill>
                  <a:srgbClr val="000000"/>
                </a:solidFill>
                <a:latin typeface="NimbusSanL-Regu"/>
              </a:rPr>
              <a:t> (1985)</a:t>
            </a:r>
            <a:endParaRPr lang="cs-CZ" sz="2400" dirty="0"/>
          </a:p>
        </p:txBody>
      </p:sp>
      <p:pic>
        <p:nvPicPr>
          <p:cNvPr id="3" name="Obráze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21384" y="0"/>
            <a:ext cx="3646616" cy="2734962"/>
          </a:xfrm>
          <a:prstGeom prst="rect">
            <a:avLst/>
          </a:prstGeom>
        </p:spPr>
      </p:pic>
    </p:spTree>
    <p:extLst>
      <p:ext uri="{BB962C8B-B14F-4D97-AF65-F5344CB8AC3E}">
        <p14:creationId xmlns:p14="http://schemas.microsoft.com/office/powerpoint/2010/main" val="322638593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p:cNvPicPr>
            <a:picLocks noChangeAspect="1"/>
          </p:cNvPicPr>
          <p:nvPr/>
        </p:nvPicPr>
        <p:blipFill>
          <a:blip r:embed="rId2"/>
          <a:stretch>
            <a:fillRect/>
          </a:stretch>
        </p:blipFill>
        <p:spPr>
          <a:xfrm>
            <a:off x="186902" y="1085282"/>
            <a:ext cx="4044295" cy="5384531"/>
          </a:xfrm>
          <a:prstGeom prst="rect">
            <a:avLst/>
          </a:prstGeom>
        </p:spPr>
      </p:pic>
      <p:sp>
        <p:nvSpPr>
          <p:cNvPr id="4" name="Obdélník 3"/>
          <p:cNvSpPr/>
          <p:nvPr/>
        </p:nvSpPr>
        <p:spPr>
          <a:xfrm>
            <a:off x="6546961" y="792894"/>
            <a:ext cx="2892138" cy="584775"/>
          </a:xfrm>
          <a:prstGeom prst="rect">
            <a:avLst/>
          </a:prstGeom>
        </p:spPr>
        <p:txBody>
          <a:bodyPr wrap="none">
            <a:spAutoFit/>
          </a:bodyPr>
          <a:lstStyle/>
          <a:p>
            <a:r>
              <a:rPr lang="cs-CZ" sz="3200" b="1" i="0" u="none" strike="noStrike" baseline="0" dirty="0">
                <a:solidFill>
                  <a:srgbClr val="3333B3"/>
                </a:solidFill>
                <a:latin typeface="NimbusSanL-Regu"/>
              </a:rPr>
              <a:t>London smog</a:t>
            </a:r>
            <a:endParaRPr lang="cs-CZ" sz="3200" b="1" dirty="0"/>
          </a:p>
        </p:txBody>
      </p:sp>
      <p:pic>
        <p:nvPicPr>
          <p:cNvPr id="5" name="Obrázek 4"/>
          <p:cNvPicPr>
            <a:picLocks noChangeAspect="1"/>
          </p:cNvPicPr>
          <p:nvPr/>
        </p:nvPicPr>
        <p:blipFill>
          <a:blip r:embed="rId3"/>
          <a:stretch>
            <a:fillRect/>
          </a:stretch>
        </p:blipFill>
        <p:spPr>
          <a:xfrm>
            <a:off x="4424859" y="2711738"/>
            <a:ext cx="7625751" cy="3090514"/>
          </a:xfrm>
          <a:prstGeom prst="rect">
            <a:avLst/>
          </a:prstGeom>
        </p:spPr>
      </p:pic>
    </p:spTree>
    <p:extLst>
      <p:ext uri="{BB962C8B-B14F-4D97-AF65-F5344CB8AC3E}">
        <p14:creationId xmlns:p14="http://schemas.microsoft.com/office/powerpoint/2010/main" val="380172532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3438349" y="380365"/>
            <a:ext cx="5266955" cy="584775"/>
          </a:xfrm>
          <a:prstGeom prst="rect">
            <a:avLst/>
          </a:prstGeom>
        </p:spPr>
        <p:txBody>
          <a:bodyPr wrap="none">
            <a:spAutoFit/>
          </a:bodyPr>
          <a:lstStyle/>
          <a:p>
            <a:r>
              <a:rPr lang="en-US" sz="3200" b="1" i="0" u="none" strike="noStrike" baseline="0" dirty="0">
                <a:solidFill>
                  <a:srgbClr val="3333B3"/>
                </a:solidFill>
                <a:latin typeface="NimbusSanL-Regu"/>
              </a:rPr>
              <a:t>Los Angeles type of smog</a:t>
            </a:r>
            <a:endParaRPr lang="cs-CZ" sz="3200" b="1" dirty="0"/>
          </a:p>
        </p:txBody>
      </p:sp>
      <p:pic>
        <p:nvPicPr>
          <p:cNvPr id="3" name="Obrázek 2"/>
          <p:cNvPicPr>
            <a:picLocks noChangeAspect="1"/>
          </p:cNvPicPr>
          <p:nvPr/>
        </p:nvPicPr>
        <p:blipFill>
          <a:blip r:embed="rId2"/>
          <a:stretch>
            <a:fillRect/>
          </a:stretch>
        </p:blipFill>
        <p:spPr>
          <a:xfrm>
            <a:off x="2380890" y="1297373"/>
            <a:ext cx="7381875" cy="4894132"/>
          </a:xfrm>
          <a:prstGeom prst="rect">
            <a:avLst/>
          </a:prstGeom>
        </p:spPr>
      </p:pic>
    </p:spTree>
    <p:extLst>
      <p:ext uri="{BB962C8B-B14F-4D97-AF65-F5344CB8AC3E}">
        <p14:creationId xmlns:p14="http://schemas.microsoft.com/office/powerpoint/2010/main" val="194454214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362309" y="857236"/>
            <a:ext cx="11386868" cy="4770537"/>
          </a:xfrm>
          <a:prstGeom prst="rect">
            <a:avLst/>
          </a:prstGeom>
        </p:spPr>
        <p:txBody>
          <a:bodyPr wrap="square">
            <a:spAutoFit/>
          </a:bodyPr>
          <a:lstStyle/>
          <a:p>
            <a:pPr algn="ctr"/>
            <a:r>
              <a:rPr lang="en-US" sz="3200" b="1" i="0" u="none" strike="noStrike" baseline="0" dirty="0">
                <a:solidFill>
                  <a:srgbClr val="3333B3"/>
                </a:solidFill>
                <a:latin typeface="NimbusSanL-Regu"/>
              </a:rPr>
              <a:t>Smog in the Czech Republic</a:t>
            </a:r>
            <a:endParaRPr lang="cs-CZ" sz="3200" b="1" i="0" u="none" strike="noStrike" baseline="0" dirty="0">
              <a:solidFill>
                <a:srgbClr val="3333B3"/>
              </a:solidFill>
              <a:latin typeface="NimbusSanL-Regu"/>
            </a:endParaRPr>
          </a:p>
          <a:p>
            <a:pPr algn="ctr"/>
            <a:endParaRPr lang="en-US" sz="3200" b="1" i="0" u="none" strike="noStrike" baseline="0" dirty="0">
              <a:solidFill>
                <a:srgbClr val="3333B3"/>
              </a:solidFill>
              <a:latin typeface="NimbusSanL-Regu"/>
            </a:endParaRPr>
          </a:p>
          <a:p>
            <a:r>
              <a:rPr lang="cs-CZ" sz="2400" b="0" i="0" u="none" strike="noStrike" baseline="0" dirty="0" err="1">
                <a:solidFill>
                  <a:srgbClr val="3333B3"/>
                </a:solidFill>
                <a:latin typeface="NimbusSanL-Regu"/>
              </a:rPr>
              <a:t>Summer</a:t>
            </a:r>
            <a:r>
              <a:rPr lang="cs-CZ" sz="2400" b="0" i="0" u="none" strike="noStrike" baseline="0" dirty="0">
                <a:solidFill>
                  <a:srgbClr val="3333B3"/>
                </a:solidFill>
                <a:latin typeface="NimbusSanL-Regu"/>
              </a:rPr>
              <a:t> Smog</a:t>
            </a:r>
          </a:p>
          <a:p>
            <a:r>
              <a:rPr lang="en-US" sz="2400" b="0" i="0" u="none" strike="noStrike" baseline="0" dirty="0">
                <a:solidFill>
                  <a:srgbClr val="000000"/>
                </a:solidFill>
                <a:latin typeface="NimbusSanL-Regu"/>
              </a:rPr>
              <a:t>Summer smog in areas with high traffic load is close to the</a:t>
            </a:r>
            <a:r>
              <a:rPr lang="cs-CZ" sz="2400" b="0" i="0" u="none" strike="noStrike" baseline="0" dirty="0">
                <a:solidFill>
                  <a:srgbClr val="000000"/>
                </a:solidFill>
                <a:latin typeface="NimbusSanL-Regu"/>
              </a:rPr>
              <a:t> </a:t>
            </a:r>
            <a:r>
              <a:rPr lang="en-US" sz="2400" b="0" i="0" u="none" strike="noStrike" baseline="0" dirty="0" err="1">
                <a:solidFill>
                  <a:srgbClr val="000000"/>
                </a:solidFill>
                <a:latin typeface="NimbusSanL-Regu"/>
              </a:rPr>
              <a:t>losangelean</a:t>
            </a:r>
            <a:r>
              <a:rPr lang="en-US" sz="2400" b="0" i="0" u="none" strike="noStrike" baseline="0" dirty="0">
                <a:solidFill>
                  <a:srgbClr val="000000"/>
                </a:solidFill>
                <a:latin typeface="NimbusSanL-Regu"/>
              </a:rPr>
              <a:t>-type smog, which is </a:t>
            </a:r>
            <a:r>
              <a:rPr lang="en-US" sz="2400" b="0" i="0" u="none" strike="noStrike" baseline="0" dirty="0" err="1">
                <a:solidFill>
                  <a:srgbClr val="000000"/>
                </a:solidFill>
                <a:latin typeface="NimbusSanL-Regu"/>
              </a:rPr>
              <a:t>predomina</a:t>
            </a:r>
            <a:r>
              <a:rPr lang="cs-CZ" sz="2400" b="0" i="0" u="none" strike="noStrike" baseline="0" dirty="0" err="1">
                <a:solidFill>
                  <a:srgbClr val="000000"/>
                </a:solidFill>
                <a:latin typeface="NimbusSanL-Regu"/>
              </a:rPr>
              <a:t>ted</a:t>
            </a:r>
            <a:r>
              <a:rPr lang="cs-CZ" sz="2400" b="0" i="0" u="none" strike="noStrike" baseline="0" dirty="0">
                <a:solidFill>
                  <a:srgbClr val="000000"/>
                </a:solidFill>
                <a:latin typeface="NimbusSanL-Regu"/>
              </a:rPr>
              <a:t> by</a:t>
            </a:r>
            <a:r>
              <a:rPr lang="en-US" sz="2400" b="0" i="0" u="none" strike="noStrike" baseline="0" dirty="0">
                <a:solidFill>
                  <a:srgbClr val="000000"/>
                </a:solidFill>
                <a:latin typeface="NimbusSanL-Regu"/>
              </a:rPr>
              <a:t> </a:t>
            </a:r>
            <a:r>
              <a:rPr lang="en-US" sz="2400" b="0" i="0" u="none" strike="noStrike" baseline="0" dirty="0" err="1">
                <a:solidFill>
                  <a:srgbClr val="000000"/>
                </a:solidFill>
                <a:latin typeface="NimbusSanL-Regu"/>
              </a:rPr>
              <a:t>oxidising</a:t>
            </a:r>
            <a:r>
              <a:rPr lang="cs-CZ" sz="2400" b="0" i="0" u="none" strike="noStrike" baseline="0" dirty="0">
                <a:solidFill>
                  <a:srgbClr val="000000"/>
                </a:solidFill>
                <a:latin typeface="NimbusSanL-Regu"/>
              </a:rPr>
              <a:t> </a:t>
            </a:r>
            <a:r>
              <a:rPr lang="cs-CZ" sz="2400" b="0" i="0" u="none" strike="noStrike" baseline="0" dirty="0" err="1">
                <a:solidFill>
                  <a:srgbClr val="000000"/>
                </a:solidFill>
                <a:latin typeface="NimbusSanL-Regu"/>
              </a:rPr>
              <a:t>chemicals</a:t>
            </a:r>
            <a:r>
              <a:rPr lang="cs-CZ" sz="2400" b="0" i="0" u="none" strike="noStrike" baseline="0" dirty="0">
                <a:solidFill>
                  <a:srgbClr val="000000"/>
                </a:solidFill>
                <a:latin typeface="NimbusSanL-Regu"/>
              </a:rPr>
              <a:t>.</a:t>
            </a:r>
          </a:p>
          <a:p>
            <a:endParaRPr lang="cs-CZ" sz="2400" b="0" i="0" u="none" strike="noStrike" baseline="0" dirty="0">
              <a:solidFill>
                <a:srgbClr val="000000"/>
              </a:solidFill>
              <a:latin typeface="NimbusSanL-Regu"/>
            </a:endParaRPr>
          </a:p>
          <a:p>
            <a:r>
              <a:rPr lang="cs-CZ" sz="2400" b="0" i="0" u="none" strike="noStrike" baseline="0" dirty="0">
                <a:solidFill>
                  <a:srgbClr val="3333B3"/>
                </a:solidFill>
                <a:latin typeface="NimbusSanL-Regu"/>
              </a:rPr>
              <a:t>Winter Smog</a:t>
            </a:r>
          </a:p>
          <a:p>
            <a:r>
              <a:rPr lang="en-US" sz="2400" b="0" i="0" u="none" strike="noStrike" baseline="0" dirty="0">
                <a:solidFill>
                  <a:srgbClr val="000000"/>
                </a:solidFill>
                <a:latin typeface="NimbusSanL-Regu"/>
              </a:rPr>
              <a:t>Winter smog, especially in areas with a high coal</a:t>
            </a:r>
            <a:r>
              <a:rPr lang="cs-CZ" sz="2400" b="0" i="0" u="none" strike="noStrike" baseline="0" dirty="0">
                <a:solidFill>
                  <a:srgbClr val="000000"/>
                </a:solidFill>
                <a:latin typeface="NimbusSanL-Regu"/>
              </a:rPr>
              <a:t> </a:t>
            </a:r>
            <a:r>
              <a:rPr lang="en-US" sz="2400" b="0" i="0" u="none" strike="noStrike" baseline="0" dirty="0">
                <a:solidFill>
                  <a:srgbClr val="000000"/>
                </a:solidFill>
                <a:latin typeface="NimbusSanL-Regu"/>
              </a:rPr>
              <a:t>production, and in the inversion period, is close to the London</a:t>
            </a:r>
            <a:r>
              <a:rPr lang="cs-CZ" sz="2400" b="0" i="0" u="none" strike="noStrike" baseline="0" dirty="0">
                <a:solidFill>
                  <a:srgbClr val="000000"/>
                </a:solidFill>
                <a:latin typeface="NimbusSanL-Regu"/>
              </a:rPr>
              <a:t> </a:t>
            </a:r>
            <a:r>
              <a:rPr lang="en-US" sz="2400" b="0" i="0" u="none" strike="noStrike" baseline="0" dirty="0">
                <a:solidFill>
                  <a:srgbClr val="000000"/>
                </a:solidFill>
                <a:latin typeface="NimbusSanL-Regu"/>
              </a:rPr>
              <a:t>type, with the predominance of reducing chemicals.</a:t>
            </a:r>
            <a:endParaRPr lang="cs-CZ" sz="2400" b="0" i="0" u="none" strike="noStrike" baseline="0" dirty="0">
              <a:solidFill>
                <a:srgbClr val="000000"/>
              </a:solidFill>
              <a:latin typeface="NimbusSanL-Regu"/>
            </a:endParaRPr>
          </a:p>
          <a:p>
            <a:endParaRPr lang="en-US" sz="2400" b="0" i="0" u="none" strike="noStrike" baseline="0" dirty="0">
              <a:solidFill>
                <a:srgbClr val="000000"/>
              </a:solidFill>
              <a:latin typeface="NimbusSanL-Regu"/>
            </a:endParaRPr>
          </a:p>
          <a:p>
            <a:r>
              <a:rPr lang="cs-CZ" sz="2400" b="0" i="0" u="none" strike="noStrike" baseline="0" dirty="0" err="1">
                <a:solidFill>
                  <a:srgbClr val="3333B3"/>
                </a:solidFill>
                <a:latin typeface="NimbusSanL-Regu"/>
              </a:rPr>
              <a:t>Note</a:t>
            </a:r>
            <a:endParaRPr lang="cs-CZ" sz="2400" b="0" i="0" u="none" strike="noStrike" baseline="0" dirty="0">
              <a:solidFill>
                <a:srgbClr val="3333B3"/>
              </a:solidFill>
              <a:latin typeface="NimbusSanL-Regu"/>
            </a:endParaRPr>
          </a:p>
          <a:p>
            <a:r>
              <a:rPr lang="en-US" sz="2400" b="0" i="0" u="none" strike="noStrike" baseline="0" dirty="0">
                <a:solidFill>
                  <a:srgbClr val="000000"/>
                </a:solidFill>
                <a:latin typeface="NimbusSanL-Regu"/>
              </a:rPr>
              <a:t>Both our </a:t>
            </a:r>
            <a:r>
              <a:rPr lang="en-US" sz="2400" b="0" i="0" u="none" strike="noStrike" baseline="0" dirty="0" err="1">
                <a:solidFill>
                  <a:srgbClr val="000000"/>
                </a:solidFill>
                <a:latin typeface="NimbusSanL-Regu"/>
              </a:rPr>
              <a:t>smogs</a:t>
            </a:r>
            <a:r>
              <a:rPr lang="en-US" sz="2400" b="0" i="0" u="none" strike="noStrike" baseline="0" dirty="0">
                <a:solidFill>
                  <a:srgbClr val="000000"/>
                </a:solidFill>
                <a:latin typeface="NimbusSanL-Regu"/>
              </a:rPr>
              <a:t> do not reach extreme values because we have</a:t>
            </a:r>
            <a:r>
              <a:rPr lang="cs-CZ" sz="2400" b="0" i="0" u="none" strike="noStrike" baseline="0" dirty="0">
                <a:solidFill>
                  <a:srgbClr val="000000"/>
                </a:solidFill>
                <a:latin typeface="NimbusSanL-Regu"/>
              </a:rPr>
              <a:t> no </a:t>
            </a:r>
            <a:r>
              <a:rPr lang="cs-CZ" sz="2400" b="0" i="0" u="none" strike="noStrike" baseline="0" dirty="0" err="1">
                <a:solidFill>
                  <a:srgbClr val="000000"/>
                </a:solidFill>
                <a:latin typeface="NimbusSanL-Regu"/>
              </a:rPr>
              <a:t>sea</a:t>
            </a:r>
            <a:r>
              <a:rPr lang="cs-CZ" sz="2400" b="0" i="0" u="none" strike="noStrike" baseline="0" dirty="0">
                <a:solidFill>
                  <a:srgbClr val="000000"/>
                </a:solidFill>
                <a:latin typeface="NimbusSanL-Regu"/>
              </a:rPr>
              <a:t> </a:t>
            </a:r>
            <a:r>
              <a:rPr lang="cs-CZ" sz="2400" b="0" i="0" u="none" strike="noStrike" baseline="0" dirty="0" err="1">
                <a:solidFill>
                  <a:srgbClr val="000000"/>
                </a:solidFill>
                <a:latin typeface="NimbusSanL-Regu"/>
              </a:rPr>
              <a:t>or</a:t>
            </a:r>
            <a:r>
              <a:rPr lang="cs-CZ" sz="2400" b="0" i="0" u="none" strike="noStrike" baseline="0" dirty="0">
                <a:solidFill>
                  <a:srgbClr val="000000"/>
                </a:solidFill>
                <a:latin typeface="NimbusSanL-Regu"/>
              </a:rPr>
              <a:t> desert.</a:t>
            </a:r>
            <a:endParaRPr lang="cs-CZ" sz="2400" dirty="0"/>
          </a:p>
        </p:txBody>
      </p:sp>
    </p:spTree>
    <p:extLst>
      <p:ext uri="{BB962C8B-B14F-4D97-AF65-F5344CB8AC3E}">
        <p14:creationId xmlns:p14="http://schemas.microsoft.com/office/powerpoint/2010/main" val="368866518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396816" y="736954"/>
            <a:ext cx="11386868" cy="5293757"/>
          </a:xfrm>
          <a:prstGeom prst="rect">
            <a:avLst/>
          </a:prstGeom>
        </p:spPr>
        <p:txBody>
          <a:bodyPr wrap="square">
            <a:spAutoFit/>
          </a:bodyPr>
          <a:lstStyle/>
          <a:p>
            <a:pPr algn="ctr"/>
            <a:r>
              <a:rPr lang="en-US" sz="3200" b="1" dirty="0">
                <a:solidFill>
                  <a:schemeClr val="accent1"/>
                </a:solidFill>
              </a:rPr>
              <a:t>Impact on health</a:t>
            </a:r>
            <a:endParaRPr lang="cs-CZ" sz="3200" b="1" dirty="0">
              <a:solidFill>
                <a:schemeClr val="accent1"/>
              </a:solidFill>
            </a:endParaRPr>
          </a:p>
          <a:p>
            <a:br>
              <a:rPr lang="en-US" dirty="0"/>
            </a:br>
            <a:r>
              <a:rPr lang="en-US" sz="2400" dirty="0"/>
              <a:t>During the smog peak, increased mortality was observed.</a:t>
            </a:r>
            <a:endParaRPr lang="cs-CZ" sz="2400" dirty="0"/>
          </a:p>
          <a:p>
            <a:br>
              <a:rPr lang="en-US" sz="2400" dirty="0"/>
            </a:br>
            <a:r>
              <a:rPr lang="en-US" sz="2400" dirty="0"/>
              <a:t>Further studies have shown that </a:t>
            </a:r>
            <a:endParaRPr lang="cs-CZ" sz="2400" dirty="0"/>
          </a:p>
          <a:p>
            <a:endParaRPr lang="cs-CZ" sz="2400" dirty="0"/>
          </a:p>
          <a:p>
            <a:r>
              <a:rPr lang="cs-CZ" sz="2400" dirty="0"/>
              <a:t>	</a:t>
            </a:r>
            <a:r>
              <a:rPr lang="en-US" sz="2400" dirty="0"/>
              <a:t>dying people have died of health problems</a:t>
            </a:r>
            <a:r>
              <a:rPr lang="cs-CZ" sz="2400" dirty="0"/>
              <a:t>; </a:t>
            </a:r>
            <a:r>
              <a:rPr lang="en-US" sz="2400" dirty="0"/>
              <a:t>after the end of the smog situation, </a:t>
            </a:r>
            <a:r>
              <a:rPr lang="cs-CZ" sz="2400" dirty="0"/>
              <a:t>	mortality </a:t>
            </a:r>
            <a:r>
              <a:rPr lang="en-US" sz="2400" dirty="0"/>
              <a:t>significantly decreased</a:t>
            </a:r>
            <a:br>
              <a:rPr lang="en-US" sz="2400" dirty="0"/>
            </a:br>
            <a:br>
              <a:rPr lang="en-US" sz="2400" dirty="0"/>
            </a:br>
            <a:r>
              <a:rPr lang="cs-CZ" sz="2400" dirty="0"/>
              <a:t>	</a:t>
            </a:r>
            <a:r>
              <a:rPr lang="en-US" sz="2400" dirty="0"/>
              <a:t>the statistical significance of the increase is questionable</a:t>
            </a:r>
            <a:r>
              <a:rPr lang="cs-CZ" sz="2400" dirty="0"/>
              <a:t> </a:t>
            </a:r>
            <a:r>
              <a:rPr lang="en-US" sz="2400" dirty="0"/>
              <a:t>(based on highly </a:t>
            </a:r>
            <a:r>
              <a:rPr lang="cs-CZ" sz="2400" dirty="0"/>
              <a:t>	</a:t>
            </a:r>
            <a:r>
              <a:rPr lang="en-US" sz="2400" dirty="0"/>
              <a:t>specialized mathematics,</a:t>
            </a:r>
            <a:r>
              <a:rPr lang="cs-CZ" sz="2400" dirty="0"/>
              <a:t> </a:t>
            </a:r>
            <a:r>
              <a:rPr lang="en-US" sz="2400" dirty="0"/>
              <a:t>specialized in time series statistics)</a:t>
            </a:r>
            <a:endParaRPr lang="cs-CZ" sz="2400" dirty="0"/>
          </a:p>
          <a:p>
            <a:br>
              <a:rPr lang="en-US" sz="2400" dirty="0"/>
            </a:br>
            <a:r>
              <a:rPr lang="en-US" sz="2400" dirty="0"/>
              <a:t>However, this problem can be concluded by the fact that the initial study,</a:t>
            </a:r>
            <a:r>
              <a:rPr lang="cs-CZ" sz="2400" dirty="0"/>
              <a:t> </a:t>
            </a:r>
            <a:r>
              <a:rPr lang="en-US" sz="2400" dirty="0"/>
              <a:t>taking into account only gross mortality during smog</a:t>
            </a:r>
            <a:r>
              <a:rPr lang="cs-CZ" sz="2400" dirty="0"/>
              <a:t>, </a:t>
            </a:r>
            <a:r>
              <a:rPr lang="en-US" sz="2400" dirty="0"/>
              <a:t>the risk of smog overstated.</a:t>
            </a:r>
            <a:endParaRPr lang="cs-CZ" sz="2400" dirty="0"/>
          </a:p>
        </p:txBody>
      </p:sp>
    </p:spTree>
    <p:extLst>
      <p:ext uri="{BB962C8B-B14F-4D97-AF65-F5344CB8AC3E}">
        <p14:creationId xmlns:p14="http://schemas.microsoft.com/office/powerpoint/2010/main" val="176427661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379562" y="1351508"/>
            <a:ext cx="11473132" cy="4770537"/>
          </a:xfrm>
          <a:prstGeom prst="rect">
            <a:avLst/>
          </a:prstGeom>
        </p:spPr>
        <p:txBody>
          <a:bodyPr wrap="square">
            <a:spAutoFit/>
          </a:bodyPr>
          <a:lstStyle/>
          <a:p>
            <a:pPr algn="ctr"/>
            <a:r>
              <a:rPr lang="cs-CZ" sz="3200" b="1" i="0" u="none" strike="noStrike" baseline="0" dirty="0" err="1">
                <a:solidFill>
                  <a:srgbClr val="3333B3"/>
                </a:solidFill>
                <a:latin typeface="NimbusSanL-Regu"/>
              </a:rPr>
              <a:t>Factors</a:t>
            </a:r>
            <a:r>
              <a:rPr lang="cs-CZ" sz="3200" b="1" i="0" u="none" strike="noStrike" baseline="0" dirty="0">
                <a:solidFill>
                  <a:srgbClr val="3333B3"/>
                </a:solidFill>
                <a:latin typeface="NimbusSanL-Regu"/>
              </a:rPr>
              <a:t> </a:t>
            </a:r>
            <a:r>
              <a:rPr lang="cs-CZ" sz="3200" b="1" i="0" u="none" strike="noStrike" baseline="0" dirty="0" err="1">
                <a:solidFill>
                  <a:srgbClr val="3333B3"/>
                </a:solidFill>
                <a:latin typeface="NimbusSanL-Regu"/>
              </a:rPr>
              <a:t>damaging</a:t>
            </a:r>
            <a:r>
              <a:rPr lang="cs-CZ" sz="3200" b="1" i="0" u="none" strike="noStrike" baseline="0" dirty="0">
                <a:solidFill>
                  <a:srgbClr val="3333B3"/>
                </a:solidFill>
                <a:latin typeface="NimbusSanL-Regu"/>
              </a:rPr>
              <a:t> </a:t>
            </a:r>
            <a:r>
              <a:rPr lang="cs-CZ" sz="3200" b="1" i="0" u="none" strike="noStrike" baseline="0" dirty="0" err="1">
                <a:solidFill>
                  <a:srgbClr val="3333B3"/>
                </a:solidFill>
                <a:latin typeface="NimbusSanL-Regu"/>
              </a:rPr>
              <a:t>health</a:t>
            </a:r>
            <a:endParaRPr lang="cs-CZ" sz="3200" b="1" i="0" u="none" strike="noStrike" baseline="0" dirty="0">
              <a:solidFill>
                <a:srgbClr val="3333B3"/>
              </a:solidFill>
              <a:latin typeface="NimbusSanL-Regu"/>
            </a:endParaRPr>
          </a:p>
          <a:p>
            <a:endParaRPr lang="cs-CZ" sz="3200" b="0" i="0" u="none" strike="noStrike" baseline="0" dirty="0">
              <a:solidFill>
                <a:srgbClr val="3333B3"/>
              </a:solidFill>
              <a:latin typeface="NimbusSanL-Regu"/>
            </a:endParaRPr>
          </a:p>
          <a:p>
            <a:r>
              <a:rPr lang="cs-CZ" sz="2400" b="0" i="0" u="none" strike="noStrike" baseline="0" dirty="0" err="1">
                <a:solidFill>
                  <a:srgbClr val="3333B3"/>
                </a:solidFill>
                <a:latin typeface="NimbusSanL-Regu"/>
              </a:rPr>
              <a:t>Overview</a:t>
            </a:r>
            <a:endParaRPr lang="cs-CZ" sz="2400" b="0" i="0" u="none" strike="noStrike" baseline="0" dirty="0">
              <a:solidFill>
                <a:srgbClr val="3333B3"/>
              </a:solidFill>
              <a:latin typeface="NimbusSanL-Regu"/>
            </a:endParaRPr>
          </a:p>
          <a:p>
            <a:r>
              <a:rPr lang="cs-CZ" sz="2400" b="0" i="0" u="none" strike="noStrike" baseline="0" dirty="0">
                <a:solidFill>
                  <a:srgbClr val="3333B3"/>
                </a:solidFill>
                <a:latin typeface="CMSY10"/>
              </a:rPr>
              <a:t> 	</a:t>
            </a:r>
            <a:r>
              <a:rPr lang="cs-CZ" sz="2400" b="0" i="0" u="none" strike="noStrike" baseline="0" dirty="0" err="1">
                <a:solidFill>
                  <a:srgbClr val="000000"/>
                </a:solidFill>
                <a:latin typeface="NimbusSanL-Regu"/>
              </a:rPr>
              <a:t>Physical</a:t>
            </a:r>
            <a:endParaRPr lang="cs-CZ" sz="2400" b="0" i="0" u="none" strike="noStrike" baseline="0" dirty="0">
              <a:solidFill>
                <a:srgbClr val="000000"/>
              </a:solidFill>
              <a:latin typeface="NimbusSanL-Regu"/>
            </a:endParaRPr>
          </a:p>
          <a:p>
            <a:r>
              <a:rPr lang="cs-CZ" sz="2400" b="0" i="0" u="none" strike="noStrike" baseline="0" dirty="0">
                <a:solidFill>
                  <a:srgbClr val="3333B3"/>
                </a:solidFill>
                <a:latin typeface="CMSY9"/>
              </a:rPr>
              <a:t> 		</a:t>
            </a:r>
            <a:r>
              <a:rPr lang="cs-CZ" sz="2400" b="0" i="0" u="none" strike="noStrike" baseline="0" dirty="0" err="1">
                <a:solidFill>
                  <a:srgbClr val="000000"/>
                </a:solidFill>
                <a:latin typeface="NimbusSanL-Regu"/>
              </a:rPr>
              <a:t>Noise</a:t>
            </a:r>
            <a:r>
              <a:rPr lang="cs-CZ" sz="2400" b="0" i="0" u="none" strike="noStrike" baseline="0" dirty="0">
                <a:solidFill>
                  <a:srgbClr val="000000"/>
                </a:solidFill>
                <a:latin typeface="NimbusSanL-Regu"/>
              </a:rPr>
              <a:t> and </a:t>
            </a:r>
            <a:r>
              <a:rPr lang="cs-CZ" sz="2400" b="0" i="0" u="none" strike="noStrike" baseline="0" dirty="0" err="1">
                <a:solidFill>
                  <a:srgbClr val="000000"/>
                </a:solidFill>
                <a:latin typeface="NimbusSanL-Regu"/>
              </a:rPr>
              <a:t>vibrations</a:t>
            </a:r>
            <a:endParaRPr lang="cs-CZ" sz="2400" b="0" i="0" u="none" strike="noStrike" baseline="0" dirty="0">
              <a:solidFill>
                <a:srgbClr val="000000"/>
              </a:solidFill>
              <a:latin typeface="NimbusSanL-Regu"/>
            </a:endParaRPr>
          </a:p>
          <a:p>
            <a:r>
              <a:rPr lang="cs-CZ" sz="2400" b="0" i="0" u="none" strike="noStrike" baseline="0" dirty="0">
                <a:solidFill>
                  <a:srgbClr val="3333B3"/>
                </a:solidFill>
                <a:latin typeface="CMSY9"/>
              </a:rPr>
              <a:t> 		</a:t>
            </a:r>
            <a:r>
              <a:rPr lang="cs-CZ" sz="2400" b="0" i="0" u="none" strike="noStrike" baseline="0" dirty="0" err="1">
                <a:solidFill>
                  <a:srgbClr val="000000"/>
                </a:solidFill>
                <a:latin typeface="NimbusSanL-Regu"/>
              </a:rPr>
              <a:t>Radiation</a:t>
            </a:r>
            <a:endParaRPr lang="cs-CZ" sz="2400" b="0" i="0" u="none" strike="noStrike" baseline="0" dirty="0">
              <a:solidFill>
                <a:srgbClr val="000000"/>
              </a:solidFill>
              <a:latin typeface="NimbusSanL-Regu"/>
            </a:endParaRPr>
          </a:p>
          <a:p>
            <a:r>
              <a:rPr lang="cs-CZ" sz="2400" b="0" i="0" u="none" strike="noStrike" baseline="0" dirty="0">
                <a:solidFill>
                  <a:srgbClr val="3333B3"/>
                </a:solidFill>
                <a:latin typeface="CMSY9"/>
              </a:rPr>
              <a:t> 		</a:t>
            </a:r>
            <a:r>
              <a:rPr lang="cs-CZ" sz="2400" b="0" i="0" u="none" strike="noStrike" baseline="0" dirty="0" err="1">
                <a:solidFill>
                  <a:srgbClr val="000000"/>
                </a:solidFill>
                <a:latin typeface="NimbusSanL-Regu"/>
              </a:rPr>
              <a:t>Others</a:t>
            </a:r>
            <a:endParaRPr lang="cs-CZ" sz="2400" b="0" i="0" u="none" strike="noStrike" baseline="0" dirty="0">
              <a:solidFill>
                <a:srgbClr val="000000"/>
              </a:solidFill>
              <a:latin typeface="NimbusSanL-Regu"/>
            </a:endParaRPr>
          </a:p>
          <a:p>
            <a:r>
              <a:rPr lang="cs-CZ" sz="2400" b="0" i="0" u="none" strike="noStrike" baseline="0" dirty="0">
                <a:solidFill>
                  <a:srgbClr val="3333B3"/>
                </a:solidFill>
                <a:latin typeface="CMSY10"/>
              </a:rPr>
              <a:t> 	</a:t>
            </a:r>
            <a:r>
              <a:rPr lang="cs-CZ" sz="2400" b="0" i="0" u="none" strike="noStrike" baseline="0" dirty="0" err="1">
                <a:solidFill>
                  <a:srgbClr val="000000"/>
                </a:solidFill>
                <a:latin typeface="NimbusSanL-Regu"/>
              </a:rPr>
              <a:t>Chemical</a:t>
            </a:r>
            <a:endParaRPr lang="cs-CZ" sz="2400" b="0" i="0" u="none" strike="noStrike" baseline="0" dirty="0">
              <a:solidFill>
                <a:srgbClr val="000000"/>
              </a:solidFill>
              <a:latin typeface="NimbusSanL-Regu"/>
            </a:endParaRPr>
          </a:p>
          <a:p>
            <a:r>
              <a:rPr lang="en-US" sz="2400" b="0" i="0" u="none" strike="noStrike" baseline="0" dirty="0">
                <a:solidFill>
                  <a:srgbClr val="3333B3"/>
                </a:solidFill>
                <a:latin typeface="CMSY9"/>
              </a:rPr>
              <a:t> </a:t>
            </a:r>
            <a:r>
              <a:rPr lang="cs-CZ" sz="2400" b="0" i="0" u="none" strike="noStrike" baseline="0" dirty="0">
                <a:solidFill>
                  <a:srgbClr val="3333B3"/>
                </a:solidFill>
                <a:latin typeface="CMSY9"/>
              </a:rPr>
              <a:t>		</a:t>
            </a:r>
            <a:r>
              <a:rPr lang="en-US" sz="2400" b="0" i="0" u="none" strike="noStrike" baseline="0" dirty="0">
                <a:solidFill>
                  <a:srgbClr val="000000"/>
                </a:solidFill>
                <a:latin typeface="NimbusSanL-Regu"/>
              </a:rPr>
              <a:t>From the point of view of one person</a:t>
            </a:r>
          </a:p>
          <a:p>
            <a:r>
              <a:rPr lang="en-US" sz="2400" b="0" i="0" u="none" strike="noStrike" baseline="0" dirty="0">
                <a:solidFill>
                  <a:srgbClr val="3333B3"/>
                </a:solidFill>
                <a:latin typeface="CMSY9"/>
              </a:rPr>
              <a:t> </a:t>
            </a:r>
            <a:r>
              <a:rPr lang="cs-CZ" sz="2400" b="0" i="0" u="none" strike="noStrike" baseline="0" dirty="0">
                <a:solidFill>
                  <a:srgbClr val="3333B3"/>
                </a:solidFill>
                <a:latin typeface="CMSY9"/>
              </a:rPr>
              <a:t>		</a:t>
            </a:r>
            <a:r>
              <a:rPr lang="en-US" sz="2400" b="0" i="0" u="none" strike="noStrike" baseline="0" dirty="0">
                <a:solidFill>
                  <a:srgbClr val="000000"/>
                </a:solidFill>
                <a:latin typeface="NimbusSanL-Regu"/>
              </a:rPr>
              <a:t>From the point of view of environment and its influence on</a:t>
            </a:r>
            <a:r>
              <a:rPr lang="cs-CZ" sz="2400" b="0" i="0" u="none" strike="noStrike" baseline="0" dirty="0">
                <a:solidFill>
                  <a:srgbClr val="000000"/>
                </a:solidFill>
                <a:latin typeface="NimbusSanL-Regu"/>
              </a:rPr>
              <a:t> </a:t>
            </a:r>
            <a:r>
              <a:rPr lang="cs-CZ" sz="2400" b="0" i="0" u="none" strike="noStrike" baseline="0" dirty="0" err="1">
                <a:solidFill>
                  <a:srgbClr val="000000"/>
                </a:solidFill>
                <a:latin typeface="NimbusSanL-Regu"/>
              </a:rPr>
              <a:t>health</a:t>
            </a:r>
            <a:endParaRPr lang="cs-CZ" sz="2400" b="0" i="0" u="none" strike="noStrike" baseline="0" dirty="0">
              <a:solidFill>
                <a:srgbClr val="000000"/>
              </a:solidFill>
              <a:latin typeface="NimbusSanL-Regu"/>
            </a:endParaRPr>
          </a:p>
          <a:p>
            <a:r>
              <a:rPr lang="cs-CZ" sz="2400" b="0" i="0" u="none" strike="noStrike" baseline="0" dirty="0">
                <a:solidFill>
                  <a:srgbClr val="3333B3"/>
                </a:solidFill>
                <a:latin typeface="CMSY10"/>
              </a:rPr>
              <a:t> 	</a:t>
            </a:r>
            <a:r>
              <a:rPr lang="cs-CZ" sz="2400" b="0" i="0" u="none" strike="noStrike" baseline="0" dirty="0" err="1">
                <a:solidFill>
                  <a:srgbClr val="000000"/>
                </a:solidFill>
                <a:latin typeface="NimbusSanL-Regu"/>
              </a:rPr>
              <a:t>Biological</a:t>
            </a:r>
            <a:endParaRPr lang="cs-CZ" sz="2400" b="0" i="0" u="none" strike="noStrike" baseline="0" dirty="0">
              <a:solidFill>
                <a:srgbClr val="000000"/>
              </a:solidFill>
              <a:latin typeface="NimbusSanL-Regu"/>
            </a:endParaRPr>
          </a:p>
          <a:p>
            <a:r>
              <a:rPr lang="cs-CZ" sz="2400" b="0" i="0" u="none" strike="noStrike" baseline="0" dirty="0">
                <a:solidFill>
                  <a:srgbClr val="3333B3"/>
                </a:solidFill>
                <a:latin typeface="CMSY10"/>
              </a:rPr>
              <a:t> 	</a:t>
            </a:r>
            <a:r>
              <a:rPr lang="cs-CZ" sz="2400" b="0" i="0" u="none" strike="noStrike" baseline="0" dirty="0" err="1">
                <a:solidFill>
                  <a:srgbClr val="000000"/>
                </a:solidFill>
                <a:latin typeface="NimbusSanL-Regu"/>
              </a:rPr>
              <a:t>Psychosocial</a:t>
            </a:r>
            <a:endParaRPr lang="cs-CZ" sz="2400" dirty="0"/>
          </a:p>
        </p:txBody>
      </p:sp>
    </p:spTree>
    <p:extLst>
      <p:ext uri="{BB962C8B-B14F-4D97-AF65-F5344CB8AC3E}">
        <p14:creationId xmlns:p14="http://schemas.microsoft.com/office/powerpoint/2010/main" val="341421169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362309" y="869861"/>
            <a:ext cx="11386868" cy="4770537"/>
          </a:xfrm>
          <a:prstGeom prst="rect">
            <a:avLst/>
          </a:prstGeom>
        </p:spPr>
        <p:txBody>
          <a:bodyPr wrap="square">
            <a:spAutoFit/>
          </a:bodyPr>
          <a:lstStyle/>
          <a:p>
            <a:pPr algn="ctr"/>
            <a:r>
              <a:rPr lang="cs-CZ" sz="3200" b="1" i="0" u="none" strike="noStrike" baseline="0" dirty="0" err="1">
                <a:solidFill>
                  <a:srgbClr val="3333B3"/>
                </a:solidFill>
                <a:latin typeface="NimbusSanL-Regu"/>
              </a:rPr>
              <a:t>What</a:t>
            </a:r>
            <a:r>
              <a:rPr lang="cs-CZ" sz="3200" b="1" i="0" u="none" strike="noStrike" baseline="0" dirty="0">
                <a:solidFill>
                  <a:srgbClr val="3333B3"/>
                </a:solidFill>
                <a:latin typeface="NimbusSanL-Regu"/>
              </a:rPr>
              <a:t> </a:t>
            </a:r>
            <a:r>
              <a:rPr lang="cs-CZ" sz="3200" b="1" i="0" u="none" strike="noStrike" baseline="0" dirty="0" err="1">
                <a:solidFill>
                  <a:srgbClr val="3333B3"/>
                </a:solidFill>
                <a:latin typeface="NimbusSanL-Regu"/>
              </a:rPr>
              <a:t>is</a:t>
            </a:r>
            <a:r>
              <a:rPr lang="cs-CZ" sz="3200" b="1" i="0" u="none" strike="noStrike" baseline="0" dirty="0">
                <a:solidFill>
                  <a:srgbClr val="3333B3"/>
                </a:solidFill>
                <a:latin typeface="NimbusSanL-Regu"/>
              </a:rPr>
              <a:t> </a:t>
            </a:r>
            <a:r>
              <a:rPr lang="cs-CZ" sz="3200" b="1" i="0" u="none" strike="noStrike" baseline="0" dirty="0" err="1">
                <a:solidFill>
                  <a:srgbClr val="3333B3"/>
                </a:solidFill>
                <a:latin typeface="NimbusSanL-Regu"/>
              </a:rPr>
              <a:t>it</a:t>
            </a:r>
            <a:r>
              <a:rPr lang="cs-CZ" sz="3200" b="1" i="0" u="none" strike="noStrike" baseline="0" dirty="0">
                <a:solidFill>
                  <a:srgbClr val="3333B3"/>
                </a:solidFill>
                <a:latin typeface="NimbusSanL-Regu"/>
              </a:rPr>
              <a:t> </a:t>
            </a:r>
            <a:r>
              <a:rPr lang="cs-CZ" sz="3200" b="1" i="0" u="none" strike="noStrike" baseline="0" dirty="0" err="1">
                <a:solidFill>
                  <a:srgbClr val="3333B3"/>
                </a:solidFill>
                <a:latin typeface="NimbusSanL-Regu"/>
              </a:rPr>
              <a:t>noice</a:t>
            </a:r>
            <a:r>
              <a:rPr lang="cs-CZ" sz="3200" b="1" i="0" u="none" strike="noStrike" baseline="0" dirty="0">
                <a:solidFill>
                  <a:srgbClr val="3333B3"/>
                </a:solidFill>
                <a:latin typeface="NimbusSanL-Regu"/>
              </a:rPr>
              <a:t>?</a:t>
            </a:r>
          </a:p>
          <a:p>
            <a:pPr algn="ctr"/>
            <a:endParaRPr lang="cs-CZ" sz="3200" b="1" i="0" u="none" strike="noStrike" baseline="0" dirty="0">
              <a:solidFill>
                <a:srgbClr val="3333B3"/>
              </a:solidFill>
              <a:latin typeface="NimbusSanL-Regu"/>
            </a:endParaRPr>
          </a:p>
          <a:p>
            <a:r>
              <a:rPr lang="cs-CZ" sz="2400" b="0" i="0" u="none" strike="noStrike" baseline="0" dirty="0" err="1">
                <a:solidFill>
                  <a:srgbClr val="3333B3"/>
                </a:solidFill>
                <a:latin typeface="NimbusSanL-Regu"/>
              </a:rPr>
              <a:t>Physical</a:t>
            </a:r>
            <a:r>
              <a:rPr lang="cs-CZ" sz="2400" b="0" i="0" u="none" strike="noStrike" baseline="0" dirty="0">
                <a:solidFill>
                  <a:srgbClr val="3333B3"/>
                </a:solidFill>
                <a:latin typeface="NimbusSanL-Regu"/>
              </a:rPr>
              <a:t> </a:t>
            </a:r>
            <a:r>
              <a:rPr lang="cs-CZ" sz="2400" b="0" i="0" u="none" strike="noStrike" baseline="0" dirty="0" err="1">
                <a:solidFill>
                  <a:srgbClr val="3333B3"/>
                </a:solidFill>
                <a:latin typeface="NimbusSanL-Regu"/>
              </a:rPr>
              <a:t>definition</a:t>
            </a:r>
            <a:endParaRPr lang="cs-CZ" sz="2400" b="0" i="0" u="none" strike="noStrike" baseline="0" dirty="0">
              <a:solidFill>
                <a:srgbClr val="3333B3"/>
              </a:solidFill>
              <a:latin typeface="NimbusSanL-Regu"/>
            </a:endParaRPr>
          </a:p>
          <a:p>
            <a:r>
              <a:rPr lang="en-US" sz="2400" b="0" i="0" u="none" strike="noStrike" baseline="0" dirty="0">
                <a:solidFill>
                  <a:srgbClr val="000000"/>
                </a:solidFill>
                <a:latin typeface="NimbusSanL-Regu"/>
              </a:rPr>
              <a:t>Vibration of air or other medium, which can be transmitted on</a:t>
            </a:r>
            <a:r>
              <a:rPr lang="cs-CZ" sz="2400" b="0" i="0" u="none" strike="noStrike" baseline="0" dirty="0">
                <a:solidFill>
                  <a:srgbClr val="000000"/>
                </a:solidFill>
                <a:latin typeface="NimbusSanL-Regu"/>
              </a:rPr>
              <a:t> </a:t>
            </a:r>
            <a:r>
              <a:rPr lang="cs-CZ" sz="2400" b="0" i="0" u="none" strike="noStrike" baseline="0" dirty="0" err="1">
                <a:solidFill>
                  <a:srgbClr val="000000"/>
                </a:solidFill>
                <a:latin typeface="NimbusSanL-Regu"/>
              </a:rPr>
              <a:t>hearing</a:t>
            </a:r>
            <a:r>
              <a:rPr lang="cs-CZ" sz="2400" b="0" i="0" u="none" strike="noStrike" baseline="0" dirty="0">
                <a:solidFill>
                  <a:srgbClr val="000000"/>
                </a:solidFill>
                <a:latin typeface="NimbusSanL-Regu"/>
              </a:rPr>
              <a:t> </a:t>
            </a:r>
            <a:r>
              <a:rPr lang="en-US" sz="2400" b="0" i="0" u="none" strike="noStrike" baseline="0" dirty="0">
                <a:solidFill>
                  <a:srgbClr val="000000"/>
                </a:solidFill>
                <a:latin typeface="NimbusSanL-Regu"/>
              </a:rPr>
              <a:t>apparatus of human</a:t>
            </a:r>
            <a:r>
              <a:rPr lang="cs-CZ" sz="2400" b="0" i="0" u="none" strike="noStrike" dirty="0">
                <a:solidFill>
                  <a:srgbClr val="000000"/>
                </a:solidFill>
                <a:latin typeface="NimbusSanL-Regu"/>
              </a:rPr>
              <a:t> =</a:t>
            </a:r>
            <a:r>
              <a:rPr lang="en-US" sz="2400" b="0" i="0" u="none" strike="noStrike" baseline="0" dirty="0">
                <a:solidFill>
                  <a:srgbClr val="000000"/>
                </a:solidFill>
                <a:latin typeface="NimbusSanL-Regu"/>
              </a:rPr>
              <a:t> </a:t>
            </a:r>
            <a:r>
              <a:rPr lang="en-US" sz="2400" b="1" i="0" u="none" strike="noStrike" baseline="0" dirty="0">
                <a:solidFill>
                  <a:srgbClr val="000000"/>
                </a:solidFill>
                <a:latin typeface="NimbusSanL-Bold"/>
              </a:rPr>
              <a:t>sound</a:t>
            </a:r>
            <a:endParaRPr lang="cs-CZ" sz="2400" b="1" i="0" u="none" strike="noStrike" baseline="0" dirty="0">
              <a:solidFill>
                <a:srgbClr val="000000"/>
              </a:solidFill>
              <a:latin typeface="NimbusSanL-Bold"/>
            </a:endParaRPr>
          </a:p>
          <a:p>
            <a:endParaRPr lang="en-US" sz="2400" b="1" i="0" u="none" strike="noStrike" baseline="0" dirty="0">
              <a:solidFill>
                <a:srgbClr val="000000"/>
              </a:solidFill>
              <a:latin typeface="NimbusSanL-Bold"/>
            </a:endParaRPr>
          </a:p>
          <a:p>
            <a:r>
              <a:rPr lang="cs-CZ" sz="2400" b="0" i="0" u="none" strike="noStrike" baseline="0" dirty="0" err="1">
                <a:solidFill>
                  <a:srgbClr val="3333B3"/>
                </a:solidFill>
                <a:latin typeface="NimbusSanL-Regu"/>
              </a:rPr>
              <a:t>Origin</a:t>
            </a:r>
            <a:endParaRPr lang="cs-CZ" sz="2400" b="0" i="0" u="none" strike="noStrike" baseline="0" dirty="0">
              <a:solidFill>
                <a:srgbClr val="3333B3"/>
              </a:solidFill>
              <a:latin typeface="NimbusSanL-Regu"/>
            </a:endParaRPr>
          </a:p>
          <a:p>
            <a:r>
              <a:rPr lang="en-US" sz="2400" b="0" i="0" u="none" strike="noStrike" baseline="0" dirty="0">
                <a:solidFill>
                  <a:srgbClr val="000000"/>
                </a:solidFill>
                <a:latin typeface="NimbusSanL-Regu"/>
              </a:rPr>
              <a:t>By vibration of solid bodies plus transmission on other media</a:t>
            </a:r>
            <a:endParaRPr lang="cs-CZ" sz="2400" b="0" i="0" u="none" strike="noStrike" baseline="0" dirty="0">
              <a:solidFill>
                <a:srgbClr val="000000"/>
              </a:solidFill>
              <a:latin typeface="NimbusSanL-Regu"/>
            </a:endParaRPr>
          </a:p>
          <a:p>
            <a:endParaRPr lang="en-US" sz="2400" b="0" i="0" u="none" strike="noStrike" baseline="0" dirty="0">
              <a:solidFill>
                <a:srgbClr val="000000"/>
              </a:solidFill>
              <a:latin typeface="NimbusSanL-Regu"/>
            </a:endParaRPr>
          </a:p>
          <a:p>
            <a:r>
              <a:rPr lang="cs-CZ" sz="2400" b="0" i="0" u="none" strike="noStrike" baseline="0" dirty="0" err="1">
                <a:solidFill>
                  <a:srgbClr val="3333B3"/>
                </a:solidFill>
                <a:latin typeface="NimbusSanL-Regu"/>
              </a:rPr>
              <a:t>Correction</a:t>
            </a:r>
            <a:r>
              <a:rPr lang="cs-CZ" sz="2400" b="0" i="0" u="none" strike="noStrike" baseline="0" dirty="0">
                <a:solidFill>
                  <a:srgbClr val="3333B3"/>
                </a:solidFill>
                <a:latin typeface="NimbusSanL-Regu"/>
              </a:rPr>
              <a:t> </a:t>
            </a:r>
            <a:r>
              <a:rPr lang="cs-CZ" sz="2400" b="0" i="0" u="none" strike="noStrike" baseline="0" dirty="0" err="1">
                <a:solidFill>
                  <a:srgbClr val="3333B3"/>
                </a:solidFill>
                <a:latin typeface="NimbusSanL-Regu"/>
              </a:rPr>
              <a:t>for</a:t>
            </a:r>
            <a:r>
              <a:rPr lang="cs-CZ" sz="2400" b="0" i="0" u="none" strike="noStrike" baseline="0" dirty="0">
                <a:solidFill>
                  <a:srgbClr val="3333B3"/>
                </a:solidFill>
                <a:latin typeface="NimbusSanL-Regu"/>
              </a:rPr>
              <a:t> </a:t>
            </a:r>
            <a:r>
              <a:rPr lang="cs-CZ" sz="2400" b="0" i="0" u="none" strike="noStrike" baseline="0" dirty="0" err="1">
                <a:solidFill>
                  <a:srgbClr val="3333B3"/>
                </a:solidFill>
                <a:latin typeface="NimbusSanL-Regu"/>
              </a:rPr>
              <a:t>subjectivity</a:t>
            </a:r>
            <a:endParaRPr lang="cs-CZ" sz="2400" b="0" i="0" u="none" strike="noStrike" baseline="0" dirty="0">
              <a:solidFill>
                <a:srgbClr val="3333B3"/>
              </a:solidFill>
              <a:latin typeface="NimbusSanL-Regu"/>
            </a:endParaRPr>
          </a:p>
          <a:p>
            <a:r>
              <a:rPr lang="en-US" sz="2400" b="1" i="0" u="none" strike="noStrike" baseline="0" dirty="0">
                <a:solidFill>
                  <a:srgbClr val="000000"/>
                </a:solidFill>
                <a:latin typeface="NimbusSanL-Bold"/>
              </a:rPr>
              <a:t>Noise </a:t>
            </a:r>
            <a:r>
              <a:rPr lang="en-US" sz="2400" b="0" i="0" u="none" strike="noStrike" baseline="0" dirty="0">
                <a:solidFill>
                  <a:srgbClr val="000000"/>
                </a:solidFill>
                <a:latin typeface="NimbusSanL-Regu"/>
              </a:rPr>
              <a:t>is sound, which is perceived negatively, it damages</a:t>
            </a:r>
            <a:r>
              <a:rPr lang="cs-CZ" sz="2400" b="0" i="0" u="none" strike="noStrike" baseline="0" dirty="0">
                <a:solidFill>
                  <a:srgbClr val="000000"/>
                </a:solidFill>
                <a:latin typeface="NimbusSanL-Regu"/>
              </a:rPr>
              <a:t> </a:t>
            </a:r>
            <a:r>
              <a:rPr lang="en-US" sz="2400" b="0" i="0" u="none" strike="noStrike" baseline="0" dirty="0">
                <a:solidFill>
                  <a:srgbClr val="000000"/>
                </a:solidFill>
                <a:latin typeface="NimbusSanL-Regu"/>
              </a:rPr>
              <a:t>health (the latter is not necessary 100% true)</a:t>
            </a:r>
            <a:endParaRPr lang="cs-CZ" sz="2400" dirty="0"/>
          </a:p>
        </p:txBody>
      </p:sp>
    </p:spTree>
    <p:extLst>
      <p:ext uri="{BB962C8B-B14F-4D97-AF65-F5344CB8AC3E}">
        <p14:creationId xmlns:p14="http://schemas.microsoft.com/office/powerpoint/2010/main" val="423679831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42314" y="173366"/>
            <a:ext cx="11812439" cy="4770537"/>
          </a:xfrm>
          <a:prstGeom prst="rect">
            <a:avLst/>
          </a:prstGeom>
        </p:spPr>
        <p:txBody>
          <a:bodyPr wrap="square">
            <a:spAutoFit/>
          </a:bodyPr>
          <a:lstStyle/>
          <a:p>
            <a:pPr algn="ctr"/>
            <a:r>
              <a:rPr lang="cs-CZ" sz="3200" b="1" i="0" u="none" strike="noStrike" baseline="0" dirty="0" err="1">
                <a:solidFill>
                  <a:srgbClr val="3333B3"/>
                </a:solidFill>
                <a:latin typeface="NimbusSanL-Regu"/>
              </a:rPr>
              <a:t>Physical</a:t>
            </a:r>
            <a:r>
              <a:rPr lang="cs-CZ" sz="3200" b="1" i="0" u="none" strike="noStrike" baseline="0" dirty="0">
                <a:solidFill>
                  <a:srgbClr val="3333B3"/>
                </a:solidFill>
                <a:latin typeface="NimbusSanL-Regu"/>
              </a:rPr>
              <a:t> </a:t>
            </a:r>
            <a:r>
              <a:rPr lang="cs-CZ" sz="3200" b="1" i="0" u="none" strike="noStrike" baseline="0" dirty="0" err="1">
                <a:solidFill>
                  <a:srgbClr val="3333B3"/>
                </a:solidFill>
                <a:latin typeface="NimbusSanL-Regu"/>
              </a:rPr>
              <a:t>characteristic</a:t>
            </a:r>
            <a:endParaRPr lang="cs-CZ" sz="3200" b="1" i="0" u="none" strike="noStrike" baseline="0" dirty="0">
              <a:solidFill>
                <a:srgbClr val="3333B3"/>
              </a:solidFill>
              <a:latin typeface="NimbusSanL-Regu"/>
            </a:endParaRPr>
          </a:p>
          <a:p>
            <a:pPr algn="ctr"/>
            <a:endParaRPr lang="cs-CZ" sz="3200" b="1" i="0" u="none" strike="noStrike" baseline="0" dirty="0">
              <a:solidFill>
                <a:srgbClr val="3333B3"/>
              </a:solidFill>
              <a:latin typeface="NimbusSanL-Regu"/>
            </a:endParaRPr>
          </a:p>
          <a:p>
            <a:r>
              <a:rPr lang="cs-CZ" sz="2400" dirty="0" err="1">
                <a:solidFill>
                  <a:srgbClr val="3333B3"/>
                </a:solidFill>
                <a:latin typeface="NimbusSanL-Regu"/>
              </a:rPr>
              <a:t>Waves</a:t>
            </a:r>
            <a:endParaRPr lang="cs-CZ" sz="2400" b="0" i="0" u="none" strike="noStrike" baseline="0" dirty="0">
              <a:solidFill>
                <a:srgbClr val="3333B3"/>
              </a:solidFill>
              <a:latin typeface="NimbusSanL-Regu"/>
            </a:endParaRPr>
          </a:p>
          <a:p>
            <a:r>
              <a:rPr lang="en-US" sz="2400" b="0" i="0" u="none" strike="noStrike" baseline="0" dirty="0">
                <a:solidFill>
                  <a:srgbClr val="000000"/>
                </a:solidFill>
                <a:latin typeface="NimbusSanL-Regu"/>
              </a:rPr>
              <a:t>Noise as </a:t>
            </a:r>
            <a:r>
              <a:rPr lang="cs-CZ" sz="2400" dirty="0" err="1">
                <a:solidFill>
                  <a:srgbClr val="000000"/>
                </a:solidFill>
                <a:latin typeface="NimbusSanL-Regu"/>
              </a:rPr>
              <a:t>w</a:t>
            </a:r>
            <a:r>
              <a:rPr lang="cs-CZ" sz="2400" b="0" i="0" u="none" strike="noStrike" baseline="0" dirty="0" err="1">
                <a:solidFill>
                  <a:srgbClr val="000000"/>
                </a:solidFill>
                <a:latin typeface="NimbusSanL-Regu"/>
              </a:rPr>
              <a:t>aves</a:t>
            </a:r>
            <a:r>
              <a:rPr lang="en-US" sz="2400" b="0" i="0" u="none" strike="noStrike" baseline="0" dirty="0">
                <a:solidFill>
                  <a:srgbClr val="000000"/>
                </a:solidFill>
                <a:latin typeface="NimbusSanL-Regu"/>
              </a:rPr>
              <a:t> is characterized </a:t>
            </a:r>
            <a:r>
              <a:rPr lang="cs-CZ" sz="2400" b="0" i="0" u="none" strike="noStrike" baseline="0" dirty="0">
                <a:solidFill>
                  <a:srgbClr val="000000"/>
                </a:solidFill>
                <a:latin typeface="NimbusSanL-Regu"/>
              </a:rPr>
              <a:t>by </a:t>
            </a:r>
            <a:r>
              <a:rPr lang="en-US" sz="2400" b="1" i="0" u="none" strike="noStrike" baseline="0" dirty="0">
                <a:solidFill>
                  <a:srgbClr val="000000"/>
                </a:solidFill>
                <a:latin typeface="NimbusSanL-Bold"/>
              </a:rPr>
              <a:t>wave length </a:t>
            </a:r>
            <a:r>
              <a:rPr lang="en-US" sz="2400" b="0" i="0" u="none" strike="noStrike" baseline="0" dirty="0">
                <a:solidFill>
                  <a:srgbClr val="000000"/>
                </a:solidFill>
                <a:latin typeface="NimbusSanL-Regu"/>
              </a:rPr>
              <a:t>or frequency (if we</a:t>
            </a:r>
            <a:r>
              <a:rPr lang="cs-CZ" sz="2400" b="0" i="0" u="none" strike="noStrike" baseline="0" dirty="0">
                <a:solidFill>
                  <a:srgbClr val="000000"/>
                </a:solidFill>
                <a:latin typeface="NimbusSanL-Regu"/>
              </a:rPr>
              <a:t> </a:t>
            </a:r>
            <a:r>
              <a:rPr lang="en-US" sz="2400" b="0" i="0" u="none" strike="noStrike" baseline="0" dirty="0">
                <a:solidFill>
                  <a:srgbClr val="000000"/>
                </a:solidFill>
                <a:latin typeface="NimbusSanL-Regu"/>
              </a:rPr>
              <a:t>know speed, they are convertible) and </a:t>
            </a:r>
            <a:r>
              <a:rPr lang="en-US" sz="2400" b="1" i="0" u="none" strike="noStrike" baseline="0" dirty="0">
                <a:solidFill>
                  <a:srgbClr val="000000"/>
                </a:solidFill>
                <a:latin typeface="NimbusSanL-Bold"/>
              </a:rPr>
              <a:t>intensity</a:t>
            </a:r>
            <a:r>
              <a:rPr lang="en-US" sz="2400" b="0" i="0" u="none" strike="noStrike" baseline="0" dirty="0">
                <a:solidFill>
                  <a:srgbClr val="000000"/>
                </a:solidFill>
                <a:latin typeface="NimbusSanL-Regu"/>
              </a:rPr>
              <a:t>, which is h</a:t>
            </a:r>
            <a:r>
              <a:rPr lang="cs-CZ" sz="2400" b="0" i="0" u="none" strike="noStrike" baseline="0" dirty="0">
                <a:solidFill>
                  <a:srgbClr val="000000"/>
                </a:solidFill>
                <a:latin typeface="NimbusSanL-Regu"/>
              </a:rPr>
              <a:t>e</a:t>
            </a:r>
            <a:r>
              <a:rPr lang="en-US" sz="2400" b="0" i="0" u="none" strike="noStrike" baseline="0" dirty="0" err="1">
                <a:solidFill>
                  <a:srgbClr val="000000"/>
                </a:solidFill>
                <a:latin typeface="NimbusSanL-Regu"/>
              </a:rPr>
              <a:t>igh</a:t>
            </a:r>
            <a:r>
              <a:rPr lang="cs-CZ" sz="2400" b="0" i="0" u="none" strike="noStrike" baseline="0" dirty="0">
                <a:solidFill>
                  <a:srgbClr val="000000"/>
                </a:solidFill>
                <a:latin typeface="NimbusSanL-Regu"/>
              </a:rPr>
              <a:t>t</a:t>
            </a:r>
            <a:r>
              <a:rPr lang="en-US" sz="2400" b="0" i="0" u="none" strike="noStrike" baseline="0" dirty="0">
                <a:solidFill>
                  <a:srgbClr val="000000"/>
                </a:solidFill>
                <a:latin typeface="NimbusSanL-Regu"/>
              </a:rPr>
              <a:t> of</a:t>
            </a:r>
            <a:r>
              <a:rPr lang="cs-CZ" sz="2400" b="0" i="0" u="none" strike="noStrike" baseline="0" dirty="0">
                <a:solidFill>
                  <a:srgbClr val="000000"/>
                </a:solidFill>
                <a:latin typeface="NimbusSanL-Regu"/>
              </a:rPr>
              <a:t> </a:t>
            </a:r>
            <a:r>
              <a:rPr lang="cs-CZ" sz="2400" b="0" i="0" u="none" strike="noStrike" baseline="0" dirty="0" err="1">
                <a:solidFill>
                  <a:srgbClr val="000000"/>
                </a:solidFill>
                <a:latin typeface="NimbusSanL-Regu"/>
              </a:rPr>
              <a:t>waves</a:t>
            </a:r>
            <a:r>
              <a:rPr lang="cs-CZ" sz="2400" b="0" i="0" u="none" strike="noStrike" baseline="0" dirty="0">
                <a:solidFill>
                  <a:srgbClr val="000000"/>
                </a:solidFill>
                <a:latin typeface="NimbusSanL-Regu"/>
              </a:rPr>
              <a:t> in </a:t>
            </a:r>
            <a:r>
              <a:rPr lang="cs-CZ" sz="2400" b="0" i="0" u="none" strike="noStrike" baseline="0" dirty="0" err="1">
                <a:solidFill>
                  <a:srgbClr val="000000"/>
                </a:solidFill>
                <a:latin typeface="NimbusSanL-Regu"/>
              </a:rPr>
              <a:t>graphical</a:t>
            </a:r>
            <a:r>
              <a:rPr lang="cs-CZ" sz="2400" b="0" i="0" u="none" strike="noStrike" baseline="0" dirty="0">
                <a:solidFill>
                  <a:srgbClr val="000000"/>
                </a:solidFill>
                <a:latin typeface="NimbusSanL-Regu"/>
              </a:rPr>
              <a:t> </a:t>
            </a:r>
            <a:r>
              <a:rPr lang="cs-CZ" sz="2400" b="0" i="0" u="none" strike="noStrike" baseline="0" dirty="0" err="1">
                <a:solidFill>
                  <a:srgbClr val="000000"/>
                </a:solidFill>
                <a:latin typeface="NimbusSanL-Regu"/>
              </a:rPr>
              <a:t>representation</a:t>
            </a:r>
            <a:endParaRPr lang="cs-CZ" sz="2400" b="0" i="0" u="none" strike="noStrike" baseline="0" dirty="0">
              <a:solidFill>
                <a:srgbClr val="000000"/>
              </a:solidFill>
              <a:latin typeface="NimbusSanL-Regu"/>
            </a:endParaRPr>
          </a:p>
          <a:p>
            <a:r>
              <a:rPr lang="cs-CZ" sz="2400" b="0" i="0" u="none" strike="noStrike" baseline="0" dirty="0" err="1">
                <a:solidFill>
                  <a:srgbClr val="000000"/>
                </a:solidFill>
                <a:latin typeface="NimbusSanL-Regu"/>
              </a:rPr>
              <a:t>Measured</a:t>
            </a:r>
            <a:r>
              <a:rPr lang="cs-CZ" sz="2400" b="0" i="0" u="none" strike="noStrike" baseline="0" dirty="0">
                <a:solidFill>
                  <a:srgbClr val="000000"/>
                </a:solidFill>
                <a:latin typeface="NimbusSanL-Regu"/>
              </a:rPr>
              <a:t> in Hertz</a:t>
            </a:r>
            <a:r>
              <a:rPr lang="cs-CZ" sz="2400" b="0" i="0" u="none" strike="noStrike" dirty="0">
                <a:solidFill>
                  <a:srgbClr val="000000"/>
                </a:solidFill>
                <a:latin typeface="NimbusSanL-Regu"/>
              </a:rPr>
              <a:t> – Hz – 1 </a:t>
            </a:r>
            <a:r>
              <a:rPr lang="cs-CZ" sz="2400" b="0" i="0" u="none" strike="noStrike" dirty="0" err="1">
                <a:solidFill>
                  <a:srgbClr val="000000"/>
                </a:solidFill>
                <a:latin typeface="NimbusSanL-Regu"/>
              </a:rPr>
              <a:t>cycle</a:t>
            </a:r>
            <a:r>
              <a:rPr lang="cs-CZ" sz="2400" b="0" i="0" u="none" strike="noStrike" dirty="0">
                <a:solidFill>
                  <a:srgbClr val="000000"/>
                </a:solidFill>
                <a:latin typeface="NimbusSanL-Regu"/>
              </a:rPr>
              <a:t> per second</a:t>
            </a:r>
            <a:endParaRPr lang="cs-CZ" sz="2400" b="0" i="0" u="none" strike="noStrike" baseline="0" dirty="0">
              <a:solidFill>
                <a:srgbClr val="000000"/>
              </a:solidFill>
              <a:latin typeface="NimbusSanL-Regu"/>
            </a:endParaRPr>
          </a:p>
          <a:p>
            <a:r>
              <a:rPr lang="cs-CZ" sz="2400" b="0" i="0" u="none" strike="noStrike" baseline="0" dirty="0" err="1">
                <a:solidFill>
                  <a:srgbClr val="3333B3"/>
                </a:solidFill>
                <a:latin typeface="NimbusSanL-Regu"/>
              </a:rPr>
              <a:t>Relation</a:t>
            </a:r>
            <a:r>
              <a:rPr lang="cs-CZ" sz="2400" b="0" i="0" u="none" strike="noStrike" baseline="0" dirty="0">
                <a:solidFill>
                  <a:srgbClr val="3333B3"/>
                </a:solidFill>
                <a:latin typeface="NimbusSanL-Regu"/>
              </a:rPr>
              <a:t> to </a:t>
            </a:r>
            <a:r>
              <a:rPr lang="cs-CZ" sz="2400" b="0" i="0" u="none" strike="noStrike" baseline="0" dirty="0" err="1">
                <a:solidFill>
                  <a:srgbClr val="3333B3"/>
                </a:solidFill>
                <a:latin typeface="NimbusSanL-Regu"/>
              </a:rPr>
              <a:t>human</a:t>
            </a:r>
            <a:r>
              <a:rPr lang="cs-CZ" sz="2400" b="0" i="0" u="none" strike="noStrike" baseline="0" dirty="0">
                <a:solidFill>
                  <a:srgbClr val="3333B3"/>
                </a:solidFill>
                <a:latin typeface="NimbusSanL-Regu"/>
              </a:rPr>
              <a:t> </a:t>
            </a:r>
            <a:r>
              <a:rPr lang="cs-CZ" sz="2400" b="0" i="0" u="none" strike="noStrike" baseline="0" dirty="0" err="1">
                <a:solidFill>
                  <a:srgbClr val="3333B3"/>
                </a:solidFill>
                <a:latin typeface="NimbusSanL-Regu"/>
              </a:rPr>
              <a:t>organism</a:t>
            </a:r>
            <a:endParaRPr lang="cs-CZ" sz="2400" b="0" i="0" u="none" strike="noStrike" baseline="0" dirty="0">
              <a:solidFill>
                <a:srgbClr val="3333B3"/>
              </a:solidFill>
              <a:latin typeface="NimbusSanL-Regu"/>
            </a:endParaRPr>
          </a:p>
          <a:p>
            <a:r>
              <a:rPr lang="en-US" sz="2400" b="0" i="0" u="none" strike="noStrike" baseline="0" dirty="0">
                <a:solidFill>
                  <a:srgbClr val="000000"/>
                </a:solidFill>
                <a:latin typeface="NimbusSanL-Regu"/>
              </a:rPr>
              <a:t>Man sense 16Hz – 20kHz (limited by age etc.)</a:t>
            </a:r>
          </a:p>
          <a:p>
            <a:r>
              <a:rPr lang="en-US" sz="2400" b="0" i="0" u="none" strike="noStrike" baseline="0" dirty="0">
                <a:solidFill>
                  <a:srgbClr val="000000"/>
                </a:solidFill>
                <a:latin typeface="NimbusSanL-Regu"/>
              </a:rPr>
              <a:t>Human voice is in range 2 – 5kHz</a:t>
            </a:r>
            <a:r>
              <a:rPr lang="cs-CZ" sz="2400" b="0" i="0" u="none" strike="noStrike" baseline="0" dirty="0">
                <a:solidFill>
                  <a:srgbClr val="000000"/>
                </a:solidFill>
                <a:latin typeface="NimbusSanL-Regu"/>
              </a:rPr>
              <a:t> (</a:t>
            </a:r>
            <a:r>
              <a:rPr lang="en-US" sz="2400" dirty="0"/>
              <a:t>the average male </a:t>
            </a:r>
            <a:r>
              <a:rPr lang="en-US" sz="2400" i="1" dirty="0"/>
              <a:t>voice</a:t>
            </a:r>
            <a:r>
              <a:rPr lang="en-US" sz="2400" dirty="0"/>
              <a:t> is about 120 Hz and the average </a:t>
            </a:r>
            <a:r>
              <a:rPr lang="en-US" sz="2400" i="1" dirty="0"/>
              <a:t>female voice</a:t>
            </a:r>
            <a:r>
              <a:rPr lang="en-US" sz="2400" dirty="0"/>
              <a:t> is 200 Hz.</a:t>
            </a:r>
            <a:r>
              <a:rPr lang="cs-CZ" sz="2400" dirty="0"/>
              <a:t>)</a:t>
            </a:r>
            <a:endParaRPr lang="en-US" sz="2400" b="0" i="0" u="none" strike="noStrike" baseline="0" dirty="0">
              <a:solidFill>
                <a:srgbClr val="000000"/>
              </a:solidFill>
              <a:latin typeface="NimbusSanL-Regu"/>
            </a:endParaRPr>
          </a:p>
          <a:p>
            <a:r>
              <a:rPr lang="en-US" sz="2400" b="0" i="0" u="none" strike="noStrike" baseline="0" dirty="0">
                <a:solidFill>
                  <a:srgbClr val="000000"/>
                </a:solidFill>
                <a:latin typeface="NimbusSanL-ReguItal"/>
              </a:rPr>
              <a:t>But also sound out of mentioned range can damage human health.</a:t>
            </a:r>
            <a:endParaRPr lang="cs-CZ" sz="2400" dirty="0"/>
          </a:p>
        </p:txBody>
      </p:sp>
      <p:pic>
        <p:nvPicPr>
          <p:cNvPr id="3" name="Obrázek 2"/>
          <p:cNvPicPr>
            <a:picLocks noChangeAspect="1"/>
          </p:cNvPicPr>
          <p:nvPr/>
        </p:nvPicPr>
        <p:blipFill>
          <a:blip r:embed="rId2"/>
          <a:stretch>
            <a:fillRect/>
          </a:stretch>
        </p:blipFill>
        <p:spPr>
          <a:xfrm>
            <a:off x="7864990" y="4861891"/>
            <a:ext cx="4327010" cy="1932610"/>
          </a:xfrm>
          <a:prstGeom prst="rect">
            <a:avLst/>
          </a:prstGeom>
        </p:spPr>
      </p:pic>
      <p:sp>
        <p:nvSpPr>
          <p:cNvPr id="4" name="TextovéPole 3"/>
          <p:cNvSpPr txBox="1"/>
          <p:nvPr/>
        </p:nvSpPr>
        <p:spPr>
          <a:xfrm>
            <a:off x="9613557" y="4461781"/>
            <a:ext cx="579005" cy="400110"/>
          </a:xfrm>
          <a:prstGeom prst="rect">
            <a:avLst/>
          </a:prstGeom>
          <a:noFill/>
        </p:spPr>
        <p:txBody>
          <a:bodyPr wrap="none" rtlCol="0">
            <a:spAutoFit/>
          </a:bodyPr>
          <a:lstStyle/>
          <a:p>
            <a:r>
              <a:rPr lang="cs-CZ" sz="2000" b="1" dirty="0">
                <a:solidFill>
                  <a:srgbClr val="FF0000"/>
                </a:solidFill>
              </a:rPr>
              <a:t>1Hz</a:t>
            </a:r>
          </a:p>
        </p:txBody>
      </p:sp>
    </p:spTree>
    <p:extLst>
      <p:ext uri="{BB962C8B-B14F-4D97-AF65-F5344CB8AC3E}">
        <p14:creationId xmlns:p14="http://schemas.microsoft.com/office/powerpoint/2010/main" val="35643538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448574" y="1020496"/>
            <a:ext cx="11438626" cy="4031873"/>
          </a:xfrm>
          <a:prstGeom prst="rect">
            <a:avLst/>
          </a:prstGeom>
        </p:spPr>
        <p:txBody>
          <a:bodyPr wrap="square">
            <a:spAutoFit/>
          </a:bodyPr>
          <a:lstStyle/>
          <a:p>
            <a:pPr algn="ctr"/>
            <a:r>
              <a:rPr lang="cs-CZ" sz="3200" b="0" i="0" u="none" strike="noStrike" baseline="0" dirty="0" err="1">
                <a:solidFill>
                  <a:srgbClr val="3333B3"/>
                </a:solidFill>
                <a:latin typeface="NimbusSanL-Regu"/>
              </a:rPr>
              <a:t>Measuring</a:t>
            </a:r>
            <a:r>
              <a:rPr lang="cs-CZ" sz="3200" b="0" i="0" u="none" strike="noStrike" baseline="0" dirty="0">
                <a:solidFill>
                  <a:srgbClr val="3333B3"/>
                </a:solidFill>
                <a:latin typeface="NimbusSanL-Regu"/>
              </a:rPr>
              <a:t> intensity </a:t>
            </a:r>
            <a:r>
              <a:rPr lang="cs-CZ" sz="3200" b="0" i="0" u="none" strike="noStrike" baseline="0" dirty="0" err="1">
                <a:solidFill>
                  <a:srgbClr val="3333B3"/>
                </a:solidFill>
                <a:latin typeface="NimbusSanL-Regu"/>
              </a:rPr>
              <a:t>of</a:t>
            </a:r>
            <a:r>
              <a:rPr lang="cs-CZ" sz="3200" b="0" i="0" u="none" strike="noStrike" baseline="0" dirty="0">
                <a:solidFill>
                  <a:srgbClr val="3333B3"/>
                </a:solidFill>
                <a:latin typeface="NimbusSanL-Regu"/>
              </a:rPr>
              <a:t> </a:t>
            </a:r>
            <a:r>
              <a:rPr lang="cs-CZ" sz="3200" b="0" i="0" u="none" strike="noStrike" baseline="0" dirty="0" err="1">
                <a:solidFill>
                  <a:srgbClr val="3333B3"/>
                </a:solidFill>
                <a:latin typeface="NimbusSanL-Regu"/>
              </a:rPr>
              <a:t>noise</a:t>
            </a:r>
            <a:endParaRPr lang="cs-CZ" sz="3200" b="0" i="0" u="none" strike="noStrike" baseline="0" dirty="0">
              <a:solidFill>
                <a:srgbClr val="3333B3"/>
              </a:solidFill>
              <a:latin typeface="NimbusSanL-Regu"/>
            </a:endParaRPr>
          </a:p>
          <a:p>
            <a:pPr algn="ctr"/>
            <a:endParaRPr lang="cs-CZ" sz="3200" b="0" i="0" u="none" strike="noStrike" baseline="0" dirty="0">
              <a:solidFill>
                <a:srgbClr val="3333B3"/>
              </a:solidFill>
              <a:latin typeface="NimbusSanL-Regu"/>
            </a:endParaRPr>
          </a:p>
          <a:p>
            <a:pPr marL="342900" indent="-342900">
              <a:buFontTx/>
              <a:buChar char="-"/>
            </a:pPr>
            <a:r>
              <a:rPr lang="en-US" sz="2400" b="0" i="0" u="none" strike="noStrike" baseline="0" dirty="0">
                <a:solidFill>
                  <a:srgbClr val="000000"/>
                </a:solidFill>
                <a:latin typeface="NimbusSanL-Regu"/>
              </a:rPr>
              <a:t>Primarily it is issue of </a:t>
            </a:r>
            <a:r>
              <a:rPr lang="en-US" sz="2400" b="1" i="0" u="none" strike="noStrike" baseline="0" dirty="0">
                <a:solidFill>
                  <a:srgbClr val="000000"/>
                </a:solidFill>
                <a:latin typeface="NimbusSanL-Bold"/>
              </a:rPr>
              <a:t>pressure </a:t>
            </a:r>
            <a:r>
              <a:rPr lang="en-US" sz="2400" b="0" i="0" u="none" strike="noStrike" baseline="0" dirty="0">
                <a:solidFill>
                  <a:srgbClr val="000000"/>
                </a:solidFill>
                <a:latin typeface="NimbusSanL-Regu"/>
              </a:rPr>
              <a:t>of sound waves on objects.</a:t>
            </a:r>
            <a:endParaRPr lang="cs-CZ" sz="2400" b="0" i="0" u="none" strike="noStrike" baseline="0" dirty="0">
              <a:solidFill>
                <a:srgbClr val="000000"/>
              </a:solidFill>
              <a:latin typeface="NimbusSanL-Regu"/>
            </a:endParaRPr>
          </a:p>
          <a:p>
            <a:endParaRPr lang="en-US" sz="2400" b="0" i="0" u="none" strike="noStrike" baseline="0" dirty="0">
              <a:solidFill>
                <a:srgbClr val="000000"/>
              </a:solidFill>
              <a:latin typeface="NimbusSanL-Regu"/>
            </a:endParaRPr>
          </a:p>
          <a:p>
            <a:pPr marL="342900" indent="-342900">
              <a:buFontTx/>
              <a:buChar char="-"/>
            </a:pPr>
            <a:r>
              <a:rPr lang="en-US" sz="2400" b="0" i="0" u="none" strike="noStrike" baseline="0" dirty="0">
                <a:solidFill>
                  <a:srgbClr val="000000"/>
                </a:solidFill>
                <a:latin typeface="NimbusSanL-Regu"/>
              </a:rPr>
              <a:t>It is measured in </a:t>
            </a:r>
            <a:r>
              <a:rPr lang="en-US" sz="2400" b="1" i="0" u="none" strike="noStrike" baseline="0" dirty="0">
                <a:solidFill>
                  <a:srgbClr val="000000"/>
                </a:solidFill>
                <a:latin typeface="NimbusSanL-Regu"/>
              </a:rPr>
              <a:t>decibels</a:t>
            </a:r>
            <a:r>
              <a:rPr lang="en-US" sz="2400" b="0" i="0" u="none" strike="noStrike" baseline="0" dirty="0">
                <a:solidFill>
                  <a:srgbClr val="000000"/>
                </a:solidFill>
                <a:latin typeface="NimbusSanL-Regu"/>
              </a:rPr>
              <a:t>, but there are also (not so</a:t>
            </a:r>
            <a:r>
              <a:rPr lang="cs-CZ" sz="2400" b="0" i="0" u="none" strike="noStrike" baseline="0" dirty="0">
                <a:solidFill>
                  <a:srgbClr val="000000"/>
                </a:solidFill>
                <a:latin typeface="NimbusSanL-Regu"/>
              </a:rPr>
              <a:t> </a:t>
            </a:r>
            <a:r>
              <a:rPr lang="en-US" sz="2400" b="0" i="0" u="none" strike="noStrike" baseline="0" dirty="0">
                <a:solidFill>
                  <a:srgbClr val="000000"/>
                </a:solidFill>
                <a:latin typeface="NimbusSanL-Regu"/>
              </a:rPr>
              <a:t>common) units, which take into account various ear</a:t>
            </a:r>
            <a:r>
              <a:rPr lang="cs-CZ" sz="2400" b="0" i="0" u="none" strike="noStrike" baseline="0" dirty="0">
                <a:solidFill>
                  <a:srgbClr val="000000"/>
                </a:solidFill>
                <a:latin typeface="NimbusSanL-Regu"/>
              </a:rPr>
              <a:t> </a:t>
            </a:r>
            <a:r>
              <a:rPr lang="en-US" sz="2400" b="0" i="0" u="none" strike="noStrike" baseline="0" dirty="0">
                <a:solidFill>
                  <a:srgbClr val="000000"/>
                </a:solidFill>
                <a:latin typeface="NimbusSanL-Regu"/>
              </a:rPr>
              <a:t>sensitivity for different wave lengths.</a:t>
            </a:r>
            <a:endParaRPr lang="cs-CZ" sz="2400" b="0" i="0" u="none" strike="noStrike" baseline="0" dirty="0">
              <a:solidFill>
                <a:srgbClr val="000000"/>
              </a:solidFill>
              <a:latin typeface="NimbusSanL-Regu"/>
            </a:endParaRPr>
          </a:p>
          <a:p>
            <a:endParaRPr lang="cs-CZ" sz="2400" b="0" i="0" u="none" strike="noStrike" baseline="0" dirty="0">
              <a:solidFill>
                <a:srgbClr val="000000"/>
              </a:solidFill>
              <a:latin typeface="NimbusSanL-Regu"/>
            </a:endParaRPr>
          </a:p>
          <a:p>
            <a:pPr marL="342900" indent="-342900">
              <a:buFontTx/>
              <a:buChar char="-"/>
            </a:pPr>
            <a:r>
              <a:rPr lang="en-US" sz="2400" b="0" i="0" u="none" strike="noStrike" baseline="0" dirty="0">
                <a:solidFill>
                  <a:srgbClr val="000000"/>
                </a:solidFill>
                <a:latin typeface="NimbusSanL-Regu"/>
              </a:rPr>
              <a:t>We can measure actual </a:t>
            </a:r>
            <a:r>
              <a:rPr lang="en-US" sz="2400" b="1" i="0" u="none" strike="noStrike" baseline="0" dirty="0">
                <a:solidFill>
                  <a:srgbClr val="000000"/>
                </a:solidFill>
                <a:latin typeface="NimbusSanL-Bold"/>
              </a:rPr>
              <a:t>level of noise </a:t>
            </a:r>
            <a:r>
              <a:rPr lang="en-US" sz="2400" b="0" i="0" u="none" strike="noStrike" baseline="0" dirty="0">
                <a:solidFill>
                  <a:srgbClr val="000000"/>
                </a:solidFill>
                <a:latin typeface="NimbusSanL-Regu"/>
              </a:rPr>
              <a:t>(using sound level</a:t>
            </a:r>
            <a:r>
              <a:rPr lang="cs-CZ" sz="2400" b="0" i="0" u="none" strike="noStrike" baseline="0" dirty="0">
                <a:solidFill>
                  <a:srgbClr val="000000"/>
                </a:solidFill>
                <a:latin typeface="NimbusSanL-Regu"/>
              </a:rPr>
              <a:t> </a:t>
            </a:r>
            <a:r>
              <a:rPr lang="en-US" sz="2400" b="0" i="0" u="none" strike="noStrike" baseline="0" dirty="0">
                <a:solidFill>
                  <a:srgbClr val="000000"/>
                </a:solidFill>
                <a:latin typeface="NimbusSanL-Regu"/>
              </a:rPr>
              <a:t>meter) or </a:t>
            </a:r>
            <a:r>
              <a:rPr lang="en-US" sz="2400" b="1" i="0" u="none" strike="noStrike" baseline="0" dirty="0">
                <a:solidFill>
                  <a:srgbClr val="000000"/>
                </a:solidFill>
                <a:latin typeface="NimbusSanL-Bold"/>
              </a:rPr>
              <a:t>weighted</a:t>
            </a:r>
            <a:endParaRPr lang="cs-CZ" sz="2400" b="1" i="0" u="none" strike="noStrike" baseline="0" dirty="0">
              <a:solidFill>
                <a:srgbClr val="000000"/>
              </a:solidFill>
              <a:latin typeface="NimbusSanL-Bold"/>
            </a:endParaRPr>
          </a:p>
          <a:p>
            <a:r>
              <a:rPr lang="cs-CZ" sz="2400" b="1" dirty="0">
                <a:solidFill>
                  <a:srgbClr val="000000"/>
                </a:solidFill>
                <a:latin typeface="NimbusSanL-Bold"/>
              </a:rPr>
              <a:t>   </a:t>
            </a:r>
            <a:r>
              <a:rPr lang="en-US" sz="2400" b="1" i="0" u="none" strike="noStrike" baseline="0" dirty="0">
                <a:solidFill>
                  <a:srgbClr val="000000"/>
                </a:solidFill>
                <a:latin typeface="NimbusSanL-Bold"/>
              </a:rPr>
              <a:t> average </a:t>
            </a:r>
            <a:r>
              <a:rPr lang="en-US" sz="2400" b="0" i="0" u="none" strike="noStrike" baseline="0" dirty="0">
                <a:solidFill>
                  <a:srgbClr val="000000"/>
                </a:solidFill>
                <a:latin typeface="NimbusSanL-Regu"/>
              </a:rPr>
              <a:t>(using the sound level meter</a:t>
            </a:r>
            <a:r>
              <a:rPr lang="cs-CZ" sz="2400" b="0" i="0" u="none" strike="noStrike" baseline="0" dirty="0">
                <a:solidFill>
                  <a:srgbClr val="000000"/>
                </a:solidFill>
                <a:latin typeface="NimbusSanL-Regu"/>
              </a:rPr>
              <a:t> </a:t>
            </a:r>
            <a:r>
              <a:rPr lang="en-US" sz="2400" b="0" i="0" u="none" strike="noStrike" baseline="0" dirty="0">
                <a:solidFill>
                  <a:srgbClr val="000000"/>
                </a:solidFill>
                <a:latin typeface="NimbusSanL-Regu"/>
              </a:rPr>
              <a:t>plus noise dosimeter) for which norms are</a:t>
            </a:r>
            <a:endParaRPr lang="cs-CZ" sz="2400" b="0" i="0" u="none" strike="noStrike" baseline="0" dirty="0">
              <a:solidFill>
                <a:srgbClr val="000000"/>
              </a:solidFill>
              <a:latin typeface="NimbusSanL-Regu"/>
            </a:endParaRPr>
          </a:p>
          <a:p>
            <a:r>
              <a:rPr lang="cs-CZ" sz="2400" dirty="0">
                <a:solidFill>
                  <a:srgbClr val="000000"/>
                </a:solidFill>
                <a:latin typeface="NimbusSanL-Regu"/>
              </a:rPr>
              <a:t>  </a:t>
            </a:r>
            <a:r>
              <a:rPr lang="en-US" sz="2400" b="0" i="0" u="none" strike="noStrike" baseline="0" dirty="0">
                <a:solidFill>
                  <a:srgbClr val="000000"/>
                </a:solidFill>
                <a:latin typeface="NimbusSanL-Regu"/>
              </a:rPr>
              <a:t> </a:t>
            </a:r>
            <a:r>
              <a:rPr lang="cs-CZ" sz="2400" b="0" i="0" u="none" strike="noStrike" baseline="0" dirty="0">
                <a:solidFill>
                  <a:srgbClr val="000000"/>
                </a:solidFill>
                <a:latin typeface="NimbusSanL-Regu"/>
              </a:rPr>
              <a:t> </a:t>
            </a:r>
            <a:r>
              <a:rPr lang="en-US" sz="2400" b="0" i="0" u="none" strike="noStrike" baseline="0" dirty="0">
                <a:solidFill>
                  <a:srgbClr val="000000"/>
                </a:solidFill>
                <a:latin typeface="NimbusSanL-Regu"/>
              </a:rPr>
              <a:t>designed.</a:t>
            </a:r>
            <a:endParaRPr lang="cs-CZ" sz="2400" dirty="0"/>
          </a:p>
        </p:txBody>
      </p:sp>
    </p:spTree>
    <p:extLst>
      <p:ext uri="{BB962C8B-B14F-4D97-AF65-F5344CB8AC3E}">
        <p14:creationId xmlns:p14="http://schemas.microsoft.com/office/powerpoint/2010/main" val="396250324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621102" y="1245263"/>
            <a:ext cx="11007306" cy="3908762"/>
          </a:xfrm>
          <a:prstGeom prst="rect">
            <a:avLst/>
          </a:prstGeom>
        </p:spPr>
        <p:txBody>
          <a:bodyPr wrap="square">
            <a:spAutoFit/>
          </a:bodyPr>
          <a:lstStyle/>
          <a:p>
            <a:pPr algn="ctr"/>
            <a:r>
              <a:rPr lang="cs-CZ" sz="3200" b="1" i="0" u="none" strike="noStrike" baseline="0" dirty="0" err="1">
                <a:solidFill>
                  <a:srgbClr val="3333B3"/>
                </a:solidFill>
                <a:latin typeface="NimbusSanL-Regu"/>
              </a:rPr>
              <a:t>Examples</a:t>
            </a:r>
            <a:r>
              <a:rPr lang="cs-CZ" sz="3200" b="1" i="0" u="none" strike="noStrike" baseline="0" dirty="0">
                <a:solidFill>
                  <a:srgbClr val="3333B3"/>
                </a:solidFill>
                <a:latin typeface="NimbusSanL-Regu"/>
              </a:rPr>
              <a:t> </a:t>
            </a:r>
            <a:r>
              <a:rPr lang="cs-CZ" sz="3200" b="1" i="0" u="none" strike="noStrike" baseline="0" dirty="0" err="1">
                <a:solidFill>
                  <a:srgbClr val="3333B3"/>
                </a:solidFill>
                <a:latin typeface="NimbusSanL-Regu"/>
              </a:rPr>
              <a:t>of</a:t>
            </a:r>
            <a:r>
              <a:rPr lang="cs-CZ" sz="3200" b="1" i="0" u="none" strike="noStrike" baseline="0" dirty="0">
                <a:solidFill>
                  <a:srgbClr val="3333B3"/>
                </a:solidFill>
                <a:latin typeface="NimbusSanL-Regu"/>
              </a:rPr>
              <a:t> intensity</a:t>
            </a:r>
          </a:p>
          <a:p>
            <a:endParaRPr lang="cs-CZ" sz="2400" b="0" i="0" u="none" strike="noStrike" baseline="0" dirty="0">
              <a:solidFill>
                <a:srgbClr val="3333B3"/>
              </a:solidFill>
              <a:latin typeface="NimbusSanL-Regu"/>
            </a:endParaRPr>
          </a:p>
          <a:p>
            <a:endParaRPr lang="cs-CZ" sz="2400" b="0" i="0" u="none" strike="noStrike" baseline="0" dirty="0">
              <a:solidFill>
                <a:srgbClr val="3333B3"/>
              </a:solidFill>
              <a:latin typeface="NimbusSanL-Regu"/>
            </a:endParaRPr>
          </a:p>
          <a:p>
            <a:r>
              <a:rPr lang="cs-CZ" sz="2400" b="0" i="0" u="none" strike="noStrike" baseline="0" dirty="0" err="1">
                <a:solidFill>
                  <a:srgbClr val="3333B3"/>
                </a:solidFill>
                <a:latin typeface="NimbusSanL-Regu"/>
              </a:rPr>
              <a:t>dropping</a:t>
            </a:r>
            <a:r>
              <a:rPr lang="cs-CZ" sz="2400" b="0" i="0" u="none" strike="noStrike" baseline="0" dirty="0">
                <a:solidFill>
                  <a:srgbClr val="3333B3"/>
                </a:solidFill>
                <a:latin typeface="NimbusSanL-Regu"/>
              </a:rPr>
              <a:t> </a:t>
            </a:r>
            <a:r>
              <a:rPr lang="cs-CZ" sz="2400" b="0" i="0" u="none" strike="noStrike" baseline="0" dirty="0" err="1">
                <a:solidFill>
                  <a:srgbClr val="3333B3"/>
                </a:solidFill>
                <a:latin typeface="NimbusSanL-Regu"/>
              </a:rPr>
              <a:t>water</a:t>
            </a:r>
            <a:r>
              <a:rPr lang="cs-CZ" sz="2400" b="0" i="0" u="none" strike="noStrike" baseline="0" dirty="0">
                <a:solidFill>
                  <a:srgbClr val="3333B3"/>
                </a:solidFill>
                <a:latin typeface="NimbusSanL-Regu"/>
              </a:rPr>
              <a:t> </a:t>
            </a:r>
            <a:r>
              <a:rPr lang="cs-CZ" sz="2400" b="0" i="0" u="none" strike="noStrike" baseline="0" dirty="0">
                <a:solidFill>
                  <a:srgbClr val="000000"/>
                </a:solidFill>
                <a:latin typeface="NimbusSanL-Regu"/>
              </a:rPr>
              <a:t>10 dB</a:t>
            </a:r>
          </a:p>
          <a:p>
            <a:r>
              <a:rPr lang="en-US" sz="2400" b="0" i="0" u="none" strike="noStrike" baseline="0" dirty="0">
                <a:solidFill>
                  <a:srgbClr val="3333B3"/>
                </a:solidFill>
                <a:latin typeface="NimbusSanL-Regu"/>
              </a:rPr>
              <a:t>human voice </a:t>
            </a:r>
            <a:r>
              <a:rPr lang="en-US" sz="2400" b="0" i="0" u="none" strike="noStrike" baseline="0" dirty="0">
                <a:solidFill>
                  <a:srgbClr val="000000"/>
                </a:solidFill>
                <a:latin typeface="NimbusSanL-Regu"/>
              </a:rPr>
              <a:t>40 – 50 dB</a:t>
            </a:r>
          </a:p>
          <a:p>
            <a:r>
              <a:rPr lang="en-US" sz="2400" b="0" i="0" u="none" strike="noStrike" baseline="0" dirty="0">
                <a:solidFill>
                  <a:srgbClr val="3333B3"/>
                </a:solidFill>
                <a:latin typeface="NimbusSanL-Regu"/>
              </a:rPr>
              <a:t>limit of working environment </a:t>
            </a:r>
            <a:r>
              <a:rPr lang="en-US" sz="2400" b="0" i="0" u="none" strike="noStrike" baseline="0" dirty="0">
                <a:solidFill>
                  <a:srgbClr val="000000"/>
                </a:solidFill>
                <a:latin typeface="NimbusSanL-Regu"/>
              </a:rPr>
              <a:t>85 dB</a:t>
            </a:r>
          </a:p>
          <a:p>
            <a:r>
              <a:rPr lang="cs-CZ" sz="2400" b="0" i="0" u="none" strike="noStrike" baseline="0" dirty="0" err="1">
                <a:solidFill>
                  <a:srgbClr val="3333B3"/>
                </a:solidFill>
                <a:latin typeface="NimbusSanL-Regu"/>
              </a:rPr>
              <a:t>school</a:t>
            </a:r>
            <a:r>
              <a:rPr lang="cs-CZ" sz="2400" b="0" i="0" u="none" strike="noStrike" baseline="0" dirty="0">
                <a:solidFill>
                  <a:srgbClr val="3333B3"/>
                </a:solidFill>
                <a:latin typeface="NimbusSanL-Regu"/>
              </a:rPr>
              <a:t> </a:t>
            </a:r>
            <a:r>
              <a:rPr lang="cs-CZ" sz="2400" b="0" i="0" u="none" strike="noStrike" baseline="0" dirty="0" err="1">
                <a:solidFill>
                  <a:srgbClr val="3333B3"/>
                </a:solidFill>
                <a:latin typeface="NimbusSanL-Regu"/>
              </a:rPr>
              <a:t>gym</a:t>
            </a:r>
            <a:r>
              <a:rPr lang="cs-CZ" sz="2400" b="0" i="0" u="none" strike="noStrike" baseline="0" dirty="0">
                <a:solidFill>
                  <a:srgbClr val="3333B3"/>
                </a:solidFill>
                <a:latin typeface="NimbusSanL-Regu"/>
              </a:rPr>
              <a:t> </a:t>
            </a:r>
            <a:r>
              <a:rPr lang="cs-CZ" sz="2400" b="0" i="0" u="none" strike="noStrike" baseline="0" dirty="0">
                <a:solidFill>
                  <a:srgbClr val="000000"/>
                </a:solidFill>
                <a:latin typeface="NimbusSanL-Regu"/>
              </a:rPr>
              <a:t>90 – 100 dB</a:t>
            </a:r>
          </a:p>
          <a:p>
            <a:r>
              <a:rPr lang="cs-CZ" sz="2400" b="0" i="0" u="none" strike="noStrike" baseline="0" dirty="0">
                <a:solidFill>
                  <a:srgbClr val="3333B3"/>
                </a:solidFill>
                <a:latin typeface="NimbusSanL-Regu"/>
              </a:rPr>
              <a:t>techno music </a:t>
            </a:r>
            <a:r>
              <a:rPr lang="cs-CZ" sz="2400" b="0" i="0" u="none" strike="noStrike" baseline="0" dirty="0">
                <a:solidFill>
                  <a:srgbClr val="000000"/>
                </a:solidFill>
                <a:latin typeface="NimbusSanL-Regu"/>
              </a:rPr>
              <a:t>110 dB</a:t>
            </a:r>
          </a:p>
          <a:p>
            <a:r>
              <a:rPr lang="cs-CZ" sz="2400" b="0" i="0" u="none" strike="noStrike" baseline="0" dirty="0" err="1">
                <a:solidFill>
                  <a:srgbClr val="3333B3"/>
                </a:solidFill>
                <a:latin typeface="NimbusSanL-Regu"/>
              </a:rPr>
              <a:t>aircraft</a:t>
            </a:r>
            <a:r>
              <a:rPr lang="cs-CZ" sz="2400" b="0" i="0" u="none" strike="noStrike" baseline="0" dirty="0">
                <a:solidFill>
                  <a:srgbClr val="3333B3"/>
                </a:solidFill>
                <a:latin typeface="NimbusSanL-Regu"/>
              </a:rPr>
              <a:t> </a:t>
            </a:r>
            <a:r>
              <a:rPr lang="cs-CZ" sz="2400" b="0" i="0" u="none" strike="noStrike" baseline="0" dirty="0" err="1">
                <a:solidFill>
                  <a:srgbClr val="3333B3"/>
                </a:solidFill>
                <a:latin typeface="NimbusSanL-Regu"/>
              </a:rPr>
              <a:t>motors</a:t>
            </a:r>
            <a:r>
              <a:rPr lang="cs-CZ" sz="2400" b="0" i="0" u="none" strike="noStrike" baseline="0" dirty="0">
                <a:solidFill>
                  <a:srgbClr val="3333B3"/>
                </a:solidFill>
                <a:latin typeface="NimbusSanL-Regu"/>
              </a:rPr>
              <a:t> </a:t>
            </a:r>
            <a:r>
              <a:rPr lang="cs-CZ" sz="2400" b="0" i="0" u="none" strike="noStrike" baseline="0" dirty="0">
                <a:solidFill>
                  <a:srgbClr val="000000"/>
                </a:solidFill>
                <a:latin typeface="NimbusSanL-Regu"/>
              </a:rPr>
              <a:t>130 dB</a:t>
            </a:r>
          </a:p>
          <a:p>
            <a:r>
              <a:rPr lang="cs-CZ" sz="2400" b="0" i="0" u="none" strike="noStrike" baseline="0" dirty="0" err="1">
                <a:solidFill>
                  <a:srgbClr val="3333B3"/>
                </a:solidFill>
                <a:latin typeface="NimbusSanL-Regu"/>
              </a:rPr>
              <a:t>pain</a:t>
            </a:r>
            <a:r>
              <a:rPr lang="cs-CZ" sz="2400" b="0" i="0" u="none" strike="noStrike" baseline="0" dirty="0">
                <a:solidFill>
                  <a:srgbClr val="3333B3"/>
                </a:solidFill>
                <a:latin typeface="NimbusSanL-Regu"/>
              </a:rPr>
              <a:t> </a:t>
            </a:r>
            <a:r>
              <a:rPr lang="cs-CZ" sz="2400" b="0" i="0" u="none" strike="noStrike" baseline="0" dirty="0" err="1">
                <a:solidFill>
                  <a:srgbClr val="3333B3"/>
                </a:solidFill>
                <a:latin typeface="NimbusSanL-Regu"/>
              </a:rPr>
              <a:t>threshold</a:t>
            </a:r>
            <a:r>
              <a:rPr lang="cs-CZ" sz="2400" b="0" i="0" u="none" strike="noStrike" baseline="0" dirty="0">
                <a:solidFill>
                  <a:srgbClr val="3333B3"/>
                </a:solidFill>
                <a:latin typeface="NimbusSanL-Regu"/>
              </a:rPr>
              <a:t> </a:t>
            </a:r>
            <a:r>
              <a:rPr lang="cs-CZ" sz="2400" b="0" i="0" u="none" strike="noStrike" baseline="0" dirty="0">
                <a:solidFill>
                  <a:srgbClr val="000000"/>
                </a:solidFill>
                <a:latin typeface="NimbusSanL-Regu"/>
              </a:rPr>
              <a:t>150 dB</a:t>
            </a:r>
            <a:endParaRPr lang="cs-CZ" sz="2400"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12183" y="2078811"/>
            <a:ext cx="3246120" cy="4344072"/>
          </a:xfrm>
          <a:prstGeom prst="rect">
            <a:avLst/>
          </a:prstGeom>
        </p:spPr>
      </p:pic>
    </p:spTree>
    <p:extLst>
      <p:ext uri="{BB962C8B-B14F-4D97-AF65-F5344CB8AC3E}">
        <p14:creationId xmlns:p14="http://schemas.microsoft.com/office/powerpoint/2010/main" val="419515861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517586" y="762139"/>
            <a:ext cx="11179834" cy="5139869"/>
          </a:xfrm>
          <a:prstGeom prst="rect">
            <a:avLst/>
          </a:prstGeom>
        </p:spPr>
        <p:txBody>
          <a:bodyPr wrap="square">
            <a:spAutoFit/>
          </a:bodyPr>
          <a:lstStyle/>
          <a:p>
            <a:pPr algn="ctr"/>
            <a:r>
              <a:rPr lang="cs-CZ" sz="3200" b="0" i="0" u="none" strike="noStrike" baseline="0" dirty="0" err="1">
                <a:solidFill>
                  <a:srgbClr val="3333B3"/>
                </a:solidFill>
                <a:latin typeface="NimbusSanL-Regu"/>
              </a:rPr>
              <a:t>Types</a:t>
            </a:r>
            <a:r>
              <a:rPr lang="cs-CZ" sz="3200" b="0" i="0" u="none" strike="noStrike" baseline="0" dirty="0">
                <a:solidFill>
                  <a:srgbClr val="3333B3"/>
                </a:solidFill>
                <a:latin typeface="NimbusSanL-Regu"/>
              </a:rPr>
              <a:t> </a:t>
            </a:r>
            <a:r>
              <a:rPr lang="cs-CZ" sz="3200" b="0" i="0" u="none" strike="noStrike" baseline="0" dirty="0" err="1">
                <a:solidFill>
                  <a:srgbClr val="3333B3"/>
                </a:solidFill>
                <a:latin typeface="NimbusSanL-Regu"/>
              </a:rPr>
              <a:t>according</a:t>
            </a:r>
            <a:r>
              <a:rPr lang="cs-CZ" sz="3200" b="0" i="0" u="none" strike="noStrike" baseline="0" dirty="0">
                <a:solidFill>
                  <a:srgbClr val="3333B3"/>
                </a:solidFill>
                <a:latin typeface="NimbusSanL-Regu"/>
              </a:rPr>
              <a:t> to </a:t>
            </a:r>
            <a:r>
              <a:rPr lang="cs-CZ" sz="3200" b="0" i="0" u="none" strike="noStrike" baseline="0" dirty="0" err="1">
                <a:solidFill>
                  <a:srgbClr val="3333B3"/>
                </a:solidFill>
                <a:latin typeface="NimbusSanL-Regu"/>
              </a:rPr>
              <a:t>duration</a:t>
            </a:r>
            <a:endParaRPr lang="cs-CZ" sz="3200" b="0" i="0" u="none" strike="noStrike" baseline="0" dirty="0">
              <a:solidFill>
                <a:srgbClr val="3333B3"/>
              </a:solidFill>
              <a:latin typeface="NimbusSanL-Regu"/>
            </a:endParaRPr>
          </a:p>
          <a:p>
            <a:pPr algn="ctr"/>
            <a:endParaRPr lang="cs-CZ" sz="3200" b="0" i="0" u="none" strike="noStrike" baseline="0" dirty="0">
              <a:solidFill>
                <a:srgbClr val="3333B3"/>
              </a:solidFill>
              <a:latin typeface="NimbusSanL-Regu"/>
            </a:endParaRPr>
          </a:p>
          <a:p>
            <a:r>
              <a:rPr lang="cs-CZ" sz="2400" b="0" i="0" u="none" strike="noStrike" baseline="0" dirty="0">
                <a:solidFill>
                  <a:srgbClr val="3333B3"/>
                </a:solidFill>
                <a:latin typeface="CMSY10"/>
              </a:rPr>
              <a:t> - </a:t>
            </a:r>
            <a:r>
              <a:rPr lang="cs-CZ" sz="2400" b="0" i="0" u="none" strike="noStrike" baseline="0" dirty="0" err="1">
                <a:solidFill>
                  <a:srgbClr val="000000"/>
                </a:solidFill>
                <a:latin typeface="NimbusSanL-Regu"/>
              </a:rPr>
              <a:t>stable</a:t>
            </a:r>
            <a:endParaRPr lang="cs-CZ" sz="2400" b="0" i="0" u="none" strike="noStrike" baseline="0" dirty="0">
              <a:solidFill>
                <a:srgbClr val="000000"/>
              </a:solidFill>
              <a:latin typeface="NimbusSanL-Regu"/>
            </a:endParaRPr>
          </a:p>
          <a:p>
            <a:r>
              <a:rPr lang="cs-CZ" sz="2400" b="0" i="0" u="none" strike="noStrike" baseline="0" dirty="0">
                <a:solidFill>
                  <a:srgbClr val="3333B3"/>
                </a:solidFill>
                <a:latin typeface="CMSY10"/>
              </a:rPr>
              <a:t> - </a:t>
            </a:r>
            <a:r>
              <a:rPr lang="cs-CZ" sz="2400" b="0" i="0" u="none" strike="noStrike" baseline="0" dirty="0" err="1">
                <a:solidFill>
                  <a:srgbClr val="000000"/>
                </a:solidFill>
                <a:latin typeface="NimbusSanL-Regu"/>
              </a:rPr>
              <a:t>variable</a:t>
            </a:r>
            <a:endParaRPr lang="cs-CZ" sz="2400" b="0" i="0" u="none" strike="noStrike" baseline="0" dirty="0">
              <a:solidFill>
                <a:srgbClr val="000000"/>
              </a:solidFill>
              <a:latin typeface="NimbusSanL-Regu"/>
            </a:endParaRPr>
          </a:p>
          <a:p>
            <a:r>
              <a:rPr lang="cs-CZ" sz="2400" b="0" i="0" u="none" strike="noStrike" baseline="0" dirty="0">
                <a:solidFill>
                  <a:srgbClr val="3333B3"/>
                </a:solidFill>
                <a:latin typeface="CMSY10"/>
              </a:rPr>
              <a:t> - </a:t>
            </a:r>
            <a:r>
              <a:rPr lang="cs-CZ" sz="2400" b="0" i="0" u="none" strike="noStrike" baseline="0" dirty="0">
                <a:solidFill>
                  <a:srgbClr val="000000"/>
                </a:solidFill>
                <a:latin typeface="NimbusSanL-Regu"/>
              </a:rPr>
              <a:t>pulse</a:t>
            </a:r>
          </a:p>
          <a:p>
            <a:endParaRPr lang="cs-CZ" sz="2400" b="0" i="0" u="none" strike="noStrike" baseline="0" dirty="0">
              <a:solidFill>
                <a:srgbClr val="000000"/>
              </a:solidFill>
              <a:latin typeface="NimbusSanL-Regu"/>
            </a:endParaRPr>
          </a:p>
          <a:p>
            <a:r>
              <a:rPr lang="cs-CZ" sz="2400" b="0" i="0" u="none" strike="noStrike" baseline="0" dirty="0" err="1">
                <a:solidFill>
                  <a:srgbClr val="3333B3"/>
                </a:solidFill>
                <a:latin typeface="NimbusSanL-Regu"/>
              </a:rPr>
              <a:t>Why</a:t>
            </a:r>
            <a:r>
              <a:rPr lang="cs-CZ" sz="2400" b="0" i="0" u="none" strike="noStrike" baseline="0" dirty="0">
                <a:solidFill>
                  <a:srgbClr val="3333B3"/>
                </a:solidFill>
                <a:latin typeface="NimbusSanL-Regu"/>
              </a:rPr>
              <a:t> </a:t>
            </a:r>
            <a:r>
              <a:rPr lang="cs-CZ" sz="2400" b="0" i="0" u="none" strike="noStrike" baseline="0" dirty="0" err="1">
                <a:solidFill>
                  <a:srgbClr val="3333B3"/>
                </a:solidFill>
                <a:latin typeface="NimbusSanL-Regu"/>
              </a:rPr>
              <a:t>we</a:t>
            </a:r>
            <a:r>
              <a:rPr lang="cs-CZ" sz="2400" b="0" i="0" u="none" strike="noStrike" baseline="0" dirty="0">
                <a:solidFill>
                  <a:srgbClr val="3333B3"/>
                </a:solidFill>
                <a:latin typeface="NimbusSanL-Regu"/>
              </a:rPr>
              <a:t> </a:t>
            </a:r>
            <a:r>
              <a:rPr lang="cs-CZ" sz="2400" b="0" i="0" u="none" strike="noStrike" baseline="0" dirty="0" err="1">
                <a:solidFill>
                  <a:srgbClr val="3333B3"/>
                </a:solidFill>
                <a:latin typeface="NimbusSanL-Regu"/>
              </a:rPr>
              <a:t>distinguish</a:t>
            </a:r>
            <a:endParaRPr lang="cs-CZ" sz="2400" b="0" i="0" u="none" strike="noStrike" baseline="0" dirty="0">
              <a:solidFill>
                <a:srgbClr val="3333B3"/>
              </a:solidFill>
              <a:latin typeface="NimbusSanL-Regu"/>
            </a:endParaRPr>
          </a:p>
          <a:p>
            <a:r>
              <a:rPr lang="en-US" sz="2400" b="0" i="0" u="none" strike="noStrike" baseline="0" dirty="0">
                <a:solidFill>
                  <a:srgbClr val="000000"/>
                </a:solidFill>
                <a:latin typeface="NimbusSanL-Regu"/>
              </a:rPr>
              <a:t>Protection of inner ear by reflective tension MUSCULUS</a:t>
            </a:r>
            <a:r>
              <a:rPr lang="cs-CZ" sz="2400" b="0" i="0" u="none" strike="noStrike" baseline="0" dirty="0">
                <a:solidFill>
                  <a:srgbClr val="000000"/>
                </a:solidFill>
                <a:latin typeface="NimbusSanL-Regu"/>
              </a:rPr>
              <a:t> STAPEDIUS, MUSCULUS TENSOR TYMPANI</a:t>
            </a:r>
          </a:p>
          <a:p>
            <a:r>
              <a:rPr lang="en-US" sz="2400" b="0" i="0" u="none" strike="noStrike" baseline="0" dirty="0">
                <a:solidFill>
                  <a:srgbClr val="3333B3"/>
                </a:solidFill>
                <a:latin typeface="NimbusSanL-Regu"/>
              </a:rPr>
              <a:t>it works </a:t>
            </a:r>
            <a:r>
              <a:rPr lang="en-US" sz="2400" b="0" i="0" u="none" strike="noStrike" baseline="0" dirty="0">
                <a:solidFill>
                  <a:srgbClr val="000000"/>
                </a:solidFill>
                <a:latin typeface="NimbusSanL-Regu"/>
              </a:rPr>
              <a:t>if noise is stable not with fast changes</a:t>
            </a:r>
          </a:p>
          <a:p>
            <a:r>
              <a:rPr lang="en-US" sz="2400" b="0" i="0" u="none" strike="noStrike" baseline="0" dirty="0">
                <a:solidFill>
                  <a:srgbClr val="3333B3"/>
                </a:solidFill>
                <a:latin typeface="NimbusSanL-Regu"/>
              </a:rPr>
              <a:t>it fails </a:t>
            </a:r>
            <a:r>
              <a:rPr lang="en-US" sz="2400" b="0" i="0" u="none" strike="noStrike" baseline="0" dirty="0">
                <a:solidFill>
                  <a:srgbClr val="000000"/>
                </a:solidFill>
                <a:latin typeface="NimbusSanL-Regu"/>
              </a:rPr>
              <a:t>with pulse noise changeable with rapid leaps</a:t>
            </a:r>
            <a:endParaRPr lang="cs-CZ" sz="2400" b="0" i="0" u="none" strike="noStrike" baseline="0" dirty="0">
              <a:solidFill>
                <a:srgbClr val="000000"/>
              </a:solidFill>
              <a:latin typeface="NimbusSanL-Regu"/>
            </a:endParaRPr>
          </a:p>
          <a:p>
            <a:endParaRPr lang="en-US" sz="2400" b="0" i="0" u="none" strike="noStrike" baseline="0" dirty="0">
              <a:solidFill>
                <a:srgbClr val="000000"/>
              </a:solidFill>
              <a:latin typeface="NimbusSanL-Regu"/>
            </a:endParaRPr>
          </a:p>
          <a:p>
            <a:r>
              <a:rPr lang="en-US" sz="2400" b="0" i="0" u="none" strike="noStrike" baseline="0" dirty="0">
                <a:solidFill>
                  <a:srgbClr val="000000"/>
                </a:solidFill>
                <a:latin typeface="NimbusSanL-Regu"/>
              </a:rPr>
              <a:t>Consequence of failure: high energy reach</a:t>
            </a:r>
            <a:r>
              <a:rPr lang="cs-CZ" sz="2400" b="0" i="0" u="none" strike="noStrike" baseline="0" dirty="0">
                <a:solidFill>
                  <a:srgbClr val="000000"/>
                </a:solidFill>
                <a:latin typeface="NimbusSanL-Regu"/>
              </a:rPr>
              <a:t>es</a:t>
            </a:r>
            <a:r>
              <a:rPr lang="en-US" sz="2400" b="0" i="0" u="none" strike="noStrike" baseline="0" dirty="0">
                <a:solidFill>
                  <a:srgbClr val="000000"/>
                </a:solidFill>
                <a:latin typeface="NimbusSanL-Regu"/>
              </a:rPr>
              <a:t> the inner ear and</a:t>
            </a:r>
            <a:r>
              <a:rPr lang="cs-CZ" sz="2400" b="0" i="0" u="none" strike="noStrike" baseline="0" dirty="0">
                <a:solidFill>
                  <a:srgbClr val="000000"/>
                </a:solidFill>
                <a:latin typeface="NimbusSanL-Regu"/>
              </a:rPr>
              <a:t> </a:t>
            </a:r>
            <a:r>
              <a:rPr lang="cs-CZ" sz="2400" b="0" i="0" u="none" strike="noStrike" baseline="0" dirty="0" err="1">
                <a:solidFill>
                  <a:srgbClr val="000000"/>
                </a:solidFill>
                <a:latin typeface="NimbusSanL-Regu"/>
              </a:rPr>
              <a:t>damages</a:t>
            </a:r>
            <a:r>
              <a:rPr lang="cs-CZ" sz="2400" b="0" i="0" u="none" strike="noStrike" baseline="0" dirty="0">
                <a:solidFill>
                  <a:srgbClr val="000000"/>
                </a:solidFill>
                <a:latin typeface="NimbusSanL-Regu"/>
              </a:rPr>
              <a:t> </a:t>
            </a:r>
            <a:r>
              <a:rPr lang="cs-CZ" sz="2400" b="0" i="0" u="none" strike="noStrike" baseline="0" dirty="0" err="1">
                <a:solidFill>
                  <a:srgbClr val="000000"/>
                </a:solidFill>
                <a:latin typeface="NimbusSanL-Regu"/>
              </a:rPr>
              <a:t>sense</a:t>
            </a:r>
            <a:r>
              <a:rPr lang="cs-CZ" sz="2400" b="0" i="0" u="none" strike="noStrike" baseline="0" dirty="0">
                <a:solidFill>
                  <a:srgbClr val="000000"/>
                </a:solidFill>
                <a:latin typeface="NimbusSanL-Regu"/>
              </a:rPr>
              <a:t> </a:t>
            </a:r>
            <a:r>
              <a:rPr lang="cs-CZ" sz="2400" b="0" i="0" u="none" strike="noStrike" baseline="0" dirty="0" err="1">
                <a:solidFill>
                  <a:srgbClr val="000000"/>
                </a:solidFill>
                <a:latin typeface="NimbusSanL-Regu"/>
              </a:rPr>
              <a:t>cells</a:t>
            </a:r>
            <a:endParaRPr lang="cs-CZ" sz="2400" dirty="0"/>
          </a:p>
        </p:txBody>
      </p:sp>
    </p:spTree>
    <p:extLst>
      <p:ext uri="{BB962C8B-B14F-4D97-AF65-F5344CB8AC3E}">
        <p14:creationId xmlns:p14="http://schemas.microsoft.com/office/powerpoint/2010/main" val="31500607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644106" y="199673"/>
            <a:ext cx="10903788" cy="6924973"/>
          </a:xfrm>
          <a:prstGeom prst="rect">
            <a:avLst/>
          </a:prstGeom>
        </p:spPr>
        <p:txBody>
          <a:bodyPr wrap="square">
            <a:spAutoFit/>
          </a:bodyPr>
          <a:lstStyle/>
          <a:p>
            <a:pPr algn="ctr"/>
            <a:r>
              <a:rPr lang="cs-CZ" sz="3200" b="1" i="0" u="none" strike="noStrike" baseline="0" dirty="0">
                <a:solidFill>
                  <a:srgbClr val="3333B3"/>
                </a:solidFill>
                <a:latin typeface="NimbusSanL-Regu"/>
              </a:rPr>
              <a:t>Jaslovské Bohunice 3</a:t>
            </a:r>
          </a:p>
          <a:p>
            <a:r>
              <a:rPr lang="cs-CZ" sz="2400" b="0" i="0" u="none" strike="noStrike" baseline="0" dirty="0" err="1">
                <a:solidFill>
                  <a:srgbClr val="3333B3"/>
                </a:solidFill>
                <a:latin typeface="NimbusSanL-Regu"/>
              </a:rPr>
              <a:t>Accidents</a:t>
            </a:r>
            <a:endParaRPr lang="cs-CZ" sz="2400" b="0" i="0" u="none" strike="noStrike" baseline="0" dirty="0">
              <a:solidFill>
                <a:srgbClr val="3333B3"/>
              </a:solidFill>
              <a:latin typeface="NimbusSanL-Regu"/>
            </a:endParaRPr>
          </a:p>
          <a:p>
            <a:r>
              <a:rPr lang="cs-CZ" sz="2400" b="0" i="0" u="none" strike="noStrike" baseline="0" dirty="0" err="1">
                <a:solidFill>
                  <a:srgbClr val="000000"/>
                </a:solidFill>
                <a:latin typeface="NimbusSanL-Regu"/>
              </a:rPr>
              <a:t>There</a:t>
            </a:r>
            <a:r>
              <a:rPr lang="cs-CZ" sz="2400" b="0" i="0" u="none" strike="noStrike" baseline="0" dirty="0">
                <a:solidFill>
                  <a:srgbClr val="000000"/>
                </a:solidFill>
                <a:latin typeface="NimbusSanL-Regu"/>
              </a:rPr>
              <a:t> </a:t>
            </a:r>
            <a:r>
              <a:rPr lang="cs-CZ" sz="2400" b="0" i="0" u="none" strike="noStrike" baseline="0" dirty="0" err="1">
                <a:solidFill>
                  <a:srgbClr val="000000"/>
                </a:solidFill>
                <a:latin typeface="NimbusSanL-Regu"/>
              </a:rPr>
              <a:t>were</a:t>
            </a:r>
            <a:r>
              <a:rPr lang="cs-CZ" sz="2400" b="0" i="0" u="none" strike="noStrike" baseline="0" dirty="0">
                <a:solidFill>
                  <a:srgbClr val="000000"/>
                </a:solidFill>
                <a:latin typeface="NimbusSanL-Regu"/>
              </a:rPr>
              <a:t> </a:t>
            </a:r>
            <a:r>
              <a:rPr lang="cs-CZ" sz="2400" b="0" i="0" u="none" strike="noStrike" baseline="0" dirty="0" err="1">
                <a:solidFill>
                  <a:srgbClr val="000000"/>
                </a:solidFill>
                <a:latin typeface="NimbusSanL-Regu"/>
              </a:rPr>
              <a:t>two</a:t>
            </a:r>
            <a:r>
              <a:rPr lang="cs-CZ" sz="2400" b="0" i="0" u="none" strike="noStrike" baseline="0" dirty="0">
                <a:solidFill>
                  <a:srgbClr val="000000"/>
                </a:solidFill>
                <a:latin typeface="NimbusSanL-Regu"/>
              </a:rPr>
              <a:t> </a:t>
            </a:r>
            <a:r>
              <a:rPr lang="cs-CZ" sz="2400" b="0" i="0" u="none" strike="noStrike" baseline="0" dirty="0" err="1">
                <a:solidFill>
                  <a:srgbClr val="000000"/>
                </a:solidFill>
                <a:latin typeface="NimbusSanL-Regu"/>
              </a:rPr>
              <a:t>accidents</a:t>
            </a:r>
            <a:r>
              <a:rPr lang="cs-CZ" sz="2400" b="0" i="0" u="none" strike="noStrike" baseline="0" dirty="0">
                <a:solidFill>
                  <a:srgbClr val="000000"/>
                </a:solidFill>
                <a:latin typeface="NimbusSanL-Regu"/>
              </a:rPr>
              <a:t> </a:t>
            </a:r>
            <a:r>
              <a:rPr lang="cs-CZ" sz="2400" b="0" i="0" u="none" strike="noStrike" baseline="0" dirty="0" err="1">
                <a:solidFill>
                  <a:srgbClr val="000000"/>
                </a:solidFill>
                <a:latin typeface="NimbusSanL-Regu"/>
              </a:rPr>
              <a:t>there</a:t>
            </a:r>
            <a:r>
              <a:rPr lang="cs-CZ" sz="2400" b="0" i="0" u="none" strike="noStrike" baseline="0" dirty="0">
                <a:solidFill>
                  <a:srgbClr val="000000"/>
                </a:solidFill>
                <a:latin typeface="NimbusSanL-Regu"/>
              </a:rPr>
              <a:t>:</a:t>
            </a:r>
          </a:p>
          <a:p>
            <a:pPr marL="342900" indent="-342900">
              <a:buFontTx/>
              <a:buChar char="-"/>
            </a:pPr>
            <a:r>
              <a:rPr lang="en-US" sz="2400" b="0" i="0" u="none" strike="noStrike" baseline="0" dirty="0">
                <a:solidFill>
                  <a:srgbClr val="3333B3"/>
                </a:solidFill>
                <a:latin typeface="NimbusSanL-Regu"/>
              </a:rPr>
              <a:t>1. </a:t>
            </a:r>
            <a:r>
              <a:rPr lang="cs-CZ" sz="2400" b="0" i="0" u="none" strike="noStrike" baseline="0" dirty="0">
                <a:solidFill>
                  <a:srgbClr val="3333B3"/>
                </a:solidFill>
                <a:latin typeface="NimbusSanL-Regu"/>
              </a:rPr>
              <a:t>	</a:t>
            </a:r>
            <a:r>
              <a:rPr lang="en-US" sz="2400" b="0" i="0" u="none" strike="noStrike" baseline="0" dirty="0">
                <a:solidFill>
                  <a:srgbClr val="000000"/>
                </a:solidFill>
                <a:latin typeface="NimbusSanL-Regu"/>
              </a:rPr>
              <a:t>5. 1. 1976 Due to fault of gasket there was a leak of CO</a:t>
            </a:r>
            <a:r>
              <a:rPr lang="en-US" sz="2400" b="0" i="0" u="none" strike="noStrike" baseline="-25000" dirty="0">
                <a:solidFill>
                  <a:srgbClr val="000000"/>
                </a:solidFill>
                <a:latin typeface="NimbusSanL-Regu"/>
              </a:rPr>
              <a:t>2</a:t>
            </a:r>
            <a:r>
              <a:rPr lang="cs-CZ" sz="2400" b="0" i="0" u="none" strike="noStrike" baseline="0" dirty="0">
                <a:solidFill>
                  <a:srgbClr val="000000"/>
                </a:solidFill>
                <a:latin typeface="NimbusSanL-Regu"/>
              </a:rPr>
              <a:t> </a:t>
            </a:r>
            <a:r>
              <a:rPr lang="en-US" sz="2400" b="0" i="0" u="none" strike="noStrike" baseline="0" dirty="0">
                <a:solidFill>
                  <a:srgbClr val="000000"/>
                </a:solidFill>
                <a:latin typeface="NimbusSanL-Regu"/>
              </a:rPr>
              <a:t>from reactor. </a:t>
            </a:r>
            <a:r>
              <a:rPr lang="cs-CZ" sz="2400" b="0" i="0" u="none" strike="noStrike" baseline="0" dirty="0">
                <a:solidFill>
                  <a:srgbClr val="000000"/>
                </a:solidFill>
                <a:latin typeface="NimbusSanL-Regu"/>
              </a:rPr>
              <a:t>	</a:t>
            </a:r>
            <a:r>
              <a:rPr lang="en-US" sz="2400" b="0" i="0" u="none" strike="noStrike" baseline="0" dirty="0">
                <a:solidFill>
                  <a:srgbClr val="000000"/>
                </a:solidFill>
                <a:latin typeface="NimbusSanL-Regu"/>
              </a:rPr>
              <a:t>Accident was reduced by operators of refilling</a:t>
            </a:r>
            <a:r>
              <a:rPr lang="cs-CZ" sz="2400" b="0" i="0" u="none" strike="noStrike" baseline="0" dirty="0">
                <a:solidFill>
                  <a:srgbClr val="000000"/>
                </a:solidFill>
                <a:latin typeface="NimbusSanL-Regu"/>
              </a:rPr>
              <a:t> </a:t>
            </a:r>
            <a:r>
              <a:rPr lang="en-US" sz="2400" b="0" i="0" u="none" strike="noStrike" baseline="0" dirty="0">
                <a:solidFill>
                  <a:srgbClr val="000000"/>
                </a:solidFill>
                <a:latin typeface="NimbusSanL-Regu"/>
              </a:rPr>
              <a:t>instrument, who used </a:t>
            </a:r>
            <a:r>
              <a:rPr lang="cs-CZ" sz="2400" dirty="0" err="1">
                <a:solidFill>
                  <a:srgbClr val="000000"/>
                </a:solidFill>
                <a:latin typeface="NimbusSanL-Regu"/>
              </a:rPr>
              <a:t>the</a:t>
            </a:r>
            <a:r>
              <a:rPr lang="cs-CZ" sz="2400" dirty="0">
                <a:solidFill>
                  <a:srgbClr val="000000"/>
                </a:solidFill>
                <a:latin typeface="NimbusSanL-Regu"/>
              </a:rPr>
              <a:t> 	</a:t>
            </a:r>
            <a:r>
              <a:rPr lang="en-US" sz="2400" dirty="0">
                <a:solidFill>
                  <a:srgbClr val="000000"/>
                </a:solidFill>
                <a:latin typeface="NimbusSanL-Regu"/>
              </a:rPr>
              <a:t>refilling</a:t>
            </a:r>
            <a:r>
              <a:rPr lang="cs-CZ" sz="2400" dirty="0">
                <a:solidFill>
                  <a:srgbClr val="000000"/>
                </a:solidFill>
                <a:latin typeface="NimbusSanL-Regu"/>
              </a:rPr>
              <a:t> </a:t>
            </a:r>
            <a:r>
              <a:rPr lang="en-US" sz="2400" dirty="0">
                <a:solidFill>
                  <a:srgbClr val="000000"/>
                </a:solidFill>
                <a:latin typeface="NimbusSanL-Regu"/>
              </a:rPr>
              <a:t>instrument </a:t>
            </a:r>
            <a:r>
              <a:rPr lang="en-US" sz="2400" b="0" i="0" u="none" strike="noStrike" baseline="0" dirty="0">
                <a:solidFill>
                  <a:srgbClr val="000000"/>
                </a:solidFill>
                <a:latin typeface="NimbusSanL-Regu"/>
              </a:rPr>
              <a:t>to seal the leakage. Two workers</a:t>
            </a:r>
            <a:r>
              <a:rPr lang="cs-CZ" sz="2400" b="0" i="0" u="none" strike="noStrike" baseline="0" dirty="0">
                <a:solidFill>
                  <a:srgbClr val="000000"/>
                </a:solidFill>
                <a:latin typeface="NimbusSanL-Regu"/>
              </a:rPr>
              <a:t> </a:t>
            </a:r>
            <a:r>
              <a:rPr lang="en-US" sz="2400" b="0" i="0" u="none" strike="noStrike" baseline="0" dirty="0">
                <a:solidFill>
                  <a:srgbClr val="000000"/>
                </a:solidFill>
                <a:latin typeface="NimbusSanL-Regu"/>
              </a:rPr>
              <a:t>were killed but not by the </a:t>
            </a:r>
            <a:r>
              <a:rPr lang="cs-CZ" sz="2400" b="0" i="0" u="none" strike="noStrike" baseline="0" dirty="0">
                <a:solidFill>
                  <a:srgbClr val="000000"/>
                </a:solidFill>
                <a:latin typeface="NimbusSanL-Regu"/>
              </a:rPr>
              <a:t>	</a:t>
            </a:r>
            <a:r>
              <a:rPr lang="en-US" sz="2400" b="0" i="0" u="none" strike="noStrike" baseline="0" dirty="0">
                <a:solidFill>
                  <a:srgbClr val="000000"/>
                </a:solidFill>
                <a:latin typeface="NimbusSanL-Regu"/>
              </a:rPr>
              <a:t>radioactivity, but by suffocating</a:t>
            </a:r>
            <a:r>
              <a:rPr lang="cs-CZ" sz="2400" b="0" i="0" u="none" strike="noStrike" baseline="0" dirty="0">
                <a:solidFill>
                  <a:srgbClr val="000000"/>
                </a:solidFill>
                <a:latin typeface="NimbusSanL-Regu"/>
              </a:rPr>
              <a:t> by CO</a:t>
            </a:r>
            <a:r>
              <a:rPr lang="cs-CZ" sz="2400" b="0" i="0" u="none" strike="noStrike" baseline="-25000" dirty="0">
                <a:solidFill>
                  <a:srgbClr val="000000"/>
                </a:solidFill>
                <a:latin typeface="NimbusSanL-Regu"/>
              </a:rPr>
              <a:t>2</a:t>
            </a:r>
            <a:r>
              <a:rPr lang="cs-CZ" sz="2400" b="0" i="0" u="none" strike="noStrike" baseline="0" dirty="0">
                <a:solidFill>
                  <a:srgbClr val="000000"/>
                </a:solidFill>
                <a:latin typeface="NimbusSanL-Regu"/>
              </a:rPr>
              <a:t> </a:t>
            </a:r>
            <a:r>
              <a:rPr lang="en-US" sz="2400" b="0" i="0" u="none" strike="noStrike" baseline="0" dirty="0">
                <a:solidFill>
                  <a:srgbClr val="000000"/>
                </a:solidFill>
                <a:latin typeface="NimbusSanL-Regu"/>
              </a:rPr>
              <a:t>(they were </a:t>
            </a:r>
            <a:r>
              <a:rPr lang="cs-CZ" sz="2400" b="0" i="0" u="none" strike="noStrike" baseline="0" dirty="0" err="1">
                <a:solidFill>
                  <a:srgbClr val="000000"/>
                </a:solidFill>
                <a:latin typeface="NimbusSanL-Regu"/>
              </a:rPr>
              <a:t>working</a:t>
            </a:r>
            <a:r>
              <a:rPr lang="cs-CZ" sz="2400" b="0" i="0" u="none" strike="noStrike" baseline="0" dirty="0">
                <a:solidFill>
                  <a:srgbClr val="000000"/>
                </a:solidFill>
                <a:latin typeface="NimbusSanL-Regu"/>
              </a:rPr>
              <a:t> </a:t>
            </a:r>
            <a:r>
              <a:rPr lang="en-US" sz="2400" b="0" i="0" u="none" strike="noStrike" baseline="0" dirty="0">
                <a:solidFill>
                  <a:srgbClr val="000000"/>
                </a:solidFill>
                <a:latin typeface="NimbusSanL-Regu"/>
              </a:rPr>
              <a:t>below the reactor). </a:t>
            </a:r>
            <a:endParaRPr lang="cs-CZ" sz="2400" b="0" i="0" u="none" strike="noStrike" baseline="0" dirty="0">
              <a:solidFill>
                <a:srgbClr val="000000"/>
              </a:solidFill>
              <a:latin typeface="NimbusSanL-Regu"/>
            </a:endParaRPr>
          </a:p>
          <a:p>
            <a:r>
              <a:rPr lang="cs-CZ" sz="2400" dirty="0">
                <a:solidFill>
                  <a:srgbClr val="000000"/>
                </a:solidFill>
                <a:latin typeface="NimbusSanL-Regu"/>
              </a:rPr>
              <a:t>	In</a:t>
            </a:r>
            <a:r>
              <a:rPr lang="en-US" sz="2400" b="0" i="0" u="none" strike="noStrike" baseline="0" dirty="0" err="1">
                <a:solidFill>
                  <a:srgbClr val="000000"/>
                </a:solidFill>
                <a:latin typeface="NimbusSanL-Regu"/>
              </a:rPr>
              <a:t>cident</a:t>
            </a:r>
            <a:r>
              <a:rPr lang="en-US" sz="2400" b="0" i="0" u="none" strike="noStrike" baseline="0" dirty="0">
                <a:solidFill>
                  <a:srgbClr val="000000"/>
                </a:solidFill>
                <a:latin typeface="NimbusSanL-Regu"/>
              </a:rPr>
              <a:t> was level 3.</a:t>
            </a:r>
            <a:endParaRPr lang="cs-CZ" sz="2400" b="0" i="0" u="none" strike="noStrike" baseline="0" dirty="0">
              <a:solidFill>
                <a:srgbClr val="000000"/>
              </a:solidFill>
              <a:latin typeface="NimbusSanL-Regu"/>
            </a:endParaRPr>
          </a:p>
          <a:p>
            <a:endParaRPr lang="en-US" sz="2400" b="0" i="0" u="none" strike="noStrike" baseline="0" dirty="0">
              <a:solidFill>
                <a:srgbClr val="000000"/>
              </a:solidFill>
              <a:latin typeface="NimbusSanL-Regu"/>
            </a:endParaRPr>
          </a:p>
          <a:p>
            <a:pPr marL="342900" indent="-342900">
              <a:buFontTx/>
              <a:buChar char="-"/>
            </a:pPr>
            <a:r>
              <a:rPr lang="en-US" sz="2400" b="0" i="0" u="none" strike="noStrike" baseline="0" dirty="0">
                <a:solidFill>
                  <a:srgbClr val="3333B3"/>
                </a:solidFill>
                <a:latin typeface="NimbusSanL-Regu"/>
              </a:rPr>
              <a:t>2. </a:t>
            </a:r>
            <a:r>
              <a:rPr lang="cs-CZ" sz="2400" b="0" i="0" u="none" strike="noStrike" baseline="0" dirty="0">
                <a:solidFill>
                  <a:srgbClr val="3333B3"/>
                </a:solidFill>
                <a:latin typeface="NimbusSanL-Regu"/>
              </a:rPr>
              <a:t>	</a:t>
            </a:r>
            <a:r>
              <a:rPr lang="en-US" sz="2400" b="0" i="0" u="none" strike="noStrike" baseline="0" dirty="0">
                <a:solidFill>
                  <a:srgbClr val="000000"/>
                </a:solidFill>
                <a:latin typeface="NimbusSanL-Regu"/>
              </a:rPr>
              <a:t>22. 2. 1977 There was a rupture of silica gel sachet used</a:t>
            </a:r>
            <a:r>
              <a:rPr lang="cs-CZ" sz="2400" b="0" i="0" u="none" strike="noStrike" baseline="0" dirty="0">
                <a:solidFill>
                  <a:srgbClr val="000000"/>
                </a:solidFill>
                <a:latin typeface="NimbusSanL-Regu"/>
              </a:rPr>
              <a:t> </a:t>
            </a:r>
            <a:r>
              <a:rPr lang="en-US" sz="2400" b="0" i="0" u="none" strike="noStrike" baseline="0" dirty="0">
                <a:solidFill>
                  <a:srgbClr val="000000"/>
                </a:solidFill>
                <a:latin typeface="NimbusSanL-Regu"/>
              </a:rPr>
              <a:t>to keep fuel core </a:t>
            </a:r>
            <a:r>
              <a:rPr lang="cs-CZ" sz="2400" b="0" i="0" u="none" strike="noStrike" baseline="0" dirty="0">
                <a:solidFill>
                  <a:srgbClr val="000000"/>
                </a:solidFill>
                <a:latin typeface="NimbusSanL-Regu"/>
              </a:rPr>
              <a:t>	</a:t>
            </a:r>
            <a:r>
              <a:rPr lang="en-US" sz="2400" b="0" i="0" u="none" strike="noStrike" baseline="0" dirty="0">
                <a:solidFill>
                  <a:srgbClr val="000000"/>
                </a:solidFill>
                <a:latin typeface="NimbusSanL-Regu"/>
              </a:rPr>
              <a:t>elements (rods) dry. Not all particles of</a:t>
            </a:r>
            <a:r>
              <a:rPr lang="cs-CZ" sz="2400" b="0" i="0" u="none" strike="noStrike" baseline="0" dirty="0">
                <a:solidFill>
                  <a:srgbClr val="000000"/>
                </a:solidFill>
                <a:latin typeface="NimbusSanL-Regu"/>
              </a:rPr>
              <a:t> </a:t>
            </a:r>
            <a:r>
              <a:rPr lang="en-US" sz="2400" b="0" i="0" u="none" strike="noStrike" baseline="0" dirty="0">
                <a:solidFill>
                  <a:srgbClr val="000000"/>
                </a:solidFill>
                <a:latin typeface="NimbusSanL-Regu"/>
              </a:rPr>
              <a:t>silica gel were removed before </a:t>
            </a:r>
            <a:r>
              <a:rPr lang="cs-CZ" sz="2400" b="0" i="0" u="none" strike="noStrike" baseline="0" dirty="0">
                <a:solidFill>
                  <a:srgbClr val="000000"/>
                </a:solidFill>
                <a:latin typeface="NimbusSanL-Regu"/>
              </a:rPr>
              <a:t>	</a:t>
            </a:r>
            <a:r>
              <a:rPr lang="en-US" sz="2400" b="0" i="0" u="none" strike="noStrike" baseline="0" dirty="0">
                <a:solidFill>
                  <a:srgbClr val="000000"/>
                </a:solidFill>
                <a:latin typeface="NimbusSanL-Regu"/>
              </a:rPr>
              <a:t>insertion into the reactor,</a:t>
            </a:r>
            <a:r>
              <a:rPr lang="cs-CZ" sz="2400" b="0" i="0" u="none" strike="noStrike" baseline="0" dirty="0">
                <a:solidFill>
                  <a:srgbClr val="000000"/>
                </a:solidFill>
                <a:latin typeface="NimbusSanL-Regu"/>
              </a:rPr>
              <a:t> </a:t>
            </a:r>
            <a:r>
              <a:rPr lang="en-US" sz="2400" b="0" i="0" u="none" strike="noStrike" baseline="0" dirty="0">
                <a:solidFill>
                  <a:srgbClr val="000000"/>
                </a:solidFill>
                <a:latin typeface="NimbusSanL-Regu"/>
              </a:rPr>
              <a:t>where they swelled up by the heat and </a:t>
            </a:r>
            <a:r>
              <a:rPr lang="cs-CZ" sz="2400" b="0" i="0" u="none" strike="noStrike" baseline="0" dirty="0">
                <a:solidFill>
                  <a:srgbClr val="000000"/>
                </a:solidFill>
                <a:latin typeface="NimbusSanL-Regu"/>
              </a:rPr>
              <a:t> 	d</a:t>
            </a:r>
            <a:r>
              <a:rPr lang="en-US" sz="2400" b="0" i="0" u="none" strike="noStrike" baseline="0" dirty="0" err="1">
                <a:solidFill>
                  <a:srgbClr val="000000"/>
                </a:solidFill>
                <a:latin typeface="NimbusSanL-Regu"/>
              </a:rPr>
              <a:t>eformed</a:t>
            </a:r>
            <a:r>
              <a:rPr lang="en-US" sz="2400" b="0" i="0" u="none" strike="noStrike" baseline="0" dirty="0">
                <a:solidFill>
                  <a:srgbClr val="000000"/>
                </a:solidFill>
                <a:latin typeface="NimbusSanL-Regu"/>
              </a:rPr>
              <a:t> </a:t>
            </a:r>
            <a:r>
              <a:rPr lang="cs-CZ" sz="2400" b="0" i="0" u="none" strike="noStrike" baseline="0" dirty="0">
                <a:solidFill>
                  <a:srgbClr val="000000"/>
                </a:solidFill>
                <a:latin typeface="NimbusSanL-Regu"/>
              </a:rPr>
              <a:t>	</a:t>
            </a:r>
            <a:r>
              <a:rPr lang="en-US" sz="2400" b="0" i="0" u="none" strike="noStrike" baseline="0" dirty="0">
                <a:solidFill>
                  <a:srgbClr val="000000"/>
                </a:solidFill>
                <a:latin typeface="NimbusSanL-Regu"/>
              </a:rPr>
              <a:t>the fuel</a:t>
            </a:r>
            <a:r>
              <a:rPr lang="cs-CZ" sz="2400" b="0" i="0" u="none" strike="noStrike" baseline="0" dirty="0">
                <a:solidFill>
                  <a:srgbClr val="000000"/>
                </a:solidFill>
                <a:latin typeface="NimbusSanL-Regu"/>
              </a:rPr>
              <a:t> </a:t>
            </a:r>
            <a:r>
              <a:rPr lang="en-US" sz="2400" b="0" i="0" u="none" strike="noStrike" baseline="0" dirty="0">
                <a:solidFill>
                  <a:srgbClr val="000000"/>
                </a:solidFill>
                <a:latin typeface="NimbusSanL-Regu"/>
              </a:rPr>
              <a:t>core element. There was a de-</a:t>
            </a:r>
            <a:r>
              <a:rPr lang="en-US" sz="2400" b="0" i="0" u="none" strike="noStrike" baseline="0" dirty="0" err="1">
                <a:solidFill>
                  <a:srgbClr val="000000"/>
                </a:solidFill>
                <a:latin typeface="NimbusSanL-Regu"/>
              </a:rPr>
              <a:t>hermetisation</a:t>
            </a:r>
            <a:r>
              <a:rPr lang="en-US" sz="2400" b="0" i="0" u="none" strike="noStrike" baseline="0" dirty="0">
                <a:solidFill>
                  <a:srgbClr val="000000"/>
                </a:solidFill>
                <a:latin typeface="NimbusSanL-Regu"/>
              </a:rPr>
              <a:t> of fuel and</a:t>
            </a:r>
            <a:r>
              <a:rPr lang="cs-CZ" sz="2400" b="0" i="0" u="none" strike="noStrike" baseline="0" dirty="0">
                <a:solidFill>
                  <a:srgbClr val="000000"/>
                </a:solidFill>
                <a:latin typeface="NimbusSanL-Regu"/>
              </a:rPr>
              <a:t> </a:t>
            </a:r>
            <a:r>
              <a:rPr lang="en-US" sz="2400" b="0" i="0" u="none" strike="noStrike" baseline="0" dirty="0">
                <a:solidFill>
                  <a:srgbClr val="000000"/>
                </a:solidFill>
                <a:latin typeface="NimbusSanL-Regu"/>
              </a:rPr>
              <a:t>reactor had to </a:t>
            </a:r>
            <a:r>
              <a:rPr lang="cs-CZ" sz="2400" b="0" i="0" u="none" strike="noStrike" baseline="0" dirty="0">
                <a:solidFill>
                  <a:srgbClr val="000000"/>
                </a:solidFill>
                <a:latin typeface="NimbusSanL-Regu"/>
              </a:rPr>
              <a:t>	</a:t>
            </a:r>
            <a:r>
              <a:rPr lang="en-US" sz="2400" b="0" i="0" u="none" strike="noStrike" baseline="0" dirty="0">
                <a:solidFill>
                  <a:srgbClr val="000000"/>
                </a:solidFill>
                <a:latin typeface="NimbusSanL-Regu"/>
              </a:rPr>
              <a:t>be closed down because of high</a:t>
            </a:r>
            <a:r>
              <a:rPr lang="cs-CZ" sz="2400" b="0" i="0" u="none" strike="noStrike" baseline="0" dirty="0">
                <a:solidFill>
                  <a:srgbClr val="000000"/>
                </a:solidFill>
                <a:latin typeface="NimbusSanL-Regu"/>
              </a:rPr>
              <a:t> </a:t>
            </a:r>
            <a:r>
              <a:rPr lang="en-US" sz="2400" b="0" i="0" u="none" strike="noStrike" baseline="0" dirty="0">
                <a:solidFill>
                  <a:srgbClr val="000000"/>
                </a:solidFill>
                <a:latin typeface="NimbusSanL-Regu"/>
              </a:rPr>
              <a:t>contamination of primary circuit. </a:t>
            </a:r>
            <a:r>
              <a:rPr lang="cs-CZ" sz="2400" b="0" i="0" u="none" strike="noStrike" baseline="0" dirty="0">
                <a:solidFill>
                  <a:srgbClr val="000000"/>
                </a:solidFill>
                <a:latin typeface="NimbusSanL-Regu"/>
              </a:rPr>
              <a:t>	</a:t>
            </a:r>
          </a:p>
          <a:p>
            <a:pPr marL="800100" lvl="1" indent="-342900">
              <a:buFontTx/>
              <a:buChar char="-"/>
            </a:pPr>
            <a:r>
              <a:rPr lang="cs-CZ" sz="2400" dirty="0">
                <a:solidFill>
                  <a:srgbClr val="000000"/>
                </a:solidFill>
                <a:latin typeface="NimbusSanL-Regu"/>
              </a:rPr>
              <a:t> </a:t>
            </a:r>
            <a:r>
              <a:rPr lang="en-US" sz="2400" b="0" i="0" u="none" strike="noStrike" baseline="0" dirty="0">
                <a:solidFill>
                  <a:srgbClr val="000000"/>
                </a:solidFill>
                <a:latin typeface="NimbusSanL-Regu"/>
              </a:rPr>
              <a:t>Now </a:t>
            </a:r>
            <a:r>
              <a:rPr lang="cs-CZ" sz="2400" b="0" i="0" u="none" strike="noStrike" baseline="0" dirty="0" err="1">
                <a:solidFill>
                  <a:srgbClr val="000000"/>
                </a:solidFill>
                <a:latin typeface="NimbusSanL-Regu"/>
              </a:rPr>
              <a:t>the</a:t>
            </a:r>
            <a:r>
              <a:rPr lang="cs-CZ" sz="2400" b="0" i="0" u="none" strike="noStrike" baseline="0" dirty="0">
                <a:solidFill>
                  <a:srgbClr val="000000"/>
                </a:solidFill>
                <a:latin typeface="NimbusSanL-Regu"/>
              </a:rPr>
              <a:t> </a:t>
            </a:r>
            <a:r>
              <a:rPr lang="cs-CZ" sz="2400" b="0" i="0" u="none" strike="noStrike" baseline="0" dirty="0" err="1">
                <a:solidFill>
                  <a:srgbClr val="000000"/>
                </a:solidFill>
                <a:latin typeface="NimbusSanL-Regu"/>
              </a:rPr>
              <a:t>reactor</a:t>
            </a:r>
            <a:r>
              <a:rPr lang="cs-CZ" sz="2400" b="0" i="0" u="none" strike="noStrike" baseline="0" dirty="0">
                <a:solidFill>
                  <a:srgbClr val="000000"/>
                </a:solidFill>
                <a:latin typeface="NimbusSanL-Regu"/>
              </a:rPr>
              <a:t> </a:t>
            </a:r>
            <a:r>
              <a:rPr lang="en-US" sz="2400" b="0" i="0" u="none" strike="noStrike" baseline="0" dirty="0">
                <a:solidFill>
                  <a:srgbClr val="000000"/>
                </a:solidFill>
                <a:latin typeface="NimbusSanL-Regu"/>
              </a:rPr>
              <a:t>is under liquidation.</a:t>
            </a:r>
          </a:p>
          <a:p>
            <a:r>
              <a:rPr lang="cs-CZ" sz="2400" b="0" i="0" u="none" strike="noStrike" baseline="0" dirty="0">
                <a:solidFill>
                  <a:srgbClr val="000000"/>
                </a:solidFill>
                <a:latin typeface="NimbusSanL-Regu"/>
              </a:rPr>
              <a:t>	</a:t>
            </a:r>
            <a:r>
              <a:rPr lang="cs-CZ" sz="2400" b="0" i="0" u="none" strike="noStrike" baseline="0" dirty="0" err="1">
                <a:solidFill>
                  <a:srgbClr val="000000"/>
                </a:solidFill>
                <a:latin typeface="NimbusSanL-Regu"/>
              </a:rPr>
              <a:t>Accident</a:t>
            </a:r>
            <a:r>
              <a:rPr lang="cs-CZ" sz="2400" b="0" i="0" u="none" strike="noStrike" baseline="0" dirty="0">
                <a:solidFill>
                  <a:srgbClr val="000000"/>
                </a:solidFill>
                <a:latin typeface="NimbusSanL-Regu"/>
              </a:rPr>
              <a:t> </a:t>
            </a:r>
            <a:r>
              <a:rPr lang="cs-CZ" sz="2400" b="0" i="0" u="none" strike="noStrike" baseline="0" dirty="0" err="1">
                <a:solidFill>
                  <a:srgbClr val="000000"/>
                </a:solidFill>
                <a:latin typeface="NimbusSanL-Regu"/>
              </a:rPr>
              <a:t>was</a:t>
            </a:r>
            <a:r>
              <a:rPr lang="cs-CZ" sz="2400" b="0" i="0" u="none" strike="noStrike" baseline="0" dirty="0">
                <a:solidFill>
                  <a:srgbClr val="000000"/>
                </a:solidFill>
                <a:latin typeface="NimbusSanL-Regu"/>
              </a:rPr>
              <a:t> </a:t>
            </a:r>
            <a:r>
              <a:rPr lang="cs-CZ" sz="2400" b="0" i="0" u="none" strike="noStrike" baseline="0" dirty="0" err="1">
                <a:solidFill>
                  <a:srgbClr val="000000"/>
                </a:solidFill>
                <a:latin typeface="NimbusSanL-Regu"/>
              </a:rPr>
              <a:t>level</a:t>
            </a:r>
            <a:r>
              <a:rPr lang="cs-CZ" sz="2400" b="0" i="0" u="none" strike="noStrike" baseline="0" dirty="0">
                <a:solidFill>
                  <a:srgbClr val="000000"/>
                </a:solidFill>
                <a:latin typeface="NimbusSanL-Regu"/>
              </a:rPr>
              <a:t> 4.</a:t>
            </a:r>
          </a:p>
          <a:p>
            <a:r>
              <a:rPr lang="cs-CZ" sz="2800" b="1" dirty="0"/>
              <a:t>	</a:t>
            </a:r>
            <a:r>
              <a:rPr lang="en-US" sz="2800" b="1" dirty="0"/>
              <a:t>Both accidents did not do any harm outside the power station.</a:t>
            </a:r>
            <a:endParaRPr lang="cs-CZ" sz="2800" b="1" dirty="0"/>
          </a:p>
          <a:p>
            <a:endParaRPr lang="cs-CZ" sz="2400" dirty="0"/>
          </a:p>
        </p:txBody>
      </p:sp>
    </p:spTree>
    <p:extLst>
      <p:ext uri="{BB962C8B-B14F-4D97-AF65-F5344CB8AC3E}">
        <p14:creationId xmlns:p14="http://schemas.microsoft.com/office/powerpoint/2010/main" val="19520756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462951" y="514474"/>
            <a:ext cx="11266098" cy="5509200"/>
          </a:xfrm>
          <a:prstGeom prst="rect">
            <a:avLst/>
          </a:prstGeom>
        </p:spPr>
        <p:txBody>
          <a:bodyPr wrap="square">
            <a:spAutoFit/>
          </a:bodyPr>
          <a:lstStyle/>
          <a:p>
            <a:pPr algn="ctr"/>
            <a:r>
              <a:rPr lang="cs-CZ" sz="3200" b="0" i="0" u="none" strike="noStrike" baseline="0" dirty="0" err="1">
                <a:solidFill>
                  <a:srgbClr val="3333B3"/>
                </a:solidFill>
                <a:latin typeface="NimbusSanL-Regu"/>
              </a:rPr>
              <a:t>Impact</a:t>
            </a:r>
            <a:endParaRPr lang="cs-CZ" sz="3200" b="0" i="0" u="none" strike="noStrike" baseline="0" dirty="0">
              <a:solidFill>
                <a:srgbClr val="3333B3"/>
              </a:solidFill>
              <a:latin typeface="NimbusSanL-Regu"/>
            </a:endParaRPr>
          </a:p>
          <a:p>
            <a:pPr algn="ctr"/>
            <a:endParaRPr lang="cs-CZ" sz="3200" b="0" i="0" u="none" strike="noStrike" baseline="0" dirty="0">
              <a:solidFill>
                <a:srgbClr val="3333B3"/>
              </a:solidFill>
              <a:latin typeface="NimbusSanL-Regu"/>
            </a:endParaRPr>
          </a:p>
          <a:p>
            <a:r>
              <a:rPr lang="cs-CZ" sz="2400" b="0" i="0" u="none" strike="noStrike" baseline="0" dirty="0" err="1">
                <a:solidFill>
                  <a:srgbClr val="3333B3"/>
                </a:solidFill>
                <a:latin typeface="NimbusSanL-Regu"/>
              </a:rPr>
              <a:t>Physiological</a:t>
            </a:r>
            <a:endParaRPr lang="cs-CZ" sz="2400" b="0" i="0" u="none" strike="noStrike" baseline="0" dirty="0">
              <a:solidFill>
                <a:srgbClr val="3333B3"/>
              </a:solidFill>
              <a:latin typeface="NimbusSanL-Regu"/>
            </a:endParaRPr>
          </a:p>
          <a:p>
            <a:r>
              <a:rPr lang="en-US" sz="2400" b="0" i="0" u="none" strike="noStrike" baseline="0" dirty="0">
                <a:solidFill>
                  <a:srgbClr val="3333B3"/>
                </a:solidFill>
                <a:latin typeface="CMSY10"/>
              </a:rPr>
              <a:t> </a:t>
            </a:r>
            <a:r>
              <a:rPr lang="cs-CZ" sz="2400" b="0" i="0" u="none" strike="noStrike" baseline="0" dirty="0">
                <a:solidFill>
                  <a:srgbClr val="3333B3"/>
                </a:solidFill>
                <a:latin typeface="CMSY10"/>
              </a:rPr>
              <a:t>	- </a:t>
            </a:r>
            <a:r>
              <a:rPr lang="en-US" sz="2400" b="0" i="0" u="none" strike="noStrike" baseline="0" dirty="0">
                <a:solidFill>
                  <a:srgbClr val="000000"/>
                </a:solidFill>
                <a:latin typeface="NimbusSanL-Regu"/>
              </a:rPr>
              <a:t>background (it was proved, that 0 leads to stress)</a:t>
            </a:r>
          </a:p>
          <a:p>
            <a:r>
              <a:rPr lang="cs-CZ" sz="2400" b="0" i="0" u="none" strike="noStrike" baseline="0" dirty="0">
                <a:solidFill>
                  <a:srgbClr val="3333B3"/>
                </a:solidFill>
                <a:latin typeface="CMSY10"/>
              </a:rPr>
              <a:t>	- </a:t>
            </a:r>
            <a:r>
              <a:rPr lang="cs-CZ" sz="2400" b="0" i="0" u="none" strike="noStrike" baseline="0" dirty="0" err="1">
                <a:solidFill>
                  <a:srgbClr val="000000"/>
                </a:solidFill>
                <a:latin typeface="NimbusSanL-Regu"/>
              </a:rPr>
              <a:t>informational</a:t>
            </a:r>
            <a:r>
              <a:rPr lang="cs-CZ" sz="2400" b="0" i="0" u="none" strike="noStrike" baseline="0" dirty="0">
                <a:solidFill>
                  <a:srgbClr val="000000"/>
                </a:solidFill>
                <a:latin typeface="NimbusSanL-Regu"/>
              </a:rPr>
              <a:t>, </a:t>
            </a:r>
            <a:r>
              <a:rPr lang="cs-CZ" sz="2400" b="0" i="0" u="none" strike="noStrike" baseline="0" dirty="0" err="1">
                <a:solidFill>
                  <a:srgbClr val="000000"/>
                </a:solidFill>
                <a:latin typeface="NimbusSanL-Regu"/>
              </a:rPr>
              <a:t>communication</a:t>
            </a:r>
            <a:endParaRPr lang="cs-CZ" sz="2400" b="0" i="0" u="none" strike="noStrike" baseline="0" dirty="0">
              <a:solidFill>
                <a:srgbClr val="000000"/>
              </a:solidFill>
              <a:latin typeface="NimbusSanL-Regu"/>
            </a:endParaRPr>
          </a:p>
          <a:p>
            <a:endParaRPr lang="cs-CZ" sz="2400" b="0" i="0" u="none" strike="noStrike" baseline="0" dirty="0">
              <a:solidFill>
                <a:srgbClr val="000000"/>
              </a:solidFill>
              <a:latin typeface="NimbusSanL-Regu"/>
            </a:endParaRPr>
          </a:p>
          <a:p>
            <a:r>
              <a:rPr lang="cs-CZ" sz="2400" b="0" i="0" u="none" strike="noStrike" baseline="0" dirty="0" err="1">
                <a:solidFill>
                  <a:srgbClr val="3333B3"/>
                </a:solidFill>
                <a:latin typeface="NimbusSanL-Regu"/>
              </a:rPr>
              <a:t>Harmful</a:t>
            </a:r>
            <a:endParaRPr lang="cs-CZ" sz="2400" b="0" i="0" u="none" strike="noStrike" baseline="0" dirty="0">
              <a:solidFill>
                <a:srgbClr val="3333B3"/>
              </a:solidFill>
              <a:latin typeface="NimbusSanL-Regu"/>
            </a:endParaRPr>
          </a:p>
          <a:p>
            <a:r>
              <a:rPr lang="en-US" sz="2400" b="0" i="0" u="none" strike="noStrike" baseline="0" dirty="0">
                <a:solidFill>
                  <a:srgbClr val="3333B3"/>
                </a:solidFill>
                <a:latin typeface="CMSY10"/>
              </a:rPr>
              <a:t> </a:t>
            </a:r>
            <a:r>
              <a:rPr lang="cs-CZ" sz="2400" b="0" i="0" u="none" strike="noStrike" baseline="0" dirty="0">
                <a:solidFill>
                  <a:srgbClr val="3333B3"/>
                </a:solidFill>
                <a:latin typeface="CMSY10"/>
              </a:rPr>
              <a:t>- </a:t>
            </a:r>
            <a:r>
              <a:rPr lang="en-US" sz="2400" b="0" i="0" u="none" strike="noStrike" baseline="0" dirty="0">
                <a:solidFill>
                  <a:srgbClr val="000000"/>
                </a:solidFill>
                <a:latin typeface="NimbusSanL-Regu"/>
              </a:rPr>
              <a:t>Annoying, disturbing (moderate intensity, more depends on</a:t>
            </a:r>
            <a:r>
              <a:rPr lang="cs-CZ" sz="2400" b="0" i="0" u="none" strike="noStrike" baseline="0" dirty="0">
                <a:solidFill>
                  <a:srgbClr val="000000"/>
                </a:solidFill>
                <a:latin typeface="NimbusSanL-Regu"/>
              </a:rPr>
              <a:t> </a:t>
            </a:r>
            <a:r>
              <a:rPr lang="en-US" sz="2400" b="0" i="0" u="none" strike="noStrike" baseline="0" dirty="0">
                <a:solidFill>
                  <a:srgbClr val="000000"/>
                </a:solidFill>
                <a:latin typeface="NimbusSanL-Regu"/>
              </a:rPr>
              <a:t>character of activity)</a:t>
            </a:r>
            <a:endParaRPr lang="cs-CZ" sz="2400" b="0" i="0" u="none" strike="noStrike" baseline="0" dirty="0">
              <a:solidFill>
                <a:srgbClr val="000000"/>
              </a:solidFill>
              <a:latin typeface="NimbusSanL-Regu"/>
            </a:endParaRPr>
          </a:p>
          <a:p>
            <a:r>
              <a:rPr lang="cs-CZ" sz="2400" dirty="0">
                <a:solidFill>
                  <a:srgbClr val="000000"/>
                </a:solidFill>
                <a:latin typeface="NimbusSanL-Regu"/>
              </a:rPr>
              <a:t>  </a:t>
            </a:r>
            <a:r>
              <a:rPr lang="en-US" sz="2400" b="0" i="0" u="none" strike="noStrike" baseline="0" dirty="0">
                <a:solidFill>
                  <a:srgbClr val="000000"/>
                </a:solidFill>
                <a:latin typeface="NimbusSanL-Regu"/>
              </a:rPr>
              <a:t> disrupting communication</a:t>
            </a:r>
          </a:p>
          <a:p>
            <a:r>
              <a:rPr lang="en-US" sz="2400" b="0" i="0" u="none" strike="noStrike" baseline="0" dirty="0">
                <a:solidFill>
                  <a:srgbClr val="3333B3"/>
                </a:solidFill>
                <a:latin typeface="CMSY10"/>
              </a:rPr>
              <a:t> </a:t>
            </a:r>
            <a:r>
              <a:rPr lang="cs-CZ" sz="2400" b="0" i="0" u="none" strike="noStrike" baseline="0" dirty="0">
                <a:solidFill>
                  <a:srgbClr val="3333B3"/>
                </a:solidFill>
                <a:latin typeface="CMSY10"/>
              </a:rPr>
              <a:t>- </a:t>
            </a:r>
            <a:r>
              <a:rPr lang="en-US" sz="2400" b="0" i="0" u="none" strike="noStrike" baseline="0" dirty="0">
                <a:solidFill>
                  <a:srgbClr val="000000"/>
                </a:solidFill>
                <a:latin typeface="NimbusSanL-Regu"/>
              </a:rPr>
              <a:t>Harm mediated by ear apparatus - various psychosomatic</a:t>
            </a:r>
            <a:r>
              <a:rPr lang="cs-CZ" sz="2400" b="0" i="0" u="none" strike="noStrike" baseline="0" dirty="0">
                <a:solidFill>
                  <a:srgbClr val="000000"/>
                </a:solidFill>
                <a:latin typeface="NimbusSanL-Regu"/>
              </a:rPr>
              <a:t> and </a:t>
            </a:r>
            <a:r>
              <a:rPr lang="cs-CZ" sz="2400" b="0" i="0" u="none" strike="noStrike" baseline="0" dirty="0" err="1">
                <a:solidFill>
                  <a:srgbClr val="000000"/>
                </a:solidFill>
                <a:latin typeface="NimbusSanL-Regu"/>
              </a:rPr>
              <a:t>neurotic</a:t>
            </a:r>
            <a:r>
              <a:rPr lang="cs-CZ" sz="2400" b="0" i="0" u="none" strike="noStrike" baseline="0" dirty="0">
                <a:solidFill>
                  <a:srgbClr val="000000"/>
                </a:solidFill>
                <a:latin typeface="NimbusSanL-Regu"/>
              </a:rPr>
              <a:t> </a:t>
            </a:r>
            <a:r>
              <a:rPr lang="cs-CZ" sz="2400" b="0" i="0" u="none" strike="noStrike" baseline="0" dirty="0" err="1">
                <a:solidFill>
                  <a:srgbClr val="000000"/>
                </a:solidFill>
                <a:latin typeface="NimbusSanL-Regu"/>
              </a:rPr>
              <a:t>damage</a:t>
            </a:r>
            <a:endParaRPr lang="cs-CZ" sz="2400" b="0" i="0" u="none" strike="noStrike" baseline="0" dirty="0">
              <a:solidFill>
                <a:srgbClr val="000000"/>
              </a:solidFill>
              <a:latin typeface="NimbusSanL-Regu"/>
            </a:endParaRPr>
          </a:p>
          <a:p>
            <a:r>
              <a:rPr lang="en-US" sz="2400" b="0" i="0" u="none" strike="noStrike" baseline="0" dirty="0">
                <a:solidFill>
                  <a:srgbClr val="3333B3"/>
                </a:solidFill>
                <a:latin typeface="CMSY10"/>
              </a:rPr>
              <a:t> </a:t>
            </a:r>
            <a:r>
              <a:rPr lang="cs-CZ" sz="2400" b="0" i="0" u="none" strike="noStrike" baseline="0" dirty="0">
                <a:solidFill>
                  <a:srgbClr val="3333B3"/>
                </a:solidFill>
                <a:latin typeface="CMSY10"/>
              </a:rPr>
              <a:t>- </a:t>
            </a:r>
            <a:r>
              <a:rPr lang="en-US" sz="2400" b="0" i="0" u="none" strike="noStrike" baseline="0" dirty="0">
                <a:solidFill>
                  <a:srgbClr val="000000"/>
                </a:solidFill>
                <a:latin typeface="NimbusSanL-Regu"/>
              </a:rPr>
              <a:t>Damage of ear apparatus </a:t>
            </a:r>
            <a:endParaRPr lang="cs-CZ" sz="2400" b="0" i="0" u="none" strike="noStrike" baseline="0" dirty="0">
              <a:solidFill>
                <a:srgbClr val="000000"/>
              </a:solidFill>
              <a:latin typeface="NimbusSanL-Regu"/>
            </a:endParaRPr>
          </a:p>
          <a:p>
            <a:r>
              <a:rPr lang="cs-CZ" sz="2400" dirty="0">
                <a:solidFill>
                  <a:srgbClr val="000000"/>
                </a:solidFill>
                <a:latin typeface="NimbusSanL-Regu"/>
              </a:rPr>
              <a:t>	- </a:t>
            </a:r>
            <a:r>
              <a:rPr lang="en-US" sz="2400" b="0" i="0" u="none" strike="noStrike" baseline="0" dirty="0">
                <a:solidFill>
                  <a:srgbClr val="000000"/>
                </a:solidFill>
                <a:latin typeface="NimbusSanL-Regu"/>
              </a:rPr>
              <a:t>acute - acute trauma, damage</a:t>
            </a:r>
            <a:r>
              <a:rPr lang="cs-CZ" sz="2400" b="0" i="0" u="none" strike="noStrike" baseline="0" dirty="0">
                <a:solidFill>
                  <a:srgbClr val="000000"/>
                </a:solidFill>
                <a:latin typeface="NimbusSanL-Regu"/>
              </a:rPr>
              <a:t> </a:t>
            </a:r>
            <a:r>
              <a:rPr lang="en-US" sz="2400" b="0" i="0" u="none" strike="noStrike" baseline="0" dirty="0">
                <a:solidFill>
                  <a:srgbClr val="000000"/>
                </a:solidFill>
                <a:latin typeface="NimbusSanL-Regu"/>
              </a:rPr>
              <a:t>of middle ear plus</a:t>
            </a:r>
            <a:r>
              <a:rPr lang="cs-CZ" sz="2400" b="0" i="0" u="none" strike="noStrike" baseline="0" dirty="0">
                <a:solidFill>
                  <a:srgbClr val="000000"/>
                </a:solidFill>
                <a:latin typeface="NimbusSanL-Regu"/>
              </a:rPr>
              <a:t> </a:t>
            </a:r>
            <a:r>
              <a:rPr lang="cs-CZ" sz="2400" dirty="0">
                <a:solidFill>
                  <a:srgbClr val="000000"/>
                </a:solidFill>
                <a:latin typeface="NimbusSanL-Regu"/>
              </a:rPr>
              <a:t>e</a:t>
            </a:r>
            <a:r>
              <a:rPr lang="en-US" sz="2400" b="0" i="0" u="none" strike="noStrike" baseline="0" dirty="0" err="1">
                <a:solidFill>
                  <a:srgbClr val="000000"/>
                </a:solidFill>
                <a:latin typeface="NimbusSanL-Regu"/>
              </a:rPr>
              <a:t>ardrum</a:t>
            </a:r>
            <a:r>
              <a:rPr lang="en-US" sz="2400" b="0" i="0" u="none" strike="noStrike" baseline="0" dirty="0">
                <a:solidFill>
                  <a:srgbClr val="000000"/>
                </a:solidFill>
                <a:latin typeface="NimbusSanL-Regu"/>
              </a:rPr>
              <a:t>; </a:t>
            </a:r>
            <a:endParaRPr lang="cs-CZ" sz="2400" b="0" i="0" u="none" strike="noStrike" baseline="0" dirty="0">
              <a:solidFill>
                <a:srgbClr val="000000"/>
              </a:solidFill>
              <a:latin typeface="NimbusSanL-Regu"/>
            </a:endParaRPr>
          </a:p>
          <a:p>
            <a:r>
              <a:rPr lang="cs-CZ" sz="2400" dirty="0">
                <a:solidFill>
                  <a:srgbClr val="000000"/>
                </a:solidFill>
                <a:latin typeface="NimbusSanL-Regu"/>
              </a:rPr>
              <a:t>	- </a:t>
            </a:r>
            <a:r>
              <a:rPr lang="en-US" sz="2400" b="0" i="0" u="none" strike="noStrike" baseline="0" dirty="0">
                <a:solidFill>
                  <a:srgbClr val="000000"/>
                </a:solidFill>
                <a:latin typeface="NimbusSanL-Regu"/>
              </a:rPr>
              <a:t>chronical - damage of sense</a:t>
            </a:r>
            <a:r>
              <a:rPr lang="cs-CZ" sz="2400" b="0" i="0" u="none" strike="noStrike" baseline="0" dirty="0">
                <a:solidFill>
                  <a:srgbClr val="000000"/>
                </a:solidFill>
                <a:latin typeface="NimbusSanL-Regu"/>
              </a:rPr>
              <a:t> </a:t>
            </a:r>
            <a:r>
              <a:rPr lang="cs-CZ" sz="2400" b="0" i="0" u="none" strike="noStrike" baseline="0" dirty="0" err="1">
                <a:solidFill>
                  <a:srgbClr val="000000"/>
                </a:solidFill>
                <a:latin typeface="NimbusSanL-Regu"/>
              </a:rPr>
              <a:t>cells</a:t>
            </a:r>
            <a:endParaRPr lang="cs-CZ" sz="2400" b="0" i="0" u="none" strike="noStrike" baseline="0" dirty="0">
              <a:solidFill>
                <a:srgbClr val="000000"/>
              </a:solidFill>
              <a:latin typeface="NimbusSanL-Regu"/>
            </a:endParaRPr>
          </a:p>
          <a:p>
            <a:r>
              <a:rPr lang="en-US" sz="2400" b="0" i="0" u="none" strike="noStrike" baseline="0" dirty="0">
                <a:solidFill>
                  <a:srgbClr val="3333B3"/>
                </a:solidFill>
                <a:latin typeface="CMSY10"/>
              </a:rPr>
              <a:t> </a:t>
            </a:r>
            <a:r>
              <a:rPr lang="cs-CZ" sz="2400" b="0" i="0" u="none" strike="noStrike" baseline="0" dirty="0">
                <a:solidFill>
                  <a:srgbClr val="3333B3"/>
                </a:solidFill>
                <a:latin typeface="CMSY10"/>
              </a:rPr>
              <a:t>- </a:t>
            </a:r>
            <a:r>
              <a:rPr lang="en-US" sz="2400" b="0" i="0" u="none" strike="noStrike" baseline="0" dirty="0">
                <a:solidFill>
                  <a:srgbClr val="000000"/>
                </a:solidFill>
                <a:latin typeface="NimbusSanL-Regu"/>
              </a:rPr>
              <a:t>Damage of other tissues (using very high intensity)</a:t>
            </a:r>
            <a:endParaRPr lang="cs-CZ" sz="2400" dirty="0"/>
          </a:p>
        </p:txBody>
      </p:sp>
    </p:spTree>
    <p:extLst>
      <p:ext uri="{BB962C8B-B14F-4D97-AF65-F5344CB8AC3E}">
        <p14:creationId xmlns:p14="http://schemas.microsoft.com/office/powerpoint/2010/main" val="392135988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76045" y="1074510"/>
            <a:ext cx="11507638" cy="5139869"/>
          </a:xfrm>
          <a:prstGeom prst="rect">
            <a:avLst/>
          </a:prstGeom>
        </p:spPr>
        <p:txBody>
          <a:bodyPr wrap="square">
            <a:spAutoFit/>
          </a:bodyPr>
          <a:lstStyle/>
          <a:p>
            <a:pPr algn="ctr"/>
            <a:r>
              <a:rPr lang="cs-CZ" sz="3200" b="1" i="0" u="none" strike="noStrike" baseline="0" dirty="0" err="1">
                <a:solidFill>
                  <a:srgbClr val="3333B3"/>
                </a:solidFill>
                <a:latin typeface="NimbusSanL-Regu"/>
              </a:rPr>
              <a:t>Damage</a:t>
            </a:r>
            <a:r>
              <a:rPr lang="cs-CZ" sz="3200" b="1" i="0" u="none" strike="noStrike" baseline="0" dirty="0">
                <a:solidFill>
                  <a:srgbClr val="3333B3"/>
                </a:solidFill>
                <a:latin typeface="NimbusSanL-Regu"/>
              </a:rPr>
              <a:t> </a:t>
            </a:r>
            <a:r>
              <a:rPr lang="cs-CZ" sz="3200" b="1" i="0" u="none" strike="noStrike" baseline="0" dirty="0" err="1">
                <a:solidFill>
                  <a:srgbClr val="3333B3"/>
                </a:solidFill>
                <a:latin typeface="NimbusSanL-Regu"/>
              </a:rPr>
              <a:t>of</a:t>
            </a:r>
            <a:r>
              <a:rPr lang="cs-CZ" sz="3200" b="1" i="0" u="none" strike="noStrike" baseline="0" dirty="0">
                <a:solidFill>
                  <a:srgbClr val="3333B3"/>
                </a:solidFill>
                <a:latin typeface="NimbusSanL-Regu"/>
              </a:rPr>
              <a:t> </a:t>
            </a:r>
            <a:r>
              <a:rPr lang="cs-CZ" sz="3200" b="1" i="0" u="none" strike="noStrike" baseline="0" dirty="0" err="1">
                <a:solidFill>
                  <a:srgbClr val="3333B3"/>
                </a:solidFill>
                <a:latin typeface="NimbusSanL-Regu"/>
              </a:rPr>
              <a:t>hearing</a:t>
            </a:r>
            <a:endParaRPr lang="cs-CZ" sz="3200" b="1" i="0" u="none" strike="noStrike" baseline="0" dirty="0">
              <a:solidFill>
                <a:srgbClr val="3333B3"/>
              </a:solidFill>
              <a:latin typeface="NimbusSanL-Regu"/>
            </a:endParaRPr>
          </a:p>
          <a:p>
            <a:pPr algn="ctr"/>
            <a:endParaRPr lang="cs-CZ" sz="3200" b="1" i="0" u="none" strike="noStrike" baseline="0" dirty="0">
              <a:solidFill>
                <a:srgbClr val="3333B3"/>
              </a:solidFill>
              <a:latin typeface="NimbusSanL-Regu"/>
            </a:endParaRPr>
          </a:p>
          <a:p>
            <a:r>
              <a:rPr lang="cs-CZ" sz="2400" b="0" i="0" u="none" strike="noStrike" baseline="0" dirty="0">
                <a:solidFill>
                  <a:srgbClr val="000000"/>
                </a:solidFill>
                <a:latin typeface="NimbusSanL-Regu"/>
              </a:rPr>
              <a:t>- </a:t>
            </a:r>
            <a:r>
              <a:rPr lang="en-US" sz="2400" b="0" i="0" u="none" strike="noStrike" baseline="0" dirty="0">
                <a:solidFill>
                  <a:srgbClr val="000000"/>
                </a:solidFill>
                <a:latin typeface="NimbusSanL-Regu"/>
              </a:rPr>
              <a:t>On the edge of damage, in some cases it can </a:t>
            </a:r>
            <a:r>
              <a:rPr lang="cs-CZ" sz="2400" b="0" i="0" u="none" strike="noStrike" baseline="0" dirty="0" err="1">
                <a:solidFill>
                  <a:srgbClr val="000000"/>
                </a:solidFill>
                <a:latin typeface="NimbusSanL-Regu"/>
              </a:rPr>
              <a:t>still</a:t>
            </a:r>
            <a:r>
              <a:rPr lang="cs-CZ" sz="2400" b="0" i="0" u="none" strike="noStrike" baseline="0" dirty="0">
                <a:solidFill>
                  <a:srgbClr val="000000"/>
                </a:solidFill>
                <a:latin typeface="NimbusSanL-Regu"/>
              </a:rPr>
              <a:t> cause</a:t>
            </a:r>
            <a:r>
              <a:rPr lang="cs-CZ" sz="2400" b="0" i="0" u="none" strike="noStrike" dirty="0">
                <a:solidFill>
                  <a:srgbClr val="000000"/>
                </a:solidFill>
                <a:latin typeface="NimbusSanL-Regu"/>
              </a:rPr>
              <a:t> a </a:t>
            </a:r>
            <a:r>
              <a:rPr lang="cs-CZ" sz="2400" b="0" i="0" u="none" strike="noStrike" dirty="0" err="1">
                <a:solidFill>
                  <a:srgbClr val="000000"/>
                </a:solidFill>
                <a:latin typeface="NimbusSanL-Regu"/>
              </a:rPr>
              <a:t>problem</a:t>
            </a:r>
            <a:r>
              <a:rPr lang="en-US" sz="2400" b="0" i="0" u="none" strike="noStrike" baseline="0" dirty="0">
                <a:solidFill>
                  <a:srgbClr val="000000"/>
                </a:solidFill>
                <a:latin typeface="NimbusSanL-Regu"/>
              </a:rPr>
              <a:t>:</a:t>
            </a:r>
          </a:p>
          <a:p>
            <a:r>
              <a:rPr lang="cs-CZ" sz="2400" dirty="0">
                <a:solidFill>
                  <a:srgbClr val="000000"/>
                </a:solidFill>
                <a:latin typeface="NimbusSanL-Regu"/>
              </a:rPr>
              <a:t>  </a:t>
            </a:r>
            <a:r>
              <a:rPr lang="en-US" sz="2400" b="0" i="0" u="none" strike="noStrike" baseline="0" dirty="0">
                <a:solidFill>
                  <a:srgbClr val="000000"/>
                </a:solidFill>
                <a:latin typeface="NimbusSanL-Regu"/>
              </a:rPr>
              <a:t>higher intensity wave prevent interception of following</a:t>
            </a:r>
            <a:r>
              <a:rPr lang="cs-CZ" sz="2400" b="0" i="0" u="none" strike="noStrike" baseline="0" dirty="0">
                <a:solidFill>
                  <a:srgbClr val="000000"/>
                </a:solidFill>
                <a:latin typeface="NimbusSanL-Regu"/>
              </a:rPr>
              <a:t> </a:t>
            </a:r>
            <a:r>
              <a:rPr lang="en-US" sz="2400" b="0" i="0" u="none" strike="noStrike" baseline="0" dirty="0">
                <a:solidFill>
                  <a:srgbClr val="000000"/>
                </a:solidFill>
                <a:latin typeface="NimbusSanL-Regu"/>
              </a:rPr>
              <a:t>waves of lower intensity </a:t>
            </a:r>
            <a:endParaRPr lang="cs-CZ" sz="2400" b="0" i="0" u="none" strike="noStrike" baseline="0" dirty="0">
              <a:solidFill>
                <a:srgbClr val="000000"/>
              </a:solidFill>
              <a:latin typeface="NimbusSanL-Regu"/>
            </a:endParaRPr>
          </a:p>
          <a:p>
            <a:r>
              <a:rPr lang="cs-CZ" sz="2400" dirty="0">
                <a:solidFill>
                  <a:srgbClr val="000000"/>
                </a:solidFill>
                <a:latin typeface="NimbusSanL-Regu"/>
              </a:rPr>
              <a:t>  </a:t>
            </a:r>
            <a:r>
              <a:rPr lang="en-US" sz="2400" b="0" i="0" u="none" strike="noStrike" baseline="0" dirty="0">
                <a:solidFill>
                  <a:srgbClr val="000000"/>
                </a:solidFill>
                <a:latin typeface="NimbusSanL-Regu"/>
              </a:rPr>
              <a:t>(it is matter of fractions of</a:t>
            </a:r>
            <a:r>
              <a:rPr lang="cs-CZ" sz="2400" b="0" i="0" u="none" strike="noStrike" baseline="0" dirty="0">
                <a:solidFill>
                  <a:srgbClr val="000000"/>
                </a:solidFill>
                <a:latin typeface="NimbusSanL-Regu"/>
              </a:rPr>
              <a:t> </a:t>
            </a:r>
            <a:r>
              <a:rPr lang="cs-CZ" sz="2400" b="0" i="0" u="none" strike="noStrike" baseline="0" dirty="0" err="1">
                <a:solidFill>
                  <a:srgbClr val="000000"/>
                </a:solidFill>
                <a:latin typeface="NimbusSanL-Regu"/>
              </a:rPr>
              <a:t>seconds</a:t>
            </a:r>
            <a:r>
              <a:rPr lang="cs-CZ" sz="2400" b="0" i="0" u="none" strike="noStrike" baseline="0" dirty="0">
                <a:solidFill>
                  <a:srgbClr val="000000"/>
                </a:solidFill>
                <a:latin typeface="NimbusSanL-Regu"/>
              </a:rPr>
              <a:t>)</a:t>
            </a:r>
          </a:p>
          <a:p>
            <a:r>
              <a:rPr lang="en-US" sz="2400" b="0" i="0" u="none" strike="noStrike" baseline="0" dirty="0">
                <a:solidFill>
                  <a:srgbClr val="3333B3"/>
                </a:solidFill>
                <a:latin typeface="CMSY9"/>
              </a:rPr>
              <a:t> </a:t>
            </a:r>
            <a:r>
              <a:rPr lang="cs-CZ" sz="2400" b="0" i="0" u="none" strike="noStrike" baseline="0" dirty="0">
                <a:solidFill>
                  <a:srgbClr val="3333B3"/>
                </a:solidFill>
                <a:latin typeface="CMSY9"/>
              </a:rPr>
              <a:t>	- i</a:t>
            </a:r>
            <a:r>
              <a:rPr lang="en-US" sz="2400" b="0" i="0" u="none" strike="noStrike" baseline="0" dirty="0">
                <a:solidFill>
                  <a:srgbClr val="000000"/>
                </a:solidFill>
                <a:latin typeface="NimbusSanL-Regu"/>
              </a:rPr>
              <a:t>t can cover warning acoustic signal</a:t>
            </a:r>
            <a:r>
              <a:rPr lang="cs-CZ" sz="2400" b="0" i="0" u="none" strike="noStrike" baseline="0" dirty="0">
                <a:solidFill>
                  <a:srgbClr val="000000"/>
                </a:solidFill>
                <a:latin typeface="NimbusSanL-Regu"/>
              </a:rPr>
              <a:t>s</a:t>
            </a:r>
            <a:endParaRPr lang="en-US" sz="2400" b="0" i="0" u="none" strike="noStrike" baseline="0" dirty="0">
              <a:solidFill>
                <a:srgbClr val="000000"/>
              </a:solidFill>
              <a:latin typeface="NimbusSanL-Regu"/>
            </a:endParaRPr>
          </a:p>
          <a:p>
            <a:r>
              <a:rPr lang="cs-CZ" sz="2400" b="0" i="0" u="none" strike="noStrike" baseline="0" dirty="0">
                <a:solidFill>
                  <a:srgbClr val="3333B3"/>
                </a:solidFill>
                <a:latin typeface="CMSY9"/>
              </a:rPr>
              <a:t> 	- </a:t>
            </a:r>
            <a:r>
              <a:rPr lang="cs-CZ" sz="2400" b="0" i="0" u="none" strike="noStrike" baseline="0" dirty="0" err="1">
                <a:solidFill>
                  <a:srgbClr val="3333B3"/>
                </a:solidFill>
                <a:latin typeface="CMSY9"/>
              </a:rPr>
              <a:t>e</a:t>
            </a:r>
            <a:r>
              <a:rPr lang="cs-CZ" sz="2400" b="0" i="0" u="none" strike="noStrike" baseline="0" dirty="0" err="1">
                <a:solidFill>
                  <a:srgbClr val="000000"/>
                </a:solidFill>
                <a:latin typeface="NimbusSanL-Regu"/>
              </a:rPr>
              <a:t>xploitation</a:t>
            </a:r>
            <a:r>
              <a:rPr lang="cs-CZ" sz="2400" b="0" i="0" u="none" strike="noStrike" baseline="0" dirty="0">
                <a:solidFill>
                  <a:srgbClr val="000000"/>
                </a:solidFill>
                <a:latin typeface="NimbusSanL-Regu"/>
              </a:rPr>
              <a:t> – </a:t>
            </a:r>
            <a:r>
              <a:rPr lang="cs-CZ" sz="2400" b="0" i="0" u="none" strike="noStrike" baseline="0" dirty="0" err="1">
                <a:solidFill>
                  <a:srgbClr val="000000"/>
                </a:solidFill>
                <a:latin typeface="NimbusSanL-Regu"/>
              </a:rPr>
              <a:t>lossy</a:t>
            </a:r>
            <a:r>
              <a:rPr lang="cs-CZ" sz="2400" b="0" i="0" u="none" strike="noStrike" baseline="0" dirty="0">
                <a:solidFill>
                  <a:srgbClr val="000000"/>
                </a:solidFill>
                <a:latin typeface="NimbusSanL-Regu"/>
              </a:rPr>
              <a:t> data </a:t>
            </a:r>
            <a:r>
              <a:rPr lang="cs-CZ" sz="2400" b="0" i="0" u="none" strike="noStrike" baseline="0" dirty="0" err="1">
                <a:solidFill>
                  <a:srgbClr val="000000"/>
                </a:solidFill>
                <a:latin typeface="NimbusSanL-Regu"/>
              </a:rPr>
              <a:t>compression</a:t>
            </a:r>
            <a:r>
              <a:rPr lang="cs-CZ" sz="2400" b="0" i="0" u="none" strike="noStrike" baseline="0" dirty="0">
                <a:solidFill>
                  <a:srgbClr val="000000"/>
                </a:solidFill>
                <a:latin typeface="NimbusSanL-Regu"/>
              </a:rPr>
              <a:t> </a:t>
            </a:r>
            <a:r>
              <a:rPr lang="cs-CZ" sz="2400" b="0" i="0" u="none" strike="noStrike" baseline="0" dirty="0" err="1">
                <a:solidFill>
                  <a:srgbClr val="000000"/>
                </a:solidFill>
                <a:latin typeface="NimbusSanL-Regu"/>
              </a:rPr>
              <a:t>sound</a:t>
            </a:r>
            <a:r>
              <a:rPr lang="cs-CZ" sz="2400" b="0" i="0" u="none" strike="noStrike" baseline="0" dirty="0">
                <a:solidFill>
                  <a:srgbClr val="000000"/>
                </a:solidFill>
                <a:latin typeface="NimbusSanL-Regu"/>
              </a:rPr>
              <a:t> </a:t>
            </a:r>
            <a:r>
              <a:rPr lang="cs-CZ" sz="2400" b="0" i="0" u="none" strike="noStrike" baseline="0" dirty="0" err="1">
                <a:solidFill>
                  <a:srgbClr val="000000"/>
                </a:solidFill>
                <a:latin typeface="NimbusSanL-Regu"/>
              </a:rPr>
              <a:t>formats</a:t>
            </a:r>
            <a:r>
              <a:rPr lang="cs-CZ" sz="2400" b="0" i="0" u="none" strike="noStrike" baseline="0" dirty="0">
                <a:solidFill>
                  <a:srgbClr val="000000"/>
                </a:solidFill>
                <a:latin typeface="NimbusSanL-Regu"/>
              </a:rPr>
              <a:t>, </a:t>
            </a:r>
            <a:r>
              <a:rPr lang="cs-CZ" sz="2400" b="0" i="0" u="none" strike="noStrike" baseline="0" dirty="0" err="1">
                <a:solidFill>
                  <a:srgbClr val="000000"/>
                </a:solidFill>
                <a:latin typeface="NimbusSanL-Regu"/>
              </a:rPr>
              <a:t>e.g</a:t>
            </a:r>
            <a:r>
              <a:rPr lang="cs-CZ" sz="2400" b="0" i="0" u="none" strike="noStrike" baseline="0" dirty="0">
                <a:solidFill>
                  <a:srgbClr val="000000"/>
                </a:solidFill>
                <a:latin typeface="NimbusSanL-Regu"/>
              </a:rPr>
              <a:t>. </a:t>
            </a:r>
            <a:r>
              <a:rPr lang="cs-CZ" sz="2400" dirty="0">
                <a:solidFill>
                  <a:srgbClr val="000000"/>
                </a:solidFill>
                <a:latin typeface="NimbusSanL-Regu"/>
              </a:rPr>
              <a:t>MP</a:t>
            </a:r>
            <a:r>
              <a:rPr lang="cs-CZ" sz="2400" b="0" i="0" u="none" strike="noStrike" baseline="0" dirty="0">
                <a:solidFill>
                  <a:srgbClr val="000000"/>
                </a:solidFill>
                <a:latin typeface="NimbusSanL-Regu"/>
              </a:rPr>
              <a:t>3</a:t>
            </a:r>
          </a:p>
          <a:p>
            <a:endParaRPr lang="cs-CZ" sz="2400" dirty="0">
              <a:solidFill>
                <a:srgbClr val="3333B3"/>
              </a:solidFill>
              <a:latin typeface="CMSY10"/>
            </a:endParaRPr>
          </a:p>
          <a:p>
            <a:r>
              <a:rPr lang="cs-CZ" sz="2400" b="0" i="0" u="none" strike="noStrike" baseline="0" dirty="0">
                <a:solidFill>
                  <a:srgbClr val="000000"/>
                </a:solidFill>
                <a:latin typeface="NimbusSanL-Regu"/>
              </a:rPr>
              <a:t>-  </a:t>
            </a:r>
            <a:r>
              <a:rPr lang="en-US" sz="2400" b="0" i="0" u="none" strike="noStrike" baseline="0" dirty="0">
                <a:solidFill>
                  <a:srgbClr val="000000"/>
                </a:solidFill>
                <a:latin typeface="NimbusSanL-Regu"/>
              </a:rPr>
              <a:t>Deafening – shift of sound threshold for tens of minutes or</a:t>
            </a:r>
            <a:r>
              <a:rPr lang="cs-CZ" sz="2400" b="0" i="0" u="none" strike="noStrike" baseline="0" dirty="0">
                <a:solidFill>
                  <a:srgbClr val="000000"/>
                </a:solidFill>
                <a:latin typeface="NimbusSanL-Regu"/>
              </a:rPr>
              <a:t> </a:t>
            </a:r>
            <a:r>
              <a:rPr lang="cs-CZ" sz="2400" b="0" i="0" u="none" strike="noStrike" baseline="0" dirty="0" err="1">
                <a:solidFill>
                  <a:srgbClr val="000000"/>
                </a:solidFill>
                <a:latin typeface="NimbusSanL-Regu"/>
              </a:rPr>
              <a:t>hours</a:t>
            </a:r>
            <a:endParaRPr lang="cs-CZ" sz="2400" b="0" i="0" u="none" strike="noStrike" baseline="0" dirty="0">
              <a:solidFill>
                <a:srgbClr val="000000"/>
              </a:solidFill>
              <a:latin typeface="NimbusSanL-Regu"/>
            </a:endParaRPr>
          </a:p>
          <a:p>
            <a:r>
              <a:rPr lang="cs-CZ" sz="2400" b="0" i="0" u="none" strike="noStrike" baseline="0" dirty="0">
                <a:solidFill>
                  <a:srgbClr val="3333B3"/>
                </a:solidFill>
                <a:latin typeface="CMSY10"/>
              </a:rPr>
              <a:t>- </a:t>
            </a:r>
            <a:r>
              <a:rPr lang="en-US" sz="2400" b="0" i="0" u="none" strike="noStrike" baseline="0" dirty="0">
                <a:solidFill>
                  <a:srgbClr val="3333B3"/>
                </a:solidFill>
                <a:latin typeface="CMSY10"/>
              </a:rPr>
              <a:t> </a:t>
            </a:r>
            <a:r>
              <a:rPr lang="en-US" sz="2400" b="0" i="0" u="none" strike="noStrike" baseline="0" dirty="0">
                <a:solidFill>
                  <a:srgbClr val="000000"/>
                </a:solidFill>
                <a:latin typeface="NimbusSanL-Regu"/>
              </a:rPr>
              <a:t>Acoustic trauma – physical resilience of ear was</a:t>
            </a:r>
            <a:r>
              <a:rPr lang="cs-CZ" sz="2400" b="0" i="0" u="none" strike="noStrike" baseline="0" dirty="0">
                <a:solidFill>
                  <a:srgbClr val="000000"/>
                </a:solidFill>
                <a:latin typeface="NimbusSanL-Regu"/>
              </a:rPr>
              <a:t> </a:t>
            </a:r>
            <a:r>
              <a:rPr lang="cs-CZ" sz="2400" b="0" i="0" u="none" strike="noStrike" baseline="0" dirty="0" err="1">
                <a:solidFill>
                  <a:srgbClr val="000000"/>
                </a:solidFill>
                <a:latin typeface="NimbusSanL-Regu"/>
              </a:rPr>
              <a:t>exceeded</a:t>
            </a:r>
            <a:r>
              <a:rPr lang="cs-CZ" sz="2400" b="0" i="0" u="none" strike="noStrike" baseline="0" dirty="0">
                <a:solidFill>
                  <a:srgbClr val="000000"/>
                </a:solidFill>
                <a:latin typeface="NimbusSanL-Regu"/>
              </a:rPr>
              <a:t> (</a:t>
            </a:r>
            <a:r>
              <a:rPr lang="cs-CZ" sz="2400" b="0" i="0" u="none" strike="noStrike" baseline="0" dirty="0" err="1">
                <a:solidFill>
                  <a:srgbClr val="000000"/>
                </a:solidFill>
                <a:latin typeface="NimbusSanL-Regu"/>
              </a:rPr>
              <a:t>mainly</a:t>
            </a:r>
            <a:r>
              <a:rPr lang="cs-CZ" sz="2400" b="0" i="0" u="none" strike="noStrike" baseline="0" dirty="0">
                <a:solidFill>
                  <a:srgbClr val="000000"/>
                </a:solidFill>
                <a:latin typeface="NimbusSanL-Regu"/>
              </a:rPr>
              <a:t> </a:t>
            </a:r>
            <a:r>
              <a:rPr lang="cs-CZ" sz="2400" b="0" i="0" u="none" strike="noStrike" baseline="0" dirty="0" err="1">
                <a:solidFill>
                  <a:srgbClr val="000000"/>
                </a:solidFill>
                <a:latin typeface="NimbusSanL-Regu"/>
              </a:rPr>
              <a:t>middle</a:t>
            </a:r>
            <a:r>
              <a:rPr lang="cs-CZ" sz="2400" b="0" i="0" u="none" strike="noStrike" baseline="0" dirty="0">
                <a:solidFill>
                  <a:srgbClr val="000000"/>
                </a:solidFill>
                <a:latin typeface="NimbusSanL-Regu"/>
              </a:rPr>
              <a:t> </a:t>
            </a:r>
            <a:r>
              <a:rPr lang="cs-CZ" sz="2400" b="0" i="0" u="none" strike="noStrike" baseline="0" dirty="0" err="1">
                <a:solidFill>
                  <a:srgbClr val="000000"/>
                </a:solidFill>
                <a:latin typeface="NimbusSanL-Regu"/>
              </a:rPr>
              <a:t>ear</a:t>
            </a:r>
            <a:r>
              <a:rPr lang="cs-CZ" sz="2400" b="0" i="0" u="none" strike="noStrike" baseline="0" dirty="0">
                <a:solidFill>
                  <a:srgbClr val="000000"/>
                </a:solidFill>
                <a:latin typeface="NimbusSanL-Regu"/>
              </a:rPr>
              <a:t>)</a:t>
            </a:r>
          </a:p>
          <a:p>
            <a:r>
              <a:rPr lang="cs-CZ" sz="2400" dirty="0">
                <a:solidFill>
                  <a:srgbClr val="3333B3"/>
                </a:solidFill>
                <a:latin typeface="CMSY10"/>
              </a:rPr>
              <a:t> - </a:t>
            </a:r>
            <a:r>
              <a:rPr lang="en-US" sz="2400" b="0" i="0" u="none" strike="noStrike" baseline="0" dirty="0">
                <a:solidFill>
                  <a:srgbClr val="000000"/>
                </a:solidFill>
                <a:latin typeface="NimbusSanL-Regu"/>
              </a:rPr>
              <a:t>Chronical irreversible damage of hearing – </a:t>
            </a:r>
            <a:r>
              <a:rPr lang="cs-CZ" sz="2400" b="0" i="0" u="none" strike="noStrike" baseline="0" dirty="0" err="1">
                <a:solidFill>
                  <a:srgbClr val="000000"/>
                </a:solidFill>
                <a:latin typeface="NimbusSanL-Regu"/>
              </a:rPr>
              <a:t>after</a:t>
            </a:r>
            <a:r>
              <a:rPr lang="cs-CZ" sz="2400" b="0" i="0" u="none" strike="noStrike" baseline="0" dirty="0">
                <a:solidFill>
                  <a:srgbClr val="000000"/>
                </a:solidFill>
                <a:latin typeface="NimbusSanL-Regu"/>
              </a:rPr>
              <a:t> </a:t>
            </a:r>
            <a:r>
              <a:rPr lang="en-US" sz="2400" b="0" i="0" u="none" strike="noStrike" baseline="0" dirty="0">
                <a:solidFill>
                  <a:srgbClr val="000000"/>
                </a:solidFill>
                <a:latin typeface="NimbusSanL-Regu"/>
              </a:rPr>
              <a:t>long-lasting</a:t>
            </a:r>
            <a:r>
              <a:rPr lang="cs-CZ" sz="2400" b="0" i="0" u="none" strike="noStrike" baseline="0" dirty="0">
                <a:solidFill>
                  <a:srgbClr val="000000"/>
                </a:solidFill>
                <a:latin typeface="NimbusSanL-Regu"/>
              </a:rPr>
              <a:t> </a:t>
            </a:r>
            <a:r>
              <a:rPr lang="en-US" sz="2400" b="0" i="0" u="none" strike="noStrike" baseline="0" dirty="0">
                <a:solidFill>
                  <a:srgbClr val="000000"/>
                </a:solidFill>
                <a:latin typeface="NimbusSanL-Regu"/>
              </a:rPr>
              <a:t>impact of high </a:t>
            </a:r>
            <a:endParaRPr lang="cs-CZ" sz="2400" b="0" i="0" u="none" strike="noStrike" baseline="0" dirty="0">
              <a:solidFill>
                <a:srgbClr val="000000"/>
              </a:solidFill>
              <a:latin typeface="NimbusSanL-Regu"/>
            </a:endParaRPr>
          </a:p>
          <a:p>
            <a:r>
              <a:rPr lang="cs-CZ" sz="2400" dirty="0">
                <a:solidFill>
                  <a:srgbClr val="000000"/>
                </a:solidFill>
                <a:latin typeface="NimbusSanL-Regu"/>
              </a:rPr>
              <a:t>   </a:t>
            </a:r>
            <a:r>
              <a:rPr lang="en-US" sz="2400" b="0" i="0" u="none" strike="noStrike" baseline="0" dirty="0">
                <a:solidFill>
                  <a:srgbClr val="000000"/>
                </a:solidFill>
                <a:latin typeface="NimbusSanL-Regu"/>
              </a:rPr>
              <a:t>intensities (months or years, very high</a:t>
            </a:r>
            <a:r>
              <a:rPr lang="cs-CZ" sz="2400" b="0" i="0" u="none" strike="noStrike" baseline="0" dirty="0">
                <a:solidFill>
                  <a:srgbClr val="000000"/>
                </a:solidFill>
                <a:latin typeface="NimbusSanL-Regu"/>
              </a:rPr>
              <a:t> </a:t>
            </a:r>
            <a:r>
              <a:rPr lang="en-US" sz="2400" b="0" i="0" u="none" strike="noStrike" baseline="0" dirty="0">
                <a:solidFill>
                  <a:srgbClr val="000000"/>
                </a:solidFill>
                <a:latin typeface="NimbusSanL-Regu"/>
              </a:rPr>
              <a:t>inter-individual differences): target tissue is</a:t>
            </a:r>
            <a:endParaRPr lang="cs-CZ" sz="2400" b="0" i="0" u="none" strike="noStrike" baseline="0" dirty="0">
              <a:solidFill>
                <a:srgbClr val="000000"/>
              </a:solidFill>
              <a:latin typeface="NimbusSanL-Regu"/>
            </a:endParaRPr>
          </a:p>
          <a:p>
            <a:r>
              <a:rPr lang="cs-CZ" sz="2400" dirty="0">
                <a:solidFill>
                  <a:srgbClr val="000000"/>
                </a:solidFill>
                <a:latin typeface="NimbusSanL-Regu"/>
              </a:rPr>
              <a:t>  </a:t>
            </a:r>
            <a:r>
              <a:rPr lang="en-US" sz="2400" b="0" i="0" u="none" strike="noStrike" baseline="0" dirty="0">
                <a:solidFill>
                  <a:srgbClr val="000000"/>
                </a:solidFill>
                <a:latin typeface="NimbusSanL-Regu"/>
              </a:rPr>
              <a:t> sense</a:t>
            </a:r>
            <a:r>
              <a:rPr lang="cs-CZ" sz="2400" b="0" i="0" u="none" strike="noStrike" baseline="0" dirty="0">
                <a:solidFill>
                  <a:srgbClr val="000000"/>
                </a:solidFill>
                <a:latin typeface="NimbusSanL-Regu"/>
              </a:rPr>
              <a:t> </a:t>
            </a:r>
            <a:r>
              <a:rPr lang="en-US" sz="2400" b="0" i="0" u="none" strike="noStrike" baseline="0" dirty="0">
                <a:solidFill>
                  <a:srgbClr val="000000"/>
                </a:solidFill>
                <a:latin typeface="NimbusSanL-Regu"/>
              </a:rPr>
              <a:t>epithelium in the inner ear</a:t>
            </a:r>
            <a:endParaRPr lang="cs-CZ" sz="2400" dirty="0"/>
          </a:p>
        </p:txBody>
      </p:sp>
    </p:spTree>
    <p:extLst>
      <p:ext uri="{BB962C8B-B14F-4D97-AF65-F5344CB8AC3E}">
        <p14:creationId xmlns:p14="http://schemas.microsoft.com/office/powerpoint/2010/main" val="161417144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621104" y="748182"/>
            <a:ext cx="11231592" cy="5139869"/>
          </a:xfrm>
          <a:prstGeom prst="rect">
            <a:avLst/>
          </a:prstGeom>
        </p:spPr>
        <p:txBody>
          <a:bodyPr wrap="square">
            <a:spAutoFit/>
          </a:bodyPr>
          <a:lstStyle/>
          <a:p>
            <a:pPr algn="ctr"/>
            <a:r>
              <a:rPr lang="en-US" sz="3200" b="1" i="0" u="none" strike="noStrike" baseline="0" dirty="0">
                <a:solidFill>
                  <a:srgbClr val="3333B3"/>
                </a:solidFill>
                <a:latin typeface="NimbusSanL-Regu"/>
              </a:rPr>
              <a:t>Overall impact on nerve system</a:t>
            </a:r>
            <a:endParaRPr lang="cs-CZ" sz="3200" b="1" i="0" u="none" strike="noStrike" baseline="0" dirty="0">
              <a:solidFill>
                <a:srgbClr val="3333B3"/>
              </a:solidFill>
              <a:latin typeface="NimbusSanL-Regu"/>
            </a:endParaRPr>
          </a:p>
          <a:p>
            <a:pPr algn="ctr"/>
            <a:endParaRPr lang="en-US" sz="3200" b="1" i="0" u="none" strike="noStrike" baseline="0" dirty="0">
              <a:solidFill>
                <a:srgbClr val="3333B3"/>
              </a:solidFill>
              <a:latin typeface="NimbusSanL-Regu"/>
            </a:endParaRPr>
          </a:p>
          <a:p>
            <a:r>
              <a:rPr lang="cs-CZ" sz="2400" b="0" i="0" u="none" strike="noStrike" baseline="0" dirty="0" err="1">
                <a:solidFill>
                  <a:srgbClr val="3333B3"/>
                </a:solidFill>
                <a:latin typeface="NimbusSanL-Regu"/>
              </a:rPr>
              <a:t>It</a:t>
            </a:r>
            <a:r>
              <a:rPr lang="cs-CZ" sz="2400" b="0" i="0" u="none" strike="noStrike" baseline="0" dirty="0">
                <a:solidFill>
                  <a:srgbClr val="3333B3"/>
                </a:solidFill>
                <a:latin typeface="NimbusSanL-Regu"/>
              </a:rPr>
              <a:t> </a:t>
            </a:r>
            <a:r>
              <a:rPr lang="cs-CZ" sz="2400" b="0" i="0" u="none" strike="noStrike" baseline="0" dirty="0" err="1">
                <a:solidFill>
                  <a:srgbClr val="3333B3"/>
                </a:solidFill>
                <a:latin typeface="NimbusSanL-Regu"/>
              </a:rPr>
              <a:t>can</a:t>
            </a:r>
            <a:r>
              <a:rPr lang="cs-CZ" sz="2400" b="0" i="0" u="none" strike="noStrike" baseline="0" dirty="0">
                <a:solidFill>
                  <a:srgbClr val="3333B3"/>
                </a:solidFill>
                <a:latin typeface="NimbusSanL-Regu"/>
              </a:rPr>
              <a:t> cause</a:t>
            </a:r>
          </a:p>
          <a:p>
            <a:endParaRPr lang="cs-CZ" sz="2400" b="0" i="0" u="none" strike="noStrike" baseline="0" dirty="0">
              <a:solidFill>
                <a:srgbClr val="3333B3"/>
              </a:solidFill>
              <a:latin typeface="NimbusSanL-Regu"/>
            </a:endParaRPr>
          </a:p>
          <a:p>
            <a:r>
              <a:rPr lang="cs-CZ" sz="2400" b="0" i="0" u="none" strike="noStrike" baseline="0" dirty="0" err="1">
                <a:solidFill>
                  <a:srgbClr val="3333B3"/>
                </a:solidFill>
                <a:latin typeface="NimbusSanL-Regu"/>
              </a:rPr>
              <a:t>mental</a:t>
            </a:r>
            <a:r>
              <a:rPr lang="cs-CZ" sz="2400" b="0" i="0" u="none" strike="noStrike" baseline="0" dirty="0">
                <a:solidFill>
                  <a:srgbClr val="3333B3"/>
                </a:solidFill>
                <a:latin typeface="NimbusSanL-Regu"/>
              </a:rPr>
              <a:t> stress </a:t>
            </a:r>
            <a:r>
              <a:rPr lang="cs-CZ" sz="2400" b="0" i="0" u="none" strike="noStrike" baseline="0" dirty="0">
                <a:solidFill>
                  <a:srgbClr val="000000"/>
                </a:solidFill>
                <a:latin typeface="NimbusSanL-Regu"/>
              </a:rPr>
              <a:t>(</a:t>
            </a:r>
            <a:r>
              <a:rPr lang="cs-CZ" sz="2400" b="0" i="0" u="none" strike="noStrike" baseline="0" dirty="0" err="1">
                <a:solidFill>
                  <a:srgbClr val="000000"/>
                </a:solidFill>
                <a:latin typeface="NimbusSanL-Regu"/>
              </a:rPr>
              <a:t>generally</a:t>
            </a:r>
            <a:r>
              <a:rPr lang="cs-CZ" sz="2400" b="0" i="0" u="none" strike="noStrike" baseline="0" dirty="0">
                <a:solidFill>
                  <a:srgbClr val="000000"/>
                </a:solidFill>
                <a:latin typeface="NimbusSanL-Regu"/>
              </a:rPr>
              <a:t>)</a:t>
            </a:r>
          </a:p>
          <a:p>
            <a:r>
              <a:rPr lang="en-US" sz="2400" b="0" i="0" u="none" strike="noStrike" baseline="0" dirty="0">
                <a:solidFill>
                  <a:srgbClr val="3333B3"/>
                </a:solidFill>
                <a:latin typeface="NimbusSanL-Regu"/>
              </a:rPr>
              <a:t>neurotic manifestations </a:t>
            </a:r>
            <a:r>
              <a:rPr lang="cs-CZ" sz="2400" b="0" i="0" u="none" strike="noStrike" baseline="0" dirty="0">
                <a:solidFill>
                  <a:srgbClr val="3333B3"/>
                </a:solidFill>
                <a:latin typeface="NimbusSanL-Regu"/>
              </a:rPr>
              <a:t>- </a:t>
            </a:r>
            <a:r>
              <a:rPr lang="en-US" sz="2400" b="0" i="0" u="none" strike="noStrike" baseline="0" dirty="0">
                <a:solidFill>
                  <a:srgbClr val="000000"/>
                </a:solidFill>
                <a:latin typeface="NimbusSanL-Regu"/>
              </a:rPr>
              <a:t>mainly sleep disorder, feeling of</a:t>
            </a:r>
            <a:r>
              <a:rPr lang="cs-CZ" sz="2400" b="0" i="0" u="none" strike="noStrike" baseline="0" dirty="0">
                <a:solidFill>
                  <a:srgbClr val="000000"/>
                </a:solidFill>
                <a:latin typeface="NimbusSanL-Regu"/>
              </a:rPr>
              <a:t> </a:t>
            </a:r>
            <a:r>
              <a:rPr lang="en-US" sz="2400" b="0" i="0" u="none" strike="noStrike" baseline="0" dirty="0">
                <a:solidFill>
                  <a:srgbClr val="000000"/>
                </a:solidFill>
                <a:latin typeface="NimbusSanL-Regu"/>
              </a:rPr>
              <a:t>tension, and failure of concentration</a:t>
            </a:r>
          </a:p>
          <a:p>
            <a:r>
              <a:rPr lang="cs-CZ" sz="2400" b="0" i="0" u="none" strike="noStrike" baseline="0" dirty="0">
                <a:solidFill>
                  <a:srgbClr val="3333B3"/>
                </a:solidFill>
                <a:latin typeface="NimbusSanL-Regu"/>
              </a:rPr>
              <a:t>	</a:t>
            </a:r>
            <a:r>
              <a:rPr lang="en-US" sz="2400" b="0" i="0" u="none" strike="noStrike" baseline="0" dirty="0">
                <a:solidFill>
                  <a:srgbClr val="3333B3"/>
                </a:solidFill>
                <a:latin typeface="NimbusSanL-Regu"/>
              </a:rPr>
              <a:t>neurosis </a:t>
            </a:r>
            <a:r>
              <a:rPr lang="en-US" sz="2400" b="0" i="0" u="none" strike="noStrike" baseline="0" dirty="0">
                <a:solidFill>
                  <a:srgbClr val="000000"/>
                </a:solidFill>
                <a:latin typeface="NimbusSanL-Regu"/>
              </a:rPr>
              <a:t>varied neurotic and somatic symptomatology</a:t>
            </a:r>
            <a:endParaRPr lang="cs-CZ" sz="2400" b="0" i="0" u="none" strike="noStrike" baseline="0" dirty="0">
              <a:solidFill>
                <a:srgbClr val="000000"/>
              </a:solidFill>
              <a:latin typeface="NimbusSanL-Regu"/>
            </a:endParaRPr>
          </a:p>
          <a:p>
            <a:endParaRPr lang="en-US" sz="2400" b="0" i="0" u="none" strike="noStrike" baseline="0" dirty="0">
              <a:solidFill>
                <a:srgbClr val="000000"/>
              </a:solidFill>
              <a:latin typeface="NimbusSanL-Regu"/>
            </a:endParaRPr>
          </a:p>
          <a:p>
            <a:r>
              <a:rPr lang="en-US" sz="2400" b="0" i="0" u="none" strike="noStrike" baseline="0" dirty="0">
                <a:solidFill>
                  <a:srgbClr val="3333B3"/>
                </a:solidFill>
                <a:latin typeface="NimbusSanL-Regu"/>
              </a:rPr>
              <a:t>It can make worse</a:t>
            </a:r>
            <a:r>
              <a:rPr lang="cs-CZ" sz="2400" b="0" i="0" u="none" strike="noStrike" baseline="0" dirty="0">
                <a:solidFill>
                  <a:srgbClr val="3333B3"/>
                </a:solidFill>
                <a:latin typeface="NimbusSanL-Regu"/>
              </a:rPr>
              <a:t> </a:t>
            </a:r>
            <a:r>
              <a:rPr lang="cs-CZ" sz="2400" b="0" i="0" u="none" strike="noStrike" baseline="0" dirty="0" err="1">
                <a:solidFill>
                  <a:srgbClr val="3333B3"/>
                </a:solidFill>
                <a:latin typeface="NimbusSanL-Regu"/>
              </a:rPr>
              <a:t>or</a:t>
            </a:r>
            <a:r>
              <a:rPr lang="en-US" sz="2400" b="0" i="0" u="none" strike="noStrike" baseline="0" dirty="0">
                <a:solidFill>
                  <a:srgbClr val="3333B3"/>
                </a:solidFill>
                <a:latin typeface="NimbusSanL-Regu"/>
              </a:rPr>
              <a:t> provoke crises</a:t>
            </a:r>
            <a:endParaRPr lang="cs-CZ" sz="2400" b="0" i="0" u="none" strike="noStrike" baseline="0" dirty="0">
              <a:solidFill>
                <a:srgbClr val="3333B3"/>
              </a:solidFill>
              <a:latin typeface="NimbusSanL-Regu"/>
            </a:endParaRPr>
          </a:p>
          <a:p>
            <a:endParaRPr lang="en-US" sz="2400" b="0" i="0" u="none" strike="noStrike" baseline="0" dirty="0">
              <a:solidFill>
                <a:srgbClr val="3333B3"/>
              </a:solidFill>
              <a:latin typeface="NimbusSanL-Regu"/>
            </a:endParaRPr>
          </a:p>
          <a:p>
            <a:r>
              <a:rPr lang="en-US" sz="2400" b="0" i="0" u="none" strike="noStrike" baseline="0" dirty="0">
                <a:solidFill>
                  <a:srgbClr val="3333B3"/>
                </a:solidFill>
                <a:latin typeface="NimbusSanL-Regu"/>
              </a:rPr>
              <a:t>psychosis </a:t>
            </a:r>
            <a:r>
              <a:rPr lang="cs-CZ" sz="2400" b="0" i="0" u="none" strike="noStrike" baseline="0" dirty="0">
                <a:solidFill>
                  <a:srgbClr val="3333B3"/>
                </a:solidFill>
                <a:latin typeface="NimbusSanL-Regu"/>
              </a:rPr>
              <a:t>- </a:t>
            </a:r>
            <a:r>
              <a:rPr lang="en-US" sz="2400" b="0" i="0" u="none" strike="noStrike" baseline="0" dirty="0">
                <a:solidFill>
                  <a:srgbClr val="000000"/>
                </a:solidFill>
                <a:latin typeface="NimbusSanL-Regu"/>
              </a:rPr>
              <a:t>make </a:t>
            </a:r>
            <a:r>
              <a:rPr lang="cs-CZ" sz="2400" b="0" i="0" u="none" strike="noStrike" baseline="0" dirty="0" err="1">
                <a:solidFill>
                  <a:srgbClr val="000000"/>
                </a:solidFill>
                <a:latin typeface="NimbusSanL-Regu"/>
              </a:rPr>
              <a:t>their</a:t>
            </a:r>
            <a:r>
              <a:rPr lang="cs-CZ" sz="2400" b="0" i="0" u="none" strike="noStrike" baseline="0" dirty="0">
                <a:solidFill>
                  <a:srgbClr val="000000"/>
                </a:solidFill>
                <a:latin typeface="NimbusSanL-Regu"/>
              </a:rPr>
              <a:t> </a:t>
            </a:r>
            <a:r>
              <a:rPr lang="en-US" sz="2400" b="0" i="0" u="none" strike="noStrike" baseline="0" dirty="0">
                <a:solidFill>
                  <a:srgbClr val="000000"/>
                </a:solidFill>
                <a:latin typeface="NimbusSanL-Regu"/>
              </a:rPr>
              <a:t>course generally worse</a:t>
            </a:r>
          </a:p>
          <a:p>
            <a:r>
              <a:rPr lang="en-US" sz="2400" b="0" i="0" u="none" strike="noStrike" baseline="0" dirty="0">
                <a:solidFill>
                  <a:srgbClr val="3333B3"/>
                </a:solidFill>
                <a:latin typeface="NimbusSanL-Regu"/>
              </a:rPr>
              <a:t>epilepsy </a:t>
            </a:r>
            <a:r>
              <a:rPr lang="cs-CZ" sz="2400" b="0" i="0" u="none" strike="noStrike" baseline="0" dirty="0">
                <a:solidFill>
                  <a:srgbClr val="3333B3"/>
                </a:solidFill>
                <a:latin typeface="NimbusSanL-Regu"/>
              </a:rPr>
              <a:t>- </a:t>
            </a:r>
            <a:r>
              <a:rPr lang="en-US" sz="2400" b="0" i="0" u="none" strike="noStrike" baseline="0" dirty="0">
                <a:solidFill>
                  <a:srgbClr val="000000"/>
                </a:solidFill>
                <a:latin typeface="NimbusSanL-Regu"/>
              </a:rPr>
              <a:t>it can cause acute seizure</a:t>
            </a:r>
            <a:endParaRPr lang="cs-CZ" sz="2400" dirty="0"/>
          </a:p>
        </p:txBody>
      </p:sp>
    </p:spTree>
    <p:extLst>
      <p:ext uri="{BB962C8B-B14F-4D97-AF65-F5344CB8AC3E}">
        <p14:creationId xmlns:p14="http://schemas.microsoft.com/office/powerpoint/2010/main" val="306287290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454324" y="1263372"/>
            <a:ext cx="11283351" cy="3293209"/>
          </a:xfrm>
          <a:prstGeom prst="rect">
            <a:avLst/>
          </a:prstGeom>
        </p:spPr>
        <p:txBody>
          <a:bodyPr wrap="square">
            <a:spAutoFit/>
          </a:bodyPr>
          <a:lstStyle/>
          <a:p>
            <a:pPr algn="ctr"/>
            <a:r>
              <a:rPr lang="cs-CZ" sz="3200" b="1" i="0" u="none" strike="noStrike" baseline="0" dirty="0">
                <a:solidFill>
                  <a:srgbClr val="3333B3"/>
                </a:solidFill>
                <a:latin typeface="NimbusSanL-Regu"/>
              </a:rPr>
              <a:t>Relations to </a:t>
            </a:r>
            <a:r>
              <a:rPr lang="cs-CZ" sz="3200" b="1" i="0" u="none" strike="noStrike" baseline="0" dirty="0" err="1">
                <a:solidFill>
                  <a:srgbClr val="3333B3"/>
                </a:solidFill>
                <a:latin typeface="NimbusSanL-Regu"/>
              </a:rPr>
              <a:t>injuries</a:t>
            </a:r>
            <a:endParaRPr lang="cs-CZ" sz="3200" b="1" i="0" u="none" strike="noStrike" baseline="0" dirty="0">
              <a:solidFill>
                <a:srgbClr val="3333B3"/>
              </a:solidFill>
              <a:latin typeface="NimbusSanL-Regu"/>
            </a:endParaRPr>
          </a:p>
          <a:p>
            <a:pPr algn="ctr"/>
            <a:endParaRPr lang="cs-CZ" sz="3200" b="1" i="0" u="none" strike="noStrike" baseline="0" dirty="0">
              <a:solidFill>
                <a:srgbClr val="3333B3"/>
              </a:solidFill>
              <a:latin typeface="NimbusSanL-Regu"/>
            </a:endParaRPr>
          </a:p>
          <a:p>
            <a:r>
              <a:rPr lang="cs-CZ" sz="2400" b="0" i="0" u="none" strike="noStrike" baseline="0" dirty="0" err="1">
                <a:solidFill>
                  <a:srgbClr val="3333B3"/>
                </a:solidFill>
                <a:latin typeface="NimbusSanL-Regu"/>
              </a:rPr>
              <a:t>Injuries</a:t>
            </a:r>
            <a:r>
              <a:rPr lang="cs-CZ" sz="2400" b="0" i="0" u="none" strike="noStrike" baseline="0" dirty="0">
                <a:solidFill>
                  <a:srgbClr val="3333B3"/>
                </a:solidFill>
                <a:latin typeface="NimbusSanL-Regu"/>
              </a:rPr>
              <a:t>:</a:t>
            </a:r>
          </a:p>
          <a:p>
            <a:endParaRPr lang="cs-CZ" sz="2400" b="0" i="0" u="none" strike="noStrike" baseline="0" dirty="0">
              <a:solidFill>
                <a:srgbClr val="3333B3"/>
              </a:solidFill>
              <a:latin typeface="NimbusSanL-Regu"/>
            </a:endParaRPr>
          </a:p>
          <a:p>
            <a:r>
              <a:rPr lang="cs-CZ" sz="2400" dirty="0">
                <a:solidFill>
                  <a:srgbClr val="000000"/>
                </a:solidFill>
                <a:latin typeface="NimbusSanL-Regu"/>
              </a:rPr>
              <a:t>- o</a:t>
            </a:r>
            <a:r>
              <a:rPr lang="en-US" sz="2400" b="0" i="0" u="none" strike="noStrike" baseline="0" dirty="0">
                <a:solidFill>
                  <a:srgbClr val="000000"/>
                </a:solidFill>
                <a:latin typeface="NimbusSanL-Regu"/>
              </a:rPr>
              <a:t>f ear apparatus – cause directly</a:t>
            </a:r>
          </a:p>
          <a:p>
            <a:r>
              <a:rPr lang="cs-CZ" sz="2400" b="0" i="0" u="none" strike="noStrike" baseline="0" dirty="0">
                <a:solidFill>
                  <a:srgbClr val="000000"/>
                </a:solidFill>
                <a:latin typeface="NimbusSanL-Regu"/>
              </a:rPr>
              <a:t>- o</a:t>
            </a:r>
            <a:r>
              <a:rPr lang="en-US" sz="2400" b="0" i="0" u="none" strike="noStrike" baseline="0" dirty="0" err="1">
                <a:solidFill>
                  <a:srgbClr val="000000"/>
                </a:solidFill>
                <a:latin typeface="NimbusSanL-Regu"/>
              </a:rPr>
              <a:t>thers</a:t>
            </a:r>
            <a:r>
              <a:rPr lang="en-US" sz="2400" b="0" i="0" u="none" strike="noStrike" baseline="0" dirty="0">
                <a:solidFill>
                  <a:srgbClr val="000000"/>
                </a:solidFill>
                <a:latin typeface="NimbusSanL-Regu"/>
              </a:rPr>
              <a:t> – it increases risk of injury by various mechanisms,</a:t>
            </a:r>
            <a:r>
              <a:rPr lang="cs-CZ" sz="2400" b="0" i="0" u="none" strike="noStrike" baseline="0" dirty="0">
                <a:solidFill>
                  <a:srgbClr val="000000"/>
                </a:solidFill>
                <a:latin typeface="NimbusSanL-Regu"/>
              </a:rPr>
              <a:t> </a:t>
            </a:r>
            <a:r>
              <a:rPr lang="en-US" sz="2400" b="0" i="0" u="none" strike="noStrike" baseline="0" dirty="0">
                <a:solidFill>
                  <a:srgbClr val="000000"/>
                </a:solidFill>
                <a:latin typeface="NimbusSanL-Regu"/>
              </a:rPr>
              <a:t>starting with lowering of ability to concentrate up to masking of</a:t>
            </a:r>
            <a:r>
              <a:rPr lang="cs-CZ" sz="2400" b="0" i="0" u="none" strike="noStrike" baseline="0" dirty="0">
                <a:solidFill>
                  <a:srgbClr val="000000"/>
                </a:solidFill>
                <a:latin typeface="NimbusSanL-Regu"/>
              </a:rPr>
              <a:t> </a:t>
            </a:r>
            <a:r>
              <a:rPr lang="en-US" sz="2400" b="0" i="0" u="none" strike="noStrike" baseline="0" dirty="0">
                <a:solidFill>
                  <a:srgbClr val="000000"/>
                </a:solidFill>
                <a:latin typeface="NimbusSanL-Regu"/>
              </a:rPr>
              <a:t>alarm signals and blocking ability to notice them (loss of</a:t>
            </a:r>
            <a:r>
              <a:rPr lang="cs-CZ" sz="2400" b="0" i="0" u="none" strike="noStrike" baseline="0" dirty="0">
                <a:solidFill>
                  <a:srgbClr val="000000"/>
                </a:solidFill>
                <a:latin typeface="NimbusSanL-Regu"/>
              </a:rPr>
              <a:t> </a:t>
            </a:r>
            <a:r>
              <a:rPr lang="cs-CZ" sz="2400" b="0" i="0" u="none" strike="noStrike" baseline="0" dirty="0" err="1">
                <a:solidFill>
                  <a:srgbClr val="000000"/>
                </a:solidFill>
                <a:latin typeface="NimbusSanL-Regu"/>
              </a:rPr>
              <a:t>hearing</a:t>
            </a:r>
            <a:r>
              <a:rPr lang="cs-CZ" sz="2400" b="0" i="0" u="none" strike="noStrike" baseline="0" dirty="0">
                <a:solidFill>
                  <a:srgbClr val="000000"/>
                </a:solidFill>
                <a:latin typeface="NimbusSanL-Regu"/>
              </a:rPr>
              <a:t>)</a:t>
            </a:r>
            <a:endParaRPr lang="cs-CZ" sz="2400" dirty="0"/>
          </a:p>
        </p:txBody>
      </p:sp>
    </p:spTree>
    <p:extLst>
      <p:ext uri="{BB962C8B-B14F-4D97-AF65-F5344CB8AC3E}">
        <p14:creationId xmlns:p14="http://schemas.microsoft.com/office/powerpoint/2010/main" val="143542826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41539" y="1059121"/>
            <a:ext cx="11576649" cy="5509200"/>
          </a:xfrm>
          <a:prstGeom prst="rect">
            <a:avLst/>
          </a:prstGeom>
        </p:spPr>
        <p:txBody>
          <a:bodyPr wrap="square">
            <a:spAutoFit/>
          </a:bodyPr>
          <a:lstStyle/>
          <a:p>
            <a:pPr algn="ctr"/>
            <a:r>
              <a:rPr lang="cs-CZ" sz="3200" b="1" i="0" u="none" strike="noStrike" baseline="0" dirty="0" err="1">
                <a:solidFill>
                  <a:srgbClr val="3333B3"/>
                </a:solidFill>
                <a:latin typeface="NimbusSanL-Regu"/>
              </a:rPr>
              <a:t>Relationship</a:t>
            </a:r>
            <a:r>
              <a:rPr lang="cs-CZ" sz="3200" b="1" i="0" u="none" strike="noStrike" baseline="0" dirty="0">
                <a:solidFill>
                  <a:srgbClr val="3333B3"/>
                </a:solidFill>
                <a:latin typeface="NimbusSanL-Regu"/>
              </a:rPr>
              <a:t> to </a:t>
            </a:r>
            <a:r>
              <a:rPr lang="cs-CZ" sz="3200" b="1" i="0" u="none" strike="noStrike" baseline="0" dirty="0" err="1">
                <a:solidFill>
                  <a:srgbClr val="3333B3"/>
                </a:solidFill>
                <a:latin typeface="NimbusSanL-Regu"/>
              </a:rPr>
              <a:t>psychosomatic</a:t>
            </a:r>
            <a:r>
              <a:rPr lang="cs-CZ" sz="3200" b="1" i="0" u="none" strike="noStrike" baseline="0" dirty="0">
                <a:solidFill>
                  <a:srgbClr val="3333B3"/>
                </a:solidFill>
                <a:latin typeface="NimbusSanL-Regu"/>
              </a:rPr>
              <a:t> </a:t>
            </a:r>
            <a:r>
              <a:rPr lang="cs-CZ" sz="3200" b="1" i="0" u="none" strike="noStrike" baseline="0" dirty="0" err="1">
                <a:solidFill>
                  <a:srgbClr val="3333B3"/>
                </a:solidFill>
                <a:latin typeface="NimbusSanL-Regu"/>
              </a:rPr>
              <a:t>illnesses</a:t>
            </a:r>
            <a:endParaRPr lang="cs-CZ" sz="3200" b="1" i="0" u="none" strike="noStrike" baseline="0" dirty="0">
              <a:solidFill>
                <a:srgbClr val="3333B3"/>
              </a:solidFill>
              <a:latin typeface="NimbusSanL-Regu"/>
            </a:endParaRPr>
          </a:p>
          <a:p>
            <a:pPr algn="ctr"/>
            <a:endParaRPr lang="cs-CZ" sz="3200" b="1" i="0" u="none" strike="noStrike" baseline="0" dirty="0">
              <a:solidFill>
                <a:srgbClr val="3333B3"/>
              </a:solidFill>
              <a:latin typeface="NimbusSanL-Regu"/>
            </a:endParaRPr>
          </a:p>
          <a:p>
            <a:r>
              <a:rPr lang="cs-CZ" sz="2400" b="0" i="0" u="none" strike="noStrike" baseline="0" dirty="0" err="1">
                <a:solidFill>
                  <a:srgbClr val="3333B3"/>
                </a:solidFill>
                <a:latin typeface="NimbusSanL-Regu"/>
              </a:rPr>
              <a:t>Cardiovascular</a:t>
            </a:r>
            <a:r>
              <a:rPr lang="cs-CZ" sz="2400" b="0" i="0" u="none" strike="noStrike" baseline="0" dirty="0">
                <a:solidFill>
                  <a:srgbClr val="3333B3"/>
                </a:solidFill>
                <a:latin typeface="NimbusSanL-Regu"/>
              </a:rPr>
              <a:t> </a:t>
            </a:r>
            <a:r>
              <a:rPr lang="cs-CZ" sz="2400" b="0" i="0" u="none" strike="noStrike" baseline="0" dirty="0" err="1">
                <a:solidFill>
                  <a:srgbClr val="3333B3"/>
                </a:solidFill>
                <a:latin typeface="NimbusSanL-Regu"/>
              </a:rPr>
              <a:t>illnesses</a:t>
            </a:r>
            <a:endParaRPr lang="cs-CZ" sz="2400" b="0" i="0" u="none" strike="noStrike" baseline="0" dirty="0">
              <a:solidFill>
                <a:srgbClr val="3333B3"/>
              </a:solidFill>
              <a:latin typeface="NimbusSanL-Regu"/>
            </a:endParaRPr>
          </a:p>
          <a:p>
            <a:r>
              <a:rPr lang="en-US" sz="2400" b="0" i="0" u="none" strike="noStrike" baseline="0" dirty="0">
                <a:solidFill>
                  <a:srgbClr val="000000"/>
                </a:solidFill>
                <a:latin typeface="NimbusSanL-Regu"/>
              </a:rPr>
              <a:t>It mainly make worse hypertension and ischemic heart disease</a:t>
            </a:r>
            <a:r>
              <a:rPr lang="cs-CZ" sz="2400" b="0" i="0" u="none" strike="noStrike" baseline="0" dirty="0">
                <a:solidFill>
                  <a:srgbClr val="000000"/>
                </a:solidFill>
                <a:latin typeface="NimbusSanL-Regu"/>
              </a:rPr>
              <a:t> and </a:t>
            </a:r>
            <a:r>
              <a:rPr lang="cs-CZ" sz="2400" b="0" i="0" u="none" strike="noStrike" baseline="0" dirty="0" err="1">
                <a:solidFill>
                  <a:srgbClr val="000000"/>
                </a:solidFill>
                <a:latin typeface="NimbusSanL-Regu"/>
              </a:rPr>
              <a:t>mediating</a:t>
            </a:r>
            <a:r>
              <a:rPr lang="cs-CZ" sz="2400" b="0" i="0" u="none" strike="noStrike" baseline="0" dirty="0">
                <a:solidFill>
                  <a:srgbClr val="000000"/>
                </a:solidFill>
                <a:latin typeface="NimbusSanL-Regu"/>
              </a:rPr>
              <a:t> </a:t>
            </a:r>
            <a:r>
              <a:rPr lang="cs-CZ" sz="2400" b="0" i="0" u="none" strike="noStrike" baseline="0" dirty="0" err="1">
                <a:solidFill>
                  <a:srgbClr val="000000"/>
                </a:solidFill>
                <a:latin typeface="NimbusSanL-Regu"/>
              </a:rPr>
              <a:t>further</a:t>
            </a:r>
            <a:r>
              <a:rPr lang="cs-CZ" sz="2400" b="0" i="0" u="none" strike="noStrike" baseline="0" dirty="0">
                <a:solidFill>
                  <a:srgbClr val="000000"/>
                </a:solidFill>
                <a:latin typeface="NimbusSanL-Regu"/>
              </a:rPr>
              <a:t> </a:t>
            </a:r>
            <a:r>
              <a:rPr lang="cs-CZ" sz="2400" b="0" i="0" u="none" strike="noStrike" baseline="0" dirty="0" err="1">
                <a:solidFill>
                  <a:srgbClr val="000000"/>
                </a:solidFill>
                <a:latin typeface="NimbusSanL-Regu"/>
              </a:rPr>
              <a:t>problems</a:t>
            </a:r>
            <a:endParaRPr lang="cs-CZ" sz="2400" b="0" i="0" u="none" strike="noStrike" baseline="0" dirty="0">
              <a:solidFill>
                <a:srgbClr val="000000"/>
              </a:solidFill>
              <a:latin typeface="NimbusSanL-Regu"/>
            </a:endParaRPr>
          </a:p>
          <a:p>
            <a:r>
              <a:rPr lang="cs-CZ" sz="2400" b="0" i="0" u="none" strike="noStrike" baseline="0" dirty="0" err="1">
                <a:solidFill>
                  <a:srgbClr val="3333B3"/>
                </a:solidFill>
                <a:latin typeface="NimbusSanL-Regu"/>
              </a:rPr>
              <a:t>Gastrointestinal</a:t>
            </a:r>
            <a:r>
              <a:rPr lang="cs-CZ" sz="2400" b="0" i="0" u="none" strike="noStrike" baseline="0" dirty="0">
                <a:solidFill>
                  <a:srgbClr val="3333B3"/>
                </a:solidFill>
                <a:latin typeface="NimbusSanL-Regu"/>
              </a:rPr>
              <a:t> </a:t>
            </a:r>
            <a:r>
              <a:rPr lang="cs-CZ" sz="2400" b="0" i="0" u="none" strike="noStrike" baseline="0" dirty="0" err="1">
                <a:solidFill>
                  <a:srgbClr val="3333B3"/>
                </a:solidFill>
                <a:latin typeface="NimbusSanL-Regu"/>
              </a:rPr>
              <a:t>diseases</a:t>
            </a:r>
            <a:endParaRPr lang="cs-CZ" sz="2400" b="0" i="0" u="none" strike="noStrike" baseline="0" dirty="0">
              <a:solidFill>
                <a:srgbClr val="3333B3"/>
              </a:solidFill>
              <a:latin typeface="NimbusSanL-Regu"/>
            </a:endParaRPr>
          </a:p>
          <a:p>
            <a:r>
              <a:rPr lang="en-US" sz="2400" b="0" i="0" u="none" strike="noStrike" baseline="0" dirty="0">
                <a:solidFill>
                  <a:srgbClr val="000000"/>
                </a:solidFill>
                <a:latin typeface="NimbusSanL-Regu"/>
              </a:rPr>
              <a:t>Mainly contributes to development of stomach and duodenum</a:t>
            </a:r>
            <a:r>
              <a:rPr lang="cs-CZ" sz="2400" b="0" i="0" u="none" strike="noStrike" baseline="0" dirty="0">
                <a:solidFill>
                  <a:srgbClr val="000000"/>
                </a:solidFill>
                <a:latin typeface="NimbusSanL-Regu"/>
              </a:rPr>
              <a:t> </a:t>
            </a:r>
            <a:r>
              <a:rPr lang="en-US" sz="2400" b="0" i="0" u="none" strike="noStrike" baseline="0" dirty="0">
                <a:solidFill>
                  <a:srgbClr val="000000"/>
                </a:solidFill>
                <a:latin typeface="NimbusSanL-Regu"/>
              </a:rPr>
              <a:t>ulcer, but also other chronical diseases of GIT</a:t>
            </a:r>
          </a:p>
          <a:p>
            <a:r>
              <a:rPr lang="cs-CZ" sz="2400" b="0" i="0" u="none" strike="noStrike" baseline="0" dirty="0">
                <a:solidFill>
                  <a:srgbClr val="3333B3"/>
                </a:solidFill>
                <a:latin typeface="NimbusSanL-Regu"/>
              </a:rPr>
              <a:t>Diabetes </a:t>
            </a:r>
            <a:r>
              <a:rPr lang="cs-CZ" sz="2400" b="0" i="0" u="none" strike="noStrike" baseline="0" dirty="0" err="1">
                <a:solidFill>
                  <a:srgbClr val="3333B3"/>
                </a:solidFill>
                <a:latin typeface="NimbusSanL-Regu"/>
              </a:rPr>
              <a:t>mellitus</a:t>
            </a:r>
            <a:endParaRPr lang="cs-CZ" sz="2400" b="0" i="0" u="none" strike="noStrike" baseline="0" dirty="0">
              <a:solidFill>
                <a:srgbClr val="3333B3"/>
              </a:solidFill>
              <a:latin typeface="NimbusSanL-Regu"/>
            </a:endParaRPr>
          </a:p>
          <a:p>
            <a:r>
              <a:rPr lang="en-US" sz="2400" b="0" i="0" u="none" strike="noStrike" baseline="0" dirty="0">
                <a:solidFill>
                  <a:srgbClr val="000000"/>
                </a:solidFill>
                <a:latin typeface="NimbusSanL-Regu"/>
              </a:rPr>
              <a:t>It makes worse development of both types of diabetes, it</a:t>
            </a:r>
            <a:r>
              <a:rPr lang="cs-CZ" sz="2400" b="0" i="0" u="none" strike="noStrike" baseline="0" dirty="0">
                <a:solidFill>
                  <a:srgbClr val="000000"/>
                </a:solidFill>
                <a:latin typeface="NimbusSanL-Regu"/>
              </a:rPr>
              <a:t> </a:t>
            </a:r>
            <a:r>
              <a:rPr lang="en-US" sz="2400" b="0" i="0" u="none" strike="noStrike" baseline="0" dirty="0">
                <a:solidFill>
                  <a:srgbClr val="000000"/>
                </a:solidFill>
                <a:latin typeface="NimbusSanL-Regu"/>
              </a:rPr>
              <a:t>changes insulin demand in both directions</a:t>
            </a:r>
          </a:p>
          <a:p>
            <a:r>
              <a:rPr lang="cs-CZ" sz="2400" b="0" i="0" u="none" strike="noStrike" baseline="0" dirty="0">
                <a:solidFill>
                  <a:srgbClr val="3333B3"/>
                </a:solidFill>
                <a:latin typeface="NimbusSanL-Regu"/>
              </a:rPr>
              <a:t>Psoriasis</a:t>
            </a:r>
          </a:p>
          <a:p>
            <a:r>
              <a:rPr lang="en-US" sz="2400" b="0" i="0" u="none" strike="noStrike" baseline="0" dirty="0">
                <a:solidFill>
                  <a:srgbClr val="000000"/>
                </a:solidFill>
                <a:latin typeface="NimbusSanL-Regu"/>
              </a:rPr>
              <a:t>It makes worse psoriasis and other systemic diseases</a:t>
            </a:r>
          </a:p>
          <a:p>
            <a:r>
              <a:rPr lang="en-US" sz="2400" b="1" i="0" u="none" strike="noStrike" baseline="0" dirty="0">
                <a:solidFill>
                  <a:srgbClr val="000000"/>
                </a:solidFill>
                <a:latin typeface="NimbusSanL-Bold"/>
              </a:rPr>
              <a:t>It makes worse development of all serious chronical</a:t>
            </a:r>
            <a:r>
              <a:rPr lang="cs-CZ" sz="2400" b="1" i="0" u="none" strike="noStrike" baseline="0" dirty="0">
                <a:solidFill>
                  <a:srgbClr val="000000"/>
                </a:solidFill>
                <a:latin typeface="NimbusSanL-Bold"/>
              </a:rPr>
              <a:t> </a:t>
            </a:r>
            <a:r>
              <a:rPr lang="cs-CZ" sz="2400" b="1" i="0" u="none" strike="noStrike" baseline="0" dirty="0" err="1">
                <a:solidFill>
                  <a:srgbClr val="000000"/>
                </a:solidFill>
                <a:latin typeface="NimbusSanL-Bold"/>
              </a:rPr>
              <a:t>diseases</a:t>
            </a:r>
            <a:endParaRPr lang="cs-CZ" sz="2400" dirty="0"/>
          </a:p>
        </p:txBody>
      </p:sp>
    </p:spTree>
    <p:extLst>
      <p:ext uri="{BB962C8B-B14F-4D97-AF65-F5344CB8AC3E}">
        <p14:creationId xmlns:p14="http://schemas.microsoft.com/office/powerpoint/2010/main" val="88078231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517587" y="1213096"/>
            <a:ext cx="11421374" cy="3046988"/>
          </a:xfrm>
          <a:prstGeom prst="rect">
            <a:avLst/>
          </a:prstGeom>
        </p:spPr>
        <p:txBody>
          <a:bodyPr wrap="square">
            <a:spAutoFit/>
          </a:bodyPr>
          <a:lstStyle/>
          <a:p>
            <a:pPr algn="ctr"/>
            <a:r>
              <a:rPr lang="cs-CZ" sz="3200" b="1" i="0" u="none" strike="noStrike" baseline="0" dirty="0">
                <a:solidFill>
                  <a:srgbClr val="3333B3"/>
                </a:solidFill>
                <a:latin typeface="NimbusSanL-Regu"/>
              </a:rPr>
              <a:t>Influence on fetus </a:t>
            </a:r>
            <a:r>
              <a:rPr lang="cs-CZ" sz="3200" b="1" i="0" u="none" strike="noStrike" baseline="0" dirty="0" err="1">
                <a:solidFill>
                  <a:srgbClr val="3333B3"/>
                </a:solidFill>
                <a:latin typeface="NimbusSanL-Regu"/>
              </a:rPr>
              <a:t>development</a:t>
            </a:r>
            <a:endParaRPr lang="cs-CZ" sz="3200" b="1" i="0" u="none" strike="noStrike" baseline="0" dirty="0">
              <a:solidFill>
                <a:srgbClr val="3333B3"/>
              </a:solidFill>
              <a:latin typeface="NimbusSanL-Regu"/>
            </a:endParaRPr>
          </a:p>
          <a:p>
            <a:endParaRPr lang="cs-CZ" sz="2000" b="0" i="0" u="none" strike="noStrike" baseline="0" dirty="0">
              <a:solidFill>
                <a:srgbClr val="3333B3"/>
              </a:solidFill>
              <a:latin typeface="NimbusSanL-Regu"/>
            </a:endParaRPr>
          </a:p>
          <a:p>
            <a:endParaRPr lang="cs-CZ" sz="2000" dirty="0">
              <a:solidFill>
                <a:srgbClr val="3333B3"/>
              </a:solidFill>
              <a:latin typeface="NimbusSanL-Regu"/>
            </a:endParaRPr>
          </a:p>
          <a:p>
            <a:r>
              <a:rPr lang="cs-CZ" sz="2400" b="0" i="0" u="none" strike="noStrike" baseline="0" dirty="0" err="1">
                <a:solidFill>
                  <a:srgbClr val="3333B3"/>
                </a:solidFill>
                <a:latin typeface="NimbusSanL-Regu"/>
              </a:rPr>
              <a:t>Damage</a:t>
            </a:r>
            <a:r>
              <a:rPr lang="cs-CZ" sz="2400" b="0" i="0" u="none" strike="noStrike" baseline="0" dirty="0">
                <a:solidFill>
                  <a:srgbClr val="3333B3"/>
                </a:solidFill>
                <a:latin typeface="NimbusSanL-Regu"/>
              </a:rPr>
              <a:t> </a:t>
            </a:r>
            <a:r>
              <a:rPr lang="cs-CZ" sz="2400" b="0" i="0" u="none" strike="noStrike" baseline="0" dirty="0" err="1">
                <a:solidFill>
                  <a:srgbClr val="3333B3"/>
                </a:solidFill>
                <a:latin typeface="NimbusSanL-Regu"/>
              </a:rPr>
              <a:t>of</a:t>
            </a:r>
            <a:r>
              <a:rPr lang="cs-CZ" sz="2400" b="0" i="0" u="none" strike="noStrike" baseline="0" dirty="0">
                <a:solidFill>
                  <a:srgbClr val="3333B3"/>
                </a:solidFill>
                <a:latin typeface="NimbusSanL-Regu"/>
              </a:rPr>
              <a:t> fetus</a:t>
            </a:r>
          </a:p>
          <a:p>
            <a:endParaRPr lang="cs-CZ" sz="2400" b="0" i="0" u="none" strike="noStrike" baseline="0" dirty="0">
              <a:solidFill>
                <a:srgbClr val="3333B3"/>
              </a:solidFill>
              <a:latin typeface="NimbusSanL-Regu"/>
            </a:endParaRPr>
          </a:p>
          <a:p>
            <a:r>
              <a:rPr lang="en-US" sz="2400" b="0" i="0" u="none" strike="noStrike" baseline="0" dirty="0">
                <a:solidFill>
                  <a:srgbClr val="3333B3"/>
                </a:solidFill>
                <a:latin typeface="CMSY10"/>
              </a:rPr>
              <a:t> </a:t>
            </a:r>
            <a:r>
              <a:rPr lang="en-US" sz="2400" b="0" i="0" u="none" strike="noStrike" baseline="0" dirty="0">
                <a:solidFill>
                  <a:srgbClr val="000000"/>
                </a:solidFill>
                <a:latin typeface="NimbusSanL-Regu"/>
              </a:rPr>
              <a:t>It is born with lower birth weight (risk)</a:t>
            </a:r>
          </a:p>
          <a:p>
            <a:r>
              <a:rPr lang="en-US" sz="2400" b="0" i="0" u="none" strike="noStrike" baseline="0" dirty="0">
                <a:solidFill>
                  <a:srgbClr val="3333B3"/>
                </a:solidFill>
                <a:latin typeface="CMSY10"/>
              </a:rPr>
              <a:t> </a:t>
            </a:r>
            <a:r>
              <a:rPr lang="en-US" sz="2400" b="0" i="0" u="none" strike="noStrike" baseline="0" dirty="0">
                <a:solidFill>
                  <a:srgbClr val="000000"/>
                </a:solidFill>
                <a:latin typeface="NimbusSanL-Regu"/>
              </a:rPr>
              <a:t>It can cause premature delivery (risk)</a:t>
            </a:r>
          </a:p>
          <a:p>
            <a:r>
              <a:rPr lang="en-US" sz="2400" b="0" i="0" u="none" strike="noStrike" baseline="0" dirty="0">
                <a:solidFill>
                  <a:srgbClr val="3333B3"/>
                </a:solidFill>
                <a:latin typeface="CMSY10"/>
              </a:rPr>
              <a:t> </a:t>
            </a:r>
            <a:r>
              <a:rPr lang="en-US" sz="2400" b="0" i="0" u="none" strike="noStrike" baseline="0" dirty="0">
                <a:solidFill>
                  <a:srgbClr val="000000"/>
                </a:solidFill>
                <a:latin typeface="NimbusSanL-Regu"/>
              </a:rPr>
              <a:t>Hearing can be damaged already from the prenatal period</a:t>
            </a:r>
            <a:r>
              <a:rPr lang="cs-CZ" sz="2400" b="0" i="0" u="none" strike="noStrike" baseline="0" dirty="0">
                <a:solidFill>
                  <a:srgbClr val="000000"/>
                </a:solidFill>
                <a:latin typeface="NimbusSanL-Regu"/>
              </a:rPr>
              <a:t> (</a:t>
            </a:r>
            <a:r>
              <a:rPr lang="cs-CZ" sz="2400" b="0" i="0" u="none" strike="noStrike" baseline="0" dirty="0" err="1">
                <a:solidFill>
                  <a:srgbClr val="000000"/>
                </a:solidFill>
                <a:latin typeface="NimbusSanL-Regu"/>
              </a:rPr>
              <a:t>mainly</a:t>
            </a:r>
            <a:r>
              <a:rPr lang="cs-CZ" sz="2400" b="0" i="0" u="none" strike="noStrike" baseline="0" dirty="0">
                <a:solidFill>
                  <a:srgbClr val="000000"/>
                </a:solidFill>
                <a:latin typeface="NimbusSanL-Regu"/>
              </a:rPr>
              <a:t> </a:t>
            </a:r>
            <a:r>
              <a:rPr lang="cs-CZ" sz="2400" b="0" i="0" u="none" strike="noStrike" baseline="0" dirty="0" err="1">
                <a:solidFill>
                  <a:srgbClr val="000000"/>
                </a:solidFill>
                <a:latin typeface="NimbusSanL-Regu"/>
              </a:rPr>
              <a:t>inner</a:t>
            </a:r>
            <a:r>
              <a:rPr lang="cs-CZ" sz="2400" b="0" i="0" u="none" strike="noStrike" baseline="0" dirty="0">
                <a:solidFill>
                  <a:srgbClr val="000000"/>
                </a:solidFill>
                <a:latin typeface="NimbusSanL-Regu"/>
              </a:rPr>
              <a:t> </a:t>
            </a:r>
            <a:r>
              <a:rPr lang="cs-CZ" sz="2400" b="0" i="0" u="none" strike="noStrike" baseline="0" dirty="0" err="1">
                <a:solidFill>
                  <a:srgbClr val="000000"/>
                </a:solidFill>
                <a:latin typeface="NimbusSanL-Regu"/>
              </a:rPr>
              <a:t>ear</a:t>
            </a:r>
            <a:r>
              <a:rPr lang="cs-CZ" sz="2400" b="0" i="0" u="none" strike="noStrike" baseline="0" dirty="0">
                <a:solidFill>
                  <a:srgbClr val="000000"/>
                </a:solidFill>
                <a:latin typeface="NimbusSanL-Regu"/>
              </a:rPr>
              <a:t>).</a:t>
            </a:r>
            <a:endParaRPr lang="cs-CZ" sz="2400" dirty="0"/>
          </a:p>
        </p:txBody>
      </p:sp>
    </p:spTree>
    <p:extLst>
      <p:ext uri="{BB962C8B-B14F-4D97-AF65-F5344CB8AC3E}">
        <p14:creationId xmlns:p14="http://schemas.microsoft.com/office/powerpoint/2010/main" val="399049613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500334" y="744841"/>
            <a:ext cx="11300604" cy="5755422"/>
          </a:xfrm>
          <a:prstGeom prst="rect">
            <a:avLst/>
          </a:prstGeom>
        </p:spPr>
        <p:txBody>
          <a:bodyPr wrap="square">
            <a:spAutoFit/>
          </a:bodyPr>
          <a:lstStyle/>
          <a:p>
            <a:pPr algn="ctr"/>
            <a:r>
              <a:rPr lang="cs-CZ" sz="3200" b="1" i="0" u="none" strike="noStrike" baseline="0" dirty="0" err="1">
                <a:solidFill>
                  <a:srgbClr val="3333B3"/>
                </a:solidFill>
                <a:latin typeface="NimbusSanL-Regu"/>
              </a:rPr>
              <a:t>Hygienic</a:t>
            </a:r>
            <a:r>
              <a:rPr lang="cs-CZ" sz="3200" b="1" i="0" u="none" strike="noStrike" baseline="0" dirty="0">
                <a:solidFill>
                  <a:srgbClr val="3333B3"/>
                </a:solidFill>
                <a:latin typeface="NimbusSanL-Regu"/>
              </a:rPr>
              <a:t> </a:t>
            </a:r>
            <a:r>
              <a:rPr lang="cs-CZ" sz="3200" b="1" i="0" u="none" strike="noStrike" baseline="0" dirty="0" err="1">
                <a:solidFill>
                  <a:srgbClr val="3333B3"/>
                </a:solidFill>
                <a:latin typeface="NimbusSanL-Regu"/>
              </a:rPr>
              <a:t>limits</a:t>
            </a:r>
            <a:r>
              <a:rPr lang="cs-CZ" sz="3200" b="1" i="0" u="none" strike="noStrike" baseline="0" dirty="0">
                <a:solidFill>
                  <a:srgbClr val="3333B3"/>
                </a:solidFill>
                <a:latin typeface="NimbusSanL-Regu"/>
              </a:rPr>
              <a:t> (in Czech </a:t>
            </a:r>
            <a:r>
              <a:rPr lang="cs-CZ" sz="3200" b="1" i="0" u="none" strike="noStrike" baseline="0" dirty="0" err="1">
                <a:solidFill>
                  <a:srgbClr val="3333B3"/>
                </a:solidFill>
                <a:latin typeface="NimbusSanL-Regu"/>
              </a:rPr>
              <a:t>Rep</a:t>
            </a:r>
            <a:r>
              <a:rPr lang="cs-CZ" sz="3200" b="1" i="0" u="none" strike="noStrike" baseline="0" dirty="0">
                <a:solidFill>
                  <a:srgbClr val="3333B3"/>
                </a:solidFill>
                <a:latin typeface="NimbusSanL-Regu"/>
              </a:rPr>
              <a:t>.)</a:t>
            </a:r>
          </a:p>
          <a:p>
            <a:pPr algn="ctr"/>
            <a:r>
              <a:rPr lang="cs-CZ" sz="2400" b="0" i="0" u="none" strike="noStrike" baseline="0" dirty="0" err="1">
                <a:solidFill>
                  <a:srgbClr val="3333B3"/>
                </a:solidFill>
                <a:latin typeface="NimbusSanL-Regu"/>
              </a:rPr>
              <a:t>Working</a:t>
            </a:r>
            <a:r>
              <a:rPr lang="cs-CZ" sz="2400" b="0" i="0" u="none" strike="noStrike" baseline="0" dirty="0">
                <a:solidFill>
                  <a:srgbClr val="3333B3"/>
                </a:solidFill>
                <a:latin typeface="NimbusSanL-Regu"/>
              </a:rPr>
              <a:t> </a:t>
            </a:r>
            <a:r>
              <a:rPr lang="cs-CZ" sz="2400" b="0" i="0" u="none" strike="noStrike" baseline="0" dirty="0" err="1">
                <a:solidFill>
                  <a:srgbClr val="3333B3"/>
                </a:solidFill>
                <a:latin typeface="NimbusSanL-Regu"/>
              </a:rPr>
              <a:t>environment</a:t>
            </a:r>
            <a:endParaRPr lang="cs-CZ" sz="2400" b="0" i="0" u="none" strike="noStrike" baseline="0" dirty="0">
              <a:solidFill>
                <a:srgbClr val="3333B3"/>
              </a:solidFill>
              <a:latin typeface="NimbusSanL-Regu"/>
            </a:endParaRPr>
          </a:p>
          <a:p>
            <a:endParaRPr lang="cs-CZ" sz="2400" b="0" i="0" u="none" strike="noStrike" baseline="0" dirty="0">
              <a:solidFill>
                <a:srgbClr val="3333B3"/>
              </a:solidFill>
              <a:latin typeface="NimbusSanL-Regu"/>
            </a:endParaRPr>
          </a:p>
          <a:p>
            <a:r>
              <a:rPr lang="cs-CZ" sz="2400" b="0" i="0" u="none" strike="noStrike" baseline="0" dirty="0">
                <a:solidFill>
                  <a:srgbClr val="3333B3"/>
                </a:solidFill>
                <a:latin typeface="NimbusSanL-Regu"/>
              </a:rPr>
              <a:t>Basic </a:t>
            </a:r>
            <a:r>
              <a:rPr lang="cs-CZ" sz="2400" b="0" i="0" u="none" strike="noStrike" baseline="0" dirty="0" err="1">
                <a:solidFill>
                  <a:srgbClr val="3333B3"/>
                </a:solidFill>
                <a:latin typeface="NimbusSanL-Regu"/>
              </a:rPr>
              <a:t>level</a:t>
            </a:r>
            <a:endParaRPr lang="cs-CZ" sz="2400" b="0" i="0" u="none" strike="noStrike" baseline="0" dirty="0">
              <a:solidFill>
                <a:srgbClr val="3333B3"/>
              </a:solidFill>
              <a:latin typeface="NimbusSanL-Regu"/>
            </a:endParaRPr>
          </a:p>
          <a:p>
            <a:r>
              <a:rPr lang="cs-CZ" sz="2400" b="0" i="0" u="none" strike="noStrike" baseline="0" dirty="0">
                <a:solidFill>
                  <a:srgbClr val="000000"/>
                </a:solidFill>
                <a:latin typeface="NimbusSanL-Regu"/>
              </a:rPr>
              <a:t>75 dB</a:t>
            </a:r>
          </a:p>
          <a:p>
            <a:r>
              <a:rPr lang="en-US" sz="2400" b="0" i="0" u="none" strike="noStrike" baseline="0" dirty="0">
                <a:solidFill>
                  <a:srgbClr val="3333B3"/>
                </a:solidFill>
                <a:latin typeface="NimbusSanL-Regu"/>
              </a:rPr>
              <a:t>Correction according to length of exposure</a:t>
            </a:r>
          </a:p>
          <a:p>
            <a:r>
              <a:rPr lang="cs-CZ" sz="2400" b="0" i="0" u="none" strike="noStrike" baseline="0" dirty="0">
                <a:solidFill>
                  <a:srgbClr val="000000"/>
                </a:solidFill>
                <a:latin typeface="NimbusSanL-Regu"/>
              </a:rPr>
              <a:t>Up to +20 dB</a:t>
            </a:r>
          </a:p>
          <a:p>
            <a:r>
              <a:rPr lang="en-US" sz="2400" b="0" i="0" u="none" strike="noStrike" baseline="0" dirty="0">
                <a:solidFill>
                  <a:srgbClr val="3333B3"/>
                </a:solidFill>
                <a:latin typeface="NimbusSanL-Regu"/>
              </a:rPr>
              <a:t>Correction according to psychological demands of work</a:t>
            </a:r>
          </a:p>
          <a:p>
            <a:r>
              <a:rPr lang="en-US" sz="2400" b="0" i="0" u="none" strike="noStrike" baseline="0" dirty="0">
                <a:solidFill>
                  <a:srgbClr val="000000"/>
                </a:solidFill>
                <a:latin typeface="NimbusSanL-Regu"/>
              </a:rPr>
              <a:t>-40 up to + 10 dB</a:t>
            </a:r>
          </a:p>
          <a:p>
            <a:r>
              <a:rPr lang="en-US" sz="2400" b="0" i="0" u="none" strike="noStrike" baseline="0" dirty="0">
                <a:solidFill>
                  <a:srgbClr val="3333B3"/>
                </a:solidFill>
                <a:latin typeface="NimbusSanL-Regu"/>
              </a:rPr>
              <a:t>Correction according to protective equipment</a:t>
            </a:r>
          </a:p>
          <a:p>
            <a:r>
              <a:rPr lang="en-US" sz="2400" b="0" i="0" u="none" strike="noStrike" baseline="0" dirty="0">
                <a:solidFill>
                  <a:srgbClr val="3333B3"/>
                </a:solidFill>
                <a:latin typeface="CMSY10"/>
              </a:rPr>
              <a:t> </a:t>
            </a:r>
            <a:r>
              <a:rPr lang="en-US" sz="2400" b="0" i="0" u="none" strike="noStrike" baseline="0" dirty="0">
                <a:solidFill>
                  <a:srgbClr val="000000"/>
                </a:solidFill>
                <a:latin typeface="NimbusSanL-Regu"/>
              </a:rPr>
              <a:t>Safety limit can be increased according to ability of</a:t>
            </a:r>
            <a:r>
              <a:rPr lang="cs-CZ" sz="2400" b="0" i="0" u="none" strike="noStrike" baseline="0" dirty="0">
                <a:solidFill>
                  <a:srgbClr val="000000"/>
                </a:solidFill>
                <a:latin typeface="NimbusSanL-Regu"/>
              </a:rPr>
              <a:t> </a:t>
            </a:r>
            <a:r>
              <a:rPr lang="en-US" sz="2400" b="0" i="0" u="none" strike="noStrike" baseline="0" dirty="0">
                <a:solidFill>
                  <a:srgbClr val="000000"/>
                </a:solidFill>
                <a:latin typeface="NimbusSanL-Regu"/>
              </a:rPr>
              <a:t>protective equipment to lower the noise.</a:t>
            </a:r>
          </a:p>
          <a:p>
            <a:r>
              <a:rPr lang="en-US" sz="2400" b="0" i="0" u="none" strike="noStrike" baseline="0" dirty="0">
                <a:solidFill>
                  <a:srgbClr val="3333B3"/>
                </a:solidFill>
                <a:latin typeface="CMSY10"/>
              </a:rPr>
              <a:t> </a:t>
            </a:r>
            <a:r>
              <a:rPr lang="en-US" sz="2400" b="0" i="0" u="none" strike="noStrike" baseline="0" dirty="0">
                <a:solidFill>
                  <a:srgbClr val="000000"/>
                </a:solidFill>
                <a:latin typeface="NimbusSanL-Regu"/>
              </a:rPr>
              <a:t>Effects of protective equipment can be partly added up.</a:t>
            </a:r>
          </a:p>
          <a:p>
            <a:r>
              <a:rPr lang="en-US" sz="2400" b="0" i="0" u="none" strike="noStrike" baseline="0" dirty="0">
                <a:solidFill>
                  <a:srgbClr val="3333B3"/>
                </a:solidFill>
                <a:latin typeface="CMSY10"/>
              </a:rPr>
              <a:t> </a:t>
            </a:r>
            <a:r>
              <a:rPr lang="en-US" sz="2400" b="0" i="0" u="none" strike="noStrike" baseline="0" dirty="0">
                <a:solidFill>
                  <a:srgbClr val="000000"/>
                </a:solidFill>
                <a:latin typeface="NimbusSanL-Regu"/>
              </a:rPr>
              <a:t>It is necessary to protect not only ear canal, but also</a:t>
            </a:r>
            <a:r>
              <a:rPr lang="cs-CZ" sz="2400" b="0" i="0" u="none" strike="noStrike" baseline="0" dirty="0">
                <a:solidFill>
                  <a:srgbClr val="000000"/>
                </a:solidFill>
                <a:latin typeface="NimbusSanL-Regu"/>
              </a:rPr>
              <a:t> </a:t>
            </a:r>
            <a:r>
              <a:rPr lang="en-US" sz="2400" b="0" i="0" u="none" strike="noStrike" baseline="0" dirty="0">
                <a:solidFill>
                  <a:srgbClr val="000000"/>
                </a:solidFill>
                <a:latin typeface="NimbusSanL-Regu"/>
              </a:rPr>
              <a:t>temporal bone or even </a:t>
            </a:r>
            <a:r>
              <a:rPr lang="cs-CZ" sz="2400" b="0" i="0" u="none" strike="noStrike" baseline="0" dirty="0">
                <a:solidFill>
                  <a:srgbClr val="000000"/>
                </a:solidFill>
                <a:latin typeface="NimbusSanL-Regu"/>
              </a:rPr>
              <a:t> </a:t>
            </a:r>
            <a:r>
              <a:rPr lang="en-US" sz="2400" b="0" i="0" u="none" strike="noStrike" baseline="0" dirty="0">
                <a:solidFill>
                  <a:srgbClr val="000000"/>
                </a:solidFill>
                <a:latin typeface="NimbusSanL-Regu"/>
              </a:rPr>
              <a:t>whole skull with high intensities of</a:t>
            </a:r>
            <a:r>
              <a:rPr lang="cs-CZ" sz="2400" b="0" i="0" u="none" strike="noStrike" baseline="0" dirty="0">
                <a:solidFill>
                  <a:srgbClr val="000000"/>
                </a:solidFill>
                <a:latin typeface="NimbusSanL-Regu"/>
              </a:rPr>
              <a:t> </a:t>
            </a:r>
            <a:r>
              <a:rPr lang="cs-CZ" sz="2400" b="0" i="0" u="none" strike="noStrike" baseline="0" dirty="0" err="1">
                <a:solidFill>
                  <a:srgbClr val="000000"/>
                </a:solidFill>
                <a:latin typeface="NimbusSanL-Regu"/>
              </a:rPr>
              <a:t>noise</a:t>
            </a:r>
            <a:r>
              <a:rPr lang="cs-CZ" sz="2400" b="0" i="0" u="none" strike="noStrike" baseline="0" dirty="0">
                <a:solidFill>
                  <a:srgbClr val="000000"/>
                </a:solidFill>
                <a:latin typeface="NimbusSanL-Regu"/>
              </a:rPr>
              <a:t>.</a:t>
            </a:r>
            <a:endParaRPr lang="cs-CZ" sz="2400" dirty="0"/>
          </a:p>
        </p:txBody>
      </p:sp>
    </p:spTree>
    <p:extLst>
      <p:ext uri="{BB962C8B-B14F-4D97-AF65-F5344CB8AC3E}">
        <p14:creationId xmlns:p14="http://schemas.microsoft.com/office/powerpoint/2010/main" val="268852706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517585" y="812510"/>
            <a:ext cx="11352363" cy="5016758"/>
          </a:xfrm>
          <a:prstGeom prst="rect">
            <a:avLst/>
          </a:prstGeom>
        </p:spPr>
        <p:txBody>
          <a:bodyPr wrap="square">
            <a:spAutoFit/>
          </a:bodyPr>
          <a:lstStyle/>
          <a:p>
            <a:pPr algn="ctr"/>
            <a:r>
              <a:rPr lang="cs-CZ" sz="3200" b="1" i="0" u="none" strike="noStrike" baseline="0" dirty="0" err="1">
                <a:solidFill>
                  <a:srgbClr val="3333B3"/>
                </a:solidFill>
                <a:latin typeface="NimbusSanL-Regu"/>
              </a:rPr>
              <a:t>Hygienic</a:t>
            </a:r>
            <a:r>
              <a:rPr lang="cs-CZ" sz="3200" b="1" i="0" u="none" strike="noStrike" baseline="0" dirty="0">
                <a:solidFill>
                  <a:srgbClr val="3333B3"/>
                </a:solidFill>
                <a:latin typeface="NimbusSanL-Regu"/>
              </a:rPr>
              <a:t> </a:t>
            </a:r>
            <a:r>
              <a:rPr lang="cs-CZ" sz="3200" b="1" i="0" u="none" strike="noStrike" baseline="0" dirty="0" err="1">
                <a:solidFill>
                  <a:srgbClr val="3333B3"/>
                </a:solidFill>
                <a:latin typeface="NimbusSanL-Regu"/>
              </a:rPr>
              <a:t>limits</a:t>
            </a:r>
            <a:endParaRPr lang="cs-CZ" sz="3200" b="1" i="0" u="none" strike="noStrike" baseline="0" dirty="0">
              <a:solidFill>
                <a:srgbClr val="3333B3"/>
              </a:solidFill>
              <a:latin typeface="NimbusSanL-Regu"/>
            </a:endParaRPr>
          </a:p>
          <a:p>
            <a:pPr algn="ctr"/>
            <a:r>
              <a:rPr lang="cs-CZ" sz="2400" b="0" i="0" u="none" strike="noStrike" baseline="0" dirty="0" err="1">
                <a:solidFill>
                  <a:srgbClr val="3333B3"/>
                </a:solidFill>
                <a:latin typeface="NimbusSanL-Regu"/>
              </a:rPr>
              <a:t>Environment</a:t>
            </a:r>
            <a:endParaRPr lang="cs-CZ" sz="2400" b="0" i="0" u="none" strike="noStrike" baseline="0" dirty="0">
              <a:solidFill>
                <a:srgbClr val="3333B3"/>
              </a:solidFill>
              <a:latin typeface="NimbusSanL-Regu"/>
            </a:endParaRPr>
          </a:p>
          <a:p>
            <a:endParaRPr lang="cs-CZ" sz="1200" dirty="0">
              <a:solidFill>
                <a:srgbClr val="3333B3"/>
              </a:solidFill>
              <a:latin typeface="NimbusSanL-Regu"/>
            </a:endParaRPr>
          </a:p>
          <a:p>
            <a:endParaRPr lang="cs-CZ" sz="1200" b="0" i="0" u="none" strike="noStrike" baseline="0" dirty="0">
              <a:solidFill>
                <a:srgbClr val="3333B3"/>
              </a:solidFill>
              <a:latin typeface="NimbusSanL-Regu"/>
            </a:endParaRPr>
          </a:p>
          <a:p>
            <a:r>
              <a:rPr lang="en-US" sz="2400" b="0" i="0" u="none" strike="noStrike" baseline="0" dirty="0">
                <a:solidFill>
                  <a:srgbClr val="3333B3"/>
                </a:solidFill>
                <a:latin typeface="NimbusSanL-Regu"/>
              </a:rPr>
              <a:t>According to characteristic of environment</a:t>
            </a:r>
          </a:p>
          <a:p>
            <a:r>
              <a:rPr lang="en-US" sz="2400" b="0" i="0" u="none" strike="noStrike" baseline="0" dirty="0">
                <a:solidFill>
                  <a:srgbClr val="000000"/>
                </a:solidFill>
                <a:latin typeface="NimbusSanL-Regu"/>
              </a:rPr>
              <a:t>Basic limits are determined according to characteristic of</a:t>
            </a:r>
            <a:r>
              <a:rPr lang="cs-CZ" sz="2400" b="0" i="0" u="none" strike="noStrike" baseline="0" dirty="0">
                <a:solidFill>
                  <a:srgbClr val="000000"/>
                </a:solidFill>
                <a:latin typeface="NimbusSanL-Regu"/>
              </a:rPr>
              <a:t> </a:t>
            </a:r>
            <a:r>
              <a:rPr lang="en-US" sz="2400" b="0" i="0" u="sng" strike="noStrike" baseline="0" dirty="0">
                <a:solidFill>
                  <a:srgbClr val="000000"/>
                </a:solidFill>
                <a:latin typeface="NimbusSanL-Regu"/>
              </a:rPr>
              <a:t>housing development </a:t>
            </a:r>
            <a:r>
              <a:rPr lang="en-US" sz="2400" b="0" i="0" u="none" strike="noStrike" baseline="0" dirty="0">
                <a:solidFill>
                  <a:srgbClr val="000000"/>
                </a:solidFill>
                <a:latin typeface="NimbusSanL-Regu"/>
              </a:rPr>
              <a:t>– environment (for example residential</a:t>
            </a:r>
            <a:r>
              <a:rPr lang="cs-CZ" sz="2400" b="0" i="0" u="none" strike="noStrike" baseline="0" dirty="0">
                <a:solidFill>
                  <a:srgbClr val="000000"/>
                </a:solidFill>
                <a:latin typeface="NimbusSanL-Regu"/>
              </a:rPr>
              <a:t> </a:t>
            </a:r>
            <a:r>
              <a:rPr lang="en-US" sz="2400" b="0" i="0" u="none" strike="noStrike" baseline="0" dirty="0">
                <a:solidFill>
                  <a:srgbClr val="000000"/>
                </a:solidFill>
                <a:latin typeface="NimbusSanL-Regu"/>
              </a:rPr>
              <a:t>zone, industrial or shopping area, holiday resort etc.)</a:t>
            </a:r>
            <a:endParaRPr lang="cs-CZ" sz="2400" b="0" i="0" u="none" strike="noStrike" baseline="0" dirty="0">
              <a:solidFill>
                <a:srgbClr val="000000"/>
              </a:solidFill>
              <a:latin typeface="NimbusSanL-Regu"/>
            </a:endParaRPr>
          </a:p>
          <a:p>
            <a:endParaRPr lang="en-US" sz="2400" b="0" i="0" u="none" strike="noStrike" baseline="0" dirty="0">
              <a:solidFill>
                <a:srgbClr val="000000"/>
              </a:solidFill>
              <a:latin typeface="NimbusSanL-Regu"/>
            </a:endParaRPr>
          </a:p>
          <a:p>
            <a:r>
              <a:rPr lang="en-US" sz="2400" b="0" i="0" u="none" strike="noStrike" baseline="0" dirty="0">
                <a:solidFill>
                  <a:srgbClr val="3333B3"/>
                </a:solidFill>
                <a:latin typeface="NimbusSanL-Regu"/>
              </a:rPr>
              <a:t>Adjustment according to day time</a:t>
            </a:r>
          </a:p>
          <a:p>
            <a:r>
              <a:rPr lang="en-US" sz="2400" b="0" i="0" u="none" strike="noStrike" baseline="0" dirty="0">
                <a:solidFill>
                  <a:srgbClr val="000000"/>
                </a:solidFill>
                <a:latin typeface="NimbusSanL-Regu"/>
              </a:rPr>
              <a:t>Adjustment towards lower levels is done during night.</a:t>
            </a:r>
            <a:endParaRPr lang="cs-CZ" sz="2400" b="0" i="0" u="none" strike="noStrike" baseline="0" dirty="0">
              <a:solidFill>
                <a:srgbClr val="000000"/>
              </a:solidFill>
              <a:latin typeface="NimbusSanL-Regu"/>
            </a:endParaRPr>
          </a:p>
          <a:p>
            <a:endParaRPr lang="en-US" sz="2400" b="0" i="0" u="none" strike="noStrike" baseline="0" dirty="0">
              <a:solidFill>
                <a:srgbClr val="000000"/>
              </a:solidFill>
              <a:latin typeface="NimbusSanL-Regu"/>
            </a:endParaRPr>
          </a:p>
          <a:p>
            <a:r>
              <a:rPr lang="en-US" sz="2400" b="0" i="0" u="none" strike="noStrike" baseline="0" dirty="0">
                <a:solidFill>
                  <a:srgbClr val="3333B3"/>
                </a:solidFill>
                <a:latin typeface="NimbusSanL-Regu"/>
              </a:rPr>
              <a:t>Source of problems and controversy</a:t>
            </a:r>
          </a:p>
          <a:p>
            <a:r>
              <a:rPr lang="cs-CZ" sz="2400" b="0" i="0" u="none" strike="noStrike" baseline="0" dirty="0">
                <a:solidFill>
                  <a:srgbClr val="000000"/>
                </a:solidFill>
                <a:latin typeface="NimbusSanL-Regu"/>
              </a:rPr>
              <a:t>Music, </a:t>
            </a:r>
            <a:r>
              <a:rPr lang="cs-CZ" sz="2400" b="0" i="0" u="none" strike="noStrike" baseline="0" dirty="0" err="1">
                <a:solidFill>
                  <a:srgbClr val="000000"/>
                </a:solidFill>
                <a:latin typeface="NimbusSanL-Regu"/>
              </a:rPr>
              <a:t>mainly</a:t>
            </a:r>
            <a:r>
              <a:rPr lang="cs-CZ" sz="2400" b="0" i="0" u="none" strike="noStrike" baseline="0" dirty="0">
                <a:solidFill>
                  <a:srgbClr val="000000"/>
                </a:solidFill>
                <a:latin typeface="NimbusSanL-Regu"/>
              </a:rPr>
              <a:t> </a:t>
            </a:r>
            <a:r>
              <a:rPr lang="cs-CZ" sz="2400" b="0" i="0" u="none" strike="noStrike" baseline="0" dirty="0" err="1">
                <a:solidFill>
                  <a:srgbClr val="000000"/>
                </a:solidFill>
                <a:latin typeface="NimbusSanL-Regu"/>
              </a:rPr>
              <a:t>during</a:t>
            </a:r>
            <a:r>
              <a:rPr lang="cs-CZ" sz="2400" b="0" i="0" u="none" strike="noStrike" baseline="0" dirty="0">
                <a:solidFill>
                  <a:srgbClr val="000000"/>
                </a:solidFill>
                <a:latin typeface="NimbusSanL-Regu"/>
              </a:rPr>
              <a:t> night</a:t>
            </a:r>
            <a:endParaRPr lang="cs-CZ" sz="2400" dirty="0"/>
          </a:p>
        </p:txBody>
      </p:sp>
    </p:spTree>
    <p:extLst>
      <p:ext uri="{BB962C8B-B14F-4D97-AF65-F5344CB8AC3E}">
        <p14:creationId xmlns:p14="http://schemas.microsoft.com/office/powerpoint/2010/main" val="226596893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419819" y="1326091"/>
            <a:ext cx="11352362" cy="4031873"/>
          </a:xfrm>
          <a:prstGeom prst="rect">
            <a:avLst/>
          </a:prstGeom>
        </p:spPr>
        <p:txBody>
          <a:bodyPr wrap="square">
            <a:spAutoFit/>
          </a:bodyPr>
          <a:lstStyle/>
          <a:p>
            <a:pPr algn="ctr"/>
            <a:r>
              <a:rPr lang="cs-CZ" sz="3200" b="1" i="0" u="none" strike="noStrike" baseline="0" dirty="0">
                <a:solidFill>
                  <a:srgbClr val="3333B3"/>
                </a:solidFill>
                <a:latin typeface="NimbusSanL-Regu"/>
              </a:rPr>
              <a:t>Anti-</a:t>
            </a:r>
            <a:r>
              <a:rPr lang="cs-CZ" sz="3200" b="1" i="0" u="none" strike="noStrike" baseline="0" dirty="0" err="1">
                <a:solidFill>
                  <a:srgbClr val="3333B3"/>
                </a:solidFill>
                <a:latin typeface="NimbusSanL-Regu"/>
              </a:rPr>
              <a:t>noise</a:t>
            </a:r>
            <a:r>
              <a:rPr lang="cs-CZ" sz="3200" b="1" i="0" u="none" strike="noStrike" baseline="0" dirty="0">
                <a:solidFill>
                  <a:srgbClr val="3333B3"/>
                </a:solidFill>
                <a:latin typeface="NimbusSanL-Regu"/>
              </a:rPr>
              <a:t> (</a:t>
            </a:r>
            <a:r>
              <a:rPr lang="cs-CZ" sz="3200" b="1" i="0" u="none" strike="noStrike" baseline="0" dirty="0" err="1">
                <a:solidFill>
                  <a:srgbClr val="3333B3"/>
                </a:solidFill>
                <a:latin typeface="NimbusSanL-Regu"/>
              </a:rPr>
              <a:t>acoustic</a:t>
            </a:r>
            <a:r>
              <a:rPr lang="cs-CZ" sz="3200" b="1" i="0" u="none" strike="noStrike" baseline="0" dirty="0">
                <a:solidFill>
                  <a:srgbClr val="3333B3"/>
                </a:solidFill>
                <a:latin typeface="NimbusSanL-Regu"/>
              </a:rPr>
              <a:t>) </a:t>
            </a:r>
            <a:r>
              <a:rPr lang="cs-CZ" sz="3200" b="1" i="0" u="none" strike="noStrike" baseline="0" dirty="0" err="1">
                <a:solidFill>
                  <a:srgbClr val="3333B3"/>
                </a:solidFill>
                <a:latin typeface="NimbusSanL-Regu"/>
              </a:rPr>
              <a:t>arrangements</a:t>
            </a:r>
            <a:r>
              <a:rPr lang="cs-CZ" sz="3200" b="1" i="0" u="none" strike="noStrike" baseline="0" dirty="0">
                <a:solidFill>
                  <a:srgbClr val="3333B3"/>
                </a:solidFill>
                <a:latin typeface="NimbusSanL-Regu"/>
              </a:rPr>
              <a:t> 1</a:t>
            </a:r>
          </a:p>
          <a:p>
            <a:pPr algn="ctr"/>
            <a:endParaRPr lang="cs-CZ" sz="3200" b="1" i="0" u="none" strike="noStrike" baseline="0" dirty="0">
              <a:solidFill>
                <a:srgbClr val="3333B3"/>
              </a:solidFill>
              <a:latin typeface="NimbusSanL-Regu"/>
            </a:endParaRPr>
          </a:p>
          <a:p>
            <a:r>
              <a:rPr lang="cs-CZ" sz="2400" b="0" i="0" u="none" strike="noStrike" baseline="0" dirty="0" err="1">
                <a:solidFill>
                  <a:srgbClr val="3333B3"/>
                </a:solidFill>
                <a:latin typeface="NimbusSanL-Regu"/>
              </a:rPr>
              <a:t>Technical</a:t>
            </a:r>
            <a:endParaRPr lang="cs-CZ" sz="2400" b="0" i="0" u="none" strike="noStrike" baseline="0" dirty="0">
              <a:solidFill>
                <a:srgbClr val="3333B3"/>
              </a:solidFill>
              <a:latin typeface="NimbusSanL-Regu"/>
            </a:endParaRPr>
          </a:p>
          <a:p>
            <a:r>
              <a:rPr lang="en-US" sz="2400" b="0" i="0" u="none" strike="noStrike" baseline="0" dirty="0">
                <a:solidFill>
                  <a:srgbClr val="3333B3"/>
                </a:solidFill>
                <a:latin typeface="CMSY10"/>
              </a:rPr>
              <a:t> </a:t>
            </a:r>
            <a:r>
              <a:rPr lang="en-US" sz="2400" b="0" i="0" u="none" strike="noStrike" baseline="0" dirty="0">
                <a:solidFill>
                  <a:srgbClr val="000000"/>
                </a:solidFill>
                <a:latin typeface="NimbusSanL-Regu"/>
              </a:rPr>
              <a:t>To reduce production of noise by source, remove the</a:t>
            </a:r>
            <a:r>
              <a:rPr lang="cs-CZ" sz="2400" b="0" i="0" u="none" strike="noStrike" baseline="0" dirty="0">
                <a:solidFill>
                  <a:srgbClr val="000000"/>
                </a:solidFill>
                <a:latin typeface="NimbusSanL-Regu"/>
              </a:rPr>
              <a:t> source </a:t>
            </a:r>
            <a:r>
              <a:rPr lang="cs-CZ" sz="2400" b="0" i="0" u="none" strike="noStrike" baseline="0" dirty="0" err="1">
                <a:solidFill>
                  <a:srgbClr val="000000"/>
                </a:solidFill>
                <a:latin typeface="NimbusSanL-Regu"/>
              </a:rPr>
              <a:t>or</a:t>
            </a:r>
            <a:r>
              <a:rPr lang="cs-CZ" sz="2400" b="0" i="0" u="none" strike="noStrike" baseline="0" dirty="0">
                <a:solidFill>
                  <a:srgbClr val="000000"/>
                </a:solidFill>
                <a:latin typeface="NimbusSanL-Regu"/>
              </a:rPr>
              <a:t> transfer </a:t>
            </a:r>
            <a:r>
              <a:rPr lang="cs-CZ" sz="2400" b="0" i="0" u="none" strike="noStrike" baseline="0" dirty="0" err="1">
                <a:solidFill>
                  <a:srgbClr val="000000"/>
                </a:solidFill>
                <a:latin typeface="NimbusSanL-Regu"/>
              </a:rPr>
              <a:t>it</a:t>
            </a:r>
            <a:endParaRPr lang="cs-CZ" sz="2400" b="0" i="0" u="none" strike="noStrike" baseline="0" dirty="0">
              <a:solidFill>
                <a:srgbClr val="000000"/>
              </a:solidFill>
              <a:latin typeface="NimbusSanL-Regu"/>
            </a:endParaRPr>
          </a:p>
          <a:p>
            <a:r>
              <a:rPr lang="en-US" sz="2400" b="0" i="0" u="none" strike="noStrike" baseline="0" dirty="0">
                <a:solidFill>
                  <a:srgbClr val="3333B3"/>
                </a:solidFill>
                <a:latin typeface="CMSY10"/>
              </a:rPr>
              <a:t> </a:t>
            </a:r>
            <a:r>
              <a:rPr lang="en-US" sz="2400" b="0" i="0" u="none" strike="noStrike" baseline="0" dirty="0">
                <a:solidFill>
                  <a:srgbClr val="000000"/>
                </a:solidFill>
                <a:latin typeface="NimbusSanL-Regu"/>
              </a:rPr>
              <a:t>To reduce conduction of noise from source into</a:t>
            </a:r>
            <a:r>
              <a:rPr lang="cs-CZ" sz="2400" b="0" i="0" u="none" strike="noStrike" baseline="0" dirty="0">
                <a:solidFill>
                  <a:srgbClr val="000000"/>
                </a:solidFill>
                <a:latin typeface="NimbusSanL-Regu"/>
              </a:rPr>
              <a:t> </a:t>
            </a:r>
            <a:r>
              <a:rPr lang="cs-CZ" sz="2400" b="0" i="0" u="none" strike="noStrike" baseline="0" dirty="0" err="1">
                <a:solidFill>
                  <a:srgbClr val="000000"/>
                </a:solidFill>
                <a:latin typeface="NimbusSanL-Regu"/>
              </a:rPr>
              <a:t>environment</a:t>
            </a:r>
            <a:endParaRPr lang="cs-CZ" sz="2400" b="0" i="0" u="none" strike="noStrike" baseline="0" dirty="0">
              <a:solidFill>
                <a:srgbClr val="000000"/>
              </a:solidFill>
              <a:latin typeface="NimbusSanL-Regu"/>
            </a:endParaRPr>
          </a:p>
          <a:p>
            <a:endParaRPr lang="cs-CZ" sz="2400" b="0" i="0" u="none" strike="noStrike" baseline="0" dirty="0">
              <a:solidFill>
                <a:srgbClr val="000000"/>
              </a:solidFill>
              <a:latin typeface="NimbusSanL-Regu"/>
            </a:endParaRPr>
          </a:p>
          <a:p>
            <a:r>
              <a:rPr lang="cs-CZ" sz="2400" b="0" i="0" u="none" strike="noStrike" baseline="0" dirty="0" err="1">
                <a:solidFill>
                  <a:srgbClr val="3333B3"/>
                </a:solidFill>
                <a:latin typeface="NimbusSanL-Regu"/>
              </a:rPr>
              <a:t>Organizational</a:t>
            </a:r>
            <a:endParaRPr lang="cs-CZ" sz="2400" b="0" i="0" u="none" strike="noStrike" baseline="0" dirty="0">
              <a:solidFill>
                <a:srgbClr val="3333B3"/>
              </a:solidFill>
              <a:latin typeface="NimbusSanL-Regu"/>
            </a:endParaRPr>
          </a:p>
          <a:p>
            <a:r>
              <a:rPr lang="cs-CZ" sz="2400" b="0" i="0" u="none" strike="noStrike" baseline="0" dirty="0">
                <a:solidFill>
                  <a:srgbClr val="000000"/>
                </a:solidFill>
                <a:latin typeface="NimbusSanL-Regu"/>
              </a:rPr>
              <a:t>(</a:t>
            </a:r>
            <a:r>
              <a:rPr lang="cs-CZ" sz="2400" b="0" i="0" u="none" strike="noStrike" baseline="0" dirty="0" err="1">
                <a:solidFill>
                  <a:srgbClr val="000000"/>
                </a:solidFill>
                <a:latin typeface="NimbusSanL-Regu"/>
              </a:rPr>
              <a:t>minly</a:t>
            </a:r>
            <a:r>
              <a:rPr lang="cs-CZ" sz="2400" b="0" i="0" u="none" strike="noStrike" baseline="0" dirty="0">
                <a:solidFill>
                  <a:srgbClr val="000000"/>
                </a:solidFill>
                <a:latin typeface="NimbusSanL-Regu"/>
              </a:rPr>
              <a:t> </a:t>
            </a:r>
            <a:r>
              <a:rPr lang="cs-CZ" sz="2400" b="0" i="0" u="none" strike="noStrike" baseline="0" dirty="0" err="1">
                <a:solidFill>
                  <a:srgbClr val="000000"/>
                </a:solidFill>
                <a:latin typeface="NimbusSanL-Regu"/>
              </a:rPr>
              <a:t>industrial</a:t>
            </a:r>
            <a:r>
              <a:rPr lang="cs-CZ" sz="2400" b="0" i="0" u="none" strike="noStrike" baseline="0" dirty="0">
                <a:solidFill>
                  <a:srgbClr val="000000"/>
                </a:solidFill>
                <a:latin typeface="NimbusSanL-Regu"/>
              </a:rPr>
              <a:t> </a:t>
            </a:r>
            <a:r>
              <a:rPr lang="cs-CZ" sz="2400" b="0" i="0" u="none" strike="noStrike" baseline="0" dirty="0" err="1">
                <a:solidFill>
                  <a:srgbClr val="000000"/>
                </a:solidFill>
                <a:latin typeface="NimbusSanL-Regu"/>
              </a:rPr>
              <a:t>sphere</a:t>
            </a:r>
            <a:r>
              <a:rPr lang="cs-CZ" sz="2400" b="0" i="0" u="none" strike="noStrike" baseline="0" dirty="0">
                <a:solidFill>
                  <a:srgbClr val="000000"/>
                </a:solidFill>
                <a:latin typeface="NimbusSanL-Regu"/>
              </a:rPr>
              <a:t>)</a:t>
            </a:r>
          </a:p>
          <a:p>
            <a:r>
              <a:rPr lang="en-US" sz="2400" b="0" i="0" u="none" strike="noStrike" baseline="0" dirty="0">
                <a:solidFill>
                  <a:srgbClr val="3333B3"/>
                </a:solidFill>
                <a:latin typeface="CMSY10"/>
              </a:rPr>
              <a:t> </a:t>
            </a:r>
            <a:r>
              <a:rPr lang="en-US" sz="2400" b="0" i="0" u="none" strike="noStrike" baseline="0" dirty="0">
                <a:solidFill>
                  <a:srgbClr val="000000"/>
                </a:solidFill>
                <a:latin typeface="NimbusSanL-Regu"/>
              </a:rPr>
              <a:t>Make exposition to noise shorter</a:t>
            </a:r>
          </a:p>
          <a:p>
            <a:r>
              <a:rPr lang="cs-CZ" sz="2400" b="0" i="0" u="none" strike="noStrike" baseline="0" dirty="0">
                <a:solidFill>
                  <a:srgbClr val="3333B3"/>
                </a:solidFill>
                <a:latin typeface="CMSY10"/>
              </a:rPr>
              <a:t> </a:t>
            </a:r>
            <a:r>
              <a:rPr lang="cs-CZ" sz="2400" b="0" i="0" u="none" strike="noStrike" baseline="0" dirty="0" err="1">
                <a:solidFill>
                  <a:srgbClr val="000000"/>
                </a:solidFill>
                <a:latin typeface="NimbusSanL-Regu"/>
              </a:rPr>
              <a:t>Prevent</a:t>
            </a:r>
            <a:r>
              <a:rPr lang="cs-CZ" sz="2400" b="0" i="0" u="none" strike="noStrike" baseline="0" dirty="0">
                <a:solidFill>
                  <a:srgbClr val="000000"/>
                </a:solidFill>
                <a:latin typeface="NimbusSanL-Regu"/>
              </a:rPr>
              <a:t> </a:t>
            </a:r>
            <a:r>
              <a:rPr lang="cs-CZ" sz="2400" b="0" i="0" u="none" strike="noStrike" baseline="0" dirty="0" err="1">
                <a:solidFill>
                  <a:srgbClr val="000000"/>
                </a:solidFill>
                <a:latin typeface="NimbusSanL-Regu"/>
              </a:rPr>
              <a:t>unnecessary</a:t>
            </a:r>
            <a:r>
              <a:rPr lang="cs-CZ" sz="2400" b="0" i="0" u="none" strike="noStrike" baseline="0" dirty="0">
                <a:solidFill>
                  <a:srgbClr val="000000"/>
                </a:solidFill>
                <a:latin typeface="NimbusSanL-Regu"/>
              </a:rPr>
              <a:t> </a:t>
            </a:r>
            <a:r>
              <a:rPr lang="cs-CZ" sz="2400" b="0" i="0" u="none" strike="noStrike" baseline="0" dirty="0" err="1">
                <a:solidFill>
                  <a:srgbClr val="000000"/>
                </a:solidFill>
                <a:latin typeface="NimbusSanL-Regu"/>
              </a:rPr>
              <a:t>exposition</a:t>
            </a:r>
            <a:endParaRPr lang="cs-CZ" sz="2400" dirty="0"/>
          </a:p>
        </p:txBody>
      </p:sp>
    </p:spTree>
    <p:extLst>
      <p:ext uri="{BB962C8B-B14F-4D97-AF65-F5344CB8AC3E}">
        <p14:creationId xmlns:p14="http://schemas.microsoft.com/office/powerpoint/2010/main" val="340177309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332660" y="1316639"/>
            <a:ext cx="11197087" cy="3416320"/>
          </a:xfrm>
          <a:prstGeom prst="rect">
            <a:avLst/>
          </a:prstGeom>
        </p:spPr>
        <p:txBody>
          <a:bodyPr wrap="square">
            <a:spAutoFit/>
          </a:bodyPr>
          <a:lstStyle/>
          <a:p>
            <a:pPr algn="ctr"/>
            <a:r>
              <a:rPr lang="cs-CZ" sz="3200" b="0" i="0" u="none" strike="noStrike" baseline="0" dirty="0">
                <a:solidFill>
                  <a:srgbClr val="3333B3"/>
                </a:solidFill>
                <a:latin typeface="NimbusSanL-Regu"/>
              </a:rPr>
              <a:t>Anti-</a:t>
            </a:r>
            <a:r>
              <a:rPr lang="cs-CZ" sz="3200" b="0" i="0" u="none" strike="noStrike" baseline="0" dirty="0" err="1">
                <a:solidFill>
                  <a:srgbClr val="3333B3"/>
                </a:solidFill>
                <a:latin typeface="NimbusSanL-Regu"/>
              </a:rPr>
              <a:t>noise</a:t>
            </a:r>
            <a:r>
              <a:rPr lang="cs-CZ" sz="3200" b="0" i="0" u="none" strike="noStrike" baseline="0" dirty="0">
                <a:solidFill>
                  <a:srgbClr val="3333B3"/>
                </a:solidFill>
                <a:latin typeface="NimbusSanL-Regu"/>
              </a:rPr>
              <a:t> (</a:t>
            </a:r>
            <a:r>
              <a:rPr lang="cs-CZ" sz="3200" b="0" i="0" u="none" strike="noStrike" baseline="0" dirty="0" err="1">
                <a:solidFill>
                  <a:srgbClr val="3333B3"/>
                </a:solidFill>
                <a:latin typeface="NimbusSanL-Regu"/>
              </a:rPr>
              <a:t>acoustic</a:t>
            </a:r>
            <a:r>
              <a:rPr lang="cs-CZ" sz="3200" b="0" i="0" u="none" strike="noStrike" baseline="0" dirty="0">
                <a:solidFill>
                  <a:srgbClr val="3333B3"/>
                </a:solidFill>
                <a:latin typeface="NimbusSanL-Regu"/>
              </a:rPr>
              <a:t>) </a:t>
            </a:r>
            <a:r>
              <a:rPr lang="cs-CZ" sz="3200" b="0" i="0" u="none" strike="noStrike" baseline="0" dirty="0" err="1">
                <a:solidFill>
                  <a:srgbClr val="3333B3"/>
                </a:solidFill>
                <a:latin typeface="NimbusSanL-Regu"/>
              </a:rPr>
              <a:t>arrangements</a:t>
            </a:r>
            <a:r>
              <a:rPr lang="cs-CZ" sz="3200" b="0" i="0" u="none" strike="noStrike" baseline="0" dirty="0">
                <a:solidFill>
                  <a:srgbClr val="3333B3"/>
                </a:solidFill>
                <a:latin typeface="NimbusSanL-Regu"/>
              </a:rPr>
              <a:t> 2</a:t>
            </a:r>
          </a:p>
          <a:p>
            <a:pPr algn="ctr"/>
            <a:endParaRPr lang="cs-CZ" sz="3200" b="0" i="0" u="none" strike="noStrike" baseline="0" dirty="0">
              <a:solidFill>
                <a:srgbClr val="3333B3"/>
              </a:solidFill>
              <a:latin typeface="NimbusSanL-Regu"/>
            </a:endParaRPr>
          </a:p>
          <a:p>
            <a:r>
              <a:rPr lang="cs-CZ" sz="2800" b="0" i="0" u="none" strike="noStrike" baseline="0" dirty="0" err="1">
                <a:solidFill>
                  <a:srgbClr val="3333B3"/>
                </a:solidFill>
                <a:latin typeface="NimbusSanL-Regu"/>
              </a:rPr>
              <a:t>Individual</a:t>
            </a:r>
            <a:endParaRPr lang="cs-CZ" sz="2800" b="0" i="0" u="none" strike="noStrike" baseline="0" dirty="0">
              <a:solidFill>
                <a:srgbClr val="3333B3"/>
              </a:solidFill>
              <a:latin typeface="NimbusSanL-Regu"/>
            </a:endParaRPr>
          </a:p>
          <a:p>
            <a:endParaRPr lang="cs-CZ" sz="2800" b="0" i="0" u="none" strike="noStrike" baseline="0" dirty="0">
              <a:solidFill>
                <a:srgbClr val="3333B3"/>
              </a:solidFill>
              <a:latin typeface="NimbusSanL-Regu"/>
            </a:endParaRPr>
          </a:p>
          <a:p>
            <a:r>
              <a:rPr lang="en-US" sz="2400" b="0" i="0" u="none" strike="noStrike" baseline="0" dirty="0">
                <a:solidFill>
                  <a:srgbClr val="3333B3"/>
                </a:solidFill>
                <a:latin typeface="NimbusSanL-Regu"/>
              </a:rPr>
              <a:t>Protection of ear canal: </a:t>
            </a:r>
            <a:r>
              <a:rPr lang="en-US" sz="2400" b="0" i="0" u="none" strike="noStrike" baseline="0" dirty="0">
                <a:solidFill>
                  <a:srgbClr val="000000"/>
                </a:solidFill>
                <a:latin typeface="NimbusSanL-Regu"/>
              </a:rPr>
              <a:t>cotton wool, special cotton, special ear</a:t>
            </a:r>
            <a:r>
              <a:rPr lang="cs-CZ" sz="2400" b="0" i="0" u="none" strike="noStrike" baseline="0" dirty="0">
                <a:solidFill>
                  <a:srgbClr val="000000"/>
                </a:solidFill>
                <a:latin typeface="NimbusSanL-Regu"/>
              </a:rPr>
              <a:t> </a:t>
            </a:r>
            <a:r>
              <a:rPr lang="cs-CZ" sz="2400" b="0" i="0" u="none" strike="noStrike" baseline="0" dirty="0" err="1">
                <a:solidFill>
                  <a:srgbClr val="000000"/>
                </a:solidFill>
                <a:latin typeface="NimbusSanL-Regu"/>
              </a:rPr>
              <a:t>plugs</a:t>
            </a:r>
            <a:endParaRPr lang="cs-CZ" sz="2400" b="0" i="0" u="none" strike="noStrike" baseline="0" dirty="0">
              <a:solidFill>
                <a:srgbClr val="000000"/>
              </a:solidFill>
              <a:latin typeface="NimbusSanL-Regu"/>
            </a:endParaRPr>
          </a:p>
          <a:p>
            <a:r>
              <a:rPr lang="en-US" sz="2400" b="0" i="0" u="none" strike="noStrike" baseline="0" dirty="0">
                <a:solidFill>
                  <a:srgbClr val="3333B3"/>
                </a:solidFill>
                <a:latin typeface="NimbusSanL-Regu"/>
              </a:rPr>
              <a:t>Protection of ear: </a:t>
            </a:r>
            <a:r>
              <a:rPr lang="en-US" sz="2400" b="0" i="0" u="none" strike="noStrike" baseline="0" dirty="0">
                <a:solidFill>
                  <a:srgbClr val="000000"/>
                </a:solidFill>
                <a:latin typeface="NimbusSanL-Regu"/>
              </a:rPr>
              <a:t>various type of shell protectors, similar</a:t>
            </a:r>
            <a:r>
              <a:rPr lang="cs-CZ" sz="2400" b="0" i="0" u="none" strike="noStrike" baseline="0" dirty="0">
                <a:solidFill>
                  <a:srgbClr val="000000"/>
                </a:solidFill>
                <a:latin typeface="NimbusSanL-Regu"/>
              </a:rPr>
              <a:t> </a:t>
            </a:r>
            <a:r>
              <a:rPr lang="en-US" sz="2400" b="0" i="0" u="none" strike="noStrike" baseline="0" dirty="0">
                <a:solidFill>
                  <a:srgbClr val="000000"/>
                </a:solidFill>
                <a:latin typeface="NimbusSanL-Regu"/>
              </a:rPr>
              <a:t>protection can partly provide also </a:t>
            </a:r>
            <a:r>
              <a:rPr lang="cs-CZ" sz="2400" b="0" i="0" u="none" strike="noStrike" baseline="0" dirty="0" err="1">
                <a:solidFill>
                  <a:srgbClr val="000000"/>
                </a:solidFill>
                <a:latin typeface="NimbusSanL-Regu"/>
              </a:rPr>
              <a:t>headphone</a:t>
            </a:r>
            <a:endParaRPr lang="en-US" sz="2400" b="0" i="0" u="none" strike="noStrike" baseline="0" dirty="0">
              <a:solidFill>
                <a:srgbClr val="000000"/>
              </a:solidFill>
              <a:latin typeface="NimbusSanL-Regu"/>
            </a:endParaRPr>
          </a:p>
          <a:p>
            <a:r>
              <a:rPr lang="en-US" sz="2400" b="0" i="0" u="none" strike="noStrike" baseline="0" dirty="0">
                <a:solidFill>
                  <a:srgbClr val="3333B3"/>
                </a:solidFill>
                <a:latin typeface="NimbusSanL-Regu"/>
              </a:rPr>
              <a:t>Protection of head: </a:t>
            </a:r>
            <a:r>
              <a:rPr lang="en-US" sz="2400" b="0" i="0" u="none" strike="noStrike" baseline="0" dirty="0">
                <a:solidFill>
                  <a:srgbClr val="000000"/>
                </a:solidFill>
                <a:latin typeface="NimbusSanL-Regu"/>
              </a:rPr>
              <a:t>anti-noise helmets</a:t>
            </a:r>
            <a:endParaRPr lang="cs-CZ" sz="2400" dirty="0"/>
          </a:p>
        </p:txBody>
      </p:sp>
    </p:spTree>
    <p:extLst>
      <p:ext uri="{BB962C8B-B14F-4D97-AF65-F5344CB8AC3E}">
        <p14:creationId xmlns:p14="http://schemas.microsoft.com/office/powerpoint/2010/main" val="27461287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879895" y="303048"/>
            <a:ext cx="11128076" cy="6370975"/>
          </a:xfrm>
          <a:prstGeom prst="rect">
            <a:avLst/>
          </a:prstGeom>
        </p:spPr>
        <p:txBody>
          <a:bodyPr wrap="square">
            <a:spAutoFit/>
          </a:bodyPr>
          <a:lstStyle/>
          <a:p>
            <a:pPr algn="ctr"/>
            <a:r>
              <a:rPr lang="cs-CZ" sz="3200" b="1" dirty="0" err="1">
                <a:solidFill>
                  <a:srgbClr val="3333B3"/>
                </a:solidFill>
                <a:latin typeface="NimbusSanL-Regu"/>
              </a:rPr>
              <a:t>Chernobyl</a:t>
            </a:r>
            <a:r>
              <a:rPr lang="cs-CZ" sz="3200" b="1" dirty="0">
                <a:solidFill>
                  <a:srgbClr val="3333B3"/>
                </a:solidFill>
                <a:latin typeface="NimbusSanL-Regu"/>
              </a:rPr>
              <a:t> – 26.4.1986</a:t>
            </a:r>
            <a:endParaRPr lang="cs-CZ" sz="3200" b="1" i="0" u="none" strike="noStrike" baseline="0" dirty="0">
              <a:solidFill>
                <a:srgbClr val="3333B3"/>
              </a:solidFill>
              <a:latin typeface="NimbusSanL-Regu"/>
            </a:endParaRPr>
          </a:p>
          <a:p>
            <a:pPr algn="ctr"/>
            <a:endParaRPr lang="cs-CZ" sz="3200" dirty="0">
              <a:solidFill>
                <a:srgbClr val="3333B3"/>
              </a:solidFill>
              <a:latin typeface="NimbusSanL-Regu"/>
            </a:endParaRPr>
          </a:p>
          <a:p>
            <a:pPr algn="ctr"/>
            <a:endParaRPr lang="cs-CZ" sz="3200" b="0" i="0" u="none" strike="noStrike" baseline="0" dirty="0">
              <a:solidFill>
                <a:srgbClr val="3333B3"/>
              </a:solidFill>
              <a:latin typeface="NimbusSanL-Regu"/>
            </a:endParaRPr>
          </a:p>
          <a:p>
            <a:r>
              <a:rPr lang="cs-CZ" sz="2400" b="0" i="0" u="none" strike="noStrike" baseline="0" dirty="0" err="1">
                <a:solidFill>
                  <a:srgbClr val="000000"/>
                </a:solidFill>
                <a:latin typeface="NimbusSanL-Regu"/>
              </a:rPr>
              <a:t>Was</a:t>
            </a:r>
            <a:r>
              <a:rPr lang="en-US" sz="2400" b="0" i="0" u="none" strike="noStrike" baseline="0" dirty="0">
                <a:solidFill>
                  <a:srgbClr val="000000"/>
                </a:solidFill>
                <a:latin typeface="NimbusSanL-Regu"/>
              </a:rPr>
              <a:t> discussed in </a:t>
            </a:r>
            <a:r>
              <a:rPr lang="cs-CZ" sz="2400" b="0" i="0" u="none" strike="noStrike" baseline="0" dirty="0" err="1">
                <a:solidFill>
                  <a:srgbClr val="000000"/>
                </a:solidFill>
                <a:latin typeface="NimbusSanL-Regu"/>
              </a:rPr>
              <a:t>the</a:t>
            </a:r>
            <a:r>
              <a:rPr lang="cs-CZ" sz="2400" b="0" i="0" u="none" strike="noStrike" baseline="0" dirty="0">
                <a:solidFill>
                  <a:srgbClr val="000000"/>
                </a:solidFill>
                <a:latin typeface="NimbusSanL-Regu"/>
              </a:rPr>
              <a:t> </a:t>
            </a:r>
            <a:r>
              <a:rPr lang="en-US" sz="2400" b="0" i="0" u="none" strike="noStrike" baseline="0" dirty="0">
                <a:solidFill>
                  <a:srgbClr val="000000"/>
                </a:solidFill>
                <a:latin typeface="NimbusSanL-Regu"/>
              </a:rPr>
              <a:t>first</a:t>
            </a:r>
            <a:r>
              <a:rPr lang="cs-CZ" sz="2400" b="0" i="0" u="none" strike="noStrike" baseline="0" dirty="0">
                <a:solidFill>
                  <a:srgbClr val="000000"/>
                </a:solidFill>
                <a:latin typeface="NimbusSanL-Regu"/>
              </a:rPr>
              <a:t> </a:t>
            </a:r>
            <a:r>
              <a:rPr lang="en-US" sz="2400" b="0" i="0" u="none" strike="noStrike" baseline="0" dirty="0">
                <a:solidFill>
                  <a:srgbClr val="000000"/>
                </a:solidFill>
                <a:latin typeface="NimbusSanL-Regu"/>
              </a:rPr>
              <a:t>year. </a:t>
            </a:r>
            <a:endParaRPr lang="cs-CZ" sz="2400" b="0" i="0" u="none" strike="noStrike" baseline="0" dirty="0">
              <a:solidFill>
                <a:srgbClr val="000000"/>
              </a:solidFill>
              <a:latin typeface="NimbusSanL-Regu"/>
            </a:endParaRPr>
          </a:p>
          <a:p>
            <a:endParaRPr lang="cs-CZ" sz="2400" b="0" i="0" u="none" strike="noStrike" baseline="0" dirty="0">
              <a:solidFill>
                <a:srgbClr val="000000"/>
              </a:solidFill>
              <a:latin typeface="NimbusSanL-Regu"/>
            </a:endParaRPr>
          </a:p>
          <a:p>
            <a:r>
              <a:rPr lang="en-US" sz="2400" b="0" i="0" u="none" strike="noStrike" baseline="0" dirty="0">
                <a:solidFill>
                  <a:srgbClr val="000000"/>
                </a:solidFill>
                <a:latin typeface="NimbusSanL-Regu"/>
              </a:rPr>
              <a:t>Despite the fact that it was </a:t>
            </a:r>
            <a:r>
              <a:rPr lang="cs-CZ" sz="2400" b="0" i="0" u="none" strike="noStrike" baseline="0" dirty="0">
                <a:solidFill>
                  <a:srgbClr val="000000"/>
                </a:solidFill>
                <a:latin typeface="NimbusSanL-Regu"/>
              </a:rPr>
              <a:t>major </a:t>
            </a:r>
          </a:p>
          <a:p>
            <a:r>
              <a:rPr lang="en-US" sz="2400" b="0" i="0" u="none" strike="noStrike" baseline="0" dirty="0">
                <a:solidFill>
                  <a:srgbClr val="000000"/>
                </a:solidFill>
                <a:latin typeface="NimbusSanL-Regu"/>
              </a:rPr>
              <a:t>accident of level 7, implication</a:t>
            </a:r>
            <a:r>
              <a:rPr lang="cs-CZ" sz="2400" b="0" i="0" u="none" strike="noStrike" baseline="0" dirty="0">
                <a:solidFill>
                  <a:srgbClr val="000000"/>
                </a:solidFill>
                <a:latin typeface="NimbusSanL-Regu"/>
              </a:rPr>
              <a:t> </a:t>
            </a:r>
          </a:p>
          <a:p>
            <a:r>
              <a:rPr lang="en-US" sz="2400" b="0" i="0" u="none" strike="noStrike" baseline="0" dirty="0">
                <a:solidFill>
                  <a:srgbClr val="000000"/>
                </a:solidFill>
                <a:latin typeface="NimbusSanL-Regu"/>
              </a:rPr>
              <a:t>on health of population of central </a:t>
            </a:r>
            <a:endParaRPr lang="cs-CZ" sz="2400" b="0" i="0" u="none" strike="noStrike" baseline="0" dirty="0">
              <a:solidFill>
                <a:srgbClr val="000000"/>
              </a:solidFill>
              <a:latin typeface="NimbusSanL-Regu"/>
            </a:endParaRPr>
          </a:p>
          <a:p>
            <a:r>
              <a:rPr lang="en-US" sz="2400" b="0" i="0" u="none" strike="noStrike" baseline="0" dirty="0">
                <a:solidFill>
                  <a:srgbClr val="000000"/>
                </a:solidFill>
                <a:latin typeface="NimbusSanL-Regu"/>
              </a:rPr>
              <a:t>Europe was relatively small.</a:t>
            </a:r>
            <a:endParaRPr lang="cs-CZ" sz="2400" b="0" i="0" u="none" strike="noStrike" baseline="0" dirty="0">
              <a:solidFill>
                <a:srgbClr val="000000"/>
              </a:solidFill>
              <a:latin typeface="NimbusSanL-Regu"/>
            </a:endParaRPr>
          </a:p>
          <a:p>
            <a:endParaRPr lang="cs-CZ" sz="2400" b="0" i="0" u="none" strike="noStrike" baseline="0" dirty="0">
              <a:solidFill>
                <a:srgbClr val="000000"/>
              </a:solidFill>
              <a:latin typeface="NimbusSanL-Regu"/>
            </a:endParaRPr>
          </a:p>
          <a:p>
            <a:r>
              <a:rPr lang="en-US" sz="2400" i="1" dirty="0"/>
              <a:t>Consequences of the Catastrophe for </a:t>
            </a:r>
            <a:endParaRPr lang="cs-CZ" sz="2400" i="1" dirty="0"/>
          </a:p>
          <a:p>
            <a:r>
              <a:rPr lang="en-US" sz="2400" i="1" dirty="0"/>
              <a:t>People and the Environment</a:t>
            </a:r>
            <a:r>
              <a:rPr lang="en-US" sz="2400" dirty="0"/>
              <a:t> is a 2007 </a:t>
            </a:r>
            <a:endParaRPr lang="cs-CZ" sz="2400" dirty="0"/>
          </a:p>
          <a:p>
            <a:r>
              <a:rPr lang="en-US" sz="2400" dirty="0"/>
              <a:t>Russian publication that concludes that </a:t>
            </a:r>
            <a:endParaRPr lang="cs-CZ" sz="2400" dirty="0"/>
          </a:p>
          <a:p>
            <a:r>
              <a:rPr lang="en-US" sz="2400" dirty="0"/>
              <a:t>there were 985,000 premature deaths </a:t>
            </a:r>
            <a:endParaRPr lang="cs-CZ" sz="2400" dirty="0"/>
          </a:p>
          <a:p>
            <a:r>
              <a:rPr lang="en-US" sz="2400" dirty="0"/>
              <a:t>as a result of the radioactivity released.</a:t>
            </a:r>
            <a:endParaRPr lang="cs-CZ" sz="2400" dirty="0"/>
          </a:p>
          <a:p>
            <a:r>
              <a:rPr lang="cs-CZ" sz="2400" b="0" i="0" u="none" strike="noStrike" baseline="0" dirty="0">
                <a:solidFill>
                  <a:srgbClr val="000000"/>
                </a:solidFill>
                <a:latin typeface="NimbusSanL-Regu"/>
              </a:rPr>
              <a:t>2000 – </a:t>
            </a:r>
            <a:r>
              <a:rPr lang="cs-CZ" sz="2400" b="0" i="0" u="none" strike="noStrike" baseline="0" dirty="0" err="1">
                <a:solidFill>
                  <a:srgbClr val="000000"/>
                </a:solidFill>
                <a:latin typeface="NimbusSanL-Regu"/>
              </a:rPr>
              <a:t>closed</a:t>
            </a:r>
            <a:r>
              <a:rPr lang="cs-CZ" sz="2400" b="0" i="0" u="none" strike="noStrike" baseline="0" dirty="0">
                <a:solidFill>
                  <a:srgbClr val="000000"/>
                </a:solidFill>
                <a:latin typeface="NimbusSanL-Regu"/>
              </a:rPr>
              <a:t> </a:t>
            </a:r>
            <a:r>
              <a:rPr lang="cs-CZ" sz="2400" b="0" i="0" u="none" strike="noStrike" baseline="0" dirty="0" err="1">
                <a:solidFill>
                  <a:srgbClr val="000000"/>
                </a:solidFill>
                <a:latin typeface="NimbusSanL-Regu"/>
              </a:rPr>
              <a:t>down</a:t>
            </a:r>
            <a:r>
              <a:rPr lang="cs-CZ" sz="2400" b="0" i="0" u="none" strike="noStrike" baseline="0" dirty="0">
                <a:solidFill>
                  <a:srgbClr val="000000"/>
                </a:solidFill>
                <a:latin typeface="NimbusSanL-Regu"/>
              </a:rPr>
              <a:t>.</a:t>
            </a:r>
          </a:p>
        </p:txBody>
      </p:sp>
      <p:pic>
        <p:nvPicPr>
          <p:cNvPr id="3" name="Obrázek 2"/>
          <p:cNvPicPr>
            <a:picLocks noChangeAspect="1"/>
          </p:cNvPicPr>
          <p:nvPr/>
        </p:nvPicPr>
        <p:blipFill>
          <a:blip r:embed="rId3"/>
          <a:stretch>
            <a:fillRect/>
          </a:stretch>
        </p:blipFill>
        <p:spPr>
          <a:xfrm>
            <a:off x="6122382" y="1513978"/>
            <a:ext cx="5885589" cy="4886822"/>
          </a:xfrm>
          <a:prstGeom prst="rect">
            <a:avLst/>
          </a:prstGeom>
        </p:spPr>
      </p:pic>
    </p:spTree>
    <p:extLst>
      <p:ext uri="{BB962C8B-B14F-4D97-AF65-F5344CB8AC3E}">
        <p14:creationId xmlns:p14="http://schemas.microsoft.com/office/powerpoint/2010/main" val="206027432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500331" y="1447619"/>
            <a:ext cx="11197087" cy="4031873"/>
          </a:xfrm>
          <a:prstGeom prst="rect">
            <a:avLst/>
          </a:prstGeom>
        </p:spPr>
        <p:txBody>
          <a:bodyPr wrap="square">
            <a:spAutoFit/>
          </a:bodyPr>
          <a:lstStyle/>
          <a:p>
            <a:pPr algn="ctr"/>
            <a:r>
              <a:rPr lang="cs-CZ" sz="3200" b="1" i="0" u="none" strike="noStrike" baseline="0" dirty="0" err="1">
                <a:solidFill>
                  <a:srgbClr val="3333B3"/>
                </a:solidFill>
                <a:latin typeface="NimbusSanL-Regu"/>
              </a:rPr>
              <a:t>Vibration</a:t>
            </a:r>
            <a:endParaRPr lang="cs-CZ" sz="3200" b="1" i="0" u="none" strike="noStrike" baseline="0" dirty="0">
              <a:solidFill>
                <a:srgbClr val="3333B3"/>
              </a:solidFill>
              <a:latin typeface="NimbusSanL-Regu"/>
            </a:endParaRPr>
          </a:p>
          <a:p>
            <a:pPr algn="ctr"/>
            <a:endParaRPr lang="cs-CZ" sz="3200" b="1" i="0" u="none" strike="noStrike" baseline="0" dirty="0">
              <a:solidFill>
                <a:srgbClr val="3333B3"/>
              </a:solidFill>
              <a:latin typeface="NimbusSanL-Regu"/>
            </a:endParaRPr>
          </a:p>
          <a:p>
            <a:r>
              <a:rPr lang="cs-CZ" sz="2400" b="0" i="0" u="none" strike="noStrike" baseline="0" dirty="0" err="1">
                <a:solidFill>
                  <a:srgbClr val="000000"/>
                </a:solidFill>
                <a:latin typeface="NimbusSanL-Regu"/>
              </a:rPr>
              <a:t>Similar</a:t>
            </a:r>
            <a:r>
              <a:rPr lang="cs-CZ" sz="2400" b="0" i="0" u="none" strike="noStrike" baseline="0" dirty="0">
                <a:solidFill>
                  <a:srgbClr val="000000"/>
                </a:solidFill>
                <a:latin typeface="NimbusSanL-Regu"/>
              </a:rPr>
              <a:t> to </a:t>
            </a:r>
            <a:r>
              <a:rPr lang="cs-CZ" sz="2400" b="0" i="0" u="none" strike="noStrike" baseline="0" dirty="0" err="1">
                <a:solidFill>
                  <a:srgbClr val="000000"/>
                </a:solidFill>
                <a:latin typeface="NimbusSanL-Regu"/>
              </a:rPr>
              <a:t>noise</a:t>
            </a:r>
            <a:r>
              <a:rPr lang="cs-CZ" sz="2400" b="0" i="0" u="none" strike="noStrike" baseline="0" dirty="0">
                <a:solidFill>
                  <a:srgbClr val="000000"/>
                </a:solidFill>
                <a:latin typeface="NimbusSanL-Regu"/>
              </a:rPr>
              <a:t> </a:t>
            </a:r>
            <a:r>
              <a:rPr lang="cs-CZ" sz="2400" b="0" i="0" u="none" strike="noStrike" baseline="0" dirty="0" err="1">
                <a:solidFill>
                  <a:srgbClr val="000000"/>
                </a:solidFill>
                <a:latin typeface="NimbusSanL-Regu"/>
              </a:rPr>
              <a:t>problems</a:t>
            </a:r>
            <a:endParaRPr lang="cs-CZ" sz="2400" b="0" i="0" u="none" strike="noStrike" baseline="0" dirty="0">
              <a:solidFill>
                <a:srgbClr val="000000"/>
              </a:solidFill>
              <a:latin typeface="NimbusSanL-Regu"/>
            </a:endParaRPr>
          </a:p>
          <a:p>
            <a:endParaRPr lang="cs-CZ" sz="2400" b="0" i="0" u="none" strike="noStrike" baseline="0" dirty="0">
              <a:solidFill>
                <a:srgbClr val="000000"/>
              </a:solidFill>
              <a:latin typeface="NimbusSanL-Regu"/>
            </a:endParaRPr>
          </a:p>
          <a:p>
            <a:r>
              <a:rPr lang="en-US" sz="2400" b="0" i="0" u="none" strike="noStrike" baseline="0" dirty="0">
                <a:solidFill>
                  <a:srgbClr val="000000"/>
                </a:solidFill>
                <a:latin typeface="NimbusSanL-Regu"/>
              </a:rPr>
              <a:t>Main health problem is </a:t>
            </a:r>
            <a:r>
              <a:rPr lang="en-US" sz="2400" b="0" i="0" u="none" strike="noStrike" baseline="0" dirty="0" err="1">
                <a:solidFill>
                  <a:srgbClr val="000000"/>
                </a:solidFill>
                <a:latin typeface="NimbusSanL-Regu"/>
              </a:rPr>
              <a:t>vasoneurosis</a:t>
            </a:r>
            <a:r>
              <a:rPr lang="en-US" sz="2400" b="0" i="0" u="none" strike="noStrike" baseline="0" dirty="0">
                <a:solidFill>
                  <a:srgbClr val="000000"/>
                </a:solidFill>
                <a:latin typeface="NimbusSanL-Regu"/>
              </a:rPr>
              <a:t>, including the fact,</a:t>
            </a:r>
            <a:r>
              <a:rPr lang="cs-CZ" sz="2400" b="0" i="0" u="none" strike="noStrike" baseline="0" dirty="0">
                <a:solidFill>
                  <a:srgbClr val="000000"/>
                </a:solidFill>
                <a:latin typeface="NimbusSanL-Regu"/>
              </a:rPr>
              <a:t> </a:t>
            </a:r>
            <a:r>
              <a:rPr lang="en-US" sz="2400" b="0" i="0" u="none" strike="noStrike" baseline="0" dirty="0">
                <a:solidFill>
                  <a:srgbClr val="000000"/>
                </a:solidFill>
                <a:latin typeface="NimbusSanL-Regu"/>
              </a:rPr>
              <a:t>that it has tendency to re-occur</a:t>
            </a:r>
            <a:endParaRPr lang="cs-CZ" sz="2400" b="0" i="0" u="none" strike="noStrike" baseline="0" dirty="0">
              <a:solidFill>
                <a:srgbClr val="000000"/>
              </a:solidFill>
              <a:latin typeface="NimbusSanL-Regu"/>
            </a:endParaRPr>
          </a:p>
          <a:p>
            <a:endParaRPr lang="en-US" sz="2400" b="0" i="0" u="none" strike="noStrike" baseline="0" dirty="0">
              <a:solidFill>
                <a:srgbClr val="000000"/>
              </a:solidFill>
              <a:latin typeface="NimbusSanL-Regu"/>
            </a:endParaRPr>
          </a:p>
          <a:p>
            <a:r>
              <a:rPr lang="en-US" sz="2400" b="0" i="0" u="none" strike="noStrike" baseline="0" dirty="0">
                <a:solidFill>
                  <a:srgbClr val="000000"/>
                </a:solidFill>
                <a:latin typeface="NimbusSanL-Regu"/>
              </a:rPr>
              <a:t>Protection is in principle similar to noise protection (against</a:t>
            </a:r>
            <a:r>
              <a:rPr lang="cs-CZ" sz="2400" b="0" i="0" u="none" strike="noStrike" baseline="0" dirty="0">
                <a:solidFill>
                  <a:srgbClr val="000000"/>
                </a:solidFill>
                <a:latin typeface="NimbusSanL-Regu"/>
              </a:rPr>
              <a:t> </a:t>
            </a:r>
            <a:r>
              <a:rPr lang="cs-CZ" sz="2400" b="0" i="0" u="none" strike="noStrike" baseline="0" dirty="0" err="1">
                <a:solidFill>
                  <a:srgbClr val="000000"/>
                </a:solidFill>
                <a:latin typeface="NimbusSanL-Regu"/>
              </a:rPr>
              <a:t>vibration</a:t>
            </a:r>
            <a:r>
              <a:rPr lang="cs-CZ" sz="2400" b="0" i="0" u="none" strike="noStrike" baseline="0" dirty="0">
                <a:solidFill>
                  <a:srgbClr val="000000"/>
                </a:solidFill>
                <a:latin typeface="NimbusSanL-Regu"/>
              </a:rPr>
              <a:t>)</a:t>
            </a:r>
          </a:p>
          <a:p>
            <a:endParaRPr lang="cs-CZ" sz="2400" b="0" i="0" u="none" strike="noStrike" baseline="0" dirty="0">
              <a:solidFill>
                <a:srgbClr val="000000"/>
              </a:solidFill>
              <a:latin typeface="NimbusSanL-Regu"/>
            </a:endParaRPr>
          </a:p>
          <a:p>
            <a:r>
              <a:rPr lang="en-US" sz="2400" b="0" i="0" u="none" strike="noStrike" baseline="0" dirty="0">
                <a:solidFill>
                  <a:srgbClr val="000000"/>
                </a:solidFill>
                <a:latin typeface="NimbusSanL-Regu"/>
              </a:rPr>
              <a:t>Protection mainly hands (anti-vibration gloves), regime of</a:t>
            </a:r>
            <a:r>
              <a:rPr lang="cs-CZ" sz="2400" b="0" i="0" u="none" strike="noStrike" baseline="0" dirty="0">
                <a:solidFill>
                  <a:srgbClr val="000000"/>
                </a:solidFill>
                <a:latin typeface="NimbusSanL-Regu"/>
              </a:rPr>
              <a:t> </a:t>
            </a:r>
            <a:r>
              <a:rPr lang="cs-CZ" sz="2400" b="0" i="0" u="none" strike="noStrike" baseline="0" dirty="0" err="1">
                <a:solidFill>
                  <a:srgbClr val="000000"/>
                </a:solidFill>
                <a:latin typeface="NimbusSanL-Regu"/>
              </a:rPr>
              <a:t>work</a:t>
            </a:r>
            <a:endParaRPr lang="cs-CZ" sz="2400" dirty="0"/>
          </a:p>
        </p:txBody>
      </p:sp>
    </p:spTree>
    <p:extLst>
      <p:ext uri="{BB962C8B-B14F-4D97-AF65-F5344CB8AC3E}">
        <p14:creationId xmlns:p14="http://schemas.microsoft.com/office/powerpoint/2010/main" val="275373609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380225" y="3105835"/>
            <a:ext cx="9489057" cy="2123658"/>
          </a:xfrm>
          <a:prstGeom prst="rect">
            <a:avLst/>
          </a:prstGeom>
        </p:spPr>
        <p:txBody>
          <a:bodyPr wrap="square">
            <a:spAutoFit/>
          </a:bodyPr>
          <a:lstStyle/>
          <a:p>
            <a:pPr algn="ctr"/>
            <a:r>
              <a:rPr lang="cs-CZ" sz="6600" b="0" i="0" u="none" strike="noStrike" baseline="0" dirty="0" err="1">
                <a:latin typeface="NimbusSanL-Regu"/>
              </a:rPr>
              <a:t>Thank</a:t>
            </a:r>
            <a:r>
              <a:rPr lang="cs-CZ" sz="6600" b="0" i="0" u="none" strike="noStrike" baseline="0" dirty="0">
                <a:latin typeface="NimbusSanL-Regu"/>
              </a:rPr>
              <a:t> </a:t>
            </a:r>
            <a:r>
              <a:rPr lang="cs-CZ" sz="6600" b="0" i="0" u="none" strike="noStrike" baseline="0" dirty="0" err="1">
                <a:latin typeface="NimbusSanL-Regu"/>
              </a:rPr>
              <a:t>you</a:t>
            </a:r>
            <a:r>
              <a:rPr lang="cs-CZ" sz="6600" b="0" i="0" u="none" strike="noStrike" baseline="0" dirty="0">
                <a:latin typeface="NimbusSanL-Regu"/>
              </a:rPr>
              <a:t> </a:t>
            </a:r>
            <a:r>
              <a:rPr lang="cs-CZ" sz="6600" b="0" i="0" u="none" strike="noStrike" baseline="0" dirty="0" err="1">
                <a:latin typeface="NimbusSanL-Regu"/>
              </a:rPr>
              <a:t>for</a:t>
            </a:r>
            <a:r>
              <a:rPr lang="cs-CZ" sz="6600" b="0" i="0" u="none" strike="noStrike" baseline="0" dirty="0">
                <a:latin typeface="NimbusSanL-Regu"/>
              </a:rPr>
              <a:t> </a:t>
            </a:r>
            <a:r>
              <a:rPr lang="cs-CZ" sz="6600" b="0" i="0" u="none" strike="noStrike" baseline="0" dirty="0" err="1">
                <a:latin typeface="NimbusSanL-Regu"/>
              </a:rPr>
              <a:t>your</a:t>
            </a:r>
            <a:endParaRPr lang="cs-CZ" sz="6600" b="0" i="0" u="none" strike="noStrike" baseline="0" dirty="0">
              <a:latin typeface="NimbusSanL-Regu"/>
            </a:endParaRPr>
          </a:p>
          <a:p>
            <a:pPr algn="ctr"/>
            <a:r>
              <a:rPr lang="cs-CZ" sz="6600" b="0" i="0" u="none" strike="noStrike" baseline="0" dirty="0" err="1">
                <a:latin typeface="NimbusSanL-Regu"/>
              </a:rPr>
              <a:t>attention</a:t>
            </a:r>
            <a:r>
              <a:rPr lang="cs-CZ" sz="6600" b="0" i="0" u="none" strike="noStrike" baseline="0" dirty="0">
                <a:latin typeface="NimbusSanL-Regu"/>
              </a:rPr>
              <a:t>!</a:t>
            </a:r>
            <a:endParaRPr lang="cs-CZ" sz="6600" dirty="0"/>
          </a:p>
        </p:txBody>
      </p:sp>
    </p:spTree>
    <p:extLst>
      <p:ext uri="{BB962C8B-B14F-4D97-AF65-F5344CB8AC3E}">
        <p14:creationId xmlns:p14="http://schemas.microsoft.com/office/powerpoint/2010/main" val="183848613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S_PPT_DBNAME" val="environment CZ[20190312180355456].mdb"/>
</p:tagLst>
</file>

<file path=ppt/tags/tag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14198</TotalTime>
  <Words>7993</Words>
  <Application>Microsoft Office PowerPoint</Application>
  <PresentationFormat>Širokoúhlá obrazovka</PresentationFormat>
  <Paragraphs>856</Paragraphs>
  <Slides>91</Slides>
  <Notes>4</Notes>
  <HiddenSlides>0</HiddenSlides>
  <MMClips>0</MMClips>
  <ScaleCrop>false</ScaleCrop>
  <HeadingPairs>
    <vt:vector size="6" baseType="variant">
      <vt:variant>
        <vt:lpstr>Použitá písma</vt:lpstr>
      </vt:variant>
      <vt:variant>
        <vt:i4>9</vt:i4>
      </vt:variant>
      <vt:variant>
        <vt:lpstr>Motiv</vt:lpstr>
      </vt:variant>
      <vt:variant>
        <vt:i4>1</vt:i4>
      </vt:variant>
      <vt:variant>
        <vt:lpstr>Nadpisy snímků</vt:lpstr>
      </vt:variant>
      <vt:variant>
        <vt:i4>91</vt:i4>
      </vt:variant>
    </vt:vector>
  </HeadingPairs>
  <TitlesOfParts>
    <vt:vector size="101" baseType="lpstr">
      <vt:lpstr>Arial</vt:lpstr>
      <vt:lpstr>Calibri</vt:lpstr>
      <vt:lpstr>Calibri Light</vt:lpstr>
      <vt:lpstr>CMSS10</vt:lpstr>
      <vt:lpstr>CMSY10</vt:lpstr>
      <vt:lpstr>CMSY9</vt:lpstr>
      <vt:lpstr>NimbusSanL-Bold</vt:lpstr>
      <vt:lpstr>NimbusSanL-Regu</vt:lpstr>
      <vt:lpstr>NimbusSanL-ReguItal</vt:lpstr>
      <vt:lpstr>Motiv Office</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Martin Krsek</dc:creator>
  <cp:lastModifiedBy>Martin Krsek</cp:lastModifiedBy>
  <cp:revision>145</cp:revision>
  <dcterms:created xsi:type="dcterms:W3CDTF">2018-02-24T15:08:16Z</dcterms:created>
  <dcterms:modified xsi:type="dcterms:W3CDTF">2020-04-12T11:58:27Z</dcterms:modified>
</cp:coreProperties>
</file>