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15" r:id="rId2"/>
    <p:sldId id="316" r:id="rId3"/>
    <p:sldId id="362" r:id="rId4"/>
    <p:sldId id="317" r:id="rId5"/>
    <p:sldId id="318" r:id="rId6"/>
    <p:sldId id="344" r:id="rId7"/>
    <p:sldId id="364" r:id="rId8"/>
    <p:sldId id="365" r:id="rId9"/>
    <p:sldId id="320" r:id="rId10"/>
    <p:sldId id="339" r:id="rId11"/>
    <p:sldId id="319" r:id="rId12"/>
    <p:sldId id="360" r:id="rId13"/>
    <p:sldId id="321" r:id="rId14"/>
    <p:sldId id="345" r:id="rId15"/>
    <p:sldId id="322" r:id="rId16"/>
    <p:sldId id="358" r:id="rId17"/>
    <p:sldId id="351" r:id="rId18"/>
    <p:sldId id="356" r:id="rId19"/>
    <p:sldId id="357" r:id="rId20"/>
    <p:sldId id="352" r:id="rId21"/>
    <p:sldId id="353" r:id="rId22"/>
    <p:sldId id="354" r:id="rId23"/>
    <p:sldId id="355" r:id="rId24"/>
    <p:sldId id="324" r:id="rId25"/>
    <p:sldId id="363" r:id="rId26"/>
    <p:sldId id="343" r:id="rId27"/>
    <p:sldId id="323" r:id="rId28"/>
    <p:sldId id="325" r:id="rId29"/>
    <p:sldId id="326" r:id="rId30"/>
    <p:sldId id="327" r:id="rId31"/>
    <p:sldId id="346" r:id="rId32"/>
    <p:sldId id="328" r:id="rId33"/>
    <p:sldId id="329" r:id="rId34"/>
    <p:sldId id="330" r:id="rId35"/>
    <p:sldId id="331" r:id="rId36"/>
    <p:sldId id="340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61" r:id="rId45"/>
    <p:sldId id="348" r:id="rId46"/>
    <p:sldId id="347" r:id="rId47"/>
    <p:sldId id="305" r:id="rId4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0012"/>
    <a:srgbClr val="FFE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46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57828-9AB5-4FEB-9700-BFBADC8E92C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0678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6C7F5-4A5F-4FB5-A86C-F74667F797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535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85ED0-4054-4DEA-9AEE-E3D5326F5F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2377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7F72B-D780-4C8B-8DDD-5D06102850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0856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08BAA-C198-42D8-87BE-1805561895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767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08B72-B25E-4774-8488-E9743167ED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064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A41DE-892D-4D0A-85D8-78E394AB42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871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6A810-32D5-4972-9417-96D1E925B5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414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E7889-6C78-430E-9268-D5EE1E4B61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77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8EC66-5843-4E16-AEE0-D1403A9A6C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286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E6A63-AD28-49E0-B4E4-9AA7E544B8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618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C4677-D00F-4265-88A7-FD419E8535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179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E585F-8AF9-49B5-9922-F1032047E2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104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927D57-0C3C-4CA9-825D-1E780FDBCFA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843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843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844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44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  <p:sp>
          <p:nvSpPr>
            <p:cNvPr id="1844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844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844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5.jpe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audio" Target="../media/media8.m4a"/><Relationship Id="rId16" Type="http://schemas.openxmlformats.org/officeDocument/2006/relationships/image" Target="../media/image17.emf"/><Relationship Id="rId1" Type="http://schemas.microsoft.com/office/2007/relationships/media" Target="../media/media8.m4a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>
                <a:solidFill>
                  <a:srgbClr val="F80012"/>
                </a:solidFill>
              </a:rPr>
              <a:t>The Central Nervous System: Tumors</a:t>
            </a:r>
            <a:br>
              <a:rPr lang="cs-CZ" altLang="cs-CZ" sz="3600">
                <a:solidFill>
                  <a:srgbClr val="F80012"/>
                </a:solidFill>
              </a:rPr>
            </a:br>
            <a:r>
              <a:rPr lang="cs-CZ" altLang="cs-CZ" sz="3600">
                <a:solidFill>
                  <a:srgbClr val="F80012"/>
                </a:solidFill>
              </a:rPr>
              <a:t>The peripheral nervous system</a:t>
            </a:r>
            <a:br>
              <a:rPr lang="cs-CZ" altLang="cs-CZ" sz="3600">
                <a:solidFill>
                  <a:srgbClr val="F80012"/>
                </a:solidFill>
              </a:rPr>
            </a:br>
            <a:endParaRPr lang="cs-CZ" altLang="cs-CZ" sz="3600">
              <a:solidFill>
                <a:srgbClr val="F80012"/>
              </a:solidFill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47244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chemeClr val="hlink"/>
                </a:solidFill>
              </a:rPr>
              <a:t>Markéta Hermanová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5"/>
    </mc:Choice>
    <mc:Fallback xmlns="">
      <p:transition spd="slow" advTm="18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Oligodendroglioma</a:t>
            </a:r>
          </a:p>
        </p:txBody>
      </p:sp>
      <p:pic>
        <p:nvPicPr>
          <p:cNvPr id="12291" name="Picture 12" descr="Oligodendrogliom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700213"/>
            <a:ext cx="6121400" cy="4183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0"/>
    </mc:Choice>
    <mc:Fallback xmlns="">
      <p:transition spd="slow" advTm="17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Pilocytic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astrocytoma</a:t>
            </a:r>
            <a:r>
              <a:rPr lang="cs-CZ" altLang="cs-CZ" sz="2400" b="1" dirty="0">
                <a:solidFill>
                  <a:schemeClr val="hlink"/>
                </a:solidFill>
              </a:rPr>
              <a:t> (I)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Often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cystic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also</a:t>
            </a:r>
            <a:r>
              <a:rPr lang="cs-CZ" altLang="cs-CZ" sz="2400" dirty="0"/>
              <a:t> solid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Usually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circumscribed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arising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from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optic</a:t>
            </a:r>
            <a:r>
              <a:rPr lang="cs-CZ" altLang="cs-CZ" sz="2400" dirty="0"/>
              <a:t> nerve to </a:t>
            </a:r>
            <a:r>
              <a:rPr lang="cs-CZ" altLang="cs-CZ" sz="2400" dirty="0" err="1"/>
              <a:t>conus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medullaris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Bipolar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 („</a:t>
            </a:r>
            <a:r>
              <a:rPr lang="cs-CZ" altLang="cs-CZ" sz="2400" dirty="0" err="1"/>
              <a:t>hair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“) + </a:t>
            </a:r>
            <a:r>
              <a:rPr lang="cs-CZ" altLang="cs-CZ" sz="2400" dirty="0" err="1"/>
              <a:t>Rosenthal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fibers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eosinophilic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granular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bodies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Often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biphasic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fibrillary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areas</a:t>
            </a:r>
            <a:r>
              <a:rPr lang="cs-CZ" altLang="cs-CZ" sz="2400" dirty="0"/>
              <a:t> + </a:t>
            </a:r>
            <a:r>
              <a:rPr lang="cs-CZ" altLang="cs-CZ" sz="2400" dirty="0" err="1"/>
              <a:t>loose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microcystic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pattern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Usually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first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two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decades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Pleomorphic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xantoastrocytoma</a:t>
            </a:r>
            <a:r>
              <a:rPr lang="cs-CZ" altLang="cs-CZ" sz="2400" b="1" dirty="0">
                <a:solidFill>
                  <a:schemeClr val="hlink"/>
                </a:solidFill>
              </a:rPr>
              <a:t> (II); </a:t>
            </a:r>
            <a:r>
              <a:rPr lang="cs-CZ" altLang="cs-CZ" sz="2400" b="1" dirty="0" err="1">
                <a:solidFill>
                  <a:schemeClr val="hlink"/>
                </a:solidFill>
              </a:rPr>
              <a:t>anaplastic</a:t>
            </a:r>
            <a:r>
              <a:rPr lang="cs-CZ" altLang="cs-CZ" sz="2400" b="1" dirty="0">
                <a:solidFill>
                  <a:schemeClr val="hlink"/>
                </a:solidFill>
              </a:rPr>
              <a:t> (III)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Temporal</a:t>
            </a:r>
            <a:r>
              <a:rPr lang="cs-CZ" altLang="cs-CZ" sz="2400" dirty="0"/>
              <a:t> lobe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children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young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adults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Neoplastic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occasionally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bizarre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astrocytes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also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lipidized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Necrosis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mitotic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activity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indicate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higher</a:t>
            </a:r>
            <a:r>
              <a:rPr lang="cs-CZ" altLang="cs-CZ" sz="2400" dirty="0"/>
              <a:t> grade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00"/>
    </mc:Choice>
    <mc:Fallback xmlns="">
      <p:transition spd="slow" advTm="11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Pleomorphic xantoastrocytoma</a:t>
            </a:r>
            <a:r>
              <a:rPr lang="cs-CZ" altLang="cs-CZ"/>
              <a:t> </a:t>
            </a:r>
          </a:p>
        </p:txBody>
      </p:sp>
      <p:pic>
        <p:nvPicPr>
          <p:cNvPr id="14339" name="Picture 6" descr="SampleQ1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485900"/>
            <a:ext cx="6624638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4"/>
    </mc:Choice>
    <mc:Fallback xmlns="">
      <p:transition spd="slow" advTm="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>
                <a:solidFill>
                  <a:schemeClr val="hlink"/>
                </a:solidFill>
              </a:rPr>
              <a:t>Ependymoma (II)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Next to ependyma-lined ventricular system, 4th ventricle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First 2 decades affected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Solid or papillary masses; complete extirpation due to localization impossible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Small „blue“ cells, granular chromatin, dense fibrillary background, perivascular pseudorosettes and rosettes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>
                <a:solidFill>
                  <a:schemeClr val="hlink"/>
                </a:solidFill>
              </a:rPr>
              <a:t>Anaplastic ependymoma (III)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>
                <a:solidFill>
                  <a:schemeClr val="hlink"/>
                </a:solidFill>
              </a:rPr>
              <a:t>Subependymoma (I)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benign, slowly growing, intraventricular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>
                <a:solidFill>
                  <a:schemeClr val="hlink"/>
                </a:solidFill>
              </a:rPr>
              <a:t>Myxopapillary ependymoma (I)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Filum terminale of spinal cord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73"/>
    </mc:Choice>
    <mc:Fallback xmlns="">
      <p:transition spd="slow" advTm="61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Ependymoma</a:t>
            </a:r>
          </a:p>
        </p:txBody>
      </p:sp>
      <p:sp>
        <p:nvSpPr>
          <p:cNvPr id="239623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16388" name="Picture 9" descr="7-1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84313"/>
            <a:ext cx="6048375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0"/>
    </mc:Choice>
    <mc:Fallback xmlns="">
      <p:transition spd="slow" advTm="1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rgbClr val="F80012"/>
                </a:solidFill>
              </a:rPr>
              <a:t>Neuronal</a:t>
            </a:r>
            <a:r>
              <a:rPr lang="cs-CZ" altLang="cs-CZ" sz="4000" dirty="0">
                <a:solidFill>
                  <a:srgbClr val="F80012"/>
                </a:solidFill>
              </a:rPr>
              <a:t> and </a:t>
            </a:r>
            <a:r>
              <a:rPr lang="cs-CZ" altLang="cs-CZ" sz="4000" dirty="0" err="1">
                <a:solidFill>
                  <a:srgbClr val="F80012"/>
                </a:solidFill>
              </a:rPr>
              <a:t>mixed</a:t>
            </a:r>
            <a:r>
              <a:rPr lang="cs-CZ" altLang="cs-CZ" sz="4000" dirty="0">
                <a:solidFill>
                  <a:srgbClr val="F80012"/>
                </a:solidFill>
              </a:rPr>
              <a:t> </a:t>
            </a:r>
            <a:r>
              <a:rPr lang="cs-CZ" altLang="cs-CZ" sz="4000" dirty="0" smtClean="0">
                <a:solidFill>
                  <a:srgbClr val="F80012"/>
                </a:solidFill>
              </a:rPr>
              <a:t>(</a:t>
            </a:r>
            <a:r>
              <a:rPr lang="cs-CZ" altLang="cs-CZ" sz="4000" dirty="0" err="1" smtClean="0">
                <a:solidFill>
                  <a:srgbClr val="F80012"/>
                </a:solidFill>
              </a:rPr>
              <a:t>glio</a:t>
            </a:r>
            <a:r>
              <a:rPr lang="cs-CZ" altLang="cs-CZ" sz="4000" dirty="0" smtClean="0">
                <a:solidFill>
                  <a:srgbClr val="F80012"/>
                </a:solidFill>
              </a:rPr>
              <a:t>)</a:t>
            </a:r>
            <a:r>
              <a:rPr lang="cs-CZ" altLang="cs-CZ" sz="4000" dirty="0" err="1" smtClean="0">
                <a:solidFill>
                  <a:srgbClr val="F80012"/>
                </a:solidFill>
              </a:rPr>
              <a:t>neuronal</a:t>
            </a:r>
            <a:r>
              <a:rPr lang="cs-CZ" altLang="cs-CZ" sz="4000" dirty="0" smtClean="0">
                <a:solidFill>
                  <a:srgbClr val="F80012"/>
                </a:solidFill>
              </a:rPr>
              <a:t> </a:t>
            </a:r>
            <a:r>
              <a:rPr lang="cs-CZ" altLang="cs-CZ" sz="4000" dirty="0" err="1">
                <a:solidFill>
                  <a:srgbClr val="F80012"/>
                </a:solidFill>
              </a:rPr>
              <a:t>tumors</a:t>
            </a:r>
            <a:endParaRPr lang="cs-CZ" altLang="cs-CZ" sz="4000" dirty="0">
              <a:solidFill>
                <a:srgbClr val="F80012"/>
              </a:solidFill>
            </a:endParaRP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Gangliogliomas</a:t>
            </a:r>
            <a:r>
              <a:rPr lang="cs-CZ" altLang="cs-CZ" sz="2800" b="1" dirty="0">
                <a:solidFill>
                  <a:schemeClr val="hlink"/>
                </a:solidFill>
              </a:rPr>
              <a:t> (I-II)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Dysembryoblastic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neuroepithelial</a:t>
            </a:r>
            <a:r>
              <a:rPr lang="cs-CZ" altLang="cs-CZ" sz="2800" b="1" dirty="0">
                <a:solidFill>
                  <a:schemeClr val="hlink"/>
                </a:solidFill>
              </a:rPr>
              <a:t> tumor (DNET)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b="1" dirty="0"/>
              <a:t>In </a:t>
            </a:r>
            <a:r>
              <a:rPr lang="cs-CZ" altLang="cs-CZ" sz="2000" b="1" dirty="0" err="1"/>
              <a:t>temporal</a:t>
            </a:r>
            <a:r>
              <a:rPr lang="cs-CZ" altLang="cs-CZ" sz="2000" b="1" dirty="0"/>
              <a:t> lobe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b="1" dirty="0" err="1"/>
              <a:t>Associated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with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epilepsy</a:t>
            </a: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b="1" dirty="0" err="1"/>
              <a:t>Usually</a:t>
            </a:r>
            <a:r>
              <a:rPr lang="cs-CZ" altLang="cs-CZ" sz="2000" b="1" dirty="0"/>
              <a:t> grade I; </a:t>
            </a:r>
            <a:r>
              <a:rPr lang="cs-CZ" altLang="cs-CZ" sz="2000" b="1" dirty="0" err="1"/>
              <a:t>gangliogliomas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may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be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gr</a:t>
            </a:r>
            <a:r>
              <a:rPr lang="cs-CZ" altLang="cs-CZ" sz="2000" b="1" dirty="0"/>
              <a:t>. II/III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Dysplastic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gangliocytoma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of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the</a:t>
            </a:r>
            <a:r>
              <a:rPr lang="cs-CZ" altLang="cs-CZ" sz="2800" b="1" dirty="0">
                <a:solidFill>
                  <a:schemeClr val="hlink"/>
                </a:solidFill>
              </a:rPr>
              <a:t> cerebellum (I)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Central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neurocytoma</a:t>
            </a:r>
            <a:r>
              <a:rPr lang="cs-CZ" altLang="cs-CZ" sz="2800" b="1" dirty="0">
                <a:solidFill>
                  <a:schemeClr val="hlink"/>
                </a:solidFill>
              </a:rPr>
              <a:t> (II)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b="1" dirty="0"/>
              <a:t>LG </a:t>
            </a:r>
            <a:r>
              <a:rPr lang="cs-CZ" altLang="cs-CZ" sz="2000" b="1" dirty="0" err="1"/>
              <a:t>neuronal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neoplasms</a:t>
            </a: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b="1" dirty="0" err="1"/>
              <a:t>Within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vetricular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system</a:t>
            </a: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b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40"/>
    </mc:Choice>
    <mc:Fallback xmlns="">
      <p:transition spd="slow" advTm="55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kern="0">
                <a:solidFill>
                  <a:srgbClr val="F80012"/>
                </a:solidFill>
              </a:rPr>
              <a:t>Spectrum of long-term epilepsy associated tumors</a:t>
            </a:r>
            <a:r>
              <a:rPr lang="cs-CZ" sz="4000" kern="0">
                <a:solidFill>
                  <a:srgbClr val="F80012"/>
                </a:solidFill>
              </a:rPr>
              <a:t> 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000" b="1" kern="0">
                <a:solidFill>
                  <a:schemeClr val="hlink"/>
                </a:solidFill>
              </a:rPr>
              <a:t>Usually low grade, well differentiated, with low proliferating activity and low malignant potential, superficially localized </a:t>
            </a:r>
            <a:r>
              <a:rPr lang="cs-CZ" sz="2000" kern="0"/>
              <a:t>(cortical or subcortical; frontal and temporal localization)</a:t>
            </a:r>
            <a:r>
              <a:rPr lang="cs-CZ" sz="2000" b="1" kern="0">
                <a:solidFill>
                  <a:schemeClr val="hlink"/>
                </a:solidFill>
              </a:rPr>
              <a:t>, mixed neuronal-glial tumors, expression of stem cell marker CD34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2000" b="1" ker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b="1" kern="0">
                <a:solidFill>
                  <a:schemeClr val="hlink"/>
                </a:solidFill>
              </a:rPr>
              <a:t>Mixed neuronal-glial tumors 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2000" kern="0"/>
              <a:t>Ganglioglioma (GI, rare GII-GIII)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2000" kern="0"/>
              <a:t>Dysembryoplastic neuroepithelial tumor (DNET, GI)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b="1" kern="0">
                <a:solidFill>
                  <a:schemeClr val="hlink"/>
                </a:solidFill>
              </a:rPr>
              <a:t>Others: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2000" kern="0"/>
              <a:t>Pilocytic astrocytoma (GI)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2000" kern="0"/>
              <a:t>Diffuse astrocytoma (GII)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2000" kern="0"/>
              <a:t>Oligodendroglioma (GII)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2000" kern="0"/>
              <a:t>Pleomorphic xanthoastrocytoma (GII)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2000" kern="0"/>
              <a:t>Subependymal giant cell astrocytoma (GI ; associated with tuberous sclerosis)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sz="2000" kern="0"/>
              <a:t>Angiocentric glioma (GI)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kern="0"/>
          </a:p>
          <a:p>
            <a:pPr eaLnBrk="1" hangingPunct="1">
              <a:lnSpc>
                <a:spcPct val="80000"/>
              </a:lnSpc>
              <a:defRPr/>
            </a:pPr>
            <a:endParaRPr lang="cs-CZ" sz="2000" kern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451725" y="6237288"/>
            <a:ext cx="1227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WHO 2007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52"/>
    </mc:Choice>
    <mc:Fallback xmlns="">
      <p:transition spd="slow" advTm="91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kern="0">
                <a:solidFill>
                  <a:srgbClr val="F80012"/>
                </a:solidFill>
              </a:rPr>
              <a:t>Ganglioglioma</a:t>
            </a:r>
          </a:p>
        </p:txBody>
      </p:sp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1331913" y="5734050"/>
            <a:ext cx="492918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/>
              <a:t> </a:t>
            </a:r>
            <a:r>
              <a:rPr lang="cs-CZ" altLang="cs-CZ" sz="1600"/>
              <a:t>well differentiated, slowly growing neuroepithelial tumor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neoplastic ganglion cells + neoplastic glial cells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WHO GI; higher grades very rare; </a:t>
            </a:r>
            <a:r>
              <a:rPr lang="en-US" altLang="cs-CZ" sz="1600"/>
              <a:t>&gt;</a:t>
            </a:r>
            <a:r>
              <a:rPr lang="cs-CZ" altLang="cs-CZ" sz="1600"/>
              <a:t>70 % in temporal lobe</a:t>
            </a:r>
            <a:endParaRPr lang="en-US" altLang="cs-CZ" sz="1600"/>
          </a:p>
        </p:txBody>
      </p:sp>
      <p:pic>
        <p:nvPicPr>
          <p:cNvPr id="19460" name="Zástupný symbol pro obsah 5" descr="24-1.jpg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050925"/>
            <a:ext cx="6007100" cy="4525963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9"/>
    </mc:Choice>
    <mc:Fallback xmlns="">
      <p:transition spd="slow" advTm="2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0" name="Rectangle 4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kern="0" dirty="0">
                <a:solidFill>
                  <a:srgbClr val="F80012"/>
                </a:solidFill>
              </a:rPr>
              <a:t>DNET</a:t>
            </a:r>
          </a:p>
        </p:txBody>
      </p:sp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711200" y="4941888"/>
            <a:ext cx="682466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- </a:t>
            </a:r>
            <a:r>
              <a:rPr lang="cs-CZ" altLang="cs-CZ" sz="1600"/>
              <a:t>WHO GI, benign, usually supratentorial glial-neuronal neoplasms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in children and young adults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cortical location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complex columnar and multinodular architecture, „specific glioneuronal elements“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  (bundles of axons lined by oligodendroglia-like cells+floating neurons)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16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1800" b="1"/>
          </a:p>
        </p:txBody>
      </p:sp>
      <p:pic>
        <p:nvPicPr>
          <p:cNvPr id="20484" name="Zástupný symbol pro obsah 10" descr="22-1.jpg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46263"/>
            <a:ext cx="4038600" cy="3048000"/>
          </a:xfrm>
        </p:spPr>
      </p:pic>
      <p:pic>
        <p:nvPicPr>
          <p:cNvPr id="20485" name="Zástupný symbol pro obsah 12" descr="22-2.jpg"/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846263"/>
            <a:ext cx="4038600" cy="3048000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8"/>
    </mc:Choice>
    <mc:Fallback xmlns="">
      <p:transition spd="slow" advTm="2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8" name="Rectangle 4"/>
          <p:cNvSpPr>
            <a:spLocks noGrp="1" noRot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kern="0">
                <a:solidFill>
                  <a:srgbClr val="F80012"/>
                </a:solidFill>
              </a:rPr>
              <a:t>DNET</a:t>
            </a:r>
          </a:p>
        </p:txBody>
      </p:sp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4859338" y="3716338"/>
            <a:ext cx="3122612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NeuN immunohistochemistry</a:t>
            </a:r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1187450" y="3716338"/>
            <a:ext cx="2414588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Calcification in DNET</a:t>
            </a:r>
          </a:p>
        </p:txBody>
      </p:sp>
      <p:pic>
        <p:nvPicPr>
          <p:cNvPr id="21509" name="Picture 13" descr="17062-07-40x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149725"/>
            <a:ext cx="3313113" cy="2495550"/>
          </a:xfrm>
        </p:spPr>
      </p:pic>
      <p:pic>
        <p:nvPicPr>
          <p:cNvPr id="21510" name="Picture 18" descr="Obrázek1-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262063"/>
            <a:ext cx="3313113" cy="2481262"/>
          </a:xfrm>
        </p:spPr>
      </p:pic>
      <p:pic>
        <p:nvPicPr>
          <p:cNvPr id="21511" name="Picture 21" descr="Obrázek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149725"/>
            <a:ext cx="33115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25"/>
          <p:cNvSpPr txBox="1">
            <a:spLocks noChangeArrowheads="1"/>
          </p:cNvSpPr>
          <p:nvPr/>
        </p:nvSpPr>
        <p:spPr bwMode="auto">
          <a:xfrm>
            <a:off x="3492500" y="6237288"/>
            <a:ext cx="2274888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Nodular architecture</a:t>
            </a:r>
            <a:r>
              <a:rPr lang="cs-CZ" altLang="cs-CZ" sz="1800"/>
              <a:t> </a:t>
            </a:r>
          </a:p>
        </p:txBody>
      </p:sp>
      <p:pic>
        <p:nvPicPr>
          <p:cNvPr id="21513" name="Zástupný symbol pro obsah 10" descr="23-2.jpg"/>
          <p:cNvPicPr>
            <a:picLocks noGrp="1" noChangeAspect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266825"/>
            <a:ext cx="3308350" cy="2484438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0"/>
    </mc:Choice>
    <mc:Fallback xmlns="">
      <p:transition spd="slow" advTm="2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Tumor of the CNS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Gliomas</a:t>
            </a: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Chorioid</a:t>
            </a:r>
            <a:r>
              <a:rPr lang="cs-CZ" altLang="cs-CZ" sz="2800" b="1" dirty="0">
                <a:solidFill>
                  <a:schemeClr val="hlink"/>
                </a:solidFill>
              </a:rPr>
              <a:t> plexus </a:t>
            </a:r>
            <a:r>
              <a:rPr lang="cs-CZ" altLang="cs-CZ" sz="2800" b="1" dirty="0" err="1">
                <a:solidFill>
                  <a:schemeClr val="hlink"/>
                </a:solidFill>
              </a:rPr>
              <a:t>tumors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dirty="0"/>
              <a:t>(</a:t>
            </a:r>
            <a:r>
              <a:rPr lang="cs-CZ" altLang="cs-CZ" sz="2800" dirty="0" err="1"/>
              <a:t>papillomas</a:t>
            </a:r>
            <a:r>
              <a:rPr lang="cs-CZ" altLang="cs-CZ" sz="2800" dirty="0"/>
              <a:t> and </a:t>
            </a:r>
            <a:r>
              <a:rPr lang="cs-CZ" altLang="cs-CZ" sz="2800" dirty="0" err="1"/>
              <a:t>carcinomas</a:t>
            </a:r>
            <a:r>
              <a:rPr lang="cs-CZ" altLang="cs-CZ" sz="2800" dirty="0"/>
              <a:t>)</a:t>
            </a:r>
          </a:p>
          <a:p>
            <a:pPr eaLnBrk="1" hangingPunct="1"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Neuronal</a:t>
            </a:r>
            <a:r>
              <a:rPr lang="cs-CZ" altLang="cs-CZ" sz="2800" b="1" dirty="0">
                <a:solidFill>
                  <a:schemeClr val="hlink"/>
                </a:solidFill>
              </a:rPr>
              <a:t> and </a:t>
            </a:r>
            <a:r>
              <a:rPr lang="cs-CZ" altLang="cs-CZ" sz="2800" b="1" dirty="0" err="1">
                <a:solidFill>
                  <a:schemeClr val="hlink"/>
                </a:solidFill>
              </a:rPr>
              <a:t>mixed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smtClean="0">
                <a:solidFill>
                  <a:schemeClr val="hlink"/>
                </a:solidFill>
              </a:rPr>
              <a:t>(</a:t>
            </a:r>
            <a:r>
              <a:rPr lang="cs-CZ" altLang="cs-CZ" sz="2800" b="1" dirty="0" err="1" smtClean="0">
                <a:solidFill>
                  <a:schemeClr val="hlink"/>
                </a:solidFill>
              </a:rPr>
              <a:t>glio</a:t>
            </a:r>
            <a:r>
              <a:rPr lang="cs-CZ" altLang="cs-CZ" sz="2800" b="1" dirty="0" smtClean="0">
                <a:solidFill>
                  <a:schemeClr val="hlink"/>
                </a:solidFill>
              </a:rPr>
              <a:t>)</a:t>
            </a:r>
            <a:r>
              <a:rPr lang="cs-CZ" altLang="cs-CZ" sz="2800" b="1" dirty="0" err="1" smtClean="0">
                <a:solidFill>
                  <a:schemeClr val="hlink"/>
                </a:solidFill>
              </a:rPr>
              <a:t>neuronal</a:t>
            </a:r>
            <a:r>
              <a:rPr lang="cs-CZ" altLang="cs-CZ" sz="2800" b="1" dirty="0" smtClean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tumors</a:t>
            </a: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Embryonal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tumors</a:t>
            </a:r>
            <a:r>
              <a:rPr lang="cs-CZ" altLang="cs-CZ" sz="2800" b="1" dirty="0">
                <a:solidFill>
                  <a:schemeClr val="hlink"/>
                </a:solidFill>
              </a:rPr>
              <a:t> (</a:t>
            </a:r>
            <a:r>
              <a:rPr lang="cs-CZ" altLang="cs-CZ" sz="2800" b="1" dirty="0" err="1">
                <a:solidFill>
                  <a:schemeClr val="hlink"/>
                </a:solidFill>
              </a:rPr>
              <a:t>poorly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differentiated</a:t>
            </a:r>
            <a:r>
              <a:rPr lang="cs-CZ" altLang="cs-CZ" sz="2800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Pineal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tumors</a:t>
            </a: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Meningeal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tumors</a:t>
            </a: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Other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primary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tumors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of</a:t>
            </a:r>
            <a:r>
              <a:rPr lang="cs-CZ" altLang="cs-CZ" sz="2800" b="1" dirty="0">
                <a:solidFill>
                  <a:schemeClr val="hlink"/>
                </a:solidFill>
              </a:rPr>
              <a:t> CNS</a:t>
            </a:r>
          </a:p>
          <a:p>
            <a:pPr eaLnBrk="1" hangingPunct="1"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Secondary</a:t>
            </a:r>
            <a:r>
              <a:rPr lang="cs-CZ" altLang="cs-CZ" sz="2800" b="1" dirty="0">
                <a:solidFill>
                  <a:schemeClr val="hlink"/>
                </a:solidFill>
              </a:rPr>
              <a:t> (</a:t>
            </a:r>
            <a:r>
              <a:rPr lang="cs-CZ" altLang="cs-CZ" sz="2800" b="1" dirty="0" err="1">
                <a:solidFill>
                  <a:schemeClr val="hlink"/>
                </a:solidFill>
              </a:rPr>
              <a:t>metastatic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tumors</a:t>
            </a:r>
            <a:r>
              <a:rPr lang="cs-CZ" altLang="cs-CZ" sz="2800" b="1" dirty="0">
                <a:solidFill>
                  <a:schemeClr val="hlink"/>
                </a:solidFill>
              </a:rPr>
              <a:t> – </a:t>
            </a:r>
            <a:r>
              <a:rPr lang="cs-CZ" altLang="cs-CZ" sz="2800" dirty="0" err="1"/>
              <a:t>lung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breast</a:t>
            </a:r>
            <a:r>
              <a:rPr lang="cs-CZ" altLang="cs-CZ" sz="2800" dirty="0"/>
              <a:t>,…)</a:t>
            </a:r>
          </a:p>
          <a:p>
            <a:pPr eaLnBrk="1" hangingPunct="1">
              <a:defRPr/>
            </a:pPr>
            <a:endParaRPr lang="cs-CZ" altLang="cs-CZ" sz="2800" b="1" dirty="0">
              <a:solidFill>
                <a:schemeClr val="hlink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5"/>
    </mc:Choice>
    <mc:Fallback xmlns="">
      <p:transition spd="slow" advTm="29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kern="0">
                <a:solidFill>
                  <a:srgbClr val="F80012"/>
                </a:solidFill>
              </a:rPr>
              <a:t>Composite glioneuronal tumour:</a:t>
            </a:r>
            <a:br>
              <a:rPr lang="cs-CZ" sz="4000" kern="0">
                <a:solidFill>
                  <a:srgbClr val="F80012"/>
                </a:solidFill>
              </a:rPr>
            </a:br>
            <a:r>
              <a:rPr lang="cs-CZ" sz="3200" kern="0">
                <a:solidFill>
                  <a:srgbClr val="F80012"/>
                </a:solidFill>
              </a:rPr>
              <a:t>DNET and ganglioglioma component</a:t>
            </a:r>
            <a:r>
              <a:rPr lang="cs-CZ" sz="4000" kern="0"/>
              <a:t> </a:t>
            </a:r>
          </a:p>
        </p:txBody>
      </p:sp>
      <p:pic>
        <p:nvPicPr>
          <p:cNvPr id="22531" name="Picture 6" descr="Hermanova_OBR3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41563"/>
            <a:ext cx="4038600" cy="3041650"/>
          </a:xfrm>
        </p:spPr>
      </p:pic>
      <p:pic>
        <p:nvPicPr>
          <p:cNvPr id="22532" name="Picture 7" descr="Hermanova_OBR3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1563"/>
            <a:ext cx="4038600" cy="3041650"/>
          </a:xfrm>
        </p:spPr>
      </p:pic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1692275" y="5373688"/>
            <a:ext cx="278130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Ganglioglioma component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6588125" y="5373688"/>
            <a:ext cx="2033588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DNET component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68"/>
    </mc:Choice>
    <mc:Fallback xmlns="">
      <p:transition spd="slow" advTm="3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6" name="Rectangle 4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kern="0">
                <a:solidFill>
                  <a:srgbClr val="F80012"/>
                </a:solidFill>
              </a:rPr>
              <a:t>Pilocytic astrocytoma</a:t>
            </a:r>
          </a:p>
        </p:txBody>
      </p:sp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1095375" y="5118100"/>
            <a:ext cx="613727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/>
              <a:t> </a:t>
            </a:r>
            <a:r>
              <a:rPr lang="cs-CZ" altLang="cs-CZ" sz="1600"/>
              <a:t>WHO GI, relatively circumscribed, slowly growing, often cystic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histologically biphasic pattern (compacted bipolar cells and loose-textured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  multipolar cells + Rosenthal fibers and eosinophilic granular bodies</a:t>
            </a:r>
            <a:r>
              <a:rPr lang="cs-CZ" altLang="cs-CZ" sz="160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</a:t>
            </a:r>
          </a:p>
        </p:txBody>
      </p:sp>
      <p:pic>
        <p:nvPicPr>
          <p:cNvPr id="23556" name="Zástupný symbol pro obsah 7" descr="26-1.jpg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14525"/>
            <a:ext cx="4038600" cy="3048000"/>
          </a:xfrm>
        </p:spPr>
      </p:pic>
      <p:pic>
        <p:nvPicPr>
          <p:cNvPr id="23557" name="Zástupný symbol pro obsah 8" descr="26-2.jpg"/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914525"/>
            <a:ext cx="4038600" cy="3048000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0"/>
    </mc:Choice>
    <mc:Fallback xmlns="">
      <p:transition spd="slow" advTm="3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kern="0" dirty="0" err="1">
                <a:solidFill>
                  <a:srgbClr val="F80012"/>
                </a:solidFill>
              </a:rPr>
              <a:t>Subependymal</a:t>
            </a:r>
            <a:r>
              <a:rPr lang="cs-CZ" sz="3200" kern="0" dirty="0">
                <a:solidFill>
                  <a:srgbClr val="F80012"/>
                </a:solidFill>
              </a:rPr>
              <a:t> </a:t>
            </a:r>
            <a:r>
              <a:rPr lang="cs-CZ" sz="3200" kern="0" dirty="0" err="1">
                <a:solidFill>
                  <a:srgbClr val="F80012"/>
                </a:solidFill>
              </a:rPr>
              <a:t>giant</a:t>
            </a:r>
            <a:r>
              <a:rPr lang="cs-CZ" sz="3200" kern="0" dirty="0">
                <a:solidFill>
                  <a:srgbClr val="F80012"/>
                </a:solidFill>
              </a:rPr>
              <a:t> cell </a:t>
            </a:r>
            <a:r>
              <a:rPr lang="cs-CZ" sz="3200" kern="0" dirty="0" err="1" smtClean="0">
                <a:solidFill>
                  <a:srgbClr val="F80012"/>
                </a:solidFill>
              </a:rPr>
              <a:t>astrocytoma</a:t>
            </a:r>
            <a:endParaRPr lang="cs-CZ" sz="3200" kern="0" dirty="0">
              <a:solidFill>
                <a:srgbClr val="F80012"/>
              </a:solidFill>
            </a:endParaRPr>
          </a:p>
        </p:txBody>
      </p:sp>
      <p:pic>
        <p:nvPicPr>
          <p:cNvPr id="24579" name="Picture 7" descr="N312 400x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4038600" cy="3041650"/>
          </a:xfrm>
        </p:spPr>
      </p:pic>
      <p:pic>
        <p:nvPicPr>
          <p:cNvPr id="24580" name="Picture 8" descr="N312 400x st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00213"/>
            <a:ext cx="4038600" cy="3041650"/>
          </a:xfrm>
        </p:spPr>
      </p:pic>
      <p:sp>
        <p:nvSpPr>
          <p:cNvPr id="24581" name="Text Box 9"/>
          <p:cNvSpPr txBox="1">
            <a:spLocks noChangeArrowheads="1"/>
          </p:cNvSpPr>
          <p:nvPr/>
        </p:nvSpPr>
        <p:spPr bwMode="auto">
          <a:xfrm>
            <a:off x="539750" y="4797425"/>
            <a:ext cx="3932238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Pleomorphic eosinophilic tumour cells</a:t>
            </a:r>
          </a:p>
        </p:txBody>
      </p:sp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4716463" y="4797425"/>
            <a:ext cx="4095750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Elongated tumour cells forming streams</a:t>
            </a:r>
          </a:p>
        </p:txBody>
      </p:sp>
      <p:sp>
        <p:nvSpPr>
          <p:cNvPr id="24583" name="Text Box 11"/>
          <p:cNvSpPr txBox="1">
            <a:spLocks noChangeArrowheads="1"/>
          </p:cNvSpPr>
          <p:nvPr/>
        </p:nvSpPr>
        <p:spPr bwMode="auto">
          <a:xfrm>
            <a:off x="663575" y="5478463"/>
            <a:ext cx="6300788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/>
              <a:t> </a:t>
            </a:r>
            <a:r>
              <a:rPr lang="cs-CZ" altLang="cs-CZ" sz="1600"/>
              <a:t>WHO GI; tuberous sclerosis complex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benign, slowly growing, arising in the wall of the lateral ventricles, composed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  of the large ganglioid astrocytes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3"/>
    </mc:Choice>
    <mc:Fallback xmlns="">
      <p:transition spd="slow" advTm="20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67" name="Rectangle 23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kern="0"/>
          </a:p>
        </p:txBody>
      </p:sp>
      <p:sp>
        <p:nvSpPr>
          <p:cNvPr id="262168" name="Rectangle 24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endParaRPr lang="cs-CZ" sz="2800" kern="0"/>
          </a:p>
        </p:txBody>
      </p:sp>
      <p:sp>
        <p:nvSpPr>
          <p:cNvPr id="262169" name="Rectangle 25"/>
          <p:cNvSpPr>
            <a:spLocks noGrp="1" noChangeArrowheads="1"/>
          </p:cNvSpPr>
          <p:nvPr>
            <p:ph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>
              <a:defRPr/>
            </a:pPr>
            <a:endParaRPr lang="cs-CZ" sz="2800" kern="0"/>
          </a:p>
        </p:txBody>
      </p:sp>
      <p:sp>
        <p:nvSpPr>
          <p:cNvPr id="25605" name="AutoShape 10" descr="Oligodendroglioma"/>
          <p:cNvSpPr>
            <a:spLocks noChangeAspect="1" noChangeArrowheads="1"/>
          </p:cNvSpPr>
          <p:nvPr/>
        </p:nvSpPr>
        <p:spPr bwMode="auto">
          <a:xfrm>
            <a:off x="155575" y="46038"/>
            <a:ext cx="3429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</p:txBody>
      </p:sp>
      <p:pic>
        <p:nvPicPr>
          <p:cNvPr id="25606" name="Picture 12" descr="Oligodendroglio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08188"/>
            <a:ext cx="43211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13"/>
          <p:cNvSpPr txBox="1">
            <a:spLocks noChangeArrowheads="1"/>
          </p:cNvSpPr>
          <p:nvPr/>
        </p:nvSpPr>
        <p:spPr bwMode="auto">
          <a:xfrm>
            <a:off x="2268538" y="4941888"/>
            <a:ext cx="2098675" cy="3762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</a:rPr>
              <a:t>Oligodendroglioma</a:t>
            </a:r>
          </a:p>
        </p:txBody>
      </p:sp>
      <p:pic>
        <p:nvPicPr>
          <p:cNvPr id="25608" name="Picture 18" descr="SampleQ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984625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9"/>
          <p:cNvSpPr txBox="1">
            <a:spLocks noChangeArrowheads="1"/>
          </p:cNvSpPr>
          <p:nvPr/>
        </p:nvSpPr>
        <p:spPr bwMode="auto">
          <a:xfrm>
            <a:off x="5435600" y="4941888"/>
            <a:ext cx="3213100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</a:rPr>
              <a:t>Pleomorphic xantoastrocytoma</a:t>
            </a:r>
          </a:p>
        </p:txBody>
      </p:sp>
      <p:sp>
        <p:nvSpPr>
          <p:cNvPr id="25610" name="Text Box 26"/>
          <p:cNvSpPr txBox="1">
            <a:spLocks noChangeArrowheads="1"/>
          </p:cNvSpPr>
          <p:nvPr/>
        </p:nvSpPr>
        <p:spPr bwMode="auto">
          <a:xfrm>
            <a:off x="250825" y="5392738"/>
            <a:ext cx="2967038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/>
              <a:t> </a:t>
            </a:r>
            <a:r>
              <a:rPr lang="cs-CZ" altLang="cs-CZ" sz="1600"/>
              <a:t>WHO GII, a diffusely infiltrating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WD glioma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cerebral hemispheres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deletions 1p and 19q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/>
          </a:p>
        </p:txBody>
      </p:sp>
      <p:sp>
        <p:nvSpPr>
          <p:cNvPr id="25611" name="Text Box 27"/>
          <p:cNvSpPr txBox="1">
            <a:spLocks noChangeArrowheads="1"/>
          </p:cNvSpPr>
          <p:nvPr/>
        </p:nvSpPr>
        <p:spPr bwMode="auto">
          <a:xfrm>
            <a:off x="4643438" y="5373688"/>
            <a:ext cx="3544887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/>
              <a:t> </a:t>
            </a:r>
            <a:r>
              <a:rPr lang="cs-CZ" altLang="cs-CZ" sz="1600"/>
              <a:t>WHO GII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superficial localisations in cerebral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  hemispheres + involvement  of meninges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- pleomorphic lipidized cells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4"/>
    </mc:Choice>
    <mc:Fallback xmlns="">
      <p:transition spd="slow" advTm="1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Medulloblastoma (gr. IV)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20 %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brain </a:t>
            </a:r>
            <a:r>
              <a:rPr lang="cs-CZ" altLang="cs-CZ" sz="2400" dirty="0" err="1"/>
              <a:t>tumors</a:t>
            </a:r>
            <a:r>
              <a:rPr lang="cs-CZ" altLang="cs-CZ" sz="2400" dirty="0"/>
              <a:t> in </a:t>
            </a:r>
            <a:r>
              <a:rPr lang="cs-CZ" altLang="cs-CZ" sz="2400" dirty="0" err="1"/>
              <a:t>children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In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midline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cerebellum; 4th </a:t>
            </a:r>
            <a:r>
              <a:rPr lang="cs-CZ" altLang="cs-CZ" sz="2400" dirty="0" err="1"/>
              <a:t>ventricle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hydrocephalus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Well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circumscribed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grey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hypercellular</a:t>
            </a:r>
            <a:r>
              <a:rPr lang="cs-CZ" altLang="cs-CZ" sz="2400" dirty="0"/>
              <a:t>, „</a:t>
            </a:r>
            <a:r>
              <a:rPr lang="cs-CZ" altLang="cs-CZ" sz="2400" dirty="0" err="1"/>
              <a:t>small</a:t>
            </a:r>
            <a:r>
              <a:rPr lang="cs-CZ" altLang="cs-CZ" sz="2400" dirty="0"/>
              <a:t> blue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“, </a:t>
            </a:r>
            <a:r>
              <a:rPr lang="cs-CZ" altLang="cs-CZ" sz="2400" dirty="0" err="1"/>
              <a:t>neuroblastic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rosettes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Homer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Wright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rosettes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High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proliferation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mitoses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Expression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neuronal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markers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synaptophysin</a:t>
            </a:r>
            <a:r>
              <a:rPr lang="cs-CZ" altLang="cs-CZ" sz="2400" dirty="0"/>
              <a:t>, NF; GFAP+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vimentin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Dissemination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through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CSF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4 </a:t>
            </a:r>
            <a:r>
              <a:rPr lang="cs-CZ" altLang="cs-CZ" sz="2400" dirty="0" err="1"/>
              <a:t>histological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subtypes</a:t>
            </a:r>
            <a:r>
              <a:rPr lang="cs-CZ" altLang="cs-CZ" sz="2400" dirty="0"/>
              <a:t>; 4 </a:t>
            </a:r>
            <a:r>
              <a:rPr lang="cs-CZ" altLang="cs-CZ" sz="2400" dirty="0" err="1"/>
              <a:t>molecular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subtypes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Prognosis</a:t>
            </a:r>
            <a:r>
              <a:rPr lang="cs-CZ" altLang="cs-CZ" sz="2400" dirty="0"/>
              <a:t> in </a:t>
            </a:r>
            <a:r>
              <a:rPr lang="cs-CZ" altLang="cs-CZ" sz="2400" dirty="0" err="1"/>
              <a:t>untreated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dismal</a:t>
            </a:r>
            <a:r>
              <a:rPr lang="cs-CZ" altLang="cs-CZ" sz="2400" dirty="0"/>
              <a:t>; </a:t>
            </a:r>
            <a:r>
              <a:rPr lang="cs-CZ" altLang="cs-CZ" sz="2400" dirty="0" err="1"/>
              <a:t>with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total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excision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irradiation</a:t>
            </a:r>
            <a:r>
              <a:rPr lang="cs-CZ" altLang="cs-CZ" sz="2400" dirty="0"/>
              <a:t>:  5-year </a:t>
            </a:r>
            <a:r>
              <a:rPr lang="cs-CZ" altLang="cs-CZ" sz="2400" dirty="0" err="1"/>
              <a:t>survival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rate</a:t>
            </a:r>
            <a:r>
              <a:rPr lang="cs-CZ" altLang="cs-CZ" sz="2400" dirty="0"/>
              <a:t> as </a:t>
            </a:r>
            <a:r>
              <a:rPr lang="cs-CZ" altLang="cs-CZ" sz="2400" dirty="0" err="1"/>
              <a:t>high</a:t>
            </a:r>
            <a:r>
              <a:rPr lang="cs-CZ" altLang="cs-CZ" sz="2400" dirty="0"/>
              <a:t> as 75 %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52"/>
    </mc:Choice>
    <mc:Fallback xmlns="">
      <p:transition spd="slow" advTm="79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3297" b="6947"/>
          <a:stretch>
            <a:fillRect/>
          </a:stretch>
        </p:blipFill>
        <p:spPr bwMode="auto">
          <a:xfrm>
            <a:off x="195263" y="1384300"/>
            <a:ext cx="58261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787525"/>
            <a:ext cx="30749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ovéPole 1"/>
          <p:cNvSpPr txBox="1">
            <a:spLocks noChangeArrowheads="1"/>
          </p:cNvSpPr>
          <p:nvPr/>
        </p:nvSpPr>
        <p:spPr bwMode="auto">
          <a:xfrm>
            <a:off x="6953250" y="4987925"/>
            <a:ext cx="2143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Histological subtypes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of medulloblastomas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850" y="333375"/>
            <a:ext cx="446087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 err="1"/>
              <a:t>Integrated</a:t>
            </a:r>
            <a:r>
              <a:rPr lang="cs-CZ" b="1" dirty="0"/>
              <a:t> </a:t>
            </a:r>
            <a:r>
              <a:rPr lang="cs-CZ" b="1" dirty="0" err="1"/>
              <a:t>diagnosis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medulloblastomas</a:t>
            </a:r>
            <a:r>
              <a:rPr lang="cs-CZ" b="1" dirty="0"/>
              <a:t>: 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 err="1"/>
              <a:t>histopathological</a:t>
            </a:r>
            <a:r>
              <a:rPr lang="cs-CZ" dirty="0"/>
              <a:t> </a:t>
            </a:r>
            <a:r>
              <a:rPr lang="cs-CZ" dirty="0" err="1"/>
              <a:t>diagnosis</a:t>
            </a:r>
            <a:r>
              <a:rPr lang="cs-CZ" dirty="0"/>
              <a:t>/</a:t>
            </a:r>
            <a:r>
              <a:rPr lang="cs-CZ" dirty="0" err="1"/>
              <a:t>typing</a:t>
            </a:r>
            <a:endParaRPr lang="cs-CZ" dirty="0"/>
          </a:p>
          <a:p>
            <a:pPr marL="285750" indent="-285750">
              <a:buFontTx/>
              <a:buChar char="-"/>
              <a:defRPr/>
            </a:pPr>
            <a:r>
              <a:rPr lang="cs-CZ" dirty="0" err="1"/>
              <a:t>genetic</a:t>
            </a:r>
            <a:r>
              <a:rPr lang="cs-CZ" dirty="0"/>
              <a:t> </a:t>
            </a:r>
            <a:r>
              <a:rPr lang="cs-CZ" dirty="0" err="1"/>
              <a:t>profiling</a:t>
            </a:r>
            <a:r>
              <a:rPr lang="cs-CZ" dirty="0"/>
              <a:t> – 4 </a:t>
            </a:r>
            <a:r>
              <a:rPr lang="cs-CZ" dirty="0" err="1"/>
              <a:t>molecular</a:t>
            </a:r>
            <a:r>
              <a:rPr lang="cs-CZ" dirty="0"/>
              <a:t> </a:t>
            </a:r>
            <a:r>
              <a:rPr lang="cs-CZ" dirty="0" err="1"/>
              <a:t>subtypes</a:t>
            </a:r>
            <a:r>
              <a:rPr lang="cs-CZ" dirty="0"/>
              <a:t>  </a:t>
            </a:r>
          </a:p>
          <a:p>
            <a:pPr marL="285750" indent="-285750">
              <a:buFontTx/>
              <a:buChar char="-"/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62"/>
    </mc:Choice>
    <mc:Fallback xmlns="">
      <p:transition spd="slow" advTm="5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Medulloblastoma</a:t>
            </a:r>
          </a:p>
        </p:txBody>
      </p:sp>
      <p:pic>
        <p:nvPicPr>
          <p:cNvPr id="28675" name="Picture 2" descr="C:\Documents and Settings\jirka\Plocha\dejavu - mbl, paragangliom\MBL\Brož\BrožH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6863" y="1600200"/>
            <a:ext cx="60102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"/>
    </mc:Choice>
    <mc:Fallback xmlns="">
      <p:transition spd="slow" advTm="4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rgbClr val="F80012"/>
                </a:solidFill>
              </a:rPr>
              <a:t>Other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embryonal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tumors</a:t>
            </a:r>
            <a:r>
              <a:rPr lang="cs-CZ" altLang="cs-CZ" sz="3200" dirty="0">
                <a:solidFill>
                  <a:srgbClr val="F80012"/>
                </a:solidFill>
              </a:rPr>
              <a:t>/ WHO </a:t>
            </a:r>
            <a:r>
              <a:rPr lang="cs-CZ" altLang="cs-CZ" sz="3200" dirty="0" err="1">
                <a:solidFill>
                  <a:srgbClr val="F80012"/>
                </a:solidFill>
              </a:rPr>
              <a:t>gr</a:t>
            </a:r>
            <a:r>
              <a:rPr lang="cs-CZ" altLang="cs-CZ" sz="3200" dirty="0">
                <a:solidFill>
                  <a:srgbClr val="F80012"/>
                </a:solidFill>
              </a:rPr>
              <a:t>. IV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1255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Atypical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teratoid</a:t>
            </a:r>
            <a:r>
              <a:rPr lang="cs-CZ" altLang="cs-CZ" sz="2800" b="1" dirty="0">
                <a:solidFill>
                  <a:schemeClr val="hlink"/>
                </a:solidFill>
              </a:rPr>
              <a:t>/</a:t>
            </a:r>
            <a:r>
              <a:rPr lang="cs-CZ" altLang="cs-CZ" sz="2800" b="1" dirty="0" err="1">
                <a:solidFill>
                  <a:schemeClr val="hlink"/>
                </a:solidFill>
              </a:rPr>
              <a:t>rhabdoid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tumors</a:t>
            </a:r>
            <a:r>
              <a:rPr lang="cs-CZ" altLang="cs-CZ" sz="2800" dirty="0">
                <a:solidFill>
                  <a:schemeClr val="hlink"/>
                </a:solidFill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400" dirty="0"/>
              <a:t>        (</a:t>
            </a:r>
            <a:r>
              <a:rPr lang="cs-CZ" altLang="cs-CZ" sz="1400" dirty="0" err="1"/>
              <a:t>posterior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fossa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supratentorially</a:t>
            </a:r>
            <a:r>
              <a:rPr lang="cs-CZ" altLang="cs-CZ" sz="1400" dirty="0"/>
              <a:t>; </a:t>
            </a:r>
            <a:r>
              <a:rPr lang="cs-CZ" altLang="cs-CZ" sz="1400" dirty="0" err="1"/>
              <a:t>under</a:t>
            </a:r>
            <a:r>
              <a:rPr lang="cs-CZ" altLang="cs-CZ" sz="1400" dirty="0"/>
              <a:t> 5, </a:t>
            </a:r>
            <a:r>
              <a:rPr lang="cs-CZ" altLang="cs-CZ" sz="1400" dirty="0" err="1"/>
              <a:t>dismal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prognosis</a:t>
            </a:r>
            <a:r>
              <a:rPr lang="cs-CZ" altLang="cs-CZ" sz="1400" dirty="0"/>
              <a:t>)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Embryonal</a:t>
            </a:r>
            <a:r>
              <a:rPr lang="cs-CZ" altLang="cs-CZ" sz="2800" b="1" dirty="0">
                <a:solidFill>
                  <a:schemeClr val="hlink"/>
                </a:solidFill>
              </a:rPr>
              <a:t> tumor </a:t>
            </a:r>
            <a:r>
              <a:rPr lang="cs-CZ" altLang="cs-CZ" sz="2800" b="1" dirty="0" err="1">
                <a:solidFill>
                  <a:schemeClr val="hlink"/>
                </a:solidFill>
              </a:rPr>
              <a:t>with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multilayered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rosettes</a:t>
            </a:r>
            <a:r>
              <a:rPr lang="cs-CZ" altLang="cs-CZ" sz="2800" b="1" dirty="0">
                <a:solidFill>
                  <a:schemeClr val="hlink"/>
                </a:solidFill>
              </a:rPr>
              <a:t>, C19MC </a:t>
            </a:r>
            <a:r>
              <a:rPr lang="cs-CZ" altLang="cs-CZ" sz="2800" b="1" dirty="0" err="1">
                <a:solidFill>
                  <a:schemeClr val="hlink"/>
                </a:solidFill>
              </a:rPr>
              <a:t>altered</a:t>
            </a: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Medulloepithelioma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CNS </a:t>
            </a:r>
            <a:r>
              <a:rPr lang="cs-CZ" altLang="cs-CZ" sz="2800" b="1" dirty="0" err="1">
                <a:solidFill>
                  <a:schemeClr val="hlink"/>
                </a:solidFill>
              </a:rPr>
              <a:t>neuroblastoma</a:t>
            </a:r>
            <a:r>
              <a:rPr lang="cs-CZ" altLang="cs-CZ" sz="2800" b="1" dirty="0">
                <a:solidFill>
                  <a:schemeClr val="hlink"/>
                </a:solidFill>
              </a:rPr>
              <a:t>/</a:t>
            </a:r>
            <a:r>
              <a:rPr lang="cs-CZ" altLang="cs-CZ" sz="2800" b="1" dirty="0" err="1">
                <a:solidFill>
                  <a:schemeClr val="hlink"/>
                </a:solidFill>
              </a:rPr>
              <a:t>ganglioneuroblastoma</a:t>
            </a: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CNS </a:t>
            </a:r>
            <a:r>
              <a:rPr lang="cs-CZ" altLang="cs-CZ" sz="2800" b="1" dirty="0" err="1">
                <a:solidFill>
                  <a:schemeClr val="hlink"/>
                </a:solidFill>
              </a:rPr>
              <a:t>embryonal</a:t>
            </a:r>
            <a:r>
              <a:rPr lang="cs-CZ" altLang="cs-CZ" sz="2800" b="1" dirty="0">
                <a:solidFill>
                  <a:schemeClr val="hlink"/>
                </a:solidFill>
              </a:rPr>
              <a:t> tumor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>
              <a:solidFill>
                <a:schemeClr val="hlink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0"/>
    </mc:Choice>
    <mc:Fallback xmlns="">
      <p:transition spd="slow" advTm="3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Other tumors of CNS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>
                <a:solidFill>
                  <a:schemeClr val="hlink"/>
                </a:solidFill>
              </a:rPr>
              <a:t>Primary CNS lymphomas (DLBCL)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b="1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>
                <a:solidFill>
                  <a:schemeClr val="hlink"/>
                </a:solidFill>
              </a:rPr>
              <a:t>Germ cell tumors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/>
              <a:t>Midline structures, pineal region, suprasellar region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/>
              <a:t>Teratomas; germinomas (similar to seminomas),…</a:t>
            </a:r>
            <a:r>
              <a:rPr lang="cs-CZ" altLang="cs-CZ" sz="2800" b="1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b="1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>
                <a:solidFill>
                  <a:schemeClr val="hlink"/>
                </a:solidFill>
              </a:rPr>
              <a:t>Pineal parenchymal tumors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/>
              <a:t>Pinealoblastomas (high grade tumors)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/>
              <a:t>Pineocytomas (well differentiated)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/>
              <a:t>Gliomas in pineal region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3"/>
    </mc:Choice>
    <mc:Fallback xmlns="">
      <p:transition spd="slow" advTm="29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Tumors of the meninges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Meningioma </a:t>
            </a:r>
            <a:r>
              <a:rPr lang="cs-CZ" altLang="cs-CZ"/>
              <a:t>(meningothelial)</a:t>
            </a:r>
          </a:p>
          <a:p>
            <a:pPr eaLnBrk="1" hangingPunct="1">
              <a:defRPr/>
            </a:pPr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/>
              <a:t>  - nonmeningothelial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Meningeal hemangiopericytoma (so-called)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Solitary fibrous tumors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2"/>
    </mc:Choice>
    <mc:Fallback xmlns="">
      <p:transition spd="slow" advTm="25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0000"/>
                </a:solidFill>
              </a:rPr>
              <a:t>CNS </a:t>
            </a:r>
            <a:r>
              <a:rPr lang="cs-CZ" dirty="0" err="1">
                <a:solidFill>
                  <a:srgbClr val="FF0000"/>
                </a:solidFill>
              </a:rPr>
              <a:t>tumors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rgbClr val="FFC000"/>
                </a:solidFill>
              </a:rPr>
              <a:t>Clinicopathological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 err="1">
                <a:solidFill>
                  <a:srgbClr val="FFC000"/>
                </a:solidFill>
              </a:rPr>
              <a:t>features</a:t>
            </a:r>
            <a:r>
              <a:rPr lang="cs-CZ" b="1" dirty="0">
                <a:solidFill>
                  <a:srgbClr val="FFC000"/>
                </a:solidFill>
              </a:rPr>
              <a:t>:</a:t>
            </a:r>
          </a:p>
          <a:p>
            <a:pPr eaLnBrk="1" hangingPunct="1">
              <a:defRPr/>
            </a:pPr>
            <a:r>
              <a:rPr lang="cs-CZ" sz="2400" b="1" dirty="0">
                <a:solidFill>
                  <a:srgbClr val="FFC000"/>
                </a:solidFill>
              </a:rPr>
              <a:t>CNS </a:t>
            </a:r>
            <a:r>
              <a:rPr lang="cs-CZ" sz="2400" b="1" dirty="0" err="1">
                <a:solidFill>
                  <a:srgbClr val="FFC000"/>
                </a:solidFill>
              </a:rPr>
              <a:t>tumors</a:t>
            </a:r>
            <a:r>
              <a:rPr lang="cs-CZ" sz="2400" b="1" dirty="0">
                <a:solidFill>
                  <a:srgbClr val="FFC000"/>
                </a:solidFill>
              </a:rPr>
              <a:t> do not </a:t>
            </a:r>
            <a:r>
              <a:rPr lang="cs-CZ" sz="2400" b="1" dirty="0" err="1">
                <a:solidFill>
                  <a:srgbClr val="FFC000"/>
                </a:solidFill>
              </a:rPr>
              <a:t>metastasise</a:t>
            </a:r>
            <a:r>
              <a:rPr lang="cs-CZ" sz="2400" b="1" dirty="0">
                <a:solidFill>
                  <a:srgbClr val="FFC000"/>
                </a:solidFill>
              </a:rPr>
              <a:t> to </a:t>
            </a:r>
            <a:r>
              <a:rPr lang="cs-CZ" sz="2400" b="1" dirty="0" err="1" smtClean="0">
                <a:solidFill>
                  <a:srgbClr val="FFC000"/>
                </a:solidFill>
              </a:rPr>
              <a:t>other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>
                <a:solidFill>
                  <a:srgbClr val="FFC000"/>
                </a:solidFill>
              </a:rPr>
              <a:t>organs</a:t>
            </a:r>
            <a:r>
              <a:rPr lang="cs-CZ" sz="2400" b="1" dirty="0">
                <a:solidFill>
                  <a:srgbClr val="FFC000"/>
                </a:solidFill>
              </a:rPr>
              <a:t> </a:t>
            </a:r>
          </a:p>
          <a:p>
            <a:pPr eaLnBrk="1" hangingPunct="1">
              <a:buFontTx/>
              <a:buChar char="-"/>
              <a:defRPr/>
            </a:pPr>
            <a:r>
              <a:rPr lang="cs-CZ" sz="2000" dirty="0"/>
              <a:t>     (</a:t>
            </a:r>
            <a:r>
              <a:rPr lang="cs-CZ" sz="2000" dirty="0" err="1"/>
              <a:t>only</a:t>
            </a:r>
            <a:r>
              <a:rPr lang="cs-CZ" sz="2000" dirty="0"/>
              <a:t> </a:t>
            </a:r>
            <a:r>
              <a:rPr lang="cs-CZ" sz="2000" dirty="0" err="1"/>
              <a:t>infiltration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adjacent</a:t>
            </a:r>
            <a:r>
              <a:rPr lang="cs-CZ" sz="2000" dirty="0"/>
              <a:t> </a:t>
            </a:r>
            <a:r>
              <a:rPr lang="cs-CZ" sz="2000" dirty="0" err="1"/>
              <a:t>tissues</a:t>
            </a:r>
            <a:r>
              <a:rPr lang="cs-CZ" sz="2000" dirty="0"/>
              <a:t> and </a:t>
            </a:r>
            <a:r>
              <a:rPr lang="cs-CZ" sz="2000" dirty="0" err="1"/>
              <a:t>spreading</a:t>
            </a:r>
            <a:r>
              <a:rPr lang="cs-CZ" sz="2000" dirty="0"/>
              <a:t> </a:t>
            </a:r>
            <a:r>
              <a:rPr lang="cs-CZ" sz="2000" dirty="0" err="1"/>
              <a:t>through</a:t>
            </a:r>
            <a:r>
              <a:rPr lang="cs-CZ" sz="2000" dirty="0"/>
              <a:t>    </a:t>
            </a:r>
          </a:p>
          <a:p>
            <a:pPr eaLnBrk="1" hangingPunct="1">
              <a:buFontTx/>
              <a:buChar char="-"/>
              <a:defRPr/>
            </a:pPr>
            <a:r>
              <a:rPr lang="cs-CZ" sz="2000" dirty="0"/>
              <a:t>     CSF </a:t>
            </a:r>
            <a:r>
              <a:rPr lang="cs-CZ" sz="2000" dirty="0" err="1"/>
              <a:t>pathways</a:t>
            </a:r>
            <a:r>
              <a:rPr lang="cs-CZ" sz="2000" dirty="0"/>
              <a:t>) </a:t>
            </a:r>
          </a:p>
          <a:p>
            <a:pPr eaLnBrk="1" hangingPunct="1">
              <a:defRPr/>
            </a:pPr>
            <a:r>
              <a:rPr lang="cs-CZ" sz="2400" b="1" dirty="0" err="1">
                <a:solidFill>
                  <a:srgbClr val="FFC000"/>
                </a:solidFill>
              </a:rPr>
              <a:t>Local</a:t>
            </a:r>
            <a:r>
              <a:rPr lang="cs-CZ" sz="2400" b="1" dirty="0">
                <a:solidFill>
                  <a:srgbClr val="FFC000"/>
                </a:solidFill>
              </a:rPr>
              <a:t> </a:t>
            </a:r>
            <a:r>
              <a:rPr lang="cs-CZ" sz="2400" b="1" dirty="0" err="1">
                <a:solidFill>
                  <a:srgbClr val="FFC000"/>
                </a:solidFill>
              </a:rPr>
              <a:t>effects</a:t>
            </a:r>
            <a:endParaRPr lang="cs-CZ" sz="2400" b="1" dirty="0">
              <a:solidFill>
                <a:srgbClr val="FFC000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sz="2000" dirty="0" err="1"/>
              <a:t>Signs</a:t>
            </a:r>
            <a:r>
              <a:rPr lang="cs-CZ" sz="2000" dirty="0"/>
              <a:t> </a:t>
            </a:r>
            <a:r>
              <a:rPr lang="cs-CZ" sz="2000" dirty="0" err="1"/>
              <a:t>related</a:t>
            </a:r>
            <a:r>
              <a:rPr lang="cs-CZ" sz="2000" dirty="0"/>
              <a:t> to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site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tumor</a:t>
            </a:r>
          </a:p>
          <a:p>
            <a:pPr eaLnBrk="1" hangingPunct="1">
              <a:buFontTx/>
              <a:buChar char="-"/>
              <a:defRPr/>
            </a:pPr>
            <a:r>
              <a:rPr lang="cs-CZ" sz="2000" dirty="0" err="1"/>
              <a:t>e.g</a:t>
            </a:r>
            <a:r>
              <a:rPr lang="cs-CZ" sz="2000" dirty="0"/>
              <a:t>. </a:t>
            </a:r>
            <a:r>
              <a:rPr lang="cs-CZ" sz="2000" dirty="0" err="1"/>
              <a:t>epilepsy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a </a:t>
            </a:r>
            <a:r>
              <a:rPr lang="cs-CZ" sz="2000" dirty="0" err="1"/>
              <a:t>temporal</a:t>
            </a:r>
            <a:r>
              <a:rPr lang="cs-CZ" sz="2000" dirty="0"/>
              <a:t> lobe tumor, </a:t>
            </a:r>
            <a:r>
              <a:rPr lang="cs-CZ" sz="2000" dirty="0" err="1" smtClean="0"/>
              <a:t>paraplegias</a:t>
            </a:r>
            <a:r>
              <a:rPr lang="cs-CZ" sz="2000" dirty="0" smtClean="0"/>
              <a:t> </a:t>
            </a:r>
            <a:r>
              <a:rPr lang="cs-CZ" sz="2000" dirty="0"/>
              <a:t>in </a:t>
            </a:r>
            <a:r>
              <a:rPr lang="cs-CZ" sz="2000" dirty="0" err="1"/>
              <a:t>spinal</a:t>
            </a:r>
            <a:r>
              <a:rPr lang="cs-CZ" sz="2000" dirty="0"/>
              <a:t> </a:t>
            </a:r>
            <a:r>
              <a:rPr lang="cs-CZ" sz="2000" dirty="0" err="1"/>
              <a:t>cord</a:t>
            </a:r>
            <a:r>
              <a:rPr lang="cs-CZ" sz="2000" dirty="0"/>
              <a:t> tumor</a:t>
            </a:r>
            <a:endParaRPr lang="cs-CZ" sz="2400" b="1" dirty="0">
              <a:solidFill>
                <a:srgbClr val="FFC000"/>
              </a:solidFill>
            </a:endParaRPr>
          </a:p>
          <a:p>
            <a:pPr eaLnBrk="1" hangingPunct="1">
              <a:defRPr/>
            </a:pPr>
            <a:r>
              <a:rPr lang="cs-CZ" sz="2400" b="1" dirty="0" err="1">
                <a:solidFill>
                  <a:srgbClr val="FFC000"/>
                </a:solidFill>
              </a:rPr>
              <a:t>Mass</a:t>
            </a:r>
            <a:r>
              <a:rPr lang="cs-CZ" sz="2400" b="1" dirty="0">
                <a:solidFill>
                  <a:srgbClr val="FFC000"/>
                </a:solidFill>
              </a:rPr>
              <a:t> </a:t>
            </a:r>
            <a:r>
              <a:rPr lang="cs-CZ" sz="2400" b="1" dirty="0" err="1">
                <a:solidFill>
                  <a:srgbClr val="FFC000"/>
                </a:solidFill>
              </a:rPr>
              <a:t>effects</a:t>
            </a:r>
            <a:endParaRPr lang="cs-CZ" sz="2400" b="1" dirty="0">
              <a:solidFill>
                <a:srgbClr val="FFC000"/>
              </a:solidFill>
            </a:endParaRPr>
          </a:p>
          <a:p>
            <a:pPr eaLnBrk="1" hangingPunct="1">
              <a:buFontTx/>
              <a:buChar char="-"/>
              <a:defRPr/>
            </a:pPr>
            <a:r>
              <a:rPr lang="cs-CZ" sz="2000" dirty="0" err="1"/>
              <a:t>Signs</a:t>
            </a:r>
            <a:r>
              <a:rPr lang="cs-CZ" sz="2000" dirty="0"/>
              <a:t> and </a:t>
            </a:r>
            <a:r>
              <a:rPr lang="cs-CZ" sz="2000" dirty="0" err="1"/>
              <a:t>symptoms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space</a:t>
            </a:r>
            <a:r>
              <a:rPr lang="cs-CZ" sz="2000" dirty="0"/>
              <a:t> </a:t>
            </a:r>
            <a:r>
              <a:rPr lang="cs-CZ" sz="2000" dirty="0" err="1"/>
              <a:t>occupying</a:t>
            </a:r>
            <a:r>
              <a:rPr lang="cs-CZ" sz="2000" dirty="0"/>
              <a:t> </a:t>
            </a:r>
            <a:r>
              <a:rPr lang="cs-CZ" sz="2000" dirty="0" err="1"/>
              <a:t>lesions</a:t>
            </a:r>
            <a:endParaRPr lang="cs-CZ" sz="2000" dirty="0"/>
          </a:p>
          <a:p>
            <a:pPr eaLnBrk="1" hangingPunct="1">
              <a:buFontTx/>
              <a:buChar char="-"/>
              <a:defRPr/>
            </a:pPr>
            <a:r>
              <a:rPr lang="cs-CZ" sz="2000" dirty="0" err="1"/>
              <a:t>Vasogenic</a:t>
            </a:r>
            <a:r>
              <a:rPr lang="cs-CZ" sz="2000" dirty="0"/>
              <a:t> </a:t>
            </a:r>
            <a:r>
              <a:rPr lang="cs-CZ" sz="2000" dirty="0" err="1"/>
              <a:t>oedema</a:t>
            </a:r>
            <a:r>
              <a:rPr lang="cs-CZ" sz="2000" dirty="0"/>
              <a:t> </a:t>
            </a:r>
            <a:r>
              <a:rPr lang="cs-CZ" sz="2000" dirty="0" err="1"/>
              <a:t>around</a:t>
            </a:r>
            <a:r>
              <a:rPr lang="cs-CZ" sz="2000" dirty="0"/>
              <a:t> CNS tumor</a:t>
            </a:r>
          </a:p>
          <a:p>
            <a:pPr eaLnBrk="1" hangingPunct="1">
              <a:buFontTx/>
              <a:buChar char="-"/>
              <a:defRPr/>
            </a:pPr>
            <a:r>
              <a:rPr lang="cs-CZ" sz="2000" dirty="0" err="1"/>
              <a:t>Herniation</a:t>
            </a:r>
            <a:endParaRPr lang="cs-CZ" sz="2000" dirty="0"/>
          </a:p>
          <a:p>
            <a:pPr eaLnBrk="1" hangingPunct="1">
              <a:buFontTx/>
              <a:buChar char="-"/>
              <a:defRPr/>
            </a:pPr>
            <a:r>
              <a:rPr lang="cs-CZ" sz="2000" dirty="0" err="1"/>
              <a:t>Hydrocephalus</a:t>
            </a:r>
            <a:r>
              <a:rPr lang="cs-CZ" sz="2000" dirty="0"/>
              <a:t> in </a:t>
            </a:r>
            <a:r>
              <a:rPr lang="cs-CZ" sz="2000" dirty="0" err="1"/>
              <a:t>posterior</a:t>
            </a:r>
            <a:r>
              <a:rPr lang="cs-CZ" sz="2000" dirty="0"/>
              <a:t> </a:t>
            </a:r>
            <a:r>
              <a:rPr lang="cs-CZ" sz="2000" dirty="0" err="1"/>
              <a:t>fossa</a:t>
            </a:r>
            <a:r>
              <a:rPr lang="cs-CZ" sz="2000" dirty="0"/>
              <a:t> tumor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19"/>
    </mc:Choice>
    <mc:Fallback xmlns="">
      <p:transition spd="slow" advTm="9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Meningioma (gr. I-</a:t>
            </a:r>
            <a:r>
              <a:rPr lang="cs-CZ" altLang="cs-CZ" b="0">
                <a:solidFill>
                  <a:srgbClr val="F80012"/>
                </a:solidFill>
              </a:rPr>
              <a:t>III</a:t>
            </a:r>
            <a:r>
              <a:rPr lang="cs-CZ" altLang="cs-CZ">
                <a:solidFill>
                  <a:srgbClr val="F80012"/>
                </a:solidFill>
              </a:rPr>
              <a:t>)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/>
              <a:t>Usually well defined rounded masses, adjacent to dura; encapsulated, extension into bone (reactive hyperostotic changes); less common „en plaque“ growth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>
                <a:solidFill>
                  <a:schemeClr val="hlink"/>
                </a:solidFill>
              </a:rPr>
              <a:t>Grade I meningiomas: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/>
              <a:t>-     meningothelial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/>
              <a:t>fibroblastic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/>
              <a:t>transitional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/>
              <a:t>psammomatous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/>
              <a:t>microcystic, secretory, angiomatous,….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>
                <a:solidFill>
                  <a:schemeClr val="hlink"/>
                </a:solidFill>
              </a:rPr>
              <a:t>Grade II meningiomas: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/>
              <a:t>atypical, clear cell, chordoid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>
                <a:solidFill>
                  <a:schemeClr val="hlink"/>
                </a:solidFill>
              </a:rPr>
              <a:t>Grade III meningiomas: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/>
              <a:t>- anaplastic (malignant), rhabdoid, papillary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0"/>
    </mc:Choice>
    <mc:Fallback xmlns="">
      <p:transition spd="slow" advTm="4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Meningioma</a:t>
            </a:r>
          </a:p>
        </p:txBody>
      </p:sp>
      <p:pic>
        <p:nvPicPr>
          <p:cNvPr id="33795" name="Picture 7" descr="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62125"/>
            <a:ext cx="4038600" cy="4200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1688" name="Rectangle 2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800"/>
          </a:p>
        </p:txBody>
      </p:sp>
      <p:grpSp>
        <p:nvGrpSpPr>
          <p:cNvPr id="33797" name="Skupina 8"/>
          <p:cNvGrpSpPr>
            <a:grpSpLocks/>
          </p:cNvGrpSpPr>
          <p:nvPr/>
        </p:nvGrpSpPr>
        <p:grpSpPr bwMode="auto">
          <a:xfrm>
            <a:off x="4572000" y="2060575"/>
            <a:ext cx="4213225" cy="3736975"/>
            <a:chOff x="1116423" y="1567543"/>
            <a:chExt cx="6777648" cy="5396041"/>
          </a:xfrm>
        </p:grpSpPr>
        <p:pic>
          <p:nvPicPr>
            <p:cNvPr id="33798" name="Picture 4" descr="meningiom 100x 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929" y="1567543"/>
              <a:ext cx="6644142" cy="5015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9" name="Rectangle 7"/>
            <p:cNvSpPr>
              <a:spLocks noChangeArrowheads="1"/>
            </p:cNvSpPr>
            <p:nvPr/>
          </p:nvSpPr>
          <p:spPr bwMode="auto">
            <a:xfrm>
              <a:off x="3925546" y="4581899"/>
              <a:ext cx="569486" cy="660178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 b="1">
                  <a:solidFill>
                    <a:schemeClr val="bg2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3800" name="Rectangle 7"/>
            <p:cNvSpPr>
              <a:spLocks noChangeArrowheads="1"/>
            </p:cNvSpPr>
            <p:nvPr/>
          </p:nvSpPr>
          <p:spPr bwMode="auto">
            <a:xfrm>
              <a:off x="5434811" y="1844910"/>
              <a:ext cx="569486" cy="660178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400" b="1">
                  <a:solidFill>
                    <a:schemeClr val="bg2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3801" name="Line 10"/>
            <p:cNvSpPr>
              <a:spLocks noChangeShapeType="1"/>
            </p:cNvSpPr>
            <p:nvPr/>
          </p:nvSpPr>
          <p:spPr bwMode="auto">
            <a:xfrm flipH="1">
              <a:off x="5364163" y="2349500"/>
              <a:ext cx="144462" cy="21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3802" name="Line 11"/>
            <p:cNvSpPr>
              <a:spLocks noChangeShapeType="1"/>
            </p:cNvSpPr>
            <p:nvPr/>
          </p:nvSpPr>
          <p:spPr bwMode="auto">
            <a:xfrm flipH="1">
              <a:off x="4572000" y="2349500"/>
              <a:ext cx="936625" cy="2873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3803" name="Rectangle 7"/>
            <p:cNvSpPr>
              <a:spLocks noChangeArrowheads="1"/>
            </p:cNvSpPr>
            <p:nvPr/>
          </p:nvSpPr>
          <p:spPr bwMode="auto">
            <a:xfrm>
              <a:off x="1116423" y="5950394"/>
              <a:ext cx="4246883" cy="1013190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2563" indent="-182563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menigocytes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psamommata</a:t>
              </a:r>
            </a:p>
          </p:txBody>
        </p:sp>
      </p:grp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2"/>
    </mc:Choice>
    <mc:Fallback xmlns="">
      <p:transition spd="slow" advTm="1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>
                <a:solidFill>
                  <a:schemeClr val="hlink"/>
                </a:solidFill>
              </a:rPr>
              <a:t>Craniopharyngeoma: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Arise from squamous cell rests (derived from Rathke pouch) in sellar region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Benign (gr. I), partly cystic epithelial tumor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>
                <a:solidFill>
                  <a:schemeClr val="hlink"/>
                </a:solidFill>
              </a:rPr>
              <a:t>Hemangioblastoma: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Sporadic or ass. with VHL sy (in younger)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Cerebellum (medulla, spinal cord,…., supratentorial, retinal in VHL)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Well circumscribed, cystic, with mural nodule(s)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/>
              <a:t>Capillary-size and larger thin-walled vessels with intervening neoplastic „stromal cells“ (large polygonal, vaculated, lipid-rich, PAS+)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400" b="1">
              <a:solidFill>
                <a:schemeClr val="hlink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78"/>
    </mc:Choice>
    <mc:Fallback xmlns="">
      <p:transition spd="slow" advTm="43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>
                <a:solidFill>
                  <a:srgbClr val="F80012"/>
                </a:solidFill>
              </a:rPr>
              <a:t>Familial tumor syndromes with involvement of tumor suppressor gene (AD)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>
                <a:solidFill>
                  <a:schemeClr val="hlink"/>
                </a:solidFill>
              </a:rPr>
              <a:t>Cowden syndrome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i="1"/>
              <a:t>PTEN</a:t>
            </a:r>
            <a:r>
              <a:rPr lang="cs-CZ" altLang="cs-CZ" sz="1800"/>
              <a:t> mutation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/>
              <a:t>Dysplastic gangliocytoma of the cerebellum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>
                <a:solidFill>
                  <a:schemeClr val="hlink"/>
                </a:solidFill>
              </a:rPr>
              <a:t>Li Fraumeni syndrome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/>
              <a:t>Inactivation of p53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/>
              <a:t>Medulloblastoma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>
                <a:solidFill>
                  <a:schemeClr val="hlink"/>
                </a:solidFill>
              </a:rPr>
              <a:t>Turcot syndrome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/>
              <a:t>Mutations in </a:t>
            </a:r>
            <a:r>
              <a:rPr lang="cs-CZ" altLang="cs-CZ" sz="1800" i="1"/>
              <a:t>APC</a:t>
            </a:r>
            <a:r>
              <a:rPr lang="cs-CZ" altLang="cs-CZ" sz="1800"/>
              <a:t> or mismatch repair gene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/>
              <a:t>Medulloblastoma or glioblastoma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>
                <a:solidFill>
                  <a:schemeClr val="hlink"/>
                </a:solidFill>
              </a:rPr>
              <a:t>Gorlin syndrome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i="1"/>
              <a:t>PTCH</a:t>
            </a:r>
            <a:r>
              <a:rPr lang="cs-CZ" altLang="cs-CZ" sz="1800"/>
              <a:t> mutations, upregulation of SHH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/>
              <a:t>medulloblastoma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51"/>
    </mc:Choice>
    <mc:Fallback xmlns="">
      <p:transition spd="slow" advTm="72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549275"/>
            <a:ext cx="8229600" cy="6597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Neurofibromatosis</a:t>
            </a:r>
            <a:r>
              <a:rPr lang="cs-CZ" altLang="cs-CZ" sz="1800" b="1" dirty="0">
                <a:solidFill>
                  <a:schemeClr val="hlink"/>
                </a:solidFill>
              </a:rPr>
              <a:t> type 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AD; </a:t>
            </a:r>
            <a:r>
              <a:rPr lang="cs-CZ" altLang="cs-CZ" sz="1800" dirty="0" err="1"/>
              <a:t>neurofibromas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plexiform</a:t>
            </a:r>
            <a:r>
              <a:rPr lang="cs-CZ" altLang="cs-CZ" sz="1800" dirty="0"/>
              <a:t> and </a:t>
            </a:r>
            <a:r>
              <a:rPr lang="cs-CZ" altLang="cs-CZ" sz="1800" dirty="0" err="1"/>
              <a:t>solitary</a:t>
            </a:r>
            <a:r>
              <a:rPr lang="cs-CZ" altLang="cs-CZ" sz="1800" dirty="0"/>
              <a:t>)+</a:t>
            </a:r>
            <a:r>
              <a:rPr lang="cs-CZ" altLang="cs-CZ" sz="1800" dirty="0" err="1"/>
              <a:t>gliomas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optic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nerve+pigmented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nodules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iris-</a:t>
            </a:r>
            <a:r>
              <a:rPr lang="cs-CZ" altLang="cs-CZ" sz="1800" dirty="0" err="1"/>
              <a:t>cutaneous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hyperpigmented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macules</a:t>
            </a:r>
            <a:r>
              <a:rPr lang="cs-CZ" altLang="cs-CZ" sz="1800" dirty="0"/>
              <a:t> </a:t>
            </a:r>
            <a:r>
              <a:rPr lang="cs-CZ" altLang="cs-CZ" sz="1800" i="1" dirty="0"/>
              <a:t>(café au </a:t>
            </a:r>
            <a:r>
              <a:rPr lang="cs-CZ" altLang="cs-CZ" sz="1800" i="1" dirty="0" err="1"/>
              <a:t>lait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spots</a:t>
            </a:r>
            <a:r>
              <a:rPr lang="cs-CZ" altLang="cs-CZ" sz="1800" i="1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Malignant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transformation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neurofibromas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i="1" dirty="0"/>
              <a:t>NF1</a:t>
            </a:r>
            <a:r>
              <a:rPr lang="cs-CZ" altLang="cs-CZ" sz="1800" dirty="0"/>
              <a:t> gene (17q11.2); </a:t>
            </a:r>
            <a:r>
              <a:rPr lang="cs-CZ" altLang="cs-CZ" sz="1800" dirty="0" err="1"/>
              <a:t>neurofibromin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Neurofibromatosis</a:t>
            </a:r>
            <a:r>
              <a:rPr lang="cs-CZ" altLang="cs-CZ" sz="1800" b="1" dirty="0">
                <a:solidFill>
                  <a:schemeClr val="hlink"/>
                </a:solidFill>
              </a:rPr>
              <a:t> type II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AD; 8th nerve </a:t>
            </a:r>
            <a:r>
              <a:rPr lang="cs-CZ" altLang="cs-CZ" sz="1800" dirty="0" err="1"/>
              <a:t>schwannomas</a:t>
            </a:r>
            <a:r>
              <a:rPr lang="cs-CZ" altLang="cs-CZ" sz="1800" dirty="0"/>
              <a:t> and </a:t>
            </a:r>
            <a:r>
              <a:rPr lang="cs-CZ" altLang="cs-CZ" sz="1800" dirty="0" err="1"/>
              <a:t>multiple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meningiomas</a:t>
            </a:r>
            <a:r>
              <a:rPr lang="cs-CZ" altLang="cs-CZ" sz="1800" dirty="0"/>
              <a:t> + </a:t>
            </a:r>
            <a:r>
              <a:rPr lang="cs-CZ" altLang="cs-CZ" sz="1800" dirty="0" err="1"/>
              <a:t>gliomas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ependymomas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spinal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cord</a:t>
            </a:r>
            <a:r>
              <a:rPr lang="cs-CZ" altLang="cs-CZ" sz="1800" dirty="0"/>
              <a:t> + non-</a:t>
            </a:r>
            <a:r>
              <a:rPr lang="cs-CZ" altLang="cs-CZ" sz="1800" dirty="0" err="1"/>
              <a:t>neoplastic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lesions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Schwann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cells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meningeal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cells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hamartia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i="1" dirty="0"/>
              <a:t>NF2</a:t>
            </a:r>
            <a:r>
              <a:rPr lang="cs-CZ" altLang="cs-CZ" sz="1800" dirty="0"/>
              <a:t> gene (22q12); </a:t>
            </a:r>
            <a:r>
              <a:rPr lang="cs-CZ" altLang="cs-CZ" sz="1800" dirty="0" err="1"/>
              <a:t>merlin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Tuberous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sclerosis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complex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AD; </a:t>
            </a:r>
            <a:r>
              <a:rPr lang="cs-CZ" altLang="cs-CZ" sz="1800" dirty="0" err="1"/>
              <a:t>hamartomas</a:t>
            </a:r>
            <a:r>
              <a:rPr lang="cs-CZ" altLang="cs-CZ" sz="1800" dirty="0"/>
              <a:t> and </a:t>
            </a:r>
            <a:r>
              <a:rPr lang="cs-CZ" altLang="cs-CZ" sz="1800" dirty="0" err="1"/>
              <a:t>benign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tumors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brain and </a:t>
            </a:r>
            <a:r>
              <a:rPr lang="cs-CZ" altLang="cs-CZ" sz="1800" dirty="0" err="1"/>
              <a:t>other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tissues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cortical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tubers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epileptogenic</a:t>
            </a:r>
            <a:r>
              <a:rPr lang="cs-CZ" altLang="cs-CZ" sz="1800" dirty="0"/>
              <a:t>), </a:t>
            </a:r>
            <a:r>
              <a:rPr lang="cs-CZ" altLang="cs-CZ" sz="1800" dirty="0" err="1"/>
              <a:t>subependymal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nodules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subependymal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giant</a:t>
            </a:r>
            <a:r>
              <a:rPr lang="cs-CZ" altLang="cs-CZ" sz="1800" dirty="0"/>
              <a:t> cell </a:t>
            </a:r>
            <a:r>
              <a:rPr lang="cs-CZ" altLang="cs-CZ" sz="1800" dirty="0" err="1"/>
              <a:t>astrocytomas</a:t>
            </a:r>
            <a:r>
              <a:rPr lang="cs-CZ" altLang="cs-CZ" sz="1800" dirty="0"/>
              <a:t>,…, + </a:t>
            </a:r>
            <a:r>
              <a:rPr lang="cs-CZ" altLang="cs-CZ" sz="1800" dirty="0" err="1"/>
              <a:t>renal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angiomyolipomas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retinal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glial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hamartomas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pulmonary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lympangioleiomyomatosis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cardiac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rhabdomyoma</a:t>
            </a:r>
            <a:r>
              <a:rPr lang="cs-CZ" altLang="cs-CZ" sz="1800" dirty="0"/>
              <a:t> + </a:t>
            </a:r>
            <a:r>
              <a:rPr lang="cs-CZ" altLang="cs-CZ" sz="1800" dirty="0" err="1"/>
              <a:t>cysts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cutaneous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lesions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angiofibromas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subungual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fibromas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hypopigmented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lesions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tuberin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hamartin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genes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mutated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hlink"/>
                </a:solidFill>
              </a:rPr>
              <a:t>Von </a:t>
            </a:r>
            <a:r>
              <a:rPr lang="cs-CZ" altLang="cs-CZ" sz="1800" b="1" dirty="0" err="1">
                <a:solidFill>
                  <a:schemeClr val="hlink"/>
                </a:solidFill>
              </a:rPr>
              <a:t>Hippel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Lindau</a:t>
            </a:r>
            <a:r>
              <a:rPr lang="cs-CZ" altLang="cs-CZ" sz="1800" b="1" dirty="0">
                <a:solidFill>
                  <a:schemeClr val="hlink"/>
                </a:solidFill>
              </a:rPr>
              <a:t> </a:t>
            </a:r>
            <a:r>
              <a:rPr lang="cs-CZ" altLang="cs-CZ" sz="1800" b="1" dirty="0" err="1">
                <a:solidFill>
                  <a:schemeClr val="hlink"/>
                </a:solidFill>
              </a:rPr>
              <a:t>Disease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AD; </a:t>
            </a:r>
            <a:r>
              <a:rPr lang="cs-CZ" altLang="cs-CZ" sz="1800" dirty="0" err="1"/>
              <a:t>hemangioblastomas</a:t>
            </a:r>
            <a:r>
              <a:rPr lang="cs-CZ" altLang="cs-CZ" sz="1800" dirty="0"/>
              <a:t> + </a:t>
            </a:r>
            <a:r>
              <a:rPr lang="cs-CZ" altLang="cs-CZ" sz="1800" dirty="0" err="1"/>
              <a:t>cysts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pancreas</a:t>
            </a:r>
            <a:r>
              <a:rPr lang="cs-CZ" altLang="cs-CZ" sz="1800" dirty="0"/>
              <a:t>, liver, </a:t>
            </a:r>
            <a:r>
              <a:rPr lang="cs-CZ" altLang="cs-CZ" sz="1800" dirty="0" err="1"/>
              <a:t>kidney</a:t>
            </a:r>
            <a:r>
              <a:rPr lang="cs-CZ" altLang="cs-CZ" sz="1800" dirty="0"/>
              <a:t>) + </a:t>
            </a:r>
            <a:r>
              <a:rPr lang="cs-CZ" altLang="cs-CZ" sz="1800" dirty="0" err="1"/>
              <a:t>renal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carcinomas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pheochromocytomas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tumor </a:t>
            </a:r>
            <a:r>
              <a:rPr lang="cs-CZ" altLang="cs-CZ" sz="1800" dirty="0" err="1"/>
              <a:t>suppressor</a:t>
            </a:r>
            <a:r>
              <a:rPr lang="cs-CZ" altLang="cs-CZ" sz="1800" dirty="0"/>
              <a:t> gene – </a:t>
            </a:r>
            <a:r>
              <a:rPr lang="cs-CZ" altLang="cs-CZ" sz="1800" dirty="0" err="1"/>
              <a:t>pVHL</a:t>
            </a:r>
            <a:r>
              <a:rPr lang="cs-CZ" altLang="cs-CZ" sz="1800" dirty="0"/>
              <a:t> – 3p25-p26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85"/>
    </mc:Choice>
    <mc:Fallback xmlns="">
      <p:transition spd="slow" advTm="3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Peripheral nerve sheath tumors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chemeClr val="hlink"/>
                </a:solidFill>
              </a:rPr>
              <a:t>Schwannoma</a:t>
            </a:r>
            <a:endParaRPr lang="cs-CZ" altLang="cs-CZ" sz="20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benign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from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neural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crest-derived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Schwann</a:t>
            </a:r>
            <a:r>
              <a:rPr lang="cs-CZ" altLang="cs-CZ" sz="2000" dirty="0"/>
              <a:t> cell, </a:t>
            </a:r>
            <a:r>
              <a:rPr lang="cs-CZ" altLang="cs-CZ" sz="2000" dirty="0" err="1"/>
              <a:t>component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NF2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well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circumscribed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encapsulated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attached</a:t>
            </a:r>
            <a:r>
              <a:rPr lang="cs-CZ" altLang="cs-CZ" sz="2000" dirty="0"/>
              <a:t> to nerve; 2 </a:t>
            </a:r>
            <a:r>
              <a:rPr lang="cs-CZ" altLang="cs-CZ" sz="2000" dirty="0" err="1"/>
              <a:t>patterns</a:t>
            </a:r>
            <a:r>
              <a:rPr lang="cs-CZ" altLang="cs-CZ" sz="2000" dirty="0"/>
              <a:t>: Antoni A and Antoni B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often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vestibular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branch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8th nerve; sensory </a:t>
            </a:r>
            <a:r>
              <a:rPr lang="cs-CZ" altLang="cs-CZ" sz="2000" dirty="0" err="1"/>
              <a:t>nerves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preferentially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involved</a:t>
            </a:r>
            <a:r>
              <a:rPr lang="cs-CZ" altLang="cs-CZ" sz="2000" dirty="0"/>
              <a:t> (trigeminus, </a:t>
            </a:r>
            <a:r>
              <a:rPr lang="cs-CZ" altLang="cs-CZ" sz="2000" dirty="0" err="1"/>
              <a:t>dorsal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roots</a:t>
            </a:r>
            <a:r>
              <a:rPr lang="cs-CZ" altLang="cs-CZ" sz="2000" dirty="0"/>
              <a:t>,..); </a:t>
            </a:r>
            <a:r>
              <a:rPr lang="cs-CZ" altLang="cs-CZ" sz="2000" dirty="0" err="1"/>
              <a:t>extradurally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large</a:t>
            </a:r>
            <a:r>
              <a:rPr lang="cs-CZ" altLang="cs-CZ" sz="2000" dirty="0"/>
              <a:t> nerve </a:t>
            </a:r>
            <a:r>
              <a:rPr lang="cs-CZ" altLang="cs-CZ" sz="2000" dirty="0" err="1"/>
              <a:t>trunks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chemeClr val="hlink"/>
                </a:solidFill>
              </a:rPr>
              <a:t>Malignant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b="1" dirty="0" err="1">
                <a:solidFill>
                  <a:schemeClr val="hlink"/>
                </a:solidFill>
              </a:rPr>
              <a:t>peripheral</a:t>
            </a:r>
            <a:r>
              <a:rPr lang="cs-CZ" altLang="cs-CZ" sz="2000" b="1" dirty="0">
                <a:solidFill>
                  <a:schemeClr val="hlink"/>
                </a:solidFill>
              </a:rPr>
              <a:t> nerve </a:t>
            </a:r>
            <a:r>
              <a:rPr lang="cs-CZ" altLang="cs-CZ" sz="2000" b="1" dirty="0" err="1">
                <a:solidFill>
                  <a:schemeClr val="hlink"/>
                </a:solidFill>
              </a:rPr>
              <a:t>sheath</a:t>
            </a:r>
            <a:r>
              <a:rPr lang="cs-CZ" altLang="cs-CZ" sz="2000" b="1" dirty="0">
                <a:solidFill>
                  <a:schemeClr val="hlink"/>
                </a:solidFill>
              </a:rPr>
              <a:t> tumor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highly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malignant</a:t>
            </a:r>
            <a:r>
              <a:rPr lang="cs-CZ" altLang="cs-CZ" sz="2000" dirty="0"/>
              <a:t>, medium and </a:t>
            </a:r>
            <a:r>
              <a:rPr lang="cs-CZ" altLang="cs-CZ" sz="2000" dirty="0" err="1"/>
              <a:t>large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nerves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affected</a:t>
            </a:r>
            <a:r>
              <a:rPr lang="cs-CZ" altLang="cs-CZ" sz="2000" dirty="0"/>
              <a:t>; in NF1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0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chemeClr val="hlink"/>
                </a:solidFill>
              </a:rPr>
              <a:t>Neurofibroma</a:t>
            </a:r>
            <a:r>
              <a:rPr lang="cs-CZ" altLang="cs-CZ" sz="2000" b="1" dirty="0">
                <a:solidFill>
                  <a:schemeClr val="hlink"/>
                </a:solidFill>
              </a:rPr>
              <a:t>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>
                <a:solidFill>
                  <a:schemeClr val="hlink"/>
                </a:solidFill>
              </a:rPr>
              <a:t>Cutaneous</a:t>
            </a:r>
            <a:r>
              <a:rPr lang="cs-CZ" altLang="cs-CZ" sz="2000" dirty="0">
                <a:solidFill>
                  <a:schemeClr val="hlink"/>
                </a:solidFill>
              </a:rPr>
              <a:t>: </a:t>
            </a:r>
            <a:r>
              <a:rPr lang="cs-CZ" altLang="cs-CZ" sz="2000" dirty="0" err="1"/>
              <a:t>localized</a:t>
            </a:r>
            <a:r>
              <a:rPr lang="cs-CZ" altLang="cs-CZ" sz="2000" dirty="0"/>
              <a:t>, in dermis </a:t>
            </a:r>
            <a:r>
              <a:rPr lang="cs-CZ" altLang="cs-CZ" sz="2000" dirty="0" err="1"/>
              <a:t>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subcucateously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>
                <a:solidFill>
                  <a:schemeClr val="hlink"/>
                </a:solidFill>
              </a:rPr>
              <a:t>Plexiform</a:t>
            </a:r>
            <a:r>
              <a:rPr lang="cs-CZ" altLang="cs-CZ" sz="2000" dirty="0">
                <a:solidFill>
                  <a:schemeClr val="hlink"/>
                </a:solidFill>
              </a:rPr>
              <a:t>: </a:t>
            </a:r>
            <a:r>
              <a:rPr lang="cs-CZ" altLang="cs-CZ" sz="2000" dirty="0" err="1"/>
              <a:t>infiltrating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lesion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growing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within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expanding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peripheral</a:t>
            </a:r>
            <a:r>
              <a:rPr lang="cs-CZ" altLang="cs-CZ" sz="2000" dirty="0"/>
              <a:t> nerve; NF1; </a:t>
            </a:r>
            <a:r>
              <a:rPr lang="cs-CZ" altLang="cs-CZ" sz="2000" dirty="0" err="1"/>
              <a:t>potential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malignant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transofrmation</a:t>
            </a:r>
            <a:r>
              <a:rPr lang="cs-CZ" altLang="cs-CZ" sz="2000" dirty="0"/>
              <a:t>; </a:t>
            </a:r>
            <a:r>
              <a:rPr lang="cs-CZ" altLang="cs-CZ" sz="2000" dirty="0" err="1"/>
              <a:t>significant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neurologic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deficits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5"/>
    </mc:Choice>
    <mc:Fallback xmlns="">
      <p:transition spd="slow" advTm="68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Schwannoma</a:t>
            </a:r>
          </a:p>
        </p:txBody>
      </p:sp>
      <p:pic>
        <p:nvPicPr>
          <p:cNvPr id="38915" name="Picture 8" descr="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11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1"/>
    </mc:Choice>
    <mc:Fallback xmlns="">
      <p:transition spd="slow" advTm="2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Diseases of peripheral nerves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Inflammatory neuropathies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Infectious polyneuropathies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Hereditary neuropathies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Acquired metabolic and toxic neuropathies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Traumatic neuropathies</a:t>
            </a:r>
          </a:p>
          <a:p>
            <a:pPr eaLnBrk="1" hangingPunct="1">
              <a:defRPr/>
            </a:pPr>
            <a:endParaRPr lang="cs-CZ" altLang="cs-CZ" b="1">
              <a:solidFill>
                <a:schemeClr val="hlink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3"/>
    </mc:Choice>
    <mc:Fallback xmlns="">
      <p:transition spd="slow" advTm="11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rgbClr val="F80012"/>
                </a:solidFill>
              </a:rPr>
              <a:t>Inflammatory neuropathies</a:t>
            </a:r>
            <a:br>
              <a:rPr lang="cs-CZ" altLang="cs-CZ" sz="4000">
                <a:solidFill>
                  <a:srgbClr val="F80012"/>
                </a:solidFill>
              </a:rPr>
            </a:br>
            <a:endParaRPr lang="cs-CZ" altLang="cs-CZ" sz="4000">
              <a:solidFill>
                <a:srgbClr val="F80012"/>
              </a:solidFill>
            </a:endParaRP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>
                <a:solidFill>
                  <a:schemeClr val="hlink"/>
                </a:solidFill>
              </a:rPr>
              <a:t>Immune mediated neuropathies:</a:t>
            </a:r>
            <a:r>
              <a:rPr lang="cs-CZ" altLang="cs-CZ" sz="2800" b="1"/>
              <a:t> </a:t>
            </a:r>
            <a:r>
              <a:rPr lang="cs-CZ" altLang="cs-CZ" sz="2800">
                <a:solidFill>
                  <a:schemeClr val="hlink"/>
                </a:solidFill>
              </a:rPr>
              <a:t>Guillain-Barré syndrome – GBS (acute inflammatory demyelinating polyradiculoneuropathy)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/>
              <a:t>Weakness in distal limbs, ascending paralysis, hospital intensive care before recovering normal function (up to 20 % long term disability); in some patients followed by a subacute or chronic course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/>
              <a:t>Inflammation and demyelination of spinal nerve roots and peripheral nerves (radiculoneuropathy)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/>
              <a:t>Infections or prior vaccination ass. with GBS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/>
              <a:t>T-cell mediated immune response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35"/>
    </mc:Choice>
    <mc:Fallback xmlns="">
      <p:transition spd="slow" advTm="4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Infectious polyneuropathies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chemeClr val="hlink"/>
                </a:solidFill>
              </a:rPr>
              <a:t>Leprosy</a:t>
            </a:r>
            <a:r>
              <a:rPr lang="cs-CZ" altLang="cs-CZ" sz="2000" b="1" dirty="0">
                <a:solidFill>
                  <a:schemeClr val="hlink"/>
                </a:solidFill>
              </a:rPr>
              <a:t> (</a:t>
            </a:r>
            <a:r>
              <a:rPr lang="cs-CZ" altLang="cs-CZ" sz="2000" b="1" dirty="0" err="1">
                <a:solidFill>
                  <a:schemeClr val="hlink"/>
                </a:solidFill>
              </a:rPr>
              <a:t>Hansen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b="1" dirty="0" err="1">
                <a:solidFill>
                  <a:schemeClr val="hlink"/>
                </a:solidFill>
              </a:rPr>
              <a:t>disease</a:t>
            </a:r>
            <a:r>
              <a:rPr lang="cs-CZ" altLang="cs-CZ" sz="2000" b="1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>
                <a:solidFill>
                  <a:schemeClr val="hlink"/>
                </a:solidFill>
              </a:rPr>
              <a:t>Lepromatous</a:t>
            </a:r>
            <a:r>
              <a:rPr lang="cs-CZ" altLang="cs-CZ" sz="2000" dirty="0">
                <a:solidFill>
                  <a:schemeClr val="hlink"/>
                </a:solidFill>
              </a:rPr>
              <a:t> </a:t>
            </a:r>
            <a:r>
              <a:rPr lang="cs-CZ" altLang="cs-CZ" sz="2000" dirty="0" err="1">
                <a:solidFill>
                  <a:schemeClr val="hlink"/>
                </a:solidFill>
              </a:rPr>
              <a:t>leprosy</a:t>
            </a:r>
            <a:r>
              <a:rPr lang="cs-CZ" altLang="cs-CZ" sz="2000" dirty="0">
                <a:solidFill>
                  <a:schemeClr val="hlink"/>
                </a:solidFill>
              </a:rPr>
              <a:t>: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dirty="0" err="1"/>
              <a:t>Mycobacterium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leprae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invading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Schwann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cells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Segmental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demyelination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remyelination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loss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axons</a:t>
            </a:r>
            <a:r>
              <a:rPr lang="cs-CZ" altLang="cs-CZ" sz="2000" dirty="0"/>
              <a:t>; </a:t>
            </a:r>
            <a:r>
              <a:rPr lang="cs-CZ" altLang="cs-CZ" sz="2000" dirty="0" err="1"/>
              <a:t>endoneurial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fibrosis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multilayered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thickening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perineurial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sheats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Symmetric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polyneuropthy</a:t>
            </a:r>
            <a:r>
              <a:rPr lang="cs-CZ" altLang="cs-CZ" sz="2000" dirty="0"/>
              <a:t>; </a:t>
            </a:r>
            <a:r>
              <a:rPr lang="cs-CZ" altLang="cs-CZ" sz="2000" dirty="0" err="1"/>
              <a:t>pain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fibers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loss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sensation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>
                <a:solidFill>
                  <a:schemeClr val="hlink"/>
                </a:solidFill>
              </a:rPr>
              <a:t>Tuberculoid</a:t>
            </a:r>
            <a:r>
              <a:rPr lang="cs-CZ" altLang="cs-CZ" sz="2000" dirty="0">
                <a:solidFill>
                  <a:schemeClr val="hlink"/>
                </a:solidFill>
              </a:rPr>
              <a:t> </a:t>
            </a:r>
            <a:r>
              <a:rPr lang="cs-CZ" altLang="cs-CZ" sz="2000" dirty="0" err="1">
                <a:solidFill>
                  <a:schemeClr val="hlink"/>
                </a:solidFill>
              </a:rPr>
              <a:t>leprosy</a:t>
            </a:r>
            <a:r>
              <a:rPr lang="cs-CZ" altLang="cs-CZ" sz="2000" dirty="0">
                <a:solidFill>
                  <a:schemeClr val="hlink"/>
                </a:solidFill>
              </a:rPr>
              <a:t>: </a:t>
            </a:r>
            <a:r>
              <a:rPr lang="cs-CZ" altLang="cs-CZ" sz="2000" dirty="0"/>
              <a:t>cell-</a:t>
            </a:r>
            <a:r>
              <a:rPr lang="cs-CZ" altLang="cs-CZ" sz="2000" dirty="0" err="1"/>
              <a:t>mediated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immune</a:t>
            </a:r>
            <a:r>
              <a:rPr lang="cs-CZ" altLang="cs-CZ" sz="2000" dirty="0"/>
              <a:t> response to M. </a:t>
            </a:r>
            <a:r>
              <a:rPr lang="cs-CZ" altLang="cs-CZ" sz="2000" dirty="0" err="1"/>
              <a:t>leprae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granulomatous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inflammation</a:t>
            </a:r>
            <a:r>
              <a:rPr lang="cs-CZ" altLang="cs-CZ" sz="2000" dirty="0"/>
              <a:t> in dermis, </a:t>
            </a:r>
            <a:r>
              <a:rPr lang="cs-CZ" altLang="cs-CZ" sz="2000" dirty="0" err="1"/>
              <a:t>cutaneous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nerves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affected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chemeClr val="hlink"/>
                </a:solidFill>
              </a:rPr>
              <a:t>Diphteria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diphteria</a:t>
            </a:r>
            <a:r>
              <a:rPr lang="cs-CZ" altLang="cs-CZ" sz="2000" dirty="0"/>
              <a:t> exotoxin; </a:t>
            </a:r>
            <a:r>
              <a:rPr lang="cs-CZ" altLang="cs-CZ" sz="2000" dirty="0" err="1"/>
              <a:t>selective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demyelination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axons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chemeClr val="hlink"/>
                </a:solidFill>
              </a:rPr>
              <a:t>Varicella</a:t>
            </a:r>
            <a:r>
              <a:rPr lang="cs-CZ" altLang="cs-CZ" sz="2000" b="1" dirty="0">
                <a:solidFill>
                  <a:schemeClr val="hlink"/>
                </a:solidFill>
              </a:rPr>
              <a:t> </a:t>
            </a:r>
            <a:r>
              <a:rPr lang="cs-CZ" altLang="cs-CZ" sz="2000" b="1" dirty="0" err="1">
                <a:solidFill>
                  <a:schemeClr val="hlink"/>
                </a:solidFill>
              </a:rPr>
              <a:t>zoster</a:t>
            </a:r>
            <a:r>
              <a:rPr lang="cs-CZ" altLang="cs-CZ" sz="2000" b="1" dirty="0">
                <a:solidFill>
                  <a:schemeClr val="hlink"/>
                </a:solidFill>
              </a:rPr>
              <a:t> virus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varicella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zoster</a:t>
            </a:r>
            <a:r>
              <a:rPr lang="cs-CZ" altLang="cs-CZ" sz="2000" dirty="0"/>
              <a:t> virus; </a:t>
            </a:r>
            <a:r>
              <a:rPr lang="cs-CZ" altLang="cs-CZ" sz="2000" dirty="0" err="1"/>
              <a:t>following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chickenpox</a:t>
            </a:r>
            <a:r>
              <a:rPr lang="cs-CZ" altLang="cs-CZ" sz="2000" dirty="0"/>
              <a:t> virus </a:t>
            </a:r>
            <a:r>
              <a:rPr lang="cs-CZ" altLang="cs-CZ" sz="2000" dirty="0" err="1"/>
              <a:t>persists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neurons</a:t>
            </a:r>
            <a:r>
              <a:rPr lang="cs-CZ" altLang="cs-CZ" sz="2000"/>
              <a:t> and </a:t>
            </a:r>
            <a:r>
              <a:rPr lang="cs-CZ" altLang="cs-CZ" sz="2000" smtClean="0"/>
              <a:t>sensory </a:t>
            </a:r>
            <a:r>
              <a:rPr lang="cs-CZ" altLang="cs-CZ" sz="2000"/>
              <a:t>ganglia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potential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ractivation</a:t>
            </a:r>
            <a:r>
              <a:rPr lang="cs-CZ" altLang="cs-CZ" sz="2000" dirty="0"/>
              <a:t>)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32"/>
    </mc:Choice>
    <mc:Fallback xmlns="">
      <p:transition spd="slow" advTm="4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Gliomas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Astrocytomas</a:t>
            </a:r>
            <a:r>
              <a:rPr lang="cs-CZ" altLang="cs-CZ" sz="1600" b="1" dirty="0">
                <a:solidFill>
                  <a:schemeClr val="hlink"/>
                </a:solidFill>
              </a:rPr>
              <a:t> (AC)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Diffuse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astrocytomas</a:t>
            </a:r>
            <a:r>
              <a:rPr lang="cs-CZ" altLang="cs-CZ" sz="1400" dirty="0"/>
              <a:t> (grade II) – LG AC (static, </a:t>
            </a:r>
            <a:r>
              <a:rPr lang="cs-CZ" altLang="cs-CZ" sz="1400" dirty="0" err="1"/>
              <a:t>with</a:t>
            </a:r>
            <a:r>
              <a:rPr lang="cs-CZ" altLang="cs-CZ" sz="1400" dirty="0"/>
              <a:t> </a:t>
            </a:r>
            <a:r>
              <a:rPr lang="cs-CZ" altLang="cs-CZ" sz="1400" dirty="0" err="1"/>
              <a:t>slow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progression</a:t>
            </a:r>
            <a:r>
              <a:rPr lang="cs-CZ" altLang="cs-CZ" sz="14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400" dirty="0" err="1"/>
              <a:t>Variants</a:t>
            </a:r>
            <a:r>
              <a:rPr lang="cs-CZ" altLang="cs-CZ" sz="1400" dirty="0"/>
              <a:t>: </a:t>
            </a:r>
            <a:r>
              <a:rPr lang="cs-CZ" altLang="cs-CZ" sz="1400" dirty="0" err="1"/>
              <a:t>gemistocytic</a:t>
            </a:r>
            <a:endParaRPr lang="cs-CZ" altLang="cs-CZ" sz="1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Anaplastic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astrocytomas</a:t>
            </a:r>
            <a:r>
              <a:rPr lang="cs-CZ" altLang="cs-CZ" sz="1400" dirty="0"/>
              <a:t> (III)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Glioblastoma</a:t>
            </a:r>
            <a:r>
              <a:rPr lang="cs-CZ" altLang="cs-CZ" sz="1400" dirty="0"/>
              <a:t> </a:t>
            </a:r>
            <a:r>
              <a:rPr lang="cs-CZ" altLang="cs-CZ" sz="1400" dirty="0" err="1"/>
              <a:t>multiforme</a:t>
            </a:r>
            <a:r>
              <a:rPr lang="cs-CZ" altLang="cs-CZ" sz="1400" dirty="0"/>
              <a:t> (grade (IV)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Pilocytic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astrocytoma</a:t>
            </a:r>
            <a:r>
              <a:rPr lang="cs-CZ" altLang="cs-CZ" sz="1400" dirty="0"/>
              <a:t> (I)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Pleomorphic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xanthoastrocytoma</a:t>
            </a:r>
            <a:r>
              <a:rPr lang="cs-CZ" altLang="cs-CZ" sz="1400" dirty="0"/>
              <a:t> (II)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Anaplastic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pleomorphic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xanthoastrocytoma</a:t>
            </a:r>
            <a:r>
              <a:rPr lang="cs-CZ" altLang="cs-CZ" sz="1400" dirty="0"/>
              <a:t> (III)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Oligodendrogliomas</a:t>
            </a:r>
            <a:endParaRPr lang="cs-CZ" altLang="cs-CZ" sz="1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Oligondendroglioma</a:t>
            </a:r>
            <a:r>
              <a:rPr lang="cs-CZ" altLang="cs-CZ" sz="1400" dirty="0"/>
              <a:t> (II)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Anaplastic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oligodendroglioma</a:t>
            </a:r>
            <a:r>
              <a:rPr lang="cs-CZ" altLang="cs-CZ" sz="1400" dirty="0"/>
              <a:t> (III)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Mixed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gliomas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provisional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entities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according</a:t>
            </a:r>
            <a:r>
              <a:rPr lang="cs-CZ" altLang="cs-CZ" sz="1600" dirty="0"/>
              <a:t> WHO 2016)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Mixed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oligoastrocytoma</a:t>
            </a:r>
            <a:r>
              <a:rPr lang="cs-CZ" altLang="cs-CZ" sz="1400" dirty="0"/>
              <a:t> (II)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Anaplastic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mixed</a:t>
            </a:r>
            <a:r>
              <a:rPr lang="cs-CZ" altLang="cs-CZ" sz="1400" dirty="0"/>
              <a:t> </a:t>
            </a:r>
            <a:r>
              <a:rPr lang="cs-CZ" altLang="cs-CZ" sz="1400" dirty="0" err="1"/>
              <a:t>oligoastrocytoma</a:t>
            </a:r>
            <a:r>
              <a:rPr lang="cs-CZ" altLang="cs-CZ" sz="1400" dirty="0"/>
              <a:t> (III)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Ependymal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tumors</a:t>
            </a:r>
            <a:endParaRPr lang="cs-CZ" altLang="cs-CZ" sz="1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Ependymoma</a:t>
            </a:r>
            <a:r>
              <a:rPr lang="cs-CZ" altLang="cs-CZ" sz="1400" dirty="0"/>
              <a:t> (II)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Anaplastic</a:t>
            </a:r>
            <a:r>
              <a:rPr lang="cs-CZ" altLang="cs-CZ" sz="1400" dirty="0"/>
              <a:t> </a:t>
            </a:r>
            <a:r>
              <a:rPr lang="cs-CZ" altLang="cs-CZ" sz="1400" dirty="0" err="1"/>
              <a:t>ependymoma</a:t>
            </a:r>
            <a:r>
              <a:rPr lang="cs-CZ" altLang="cs-CZ" sz="1400" dirty="0"/>
              <a:t> (III)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Myxopapillary</a:t>
            </a:r>
            <a:r>
              <a:rPr lang="cs-CZ" altLang="cs-CZ" sz="1400" dirty="0"/>
              <a:t> </a:t>
            </a:r>
            <a:r>
              <a:rPr lang="cs-CZ" altLang="cs-CZ" sz="1400" dirty="0" err="1"/>
              <a:t>ependymoma</a:t>
            </a:r>
            <a:r>
              <a:rPr lang="cs-CZ" altLang="cs-CZ" sz="1400" dirty="0"/>
              <a:t> (I)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400" dirty="0" err="1"/>
              <a:t>Subependymoma</a:t>
            </a:r>
            <a:r>
              <a:rPr lang="cs-CZ" altLang="cs-CZ" sz="1400" dirty="0"/>
              <a:t> (I)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60"/>
    </mc:Choice>
    <mc:Fallback xmlns="">
      <p:transition spd="slow" advTm="16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Hereditary neuropathies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Hereditary motor and sensory neuropathies (HSMN I-III,….)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Hereditary sensory and autonomic neuropathies (HSANs)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Familial amyloid polyneuropathies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Peripheral neuropathy accompanying inherited metabolic disorders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3"/>
    </mc:Choice>
    <mc:Fallback xmlns="">
      <p:transition spd="slow" advTm="17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HSMN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>
                <a:solidFill>
                  <a:schemeClr val="hlink"/>
                </a:solidFill>
              </a:rPr>
              <a:t>HSMN - Charcot-Marie-Tooth</a:t>
            </a:r>
            <a:r>
              <a:rPr lang="cs-CZ" altLang="cs-CZ" sz="2000"/>
              <a:t> (peripheral myelin protein 22, myelin, connexin,…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/>
              <a:t>Demyelinating neuropathy; usually AD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/>
              <a:t>Repetitive de- and remyelinations (onion bulbs – Schwann cell hyperplasia)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/>
              <a:t>Slowly progressive, progressive muscular atrophy (legs) , uscle weakness, pes cavus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>
                <a:solidFill>
                  <a:schemeClr val="hlink"/>
                </a:solidFill>
              </a:rPr>
              <a:t>HSMN II </a:t>
            </a:r>
            <a:r>
              <a:rPr lang="cs-CZ" altLang="cs-CZ" sz="2000"/>
              <a:t>(kinesin family member KIF1B)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/>
              <a:t>Axonal form – loss of myelinated axons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>
                <a:solidFill>
                  <a:schemeClr val="hlink"/>
                </a:solidFill>
              </a:rPr>
              <a:t>HSMN III – Dejerine-Sottas neuropathy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/>
              <a:t>AR, genetically heterogeneous (the same genes as in HSMN I)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/>
              <a:t>Enlarged peripheral nerves, trunk and limb muscles affected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75"/>
    </mc:Choice>
    <mc:Fallback xmlns="">
      <p:transition spd="slow" advTm="46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rgbClr val="F80012"/>
                </a:solidFill>
              </a:rPr>
              <a:t>Acquired metabolic and toxic neuropathies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Peripheral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neuropathy</a:t>
            </a:r>
            <a:r>
              <a:rPr lang="cs-CZ" altLang="cs-CZ" sz="1600" b="1" dirty="0">
                <a:solidFill>
                  <a:schemeClr val="hlink"/>
                </a:solidFill>
              </a:rPr>
              <a:t> in </a:t>
            </a:r>
            <a:r>
              <a:rPr lang="cs-CZ" altLang="cs-CZ" sz="1600" b="1" dirty="0" err="1">
                <a:solidFill>
                  <a:schemeClr val="hlink"/>
                </a:solidFill>
              </a:rPr>
              <a:t>adult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onset</a:t>
            </a:r>
            <a:r>
              <a:rPr lang="cs-CZ" altLang="cs-CZ" sz="1600" b="1" dirty="0">
                <a:solidFill>
                  <a:schemeClr val="hlink"/>
                </a:solidFill>
              </a:rPr>
              <a:t> diabetes </a:t>
            </a:r>
            <a:r>
              <a:rPr lang="cs-CZ" altLang="cs-CZ" sz="1600" b="1" dirty="0" err="1">
                <a:solidFill>
                  <a:schemeClr val="hlink"/>
                </a:solidFill>
              </a:rPr>
              <a:t>mellitus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polyol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pathway</a:t>
            </a:r>
            <a:r>
              <a:rPr lang="cs-CZ" altLang="cs-CZ" sz="1600" dirty="0"/>
              <a:t> and </a:t>
            </a:r>
            <a:r>
              <a:rPr lang="cs-CZ" altLang="cs-CZ" sz="1600" dirty="0" err="1"/>
              <a:t>nonenzymatic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glycation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proteins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involved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Distal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symmetric</a:t>
            </a:r>
            <a:r>
              <a:rPr lang="cs-CZ" altLang="cs-CZ" sz="1600" dirty="0"/>
              <a:t> sensory </a:t>
            </a:r>
            <a:r>
              <a:rPr lang="cs-CZ" altLang="cs-CZ" sz="1600" dirty="0" err="1"/>
              <a:t>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sensorimotor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neuropathy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Autonomic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neuropathy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Focal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multifocal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asymmetric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neuropathy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Loss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small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myelinated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fibers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also</a:t>
            </a:r>
            <a:r>
              <a:rPr lang="cs-CZ" altLang="cs-CZ" sz="1600" dirty="0"/>
              <a:t> </a:t>
            </a:r>
            <a:r>
              <a:rPr lang="cs-CZ" altLang="cs-CZ" sz="1600" dirty="0" err="1"/>
              <a:t>unmyelinated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fibers</a:t>
            </a:r>
            <a:r>
              <a:rPr lang="cs-CZ" altLang="cs-CZ" sz="1600" dirty="0"/>
              <a:t>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Thickening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endoneurial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arterioles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Metabolic</a:t>
            </a:r>
            <a:r>
              <a:rPr lang="cs-CZ" altLang="cs-CZ" sz="1600" b="1" dirty="0">
                <a:solidFill>
                  <a:schemeClr val="hlink"/>
                </a:solidFill>
              </a:rPr>
              <a:t> and </a:t>
            </a:r>
            <a:r>
              <a:rPr lang="cs-CZ" altLang="cs-CZ" sz="1600" b="1" dirty="0" err="1">
                <a:solidFill>
                  <a:schemeClr val="hlink"/>
                </a:solidFill>
              </a:rPr>
              <a:t>nutritional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neuropathies</a:t>
            </a:r>
            <a:endParaRPr lang="cs-CZ" altLang="cs-CZ" sz="1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Uremic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neuropathy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Chronic</a:t>
            </a:r>
            <a:r>
              <a:rPr lang="cs-CZ" altLang="cs-CZ" sz="1600" dirty="0"/>
              <a:t> liver </a:t>
            </a:r>
            <a:r>
              <a:rPr lang="cs-CZ" altLang="cs-CZ" sz="1600" dirty="0" err="1"/>
              <a:t>disease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respiratory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insuf</a:t>
            </a:r>
            <a:r>
              <a:rPr lang="cs-CZ" altLang="cs-CZ" sz="1600" dirty="0"/>
              <a:t>., </a:t>
            </a:r>
            <a:r>
              <a:rPr lang="cs-CZ" altLang="cs-CZ" sz="1600" dirty="0" err="1"/>
              <a:t>thyroid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dysfunction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Thiamine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deficiency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neuropathic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beriberi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Avitaminosis</a:t>
            </a:r>
            <a:r>
              <a:rPr lang="cs-CZ" altLang="cs-CZ" sz="1600" dirty="0"/>
              <a:t> B</a:t>
            </a:r>
            <a:r>
              <a:rPr lang="cs-CZ" altLang="cs-CZ" sz="1600" baseline="-25000" dirty="0"/>
              <a:t>12</a:t>
            </a:r>
            <a:r>
              <a:rPr lang="cs-CZ" altLang="cs-CZ" sz="1600" dirty="0"/>
              <a:t>, B</a:t>
            </a:r>
            <a:r>
              <a:rPr lang="cs-CZ" altLang="cs-CZ" sz="1600" baseline="-25000" dirty="0"/>
              <a:t>6</a:t>
            </a:r>
            <a:r>
              <a:rPr lang="cs-CZ" altLang="cs-CZ" sz="1600" dirty="0"/>
              <a:t>, and E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Neuropathies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associated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with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malignancy</a:t>
            </a:r>
            <a:endParaRPr lang="cs-CZ" altLang="cs-CZ" sz="16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Brachial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plexopathy</a:t>
            </a:r>
            <a:r>
              <a:rPr lang="cs-CZ" altLang="cs-CZ" sz="1600" dirty="0"/>
              <a:t> (apex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lung</a:t>
            </a:r>
            <a:r>
              <a:rPr lang="cs-CZ" altLang="cs-CZ" sz="1600" dirty="0"/>
              <a:t>), </a:t>
            </a:r>
            <a:r>
              <a:rPr lang="cs-CZ" altLang="cs-CZ" sz="1600" dirty="0" err="1"/>
              <a:t>obturator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palsy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pelvic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tumors</a:t>
            </a:r>
            <a:r>
              <a:rPr lang="cs-CZ" altLang="cs-CZ" sz="1600" dirty="0"/>
              <a:t>), </a:t>
            </a:r>
            <a:r>
              <a:rPr lang="cs-CZ" altLang="cs-CZ" sz="1600" dirty="0" err="1"/>
              <a:t>cranial</a:t>
            </a:r>
            <a:r>
              <a:rPr lang="cs-CZ" altLang="cs-CZ" sz="1600" dirty="0"/>
              <a:t> verve </a:t>
            </a:r>
            <a:r>
              <a:rPr lang="cs-CZ" altLang="cs-CZ" sz="1600" dirty="0" err="1"/>
              <a:t>palsies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intracranial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tumors</a:t>
            </a:r>
            <a:r>
              <a:rPr lang="cs-CZ" altLang="cs-CZ" sz="1600" dirty="0"/>
              <a:t>,….)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Paraneoplastic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effect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small</a:t>
            </a:r>
            <a:r>
              <a:rPr lang="cs-CZ" altLang="cs-CZ" sz="1600" dirty="0"/>
              <a:t> cell ca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lungs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plasmocytoma</a:t>
            </a:r>
            <a:r>
              <a:rPr lang="cs-CZ" altLang="cs-CZ" sz="1600" dirty="0"/>
              <a:t>)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Toxic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neuropathies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Heavy</a:t>
            </a:r>
            <a:r>
              <a:rPr lang="cs-CZ" altLang="cs-CZ" sz="1600" dirty="0"/>
              <a:t> metals, </a:t>
            </a:r>
            <a:r>
              <a:rPr lang="cs-CZ" altLang="cs-CZ" sz="1600" dirty="0" err="1"/>
              <a:t>lead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arsenic</a:t>
            </a:r>
            <a:endParaRPr lang="cs-CZ" altLang="cs-CZ" sz="1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33"/>
    </mc:Choice>
    <mc:Fallback xmlns="">
      <p:transition spd="slow" advTm="82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rgbClr val="F80012"/>
                </a:solidFill>
              </a:rPr>
              <a:t>Tumors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of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autonomic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nervous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system</a:t>
            </a:r>
            <a:endParaRPr lang="cs-CZ" altLang="cs-CZ" sz="3200" dirty="0">
              <a:solidFill>
                <a:srgbClr val="F80012"/>
              </a:solidFill>
            </a:endParaRP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00200"/>
            <a:ext cx="8218487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rgbClr val="FFC000"/>
                </a:solidFill>
              </a:rPr>
              <a:t>Extraadrenal</a:t>
            </a:r>
            <a:r>
              <a:rPr lang="cs-CZ" altLang="cs-CZ" sz="2000" b="1" dirty="0">
                <a:solidFill>
                  <a:srgbClr val="FFC000"/>
                </a:solidFill>
              </a:rPr>
              <a:t> </a:t>
            </a:r>
            <a:r>
              <a:rPr lang="cs-CZ" altLang="cs-CZ" sz="2000" b="1" dirty="0" err="1">
                <a:solidFill>
                  <a:srgbClr val="FFC000"/>
                </a:solidFill>
              </a:rPr>
              <a:t>paragangliomas</a:t>
            </a:r>
            <a:r>
              <a:rPr lang="cs-CZ" altLang="cs-CZ" sz="2000" b="1" dirty="0">
                <a:solidFill>
                  <a:srgbClr val="FFC000"/>
                </a:solidFill>
              </a:rPr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carotid</a:t>
            </a:r>
            <a:r>
              <a:rPr lang="cs-CZ" altLang="cs-CZ" sz="2000" dirty="0"/>
              <a:t> body </a:t>
            </a:r>
            <a:r>
              <a:rPr lang="cs-CZ" altLang="cs-CZ" sz="2000" dirty="0" err="1"/>
              <a:t>paragangliomas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vagal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other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paragangliomas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/>
              <a:t>non-</a:t>
            </a:r>
            <a:r>
              <a:rPr lang="cs-CZ" altLang="cs-CZ" sz="2000" dirty="0" err="1"/>
              <a:t>chromaffin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paragangliomas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usually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related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parasympathetic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nervous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system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Alveolar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pattern</a:t>
            </a:r>
            <a:r>
              <a:rPr lang="cs-CZ" altLang="cs-CZ" sz="2000" dirty="0"/>
              <a:t>, cell </a:t>
            </a:r>
            <a:r>
              <a:rPr lang="cs-CZ" altLang="cs-CZ" sz="2000" dirty="0" err="1"/>
              <a:t>nests</a:t>
            </a:r>
            <a:r>
              <a:rPr lang="cs-CZ" altLang="cs-CZ" sz="2000" dirty="0"/>
              <a:t>; </a:t>
            </a:r>
            <a:r>
              <a:rPr lang="cs-CZ" altLang="cs-CZ" sz="2000" dirty="0" err="1"/>
              <a:t>chief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cells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sustentakular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cells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000" dirty="0" err="1"/>
              <a:t>Also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malignant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forms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rgbClr val="FFC000"/>
                </a:solidFill>
              </a:rPr>
              <a:t>Extraadrenal</a:t>
            </a:r>
            <a:r>
              <a:rPr lang="cs-CZ" altLang="cs-CZ" sz="2000" b="1" dirty="0">
                <a:solidFill>
                  <a:srgbClr val="FFC000"/>
                </a:solidFill>
              </a:rPr>
              <a:t> </a:t>
            </a:r>
            <a:r>
              <a:rPr lang="cs-CZ" altLang="cs-CZ" sz="2000" b="1" dirty="0" err="1">
                <a:solidFill>
                  <a:srgbClr val="FFC000"/>
                </a:solidFill>
              </a:rPr>
              <a:t>paragangliomas</a:t>
            </a:r>
            <a:r>
              <a:rPr lang="cs-CZ" altLang="cs-CZ" sz="2000" b="1" dirty="0">
                <a:solidFill>
                  <a:srgbClr val="FFC000"/>
                </a:solidFill>
              </a:rPr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sympathoadreal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neuroendocrine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system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anywhere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from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pelvic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floor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neck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rgbClr val="FFC000"/>
                </a:solidFill>
              </a:rPr>
              <a:t>Pheochromocytomas</a:t>
            </a:r>
            <a:r>
              <a:rPr lang="cs-CZ" altLang="cs-CZ" sz="2000" b="1" dirty="0">
                <a:solidFill>
                  <a:srgbClr val="FFC000"/>
                </a:solidFill>
              </a:rPr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adrenal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paraganglioma</a:t>
            </a:r>
            <a:r>
              <a:rPr lang="cs-CZ" altLang="cs-CZ" sz="2000" dirty="0"/>
              <a:t>) (</a:t>
            </a:r>
            <a:r>
              <a:rPr lang="cs-CZ" altLang="cs-CZ" sz="2000" dirty="0" err="1"/>
              <a:t>production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katecholamins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hypertension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usually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benign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err="1">
                <a:solidFill>
                  <a:srgbClr val="FFC000"/>
                </a:solidFill>
              </a:rPr>
              <a:t>Gangliocytic</a:t>
            </a:r>
            <a:r>
              <a:rPr lang="cs-CZ" altLang="cs-CZ" sz="2000" b="1" dirty="0">
                <a:solidFill>
                  <a:srgbClr val="FFC000"/>
                </a:solidFill>
              </a:rPr>
              <a:t> </a:t>
            </a:r>
            <a:r>
              <a:rPr lang="cs-CZ" altLang="cs-CZ" sz="2000" b="1" dirty="0" err="1">
                <a:solidFill>
                  <a:srgbClr val="FFC000"/>
                </a:solidFill>
              </a:rPr>
              <a:t>paraganglioma</a:t>
            </a:r>
            <a:r>
              <a:rPr lang="cs-CZ" altLang="cs-CZ" sz="2000" b="1" dirty="0">
                <a:solidFill>
                  <a:srgbClr val="FFC000"/>
                </a:solidFill>
              </a:rPr>
              <a:t>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benign</a:t>
            </a:r>
            <a:r>
              <a:rPr lang="cs-CZ" altLang="cs-CZ" sz="2000" dirty="0"/>
              <a:t>, in duodenum)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2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49"/>
    </mc:Choice>
    <mc:Fallback xmlns="">
      <p:transition spd="slow" advTm="70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rgbClr val="F80012"/>
                </a:solidFill>
              </a:rPr>
              <a:t>Tumors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of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autonomic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nervous</a:t>
            </a: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system</a:t>
            </a:r>
            <a:endParaRPr lang="cs-CZ" sz="3200" dirty="0">
              <a:solidFill>
                <a:srgbClr val="F8001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Neuroblastoma</a:t>
            </a:r>
            <a:r>
              <a:rPr lang="cs-CZ" altLang="cs-CZ" sz="1800" b="1" dirty="0">
                <a:solidFill>
                  <a:schemeClr val="hlink"/>
                </a:solidFill>
              </a:rPr>
              <a:t> and </a:t>
            </a:r>
            <a:r>
              <a:rPr lang="cs-CZ" altLang="cs-CZ" sz="1800" b="1" dirty="0" err="1">
                <a:solidFill>
                  <a:schemeClr val="hlink"/>
                </a:solidFill>
              </a:rPr>
              <a:t>ganglioneuroblastoma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In </a:t>
            </a:r>
            <a:r>
              <a:rPr lang="cs-CZ" altLang="cs-CZ" sz="1800" dirty="0" err="1"/>
              <a:t>children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under</a:t>
            </a:r>
            <a:r>
              <a:rPr lang="cs-CZ" altLang="cs-CZ" sz="1800" dirty="0"/>
              <a:t> 4 </a:t>
            </a:r>
            <a:r>
              <a:rPr lang="cs-CZ" altLang="cs-CZ" sz="1800" dirty="0" err="1"/>
              <a:t>ys</a:t>
            </a:r>
            <a:r>
              <a:rPr lang="cs-CZ" altLang="cs-CZ" sz="1800" dirty="0"/>
              <a:t> (85 %)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In </a:t>
            </a:r>
            <a:r>
              <a:rPr lang="cs-CZ" altLang="cs-CZ" sz="1800" dirty="0" err="1"/>
              <a:t>adrenal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gland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intra-</a:t>
            </a:r>
            <a:r>
              <a:rPr lang="cs-CZ" altLang="cs-CZ" sz="1800" dirty="0" err="1"/>
              <a:t>abdominal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sympathetic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chain</a:t>
            </a:r>
            <a:r>
              <a:rPr lang="cs-CZ" altLang="cs-CZ" sz="1800" dirty="0"/>
              <a:t> (70 %) and in </a:t>
            </a:r>
            <a:r>
              <a:rPr lang="cs-CZ" altLang="cs-CZ" sz="1800" dirty="0" err="1"/>
              <a:t>thorax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at</a:t>
            </a:r>
            <a:r>
              <a:rPr lang="cs-CZ" altLang="cs-CZ" sz="1800" dirty="0"/>
              <a:t> least 20 %)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„</a:t>
            </a:r>
            <a:r>
              <a:rPr lang="cs-CZ" altLang="cs-CZ" sz="1800" dirty="0" err="1"/>
              <a:t>Small</a:t>
            </a:r>
            <a:r>
              <a:rPr lang="cs-CZ" altLang="cs-CZ" sz="1800" dirty="0"/>
              <a:t> blue cell“ tumor, bulky, </a:t>
            </a:r>
            <a:r>
              <a:rPr lang="cs-CZ" altLang="cs-CZ" sz="1800" dirty="0" err="1"/>
              <a:t>multinodular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hemorrhages</a:t>
            </a:r>
            <a:r>
              <a:rPr lang="cs-CZ" altLang="cs-CZ" sz="1800" dirty="0"/>
              <a:t> and </a:t>
            </a:r>
            <a:r>
              <a:rPr lang="cs-CZ" altLang="cs-CZ" sz="1800" dirty="0" err="1"/>
              <a:t>necrosis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often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calcification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also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pseudocystic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lobular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nesting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pattern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fibrillary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material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between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cells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neuritic</a:t>
            </a:r>
            <a:r>
              <a:rPr lang="cs-CZ" altLang="cs-CZ" sz="1800" dirty="0"/>
              <a:t> cell </a:t>
            </a:r>
            <a:r>
              <a:rPr lang="cs-CZ" altLang="cs-CZ" sz="1800" dirty="0" err="1"/>
              <a:t>processes</a:t>
            </a:r>
            <a:r>
              <a:rPr lang="cs-CZ" altLang="cs-CZ" sz="1800" dirty="0"/>
              <a:t>) – </a:t>
            </a:r>
            <a:r>
              <a:rPr lang="cs-CZ" altLang="cs-CZ" sz="1800" dirty="0" err="1"/>
              <a:t>neurofibrillary</a:t>
            </a:r>
            <a:r>
              <a:rPr lang="cs-CZ" altLang="cs-CZ" sz="1800" dirty="0"/>
              <a:t> matrix, </a:t>
            </a:r>
            <a:r>
              <a:rPr lang="cs-CZ" altLang="cs-CZ" sz="1800" dirty="0" err="1"/>
              <a:t>rosettes</a:t>
            </a:r>
            <a:r>
              <a:rPr lang="cs-CZ" altLang="cs-CZ" sz="1800" dirty="0"/>
              <a:t>, chromatin: „salt-and- </a:t>
            </a:r>
            <a:r>
              <a:rPr lang="cs-CZ" altLang="cs-CZ" sz="1800" dirty="0" err="1"/>
              <a:t>pepper</a:t>
            </a:r>
            <a:r>
              <a:rPr lang="cs-CZ" altLang="cs-CZ" sz="1800" dirty="0"/>
              <a:t>“ </a:t>
            </a:r>
            <a:r>
              <a:rPr lang="cs-CZ" altLang="cs-CZ" sz="1800" dirty="0" err="1"/>
              <a:t>appearance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Ganglioneuroblastoma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some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cytodifferentiation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maturation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with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recognizable</a:t>
            </a:r>
            <a:r>
              <a:rPr lang="cs-CZ" altLang="cs-CZ" sz="1800" dirty="0"/>
              <a:t> ganglion </a:t>
            </a:r>
            <a:r>
              <a:rPr lang="cs-CZ" altLang="cs-CZ" sz="1800" dirty="0" err="1"/>
              <a:t>cells</a:t>
            </a:r>
            <a:r>
              <a:rPr lang="cs-CZ" altLang="cs-CZ" sz="1800" dirty="0"/>
              <a:t>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>
                <a:solidFill>
                  <a:schemeClr val="hlink"/>
                </a:solidFill>
              </a:rPr>
              <a:t>Ganglioneuroma</a:t>
            </a:r>
            <a:endParaRPr lang="cs-CZ" altLang="cs-CZ" sz="1800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In </a:t>
            </a:r>
            <a:r>
              <a:rPr lang="cs-CZ" altLang="cs-CZ" sz="1800" dirty="0" err="1"/>
              <a:t>posterior</a:t>
            </a:r>
            <a:r>
              <a:rPr lang="cs-CZ" altLang="cs-CZ" sz="1800" dirty="0"/>
              <a:t> mediastinum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retroperitoneum</a:t>
            </a:r>
            <a:r>
              <a:rPr lang="cs-CZ" altLang="cs-CZ" sz="1800" dirty="0"/>
              <a:t>; </a:t>
            </a:r>
            <a:r>
              <a:rPr lang="cs-CZ" altLang="cs-CZ" sz="1800" dirty="0" err="1"/>
              <a:t>some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arising</a:t>
            </a:r>
            <a:r>
              <a:rPr lang="cs-CZ" altLang="cs-CZ" sz="1800" dirty="0"/>
              <a:t> in </a:t>
            </a:r>
            <a:r>
              <a:rPr lang="cs-CZ" altLang="cs-CZ" sz="1800" dirty="0" err="1"/>
              <a:t>adrenal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gland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Patient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over</a:t>
            </a:r>
            <a:r>
              <a:rPr lang="cs-CZ" altLang="cs-CZ" sz="1800" dirty="0"/>
              <a:t> 10 </a:t>
            </a:r>
            <a:r>
              <a:rPr lang="cs-CZ" altLang="cs-CZ" sz="1800" dirty="0" err="1"/>
              <a:t>ys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Well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circumscribed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with</a:t>
            </a:r>
            <a:r>
              <a:rPr lang="cs-CZ" altLang="cs-CZ" sz="1800" dirty="0"/>
              <a:t> no </a:t>
            </a:r>
            <a:r>
              <a:rPr lang="cs-CZ" altLang="cs-CZ" sz="1800" dirty="0" err="1"/>
              <a:t>necrosis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hemorrhages</a:t>
            </a:r>
            <a:r>
              <a:rPr lang="cs-CZ" altLang="cs-CZ" sz="1800" dirty="0"/>
              <a:t>, on </a:t>
            </a:r>
            <a:r>
              <a:rPr lang="cs-CZ" altLang="cs-CZ" sz="1800" dirty="0" err="1"/>
              <a:t>cut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surface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whorled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trabecular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pattern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Spindle</a:t>
            </a:r>
            <a:r>
              <a:rPr lang="cs-CZ" altLang="cs-CZ" sz="1800" dirty="0"/>
              <a:t> cell matrix and </a:t>
            </a:r>
            <a:r>
              <a:rPr lang="cs-CZ" altLang="cs-CZ" sz="1800" dirty="0" err="1"/>
              <a:t>mature</a:t>
            </a:r>
            <a:r>
              <a:rPr lang="cs-CZ" altLang="cs-CZ" sz="1800" dirty="0"/>
              <a:t> ganglion </a:t>
            </a:r>
            <a:r>
              <a:rPr lang="cs-CZ" altLang="cs-CZ" sz="1800" dirty="0" err="1"/>
              <a:t>cells</a:t>
            </a:r>
            <a:endParaRPr lang="cs-CZ" altLang="cs-CZ" sz="1800" dirty="0"/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36"/>
    </mc:Choice>
    <mc:Fallback xmlns="">
      <p:transition spd="slow" advTm="63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7" name="Rectangle 9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Pheochromocytoma</a:t>
            </a:r>
          </a:p>
        </p:txBody>
      </p:sp>
      <p:pic>
        <p:nvPicPr>
          <p:cNvPr id="48131" name="Picture 8" descr="feochromocyto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412875"/>
            <a:ext cx="332898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2" name="Picture 13" descr="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3933825"/>
            <a:ext cx="2817812" cy="2671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3" name="Picture 14" descr="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116013"/>
            <a:ext cx="2816225" cy="2670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4" name="Picture 15" descr="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938588"/>
            <a:ext cx="2816225" cy="2670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14"/>
    </mc:Choice>
    <mc:Fallback>
      <p:transition spd="slow" advTm="3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Neuroblastoma</a:t>
            </a:r>
          </a:p>
        </p:txBody>
      </p:sp>
      <p:pic>
        <p:nvPicPr>
          <p:cNvPr id="49155" name="Picture 7" descr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8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0"/>
    </mc:Choice>
    <mc:Fallback xmlns="">
      <p:transition spd="slow" advTm="16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195513" y="5300663"/>
            <a:ext cx="8229600" cy="12096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>
                <a:solidFill>
                  <a:srgbClr val="F80012"/>
                </a:solidFill>
              </a:rPr>
              <a:t>Thank you for your attention …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2"/>
    </mc:Choice>
    <mc:Fallback xmlns="">
      <p:transition spd="slow" advTm="4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>
                <a:solidFill>
                  <a:srgbClr val="F80012"/>
                </a:solidFill>
              </a:rPr>
              <a:t>High grade (HG) astrocytomas (AC)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Anaplastic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astrocytoma</a:t>
            </a:r>
            <a:r>
              <a:rPr lang="cs-CZ" altLang="cs-CZ" sz="2800" b="1" dirty="0">
                <a:solidFill>
                  <a:schemeClr val="hlink"/>
                </a:solidFill>
              </a:rPr>
              <a:t> (III)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000" b="1" dirty="0" err="1"/>
              <a:t>Increased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cellularity</a:t>
            </a: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000" b="1" dirty="0" err="1"/>
              <a:t>Increased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degree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anaplasia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nuclear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pleomorphism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increased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proliferative</a:t>
            </a:r>
            <a:r>
              <a:rPr lang="cs-CZ" altLang="cs-CZ" sz="2000" b="1" dirty="0"/>
              <a:t> aktivity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Glioblastoma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smtClean="0">
                <a:solidFill>
                  <a:schemeClr val="hlink"/>
                </a:solidFill>
              </a:rPr>
              <a:t>(</a:t>
            </a:r>
            <a:r>
              <a:rPr lang="cs-CZ" altLang="cs-CZ" sz="2800" b="1" dirty="0">
                <a:solidFill>
                  <a:schemeClr val="hlink"/>
                </a:solidFill>
              </a:rPr>
              <a:t>IV)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000" b="1" dirty="0" err="1"/>
              <a:t>Necrosis</a:t>
            </a:r>
            <a:r>
              <a:rPr lang="cs-CZ" altLang="cs-CZ" sz="2000" b="1" dirty="0"/>
              <a:t> and </a:t>
            </a:r>
            <a:r>
              <a:rPr lang="cs-CZ" altLang="cs-CZ" sz="2000" b="1" dirty="0" err="1"/>
              <a:t>pseudopalisading</a:t>
            </a: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000" b="1" dirty="0" err="1"/>
              <a:t>Vascular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endothelial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proliferation</a:t>
            </a: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000" b="1" dirty="0" err="1"/>
              <a:t>Primary</a:t>
            </a:r>
            <a:r>
              <a:rPr lang="cs-CZ" altLang="cs-CZ" sz="2000" b="1" dirty="0"/>
              <a:t> (in </a:t>
            </a:r>
            <a:r>
              <a:rPr lang="cs-CZ" altLang="cs-CZ" sz="2000" b="1" dirty="0" err="1"/>
              <a:t>older</a:t>
            </a:r>
            <a:r>
              <a:rPr lang="cs-CZ" altLang="cs-CZ" sz="2000" b="1" dirty="0"/>
              <a:t>) and </a:t>
            </a:r>
            <a:r>
              <a:rPr lang="cs-CZ" altLang="cs-CZ" sz="2000" b="1" dirty="0" err="1"/>
              <a:t>secondary</a:t>
            </a:r>
            <a:r>
              <a:rPr lang="cs-CZ" altLang="cs-CZ" sz="2000" b="1" dirty="0"/>
              <a:t> (in </a:t>
            </a:r>
            <a:r>
              <a:rPr lang="cs-CZ" altLang="cs-CZ" sz="2000" b="1" dirty="0" err="1"/>
              <a:t>younger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with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history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LG AC)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000" b="1" dirty="0"/>
              <a:t>Very </a:t>
            </a:r>
            <a:r>
              <a:rPr lang="cs-CZ" altLang="cs-CZ" sz="2000" b="1" dirty="0" err="1"/>
              <a:t>poor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prognosis</a:t>
            </a:r>
            <a:r>
              <a:rPr lang="cs-CZ" altLang="cs-CZ" sz="2000" b="1" dirty="0"/>
              <a:t>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000" b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8"/>
    </mc:Choice>
    <mc:Fallback xmlns="">
      <p:transition spd="slow" advTm="64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 smtClean="0">
                <a:solidFill>
                  <a:srgbClr val="F80012"/>
                </a:solidFill>
              </a:rPr>
              <a:t>Glioblastoma</a:t>
            </a:r>
            <a:endParaRPr lang="cs-CZ" altLang="cs-CZ" dirty="0">
              <a:solidFill>
                <a:srgbClr val="F80012"/>
              </a:solidFill>
            </a:endParaRPr>
          </a:p>
        </p:txBody>
      </p:sp>
      <p:pic>
        <p:nvPicPr>
          <p:cNvPr id="8195" name="Picture 7" descr="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39950"/>
            <a:ext cx="4038600" cy="344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12" descr="Glioblastoma_(1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412875"/>
            <a:ext cx="3240088" cy="2439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14" descr="7-13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3938588"/>
            <a:ext cx="3240088" cy="2533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5219700" y="1412875"/>
            <a:ext cx="2560638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14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Necrosis and pseudopalisading</a:t>
            </a:r>
          </a:p>
        </p:txBody>
      </p:sp>
      <p:sp>
        <p:nvSpPr>
          <p:cNvPr id="236560" name="Text Box 16"/>
          <p:cNvSpPr txBox="1">
            <a:spLocks noChangeArrowheads="1"/>
          </p:cNvSpPr>
          <p:nvPr/>
        </p:nvSpPr>
        <p:spPr bwMode="auto">
          <a:xfrm>
            <a:off x="5219700" y="3933825"/>
            <a:ext cx="2700338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14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Vascular endothelial proliferation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4"/>
    </mc:Choice>
    <mc:Fallback xmlns="">
      <p:transition spd="slow" advTm="1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WHO 2016: </a:t>
            </a:r>
            <a:r>
              <a:rPr lang="cs-CZ" dirty="0" err="1">
                <a:solidFill>
                  <a:srgbClr val="FF0000"/>
                </a:solidFill>
              </a:rPr>
              <a:t>integrated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diagnosis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C000"/>
                </a:solidFill>
              </a:rPr>
              <a:t>Histopathological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diagnosis</a:t>
            </a:r>
            <a:r>
              <a:rPr lang="cs-CZ" dirty="0">
                <a:solidFill>
                  <a:srgbClr val="FFC000"/>
                </a:solidFill>
              </a:rPr>
              <a:t>/</a:t>
            </a:r>
            <a:r>
              <a:rPr lang="cs-CZ" dirty="0" err="1">
                <a:solidFill>
                  <a:srgbClr val="FFC000"/>
                </a:solidFill>
              </a:rPr>
              <a:t>typing</a:t>
            </a:r>
            <a:endParaRPr lang="cs-CZ" dirty="0">
              <a:solidFill>
                <a:srgbClr val="FFC000"/>
              </a:solidFill>
            </a:endParaRPr>
          </a:p>
          <a:p>
            <a:pPr>
              <a:defRPr/>
            </a:pPr>
            <a:endParaRPr lang="cs-CZ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dirty="0" err="1">
                <a:solidFill>
                  <a:srgbClr val="FFC000"/>
                </a:solidFill>
              </a:rPr>
              <a:t>Histopathological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grading</a:t>
            </a:r>
            <a:r>
              <a:rPr lang="cs-CZ" dirty="0">
                <a:solidFill>
                  <a:srgbClr val="FFC000"/>
                </a:solidFill>
              </a:rPr>
              <a:t>/WHO grade</a:t>
            </a:r>
          </a:p>
          <a:p>
            <a:pPr>
              <a:defRPr/>
            </a:pPr>
            <a:endParaRPr lang="cs-CZ" dirty="0">
              <a:solidFill>
                <a:srgbClr val="FFC000"/>
              </a:solidFill>
            </a:endParaRPr>
          </a:p>
          <a:p>
            <a:pPr>
              <a:defRPr/>
            </a:pPr>
            <a:r>
              <a:rPr lang="cs-CZ" b="1" dirty="0" err="1">
                <a:solidFill>
                  <a:srgbClr val="FFC000"/>
                </a:solidFill>
              </a:rPr>
              <a:t>Molecular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 err="1">
                <a:solidFill>
                  <a:srgbClr val="FFC000"/>
                </a:solidFill>
              </a:rPr>
              <a:t>information</a:t>
            </a:r>
            <a:r>
              <a:rPr lang="cs-CZ" b="1" dirty="0">
                <a:solidFill>
                  <a:srgbClr val="FFC000"/>
                </a:solidFill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3"/>
    </mc:Choice>
    <mc:Fallback xmlns="">
      <p:transition spd="slow" advTm="2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Oligodendroglio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2195513"/>
            <a:ext cx="1649412" cy="112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12" descr="Glioblastoma_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4930775"/>
            <a:ext cx="1068387" cy="803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14" descr="7-13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4022725"/>
            <a:ext cx="1057275" cy="827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4"/>
          <a:stretch>
            <a:fillRect/>
          </a:stretch>
        </p:blipFill>
        <p:spPr bwMode="auto">
          <a:xfrm>
            <a:off x="6061075" y="1355725"/>
            <a:ext cx="527050" cy="84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Obráze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3152775"/>
            <a:ext cx="1057275" cy="79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Obráze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4"/>
          <a:stretch>
            <a:fillRect/>
          </a:stretch>
        </p:blipFill>
        <p:spPr bwMode="auto">
          <a:xfrm>
            <a:off x="5511800" y="1355725"/>
            <a:ext cx="549275" cy="84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Obráze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271713"/>
            <a:ext cx="1058862" cy="79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Obráze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906463"/>
            <a:ext cx="1649413" cy="123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6" descr="Oligodendroglio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3"/>
          <a:stretch>
            <a:fillRect/>
          </a:stretch>
        </p:blipFill>
        <p:spPr bwMode="auto">
          <a:xfrm>
            <a:off x="2506663" y="3367088"/>
            <a:ext cx="871537" cy="121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Obrázek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728788" y="3367088"/>
            <a:ext cx="811212" cy="1217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Zástupný symbol pro obsah 5" descr="24-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4629150"/>
            <a:ext cx="1649412" cy="124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ovéPole 14"/>
          <p:cNvSpPr txBox="1">
            <a:spLocks noChangeArrowheads="1"/>
          </p:cNvSpPr>
          <p:nvPr/>
        </p:nvSpPr>
        <p:spPr bwMode="auto">
          <a:xfrm>
            <a:off x="614363" y="1776413"/>
            <a:ext cx="109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Astrocytic</a:t>
            </a:r>
          </a:p>
        </p:txBody>
      </p:sp>
      <p:sp>
        <p:nvSpPr>
          <p:cNvPr id="10254" name="TextovéPole 15"/>
          <p:cNvSpPr txBox="1">
            <a:spLocks noChangeArrowheads="1"/>
          </p:cNvSpPr>
          <p:nvPr/>
        </p:nvSpPr>
        <p:spPr bwMode="auto">
          <a:xfrm>
            <a:off x="44450" y="2946400"/>
            <a:ext cx="1743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Oligodendrocytic</a:t>
            </a:r>
          </a:p>
        </p:txBody>
      </p:sp>
      <p:sp>
        <p:nvSpPr>
          <p:cNvPr id="10255" name="TextovéPole 16"/>
          <p:cNvSpPr txBox="1">
            <a:spLocks noChangeArrowheads="1"/>
          </p:cNvSpPr>
          <p:nvPr/>
        </p:nvSpPr>
        <p:spPr bwMode="auto">
          <a:xfrm>
            <a:off x="177800" y="4216400"/>
            <a:ext cx="1546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Oligoastrocytic</a:t>
            </a:r>
          </a:p>
        </p:txBody>
      </p:sp>
      <p:sp>
        <p:nvSpPr>
          <p:cNvPr id="10256" name="TextovéPole 17"/>
          <p:cNvSpPr txBox="1">
            <a:spLocks noChangeArrowheads="1"/>
          </p:cNvSpPr>
          <p:nvPr/>
        </p:nvSpPr>
        <p:spPr bwMode="auto">
          <a:xfrm>
            <a:off x="300038" y="5487988"/>
            <a:ext cx="1423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Glioneuronal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4450" y="471488"/>
            <a:ext cx="2582863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dirty="0" err="1">
                <a:solidFill>
                  <a:schemeClr val="bg2"/>
                </a:solidFill>
              </a:rPr>
              <a:t>Phenotype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of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gliomas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659313" y="471488"/>
            <a:ext cx="1941512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 err="1">
                <a:solidFill>
                  <a:schemeClr val="bg2"/>
                </a:solidFill>
              </a:rPr>
              <a:t>Grading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of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gliomas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10259" name="TextovéPole 20"/>
          <p:cNvSpPr txBox="1">
            <a:spLocks noChangeArrowheads="1"/>
          </p:cNvSpPr>
          <p:nvPr/>
        </p:nvSpPr>
        <p:spPr bwMode="auto">
          <a:xfrm>
            <a:off x="4262438" y="1841500"/>
            <a:ext cx="108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Cellularity</a:t>
            </a:r>
          </a:p>
        </p:txBody>
      </p:sp>
      <p:sp>
        <p:nvSpPr>
          <p:cNvPr id="10260" name="TextovéPole 21"/>
          <p:cNvSpPr txBox="1">
            <a:spLocks noChangeArrowheads="1"/>
          </p:cNvSpPr>
          <p:nvPr/>
        </p:nvSpPr>
        <p:spPr bwMode="auto">
          <a:xfrm>
            <a:off x="3656013" y="2697163"/>
            <a:ext cx="1836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Cytonuclear atypia</a:t>
            </a:r>
          </a:p>
        </p:txBody>
      </p:sp>
      <p:sp>
        <p:nvSpPr>
          <p:cNvPr id="10261" name="TextovéPole 22"/>
          <p:cNvSpPr txBox="1">
            <a:spLocks noChangeArrowheads="1"/>
          </p:cNvSpPr>
          <p:nvPr/>
        </p:nvSpPr>
        <p:spPr bwMode="auto">
          <a:xfrm>
            <a:off x="4659313" y="3606800"/>
            <a:ext cx="881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Mitoses</a:t>
            </a:r>
          </a:p>
        </p:txBody>
      </p:sp>
      <p:sp>
        <p:nvSpPr>
          <p:cNvPr id="10262" name="TextovéPole 23"/>
          <p:cNvSpPr txBox="1">
            <a:spLocks noChangeArrowheads="1"/>
          </p:cNvSpPr>
          <p:nvPr/>
        </p:nvSpPr>
        <p:spPr bwMode="auto">
          <a:xfrm>
            <a:off x="4102100" y="4213225"/>
            <a:ext cx="1493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Microvascular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proliferates</a:t>
            </a:r>
          </a:p>
        </p:txBody>
      </p:sp>
      <p:sp>
        <p:nvSpPr>
          <p:cNvPr id="10263" name="TextovéPole 24"/>
          <p:cNvSpPr txBox="1">
            <a:spLocks noChangeArrowheads="1"/>
          </p:cNvSpPr>
          <p:nvPr/>
        </p:nvSpPr>
        <p:spPr bwMode="auto">
          <a:xfrm>
            <a:off x="4516438" y="5384800"/>
            <a:ext cx="101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Necroses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783388" y="477838"/>
            <a:ext cx="2089150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2"/>
                </a:solidFill>
              </a:rPr>
              <a:t>Genotype </a:t>
            </a:r>
            <a:r>
              <a:rPr lang="cs-CZ" dirty="0" err="1">
                <a:solidFill>
                  <a:schemeClr val="bg2"/>
                </a:solidFill>
              </a:rPr>
              <a:t>of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gliomas</a:t>
            </a:r>
            <a:endParaRPr lang="cs-CZ" dirty="0">
              <a:solidFill>
                <a:schemeClr val="bg2"/>
              </a:solidFill>
            </a:endParaRPr>
          </a:p>
        </p:txBody>
      </p:sp>
      <p:pic>
        <p:nvPicPr>
          <p:cNvPr id="10265" name="Zástupný symbol pro obsah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355725"/>
            <a:ext cx="938213" cy="70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Obrázek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790825"/>
            <a:ext cx="1227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Obrázek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2063750"/>
            <a:ext cx="13112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8" name="TextovéPole 30"/>
          <p:cNvSpPr txBox="1">
            <a:spLocks noChangeArrowheads="1"/>
          </p:cNvSpPr>
          <p:nvPr/>
        </p:nvSpPr>
        <p:spPr bwMode="auto">
          <a:xfrm>
            <a:off x="6807200" y="963613"/>
            <a:ext cx="2346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Mutations IDH1, IDH2</a:t>
            </a:r>
          </a:p>
        </p:txBody>
      </p:sp>
      <p:sp>
        <p:nvSpPr>
          <p:cNvPr id="10269" name="TextovéPole 31"/>
          <p:cNvSpPr txBox="1">
            <a:spLocks noChangeArrowheads="1"/>
          </p:cNvSpPr>
          <p:nvPr/>
        </p:nvSpPr>
        <p:spPr bwMode="auto">
          <a:xfrm>
            <a:off x="7239000" y="3665538"/>
            <a:ext cx="1893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Codeletion 1p/19q</a:t>
            </a:r>
          </a:p>
        </p:txBody>
      </p:sp>
      <p:sp>
        <p:nvSpPr>
          <p:cNvPr id="10270" name="TextovéPole 33"/>
          <p:cNvSpPr txBox="1">
            <a:spLocks noChangeArrowheads="1"/>
          </p:cNvSpPr>
          <p:nvPr/>
        </p:nvSpPr>
        <p:spPr bwMode="auto">
          <a:xfrm>
            <a:off x="7161213" y="6372225"/>
            <a:ext cx="193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Mutation H3K27M</a:t>
            </a:r>
          </a:p>
        </p:txBody>
      </p:sp>
      <p:pic>
        <p:nvPicPr>
          <p:cNvPr id="10271" name="Obrázek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181475"/>
            <a:ext cx="11922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" name="TextovéPole 35"/>
          <p:cNvSpPr txBox="1">
            <a:spLocks noChangeArrowheads="1"/>
          </p:cNvSpPr>
          <p:nvPr/>
        </p:nvSpPr>
        <p:spPr bwMode="auto">
          <a:xfrm>
            <a:off x="7481888" y="4968875"/>
            <a:ext cx="1662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Mutation ATRX</a:t>
            </a:r>
          </a:p>
        </p:txBody>
      </p:sp>
      <p:pic>
        <p:nvPicPr>
          <p:cNvPr id="10273" name="Zástupný symbol obrázku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15918" r="29037" b="50716"/>
          <a:stretch>
            <a:fillRect/>
          </a:stretch>
        </p:blipFill>
        <p:spPr bwMode="auto">
          <a:xfrm>
            <a:off x="6973888" y="5568950"/>
            <a:ext cx="1190625" cy="814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37"/>
    </mc:Choice>
    <mc:Fallback>
      <p:transition spd="slow" advTm="9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>
                <a:solidFill>
                  <a:srgbClr val="F80012"/>
                </a:solidFill>
              </a:rPr>
              <a:t>Oligodendroglioma (II)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dirty="0" err="1"/>
              <a:t>White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matter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cerebral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hemispheres</a:t>
            </a:r>
            <a:r>
              <a:rPr lang="cs-CZ" altLang="cs-CZ" sz="2400" dirty="0"/>
              <a:t> (most </a:t>
            </a:r>
            <a:r>
              <a:rPr lang="cs-CZ" altLang="cs-CZ" sz="2400" dirty="0" err="1"/>
              <a:t>frequently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frontal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lobes</a:t>
            </a:r>
            <a:r>
              <a:rPr lang="cs-CZ" altLang="cs-CZ" sz="2400" dirty="0"/>
              <a:t>)</a:t>
            </a:r>
          </a:p>
          <a:p>
            <a:pPr eaLnBrk="1" hangingPunct="1">
              <a:defRPr/>
            </a:pPr>
            <a:r>
              <a:rPr lang="cs-CZ" altLang="cs-CZ" sz="2400" dirty="0" err="1"/>
              <a:t>Well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circumscribed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gelatinous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gray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masses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with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cysts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hemorrhage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calcification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 err="1"/>
              <a:t>Sheets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regular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cells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clear</a:t>
            </a:r>
            <a:r>
              <a:rPr lang="cs-CZ" altLang="cs-CZ" sz="2400" dirty="0"/>
              <a:t> halo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cytoplasm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 err="1"/>
              <a:t>Delicate</a:t>
            </a:r>
            <a:r>
              <a:rPr lang="cs-CZ" altLang="cs-CZ" sz="2400" dirty="0"/>
              <a:t> network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anastomosing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capillaries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 err="1"/>
              <a:t>Perineuronal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satellitosis</a:t>
            </a:r>
            <a:r>
              <a:rPr lang="cs-CZ" altLang="cs-CZ" sz="2400" dirty="0"/>
              <a:t>   </a:t>
            </a:r>
          </a:p>
          <a:p>
            <a:pPr eaLnBrk="1" hangingPunct="1">
              <a:defRPr/>
            </a:pPr>
            <a:r>
              <a:rPr lang="cs-CZ" altLang="cs-CZ" sz="2400" dirty="0"/>
              <a:t>LOH </a:t>
            </a:r>
            <a:r>
              <a:rPr lang="cs-CZ" altLang="cs-CZ" sz="2400" dirty="0" err="1"/>
              <a:t>for</a:t>
            </a:r>
            <a:r>
              <a:rPr lang="cs-CZ" altLang="cs-CZ" sz="2400" dirty="0"/>
              <a:t> 1p </a:t>
            </a:r>
            <a:r>
              <a:rPr lang="cs-CZ" altLang="cs-CZ" sz="2400"/>
              <a:t>and </a:t>
            </a:r>
            <a:r>
              <a:rPr lang="cs-CZ" altLang="cs-CZ" sz="2400" smtClean="0"/>
              <a:t>19q/IDH </a:t>
            </a:r>
            <a:r>
              <a:rPr lang="cs-CZ" altLang="cs-CZ" sz="2400" dirty="0" err="1"/>
              <a:t>mutated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 err="1"/>
              <a:t>Better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prognosis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than</a:t>
            </a:r>
            <a:r>
              <a:rPr lang="cs-CZ" altLang="cs-CZ" sz="2400" dirty="0"/>
              <a:t> AC</a:t>
            </a:r>
          </a:p>
          <a:p>
            <a:pPr eaLnBrk="1" hangingPunct="1">
              <a:defRPr/>
            </a:pPr>
            <a:endParaRPr lang="cs-CZ" altLang="cs-CZ" sz="2400" dirty="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33388" y="5880100"/>
            <a:ext cx="8696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+ </a:t>
            </a:r>
            <a:r>
              <a:rPr lang="cs-CZ" altLang="cs-CZ" sz="2400">
                <a:solidFill>
                  <a:srgbClr val="F80012"/>
                </a:solidFill>
              </a:rPr>
              <a:t>anaplastic oligodendroglioma (III):</a:t>
            </a:r>
            <a:r>
              <a:rPr lang="cs-CZ" altLang="cs-CZ" sz="2400"/>
              <a:t> hypercellularity, nuclear anaplasia,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mitotic activity, necrosis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1"/>
    </mc:Choice>
    <mc:Fallback xmlns="">
      <p:transition spd="slow" advTm="1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oudění">
  <a:themeElements>
    <a:clrScheme name="Proudění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Proudění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udění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udění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udění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2213</TotalTime>
  <Words>2249</Words>
  <Application>Microsoft Office PowerPoint</Application>
  <PresentationFormat>Předvádění na obrazovce (4:3)</PresentationFormat>
  <Paragraphs>385</Paragraphs>
  <Slides>47</Slides>
  <Notes>0</Notes>
  <HiddenSlides>0</HiddenSlides>
  <MMClips>47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Garamond</vt:lpstr>
      <vt:lpstr>Wingdings</vt:lpstr>
      <vt:lpstr>Proudění</vt:lpstr>
      <vt:lpstr>The Central Nervous System: Tumors The peripheral nervous system </vt:lpstr>
      <vt:lpstr>Tumor of the CNS</vt:lpstr>
      <vt:lpstr>CNS tumors</vt:lpstr>
      <vt:lpstr>Gliomas</vt:lpstr>
      <vt:lpstr>High grade (HG) astrocytomas (AC)</vt:lpstr>
      <vt:lpstr>Glioblastoma</vt:lpstr>
      <vt:lpstr>WHO 2016: integrated diagnosis</vt:lpstr>
      <vt:lpstr>Prezentace aplikace PowerPoint</vt:lpstr>
      <vt:lpstr>Oligodendroglioma (II)</vt:lpstr>
      <vt:lpstr>Oligodendroglioma</vt:lpstr>
      <vt:lpstr>Prezentace aplikace PowerPoint</vt:lpstr>
      <vt:lpstr>Pleomorphic xantoastrocytoma </vt:lpstr>
      <vt:lpstr>Prezentace aplikace PowerPoint</vt:lpstr>
      <vt:lpstr>Ependymoma</vt:lpstr>
      <vt:lpstr>Neuronal and mixed (glio)neuronal tumors</vt:lpstr>
      <vt:lpstr>Spectrum of long-term epilepsy associated tumors </vt:lpstr>
      <vt:lpstr>Ganglioglioma</vt:lpstr>
      <vt:lpstr>DNET</vt:lpstr>
      <vt:lpstr>DNET</vt:lpstr>
      <vt:lpstr>Composite glioneuronal tumour: DNET and ganglioglioma component </vt:lpstr>
      <vt:lpstr>Pilocytic astrocytoma</vt:lpstr>
      <vt:lpstr>Subependymal giant cell astrocytoma</vt:lpstr>
      <vt:lpstr>Prezentace aplikace PowerPoint</vt:lpstr>
      <vt:lpstr>Medulloblastoma (gr. IV)</vt:lpstr>
      <vt:lpstr>Prezentace aplikace PowerPoint</vt:lpstr>
      <vt:lpstr>Medulloblastoma</vt:lpstr>
      <vt:lpstr>Other embryonal tumors/ WHO gr. IV</vt:lpstr>
      <vt:lpstr>Other tumors of CNS</vt:lpstr>
      <vt:lpstr>Tumors of the meninges</vt:lpstr>
      <vt:lpstr>Meningioma (gr. I-III)</vt:lpstr>
      <vt:lpstr>Meningioma</vt:lpstr>
      <vt:lpstr>Prezentace aplikace PowerPoint</vt:lpstr>
      <vt:lpstr>Familial tumor syndromes with involvement of tumor suppressor gene (AD)</vt:lpstr>
      <vt:lpstr>Prezentace aplikace PowerPoint</vt:lpstr>
      <vt:lpstr>Peripheral nerve sheath tumors</vt:lpstr>
      <vt:lpstr>Schwannoma</vt:lpstr>
      <vt:lpstr>Diseases of peripheral nerves</vt:lpstr>
      <vt:lpstr>Inflammatory neuropathies </vt:lpstr>
      <vt:lpstr>Infectious polyneuropathies</vt:lpstr>
      <vt:lpstr>Hereditary neuropathies</vt:lpstr>
      <vt:lpstr>HSMN</vt:lpstr>
      <vt:lpstr>Acquired metabolic and toxic neuropathies</vt:lpstr>
      <vt:lpstr>Tumors of autonomic nervous system</vt:lpstr>
      <vt:lpstr>Tumors of autonomic nervous system</vt:lpstr>
      <vt:lpstr>Pheochromocytoma</vt:lpstr>
      <vt:lpstr>Neuroblastoma</vt:lpstr>
      <vt:lpstr>Thank you for your attention …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Karcinomy z přechodního epitelu lokalizované mimo vývodné cesty močové.</dc:title>
  <dc:creator>Foltýn FN Brno</dc:creator>
  <cp:lastModifiedBy>OLYMPUS</cp:lastModifiedBy>
  <cp:revision>273</cp:revision>
  <dcterms:created xsi:type="dcterms:W3CDTF">2006-03-20T08:55:09Z</dcterms:created>
  <dcterms:modified xsi:type="dcterms:W3CDTF">2020-04-22T08:58:47Z</dcterms:modified>
</cp:coreProperties>
</file>