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8" r:id="rId3"/>
    <p:sldId id="263" r:id="rId4"/>
    <p:sldId id="262" r:id="rId5"/>
    <p:sldId id="264" r:id="rId6"/>
    <p:sldId id="289" r:id="rId7"/>
    <p:sldId id="266" r:id="rId8"/>
    <p:sldId id="267" r:id="rId9"/>
    <p:sldId id="268" r:id="rId10"/>
    <p:sldId id="291" r:id="rId11"/>
    <p:sldId id="269" r:id="rId12"/>
    <p:sldId id="270" r:id="rId13"/>
    <p:sldId id="273" r:id="rId14"/>
    <p:sldId id="304" r:id="rId15"/>
    <p:sldId id="305" r:id="rId16"/>
    <p:sldId id="271" r:id="rId17"/>
    <p:sldId id="274" r:id="rId18"/>
    <p:sldId id="308" r:id="rId19"/>
    <p:sldId id="311" r:id="rId20"/>
    <p:sldId id="312" r:id="rId21"/>
    <p:sldId id="307" r:id="rId22"/>
    <p:sldId id="306" r:id="rId23"/>
    <p:sldId id="275" r:id="rId24"/>
    <p:sldId id="276" r:id="rId25"/>
    <p:sldId id="277" r:id="rId26"/>
    <p:sldId id="285" r:id="rId27"/>
    <p:sldId id="286" r:id="rId28"/>
    <p:sldId id="287" r:id="rId29"/>
    <p:sldId id="279" r:id="rId30"/>
    <p:sldId id="272" r:id="rId31"/>
    <p:sldId id="278" r:id="rId32"/>
    <p:sldId id="303" r:id="rId33"/>
    <p:sldId id="302" r:id="rId34"/>
    <p:sldId id="280" r:id="rId35"/>
    <p:sldId id="261" r:id="rId36"/>
    <p:sldId id="293" r:id="rId37"/>
    <p:sldId id="294" r:id="rId38"/>
    <p:sldId id="295" r:id="rId39"/>
    <p:sldId id="297" r:id="rId40"/>
    <p:sldId id="298" r:id="rId41"/>
    <p:sldId id="282" r:id="rId42"/>
    <p:sldId id="300" r:id="rId43"/>
    <p:sldId id="301" r:id="rId44"/>
    <p:sldId id="257" r:id="rId45"/>
    <p:sldId id="258" r:id="rId46"/>
    <p:sldId id="259" r:id="rId47"/>
    <p:sldId id="260" r:id="rId48"/>
    <p:sldId id="284" r:id="rId49"/>
    <p:sldId id="310" r:id="rId5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20A26"/>
    <a:srgbClr val="FEE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124" d="100"/>
          <a:sy n="124" d="100"/>
        </p:scale>
        <p:origin x="9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5F375E-F3AE-4C94-A77C-A5C7A58E8C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4EF890C-D3A4-4C34-B0B4-C0EFF76FC9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94984-84E8-4FDE-B82C-BADB77797A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009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9463D-0CF6-44FC-95B1-FBD66A7680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76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B4A89-562C-465D-92E4-4A20B52B20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12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BE118-F51E-4149-9A67-6BDC5E41AA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037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6A03-5039-48FA-8DE9-122DDF942C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47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36012-BECC-4B41-8A83-349D00C48D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235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87B92-CD6E-4883-9985-01E25966F4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500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146A-B7D7-482D-8BDD-20D965EDF1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309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C8CDA-F8BC-4FE4-8F42-FD7ED96E00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152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BA04C-BE6C-49E9-93D2-1FF21452E1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077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22DF-4DC1-41BA-A8CF-918B0C6123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075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4C953-5257-443D-A089-4E615BDD2C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812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5EC50-DA96-4438-879C-CF543E2BDC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446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7286C-0683-49B1-8BCA-BAC5D99A6A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1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7F2466-4D0A-4B2B-80D9-CC47936454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205038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400" dirty="0" err="1">
                <a:solidFill>
                  <a:srgbClr val="F20A26"/>
                </a:solidFill>
              </a:rPr>
              <a:t>Pathology</a:t>
            </a:r>
            <a:r>
              <a:rPr lang="cs-CZ" altLang="cs-CZ" sz="4400" dirty="0">
                <a:solidFill>
                  <a:srgbClr val="F20A26"/>
                </a:solidFill>
              </a:rPr>
              <a:t> </a:t>
            </a:r>
            <a:r>
              <a:rPr lang="cs-CZ" altLang="cs-CZ" sz="4400" dirty="0" err="1">
                <a:solidFill>
                  <a:srgbClr val="F20A26"/>
                </a:solidFill>
              </a:rPr>
              <a:t>of</a:t>
            </a:r>
            <a:r>
              <a:rPr lang="cs-CZ" altLang="cs-CZ" sz="4400" dirty="0">
                <a:solidFill>
                  <a:srgbClr val="F20A26"/>
                </a:solidFill>
              </a:rPr>
              <a:t> </a:t>
            </a:r>
            <a:r>
              <a:rPr lang="cs-CZ" altLang="cs-CZ" sz="4400" dirty="0" err="1">
                <a:solidFill>
                  <a:srgbClr val="F20A26"/>
                </a:solidFill>
              </a:rPr>
              <a:t>the</a:t>
            </a:r>
            <a:r>
              <a:rPr lang="cs-CZ" altLang="cs-CZ" sz="4400" dirty="0">
                <a:solidFill>
                  <a:srgbClr val="F20A26"/>
                </a:solidFill>
              </a:rPr>
              <a:t> </a:t>
            </a:r>
            <a:r>
              <a:rPr lang="cs-CZ" altLang="cs-CZ" sz="4400" dirty="0" err="1">
                <a:solidFill>
                  <a:srgbClr val="F20A26"/>
                </a:solidFill>
              </a:rPr>
              <a:t>endocrine</a:t>
            </a:r>
            <a:r>
              <a:rPr lang="cs-CZ" altLang="cs-CZ" sz="4400" dirty="0">
                <a:solidFill>
                  <a:srgbClr val="F20A26"/>
                </a:solidFill>
              </a:rPr>
              <a:t> </a:t>
            </a:r>
            <a:r>
              <a:rPr lang="cs-CZ" altLang="cs-CZ" sz="4400" dirty="0" err="1">
                <a:solidFill>
                  <a:srgbClr val="F20A26"/>
                </a:solidFill>
              </a:rPr>
              <a:t>system</a:t>
            </a:r>
            <a:r>
              <a:rPr lang="cs-CZ" altLang="cs-CZ" sz="4400" dirty="0">
                <a:solidFill>
                  <a:srgbClr val="F20A26"/>
                </a:solidFill>
              </a:rPr>
              <a:t>.</a:t>
            </a:r>
            <a:br>
              <a:rPr lang="cs-CZ" altLang="cs-CZ" sz="4400" dirty="0">
                <a:solidFill>
                  <a:srgbClr val="F20A26"/>
                </a:solidFill>
              </a:rPr>
            </a:br>
            <a:endParaRPr lang="cs-CZ" altLang="cs-CZ" sz="4400" dirty="0">
              <a:solidFill>
                <a:srgbClr val="F20A26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7244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endParaRPr lang="cs-CZ" altLang="cs-CZ" sz="2000"/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Markéta Hermanová</a:t>
            </a:r>
          </a:p>
          <a:p>
            <a:pPr eaLnBrk="1" hangingPunct="1">
              <a:defRPr/>
            </a:pPr>
            <a:r>
              <a:rPr lang="cs-CZ" altLang="cs-CZ">
                <a:solidFill>
                  <a:schemeClr val="hlink"/>
                </a:solidFill>
              </a:rPr>
              <a:t>Masaryk University, Medical Faculty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2"/>
    </mc:Choice>
    <mc:Fallback xmlns="">
      <p:transition spd="slow" advTm="1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rgbClr val="F80012"/>
                </a:solidFill>
              </a:rPr>
              <a:t>Hypothalamic</a:t>
            </a:r>
            <a:r>
              <a:rPr lang="cs-CZ" altLang="cs-CZ" sz="3600" dirty="0">
                <a:solidFill>
                  <a:srgbClr val="F80012"/>
                </a:solidFill>
              </a:rPr>
              <a:t> </a:t>
            </a:r>
            <a:r>
              <a:rPr lang="cs-CZ" altLang="cs-CZ" sz="3600" dirty="0" err="1">
                <a:solidFill>
                  <a:srgbClr val="F80012"/>
                </a:solidFill>
              </a:rPr>
              <a:t>suprasellar</a:t>
            </a:r>
            <a:r>
              <a:rPr lang="cs-CZ" altLang="cs-CZ" sz="3600" dirty="0">
                <a:solidFill>
                  <a:srgbClr val="F80012"/>
                </a:solidFill>
              </a:rPr>
              <a:t> </a:t>
            </a:r>
            <a:r>
              <a:rPr lang="cs-CZ" altLang="cs-CZ" sz="3600" dirty="0" err="1">
                <a:solidFill>
                  <a:srgbClr val="F80012"/>
                </a:solidFill>
              </a:rPr>
              <a:t>tumors</a:t>
            </a:r>
            <a:endParaRPr lang="cs-CZ" altLang="cs-CZ" sz="3600" dirty="0">
              <a:solidFill>
                <a:srgbClr val="F80012"/>
              </a:solidFill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Gliomas</a:t>
            </a:r>
            <a:endParaRPr lang="cs-CZ" altLang="cs-CZ" b="1" dirty="0">
              <a:solidFill>
                <a:schemeClr val="hlink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Craniopharyngeoma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err="1"/>
              <a:t>usually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benign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malignisation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rare</a:t>
            </a:r>
            <a:r>
              <a:rPr lang="cs-CZ" altLang="cs-CZ" sz="2400" dirty="0"/>
              <a:t>; </a:t>
            </a:r>
            <a:r>
              <a:rPr lang="cs-CZ" altLang="cs-CZ" sz="2400" dirty="0" err="1"/>
              <a:t>from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Rathke´s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cleft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epithelial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rests</a:t>
            </a:r>
            <a:r>
              <a:rPr lang="cs-CZ" altLang="cs-CZ" sz="2400" dirty="0"/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err="1"/>
              <a:t>children</a:t>
            </a:r>
            <a:r>
              <a:rPr lang="cs-CZ" altLang="cs-CZ" sz="2400" dirty="0"/>
              <a:t> (5-15 </a:t>
            </a:r>
            <a:r>
              <a:rPr lang="cs-CZ" altLang="cs-CZ" sz="2400" dirty="0" err="1"/>
              <a:t>years</a:t>
            </a:r>
            <a:r>
              <a:rPr lang="cs-CZ" altLang="cs-CZ" sz="2400" dirty="0"/>
              <a:t>; </a:t>
            </a:r>
            <a:r>
              <a:rPr lang="cs-CZ" altLang="cs-CZ" sz="2400" dirty="0" err="1"/>
              <a:t>endocrinopathies</a:t>
            </a:r>
            <a:r>
              <a:rPr lang="cs-CZ" altLang="cs-CZ" sz="2400" dirty="0"/>
              <a:t>) + 2nd </a:t>
            </a:r>
            <a:r>
              <a:rPr lang="cs-CZ" altLang="cs-CZ" sz="2400" dirty="0" err="1"/>
              <a:t>peak</a:t>
            </a:r>
            <a:r>
              <a:rPr lang="cs-CZ" altLang="cs-CZ" sz="2400" dirty="0"/>
              <a:t> in 6th </a:t>
            </a:r>
            <a:r>
              <a:rPr lang="cs-CZ" altLang="cs-CZ" sz="2400" dirty="0" err="1"/>
              <a:t>decase</a:t>
            </a:r>
            <a:endParaRPr lang="cs-CZ" altLang="cs-CZ" sz="2400" dirty="0"/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solid, </a:t>
            </a:r>
            <a:r>
              <a:rPr lang="cs-CZ" altLang="cs-CZ" sz="2400" dirty="0" err="1"/>
              <a:t>cystic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multilocular</a:t>
            </a:r>
            <a:endParaRPr lang="cs-CZ" altLang="cs-CZ" sz="2400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3"/>
    </mc:Choice>
    <mc:Fallback xmlns="">
      <p:transition spd="slow" advTm="3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7675" y="1222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Adrenals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6725" y="12684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Medulla</a:t>
            </a:r>
            <a:r>
              <a:rPr lang="cs-CZ" b="1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  <a:defRPr/>
            </a:pPr>
            <a:r>
              <a:rPr lang="cs-CZ" sz="2400" dirty="0" err="1">
                <a:solidFill>
                  <a:srgbClr val="FFC000"/>
                </a:solidFill>
              </a:rPr>
              <a:t>Production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catecholamins</a:t>
            </a:r>
            <a:r>
              <a:rPr lang="cs-CZ" sz="2400" dirty="0">
                <a:solidFill>
                  <a:srgbClr val="FFC000"/>
                </a:solidFill>
              </a:rPr>
              <a:t>  (adrenalin, noradrenalin) </a:t>
            </a:r>
          </a:p>
          <a:p>
            <a:pPr>
              <a:defRPr/>
            </a:pPr>
            <a:endParaRPr lang="cs-CZ" sz="2400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Tumors</a:t>
            </a:r>
            <a:r>
              <a:rPr lang="cs-CZ" sz="2400" b="1" dirty="0">
                <a:solidFill>
                  <a:srgbClr val="FFC000"/>
                </a:solidFill>
              </a:rPr>
              <a:t>: </a:t>
            </a:r>
          </a:p>
          <a:p>
            <a:pPr>
              <a:buFontTx/>
              <a:buChar char="-"/>
              <a:defRPr/>
            </a:pPr>
            <a:r>
              <a:rPr lang="cs-CZ" sz="2400" dirty="0" err="1">
                <a:solidFill>
                  <a:srgbClr val="FFC000"/>
                </a:solidFill>
              </a:rPr>
              <a:t>Pheochromocytoma</a:t>
            </a:r>
            <a:endParaRPr lang="cs-CZ" sz="2400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1400" dirty="0" err="1"/>
              <a:t>symptoms</a:t>
            </a:r>
            <a:r>
              <a:rPr lang="cs-CZ" sz="1400" dirty="0"/>
              <a:t> </a:t>
            </a:r>
            <a:r>
              <a:rPr lang="cs-CZ" sz="1400" dirty="0" err="1"/>
              <a:t>due</a:t>
            </a:r>
            <a:r>
              <a:rPr lang="cs-CZ" sz="1400" dirty="0"/>
              <a:t> to </a:t>
            </a:r>
            <a:r>
              <a:rPr lang="cs-CZ" sz="1400" dirty="0" err="1"/>
              <a:t>excess</a:t>
            </a:r>
            <a:r>
              <a:rPr lang="cs-CZ" sz="1400" dirty="0"/>
              <a:t> </a:t>
            </a:r>
            <a:r>
              <a:rPr lang="cs-CZ" sz="1400" dirty="0" err="1"/>
              <a:t>catecholamine</a:t>
            </a:r>
            <a:r>
              <a:rPr lang="cs-CZ" sz="1400" dirty="0"/>
              <a:t> </a:t>
            </a:r>
            <a:r>
              <a:rPr lang="cs-CZ" sz="1400" dirty="0" err="1"/>
              <a:t>secretion</a:t>
            </a:r>
            <a:r>
              <a:rPr lang="cs-CZ" sz="1400" dirty="0"/>
              <a:t> (</a:t>
            </a:r>
            <a:r>
              <a:rPr lang="cs-CZ" sz="1400" dirty="0" err="1"/>
              <a:t>secondary</a:t>
            </a:r>
            <a:r>
              <a:rPr lang="cs-CZ" sz="1400" dirty="0"/>
              <a:t> </a:t>
            </a:r>
            <a:r>
              <a:rPr lang="cs-CZ" sz="1400" dirty="0" err="1"/>
              <a:t>hypertension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↑risk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cerebral</a:t>
            </a:r>
            <a:r>
              <a:rPr lang="cs-CZ" sz="1400" dirty="0"/>
              <a:t> </a:t>
            </a:r>
            <a:r>
              <a:rPr lang="cs-CZ" sz="1400" dirty="0" err="1"/>
              <a:t>bleeding</a:t>
            </a:r>
            <a:r>
              <a:rPr lang="cs-CZ" sz="1400" dirty="0"/>
              <a:t>), </a:t>
            </a:r>
            <a:r>
              <a:rPr lang="cs-CZ" sz="1400" dirty="0" err="1"/>
              <a:t>sweating</a:t>
            </a:r>
            <a:r>
              <a:rPr lang="cs-CZ" sz="1400" dirty="0"/>
              <a:t>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1400" dirty="0" err="1"/>
              <a:t>Adrenal</a:t>
            </a:r>
            <a:r>
              <a:rPr lang="cs-CZ" sz="1400" dirty="0"/>
              <a:t> </a:t>
            </a:r>
            <a:r>
              <a:rPr lang="cs-CZ" sz="1400" dirty="0" err="1"/>
              <a:t>or</a:t>
            </a:r>
            <a:r>
              <a:rPr lang="cs-CZ" sz="1400" dirty="0"/>
              <a:t> </a:t>
            </a:r>
            <a:r>
              <a:rPr lang="cs-CZ" sz="1400" dirty="0" err="1"/>
              <a:t>extraadrenal</a:t>
            </a:r>
            <a:r>
              <a:rPr lang="cs-CZ" sz="1400" dirty="0"/>
              <a:t>, </a:t>
            </a:r>
            <a:r>
              <a:rPr lang="cs-CZ" sz="1400" dirty="0" err="1"/>
              <a:t>uni</a:t>
            </a:r>
            <a:r>
              <a:rPr lang="cs-CZ" sz="1400" dirty="0"/>
              <a:t> </a:t>
            </a:r>
            <a:r>
              <a:rPr lang="cs-CZ" sz="1400" dirty="0" err="1"/>
              <a:t>or</a:t>
            </a:r>
            <a:r>
              <a:rPr lang="cs-CZ" sz="1400" dirty="0"/>
              <a:t> </a:t>
            </a:r>
            <a:r>
              <a:rPr lang="cs-CZ" sz="1400" dirty="0" err="1"/>
              <a:t>bilateral</a:t>
            </a:r>
            <a:r>
              <a:rPr lang="cs-CZ" sz="1400" dirty="0"/>
              <a:t>, </a:t>
            </a:r>
            <a:r>
              <a:rPr lang="cs-CZ" sz="1400" dirty="0" err="1"/>
              <a:t>assoc</a:t>
            </a:r>
            <a:r>
              <a:rPr lang="cs-CZ" sz="1400" dirty="0"/>
              <a:t>.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smtClean="0"/>
              <a:t>MEN </a:t>
            </a:r>
            <a:r>
              <a:rPr lang="cs-CZ" sz="1400" dirty="0"/>
              <a:t>2A and 2B (10 %)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10 %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malignant</a:t>
            </a:r>
            <a:r>
              <a:rPr lang="cs-CZ" sz="1400" dirty="0"/>
              <a:t> </a:t>
            </a:r>
            <a:r>
              <a:rPr lang="cs-CZ" sz="1400" dirty="0" err="1"/>
              <a:t>biological</a:t>
            </a:r>
            <a:r>
              <a:rPr lang="cs-CZ" sz="1400" dirty="0"/>
              <a:t> </a:t>
            </a:r>
            <a:r>
              <a:rPr lang="cs-CZ" sz="1400" dirty="0" err="1"/>
              <a:t>behavior</a:t>
            </a:r>
            <a:endParaRPr lang="cs-CZ" sz="14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cs-CZ" sz="1800" dirty="0"/>
          </a:p>
          <a:p>
            <a:pPr>
              <a:buFontTx/>
              <a:buChar char="-"/>
              <a:defRPr/>
            </a:pPr>
            <a:r>
              <a:rPr lang="cs-CZ" sz="2400" dirty="0" err="1">
                <a:solidFill>
                  <a:srgbClr val="FFC000"/>
                </a:solidFill>
              </a:rPr>
              <a:t>Neuroblastoma</a:t>
            </a:r>
            <a:endParaRPr lang="cs-CZ" sz="2400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400" dirty="0"/>
              <a:t>(tumor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children</a:t>
            </a:r>
            <a:r>
              <a:rPr lang="cs-CZ" sz="1400" dirty="0"/>
              <a:t>, </a:t>
            </a:r>
            <a:r>
              <a:rPr lang="cs-CZ" sz="1400" dirty="0" err="1"/>
              <a:t>malignant</a:t>
            </a:r>
            <a:r>
              <a:rPr lang="cs-CZ" sz="1400" dirty="0"/>
              <a:t>)</a:t>
            </a:r>
          </a:p>
          <a:p>
            <a:pPr>
              <a:buFontTx/>
              <a:buChar char="-"/>
              <a:defRPr/>
            </a:pPr>
            <a:r>
              <a:rPr lang="cs-CZ" sz="2400" dirty="0" err="1">
                <a:solidFill>
                  <a:srgbClr val="FFC000"/>
                </a:solidFill>
              </a:rPr>
              <a:t>Ganglioneuroblastoma</a:t>
            </a:r>
            <a:r>
              <a:rPr lang="cs-CZ" sz="2400" dirty="0">
                <a:solidFill>
                  <a:srgbClr val="FFC000"/>
                </a:solidFill>
              </a:rPr>
              <a:t>, </a:t>
            </a:r>
            <a:r>
              <a:rPr lang="cs-CZ" sz="2400" dirty="0" err="1">
                <a:solidFill>
                  <a:srgbClr val="FFC000"/>
                </a:solidFill>
              </a:rPr>
              <a:t>ganglioneuroma</a:t>
            </a:r>
            <a:endParaRPr lang="cs-CZ" sz="2400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>
              <a:solidFill>
                <a:srgbClr val="FFC000"/>
              </a:solidFill>
            </a:endParaRPr>
          </a:p>
          <a:p>
            <a:pPr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29"/>
    </mc:Choice>
    <mc:Fallback xmlns="">
      <p:transition spd="slow" advTm="11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Adrenals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Cortex</a:t>
            </a:r>
            <a:endParaRPr lang="cs-CZ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Production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glucocorticoids,mineralocorticoids</a:t>
            </a:r>
            <a:r>
              <a:rPr lang="cs-CZ" sz="2400" dirty="0">
                <a:solidFill>
                  <a:srgbClr val="FFC000"/>
                </a:solidFill>
              </a:rPr>
              <a:t>, sex </a:t>
            </a:r>
            <a:r>
              <a:rPr lang="cs-CZ" sz="2400" dirty="0" err="1">
                <a:solidFill>
                  <a:srgbClr val="FFC000"/>
                </a:solidFill>
              </a:rPr>
              <a:t>steroids</a:t>
            </a:r>
            <a:endParaRPr lang="cs-CZ" sz="2400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Hyperfunction</a:t>
            </a:r>
            <a:r>
              <a:rPr lang="cs-CZ" sz="2400" b="1" dirty="0">
                <a:solidFill>
                  <a:srgbClr val="FFC000"/>
                </a:solidFill>
              </a:rPr>
              <a:t>:</a:t>
            </a:r>
          </a:p>
          <a:p>
            <a:pPr>
              <a:defRPr/>
            </a:pPr>
            <a:r>
              <a:rPr lang="cs-CZ" sz="2000" dirty="0" err="1">
                <a:solidFill>
                  <a:srgbClr val="FFC000"/>
                </a:solidFill>
              </a:rPr>
              <a:t>Cushing</a:t>
            </a:r>
            <a:r>
              <a:rPr lang="cs-CZ" sz="2000" dirty="0">
                <a:solidFill>
                  <a:srgbClr val="FFC000"/>
                </a:solidFill>
              </a:rPr>
              <a:t> syndrome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(</a:t>
            </a:r>
            <a:r>
              <a:rPr lang="cs-CZ" sz="2000" dirty="0" err="1"/>
              <a:t>excess</a:t>
            </a:r>
            <a:r>
              <a:rPr lang="cs-CZ" sz="2000" dirty="0"/>
              <a:t> </a:t>
            </a:r>
            <a:r>
              <a:rPr lang="cs-CZ" sz="2000" dirty="0" err="1"/>
              <a:t>secretion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ACTH, </a:t>
            </a:r>
            <a:r>
              <a:rPr lang="cs-CZ" sz="2000" dirty="0" err="1"/>
              <a:t>tumors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adrenals</a:t>
            </a:r>
            <a:r>
              <a:rPr lang="cs-CZ" sz="2000" dirty="0"/>
              <a:t>, </a:t>
            </a:r>
            <a:r>
              <a:rPr lang="cs-CZ" sz="2000" dirty="0" err="1"/>
              <a:t>treatment</a:t>
            </a:r>
            <a:r>
              <a:rPr lang="cs-CZ" sz="2000" dirty="0"/>
              <a:t>  by </a:t>
            </a:r>
            <a:r>
              <a:rPr lang="cs-CZ" sz="2000" dirty="0" err="1"/>
              <a:t>steroids</a:t>
            </a: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dirty="0" err="1">
                <a:solidFill>
                  <a:srgbClr val="FFC000"/>
                </a:solidFill>
              </a:rPr>
              <a:t>Conn´s</a:t>
            </a:r>
            <a:r>
              <a:rPr lang="cs-CZ" sz="2000" dirty="0">
                <a:solidFill>
                  <a:srgbClr val="FFC000"/>
                </a:solidFill>
              </a:rPr>
              <a:t> syndrome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(</a:t>
            </a:r>
            <a:r>
              <a:rPr lang="cs-CZ" sz="2000" dirty="0" err="1"/>
              <a:t>overproduction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mineralocorticoids</a:t>
            </a:r>
            <a:r>
              <a:rPr lang="cs-CZ" sz="2000" dirty="0"/>
              <a:t>: </a:t>
            </a:r>
            <a:r>
              <a:rPr lang="cs-CZ" sz="2000" dirty="0" err="1"/>
              <a:t>retention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water</a:t>
            </a:r>
            <a:r>
              <a:rPr lang="cs-CZ" sz="2000" dirty="0"/>
              <a:t>, </a:t>
            </a:r>
            <a:r>
              <a:rPr lang="cs-CZ" sz="2000" dirty="0" err="1"/>
              <a:t>hypertension</a:t>
            </a:r>
            <a:r>
              <a:rPr lang="cs-CZ" sz="2000" dirty="0"/>
              <a:t>, </a:t>
            </a:r>
            <a:r>
              <a:rPr lang="cs-CZ" sz="2000" dirty="0" err="1"/>
              <a:t>muscular</a:t>
            </a:r>
            <a:r>
              <a:rPr lang="cs-CZ" sz="2000" dirty="0"/>
              <a:t> </a:t>
            </a:r>
            <a:r>
              <a:rPr lang="cs-CZ" sz="2000" dirty="0" err="1"/>
              <a:t>weakness</a:t>
            </a:r>
            <a:r>
              <a:rPr lang="cs-CZ" sz="2000" dirty="0"/>
              <a:t>, </a:t>
            </a:r>
            <a:r>
              <a:rPr lang="cs-CZ" sz="2000" dirty="0" err="1"/>
              <a:t>arrhythmias</a:t>
            </a:r>
            <a:r>
              <a:rPr lang="cs-CZ" sz="2000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 err="1" smtClean="0">
                <a:solidFill>
                  <a:srgbClr val="FFC000"/>
                </a:solidFill>
              </a:rPr>
              <a:t>Hypofunction</a:t>
            </a:r>
            <a:endParaRPr lang="cs-CZ" sz="2400" b="1" dirty="0" smtClean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000" dirty="0" err="1" smtClean="0">
                <a:solidFill>
                  <a:srgbClr val="FFC000"/>
                </a:solidFill>
              </a:rPr>
              <a:t>Addison´s</a:t>
            </a:r>
            <a:r>
              <a:rPr lang="cs-CZ" sz="2000" dirty="0" smtClean="0">
                <a:solidFill>
                  <a:srgbClr val="FFC000"/>
                </a:solidFill>
              </a:rPr>
              <a:t> </a:t>
            </a:r>
            <a:r>
              <a:rPr lang="cs-CZ" sz="2000" dirty="0" err="1" smtClean="0">
                <a:solidFill>
                  <a:srgbClr val="FFC000"/>
                </a:solidFill>
              </a:rPr>
              <a:t>disease</a:t>
            </a:r>
            <a:r>
              <a:rPr lang="cs-CZ" sz="2000" dirty="0" smtClean="0">
                <a:solidFill>
                  <a:srgbClr val="FFC000"/>
                </a:solidFill>
              </a:rPr>
              <a:t> </a:t>
            </a:r>
            <a:r>
              <a:rPr lang="cs-CZ" sz="2000" dirty="0" smtClean="0"/>
              <a:t>- </a:t>
            </a:r>
            <a:r>
              <a:rPr lang="en-US" sz="2000" dirty="0" smtClean="0"/>
              <a:t>primary </a:t>
            </a:r>
            <a:r>
              <a:rPr lang="en-US" sz="2000" dirty="0"/>
              <a:t>adrenal insufficiency and </a:t>
            </a:r>
            <a:r>
              <a:rPr lang="en-US" sz="2000" dirty="0" err="1"/>
              <a:t>hypocortisolism</a:t>
            </a: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dirty="0" err="1"/>
              <a:t>Caused</a:t>
            </a:r>
            <a:r>
              <a:rPr lang="cs-CZ" sz="2000" dirty="0"/>
              <a:t> by </a:t>
            </a:r>
            <a:r>
              <a:rPr lang="cs-CZ" sz="2000" dirty="0" err="1"/>
              <a:t>autoimmune</a:t>
            </a:r>
            <a:r>
              <a:rPr lang="cs-CZ" sz="2000" dirty="0"/>
              <a:t> </a:t>
            </a:r>
            <a:r>
              <a:rPr lang="cs-CZ" sz="2000" dirty="0" err="1"/>
              <a:t>adrenalitis</a:t>
            </a:r>
            <a:r>
              <a:rPr lang="cs-CZ" sz="2000" dirty="0"/>
              <a:t>, tbc, </a:t>
            </a:r>
            <a:r>
              <a:rPr lang="cs-CZ" sz="2000" dirty="0" err="1"/>
              <a:t>necrosis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adrenals</a:t>
            </a:r>
            <a:r>
              <a:rPr lang="cs-CZ" sz="2000" dirty="0"/>
              <a:t> in </a:t>
            </a:r>
            <a:r>
              <a:rPr lang="cs-CZ" sz="2000" dirty="0" err="1"/>
              <a:t>sepsis</a:t>
            </a:r>
            <a:r>
              <a:rPr lang="cs-CZ" sz="2000" dirty="0"/>
              <a:t>, </a:t>
            </a:r>
            <a:r>
              <a:rPr lang="cs-CZ" sz="2000" dirty="0" err="1"/>
              <a:t>destruction</a:t>
            </a:r>
            <a:r>
              <a:rPr lang="cs-CZ" sz="2000" dirty="0"/>
              <a:t> by </a:t>
            </a:r>
            <a:r>
              <a:rPr lang="cs-CZ" sz="2000" dirty="0" err="1"/>
              <a:t>tumors</a:t>
            </a:r>
            <a:r>
              <a:rPr lang="cs-CZ" sz="2000" dirty="0"/>
              <a:t>,…</a:t>
            </a:r>
          </a:p>
          <a:p>
            <a:pPr>
              <a:defRPr/>
            </a:pPr>
            <a:r>
              <a:rPr lang="cs-CZ" sz="2000" dirty="0" err="1"/>
              <a:t>Weight</a:t>
            </a:r>
            <a:r>
              <a:rPr lang="cs-CZ" sz="2000" dirty="0"/>
              <a:t> </a:t>
            </a:r>
            <a:r>
              <a:rPr lang="cs-CZ" sz="2000" dirty="0" err="1"/>
              <a:t>loss</a:t>
            </a:r>
            <a:r>
              <a:rPr lang="cs-CZ" sz="2000" dirty="0"/>
              <a:t>, </a:t>
            </a:r>
            <a:r>
              <a:rPr lang="cs-CZ" sz="2000" dirty="0" err="1"/>
              <a:t>lethargy</a:t>
            </a:r>
            <a:r>
              <a:rPr lang="cs-CZ" sz="2000" dirty="0"/>
              <a:t>, </a:t>
            </a:r>
            <a:r>
              <a:rPr lang="cs-CZ" sz="2000" dirty="0" err="1"/>
              <a:t>hypotension</a:t>
            </a:r>
            <a:r>
              <a:rPr lang="cs-CZ" sz="2000" dirty="0"/>
              <a:t>, </a:t>
            </a:r>
            <a:r>
              <a:rPr lang="cs-CZ" sz="2000" dirty="0" err="1"/>
              <a:t>pigmentation</a:t>
            </a:r>
            <a:r>
              <a:rPr lang="cs-CZ" sz="2000" dirty="0"/>
              <a:t>, </a:t>
            </a:r>
            <a:r>
              <a:rPr lang="cs-CZ" sz="2000" dirty="0" err="1"/>
              <a:t>hyponatraemia</a:t>
            </a:r>
            <a:endParaRPr lang="cs-CZ" sz="2000" dirty="0"/>
          </a:p>
          <a:p>
            <a:pPr>
              <a:defRPr/>
            </a:pPr>
            <a:endParaRPr lang="cs-CZ" sz="2400" b="1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C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0"/>
    </mc:Choice>
    <mc:Fallback xmlns="">
      <p:transition spd="slow" advTm="10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Thyroid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5256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Hyperthyroidism</a:t>
            </a:r>
            <a:endParaRPr lang="cs-CZ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000" dirty="0"/>
              <a:t>Syndrome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excess</a:t>
            </a:r>
            <a:r>
              <a:rPr lang="cs-CZ" sz="2000" dirty="0"/>
              <a:t> T3 and T4</a:t>
            </a:r>
          </a:p>
          <a:p>
            <a:pPr>
              <a:defRPr/>
            </a:pPr>
            <a:r>
              <a:rPr lang="cs-CZ" sz="2000" dirty="0"/>
              <a:t>Very </a:t>
            </a:r>
            <a:r>
              <a:rPr lang="cs-CZ" sz="2000" dirty="0" err="1"/>
              <a:t>rarely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excess</a:t>
            </a:r>
            <a:r>
              <a:rPr lang="cs-CZ" sz="2000" dirty="0"/>
              <a:t> TSH</a:t>
            </a:r>
          </a:p>
          <a:p>
            <a:pPr>
              <a:defRPr/>
            </a:pPr>
            <a:r>
              <a:rPr lang="cs-CZ" sz="2000" dirty="0" err="1"/>
              <a:t>Caused</a:t>
            </a:r>
            <a:r>
              <a:rPr lang="cs-CZ" sz="2000" dirty="0"/>
              <a:t> by </a:t>
            </a:r>
            <a:r>
              <a:rPr lang="cs-CZ" sz="2000" dirty="0" smtClean="0"/>
              <a:t>Graves-</a:t>
            </a:r>
            <a:r>
              <a:rPr lang="cs-CZ" sz="2000" dirty="0" err="1" smtClean="0"/>
              <a:t>Basedow</a:t>
            </a:r>
            <a:r>
              <a:rPr lang="cs-CZ" sz="2000" dirty="0" smtClean="0"/>
              <a:t> </a:t>
            </a:r>
            <a:r>
              <a:rPr lang="cs-CZ" sz="2000" dirty="0" err="1" smtClean="0"/>
              <a:t>disease</a:t>
            </a:r>
            <a:r>
              <a:rPr lang="cs-CZ" sz="2000" dirty="0" smtClean="0"/>
              <a:t>/</a:t>
            </a:r>
            <a:r>
              <a:rPr lang="cs-CZ" sz="2000" dirty="0" err="1" smtClean="0"/>
              <a:t>thyreoiditis</a:t>
            </a:r>
            <a:r>
              <a:rPr lang="cs-CZ" sz="2000" dirty="0"/>
              <a:t>, in </a:t>
            </a:r>
            <a:r>
              <a:rPr lang="cs-CZ" sz="2000" dirty="0" err="1"/>
              <a:t>which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thyroid</a:t>
            </a:r>
            <a:r>
              <a:rPr lang="cs-CZ" sz="2000" dirty="0"/>
              <a:t> </a:t>
            </a:r>
            <a:r>
              <a:rPr lang="cs-CZ" sz="2000" dirty="0" err="1"/>
              <a:t>stimulating</a:t>
            </a:r>
            <a:r>
              <a:rPr lang="cs-CZ" sz="2000" dirty="0"/>
              <a:t> </a:t>
            </a:r>
            <a:r>
              <a:rPr lang="cs-CZ" sz="2000" dirty="0" err="1"/>
              <a:t>autoantibodies</a:t>
            </a:r>
            <a:r>
              <a:rPr lang="cs-CZ" sz="2000" dirty="0"/>
              <a:t> are </a:t>
            </a:r>
            <a:r>
              <a:rPr lang="cs-CZ" sz="2000" dirty="0" err="1"/>
              <a:t>produced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Rarely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functioning</a:t>
            </a:r>
            <a:r>
              <a:rPr lang="cs-CZ" sz="2000" dirty="0"/>
              <a:t> </a:t>
            </a:r>
            <a:r>
              <a:rPr lang="cs-CZ" sz="2000" dirty="0" err="1"/>
              <a:t>adenoma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toxic</a:t>
            </a:r>
            <a:r>
              <a:rPr lang="cs-CZ" sz="2000" dirty="0"/>
              <a:t> </a:t>
            </a:r>
            <a:r>
              <a:rPr lang="cs-CZ" sz="2000" dirty="0" err="1"/>
              <a:t>nodular</a:t>
            </a:r>
            <a:r>
              <a:rPr lang="cs-CZ" sz="2000" dirty="0"/>
              <a:t> </a:t>
            </a:r>
            <a:r>
              <a:rPr lang="cs-CZ" sz="2000" dirty="0" err="1"/>
              <a:t>goiter</a:t>
            </a: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Hypothyroidism</a:t>
            </a:r>
            <a:r>
              <a:rPr lang="cs-CZ" b="1" dirty="0">
                <a:solidFill>
                  <a:srgbClr val="FFC000"/>
                </a:solidFill>
              </a:rPr>
              <a:t> (</a:t>
            </a:r>
            <a:r>
              <a:rPr lang="cs-CZ" b="1" dirty="0" err="1">
                <a:solidFill>
                  <a:srgbClr val="FFC000"/>
                </a:solidFill>
              </a:rPr>
              <a:t>myxoedema</a:t>
            </a:r>
            <a:r>
              <a:rPr lang="cs-CZ" b="1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000" dirty="0"/>
              <a:t>Syndrome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insufficient</a:t>
            </a:r>
            <a:r>
              <a:rPr lang="cs-CZ" sz="2000" dirty="0"/>
              <a:t> </a:t>
            </a:r>
            <a:r>
              <a:rPr lang="cs-CZ" sz="2000" dirty="0" err="1"/>
              <a:t>circulating</a:t>
            </a:r>
            <a:r>
              <a:rPr lang="cs-CZ" sz="2000" dirty="0"/>
              <a:t> T3 and T4</a:t>
            </a:r>
          </a:p>
          <a:p>
            <a:pPr>
              <a:defRPr/>
            </a:pPr>
            <a:r>
              <a:rPr lang="cs-CZ" sz="2000" dirty="0" err="1"/>
              <a:t>If</a:t>
            </a:r>
            <a:r>
              <a:rPr lang="cs-CZ" sz="2000" dirty="0"/>
              <a:t> </a:t>
            </a:r>
            <a:r>
              <a:rPr lang="cs-CZ" sz="2000" dirty="0" err="1"/>
              <a:t>congenital</a:t>
            </a:r>
            <a:r>
              <a:rPr lang="cs-CZ" sz="2000" dirty="0"/>
              <a:t> , </a:t>
            </a:r>
            <a:r>
              <a:rPr lang="cs-CZ" sz="2000" dirty="0" err="1"/>
              <a:t>causes</a:t>
            </a:r>
            <a:r>
              <a:rPr lang="cs-CZ" sz="2000" dirty="0"/>
              <a:t> </a:t>
            </a:r>
            <a:r>
              <a:rPr lang="cs-CZ" sz="2000" dirty="0" err="1"/>
              <a:t>cretenism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Commonest</a:t>
            </a:r>
            <a:r>
              <a:rPr lang="cs-CZ" sz="2000" dirty="0"/>
              <a:t> cause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Hashimoto´s</a:t>
            </a:r>
            <a:r>
              <a:rPr lang="cs-CZ" sz="2000" dirty="0"/>
              <a:t> </a:t>
            </a:r>
            <a:r>
              <a:rPr lang="cs-CZ" sz="2000" dirty="0" err="1"/>
              <a:t>thyreoiditis</a:t>
            </a:r>
            <a:r>
              <a:rPr lang="cs-CZ" sz="2000" dirty="0"/>
              <a:t> (=</a:t>
            </a:r>
            <a:r>
              <a:rPr lang="cs-CZ" sz="2000" dirty="0" err="1"/>
              <a:t>autoimmune</a:t>
            </a:r>
            <a:r>
              <a:rPr lang="cs-CZ" sz="2000" dirty="0"/>
              <a:t> </a:t>
            </a:r>
            <a:r>
              <a:rPr lang="cs-CZ" sz="2000" dirty="0" err="1"/>
              <a:t>thyreoiditis</a:t>
            </a:r>
            <a:r>
              <a:rPr lang="cs-CZ" sz="2000" dirty="0"/>
              <a:t>)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1"/>
    </mc:Choice>
    <mc:Fallback xmlns="">
      <p:transition spd="slow" advTm="5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rgbClr val="F80012"/>
                </a:solidFill>
              </a:rPr>
              <a:t>Causes</a:t>
            </a:r>
            <a:r>
              <a:rPr lang="cs-CZ" altLang="cs-CZ" dirty="0">
                <a:solidFill>
                  <a:srgbClr val="F80012"/>
                </a:solidFill>
              </a:rPr>
              <a:t> </a:t>
            </a:r>
            <a:r>
              <a:rPr lang="cs-CZ" altLang="cs-CZ" dirty="0" err="1">
                <a:solidFill>
                  <a:srgbClr val="F80012"/>
                </a:solidFill>
              </a:rPr>
              <a:t>of</a:t>
            </a:r>
            <a:r>
              <a:rPr lang="cs-CZ" altLang="cs-CZ" dirty="0">
                <a:solidFill>
                  <a:srgbClr val="F80012"/>
                </a:solidFill>
              </a:rPr>
              <a:t> </a:t>
            </a:r>
            <a:r>
              <a:rPr lang="cs-CZ" altLang="cs-CZ" dirty="0" err="1">
                <a:solidFill>
                  <a:srgbClr val="F80012"/>
                </a:solidFill>
              </a:rPr>
              <a:t>thyreotoxicosis</a:t>
            </a:r>
            <a:endParaRPr lang="cs-CZ" altLang="cs-CZ" dirty="0">
              <a:solidFill>
                <a:srgbClr val="F80012"/>
              </a:solidFill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Primary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associated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with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hyperthyreoidism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Diffuse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toxic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hyperplasia</a:t>
            </a:r>
            <a:r>
              <a:rPr lang="cs-CZ" altLang="cs-CZ" sz="1800" dirty="0"/>
              <a:t> (m. Graves-</a:t>
            </a:r>
            <a:r>
              <a:rPr lang="cs-CZ" altLang="cs-CZ" sz="1800" dirty="0" err="1"/>
              <a:t>Basedow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Hyperfunctional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toxic</a:t>
            </a:r>
            <a:r>
              <a:rPr lang="cs-CZ" altLang="cs-CZ" sz="1800" dirty="0"/>
              <a:t>) </a:t>
            </a:r>
            <a:r>
              <a:rPr lang="cs-CZ" altLang="cs-CZ" sz="1800" dirty="0" err="1"/>
              <a:t>nodulat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goiter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Hyperfunctional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toxic</a:t>
            </a:r>
            <a:r>
              <a:rPr lang="cs-CZ" altLang="cs-CZ" sz="1800" dirty="0"/>
              <a:t>) </a:t>
            </a:r>
            <a:r>
              <a:rPr lang="cs-CZ" altLang="cs-CZ" sz="1800" dirty="0" err="1"/>
              <a:t>adenoma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Hyperfunctional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thyreoidal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carcinoma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Iodine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induced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hyperthyreoidismus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Neonatal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thyreotoxicosis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mothers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m. G-B)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Secondary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associated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with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hypertyreoidismem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TSH </a:t>
            </a:r>
            <a:r>
              <a:rPr lang="cs-CZ" altLang="cs-CZ" sz="1800" dirty="0" err="1"/>
              <a:t>producing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pituitary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adenoma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TRH </a:t>
            </a:r>
            <a:r>
              <a:rPr lang="cs-CZ" altLang="cs-CZ" sz="1800" dirty="0" err="1"/>
              <a:t>overproduction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Without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association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with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hyperthyreoidism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Subacute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granulomatous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thyreoiditis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Chronic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lymphocytic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thyreoiditis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Struma ovarii (</a:t>
            </a:r>
            <a:r>
              <a:rPr lang="cs-CZ" altLang="cs-CZ" sz="1800" dirty="0" err="1"/>
              <a:t>mature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ovarial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teratoma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9"/>
    </mc:Choice>
    <mc:Fallback xmlns="">
      <p:transition spd="slow" advTm="14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err="1">
                <a:solidFill>
                  <a:srgbClr val="F80012"/>
                </a:solidFill>
              </a:rPr>
              <a:t>Hypothyreoidismus</a:t>
            </a:r>
            <a:r>
              <a:rPr lang="cs-CZ" altLang="cs-CZ" sz="2800" dirty="0">
                <a:solidFill>
                  <a:srgbClr val="F80012"/>
                </a:solidFill>
              </a:rPr>
              <a:t>: </a:t>
            </a:r>
            <a:r>
              <a:rPr lang="cs-CZ" altLang="cs-CZ" sz="2400" dirty="0">
                <a:solidFill>
                  <a:srgbClr val="F80012"/>
                </a:solidFill>
              </a:rPr>
              <a:t/>
            </a:r>
            <a:br>
              <a:rPr lang="cs-CZ" altLang="cs-CZ" sz="2400" dirty="0">
                <a:solidFill>
                  <a:srgbClr val="F80012"/>
                </a:solidFill>
              </a:rPr>
            </a:br>
            <a:r>
              <a:rPr lang="cs-CZ" altLang="cs-CZ" sz="2400" dirty="0">
                <a:solidFill>
                  <a:srgbClr val="F80012"/>
                </a:solidFill>
              </a:rPr>
              <a:t>A) </a:t>
            </a:r>
            <a:r>
              <a:rPr lang="cs-CZ" altLang="cs-CZ" sz="2400" dirty="0" err="1">
                <a:solidFill>
                  <a:srgbClr val="F80012"/>
                </a:solidFill>
              </a:rPr>
              <a:t>congenital</a:t>
            </a:r>
            <a:r>
              <a:rPr lang="cs-CZ" altLang="cs-CZ" sz="2400" dirty="0">
                <a:solidFill>
                  <a:srgbClr val="F80012"/>
                </a:solidFill>
              </a:rPr>
              <a:t> -  </a:t>
            </a:r>
            <a:r>
              <a:rPr lang="cs-CZ" altLang="cs-CZ" sz="2400" dirty="0" err="1">
                <a:solidFill>
                  <a:srgbClr val="F80012"/>
                </a:solidFill>
              </a:rPr>
              <a:t>cretenismus</a:t>
            </a:r>
            <a:r>
              <a:rPr lang="cs-CZ" altLang="cs-CZ" sz="2400" dirty="0">
                <a:solidFill>
                  <a:srgbClr val="F80012"/>
                </a:solidFill>
              </a:rPr>
              <a:t> </a:t>
            </a:r>
            <a:br>
              <a:rPr lang="cs-CZ" altLang="cs-CZ" sz="2400" dirty="0">
                <a:solidFill>
                  <a:srgbClr val="F80012"/>
                </a:solidFill>
              </a:rPr>
            </a:br>
            <a:r>
              <a:rPr lang="cs-CZ" altLang="cs-CZ" sz="1800" b="0" dirty="0">
                <a:solidFill>
                  <a:schemeClr val="tx1"/>
                </a:solidFill>
              </a:rPr>
              <a:t>(</a:t>
            </a:r>
            <a:r>
              <a:rPr lang="cs-CZ" altLang="cs-CZ" sz="1800" b="0" dirty="0" err="1">
                <a:solidFill>
                  <a:schemeClr val="tx1"/>
                </a:solidFill>
              </a:rPr>
              <a:t>endemic</a:t>
            </a:r>
            <a:r>
              <a:rPr lang="cs-CZ" altLang="cs-CZ" sz="1800" b="0" dirty="0">
                <a:solidFill>
                  <a:schemeClr val="tx1"/>
                </a:solidFill>
              </a:rPr>
              <a:t> (in </a:t>
            </a:r>
            <a:r>
              <a:rPr lang="cs-CZ" altLang="cs-CZ" sz="1800" b="0" dirty="0" err="1">
                <a:solidFill>
                  <a:schemeClr val="tx1"/>
                </a:solidFill>
              </a:rPr>
              <a:t>iodine</a:t>
            </a: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 err="1">
                <a:solidFill>
                  <a:schemeClr val="tx1"/>
                </a:solidFill>
              </a:rPr>
              <a:t>defficiency</a:t>
            </a:r>
            <a:r>
              <a:rPr lang="cs-CZ" altLang="cs-CZ" sz="1800" b="0" dirty="0">
                <a:solidFill>
                  <a:schemeClr val="tx1"/>
                </a:solidFill>
              </a:rPr>
              <a:t>); </a:t>
            </a:r>
            <a:r>
              <a:rPr lang="cs-CZ" altLang="cs-CZ" sz="1800" b="0" dirty="0" err="1">
                <a:solidFill>
                  <a:schemeClr val="tx1"/>
                </a:solidFill>
              </a:rPr>
              <a:t>sporadic</a:t>
            </a:r>
            <a:r>
              <a:rPr lang="cs-CZ" altLang="cs-CZ" sz="1800" b="0" dirty="0">
                <a:solidFill>
                  <a:schemeClr val="tx1"/>
                </a:solidFill>
              </a:rPr>
              <a:t> (</a:t>
            </a:r>
            <a:r>
              <a:rPr lang="cs-CZ" altLang="cs-CZ" sz="1800" b="0" dirty="0" err="1">
                <a:solidFill>
                  <a:schemeClr val="tx1"/>
                </a:solidFill>
              </a:rPr>
              <a:t>due</a:t>
            </a:r>
            <a:r>
              <a:rPr lang="cs-CZ" altLang="cs-CZ" sz="1800" b="0" dirty="0">
                <a:solidFill>
                  <a:schemeClr val="tx1"/>
                </a:solidFill>
              </a:rPr>
              <a:t> to </a:t>
            </a:r>
            <a:r>
              <a:rPr lang="cs-CZ" altLang="cs-CZ" sz="1800" b="0" dirty="0" err="1">
                <a:solidFill>
                  <a:schemeClr val="tx1"/>
                </a:solidFill>
              </a:rPr>
              <a:t>enzymatic</a:t>
            </a: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 err="1">
                <a:solidFill>
                  <a:schemeClr val="tx1"/>
                </a:solidFill>
              </a:rPr>
              <a:t>defect</a:t>
            </a:r>
            <a:r>
              <a:rPr lang="cs-CZ" altLang="cs-CZ" sz="1800" b="0" dirty="0">
                <a:solidFill>
                  <a:schemeClr val="tx1"/>
                </a:solidFill>
              </a:rPr>
              <a:t>) </a:t>
            </a:r>
            <a:r>
              <a:rPr lang="cs-CZ" altLang="cs-CZ" sz="1800" dirty="0">
                <a:solidFill>
                  <a:srgbClr val="F80012"/>
                </a:solidFill>
              </a:rPr>
              <a:t/>
            </a:r>
            <a:br>
              <a:rPr lang="cs-CZ" altLang="cs-CZ" sz="1800" dirty="0">
                <a:solidFill>
                  <a:srgbClr val="F80012"/>
                </a:solidFill>
              </a:rPr>
            </a:br>
            <a:r>
              <a:rPr lang="cs-CZ" altLang="cs-CZ" sz="2400" dirty="0">
                <a:solidFill>
                  <a:srgbClr val="F80012"/>
                </a:solidFill>
              </a:rPr>
              <a:t>B) </a:t>
            </a:r>
            <a:r>
              <a:rPr lang="cs-CZ" altLang="cs-CZ" sz="2400" dirty="0" err="1">
                <a:solidFill>
                  <a:srgbClr val="F80012"/>
                </a:solidFill>
              </a:rPr>
              <a:t>aquiered</a:t>
            </a:r>
            <a:r>
              <a:rPr lang="cs-CZ" altLang="cs-CZ" sz="2400" dirty="0">
                <a:solidFill>
                  <a:srgbClr val="F80012"/>
                </a:solidFill>
              </a:rPr>
              <a:t> – </a:t>
            </a:r>
            <a:r>
              <a:rPr lang="cs-CZ" altLang="cs-CZ" sz="2400" dirty="0" err="1">
                <a:solidFill>
                  <a:srgbClr val="F80012"/>
                </a:solidFill>
              </a:rPr>
              <a:t>myxoedema</a:t>
            </a:r>
            <a:endParaRPr lang="cs-CZ" altLang="cs-CZ" sz="2400" dirty="0">
              <a:solidFill>
                <a:srgbClr val="F80012"/>
              </a:solidFill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" y="1700213"/>
            <a:ext cx="8229600" cy="51577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Clinical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signs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of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cretenism</a:t>
            </a:r>
            <a:r>
              <a:rPr lang="cs-CZ" altLang="cs-CZ" sz="1800" b="1" dirty="0">
                <a:solidFill>
                  <a:schemeClr val="hlink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Impaired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physical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growth</a:t>
            </a:r>
            <a:r>
              <a:rPr lang="cs-CZ" altLang="cs-CZ" sz="1400" dirty="0"/>
              <a:t> and </a:t>
            </a:r>
            <a:r>
              <a:rPr lang="cs-CZ" altLang="cs-CZ" sz="1400" dirty="0" err="1"/>
              <a:t>mental</a:t>
            </a:r>
            <a:r>
              <a:rPr lang="cs-CZ" altLang="cs-CZ" sz="1400" dirty="0"/>
              <a:t> development, </a:t>
            </a:r>
            <a:r>
              <a:rPr lang="cs-CZ" altLang="cs-CZ" sz="1400" dirty="0" err="1"/>
              <a:t>hypomimic</a:t>
            </a:r>
            <a:r>
              <a:rPr lang="cs-CZ" altLang="cs-CZ" sz="1400" dirty="0"/>
              <a:t> face, </a:t>
            </a:r>
            <a:r>
              <a:rPr lang="cs-CZ" altLang="cs-CZ" sz="1400" dirty="0" err="1"/>
              <a:t>tongue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protrusion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umbilical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hernia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Clinical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signs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of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myxoedema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Accumulation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of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mucosubstances</a:t>
            </a:r>
            <a:r>
              <a:rPr lang="cs-CZ" altLang="cs-CZ" sz="1400" dirty="0"/>
              <a:t> in corium (and </a:t>
            </a:r>
            <a:r>
              <a:rPr lang="cs-CZ" altLang="cs-CZ" sz="1400" dirty="0" err="1"/>
              <a:t>viscerally</a:t>
            </a:r>
            <a:r>
              <a:rPr lang="cs-CZ" altLang="cs-CZ" sz="1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Hypercholesteroĺaemia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accelerated</a:t>
            </a:r>
            <a:r>
              <a:rPr lang="cs-CZ" altLang="cs-CZ" sz="1400" dirty="0"/>
              <a:t> AS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/>
              <a:t>Dry </a:t>
            </a:r>
            <a:r>
              <a:rPr lang="cs-CZ" altLang="cs-CZ" sz="1400" dirty="0" err="1"/>
              <a:t>cold</a:t>
            </a:r>
            <a:r>
              <a:rPr lang="cs-CZ" altLang="cs-CZ" sz="1400" dirty="0"/>
              <a:t> skin, </a:t>
            </a:r>
            <a:r>
              <a:rPr lang="cs-CZ" altLang="cs-CZ" sz="1400" dirty="0" err="1"/>
              <a:t>gruff</a:t>
            </a:r>
            <a:r>
              <a:rPr lang="cs-CZ" altLang="cs-CZ" sz="1400" dirty="0"/>
              <a:t> </a:t>
            </a:r>
            <a:r>
              <a:rPr lang="cs-CZ" altLang="cs-CZ" sz="1400" dirty="0" err="1"/>
              <a:t>voice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muscle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weakness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prone</a:t>
            </a:r>
            <a:r>
              <a:rPr lang="cs-CZ" altLang="cs-CZ" sz="1400" dirty="0"/>
              <a:t> to </a:t>
            </a:r>
            <a:r>
              <a:rPr lang="cs-CZ" altLang="cs-CZ" sz="1400" dirty="0" err="1"/>
              <a:t>hypotermia</a:t>
            </a:r>
            <a:r>
              <a:rPr lang="cs-CZ" altLang="cs-CZ" sz="1400" dirty="0"/>
              <a:t>, dry </a:t>
            </a:r>
            <a:r>
              <a:rPr lang="cs-CZ" altLang="cs-CZ" sz="1400" dirty="0" err="1"/>
              <a:t>hair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brittle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nails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oligo</a:t>
            </a:r>
            <a:r>
              <a:rPr lang="cs-CZ" altLang="cs-CZ" sz="1400" dirty="0"/>
              <a:t> –amenorea, obesity, </a:t>
            </a:r>
            <a:r>
              <a:rPr lang="cs-CZ" altLang="cs-CZ" sz="1400" dirty="0" err="1"/>
              <a:t>psychic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disorders</a:t>
            </a:r>
            <a:r>
              <a:rPr lang="cs-CZ" altLang="cs-CZ" sz="1400" dirty="0"/>
              <a:t> - </a:t>
            </a:r>
            <a:r>
              <a:rPr lang="cs-CZ" altLang="cs-CZ" sz="1400" dirty="0" err="1"/>
              <a:t>depression</a:t>
            </a:r>
            <a:r>
              <a:rPr lang="cs-CZ" altLang="cs-CZ" sz="1400" dirty="0"/>
              <a:t>,….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Coma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with</a:t>
            </a:r>
            <a:r>
              <a:rPr lang="cs-CZ" altLang="cs-CZ" sz="1400" dirty="0"/>
              <a:t> </a:t>
            </a:r>
            <a:r>
              <a:rPr lang="cs-CZ" altLang="cs-CZ" sz="1400" dirty="0" err="1"/>
              <a:t>hypothermia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circulaton</a:t>
            </a:r>
            <a:r>
              <a:rPr lang="cs-CZ" altLang="cs-CZ" sz="1400" dirty="0"/>
              <a:t> </a:t>
            </a:r>
            <a:r>
              <a:rPr lang="cs-CZ" altLang="cs-CZ" sz="1400" dirty="0" err="1"/>
              <a:t>failure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Causes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Primary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Developmental</a:t>
            </a:r>
            <a:r>
              <a:rPr lang="cs-CZ" altLang="cs-CZ" sz="1400" dirty="0"/>
              <a:t> (</a:t>
            </a:r>
            <a:r>
              <a:rPr lang="cs-CZ" altLang="cs-CZ" sz="1400" dirty="0" err="1"/>
              <a:t>dysgenesis</a:t>
            </a:r>
            <a:r>
              <a:rPr lang="cs-CZ" altLang="cs-CZ" sz="1400" dirty="0"/>
              <a:t>: </a:t>
            </a:r>
            <a:r>
              <a:rPr lang="cs-CZ" altLang="cs-CZ" sz="1400" dirty="0" err="1"/>
              <a:t>mutation</a:t>
            </a:r>
            <a:r>
              <a:rPr lang="cs-CZ" altLang="cs-CZ" sz="1400" dirty="0"/>
              <a:t> in </a:t>
            </a:r>
            <a:r>
              <a:rPr lang="cs-CZ" altLang="cs-CZ" sz="1400" dirty="0" err="1"/>
              <a:t>genes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for</a:t>
            </a:r>
            <a:r>
              <a:rPr lang="cs-CZ" altLang="cs-CZ" sz="1400" dirty="0"/>
              <a:t> TSH-receptor, TTF)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Genetically</a:t>
            </a:r>
            <a:r>
              <a:rPr lang="cs-CZ" altLang="cs-CZ" sz="1400" dirty="0"/>
              <a:t> </a:t>
            </a:r>
            <a:r>
              <a:rPr lang="cs-CZ" altLang="cs-CZ" sz="1400" dirty="0" err="1"/>
              <a:t>caused</a:t>
            </a:r>
            <a:r>
              <a:rPr lang="cs-CZ" altLang="cs-CZ" sz="1400" dirty="0"/>
              <a:t> resistence to </a:t>
            </a:r>
            <a:r>
              <a:rPr lang="cs-CZ" altLang="cs-CZ" sz="1400" dirty="0" err="1"/>
              <a:t>thyreoidal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hormones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Surgical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ablation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radiation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Autoimmunne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thyreoiditis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Iodine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deficiency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Congenital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biosynthetical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defect</a:t>
            </a:r>
            <a:r>
              <a:rPr lang="cs-CZ" altLang="cs-CZ" sz="1400" dirty="0"/>
              <a:t> (</a:t>
            </a:r>
            <a:r>
              <a:rPr lang="cs-CZ" altLang="cs-CZ" sz="1400" dirty="0" err="1"/>
              <a:t>dyshormonogenetic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goiter</a:t>
            </a:r>
            <a:r>
              <a:rPr lang="cs-CZ" altLang="cs-CZ" sz="1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Drugs</a:t>
            </a:r>
            <a:r>
              <a:rPr lang="cs-CZ" altLang="cs-CZ" sz="1400" dirty="0"/>
              <a:t> – </a:t>
            </a:r>
            <a:r>
              <a:rPr lang="cs-CZ" altLang="cs-CZ" sz="1400" dirty="0" err="1"/>
              <a:t>thyreostatic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Secundary</a:t>
            </a:r>
            <a:r>
              <a:rPr lang="cs-CZ" altLang="cs-CZ" sz="1600" b="1" dirty="0">
                <a:solidFill>
                  <a:schemeClr val="hlink"/>
                </a:solidFill>
              </a:rPr>
              <a:t> and </a:t>
            </a:r>
            <a:r>
              <a:rPr lang="cs-CZ" altLang="cs-CZ" sz="1600" b="1" dirty="0" err="1">
                <a:solidFill>
                  <a:schemeClr val="hlink"/>
                </a:solidFill>
              </a:rPr>
              <a:t>tertiary</a:t>
            </a:r>
            <a:r>
              <a:rPr lang="cs-CZ" altLang="cs-CZ" sz="1600" dirty="0">
                <a:solidFill>
                  <a:schemeClr val="hlink"/>
                </a:solidFill>
              </a:rPr>
              <a:t> (</a:t>
            </a:r>
            <a:r>
              <a:rPr lang="cs-CZ" altLang="cs-CZ" sz="1600" dirty="0" err="1">
                <a:solidFill>
                  <a:schemeClr val="hlink"/>
                </a:solidFill>
              </a:rPr>
              <a:t>hypothalamic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  <a:r>
              <a:rPr lang="cs-CZ" altLang="cs-CZ" sz="1600" dirty="0" err="1">
                <a:solidFill>
                  <a:schemeClr val="hlink"/>
                </a:solidFill>
              </a:rPr>
              <a:t>anf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  <a:r>
              <a:rPr lang="cs-CZ" altLang="cs-CZ" sz="1600" dirty="0" err="1">
                <a:solidFill>
                  <a:schemeClr val="hlink"/>
                </a:solidFill>
              </a:rPr>
              <a:t>hypophyseal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  <a:r>
              <a:rPr lang="cs-CZ" altLang="cs-CZ" sz="1600" dirty="0" err="1">
                <a:solidFill>
                  <a:schemeClr val="hlink"/>
                </a:solidFill>
              </a:rPr>
              <a:t>reasons</a:t>
            </a:r>
            <a:r>
              <a:rPr lang="cs-CZ" altLang="cs-CZ" sz="1600" dirty="0">
                <a:solidFill>
                  <a:schemeClr val="hlink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chemeClr val="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99"/>
    </mc:Choice>
    <mc:Fallback xmlns="">
      <p:transition spd="slow" advTm="17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8129587" cy="6078537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"/>
    </mc:Choice>
    <mc:Fallback xmlns="">
      <p:transition spd="slow" advTm="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1138"/>
            <a:ext cx="8496300" cy="636905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2"/>
    </mc:Choice>
    <mc:Fallback xmlns="">
      <p:transition spd="slow" advTm="4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>M. Graves-</a:t>
            </a:r>
            <a:r>
              <a:rPr lang="cs-CZ" altLang="cs-CZ" sz="3200" dirty="0" err="1">
                <a:solidFill>
                  <a:srgbClr val="F80012"/>
                </a:solidFill>
              </a:rPr>
              <a:t>Basedow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br>
              <a:rPr lang="cs-CZ" altLang="cs-CZ" sz="3200" dirty="0">
                <a:solidFill>
                  <a:srgbClr val="F80012"/>
                </a:solidFill>
              </a:rPr>
            </a:br>
            <a:r>
              <a:rPr lang="cs-CZ" altLang="cs-CZ" sz="2400" dirty="0">
                <a:solidFill>
                  <a:srgbClr val="F80012"/>
                </a:solidFill>
              </a:rPr>
              <a:t>(</a:t>
            </a:r>
            <a:r>
              <a:rPr lang="cs-CZ" altLang="cs-CZ" sz="2400" dirty="0" err="1">
                <a:solidFill>
                  <a:srgbClr val="F80012"/>
                </a:solidFill>
              </a:rPr>
              <a:t>diffuse</a:t>
            </a:r>
            <a:r>
              <a:rPr lang="cs-CZ" altLang="cs-CZ" sz="2400" dirty="0">
                <a:solidFill>
                  <a:srgbClr val="F80012"/>
                </a:solidFill>
              </a:rPr>
              <a:t> </a:t>
            </a:r>
            <a:r>
              <a:rPr lang="cs-CZ" altLang="cs-CZ" sz="2400" dirty="0" err="1">
                <a:solidFill>
                  <a:srgbClr val="F80012"/>
                </a:solidFill>
              </a:rPr>
              <a:t>parenchymatous</a:t>
            </a:r>
            <a:r>
              <a:rPr lang="cs-CZ" altLang="cs-CZ" sz="2400" dirty="0">
                <a:solidFill>
                  <a:srgbClr val="F80012"/>
                </a:solidFill>
              </a:rPr>
              <a:t> </a:t>
            </a:r>
            <a:r>
              <a:rPr lang="cs-CZ" altLang="cs-CZ" sz="2400" dirty="0" err="1">
                <a:solidFill>
                  <a:srgbClr val="F80012"/>
                </a:solidFill>
              </a:rPr>
              <a:t>toxic</a:t>
            </a:r>
            <a:r>
              <a:rPr lang="cs-CZ" altLang="cs-CZ" sz="2400" dirty="0">
                <a:solidFill>
                  <a:srgbClr val="F80012"/>
                </a:solidFill>
              </a:rPr>
              <a:t> (</a:t>
            </a:r>
            <a:r>
              <a:rPr lang="cs-CZ" altLang="cs-CZ" sz="2400" dirty="0" err="1">
                <a:solidFill>
                  <a:srgbClr val="F80012"/>
                </a:solidFill>
              </a:rPr>
              <a:t>hyperfunctional</a:t>
            </a:r>
            <a:r>
              <a:rPr lang="cs-CZ" altLang="cs-CZ" sz="2400" dirty="0">
                <a:solidFill>
                  <a:srgbClr val="F80012"/>
                </a:solidFill>
              </a:rPr>
              <a:t>) </a:t>
            </a:r>
            <a:r>
              <a:rPr lang="cs-CZ" altLang="cs-CZ" sz="2400" dirty="0" err="1">
                <a:solidFill>
                  <a:srgbClr val="F80012"/>
                </a:solidFill>
              </a:rPr>
              <a:t>goitre</a:t>
            </a:r>
            <a:r>
              <a:rPr lang="cs-CZ" altLang="cs-CZ" sz="2400" dirty="0">
                <a:solidFill>
                  <a:srgbClr val="F80012"/>
                </a:solidFill>
              </a:rPr>
              <a:t>) 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F˃M, 2nd to 4th </a:t>
            </a:r>
            <a:r>
              <a:rPr lang="cs-CZ" altLang="cs-CZ" sz="2400" dirty="0" err="1"/>
              <a:t>decade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genetically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predisposed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Autoimmune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disease</a:t>
            </a:r>
            <a:r>
              <a:rPr lang="cs-CZ" altLang="cs-CZ" sz="2400" dirty="0"/>
              <a:t>: </a:t>
            </a:r>
            <a:r>
              <a:rPr lang="cs-CZ" altLang="cs-CZ" sz="2400" dirty="0" err="1"/>
              <a:t>stimulating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autoantibodies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against</a:t>
            </a:r>
            <a:r>
              <a:rPr lang="cs-CZ" altLang="cs-CZ" sz="2400" dirty="0"/>
              <a:t> TSH receptor </a:t>
            </a:r>
          </a:p>
          <a:p>
            <a:pPr eaLnBrk="1" hangingPunct="1">
              <a:defRPr/>
            </a:pPr>
            <a:r>
              <a:rPr lang="cs-CZ" altLang="cs-CZ" sz="2400" dirty="0" err="1"/>
              <a:t>Hyperthyreoidism+infiltrative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ophtalmopathy-exophthalmos</a:t>
            </a:r>
            <a:r>
              <a:rPr lang="cs-CZ" altLang="cs-CZ" sz="2400" dirty="0"/>
              <a:t> (T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oedema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GAGs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adipocytes</a:t>
            </a:r>
            <a:r>
              <a:rPr lang="cs-CZ" altLang="cs-CZ" sz="2400" dirty="0"/>
              <a:t>) +(</a:t>
            </a:r>
            <a:r>
              <a:rPr lang="cs-CZ" altLang="cs-CZ" sz="2400" dirty="0" err="1"/>
              <a:t>pretibial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myxoedema</a:t>
            </a:r>
            <a:r>
              <a:rPr lang="cs-CZ" altLang="cs-CZ" sz="2400" dirty="0"/>
              <a:t>)</a:t>
            </a:r>
          </a:p>
          <a:p>
            <a:pPr eaLnBrk="1" hangingPunct="1">
              <a:defRPr/>
            </a:pPr>
            <a:r>
              <a:rPr lang="cs-CZ" altLang="cs-CZ" sz="2400" dirty="0" err="1"/>
              <a:t>Diffuse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hypertrophy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hyperplasia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„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many </a:t>
            </a:r>
            <a:r>
              <a:rPr lang="cs-CZ" altLang="cs-CZ" sz="2400" dirty="0" err="1"/>
              <a:t>follicular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little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colloid</a:t>
            </a:r>
            <a:r>
              <a:rPr lang="cs-CZ" altLang="cs-CZ" sz="2400" dirty="0"/>
              <a:t>“</a:t>
            </a:r>
          </a:p>
          <a:p>
            <a:pPr eaLnBrk="1" hangingPunct="1">
              <a:defRPr/>
            </a:pPr>
            <a:r>
              <a:rPr lang="cs-CZ" altLang="cs-CZ" sz="2400" dirty="0" err="1"/>
              <a:t>Surgical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removal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radioiodine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ablation</a:t>
            </a: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41"/>
    </mc:Choice>
    <mc:Fallback xmlns="">
      <p:transition spd="slow" advTm="10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rgbClr val="F80012"/>
                </a:solidFill>
              </a:rPr>
              <a:t>Thyroiditis</a:t>
            </a:r>
            <a:endParaRPr lang="cs-CZ" altLang="cs-CZ" dirty="0">
              <a:solidFill>
                <a:srgbClr val="F80012"/>
              </a:solidFill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557338"/>
            <a:ext cx="8229600" cy="5903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Chronic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autoimmune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lymphocytic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thyroiditis</a:t>
            </a:r>
            <a:r>
              <a:rPr lang="cs-CZ" altLang="cs-CZ" sz="2400" b="1" dirty="0">
                <a:solidFill>
                  <a:schemeClr val="hlink"/>
                </a:solidFill>
              </a:rPr>
              <a:t> (</a:t>
            </a:r>
            <a:r>
              <a:rPr lang="cs-CZ" altLang="cs-CZ" sz="2400" b="1" dirty="0" err="1">
                <a:solidFill>
                  <a:schemeClr val="hlink"/>
                </a:solidFill>
              </a:rPr>
              <a:t>Hashimoto´s</a:t>
            </a:r>
            <a:r>
              <a:rPr lang="cs-CZ" altLang="cs-CZ" sz="24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F:M = 10:1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Genetic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predisposition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CD8+ </a:t>
            </a:r>
            <a:r>
              <a:rPr lang="cs-CZ" altLang="cs-CZ" sz="2400" dirty="0" err="1"/>
              <a:t>cytotoxic</a:t>
            </a:r>
            <a:r>
              <a:rPr lang="cs-CZ" altLang="cs-CZ" sz="2400" dirty="0"/>
              <a:t> T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mediated</a:t>
            </a:r>
            <a:r>
              <a:rPr lang="cs-CZ" altLang="cs-CZ" sz="2400" dirty="0"/>
              <a:t>  cell </a:t>
            </a:r>
            <a:r>
              <a:rPr lang="cs-CZ" altLang="cs-CZ" sz="2400" dirty="0" err="1"/>
              <a:t>death</a:t>
            </a:r>
            <a:r>
              <a:rPr lang="cs-CZ" altLang="cs-CZ" sz="2400" dirty="0"/>
              <a:t>; </a:t>
            </a:r>
            <a:r>
              <a:rPr lang="cs-CZ" altLang="cs-CZ" sz="2400" dirty="0" err="1"/>
              <a:t>cytokines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mediated</a:t>
            </a:r>
            <a:r>
              <a:rPr lang="cs-CZ" altLang="cs-CZ" sz="2400" dirty="0"/>
              <a:t> cell </a:t>
            </a:r>
            <a:r>
              <a:rPr lang="cs-CZ" altLang="cs-CZ" sz="2400" dirty="0" err="1"/>
              <a:t>death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Autoantibodies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against</a:t>
            </a:r>
            <a:r>
              <a:rPr lang="cs-CZ" altLang="cs-CZ" sz="2400" dirty="0"/>
              <a:t> TSH receptor, </a:t>
            </a:r>
            <a:r>
              <a:rPr lang="cs-CZ" altLang="cs-CZ" sz="2400" dirty="0" err="1"/>
              <a:t>thyreoglobulin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peroxidase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antibody-dependent</a:t>
            </a:r>
            <a:r>
              <a:rPr lang="cs-CZ" altLang="cs-CZ" sz="2400" dirty="0"/>
              <a:t> cell-</a:t>
            </a:r>
            <a:r>
              <a:rPr lang="cs-CZ" altLang="cs-CZ" sz="2400" dirty="0" err="1"/>
              <a:t>mediated</a:t>
            </a:r>
            <a:r>
              <a:rPr lang="cs-CZ" altLang="cs-CZ" sz="2400" dirty="0"/>
              <a:t> cytotoxicity (ADCC)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Enlarged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thyroid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lymphoplasmocytic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infiltrate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lymphatic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follicles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oncocytic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transformation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thyreocytes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fibrotisation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Often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assoc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with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other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autoimmune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diseases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Increased</a:t>
            </a:r>
            <a:r>
              <a:rPr lang="cs-CZ" altLang="cs-CZ" sz="2400" dirty="0"/>
              <a:t> risk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lymphoma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MALToma</a:t>
            </a:r>
            <a:r>
              <a:rPr lang="cs-CZ" altLang="cs-CZ" sz="2400" dirty="0"/>
              <a:t>) and </a:t>
            </a:r>
            <a:r>
              <a:rPr lang="cs-CZ" altLang="cs-CZ" sz="2400" dirty="0" err="1"/>
              <a:t>carcinom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thyroid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86"/>
    </mc:Choice>
    <mc:Fallback xmlns="">
      <p:transition spd="slow" advTm="10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750" y="11255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Pituitary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gland</a:t>
            </a: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Thyroid</a:t>
            </a: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400" b="1" smtClean="0">
                <a:solidFill>
                  <a:srgbClr val="FFC000"/>
                </a:solidFill>
              </a:rPr>
              <a:t>Parathyroid</a:t>
            </a: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Adrenal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gland</a:t>
            </a: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Endocrine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pancreas</a:t>
            </a:r>
            <a:endParaRPr lang="cs-CZ" sz="2400" b="1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6"/>
    </mc:Choice>
    <mc:Fallback xmlns="">
      <p:transition spd="slow" advTm="7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>
                <a:solidFill>
                  <a:srgbClr val="F80012"/>
                </a:solidFill>
              </a:rPr>
              <a:t>Thyroiditis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Subacute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granulomatous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thyroiditis</a:t>
            </a:r>
            <a:r>
              <a:rPr lang="cs-CZ" altLang="cs-CZ" sz="2000" b="1" dirty="0">
                <a:solidFill>
                  <a:schemeClr val="hlink"/>
                </a:solidFill>
              </a:rPr>
              <a:t> (de </a:t>
            </a:r>
            <a:r>
              <a:rPr lang="cs-CZ" altLang="cs-CZ" sz="2000" b="1" dirty="0" err="1">
                <a:solidFill>
                  <a:schemeClr val="hlink"/>
                </a:solidFill>
              </a:rPr>
              <a:t>Quervainova</a:t>
            </a:r>
            <a:r>
              <a:rPr lang="cs-CZ" altLang="cs-CZ" sz="20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F:M = 3-5:1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virus-</a:t>
            </a:r>
            <a:r>
              <a:rPr lang="cs-CZ" altLang="cs-CZ" sz="2000" dirty="0" err="1"/>
              <a:t>induced</a:t>
            </a:r>
            <a:r>
              <a:rPr lang="cs-CZ" altLang="cs-CZ" sz="2000" dirty="0"/>
              <a:t> host </a:t>
            </a:r>
            <a:r>
              <a:rPr lang="cs-CZ" altLang="cs-CZ" sz="2000" dirty="0" err="1"/>
              <a:t>tisuue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damage</a:t>
            </a:r>
            <a:r>
              <a:rPr lang="cs-CZ" altLang="cs-CZ" sz="2000" dirty="0"/>
              <a:t>?  </a:t>
            </a:r>
            <a:r>
              <a:rPr lang="cs-CZ" altLang="cs-CZ" sz="2000" dirty="0" err="1"/>
              <a:t>cytotoxic</a:t>
            </a:r>
            <a:r>
              <a:rPr lang="cs-CZ" altLang="cs-CZ" sz="2000" dirty="0"/>
              <a:t> T </a:t>
            </a:r>
            <a:r>
              <a:rPr lang="cs-CZ" altLang="cs-CZ" sz="2000" dirty="0" err="1"/>
              <a:t>lymphocytes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Painfully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enlarged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thyroid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fever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fairly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abrupt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onset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Focal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disruptions</a:t>
            </a:r>
            <a:r>
              <a:rPr lang="cs-CZ" altLang="cs-CZ" sz="2000" dirty="0"/>
              <a:t> nad </a:t>
            </a:r>
            <a:r>
              <a:rPr lang="cs-CZ" altLang="cs-CZ" sz="2000" dirty="0" err="1"/>
              <a:t>necroses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follicules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granulocytic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granulomatous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reactions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fibrotisation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0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Chronic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sclerosing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thyroiditis</a:t>
            </a:r>
            <a:r>
              <a:rPr lang="cs-CZ" altLang="cs-CZ" sz="2000" b="1" dirty="0">
                <a:solidFill>
                  <a:schemeClr val="hlink"/>
                </a:solidFill>
              </a:rPr>
              <a:t> (</a:t>
            </a:r>
            <a:r>
              <a:rPr lang="cs-CZ" altLang="cs-CZ" sz="2000" b="1" dirty="0" err="1">
                <a:solidFill>
                  <a:schemeClr val="hlink"/>
                </a:solidFill>
              </a:rPr>
              <a:t>Riedl´s</a:t>
            </a:r>
            <a:r>
              <a:rPr lang="cs-CZ" altLang="cs-CZ" sz="20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Fibrotising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inflammation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involving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thyroid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also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surrounding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tissues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organs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stenosis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trachea, </a:t>
            </a:r>
            <a:r>
              <a:rPr lang="cs-CZ" altLang="cs-CZ" sz="2000" dirty="0" err="1"/>
              <a:t>paresis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n. </a:t>
            </a:r>
            <a:r>
              <a:rPr lang="cs-CZ" altLang="cs-CZ" sz="2000" dirty="0" err="1"/>
              <a:t>recurrens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hypothyroidism</a:t>
            </a:r>
            <a:r>
              <a:rPr lang="cs-CZ" altLang="cs-CZ" sz="2000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Systemic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connective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tissue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disease</a:t>
            </a:r>
            <a:r>
              <a:rPr lang="cs-CZ" altLang="cs-CZ" sz="2000" dirty="0"/>
              <a:t> (IgG4 </a:t>
            </a:r>
            <a:r>
              <a:rPr lang="cs-CZ" altLang="cs-CZ" sz="2000" dirty="0" err="1"/>
              <a:t>assoc</a:t>
            </a:r>
            <a:r>
              <a:rPr lang="cs-CZ" altLang="cs-CZ" sz="2000" dirty="0"/>
              <a:t>.?), </a:t>
            </a:r>
            <a:r>
              <a:rPr lang="cs-CZ" altLang="cs-CZ" sz="2000" dirty="0" err="1"/>
              <a:t>fibrotising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Hashimoto´s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thyroiditis</a:t>
            </a:r>
            <a:r>
              <a:rPr lang="cs-CZ" altLang="cs-CZ" sz="2000" dirty="0"/>
              <a:t>?, </a:t>
            </a:r>
            <a:r>
              <a:rPr lang="cs-CZ" altLang="cs-CZ" sz="2000" dirty="0" err="1"/>
              <a:t>idiopathic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fibrosis</a:t>
            </a:r>
            <a:r>
              <a:rPr lang="cs-CZ" altLang="cs-CZ" sz="2000" dirty="0"/>
              <a:t>?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Subacute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lymphocytic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thyroiditis</a:t>
            </a:r>
            <a:r>
              <a:rPr lang="cs-CZ" altLang="cs-CZ" sz="2000" b="1" dirty="0">
                <a:solidFill>
                  <a:schemeClr val="hlink"/>
                </a:solidFill>
              </a:rPr>
              <a:t> (</a:t>
            </a:r>
            <a:r>
              <a:rPr lang="cs-CZ" altLang="cs-CZ" sz="2000" b="1" dirty="0" err="1">
                <a:solidFill>
                  <a:schemeClr val="hlink"/>
                </a:solidFill>
              </a:rPr>
              <a:t>often</a:t>
            </a:r>
            <a:r>
              <a:rPr lang="cs-CZ" altLang="cs-CZ" sz="2000" b="1" dirty="0">
                <a:solidFill>
                  <a:schemeClr val="hlink"/>
                </a:solidFill>
              </a:rPr>
              <a:t> post </a:t>
            </a:r>
            <a:r>
              <a:rPr lang="cs-CZ" altLang="cs-CZ" sz="2000" b="1" dirty="0" err="1">
                <a:solidFill>
                  <a:schemeClr val="hlink"/>
                </a:solidFill>
              </a:rPr>
              <a:t>partum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thyroiditis</a:t>
            </a:r>
            <a:r>
              <a:rPr lang="cs-CZ" altLang="cs-CZ" sz="2000" b="1" dirty="0">
                <a:solidFill>
                  <a:schemeClr val="hlink"/>
                </a:solidFill>
              </a:rPr>
              <a:t>)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91"/>
    </mc:Choice>
    <mc:Fallback xmlns="">
      <p:transition spd="slow" advTm="9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rgbClr val="F80012"/>
                </a:solidFill>
              </a:rPr>
              <a:t>Chronic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autoimmune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lymphocytic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thyroiditis</a:t>
            </a:r>
            <a:r>
              <a:rPr lang="cs-CZ" altLang="cs-CZ" sz="3200" dirty="0">
                <a:solidFill>
                  <a:srgbClr val="F80012"/>
                </a:solidFill>
              </a:rPr>
              <a:t/>
            </a:r>
            <a:br>
              <a:rPr lang="cs-CZ" altLang="cs-CZ" sz="3200" dirty="0">
                <a:solidFill>
                  <a:srgbClr val="F80012"/>
                </a:solidFill>
              </a:rPr>
            </a:br>
            <a:r>
              <a:rPr lang="cs-CZ" altLang="cs-CZ" sz="3200" dirty="0">
                <a:solidFill>
                  <a:srgbClr val="F80012"/>
                </a:solidFill>
              </a:rPr>
              <a:t>(</a:t>
            </a:r>
            <a:r>
              <a:rPr lang="cs-CZ" altLang="cs-CZ" sz="3200" dirty="0" err="1">
                <a:solidFill>
                  <a:srgbClr val="F80012"/>
                </a:solidFill>
              </a:rPr>
              <a:t>Hashimoto´s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thyroiditis</a:t>
            </a:r>
            <a:r>
              <a:rPr lang="cs-CZ" altLang="cs-CZ" sz="3200" dirty="0">
                <a:solidFill>
                  <a:srgbClr val="F80012"/>
                </a:solidFill>
              </a:rPr>
              <a:t>)</a:t>
            </a:r>
          </a:p>
        </p:txBody>
      </p:sp>
      <p:pic>
        <p:nvPicPr>
          <p:cNvPr id="26627" name="Picture 7" descr="CLP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92375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8" descr="folikly ŠŽ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92375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6"/>
    </mc:Choice>
    <mc:Fallback xmlns="">
      <p:transition spd="slow" advTm="1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rgbClr val="F80012"/>
                </a:solidFill>
              </a:rPr>
              <a:t>Sclerosing</a:t>
            </a:r>
            <a:r>
              <a:rPr lang="cs-CZ" altLang="cs-CZ" sz="3600" dirty="0">
                <a:solidFill>
                  <a:srgbClr val="F80012"/>
                </a:solidFill>
              </a:rPr>
              <a:t> </a:t>
            </a:r>
            <a:r>
              <a:rPr lang="cs-CZ" altLang="cs-CZ" sz="3600" dirty="0" err="1">
                <a:solidFill>
                  <a:srgbClr val="F80012"/>
                </a:solidFill>
              </a:rPr>
              <a:t>lesions</a:t>
            </a:r>
            <a:r>
              <a:rPr lang="cs-CZ" altLang="cs-CZ" sz="3600" dirty="0">
                <a:solidFill>
                  <a:srgbClr val="F80012"/>
                </a:solidFill>
              </a:rPr>
              <a:t> </a:t>
            </a:r>
            <a:r>
              <a:rPr lang="cs-CZ" altLang="cs-CZ" sz="3600" dirty="0" err="1">
                <a:solidFill>
                  <a:srgbClr val="F80012"/>
                </a:solidFill>
              </a:rPr>
              <a:t>associated</a:t>
            </a:r>
            <a:r>
              <a:rPr lang="cs-CZ" altLang="cs-CZ" sz="3600" dirty="0">
                <a:solidFill>
                  <a:srgbClr val="F80012"/>
                </a:solidFill>
              </a:rPr>
              <a:t> </a:t>
            </a:r>
            <a:r>
              <a:rPr lang="cs-CZ" altLang="cs-CZ" sz="3600" dirty="0" err="1">
                <a:solidFill>
                  <a:srgbClr val="F80012"/>
                </a:solidFill>
              </a:rPr>
              <a:t>with</a:t>
            </a:r>
            <a:r>
              <a:rPr lang="cs-CZ" altLang="cs-CZ" sz="3600" dirty="0">
                <a:solidFill>
                  <a:srgbClr val="F80012"/>
                </a:solidFill>
              </a:rPr>
              <a:t> IgG4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Autoimmune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pancreatitia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Sclerosing</a:t>
            </a:r>
            <a:r>
              <a:rPr lang="cs-CZ" altLang="cs-CZ" sz="2000" dirty="0"/>
              <a:t> cholangitis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Lymphoplasmocytic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sclerosing</a:t>
            </a:r>
            <a:r>
              <a:rPr lang="cs-CZ" altLang="cs-CZ" sz="2000" dirty="0"/>
              <a:t> cholecystitis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Sclerosing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sialoadenitis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Idiopathic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retroperitoneal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fibrosis</a:t>
            </a:r>
            <a:r>
              <a:rPr lang="cs-CZ" altLang="cs-CZ" sz="2000" dirty="0"/>
              <a:t> (M. </a:t>
            </a:r>
            <a:r>
              <a:rPr lang="cs-CZ" altLang="cs-CZ" sz="2000" dirty="0" err="1"/>
              <a:t>Ormond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Inflammatory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pseudotumor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liver, </a:t>
            </a:r>
            <a:r>
              <a:rPr lang="cs-CZ" altLang="cs-CZ" sz="2000" dirty="0" err="1"/>
              <a:t>lung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pituitary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gland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Tubulointerstitial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nephritis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assoc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Interstitial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pneumonia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assoc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err="1"/>
              <a:t>Sclerosing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prostatitis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rgbClr val="FFC000"/>
                </a:solidFill>
              </a:rPr>
              <a:t>Sclerosing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</a:rPr>
              <a:t>thyreoiditis</a:t>
            </a:r>
            <a:endParaRPr lang="cs-CZ" altLang="cs-CZ" sz="20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M</a:t>
            </a:r>
            <a:r>
              <a:rPr lang="en-US" altLang="cs-CZ" sz="2000" dirty="0"/>
              <a:t>&gt;</a:t>
            </a:r>
            <a:r>
              <a:rPr lang="cs-CZ" altLang="cs-CZ" sz="2000" dirty="0"/>
              <a:t>F; </a:t>
            </a:r>
            <a:r>
              <a:rPr lang="cs-CZ" altLang="cs-CZ" sz="2000" dirty="0" err="1"/>
              <a:t>immunosuppressive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therapy</a:t>
            </a:r>
            <a:r>
              <a:rPr lang="cs-CZ" altLang="cs-CZ" sz="2000" dirty="0"/>
              <a:t> response (</a:t>
            </a:r>
            <a:r>
              <a:rPr lang="cs-CZ" altLang="cs-CZ" sz="2000" dirty="0" err="1"/>
              <a:t>steroids</a:t>
            </a:r>
            <a:r>
              <a:rPr lang="cs-CZ" altLang="cs-CZ" sz="2000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Imitation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neoplastic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lesions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Sclerosing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lesions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lymphoplasmocytic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infiltrates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irregular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fibrotisation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obliterative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phlebitis</a:t>
            </a:r>
            <a:r>
              <a:rPr lang="cs-CZ" altLang="cs-CZ" sz="2000" dirty="0"/>
              <a:t>, IgG4+ plasma </a:t>
            </a:r>
            <a:r>
              <a:rPr lang="cs-CZ" altLang="cs-CZ" sz="2000" dirty="0" err="1"/>
              <a:t>cells</a:t>
            </a:r>
            <a:r>
              <a:rPr lang="cs-CZ" altLang="cs-CZ" sz="2000" dirty="0"/>
              <a:t>.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Increased</a:t>
            </a:r>
            <a:r>
              <a:rPr lang="cs-CZ" altLang="cs-CZ" sz="2000" dirty="0"/>
              <a:t> risk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lymphoma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5"/>
    </mc:Choice>
    <mc:Fallback xmlns="">
      <p:transition spd="slow" advTm="6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Goitre</a:t>
            </a:r>
            <a:r>
              <a:rPr lang="cs-CZ" dirty="0">
                <a:solidFill>
                  <a:srgbClr val="FF0000"/>
                </a:solidFill>
              </a:rPr>
              <a:t>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3200" dirty="0">
                <a:solidFill>
                  <a:srgbClr val="FF0000"/>
                </a:solidFill>
              </a:rPr>
              <a:t>(</a:t>
            </a:r>
            <a:r>
              <a:rPr lang="cs-CZ" sz="3200" dirty="0" err="1">
                <a:solidFill>
                  <a:srgbClr val="FF0000"/>
                </a:solidFill>
              </a:rPr>
              <a:t>enlargement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of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the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whole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gland</a:t>
            </a:r>
            <a:r>
              <a:rPr lang="cs-CZ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Parenchymatous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goitre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i="1" dirty="0" err="1">
                <a:solidFill>
                  <a:srgbClr val="FFC000"/>
                </a:solidFill>
              </a:rPr>
              <a:t>vs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colloid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goitre</a:t>
            </a: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Diffuse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vs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nodular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goitre</a:t>
            </a: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Hypofunctional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vs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hyperfunctional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vs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eufunctional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Aetiology</a:t>
            </a:r>
            <a:endParaRPr lang="cs-CZ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000" dirty="0" err="1"/>
              <a:t>Iodine</a:t>
            </a:r>
            <a:r>
              <a:rPr lang="cs-CZ" sz="2000" dirty="0"/>
              <a:t> </a:t>
            </a:r>
            <a:r>
              <a:rPr lang="cs-CZ" sz="2000" dirty="0" err="1"/>
              <a:t>deficiency</a:t>
            </a:r>
            <a:r>
              <a:rPr lang="cs-CZ" sz="2000" dirty="0"/>
              <a:t>,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endemic</a:t>
            </a:r>
            <a:r>
              <a:rPr lang="cs-CZ" sz="2000" dirty="0"/>
              <a:t> </a:t>
            </a:r>
            <a:r>
              <a:rPr lang="cs-CZ" sz="2000" dirty="0" err="1"/>
              <a:t>goitre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food </a:t>
            </a:r>
            <a:r>
              <a:rPr lang="cs-CZ" sz="2000" dirty="0" err="1"/>
              <a:t>faddism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Rare</a:t>
            </a:r>
            <a:r>
              <a:rPr lang="cs-CZ" sz="2000" dirty="0"/>
              <a:t> </a:t>
            </a:r>
            <a:r>
              <a:rPr lang="cs-CZ" sz="2000" dirty="0" err="1"/>
              <a:t>inherited</a:t>
            </a:r>
            <a:r>
              <a:rPr lang="cs-CZ" sz="2000" dirty="0"/>
              <a:t> enzyme </a:t>
            </a:r>
            <a:r>
              <a:rPr lang="cs-CZ" sz="2000" dirty="0" err="1"/>
              <a:t>defects</a:t>
            </a:r>
            <a:r>
              <a:rPr lang="cs-CZ" sz="2000" dirty="0"/>
              <a:t> in T3 and T4 </a:t>
            </a:r>
            <a:r>
              <a:rPr lang="cs-CZ" sz="2000" dirty="0" err="1"/>
              <a:t>synthesis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Drugs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induce</a:t>
            </a:r>
            <a:r>
              <a:rPr lang="cs-CZ" sz="2000" dirty="0"/>
              <a:t> </a:t>
            </a:r>
            <a:r>
              <a:rPr lang="cs-CZ" sz="2000" dirty="0" err="1"/>
              <a:t>hypothyroidism</a:t>
            </a:r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6"/>
    </mc:Choice>
    <mc:Fallback xmlns="">
      <p:transition spd="slow" advTm="4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Thyroid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tumors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600200"/>
            <a:ext cx="8785225" cy="4525963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Benign</a:t>
            </a:r>
            <a:endParaRPr 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b="1" dirty="0" err="1">
                <a:solidFill>
                  <a:srgbClr val="FFC000"/>
                </a:solidFill>
              </a:rPr>
              <a:t>Follicular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adenoma</a:t>
            </a:r>
            <a:endParaRPr 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Malignant</a:t>
            </a:r>
            <a:endParaRPr 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b="1" dirty="0" err="1">
                <a:solidFill>
                  <a:srgbClr val="FFC000"/>
                </a:solidFill>
              </a:rPr>
              <a:t>Carcinoma</a:t>
            </a:r>
            <a:r>
              <a:rPr lang="cs-CZ" b="1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  <a:defRPr/>
            </a:pPr>
            <a:r>
              <a:rPr lang="cs-CZ" b="1" dirty="0" err="1">
                <a:solidFill>
                  <a:srgbClr val="FFC000"/>
                </a:solidFill>
              </a:rPr>
              <a:t>Lymphoma</a:t>
            </a:r>
            <a:endParaRPr lang="cs-CZ" b="1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     (</a:t>
            </a:r>
            <a:r>
              <a:rPr lang="cs-CZ" sz="2000" dirty="0" err="1"/>
              <a:t>lymphoma</a:t>
            </a:r>
            <a:r>
              <a:rPr lang="cs-CZ" sz="2000" dirty="0"/>
              <a:t> (</a:t>
            </a:r>
            <a:r>
              <a:rPr lang="cs-CZ" sz="2000" dirty="0" err="1"/>
              <a:t>usually</a:t>
            </a:r>
            <a:r>
              <a:rPr lang="cs-CZ" sz="2000" dirty="0"/>
              <a:t> non-</a:t>
            </a:r>
            <a:r>
              <a:rPr lang="cs-CZ" sz="2000" dirty="0" err="1"/>
              <a:t>Hodgkin´s</a:t>
            </a:r>
            <a:r>
              <a:rPr lang="cs-CZ" sz="2000" dirty="0"/>
              <a:t> </a:t>
            </a:r>
            <a:r>
              <a:rPr lang="cs-CZ" sz="2000" dirty="0" err="1"/>
              <a:t>lymphomas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B-cell type, </a:t>
            </a:r>
            <a:r>
              <a:rPr lang="cs-CZ" sz="2000" dirty="0" err="1"/>
              <a:t>variable</a:t>
            </a:r>
            <a:r>
              <a:rPr lang="cs-CZ" sz="2000" dirty="0"/>
              <a:t> </a:t>
            </a:r>
            <a:r>
              <a:rPr lang="cs-CZ" sz="2000" dirty="0" err="1"/>
              <a:t>prognosis</a:t>
            </a:r>
            <a:r>
              <a:rPr lang="cs-CZ" sz="2000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7"/>
    </mc:Choice>
    <mc:Fallback xmlns="">
      <p:transition spd="slow" advTm="2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871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488">
                  <a:extLst>
                    <a:ext uri="{9D8B030D-6E8A-4147-A177-3AD203B41FA5}">
                      <a16:colId xmlns:a16="http://schemas.microsoft.com/office/drawing/2014/main" val="227072523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20694719"/>
                    </a:ext>
                  </a:extLst>
                </a:gridCol>
                <a:gridCol w="1903080">
                  <a:extLst>
                    <a:ext uri="{9D8B030D-6E8A-4147-A177-3AD203B41FA5}">
                      <a16:colId xmlns:a16="http://schemas.microsoft.com/office/drawing/2014/main" val="4017972273"/>
                    </a:ext>
                  </a:extLst>
                </a:gridCol>
                <a:gridCol w="1769328">
                  <a:extLst>
                    <a:ext uri="{9D8B030D-6E8A-4147-A177-3AD203B41FA5}">
                      <a16:colId xmlns:a16="http://schemas.microsoft.com/office/drawing/2014/main" val="565258909"/>
                    </a:ext>
                  </a:extLst>
                </a:gridCol>
                <a:gridCol w="1522512">
                  <a:extLst>
                    <a:ext uri="{9D8B030D-6E8A-4147-A177-3AD203B41FA5}">
                      <a16:colId xmlns:a16="http://schemas.microsoft.com/office/drawing/2014/main" val="2519617116"/>
                    </a:ext>
                  </a:extLst>
                </a:gridCol>
              </a:tblGrid>
              <a:tr h="370894">
                <a:tc gridSpan="5">
                  <a:txBody>
                    <a:bodyPr/>
                    <a:lstStyle/>
                    <a:p>
                      <a:r>
                        <a:rPr lang="cs-CZ" sz="1800" dirty="0" err="1"/>
                        <a:t>Carcinoma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the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thyroid</a:t>
                      </a:r>
                      <a:endParaRPr lang="cs-CZ" sz="1800" dirty="0"/>
                    </a:p>
                  </a:txBody>
                  <a:tcPr marT="45727" marB="45727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59597"/>
                  </a:ext>
                </a:extLst>
              </a:tr>
              <a:tr h="665968">
                <a:tc>
                  <a:txBody>
                    <a:bodyPr/>
                    <a:lstStyle/>
                    <a:p>
                      <a:r>
                        <a:rPr lang="cs-CZ" sz="1800" b="1" dirty="0"/>
                        <a:t>Type</a:t>
                      </a:r>
                    </a:p>
                  </a:txBody>
                  <a:tcPr marT="45727" marB="4572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Proportion</a:t>
                      </a:r>
                      <a:endParaRPr lang="cs-CZ" sz="1800" b="1" dirty="0"/>
                    </a:p>
                    <a:p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all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cases</a:t>
                      </a:r>
                      <a:r>
                        <a:rPr lang="cs-CZ" sz="1800" b="1" dirty="0"/>
                        <a:t> (%)</a:t>
                      </a:r>
                    </a:p>
                  </a:txBody>
                  <a:tcPr marT="45727" marB="4572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Typical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age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range</a:t>
                      </a:r>
                      <a:endParaRPr lang="cs-CZ" sz="1800" b="1" dirty="0"/>
                    </a:p>
                  </a:txBody>
                  <a:tcPr marT="45727" marB="4572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Mode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spread</a:t>
                      </a:r>
                      <a:endParaRPr lang="cs-CZ" sz="1800" b="1" dirty="0"/>
                    </a:p>
                  </a:txBody>
                  <a:tcPr marT="45727" marB="4572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Prognosis</a:t>
                      </a:r>
                      <a:endParaRPr lang="cs-CZ" sz="1800" b="1" dirty="0"/>
                    </a:p>
                  </a:txBody>
                  <a:tcPr marT="45727" marB="45727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65848"/>
                  </a:ext>
                </a:extLst>
              </a:tr>
              <a:tr h="640173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Papillary</a:t>
                      </a:r>
                      <a:endParaRPr lang="cs-CZ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60-70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Children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young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adults</a:t>
                      </a:r>
                      <a:endParaRPr lang="cs-CZ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Lymphatic</a:t>
                      </a:r>
                      <a:r>
                        <a:rPr lang="cs-CZ" sz="1800" dirty="0"/>
                        <a:t>, to </a:t>
                      </a:r>
                      <a:r>
                        <a:rPr lang="cs-CZ" sz="1800" dirty="0" err="1"/>
                        <a:t>lymph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nodes</a:t>
                      </a:r>
                      <a:endParaRPr lang="cs-CZ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Excellent</a:t>
                      </a:r>
                      <a:endParaRPr lang="cs-CZ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867127986"/>
                  </a:ext>
                </a:extLst>
              </a:tr>
              <a:tr h="640173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Follicular</a:t>
                      </a:r>
                      <a:endParaRPr lang="cs-CZ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20-25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Young-middle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age</a:t>
                      </a:r>
                      <a:endParaRPr lang="cs-CZ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Haematogenous</a:t>
                      </a:r>
                      <a:r>
                        <a:rPr lang="cs-CZ" sz="1800" dirty="0"/>
                        <a:t>, to </a:t>
                      </a:r>
                      <a:r>
                        <a:rPr lang="cs-CZ" sz="1800" dirty="0" err="1"/>
                        <a:t>bones</a:t>
                      </a:r>
                      <a:endParaRPr lang="cs-CZ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Good</a:t>
                      </a:r>
                      <a:endParaRPr lang="cs-CZ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3936296817"/>
                  </a:ext>
                </a:extLst>
              </a:tr>
              <a:tr h="640173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Anaplastic</a:t>
                      </a:r>
                      <a:endParaRPr lang="cs-CZ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10-15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Elderly</a:t>
                      </a:r>
                      <a:endParaRPr lang="cs-CZ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Aggressive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local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extension</a:t>
                      </a:r>
                      <a:endParaRPr lang="cs-CZ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Very </a:t>
                      </a:r>
                      <a:r>
                        <a:rPr lang="cs-CZ" sz="1800" dirty="0" err="1"/>
                        <a:t>poor</a:t>
                      </a:r>
                      <a:endParaRPr lang="cs-CZ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3443978459"/>
                  </a:ext>
                </a:extLst>
              </a:tr>
              <a:tr h="914533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Medullary</a:t>
                      </a:r>
                      <a:endParaRPr lang="cs-CZ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5-10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Usually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elderly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also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familial</a:t>
                      </a:r>
                      <a:r>
                        <a:rPr lang="cs-CZ" sz="1800" dirty="0"/>
                        <a:t> case (MEN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Local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lymphatic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haematogenous</a:t>
                      </a:r>
                      <a:endParaRPr lang="cs-CZ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Variable</a:t>
                      </a:r>
                      <a:r>
                        <a:rPr lang="cs-CZ" sz="1800" dirty="0"/>
                        <a:t>, more </a:t>
                      </a:r>
                      <a:r>
                        <a:rPr lang="cs-CZ" sz="1800" dirty="0" err="1"/>
                        <a:t>aggressive</a:t>
                      </a:r>
                      <a:r>
                        <a:rPr lang="cs-CZ" sz="1800" dirty="0"/>
                        <a:t> in </a:t>
                      </a:r>
                      <a:r>
                        <a:rPr lang="cs-CZ" sz="1800" dirty="0" err="1"/>
                        <a:t>familial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cases</a:t>
                      </a:r>
                      <a:endParaRPr lang="cs-CZ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436551476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4"/>
    </mc:Choice>
    <mc:Fallback xmlns="">
      <p:transition spd="slow" advTm="6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rgbClr val="F80012"/>
                </a:solidFill>
              </a:rPr>
              <a:t>Papillary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carcinoma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of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the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thyroid</a:t>
            </a:r>
            <a:endParaRPr lang="cs-CZ" altLang="cs-CZ" sz="4000" dirty="0">
              <a:solidFill>
                <a:srgbClr val="F80012"/>
              </a:solidFill>
            </a:endParaRPr>
          </a:p>
        </p:txBody>
      </p:sp>
      <p:pic>
        <p:nvPicPr>
          <p:cNvPr id="31747" name="Picture 9" descr="Thyroid_papillary_carcinoma_histopatholgy_(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3150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10" descr="Thyroid_papillary_carcinoma_histopathology_(2)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3150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2"/>
    </mc:Choice>
    <mc:Fallback xmlns="">
      <p:transition spd="slow" advTm="1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rgbClr val="F80012"/>
                </a:solidFill>
              </a:rPr>
              <a:t>Papillary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carcinoma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of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the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thyroid</a:t>
            </a:r>
            <a:endParaRPr lang="cs-CZ" altLang="cs-CZ" sz="4000" dirty="0">
              <a:solidFill>
                <a:srgbClr val="F80012"/>
              </a:solidFill>
            </a:endParaRPr>
          </a:p>
        </p:txBody>
      </p:sp>
      <p:pic>
        <p:nvPicPr>
          <p:cNvPr id="32771" name="Picture 5" descr="Renat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275" y="1600200"/>
            <a:ext cx="60118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6784975" y="616585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FNAB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7"/>
    </mc:Choice>
    <mc:Fallback xmlns="">
      <p:transition spd="slow" advTm="2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rgbClr val="F80012"/>
                </a:solidFill>
              </a:rPr>
              <a:t>Medullary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carcinoma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of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the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thyroid</a:t>
            </a:r>
            <a:endParaRPr lang="cs-CZ" altLang="cs-CZ" sz="4000" dirty="0">
              <a:solidFill>
                <a:srgbClr val="F80012"/>
              </a:solidFill>
            </a:endParaRPr>
          </a:p>
        </p:txBody>
      </p:sp>
      <p:pic>
        <p:nvPicPr>
          <p:cNvPr id="33795" name="Picture 6" descr="18-9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44675"/>
            <a:ext cx="6300788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32588" y="6165850"/>
            <a:ext cx="1747837" cy="36830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tx2">
                    <a:lumMod val="25000"/>
                  </a:schemeClr>
                </a:solidFill>
              </a:rPr>
              <a:t>Amyloid </a:t>
            </a:r>
            <a:r>
              <a:rPr lang="cs-CZ" dirty="0" err="1">
                <a:solidFill>
                  <a:schemeClr val="tx2">
                    <a:lumMod val="25000"/>
                  </a:schemeClr>
                </a:solidFill>
              </a:rPr>
              <a:t>deposits</a:t>
            </a:r>
            <a:endParaRPr lang="cs-CZ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4" name="Přímá spojnice se šipkou 3"/>
          <p:cNvCxnSpPr>
            <a:stCxn id="2" idx="0"/>
          </p:cNvCxnSpPr>
          <p:nvPr/>
        </p:nvCxnSpPr>
        <p:spPr>
          <a:xfrm flipH="1" flipV="1">
            <a:off x="6372225" y="3429000"/>
            <a:ext cx="1233488" cy="273685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>
            <a:stCxn id="2" idx="0"/>
          </p:cNvCxnSpPr>
          <p:nvPr/>
        </p:nvCxnSpPr>
        <p:spPr>
          <a:xfrm flipH="1" flipV="1">
            <a:off x="3995738" y="4941888"/>
            <a:ext cx="3609975" cy="122396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7"/>
    </mc:Choice>
    <mc:Fallback xmlns="">
      <p:transition spd="slow" advTm="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76250"/>
            <a:ext cx="7454900" cy="5964238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6"/>
    </mc:Choice>
    <mc:Fallback xmlns="">
      <p:transition spd="slow" advTm="2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/>
          <a:stretch>
            <a:fillRect/>
          </a:stretch>
        </p:blipFill>
        <p:spPr bwMode="auto">
          <a:xfrm>
            <a:off x="179388" y="260350"/>
            <a:ext cx="8821737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 flipV="1">
            <a:off x="5076825" y="1700213"/>
            <a:ext cx="1079500" cy="92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5219700" y="1916113"/>
            <a:ext cx="1008063" cy="720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TextovéPole 9"/>
          <p:cNvSpPr txBox="1">
            <a:spLocks noChangeArrowheads="1"/>
          </p:cNvSpPr>
          <p:nvPr/>
        </p:nvSpPr>
        <p:spPr bwMode="auto">
          <a:xfrm>
            <a:off x="5238750" y="2533650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b="1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Posterior lobe of pituitary gland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9"/>
    </mc:Choice>
    <mc:Fallback xmlns="">
      <p:transition spd="slow" advTm="24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Parathyroid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58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325563"/>
            <a:ext cx="7777163" cy="4927600"/>
          </a:xfrm>
          <a:solidFill>
            <a:schemeClr val="tx1"/>
          </a:solidFill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4"/>
    </mc:Choice>
    <mc:Fallback xmlns="">
      <p:transition spd="slow" advTm="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9350" y="260350"/>
            <a:ext cx="6048375" cy="4535488"/>
          </a:xfrm>
        </p:spPr>
      </p:pic>
      <p:sp>
        <p:nvSpPr>
          <p:cNvPr id="36867" name="TextovéPole 4"/>
          <p:cNvSpPr txBox="1">
            <a:spLocks noChangeArrowheads="1"/>
          </p:cNvSpPr>
          <p:nvPr/>
        </p:nvSpPr>
        <p:spPr bwMode="auto">
          <a:xfrm>
            <a:off x="1066800" y="5084763"/>
            <a:ext cx="7400925" cy="831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bg2"/>
                </a:solidFill>
              </a:rPr>
              <a:t>Secondary hyperparathyreoidsm</a:t>
            </a:r>
            <a:r>
              <a:rPr lang="cs-CZ" altLang="cs-CZ" sz="2400">
                <a:solidFill>
                  <a:schemeClr val="bg2"/>
                </a:solidFill>
              </a:rPr>
              <a:t>: a physiological response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2"/>
                </a:solidFill>
              </a:rPr>
              <a:t>to hypocalcaemia (e.g. in malabsorption, renal failure)</a:t>
            </a:r>
          </a:p>
        </p:txBody>
      </p:sp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250825" y="260350"/>
            <a:ext cx="20161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>
                <a:solidFill>
                  <a:schemeClr val="bg2"/>
                </a:solidFill>
              </a:rPr>
              <a:t>Primary</a:t>
            </a:r>
          </a:p>
        </p:txBody>
      </p:sp>
      <p:sp>
        <p:nvSpPr>
          <p:cNvPr id="36869" name="TextovéPole 2"/>
          <p:cNvSpPr txBox="1">
            <a:spLocks noChangeArrowheads="1"/>
          </p:cNvSpPr>
          <p:nvPr/>
        </p:nvSpPr>
        <p:spPr bwMode="auto">
          <a:xfrm>
            <a:off x="6227763" y="6021388"/>
            <a:ext cx="2239962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2"/>
                </a:solidFill>
              </a:rPr>
              <a:t>MEN 1, MEN 2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2"/>
    </mc:Choice>
    <mc:Fallback xmlns="">
      <p:transition spd="slow" advTm="6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rgbClr val="F80012"/>
                </a:solidFill>
              </a:rPr>
              <a:t>Clinical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signs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of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hyperparathyreoidismu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</a:p>
        </p:txBody>
      </p:sp>
      <p:pic>
        <p:nvPicPr>
          <p:cNvPr id="37891" name="Picture 5" descr="hyperparathyreoidismu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00213"/>
            <a:ext cx="9144000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8950" y="6207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rgbClr val="F80012"/>
                </a:solidFill>
              </a:rPr>
              <a:t>Pathological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fracture</a:t>
            </a:r>
            <a:r>
              <a:rPr lang="cs-CZ" altLang="cs-CZ" sz="4000" dirty="0">
                <a:solidFill>
                  <a:srgbClr val="F80012"/>
                </a:solidFill>
              </a:rPr>
              <a:t> and </a:t>
            </a:r>
            <a:r>
              <a:rPr lang="cs-CZ" altLang="cs-CZ" sz="4000" dirty="0" err="1">
                <a:solidFill>
                  <a:srgbClr val="F80012"/>
                </a:solidFill>
              </a:rPr>
              <a:t>brown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pseudotumor</a:t>
            </a:r>
            <a:endParaRPr lang="cs-CZ" altLang="cs-CZ" sz="4000" dirty="0">
              <a:solidFill>
                <a:srgbClr val="F80012"/>
              </a:solidFill>
            </a:endParaRPr>
          </a:p>
        </p:txBody>
      </p:sp>
      <p:pic>
        <p:nvPicPr>
          <p:cNvPr id="38915" name="Picture 3" descr="WHO-Bone Tumours_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28888"/>
            <a:ext cx="4038600" cy="2668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 descr="WHO-Bone Tumours_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95550"/>
            <a:ext cx="4038600" cy="273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5"/>
    </mc:Choice>
    <mc:Fallback xmlns="">
      <p:transition spd="slow" advTm="2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Hypoparathyreoidism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850" y="98107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Causes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hypocalcaemia</a:t>
            </a: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000" dirty="0"/>
              <a:t>Tetany (</a:t>
            </a:r>
            <a:r>
              <a:rPr lang="cs-CZ" sz="2000" dirty="0" err="1"/>
              <a:t>spasm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skeletal</a:t>
            </a:r>
            <a:r>
              <a:rPr lang="cs-CZ" sz="2000" dirty="0"/>
              <a:t> </a:t>
            </a:r>
            <a:r>
              <a:rPr lang="cs-CZ" sz="2000" dirty="0" err="1"/>
              <a:t>muscle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 err="1"/>
              <a:t>Convulsions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Paraesthesiae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Psychiatric</a:t>
            </a:r>
            <a:r>
              <a:rPr lang="cs-CZ" sz="2000" dirty="0"/>
              <a:t> </a:t>
            </a:r>
            <a:r>
              <a:rPr lang="cs-CZ" sz="2000" dirty="0" err="1"/>
              <a:t>disturbances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Rarely</a:t>
            </a:r>
            <a:r>
              <a:rPr lang="cs-CZ" sz="2000" dirty="0"/>
              <a:t> </a:t>
            </a:r>
            <a:r>
              <a:rPr lang="cs-CZ" sz="2000" dirty="0" err="1"/>
              <a:t>cataracts</a:t>
            </a:r>
            <a:r>
              <a:rPr lang="cs-CZ" sz="2000" dirty="0"/>
              <a:t> and </a:t>
            </a:r>
            <a:r>
              <a:rPr lang="cs-CZ" sz="2000" dirty="0" err="1"/>
              <a:t>brittle</a:t>
            </a:r>
            <a:r>
              <a:rPr lang="cs-CZ" sz="2000" dirty="0"/>
              <a:t> </a:t>
            </a:r>
            <a:r>
              <a:rPr lang="cs-CZ" sz="2000" dirty="0" err="1"/>
              <a:t>nails</a:t>
            </a:r>
            <a:endParaRPr lang="cs-CZ" sz="2000" b="1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Caused</a:t>
            </a:r>
            <a:r>
              <a:rPr lang="cs-CZ" sz="2800" b="1" dirty="0">
                <a:solidFill>
                  <a:srgbClr val="FFC000"/>
                </a:solidFill>
              </a:rPr>
              <a:t> by:</a:t>
            </a:r>
          </a:p>
          <a:p>
            <a:pPr>
              <a:defRPr/>
            </a:pPr>
            <a:r>
              <a:rPr lang="cs-CZ" sz="2000" dirty="0" err="1"/>
              <a:t>Removal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damage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glands</a:t>
            </a:r>
            <a:r>
              <a:rPr lang="cs-CZ" sz="2000" dirty="0"/>
              <a:t> </a:t>
            </a:r>
            <a:r>
              <a:rPr lang="cs-CZ" sz="2000" dirty="0" err="1"/>
              <a:t>during</a:t>
            </a:r>
            <a:r>
              <a:rPr lang="cs-CZ" sz="2000" dirty="0"/>
              <a:t> </a:t>
            </a:r>
            <a:r>
              <a:rPr lang="cs-CZ" sz="2000" dirty="0" err="1"/>
              <a:t>thyreoidectomy</a:t>
            </a:r>
            <a:endParaRPr lang="cs-CZ" sz="2000" dirty="0"/>
          </a:p>
          <a:p>
            <a:pPr>
              <a:defRPr/>
            </a:pPr>
            <a:r>
              <a:rPr lang="cs-CZ" sz="2000" dirty="0" err="1"/>
              <a:t>Idiopathic</a:t>
            </a:r>
            <a:r>
              <a:rPr lang="cs-CZ" sz="2000" dirty="0"/>
              <a:t>, </a:t>
            </a:r>
            <a:r>
              <a:rPr lang="cs-CZ" sz="2000" dirty="0" err="1"/>
              <a:t>autoimmune</a:t>
            </a:r>
            <a:r>
              <a:rPr lang="cs-CZ" sz="2000" dirty="0"/>
              <a:t> (</a:t>
            </a:r>
            <a:r>
              <a:rPr lang="cs-CZ" sz="2000" dirty="0" err="1"/>
              <a:t>also</a:t>
            </a:r>
            <a:r>
              <a:rPr lang="cs-CZ" sz="2000" dirty="0"/>
              <a:t> as a part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polyendocrine</a:t>
            </a:r>
            <a:r>
              <a:rPr lang="cs-CZ" sz="2000" dirty="0"/>
              <a:t> syndrome)</a:t>
            </a:r>
          </a:p>
          <a:p>
            <a:pPr>
              <a:defRPr/>
            </a:pPr>
            <a:r>
              <a:rPr lang="cs-CZ" sz="2000" dirty="0" err="1"/>
              <a:t>Congenital</a:t>
            </a:r>
            <a:r>
              <a:rPr lang="cs-CZ" sz="2000" dirty="0"/>
              <a:t> </a:t>
            </a:r>
            <a:r>
              <a:rPr lang="cs-CZ" sz="2000" dirty="0" err="1"/>
              <a:t>hypoplasia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aplasia</a:t>
            </a:r>
            <a:r>
              <a:rPr lang="cs-CZ" sz="2000" dirty="0"/>
              <a:t> (Di George </a:t>
            </a:r>
            <a:r>
              <a:rPr lang="cs-CZ" sz="2000" dirty="0" err="1"/>
              <a:t>syndroma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 err="1"/>
              <a:t>Congenital</a:t>
            </a:r>
            <a:r>
              <a:rPr lang="cs-CZ" sz="2000" dirty="0"/>
              <a:t> </a:t>
            </a:r>
            <a:r>
              <a:rPr lang="cs-CZ" sz="2000" dirty="0" err="1"/>
              <a:t>deficiencies</a:t>
            </a:r>
            <a:endParaRPr lang="cs-CZ" sz="2000" dirty="0"/>
          </a:p>
        </p:txBody>
      </p:sp>
      <p:sp>
        <p:nvSpPr>
          <p:cNvPr id="39940" name="TextovéPole 3"/>
          <p:cNvSpPr txBox="1">
            <a:spLocks noChangeArrowheads="1"/>
          </p:cNvSpPr>
          <p:nvPr/>
        </p:nvSpPr>
        <p:spPr bwMode="auto">
          <a:xfrm>
            <a:off x="971550" y="5732463"/>
            <a:ext cx="69342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bg2"/>
                </a:solidFill>
              </a:rPr>
              <a:t>Other causes of hypocalcaemia: chronic renal failure, vitamin D deficiency,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bg2"/>
                </a:solidFill>
              </a:rPr>
              <a:t>excess loss during lactation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954588" y="2320925"/>
            <a:ext cx="4173537" cy="92233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err="1" smtClean="0">
                <a:solidFill>
                  <a:schemeClr val="bg2"/>
                </a:solidFill>
              </a:rPr>
              <a:t>Pseudohypothyreoidism</a:t>
            </a:r>
            <a:r>
              <a:rPr lang="cs-CZ" dirty="0"/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 err="1">
                <a:solidFill>
                  <a:schemeClr val="bg2"/>
                </a:solidFill>
              </a:rPr>
              <a:t>Insensitivity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of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peripheral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tissues</a:t>
            </a:r>
            <a:r>
              <a:rPr lang="cs-CZ" dirty="0">
                <a:solidFill>
                  <a:schemeClr val="bg2"/>
                </a:solidFill>
              </a:rPr>
              <a:t> to PTH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 err="1">
                <a:solidFill>
                  <a:schemeClr val="bg2"/>
                </a:solidFill>
              </a:rPr>
              <a:t>Usually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genetically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caused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14"/>
    </mc:Choice>
    <mc:Fallback xmlns="">
      <p:transition spd="slow" advTm="7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rgbClr val="FF0000"/>
                </a:solidFill>
              </a:rPr>
              <a:t>Endocrine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dirty="0" err="1">
                <a:solidFill>
                  <a:srgbClr val="FF0000"/>
                </a:solidFill>
              </a:rPr>
              <a:t>pancreas</a:t>
            </a:r>
            <a:r>
              <a:rPr lang="cs-CZ" sz="3600" dirty="0">
                <a:solidFill>
                  <a:srgbClr val="FF0000"/>
                </a:solidFill>
              </a:rPr>
              <a:t>: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2800" dirty="0" err="1">
                <a:solidFill>
                  <a:srgbClr val="FF0000"/>
                </a:solidFill>
              </a:rPr>
              <a:t>islet</a:t>
            </a:r>
            <a:r>
              <a:rPr lang="cs-CZ" sz="2800" dirty="0">
                <a:solidFill>
                  <a:srgbClr val="FF0000"/>
                </a:solidFill>
              </a:rPr>
              <a:t> cell </a:t>
            </a:r>
            <a:r>
              <a:rPr lang="cs-CZ" sz="2800" dirty="0" err="1">
                <a:solidFill>
                  <a:srgbClr val="FF0000"/>
                </a:solidFill>
              </a:rPr>
              <a:t>tumors</a:t>
            </a:r>
            <a:r>
              <a:rPr lang="cs-CZ" sz="2800" dirty="0">
                <a:solidFill>
                  <a:srgbClr val="FF0000"/>
                </a:solidFill>
              </a:rPr>
              <a:t> – </a:t>
            </a:r>
            <a:r>
              <a:rPr lang="cs-CZ" sz="2800" dirty="0" err="1">
                <a:solidFill>
                  <a:srgbClr val="FF0000"/>
                </a:solidFill>
              </a:rPr>
              <a:t>neuroendocrine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neoplasias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000" dirty="0" err="1"/>
              <a:t>Less</a:t>
            </a:r>
            <a:r>
              <a:rPr lang="cs-CZ" sz="2000" dirty="0"/>
              <a:t> </a:t>
            </a:r>
            <a:r>
              <a:rPr lang="cs-CZ" sz="2000" dirty="0" err="1"/>
              <a:t>common</a:t>
            </a:r>
            <a:r>
              <a:rPr lang="cs-CZ" sz="2000" dirty="0"/>
              <a:t> </a:t>
            </a:r>
            <a:r>
              <a:rPr lang="cs-CZ" sz="2000" dirty="0" err="1"/>
              <a:t>than</a:t>
            </a:r>
            <a:r>
              <a:rPr lang="cs-CZ" sz="2000" dirty="0"/>
              <a:t> </a:t>
            </a:r>
            <a:r>
              <a:rPr lang="cs-CZ" sz="2000" dirty="0" err="1"/>
              <a:t>pancreatic</a:t>
            </a:r>
            <a:r>
              <a:rPr lang="cs-CZ" sz="2000" dirty="0"/>
              <a:t> </a:t>
            </a:r>
            <a:r>
              <a:rPr lang="cs-CZ" sz="2000" dirty="0" err="1"/>
              <a:t>adenocarcinoma</a:t>
            </a:r>
            <a:r>
              <a:rPr lang="cs-CZ" sz="2000" dirty="0"/>
              <a:t> (1-2 %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pancreatic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r>
              <a:rPr lang="cs-CZ" sz="2000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 err="1"/>
              <a:t>Present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endocrine</a:t>
            </a:r>
            <a:r>
              <a:rPr lang="cs-CZ" sz="2000" dirty="0"/>
              <a:t> </a:t>
            </a:r>
            <a:r>
              <a:rPr lang="cs-CZ" sz="2000" dirty="0" err="1"/>
              <a:t>effects</a:t>
            </a:r>
            <a:r>
              <a:rPr lang="cs-CZ" sz="2000" dirty="0"/>
              <a:t> and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malignant</a:t>
            </a:r>
            <a:r>
              <a:rPr lang="cs-CZ" sz="2000" dirty="0"/>
              <a:t>:</a:t>
            </a:r>
          </a:p>
          <a:p>
            <a:pPr>
              <a:buFontTx/>
              <a:buChar char="-"/>
              <a:defRPr/>
            </a:pPr>
            <a:r>
              <a:rPr lang="cs-CZ" sz="2000" b="1" dirty="0" err="1"/>
              <a:t>Insulinoma</a:t>
            </a:r>
            <a:r>
              <a:rPr lang="cs-CZ" sz="2000" b="1" dirty="0"/>
              <a:t>:</a:t>
            </a:r>
            <a:r>
              <a:rPr lang="cs-CZ" sz="2000" dirty="0"/>
              <a:t> </a:t>
            </a:r>
            <a:r>
              <a:rPr lang="cs-CZ" sz="2000" dirty="0" err="1"/>
              <a:t>hypoglycaemia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hypersecretion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insulin</a:t>
            </a:r>
          </a:p>
          <a:p>
            <a:pPr>
              <a:buFontTx/>
              <a:buChar char="-"/>
              <a:defRPr/>
            </a:pPr>
            <a:r>
              <a:rPr lang="cs-CZ" sz="2000" b="1" dirty="0" err="1"/>
              <a:t>Glucagonoma</a:t>
            </a:r>
            <a:r>
              <a:rPr lang="cs-CZ" sz="2000" b="1" dirty="0"/>
              <a:t>: </a:t>
            </a:r>
            <a:r>
              <a:rPr lang="cs-CZ" sz="2000" dirty="0" err="1"/>
              <a:t>secondary</a:t>
            </a:r>
            <a:r>
              <a:rPr lang="cs-CZ" sz="2000" dirty="0"/>
              <a:t> diabetes and skin </a:t>
            </a:r>
            <a:r>
              <a:rPr lang="cs-CZ" sz="2000" dirty="0" err="1"/>
              <a:t>rash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b="1" dirty="0" err="1"/>
              <a:t>Gastrinoma</a:t>
            </a:r>
            <a:r>
              <a:rPr lang="cs-CZ" sz="2000" b="1" dirty="0"/>
              <a:t>: </a:t>
            </a:r>
            <a:r>
              <a:rPr lang="cs-CZ" sz="2000" dirty="0" err="1"/>
              <a:t>hypersecretion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gastric</a:t>
            </a:r>
            <a:r>
              <a:rPr lang="cs-CZ" sz="2000" dirty="0"/>
              <a:t> acid </a:t>
            </a:r>
            <a:r>
              <a:rPr lang="cs-CZ" sz="2000" dirty="0" err="1"/>
              <a:t>due</a:t>
            </a:r>
            <a:r>
              <a:rPr lang="cs-CZ" sz="2000" dirty="0"/>
              <a:t> to gastrin </a:t>
            </a:r>
            <a:r>
              <a:rPr lang="cs-CZ" sz="2000" dirty="0" err="1"/>
              <a:t>action</a:t>
            </a:r>
            <a:r>
              <a:rPr lang="cs-CZ" sz="2000" dirty="0"/>
              <a:t> </a:t>
            </a:r>
            <a:r>
              <a:rPr lang="cs-CZ" sz="2000" dirty="0" err="1"/>
              <a:t>resulting</a:t>
            </a:r>
            <a:r>
              <a:rPr lang="cs-CZ" sz="2000" dirty="0"/>
              <a:t> in severe </a:t>
            </a:r>
            <a:r>
              <a:rPr lang="cs-CZ" sz="2000" dirty="0" err="1"/>
              <a:t>peptic</a:t>
            </a:r>
            <a:r>
              <a:rPr lang="cs-CZ" sz="2000" dirty="0"/>
              <a:t> </a:t>
            </a:r>
            <a:r>
              <a:rPr lang="cs-CZ" sz="2000" dirty="0" err="1"/>
              <a:t>ulcerations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….</a:t>
            </a:r>
            <a:r>
              <a:rPr lang="cs-CZ" sz="2000" dirty="0" err="1"/>
              <a:t>others</a:t>
            </a:r>
            <a:r>
              <a:rPr lang="cs-CZ" sz="2000" dirty="0"/>
              <a:t> (</a:t>
            </a:r>
            <a:r>
              <a:rPr lang="cs-CZ" sz="2000" dirty="0" err="1"/>
              <a:t>somatostatinoma</a:t>
            </a:r>
            <a:r>
              <a:rPr lang="cs-CZ" sz="2000" dirty="0"/>
              <a:t>, </a:t>
            </a:r>
            <a:r>
              <a:rPr lang="cs-CZ" sz="2000" dirty="0" err="1"/>
              <a:t>VIPoma</a:t>
            </a:r>
            <a:r>
              <a:rPr lang="cs-CZ" sz="2000" dirty="0"/>
              <a:t>, </a:t>
            </a:r>
            <a:r>
              <a:rPr lang="cs-CZ" sz="2000" dirty="0" err="1"/>
              <a:t>serotoninoma</a:t>
            </a:r>
            <a:r>
              <a:rPr lang="cs-CZ" sz="2000" dirty="0"/>
              <a:t>,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ectopic</a:t>
            </a:r>
            <a:r>
              <a:rPr lang="cs-CZ" sz="2000" dirty="0"/>
              <a:t> </a:t>
            </a:r>
            <a:r>
              <a:rPr lang="cs-CZ" sz="2000" dirty="0" err="1"/>
              <a:t>hormonal</a:t>
            </a:r>
            <a:r>
              <a:rPr lang="cs-CZ" sz="2000" dirty="0"/>
              <a:t> </a:t>
            </a:r>
            <a:r>
              <a:rPr lang="cs-CZ" sz="2000" dirty="0" err="1"/>
              <a:t>production</a:t>
            </a:r>
            <a:r>
              <a:rPr lang="cs-CZ" sz="2000" dirty="0"/>
              <a:t> (ACTH, </a:t>
            </a:r>
            <a:r>
              <a:rPr lang="cs-CZ" sz="2000" dirty="0" err="1"/>
              <a:t>calcitonin</a:t>
            </a:r>
            <a:r>
              <a:rPr lang="cs-CZ" sz="2000" dirty="0"/>
              <a:t>) 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Non-</a:t>
            </a:r>
            <a:r>
              <a:rPr lang="cs-CZ" sz="2000" dirty="0" err="1"/>
              <a:t>functional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 err="1"/>
              <a:t>Microadenoma</a:t>
            </a:r>
            <a:r>
              <a:rPr lang="cs-CZ" sz="2000" dirty="0"/>
              <a:t> (˂0,5 cm)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40964" name="TextovéPole 3"/>
          <p:cNvSpPr txBox="1">
            <a:spLocks noChangeArrowheads="1"/>
          </p:cNvSpPr>
          <p:nvPr/>
        </p:nvSpPr>
        <p:spPr bwMode="auto">
          <a:xfrm>
            <a:off x="498475" y="5772150"/>
            <a:ext cx="8147050" cy="708025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Islet cell tumor and gastrinomas may occur as a part of inherited MEN (multiple endocrine neoplasia) syndrome.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76"/>
    </mc:Choice>
    <mc:Fallback xmlns="">
      <p:transition spd="slow" advTm="11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/>
            </a:r>
            <a:br>
              <a:rPr lang="cs-CZ" altLang="cs-CZ" sz="3200" dirty="0">
                <a:solidFill>
                  <a:srgbClr val="F80012"/>
                </a:solidFill>
              </a:rPr>
            </a:br>
            <a:r>
              <a:rPr lang="cs-CZ" altLang="cs-CZ" sz="2800" dirty="0" err="1">
                <a:solidFill>
                  <a:srgbClr val="F80012"/>
                </a:solidFill>
              </a:rPr>
              <a:t>Neuroendocrine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neoplasias</a:t>
            </a:r>
            <a:r>
              <a:rPr lang="cs-CZ" altLang="cs-CZ" sz="2800" dirty="0">
                <a:solidFill>
                  <a:srgbClr val="F80012"/>
                </a:solidFill>
              </a:rPr>
              <a:t> – </a:t>
            </a:r>
            <a:r>
              <a:rPr lang="cs-CZ" altLang="cs-CZ" sz="2800" dirty="0" err="1">
                <a:solidFill>
                  <a:srgbClr val="F80012"/>
                </a:solidFill>
              </a:rPr>
              <a:t>tumors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of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the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endocrine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pancreas</a:t>
            </a:r>
            <a:endParaRPr lang="cs-CZ" altLang="cs-CZ" sz="2000" dirty="0">
              <a:solidFill>
                <a:srgbClr val="F80012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800" dirty="0" err="1">
                <a:solidFill>
                  <a:schemeClr val="hlink"/>
                </a:solidFill>
              </a:rPr>
              <a:t>Neuroendocrine</a:t>
            </a:r>
            <a:r>
              <a:rPr lang="cs-CZ" altLang="cs-CZ" sz="2800" dirty="0">
                <a:solidFill>
                  <a:schemeClr val="hlink"/>
                </a:solidFill>
              </a:rPr>
              <a:t> tumor (NET)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Non-</a:t>
            </a:r>
            <a:r>
              <a:rPr lang="cs-CZ" altLang="cs-CZ" sz="2400" dirty="0" err="1">
                <a:solidFill>
                  <a:schemeClr val="hlink"/>
                </a:solidFill>
              </a:rPr>
              <a:t>functional</a:t>
            </a:r>
            <a:r>
              <a:rPr lang="cs-CZ" altLang="cs-CZ" sz="2400" dirty="0">
                <a:solidFill>
                  <a:schemeClr val="hlink"/>
                </a:solidFill>
              </a:rPr>
              <a:t> </a:t>
            </a:r>
            <a:r>
              <a:rPr lang="cs-CZ" altLang="cs-CZ" sz="2400" dirty="0" err="1">
                <a:solidFill>
                  <a:schemeClr val="hlink"/>
                </a:solidFill>
              </a:rPr>
              <a:t>pancreatic</a:t>
            </a:r>
            <a:r>
              <a:rPr lang="cs-CZ" altLang="cs-CZ" sz="2400" dirty="0">
                <a:solidFill>
                  <a:schemeClr val="hlink"/>
                </a:solidFill>
              </a:rPr>
              <a:t> NET (NET G1, G2)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NET G1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NET G2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NET G3 (</a:t>
            </a:r>
            <a:r>
              <a:rPr lang="cs-CZ" altLang="cs-CZ" sz="2400" dirty="0" err="1">
                <a:solidFill>
                  <a:schemeClr val="hlink"/>
                </a:solidFill>
              </a:rPr>
              <a:t>from</a:t>
            </a:r>
            <a:r>
              <a:rPr lang="cs-CZ" altLang="cs-CZ" sz="2400" dirty="0">
                <a:solidFill>
                  <a:schemeClr val="hlink"/>
                </a:solidFill>
              </a:rPr>
              <a:t> WHO </a:t>
            </a:r>
            <a:r>
              <a:rPr lang="cs-CZ" altLang="cs-CZ" sz="2400" dirty="0" smtClean="0">
                <a:solidFill>
                  <a:schemeClr val="hlink"/>
                </a:solidFill>
              </a:rPr>
              <a:t>2019)</a:t>
            </a:r>
            <a:endParaRPr lang="cs-CZ" altLang="cs-CZ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altLang="cs-CZ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err="1">
                <a:solidFill>
                  <a:schemeClr val="hlink"/>
                </a:solidFill>
              </a:rPr>
              <a:t>Neuroendocrine</a:t>
            </a:r>
            <a:r>
              <a:rPr lang="cs-CZ" altLang="cs-CZ" sz="2800" dirty="0">
                <a:solidFill>
                  <a:schemeClr val="hlink"/>
                </a:solidFill>
              </a:rPr>
              <a:t> </a:t>
            </a:r>
            <a:r>
              <a:rPr lang="cs-CZ" altLang="cs-CZ" sz="2800" dirty="0" err="1">
                <a:solidFill>
                  <a:schemeClr val="hlink"/>
                </a:solidFill>
              </a:rPr>
              <a:t>carcinoma</a:t>
            </a:r>
            <a:r>
              <a:rPr lang="cs-CZ" altLang="cs-CZ" sz="2800" dirty="0">
                <a:solidFill>
                  <a:schemeClr val="hlink"/>
                </a:solidFill>
              </a:rPr>
              <a:t> (NEC)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Large</a:t>
            </a:r>
            <a:r>
              <a:rPr lang="cs-CZ" altLang="cs-CZ" sz="2400" dirty="0">
                <a:solidFill>
                  <a:schemeClr val="hlink"/>
                </a:solidFill>
              </a:rPr>
              <a:t> cell type NEC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Small</a:t>
            </a:r>
            <a:r>
              <a:rPr lang="cs-CZ" altLang="cs-CZ" sz="2400" dirty="0">
                <a:solidFill>
                  <a:schemeClr val="hlink"/>
                </a:solidFill>
              </a:rPr>
              <a:t> cell type NEC</a:t>
            </a:r>
          </a:p>
          <a:p>
            <a:pPr>
              <a:lnSpc>
                <a:spcPct val="9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6"/>
    </mc:Choice>
    <mc:Fallback xmlns="">
      <p:transition spd="slow" advTm="4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 err="1">
                <a:solidFill>
                  <a:srgbClr val="F80012"/>
                </a:solidFill>
              </a:rPr>
              <a:t>Neuroendocrine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neoplasia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of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the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pancreas</a:t>
            </a:r>
            <a:r>
              <a:rPr lang="cs-CZ" altLang="cs-CZ" sz="2800" dirty="0">
                <a:solidFill>
                  <a:srgbClr val="F80012"/>
                </a:solidFill>
              </a:rPr>
              <a:t>.</a:t>
            </a:r>
            <a:endParaRPr lang="cs-CZ" altLang="cs-CZ" sz="2800" dirty="0">
              <a:solidFill>
                <a:srgbClr val="FF0000"/>
              </a:solidFill>
            </a:endParaRPr>
          </a:p>
        </p:txBody>
      </p:sp>
      <p:pic>
        <p:nvPicPr>
          <p:cNvPr id="43011" name="Picture 3" descr="_pancreas-islet-cell-tumor-malignan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1397000" y="1600200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1"/>
    </mc:Choice>
    <mc:Fallback xmlns="">
      <p:transition spd="slow" advTm="11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 err="1">
                <a:solidFill>
                  <a:srgbClr val="F80012"/>
                </a:solidFill>
              </a:rPr>
              <a:t>Neuroendocrine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neoplasia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of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the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sz="2800" dirty="0" err="1">
                <a:solidFill>
                  <a:srgbClr val="F80012"/>
                </a:solidFill>
              </a:rPr>
              <a:t>pancreas</a:t>
            </a:r>
            <a:r>
              <a:rPr lang="cs-CZ" altLang="cs-CZ" sz="2800" dirty="0">
                <a:solidFill>
                  <a:srgbClr val="F80012"/>
                </a:solidFill>
              </a:rPr>
              <a:t>.</a:t>
            </a:r>
            <a:r>
              <a:rPr lang="cs-CZ" altLang="cs-CZ" sz="2800" dirty="0">
                <a:solidFill>
                  <a:srgbClr val="FF0000"/>
                </a:solidFill>
              </a:rPr>
              <a:t/>
            </a:r>
            <a:br>
              <a:rPr lang="cs-CZ" altLang="cs-CZ" sz="2800" dirty="0">
                <a:solidFill>
                  <a:srgbClr val="FF0000"/>
                </a:solidFill>
              </a:rPr>
            </a:br>
            <a:endParaRPr lang="cs-CZ" altLang="cs-CZ" sz="2800" dirty="0">
              <a:solidFill>
                <a:srgbClr val="F80012"/>
              </a:solidFill>
            </a:endParaRP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49475"/>
            <a:ext cx="4032250" cy="3424238"/>
          </a:xfrm>
        </p:spPr>
      </p:pic>
      <p:pic>
        <p:nvPicPr>
          <p:cNvPr id="440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492375"/>
            <a:ext cx="3695700" cy="3095625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9"/>
    </mc:Choice>
    <mc:Fallback xmlns="">
      <p:transition spd="slow" advTm="2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dirty="0">
                <a:solidFill>
                  <a:srgbClr val="FF0000"/>
                </a:solidFill>
              </a:rPr>
              <a:t>Amyloid </a:t>
            </a:r>
            <a:r>
              <a:rPr lang="cs-CZ" altLang="cs-CZ" sz="3600" dirty="0" err="1">
                <a:solidFill>
                  <a:srgbClr val="FF0000"/>
                </a:solidFill>
              </a:rPr>
              <a:t>deposits</a:t>
            </a:r>
            <a:r>
              <a:rPr lang="cs-CZ" altLang="cs-CZ" sz="3600" dirty="0">
                <a:solidFill>
                  <a:srgbClr val="FF0000"/>
                </a:solidFill>
              </a:rPr>
              <a:t> in </a:t>
            </a:r>
            <a:r>
              <a:rPr lang="cs-CZ" altLang="cs-CZ" sz="3600" dirty="0" err="1">
                <a:solidFill>
                  <a:srgbClr val="FF0000"/>
                </a:solidFill>
              </a:rPr>
              <a:t>insulinoma</a:t>
            </a:r>
            <a:endParaRPr lang="cs-CZ" altLang="cs-CZ" dirty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349500"/>
            <a:ext cx="3695700" cy="3384550"/>
          </a:xfrm>
        </p:spPr>
      </p:pic>
      <p:pic>
        <p:nvPicPr>
          <p:cNvPr id="450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349500"/>
            <a:ext cx="3695700" cy="338455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6"/>
    </mc:Choice>
    <mc:Fallback xmlns="">
      <p:transition spd="slow" advTm="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484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728">
                  <a:extLst>
                    <a:ext uri="{9D8B030D-6E8A-4147-A177-3AD203B41FA5}">
                      <a16:colId xmlns:a16="http://schemas.microsoft.com/office/drawing/2014/main" val="2588465274"/>
                    </a:ext>
                  </a:extLst>
                </a:gridCol>
                <a:gridCol w="4762872">
                  <a:extLst>
                    <a:ext uri="{9D8B030D-6E8A-4147-A177-3AD203B41FA5}">
                      <a16:colId xmlns:a16="http://schemas.microsoft.com/office/drawing/2014/main" val="1949794742"/>
                    </a:ext>
                  </a:extLst>
                </a:gridCol>
              </a:tblGrid>
              <a:tr h="370729">
                <a:tc gridSpan="2">
                  <a:txBody>
                    <a:bodyPr/>
                    <a:lstStyle/>
                    <a:p>
                      <a:r>
                        <a:rPr lang="cs-CZ" sz="1800" dirty="0" err="1"/>
                        <a:t>Pathological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basis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endocrine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signs</a:t>
                      </a:r>
                      <a:r>
                        <a:rPr lang="cs-CZ" sz="1800" dirty="0"/>
                        <a:t> and </a:t>
                      </a:r>
                      <a:r>
                        <a:rPr lang="cs-CZ" sz="1800" dirty="0" err="1"/>
                        <a:t>symptoms</a:t>
                      </a:r>
                      <a:endParaRPr lang="cs-CZ" sz="1800" dirty="0"/>
                    </a:p>
                  </a:txBody>
                  <a:tcPr marT="45707" marB="45707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1611"/>
                  </a:ext>
                </a:extLst>
              </a:tr>
              <a:tr h="370729">
                <a:tc>
                  <a:txBody>
                    <a:bodyPr/>
                    <a:lstStyle/>
                    <a:p>
                      <a:r>
                        <a:rPr lang="cs-CZ" sz="1800" b="1" dirty="0"/>
                        <a:t>Sign </a:t>
                      </a:r>
                      <a:r>
                        <a:rPr lang="cs-CZ" sz="1800" b="1" dirty="0" err="1"/>
                        <a:t>or</a:t>
                      </a:r>
                      <a:r>
                        <a:rPr lang="cs-CZ" sz="1800" b="1" dirty="0"/>
                        <a:t> symptom</a:t>
                      </a:r>
                    </a:p>
                  </a:txBody>
                  <a:tcPr marT="45707" marB="4570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Pathological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basis</a:t>
                      </a:r>
                      <a:endParaRPr lang="cs-CZ" sz="1800" b="1" dirty="0"/>
                    </a:p>
                  </a:txBody>
                  <a:tcPr marT="45707" marB="45707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05027"/>
                  </a:ext>
                </a:extLst>
              </a:tr>
              <a:tr h="914368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Hormone </a:t>
                      </a:r>
                      <a:r>
                        <a:rPr lang="cs-CZ" sz="1800" b="1" dirty="0" err="1"/>
                        <a:t>excess</a:t>
                      </a:r>
                      <a:r>
                        <a:rPr lang="cs-CZ" sz="1800" b="1" dirty="0"/>
                        <a:t> (</a:t>
                      </a:r>
                      <a:r>
                        <a:rPr lang="cs-CZ" sz="1800" b="1" dirty="0" err="1"/>
                        <a:t>hyperfunction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Endocrine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gland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hyperplasia</a:t>
                      </a:r>
                      <a:r>
                        <a:rPr lang="cs-CZ" sz="1800" dirty="0"/>
                        <a:t> cause by </a:t>
                      </a:r>
                      <a:r>
                        <a:rPr lang="cs-CZ" sz="1800" dirty="0" err="1"/>
                        <a:t>increased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trophic</a:t>
                      </a:r>
                      <a:r>
                        <a:rPr lang="cs-CZ" sz="1800" dirty="0"/>
                        <a:t> stimulus to </a:t>
                      </a:r>
                      <a:r>
                        <a:rPr lang="cs-CZ" sz="1800" dirty="0" err="1"/>
                        <a:t>secretion</a:t>
                      </a:r>
                      <a:endParaRPr lang="cs-CZ" sz="1800" dirty="0"/>
                    </a:p>
                    <a:p>
                      <a:r>
                        <a:rPr lang="cs-CZ" sz="1800" dirty="0" err="1"/>
                        <a:t>Functioning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neoplasm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endocrine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gland</a:t>
                      </a:r>
                      <a:endParaRPr lang="cs-CZ" sz="18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2667660490"/>
                  </a:ext>
                </a:extLst>
              </a:tr>
              <a:tr h="1188687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Hormone </a:t>
                      </a:r>
                      <a:r>
                        <a:rPr lang="cs-CZ" sz="1800" b="1" dirty="0" err="1"/>
                        <a:t>deficiency</a:t>
                      </a:r>
                      <a:r>
                        <a:rPr lang="cs-CZ" sz="1800" b="1" dirty="0"/>
                        <a:t> (</a:t>
                      </a:r>
                      <a:r>
                        <a:rPr lang="cs-CZ" sz="1800" b="1" dirty="0" err="1"/>
                        <a:t>hypofunction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Endocrine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gland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atrophy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due</a:t>
                      </a:r>
                      <a:r>
                        <a:rPr lang="cs-CZ" sz="1800" dirty="0"/>
                        <a:t> to </a:t>
                      </a:r>
                      <a:r>
                        <a:rPr lang="cs-CZ" sz="1800" dirty="0" err="1"/>
                        <a:t>loss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trophic</a:t>
                      </a:r>
                      <a:r>
                        <a:rPr lang="cs-CZ" sz="1800" dirty="0"/>
                        <a:t> stimulus to </a:t>
                      </a:r>
                      <a:r>
                        <a:rPr lang="cs-CZ" sz="1800" dirty="0" err="1"/>
                        <a:t>secretion</a:t>
                      </a:r>
                      <a:endParaRPr lang="cs-CZ" sz="1800" dirty="0"/>
                    </a:p>
                    <a:p>
                      <a:r>
                        <a:rPr lang="cs-CZ" sz="1800" dirty="0" err="1"/>
                        <a:t>Destruction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of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endocrine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gland</a:t>
                      </a:r>
                      <a:r>
                        <a:rPr lang="cs-CZ" sz="1800" baseline="0" dirty="0"/>
                        <a:t> by </a:t>
                      </a:r>
                      <a:r>
                        <a:rPr lang="cs-CZ" sz="1800" baseline="0" dirty="0" err="1"/>
                        <a:t>inflammation</a:t>
                      </a:r>
                      <a:r>
                        <a:rPr lang="cs-CZ" sz="1800" baseline="0" dirty="0"/>
                        <a:t>, </a:t>
                      </a:r>
                      <a:r>
                        <a:rPr lang="cs-CZ" sz="1800" baseline="0" dirty="0" err="1"/>
                        <a:t>ischamia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or</a:t>
                      </a:r>
                      <a:r>
                        <a:rPr lang="cs-CZ" sz="1800" baseline="0" dirty="0"/>
                        <a:t> non-</a:t>
                      </a:r>
                      <a:r>
                        <a:rPr lang="cs-CZ" sz="1800" baseline="0" dirty="0" err="1"/>
                        <a:t>functioing</a:t>
                      </a:r>
                      <a:r>
                        <a:rPr lang="cs-CZ" sz="1800" baseline="0" dirty="0"/>
                        <a:t> tumor</a:t>
                      </a:r>
                      <a:endParaRPr lang="cs-CZ" sz="18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4056471010"/>
                  </a:ext>
                </a:extLst>
              </a:tr>
              <a:tr h="640050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Diffuse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enlargement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gland</a:t>
                      </a:r>
                      <a:endParaRPr lang="cs-CZ" sz="1800" b="1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Inflammatory</a:t>
                      </a:r>
                      <a:r>
                        <a:rPr lang="cs-CZ" sz="1800" dirty="0"/>
                        <a:t> cell </a:t>
                      </a:r>
                      <a:r>
                        <a:rPr lang="cs-CZ" sz="1800" dirty="0" err="1"/>
                        <a:t>infiltration</a:t>
                      </a:r>
                      <a:endParaRPr lang="cs-CZ" sz="1800" dirty="0"/>
                    </a:p>
                    <a:p>
                      <a:r>
                        <a:rPr lang="cs-CZ" sz="1800" dirty="0" err="1"/>
                        <a:t>Hyperplasia</a:t>
                      </a:r>
                      <a:endParaRPr lang="cs-CZ" sz="18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12433190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64"/>
    </mc:Choice>
    <mc:Fallback xmlns="">
      <p:transition spd="slow" advTm="9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5613" y="4286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FNAB </a:t>
            </a:r>
            <a:br>
              <a:rPr lang="cs-CZ" altLang="cs-CZ" sz="2400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cytology </a:t>
            </a:r>
            <a:r>
              <a:rPr lang="cs-CZ" altLang="cs-CZ" sz="2400" dirty="0" err="1">
                <a:solidFill>
                  <a:srgbClr val="FF0000"/>
                </a:solidFill>
              </a:rPr>
              <a:t>of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neuroendocrine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neoplasia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of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the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pancreas</a:t>
            </a:r>
            <a:r>
              <a:rPr lang="cs-CZ" altLang="cs-CZ" sz="2400" dirty="0">
                <a:solidFill>
                  <a:srgbClr val="FF0000"/>
                </a:solidFill>
              </a:rPr>
              <a:t>.</a:t>
            </a:r>
            <a:r>
              <a:rPr lang="cs-CZ" altLang="cs-CZ" sz="2800" dirty="0">
                <a:solidFill>
                  <a:srgbClr val="FF0000"/>
                </a:solidFill>
              </a:rPr>
              <a:t/>
            </a:r>
            <a:br>
              <a:rPr lang="cs-CZ" altLang="cs-CZ" sz="2800" dirty="0">
                <a:solidFill>
                  <a:srgbClr val="FF0000"/>
                </a:solidFill>
              </a:rPr>
            </a:br>
            <a:endParaRPr lang="cs-CZ" altLang="cs-CZ" sz="2800" dirty="0">
              <a:solidFill>
                <a:srgbClr val="FF0000"/>
              </a:solidFill>
            </a:endParaRPr>
          </a:p>
        </p:txBody>
      </p:sp>
      <p:pic>
        <p:nvPicPr>
          <p:cNvPr id="46083" name="Picture 3" descr="NE tumor 35760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9088" y="1600200"/>
            <a:ext cx="59626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5"/>
    </mc:Choice>
    <mc:Fallback xmlns="">
      <p:transition spd="slow" advTm="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0"/>
            <a:ext cx="8580438" cy="1143000"/>
          </a:xfrm>
        </p:spPr>
        <p:txBody>
          <a:bodyPr/>
          <a:lstStyle/>
          <a:p>
            <a:pPr>
              <a:defRPr/>
            </a:pPr>
            <a:r>
              <a:rPr lang="cs-CZ" sz="3200" dirty="0" err="1">
                <a:solidFill>
                  <a:srgbClr val="FF0000"/>
                </a:solidFill>
              </a:rPr>
              <a:t>Multiple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endocrine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neoplasia</a:t>
            </a:r>
            <a:r>
              <a:rPr lang="cs-CZ" sz="3200" dirty="0">
                <a:solidFill>
                  <a:srgbClr val="FF0000"/>
                </a:solidFill>
              </a:rPr>
              <a:t> (MEN) </a:t>
            </a:r>
            <a:r>
              <a:rPr lang="cs-CZ" sz="3200" dirty="0" err="1">
                <a:solidFill>
                  <a:srgbClr val="FF0000"/>
                </a:solidFill>
              </a:rPr>
              <a:t>syndromes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710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211263"/>
            <a:ext cx="6408738" cy="5487987"/>
          </a:xfrm>
          <a:solidFill>
            <a:schemeClr val="tx1"/>
          </a:solidFill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4"/>
    </mc:Choice>
    <mc:Fallback xmlns="">
      <p:transition spd="slow" advTm="3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rgbClr val="F80012"/>
                </a:solidFill>
              </a:rPr>
              <a:t>Diabetes </a:t>
            </a:r>
            <a:r>
              <a:rPr lang="cs-CZ" altLang="cs-CZ" sz="2800" dirty="0" err="1">
                <a:solidFill>
                  <a:srgbClr val="F80012"/>
                </a:solidFill>
              </a:rPr>
              <a:t>mellitus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r>
              <a:rPr lang="cs-CZ" altLang="cs-CZ" dirty="0">
                <a:solidFill>
                  <a:srgbClr val="F80012"/>
                </a:solidFill>
              </a:rPr>
              <a:t/>
            </a:r>
            <a:br>
              <a:rPr lang="cs-CZ" altLang="cs-CZ" dirty="0">
                <a:solidFill>
                  <a:srgbClr val="F80012"/>
                </a:solidFill>
              </a:rPr>
            </a:br>
            <a:r>
              <a:rPr lang="cs-CZ" altLang="cs-CZ" sz="2000" dirty="0">
                <a:solidFill>
                  <a:srgbClr val="F80012"/>
                </a:solidFill>
              </a:rPr>
              <a:t>(</a:t>
            </a:r>
            <a:r>
              <a:rPr lang="cs-CZ" altLang="cs-CZ" sz="2000" dirty="0" err="1">
                <a:solidFill>
                  <a:srgbClr val="F80012"/>
                </a:solidFill>
              </a:rPr>
              <a:t>group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of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metabolic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disorders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sharing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the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common</a:t>
            </a:r>
            <a:r>
              <a:rPr lang="cs-CZ" altLang="cs-CZ" sz="2000" dirty="0">
                <a:solidFill>
                  <a:srgbClr val="F80012"/>
                </a:solidFill>
              </a:rPr>
              <a:t> sign– </a:t>
            </a:r>
            <a:r>
              <a:rPr lang="cs-CZ" altLang="cs-CZ" sz="2000" dirty="0" err="1">
                <a:solidFill>
                  <a:srgbClr val="F80012"/>
                </a:solidFill>
              </a:rPr>
              <a:t>hyperglycemia</a:t>
            </a:r>
            <a:r>
              <a:rPr lang="cs-CZ" altLang="cs-CZ" sz="2000" dirty="0">
                <a:solidFill>
                  <a:srgbClr val="F80012"/>
                </a:solidFill>
              </a:rPr>
              <a:t>)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Type 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Immune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mediated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destruction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B </a:t>
            </a:r>
            <a:r>
              <a:rPr lang="cs-CZ" altLang="cs-CZ" sz="1600" dirty="0" err="1"/>
              <a:t>cells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Autoimunne</a:t>
            </a:r>
            <a:r>
              <a:rPr lang="cs-CZ" altLang="cs-CZ" sz="1600" dirty="0"/>
              <a:t> IDDM in </a:t>
            </a:r>
            <a:r>
              <a:rPr lang="cs-CZ" altLang="cs-CZ" sz="1600" dirty="0" err="1"/>
              <a:t>genetically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predisposed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patients</a:t>
            </a:r>
            <a:r>
              <a:rPr lang="cs-CZ" altLang="cs-CZ" sz="1600" dirty="0"/>
              <a:t> + </a:t>
            </a:r>
            <a:r>
              <a:rPr lang="cs-CZ" altLang="cs-CZ" sz="1600" dirty="0" err="1"/>
              <a:t>environmental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factors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viruses</a:t>
            </a:r>
            <a:r>
              <a:rPr lang="cs-CZ" altLang="cs-CZ" sz="1600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Type 2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Insulin </a:t>
            </a:r>
            <a:r>
              <a:rPr lang="cs-CZ" altLang="cs-CZ" sz="1600" dirty="0" err="1"/>
              <a:t>rezistent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with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relative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absolute</a:t>
            </a:r>
            <a:r>
              <a:rPr lang="cs-CZ" altLang="cs-CZ" sz="1600" dirty="0"/>
              <a:t> insulin </a:t>
            </a:r>
            <a:r>
              <a:rPr lang="cs-CZ" altLang="cs-CZ" sz="1600" dirty="0" err="1"/>
              <a:t>deficiency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Genetics</a:t>
            </a:r>
            <a:r>
              <a:rPr lang="cs-CZ" altLang="cs-CZ" sz="1600" dirty="0"/>
              <a:t>; obesity, </a:t>
            </a:r>
            <a:r>
              <a:rPr lang="cs-CZ" altLang="cs-CZ" sz="1600" dirty="0" err="1"/>
              <a:t>life</a:t>
            </a:r>
            <a:r>
              <a:rPr lang="cs-CZ" altLang="cs-CZ" sz="1600" dirty="0"/>
              <a:t> style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Genetically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caused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defects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of</a:t>
            </a:r>
            <a:r>
              <a:rPr lang="cs-CZ" altLang="cs-CZ" sz="1600" b="1" dirty="0">
                <a:solidFill>
                  <a:schemeClr val="hlink"/>
                </a:solidFill>
              </a:rPr>
              <a:t> B </a:t>
            </a:r>
            <a:r>
              <a:rPr lang="cs-CZ" altLang="cs-CZ" sz="1600" b="1" dirty="0" err="1">
                <a:solidFill>
                  <a:schemeClr val="hlink"/>
                </a:solidFill>
              </a:rPr>
              <a:t>cells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functions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„maturity-</a:t>
            </a:r>
            <a:r>
              <a:rPr lang="cs-CZ" altLang="cs-CZ" sz="1600" dirty="0" err="1"/>
              <a:t>onset</a:t>
            </a:r>
            <a:r>
              <a:rPr lang="cs-CZ" altLang="cs-CZ" sz="1600" dirty="0"/>
              <a:t> diabetes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the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young</a:t>
            </a:r>
            <a:r>
              <a:rPr lang="cs-CZ" altLang="cs-CZ" sz="1600" dirty="0"/>
              <a:t>“ (</a:t>
            </a:r>
            <a:r>
              <a:rPr lang="cs-CZ" altLang="cs-CZ" sz="1600" dirty="0" err="1"/>
              <a:t>mutations</a:t>
            </a:r>
            <a:r>
              <a:rPr lang="cs-CZ" altLang="cs-CZ" sz="1600" dirty="0"/>
              <a:t> in </a:t>
            </a:r>
            <a:r>
              <a:rPr lang="cs-CZ" altLang="cs-CZ" sz="1600" dirty="0" err="1"/>
              <a:t>different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genes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„</a:t>
            </a:r>
            <a:r>
              <a:rPr lang="cs-CZ" altLang="cs-CZ" sz="1600" dirty="0" err="1"/>
              <a:t>mitochondrial</a:t>
            </a:r>
            <a:r>
              <a:rPr lang="cs-CZ" altLang="cs-CZ" sz="1600" dirty="0"/>
              <a:t> diabetes“ (</a:t>
            </a:r>
            <a:r>
              <a:rPr lang="cs-CZ" altLang="cs-CZ" sz="1600" dirty="0" err="1"/>
              <a:t>mutations</a:t>
            </a:r>
            <a:r>
              <a:rPr lang="cs-CZ" altLang="cs-CZ" sz="1600" dirty="0"/>
              <a:t> in </a:t>
            </a:r>
            <a:r>
              <a:rPr lang="cs-CZ" altLang="cs-CZ" sz="1600" dirty="0" err="1"/>
              <a:t>mtDNA</a:t>
            </a:r>
            <a:r>
              <a:rPr lang="cs-CZ" altLang="cs-CZ" sz="1600" dirty="0"/>
              <a:t>; </a:t>
            </a:r>
            <a:r>
              <a:rPr lang="cs-CZ" altLang="cs-CZ" sz="1600" dirty="0" err="1"/>
              <a:t>oxidative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phosphorylation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failures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Genetically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caused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defects</a:t>
            </a:r>
            <a:r>
              <a:rPr lang="cs-CZ" altLang="cs-CZ" sz="1600" b="1" dirty="0">
                <a:solidFill>
                  <a:schemeClr val="hlink"/>
                </a:solidFill>
              </a:rPr>
              <a:t> in insulin </a:t>
            </a:r>
            <a:r>
              <a:rPr lang="cs-CZ" altLang="cs-CZ" sz="1600" b="1" dirty="0" err="1">
                <a:solidFill>
                  <a:schemeClr val="hlink"/>
                </a:solidFill>
              </a:rPr>
              <a:t>function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-     </a:t>
            </a:r>
            <a:r>
              <a:rPr lang="cs-CZ" altLang="cs-CZ" sz="1600" dirty="0"/>
              <a:t>Insulin gene, insulin receptor gene </a:t>
            </a:r>
            <a:r>
              <a:rPr lang="cs-CZ" altLang="cs-CZ" sz="1600" dirty="0" err="1"/>
              <a:t>mutations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defects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proinsulin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conversion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Disorders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of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exocrine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pancreas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Chronic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pancreatitis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Pancreatectomy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Pancreatic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neoplasia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Cystic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fibrosis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Haemochromatosis</a:t>
            </a: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7"/>
    </mc:Choice>
    <mc:Fallback xmlns="">
      <p:transition spd="slow" advTm="2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rgbClr val="F80012"/>
                </a:solidFill>
              </a:rPr>
              <a:t>Diabetes </a:t>
            </a:r>
            <a:r>
              <a:rPr lang="cs-CZ" altLang="cs-CZ" sz="2800" dirty="0" err="1">
                <a:solidFill>
                  <a:srgbClr val="F80012"/>
                </a:solidFill>
              </a:rPr>
              <a:t>mellitus</a:t>
            </a:r>
            <a:r>
              <a:rPr lang="cs-CZ" altLang="cs-CZ" sz="2800" dirty="0">
                <a:solidFill>
                  <a:srgbClr val="F80012"/>
                </a:solidFill>
              </a:rPr>
              <a:t> </a:t>
            </a:r>
            <a:br>
              <a:rPr lang="cs-CZ" altLang="cs-CZ" sz="2800" dirty="0">
                <a:solidFill>
                  <a:srgbClr val="F80012"/>
                </a:solidFill>
              </a:rPr>
            </a:br>
            <a:r>
              <a:rPr lang="cs-CZ" altLang="cs-CZ" sz="2000" dirty="0">
                <a:solidFill>
                  <a:srgbClr val="F80012"/>
                </a:solidFill>
              </a:rPr>
              <a:t>(</a:t>
            </a:r>
            <a:r>
              <a:rPr lang="cs-CZ" altLang="cs-CZ" sz="2000" dirty="0" err="1">
                <a:solidFill>
                  <a:srgbClr val="F80012"/>
                </a:solidFill>
              </a:rPr>
              <a:t>group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of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metabolic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disorders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sharing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the</a:t>
            </a:r>
            <a:r>
              <a:rPr lang="cs-CZ" altLang="cs-CZ" sz="2000" dirty="0">
                <a:solidFill>
                  <a:srgbClr val="F80012"/>
                </a:solidFill>
              </a:rPr>
              <a:t> </a:t>
            </a:r>
            <a:r>
              <a:rPr lang="cs-CZ" altLang="cs-CZ" sz="2000" dirty="0" err="1">
                <a:solidFill>
                  <a:srgbClr val="F80012"/>
                </a:solidFill>
              </a:rPr>
              <a:t>common</a:t>
            </a:r>
            <a:r>
              <a:rPr lang="cs-CZ" altLang="cs-CZ" sz="2000" dirty="0">
                <a:solidFill>
                  <a:srgbClr val="F80012"/>
                </a:solidFill>
              </a:rPr>
              <a:t> sign– </a:t>
            </a:r>
            <a:r>
              <a:rPr lang="cs-CZ" altLang="cs-CZ" sz="2000" dirty="0" err="1">
                <a:solidFill>
                  <a:srgbClr val="F80012"/>
                </a:solidFill>
              </a:rPr>
              <a:t>hyperglycemia</a:t>
            </a:r>
            <a:r>
              <a:rPr lang="cs-CZ" altLang="cs-CZ" sz="2000" dirty="0">
                <a:solidFill>
                  <a:srgbClr val="F80012"/>
                </a:solidFill>
              </a:rPr>
              <a:t>)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Endokrinopathies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Acromegaly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Cushing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syndroma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Hyperthyreoidismus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Glucagonoma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feochromocytoma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Infections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CMV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Coxackie</a:t>
            </a:r>
            <a:r>
              <a:rPr lang="cs-CZ" altLang="cs-CZ" sz="1800" dirty="0"/>
              <a:t> virus B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Drugs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-    </a:t>
            </a:r>
            <a:r>
              <a:rPr lang="cs-CZ" altLang="cs-CZ" sz="1800" dirty="0" err="1"/>
              <a:t>Glucocorticoids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hormones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thyroid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alpha</a:t>
            </a:r>
            <a:r>
              <a:rPr lang="cs-CZ" altLang="cs-CZ" sz="1800" dirty="0"/>
              <a:t> interferon, </a:t>
            </a:r>
            <a:r>
              <a:rPr lang="cs-CZ" altLang="cs-CZ" sz="1800" dirty="0" err="1"/>
              <a:t>proteases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inhibitors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thiazids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phenytoin</a:t>
            </a:r>
            <a:r>
              <a:rPr lang="cs-CZ" altLang="cs-CZ" sz="1800" dirty="0"/>
              <a:t>, …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Genetic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syndromas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assoc</a:t>
            </a:r>
            <a:r>
              <a:rPr lang="cs-CZ" altLang="cs-CZ" sz="1800" b="1" dirty="0">
                <a:solidFill>
                  <a:schemeClr val="hlink"/>
                </a:solidFill>
              </a:rPr>
              <a:t>. </a:t>
            </a:r>
            <a:r>
              <a:rPr lang="cs-CZ" altLang="cs-CZ" sz="1800" b="1" dirty="0" err="1">
                <a:solidFill>
                  <a:schemeClr val="hlink"/>
                </a:solidFill>
              </a:rPr>
              <a:t>with</a:t>
            </a:r>
            <a:r>
              <a:rPr lang="cs-CZ" altLang="cs-CZ" sz="1800" b="1" dirty="0">
                <a:solidFill>
                  <a:schemeClr val="hlink"/>
                </a:solidFill>
              </a:rPr>
              <a:t> DM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Down </a:t>
            </a:r>
            <a:r>
              <a:rPr lang="cs-CZ" altLang="cs-CZ" sz="1800" dirty="0" err="1"/>
              <a:t>syndroma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Klienefelter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syndroma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Turner </a:t>
            </a:r>
            <a:r>
              <a:rPr lang="cs-CZ" altLang="cs-CZ" sz="1800" dirty="0" err="1"/>
              <a:t>syndroma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Gestational</a:t>
            </a:r>
            <a:r>
              <a:rPr lang="cs-CZ" altLang="cs-CZ" sz="1800" b="1" dirty="0">
                <a:solidFill>
                  <a:schemeClr val="hlink"/>
                </a:solidFill>
              </a:rPr>
              <a:t> DM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3"/>
    </mc:Choice>
    <mc:Fallback xmlns="">
      <p:transition spd="slow" advTm="1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23850" y="115888"/>
          <a:ext cx="8507413" cy="661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43">
                  <a:extLst>
                    <a:ext uri="{9D8B030D-6E8A-4147-A177-3AD203B41FA5}">
                      <a16:colId xmlns:a16="http://schemas.microsoft.com/office/drawing/2014/main" val="447388766"/>
                    </a:ext>
                  </a:extLst>
                </a:gridCol>
                <a:gridCol w="3590108">
                  <a:extLst>
                    <a:ext uri="{9D8B030D-6E8A-4147-A177-3AD203B41FA5}">
                      <a16:colId xmlns:a16="http://schemas.microsoft.com/office/drawing/2014/main" val="3190217884"/>
                    </a:ext>
                  </a:extLst>
                </a:gridCol>
                <a:gridCol w="2530662">
                  <a:extLst>
                    <a:ext uri="{9D8B030D-6E8A-4147-A177-3AD203B41FA5}">
                      <a16:colId xmlns:a16="http://schemas.microsoft.com/office/drawing/2014/main" val="737725098"/>
                    </a:ext>
                  </a:extLst>
                </a:gridCol>
              </a:tblGrid>
              <a:tr h="914488">
                <a:tc gridSpan="3">
                  <a:txBody>
                    <a:bodyPr/>
                    <a:lstStyle/>
                    <a:p>
                      <a:r>
                        <a:rPr lang="cs-CZ" sz="1800" dirty="0" err="1"/>
                        <a:t>Differences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between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types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diabetes </a:t>
                      </a:r>
                      <a:r>
                        <a:rPr lang="cs-CZ" sz="1800" dirty="0" err="1"/>
                        <a:t>mellitus</a:t>
                      </a:r>
                      <a:r>
                        <a:rPr lang="cs-CZ" sz="1800" dirty="0"/>
                        <a:t> </a:t>
                      </a:r>
                    </a:p>
                    <a:p>
                      <a:r>
                        <a:rPr lang="cs-CZ" sz="1800" dirty="0"/>
                        <a:t>(DM: </a:t>
                      </a:r>
                      <a:r>
                        <a:rPr lang="cs-CZ" sz="1800" dirty="0" err="1"/>
                        <a:t>abnormal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metabolic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state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characterised</a:t>
                      </a:r>
                      <a:r>
                        <a:rPr lang="cs-CZ" sz="1800" dirty="0"/>
                        <a:t> by </a:t>
                      </a:r>
                      <a:r>
                        <a:rPr lang="cs-CZ" sz="1800" dirty="0" err="1"/>
                        <a:t>glucose</a:t>
                      </a:r>
                      <a:r>
                        <a:rPr lang="cs-CZ" sz="1800" dirty="0"/>
                        <a:t> intolerance </a:t>
                      </a:r>
                      <a:r>
                        <a:rPr lang="cs-CZ" sz="1800" dirty="0" err="1"/>
                        <a:t>due</a:t>
                      </a:r>
                      <a:r>
                        <a:rPr lang="cs-CZ" sz="1800" dirty="0"/>
                        <a:t> to </a:t>
                      </a:r>
                      <a:r>
                        <a:rPr lang="cs-CZ" sz="1800" dirty="0" err="1"/>
                        <a:t>inadequate</a:t>
                      </a:r>
                      <a:r>
                        <a:rPr lang="cs-CZ" sz="1800" dirty="0"/>
                        <a:t> insulin </a:t>
                      </a:r>
                      <a:r>
                        <a:rPr lang="cs-CZ" sz="1800" dirty="0" err="1"/>
                        <a:t>action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1" marR="91441" marT="45724" marB="45724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778995"/>
                  </a:ext>
                </a:extLst>
              </a:tr>
              <a:tr h="914488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Features</a:t>
                      </a:r>
                      <a:endParaRPr lang="cs-CZ" sz="1800" b="1" dirty="0"/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Type 1 (</a:t>
                      </a:r>
                      <a:r>
                        <a:rPr lang="cs-CZ" sz="1800" b="1" dirty="0" err="1"/>
                        <a:t>ketosis-prone</a:t>
                      </a:r>
                      <a:r>
                        <a:rPr lang="cs-CZ" sz="1800" b="1" dirty="0"/>
                        <a:t>, </a:t>
                      </a:r>
                      <a:r>
                        <a:rPr lang="cs-CZ" sz="1800" b="1" dirty="0" err="1"/>
                        <a:t>juvenile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onset</a:t>
                      </a:r>
                      <a:r>
                        <a:rPr lang="cs-CZ" sz="1800" b="1" dirty="0"/>
                        <a:t>, insulin-</a:t>
                      </a:r>
                      <a:r>
                        <a:rPr lang="cs-CZ" sz="1800" b="1" dirty="0" err="1"/>
                        <a:t>dependent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Type 2 (not </a:t>
                      </a:r>
                      <a:r>
                        <a:rPr lang="cs-CZ" sz="1800" b="1" dirty="0" err="1"/>
                        <a:t>ketosis-prone</a:t>
                      </a:r>
                      <a:r>
                        <a:rPr lang="cs-CZ" sz="1800" b="1" dirty="0"/>
                        <a:t>, maturity </a:t>
                      </a:r>
                      <a:r>
                        <a:rPr lang="cs-CZ" sz="1800" b="1" dirty="0" err="1"/>
                        <a:t>onset</a:t>
                      </a:r>
                      <a:r>
                        <a:rPr lang="cs-CZ" sz="1800" b="1" dirty="0"/>
                        <a:t>, non-insulin-</a:t>
                      </a:r>
                      <a:r>
                        <a:rPr lang="cs-CZ" sz="1800" b="1" dirty="0" err="1"/>
                        <a:t>dependent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6666"/>
                  </a:ext>
                </a:extLst>
              </a:tr>
              <a:tr h="370876">
                <a:tc>
                  <a:txBody>
                    <a:bodyPr/>
                    <a:lstStyle/>
                    <a:p>
                      <a:r>
                        <a:rPr lang="cs-CZ" sz="1800" b="1" dirty="0"/>
                        <a:t>Age</a:t>
                      </a:r>
                      <a:r>
                        <a:rPr lang="cs-CZ" sz="1800" b="1" baseline="0" dirty="0"/>
                        <a:t> </a:t>
                      </a:r>
                      <a:r>
                        <a:rPr lang="cs-CZ" sz="1800" b="1" baseline="0" dirty="0" err="1"/>
                        <a:t>of</a:t>
                      </a:r>
                      <a:r>
                        <a:rPr lang="cs-CZ" sz="1800" b="1" baseline="0" dirty="0"/>
                        <a:t> </a:t>
                      </a:r>
                      <a:r>
                        <a:rPr lang="cs-CZ" sz="1800" b="1" baseline="0" dirty="0" err="1"/>
                        <a:t>onset</a:t>
                      </a:r>
                      <a:endParaRPr lang="cs-CZ" sz="1800" b="1" baseline="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Usually</a:t>
                      </a:r>
                      <a:r>
                        <a:rPr lang="cs-CZ" sz="1800" dirty="0"/>
                        <a:t>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˂20y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Usually</a:t>
                      </a:r>
                      <a:r>
                        <a:rPr lang="cs-CZ" sz="1800" dirty="0"/>
                        <a:t>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˂40y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031561725"/>
                  </a:ext>
                </a:extLst>
              </a:tr>
              <a:tr h="370876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Proportion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all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cases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˂10 %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˃90%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754609164"/>
                  </a:ext>
                </a:extLst>
              </a:tr>
              <a:tr h="370876">
                <a:tc>
                  <a:txBody>
                    <a:bodyPr/>
                    <a:lstStyle/>
                    <a:p>
                      <a:r>
                        <a:rPr lang="cs-CZ" sz="1800" b="1" dirty="0"/>
                        <a:t>Type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onset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Abrupt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acute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subacute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Gradual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343129763"/>
                  </a:ext>
                </a:extLst>
              </a:tr>
              <a:tr h="640141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Etiological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factors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Possible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viral</a:t>
                      </a:r>
                      <a:r>
                        <a:rPr lang="cs-CZ" sz="1800" dirty="0"/>
                        <a:t>/</a:t>
                      </a:r>
                      <a:r>
                        <a:rPr lang="cs-CZ" sz="1800" dirty="0" err="1"/>
                        <a:t>autoimmune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resulting</a:t>
                      </a:r>
                      <a:r>
                        <a:rPr lang="cs-CZ" sz="1800" dirty="0"/>
                        <a:t> in </a:t>
                      </a:r>
                      <a:r>
                        <a:rPr lang="cs-CZ" sz="1800" dirty="0" err="1"/>
                        <a:t>destruction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islet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cells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Obesity </a:t>
                      </a:r>
                      <a:r>
                        <a:rPr lang="cs-CZ" sz="1800" dirty="0" err="1"/>
                        <a:t>associated</a:t>
                      </a:r>
                      <a:r>
                        <a:rPr lang="cs-CZ" sz="1800" dirty="0"/>
                        <a:t> insulin resistence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123902561"/>
                  </a:ext>
                </a:extLst>
              </a:tr>
              <a:tr h="370876">
                <a:tc>
                  <a:txBody>
                    <a:bodyPr/>
                    <a:lstStyle/>
                    <a:p>
                      <a:r>
                        <a:rPr lang="cs-CZ" sz="1800" b="1" dirty="0"/>
                        <a:t>HLA </a:t>
                      </a:r>
                      <a:r>
                        <a:rPr lang="cs-CZ" sz="1800" b="1" dirty="0" err="1"/>
                        <a:t>asocciation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Yes</a:t>
                      </a:r>
                      <a:r>
                        <a:rPr lang="cs-CZ" sz="1800" dirty="0"/>
                        <a:t> (=</a:t>
                      </a:r>
                      <a:r>
                        <a:rPr lang="cs-CZ" sz="1800" dirty="0" err="1"/>
                        <a:t>genetic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predisposition</a:t>
                      </a:r>
                      <a:r>
                        <a:rPr lang="cs-CZ" sz="1800" dirty="0"/>
                        <a:t> in DM)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No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11234331"/>
                  </a:ext>
                </a:extLst>
              </a:tr>
              <a:tr h="370876">
                <a:tc>
                  <a:txBody>
                    <a:bodyPr/>
                    <a:lstStyle/>
                    <a:p>
                      <a:r>
                        <a:rPr lang="cs-CZ" sz="1800" b="1" dirty="0"/>
                        <a:t>Insulin </a:t>
                      </a:r>
                      <a:r>
                        <a:rPr lang="cs-CZ" sz="1800" b="1" dirty="0" err="1"/>
                        <a:t>antibodies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Yes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No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644252859"/>
                  </a:ext>
                </a:extLst>
              </a:tr>
              <a:tr h="370876">
                <a:tc>
                  <a:txBody>
                    <a:bodyPr/>
                    <a:lstStyle/>
                    <a:p>
                      <a:r>
                        <a:rPr lang="cs-CZ" sz="1800" b="1" dirty="0"/>
                        <a:t>Body </a:t>
                      </a:r>
                      <a:r>
                        <a:rPr lang="cs-CZ" sz="1800" b="1" dirty="0" err="1"/>
                        <a:t>weight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at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onset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Normal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thin</a:t>
                      </a:r>
                      <a:r>
                        <a:rPr lang="cs-CZ" sz="1800" dirty="0"/>
                        <a:t>, obesity </a:t>
                      </a:r>
                      <a:r>
                        <a:rPr lang="cs-CZ" sz="1800" dirty="0" err="1"/>
                        <a:t>uncommon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Majority are </a:t>
                      </a:r>
                      <a:r>
                        <a:rPr lang="cs-CZ" sz="1800" dirty="0" err="1"/>
                        <a:t>obese</a:t>
                      </a:r>
                      <a:r>
                        <a:rPr lang="cs-CZ" sz="1800" dirty="0"/>
                        <a:t> (80%)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094128032"/>
                  </a:ext>
                </a:extLst>
              </a:tr>
              <a:tr h="640141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Endogenous</a:t>
                      </a:r>
                      <a:r>
                        <a:rPr lang="cs-CZ" sz="1800" b="1" dirty="0"/>
                        <a:t> insulin </a:t>
                      </a:r>
                      <a:r>
                        <a:rPr lang="cs-CZ" sz="1800" b="1" dirty="0" err="1"/>
                        <a:t>production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Decreased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little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none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Variable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above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below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normal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579807881"/>
                  </a:ext>
                </a:extLst>
              </a:tr>
              <a:tr h="370876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Ketoacidosis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May </a:t>
                      </a:r>
                      <a:r>
                        <a:rPr lang="cs-CZ" sz="1800" dirty="0" err="1"/>
                        <a:t>occur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Rare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51909603"/>
                  </a:ext>
                </a:extLst>
              </a:tr>
              <a:tr h="914488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Treatment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Insulin, diet, </a:t>
                      </a:r>
                      <a:r>
                        <a:rPr lang="cs-CZ" sz="1800" dirty="0" err="1"/>
                        <a:t>exercise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Diet, oral </a:t>
                      </a:r>
                      <a:r>
                        <a:rPr lang="cs-CZ" sz="1800" dirty="0" err="1"/>
                        <a:t>hypoglycemic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agents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exercise</a:t>
                      </a:r>
                      <a:r>
                        <a:rPr lang="cs-CZ" sz="1800" dirty="0"/>
                        <a:t>, insulin, and </a:t>
                      </a:r>
                      <a:r>
                        <a:rPr lang="cs-CZ" sz="1800" dirty="0" err="1"/>
                        <a:t>weight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control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276265654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7"/>
    </mc:Choice>
    <mc:Fallback xmlns="">
      <p:transition spd="slow" advTm="2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476250"/>
          <a:ext cx="8218488" cy="59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8488">
                  <a:extLst>
                    <a:ext uri="{9D8B030D-6E8A-4147-A177-3AD203B41FA5}">
                      <a16:colId xmlns:a16="http://schemas.microsoft.com/office/drawing/2014/main" val="2156628100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r>
                        <a:rPr lang="cs-CZ" sz="1800" dirty="0"/>
                        <a:t>Risk </a:t>
                      </a:r>
                      <a:r>
                        <a:rPr lang="cs-CZ" sz="1800" dirty="0" err="1"/>
                        <a:t>factors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for</a:t>
                      </a:r>
                      <a:r>
                        <a:rPr lang="cs-CZ" sz="1800" dirty="0"/>
                        <a:t> type 1 and type 2 diabetes </a:t>
                      </a:r>
                      <a:r>
                        <a:rPr lang="cs-CZ" sz="1800" dirty="0" err="1"/>
                        <a:t>mellitus</a:t>
                      </a:r>
                      <a:endParaRPr lang="cs-CZ" sz="18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28995721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/>
                        <a:t>Type 1 DM risk </a:t>
                      </a:r>
                      <a:r>
                        <a:rPr lang="cs-CZ" sz="1800" b="1" dirty="0" err="1"/>
                        <a:t>factors</a:t>
                      </a:r>
                      <a:endParaRPr lang="cs-CZ" sz="1800" b="1" dirty="0"/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092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/>
                        <a:t>Type 1 DM in a </a:t>
                      </a:r>
                      <a:r>
                        <a:rPr lang="cs-CZ" sz="1800" dirty="0" err="1"/>
                        <a:t>first-degree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relative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sibling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parents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45855997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Type 2 DM risk </a:t>
                      </a:r>
                      <a:r>
                        <a:rPr lang="cs-CZ" sz="1800" b="1" dirty="0" err="1"/>
                        <a:t>factors</a:t>
                      </a:r>
                      <a:endParaRPr lang="cs-CZ" sz="1800" b="1" dirty="0"/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99337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/>
                        <a:t>Positive </a:t>
                      </a:r>
                      <a:r>
                        <a:rPr lang="cs-CZ" sz="1800" dirty="0" err="1"/>
                        <a:t>family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history</a:t>
                      </a:r>
                      <a:endParaRPr lang="cs-CZ" sz="18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25632609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Ethnic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origin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black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native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americans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hispanic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asian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american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pacific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islanders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37422707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/>
                        <a:t>Obesity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98310339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Increasing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age</a:t>
                      </a:r>
                      <a:endParaRPr lang="cs-CZ" sz="18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17596373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Habitual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physical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inactivity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sedentary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lifestyle</a:t>
                      </a:r>
                      <a:endParaRPr lang="cs-CZ" sz="18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0921251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History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gestational</a:t>
                      </a:r>
                      <a:r>
                        <a:rPr lang="cs-CZ" sz="1800" dirty="0"/>
                        <a:t> DM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6110241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Other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clinical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conditions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assoc</a:t>
                      </a:r>
                      <a:r>
                        <a:rPr lang="cs-CZ" sz="1800" dirty="0"/>
                        <a:t>. </a:t>
                      </a:r>
                      <a:r>
                        <a:rPr lang="cs-CZ" sz="1800" dirty="0" err="1"/>
                        <a:t>with</a:t>
                      </a:r>
                      <a:r>
                        <a:rPr lang="cs-CZ" sz="1800" dirty="0"/>
                        <a:t> insulin resistence (</a:t>
                      </a:r>
                      <a:r>
                        <a:rPr lang="cs-CZ" sz="1800" dirty="0" err="1"/>
                        <a:t>e.g</a:t>
                      </a:r>
                      <a:r>
                        <a:rPr lang="cs-CZ" sz="1800" dirty="0"/>
                        <a:t>. </a:t>
                      </a:r>
                      <a:r>
                        <a:rPr lang="cs-CZ" sz="1800" dirty="0" err="1"/>
                        <a:t>polycystic</a:t>
                      </a:r>
                      <a:r>
                        <a:rPr lang="cs-CZ" sz="1800" dirty="0"/>
                        <a:t> ovary syndrome)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16178861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History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vasular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diseases</a:t>
                      </a:r>
                      <a:endParaRPr lang="cs-CZ" sz="18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665648338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Previously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identified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impaired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fasting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glucose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impaired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glucose</a:t>
                      </a:r>
                      <a:r>
                        <a:rPr lang="cs-CZ" sz="1800" dirty="0"/>
                        <a:t> tolerance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0027382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Hypertension</a:t>
                      </a:r>
                      <a:endParaRPr lang="cs-CZ" sz="18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490104977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/>
                        <a:t>HDL cholesterol </a:t>
                      </a:r>
                      <a:r>
                        <a:rPr lang="cs-CZ" sz="1800" dirty="0" err="1"/>
                        <a:t>level</a:t>
                      </a:r>
                      <a:r>
                        <a:rPr lang="cs-CZ" sz="1800" dirty="0"/>
                        <a:t>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˂35mg/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triglyceride 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≥250mg/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0885608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Cigarette</a:t>
                      </a:r>
                      <a:r>
                        <a:rPr lang="cs-CZ" sz="1800" dirty="0"/>
                        <a:t> smoking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915687876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9"/>
    </mc:Choice>
    <mc:Fallback xmlns="">
      <p:transition spd="slow" advTm="1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>
                <a:solidFill>
                  <a:srgbClr val="FF0000"/>
                </a:solidFill>
              </a:rPr>
              <a:t>Cardinal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clinical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signs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of</a:t>
            </a:r>
            <a:r>
              <a:rPr lang="cs-CZ" sz="3200" dirty="0">
                <a:solidFill>
                  <a:srgbClr val="FF0000"/>
                </a:solidFill>
              </a:rPr>
              <a:t> DM </a:t>
            </a:r>
            <a:r>
              <a:rPr lang="cs-CZ" sz="3200" dirty="0" err="1">
                <a:solidFill>
                  <a:srgbClr val="FF0000"/>
                </a:solidFill>
              </a:rPr>
              <a:t>at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diagnosis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Polyuria</a:t>
            </a: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Polydipsia</a:t>
            </a: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Polyphagia</a:t>
            </a:r>
            <a:r>
              <a:rPr lang="cs-CZ" sz="2800" b="1" dirty="0">
                <a:solidFill>
                  <a:srgbClr val="FFC000"/>
                </a:solidFill>
              </a:rPr>
              <a:t>, </a:t>
            </a:r>
            <a:r>
              <a:rPr lang="cs-CZ" sz="2800" b="1" dirty="0" err="1">
                <a:solidFill>
                  <a:srgbClr val="FFC000"/>
                </a:solidFill>
              </a:rPr>
              <a:t>excessive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hunger</a:t>
            </a:r>
            <a:r>
              <a:rPr lang="cs-CZ" sz="2800" b="1" dirty="0">
                <a:solidFill>
                  <a:srgbClr val="FFC000"/>
                </a:solidFill>
              </a:rPr>
              <a:t> (in type 1)</a:t>
            </a: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Weight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loss</a:t>
            </a:r>
            <a:r>
              <a:rPr lang="cs-CZ" sz="2800" b="1" dirty="0">
                <a:solidFill>
                  <a:srgbClr val="FFC000"/>
                </a:solidFill>
              </a:rPr>
              <a:t> (in type 1)</a:t>
            </a: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Recurrent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blured</a:t>
            </a:r>
            <a:r>
              <a:rPr lang="cs-CZ" sz="2800" b="1" dirty="0">
                <a:solidFill>
                  <a:srgbClr val="FFC000"/>
                </a:solidFill>
              </a:rPr>
              <a:t> vision</a:t>
            </a: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Ketonuria</a:t>
            </a:r>
            <a:r>
              <a:rPr lang="cs-CZ" sz="2800" b="1" dirty="0">
                <a:solidFill>
                  <a:srgbClr val="FFC000"/>
                </a:solidFill>
              </a:rPr>
              <a:t> (in type 1)</a:t>
            </a: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Weakness</a:t>
            </a:r>
            <a:r>
              <a:rPr lang="cs-CZ" sz="2800" b="1" dirty="0">
                <a:solidFill>
                  <a:srgbClr val="FFC000"/>
                </a:solidFill>
              </a:rPr>
              <a:t>, </a:t>
            </a:r>
            <a:r>
              <a:rPr lang="cs-CZ" sz="2800" b="1" dirty="0" err="1">
                <a:solidFill>
                  <a:srgbClr val="FFC000"/>
                </a:solidFill>
              </a:rPr>
              <a:t>fatigue</a:t>
            </a:r>
            <a:r>
              <a:rPr lang="cs-CZ" sz="2800" b="1" dirty="0">
                <a:solidFill>
                  <a:srgbClr val="FFC000"/>
                </a:solidFill>
              </a:rPr>
              <a:t>, </a:t>
            </a:r>
            <a:r>
              <a:rPr lang="cs-CZ" sz="2800" b="1" dirty="0" err="1">
                <a:solidFill>
                  <a:srgbClr val="FFC000"/>
                </a:solidFill>
              </a:rPr>
              <a:t>dizziness</a:t>
            </a: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Often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r>
              <a:rPr lang="cs-CZ" sz="2800" b="1" dirty="0" err="1">
                <a:solidFill>
                  <a:srgbClr val="FFC000"/>
                </a:solidFill>
              </a:rPr>
              <a:t>asymptomatic</a:t>
            </a:r>
            <a:r>
              <a:rPr lang="cs-CZ" sz="2800" b="1" dirty="0">
                <a:solidFill>
                  <a:srgbClr val="FFC000"/>
                </a:solidFill>
              </a:rPr>
              <a:t> (type 2)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9"/>
    </mc:Choice>
    <mc:Fallback xmlns="">
      <p:transition spd="slow" advTm="3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8313" y="692150"/>
          <a:ext cx="82296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075291681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413945649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 err="1"/>
                        <a:t>Complications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diabetes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958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/>
                        <a:t>Situation</a:t>
                      </a:r>
                      <a:endParaRPr lang="cs-CZ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Complication</a:t>
                      </a:r>
                      <a:endParaRPr lang="cs-CZ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242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/>
                        <a:t>Large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blood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vessels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Accelerated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arteriosclerosis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leading</a:t>
                      </a:r>
                      <a:r>
                        <a:rPr lang="cs-CZ" dirty="0"/>
                        <a:t> to: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 err="1"/>
                        <a:t>Myocardial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infarction</a:t>
                      </a:r>
                      <a:endParaRPr lang="cs-CZ" baseline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 err="1"/>
                        <a:t>Cerebrovascular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diseases</a:t>
                      </a:r>
                      <a:endParaRPr lang="cs-CZ" baseline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 err="1"/>
                        <a:t>Ischaemic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limbs</a:t>
                      </a:r>
                      <a:endParaRPr lang="cs-CZ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 err="1"/>
                        <a:t>Responsible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for</a:t>
                      </a:r>
                      <a:r>
                        <a:rPr lang="cs-CZ" dirty="0"/>
                        <a:t> 80 %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adult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diabetic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death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44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/>
                        <a:t>Small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blood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vessels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Endothelial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cells</a:t>
                      </a:r>
                      <a:r>
                        <a:rPr lang="cs-CZ" dirty="0"/>
                        <a:t> and </a:t>
                      </a:r>
                      <a:r>
                        <a:rPr lang="cs-CZ" dirty="0" err="1"/>
                        <a:t>basal</a:t>
                      </a:r>
                      <a:r>
                        <a:rPr lang="cs-CZ" dirty="0"/>
                        <a:t> lamina </a:t>
                      </a:r>
                      <a:r>
                        <a:rPr lang="cs-CZ" dirty="0" err="1"/>
                        <a:t>damage</a:t>
                      </a:r>
                      <a:r>
                        <a:rPr lang="cs-CZ" dirty="0"/>
                        <a:t>.</a:t>
                      </a:r>
                    </a:p>
                    <a:p>
                      <a:r>
                        <a:rPr lang="cs-CZ" dirty="0" err="1"/>
                        <a:t>Retinopathy</a:t>
                      </a:r>
                      <a:r>
                        <a:rPr lang="cs-CZ" dirty="0"/>
                        <a:t> (major cause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blindness</a:t>
                      </a:r>
                      <a:r>
                        <a:rPr lang="cs-CZ" dirty="0"/>
                        <a:t>),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 err="1"/>
                        <a:t>nephropathy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9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/>
                        <a:t>Peripheral</a:t>
                      </a:r>
                      <a:r>
                        <a:rPr lang="cs-CZ" b="1" dirty="0"/>
                        <a:t> nerve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Diabetic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neuropathy</a:t>
                      </a:r>
                      <a:r>
                        <a:rPr lang="cs-CZ" dirty="0"/>
                        <a:t> (</a:t>
                      </a:r>
                      <a:r>
                        <a:rPr lang="cs-CZ" dirty="0" err="1"/>
                        <a:t>v.s</a:t>
                      </a:r>
                      <a:r>
                        <a:rPr lang="cs-CZ" dirty="0"/>
                        <a:t>. </a:t>
                      </a:r>
                      <a:r>
                        <a:rPr lang="cs-CZ" dirty="0" err="1"/>
                        <a:t>due</a:t>
                      </a:r>
                      <a:r>
                        <a:rPr lang="cs-CZ" dirty="0"/>
                        <a:t> to </a:t>
                      </a:r>
                      <a:r>
                        <a:rPr lang="cs-CZ" dirty="0" err="1"/>
                        <a:t>disease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small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vessels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supplying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nerves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917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/>
                        <a:t>Neutrophils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Susceptibility to </a:t>
                      </a:r>
                      <a:r>
                        <a:rPr lang="cs-CZ" dirty="0" err="1"/>
                        <a:t>infection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08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/>
                        <a:t>Pregnancy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Pre-eclamptic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toxaemia</a:t>
                      </a:r>
                      <a:endParaRPr lang="cs-CZ" dirty="0"/>
                    </a:p>
                    <a:p>
                      <a:r>
                        <a:rPr lang="cs-CZ" dirty="0" err="1"/>
                        <a:t>Large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babies</a:t>
                      </a:r>
                      <a:endParaRPr lang="cs-CZ" dirty="0"/>
                    </a:p>
                    <a:p>
                      <a:r>
                        <a:rPr lang="cs-CZ" dirty="0" err="1"/>
                        <a:t>Neonatal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hypoglycamia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3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Skin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Gangrene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extremities</a:t>
                      </a:r>
                      <a:endParaRPr lang="cs-CZ" dirty="0"/>
                    </a:p>
                    <a:p>
                      <a:r>
                        <a:rPr lang="cs-CZ" dirty="0"/>
                        <a:t>Soft </a:t>
                      </a:r>
                      <a:r>
                        <a:rPr lang="cs-CZ" dirty="0" err="1"/>
                        <a:t>tissue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lesions</a:t>
                      </a:r>
                      <a:r>
                        <a:rPr lang="cs-CZ" dirty="0"/>
                        <a:t> (</a:t>
                      </a:r>
                      <a:r>
                        <a:rPr lang="cs-CZ" dirty="0" err="1"/>
                        <a:t>Granuloma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annulare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necrobiosis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lipoidica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32033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83"/>
    </mc:Choice>
    <mc:Fallback xmlns="">
      <p:transition spd="slow" advTm="123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rgbClr val="F80012"/>
                </a:solidFill>
              </a:rPr>
              <a:t>Complications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of</a:t>
            </a:r>
            <a:r>
              <a:rPr lang="cs-CZ" altLang="cs-CZ" sz="3200" dirty="0">
                <a:solidFill>
                  <a:srgbClr val="F80012"/>
                </a:solidFill>
              </a:rPr>
              <a:t> diabetes.</a:t>
            </a:r>
          </a:p>
        </p:txBody>
      </p:sp>
      <p:pic>
        <p:nvPicPr>
          <p:cNvPr id="54275" name="Picture 5" descr="komplikace diabetu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8925" y="981075"/>
            <a:ext cx="6048375" cy="569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7"/>
    </mc:Choice>
    <mc:Fallback xmlns="">
      <p:transition spd="slow" advTm="3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775" y="49831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2000" i="1" dirty="0" err="1">
                <a:solidFill>
                  <a:srgbClr val="FF0000"/>
                </a:solidFill>
              </a:rPr>
              <a:t>Thank</a:t>
            </a:r>
            <a:r>
              <a:rPr lang="cs-CZ" sz="2000" i="1" dirty="0">
                <a:solidFill>
                  <a:srgbClr val="FF0000"/>
                </a:solidFill>
              </a:rPr>
              <a:t> </a:t>
            </a:r>
            <a:r>
              <a:rPr lang="cs-CZ" sz="2000" i="1" dirty="0" err="1">
                <a:solidFill>
                  <a:srgbClr val="FF0000"/>
                </a:solidFill>
              </a:rPr>
              <a:t>you</a:t>
            </a:r>
            <a:r>
              <a:rPr lang="cs-CZ" sz="2000" i="1" dirty="0">
                <a:solidFill>
                  <a:srgbClr val="FF0000"/>
                </a:solidFill>
              </a:rPr>
              <a:t> </a:t>
            </a:r>
            <a:r>
              <a:rPr lang="cs-CZ" sz="2000" i="1" dirty="0" err="1">
                <a:solidFill>
                  <a:srgbClr val="FF0000"/>
                </a:solidFill>
              </a:rPr>
              <a:t>for</a:t>
            </a:r>
            <a:r>
              <a:rPr lang="cs-CZ" sz="2000" i="1" dirty="0">
                <a:solidFill>
                  <a:srgbClr val="FF0000"/>
                </a:solidFill>
              </a:rPr>
              <a:t> </a:t>
            </a:r>
            <a:r>
              <a:rPr lang="cs-CZ" sz="2000" i="1" dirty="0" err="1">
                <a:solidFill>
                  <a:srgbClr val="FF0000"/>
                </a:solidFill>
              </a:rPr>
              <a:t>your</a:t>
            </a:r>
            <a:r>
              <a:rPr lang="cs-CZ" sz="2000" i="1" dirty="0">
                <a:solidFill>
                  <a:srgbClr val="FF0000"/>
                </a:solidFill>
              </a:rPr>
              <a:t> </a:t>
            </a:r>
            <a:r>
              <a:rPr lang="cs-CZ" sz="2000" i="1" dirty="0" err="1">
                <a:solidFill>
                  <a:srgbClr val="FF0000"/>
                </a:solidFill>
              </a:rPr>
              <a:t>attention</a:t>
            </a:r>
            <a:r>
              <a:rPr lang="cs-CZ" sz="2000" i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"/>
    </mc:Choice>
    <mc:Fallback xmlns="">
      <p:transition spd="slow" advTm="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388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rgbClr val="FF0000"/>
                </a:solidFill>
              </a:rPr>
              <a:t>Pituitary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5613" y="14843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800" b="1" dirty="0" err="1">
                <a:solidFill>
                  <a:srgbClr val="FFC000"/>
                </a:solidFill>
              </a:rPr>
              <a:t>Adenohypophysis</a:t>
            </a: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000" b="1" dirty="0" err="1">
                <a:solidFill>
                  <a:srgbClr val="FFC000"/>
                </a:solidFill>
              </a:rPr>
              <a:t>Hypofunction</a:t>
            </a:r>
            <a:r>
              <a:rPr lang="cs-CZ" sz="2000" b="1" dirty="0">
                <a:solidFill>
                  <a:srgbClr val="FFC000"/>
                </a:solidFill>
              </a:rPr>
              <a:t>/</a:t>
            </a:r>
            <a:r>
              <a:rPr lang="cs-CZ" sz="2000" b="1" dirty="0" err="1">
                <a:solidFill>
                  <a:srgbClr val="FFC000"/>
                </a:solidFill>
              </a:rPr>
              <a:t>partial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000" b="1" dirty="0" err="1">
                <a:solidFill>
                  <a:srgbClr val="FFC000"/>
                </a:solidFill>
              </a:rPr>
              <a:t>or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000" b="1" dirty="0" err="1">
                <a:solidFill>
                  <a:srgbClr val="FFC000"/>
                </a:solidFill>
              </a:rPr>
              <a:t>panhypopituitarism</a:t>
            </a:r>
            <a:endParaRPr lang="cs-CZ" sz="2000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1800" dirty="0" err="1"/>
              <a:t>Due</a:t>
            </a:r>
            <a:r>
              <a:rPr lang="cs-CZ" sz="1800" dirty="0"/>
              <a:t> to </a:t>
            </a:r>
            <a:r>
              <a:rPr lang="cs-CZ" sz="1800" dirty="0" err="1"/>
              <a:t>destruction</a:t>
            </a:r>
            <a:r>
              <a:rPr lang="cs-CZ" sz="1800" dirty="0"/>
              <a:t> by tumor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cs-CZ" sz="1800" dirty="0" err="1"/>
              <a:t>compression</a:t>
            </a:r>
            <a:r>
              <a:rPr lang="cs-CZ" sz="1800" dirty="0"/>
              <a:t>, </a:t>
            </a:r>
            <a:r>
              <a:rPr lang="cs-CZ" sz="1800" dirty="0" err="1"/>
              <a:t>Rathke's</a:t>
            </a:r>
            <a:r>
              <a:rPr lang="cs-CZ" sz="1800" dirty="0"/>
              <a:t> </a:t>
            </a:r>
            <a:r>
              <a:rPr lang="cs-CZ" sz="1800" dirty="0" err="1"/>
              <a:t>cleft</a:t>
            </a:r>
            <a:r>
              <a:rPr lang="cs-CZ" sz="1800" dirty="0"/>
              <a:t> cyst; </a:t>
            </a:r>
            <a:r>
              <a:rPr lang="cs-CZ" sz="1800" dirty="0" err="1"/>
              <a:t>due</a:t>
            </a:r>
            <a:r>
              <a:rPr lang="cs-CZ" sz="1800" dirty="0"/>
              <a:t> to </a:t>
            </a:r>
            <a:r>
              <a:rPr lang="cs-CZ" sz="1800" dirty="0" err="1"/>
              <a:t>hypothalamic</a:t>
            </a:r>
            <a:r>
              <a:rPr lang="cs-CZ" sz="1800" dirty="0"/>
              <a:t> </a:t>
            </a:r>
            <a:r>
              <a:rPr lang="cs-CZ" sz="1800" dirty="0" err="1"/>
              <a:t>reasons</a:t>
            </a:r>
            <a:endParaRPr lang="cs-CZ" sz="1800" dirty="0"/>
          </a:p>
          <a:p>
            <a:pPr>
              <a:buFontTx/>
              <a:buChar char="-"/>
              <a:defRPr/>
            </a:pPr>
            <a:r>
              <a:rPr lang="cs-CZ" sz="1800" dirty="0" err="1"/>
              <a:t>Due</a:t>
            </a:r>
            <a:r>
              <a:rPr lang="cs-CZ" sz="1800" dirty="0"/>
              <a:t> to </a:t>
            </a:r>
            <a:r>
              <a:rPr lang="cs-CZ" sz="1800" dirty="0" err="1"/>
              <a:t>inflammation</a:t>
            </a:r>
            <a:r>
              <a:rPr lang="cs-CZ" sz="1800" dirty="0"/>
              <a:t> (</a:t>
            </a:r>
            <a:r>
              <a:rPr lang="cs-CZ" sz="1800" dirty="0" err="1"/>
              <a:t>autoimmune</a:t>
            </a:r>
            <a:r>
              <a:rPr lang="cs-CZ" sz="1800" dirty="0"/>
              <a:t>); </a:t>
            </a:r>
            <a:r>
              <a:rPr lang="cs-CZ" sz="1800" dirty="0" err="1"/>
              <a:t>due</a:t>
            </a:r>
            <a:r>
              <a:rPr lang="cs-CZ" sz="1800" dirty="0"/>
              <a:t> to </a:t>
            </a:r>
            <a:r>
              <a:rPr lang="cs-CZ" sz="1800" dirty="0" err="1"/>
              <a:t>genetic</a:t>
            </a:r>
            <a:r>
              <a:rPr lang="cs-CZ" sz="1800" dirty="0"/>
              <a:t> </a:t>
            </a:r>
            <a:r>
              <a:rPr lang="cs-CZ" sz="1800" dirty="0" err="1"/>
              <a:t>abnormalities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hormone </a:t>
            </a:r>
            <a:r>
              <a:rPr lang="cs-CZ" sz="1800" dirty="0" err="1"/>
              <a:t>synthesis</a:t>
            </a:r>
            <a:r>
              <a:rPr lang="cs-CZ" sz="1800" dirty="0"/>
              <a:t> </a:t>
            </a:r>
          </a:p>
          <a:p>
            <a:pPr>
              <a:buFontTx/>
              <a:buChar char="-"/>
              <a:defRPr/>
            </a:pPr>
            <a:r>
              <a:rPr lang="cs-CZ" sz="1800" dirty="0" err="1"/>
              <a:t>Due</a:t>
            </a:r>
            <a:r>
              <a:rPr lang="cs-CZ" sz="1800" dirty="0"/>
              <a:t> to </a:t>
            </a:r>
            <a:r>
              <a:rPr lang="cs-CZ" sz="1800" dirty="0" err="1"/>
              <a:t>ischaemic</a:t>
            </a:r>
            <a:r>
              <a:rPr lang="cs-CZ" sz="1800" dirty="0"/>
              <a:t> </a:t>
            </a:r>
            <a:r>
              <a:rPr lang="cs-CZ" sz="1800" dirty="0" err="1"/>
              <a:t>necrosis</a:t>
            </a:r>
            <a:r>
              <a:rPr lang="cs-CZ" sz="1800" dirty="0"/>
              <a:t>, </a:t>
            </a:r>
            <a:r>
              <a:rPr lang="cs-CZ" sz="1800" dirty="0" err="1"/>
              <a:t>radiation</a:t>
            </a:r>
            <a:r>
              <a:rPr lang="cs-CZ" sz="1800" dirty="0"/>
              <a:t> </a:t>
            </a:r>
            <a:r>
              <a:rPr lang="cs-CZ" sz="1800" dirty="0" err="1"/>
              <a:t>damage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cs-CZ" sz="1800" dirty="0" err="1"/>
              <a:t>surgical</a:t>
            </a:r>
            <a:r>
              <a:rPr lang="cs-CZ" sz="1800" dirty="0"/>
              <a:t> </a:t>
            </a:r>
            <a:r>
              <a:rPr lang="cs-CZ" sz="1800" dirty="0" err="1"/>
              <a:t>ablation</a:t>
            </a:r>
            <a:endParaRPr lang="cs-CZ" sz="1800" dirty="0"/>
          </a:p>
          <a:p>
            <a:pPr>
              <a:buFontTx/>
              <a:buChar char="-"/>
              <a:defRPr/>
            </a:pPr>
            <a:r>
              <a:rPr lang="cs-CZ" sz="1800" dirty="0" err="1"/>
              <a:t>Leads</a:t>
            </a:r>
            <a:r>
              <a:rPr lang="cs-CZ" sz="1800" dirty="0"/>
              <a:t> to </a:t>
            </a:r>
            <a:r>
              <a:rPr lang="cs-CZ" sz="1800" dirty="0" err="1"/>
              <a:t>secondary</a:t>
            </a:r>
            <a:r>
              <a:rPr lang="cs-CZ" sz="1800" dirty="0"/>
              <a:t> </a:t>
            </a:r>
            <a:r>
              <a:rPr lang="cs-CZ" sz="1800" dirty="0" err="1"/>
              <a:t>hypofunction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adenohypophyseal</a:t>
            </a:r>
            <a:r>
              <a:rPr lang="cs-CZ" sz="1800" dirty="0"/>
              <a:t> </a:t>
            </a:r>
            <a:r>
              <a:rPr lang="cs-CZ" sz="1800" dirty="0" err="1"/>
              <a:t>dependent</a:t>
            </a:r>
            <a:r>
              <a:rPr lang="cs-CZ" sz="1800" dirty="0"/>
              <a:t> </a:t>
            </a:r>
            <a:r>
              <a:rPr lang="cs-CZ" sz="1800" dirty="0" err="1"/>
              <a:t>endocrine</a:t>
            </a:r>
            <a:r>
              <a:rPr lang="cs-CZ" sz="1800" dirty="0"/>
              <a:t> </a:t>
            </a:r>
            <a:r>
              <a:rPr lang="cs-CZ" sz="1800" dirty="0" err="1"/>
              <a:t>glands</a:t>
            </a: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    (</a:t>
            </a:r>
            <a:r>
              <a:rPr lang="cs-CZ" sz="1800" dirty="0" err="1"/>
              <a:t>atrophy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gonads</a:t>
            </a:r>
            <a:r>
              <a:rPr lang="cs-CZ" sz="1800" dirty="0"/>
              <a:t>, </a:t>
            </a:r>
            <a:r>
              <a:rPr lang="cs-CZ" sz="1800" dirty="0" err="1"/>
              <a:t>hypothyreosis</a:t>
            </a:r>
            <a:r>
              <a:rPr lang="cs-CZ" sz="1800" dirty="0"/>
              <a:t>, </a:t>
            </a:r>
            <a:r>
              <a:rPr lang="cs-CZ" sz="1800" dirty="0" err="1"/>
              <a:t>hypocorticalism</a:t>
            </a:r>
            <a:r>
              <a:rPr lang="cs-CZ" sz="1800" dirty="0"/>
              <a:t>,…)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2000" b="1" dirty="0" err="1">
                <a:solidFill>
                  <a:srgbClr val="FFC000"/>
                </a:solidFill>
              </a:rPr>
              <a:t>Hyperfunction</a:t>
            </a:r>
            <a:r>
              <a:rPr lang="cs-CZ" sz="2000" b="1" dirty="0">
                <a:solidFill>
                  <a:srgbClr val="FFC000"/>
                </a:solidFill>
              </a:rPr>
              <a:t>/</a:t>
            </a:r>
            <a:r>
              <a:rPr lang="cs-CZ" sz="2000" b="1" dirty="0" err="1">
                <a:solidFill>
                  <a:srgbClr val="FFC000"/>
                </a:solidFill>
              </a:rPr>
              <a:t>hyperpituitarism</a:t>
            </a:r>
            <a:endParaRPr lang="cs-CZ" sz="2000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1800" dirty="0"/>
              <a:t>in </a:t>
            </a:r>
            <a:r>
              <a:rPr lang="cs-CZ" sz="1800" dirty="0" err="1"/>
              <a:t>adenomas</a:t>
            </a:r>
            <a:r>
              <a:rPr lang="cs-CZ" sz="1800" dirty="0"/>
              <a:t>, </a:t>
            </a:r>
            <a:r>
              <a:rPr lang="cs-CZ" sz="1800" dirty="0" err="1"/>
              <a:t>carcinomas</a:t>
            </a:r>
            <a:r>
              <a:rPr lang="cs-CZ" sz="1800" dirty="0"/>
              <a:t>, </a:t>
            </a:r>
            <a:r>
              <a:rPr lang="cs-CZ" sz="1800" dirty="0" err="1"/>
              <a:t>hyperplasias</a:t>
            </a:r>
            <a:r>
              <a:rPr lang="cs-CZ" sz="1800" dirty="0"/>
              <a:t>, </a:t>
            </a:r>
            <a:r>
              <a:rPr lang="cs-CZ" sz="1800" dirty="0" err="1"/>
              <a:t>due</a:t>
            </a:r>
            <a:r>
              <a:rPr lang="cs-CZ" sz="1800" dirty="0"/>
              <a:t> to </a:t>
            </a:r>
            <a:r>
              <a:rPr lang="cs-CZ" sz="1800" dirty="0" err="1"/>
              <a:t>hypothalamic</a:t>
            </a:r>
            <a:r>
              <a:rPr lang="cs-CZ" sz="1800" dirty="0"/>
              <a:t> </a:t>
            </a:r>
            <a:r>
              <a:rPr lang="cs-CZ" sz="1800" dirty="0" err="1"/>
              <a:t>reasons</a:t>
            </a: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05"/>
    </mc:Choice>
    <mc:Fallback xmlns="">
      <p:transition spd="slow" advTm="15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7950" y="2420938"/>
          <a:ext cx="8713788" cy="258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340">
                  <a:extLst>
                    <a:ext uri="{9D8B030D-6E8A-4147-A177-3AD203B41FA5}">
                      <a16:colId xmlns:a16="http://schemas.microsoft.com/office/drawing/2014/main" val="2731594842"/>
                    </a:ext>
                  </a:extLst>
                </a:gridCol>
                <a:gridCol w="7057448">
                  <a:extLst>
                    <a:ext uri="{9D8B030D-6E8A-4147-A177-3AD203B41FA5}">
                      <a16:colId xmlns:a16="http://schemas.microsoft.com/office/drawing/2014/main" val="2770018323"/>
                    </a:ext>
                  </a:extLst>
                </a:gridCol>
              </a:tblGrid>
              <a:tr h="370931">
                <a:tc>
                  <a:txBody>
                    <a:bodyPr/>
                    <a:lstStyle/>
                    <a:p>
                      <a:r>
                        <a:rPr lang="cs-CZ" sz="1800" dirty="0" err="1"/>
                        <a:t>Adenoma</a:t>
                      </a:r>
                      <a:r>
                        <a:rPr lang="cs-CZ" sz="1800" dirty="0"/>
                        <a:t> type</a:t>
                      </a:r>
                    </a:p>
                  </a:txBody>
                  <a:tcPr marL="91449" marR="91449" marT="45731" marB="45731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Clinical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picture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extLst>
                  <a:ext uri="{0D108BD9-81ED-4DB2-BD59-A6C34878D82A}">
                    <a16:rowId xmlns:a16="http://schemas.microsoft.com/office/drawing/2014/main" val="42726113"/>
                  </a:ext>
                </a:extLst>
              </a:tr>
              <a:tr h="37093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Prolactinoma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Commonest</a:t>
                      </a:r>
                      <a:r>
                        <a:rPr lang="cs-CZ" sz="1800" dirty="0"/>
                        <a:t> type, </a:t>
                      </a:r>
                      <a:r>
                        <a:rPr lang="cs-CZ" sz="1800" dirty="0" err="1"/>
                        <a:t>produces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galactorrhoea</a:t>
                      </a:r>
                      <a:r>
                        <a:rPr lang="cs-CZ" sz="1800" dirty="0"/>
                        <a:t> and </a:t>
                      </a:r>
                      <a:r>
                        <a:rPr lang="cs-CZ" sz="1800" dirty="0" err="1"/>
                        <a:t>menstrual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disturbances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extLst>
                  <a:ext uri="{0D108BD9-81ED-4DB2-BD59-A6C34878D82A}">
                    <a16:rowId xmlns:a16="http://schemas.microsoft.com/office/drawing/2014/main" val="1798196089"/>
                  </a:ext>
                </a:extLst>
              </a:tr>
              <a:tr h="370931">
                <a:tc>
                  <a:txBody>
                    <a:bodyPr/>
                    <a:lstStyle/>
                    <a:p>
                      <a:r>
                        <a:rPr lang="cs-CZ" sz="1800" dirty="0"/>
                        <a:t>GH-</a:t>
                      </a:r>
                      <a:r>
                        <a:rPr lang="cs-CZ" sz="1800" dirty="0" err="1"/>
                        <a:t>secreting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Produces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gigantism</a:t>
                      </a:r>
                      <a:r>
                        <a:rPr lang="cs-CZ" sz="1800" dirty="0"/>
                        <a:t> in </a:t>
                      </a:r>
                      <a:r>
                        <a:rPr lang="cs-CZ" sz="1800" dirty="0" err="1"/>
                        <a:t>children</a:t>
                      </a:r>
                      <a:r>
                        <a:rPr lang="cs-CZ" sz="1800" dirty="0"/>
                        <a:t> and </a:t>
                      </a:r>
                      <a:r>
                        <a:rPr lang="cs-CZ" sz="1800" dirty="0" err="1"/>
                        <a:t>acromegaly</a:t>
                      </a:r>
                      <a:r>
                        <a:rPr lang="cs-CZ" sz="1800" dirty="0"/>
                        <a:t> in </a:t>
                      </a:r>
                      <a:r>
                        <a:rPr lang="cs-CZ" sz="1800" dirty="0" err="1"/>
                        <a:t>adults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extLst>
                  <a:ext uri="{0D108BD9-81ED-4DB2-BD59-A6C34878D82A}">
                    <a16:rowId xmlns:a16="http://schemas.microsoft.com/office/drawing/2014/main" val="3101880043"/>
                  </a:ext>
                </a:extLst>
              </a:tr>
              <a:tr h="370931">
                <a:tc>
                  <a:txBody>
                    <a:bodyPr/>
                    <a:lstStyle/>
                    <a:p>
                      <a:r>
                        <a:rPr lang="cs-CZ" sz="1800" dirty="0"/>
                        <a:t>ACTH-</a:t>
                      </a:r>
                      <a:r>
                        <a:rPr lang="cs-CZ" sz="1800" dirty="0" err="1"/>
                        <a:t>secreting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Produces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Cushing</a:t>
                      </a:r>
                      <a:r>
                        <a:rPr lang="cs-CZ" sz="1800" dirty="0"/>
                        <a:t> syndrome</a:t>
                      </a:r>
                    </a:p>
                  </a:txBody>
                  <a:tcPr marL="91449" marR="91449" marT="45731" marB="45731"/>
                </a:tc>
                <a:extLst>
                  <a:ext uri="{0D108BD9-81ED-4DB2-BD59-A6C34878D82A}">
                    <a16:rowId xmlns:a16="http://schemas.microsoft.com/office/drawing/2014/main" val="900289676"/>
                  </a:ext>
                </a:extLst>
              </a:tr>
              <a:tr h="365850">
                <a:tc rowSpan="3">
                  <a:txBody>
                    <a:bodyPr/>
                    <a:lstStyle/>
                    <a:p>
                      <a:r>
                        <a:rPr lang="cs-CZ" sz="1800" dirty="0" err="1"/>
                        <a:t>Others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Exceptionally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rare</a:t>
                      </a:r>
                      <a:r>
                        <a:rPr lang="cs-CZ" sz="1800" dirty="0"/>
                        <a:t> (TSH-, FSH-, LH- </a:t>
                      </a:r>
                      <a:r>
                        <a:rPr lang="cs-CZ" sz="1800" dirty="0" err="1"/>
                        <a:t>secreting</a:t>
                      </a:r>
                      <a:r>
                        <a:rPr lang="cs-CZ" sz="1800" dirty="0"/>
                        <a:t>) </a:t>
                      </a:r>
                    </a:p>
                  </a:txBody>
                  <a:tcPr marL="91449" marR="91449" marT="45731" marB="45731"/>
                </a:tc>
                <a:extLst>
                  <a:ext uri="{0D108BD9-81ED-4DB2-BD59-A6C34878D82A}">
                    <a16:rowId xmlns:a16="http://schemas.microsoft.com/office/drawing/2014/main" val="2928314272"/>
                  </a:ext>
                </a:extLst>
              </a:tr>
              <a:tr h="3658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Plurihormonal</a:t>
                      </a:r>
                      <a:r>
                        <a:rPr lang="cs-CZ" sz="1800" dirty="0"/>
                        <a:t> </a:t>
                      </a:r>
                    </a:p>
                  </a:txBody>
                  <a:tcPr marL="91449" marR="91449" marT="45731" marB="45731"/>
                </a:tc>
                <a:extLst>
                  <a:ext uri="{0D108BD9-81ED-4DB2-BD59-A6C34878D82A}">
                    <a16:rowId xmlns:a16="http://schemas.microsoft.com/office/drawing/2014/main" val="2614714550"/>
                  </a:ext>
                </a:extLst>
              </a:tr>
              <a:tr h="3658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Hormonally</a:t>
                      </a:r>
                      <a:r>
                        <a:rPr lang="cs-CZ" sz="1800" dirty="0"/>
                        <a:t> non-</a:t>
                      </a:r>
                      <a:r>
                        <a:rPr lang="cs-CZ" sz="1800" dirty="0" err="1"/>
                        <a:t>functioning</a:t>
                      </a:r>
                      <a:endParaRPr lang="cs-CZ" sz="1800" dirty="0"/>
                    </a:p>
                  </a:txBody>
                  <a:tcPr marL="91449" marR="91449" marT="45731" marB="45731"/>
                </a:tc>
                <a:extLst>
                  <a:ext uri="{0D108BD9-81ED-4DB2-BD59-A6C34878D82A}">
                    <a16:rowId xmlns:a16="http://schemas.microsoft.com/office/drawing/2014/main" val="2672832027"/>
                  </a:ext>
                </a:extLst>
              </a:tr>
            </a:tbl>
          </a:graphicData>
        </a:graphic>
      </p:graphicFrame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200" dirty="0" err="1">
                <a:solidFill>
                  <a:srgbClr val="FF0000"/>
                </a:solidFill>
              </a:rPr>
              <a:t>Adenomas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of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the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adenohypophysis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10267" name="TextovéPole 6"/>
          <p:cNvSpPr txBox="1">
            <a:spLocks noChangeArrowheads="1"/>
          </p:cNvSpPr>
          <p:nvPr/>
        </p:nvSpPr>
        <p:spPr bwMode="auto">
          <a:xfrm>
            <a:off x="5394325" y="5257800"/>
            <a:ext cx="3427413" cy="3698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Association with MEN-1 syndrome!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27"/>
    </mc:Choice>
    <mc:Fallback xmlns="">
      <p:transition spd="slow" advTm="73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Cushing</a:t>
            </a:r>
            <a:r>
              <a:rPr lang="cs-CZ" dirty="0">
                <a:solidFill>
                  <a:srgbClr val="FF0000"/>
                </a:solidFill>
              </a:rPr>
              <a:t> syndrome</a:t>
            </a:r>
          </a:p>
        </p:txBody>
      </p:sp>
      <p:pic>
        <p:nvPicPr>
          <p:cNvPr id="1126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0238" y="1143000"/>
            <a:ext cx="5357812" cy="5454650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44"/>
    </mc:Choice>
    <mc:Fallback xmlns="">
      <p:transition spd="slow" advTm="6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76250"/>
            <a:ext cx="8397875" cy="5921375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0"/>
    </mc:Choice>
    <mc:Fallback xmlns="">
      <p:transition spd="slow" advTm="2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Neurohypophysis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8588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Antidiuretic</a:t>
            </a:r>
            <a:r>
              <a:rPr lang="cs-CZ" b="1" dirty="0">
                <a:solidFill>
                  <a:srgbClr val="FFC000"/>
                </a:solidFill>
              </a:rPr>
              <a:t> hormone (ADH)</a:t>
            </a:r>
          </a:p>
          <a:p>
            <a:pPr>
              <a:defRPr/>
            </a:pPr>
            <a:r>
              <a:rPr lang="cs-CZ" sz="2000" b="1" dirty="0">
                <a:solidFill>
                  <a:srgbClr val="FFC000"/>
                </a:solidFill>
              </a:rPr>
              <a:t>ADH </a:t>
            </a:r>
            <a:r>
              <a:rPr lang="cs-CZ" sz="2000" b="1" dirty="0" err="1">
                <a:solidFill>
                  <a:srgbClr val="FFC000"/>
                </a:solidFill>
              </a:rPr>
              <a:t>deficiency</a:t>
            </a:r>
            <a:r>
              <a:rPr lang="cs-CZ" sz="2000" b="1" dirty="0">
                <a:solidFill>
                  <a:srgbClr val="FFC000"/>
                </a:solidFill>
              </a:rPr>
              <a:t> – diabetes </a:t>
            </a:r>
            <a:r>
              <a:rPr lang="cs-CZ" sz="2000" b="1" dirty="0" err="1">
                <a:solidFill>
                  <a:srgbClr val="FFC000"/>
                </a:solidFill>
              </a:rPr>
              <a:t>insipidus</a:t>
            </a:r>
            <a:r>
              <a:rPr lang="cs-CZ" sz="2000" b="1" dirty="0">
                <a:solidFill>
                  <a:srgbClr val="FFC000"/>
                </a:solidFill>
              </a:rPr>
              <a:t> (DI)</a:t>
            </a:r>
          </a:p>
          <a:p>
            <a:pPr>
              <a:buFontTx/>
              <a:buChar char="-"/>
              <a:defRPr/>
            </a:pPr>
            <a:r>
              <a:rPr lang="cs-CZ" sz="2000" dirty="0" err="1"/>
              <a:t>Due</a:t>
            </a:r>
            <a:r>
              <a:rPr lang="cs-CZ" sz="2000" dirty="0"/>
              <a:t> to hypothalamus </a:t>
            </a:r>
            <a:r>
              <a:rPr lang="cs-CZ" sz="2000" dirty="0" err="1"/>
              <a:t>damage</a:t>
            </a:r>
            <a:r>
              <a:rPr lang="cs-CZ" sz="2000" dirty="0"/>
              <a:t> (trauma, tumor, </a:t>
            </a:r>
            <a:r>
              <a:rPr lang="cs-CZ" sz="2000" dirty="0" err="1"/>
              <a:t>inflammation</a:t>
            </a:r>
            <a:r>
              <a:rPr lang="cs-CZ" sz="2000" dirty="0"/>
              <a:t>..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hypothalamic</a:t>
            </a:r>
            <a:r>
              <a:rPr lang="cs-CZ" sz="2000" dirty="0"/>
              <a:t> </a:t>
            </a:r>
            <a:r>
              <a:rPr lang="cs-CZ" sz="2000" dirty="0" err="1"/>
              <a:t>reasons</a:t>
            </a:r>
            <a:r>
              <a:rPr lang="cs-CZ" sz="2000" dirty="0"/>
              <a:t>)</a:t>
            </a:r>
          </a:p>
          <a:p>
            <a:pPr>
              <a:buFontTx/>
              <a:buChar char="-"/>
              <a:defRPr/>
            </a:pPr>
            <a:r>
              <a:rPr lang="cs-CZ" sz="2000" dirty="0" err="1"/>
              <a:t>Polyuria</a:t>
            </a:r>
            <a:r>
              <a:rPr lang="cs-CZ" sz="2000" dirty="0"/>
              <a:t>, </a:t>
            </a:r>
            <a:r>
              <a:rPr lang="cs-CZ" sz="2000" dirty="0" err="1"/>
              <a:t>polydipsia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In </a:t>
            </a:r>
            <a:r>
              <a:rPr lang="cs-CZ" sz="2000" dirty="0" err="1"/>
              <a:t>peripheral</a:t>
            </a:r>
            <a:r>
              <a:rPr lang="cs-CZ" sz="2000" dirty="0"/>
              <a:t> </a:t>
            </a:r>
            <a:r>
              <a:rPr lang="cs-CZ" sz="2000" dirty="0" err="1"/>
              <a:t>forms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DI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renal</a:t>
            </a:r>
            <a:r>
              <a:rPr lang="cs-CZ" sz="2000" dirty="0"/>
              <a:t> </a:t>
            </a:r>
            <a:r>
              <a:rPr lang="cs-CZ" sz="2000" dirty="0" err="1"/>
              <a:t>tubules</a:t>
            </a:r>
            <a:r>
              <a:rPr lang="cs-CZ" sz="2000" dirty="0"/>
              <a:t> </a:t>
            </a:r>
            <a:r>
              <a:rPr lang="cs-CZ" sz="2000" dirty="0" err="1"/>
              <a:t>insensitive</a:t>
            </a:r>
            <a:r>
              <a:rPr lang="cs-CZ" sz="2000" dirty="0"/>
              <a:t> to ADH</a:t>
            </a:r>
          </a:p>
          <a:p>
            <a:pPr>
              <a:buFontTx/>
              <a:buChar char="-"/>
              <a:defRPr/>
            </a:pPr>
            <a:endParaRPr lang="cs-CZ" sz="20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sz="2000" b="1" dirty="0" err="1">
                <a:solidFill>
                  <a:srgbClr val="FFC000"/>
                </a:solidFill>
              </a:rPr>
              <a:t>Excess</a:t>
            </a:r>
            <a:r>
              <a:rPr lang="cs-CZ" sz="2000" b="1" dirty="0">
                <a:solidFill>
                  <a:srgbClr val="FFC000"/>
                </a:solidFill>
              </a:rPr>
              <a:t> ADH</a:t>
            </a:r>
          </a:p>
          <a:p>
            <a:pPr>
              <a:buFontTx/>
              <a:buChar char="-"/>
              <a:defRPr/>
            </a:pPr>
            <a:r>
              <a:rPr lang="cs-CZ" sz="2000" dirty="0" err="1"/>
              <a:t>Usually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ectopic</a:t>
            </a:r>
            <a:r>
              <a:rPr lang="cs-CZ" sz="2000" dirty="0"/>
              <a:t> </a:t>
            </a:r>
            <a:r>
              <a:rPr lang="cs-CZ" sz="2000" dirty="0" err="1"/>
              <a:t>production</a:t>
            </a:r>
            <a:r>
              <a:rPr lang="cs-CZ" sz="2000" dirty="0"/>
              <a:t> by </a:t>
            </a:r>
            <a:r>
              <a:rPr lang="cs-CZ" sz="2000" dirty="0" err="1"/>
              <a:t>tumors</a:t>
            </a:r>
            <a:r>
              <a:rPr lang="cs-CZ" sz="2000" dirty="0"/>
              <a:t> (</a:t>
            </a:r>
            <a:r>
              <a:rPr lang="cs-CZ" sz="2000" dirty="0" err="1"/>
              <a:t>neuroendocrine</a:t>
            </a:r>
            <a:r>
              <a:rPr lang="cs-CZ" sz="2000" dirty="0"/>
              <a:t> </a:t>
            </a:r>
            <a:r>
              <a:rPr lang="cs-CZ" sz="2000" dirty="0" err="1"/>
              <a:t>carcinomas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lung</a:t>
            </a:r>
            <a:r>
              <a:rPr lang="cs-CZ" sz="2000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b="1" dirty="0">
                <a:solidFill>
                  <a:srgbClr val="FFC000"/>
                </a:solidFill>
              </a:rPr>
              <a:t>Oxytocin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3"/>
    </mc:Choice>
    <mc:Fallback xmlns="">
      <p:transition spd="slow" advTm="7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udění">
  <a:themeElements>
    <a:clrScheme name="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1544</TotalTime>
  <Words>2119</Words>
  <Application>Microsoft Office PowerPoint</Application>
  <PresentationFormat>Předvádění na obrazovce (4:3)</PresentationFormat>
  <Paragraphs>424</Paragraphs>
  <Slides>49</Slides>
  <Notes>0</Notes>
  <HiddenSlides>0</HiddenSlides>
  <MMClips>49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Garamond</vt:lpstr>
      <vt:lpstr>Lucida Sans Unicode</vt:lpstr>
      <vt:lpstr>Wingdings</vt:lpstr>
      <vt:lpstr>Proudění</vt:lpstr>
      <vt:lpstr>Pathology of the endocrine system. </vt:lpstr>
      <vt:lpstr>Prezentace aplikace PowerPoint</vt:lpstr>
      <vt:lpstr>Prezentace aplikace PowerPoint</vt:lpstr>
      <vt:lpstr>Prezentace aplikace PowerPoint</vt:lpstr>
      <vt:lpstr>Pituitary</vt:lpstr>
      <vt:lpstr>Adenomas of the adenohypophysis</vt:lpstr>
      <vt:lpstr>Cushing syndrome</vt:lpstr>
      <vt:lpstr>Prezentace aplikace PowerPoint</vt:lpstr>
      <vt:lpstr>Neurohypophysis</vt:lpstr>
      <vt:lpstr>Hypothalamic suprasellar tumors</vt:lpstr>
      <vt:lpstr>Adrenals</vt:lpstr>
      <vt:lpstr>Adrenals</vt:lpstr>
      <vt:lpstr>Thyroid</vt:lpstr>
      <vt:lpstr>Causes of thyreotoxicosis</vt:lpstr>
      <vt:lpstr>Hypothyreoidismus:  A) congenital -  cretenismus  (endemic (in iodine defficiency); sporadic (due to enzymatic defect)  B) aquiered – myxoedema</vt:lpstr>
      <vt:lpstr>Prezentace aplikace PowerPoint</vt:lpstr>
      <vt:lpstr>Prezentace aplikace PowerPoint</vt:lpstr>
      <vt:lpstr>M. Graves-Basedow  (diffuse parenchymatous toxic (hyperfunctional) goitre) </vt:lpstr>
      <vt:lpstr>Thyroiditis</vt:lpstr>
      <vt:lpstr>Thyroiditis</vt:lpstr>
      <vt:lpstr>Chronic autoimmune lymphocytic thyroiditis (Hashimoto´s thyroiditis)</vt:lpstr>
      <vt:lpstr>Sclerosing lesions associated with IgG4</vt:lpstr>
      <vt:lpstr>Goitre  (enlargement of the whole gland)</vt:lpstr>
      <vt:lpstr>Thyroid tumors</vt:lpstr>
      <vt:lpstr>Prezentace aplikace PowerPoint</vt:lpstr>
      <vt:lpstr>Papillary carcinoma of the thyroid</vt:lpstr>
      <vt:lpstr>Papillary carcinoma of the thyroid</vt:lpstr>
      <vt:lpstr>Medullary carcinoma of the thyroid</vt:lpstr>
      <vt:lpstr>Prezentace aplikace PowerPoint</vt:lpstr>
      <vt:lpstr>Parathyroid</vt:lpstr>
      <vt:lpstr>Prezentace aplikace PowerPoint</vt:lpstr>
      <vt:lpstr>Clinical signs of hyperparathyreoidismu </vt:lpstr>
      <vt:lpstr>Pathological fracture and brown pseudotumor</vt:lpstr>
      <vt:lpstr>Hypoparathyreoidism</vt:lpstr>
      <vt:lpstr>Endocrine pancreas: islet cell tumors – neuroendocrine neoplasias</vt:lpstr>
      <vt:lpstr> Neuroendocrine neoplasias – tumors of the endocrine pancreas</vt:lpstr>
      <vt:lpstr>Neuroendocrine neoplasia of the pancreas.</vt:lpstr>
      <vt:lpstr>Neuroendocrine neoplasia of the pancreas. </vt:lpstr>
      <vt:lpstr>Amyloid deposits in insulinoma</vt:lpstr>
      <vt:lpstr>FNAB   cytology of neuroendocrine neoplasia of the pancreas. </vt:lpstr>
      <vt:lpstr>Multiple endocrine neoplasia (MEN) syndromes</vt:lpstr>
      <vt:lpstr>Diabetes mellitus  (group of metabolic disorders sharing the common sign– hyperglycemia)</vt:lpstr>
      <vt:lpstr>Diabetes mellitus  (group of metabolic disorders sharing the common sign– hyperglycemia)</vt:lpstr>
      <vt:lpstr>Prezentace aplikace PowerPoint</vt:lpstr>
      <vt:lpstr>Prezentace aplikace PowerPoint</vt:lpstr>
      <vt:lpstr>Cardinal clinical signs of DM at diagnosis</vt:lpstr>
      <vt:lpstr>Prezentace aplikace PowerPoint</vt:lpstr>
      <vt:lpstr>Complications of diabetes.</vt:lpstr>
      <vt:lpstr>Thank you for your attention…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Bioptická diagnostika svalových dystrofií se zaměřením na diagnostiku pletencové svalové dystrofie LGMD2A</dc:title>
  <dc:creator>Foltýn FN Brno</dc:creator>
  <cp:lastModifiedBy>OLYMPUS</cp:lastModifiedBy>
  <cp:revision>266</cp:revision>
  <dcterms:created xsi:type="dcterms:W3CDTF">2005-10-24T07:26:44Z</dcterms:created>
  <dcterms:modified xsi:type="dcterms:W3CDTF">2020-04-23T11:43:41Z</dcterms:modified>
</cp:coreProperties>
</file>