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7" r:id="rId2"/>
    <p:sldId id="314" r:id="rId3"/>
    <p:sldId id="320" r:id="rId4"/>
    <p:sldId id="315" r:id="rId5"/>
    <p:sldId id="321" r:id="rId6"/>
    <p:sldId id="322" r:id="rId7"/>
    <p:sldId id="323" r:id="rId8"/>
    <p:sldId id="324" r:id="rId9"/>
    <p:sldId id="326" r:id="rId10"/>
    <p:sldId id="327" r:id="rId11"/>
    <p:sldId id="328" r:id="rId12"/>
    <p:sldId id="333" r:id="rId13"/>
    <p:sldId id="330" r:id="rId14"/>
    <p:sldId id="332" r:id="rId15"/>
    <p:sldId id="339" r:id="rId16"/>
    <p:sldId id="334" r:id="rId17"/>
    <p:sldId id="335" r:id="rId18"/>
    <p:sldId id="336" r:id="rId19"/>
    <p:sldId id="338" r:id="rId20"/>
    <p:sldId id="340" r:id="rId21"/>
    <p:sldId id="337" r:id="rId22"/>
    <p:sldId id="345" r:id="rId23"/>
    <p:sldId id="346" r:id="rId24"/>
    <p:sldId id="347" r:id="rId25"/>
    <p:sldId id="348" r:id="rId26"/>
    <p:sldId id="349" r:id="rId27"/>
    <p:sldId id="341" r:id="rId28"/>
    <p:sldId id="343" r:id="rId29"/>
    <p:sldId id="352" r:id="rId30"/>
    <p:sldId id="355" r:id="rId31"/>
    <p:sldId id="351" r:id="rId32"/>
    <p:sldId id="354" r:id="rId33"/>
    <p:sldId id="353" r:id="rId34"/>
    <p:sldId id="293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ka" initials="R" lastIdx="0" clrIdx="0">
    <p:extLst>
      <p:ext uri="{19B8F6BF-5375-455C-9EA6-DF929625EA0E}">
        <p15:presenceInfo xmlns:p15="http://schemas.microsoft.com/office/powerpoint/2012/main" userId="Rom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434" autoAdjust="0"/>
  </p:normalViewPr>
  <p:slideViewPr>
    <p:cSldViewPr snapToGrid="0">
      <p:cViewPr>
        <p:scale>
          <a:sx n="80" d="100"/>
          <a:sy n="80" d="100"/>
        </p:scale>
        <p:origin x="384" y="-1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pl-PL" dirty="0" smtClean="0"/>
              <a:t>Ultrasound in obstetrics and gynecology</a:t>
            </a:r>
            <a:endParaRPr lang="cs-CZ" dirty="0" smtClean="0"/>
          </a:p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999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5670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599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499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5656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1435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482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6867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1990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823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2648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8778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xmlns="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43184" y="1946275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43184" y="4079875"/>
            <a:ext cx="508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15240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Ultrazvuk v gynekologii a porodnictví</a:t>
            </a:r>
            <a:endParaRPr lang="cs-CZ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B9B6A-0189-4AA6-B8DD-E546F6151D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910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červený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" y="415570"/>
            <a:ext cx="1544906" cy="106425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pl-PL" dirty="0" smtClean="0"/>
              <a:t>Ultrasound in obstetrics and gynecology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pl-PL" dirty="0" smtClean="0"/>
              <a:t>Ultrasound in obstetrics and gynecology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altLang="cs-CZ" smtClean="0"/>
              <a:t>Ultrazvuk v gynekologii a porodnictví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 smtClean="0"/>
              <a:t>Upravte styly předlohy textu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7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7.pn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1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398502" y="5728447"/>
            <a:ext cx="8475041" cy="968567"/>
          </a:xfrm>
        </p:spPr>
        <p:txBody>
          <a:bodyPr/>
          <a:lstStyle/>
          <a:p>
            <a:r>
              <a:rPr lang="pl-PL" dirty="0" smtClean="0"/>
              <a:t>Ultrasound in obstetrics and gynecology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8502" y="2900365"/>
            <a:ext cx="11793498" cy="11715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dirty="0" err="1" smtClean="0"/>
              <a:t>Ultrasound</a:t>
            </a:r>
            <a:r>
              <a:rPr lang="cs-CZ" dirty="0" smtClean="0"/>
              <a:t> in </a:t>
            </a:r>
            <a:r>
              <a:rPr lang="cs-CZ" dirty="0" err="1" smtClean="0"/>
              <a:t>obstetrics</a:t>
            </a:r>
            <a:r>
              <a:rPr lang="cs-CZ" dirty="0" smtClean="0"/>
              <a:t> and </a:t>
            </a:r>
            <a:r>
              <a:rPr lang="cs-CZ" dirty="0" err="1" smtClean="0"/>
              <a:t>gynecology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410635"/>
            <a:ext cx="11636980" cy="1317812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Romana </a:t>
            </a:r>
            <a:r>
              <a:rPr lang="cs-CZ" dirty="0" err="1" smtClean="0"/>
              <a:t>Gerychová</a:t>
            </a:r>
            <a:endParaRPr lang="cs-CZ" dirty="0" smtClean="0"/>
          </a:p>
          <a:p>
            <a:r>
              <a:rPr lang="cs-CZ" dirty="0" smtClean="0"/>
              <a:t>2019/2020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76" y="283725"/>
            <a:ext cx="2112706" cy="67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589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US - </a:t>
            </a:r>
            <a:r>
              <a:rPr lang="cs-CZ" dirty="0" err="1" smtClean="0">
                <a:solidFill>
                  <a:srgbClr val="0000DC"/>
                </a:solidFill>
              </a:rPr>
              <a:t>gynecology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377388"/>
            <a:ext cx="11059200" cy="442425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defRPr/>
            </a:pPr>
            <a:r>
              <a:rPr lang="cs-CZ" dirty="0" err="1" smtClean="0"/>
              <a:t>congenital</a:t>
            </a:r>
            <a:r>
              <a:rPr lang="cs-CZ" dirty="0" smtClean="0"/>
              <a:t> </a:t>
            </a:r>
            <a:r>
              <a:rPr lang="cs-CZ" dirty="0" err="1" smtClean="0"/>
              <a:t>anomalies</a:t>
            </a:r>
            <a:endParaRPr lang="cs-CZ" dirty="0"/>
          </a:p>
          <a:p>
            <a:pPr>
              <a:defRPr/>
            </a:pPr>
            <a:r>
              <a:rPr lang="cs-CZ" dirty="0" err="1"/>
              <a:t>dif</a:t>
            </a:r>
            <a:r>
              <a:rPr lang="cs-CZ" dirty="0"/>
              <a:t>.-dg </a:t>
            </a:r>
            <a:r>
              <a:rPr lang="cs-CZ" dirty="0" err="1"/>
              <a:t>amenorhoe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diff</a:t>
            </a:r>
            <a:r>
              <a:rPr lang="cs-CZ" dirty="0" smtClean="0"/>
              <a:t>.-</a:t>
            </a:r>
            <a:r>
              <a:rPr lang="cs-CZ" dirty="0"/>
              <a:t>dg </a:t>
            </a:r>
            <a:r>
              <a:rPr lang="cs-CZ" dirty="0" err="1" smtClean="0"/>
              <a:t>pelvic</a:t>
            </a:r>
            <a:r>
              <a:rPr lang="cs-CZ" dirty="0" smtClean="0"/>
              <a:t> </a:t>
            </a:r>
            <a:r>
              <a:rPr lang="cs-CZ" dirty="0" err="1" smtClean="0"/>
              <a:t>pain</a:t>
            </a:r>
            <a:r>
              <a:rPr lang="cs-CZ" dirty="0" smtClean="0"/>
              <a:t>, </a:t>
            </a:r>
            <a:r>
              <a:rPr lang="cs-CZ" dirty="0" err="1" smtClean="0"/>
              <a:t>inflammation</a:t>
            </a:r>
            <a:r>
              <a:rPr lang="cs-CZ" dirty="0" smtClean="0"/>
              <a:t>, tumor</a:t>
            </a:r>
            <a:endParaRPr lang="cs-CZ" dirty="0"/>
          </a:p>
          <a:p>
            <a:pPr>
              <a:defRPr/>
            </a:pPr>
            <a:r>
              <a:rPr lang="cs-CZ" dirty="0" smtClean="0"/>
              <a:t>IUD </a:t>
            </a:r>
            <a:r>
              <a:rPr lang="cs-CZ" dirty="0" err="1" smtClean="0"/>
              <a:t>visualisation</a:t>
            </a:r>
            <a:endParaRPr lang="cs-CZ" dirty="0"/>
          </a:p>
          <a:p>
            <a:pPr>
              <a:defRPr/>
            </a:pPr>
            <a:r>
              <a:rPr lang="cs-CZ" dirty="0" smtClean="0"/>
              <a:t>sterility </a:t>
            </a:r>
            <a:r>
              <a:rPr lang="cs-CZ" dirty="0" err="1" smtClean="0"/>
              <a:t>treatment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uro</a:t>
            </a:r>
            <a:r>
              <a:rPr lang="cs-CZ" dirty="0" smtClean="0"/>
              <a:t>/</a:t>
            </a:r>
            <a:r>
              <a:rPr lang="cs-CZ" dirty="0" err="1" smtClean="0"/>
              <a:t>oncogynecology</a:t>
            </a:r>
            <a:endParaRPr lang="cs-CZ" dirty="0"/>
          </a:p>
          <a:p>
            <a:pPr>
              <a:defRPr/>
            </a:pPr>
            <a:r>
              <a:rPr lang="cs-CZ" dirty="0" smtClean="0"/>
              <a:t>peri/</a:t>
            </a:r>
            <a:r>
              <a:rPr lang="cs-CZ" dirty="0" err="1" smtClean="0"/>
              <a:t>postoperative</a:t>
            </a:r>
            <a:r>
              <a:rPr lang="cs-CZ" dirty="0" smtClean="0"/>
              <a:t> </a:t>
            </a:r>
            <a:r>
              <a:rPr lang="cs-CZ" dirty="0" err="1" smtClean="0"/>
              <a:t>diagnostics</a:t>
            </a:r>
            <a:endParaRPr lang="cs-CZ" i="1" dirty="0"/>
          </a:p>
          <a:p>
            <a:pPr marL="72000" indent="0">
              <a:lnSpc>
                <a:spcPct val="100000"/>
              </a:lnSpc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9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US </a:t>
            </a:r>
            <a:r>
              <a:rPr lang="cs-CZ" dirty="0" smtClean="0">
                <a:solidFill>
                  <a:srgbClr val="0000DC"/>
                </a:solidFill>
              </a:rPr>
              <a:t>- </a:t>
            </a:r>
            <a:r>
              <a:rPr lang="cs-CZ" dirty="0" err="1" smtClean="0">
                <a:solidFill>
                  <a:srgbClr val="0000DC"/>
                </a:solidFill>
              </a:rPr>
              <a:t>gynecology</a:t>
            </a:r>
            <a:r>
              <a:rPr lang="cs-CZ" dirty="0" smtClean="0">
                <a:solidFill>
                  <a:srgbClr val="0000DC"/>
                </a:solidFill>
              </a:rPr>
              <a:t> - uterus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 descr="G:\VVV\gynekologie\sono HSG\IMG_20111029_36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t="31254" r="11046" b="4841"/>
          <a:stretch/>
        </p:blipFill>
        <p:spPr bwMode="auto">
          <a:xfrm>
            <a:off x="413998" y="1377389"/>
            <a:ext cx="3691648" cy="219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G:\gyn\foto\děloha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5" t="34388" r="15474" b="12852"/>
          <a:stretch/>
        </p:blipFill>
        <p:spPr bwMode="auto">
          <a:xfrm>
            <a:off x="409297" y="3596184"/>
            <a:ext cx="3724326" cy="22187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UPLEX_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33229" r="11013" b="4897"/>
          <a:stretch/>
        </p:blipFill>
        <p:spPr bwMode="auto">
          <a:xfrm>
            <a:off x="4105646" y="1391577"/>
            <a:ext cx="3862381" cy="2238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DUPLEX_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36818" r="7602" b="6640"/>
          <a:stretch/>
        </p:blipFill>
        <p:spPr bwMode="auto">
          <a:xfrm>
            <a:off x="4105646" y="3630182"/>
            <a:ext cx="3862380" cy="2201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TWIN_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20926" r="3708" b="7286"/>
          <a:stretch/>
        </p:blipFill>
        <p:spPr bwMode="auto">
          <a:xfrm>
            <a:off x="7786321" y="1377386"/>
            <a:ext cx="3686880" cy="2212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G:\VVV\gynekologie\IUD\zakova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4" t="12302"/>
          <a:stretch>
            <a:fillRect/>
          </a:stretch>
        </p:blipFill>
        <p:spPr bwMode="auto">
          <a:xfrm>
            <a:off x="9877993" y="3603704"/>
            <a:ext cx="1595206" cy="2193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ástupný symbol pro obsah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t="16290" r="30013" b="3220"/>
          <a:stretch/>
        </p:blipFill>
        <p:spPr>
          <a:xfrm>
            <a:off x="7968026" y="3603704"/>
            <a:ext cx="1909967" cy="22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US - </a:t>
            </a:r>
            <a:r>
              <a:rPr lang="cs-CZ" dirty="0" err="1">
                <a:solidFill>
                  <a:srgbClr val="0000DC"/>
                </a:solidFill>
              </a:rPr>
              <a:t>gynecology</a:t>
            </a:r>
            <a:r>
              <a:rPr lang="cs-CZ" dirty="0">
                <a:solidFill>
                  <a:srgbClr val="0000DC"/>
                </a:solidFill>
              </a:rPr>
              <a:t> - uterus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G:\VVV\gynekologie\heterotopicka grav\crlikova\IMG_20130313_1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27497" r="22783" b="5990"/>
          <a:stretch/>
        </p:blipFill>
        <p:spPr bwMode="auto">
          <a:xfrm>
            <a:off x="414000" y="3520181"/>
            <a:ext cx="3415112" cy="22814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6667" r="16816" b="17413"/>
          <a:stretch/>
        </p:blipFill>
        <p:spPr>
          <a:xfrm>
            <a:off x="414000" y="1377388"/>
            <a:ext cx="3415112" cy="2399117"/>
          </a:xfrm>
          <a:prstGeom prst="rect">
            <a:avLst/>
          </a:prstGeom>
        </p:spPr>
      </p:pic>
      <p:pic>
        <p:nvPicPr>
          <p:cNvPr id="15" name="Picture 3" descr="G:\gyn\endometrium\IMG_20110116_9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t="26325" r="15042" b="5945"/>
          <a:stretch/>
        </p:blipFill>
        <p:spPr bwMode="auto">
          <a:xfrm>
            <a:off x="4019266" y="1377388"/>
            <a:ext cx="3848668" cy="26499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F:\kucerova\KUCEROVA_00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22854" r="1114" b="18143"/>
          <a:stretch/>
        </p:blipFill>
        <p:spPr bwMode="auto">
          <a:xfrm>
            <a:off x="4019266" y="3863661"/>
            <a:ext cx="3848668" cy="1937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8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29521" r="24904" b="11417"/>
          <a:stretch>
            <a:fillRect/>
          </a:stretch>
        </p:blipFill>
        <p:spPr bwMode="auto">
          <a:xfrm>
            <a:off x="8126132" y="3372230"/>
            <a:ext cx="3609584" cy="2475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 descr="G:\VVV\gynekologie\uterotomie\ceperova\IMG_20121213_2_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t="32181" r="17927" b="7903"/>
          <a:stretch/>
        </p:blipFill>
        <p:spPr bwMode="auto">
          <a:xfrm>
            <a:off x="8126132" y="1377387"/>
            <a:ext cx="3609584" cy="2149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4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00DC"/>
                </a:solidFill>
              </a:rPr>
              <a:t>Uterine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err="1" smtClean="0">
                <a:solidFill>
                  <a:srgbClr val="0000DC"/>
                </a:solidFill>
              </a:rPr>
              <a:t>anomalies</a:t>
            </a:r>
            <a:r>
              <a:rPr lang="cs-CZ" dirty="0" smtClean="0">
                <a:solidFill>
                  <a:srgbClr val="0000DC"/>
                </a:solidFill>
              </a:rPr>
              <a:t> - 3D/4D image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F:\VVV\gynekologie\VVV deloha\arcuatus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8" t="11029"/>
          <a:stretch>
            <a:fillRect/>
          </a:stretch>
        </p:blipFill>
        <p:spPr bwMode="auto">
          <a:xfrm>
            <a:off x="-25961" y="1551921"/>
            <a:ext cx="2807601" cy="378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F:\VVV\gynekologie\VVV deloha\duplex 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3" t="10559" r="749" b="1607"/>
          <a:stretch/>
        </p:blipFill>
        <p:spPr bwMode="auto">
          <a:xfrm>
            <a:off x="9498196" y="1550150"/>
            <a:ext cx="2693804" cy="37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6" t="8902"/>
          <a:stretch>
            <a:fillRect/>
          </a:stretch>
        </p:blipFill>
        <p:spPr bwMode="auto">
          <a:xfrm>
            <a:off x="3255686" y="1551921"/>
            <a:ext cx="2839601" cy="378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Zástupný symbol pro obsah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18191" r="29723" b="4702"/>
          <a:stretch/>
        </p:blipFill>
        <p:spPr>
          <a:xfrm>
            <a:off x="6095287" y="1550151"/>
            <a:ext cx="2811866" cy="3791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ovéPole 20"/>
          <p:cNvSpPr txBox="1"/>
          <p:nvPr/>
        </p:nvSpPr>
        <p:spPr>
          <a:xfrm>
            <a:off x="-25961" y="5341902"/>
            <a:ext cx="1221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+mn-lt"/>
              </a:rPr>
              <a:t> </a:t>
            </a:r>
            <a:r>
              <a:rPr lang="cs-CZ" sz="2800" dirty="0" smtClean="0">
                <a:latin typeface="+mn-lt"/>
              </a:rPr>
              <a:t>  uterus </a:t>
            </a:r>
            <a:r>
              <a:rPr lang="cs-CZ" sz="2800" dirty="0" err="1" smtClean="0">
                <a:latin typeface="+mn-lt"/>
              </a:rPr>
              <a:t>arcuatus</a:t>
            </a:r>
            <a:r>
              <a:rPr lang="cs-CZ" sz="2800" dirty="0" smtClean="0">
                <a:latin typeface="+mn-lt"/>
              </a:rPr>
              <a:t>                 uterus </a:t>
            </a:r>
            <a:r>
              <a:rPr lang="cs-CZ" sz="2800" dirty="0" err="1" smtClean="0">
                <a:latin typeface="+mn-lt"/>
              </a:rPr>
              <a:t>bicornis</a:t>
            </a:r>
            <a:r>
              <a:rPr lang="cs-CZ" sz="2800" dirty="0" smtClean="0">
                <a:latin typeface="+mn-lt"/>
              </a:rPr>
              <a:t>                               uterus duplex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41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 US - </a:t>
            </a:r>
            <a:r>
              <a:rPr lang="cs-CZ" dirty="0" err="1">
                <a:solidFill>
                  <a:srgbClr val="0000DC"/>
                </a:solidFill>
              </a:rPr>
              <a:t>gynecology</a:t>
            </a:r>
            <a:r>
              <a:rPr lang="cs-CZ" dirty="0">
                <a:solidFill>
                  <a:srgbClr val="0000DC"/>
                </a:solidFill>
              </a:rPr>
              <a:t> - </a:t>
            </a:r>
            <a:r>
              <a:rPr lang="cs-CZ" dirty="0" err="1" smtClean="0">
                <a:solidFill>
                  <a:srgbClr val="0000DC"/>
                </a:solidFill>
              </a:rPr>
              <a:t>ovaries</a:t>
            </a:r>
            <a:endParaRPr lang="cs-CZ" dirty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G:\gyn\sonoHSG\IMG_20110116_7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t="34319" r="14649" b="12683"/>
          <a:stretch/>
        </p:blipFill>
        <p:spPr bwMode="auto">
          <a:xfrm>
            <a:off x="715627" y="1692002"/>
            <a:ext cx="3572958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G:\gyn\onko\IMG_20110118_8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26876" r="15108" b="11910"/>
          <a:stretch/>
        </p:blipFill>
        <p:spPr bwMode="auto">
          <a:xfrm>
            <a:off x="8338617" y="1692001"/>
            <a:ext cx="3134583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G:\gyn\cysta,CD\cysta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t="34400" r="4626" b="5559"/>
          <a:stretch/>
        </p:blipFill>
        <p:spPr bwMode="auto">
          <a:xfrm>
            <a:off x="4490113" y="1692001"/>
            <a:ext cx="3678971" cy="1925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G:\endometrisa\ENDOMETRIOS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6023" r="7308" b="7513"/>
          <a:stretch/>
        </p:blipFill>
        <p:spPr bwMode="auto">
          <a:xfrm>
            <a:off x="4490113" y="3798484"/>
            <a:ext cx="3671250" cy="20447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G:\gyn\cysta,CD\IMG_20110116_1_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24327" r="9447" b="10946"/>
          <a:stretch/>
        </p:blipFill>
        <p:spPr bwMode="auto">
          <a:xfrm>
            <a:off x="741545" y="3798484"/>
            <a:ext cx="3521123" cy="2033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" name="Picture 2" descr="K:\UZ obrázky\borderline\UZ OBRAZKY_653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11438" r="21918" b="3207"/>
          <a:stretch/>
        </p:blipFill>
        <p:spPr bwMode="auto">
          <a:xfrm>
            <a:off x="8388807" y="3782808"/>
            <a:ext cx="3084393" cy="20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5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US - </a:t>
            </a:r>
            <a:r>
              <a:rPr lang="cs-CZ" dirty="0" err="1" smtClean="0">
                <a:solidFill>
                  <a:srgbClr val="0000DC"/>
                </a:solidFill>
              </a:rPr>
              <a:t>obstetrics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>
                <a:solidFill>
                  <a:srgbClr val="0000DC"/>
                </a:solidFill>
              </a:rPr>
              <a:t>- </a:t>
            </a:r>
            <a:r>
              <a:rPr lang="cs-CZ" dirty="0" err="1" smtClean="0">
                <a:solidFill>
                  <a:srgbClr val="0000DC"/>
                </a:solidFill>
              </a:rPr>
              <a:t>sonoembryology</a:t>
            </a:r>
            <a:endParaRPr lang="cs-CZ" altLang="cs-CZ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15256" r="35825" b="15256"/>
          <a:stretch/>
        </p:blipFill>
        <p:spPr>
          <a:xfrm>
            <a:off x="9366156" y="3499435"/>
            <a:ext cx="2128050" cy="23645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t="16993" r="37400" b="23942"/>
          <a:stretch/>
        </p:blipFill>
        <p:spPr>
          <a:xfrm>
            <a:off x="9355652" y="1723937"/>
            <a:ext cx="2128051" cy="1897429"/>
          </a:xfrm>
          <a:prstGeom prst="rect">
            <a:avLst/>
          </a:prstGeom>
        </p:spPr>
      </p:pic>
      <p:pic>
        <p:nvPicPr>
          <p:cNvPr id="12" name="Picture 8" descr="F:\pdg\5W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1106" r="9437" b="196"/>
          <a:stretch/>
        </p:blipFill>
        <p:spPr bwMode="auto">
          <a:xfrm>
            <a:off x="660064" y="1655894"/>
            <a:ext cx="2691262" cy="2033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2238" r="20579" b="15881"/>
          <a:stretch/>
        </p:blipFill>
        <p:spPr bwMode="auto">
          <a:xfrm>
            <a:off x="662716" y="3709827"/>
            <a:ext cx="2688610" cy="2101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0101" r="14563" b="16400"/>
          <a:stretch/>
        </p:blipFill>
        <p:spPr>
          <a:xfrm>
            <a:off x="3785016" y="1692002"/>
            <a:ext cx="2908854" cy="2189461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3405325" y="4600084"/>
            <a:ext cx="596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   </a:t>
            </a:r>
            <a:r>
              <a:rPr lang="cs-CZ" sz="2800" dirty="0" err="1" smtClean="0">
                <a:latin typeface="+mn-lt"/>
              </a:rPr>
              <a:t>fetal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development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observation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4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US - </a:t>
            </a:r>
            <a:r>
              <a:rPr lang="cs-CZ" dirty="0" err="1">
                <a:solidFill>
                  <a:srgbClr val="0000DC"/>
                </a:solidFill>
              </a:rPr>
              <a:t>obstetrics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977577" y="1724180"/>
            <a:ext cx="10753200" cy="4228738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anomaly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scan</a:t>
            </a:r>
            <a:endParaRPr lang="cs-CZ" b="1" dirty="0" smtClean="0">
              <a:solidFill>
                <a:srgbClr val="0000DC"/>
              </a:solidFill>
              <a:latin typeface="Arial" charset="0"/>
            </a:endParaRPr>
          </a:p>
          <a:p>
            <a:pPr>
              <a:buNone/>
              <a:defRPr/>
            </a:pPr>
            <a:r>
              <a:rPr lang="cs-CZ" dirty="0" smtClean="0">
                <a:latin typeface="Arial" charset="0"/>
              </a:rPr>
              <a:t>3 – </a:t>
            </a:r>
            <a:r>
              <a:rPr lang="cs-CZ" dirty="0" err="1" smtClean="0">
                <a:latin typeface="Arial" charset="0"/>
              </a:rPr>
              <a:t>steps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screening</a:t>
            </a:r>
            <a:endParaRPr lang="cs-CZ" dirty="0">
              <a:latin typeface="Arial" charset="0"/>
            </a:endParaRP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  I. trimestr (</a:t>
            </a:r>
            <a:r>
              <a:rPr lang="cs-CZ" dirty="0" smtClean="0">
                <a:latin typeface="Arial" charset="0"/>
              </a:rPr>
              <a:t>11-14 </a:t>
            </a:r>
            <a:r>
              <a:rPr lang="cs-CZ" dirty="0" err="1" smtClean="0">
                <a:latin typeface="Arial" charset="0"/>
              </a:rPr>
              <a:t>wks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 II. trimestr (</a:t>
            </a:r>
            <a:r>
              <a:rPr lang="cs-CZ" dirty="0" smtClean="0">
                <a:latin typeface="Arial" charset="0"/>
              </a:rPr>
              <a:t>20-22 </a:t>
            </a:r>
            <a:r>
              <a:rPr lang="cs-CZ" dirty="0" err="1" smtClean="0">
                <a:latin typeface="Arial" charset="0"/>
              </a:rPr>
              <a:t>wks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>
              <a:buNone/>
              <a:defRPr/>
            </a:pPr>
            <a:r>
              <a:rPr lang="cs-CZ" dirty="0">
                <a:latin typeface="Arial" charset="0"/>
              </a:rPr>
              <a:t>        III. trimestr (</a:t>
            </a:r>
            <a:r>
              <a:rPr lang="cs-CZ" dirty="0" smtClean="0">
                <a:latin typeface="Arial" charset="0"/>
              </a:rPr>
              <a:t>30-32 </a:t>
            </a:r>
            <a:r>
              <a:rPr lang="cs-CZ" dirty="0" err="1" smtClean="0">
                <a:latin typeface="Arial" charset="0"/>
              </a:rPr>
              <a:t>wks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 descr="G:\certifikat\I.screening\IMG_20111110_3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13473" r="2777" b="2958"/>
          <a:stretch/>
        </p:blipFill>
        <p:spPr bwMode="auto">
          <a:xfrm>
            <a:off x="8432362" y="1724180"/>
            <a:ext cx="1841048" cy="153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G:\certifikat\II.screening\rihova\IMG_20120816_4_2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t="21702" r="21394" b="6388"/>
          <a:stretch/>
        </p:blipFill>
        <p:spPr bwMode="auto">
          <a:xfrm>
            <a:off x="8462194" y="3218005"/>
            <a:ext cx="1811215" cy="148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G:\VVV\prenat\VVV\rozstep\NTD\Arnold Chiari\IMG_20111108_1_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6" t="17824" r="25533" b="12938"/>
          <a:stretch/>
        </p:blipFill>
        <p:spPr bwMode="auto">
          <a:xfrm>
            <a:off x="10273411" y="4251191"/>
            <a:ext cx="1457366" cy="171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3" t="32394" r="11758" b="10693"/>
          <a:stretch/>
        </p:blipFill>
        <p:spPr>
          <a:xfrm>
            <a:off x="8462194" y="4646145"/>
            <a:ext cx="1811215" cy="133316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3410" y="1708298"/>
            <a:ext cx="1457368" cy="1531796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3409" y="3255976"/>
            <a:ext cx="1457368" cy="140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4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 trimestr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1211233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err="1" smtClean="0">
                <a:solidFill>
                  <a:srgbClr val="0000DC"/>
                </a:solidFill>
              </a:rPr>
              <a:t>targets</a:t>
            </a:r>
            <a:r>
              <a:rPr lang="cs-CZ" altLang="cs-CZ" b="1" dirty="0" smtClean="0">
                <a:solidFill>
                  <a:srgbClr val="0000DC"/>
                </a:solidFill>
              </a:rPr>
              <a:t>, </a:t>
            </a:r>
            <a:r>
              <a:rPr lang="cs-CZ" altLang="cs-CZ" b="1" dirty="0" err="1" smtClean="0">
                <a:solidFill>
                  <a:srgbClr val="0000DC"/>
                </a:solidFill>
              </a:rPr>
              <a:t>specifics</a:t>
            </a:r>
            <a:endParaRPr lang="cs-CZ" altLang="cs-CZ" b="1" dirty="0" smtClean="0">
              <a:solidFill>
                <a:srgbClr val="0000DC"/>
              </a:solidFill>
            </a:endParaRPr>
          </a:p>
          <a:p>
            <a:r>
              <a:rPr lang="cs-CZ" altLang="cs-CZ" dirty="0" err="1" smtClean="0"/>
              <a:t>screening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anomalies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 err="1" smtClean="0"/>
              <a:t>screening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chromosomal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anomalies</a:t>
            </a:r>
            <a:endParaRPr lang="cs-CZ" altLang="cs-CZ" dirty="0"/>
          </a:p>
          <a:p>
            <a:r>
              <a:rPr lang="cs-CZ" altLang="cs-CZ" dirty="0" err="1" smtClean="0"/>
              <a:t>better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visualisation</a:t>
            </a:r>
            <a:endParaRPr lang="cs-CZ" altLang="cs-CZ" dirty="0"/>
          </a:p>
          <a:p>
            <a:r>
              <a:rPr lang="cs-CZ" altLang="cs-CZ" dirty="0" err="1" smtClean="0"/>
              <a:t>time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genetic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counselling</a:t>
            </a:r>
            <a:endParaRPr lang="cs-CZ" altLang="cs-CZ" dirty="0"/>
          </a:p>
          <a:p>
            <a:r>
              <a:rPr lang="cs-CZ" altLang="cs-CZ" dirty="0" err="1" smtClean="0"/>
              <a:t>safer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termination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of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pregnancy</a:t>
            </a:r>
            <a:endParaRPr lang="cs-CZ" altLang="cs-CZ" dirty="0"/>
          </a:p>
          <a:p>
            <a:r>
              <a:rPr lang="cs-CZ" altLang="cs-CZ" dirty="0" err="1" smtClean="0"/>
              <a:t>screening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for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pregnancy</a:t>
            </a:r>
            <a:r>
              <a:rPr lang="cs-CZ" altLang="cs-CZ" dirty="0" smtClean="0"/>
              <a:t> risk (</a:t>
            </a:r>
            <a:r>
              <a:rPr lang="cs-CZ" altLang="cs-CZ" dirty="0" err="1" smtClean="0"/>
              <a:t>e.g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preeclampsia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placental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pathology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11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trimestr </a:t>
            </a:r>
            <a:r>
              <a:rPr lang="cs-CZ" dirty="0" err="1"/>
              <a:t>screening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11-14 </a:t>
            </a: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wks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  </a:t>
            </a:r>
            <a:r>
              <a:rPr lang="cs-CZ" b="1" dirty="0">
                <a:solidFill>
                  <a:srgbClr val="0000DC"/>
                </a:solidFill>
                <a:latin typeface="Arial" charset="0"/>
              </a:rPr>
              <a:t>(11+0 - 13+6) </a:t>
            </a:r>
          </a:p>
          <a:p>
            <a:pPr>
              <a:buNone/>
              <a:defRPr/>
            </a:pPr>
            <a:endParaRPr lang="cs-CZ" dirty="0">
              <a:latin typeface="Arial" charset="0"/>
            </a:endParaRPr>
          </a:p>
          <a:p>
            <a:pPr>
              <a:defRPr/>
            </a:pPr>
            <a:r>
              <a:rPr lang="cs-CZ" dirty="0" err="1" smtClean="0">
                <a:latin typeface="Arial" charset="0"/>
              </a:rPr>
              <a:t>pregnancy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date</a:t>
            </a:r>
            <a:endParaRPr lang="cs-CZ" dirty="0">
              <a:latin typeface="Arial" charset="0"/>
            </a:endParaRPr>
          </a:p>
          <a:p>
            <a:pPr>
              <a:defRPr/>
            </a:pPr>
            <a:r>
              <a:rPr lang="cs-CZ" dirty="0" err="1" smtClean="0">
                <a:latin typeface="Arial" charset="0"/>
              </a:rPr>
              <a:t>number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of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fetuses</a:t>
            </a:r>
            <a:r>
              <a:rPr lang="cs-CZ" dirty="0" smtClean="0">
                <a:latin typeface="Arial" charset="0"/>
              </a:rPr>
              <a:t> (</a:t>
            </a:r>
            <a:r>
              <a:rPr lang="cs-CZ" dirty="0" err="1" smtClean="0">
                <a:latin typeface="Arial" charset="0"/>
              </a:rPr>
              <a:t>amnionicity</a:t>
            </a:r>
            <a:r>
              <a:rPr lang="cs-CZ" dirty="0" smtClean="0">
                <a:latin typeface="Arial" charset="0"/>
              </a:rPr>
              <a:t>, </a:t>
            </a:r>
            <a:r>
              <a:rPr lang="cs-CZ" dirty="0" err="1" smtClean="0">
                <a:latin typeface="Arial" charset="0"/>
              </a:rPr>
              <a:t>chorionicity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>
              <a:defRPr/>
            </a:pPr>
            <a:r>
              <a:rPr lang="cs-CZ" dirty="0" err="1" smtClean="0">
                <a:latin typeface="Arial" charset="0"/>
              </a:rPr>
              <a:t>anomaly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scan</a:t>
            </a:r>
            <a:endParaRPr lang="cs-CZ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- </a:t>
            </a:r>
            <a:r>
              <a:rPr lang="cs-CZ" dirty="0" smtClean="0">
                <a:latin typeface="Arial" charset="0"/>
              </a:rPr>
              <a:t>direct </a:t>
            </a:r>
            <a:r>
              <a:rPr lang="cs-CZ" dirty="0">
                <a:latin typeface="Arial" charset="0"/>
              </a:rPr>
              <a:t>(</a:t>
            </a:r>
            <a:r>
              <a:rPr lang="cs-CZ" dirty="0" err="1" smtClean="0">
                <a:latin typeface="Arial" charset="0"/>
              </a:rPr>
              <a:t>structural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anomalies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- </a:t>
            </a:r>
            <a:r>
              <a:rPr lang="cs-CZ" dirty="0" err="1" smtClean="0">
                <a:latin typeface="Arial" charset="0"/>
              </a:rPr>
              <a:t>indirect</a:t>
            </a:r>
            <a:r>
              <a:rPr lang="cs-CZ" dirty="0" smtClean="0">
                <a:latin typeface="Arial" charset="0"/>
              </a:rPr>
              <a:t> (</a:t>
            </a:r>
            <a:r>
              <a:rPr lang="cs-CZ" dirty="0" err="1" smtClean="0">
                <a:latin typeface="Arial" charset="0"/>
              </a:rPr>
              <a:t>chromosomal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anomalies</a:t>
            </a:r>
            <a:r>
              <a:rPr lang="cs-CZ" dirty="0" smtClean="0">
                <a:latin typeface="Arial" charset="0"/>
              </a:rPr>
              <a:t>)</a:t>
            </a:r>
            <a:endParaRPr lang="cs-CZ" dirty="0">
              <a:latin typeface="Arial" charset="0"/>
            </a:endParaRPr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77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trimestr </a:t>
            </a:r>
            <a:r>
              <a:rPr lang="cs-CZ" dirty="0" err="1"/>
              <a:t>screening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</a:rPr>
              <a:t>pregnancy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date</a:t>
            </a:r>
            <a:endParaRPr lang="cs-CZ" b="1" dirty="0">
              <a:solidFill>
                <a:srgbClr val="0000DC"/>
              </a:solidFill>
            </a:endParaRPr>
          </a:p>
          <a:p>
            <a:pPr>
              <a:buNone/>
              <a:defRPr/>
            </a:pPr>
            <a:endParaRPr lang="cs-CZ" dirty="0"/>
          </a:p>
          <a:p>
            <a:pPr>
              <a:buFont typeface="Wingdings" pitchFamily="2" charset="2"/>
              <a:buChar char="§"/>
              <a:defRPr/>
            </a:pPr>
            <a:r>
              <a:rPr lang="cs-CZ" dirty="0" err="1" smtClean="0"/>
              <a:t>birth</a:t>
            </a:r>
            <a:r>
              <a:rPr lang="cs-CZ" dirty="0" smtClean="0"/>
              <a:t> </a:t>
            </a:r>
            <a:r>
              <a:rPr lang="cs-CZ" dirty="0" err="1" smtClean="0"/>
              <a:t>date</a:t>
            </a:r>
            <a:r>
              <a:rPr lang="cs-CZ" dirty="0" smtClean="0"/>
              <a:t> </a:t>
            </a:r>
            <a:r>
              <a:rPr lang="cs-CZ" dirty="0" err="1" smtClean="0"/>
              <a:t>estimation</a:t>
            </a:r>
            <a:endParaRPr lang="cs-CZ" dirty="0"/>
          </a:p>
          <a:p>
            <a:pPr>
              <a:buFont typeface="Wingdings" pitchFamily="2" charset="2"/>
              <a:buChar char="§"/>
              <a:defRPr/>
            </a:pPr>
            <a:r>
              <a:rPr lang="cs-CZ" dirty="0" smtClean="0"/>
              <a:t>CRL </a:t>
            </a:r>
            <a:r>
              <a:rPr lang="cs-CZ" dirty="0" err="1" smtClean="0"/>
              <a:t>measurement</a:t>
            </a:r>
            <a:r>
              <a:rPr lang="cs-CZ" dirty="0" smtClean="0"/>
              <a:t> (</a:t>
            </a:r>
            <a:r>
              <a:rPr lang="cs-CZ" dirty="0" err="1" smtClean="0"/>
              <a:t>crown-rump</a:t>
            </a:r>
            <a:r>
              <a:rPr lang="cs-CZ" dirty="0" smtClean="0"/>
              <a:t> </a:t>
            </a:r>
            <a:r>
              <a:rPr lang="cs-CZ" dirty="0" err="1"/>
              <a:t>lenght</a:t>
            </a:r>
            <a:r>
              <a:rPr lang="cs-CZ" dirty="0"/>
              <a:t>)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cs-CZ" dirty="0" err="1" smtClean="0"/>
              <a:t>estimating</a:t>
            </a:r>
            <a:endParaRPr lang="cs-CZ" dirty="0"/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/>
              <a:t>       - </a:t>
            </a:r>
            <a:r>
              <a:rPr lang="cs-CZ" dirty="0" err="1" smtClean="0"/>
              <a:t>birth</a:t>
            </a:r>
            <a:r>
              <a:rPr lang="cs-CZ" dirty="0" smtClean="0"/>
              <a:t> term</a:t>
            </a:r>
            <a:endParaRPr lang="cs-CZ" dirty="0"/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/>
              <a:t>       - </a:t>
            </a:r>
            <a:r>
              <a:rPr lang="cs-CZ" dirty="0" err="1" smtClean="0"/>
              <a:t>timing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exams</a:t>
            </a:r>
            <a:endParaRPr lang="cs-CZ" dirty="0"/>
          </a:p>
          <a:p>
            <a:pPr>
              <a:buClr>
                <a:srgbClr val="6699FF"/>
              </a:buClr>
              <a:buNone/>
              <a:defRPr/>
            </a:pPr>
            <a:endParaRPr lang="cs-CZ" dirty="0">
              <a:latin typeface="Arial" charset="0"/>
            </a:endParaRPr>
          </a:p>
          <a:p>
            <a:pPr>
              <a:buClr>
                <a:srgbClr val="6699FF"/>
              </a:buClr>
              <a:buNone/>
              <a:defRPr/>
            </a:pPr>
            <a:r>
              <a:rPr lang="cs-CZ" dirty="0">
                <a:latin typeface="Arial" charset="0"/>
              </a:rPr>
              <a:t>          </a:t>
            </a:r>
            <a:endParaRPr lang="cs-CZ" dirty="0"/>
          </a:p>
          <a:p>
            <a:endParaRPr lang="cs-CZ" altLang="cs-CZ" dirty="0"/>
          </a:p>
          <a:p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3323" t="36432" r="16248" b="9296"/>
          <a:stretch/>
        </p:blipFill>
        <p:spPr>
          <a:xfrm>
            <a:off x="7567863" y="1442433"/>
            <a:ext cx="4162914" cy="2415829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 bwMode="auto">
          <a:xfrm>
            <a:off x="7808155" y="2806747"/>
            <a:ext cx="3590953" cy="3314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52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History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855098" cy="445461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 </a:t>
            </a:r>
          </a:p>
          <a:p>
            <a:pPr>
              <a:defRPr/>
            </a:pPr>
            <a:r>
              <a:rPr lang="cs-CZ" altLang="cs-CZ" dirty="0" smtClean="0"/>
              <a:t>  1920s</a:t>
            </a:r>
            <a:r>
              <a:rPr lang="cs-CZ" dirty="0" smtClean="0"/>
              <a:t> – sonar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marine</a:t>
            </a:r>
            <a:r>
              <a:rPr lang="cs-CZ" dirty="0" smtClean="0"/>
              <a:t> </a:t>
            </a:r>
            <a:r>
              <a:rPr lang="cs-CZ" dirty="0" err="1" smtClean="0"/>
              <a:t>purposes</a:t>
            </a:r>
            <a:endParaRPr lang="cs-CZ" dirty="0" smtClean="0"/>
          </a:p>
          <a:p>
            <a:pPr>
              <a:defRPr/>
            </a:pPr>
            <a:r>
              <a:rPr lang="cs-CZ" dirty="0" smtClean="0"/>
              <a:t>  1944 </a:t>
            </a:r>
            <a:r>
              <a:rPr lang="cs-CZ" dirty="0"/>
              <a:t>– </a:t>
            </a: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therapeutic</a:t>
            </a:r>
            <a:r>
              <a:rPr lang="cs-CZ" dirty="0" smtClean="0"/>
              <a:t> use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ultrasound</a:t>
            </a:r>
            <a:r>
              <a:rPr lang="cs-CZ" dirty="0" smtClean="0"/>
              <a:t> (brain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disruption</a:t>
            </a:r>
            <a:r>
              <a:rPr lang="cs-CZ" dirty="0" smtClean="0"/>
              <a:t>)</a:t>
            </a:r>
            <a:endParaRPr lang="cs-CZ" dirty="0"/>
          </a:p>
          <a:p>
            <a:pPr>
              <a:defRPr/>
            </a:pPr>
            <a:r>
              <a:rPr lang="cs-CZ" dirty="0" smtClean="0"/>
              <a:t>  UK, </a:t>
            </a:r>
            <a:r>
              <a:rPr lang="cs-CZ" dirty="0" err="1" smtClean="0"/>
              <a:t>Australia</a:t>
            </a:r>
            <a:r>
              <a:rPr lang="cs-CZ" dirty="0" smtClean="0"/>
              <a:t>, </a:t>
            </a:r>
            <a:r>
              <a:rPr lang="cs-CZ" dirty="0" err="1" smtClean="0"/>
              <a:t>Germany</a:t>
            </a:r>
            <a:r>
              <a:rPr lang="cs-CZ" dirty="0" smtClean="0"/>
              <a:t>, USA</a:t>
            </a:r>
            <a:r>
              <a:rPr lang="cs-CZ" dirty="0"/>
              <a:t>, </a:t>
            </a:r>
            <a:r>
              <a:rPr lang="cs-CZ" dirty="0" smtClean="0"/>
              <a:t>Japan – </a:t>
            </a:r>
            <a:r>
              <a:rPr lang="cs-CZ" dirty="0" err="1" smtClean="0"/>
              <a:t>leading</a:t>
            </a:r>
            <a:r>
              <a:rPr lang="cs-CZ" dirty="0" smtClean="0"/>
              <a:t> </a:t>
            </a:r>
            <a:r>
              <a:rPr lang="cs-CZ" dirty="0" err="1" smtClean="0"/>
              <a:t>countries</a:t>
            </a:r>
            <a:endParaRPr lang="cs-CZ" dirty="0"/>
          </a:p>
          <a:p>
            <a:pPr>
              <a:buClr>
                <a:srgbClr val="0000DC"/>
              </a:buClr>
              <a:defRPr/>
            </a:pPr>
            <a:r>
              <a:rPr lang="cs-CZ" dirty="0" smtClean="0"/>
              <a:t>  2D</a:t>
            </a:r>
            <a:r>
              <a:rPr lang="cs-CZ" dirty="0"/>
              <a:t>, 3D </a:t>
            </a:r>
            <a:r>
              <a:rPr lang="cs-CZ" dirty="0" err="1" smtClean="0"/>
              <a:t>imaging</a:t>
            </a:r>
            <a:r>
              <a:rPr lang="cs-CZ" dirty="0" smtClean="0"/>
              <a:t>, </a:t>
            </a:r>
            <a:r>
              <a:rPr lang="cs-CZ" dirty="0"/>
              <a:t>CFM – </a:t>
            </a:r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mapping</a:t>
            </a:r>
            <a:endParaRPr lang="cs-CZ" dirty="0" smtClean="0"/>
          </a:p>
          <a:p>
            <a:pPr>
              <a:buClr>
                <a:srgbClr val="0000DC"/>
              </a:buClr>
              <a:defRPr/>
            </a:pPr>
            <a:r>
              <a:rPr lang="cs-CZ" dirty="0"/>
              <a:t> </a:t>
            </a:r>
            <a:r>
              <a:rPr lang="cs-CZ" dirty="0" smtClean="0"/>
              <a:t> 21st </a:t>
            </a:r>
            <a:r>
              <a:rPr lang="cs-CZ" dirty="0" err="1" smtClean="0"/>
              <a:t>century</a:t>
            </a:r>
            <a:r>
              <a:rPr lang="cs-CZ" dirty="0" smtClean="0"/>
              <a:t> – </a:t>
            </a:r>
            <a:r>
              <a:rPr lang="cs-CZ" dirty="0" err="1" smtClean="0"/>
              <a:t>quality</a:t>
            </a:r>
            <a:r>
              <a:rPr lang="cs-CZ" dirty="0" smtClean="0"/>
              <a:t>, </a:t>
            </a:r>
            <a:r>
              <a:rPr lang="cs-CZ" dirty="0" err="1" smtClean="0"/>
              <a:t>miniaturisation</a:t>
            </a:r>
            <a:r>
              <a:rPr lang="cs-CZ" dirty="0" smtClean="0"/>
              <a:t>, </a:t>
            </a:r>
            <a:r>
              <a:rPr lang="cs-CZ" dirty="0" err="1" smtClean="0"/>
              <a:t>intracavital</a:t>
            </a:r>
            <a:r>
              <a:rPr lang="cs-CZ" dirty="0" smtClean="0"/>
              <a:t> </a:t>
            </a:r>
            <a:r>
              <a:rPr lang="cs-CZ" dirty="0" err="1" smtClean="0"/>
              <a:t>application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7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333376"/>
            <a:ext cx="9719400" cy="1223963"/>
          </a:xfrm>
        </p:spPr>
        <p:txBody>
          <a:bodyPr/>
          <a:lstStyle/>
          <a:p>
            <a:pPr>
              <a:defRPr/>
            </a:pP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Amnionicity</a:t>
            </a:r>
            <a:r>
              <a:rPr lang="cs-CZ" dirty="0" smtClean="0"/>
              <a:t>/</a:t>
            </a:r>
            <a:r>
              <a:rPr lang="cs-CZ" dirty="0" err="1" smtClean="0"/>
              <a:t>chorionicity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2" name="Picture 2" descr="G:\VVV\prenat\gemini\bi bi\bibi v myomato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t="23122" r="11016" b="4735"/>
          <a:stretch/>
        </p:blipFill>
        <p:spPr bwMode="auto">
          <a:xfrm>
            <a:off x="720000" y="1690329"/>
            <a:ext cx="3089974" cy="20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G:\VVV\prenat\gemini\mo bi\IMG_20120311_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9" t="21788" r="6437" b="715"/>
          <a:stretch/>
        </p:blipFill>
        <p:spPr bwMode="auto">
          <a:xfrm>
            <a:off x="5960222" y="1690987"/>
            <a:ext cx="2725409" cy="19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G:\VVV\prenat\gemini\mo mo\IMG_20120109_13_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t="18794" r="3193" b="3708"/>
          <a:stretch/>
        </p:blipFill>
        <p:spPr bwMode="auto">
          <a:xfrm>
            <a:off x="8518255" y="1704122"/>
            <a:ext cx="2954946" cy="206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 descr="G:\VVV\prenat\gemini\tri\stevankova_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14617" r="17925" b="10915"/>
          <a:stretch/>
        </p:blipFill>
        <p:spPr bwMode="auto">
          <a:xfrm>
            <a:off x="727235" y="3645049"/>
            <a:ext cx="2359578" cy="220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G:\VVV\prenat\gemini\tri\tri bi\matustikova_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t="16877" r="18020" b="10980"/>
          <a:stretch/>
        </p:blipFill>
        <p:spPr bwMode="auto">
          <a:xfrm>
            <a:off x="3086812" y="3645049"/>
            <a:ext cx="2409695" cy="21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G:\VVV\prenat\gemini\mo mo\norma\IMG_20120301_5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" t="16551" r="7886" b="2506"/>
          <a:stretch/>
        </p:blipFill>
        <p:spPr bwMode="auto">
          <a:xfrm>
            <a:off x="5444711" y="3652186"/>
            <a:ext cx="3129359" cy="220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G:\VVV\prenat\gemini\mo mo\bradova\IMG_20131204_1_1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0574" r="14308" b="9571"/>
          <a:stretch/>
        </p:blipFill>
        <p:spPr bwMode="auto">
          <a:xfrm>
            <a:off x="8518254" y="3645049"/>
            <a:ext cx="2954946" cy="22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G:\VVV\prenat\gemini\bi bi\bi bi 2_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8349" r="8226" b="4039"/>
          <a:stretch/>
        </p:blipFill>
        <p:spPr bwMode="auto">
          <a:xfrm>
            <a:off x="3450557" y="1704634"/>
            <a:ext cx="2885381" cy="205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trimestr </a:t>
            </a:r>
            <a:r>
              <a:rPr lang="cs-CZ" dirty="0" err="1"/>
              <a:t>screening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24248" y="1442434"/>
            <a:ext cx="10906529" cy="4510484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anomaly</a:t>
            </a:r>
            <a:r>
              <a:rPr lang="cs-CZ" b="1" dirty="0" smtClean="0">
                <a:solidFill>
                  <a:srgbClr val="0000DC"/>
                </a:solidFill>
                <a:latin typeface="Arial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charset="0"/>
              </a:rPr>
              <a:t>scan</a:t>
            </a:r>
            <a:endParaRPr lang="cs-CZ" b="1" dirty="0" smtClean="0">
              <a:solidFill>
                <a:srgbClr val="0000DC"/>
              </a:solidFill>
              <a:latin typeface="Arial" charset="0"/>
            </a:endParaRPr>
          </a:p>
          <a:p>
            <a:pPr>
              <a:defRPr/>
            </a:pPr>
            <a:r>
              <a:rPr lang="cs-CZ" dirty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morfologic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anomalies</a:t>
            </a:r>
            <a:endParaRPr lang="cs-CZ" dirty="0" smtClean="0">
              <a:latin typeface="Arial" charset="0"/>
            </a:endParaRPr>
          </a:p>
          <a:p>
            <a:pPr>
              <a:defRPr/>
            </a:pPr>
            <a:r>
              <a:rPr lang="cs-CZ" dirty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chromosomal</a:t>
            </a:r>
            <a:r>
              <a:rPr lang="cs-CZ" dirty="0" smtClean="0">
                <a:latin typeface="Arial" charset="0"/>
              </a:rPr>
              <a:t> </a:t>
            </a:r>
            <a:r>
              <a:rPr lang="cs-CZ" dirty="0" err="1" smtClean="0">
                <a:latin typeface="Arial" charset="0"/>
              </a:rPr>
              <a:t>anomalies</a:t>
            </a:r>
            <a:endParaRPr lang="cs-CZ" dirty="0" smtClean="0">
              <a:latin typeface="Arial" charset="0"/>
            </a:endParaRPr>
          </a:p>
          <a:p>
            <a:pPr marL="72000" indent="0">
              <a:buNone/>
              <a:defRPr/>
            </a:pPr>
            <a:endParaRPr lang="cs-CZ" dirty="0">
              <a:latin typeface="Arial" charset="0"/>
            </a:endParaRPr>
          </a:p>
          <a:p>
            <a:pPr marL="0" indent="0">
              <a:buNone/>
              <a:defRPr/>
            </a:pPr>
            <a:r>
              <a:rPr lang="cs-CZ" dirty="0">
                <a:latin typeface="Arial" charset="0"/>
              </a:rPr>
              <a:t>         </a:t>
            </a:r>
            <a:endParaRPr lang="cs-CZ" alt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4" t="17857" r="16113" b="19466"/>
          <a:stretch>
            <a:fillRect/>
          </a:stretch>
        </p:blipFill>
        <p:spPr bwMode="auto">
          <a:xfrm>
            <a:off x="816974" y="3926496"/>
            <a:ext cx="2389865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RISOMIE 18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t="14426" r="8505" b="16235"/>
          <a:stretch>
            <a:fillRect/>
          </a:stretch>
        </p:blipFill>
        <p:spPr bwMode="auto">
          <a:xfrm>
            <a:off x="7808057" y="3926496"/>
            <a:ext cx="2954678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29447" t="21220" r="21197" b="20376"/>
          <a:stretch/>
        </p:blipFill>
        <p:spPr>
          <a:xfrm>
            <a:off x="3206839" y="3926496"/>
            <a:ext cx="2274024" cy="2026422"/>
          </a:xfrm>
          <a:prstGeom prst="rect">
            <a:avLst/>
          </a:prstGeom>
        </p:spPr>
      </p:pic>
      <p:pic>
        <p:nvPicPr>
          <p:cNvPr id="13" name="Picture 3" descr="G:\VVV\prenat\VVV\uropoeticky trakt\obstrukce\megavesica\IMG_20120311_2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23051" r="13564" b="4480"/>
          <a:stretch>
            <a:fillRect/>
          </a:stretch>
        </p:blipFill>
        <p:spPr bwMode="auto">
          <a:xfrm>
            <a:off x="5451055" y="3926496"/>
            <a:ext cx="2819370" cy="202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NCEPHALOCELE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4" t="34084" r="19562" b="5991"/>
          <a:stretch>
            <a:fillRect/>
          </a:stretch>
        </p:blipFill>
        <p:spPr bwMode="auto">
          <a:xfrm rot="5400000">
            <a:off x="10010404" y="4232547"/>
            <a:ext cx="2026421" cy="14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2" t="15118" r="20951" b="3455"/>
          <a:stretch/>
        </p:blipFill>
        <p:spPr>
          <a:xfrm>
            <a:off x="9622143" y="1461365"/>
            <a:ext cx="2103029" cy="2329702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8" t="13220" r="27844" b="11464"/>
          <a:stretch/>
        </p:blipFill>
        <p:spPr>
          <a:xfrm>
            <a:off x="7590639" y="1459253"/>
            <a:ext cx="2025899" cy="232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591908" y="735027"/>
            <a:ext cx="10807200" cy="693293"/>
          </a:xfrm>
        </p:spPr>
        <p:txBody>
          <a:bodyPr/>
          <a:lstStyle/>
          <a:p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chromosomal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anomalies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screening</a:t>
            </a:r>
            <a:r>
              <a:rPr lang="cs-CZ" altLang="cs-CZ" dirty="0" smtClean="0"/>
              <a:t> I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0170" y="2130615"/>
            <a:ext cx="9877831" cy="3986850"/>
          </a:xfrm>
          <a:ln>
            <a:solidFill>
              <a:srgbClr val="0000DC"/>
            </a:solidFill>
          </a:ln>
        </p:spPr>
        <p:txBody>
          <a:bodyPr/>
          <a:lstStyle/>
          <a:p>
            <a:endParaRPr lang="cs-CZ" altLang="cs-CZ" dirty="0" smtClean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3"/>
          <a:srcRect l="29179" t="23955" r="5224" b="7984"/>
          <a:stretch/>
        </p:blipFill>
        <p:spPr>
          <a:xfrm>
            <a:off x="790170" y="2130615"/>
            <a:ext cx="4330016" cy="3369433"/>
          </a:xfrm>
          <a:prstGeom prst="rect">
            <a:avLst/>
          </a:prstGeom>
          <a:ln>
            <a:solidFill>
              <a:srgbClr val="0000DC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5918580" y="2593076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nasal</a:t>
            </a:r>
            <a:r>
              <a:rPr lang="cs-CZ" dirty="0" smtClean="0"/>
              <a:t> bone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918580" y="5036025"/>
            <a:ext cx="3933758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nuchal</a:t>
            </a:r>
            <a:r>
              <a:rPr lang="cs-CZ" dirty="0" smtClean="0"/>
              <a:t>  </a:t>
            </a:r>
            <a:r>
              <a:rPr lang="cs-CZ" dirty="0" err="1" smtClean="0"/>
              <a:t>translucency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918582" y="3944204"/>
            <a:ext cx="3933756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intracranial</a:t>
            </a:r>
            <a:r>
              <a:rPr lang="cs-CZ" dirty="0" smtClean="0"/>
              <a:t> </a:t>
            </a:r>
            <a:r>
              <a:rPr lang="cs-CZ" dirty="0" err="1" smtClean="0"/>
              <a:t>translucency</a:t>
            </a:r>
            <a:endParaRPr lang="cs-CZ" dirty="0"/>
          </a:p>
        </p:txBody>
      </p:sp>
      <p:cxnSp>
        <p:nvCxnSpPr>
          <p:cNvPr id="14" name="Přímá spojnice se šipkou 13"/>
          <p:cNvCxnSpPr>
            <a:stCxn id="4" idx="1"/>
          </p:cNvCxnSpPr>
          <p:nvPr/>
        </p:nvCxnSpPr>
        <p:spPr bwMode="auto">
          <a:xfrm flipH="1" flipV="1">
            <a:off x="3236795" y="2823908"/>
            <a:ext cx="2681785" cy="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se šipkou 16"/>
          <p:cNvCxnSpPr/>
          <p:nvPr/>
        </p:nvCxnSpPr>
        <p:spPr bwMode="auto">
          <a:xfrm flipH="1">
            <a:off x="3684544" y="4405869"/>
            <a:ext cx="2234035" cy="34539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/>
          <p:cNvCxnSpPr/>
          <p:nvPr/>
        </p:nvCxnSpPr>
        <p:spPr bwMode="auto">
          <a:xfrm flipH="1">
            <a:off x="3350176" y="5266857"/>
            <a:ext cx="2568403" cy="284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ástupný symbol pro zápatí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918579" y="1428320"/>
            <a:ext cx="4597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+mn-lt"/>
              </a:rPr>
              <a:t>markers</a:t>
            </a:r>
            <a:endParaRPr lang="cs-CZ" sz="2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71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00" y="896799"/>
            <a:ext cx="10753200" cy="693225"/>
          </a:xfrm>
        </p:spPr>
        <p:txBody>
          <a:bodyPr/>
          <a:lstStyle/>
          <a:p>
            <a:r>
              <a:rPr lang="cs-CZ" altLang="cs-CZ" dirty="0" err="1"/>
              <a:t>Fetal</a:t>
            </a:r>
            <a:r>
              <a:rPr lang="cs-CZ" altLang="cs-CZ" dirty="0"/>
              <a:t> </a:t>
            </a:r>
            <a:r>
              <a:rPr lang="cs-CZ" altLang="cs-CZ" dirty="0" err="1"/>
              <a:t>chromosomal</a:t>
            </a:r>
            <a:r>
              <a:rPr lang="cs-CZ" altLang="cs-CZ" dirty="0"/>
              <a:t> </a:t>
            </a:r>
            <a:r>
              <a:rPr lang="cs-CZ" altLang="cs-CZ" dirty="0" err="1"/>
              <a:t>anomalies</a:t>
            </a:r>
            <a:r>
              <a:rPr lang="cs-CZ" altLang="cs-CZ" dirty="0"/>
              <a:t> </a:t>
            </a:r>
            <a:r>
              <a:rPr lang="cs-CZ" altLang="cs-CZ" dirty="0" err="1"/>
              <a:t>screening</a:t>
            </a:r>
            <a:r>
              <a:rPr lang="cs-CZ" altLang="cs-CZ" dirty="0"/>
              <a:t> </a:t>
            </a:r>
            <a:r>
              <a:rPr lang="cs-CZ" altLang="cs-CZ" dirty="0" smtClean="0"/>
              <a:t>II</a:t>
            </a:r>
            <a:endParaRPr lang="cs-CZ" alt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/>
          <a:srcRect l="29179" t="23955" r="5224" b="7984"/>
          <a:stretch/>
        </p:blipFill>
        <p:spPr>
          <a:xfrm>
            <a:off x="1637803" y="2575719"/>
            <a:ext cx="3998794" cy="31116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669206" y="2130616"/>
            <a:ext cx="3998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918580" y="2593075"/>
            <a:ext cx="4626591" cy="267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  <a:latin typeface="+mn-lt"/>
              </a:rPr>
              <a:t>nuchal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+mn-lt"/>
              </a:rPr>
              <a:t>translucency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 ˃ </a:t>
            </a:r>
            <a:r>
              <a:rPr lang="cs-CZ" b="1" dirty="0" smtClean="0">
                <a:solidFill>
                  <a:srgbClr val="FF0000"/>
                </a:solidFill>
                <a:latin typeface="+mn-lt"/>
              </a:rPr>
              <a:t>3mm</a:t>
            </a:r>
            <a:endParaRPr lang="cs-CZ" b="1" dirty="0">
              <a:solidFill>
                <a:srgbClr val="FF0000"/>
              </a:solidFill>
              <a:latin typeface="+mn-lt"/>
            </a:endParaRPr>
          </a:p>
          <a:p>
            <a:endParaRPr lang="cs-CZ" dirty="0"/>
          </a:p>
          <a:p>
            <a:r>
              <a:rPr lang="cs-CZ" dirty="0">
                <a:latin typeface="+mn-lt"/>
              </a:rPr>
              <a:t>75%    </a:t>
            </a:r>
            <a:r>
              <a:rPr lang="cs-CZ" dirty="0" err="1" smtClean="0">
                <a:latin typeface="+mn-lt"/>
              </a:rPr>
              <a:t>fetal</a:t>
            </a:r>
            <a:r>
              <a:rPr lang="cs-CZ" dirty="0" smtClean="0">
                <a:latin typeface="+mn-lt"/>
              </a:rPr>
              <a:t> </a:t>
            </a:r>
            <a:r>
              <a:rPr lang="cs-CZ" dirty="0" err="1" smtClean="0">
                <a:latin typeface="+mn-lt"/>
              </a:rPr>
              <a:t>aneuploidy</a:t>
            </a:r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30%    </a:t>
            </a:r>
            <a:r>
              <a:rPr lang="cs-CZ" dirty="0" err="1" smtClean="0">
                <a:latin typeface="+mn-lt"/>
              </a:rPr>
              <a:t>fetal</a:t>
            </a:r>
            <a:r>
              <a:rPr lang="cs-CZ" dirty="0" smtClean="0">
                <a:latin typeface="+mn-lt"/>
              </a:rPr>
              <a:t> </a:t>
            </a:r>
            <a:r>
              <a:rPr lang="cs-CZ" dirty="0" err="1" smtClean="0">
                <a:latin typeface="+mn-lt"/>
              </a:rPr>
              <a:t>structural</a:t>
            </a:r>
            <a:r>
              <a:rPr lang="cs-CZ" dirty="0" smtClean="0">
                <a:latin typeface="+mn-lt"/>
              </a:rPr>
              <a:t> </a:t>
            </a:r>
            <a:r>
              <a:rPr lang="cs-CZ" dirty="0" err="1" smtClean="0">
                <a:latin typeface="+mn-lt"/>
              </a:rPr>
              <a:t>anomaly</a:t>
            </a:r>
            <a:r>
              <a:rPr lang="cs-CZ" dirty="0" smtClean="0">
                <a:latin typeface="+mn-lt"/>
              </a:rPr>
              <a:t>,</a:t>
            </a:r>
          </a:p>
          <a:p>
            <a:r>
              <a:rPr lang="cs-CZ" dirty="0">
                <a:latin typeface="+mn-lt"/>
              </a:rPr>
              <a:t> </a:t>
            </a:r>
            <a:r>
              <a:rPr lang="cs-CZ" dirty="0" smtClean="0">
                <a:latin typeface="+mn-lt"/>
              </a:rPr>
              <a:t>          </a:t>
            </a:r>
            <a:r>
              <a:rPr lang="cs-CZ" dirty="0" err="1" smtClean="0">
                <a:latin typeface="+mn-lt"/>
              </a:rPr>
              <a:t>genetic</a:t>
            </a:r>
            <a:r>
              <a:rPr lang="cs-CZ" dirty="0" smtClean="0">
                <a:latin typeface="+mn-lt"/>
              </a:rPr>
              <a:t> syndrome</a:t>
            </a:r>
            <a:endParaRPr lang="cs-CZ" dirty="0">
              <a:latin typeface="+mn-lt"/>
            </a:endParaRPr>
          </a:p>
          <a:p>
            <a:r>
              <a:rPr lang="cs-CZ" dirty="0">
                <a:latin typeface="+mn-lt"/>
              </a:rPr>
              <a:t>  1%    </a:t>
            </a:r>
            <a:r>
              <a:rPr lang="cs-CZ" dirty="0" err="1" smtClean="0">
                <a:latin typeface="+mn-lt"/>
              </a:rPr>
              <a:t>normal</a:t>
            </a:r>
            <a:r>
              <a:rPr lang="cs-CZ" dirty="0" smtClean="0">
                <a:latin typeface="+mn-lt"/>
              </a:rPr>
              <a:t> fetus</a:t>
            </a:r>
            <a:endParaRPr lang="cs-CZ" dirty="0">
              <a:latin typeface="+mn-lt"/>
            </a:endParaRPr>
          </a:p>
          <a:p>
            <a:endParaRPr lang="cs-CZ" dirty="0">
              <a:latin typeface="+mn-lt"/>
            </a:endParaRPr>
          </a:p>
        </p:txBody>
      </p:sp>
      <p:sp>
        <p:nvSpPr>
          <p:cNvPr id="2" name="Ovál 1"/>
          <p:cNvSpPr/>
          <p:nvPr/>
        </p:nvSpPr>
        <p:spPr bwMode="auto">
          <a:xfrm>
            <a:off x="2752299" y="5049673"/>
            <a:ext cx="1201002" cy="859809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636595" y="6248401"/>
            <a:ext cx="4908575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 </a:t>
            </a: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marker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fetal</a:t>
            </a:r>
            <a:r>
              <a:rPr lang="cs-CZ" dirty="0" smtClean="0"/>
              <a:t> abnormality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38900" y="5864605"/>
            <a:ext cx="762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>
                <a:latin typeface="+mn-lt"/>
              </a:rPr>
              <a:t>                                     </a:t>
            </a:r>
            <a:r>
              <a:rPr lang="cs-CZ" sz="1400" i="1" dirty="0" err="1">
                <a:latin typeface="+mn-lt"/>
              </a:rPr>
              <a:t>Evans</a:t>
            </a:r>
            <a:r>
              <a:rPr lang="cs-CZ" sz="1400" i="1" dirty="0">
                <a:latin typeface="+mn-lt"/>
              </a:rPr>
              <a:t> 1999, </a:t>
            </a:r>
            <a:r>
              <a:rPr lang="cs-CZ" sz="1400" i="1" dirty="0" err="1">
                <a:latin typeface="+mn-lt"/>
              </a:rPr>
              <a:t>Nicolaides</a:t>
            </a:r>
            <a:r>
              <a:rPr lang="cs-CZ" sz="1400" i="1" dirty="0">
                <a:latin typeface="+mn-lt"/>
              </a:rPr>
              <a:t> 2009, </a:t>
            </a:r>
            <a:r>
              <a:rPr lang="cs-CZ" sz="1400" i="1" dirty="0" err="1">
                <a:latin typeface="+mn-lt"/>
              </a:rPr>
              <a:t>Pereira</a:t>
            </a:r>
            <a:r>
              <a:rPr lang="cs-CZ" sz="1400" i="1" dirty="0">
                <a:latin typeface="+mn-lt"/>
              </a:rPr>
              <a:t> 2011, </a:t>
            </a:r>
            <a:r>
              <a:rPr lang="cs-CZ" sz="1400" i="1" dirty="0" err="1">
                <a:latin typeface="+mn-lt"/>
              </a:rPr>
              <a:t>Kagan</a:t>
            </a:r>
            <a:r>
              <a:rPr lang="cs-CZ" sz="1400" i="1" dirty="0">
                <a:latin typeface="+mn-lt"/>
              </a:rPr>
              <a:t> 2015, Grande 2015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76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000" y="762920"/>
            <a:ext cx="10807200" cy="568616"/>
          </a:xfrm>
        </p:spPr>
        <p:txBody>
          <a:bodyPr/>
          <a:lstStyle/>
          <a:p>
            <a:r>
              <a:rPr lang="cs-CZ" altLang="cs-CZ" dirty="0" err="1"/>
              <a:t>Fetal</a:t>
            </a:r>
            <a:r>
              <a:rPr lang="cs-CZ" altLang="cs-CZ" dirty="0"/>
              <a:t> </a:t>
            </a:r>
            <a:r>
              <a:rPr lang="cs-CZ" altLang="cs-CZ" dirty="0" err="1"/>
              <a:t>chromosomal</a:t>
            </a:r>
            <a:r>
              <a:rPr lang="cs-CZ" altLang="cs-CZ" dirty="0"/>
              <a:t> </a:t>
            </a:r>
            <a:r>
              <a:rPr lang="cs-CZ" altLang="cs-CZ" dirty="0" err="1"/>
              <a:t>anomalies</a:t>
            </a:r>
            <a:r>
              <a:rPr lang="cs-CZ" altLang="cs-CZ" dirty="0"/>
              <a:t> </a:t>
            </a:r>
            <a:r>
              <a:rPr lang="cs-CZ" altLang="cs-CZ" dirty="0" err="1"/>
              <a:t>screening</a:t>
            </a:r>
            <a:r>
              <a:rPr lang="cs-CZ" altLang="cs-CZ" dirty="0"/>
              <a:t> </a:t>
            </a:r>
            <a:r>
              <a:rPr lang="cs-CZ" altLang="cs-CZ" dirty="0" smtClean="0"/>
              <a:t>III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17541" r="5724" b="1769"/>
          <a:stretch/>
        </p:blipFill>
        <p:spPr bwMode="auto">
          <a:xfrm>
            <a:off x="4237302" y="1660681"/>
            <a:ext cx="3466531" cy="236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0318" y="1604701"/>
            <a:ext cx="3218299" cy="2334566"/>
          </a:xfrm>
          <a:prstGeom prst="rect">
            <a:avLst/>
          </a:prstGeom>
        </p:spPr>
      </p:pic>
      <p:cxnSp>
        <p:nvCxnSpPr>
          <p:cNvPr id="16" name="Přímá spojnice 15"/>
          <p:cNvCxnSpPr/>
          <p:nvPr/>
        </p:nvCxnSpPr>
        <p:spPr bwMode="auto">
          <a:xfrm flipV="1">
            <a:off x="1578592" y="1510252"/>
            <a:ext cx="1719618" cy="10575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Obráze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" t="12768" r="5219" b="1784"/>
          <a:stretch/>
        </p:blipFill>
        <p:spPr bwMode="auto">
          <a:xfrm>
            <a:off x="780318" y="3904633"/>
            <a:ext cx="3218299" cy="22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Přímá spojnice 20"/>
          <p:cNvCxnSpPr/>
          <p:nvPr/>
        </p:nvCxnSpPr>
        <p:spPr bwMode="auto">
          <a:xfrm>
            <a:off x="1953077" y="2275102"/>
            <a:ext cx="817832" cy="84109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4" name="Obráze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7302" y="4021744"/>
            <a:ext cx="3466531" cy="211327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942518" y="2396836"/>
            <a:ext cx="4092963" cy="310854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800" dirty="0" err="1" smtClean="0">
                <a:latin typeface="+mn-lt"/>
              </a:rPr>
              <a:t>ductus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venosus</a:t>
            </a:r>
            <a:endParaRPr lang="cs-CZ" sz="2800" dirty="0" smtClean="0">
              <a:latin typeface="+mn-lt"/>
            </a:endParaRPr>
          </a:p>
          <a:p>
            <a:r>
              <a:rPr lang="cs-CZ" sz="2800" dirty="0">
                <a:latin typeface="+mn-lt"/>
              </a:rPr>
              <a:t> </a:t>
            </a:r>
            <a:r>
              <a:rPr lang="cs-CZ" sz="2800" dirty="0" smtClean="0">
                <a:latin typeface="+mn-lt"/>
              </a:rPr>
              <a:t>    </a:t>
            </a:r>
            <a:r>
              <a:rPr lang="cs-CZ" sz="2800" dirty="0" err="1" smtClean="0">
                <a:latin typeface="+mn-lt"/>
              </a:rPr>
              <a:t>abnormal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flow</a:t>
            </a:r>
            <a:endParaRPr lang="cs-CZ" sz="2800" dirty="0" smtClean="0">
              <a:latin typeface="+mn-lt"/>
            </a:endParaRPr>
          </a:p>
          <a:p>
            <a:endParaRPr lang="cs-CZ" sz="2800" dirty="0" smtClean="0">
              <a:latin typeface="+mn-lt"/>
            </a:endParaRPr>
          </a:p>
          <a:p>
            <a:pPr marL="457200" indent="-457200">
              <a:buFontTx/>
              <a:buChar char="-"/>
            </a:pPr>
            <a:r>
              <a:rPr lang="cs-CZ" sz="2800" dirty="0" err="1" smtClean="0">
                <a:latin typeface="+mn-lt"/>
              </a:rPr>
              <a:t>tricuspide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valve</a:t>
            </a:r>
            <a:r>
              <a:rPr lang="cs-CZ" sz="2800" dirty="0" smtClean="0">
                <a:latin typeface="+mn-lt"/>
              </a:rPr>
              <a:t> </a:t>
            </a:r>
          </a:p>
          <a:p>
            <a:r>
              <a:rPr lang="cs-CZ" sz="2800" dirty="0">
                <a:latin typeface="+mn-lt"/>
              </a:rPr>
              <a:t> </a:t>
            </a:r>
            <a:r>
              <a:rPr lang="cs-CZ" sz="2800" dirty="0" smtClean="0">
                <a:latin typeface="+mn-lt"/>
              </a:rPr>
              <a:t>    </a:t>
            </a:r>
            <a:r>
              <a:rPr lang="cs-CZ" sz="2800" dirty="0" err="1" smtClean="0">
                <a:latin typeface="+mn-lt"/>
              </a:rPr>
              <a:t>regurgitation</a:t>
            </a:r>
            <a:endParaRPr lang="cs-CZ" sz="2800" dirty="0" smtClean="0">
              <a:latin typeface="+mn-lt"/>
            </a:endParaRPr>
          </a:p>
          <a:p>
            <a:endParaRPr lang="cs-CZ" sz="2800" dirty="0" smtClean="0">
              <a:latin typeface="+mn-lt"/>
            </a:endParaRPr>
          </a:p>
          <a:p>
            <a:r>
              <a:rPr lang="cs-CZ" sz="2800" dirty="0" smtClean="0">
                <a:latin typeface="+mn-lt"/>
              </a:rPr>
              <a:t>-    </a:t>
            </a:r>
            <a:r>
              <a:rPr lang="cs-CZ" sz="2800" dirty="0" err="1" smtClean="0">
                <a:latin typeface="+mn-lt"/>
              </a:rPr>
              <a:t>facial</a:t>
            </a:r>
            <a:r>
              <a:rPr lang="cs-CZ" sz="2800" dirty="0" smtClean="0">
                <a:latin typeface="+mn-lt"/>
              </a:rPr>
              <a:t> </a:t>
            </a:r>
            <a:r>
              <a:rPr lang="cs-CZ" sz="2800" dirty="0" err="1" smtClean="0">
                <a:latin typeface="+mn-lt"/>
              </a:rPr>
              <a:t>angle</a:t>
            </a:r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276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930725"/>
            <a:ext cx="10807200" cy="628251"/>
          </a:xfrm>
        </p:spPr>
        <p:txBody>
          <a:bodyPr/>
          <a:lstStyle/>
          <a:p>
            <a:r>
              <a:rPr lang="cs-CZ" dirty="0" smtClean="0"/>
              <a:t>II </a:t>
            </a:r>
            <a:r>
              <a:rPr lang="cs-CZ" dirty="0"/>
              <a:t>trimestr </a:t>
            </a:r>
            <a:r>
              <a:rPr lang="cs-CZ" dirty="0" err="1"/>
              <a:t>screening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6000" y="1654463"/>
            <a:ext cx="10696544" cy="4146730"/>
          </a:xfrm>
          <a:ln>
            <a:solidFill>
              <a:srgbClr val="0000D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altLang="cs-CZ" b="1" dirty="0" smtClean="0">
                <a:solidFill>
                  <a:schemeClr val="tx2"/>
                </a:solidFill>
              </a:rPr>
              <a:t>20-22 </a:t>
            </a:r>
            <a:r>
              <a:rPr lang="cs-CZ" altLang="cs-CZ" b="1" dirty="0" err="1" smtClean="0">
                <a:solidFill>
                  <a:schemeClr val="tx2"/>
                </a:solidFill>
              </a:rPr>
              <a:t>wks</a:t>
            </a:r>
            <a:endParaRPr lang="cs-CZ" altLang="cs-CZ" b="1" dirty="0" smtClean="0">
              <a:solidFill>
                <a:schemeClr val="tx2"/>
              </a:solidFill>
            </a:endParaRPr>
          </a:p>
          <a:p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structural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anomalies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detection</a:t>
            </a:r>
            <a:endParaRPr lang="cs-CZ" altLang="cs-CZ" dirty="0" smtClean="0"/>
          </a:p>
          <a:p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cardiac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defect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detection</a:t>
            </a:r>
            <a:endParaRPr lang="cs-CZ" altLang="cs-CZ" dirty="0" smtClean="0"/>
          </a:p>
          <a:p>
            <a:r>
              <a:rPr lang="cs-CZ" altLang="cs-CZ" dirty="0" err="1" smtClean="0"/>
              <a:t>placental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dysfunction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detection</a:t>
            </a:r>
            <a:endParaRPr lang="cs-CZ" altLang="cs-CZ" dirty="0" smtClean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t="24536" r="16309" b="11103"/>
          <a:stretch/>
        </p:blipFill>
        <p:spPr bwMode="auto">
          <a:xfrm>
            <a:off x="8973292" y="4062331"/>
            <a:ext cx="2403956" cy="173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19795" r="31996" b="14499"/>
          <a:stretch/>
        </p:blipFill>
        <p:spPr bwMode="auto">
          <a:xfrm>
            <a:off x="6996545" y="2915816"/>
            <a:ext cx="1976747" cy="229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t="23302" r="17243" b="6221"/>
          <a:stretch/>
        </p:blipFill>
        <p:spPr bwMode="auto">
          <a:xfrm>
            <a:off x="8973292" y="2116175"/>
            <a:ext cx="2389252" cy="194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1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719999"/>
            <a:ext cx="10807200" cy="644105"/>
          </a:xfrm>
        </p:spPr>
        <p:txBody>
          <a:bodyPr/>
          <a:lstStyle/>
          <a:p>
            <a:r>
              <a:rPr lang="cs-CZ" dirty="0" smtClean="0"/>
              <a:t>III </a:t>
            </a:r>
            <a:r>
              <a:rPr lang="cs-CZ" dirty="0"/>
              <a:t>trimestr </a:t>
            </a:r>
            <a:r>
              <a:rPr lang="cs-CZ" dirty="0" err="1"/>
              <a:t>screening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88162"/>
            <a:ext cx="10753200" cy="4361837"/>
          </a:xfrm>
          <a:ln>
            <a:solidFill>
              <a:srgbClr val="0000D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30-32wks</a:t>
            </a:r>
            <a:endParaRPr lang="cs-CZ" altLang="cs-CZ" b="1" dirty="0" smtClean="0">
              <a:solidFill>
                <a:srgbClr val="0000DC"/>
              </a:solidFill>
            </a:endParaRPr>
          </a:p>
          <a:p>
            <a:r>
              <a:rPr lang="cs-CZ" altLang="cs-CZ" dirty="0" err="1" smtClean="0"/>
              <a:t>anomaly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scan</a:t>
            </a:r>
            <a:endParaRPr lang="cs-CZ" altLang="cs-CZ" dirty="0" smtClean="0"/>
          </a:p>
          <a:p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growth</a:t>
            </a:r>
            <a:endParaRPr lang="cs-CZ" altLang="cs-CZ" dirty="0" smtClean="0"/>
          </a:p>
          <a:p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position</a:t>
            </a:r>
            <a:endParaRPr lang="cs-CZ" altLang="cs-CZ" dirty="0" smtClean="0"/>
          </a:p>
          <a:p>
            <a:r>
              <a:rPr lang="cs-CZ" altLang="cs-CZ" dirty="0" err="1" smtClean="0"/>
              <a:t>placental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position</a:t>
            </a:r>
            <a:endParaRPr lang="cs-CZ" altLang="cs-CZ" dirty="0" smtClean="0"/>
          </a:p>
          <a:p>
            <a:r>
              <a:rPr lang="cs-CZ" altLang="cs-CZ" dirty="0" err="1" smtClean="0"/>
              <a:t>birth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plan</a:t>
            </a:r>
            <a:endParaRPr lang="cs-CZ" altLang="cs-CZ" dirty="0" smtClean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451" y="4087472"/>
            <a:ext cx="2421053" cy="17625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2451" y="2932967"/>
            <a:ext cx="2421053" cy="171881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8" t="15958" r="10864" b="12780"/>
          <a:stretch/>
        </p:blipFill>
        <p:spPr>
          <a:xfrm>
            <a:off x="9064541" y="1519679"/>
            <a:ext cx="2428964" cy="165823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45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 err="1" smtClean="0"/>
              <a:t>Obstetrics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</a:t>
            </a:r>
            <a:r>
              <a:rPr lang="cs-CZ" altLang="cs-CZ" dirty="0" smtClean="0"/>
              <a:t> US 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3999" y="3916908"/>
            <a:ext cx="10596843" cy="2156346"/>
          </a:xfrm>
          <a:ln>
            <a:solidFill>
              <a:srgbClr val="0000DC"/>
            </a:solidFill>
          </a:ln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placental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position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cervical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lenght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lower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uterine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segment 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(CS </a:t>
            </a:r>
            <a:r>
              <a:rPr lang="cs-CZ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scar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fibroma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cs-CZ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vasa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praevia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defRPr/>
            </a:pP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fetal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examination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 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trimestr, </a:t>
            </a:r>
            <a:r>
              <a:rPr lang="cs-CZ" i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head</a:t>
            </a:r>
            <a:r>
              <a:rPr lang="cs-CZ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,..)</a:t>
            </a:r>
            <a:endParaRPr lang="cs-CZ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6631" name="Picture 2" descr="D:\Moje dokumenty\VVV\vasa praevia\foto\Obráze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95" y="1761807"/>
            <a:ext cx="2572848" cy="193016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10" name="Picture 4" descr="ACCRETA_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" t="18718" r="4145" b="567"/>
          <a:stretch/>
        </p:blipFill>
        <p:spPr bwMode="auto">
          <a:xfrm>
            <a:off x="307691" y="1761806"/>
            <a:ext cx="2934268" cy="1937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Moje dokumenty\VVV\vasa praevia\foto\úpon pupečník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9044" r="9415" b="5100"/>
          <a:stretch/>
        </p:blipFill>
        <p:spPr bwMode="auto">
          <a:xfrm>
            <a:off x="5839977" y="1761806"/>
            <a:ext cx="2713176" cy="1937982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přednášky\2017\jihlava\foto\IMG_20170427_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6" t="15630" r="9103" b="9080"/>
          <a:stretch/>
        </p:blipFill>
        <p:spPr bwMode="auto">
          <a:xfrm>
            <a:off x="3241960" y="1761805"/>
            <a:ext cx="2598018" cy="193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7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000" y="912144"/>
            <a:ext cx="11221200" cy="840456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Doppler </a:t>
            </a:r>
            <a:r>
              <a:rPr lang="cs-CZ" dirty="0" err="1" smtClean="0"/>
              <a:t>measurement</a:t>
            </a:r>
            <a:endParaRPr lang="cs-CZ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0000" y="1700213"/>
            <a:ext cx="10443869" cy="4360862"/>
          </a:xfrm>
          <a:ln>
            <a:solidFill>
              <a:srgbClr val="0000DC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     a./</a:t>
            </a:r>
            <a:r>
              <a:rPr lang="cs-CZ" dirty="0" err="1" smtClean="0"/>
              <a:t>v.umbilicalis</a:t>
            </a:r>
            <a:r>
              <a:rPr lang="cs-CZ" dirty="0" smtClean="0"/>
              <a:t>           </a:t>
            </a:r>
            <a:r>
              <a:rPr lang="cs-CZ" dirty="0" err="1" smtClean="0"/>
              <a:t>a.cerebri</a:t>
            </a:r>
            <a:r>
              <a:rPr lang="cs-CZ" dirty="0" smtClean="0"/>
              <a:t> media       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/>
              <a:t>venosus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 </a:t>
            </a: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defRPr/>
            </a:pPr>
            <a:endParaRPr lang="cs-CZ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</a:rPr>
              <a:t>placental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pathology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- </a:t>
            </a:r>
            <a:r>
              <a:rPr lang="cs-CZ" dirty="0" err="1" smtClean="0"/>
              <a:t>increasing</a:t>
            </a:r>
            <a:r>
              <a:rPr lang="cs-CZ" dirty="0" smtClean="0"/>
              <a:t> </a:t>
            </a:r>
            <a:r>
              <a:rPr lang="cs-CZ" dirty="0" err="1" smtClean="0"/>
              <a:t>placental</a:t>
            </a:r>
            <a:r>
              <a:rPr lang="cs-CZ" dirty="0" smtClean="0"/>
              <a:t> resistence – </a:t>
            </a:r>
            <a:r>
              <a:rPr lang="cs-CZ" dirty="0" err="1" smtClean="0"/>
              <a:t>decreasing</a:t>
            </a:r>
            <a:r>
              <a:rPr lang="cs-CZ" dirty="0" smtClean="0"/>
              <a:t> </a:t>
            </a:r>
            <a:r>
              <a:rPr lang="cs-CZ" dirty="0" err="1" smtClean="0"/>
              <a:t>diastolic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(</a:t>
            </a:r>
            <a:r>
              <a:rPr lang="cs-CZ" dirty="0" err="1" smtClean="0"/>
              <a:t>umbilical</a:t>
            </a:r>
            <a:r>
              <a:rPr lang="cs-CZ" dirty="0" smtClean="0"/>
              <a:t> </a:t>
            </a:r>
            <a:r>
              <a:rPr lang="cs-CZ" dirty="0" err="1" smtClean="0"/>
              <a:t>cord</a:t>
            </a:r>
            <a:r>
              <a:rPr lang="cs-CZ" dirty="0" smtClean="0"/>
              <a:t>)</a:t>
            </a:r>
            <a:r>
              <a:rPr lang="cs-CZ" dirty="0" smtClean="0"/>
              <a:t> – </a:t>
            </a:r>
            <a:r>
              <a:rPr lang="cs-CZ" dirty="0" err="1" smtClean="0"/>
              <a:t>increasing</a:t>
            </a:r>
            <a:r>
              <a:rPr lang="cs-CZ" dirty="0" smtClean="0"/>
              <a:t> </a:t>
            </a:r>
            <a:r>
              <a:rPr lang="cs-CZ" dirty="0" err="1" smtClean="0"/>
              <a:t>diastolic</a:t>
            </a:r>
            <a:r>
              <a:rPr lang="cs-CZ" dirty="0" smtClean="0"/>
              <a:t> </a:t>
            </a:r>
            <a:r>
              <a:rPr lang="cs-CZ" dirty="0" err="1" smtClean="0"/>
              <a:t>flow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fetal</a:t>
            </a:r>
            <a:r>
              <a:rPr lang="cs-CZ" dirty="0" smtClean="0"/>
              <a:t> brain </a:t>
            </a:r>
            <a:r>
              <a:rPr lang="cs-CZ" dirty="0" err="1" smtClean="0"/>
              <a:t>vessels</a:t>
            </a:r>
            <a:r>
              <a:rPr lang="cs-CZ" dirty="0" smtClean="0"/>
              <a:t> – </a:t>
            </a:r>
            <a:r>
              <a:rPr lang="cs-CZ" b="1" dirty="0" err="1" smtClean="0">
                <a:solidFill>
                  <a:srgbClr val="0000DC"/>
                </a:solidFill>
              </a:rPr>
              <a:t>centralisation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of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bloodstream</a:t>
            </a:r>
            <a:endParaRPr lang="cs-CZ" b="1" dirty="0">
              <a:solidFill>
                <a:srgbClr val="0000DC"/>
              </a:solidFill>
            </a:endParaRPr>
          </a:p>
        </p:txBody>
      </p:sp>
      <p:graphicFrame>
        <p:nvGraphicFramePr>
          <p:cNvPr id="29700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884377522"/>
              </p:ext>
            </p:extLst>
          </p:nvPr>
        </p:nvGraphicFramePr>
        <p:xfrm>
          <a:off x="785800" y="2205038"/>
          <a:ext cx="3273247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Photo Editor Photo" r:id="rId3" imgW="2610214" imgH="1704762" progId="">
                  <p:embed/>
                </p:oleObj>
              </mc:Choice>
              <mc:Fallback>
                <p:oleObj name="Photo Editor Photo" r:id="rId3" imgW="2610214" imgH="17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00" y="2205038"/>
                        <a:ext cx="3273247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85649156"/>
              </p:ext>
            </p:extLst>
          </p:nvPr>
        </p:nvGraphicFramePr>
        <p:xfrm>
          <a:off x="4230682" y="2205038"/>
          <a:ext cx="3189624" cy="213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Photo Editor Photo" r:id="rId5" imgW="2542857" imgH="1704762" progId="">
                  <p:embed/>
                </p:oleObj>
              </mc:Choice>
              <mc:Fallback>
                <p:oleObj name="Photo Editor Photo" r:id="rId5" imgW="2542857" imgH="170476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0682" y="2205038"/>
                        <a:ext cx="3189624" cy="21383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10" y="2205038"/>
            <a:ext cx="2185987" cy="213836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0B9B6A-0189-4AA6-B8DD-E546F6151DAE}" type="slidenum">
              <a:rPr lang="cs-CZ" altLang="cs-CZ" smtClean="0"/>
              <a:pPr>
                <a:defRPr/>
              </a:pPr>
              <a:t>28</a:t>
            </a:fld>
            <a:endParaRPr lang="cs-CZ" alt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6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65999" y="766367"/>
            <a:ext cx="10688937" cy="651270"/>
          </a:xfrm>
        </p:spPr>
        <p:txBody>
          <a:bodyPr/>
          <a:lstStyle/>
          <a:p>
            <a:pPr>
              <a:defRPr/>
            </a:pPr>
            <a:r>
              <a:rPr lang="cs-CZ" dirty="0" err="1" smtClean="0"/>
              <a:t>Ultrasound</a:t>
            </a:r>
            <a:r>
              <a:rPr lang="cs-CZ" dirty="0" smtClean="0"/>
              <a:t> – 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prenatal</a:t>
            </a:r>
            <a:r>
              <a:rPr lang="cs-CZ" dirty="0" smtClean="0"/>
              <a:t> </a:t>
            </a:r>
            <a:r>
              <a:rPr lang="cs-CZ" dirty="0" err="1" smtClean="0"/>
              <a:t>dignostics</a:t>
            </a:r>
            <a:endParaRPr lang="cs-CZ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666001" y="1417638"/>
            <a:ext cx="10578868" cy="4526548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−"/>
              <a:defRPr/>
            </a:pP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amniocentesis</a:t>
            </a:r>
            <a:endParaRPr lang="cs-CZ" b="1" dirty="0" smtClean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b="1" dirty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chorionic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villi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sampling</a:t>
            </a:r>
            <a:endParaRPr lang="cs-CZ" b="1" dirty="0" smtClean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umbilical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cord</a:t>
            </a:r>
            <a:r>
              <a:rPr lang="cs-CZ" b="1" dirty="0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  <a:latin typeface="Arial" pitchFamily="34" charset="0"/>
                <a:cs typeface="Arial" pitchFamily="34" charset="0"/>
              </a:rPr>
              <a:t>puncture</a:t>
            </a:r>
            <a:endParaRPr lang="cs-CZ" b="1" dirty="0" smtClean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abortion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risk 0.8 - 1%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genetic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status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examination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buFont typeface="Arial" panose="020B0604020202020204" pitchFamily="34" charset="0"/>
              <a:buChar char="−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812800" y="5979886"/>
            <a:ext cx="5359770" cy="725714"/>
          </a:xfrm>
        </p:spPr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8706" r="6000" b="7455"/>
          <a:stretch/>
        </p:blipFill>
        <p:spPr bwMode="auto">
          <a:xfrm>
            <a:off x="9392359" y="4482714"/>
            <a:ext cx="1852510" cy="142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" r="48175" b="9025"/>
          <a:stretch/>
        </p:blipFill>
        <p:spPr bwMode="auto">
          <a:xfrm>
            <a:off x="9309166" y="2946141"/>
            <a:ext cx="1935703" cy="164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3" r="1" b="10775"/>
          <a:stretch/>
        </p:blipFill>
        <p:spPr bwMode="auto">
          <a:xfrm>
            <a:off x="9444251" y="1444408"/>
            <a:ext cx="1800618" cy="159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9"/>
          <a:stretch/>
        </p:blipFill>
        <p:spPr bwMode="auto">
          <a:xfrm>
            <a:off x="1105468" y="4678583"/>
            <a:ext cx="1746967" cy="119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621" y="4693541"/>
            <a:ext cx="1642139" cy="11493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29904" b="-427"/>
          <a:stretch/>
        </p:blipFill>
        <p:spPr bwMode="auto">
          <a:xfrm>
            <a:off x="4694828" y="4693541"/>
            <a:ext cx="1810135" cy="11291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31" y="4693542"/>
            <a:ext cx="1908731" cy="11291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2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US technology </a:t>
            </a:r>
            <a:r>
              <a:rPr lang="cs-CZ" dirty="0" err="1" smtClean="0"/>
              <a:t>development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855098" cy="445461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  <a:defRPr/>
            </a:pPr>
            <a:r>
              <a:rPr lang="cs-CZ" altLang="cs-CZ" dirty="0" smtClean="0"/>
              <a:t> 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639" y="1480861"/>
            <a:ext cx="8297839" cy="42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665999" y="766367"/>
            <a:ext cx="11369481" cy="651270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dirty="0" err="1" smtClean="0"/>
              <a:t>Fetal</a:t>
            </a:r>
            <a:r>
              <a:rPr lang="cs-CZ" dirty="0" smtClean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-</a:t>
            </a:r>
            <a:r>
              <a:rPr lang="cs-CZ" dirty="0" smtClean="0"/>
              <a:t> </a:t>
            </a:r>
            <a:r>
              <a:rPr lang="cs-CZ" dirty="0" err="1">
                <a:solidFill>
                  <a:srgbClr val="0000DC"/>
                </a:solidFill>
              </a:rPr>
              <a:t>intrauterine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transfusion</a:t>
            </a:r>
            <a:endParaRPr lang="cs-CZ" dirty="0">
              <a:solidFill>
                <a:srgbClr val="0000D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666001" y="1417638"/>
            <a:ext cx="10578868" cy="4526548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maternal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red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blood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cells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antibodies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hemolytic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anemia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lnSpc>
                <a:spcPct val="100000"/>
              </a:lnSpc>
              <a:buNone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buFontTx/>
              <a:buChar char="-"/>
              <a:defRPr/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follow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up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laboratory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antibody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level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                            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RhD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cfDNA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      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ultrasound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- MCA Doppler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flowmetry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−"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therapy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intrauterine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transfusion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C:\Documents and Settings\Lubojacký\Plocha\jana\IMG_20120525_6.jpg"/>
          <p:cNvPicPr>
            <a:picLocks noChangeAspect="1" noChangeArrowheads="1"/>
          </p:cNvPicPr>
          <p:nvPr/>
        </p:nvPicPr>
        <p:blipFill rotWithShape="1">
          <a:blip r:embed="rId2" cstate="print"/>
          <a:srcRect l="2924" t="14417" r="4099" b="6694"/>
          <a:stretch/>
        </p:blipFill>
        <p:spPr>
          <a:xfrm>
            <a:off x="9312441" y="1437234"/>
            <a:ext cx="1932427" cy="1266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09" name="Picture 2" descr="D:\Moje dokumenty\porodnice\IUT\foto\IMG_20100507_1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0" t="18100" r="3772" b="5878"/>
          <a:stretch>
            <a:fillRect/>
          </a:stretch>
        </p:blipFill>
        <p:spPr bwMode="auto">
          <a:xfrm>
            <a:off x="7115320" y="4547394"/>
            <a:ext cx="1824142" cy="139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812800" y="5979886"/>
            <a:ext cx="5359770" cy="725714"/>
          </a:xfrm>
        </p:spPr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15" name="Zástupný symbol pro obsah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63" y="2691716"/>
            <a:ext cx="2305405" cy="32881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871" y="1428308"/>
            <a:ext cx="1867970" cy="1275141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2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6666" y="720243"/>
            <a:ext cx="10753200" cy="451576"/>
          </a:xfrm>
        </p:spPr>
        <p:txBody>
          <a:bodyPr/>
          <a:lstStyle/>
          <a:p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– </a:t>
            </a:r>
            <a:r>
              <a:rPr lang="cs-CZ" dirty="0" err="1" smtClean="0"/>
              <a:t>vesico-amniotic</a:t>
            </a:r>
            <a:r>
              <a:rPr lang="cs-CZ" dirty="0" smtClean="0"/>
              <a:t> </a:t>
            </a:r>
            <a:r>
              <a:rPr lang="cs-CZ" dirty="0" err="1" smtClean="0"/>
              <a:t>shunting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228738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b="1" dirty="0" err="1" smtClean="0">
                <a:solidFill>
                  <a:srgbClr val="0000DC"/>
                </a:solidFill>
              </a:rPr>
              <a:t>fetal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obstructive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uropathy</a:t>
            </a:r>
            <a:endParaRPr lang="cs-CZ" b="1" dirty="0" smtClean="0">
              <a:solidFill>
                <a:srgbClr val="0000DC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482626" y="2276941"/>
            <a:ext cx="360609" cy="2131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903" y="2942256"/>
            <a:ext cx="2997445" cy="224519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98" y="4012942"/>
            <a:ext cx="2753338" cy="195775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5"/>
          <a:srcRect l="30000" t="27792" r="29753" b="9217"/>
          <a:stretch/>
        </p:blipFill>
        <p:spPr>
          <a:xfrm>
            <a:off x="719997" y="2413031"/>
            <a:ext cx="2753339" cy="167710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6"/>
          <a:srcRect t="1361" r="3218"/>
          <a:stretch/>
        </p:blipFill>
        <p:spPr>
          <a:xfrm>
            <a:off x="3473336" y="2708654"/>
            <a:ext cx="3165395" cy="2712394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525" r="97" b="18071"/>
          <a:stretch/>
        </p:blipFill>
        <p:spPr>
          <a:xfrm>
            <a:off x="8572002" y="1692001"/>
            <a:ext cx="2901197" cy="2867391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3736" r="4654" b="3431"/>
          <a:stretch/>
        </p:blipFill>
        <p:spPr bwMode="auto">
          <a:xfrm>
            <a:off x="8572014" y="4090138"/>
            <a:ext cx="2901187" cy="183060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6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734519"/>
            <a:ext cx="10753200" cy="451576"/>
          </a:xfrm>
        </p:spPr>
        <p:txBody>
          <a:bodyPr/>
          <a:lstStyle/>
          <a:p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 smtClean="0"/>
              <a:t>therapy</a:t>
            </a:r>
            <a:r>
              <a:rPr lang="cs-CZ" dirty="0" smtClean="0"/>
              <a:t> - </a:t>
            </a:r>
            <a:r>
              <a:rPr lang="cs-CZ" dirty="0" err="1" smtClean="0"/>
              <a:t>thoraco-amniotic</a:t>
            </a:r>
            <a:r>
              <a:rPr lang="cs-CZ" dirty="0" smtClean="0"/>
              <a:t> </a:t>
            </a:r>
            <a:r>
              <a:rPr lang="cs-CZ" dirty="0" err="1"/>
              <a:t>shunting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355628"/>
            <a:ext cx="10807200" cy="4530018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b="1" dirty="0" err="1" smtClean="0">
                <a:solidFill>
                  <a:srgbClr val="0000DC"/>
                </a:solidFill>
              </a:rPr>
              <a:t>pleural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effusion</a:t>
            </a:r>
            <a:r>
              <a:rPr lang="cs-CZ" b="1" dirty="0" smtClean="0">
                <a:solidFill>
                  <a:srgbClr val="0000DC"/>
                </a:solidFill>
              </a:rPr>
              <a:t> - </a:t>
            </a:r>
            <a:r>
              <a:rPr lang="cs-CZ" b="1" dirty="0" err="1" smtClean="0">
                <a:solidFill>
                  <a:srgbClr val="0000DC"/>
                </a:solidFill>
              </a:rPr>
              <a:t>indications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for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 err="1" smtClean="0">
                <a:solidFill>
                  <a:srgbClr val="0000DC"/>
                </a:solidFill>
              </a:rPr>
              <a:t>therapy</a:t>
            </a:r>
            <a:r>
              <a:rPr lang="cs-CZ" b="1" dirty="0" smtClean="0">
                <a:solidFill>
                  <a:srgbClr val="0000DC"/>
                </a:solidFill>
              </a:rPr>
              <a:t>   </a:t>
            </a:r>
          </a:p>
          <a:p>
            <a:pPr marL="72000" indent="0">
              <a:buNone/>
            </a:pPr>
            <a:r>
              <a:rPr lang="cs-CZ" b="1" dirty="0">
                <a:solidFill>
                  <a:srgbClr val="0000DC"/>
                </a:solidFill>
              </a:rPr>
              <a:t> </a:t>
            </a:r>
            <a:r>
              <a:rPr lang="cs-CZ" b="1" dirty="0" smtClean="0">
                <a:solidFill>
                  <a:srgbClr val="0000DC"/>
                </a:solidFill>
              </a:rPr>
              <a:t>  </a:t>
            </a:r>
            <a:r>
              <a:rPr lang="cs-CZ" dirty="0" smtClean="0"/>
              <a:t>-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dirty="0" err="1" smtClean="0"/>
              <a:t>fetal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dirty="0" smtClean="0"/>
              <a:t>hydrops </a:t>
            </a:r>
          </a:p>
          <a:p>
            <a:pPr marL="72000" indent="0">
              <a:buNone/>
            </a:pPr>
            <a:r>
              <a:rPr lang="cs-CZ" dirty="0" smtClean="0"/>
              <a:t>   - </a:t>
            </a:r>
            <a:r>
              <a:rPr lang="cs-CZ" dirty="0" err="1" smtClean="0"/>
              <a:t>massive</a:t>
            </a:r>
            <a:r>
              <a:rPr lang="cs-CZ" dirty="0" smtClean="0"/>
              <a:t> </a:t>
            </a:r>
            <a:r>
              <a:rPr lang="cs-CZ" dirty="0" err="1" smtClean="0"/>
              <a:t>effusion</a:t>
            </a:r>
            <a:r>
              <a:rPr lang="cs-CZ" dirty="0" smtClean="0"/>
              <a:t> </a:t>
            </a:r>
            <a:r>
              <a:rPr lang="cs-CZ" dirty="0" smtClean="0"/>
              <a:t>(&gt; ½ </a:t>
            </a:r>
            <a:r>
              <a:rPr lang="cs-CZ" dirty="0" err="1" smtClean="0"/>
              <a:t>thoracic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</a:t>
            </a:r>
            <a:r>
              <a:rPr lang="cs-CZ" dirty="0" err="1" smtClean="0"/>
              <a:t>volume</a:t>
            </a:r>
            <a:r>
              <a:rPr lang="cs-CZ" dirty="0" smtClean="0"/>
              <a:t>)</a:t>
            </a:r>
            <a:endParaRPr lang="cs-CZ" dirty="0" smtClean="0"/>
          </a:p>
          <a:p>
            <a:pPr marL="72000" indent="0">
              <a:buNone/>
            </a:pPr>
            <a:r>
              <a:rPr lang="cs-CZ" dirty="0" smtClean="0"/>
              <a:t>  </a:t>
            </a:r>
            <a:r>
              <a:rPr lang="cs-CZ" dirty="0" smtClean="0"/>
              <a:t> </a:t>
            </a:r>
            <a:r>
              <a:rPr lang="cs-CZ" dirty="0" smtClean="0"/>
              <a:t>- </a:t>
            </a:r>
            <a:r>
              <a:rPr lang="cs-CZ" dirty="0" smtClean="0"/>
              <a:t>rapid </a:t>
            </a:r>
            <a:r>
              <a:rPr lang="cs-CZ" dirty="0" err="1" smtClean="0"/>
              <a:t>progression</a:t>
            </a:r>
            <a:r>
              <a:rPr lang="cs-CZ" dirty="0" smtClean="0"/>
              <a:t>, </a:t>
            </a:r>
            <a:r>
              <a:rPr lang="cs-CZ" dirty="0" err="1" smtClean="0"/>
              <a:t>polyhydramnion</a:t>
            </a:r>
            <a:endParaRPr lang="cs-CZ" dirty="0" smtClean="0"/>
          </a:p>
          <a:p>
            <a:pPr marL="72000" indent="0">
              <a:buNone/>
            </a:pPr>
            <a:r>
              <a:rPr lang="cs-CZ" dirty="0" smtClean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16403"/>
            <a:ext cx="1948075" cy="1669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84" y="4198513"/>
            <a:ext cx="2000177" cy="1700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304" y="4215625"/>
            <a:ext cx="2207562" cy="167002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675" y="4207684"/>
            <a:ext cx="2010795" cy="16844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476" y="4224270"/>
            <a:ext cx="2342937" cy="167432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506828" y="5422006"/>
            <a:ext cx="951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+mn-lt"/>
              </a:rPr>
              <a:t>22.t                23.t.                              24.t                                   36.t</a:t>
            </a:r>
            <a:endParaRPr lang="cs-CZ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9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551543" y="751686"/>
            <a:ext cx="9659257" cy="665951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Fetal</a:t>
            </a:r>
            <a:r>
              <a:rPr lang="cs-CZ" dirty="0"/>
              <a:t> </a:t>
            </a:r>
            <a:r>
              <a:rPr lang="cs-CZ" dirty="0" err="1"/>
              <a:t>therapy</a:t>
            </a:r>
            <a:r>
              <a:rPr lang="cs-CZ" dirty="0"/>
              <a:t> - </a:t>
            </a:r>
            <a:r>
              <a:rPr lang="cs-CZ" dirty="0" err="1" smtClean="0"/>
              <a:t>next</a:t>
            </a:r>
            <a:r>
              <a:rPr lang="cs-CZ" dirty="0" smtClean="0"/>
              <a:t> </a:t>
            </a:r>
            <a:r>
              <a:rPr lang="cs-CZ" dirty="0" err="1" smtClean="0"/>
              <a:t>indications</a:t>
            </a:r>
            <a:endParaRPr lang="cs-CZ" dirty="0" smtClean="0"/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595297" y="1417637"/>
            <a:ext cx="10754874" cy="451870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laser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fetoscopy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twin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-to-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twin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transfusion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sy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 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sIUGR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monochorionic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twins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- TRAP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sequence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Arial" charset="0"/>
              <a:buNone/>
              <a:defRPr/>
            </a:pP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-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sacrococcygeal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teratoma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diafragmatic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hernia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endoscopic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tracheal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oclusion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72000" indent="0">
              <a:buNone/>
              <a:defRPr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- 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fetal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aortal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valvuloplasty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>
              <a:buClr>
                <a:schemeClr val="bg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Picture 6"/>
          <p:cNvSpPr>
            <a:spLocks noChangeAspect="1" noChangeArrowheads="1"/>
          </p:cNvSpPr>
          <p:nvPr/>
        </p:nvSpPr>
        <p:spPr bwMode="auto">
          <a:xfrm>
            <a:off x="7443788" y="2565401"/>
            <a:ext cx="32242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AutoShape 2" descr="Výsledek obrázku pro fetal therapy aortic stenos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431" y="4561396"/>
            <a:ext cx="1379387" cy="13251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47" y="1432509"/>
            <a:ext cx="1988924" cy="16163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135" y="3281291"/>
            <a:ext cx="1933330" cy="127027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Conclusion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13457" y="1365813"/>
            <a:ext cx="10859743" cy="460672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dirty="0" smtClean="0"/>
              <a:t> </a:t>
            </a:r>
            <a:r>
              <a:rPr lang="cs-CZ" dirty="0" err="1" smtClean="0"/>
              <a:t>ultrasound</a:t>
            </a:r>
            <a:r>
              <a:rPr lang="cs-CZ" dirty="0" smtClean="0"/>
              <a:t> - </a:t>
            </a:r>
            <a:r>
              <a:rPr lang="cs-CZ" dirty="0" err="1" smtClean="0"/>
              <a:t>inherent</a:t>
            </a:r>
            <a:r>
              <a:rPr lang="cs-CZ" dirty="0" smtClean="0"/>
              <a:t> </a:t>
            </a:r>
            <a:r>
              <a:rPr lang="cs-CZ" dirty="0" err="1" smtClean="0"/>
              <a:t>helper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ob-</a:t>
            </a:r>
            <a:r>
              <a:rPr lang="cs-CZ" dirty="0" err="1" smtClean="0"/>
              <a:t>gyn</a:t>
            </a:r>
            <a:r>
              <a:rPr lang="cs-CZ" dirty="0" smtClean="0"/>
              <a:t> </a:t>
            </a:r>
            <a:r>
              <a:rPr lang="cs-CZ" dirty="0" err="1" smtClean="0"/>
              <a:t>specialist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err="1" smtClean="0"/>
              <a:t>theoretical</a:t>
            </a:r>
            <a:r>
              <a:rPr lang="cs-CZ" dirty="0" smtClean="0"/>
              <a:t> </a:t>
            </a:r>
            <a:r>
              <a:rPr lang="cs-CZ" dirty="0" err="1" smtClean="0"/>
              <a:t>knowledge</a:t>
            </a:r>
            <a:r>
              <a:rPr lang="cs-CZ" dirty="0" smtClean="0"/>
              <a:t>, </a:t>
            </a:r>
            <a:r>
              <a:rPr lang="cs-CZ" dirty="0" err="1" smtClean="0"/>
              <a:t>practical</a:t>
            </a:r>
            <a:r>
              <a:rPr lang="cs-CZ" dirty="0" smtClean="0"/>
              <a:t> </a:t>
            </a:r>
            <a:r>
              <a:rPr lang="cs-CZ" dirty="0" err="1" smtClean="0"/>
              <a:t>training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err="1" smtClean="0"/>
              <a:t>regular</a:t>
            </a:r>
            <a:r>
              <a:rPr lang="cs-CZ" dirty="0" smtClean="0"/>
              <a:t> </a:t>
            </a:r>
            <a:r>
              <a:rPr lang="cs-CZ" dirty="0" err="1" smtClean="0"/>
              <a:t>quality</a:t>
            </a:r>
            <a:r>
              <a:rPr lang="cs-CZ" dirty="0" smtClean="0"/>
              <a:t> audit  </a:t>
            </a:r>
          </a:p>
          <a:p>
            <a:r>
              <a:rPr lang="cs-CZ" dirty="0"/>
              <a:t> </a:t>
            </a:r>
            <a:r>
              <a:rPr lang="cs-CZ" dirty="0" err="1" smtClean="0"/>
              <a:t>ultrasound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specialist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subspecialisation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postgradual</a:t>
            </a:r>
            <a:r>
              <a:rPr lang="cs-CZ" dirty="0" smtClean="0"/>
              <a:t> </a:t>
            </a:r>
            <a:r>
              <a:rPr lang="cs-CZ" dirty="0" err="1" smtClean="0"/>
              <a:t>trainee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6" y="1379714"/>
            <a:ext cx="2277577" cy="169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5" y="4214925"/>
            <a:ext cx="2283041" cy="175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86" y="2967466"/>
            <a:ext cx="2274476" cy="161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Ultrasound</a:t>
            </a:r>
            <a:r>
              <a:rPr lang="cs-CZ" dirty="0" smtClean="0"/>
              <a:t> </a:t>
            </a:r>
            <a:r>
              <a:rPr lang="cs-CZ" dirty="0" err="1" smtClean="0"/>
              <a:t>diagnostics</a:t>
            </a:r>
            <a:r>
              <a:rPr lang="cs-CZ" dirty="0" smtClean="0"/>
              <a:t> </a:t>
            </a:r>
            <a:r>
              <a:rPr lang="cs-CZ" dirty="0" err="1" smtClean="0"/>
              <a:t>advantages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66000" y="1377386"/>
            <a:ext cx="10804821" cy="4582543"/>
          </a:xfrm>
          <a:ln>
            <a:solidFill>
              <a:srgbClr val="0000DC"/>
            </a:solidFill>
          </a:ln>
        </p:spPr>
        <p:txBody>
          <a:bodyPr/>
          <a:lstStyle/>
          <a:p>
            <a:pPr marL="72000" indent="0">
              <a:buNone/>
            </a:pPr>
            <a:endParaRPr lang="cs-CZ" b="1" dirty="0" smtClean="0">
              <a:solidFill>
                <a:srgbClr val="0000DC"/>
              </a:solidFill>
            </a:endParaRPr>
          </a:p>
          <a:p>
            <a:pPr>
              <a:defRPr/>
            </a:pPr>
            <a:r>
              <a:rPr lang="cs-CZ" dirty="0"/>
              <a:t> </a:t>
            </a:r>
            <a:r>
              <a:rPr lang="cs-CZ" dirty="0" smtClean="0"/>
              <a:t>non-</a:t>
            </a:r>
            <a:r>
              <a:rPr lang="cs-CZ" dirty="0" err="1" smtClean="0"/>
              <a:t>invasive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endParaRPr lang="cs-CZ" dirty="0"/>
          </a:p>
          <a:p>
            <a:pPr>
              <a:defRPr/>
            </a:pP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 </a:t>
            </a:r>
            <a:r>
              <a:rPr lang="cs-CZ" dirty="0" err="1" smtClean="0"/>
              <a:t>based</a:t>
            </a:r>
            <a:r>
              <a:rPr lang="cs-CZ" dirty="0" smtClean="0"/>
              <a:t> on </a:t>
            </a: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energy</a:t>
            </a:r>
            <a:r>
              <a:rPr lang="cs-CZ" dirty="0" smtClean="0"/>
              <a:t> (</a:t>
            </a:r>
            <a:r>
              <a:rPr lang="cs-CZ" dirty="0" err="1" smtClean="0"/>
              <a:t>relatively</a:t>
            </a:r>
            <a:r>
              <a:rPr lang="cs-CZ" dirty="0" smtClean="0"/>
              <a:t> </a:t>
            </a:r>
            <a:r>
              <a:rPr lang="cs-CZ" dirty="0" err="1" smtClean="0"/>
              <a:t>safe</a:t>
            </a:r>
            <a:r>
              <a:rPr lang="cs-CZ" dirty="0" smtClean="0"/>
              <a:t>)</a:t>
            </a:r>
            <a:endParaRPr lang="cs-CZ" dirty="0"/>
          </a:p>
          <a:p>
            <a:pPr>
              <a:defRPr/>
            </a:pPr>
            <a:r>
              <a:rPr lang="cs-CZ" dirty="0" smtClean="0"/>
              <a:t> </a:t>
            </a:r>
            <a:r>
              <a:rPr lang="cs-CZ" dirty="0" err="1" smtClean="0"/>
              <a:t>examination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carried</a:t>
            </a:r>
            <a:r>
              <a:rPr lang="cs-CZ" dirty="0" smtClean="0"/>
              <a:t> by </a:t>
            </a:r>
            <a:r>
              <a:rPr lang="cs-CZ" dirty="0" err="1" smtClean="0"/>
              <a:t>obgyn</a:t>
            </a:r>
            <a:r>
              <a:rPr lang="cs-CZ" dirty="0" smtClean="0"/>
              <a:t> </a:t>
            </a:r>
            <a:r>
              <a:rPr lang="cs-CZ" dirty="0" err="1" smtClean="0"/>
              <a:t>specialists</a:t>
            </a:r>
            <a:r>
              <a:rPr lang="cs-CZ" dirty="0" smtClean="0"/>
              <a:t> </a:t>
            </a:r>
            <a:r>
              <a:rPr lang="cs-CZ" dirty="0" err="1" smtClean="0"/>
              <a:t>themselves</a:t>
            </a:r>
            <a:endParaRPr lang="cs-CZ" dirty="0"/>
          </a:p>
          <a:p>
            <a:pPr>
              <a:buClr>
                <a:schemeClr val="tx1"/>
              </a:buClr>
              <a:buNone/>
              <a:defRPr/>
            </a:pPr>
            <a:r>
              <a:rPr lang="cs-CZ" dirty="0"/>
              <a:t>   </a:t>
            </a:r>
            <a:r>
              <a:rPr lang="cs-CZ" dirty="0" smtClean="0"/>
              <a:t>(direct link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clinical</a:t>
            </a:r>
            <a:r>
              <a:rPr lang="cs-CZ" dirty="0" smtClean="0"/>
              <a:t> status and </a:t>
            </a:r>
            <a:r>
              <a:rPr lang="cs-CZ" dirty="0" err="1" smtClean="0"/>
              <a:t>objective</a:t>
            </a:r>
            <a:r>
              <a:rPr lang="cs-CZ" dirty="0" smtClean="0"/>
              <a:t> </a:t>
            </a:r>
            <a:r>
              <a:rPr lang="cs-CZ" dirty="0" err="1" smtClean="0"/>
              <a:t>method</a:t>
            </a:r>
            <a:r>
              <a:rPr lang="cs-CZ" dirty="0" smtClean="0"/>
              <a:t> </a:t>
            </a:r>
            <a:r>
              <a:rPr lang="cs-CZ" dirty="0" err="1" smtClean="0"/>
              <a:t>results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53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5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Ultrasound</a:t>
            </a:r>
            <a:r>
              <a:rPr lang="cs-CZ" dirty="0"/>
              <a:t> </a:t>
            </a:r>
            <a:r>
              <a:rPr lang="cs-CZ" dirty="0" err="1"/>
              <a:t>diagnostics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4248" y="1378040"/>
            <a:ext cx="9942490" cy="4417454"/>
          </a:xfrm>
          <a:ln>
            <a:solidFill>
              <a:schemeClr val="accent1"/>
            </a:solidFill>
          </a:ln>
        </p:spPr>
        <p:txBody>
          <a:bodyPr/>
          <a:lstStyle/>
          <a:p>
            <a:pPr marL="72000" indent="0">
              <a:buNone/>
            </a:pPr>
            <a:r>
              <a:rPr lang="cs-CZ" altLang="cs-CZ" b="1" dirty="0">
                <a:solidFill>
                  <a:srgbClr val="0000DC"/>
                </a:solidFill>
              </a:rPr>
              <a:t>2D </a:t>
            </a:r>
            <a:r>
              <a:rPr lang="cs-CZ" altLang="cs-CZ" b="1" dirty="0" err="1" smtClean="0">
                <a:solidFill>
                  <a:srgbClr val="0000DC"/>
                </a:solidFill>
              </a:rPr>
              <a:t>imaginig</a:t>
            </a:r>
            <a:endParaRPr lang="cs-CZ" altLang="cs-CZ" b="1" dirty="0">
              <a:solidFill>
                <a:srgbClr val="0000DC"/>
              </a:solidFill>
            </a:endParaRPr>
          </a:p>
          <a:p>
            <a:r>
              <a:rPr lang="cs-CZ" altLang="cs-CZ" dirty="0"/>
              <a:t>    </a:t>
            </a:r>
            <a:r>
              <a:rPr lang="cs-CZ" altLang="cs-CZ" dirty="0" smtClean="0"/>
              <a:t>base </a:t>
            </a:r>
            <a:r>
              <a:rPr lang="cs-CZ" altLang="cs-CZ" dirty="0" err="1" smtClean="0"/>
              <a:t>examination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gold</a:t>
            </a:r>
            <a:r>
              <a:rPr lang="cs-CZ" altLang="cs-CZ" dirty="0" smtClean="0"/>
              <a:t> standard</a:t>
            </a:r>
            <a:endParaRPr lang="cs-CZ" altLang="cs-CZ" dirty="0"/>
          </a:p>
          <a:p>
            <a:pPr marL="72000" indent="0">
              <a:buNone/>
            </a:pPr>
            <a:r>
              <a:rPr lang="cs-CZ" altLang="cs-CZ" b="1" dirty="0" smtClean="0">
                <a:solidFill>
                  <a:srgbClr val="0000DC"/>
                </a:solidFill>
              </a:rPr>
              <a:t>3D/4D </a:t>
            </a:r>
            <a:r>
              <a:rPr lang="cs-CZ" altLang="cs-CZ" b="1" dirty="0" err="1" smtClean="0">
                <a:solidFill>
                  <a:srgbClr val="0000DC"/>
                </a:solidFill>
              </a:rPr>
              <a:t>imaging</a:t>
            </a:r>
            <a:endParaRPr lang="cs-CZ" altLang="cs-CZ" b="1" dirty="0">
              <a:solidFill>
                <a:srgbClr val="0000DC"/>
              </a:solidFill>
            </a:endParaRPr>
          </a:p>
          <a:p>
            <a:r>
              <a:rPr lang="cs-CZ" altLang="cs-CZ" dirty="0"/>
              <a:t>    </a:t>
            </a:r>
            <a:r>
              <a:rPr lang="cs-CZ" altLang="cs-CZ" dirty="0" err="1" smtClean="0"/>
              <a:t>additional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examination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r>
              <a:rPr lang="cs-CZ" altLang="cs-CZ" dirty="0"/>
              <a:t>   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multiplanar</a:t>
            </a:r>
            <a:r>
              <a:rPr lang="cs-CZ" altLang="cs-CZ" dirty="0" smtClean="0"/>
              <a:t> image</a:t>
            </a:r>
            <a:endParaRPr lang="cs-CZ" altLang="cs-CZ" dirty="0"/>
          </a:p>
          <a:p>
            <a:r>
              <a:rPr lang="cs-CZ" altLang="cs-CZ" dirty="0"/>
              <a:t>    </a:t>
            </a:r>
            <a:r>
              <a:rPr lang="cs-CZ" altLang="cs-CZ" dirty="0" err="1" smtClean="0"/>
              <a:t>volume</a:t>
            </a:r>
            <a:r>
              <a:rPr lang="cs-CZ" altLang="cs-CZ" dirty="0" smtClean="0"/>
              <a:t> </a:t>
            </a:r>
            <a:r>
              <a:rPr lang="cs-CZ" altLang="cs-CZ" dirty="0"/>
              <a:t>CT mode</a:t>
            </a:r>
          </a:p>
          <a:p>
            <a:r>
              <a:rPr lang="cs-CZ" altLang="cs-CZ" dirty="0"/>
              <a:t>    </a:t>
            </a:r>
            <a:r>
              <a:rPr lang="cs-CZ" altLang="cs-CZ" dirty="0" smtClean="0"/>
              <a:t>3D </a:t>
            </a:r>
            <a:r>
              <a:rPr lang="cs-CZ" altLang="cs-CZ" dirty="0" err="1"/>
              <a:t>power</a:t>
            </a:r>
            <a:r>
              <a:rPr lang="cs-CZ" altLang="cs-CZ" dirty="0"/>
              <a:t> Doppler</a:t>
            </a:r>
          </a:p>
          <a:p>
            <a:endParaRPr lang="cs-CZ" altLang="cs-CZ" dirty="0"/>
          </a:p>
        </p:txBody>
      </p:sp>
      <p:pic>
        <p:nvPicPr>
          <p:cNvPr id="7" name="Picture 9" descr="A plan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159" y="4652524"/>
            <a:ext cx="1412824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etal face Plane 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3982" y="4652524"/>
            <a:ext cx="1352282" cy="1055759"/>
          </a:xfrm>
          <a:prstGeom prst="rect">
            <a:avLst/>
          </a:prstGeom>
        </p:spPr>
      </p:pic>
      <p:pic>
        <p:nvPicPr>
          <p:cNvPr id="9" name="Picture 11" descr="fetal face Plane 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6264" y="4683426"/>
            <a:ext cx="1378039" cy="1075979"/>
          </a:xfrm>
          <a:prstGeom prst="rect">
            <a:avLst/>
          </a:prstGeom>
        </p:spPr>
      </p:pic>
      <p:pic>
        <p:nvPicPr>
          <p:cNvPr id="10" name="Picture 12" descr="A B C Pla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70122" y="4652524"/>
            <a:ext cx="1350796" cy="1054599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7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00DC"/>
                </a:solidFill>
              </a:rPr>
              <a:t>Contemporary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err="1" smtClean="0">
                <a:solidFill>
                  <a:srgbClr val="0000DC"/>
                </a:solidFill>
              </a:rPr>
              <a:t>imaging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err="1" smtClean="0">
                <a:solidFill>
                  <a:srgbClr val="0000DC"/>
                </a:solidFill>
              </a:rPr>
              <a:t>techniques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929190" cy="445461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altLang="cs-CZ" b="1" dirty="0" smtClean="0">
                <a:solidFill>
                  <a:srgbClr val="0000DC"/>
                </a:solidFill>
              </a:rPr>
              <a:t>CT</a:t>
            </a:r>
            <a:endParaRPr lang="cs-CZ" altLang="cs-CZ" b="1" dirty="0">
              <a:solidFill>
                <a:srgbClr val="0000DC"/>
              </a:solidFill>
            </a:endParaRP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err="1" smtClean="0"/>
              <a:t>gynecology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diff.dg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abdominal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cavity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pathologies</a:t>
            </a:r>
            <a:r>
              <a:rPr lang="cs-CZ" altLang="cs-CZ" dirty="0" smtClean="0"/>
              <a:t>)</a:t>
            </a:r>
            <a:endParaRPr lang="cs-CZ" altLang="cs-CZ" dirty="0"/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err="1" smtClean="0"/>
              <a:t>exclusion</a:t>
            </a:r>
            <a:r>
              <a:rPr lang="cs-CZ" altLang="cs-CZ" dirty="0" smtClean="0"/>
              <a:t> peri/</a:t>
            </a:r>
            <a:r>
              <a:rPr lang="cs-CZ" altLang="cs-CZ" dirty="0" err="1" smtClean="0"/>
              <a:t>postoperative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complications</a:t>
            </a:r>
            <a:r>
              <a:rPr lang="cs-CZ" altLang="cs-CZ" dirty="0" smtClean="0"/>
              <a:t> (TEN)</a:t>
            </a:r>
          </a:p>
          <a:p>
            <a:pPr marL="457200" indent="-457200">
              <a:buFont typeface="Arial" panose="020B0604020202020204" pitchFamily="34" charset="0"/>
              <a:buChar char="−"/>
            </a:pPr>
            <a:r>
              <a:rPr lang="cs-CZ" altLang="cs-CZ" dirty="0" err="1" smtClean="0"/>
              <a:t>oncogynecology</a:t>
            </a:r>
            <a:r>
              <a:rPr lang="cs-CZ" altLang="cs-CZ" dirty="0" smtClean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staging</a:t>
            </a:r>
            <a:r>
              <a:rPr lang="cs-CZ" altLang="cs-CZ" dirty="0"/>
              <a:t>)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</a:p>
          <a:p>
            <a:pPr marL="72000" indent="0"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5" y="3510450"/>
            <a:ext cx="4684409" cy="232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00DC"/>
                </a:solidFill>
              </a:rPr>
              <a:t>Contemporary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imaging</a:t>
            </a:r>
            <a:r>
              <a:rPr lang="cs-CZ" dirty="0">
                <a:solidFill>
                  <a:srgbClr val="0000DC"/>
                </a:solidFill>
              </a:rPr>
              <a:t> </a:t>
            </a:r>
            <a:r>
              <a:rPr lang="cs-CZ" dirty="0" err="1">
                <a:solidFill>
                  <a:srgbClr val="0000DC"/>
                </a:solidFill>
              </a:rPr>
              <a:t>techniques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4010" y="1377387"/>
            <a:ext cx="10929190" cy="4454613"/>
          </a:xfrm>
          <a:ln>
            <a:solidFill>
              <a:srgbClr val="0000DC"/>
            </a:solidFill>
          </a:ln>
        </p:spPr>
        <p:txBody>
          <a:bodyPr/>
          <a:lstStyle/>
          <a:p>
            <a:r>
              <a:rPr lang="cs-CZ" altLang="cs-CZ" b="1" dirty="0">
                <a:solidFill>
                  <a:srgbClr val="0000DC"/>
                </a:solidFill>
              </a:rPr>
              <a:t>MRI</a:t>
            </a:r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- </a:t>
            </a:r>
            <a:r>
              <a:rPr lang="cs-CZ" altLang="cs-CZ" dirty="0" err="1" smtClean="0"/>
              <a:t>gynecology</a:t>
            </a:r>
            <a:endParaRPr lang="cs-CZ" altLang="cs-CZ" dirty="0" smtClean="0"/>
          </a:p>
          <a:p>
            <a:pPr marL="0" indent="0">
              <a:buNone/>
            </a:pPr>
            <a:r>
              <a:rPr lang="cs-CZ" altLang="cs-CZ" dirty="0"/>
              <a:t> </a:t>
            </a:r>
            <a:r>
              <a:rPr lang="cs-CZ" altLang="cs-CZ" dirty="0" smtClean="0"/>
              <a:t>    - </a:t>
            </a:r>
            <a:r>
              <a:rPr lang="cs-CZ" altLang="cs-CZ" dirty="0" err="1" smtClean="0"/>
              <a:t>obstetrics</a:t>
            </a:r>
            <a:r>
              <a:rPr lang="cs-CZ" altLang="cs-CZ" dirty="0" smtClean="0"/>
              <a:t> -  </a:t>
            </a:r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anomalies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- </a:t>
            </a:r>
            <a:r>
              <a:rPr lang="cs-CZ" altLang="cs-CZ" dirty="0" err="1" smtClean="0"/>
              <a:t>abnormal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placentation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- </a:t>
            </a:r>
            <a:r>
              <a:rPr lang="cs-CZ" altLang="cs-CZ" dirty="0" err="1" smtClean="0"/>
              <a:t>placental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functional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examination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- </a:t>
            </a:r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weight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estimation</a:t>
            </a: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</a:t>
            </a:r>
            <a:r>
              <a:rPr lang="cs-CZ" altLang="cs-CZ" dirty="0" smtClean="0"/>
              <a:t>                   - </a:t>
            </a:r>
            <a:r>
              <a:rPr lang="cs-CZ" altLang="cs-CZ" dirty="0" err="1" smtClean="0"/>
              <a:t>virtual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fetal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autopsy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marL="72000" indent="0">
              <a:buNone/>
            </a:pPr>
            <a:endParaRPr lang="cs-CZ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Moje dokumenty\MRI\Obstetric MR Imaging -- Levine et al_ 211 (3) 609 -- Radiology_soubory\r99jn20g10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30" y="1379538"/>
            <a:ext cx="1388069" cy="15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Documents and Settings\Roma\Plocha\ISUOG 2011 LA\špindl\obrazy\výběr\PA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29" y="4378504"/>
            <a:ext cx="1387133" cy="145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Moje dokumenty\MRI\Obstetric MR Imaging -- Levine et al_ 211 (3) 609 -- Radiology_soubory\r99jn20g6b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130" y="2936400"/>
            <a:ext cx="1388069" cy="150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smtClean="0"/>
              <a:t>Ultrazvuk v gynekologii a porodnictví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00DC"/>
                </a:solidFill>
              </a:rPr>
              <a:t>Imaging</a:t>
            </a:r>
            <a:r>
              <a:rPr lang="cs-CZ" dirty="0" smtClean="0">
                <a:solidFill>
                  <a:srgbClr val="0000DC"/>
                </a:solidFill>
              </a:rPr>
              <a:t> </a:t>
            </a:r>
            <a:r>
              <a:rPr lang="cs-CZ" dirty="0" err="1" smtClean="0">
                <a:solidFill>
                  <a:srgbClr val="0000DC"/>
                </a:solidFill>
              </a:rPr>
              <a:t>techniques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4000" y="1377387"/>
            <a:ext cx="11059200" cy="4668571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b="1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cs-CZ" b="1" dirty="0" err="1" smtClean="0">
                <a:solidFill>
                  <a:schemeClr val="tx2"/>
                </a:solidFill>
              </a:rPr>
              <a:t>transabdominal</a:t>
            </a:r>
            <a:r>
              <a:rPr lang="cs-CZ" b="1" dirty="0" smtClean="0">
                <a:solidFill>
                  <a:schemeClr val="tx2"/>
                </a:solidFill>
              </a:rPr>
              <a:t> (3,5-5 MHz)</a:t>
            </a:r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</a:t>
            </a:r>
            <a:r>
              <a:rPr lang="cs-CZ" dirty="0" err="1" smtClean="0"/>
              <a:t>visualisation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(</a:t>
            </a:r>
            <a:r>
              <a:rPr lang="cs-CZ" dirty="0" err="1" smtClean="0"/>
              <a:t>gynecology</a:t>
            </a:r>
            <a:r>
              <a:rPr lang="cs-CZ" dirty="0" smtClean="0"/>
              <a:t> – </a:t>
            </a:r>
            <a:r>
              <a:rPr lang="cs-CZ" dirty="0" err="1" smtClean="0"/>
              <a:t>formation</a:t>
            </a:r>
            <a:r>
              <a:rPr lang="cs-CZ" dirty="0" smtClean="0"/>
              <a:t> </a:t>
            </a:r>
            <a:r>
              <a:rPr lang="cs-CZ" dirty="0" err="1" smtClean="0"/>
              <a:t>bigger</a:t>
            </a:r>
            <a:r>
              <a:rPr lang="cs-CZ" dirty="0" smtClean="0"/>
              <a:t>  </a:t>
            </a:r>
            <a:r>
              <a:rPr lang="cs-CZ" dirty="0" err="1" smtClean="0"/>
              <a:t>than</a:t>
            </a:r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pelvis, </a:t>
            </a:r>
          </a:p>
          <a:p>
            <a:pPr marL="72000" indent="0">
              <a:lnSpc>
                <a:spcPct val="100000"/>
              </a:lnSpc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dirty="0" err="1" smtClean="0"/>
              <a:t>obstetrics</a:t>
            </a:r>
            <a:r>
              <a:rPr lang="cs-CZ" dirty="0" smtClean="0"/>
              <a:t>, </a:t>
            </a:r>
            <a:r>
              <a:rPr lang="cs-CZ" dirty="0" err="1" smtClean="0"/>
              <a:t>pediatric</a:t>
            </a:r>
            <a:r>
              <a:rPr lang="cs-CZ" dirty="0" smtClean="0"/>
              <a:t> </a:t>
            </a:r>
            <a:r>
              <a:rPr lang="cs-CZ" dirty="0" err="1" smtClean="0"/>
              <a:t>gynecology</a:t>
            </a:r>
            <a:r>
              <a:rPr lang="cs-CZ" dirty="0" smtClean="0"/>
              <a:t>)</a:t>
            </a: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full </a:t>
            </a:r>
            <a:r>
              <a:rPr lang="cs-CZ" dirty="0" err="1" smtClean="0"/>
              <a:t>bladder</a:t>
            </a:r>
            <a:endParaRPr lang="cs-CZ" dirty="0" smtClean="0"/>
          </a:p>
          <a:p>
            <a:pPr marL="72000" indent="0">
              <a:lnSpc>
                <a:spcPct val="100000"/>
              </a:lnSpc>
              <a:buNone/>
              <a:defRPr/>
            </a:pPr>
            <a:endParaRPr lang="cs-CZ" dirty="0"/>
          </a:p>
          <a:p>
            <a:pPr>
              <a:lnSpc>
                <a:spcPct val="90000"/>
              </a:lnSpc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</a:rPr>
              <a:t>transvaginal</a:t>
            </a:r>
            <a:r>
              <a:rPr lang="cs-CZ" b="1" dirty="0" smtClean="0">
                <a:solidFill>
                  <a:srgbClr val="0000DC"/>
                </a:solidFill>
              </a:rPr>
              <a:t> (5-7,5 MHz)</a:t>
            </a:r>
          </a:p>
          <a:p>
            <a:pPr>
              <a:lnSpc>
                <a:spcPct val="100000"/>
              </a:lnSpc>
              <a:defRPr/>
            </a:pPr>
            <a:r>
              <a:rPr lang="cs-CZ" dirty="0" smtClean="0">
                <a:solidFill>
                  <a:srgbClr val="FFFF99"/>
                </a:solidFill>
              </a:rPr>
              <a:t>  </a:t>
            </a:r>
            <a:r>
              <a:rPr lang="cs-CZ" dirty="0" err="1" smtClean="0"/>
              <a:t>better</a:t>
            </a:r>
            <a:r>
              <a:rPr lang="cs-CZ" dirty="0" smtClean="0"/>
              <a:t> </a:t>
            </a:r>
            <a:r>
              <a:rPr lang="cs-CZ" dirty="0" err="1" smtClean="0"/>
              <a:t>visualisation</a:t>
            </a:r>
            <a:r>
              <a:rPr lang="cs-CZ" dirty="0" smtClean="0"/>
              <a:t> (</a:t>
            </a:r>
            <a:r>
              <a:rPr lang="cs-CZ" dirty="0" err="1" smtClean="0"/>
              <a:t>examination</a:t>
            </a:r>
            <a:r>
              <a:rPr lang="cs-CZ" dirty="0" smtClean="0"/>
              <a:t> distance 8-10cm) </a:t>
            </a:r>
            <a:endParaRPr lang="cs-CZ" dirty="0"/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</a:t>
            </a:r>
            <a:r>
              <a:rPr lang="cs-CZ" dirty="0" err="1" smtClean="0"/>
              <a:t>empty</a:t>
            </a:r>
            <a:r>
              <a:rPr lang="cs-CZ" dirty="0" smtClean="0"/>
              <a:t> </a:t>
            </a:r>
            <a:r>
              <a:rPr lang="cs-CZ" dirty="0" err="1" smtClean="0"/>
              <a:t>bladder</a:t>
            </a:r>
            <a:endParaRPr lang="cs-CZ" dirty="0" smtClean="0"/>
          </a:p>
          <a:p>
            <a:pPr>
              <a:lnSpc>
                <a:spcPct val="100000"/>
              </a:lnSpc>
              <a:defRPr/>
            </a:pPr>
            <a:r>
              <a:rPr lang="cs-CZ" dirty="0" smtClean="0"/>
              <a:t>  hymen, </a:t>
            </a:r>
            <a:r>
              <a:rPr lang="cs-CZ" dirty="0" err="1" smtClean="0"/>
              <a:t>vaginal</a:t>
            </a:r>
            <a:r>
              <a:rPr lang="cs-CZ" dirty="0" smtClean="0"/>
              <a:t> </a:t>
            </a:r>
            <a:r>
              <a:rPr lang="cs-CZ" dirty="0" err="1" smtClean="0"/>
              <a:t>stricture</a:t>
            </a:r>
            <a:r>
              <a:rPr lang="cs-CZ" dirty="0" smtClean="0"/>
              <a:t> - </a:t>
            </a:r>
            <a:r>
              <a:rPr lang="cs-CZ" dirty="0" err="1" smtClean="0"/>
              <a:t>impossible</a:t>
            </a:r>
            <a:endParaRPr lang="cs-CZ" dirty="0"/>
          </a:p>
          <a:p>
            <a:pPr marL="0" indent="0">
              <a:buNone/>
            </a:pPr>
            <a:endParaRPr lang="cs-CZ" altLang="cs-CZ" dirty="0"/>
          </a:p>
          <a:p>
            <a:pPr marL="72000" indent="0">
              <a:buNone/>
            </a:pPr>
            <a:endParaRPr lang="cs-CZ" dirty="0" smtClean="0">
              <a:latin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363" y="1690255"/>
            <a:ext cx="2562654" cy="169025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8183" y="4031672"/>
            <a:ext cx="2525017" cy="16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l-PL" dirty="0"/>
              <a:t>Ultrasound in obstetrics and gynecology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DC"/>
                </a:solidFill>
              </a:rPr>
              <a:t>US in </a:t>
            </a:r>
            <a:r>
              <a:rPr lang="cs-CZ" dirty="0" err="1" smtClean="0">
                <a:solidFill>
                  <a:srgbClr val="0000DC"/>
                </a:solidFill>
              </a:rPr>
              <a:t>obstetrics</a:t>
            </a:r>
            <a:r>
              <a:rPr lang="cs-CZ" dirty="0" smtClean="0">
                <a:solidFill>
                  <a:srgbClr val="0000DC"/>
                </a:solidFill>
              </a:rPr>
              <a:t> and </a:t>
            </a:r>
            <a:r>
              <a:rPr lang="cs-CZ" dirty="0" err="1" smtClean="0">
                <a:solidFill>
                  <a:srgbClr val="0000DC"/>
                </a:solidFill>
              </a:rPr>
              <a:t>gynecology</a:t>
            </a:r>
            <a:endParaRPr lang="cs-CZ" dirty="0">
              <a:solidFill>
                <a:srgbClr val="0000D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13999" y="1377388"/>
            <a:ext cx="11334655" cy="4424256"/>
          </a:xfrm>
          <a:ln>
            <a:solidFill>
              <a:srgbClr val="0000DC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b="1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cs-CZ" b="1" dirty="0" err="1" smtClean="0">
                <a:solidFill>
                  <a:srgbClr val="0000DC"/>
                </a:solidFill>
              </a:rPr>
              <a:t>options</a:t>
            </a:r>
            <a:r>
              <a:rPr lang="cs-CZ" b="1" dirty="0" smtClean="0">
                <a:solidFill>
                  <a:srgbClr val="0000DC"/>
                </a:solidFill>
              </a:rPr>
              <a:t>, </a:t>
            </a:r>
            <a:r>
              <a:rPr lang="cs-CZ" b="1" dirty="0" err="1" smtClean="0">
                <a:solidFill>
                  <a:srgbClr val="0000DC"/>
                </a:solidFill>
              </a:rPr>
              <a:t>limits</a:t>
            </a:r>
            <a:endParaRPr lang="cs-CZ" b="1" dirty="0" smtClean="0">
              <a:solidFill>
                <a:srgbClr val="0000DC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endParaRPr lang="cs-CZ" b="1" dirty="0">
              <a:solidFill>
                <a:srgbClr val="0000DC"/>
              </a:solidFill>
            </a:endParaRPr>
          </a:p>
          <a:p>
            <a:pPr>
              <a:defRPr/>
            </a:pPr>
            <a:r>
              <a:rPr lang="cs-CZ" dirty="0" err="1" smtClean="0"/>
              <a:t>equipment</a:t>
            </a:r>
            <a:r>
              <a:rPr lang="cs-CZ" dirty="0" smtClean="0"/>
              <a:t> (</a:t>
            </a:r>
            <a:r>
              <a:rPr lang="cs-CZ" dirty="0" err="1" smtClean="0"/>
              <a:t>probe</a:t>
            </a:r>
            <a:r>
              <a:rPr lang="cs-CZ" dirty="0" smtClean="0"/>
              <a:t> type, </a:t>
            </a:r>
            <a:r>
              <a:rPr lang="cs-CZ" dirty="0" err="1" smtClean="0"/>
              <a:t>frequency</a:t>
            </a:r>
            <a:r>
              <a:rPr lang="cs-CZ" dirty="0" smtClean="0"/>
              <a:t>,…)</a:t>
            </a:r>
            <a:endParaRPr lang="cs-CZ" dirty="0"/>
          </a:p>
          <a:p>
            <a:pPr>
              <a:defRPr/>
            </a:pPr>
            <a:r>
              <a:rPr lang="cs-CZ" dirty="0" err="1" smtClean="0"/>
              <a:t>limitations</a:t>
            </a:r>
            <a:r>
              <a:rPr lang="cs-CZ" dirty="0" smtClean="0"/>
              <a:t> </a:t>
            </a:r>
            <a:endParaRPr lang="cs-CZ" dirty="0"/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</a:t>
            </a:r>
            <a:r>
              <a:rPr lang="cs-CZ" dirty="0" smtClean="0"/>
              <a:t>- </a:t>
            </a:r>
            <a:r>
              <a:rPr lang="cs-CZ" b="1" dirty="0" smtClean="0"/>
              <a:t>not </a:t>
            </a:r>
            <a:r>
              <a:rPr lang="cs-CZ" b="1" dirty="0" err="1" smtClean="0"/>
              <a:t>influenced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e.g.obesity</a:t>
            </a:r>
            <a:r>
              <a:rPr lang="cs-CZ" dirty="0" smtClean="0"/>
              <a:t>,…)</a:t>
            </a:r>
            <a:endParaRPr lang="cs-CZ" dirty="0"/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</a:t>
            </a:r>
            <a:r>
              <a:rPr lang="cs-CZ" dirty="0" smtClean="0"/>
              <a:t>- </a:t>
            </a:r>
            <a:r>
              <a:rPr lang="cs-CZ" b="1" dirty="0" err="1" smtClean="0"/>
              <a:t>probably</a:t>
            </a:r>
            <a:r>
              <a:rPr lang="cs-CZ" b="1" dirty="0" smtClean="0"/>
              <a:t> </a:t>
            </a:r>
            <a:r>
              <a:rPr lang="cs-CZ" b="1" dirty="0" err="1" smtClean="0"/>
              <a:t>influenced</a:t>
            </a:r>
            <a:r>
              <a:rPr lang="cs-CZ" b="1" dirty="0" smtClean="0"/>
              <a:t> </a:t>
            </a:r>
            <a:r>
              <a:rPr lang="cs-CZ" dirty="0" smtClean="0"/>
              <a:t>(</a:t>
            </a:r>
            <a:r>
              <a:rPr lang="cs-CZ" dirty="0" err="1" smtClean="0"/>
              <a:t>e.g.oligohydramnion</a:t>
            </a:r>
            <a:r>
              <a:rPr lang="cs-CZ" dirty="0" smtClean="0"/>
              <a:t>, </a:t>
            </a:r>
            <a:r>
              <a:rPr lang="cs-CZ" dirty="0" err="1" smtClean="0"/>
              <a:t>multiple</a:t>
            </a:r>
            <a:r>
              <a:rPr lang="cs-CZ" dirty="0" smtClean="0"/>
              <a:t> </a:t>
            </a:r>
            <a:r>
              <a:rPr lang="cs-CZ" dirty="0" err="1" smtClean="0"/>
              <a:t>pregnancy</a:t>
            </a:r>
            <a:r>
              <a:rPr lang="cs-CZ" dirty="0" smtClean="0"/>
              <a:t>,..)</a:t>
            </a:r>
            <a:endParaRPr lang="cs-CZ" dirty="0"/>
          </a:p>
          <a:p>
            <a:pPr>
              <a:lnSpc>
                <a:spcPct val="100000"/>
              </a:lnSpc>
              <a:buNone/>
              <a:defRPr/>
            </a:pPr>
            <a:r>
              <a:rPr lang="cs-CZ" dirty="0"/>
              <a:t>    </a:t>
            </a:r>
            <a:r>
              <a:rPr lang="cs-CZ" dirty="0" smtClean="0"/>
              <a:t>- </a:t>
            </a:r>
            <a:r>
              <a:rPr lang="cs-CZ" b="1" dirty="0" err="1"/>
              <a:t>influenced</a:t>
            </a:r>
            <a:r>
              <a:rPr lang="cs-CZ" b="1" dirty="0"/>
              <a:t>  </a:t>
            </a:r>
            <a:r>
              <a:rPr lang="cs-CZ" dirty="0" smtClean="0"/>
              <a:t>(</a:t>
            </a:r>
            <a:r>
              <a:rPr lang="cs-CZ" dirty="0" err="1" smtClean="0"/>
              <a:t>fetal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r>
              <a:rPr lang="cs-CZ" dirty="0" smtClean="0"/>
              <a:t>, </a:t>
            </a:r>
            <a:r>
              <a:rPr lang="cs-CZ" dirty="0" err="1" smtClean="0"/>
              <a:t>fetal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, </a:t>
            </a:r>
            <a:r>
              <a:rPr lang="cs-CZ" dirty="0" err="1" smtClean="0"/>
              <a:t>empty</a:t>
            </a:r>
            <a:r>
              <a:rPr lang="cs-CZ" dirty="0" smtClean="0"/>
              <a:t> </a:t>
            </a:r>
            <a:r>
              <a:rPr lang="cs-CZ" dirty="0" err="1" smtClean="0"/>
              <a:t>bladder</a:t>
            </a:r>
            <a:r>
              <a:rPr lang="cs-CZ" dirty="0" smtClean="0"/>
              <a:t>,…)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2735" y="339655"/>
            <a:ext cx="1272746" cy="40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MED-CZ-v6.potx" id="{97EFCD77-9C4E-4C7F-B5A1-8993D087E5E5}" vid="{FF9757C8-6D5C-48A5-8A1A-93F5EE3A3CA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Prezentace-MED-CZ-v6</Template>
  <TotalTime>12180</TotalTime>
  <Words>1060</Words>
  <Application>Microsoft Office PowerPoint</Application>
  <PresentationFormat>Širokoúhlá obrazovka</PresentationFormat>
  <Paragraphs>291</Paragraphs>
  <Slides>34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0" baseType="lpstr">
      <vt:lpstr>Arial</vt:lpstr>
      <vt:lpstr>Comic Sans MS</vt:lpstr>
      <vt:lpstr>Tahoma</vt:lpstr>
      <vt:lpstr>Wingdings</vt:lpstr>
      <vt:lpstr>Prezentace_MU_CZ</vt:lpstr>
      <vt:lpstr>Photo Editor Photo</vt:lpstr>
      <vt:lpstr>Ultrasound in obstetrics and gynecology</vt:lpstr>
      <vt:lpstr>History</vt:lpstr>
      <vt:lpstr>US technology development</vt:lpstr>
      <vt:lpstr>Ultrasound diagnostics advantages</vt:lpstr>
      <vt:lpstr>Ultrasound diagnostics</vt:lpstr>
      <vt:lpstr>Contemporary imaging techniques</vt:lpstr>
      <vt:lpstr>Contemporary imaging techniques</vt:lpstr>
      <vt:lpstr>Imaging techniques</vt:lpstr>
      <vt:lpstr>US in obstetrics and gynecology</vt:lpstr>
      <vt:lpstr>US - gynecology</vt:lpstr>
      <vt:lpstr>US - gynecology - uterus</vt:lpstr>
      <vt:lpstr>US - gynecology - uterus</vt:lpstr>
      <vt:lpstr>Uterine anomalies - 3D/4D image</vt:lpstr>
      <vt:lpstr> US - gynecology - ovaries</vt:lpstr>
      <vt:lpstr>US - obstetrics - sonoembryology</vt:lpstr>
      <vt:lpstr>US - obstetrics</vt:lpstr>
      <vt:lpstr>I trimestr screening</vt:lpstr>
      <vt:lpstr>I trimestr screening</vt:lpstr>
      <vt:lpstr>I trimestr screening</vt:lpstr>
      <vt:lpstr> Amnionicity/chorionicity</vt:lpstr>
      <vt:lpstr>I trimestr screening</vt:lpstr>
      <vt:lpstr>Fetal chromosomal anomalies screening I</vt:lpstr>
      <vt:lpstr>Fetal chromosomal anomalies screening II</vt:lpstr>
      <vt:lpstr>Fetal chromosomal anomalies screening III</vt:lpstr>
      <vt:lpstr>II trimestr screening</vt:lpstr>
      <vt:lpstr>III trimestr screening</vt:lpstr>
      <vt:lpstr>Obstetrics vaginal US </vt:lpstr>
      <vt:lpstr>Doppler measurement</vt:lpstr>
      <vt:lpstr>Ultrasound – invasive prenatal dignostics</vt:lpstr>
      <vt:lpstr>Fetal therapy - intrauterine transfusion</vt:lpstr>
      <vt:lpstr>Fetal therapy – vesico-amniotic shunting</vt:lpstr>
      <vt:lpstr>Fetal therapy - thoraco-amniotic shunting</vt:lpstr>
      <vt:lpstr>Fetal therapy - next indications</vt:lpstr>
      <vt:lpstr>Conclusion</vt:lpstr>
    </vt:vector>
  </TitlesOfParts>
  <Company>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Ukázka prezentace LF MU  v jednotném vizuálním stylu MU</dc:title>
  <dc:creator>Martin Komenda</dc:creator>
  <cp:lastModifiedBy>Romka</cp:lastModifiedBy>
  <cp:revision>190</cp:revision>
  <cp:lastPrinted>1601-01-01T00:00:00Z</cp:lastPrinted>
  <dcterms:created xsi:type="dcterms:W3CDTF">2018-10-05T10:13:37Z</dcterms:created>
  <dcterms:modified xsi:type="dcterms:W3CDTF">2020-04-26T08:06:29Z</dcterms:modified>
</cp:coreProperties>
</file>