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handoutMasterIdLst>
    <p:handoutMasterId r:id="rId82"/>
  </p:handoutMasterIdLst>
  <p:sldIdLst>
    <p:sldId id="256" r:id="rId2"/>
    <p:sldId id="260" r:id="rId3"/>
    <p:sldId id="257" r:id="rId4"/>
    <p:sldId id="279" r:id="rId5"/>
    <p:sldId id="261" r:id="rId6"/>
    <p:sldId id="265" r:id="rId7"/>
    <p:sldId id="280" r:id="rId8"/>
    <p:sldId id="266" r:id="rId9"/>
    <p:sldId id="290" r:id="rId10"/>
    <p:sldId id="258" r:id="rId11"/>
    <p:sldId id="267" r:id="rId12"/>
    <p:sldId id="268" r:id="rId13"/>
    <p:sldId id="269" r:id="rId14"/>
    <p:sldId id="343" r:id="rId15"/>
    <p:sldId id="285" r:id="rId16"/>
    <p:sldId id="286" r:id="rId17"/>
    <p:sldId id="288" r:id="rId18"/>
    <p:sldId id="287" r:id="rId19"/>
    <p:sldId id="289" r:id="rId20"/>
    <p:sldId id="292" r:id="rId21"/>
    <p:sldId id="291" r:id="rId22"/>
    <p:sldId id="293" r:id="rId23"/>
    <p:sldId id="300" r:id="rId24"/>
    <p:sldId id="301" r:id="rId25"/>
    <p:sldId id="299" r:id="rId26"/>
    <p:sldId id="294" r:id="rId27"/>
    <p:sldId id="272" r:id="rId28"/>
    <p:sldId id="273" r:id="rId29"/>
    <p:sldId id="274" r:id="rId30"/>
    <p:sldId id="278" r:id="rId31"/>
    <p:sldId id="277" r:id="rId32"/>
    <p:sldId id="275" r:id="rId33"/>
    <p:sldId id="276" r:id="rId34"/>
    <p:sldId id="337" r:id="rId35"/>
    <p:sldId id="336" r:id="rId36"/>
    <p:sldId id="333" r:id="rId37"/>
    <p:sldId id="334" r:id="rId38"/>
    <p:sldId id="335" r:id="rId39"/>
    <p:sldId id="270" r:id="rId40"/>
    <p:sldId id="263" r:id="rId41"/>
    <p:sldId id="264" r:id="rId42"/>
    <p:sldId id="297" r:id="rId43"/>
    <p:sldId id="298" r:id="rId44"/>
    <p:sldId id="338" r:id="rId45"/>
    <p:sldId id="295" r:id="rId46"/>
    <p:sldId id="296" r:id="rId47"/>
    <p:sldId id="302" r:id="rId48"/>
    <p:sldId id="303" r:id="rId49"/>
    <p:sldId id="339" r:id="rId50"/>
    <p:sldId id="311" r:id="rId51"/>
    <p:sldId id="304" r:id="rId52"/>
    <p:sldId id="305" r:id="rId53"/>
    <p:sldId id="306" r:id="rId54"/>
    <p:sldId id="307" r:id="rId55"/>
    <p:sldId id="340" r:id="rId56"/>
    <p:sldId id="308" r:id="rId57"/>
    <p:sldId id="309" r:id="rId58"/>
    <p:sldId id="310" r:id="rId59"/>
    <p:sldId id="312" r:id="rId60"/>
    <p:sldId id="313" r:id="rId61"/>
    <p:sldId id="315" r:id="rId62"/>
    <p:sldId id="314" r:id="rId63"/>
    <p:sldId id="342" r:id="rId64"/>
    <p:sldId id="316" r:id="rId65"/>
    <p:sldId id="318" r:id="rId66"/>
    <p:sldId id="317" r:id="rId67"/>
    <p:sldId id="319" r:id="rId68"/>
    <p:sldId id="320" r:id="rId69"/>
    <p:sldId id="321" r:id="rId70"/>
    <p:sldId id="322" r:id="rId71"/>
    <p:sldId id="323" r:id="rId72"/>
    <p:sldId id="324" r:id="rId73"/>
    <p:sldId id="325" r:id="rId74"/>
    <p:sldId id="326" r:id="rId75"/>
    <p:sldId id="341" r:id="rId76"/>
    <p:sldId id="327" r:id="rId77"/>
    <p:sldId id="328" r:id="rId78"/>
    <p:sldId id="329" r:id="rId79"/>
    <p:sldId id="330" r:id="rId80"/>
  </p:sldIdLst>
  <p:sldSz cx="9144000" cy="6858000" type="screen4x3"/>
  <p:notesSz cx="6797675" cy="99298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64025E41-0F57-4CAC-8204-41DD3A6E19F3}">
          <p14:sldIdLst>
            <p14:sldId id="256"/>
            <p14:sldId id="260"/>
            <p14:sldId id="257"/>
            <p14:sldId id="279"/>
            <p14:sldId id="261"/>
            <p14:sldId id="265"/>
            <p14:sldId id="280"/>
            <p14:sldId id="266"/>
            <p14:sldId id="290"/>
            <p14:sldId id="258"/>
            <p14:sldId id="267"/>
            <p14:sldId id="268"/>
            <p14:sldId id="269"/>
            <p14:sldId id="343"/>
            <p14:sldId id="285"/>
            <p14:sldId id="286"/>
            <p14:sldId id="288"/>
            <p14:sldId id="287"/>
            <p14:sldId id="289"/>
            <p14:sldId id="292"/>
            <p14:sldId id="291"/>
            <p14:sldId id="293"/>
            <p14:sldId id="300"/>
            <p14:sldId id="301"/>
            <p14:sldId id="299"/>
            <p14:sldId id="294"/>
            <p14:sldId id="272"/>
            <p14:sldId id="273"/>
            <p14:sldId id="274"/>
            <p14:sldId id="278"/>
            <p14:sldId id="277"/>
            <p14:sldId id="275"/>
            <p14:sldId id="276"/>
            <p14:sldId id="337"/>
            <p14:sldId id="336"/>
          </p14:sldIdLst>
        </p14:section>
        <p14:section name="Oddíl bez názvu" id="{0DFE33A5-237C-437A-B7F5-F0AFAEEF0E59}">
          <p14:sldIdLst>
            <p14:sldId id="333"/>
            <p14:sldId id="334"/>
            <p14:sldId id="335"/>
            <p14:sldId id="270"/>
            <p14:sldId id="263"/>
            <p14:sldId id="264"/>
            <p14:sldId id="297"/>
            <p14:sldId id="298"/>
            <p14:sldId id="338"/>
            <p14:sldId id="295"/>
            <p14:sldId id="296"/>
            <p14:sldId id="302"/>
            <p14:sldId id="303"/>
            <p14:sldId id="339"/>
            <p14:sldId id="311"/>
            <p14:sldId id="304"/>
            <p14:sldId id="305"/>
            <p14:sldId id="306"/>
            <p14:sldId id="307"/>
            <p14:sldId id="340"/>
            <p14:sldId id="308"/>
            <p14:sldId id="309"/>
            <p14:sldId id="310"/>
            <p14:sldId id="312"/>
            <p14:sldId id="313"/>
            <p14:sldId id="315"/>
            <p14:sldId id="314"/>
            <p14:sldId id="342"/>
            <p14:sldId id="316"/>
            <p14:sldId id="318"/>
            <p14:sldId id="317"/>
            <p14:sldId id="319"/>
            <p14:sldId id="320"/>
            <p14:sldId id="321"/>
            <p14:sldId id="322"/>
            <p14:sldId id="323"/>
            <p14:sldId id="324"/>
            <p14:sldId id="325"/>
            <p14:sldId id="326"/>
            <p14:sldId id="341"/>
            <p14:sldId id="327"/>
            <p14:sldId id="328"/>
            <p14:sldId id="329"/>
            <p14:sldId id="3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5052" autoAdjust="0"/>
  </p:normalViewPr>
  <p:slideViewPr>
    <p:cSldViewPr>
      <p:cViewPr varScale="1">
        <p:scale>
          <a:sx n="109" d="100"/>
          <a:sy n="109" d="100"/>
        </p:scale>
        <p:origin x="168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061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2945659" cy="498215"/>
          </a:xfrm>
          <a:prstGeom prst="rect">
            <a:avLst/>
          </a:prstGeom>
        </p:spPr>
        <p:txBody>
          <a:bodyPr vert="horz" lIns="91303" tIns="45651" rIns="91303" bIns="45651" rtlCol="0"/>
          <a:lstStyle>
            <a:lvl1pPr algn="l">
              <a:defRPr sz="1200"/>
            </a:lvl1pPr>
          </a:lstStyle>
          <a:p>
            <a:endParaRPr lang="cs-CZ"/>
          </a:p>
        </p:txBody>
      </p:sp>
      <p:sp>
        <p:nvSpPr>
          <p:cNvPr id="3" name="Zástupný symbol pro datum 2"/>
          <p:cNvSpPr>
            <a:spLocks noGrp="1"/>
          </p:cNvSpPr>
          <p:nvPr>
            <p:ph type="dt" sz="quarter" idx="1"/>
          </p:nvPr>
        </p:nvSpPr>
        <p:spPr>
          <a:xfrm>
            <a:off x="3850443" y="0"/>
            <a:ext cx="2945659" cy="498215"/>
          </a:xfrm>
          <a:prstGeom prst="rect">
            <a:avLst/>
          </a:prstGeom>
        </p:spPr>
        <p:txBody>
          <a:bodyPr vert="horz" lIns="91303" tIns="45651" rIns="91303" bIns="45651" rtlCol="0"/>
          <a:lstStyle>
            <a:lvl1pPr algn="r">
              <a:defRPr sz="1200"/>
            </a:lvl1pPr>
          </a:lstStyle>
          <a:p>
            <a:fld id="{7D0C21F8-7F12-4104-9BB1-D11845AF1B67}" type="datetimeFigureOut">
              <a:rPr lang="cs-CZ" smtClean="0"/>
              <a:t>02.03.2020</a:t>
            </a:fld>
            <a:endParaRPr lang="cs-CZ"/>
          </a:p>
        </p:txBody>
      </p:sp>
      <p:sp>
        <p:nvSpPr>
          <p:cNvPr id="4" name="Zástupný symbol pro zápatí 3"/>
          <p:cNvSpPr>
            <a:spLocks noGrp="1"/>
          </p:cNvSpPr>
          <p:nvPr>
            <p:ph type="ftr" sz="quarter" idx="2"/>
          </p:nvPr>
        </p:nvSpPr>
        <p:spPr>
          <a:xfrm>
            <a:off x="1" y="9431600"/>
            <a:ext cx="2945659" cy="498214"/>
          </a:xfrm>
          <a:prstGeom prst="rect">
            <a:avLst/>
          </a:prstGeom>
        </p:spPr>
        <p:txBody>
          <a:bodyPr vert="horz" lIns="91303" tIns="45651" rIns="91303" bIns="45651"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3" y="9431600"/>
            <a:ext cx="2945659" cy="498214"/>
          </a:xfrm>
          <a:prstGeom prst="rect">
            <a:avLst/>
          </a:prstGeom>
        </p:spPr>
        <p:txBody>
          <a:bodyPr vert="horz" lIns="91303" tIns="45651" rIns="91303" bIns="45651" rtlCol="0" anchor="b"/>
          <a:lstStyle>
            <a:lvl1pPr algn="r">
              <a:defRPr sz="1200"/>
            </a:lvl1pPr>
          </a:lstStyle>
          <a:p>
            <a:fld id="{622A17C0-53D5-4395-9A1D-8014076C6B3D}" type="slidenum">
              <a:rPr lang="cs-CZ" smtClean="0"/>
              <a:t>‹#›</a:t>
            </a:fld>
            <a:endParaRPr lang="cs-CZ"/>
          </a:p>
        </p:txBody>
      </p:sp>
    </p:spTree>
    <p:extLst>
      <p:ext uri="{BB962C8B-B14F-4D97-AF65-F5344CB8AC3E}">
        <p14:creationId xmlns:p14="http://schemas.microsoft.com/office/powerpoint/2010/main" val="731506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2945659" cy="496491"/>
          </a:xfrm>
          <a:prstGeom prst="rect">
            <a:avLst/>
          </a:prstGeom>
        </p:spPr>
        <p:txBody>
          <a:bodyPr vert="horz" lIns="91303" tIns="45651" rIns="91303" bIns="45651"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6491"/>
          </a:xfrm>
          <a:prstGeom prst="rect">
            <a:avLst/>
          </a:prstGeom>
        </p:spPr>
        <p:txBody>
          <a:bodyPr vert="horz" lIns="91303" tIns="45651" rIns="91303" bIns="45651" rtlCol="0"/>
          <a:lstStyle>
            <a:lvl1pPr algn="r">
              <a:defRPr sz="1200"/>
            </a:lvl1pPr>
          </a:lstStyle>
          <a:p>
            <a:fld id="{23AB8195-B4CE-48B6-A3B4-00132C130CA1}" type="datetimeFigureOut">
              <a:rPr lang="cs-CZ" smtClean="0"/>
              <a:t>02.03.2020</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303" tIns="45651" rIns="91303" bIns="45651" rtlCol="0" anchor="ctr"/>
          <a:lstStyle/>
          <a:p>
            <a:endParaRPr lang="cs-CZ"/>
          </a:p>
        </p:txBody>
      </p:sp>
      <p:sp>
        <p:nvSpPr>
          <p:cNvPr id="5" name="Zástupný symbol pro poznámky 4"/>
          <p:cNvSpPr>
            <a:spLocks noGrp="1"/>
          </p:cNvSpPr>
          <p:nvPr>
            <p:ph type="body" sz="quarter" idx="3"/>
          </p:nvPr>
        </p:nvSpPr>
        <p:spPr>
          <a:xfrm>
            <a:off x="679768" y="4716662"/>
            <a:ext cx="5438140" cy="4468416"/>
          </a:xfrm>
          <a:prstGeom prst="rect">
            <a:avLst/>
          </a:prstGeom>
        </p:spPr>
        <p:txBody>
          <a:bodyPr vert="horz" lIns="91303" tIns="45651" rIns="91303" bIns="45651"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9431599"/>
            <a:ext cx="2945659" cy="496491"/>
          </a:xfrm>
          <a:prstGeom prst="rect">
            <a:avLst/>
          </a:prstGeom>
        </p:spPr>
        <p:txBody>
          <a:bodyPr vert="horz" lIns="91303" tIns="45651" rIns="91303" bIns="45651"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31599"/>
            <a:ext cx="2945659" cy="496491"/>
          </a:xfrm>
          <a:prstGeom prst="rect">
            <a:avLst/>
          </a:prstGeom>
        </p:spPr>
        <p:txBody>
          <a:bodyPr vert="horz" lIns="91303" tIns="45651" rIns="91303" bIns="45651" rtlCol="0" anchor="b"/>
          <a:lstStyle>
            <a:lvl1pPr algn="r">
              <a:defRPr sz="1200"/>
            </a:lvl1pPr>
          </a:lstStyle>
          <a:p>
            <a:fld id="{D66F00CA-0635-43BA-930F-345C058EFB98}" type="slidenum">
              <a:rPr lang="cs-CZ" smtClean="0"/>
              <a:t>‹#›</a:t>
            </a:fld>
            <a:endParaRPr lang="cs-CZ"/>
          </a:p>
        </p:txBody>
      </p:sp>
    </p:spTree>
    <p:extLst>
      <p:ext uri="{BB962C8B-B14F-4D97-AF65-F5344CB8AC3E}">
        <p14:creationId xmlns:p14="http://schemas.microsoft.com/office/powerpoint/2010/main" val="2689815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noProof="0" dirty="0"/>
              <a:t>Welcome to our Nursing</a:t>
            </a:r>
            <a:r>
              <a:rPr lang="en-US" baseline="0" noProof="0" dirty="0"/>
              <a:t> department. Let me introduce myself. My name is SS and I´m going to teach Nursing </a:t>
            </a:r>
            <a:r>
              <a:rPr lang="en-US" baseline="0" noProof="0" dirty="0" err="1"/>
              <a:t>teoretical</a:t>
            </a:r>
            <a:r>
              <a:rPr lang="en-US" baseline="0" noProof="0" dirty="0"/>
              <a:t> lesson and practical lesson in the hospital.</a:t>
            </a:r>
            <a:endParaRPr lang="en-US" noProof="0"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1</a:t>
            </a:fld>
            <a:endParaRPr lang="cs-CZ"/>
          </a:p>
        </p:txBody>
      </p:sp>
    </p:spTree>
    <p:extLst>
      <p:ext uri="{BB962C8B-B14F-4D97-AF65-F5344CB8AC3E}">
        <p14:creationId xmlns:p14="http://schemas.microsoft.com/office/powerpoint/2010/main" val="1226038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determine what the symptoms are</a:t>
            </a:r>
            <a:endParaRPr lang="cs-CZ" dirty="0"/>
          </a:p>
          <a:p>
            <a:endParaRPr lang="cs-CZ"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14</a:t>
            </a:fld>
            <a:endParaRPr lang="cs-CZ"/>
          </a:p>
        </p:txBody>
      </p:sp>
    </p:spTree>
    <p:extLst>
      <p:ext uri="{BB962C8B-B14F-4D97-AF65-F5344CB8AC3E}">
        <p14:creationId xmlns:p14="http://schemas.microsoft.com/office/powerpoint/2010/main" val="1252758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Divided</a:t>
            </a:r>
            <a:r>
              <a:rPr lang="cs-CZ" dirty="0"/>
              <a:t> </a:t>
            </a:r>
            <a:r>
              <a:rPr lang="cs-CZ" dirty="0" err="1"/>
              <a:t>into</a:t>
            </a:r>
            <a:r>
              <a:rPr lang="cs-CZ" dirty="0"/>
              <a:t>                                    risk </a:t>
            </a:r>
            <a:r>
              <a:rPr lang="cs-CZ" dirty="0" err="1"/>
              <a:t>for</a:t>
            </a:r>
            <a:r>
              <a:rPr lang="cs-CZ" dirty="0"/>
              <a:t> </a:t>
            </a:r>
            <a:r>
              <a:rPr lang="cs-CZ" dirty="0" err="1"/>
              <a:t>bloodstream</a:t>
            </a:r>
            <a:r>
              <a:rPr lang="cs-CZ" baseline="0" dirty="0"/>
              <a:t> </a:t>
            </a:r>
            <a:r>
              <a:rPr lang="cs-CZ" baseline="0" dirty="0" err="1"/>
              <a:t>infections</a:t>
            </a:r>
            <a:endParaRPr lang="cs-CZ"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16</a:t>
            </a:fld>
            <a:endParaRPr lang="cs-CZ"/>
          </a:p>
        </p:txBody>
      </p:sp>
    </p:spTree>
    <p:extLst>
      <p:ext uri="{BB962C8B-B14F-4D97-AF65-F5344CB8AC3E}">
        <p14:creationId xmlns:p14="http://schemas.microsoft.com/office/powerpoint/2010/main" val="1527341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patient</a:t>
            </a:r>
            <a:r>
              <a:rPr lang="cs-CZ" dirty="0"/>
              <a:t> has </a:t>
            </a:r>
            <a:r>
              <a:rPr lang="cs-CZ" dirty="0" err="1"/>
              <a:t>paraplegia</a:t>
            </a:r>
            <a:r>
              <a:rPr lang="cs-CZ" dirty="0"/>
              <a:t>,</a:t>
            </a:r>
            <a:r>
              <a:rPr lang="cs-CZ" baseline="0" dirty="0"/>
              <a:t>       angina – tonsilitis/ he has </a:t>
            </a:r>
            <a:r>
              <a:rPr lang="en-US" baseline="0" dirty="0"/>
              <a:t>high temperature, sore throat, </a:t>
            </a:r>
            <a:r>
              <a:rPr lang="cs-CZ" baseline="0" dirty="0"/>
              <a:t> he </a:t>
            </a:r>
            <a:r>
              <a:rPr lang="en-US" baseline="0" dirty="0"/>
              <a:t>can not swallow</a:t>
            </a:r>
            <a:r>
              <a:rPr lang="cs-CZ" baseline="0" dirty="0"/>
              <a:t>// </a:t>
            </a:r>
            <a:r>
              <a:rPr lang="en-US" baseline="0" dirty="0"/>
              <a:t>risk of dehydration, pain,</a:t>
            </a:r>
          </a:p>
          <a:p>
            <a:r>
              <a:rPr lang="en-US" baseline="0" dirty="0"/>
              <a:t>hyperthermia</a:t>
            </a:r>
            <a:endParaRPr lang="cs-CZ"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17</a:t>
            </a:fld>
            <a:endParaRPr lang="cs-CZ"/>
          </a:p>
        </p:txBody>
      </p:sp>
    </p:spTree>
    <p:extLst>
      <p:ext uri="{BB962C8B-B14F-4D97-AF65-F5344CB8AC3E}">
        <p14:creationId xmlns:p14="http://schemas.microsoft.com/office/powerpoint/2010/main" val="1595206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19</a:t>
            </a:fld>
            <a:endParaRPr lang="cs-CZ"/>
          </a:p>
        </p:txBody>
      </p:sp>
    </p:spTree>
    <p:extLst>
      <p:ext uri="{BB962C8B-B14F-4D97-AF65-F5344CB8AC3E}">
        <p14:creationId xmlns:p14="http://schemas.microsoft.com/office/powerpoint/2010/main" val="924124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noProof="0" dirty="0"/>
              <a:t>I´ll</a:t>
            </a:r>
            <a:r>
              <a:rPr lang="en-US" baseline="0" noProof="0" dirty="0"/>
              <a:t> show you nice education video, you can see why hand hygiene is important</a:t>
            </a:r>
            <a:endParaRPr lang="en-US" noProof="0"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23</a:t>
            </a:fld>
            <a:endParaRPr lang="cs-CZ"/>
          </a:p>
        </p:txBody>
      </p:sp>
    </p:spTree>
    <p:extLst>
      <p:ext uri="{BB962C8B-B14F-4D97-AF65-F5344CB8AC3E}">
        <p14:creationId xmlns:p14="http://schemas.microsoft.com/office/powerpoint/2010/main" val="896650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I'll show you the video</a:t>
            </a:r>
            <a:r>
              <a:rPr lang="cs-CZ" dirty="0"/>
              <a:t> </a:t>
            </a:r>
            <a:r>
              <a:rPr lang="en-US" noProof="0" dirty="0"/>
              <a:t>During the vi</a:t>
            </a:r>
            <a:r>
              <a:rPr lang="cs-CZ" noProof="0" dirty="0"/>
              <a:t>d</a:t>
            </a:r>
            <a:r>
              <a:rPr lang="en-US" noProof="0" dirty="0" err="1"/>
              <a:t>eo</a:t>
            </a:r>
            <a:r>
              <a:rPr lang="en-US" baseline="0" noProof="0" dirty="0"/>
              <a:t> disinfect your hand following instruction from video and after that I will check your hand up. Don´t touch anything</a:t>
            </a:r>
            <a:r>
              <a:rPr lang="cs-CZ" baseline="0" noProof="0" dirty="0"/>
              <a:t>. </a:t>
            </a:r>
            <a:endParaRPr lang="en-US" noProof="0"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25</a:t>
            </a:fld>
            <a:endParaRPr lang="cs-CZ"/>
          </a:p>
        </p:txBody>
      </p:sp>
    </p:spTree>
    <p:extLst>
      <p:ext uri="{BB962C8B-B14F-4D97-AF65-F5344CB8AC3E}">
        <p14:creationId xmlns:p14="http://schemas.microsoft.com/office/powerpoint/2010/main" val="3886443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noProof="0" dirty="0"/>
              <a:t>The assessment techniques for the physical examination are</a:t>
            </a:r>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27</a:t>
            </a:fld>
            <a:endParaRPr lang="cs-CZ"/>
          </a:p>
        </p:txBody>
      </p:sp>
    </p:spTree>
    <p:extLst>
      <p:ext uri="{BB962C8B-B14F-4D97-AF65-F5344CB8AC3E}">
        <p14:creationId xmlns:p14="http://schemas.microsoft.com/office/powerpoint/2010/main" val="323912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obstruction of biliary tract, jaundice</a:t>
            </a:r>
            <a:endParaRPr lang="cs-CZ"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28</a:t>
            </a:fld>
            <a:endParaRPr lang="cs-CZ"/>
          </a:p>
        </p:txBody>
      </p:sp>
    </p:spTree>
    <p:extLst>
      <p:ext uri="{BB962C8B-B14F-4D97-AF65-F5344CB8AC3E}">
        <p14:creationId xmlns:p14="http://schemas.microsoft.com/office/powerpoint/2010/main" val="2417746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Crepitatiton</a:t>
            </a:r>
            <a:r>
              <a:rPr lang="cs-CZ" dirty="0"/>
              <a:t> </a:t>
            </a:r>
            <a:r>
              <a:rPr lang="cs-CZ" dirty="0" err="1"/>
              <a:t>is</a:t>
            </a:r>
            <a:r>
              <a:rPr lang="cs-CZ" dirty="0"/>
              <a:t> </a:t>
            </a:r>
            <a:r>
              <a:rPr lang="cs-CZ" dirty="0" err="1"/>
              <a:t>sound</a:t>
            </a:r>
            <a:r>
              <a:rPr lang="cs-CZ" dirty="0"/>
              <a:t> </a:t>
            </a:r>
            <a:r>
              <a:rPr lang="cs-CZ" dirty="0" err="1"/>
              <a:t>during</a:t>
            </a:r>
            <a:r>
              <a:rPr lang="cs-CZ" dirty="0"/>
              <a:t> joint </a:t>
            </a:r>
            <a:r>
              <a:rPr lang="cs-CZ" dirty="0" err="1"/>
              <a:t>movement</a:t>
            </a:r>
            <a:endParaRPr lang="cs-CZ"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29</a:t>
            </a:fld>
            <a:endParaRPr lang="cs-CZ"/>
          </a:p>
        </p:txBody>
      </p:sp>
    </p:spTree>
    <p:extLst>
      <p:ext uri="{BB962C8B-B14F-4D97-AF65-F5344CB8AC3E}">
        <p14:creationId xmlns:p14="http://schemas.microsoft.com/office/powerpoint/2010/main" val="2639351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noProof="0" dirty="0"/>
              <a:t>Another intervention</a:t>
            </a:r>
            <a:r>
              <a:rPr lang="en-US" baseline="0" noProof="0" dirty="0"/>
              <a:t> you can do during</a:t>
            </a:r>
            <a:r>
              <a:rPr lang="cs-CZ" baseline="0" noProof="0" dirty="0"/>
              <a:t> </a:t>
            </a:r>
            <a:r>
              <a:rPr lang="en-US" baseline="0" noProof="0" dirty="0"/>
              <a:t>your practice is bandage of legs</a:t>
            </a:r>
            <a:endParaRPr lang="en-US" noProof="0"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34</a:t>
            </a:fld>
            <a:endParaRPr lang="cs-CZ"/>
          </a:p>
        </p:txBody>
      </p:sp>
    </p:spTree>
    <p:extLst>
      <p:ext uri="{BB962C8B-B14F-4D97-AF65-F5344CB8AC3E}">
        <p14:creationId xmlns:p14="http://schemas.microsoft.com/office/powerpoint/2010/main" val="3302183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2</a:t>
            </a:fld>
            <a:endParaRPr lang="cs-CZ"/>
          </a:p>
        </p:txBody>
      </p:sp>
    </p:spTree>
    <p:extLst>
      <p:ext uri="{BB962C8B-B14F-4D97-AF65-F5344CB8AC3E}">
        <p14:creationId xmlns:p14="http://schemas.microsoft.com/office/powerpoint/2010/main" val="1141252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noProof="0" dirty="0"/>
              <a:t>How do you make a bandage</a:t>
            </a:r>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36</a:t>
            </a:fld>
            <a:endParaRPr lang="cs-CZ"/>
          </a:p>
        </p:txBody>
      </p:sp>
    </p:spTree>
    <p:extLst>
      <p:ext uri="{BB962C8B-B14F-4D97-AF65-F5344CB8AC3E}">
        <p14:creationId xmlns:p14="http://schemas.microsoft.com/office/powerpoint/2010/main" val="900344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includes</a:t>
            </a:r>
            <a:endParaRPr lang="cs-CZ"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39</a:t>
            </a:fld>
            <a:endParaRPr lang="cs-CZ"/>
          </a:p>
        </p:txBody>
      </p:sp>
    </p:spTree>
    <p:extLst>
      <p:ext uri="{BB962C8B-B14F-4D97-AF65-F5344CB8AC3E}">
        <p14:creationId xmlns:p14="http://schemas.microsoft.com/office/powerpoint/2010/main" val="3589828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first step is always the same</a:t>
            </a:r>
            <a:endParaRPr lang="cs-CZ"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42</a:t>
            </a:fld>
            <a:endParaRPr lang="cs-CZ"/>
          </a:p>
        </p:txBody>
      </p:sp>
    </p:spTree>
    <p:extLst>
      <p:ext uri="{BB962C8B-B14F-4D97-AF65-F5344CB8AC3E}">
        <p14:creationId xmlns:p14="http://schemas.microsoft.com/office/powerpoint/2010/main" val="3943896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43</a:t>
            </a:fld>
            <a:endParaRPr lang="cs-CZ"/>
          </a:p>
        </p:txBody>
      </p:sp>
    </p:spTree>
    <p:extLst>
      <p:ext uri="{BB962C8B-B14F-4D97-AF65-F5344CB8AC3E}">
        <p14:creationId xmlns:p14="http://schemas.microsoft.com/office/powerpoint/2010/main" val="1648865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47</a:t>
            </a:fld>
            <a:endParaRPr lang="cs-CZ"/>
          </a:p>
        </p:txBody>
      </p:sp>
    </p:spTree>
    <p:extLst>
      <p:ext uri="{BB962C8B-B14F-4D97-AF65-F5344CB8AC3E}">
        <p14:creationId xmlns:p14="http://schemas.microsoft.com/office/powerpoint/2010/main" val="141364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noProof="0" dirty="0"/>
              <a:t>Another option for assessing the temperature is non-contact measurement</a:t>
            </a:r>
            <a:r>
              <a:rPr lang="cs-CZ" noProof="0" dirty="0"/>
              <a:t>. </a:t>
            </a:r>
            <a:r>
              <a:rPr lang="en-US" noProof="0" dirty="0"/>
              <a:t>If you have measured </a:t>
            </a:r>
            <a:r>
              <a:rPr lang="en-US" noProof="0" dirty="0" err="1"/>
              <a:t>hight</a:t>
            </a:r>
            <a:r>
              <a:rPr lang="en-US" noProof="0" dirty="0"/>
              <a:t> temperature, you have to use clinical </a:t>
            </a:r>
            <a:r>
              <a:rPr lang="en-US" noProof="0" dirty="0" err="1"/>
              <a:t>termometr</a:t>
            </a:r>
            <a:endParaRPr lang="en-US" noProof="0"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52</a:t>
            </a:fld>
            <a:endParaRPr lang="cs-CZ"/>
          </a:p>
        </p:txBody>
      </p:sp>
    </p:spTree>
    <p:extLst>
      <p:ext uri="{BB962C8B-B14F-4D97-AF65-F5344CB8AC3E}">
        <p14:creationId xmlns:p14="http://schemas.microsoft.com/office/powerpoint/2010/main" val="2907364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noProof="0" dirty="0"/>
              <a:t>We recognize acute and chronic pain.</a:t>
            </a:r>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59</a:t>
            </a:fld>
            <a:endParaRPr lang="cs-CZ"/>
          </a:p>
        </p:txBody>
      </p:sp>
    </p:spTree>
    <p:extLst>
      <p:ext uri="{BB962C8B-B14F-4D97-AF65-F5344CB8AC3E}">
        <p14:creationId xmlns:p14="http://schemas.microsoft.com/office/powerpoint/2010/main" val="1113042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noProof="0" dirty="0"/>
              <a:t>What can we find in the pain history out?</a:t>
            </a:r>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61</a:t>
            </a:fld>
            <a:endParaRPr lang="cs-CZ"/>
          </a:p>
        </p:txBody>
      </p:sp>
    </p:spTree>
    <p:extLst>
      <p:ext uri="{BB962C8B-B14F-4D97-AF65-F5344CB8AC3E}">
        <p14:creationId xmlns:p14="http://schemas.microsoft.com/office/powerpoint/2010/main" val="2215894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noProof="0" dirty="0"/>
              <a:t>Pain is evaluated according to scales</a:t>
            </a:r>
            <a:r>
              <a:rPr lang="en-US" baseline="0" noProof="0" dirty="0"/>
              <a:t> of pain. We can use visual, numerical or verbal scales.</a:t>
            </a:r>
            <a:endParaRPr lang="en-US" noProof="0"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62</a:t>
            </a:fld>
            <a:endParaRPr lang="cs-CZ"/>
          </a:p>
        </p:txBody>
      </p:sp>
    </p:spTree>
    <p:extLst>
      <p:ext uri="{BB962C8B-B14F-4D97-AF65-F5344CB8AC3E}">
        <p14:creationId xmlns:p14="http://schemas.microsoft.com/office/powerpoint/2010/main" val="2153024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It depends on the position of the patient</a:t>
            </a:r>
            <a:endParaRPr lang="cs-CZ"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65</a:t>
            </a:fld>
            <a:endParaRPr lang="cs-CZ"/>
          </a:p>
        </p:txBody>
      </p:sp>
    </p:spTree>
    <p:extLst>
      <p:ext uri="{BB962C8B-B14F-4D97-AF65-F5344CB8AC3E}">
        <p14:creationId xmlns:p14="http://schemas.microsoft.com/office/powerpoint/2010/main" val="2406382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noProof="0"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3</a:t>
            </a:fld>
            <a:endParaRPr lang="cs-CZ"/>
          </a:p>
        </p:txBody>
      </p:sp>
    </p:spTree>
    <p:extLst>
      <p:ext uri="{BB962C8B-B14F-4D97-AF65-F5344CB8AC3E}">
        <p14:creationId xmlns:p14="http://schemas.microsoft.com/office/powerpoint/2010/main" val="3829636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noProof="0" dirty="0"/>
              <a:t>Bedsores</a:t>
            </a:r>
            <a:r>
              <a:rPr lang="en-US" baseline="0" noProof="0" dirty="0"/>
              <a:t> are divided in</a:t>
            </a:r>
            <a:r>
              <a:rPr lang="cs-CZ" baseline="0" noProof="0" dirty="0"/>
              <a:t>to</a:t>
            </a:r>
            <a:r>
              <a:rPr lang="en-US" baseline="0" noProof="0" dirty="0"/>
              <a:t> for stages.</a:t>
            </a:r>
            <a:r>
              <a:rPr lang="cs-CZ" baseline="0" noProof="0" dirty="0"/>
              <a:t> T</a:t>
            </a:r>
            <a:r>
              <a:rPr lang="en-US" baseline="0" noProof="0" dirty="0"/>
              <a:t>he skin is red, swollen, warm and painful</a:t>
            </a:r>
            <a:r>
              <a:rPr lang="cs-CZ" baseline="0" noProof="0" dirty="0"/>
              <a:t>.</a:t>
            </a:r>
            <a:r>
              <a:rPr lang="en-US" baseline="0" noProof="0" dirty="0"/>
              <a:t> </a:t>
            </a:r>
            <a:r>
              <a:rPr lang="cs-CZ" baseline="0" noProof="0" dirty="0"/>
              <a:t> </a:t>
            </a:r>
            <a:r>
              <a:rPr lang="en-US" baseline="0" noProof="0" dirty="0"/>
              <a:t>What do you think? Which stage is the most painful?</a:t>
            </a:r>
            <a:r>
              <a:rPr lang="cs-CZ" baseline="0" noProof="0" dirty="0"/>
              <a:t> </a:t>
            </a:r>
            <a:r>
              <a:rPr lang="en-US" baseline="0" noProof="0" dirty="0"/>
              <a:t>The stage 2 is the most</a:t>
            </a:r>
            <a:r>
              <a:rPr lang="cs-CZ" baseline="0" noProof="0" dirty="0"/>
              <a:t> </a:t>
            </a:r>
            <a:r>
              <a:rPr lang="en-US" baseline="0" noProof="0" dirty="0"/>
              <a:t>painful, because the nerves still alive. In the stage 3 and 4 the nerves are damaged.</a:t>
            </a:r>
            <a:endParaRPr lang="en-US" noProof="0"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66</a:t>
            </a:fld>
            <a:endParaRPr lang="cs-CZ"/>
          </a:p>
        </p:txBody>
      </p:sp>
    </p:spTree>
    <p:extLst>
      <p:ext uri="{BB962C8B-B14F-4D97-AF65-F5344CB8AC3E}">
        <p14:creationId xmlns:p14="http://schemas.microsoft.com/office/powerpoint/2010/main" val="2271524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69</a:t>
            </a:fld>
            <a:endParaRPr lang="cs-CZ"/>
          </a:p>
        </p:txBody>
      </p:sp>
    </p:spTree>
    <p:extLst>
      <p:ext uri="{BB962C8B-B14F-4D97-AF65-F5344CB8AC3E}">
        <p14:creationId xmlns:p14="http://schemas.microsoft.com/office/powerpoint/2010/main" val="2994709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noProof="0" dirty="0"/>
              <a:t>Patient comfort depends on the bed frequency of the changes in his position. Hospital</a:t>
            </a:r>
            <a:r>
              <a:rPr lang="en-US" baseline="0" noProof="0" dirty="0"/>
              <a:t> bed must be safe and comfortable for the patient.</a:t>
            </a:r>
            <a:endParaRPr lang="en-US" noProof="0"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72</a:t>
            </a:fld>
            <a:endParaRPr lang="cs-CZ"/>
          </a:p>
        </p:txBody>
      </p:sp>
    </p:spTree>
    <p:extLst>
      <p:ext uri="{BB962C8B-B14F-4D97-AF65-F5344CB8AC3E}">
        <p14:creationId xmlns:p14="http://schemas.microsoft.com/office/powerpoint/2010/main" val="927622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ctr"/>
            <a:r>
              <a:rPr lang="en-US" noProof="0" dirty="0"/>
              <a:t>Regarding you dress code during the practice, you</a:t>
            </a:r>
            <a:r>
              <a:rPr lang="cs-CZ" noProof="0" dirty="0"/>
              <a:t> are</a:t>
            </a:r>
            <a:r>
              <a:rPr lang="en-US" noProof="0" dirty="0"/>
              <a:t> going to have wearing a T-shirt…  You must have nameplate, Who has long</a:t>
            </a:r>
            <a:r>
              <a:rPr lang="en-US" baseline="0" noProof="0" dirty="0"/>
              <a:t> hair, please make ponytail and remove all jewels from your fingers add wrist. Next, you </a:t>
            </a:r>
            <a:r>
              <a:rPr lang="cs-CZ" baseline="0" noProof="0" dirty="0"/>
              <a:t>are </a:t>
            </a:r>
            <a:r>
              <a:rPr lang="en-US" baseline="0" noProof="0" dirty="0"/>
              <a:t>going to have blue and red pen, one padlock for 2-3 people on the wardrobe. Take some money for coffee or drinks</a:t>
            </a:r>
            <a:r>
              <a:rPr lang="cs-CZ" baseline="0" noProof="0" dirty="0"/>
              <a:t>.</a:t>
            </a:r>
            <a:endParaRPr lang="en-US" noProof="0"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4</a:t>
            </a:fld>
            <a:endParaRPr lang="cs-CZ"/>
          </a:p>
        </p:txBody>
      </p:sp>
    </p:spTree>
    <p:extLst>
      <p:ext uri="{BB962C8B-B14F-4D97-AF65-F5344CB8AC3E}">
        <p14:creationId xmlns:p14="http://schemas.microsoft.com/office/powerpoint/2010/main" val="3576858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noProof="0" dirty="0"/>
              <a:t>What is the Nursing?</a:t>
            </a:r>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5</a:t>
            </a:fld>
            <a:endParaRPr lang="cs-CZ"/>
          </a:p>
        </p:txBody>
      </p:sp>
    </p:spTree>
    <p:extLst>
      <p:ext uri="{BB962C8B-B14F-4D97-AF65-F5344CB8AC3E}">
        <p14:creationId xmlns:p14="http://schemas.microsoft.com/office/powerpoint/2010/main" val="1210070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noProof="0" dirty="0"/>
              <a:t>These activities you are going to make in the hospital</a:t>
            </a:r>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7</a:t>
            </a:fld>
            <a:endParaRPr lang="cs-CZ"/>
          </a:p>
        </p:txBody>
      </p:sp>
    </p:spTree>
    <p:extLst>
      <p:ext uri="{BB962C8B-B14F-4D97-AF65-F5344CB8AC3E}">
        <p14:creationId xmlns:p14="http://schemas.microsoft.com/office/powerpoint/2010/main" val="2735886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noProof="0" dirty="0"/>
              <a:t>During</a:t>
            </a:r>
            <a:r>
              <a:rPr lang="en-US" baseline="0" noProof="0" dirty="0"/>
              <a:t> their daily activities nurse use the Nursing process</a:t>
            </a:r>
            <a:endParaRPr lang="en-US" noProof="0"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8</a:t>
            </a:fld>
            <a:endParaRPr lang="cs-CZ"/>
          </a:p>
        </p:txBody>
      </p:sp>
    </p:spTree>
    <p:extLst>
      <p:ext uri="{BB962C8B-B14F-4D97-AF65-F5344CB8AC3E}">
        <p14:creationId xmlns:p14="http://schemas.microsoft.com/office/powerpoint/2010/main" val="1914016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Nurses have a unified working practices</a:t>
            </a:r>
            <a:endParaRPr lang="cs-CZ"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9</a:t>
            </a:fld>
            <a:endParaRPr lang="cs-CZ"/>
          </a:p>
        </p:txBody>
      </p:sp>
    </p:spTree>
    <p:extLst>
      <p:ext uri="{BB962C8B-B14F-4D97-AF65-F5344CB8AC3E}">
        <p14:creationId xmlns:p14="http://schemas.microsoft.com/office/powerpoint/2010/main" val="2754119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13028">
              <a:defRPr/>
            </a:pPr>
            <a:r>
              <a:rPr lang="en-US" dirty="0"/>
              <a:t>This process consists of five phases namely: assessment, diagnosis, planning, implementation and evaluation. </a:t>
            </a:r>
            <a:endParaRPr lang="cs-CZ" dirty="0"/>
          </a:p>
          <a:p>
            <a:endParaRPr lang="cs-CZ" dirty="0"/>
          </a:p>
        </p:txBody>
      </p:sp>
      <p:sp>
        <p:nvSpPr>
          <p:cNvPr id="4" name="Zástupný symbol pro číslo snímku 3"/>
          <p:cNvSpPr>
            <a:spLocks noGrp="1"/>
          </p:cNvSpPr>
          <p:nvPr>
            <p:ph type="sldNum" sz="quarter" idx="10"/>
          </p:nvPr>
        </p:nvSpPr>
        <p:spPr/>
        <p:txBody>
          <a:bodyPr/>
          <a:lstStyle/>
          <a:p>
            <a:fld id="{D66F00CA-0635-43BA-930F-345C058EFB98}" type="slidenum">
              <a:rPr lang="cs-CZ" smtClean="0"/>
              <a:t>10</a:t>
            </a:fld>
            <a:endParaRPr lang="cs-CZ"/>
          </a:p>
        </p:txBody>
      </p:sp>
    </p:spTree>
    <p:extLst>
      <p:ext uri="{BB962C8B-B14F-4D97-AF65-F5344CB8AC3E}">
        <p14:creationId xmlns:p14="http://schemas.microsoft.com/office/powerpoint/2010/main" val="1940737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101BE6CC-59BA-4D88-B1F1-6DB7EF5164C9}" type="datetimeFigureOut">
              <a:rPr lang="cs-CZ" smtClean="0"/>
              <a:t>02.03.2020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5ECB7-7F69-42A1-85C3-B950E72C53E4}" type="slidenum">
              <a:rPr lang="cs-CZ" smtClean="0"/>
              <a:t>‹#›</a:t>
            </a:fld>
            <a:endParaRPr lang="cs-CZ"/>
          </a:p>
        </p:txBody>
      </p:sp>
    </p:spTree>
    <p:extLst>
      <p:ext uri="{BB962C8B-B14F-4D97-AF65-F5344CB8AC3E}">
        <p14:creationId xmlns:p14="http://schemas.microsoft.com/office/powerpoint/2010/main" val="3849685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01BE6CC-59BA-4D88-B1F1-6DB7EF5164C9}" type="datetimeFigureOut">
              <a:rPr lang="cs-CZ" smtClean="0"/>
              <a:t>02.03.2020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5ECB7-7F69-42A1-85C3-B950E72C53E4}" type="slidenum">
              <a:rPr lang="cs-CZ" smtClean="0"/>
              <a:t>‹#›</a:t>
            </a:fld>
            <a:endParaRPr lang="cs-CZ"/>
          </a:p>
        </p:txBody>
      </p:sp>
    </p:spTree>
    <p:extLst>
      <p:ext uri="{BB962C8B-B14F-4D97-AF65-F5344CB8AC3E}">
        <p14:creationId xmlns:p14="http://schemas.microsoft.com/office/powerpoint/2010/main" val="2149950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01BE6CC-59BA-4D88-B1F1-6DB7EF5164C9}" type="datetimeFigureOut">
              <a:rPr lang="cs-CZ" smtClean="0"/>
              <a:t>02.03.2020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5ECB7-7F69-42A1-85C3-B950E72C53E4}" type="slidenum">
              <a:rPr lang="cs-CZ" smtClean="0"/>
              <a:t>‹#›</a:t>
            </a:fld>
            <a:endParaRPr lang="cs-CZ"/>
          </a:p>
        </p:txBody>
      </p:sp>
    </p:spTree>
    <p:extLst>
      <p:ext uri="{BB962C8B-B14F-4D97-AF65-F5344CB8AC3E}">
        <p14:creationId xmlns:p14="http://schemas.microsoft.com/office/powerpoint/2010/main" val="223805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01BE6CC-59BA-4D88-B1F1-6DB7EF5164C9}" type="datetimeFigureOut">
              <a:rPr lang="cs-CZ" smtClean="0"/>
              <a:t>02.03.2020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5ECB7-7F69-42A1-85C3-B950E72C53E4}" type="slidenum">
              <a:rPr lang="cs-CZ" smtClean="0"/>
              <a:t>‹#›</a:t>
            </a:fld>
            <a:endParaRPr lang="cs-CZ"/>
          </a:p>
        </p:txBody>
      </p:sp>
    </p:spTree>
    <p:extLst>
      <p:ext uri="{BB962C8B-B14F-4D97-AF65-F5344CB8AC3E}">
        <p14:creationId xmlns:p14="http://schemas.microsoft.com/office/powerpoint/2010/main" val="2138047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101BE6CC-59BA-4D88-B1F1-6DB7EF5164C9}" type="datetimeFigureOut">
              <a:rPr lang="cs-CZ" smtClean="0"/>
              <a:t>02.03.2020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5ECB7-7F69-42A1-85C3-B950E72C53E4}" type="slidenum">
              <a:rPr lang="cs-CZ" smtClean="0"/>
              <a:t>‹#›</a:t>
            </a:fld>
            <a:endParaRPr lang="cs-CZ"/>
          </a:p>
        </p:txBody>
      </p:sp>
    </p:spTree>
    <p:extLst>
      <p:ext uri="{BB962C8B-B14F-4D97-AF65-F5344CB8AC3E}">
        <p14:creationId xmlns:p14="http://schemas.microsoft.com/office/powerpoint/2010/main" val="266861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01BE6CC-59BA-4D88-B1F1-6DB7EF5164C9}" type="datetimeFigureOut">
              <a:rPr lang="cs-CZ" smtClean="0"/>
              <a:t>02.03.2020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05ECB7-7F69-42A1-85C3-B950E72C53E4}" type="slidenum">
              <a:rPr lang="cs-CZ" smtClean="0"/>
              <a:t>‹#›</a:t>
            </a:fld>
            <a:endParaRPr lang="cs-CZ"/>
          </a:p>
        </p:txBody>
      </p:sp>
    </p:spTree>
    <p:extLst>
      <p:ext uri="{BB962C8B-B14F-4D97-AF65-F5344CB8AC3E}">
        <p14:creationId xmlns:p14="http://schemas.microsoft.com/office/powerpoint/2010/main" val="2582413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01BE6CC-59BA-4D88-B1F1-6DB7EF5164C9}" type="datetimeFigureOut">
              <a:rPr lang="cs-CZ" smtClean="0"/>
              <a:t>02.03.2020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605ECB7-7F69-42A1-85C3-B950E72C53E4}" type="slidenum">
              <a:rPr lang="cs-CZ" smtClean="0"/>
              <a:t>‹#›</a:t>
            </a:fld>
            <a:endParaRPr lang="cs-CZ"/>
          </a:p>
        </p:txBody>
      </p:sp>
    </p:spTree>
    <p:extLst>
      <p:ext uri="{BB962C8B-B14F-4D97-AF65-F5344CB8AC3E}">
        <p14:creationId xmlns:p14="http://schemas.microsoft.com/office/powerpoint/2010/main" val="3816048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101BE6CC-59BA-4D88-B1F1-6DB7EF5164C9}" type="datetimeFigureOut">
              <a:rPr lang="cs-CZ" smtClean="0"/>
              <a:t>02.03.2020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605ECB7-7F69-42A1-85C3-B950E72C53E4}" type="slidenum">
              <a:rPr lang="cs-CZ" smtClean="0"/>
              <a:t>‹#›</a:t>
            </a:fld>
            <a:endParaRPr lang="cs-CZ"/>
          </a:p>
        </p:txBody>
      </p:sp>
    </p:spTree>
    <p:extLst>
      <p:ext uri="{BB962C8B-B14F-4D97-AF65-F5344CB8AC3E}">
        <p14:creationId xmlns:p14="http://schemas.microsoft.com/office/powerpoint/2010/main" val="3468203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01BE6CC-59BA-4D88-B1F1-6DB7EF5164C9}" type="datetimeFigureOut">
              <a:rPr lang="cs-CZ" smtClean="0"/>
              <a:t>02.03.2020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605ECB7-7F69-42A1-85C3-B950E72C53E4}" type="slidenum">
              <a:rPr lang="cs-CZ" smtClean="0"/>
              <a:t>‹#›</a:t>
            </a:fld>
            <a:endParaRPr lang="cs-CZ"/>
          </a:p>
        </p:txBody>
      </p:sp>
    </p:spTree>
    <p:extLst>
      <p:ext uri="{BB962C8B-B14F-4D97-AF65-F5344CB8AC3E}">
        <p14:creationId xmlns:p14="http://schemas.microsoft.com/office/powerpoint/2010/main" val="1808278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01BE6CC-59BA-4D88-B1F1-6DB7EF5164C9}" type="datetimeFigureOut">
              <a:rPr lang="cs-CZ" smtClean="0"/>
              <a:t>02.03.2020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05ECB7-7F69-42A1-85C3-B950E72C53E4}" type="slidenum">
              <a:rPr lang="cs-CZ" smtClean="0"/>
              <a:t>‹#›</a:t>
            </a:fld>
            <a:endParaRPr lang="cs-CZ"/>
          </a:p>
        </p:txBody>
      </p:sp>
    </p:spTree>
    <p:extLst>
      <p:ext uri="{BB962C8B-B14F-4D97-AF65-F5344CB8AC3E}">
        <p14:creationId xmlns:p14="http://schemas.microsoft.com/office/powerpoint/2010/main" val="915894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01BE6CC-59BA-4D88-B1F1-6DB7EF5164C9}" type="datetimeFigureOut">
              <a:rPr lang="cs-CZ" smtClean="0"/>
              <a:t>02.03.2020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05ECB7-7F69-42A1-85C3-B950E72C53E4}" type="slidenum">
              <a:rPr lang="cs-CZ" smtClean="0"/>
              <a:t>‹#›</a:t>
            </a:fld>
            <a:endParaRPr lang="cs-CZ"/>
          </a:p>
        </p:txBody>
      </p:sp>
    </p:spTree>
    <p:extLst>
      <p:ext uri="{BB962C8B-B14F-4D97-AF65-F5344CB8AC3E}">
        <p14:creationId xmlns:p14="http://schemas.microsoft.com/office/powerpoint/2010/main" val="3210555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1BE6CC-59BA-4D88-B1F1-6DB7EF5164C9}" type="datetimeFigureOut">
              <a:rPr lang="cs-CZ" smtClean="0"/>
              <a:t>02.03.2020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5ECB7-7F69-42A1-85C3-B950E72C53E4}" type="slidenum">
              <a:rPr lang="cs-CZ" smtClean="0"/>
              <a:t>‹#›</a:t>
            </a:fld>
            <a:endParaRPr lang="cs-CZ"/>
          </a:p>
        </p:txBody>
      </p:sp>
    </p:spTree>
    <p:extLst>
      <p:ext uri="{BB962C8B-B14F-4D97-AF65-F5344CB8AC3E}">
        <p14:creationId xmlns:p14="http://schemas.microsoft.com/office/powerpoint/2010/main" val="2111500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LvRP3c5n3P8"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Nursing and </a:t>
            </a:r>
            <a:r>
              <a:rPr lang="cs-CZ" dirty="0" err="1"/>
              <a:t>communication</a:t>
            </a:r>
            <a:endParaRPr lang="cs-CZ" dirty="0"/>
          </a:p>
        </p:txBody>
      </p:sp>
      <p:sp>
        <p:nvSpPr>
          <p:cNvPr id="3" name="Podnadpis 2"/>
          <p:cNvSpPr>
            <a:spLocks noGrp="1"/>
          </p:cNvSpPr>
          <p:nvPr>
            <p:ph type="subTitle" idx="1"/>
          </p:nvPr>
        </p:nvSpPr>
        <p:spPr/>
        <p:txBody>
          <a:bodyPr/>
          <a:lstStyle/>
          <a:p>
            <a:r>
              <a:rPr lang="cs-CZ" dirty="0"/>
              <a:t>PhDr. Simona </a:t>
            </a:r>
            <a:r>
              <a:rPr lang="cs-CZ" dirty="0" err="1"/>
              <a:t>Saibertová</a:t>
            </a:r>
            <a:endParaRPr lang="cs-CZ" dirty="0"/>
          </a:p>
        </p:txBody>
      </p:sp>
    </p:spTree>
    <p:extLst>
      <p:ext uri="{BB962C8B-B14F-4D97-AF65-F5344CB8AC3E}">
        <p14:creationId xmlns:p14="http://schemas.microsoft.com/office/powerpoint/2010/main" val="3756344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Nursing</a:t>
            </a:r>
            <a:r>
              <a:rPr lang="cs-CZ" dirty="0"/>
              <a:t> </a:t>
            </a:r>
            <a:r>
              <a:rPr lang="cs-CZ" dirty="0" err="1"/>
              <a:t>process</a:t>
            </a:r>
            <a:endParaRPr lang="cs-CZ" dirty="0"/>
          </a:p>
        </p:txBody>
      </p:sp>
      <p:sp>
        <p:nvSpPr>
          <p:cNvPr id="3" name="Zástupný symbol pro obsah 2"/>
          <p:cNvSpPr>
            <a:spLocks noGrp="1"/>
          </p:cNvSpPr>
          <p:nvPr>
            <p:ph idx="1"/>
          </p:nvPr>
        </p:nvSpPr>
        <p:spPr/>
        <p:txBody>
          <a:bodyPr/>
          <a:lstStyle/>
          <a:p>
            <a:pPr marL="0" indent="0">
              <a:buNone/>
            </a:pPr>
            <a:r>
              <a:rPr lang="cs-CZ" dirty="0" err="1"/>
              <a:t>The</a:t>
            </a:r>
            <a:r>
              <a:rPr lang="cs-CZ" dirty="0"/>
              <a:t> </a:t>
            </a:r>
            <a:r>
              <a:rPr lang="cs-CZ" dirty="0" err="1"/>
              <a:t>nursing</a:t>
            </a:r>
            <a:r>
              <a:rPr lang="cs-CZ" dirty="0"/>
              <a:t> </a:t>
            </a:r>
            <a:r>
              <a:rPr lang="cs-CZ" dirty="0" err="1"/>
              <a:t>process</a:t>
            </a:r>
            <a:r>
              <a:rPr lang="cs-CZ" dirty="0"/>
              <a:t> </a:t>
            </a:r>
            <a:r>
              <a:rPr lang="cs-CZ" dirty="0" err="1"/>
              <a:t>consists</a:t>
            </a:r>
            <a:r>
              <a:rPr lang="cs-CZ" dirty="0"/>
              <a:t> </a:t>
            </a:r>
            <a:r>
              <a:rPr lang="cs-CZ" dirty="0" err="1"/>
              <a:t>of</a:t>
            </a:r>
            <a:r>
              <a:rPr lang="cs-CZ" dirty="0"/>
              <a:t> </a:t>
            </a:r>
            <a:r>
              <a:rPr lang="cs-CZ" dirty="0" err="1"/>
              <a:t>five</a:t>
            </a:r>
            <a:r>
              <a:rPr lang="cs-CZ" dirty="0"/>
              <a:t> </a:t>
            </a:r>
            <a:r>
              <a:rPr lang="cs-CZ" dirty="0" err="1"/>
              <a:t>dynamic</a:t>
            </a:r>
            <a:r>
              <a:rPr lang="cs-CZ" dirty="0"/>
              <a:t> and </a:t>
            </a:r>
            <a:r>
              <a:rPr lang="cs-CZ" dirty="0" err="1"/>
              <a:t>interrelated</a:t>
            </a:r>
            <a:r>
              <a:rPr lang="cs-CZ" dirty="0"/>
              <a:t> </a:t>
            </a:r>
            <a:r>
              <a:rPr lang="cs-CZ" dirty="0" err="1"/>
              <a:t>phases</a:t>
            </a:r>
            <a:endParaRPr lang="cs-CZ"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636912"/>
            <a:ext cx="5269992" cy="3952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6497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Assessment</a:t>
            </a:r>
            <a:endParaRPr lang="cs-CZ" dirty="0"/>
          </a:p>
        </p:txBody>
      </p:sp>
      <p:sp>
        <p:nvSpPr>
          <p:cNvPr id="3" name="Zástupný symbol pro obsah 2"/>
          <p:cNvSpPr>
            <a:spLocks noGrp="1"/>
          </p:cNvSpPr>
          <p:nvPr>
            <p:ph idx="1"/>
          </p:nvPr>
        </p:nvSpPr>
        <p:spPr>
          <a:xfrm>
            <a:off x="457200" y="1711349"/>
            <a:ext cx="8229600" cy="4525963"/>
          </a:xfrm>
        </p:spPr>
        <p:txBody>
          <a:bodyPr/>
          <a:lstStyle/>
          <a:p>
            <a:r>
              <a:rPr lang="en-US" dirty="0"/>
              <a:t>Purpose: to establish a data base</a:t>
            </a:r>
          </a:p>
          <a:p>
            <a:endParaRPr lang="en-US" dirty="0"/>
          </a:p>
          <a:p>
            <a:pPr marL="0" indent="0">
              <a:buNone/>
            </a:pPr>
            <a:r>
              <a:rPr lang="en-US" dirty="0"/>
              <a:t>Assessment = </a:t>
            </a:r>
            <a:r>
              <a:rPr lang="cs-CZ" dirty="0"/>
              <a:t>O</a:t>
            </a:r>
            <a:r>
              <a:rPr lang="en-US" dirty="0" err="1"/>
              <a:t>bservation</a:t>
            </a:r>
            <a:r>
              <a:rPr lang="en-US" dirty="0"/>
              <a:t>+ </a:t>
            </a:r>
            <a:r>
              <a:rPr lang="cs-CZ" dirty="0"/>
              <a:t>I</a:t>
            </a:r>
            <a:r>
              <a:rPr lang="en-US" dirty="0" err="1"/>
              <a:t>nterview</a:t>
            </a:r>
            <a:r>
              <a:rPr lang="en-US" dirty="0"/>
              <a:t>+</a:t>
            </a:r>
            <a:r>
              <a:rPr lang="cs-CZ" dirty="0"/>
              <a:t> </a:t>
            </a:r>
            <a:r>
              <a:rPr lang="en-US" dirty="0"/>
              <a:t>Physical</a:t>
            </a:r>
            <a:r>
              <a:rPr lang="cs-CZ" dirty="0"/>
              <a:t> </a:t>
            </a:r>
            <a:r>
              <a:rPr lang="cs-CZ" dirty="0" err="1"/>
              <a:t>Examination</a:t>
            </a:r>
            <a:endParaRPr lang="cs-CZ" dirty="0"/>
          </a:p>
          <a:p>
            <a:pPr marL="0" indent="0">
              <a:buNone/>
            </a:pPr>
            <a:endParaRPr lang="cs-CZ" dirty="0"/>
          </a:p>
          <a:p>
            <a:r>
              <a:rPr lang="cs-CZ" dirty="0"/>
              <a:t>Data are </a:t>
            </a:r>
            <a:r>
              <a:rPr lang="cs-CZ" dirty="0" err="1"/>
              <a:t>collected</a:t>
            </a:r>
            <a:r>
              <a:rPr lang="cs-CZ" dirty="0"/>
              <a:t>, </a:t>
            </a:r>
            <a:r>
              <a:rPr lang="cs-CZ" dirty="0" err="1"/>
              <a:t>organized</a:t>
            </a:r>
            <a:r>
              <a:rPr lang="cs-CZ" dirty="0"/>
              <a:t>, </a:t>
            </a:r>
            <a:r>
              <a:rPr lang="cs-CZ" dirty="0" err="1"/>
              <a:t>validated</a:t>
            </a:r>
            <a:r>
              <a:rPr lang="cs-CZ" dirty="0"/>
              <a:t>, and </a:t>
            </a:r>
            <a:r>
              <a:rPr lang="cs-CZ" dirty="0" err="1"/>
              <a:t>recorded</a:t>
            </a:r>
            <a:r>
              <a:rPr lang="cs-CZ" dirty="0"/>
              <a:t> </a:t>
            </a:r>
            <a:endParaRPr lang="en-US" dirty="0"/>
          </a:p>
        </p:txBody>
      </p:sp>
    </p:spTree>
    <p:extLst>
      <p:ext uri="{BB962C8B-B14F-4D97-AF65-F5344CB8AC3E}">
        <p14:creationId xmlns:p14="http://schemas.microsoft.com/office/powerpoint/2010/main" val="2045552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Subjective</a:t>
            </a:r>
            <a:r>
              <a:rPr lang="cs-CZ" dirty="0"/>
              <a:t> data</a:t>
            </a:r>
          </a:p>
        </p:txBody>
      </p:sp>
      <p:sp>
        <p:nvSpPr>
          <p:cNvPr id="3" name="Zástupný symbol pro obsah 2"/>
          <p:cNvSpPr>
            <a:spLocks noGrp="1"/>
          </p:cNvSpPr>
          <p:nvPr>
            <p:ph idx="1"/>
          </p:nvPr>
        </p:nvSpPr>
        <p:spPr/>
        <p:txBody>
          <a:bodyPr/>
          <a:lstStyle/>
          <a:p>
            <a:r>
              <a:rPr lang="cs-CZ" dirty="0"/>
              <a:t>Are</a:t>
            </a:r>
            <a:r>
              <a:rPr lang="en-US" dirty="0"/>
              <a:t> reported but not objectively measurable</a:t>
            </a:r>
            <a:endParaRPr lang="cs-CZ" dirty="0"/>
          </a:p>
          <a:p>
            <a:r>
              <a:rPr lang="cs-CZ" dirty="0"/>
              <a:t>Y</a:t>
            </a:r>
            <a:r>
              <a:rPr lang="en-US" dirty="0" err="1"/>
              <a:t>ou</a:t>
            </a:r>
            <a:r>
              <a:rPr lang="en-US" dirty="0"/>
              <a:t> cannot see </a:t>
            </a:r>
            <a:r>
              <a:rPr lang="cs-CZ" dirty="0" err="1"/>
              <a:t>them</a:t>
            </a:r>
            <a:endParaRPr lang="en-US" dirty="0"/>
          </a:p>
          <a:p>
            <a:r>
              <a:rPr lang="cs-CZ" dirty="0"/>
              <a:t>A</a:t>
            </a:r>
            <a:r>
              <a:rPr lang="en-US" dirty="0"/>
              <a:t>re often referred to as symptoms and represent thinks a client tells you about than you cannot observe or measure</a:t>
            </a:r>
          </a:p>
          <a:p>
            <a:pPr marL="0" indent="0">
              <a:buNone/>
            </a:pPr>
            <a:r>
              <a:rPr lang="en-US" dirty="0"/>
              <a:t>   (nausea, pain..)</a:t>
            </a:r>
          </a:p>
          <a:p>
            <a:r>
              <a:rPr lang="en-US" dirty="0"/>
              <a:t>Most subjective data will be collected during  a health history</a:t>
            </a:r>
          </a:p>
          <a:p>
            <a:pPr marL="0" indent="0">
              <a:buNone/>
            </a:pPr>
            <a:endParaRPr lang="cs-CZ" dirty="0"/>
          </a:p>
        </p:txBody>
      </p:sp>
    </p:spTree>
    <p:extLst>
      <p:ext uri="{BB962C8B-B14F-4D97-AF65-F5344CB8AC3E}">
        <p14:creationId xmlns:p14="http://schemas.microsoft.com/office/powerpoint/2010/main" val="46440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Objective</a:t>
            </a:r>
            <a:r>
              <a:rPr lang="cs-CZ" dirty="0"/>
              <a:t> data </a:t>
            </a:r>
          </a:p>
        </p:txBody>
      </p:sp>
      <p:sp>
        <p:nvSpPr>
          <p:cNvPr id="3" name="Zástupný symbol pro obsah 2"/>
          <p:cNvSpPr>
            <a:spLocks noGrp="1"/>
          </p:cNvSpPr>
          <p:nvPr>
            <p:ph idx="1"/>
          </p:nvPr>
        </p:nvSpPr>
        <p:spPr/>
        <p:txBody>
          <a:bodyPr>
            <a:normAutofit/>
          </a:bodyPr>
          <a:lstStyle/>
          <a:p>
            <a:r>
              <a:rPr lang="cs-CZ" dirty="0"/>
              <a:t>Are </a:t>
            </a:r>
            <a:r>
              <a:rPr lang="en-US" dirty="0"/>
              <a:t>measurable</a:t>
            </a:r>
          </a:p>
          <a:p>
            <a:r>
              <a:rPr lang="en-US" dirty="0"/>
              <a:t>Are often referred to as signs</a:t>
            </a:r>
          </a:p>
          <a:p>
            <a:pPr marL="0" indent="0">
              <a:buNone/>
            </a:pPr>
            <a:r>
              <a:rPr lang="en-US" dirty="0"/>
              <a:t>These signs can be measured , seen, heard, felt or smelled and are often collected during a physical exam</a:t>
            </a:r>
            <a:r>
              <a:rPr lang="cs-CZ" dirty="0"/>
              <a:t>.</a:t>
            </a:r>
          </a:p>
          <a:p>
            <a:pPr marL="0" indent="0">
              <a:buNone/>
            </a:pPr>
            <a:endParaRPr lang="cs-CZ" dirty="0"/>
          </a:p>
        </p:txBody>
      </p:sp>
    </p:spTree>
    <p:extLst>
      <p:ext uri="{BB962C8B-B14F-4D97-AF65-F5344CB8AC3E}">
        <p14:creationId xmlns:p14="http://schemas.microsoft.com/office/powerpoint/2010/main" val="3585295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Subjective</a:t>
            </a:r>
            <a:r>
              <a:rPr lang="cs-CZ" dirty="0"/>
              <a:t>/</a:t>
            </a:r>
            <a:r>
              <a:rPr lang="cs-CZ" dirty="0" err="1"/>
              <a:t>objective</a:t>
            </a:r>
            <a:r>
              <a:rPr lang="cs-CZ" dirty="0"/>
              <a:t> data</a:t>
            </a:r>
          </a:p>
        </p:txBody>
      </p:sp>
      <p:sp>
        <p:nvSpPr>
          <p:cNvPr id="3" name="Zástupný symbol pro obsah 2"/>
          <p:cNvSpPr>
            <a:spLocks noGrp="1"/>
          </p:cNvSpPr>
          <p:nvPr>
            <p:ph idx="1"/>
          </p:nvPr>
        </p:nvSpPr>
        <p:spPr/>
        <p:txBody>
          <a:bodyPr/>
          <a:lstStyle/>
          <a:p>
            <a:r>
              <a:rPr lang="cs-CZ" dirty="0" err="1"/>
              <a:t>Headache</a:t>
            </a:r>
            <a:r>
              <a:rPr lang="cs-CZ" dirty="0"/>
              <a:t>			</a:t>
            </a:r>
            <a:r>
              <a:rPr lang="cs-CZ" dirty="0" err="1"/>
              <a:t>subjective</a:t>
            </a:r>
            <a:r>
              <a:rPr lang="cs-CZ" dirty="0"/>
              <a:t> data</a:t>
            </a:r>
          </a:p>
          <a:p>
            <a:r>
              <a:rPr lang="cs-CZ" dirty="0" err="1"/>
              <a:t>Cough</a:t>
            </a:r>
            <a:r>
              <a:rPr lang="cs-CZ" dirty="0"/>
              <a:t>            </a:t>
            </a:r>
          </a:p>
          <a:p>
            <a:r>
              <a:rPr lang="cs-CZ" dirty="0" err="1"/>
              <a:t>Nausea</a:t>
            </a:r>
            <a:r>
              <a:rPr lang="cs-CZ" dirty="0"/>
              <a:t>                                 </a:t>
            </a:r>
            <a:r>
              <a:rPr lang="cs-CZ" dirty="0" err="1"/>
              <a:t>objective</a:t>
            </a:r>
            <a:r>
              <a:rPr lang="cs-CZ" dirty="0"/>
              <a:t> data</a:t>
            </a:r>
          </a:p>
          <a:p>
            <a:r>
              <a:rPr lang="cs-CZ" dirty="0"/>
              <a:t>Vomit</a:t>
            </a:r>
          </a:p>
          <a:p>
            <a:r>
              <a:rPr lang="cs-CZ" dirty="0" err="1"/>
              <a:t>Itchy</a:t>
            </a:r>
            <a:r>
              <a:rPr lang="cs-CZ" dirty="0"/>
              <a:t> skin</a:t>
            </a:r>
          </a:p>
          <a:p>
            <a:r>
              <a:rPr lang="cs-CZ" dirty="0" err="1"/>
              <a:t>Sore</a:t>
            </a:r>
            <a:r>
              <a:rPr lang="cs-CZ" dirty="0"/>
              <a:t> </a:t>
            </a:r>
            <a:r>
              <a:rPr lang="cs-CZ" dirty="0" err="1"/>
              <a:t>throat</a:t>
            </a:r>
            <a:endParaRPr lang="cs-CZ" dirty="0"/>
          </a:p>
          <a:p>
            <a:r>
              <a:rPr lang="cs-CZ" dirty="0" err="1"/>
              <a:t>Rash</a:t>
            </a:r>
            <a:r>
              <a:rPr lang="cs-CZ" dirty="0"/>
              <a:t> on </a:t>
            </a:r>
            <a:r>
              <a:rPr lang="cs-CZ" dirty="0" err="1"/>
              <a:t>the</a:t>
            </a:r>
            <a:r>
              <a:rPr lang="cs-CZ" dirty="0"/>
              <a:t> skin</a:t>
            </a:r>
          </a:p>
        </p:txBody>
      </p:sp>
      <p:cxnSp>
        <p:nvCxnSpPr>
          <p:cNvPr id="5" name="Přímá spojnice se šipkou 4"/>
          <p:cNvCxnSpPr/>
          <p:nvPr/>
        </p:nvCxnSpPr>
        <p:spPr>
          <a:xfrm flipH="1">
            <a:off x="2663788" y="1916832"/>
            <a:ext cx="230425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p:cNvCxnSpPr/>
          <p:nvPr/>
        </p:nvCxnSpPr>
        <p:spPr>
          <a:xfrm flipH="1">
            <a:off x="2267744" y="2060848"/>
            <a:ext cx="2736304" cy="10081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flipH="1">
            <a:off x="2555776" y="2132856"/>
            <a:ext cx="2520280" cy="20882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flipH="1">
            <a:off x="2825008" y="2225725"/>
            <a:ext cx="2431068" cy="26074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H="1" flipV="1">
            <a:off x="2195736" y="2564904"/>
            <a:ext cx="2845913" cy="5040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p:nvPr/>
        </p:nvCxnSpPr>
        <p:spPr>
          <a:xfrm flipH="1">
            <a:off x="2051720" y="3212975"/>
            <a:ext cx="2989929" cy="4320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H="1">
            <a:off x="3635897" y="3251522"/>
            <a:ext cx="1440159" cy="21970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6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Diagnosis</a:t>
            </a:r>
            <a:r>
              <a:rPr lang="cs-CZ" dirty="0"/>
              <a:t> – second step</a:t>
            </a:r>
          </a:p>
        </p:txBody>
      </p:sp>
      <p:sp>
        <p:nvSpPr>
          <p:cNvPr id="3" name="Zástupný symbol pro obsah 2"/>
          <p:cNvSpPr>
            <a:spLocks noGrp="1"/>
          </p:cNvSpPr>
          <p:nvPr>
            <p:ph idx="1"/>
          </p:nvPr>
        </p:nvSpPr>
        <p:spPr>
          <a:xfrm>
            <a:off x="457200" y="1711349"/>
            <a:ext cx="8229600" cy="4525963"/>
          </a:xfrm>
        </p:spPr>
        <p:txBody>
          <a:bodyPr/>
          <a:lstStyle/>
          <a:p>
            <a:r>
              <a:rPr lang="en-US" dirty="0"/>
              <a:t>Nursing diagnoses determine  the client´s response or problem related to an illness or situation</a:t>
            </a:r>
            <a:endParaRPr lang="cs-CZ" dirty="0"/>
          </a:p>
          <a:p>
            <a:r>
              <a:rPr lang="en-US" dirty="0"/>
              <a:t>Formulating a clear diagnosis help</a:t>
            </a:r>
            <a:r>
              <a:rPr lang="cs-CZ" dirty="0"/>
              <a:t>s</a:t>
            </a:r>
            <a:r>
              <a:rPr lang="en-US" dirty="0"/>
              <a:t> communication among team members.</a:t>
            </a:r>
          </a:p>
          <a:p>
            <a:r>
              <a:rPr lang="en-US" dirty="0"/>
              <a:t>Nurses cannot make a medical diagnosis like Asthma or Myocardial infarction.</a:t>
            </a:r>
          </a:p>
        </p:txBody>
      </p:sp>
    </p:spTree>
    <p:extLst>
      <p:ext uri="{BB962C8B-B14F-4D97-AF65-F5344CB8AC3E}">
        <p14:creationId xmlns:p14="http://schemas.microsoft.com/office/powerpoint/2010/main" val="656048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Nursing</a:t>
            </a:r>
            <a:r>
              <a:rPr lang="cs-CZ" dirty="0"/>
              <a:t> </a:t>
            </a:r>
            <a:r>
              <a:rPr lang="cs-CZ" dirty="0" err="1"/>
              <a:t>diagnosis</a:t>
            </a:r>
            <a:endParaRPr lang="cs-CZ" dirty="0"/>
          </a:p>
        </p:txBody>
      </p:sp>
      <p:sp>
        <p:nvSpPr>
          <p:cNvPr id="3" name="Zástupný symbol pro obsah 2"/>
          <p:cNvSpPr>
            <a:spLocks noGrp="1"/>
          </p:cNvSpPr>
          <p:nvPr>
            <p:ph idx="1"/>
          </p:nvPr>
        </p:nvSpPr>
        <p:spPr/>
        <p:txBody>
          <a:bodyPr/>
          <a:lstStyle/>
          <a:p>
            <a:r>
              <a:rPr lang="en-US" dirty="0"/>
              <a:t>Actual diagnosis – is a statement about  a health problem that the client has, and could benefit from nursing care</a:t>
            </a:r>
            <a:r>
              <a:rPr lang="cs-CZ" dirty="0"/>
              <a:t> (</a:t>
            </a:r>
            <a:r>
              <a:rPr lang="en-US" dirty="0"/>
              <a:t>pain</a:t>
            </a:r>
            <a:r>
              <a:rPr lang="cs-CZ" dirty="0"/>
              <a:t>, </a:t>
            </a:r>
            <a:r>
              <a:rPr lang="en-US" dirty="0"/>
              <a:t>hypothermia</a:t>
            </a:r>
            <a:r>
              <a:rPr lang="cs-CZ" dirty="0"/>
              <a:t>)</a:t>
            </a:r>
            <a:endParaRPr lang="en-US" dirty="0"/>
          </a:p>
          <a:p>
            <a:r>
              <a:rPr lang="en-US" dirty="0"/>
              <a:t>A risk diagnosis – is a statement about a health problem that the client </a:t>
            </a:r>
            <a:r>
              <a:rPr lang="cs-CZ" dirty="0" err="1"/>
              <a:t>hasn´t</a:t>
            </a:r>
            <a:r>
              <a:rPr lang="cs-CZ" dirty="0"/>
              <a:t> had </a:t>
            </a:r>
            <a:r>
              <a:rPr lang="en-US" dirty="0"/>
              <a:t>yet, but comprise potential or likely risk factors in which a patient is vulnerable to</a:t>
            </a:r>
            <a:r>
              <a:rPr lang="cs-CZ" dirty="0"/>
              <a:t> (</a:t>
            </a:r>
            <a:r>
              <a:rPr lang="cs-CZ" dirty="0" err="1"/>
              <a:t>at</a:t>
            </a:r>
            <a:r>
              <a:rPr lang="cs-CZ" dirty="0"/>
              <a:t> risk </a:t>
            </a:r>
            <a:r>
              <a:rPr lang="en-US" dirty="0"/>
              <a:t>for infection)</a:t>
            </a:r>
          </a:p>
        </p:txBody>
      </p:sp>
    </p:spTree>
    <p:extLst>
      <p:ext uri="{BB962C8B-B14F-4D97-AF65-F5344CB8AC3E}">
        <p14:creationId xmlns:p14="http://schemas.microsoft.com/office/powerpoint/2010/main" val="2414434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a:t>Comparison of selected  nursing and medical diagnoses </a:t>
            </a:r>
          </a:p>
        </p:txBody>
      </p:sp>
      <p:sp>
        <p:nvSpPr>
          <p:cNvPr id="3" name="Zástupný symbol pro obsah 2"/>
          <p:cNvSpPr>
            <a:spLocks noGrp="1"/>
          </p:cNvSpPr>
          <p:nvPr>
            <p:ph sz="half" idx="1"/>
          </p:nvPr>
        </p:nvSpPr>
        <p:spPr>
          <a:xfrm>
            <a:off x="457200" y="1569403"/>
            <a:ext cx="4038600" cy="4525963"/>
          </a:xfrm>
        </p:spPr>
        <p:txBody>
          <a:bodyPr>
            <a:normAutofit/>
          </a:bodyPr>
          <a:lstStyle/>
          <a:p>
            <a:pPr marL="0" indent="0">
              <a:buNone/>
            </a:pPr>
            <a:r>
              <a:rPr lang="en-US" sz="2400" dirty="0"/>
              <a:t>	Nursing</a:t>
            </a:r>
          </a:p>
          <a:p>
            <a:r>
              <a:rPr lang="en-US" sz="2400" dirty="0"/>
              <a:t>Ineffective Breathing </a:t>
            </a:r>
            <a:r>
              <a:rPr lang="cs-CZ" sz="2400" dirty="0"/>
              <a:t>P</a:t>
            </a:r>
            <a:r>
              <a:rPr lang="en-US" sz="2400" dirty="0"/>
              <a:t>at</a:t>
            </a:r>
            <a:r>
              <a:rPr lang="cs-CZ" sz="2400" dirty="0"/>
              <a:t>t</a:t>
            </a:r>
            <a:r>
              <a:rPr lang="en-US" sz="2400" dirty="0"/>
              <a:t>ern</a:t>
            </a:r>
          </a:p>
          <a:p>
            <a:r>
              <a:rPr lang="en-US" sz="2400" dirty="0"/>
              <a:t>Activity intolerance</a:t>
            </a:r>
          </a:p>
          <a:p>
            <a:r>
              <a:rPr lang="en-US" sz="2400" dirty="0"/>
              <a:t>Acute pain</a:t>
            </a:r>
          </a:p>
          <a:p>
            <a:r>
              <a:rPr lang="en-US" sz="2400" dirty="0"/>
              <a:t>Body image disturbance</a:t>
            </a:r>
          </a:p>
          <a:p>
            <a:r>
              <a:rPr lang="en-US" sz="2400" dirty="0"/>
              <a:t>Risk of Altered Body</a:t>
            </a:r>
            <a:r>
              <a:rPr lang="cs-CZ" sz="2400" dirty="0"/>
              <a:t> </a:t>
            </a:r>
            <a:r>
              <a:rPr lang="en-US" sz="2400" dirty="0"/>
              <a:t>Temperature</a:t>
            </a:r>
          </a:p>
        </p:txBody>
      </p:sp>
      <p:sp>
        <p:nvSpPr>
          <p:cNvPr id="4" name="Zástupný symbol pro obsah 3"/>
          <p:cNvSpPr>
            <a:spLocks noGrp="1"/>
          </p:cNvSpPr>
          <p:nvPr>
            <p:ph sz="half" idx="2"/>
          </p:nvPr>
        </p:nvSpPr>
        <p:spPr>
          <a:xfrm>
            <a:off x="4660154" y="1600200"/>
            <a:ext cx="4038600" cy="4525963"/>
          </a:xfrm>
        </p:spPr>
        <p:txBody>
          <a:bodyPr>
            <a:normAutofit/>
          </a:bodyPr>
          <a:lstStyle/>
          <a:p>
            <a:pPr marL="0" indent="0">
              <a:buNone/>
            </a:pPr>
            <a:r>
              <a:rPr lang="en-US" sz="2400" dirty="0"/>
              <a:t>	Medical</a:t>
            </a:r>
          </a:p>
          <a:p>
            <a:r>
              <a:rPr lang="en-US" sz="2400" dirty="0"/>
              <a:t>Chronic Obstructive Pulmonary Disease</a:t>
            </a:r>
          </a:p>
          <a:p>
            <a:r>
              <a:rPr lang="en-US" sz="2400" dirty="0"/>
              <a:t>Cerebrovascular Accident</a:t>
            </a:r>
          </a:p>
          <a:p>
            <a:r>
              <a:rPr lang="en-US" sz="2400" dirty="0"/>
              <a:t>Appendectomy</a:t>
            </a:r>
          </a:p>
          <a:p>
            <a:r>
              <a:rPr lang="en-US" sz="2400" dirty="0"/>
              <a:t>Amputation</a:t>
            </a:r>
          </a:p>
          <a:p>
            <a:r>
              <a:rPr lang="en-US" sz="2400" dirty="0"/>
              <a:t>Strep Throat</a:t>
            </a:r>
          </a:p>
        </p:txBody>
      </p:sp>
    </p:spTree>
    <p:extLst>
      <p:ext uri="{BB962C8B-B14F-4D97-AF65-F5344CB8AC3E}">
        <p14:creationId xmlns:p14="http://schemas.microsoft.com/office/powerpoint/2010/main" val="2398274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Nursing</a:t>
            </a:r>
            <a:r>
              <a:rPr lang="cs-CZ" dirty="0"/>
              <a:t> </a:t>
            </a:r>
            <a:r>
              <a:rPr lang="cs-CZ" dirty="0" err="1"/>
              <a:t>planning</a:t>
            </a:r>
            <a:r>
              <a:rPr lang="cs-CZ" dirty="0"/>
              <a:t> – </a:t>
            </a:r>
            <a:r>
              <a:rPr lang="cs-CZ" dirty="0" err="1"/>
              <a:t>third</a:t>
            </a:r>
            <a:r>
              <a:rPr lang="cs-CZ" dirty="0"/>
              <a:t> step</a:t>
            </a:r>
          </a:p>
        </p:txBody>
      </p:sp>
      <p:sp>
        <p:nvSpPr>
          <p:cNvPr id="3" name="Zástupný symbol pro obsah 2"/>
          <p:cNvSpPr>
            <a:spLocks noGrp="1"/>
          </p:cNvSpPr>
          <p:nvPr>
            <p:ph idx="1"/>
          </p:nvPr>
        </p:nvSpPr>
        <p:spPr/>
        <p:txBody>
          <a:bodyPr>
            <a:normAutofit fontScale="92500"/>
          </a:bodyPr>
          <a:lstStyle/>
          <a:p>
            <a:pPr marL="0" indent="0">
              <a:buNone/>
            </a:pPr>
            <a:r>
              <a:rPr lang="en-US" b="1" dirty="0">
                <a:solidFill>
                  <a:srgbClr val="FF0000"/>
                </a:solidFill>
              </a:rPr>
              <a:t>1) Establishing priorities </a:t>
            </a:r>
            <a:r>
              <a:rPr lang="en-US" dirty="0"/>
              <a:t>– the nurse examines  the client</a:t>
            </a:r>
            <a:r>
              <a:rPr lang="cs-CZ" dirty="0"/>
              <a:t>´</a:t>
            </a:r>
            <a:r>
              <a:rPr lang="en-US" dirty="0"/>
              <a:t>s nursing diagnoses and ranks them in order of physiological or psychological importance.</a:t>
            </a:r>
          </a:p>
          <a:p>
            <a:pPr marL="0" indent="0">
              <a:buNone/>
            </a:pPr>
            <a:r>
              <a:rPr lang="en-US" b="1" dirty="0">
                <a:solidFill>
                  <a:srgbClr val="FF0000"/>
                </a:solidFill>
              </a:rPr>
              <a:t>2) Setting goals </a:t>
            </a:r>
            <a:r>
              <a:rPr lang="en-US" dirty="0"/>
              <a:t>– short term</a:t>
            </a:r>
            <a:r>
              <a:rPr lang="cs-CZ" dirty="0"/>
              <a:t> (</a:t>
            </a:r>
            <a:r>
              <a:rPr lang="en-US" dirty="0"/>
              <a:t>can be met fairly and qu</a:t>
            </a:r>
            <a:r>
              <a:rPr lang="cs-CZ" dirty="0"/>
              <a:t>i</a:t>
            </a:r>
            <a:r>
              <a:rPr lang="en-US" dirty="0"/>
              <a:t>ckly</a:t>
            </a:r>
            <a:r>
              <a:rPr lang="cs-CZ" dirty="0"/>
              <a:t>)</a:t>
            </a:r>
            <a:r>
              <a:rPr lang="en-US" dirty="0"/>
              <a:t>, long term</a:t>
            </a:r>
            <a:r>
              <a:rPr lang="cs-CZ" dirty="0"/>
              <a:t> (</a:t>
            </a:r>
            <a:r>
              <a:rPr lang="en-US" dirty="0"/>
              <a:t>cover a long time </a:t>
            </a:r>
            <a:r>
              <a:rPr lang="cs-CZ" dirty="0"/>
              <a:t>period)</a:t>
            </a:r>
            <a:endParaRPr lang="en-US" dirty="0"/>
          </a:p>
          <a:p>
            <a:pPr marL="0" indent="0">
              <a:buNone/>
            </a:pPr>
            <a:r>
              <a:rPr lang="en-US" b="1" dirty="0">
                <a:solidFill>
                  <a:srgbClr val="FF0000"/>
                </a:solidFill>
              </a:rPr>
              <a:t>3) Developing expected  outcomes </a:t>
            </a:r>
            <a:r>
              <a:rPr lang="en-US" dirty="0"/>
              <a:t>– expected outcomes define when a patient goal has been met and assist in evaluating the extent to which the Nursing diagnosis has been resolved.</a:t>
            </a:r>
          </a:p>
        </p:txBody>
      </p:sp>
    </p:spTree>
    <p:extLst>
      <p:ext uri="{BB962C8B-B14F-4D97-AF65-F5344CB8AC3E}">
        <p14:creationId xmlns:p14="http://schemas.microsoft.com/office/powerpoint/2010/main" val="2696157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Planning</a:t>
            </a:r>
            <a:endParaRPr lang="cs-CZ" dirty="0"/>
          </a:p>
        </p:txBody>
      </p:sp>
      <p:sp>
        <p:nvSpPr>
          <p:cNvPr id="3" name="Zástupný symbol pro obsah 2"/>
          <p:cNvSpPr>
            <a:spLocks noGrp="1"/>
          </p:cNvSpPr>
          <p:nvPr>
            <p:ph idx="1"/>
          </p:nvPr>
        </p:nvSpPr>
        <p:spPr/>
        <p:txBody>
          <a:bodyPr/>
          <a:lstStyle/>
          <a:p>
            <a:pPr marL="0" indent="0">
              <a:buNone/>
            </a:pPr>
            <a:r>
              <a:rPr lang="en-US" dirty="0">
                <a:solidFill>
                  <a:srgbClr val="FF0000"/>
                </a:solidFill>
              </a:rPr>
              <a:t>Goal</a:t>
            </a:r>
            <a:r>
              <a:rPr lang="cs-CZ" dirty="0">
                <a:solidFill>
                  <a:srgbClr val="FF0000"/>
                </a:solidFill>
              </a:rPr>
              <a:t>: </a:t>
            </a:r>
            <a:r>
              <a:rPr lang="en-US" dirty="0"/>
              <a:t>lung will remain clear postoperatively</a:t>
            </a:r>
            <a:endParaRPr lang="cs-CZ" dirty="0"/>
          </a:p>
          <a:p>
            <a:pPr marL="0" indent="0">
              <a:buNone/>
            </a:pPr>
            <a:endParaRPr lang="cs-CZ" dirty="0"/>
          </a:p>
          <a:p>
            <a:pPr marL="0" indent="0">
              <a:buNone/>
            </a:pPr>
            <a:r>
              <a:rPr lang="en-US" dirty="0">
                <a:solidFill>
                  <a:srgbClr val="FF0000"/>
                </a:solidFill>
              </a:rPr>
              <a:t>Expected</a:t>
            </a:r>
            <a:r>
              <a:rPr lang="cs-CZ" dirty="0">
                <a:solidFill>
                  <a:srgbClr val="FF0000"/>
                </a:solidFill>
              </a:rPr>
              <a:t> </a:t>
            </a:r>
            <a:r>
              <a:rPr lang="en-US" dirty="0">
                <a:solidFill>
                  <a:srgbClr val="FF0000"/>
                </a:solidFill>
              </a:rPr>
              <a:t>outcomes:</a:t>
            </a:r>
          </a:p>
          <a:p>
            <a:r>
              <a:rPr lang="en-US" dirty="0"/>
              <a:t>The sputum will remain white</a:t>
            </a:r>
          </a:p>
          <a:p>
            <a:r>
              <a:rPr lang="en-US" dirty="0"/>
              <a:t>The patient will remain afebrile</a:t>
            </a:r>
          </a:p>
          <a:p>
            <a:r>
              <a:rPr lang="en-US" dirty="0"/>
              <a:t>The lungs will be clear to auscultation </a:t>
            </a:r>
          </a:p>
        </p:txBody>
      </p:sp>
    </p:spTree>
    <p:extLst>
      <p:ext uri="{BB962C8B-B14F-4D97-AF65-F5344CB8AC3E}">
        <p14:creationId xmlns:p14="http://schemas.microsoft.com/office/powerpoint/2010/main" val="4009349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This</a:t>
            </a:r>
            <a:r>
              <a:rPr lang="cs-CZ" dirty="0"/>
              <a:t> </a:t>
            </a:r>
            <a:r>
              <a:rPr lang="cs-CZ" dirty="0" err="1"/>
              <a:t>subject</a:t>
            </a:r>
            <a:r>
              <a:rPr lang="cs-CZ" dirty="0"/>
              <a:t> has </a:t>
            </a:r>
            <a:r>
              <a:rPr lang="cs-CZ" dirty="0" err="1"/>
              <a:t>three</a:t>
            </a:r>
            <a:r>
              <a:rPr lang="cs-CZ" dirty="0"/>
              <a:t> </a:t>
            </a:r>
            <a:r>
              <a:rPr lang="cs-CZ" dirty="0" err="1"/>
              <a:t>main</a:t>
            </a:r>
            <a:r>
              <a:rPr lang="cs-CZ" dirty="0"/>
              <a:t> </a:t>
            </a:r>
            <a:r>
              <a:rPr lang="cs-CZ" dirty="0" err="1"/>
              <a:t>parts</a:t>
            </a:r>
            <a:endParaRPr lang="cs-CZ" dirty="0"/>
          </a:p>
        </p:txBody>
      </p:sp>
      <p:sp>
        <p:nvSpPr>
          <p:cNvPr id="3" name="Zástupný symbol pro obsah 2"/>
          <p:cNvSpPr>
            <a:spLocks noGrp="1"/>
          </p:cNvSpPr>
          <p:nvPr>
            <p:ph idx="1"/>
          </p:nvPr>
        </p:nvSpPr>
        <p:spPr/>
        <p:txBody>
          <a:bodyPr>
            <a:normAutofit fontScale="92500"/>
          </a:bodyPr>
          <a:lstStyle/>
          <a:p>
            <a:pPr>
              <a:buFont typeface="Wingdings" pitchFamily="2" charset="2"/>
              <a:buChar char="Ø"/>
            </a:pPr>
            <a:r>
              <a:rPr lang="cs-CZ" dirty="0" err="1"/>
              <a:t>Theoretical</a:t>
            </a:r>
            <a:r>
              <a:rPr lang="cs-CZ" dirty="0"/>
              <a:t> </a:t>
            </a:r>
            <a:r>
              <a:rPr lang="cs-CZ" dirty="0" err="1"/>
              <a:t>lessons</a:t>
            </a:r>
            <a:r>
              <a:rPr lang="cs-CZ" dirty="0"/>
              <a:t> – Nursing – 4 </a:t>
            </a:r>
            <a:r>
              <a:rPr lang="cs-CZ" dirty="0" err="1"/>
              <a:t>hours</a:t>
            </a:r>
            <a:r>
              <a:rPr lang="cs-CZ" dirty="0"/>
              <a:t>  </a:t>
            </a:r>
          </a:p>
          <a:p>
            <a:pPr marL="0" indent="0">
              <a:buNone/>
            </a:pPr>
            <a:r>
              <a:rPr lang="cs-CZ" dirty="0"/>
              <a:t>    PhDr. Simona </a:t>
            </a:r>
            <a:r>
              <a:rPr lang="cs-CZ" dirty="0" err="1"/>
              <a:t>Saibertová</a:t>
            </a:r>
            <a:endParaRPr lang="cs-CZ" dirty="0"/>
          </a:p>
          <a:p>
            <a:pPr marL="0" indent="0">
              <a:buNone/>
            </a:pPr>
            <a:endParaRPr lang="cs-CZ" dirty="0"/>
          </a:p>
          <a:p>
            <a:pPr>
              <a:buFont typeface="Wingdings" pitchFamily="2" charset="2"/>
              <a:buChar char="Ø"/>
            </a:pPr>
            <a:r>
              <a:rPr lang="cs-CZ" dirty="0" err="1"/>
              <a:t>Theoretical</a:t>
            </a:r>
            <a:r>
              <a:rPr lang="cs-CZ" dirty="0"/>
              <a:t> </a:t>
            </a:r>
            <a:r>
              <a:rPr lang="cs-CZ" dirty="0" err="1"/>
              <a:t>lessons</a:t>
            </a:r>
            <a:r>
              <a:rPr lang="cs-CZ" dirty="0"/>
              <a:t> – </a:t>
            </a:r>
            <a:r>
              <a:rPr lang="cs-CZ" dirty="0" err="1"/>
              <a:t>Communication</a:t>
            </a:r>
            <a:r>
              <a:rPr lang="cs-CZ" dirty="0"/>
              <a:t> – 3 </a:t>
            </a:r>
            <a:r>
              <a:rPr lang="cs-CZ" dirty="0" err="1"/>
              <a:t>hours</a:t>
            </a:r>
            <a:endParaRPr lang="cs-CZ" dirty="0"/>
          </a:p>
          <a:p>
            <a:pPr marL="0" indent="0">
              <a:buNone/>
            </a:pPr>
            <a:r>
              <a:rPr lang="cs-CZ"/>
              <a:t>    </a:t>
            </a:r>
            <a:r>
              <a:rPr lang="en-GB"/>
              <a:t>Prof</a:t>
            </a:r>
            <a:r>
              <a:rPr lang="cs-CZ" dirty="0"/>
              <a:t>. Andrea </a:t>
            </a:r>
            <a:r>
              <a:rPr lang="en-GB" dirty="0" err="1"/>
              <a:t>Pokorná</a:t>
            </a:r>
            <a:r>
              <a:rPr lang="cs-CZ" dirty="0"/>
              <a:t> – </a:t>
            </a:r>
            <a:r>
              <a:rPr lang="cs-CZ" dirty="0" err="1"/>
              <a:t>Thursday</a:t>
            </a:r>
            <a:endParaRPr lang="cs-CZ" dirty="0"/>
          </a:p>
          <a:p>
            <a:pPr marL="0" indent="0">
              <a:buNone/>
            </a:pPr>
            <a:endParaRPr lang="cs-CZ" dirty="0"/>
          </a:p>
          <a:p>
            <a:r>
              <a:rPr lang="cs-CZ" dirty="0" err="1"/>
              <a:t>Practical</a:t>
            </a:r>
            <a:r>
              <a:rPr lang="cs-CZ" dirty="0"/>
              <a:t> </a:t>
            </a:r>
            <a:r>
              <a:rPr lang="cs-CZ" dirty="0" err="1"/>
              <a:t>lessons</a:t>
            </a:r>
            <a:r>
              <a:rPr lang="cs-CZ" dirty="0"/>
              <a:t> – </a:t>
            </a:r>
            <a:r>
              <a:rPr lang="cs-CZ" dirty="0" err="1"/>
              <a:t>practice</a:t>
            </a:r>
            <a:r>
              <a:rPr lang="cs-CZ" dirty="0"/>
              <a:t> in </a:t>
            </a:r>
            <a:r>
              <a:rPr lang="cs-CZ" dirty="0" err="1"/>
              <a:t>the</a:t>
            </a:r>
            <a:r>
              <a:rPr lang="cs-CZ" dirty="0"/>
              <a:t> </a:t>
            </a:r>
            <a:r>
              <a:rPr lang="cs-CZ" dirty="0" err="1"/>
              <a:t>hospital</a:t>
            </a:r>
            <a:r>
              <a:rPr lang="cs-CZ" dirty="0"/>
              <a:t> – 2x 4 </a:t>
            </a:r>
            <a:r>
              <a:rPr lang="cs-CZ" dirty="0" err="1"/>
              <a:t>hours</a:t>
            </a:r>
            <a:r>
              <a:rPr lang="cs-CZ" dirty="0"/>
              <a:t> – </a:t>
            </a:r>
            <a:r>
              <a:rPr lang="cs-CZ" b="1" dirty="0" err="1">
                <a:solidFill>
                  <a:srgbClr val="FF0000"/>
                </a:solidFill>
              </a:rPr>
              <a:t>The</a:t>
            </a:r>
            <a:r>
              <a:rPr lang="cs-CZ" b="1" dirty="0">
                <a:solidFill>
                  <a:srgbClr val="FF0000"/>
                </a:solidFill>
              </a:rPr>
              <a:t> University </a:t>
            </a:r>
            <a:r>
              <a:rPr lang="cs-CZ" b="1" dirty="0" err="1">
                <a:solidFill>
                  <a:srgbClr val="FF0000"/>
                </a:solidFill>
              </a:rPr>
              <a:t>Hospital</a:t>
            </a:r>
            <a:r>
              <a:rPr lang="cs-CZ" b="1" dirty="0">
                <a:solidFill>
                  <a:srgbClr val="FF0000"/>
                </a:solidFill>
              </a:rPr>
              <a:t> Brno </a:t>
            </a:r>
            <a:endParaRPr lang="cs-CZ" dirty="0">
              <a:solidFill>
                <a:srgbClr val="FF0000"/>
              </a:solidFill>
            </a:endParaRPr>
          </a:p>
        </p:txBody>
      </p:sp>
    </p:spTree>
    <p:extLst>
      <p:ext uri="{BB962C8B-B14F-4D97-AF65-F5344CB8AC3E}">
        <p14:creationId xmlns:p14="http://schemas.microsoft.com/office/powerpoint/2010/main" val="523980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Implementation – fourth step</a:t>
            </a:r>
          </a:p>
        </p:txBody>
      </p:sp>
      <p:sp>
        <p:nvSpPr>
          <p:cNvPr id="3" name="Zástupný symbol pro obsah 2"/>
          <p:cNvSpPr>
            <a:spLocks noGrp="1"/>
          </p:cNvSpPr>
          <p:nvPr>
            <p:ph idx="1"/>
          </p:nvPr>
        </p:nvSpPr>
        <p:spPr/>
        <p:txBody>
          <a:bodyPr/>
          <a:lstStyle/>
          <a:p>
            <a:r>
              <a:rPr lang="en-US" dirty="0"/>
              <a:t>To implement the care plan successful</a:t>
            </a:r>
            <a:r>
              <a:rPr lang="cs-CZ" dirty="0"/>
              <a:t>l</a:t>
            </a:r>
            <a:r>
              <a:rPr lang="en-US" dirty="0"/>
              <a:t>y, nurses need cognitive, interpersonal, and technical skills. These skills are distinct from one another.</a:t>
            </a:r>
          </a:p>
          <a:p>
            <a:r>
              <a:rPr lang="en-US" dirty="0"/>
              <a:t>The nurse complete</a:t>
            </a:r>
            <a:r>
              <a:rPr lang="cs-CZ" dirty="0"/>
              <a:t>d</a:t>
            </a:r>
            <a:r>
              <a:rPr lang="en-US" dirty="0"/>
              <a:t> the implementing phase by recording the interventions and client responses in the nursing process notes.</a:t>
            </a:r>
          </a:p>
        </p:txBody>
      </p:sp>
    </p:spTree>
    <p:extLst>
      <p:ext uri="{BB962C8B-B14F-4D97-AF65-F5344CB8AC3E}">
        <p14:creationId xmlns:p14="http://schemas.microsoft.com/office/powerpoint/2010/main" val="218677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Nursing</a:t>
            </a:r>
            <a:r>
              <a:rPr lang="cs-CZ" dirty="0"/>
              <a:t> </a:t>
            </a:r>
            <a:r>
              <a:rPr lang="cs-CZ" dirty="0" err="1"/>
              <a:t>interventions</a:t>
            </a:r>
            <a:endParaRPr lang="cs-CZ" dirty="0"/>
          </a:p>
        </p:txBody>
      </p:sp>
      <p:sp>
        <p:nvSpPr>
          <p:cNvPr id="6" name="Obdélník 5"/>
          <p:cNvSpPr/>
          <p:nvPr/>
        </p:nvSpPr>
        <p:spPr>
          <a:xfrm>
            <a:off x="456686" y="1600200"/>
            <a:ext cx="3888432"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Nursing Diagnosis: </a:t>
            </a:r>
            <a:r>
              <a:rPr lang="en-US" dirty="0"/>
              <a:t>Acute pain related to my</a:t>
            </a:r>
            <a:r>
              <a:rPr lang="cs-CZ" dirty="0"/>
              <a:t>o</a:t>
            </a:r>
            <a:r>
              <a:rPr lang="en-US" dirty="0" err="1"/>
              <a:t>cardial</a:t>
            </a:r>
            <a:r>
              <a:rPr lang="en-US" dirty="0"/>
              <a:t> ischemia</a:t>
            </a:r>
          </a:p>
        </p:txBody>
      </p:sp>
      <p:sp>
        <p:nvSpPr>
          <p:cNvPr id="8" name="Zástupný symbol pro obsah 7"/>
          <p:cNvSpPr>
            <a:spLocks noGrp="1"/>
          </p:cNvSpPr>
          <p:nvPr>
            <p:ph idx="1"/>
          </p:nvPr>
        </p:nvSpPr>
        <p:spPr/>
        <p:txBody>
          <a:bodyPr/>
          <a:lstStyle/>
          <a:p>
            <a:pPr marL="0" indent="0">
              <a:buNone/>
            </a:pPr>
            <a:r>
              <a:rPr lang="cs-CZ" dirty="0"/>
              <a:t> </a:t>
            </a:r>
          </a:p>
        </p:txBody>
      </p:sp>
      <p:sp>
        <p:nvSpPr>
          <p:cNvPr id="9" name="Obdélník 8"/>
          <p:cNvSpPr/>
          <p:nvPr/>
        </p:nvSpPr>
        <p:spPr>
          <a:xfrm>
            <a:off x="456686" y="3284984"/>
            <a:ext cx="3888432"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Goal: </a:t>
            </a:r>
            <a:r>
              <a:rPr lang="en-US" dirty="0"/>
              <a:t>Client will resume normal activities of daily living</a:t>
            </a:r>
          </a:p>
        </p:txBody>
      </p:sp>
      <p:sp>
        <p:nvSpPr>
          <p:cNvPr id="10" name="Obdélník 9"/>
          <p:cNvSpPr/>
          <p:nvPr/>
        </p:nvSpPr>
        <p:spPr>
          <a:xfrm>
            <a:off x="456686" y="4941168"/>
            <a:ext cx="3888432"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Expected outcome</a:t>
            </a:r>
            <a:r>
              <a:rPr lang="en-US" dirty="0"/>
              <a:t>: client will verbalize relief of pain </a:t>
            </a:r>
          </a:p>
        </p:txBody>
      </p:sp>
      <p:sp>
        <p:nvSpPr>
          <p:cNvPr id="11" name="Obdélník 10"/>
          <p:cNvSpPr/>
          <p:nvPr/>
        </p:nvSpPr>
        <p:spPr>
          <a:xfrm>
            <a:off x="4484914" y="1844824"/>
            <a:ext cx="4119534" cy="4104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Nursing interventions:</a:t>
            </a:r>
          </a:p>
          <a:p>
            <a:endParaRPr lang="en-US" b="1" dirty="0"/>
          </a:p>
          <a:p>
            <a:pPr marL="285750" indent="-285750">
              <a:buFont typeface="Arial" panose="020B0604020202020204" pitchFamily="34" charset="0"/>
              <a:buChar char="•"/>
            </a:pPr>
            <a:r>
              <a:rPr lang="en-US" dirty="0"/>
              <a:t>Asses pain characteristics such as location, quality, severity, duration, onset, relief.</a:t>
            </a:r>
          </a:p>
          <a:p>
            <a:pPr marL="285750" indent="-285750">
              <a:buFont typeface="Arial" panose="020B0604020202020204" pitchFamily="34" charset="0"/>
              <a:buChar char="•"/>
            </a:pPr>
            <a:r>
              <a:rPr lang="en-US" dirty="0"/>
              <a:t>At firs</a:t>
            </a:r>
            <a:r>
              <a:rPr lang="cs-CZ" dirty="0"/>
              <a:t>t</a:t>
            </a:r>
            <a:r>
              <a:rPr lang="en-US" dirty="0"/>
              <a:t> signs of pain, instruct client to relax and discontinue activity.</a:t>
            </a:r>
          </a:p>
          <a:p>
            <a:pPr marL="285750" indent="-285750">
              <a:buFont typeface="Arial" panose="020B0604020202020204" pitchFamily="34" charset="0"/>
              <a:buChar char="•"/>
            </a:pPr>
            <a:r>
              <a:rPr lang="en-US" dirty="0"/>
              <a:t>Instruct client to take </a:t>
            </a:r>
            <a:r>
              <a:rPr lang="en-US" dirty="0" err="1"/>
              <a:t>sublin</a:t>
            </a:r>
            <a:r>
              <a:rPr lang="cs-CZ" dirty="0"/>
              <a:t>g</a:t>
            </a:r>
            <a:r>
              <a:rPr lang="en-US" dirty="0" err="1"/>
              <a:t>ual</a:t>
            </a:r>
            <a:r>
              <a:rPr lang="en-US" dirty="0"/>
              <a:t> nitroglycerin.</a:t>
            </a:r>
          </a:p>
          <a:p>
            <a:pPr marL="285750" indent="-285750">
              <a:buFont typeface="Arial" panose="020B0604020202020204" pitchFamily="34" charset="0"/>
              <a:buChar char="•"/>
            </a:pPr>
            <a:r>
              <a:rPr lang="en-US" dirty="0"/>
              <a:t>Administer oxygen as prescribed</a:t>
            </a:r>
          </a:p>
        </p:txBody>
      </p:sp>
    </p:spTree>
    <p:extLst>
      <p:ext uri="{BB962C8B-B14F-4D97-AF65-F5344CB8AC3E}">
        <p14:creationId xmlns:p14="http://schemas.microsoft.com/office/powerpoint/2010/main" val="232447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Evaluation</a:t>
            </a:r>
            <a:r>
              <a:rPr lang="cs-CZ" dirty="0"/>
              <a:t> - </a:t>
            </a:r>
            <a:r>
              <a:rPr lang="cs-CZ" dirty="0" err="1"/>
              <a:t>fifth</a:t>
            </a:r>
            <a:r>
              <a:rPr lang="cs-CZ" dirty="0"/>
              <a:t> step</a:t>
            </a:r>
          </a:p>
        </p:txBody>
      </p:sp>
      <p:sp>
        <p:nvSpPr>
          <p:cNvPr id="3" name="Zástupný symbol pro obsah 2"/>
          <p:cNvSpPr>
            <a:spLocks noGrp="1"/>
          </p:cNvSpPr>
          <p:nvPr>
            <p:ph idx="1"/>
          </p:nvPr>
        </p:nvSpPr>
        <p:spPr/>
        <p:txBody>
          <a:bodyPr>
            <a:normAutofit fontScale="92500" lnSpcReduction="20000"/>
          </a:bodyPr>
          <a:lstStyle/>
          <a:p>
            <a:pPr marL="0" indent="0">
              <a:buNone/>
            </a:pPr>
            <a:r>
              <a:rPr lang="en-US" dirty="0"/>
              <a:t>When determining whether a goal has been achieved, the nurse can draw one of the three possible conclusion</a:t>
            </a:r>
            <a:endParaRPr lang="cs-CZ" dirty="0"/>
          </a:p>
          <a:p>
            <a:r>
              <a:rPr lang="cs-CZ" dirty="0"/>
              <a:t>T</a:t>
            </a:r>
            <a:r>
              <a:rPr lang="en-US" dirty="0"/>
              <a:t>he goal was met, that is the client response is the same as the desire outcomes</a:t>
            </a:r>
            <a:r>
              <a:rPr lang="cs-CZ" dirty="0"/>
              <a:t>.</a:t>
            </a:r>
            <a:endParaRPr lang="en-US" dirty="0"/>
          </a:p>
          <a:p>
            <a:r>
              <a:rPr lang="cs-CZ" dirty="0"/>
              <a:t>T</a:t>
            </a:r>
            <a:r>
              <a:rPr lang="en-US" dirty="0"/>
              <a:t>he goal was partially met, that is either a short term goal was not, or the desire outcome was only partially attained</a:t>
            </a:r>
            <a:r>
              <a:rPr lang="cs-CZ" dirty="0"/>
              <a:t>.</a:t>
            </a:r>
          </a:p>
          <a:p>
            <a:r>
              <a:rPr lang="en-US" dirty="0"/>
              <a:t>The goal was not met.</a:t>
            </a:r>
            <a:endParaRPr lang="cs-CZ" dirty="0"/>
          </a:p>
          <a:p>
            <a:pPr marL="0" indent="0">
              <a:buNone/>
            </a:pPr>
            <a:r>
              <a:rPr lang="en-US" dirty="0">
                <a:solidFill>
                  <a:srgbClr val="FF0000"/>
                </a:solidFill>
              </a:rPr>
              <a:t>So the nurse must reassess why the goals are not being achieved</a:t>
            </a:r>
            <a:r>
              <a:rPr lang="en-US" dirty="0"/>
              <a:t>.</a:t>
            </a:r>
          </a:p>
        </p:txBody>
      </p:sp>
    </p:spTree>
    <p:extLst>
      <p:ext uri="{BB962C8B-B14F-4D97-AF65-F5344CB8AC3E}">
        <p14:creationId xmlns:p14="http://schemas.microsoft.com/office/powerpoint/2010/main" val="3721048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a:t>First  step on practice in the hospital  </a:t>
            </a:r>
            <a:r>
              <a:rPr lang="en-US" dirty="0">
                <a:solidFill>
                  <a:srgbClr val="FF0000"/>
                </a:solidFill>
              </a:rPr>
              <a:t>hand hygiene</a:t>
            </a:r>
          </a:p>
        </p:txBody>
      </p:sp>
      <p:sp>
        <p:nvSpPr>
          <p:cNvPr id="3" name="Zástupný symbol pro obsah 2"/>
          <p:cNvSpPr>
            <a:spLocks noGrp="1"/>
          </p:cNvSpPr>
          <p:nvPr>
            <p:ph idx="1"/>
          </p:nvPr>
        </p:nvSpPr>
        <p:spPr/>
        <p:txBody>
          <a:bodyPr>
            <a:normAutofit/>
          </a:bodyPr>
          <a:lstStyle/>
          <a:p>
            <a:pPr marL="0" indent="0">
              <a:buNone/>
            </a:pPr>
            <a:r>
              <a:rPr lang="cs-CZ" dirty="0"/>
              <a:t>Hand </a:t>
            </a:r>
            <a:r>
              <a:rPr lang="en-US" dirty="0"/>
              <a:t>hygiene</a:t>
            </a:r>
            <a:r>
              <a:rPr lang="cs-CZ" dirty="0"/>
              <a:t> - </a:t>
            </a:r>
            <a:r>
              <a:rPr lang="en-US" dirty="0"/>
              <a:t>washing and disinfection of hand</a:t>
            </a:r>
            <a:r>
              <a:rPr lang="cs-CZ" dirty="0"/>
              <a:t>  </a:t>
            </a:r>
            <a:endParaRPr lang="en-US" dirty="0"/>
          </a:p>
          <a:p>
            <a:r>
              <a:rPr lang="en-US" dirty="0"/>
              <a:t>Professional hand hygiene is one of the most important preventive measures for the protection of personnel and patients.</a:t>
            </a:r>
            <a:endParaRPr lang="cs-CZ" dirty="0"/>
          </a:p>
          <a:p>
            <a:r>
              <a:rPr lang="en-US" dirty="0"/>
              <a:t>Correctly performed hand hygiene reduces contamination with pathogens by up to 99</a:t>
            </a:r>
            <a:r>
              <a:rPr lang="cs-CZ" dirty="0"/>
              <a:t>.</a:t>
            </a:r>
            <a:r>
              <a:rPr lang="en-US" dirty="0"/>
              <a:t>9 %</a:t>
            </a:r>
            <a:endParaRPr lang="cs-CZ" dirty="0"/>
          </a:p>
          <a:p>
            <a:pPr marL="0" indent="0">
              <a:buNone/>
            </a:pPr>
            <a:endParaRPr lang="cs-CZ" dirty="0"/>
          </a:p>
          <a:p>
            <a:pPr marL="0" indent="0">
              <a:buNone/>
            </a:pPr>
            <a:r>
              <a:rPr lang="cs-CZ" sz="1300" dirty="0">
                <a:hlinkClick r:id="rId3"/>
              </a:rPr>
              <a:t>https://www.youtube.com/watch?v=LvRP3c5n3P8</a:t>
            </a:r>
            <a:endParaRPr lang="cs-CZ" sz="1300" dirty="0"/>
          </a:p>
        </p:txBody>
      </p:sp>
    </p:spTree>
    <p:extLst>
      <p:ext uri="{BB962C8B-B14F-4D97-AF65-F5344CB8AC3E}">
        <p14:creationId xmlns:p14="http://schemas.microsoft.com/office/powerpoint/2010/main" val="609158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Hand </a:t>
            </a:r>
            <a:r>
              <a:rPr lang="cs-CZ" dirty="0" err="1"/>
              <a:t>disinfection</a:t>
            </a:r>
            <a:r>
              <a:rPr lang="cs-CZ" dirty="0"/>
              <a:t> vs. </a:t>
            </a:r>
            <a:r>
              <a:rPr lang="cs-CZ" dirty="0" err="1"/>
              <a:t>handwashing</a:t>
            </a:r>
            <a:endParaRPr lang="cs-CZ" dirty="0"/>
          </a:p>
        </p:txBody>
      </p:sp>
      <p:sp>
        <p:nvSpPr>
          <p:cNvPr id="3" name="Zástupný symbol pro obsah 2"/>
          <p:cNvSpPr>
            <a:spLocks noGrp="1"/>
          </p:cNvSpPr>
          <p:nvPr>
            <p:ph idx="1"/>
          </p:nvPr>
        </p:nvSpPr>
        <p:spPr/>
        <p:txBody>
          <a:bodyPr/>
          <a:lstStyle/>
          <a:p>
            <a:r>
              <a:rPr lang="en-US" dirty="0"/>
              <a:t>Handwashing is not an alternative to hand disinfection because only disinfection is capable of reducing pathogens rapidly enough so that no more pathogens can be</a:t>
            </a:r>
            <a:r>
              <a:rPr lang="cs-CZ" dirty="0"/>
              <a:t> </a:t>
            </a:r>
            <a:r>
              <a:rPr lang="en-US" dirty="0"/>
              <a:t>transmitted.</a:t>
            </a:r>
            <a:endParaRPr lang="cs-CZ" dirty="0"/>
          </a:p>
        </p:txBody>
      </p:sp>
      <p:pic>
        <p:nvPicPr>
          <p:cNvPr id="5" name="Obrázek 4"/>
          <p:cNvPicPr>
            <a:picLocks noChangeAspect="1"/>
          </p:cNvPicPr>
          <p:nvPr/>
        </p:nvPicPr>
        <p:blipFill>
          <a:blip r:embed="rId2"/>
          <a:stretch>
            <a:fillRect/>
          </a:stretch>
        </p:blipFill>
        <p:spPr>
          <a:xfrm>
            <a:off x="4644008" y="4365104"/>
            <a:ext cx="2514600" cy="1819275"/>
          </a:xfrm>
          <a:prstGeom prst="rect">
            <a:avLst/>
          </a:prstGeom>
        </p:spPr>
      </p:pic>
      <p:pic>
        <p:nvPicPr>
          <p:cNvPr id="6" name="Obrázek 5"/>
          <p:cNvPicPr>
            <a:picLocks noChangeAspect="1"/>
          </p:cNvPicPr>
          <p:nvPr/>
        </p:nvPicPr>
        <p:blipFill>
          <a:blip r:embed="rId3"/>
          <a:stretch>
            <a:fillRect/>
          </a:stretch>
        </p:blipFill>
        <p:spPr>
          <a:xfrm>
            <a:off x="1126618" y="4323765"/>
            <a:ext cx="2683669" cy="1792224"/>
          </a:xfrm>
          <a:prstGeom prst="rect">
            <a:avLst/>
          </a:prstGeom>
        </p:spPr>
      </p:pic>
    </p:spTree>
    <p:extLst>
      <p:ext uri="{BB962C8B-B14F-4D97-AF65-F5344CB8AC3E}">
        <p14:creationId xmlns:p14="http://schemas.microsoft.com/office/powerpoint/2010/main" val="2953817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3"/>
          <a:stretch>
            <a:fillRect/>
          </a:stretch>
        </p:blipFill>
        <p:spPr>
          <a:xfrm>
            <a:off x="2483768" y="-125814"/>
            <a:ext cx="4842510" cy="6849809"/>
          </a:xfrm>
          <a:prstGeom prst="rect">
            <a:avLst/>
          </a:prstGeom>
        </p:spPr>
      </p:pic>
      <p:sp>
        <p:nvSpPr>
          <p:cNvPr id="6" name="Obdélník 5"/>
          <p:cNvSpPr/>
          <p:nvPr/>
        </p:nvSpPr>
        <p:spPr>
          <a:xfrm>
            <a:off x="3275856" y="6462385"/>
            <a:ext cx="4572000" cy="261610"/>
          </a:xfrm>
          <a:prstGeom prst="rect">
            <a:avLst/>
          </a:prstGeom>
        </p:spPr>
        <p:txBody>
          <a:bodyPr>
            <a:spAutoFit/>
          </a:bodyPr>
          <a:lstStyle/>
          <a:p>
            <a:r>
              <a:rPr lang="cs-CZ" sz="1100" dirty="0"/>
              <a:t>https://www.youtube.com/watch?v=rLmDerR1HqE</a:t>
            </a:r>
          </a:p>
        </p:txBody>
      </p:sp>
    </p:spTree>
    <p:extLst>
      <p:ext uri="{BB962C8B-B14F-4D97-AF65-F5344CB8AC3E}">
        <p14:creationId xmlns:p14="http://schemas.microsoft.com/office/powerpoint/2010/main" val="1682798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 name="Zástupný symbol pro obsah 3"/>
          <p:cNvPicPr>
            <a:picLocks noGrp="1" noChangeAspect="1"/>
          </p:cNvPicPr>
          <p:nvPr>
            <p:ph idx="1"/>
          </p:nvPr>
        </p:nvPicPr>
        <p:blipFill>
          <a:blip r:embed="rId2"/>
          <a:stretch>
            <a:fillRect/>
          </a:stretch>
        </p:blipFill>
        <p:spPr>
          <a:xfrm>
            <a:off x="1547664" y="476672"/>
            <a:ext cx="6395085" cy="6180773"/>
          </a:xfrm>
          <a:prstGeom prst="rect">
            <a:avLst/>
          </a:prstGeom>
        </p:spPr>
      </p:pic>
    </p:spTree>
    <p:extLst>
      <p:ext uri="{BB962C8B-B14F-4D97-AF65-F5344CB8AC3E}">
        <p14:creationId xmlns:p14="http://schemas.microsoft.com/office/powerpoint/2010/main" val="1414564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Assessment</a:t>
            </a:r>
            <a:r>
              <a:rPr lang="cs-CZ" dirty="0"/>
              <a:t> </a:t>
            </a:r>
            <a:r>
              <a:rPr lang="cs-CZ" dirty="0" err="1"/>
              <a:t>techniques</a:t>
            </a:r>
            <a:endParaRPr lang="cs-CZ" dirty="0"/>
          </a:p>
        </p:txBody>
      </p:sp>
      <p:sp>
        <p:nvSpPr>
          <p:cNvPr id="3" name="Zástupný symbol pro obsah 2"/>
          <p:cNvSpPr>
            <a:spLocks noGrp="1"/>
          </p:cNvSpPr>
          <p:nvPr>
            <p:ph idx="1"/>
          </p:nvPr>
        </p:nvSpPr>
        <p:spPr/>
        <p:txBody>
          <a:bodyPr/>
          <a:lstStyle/>
          <a:p>
            <a:pPr marL="0" indent="0">
              <a:buNone/>
            </a:pPr>
            <a:r>
              <a:rPr lang="en-US" dirty="0"/>
              <a:t>The </a:t>
            </a:r>
            <a:r>
              <a:rPr lang="en-US" b="1" dirty="0"/>
              <a:t>techniques</a:t>
            </a:r>
            <a:r>
              <a:rPr lang="en-US" dirty="0"/>
              <a:t> used may include</a:t>
            </a:r>
            <a:endParaRPr lang="cs-CZ" dirty="0"/>
          </a:p>
          <a:p>
            <a:pPr marL="0" indent="0">
              <a:buNone/>
            </a:pPr>
            <a:endParaRPr lang="cs-CZ" dirty="0"/>
          </a:p>
          <a:p>
            <a:r>
              <a:rPr lang="cs-CZ" dirty="0" err="1"/>
              <a:t>Inspection</a:t>
            </a:r>
            <a:endParaRPr lang="cs-CZ" dirty="0"/>
          </a:p>
          <a:p>
            <a:r>
              <a:rPr lang="cs-CZ" dirty="0" err="1"/>
              <a:t>Palpation</a:t>
            </a:r>
            <a:endParaRPr lang="cs-CZ" dirty="0"/>
          </a:p>
          <a:p>
            <a:r>
              <a:rPr lang="cs-CZ" dirty="0" err="1"/>
              <a:t>Percussion</a:t>
            </a:r>
            <a:endParaRPr lang="cs-CZ" dirty="0"/>
          </a:p>
          <a:p>
            <a:r>
              <a:rPr lang="cs-CZ" dirty="0" err="1"/>
              <a:t>Auscultation</a:t>
            </a:r>
            <a:endParaRPr lang="cs-CZ" dirty="0"/>
          </a:p>
          <a:p>
            <a:pPr marL="0" indent="0">
              <a:buNone/>
            </a:pPr>
            <a:endParaRPr lang="cs-CZ" dirty="0"/>
          </a:p>
        </p:txBody>
      </p:sp>
    </p:spTree>
    <p:extLst>
      <p:ext uri="{BB962C8B-B14F-4D97-AF65-F5344CB8AC3E}">
        <p14:creationId xmlns:p14="http://schemas.microsoft.com/office/powerpoint/2010/main" val="4211266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br>
              <a:rPr lang="cs-CZ" dirty="0"/>
            </a:br>
            <a:r>
              <a:rPr lang="cs-CZ" dirty="0" err="1"/>
              <a:t>Inspection</a:t>
            </a:r>
            <a:br>
              <a:rPr lang="cs-CZ" dirty="0"/>
            </a:br>
            <a:endParaRPr lang="cs-CZ" dirty="0"/>
          </a:p>
        </p:txBody>
      </p:sp>
      <p:sp>
        <p:nvSpPr>
          <p:cNvPr id="3" name="Zástupný symbol pro obsah 2"/>
          <p:cNvSpPr>
            <a:spLocks noGrp="1"/>
          </p:cNvSpPr>
          <p:nvPr>
            <p:ph idx="1"/>
          </p:nvPr>
        </p:nvSpPr>
        <p:spPr/>
        <p:txBody>
          <a:bodyPr/>
          <a:lstStyle/>
          <a:p>
            <a:r>
              <a:rPr lang="en-US" dirty="0"/>
              <a:t>Inspect each body system using vision</a:t>
            </a:r>
            <a:endParaRPr lang="cs-CZ" dirty="0"/>
          </a:p>
          <a:p>
            <a:r>
              <a:rPr lang="en-US" dirty="0"/>
              <a:t>Assess for color, size, location, movement, texture, symmetry</a:t>
            </a:r>
            <a:r>
              <a:rPr lang="cs-CZ" dirty="0"/>
              <a:t>.</a:t>
            </a:r>
          </a:p>
        </p:txBody>
      </p:sp>
      <p:pic>
        <p:nvPicPr>
          <p:cNvPr id="4" name="Obrázek 3"/>
          <p:cNvPicPr>
            <a:picLocks noChangeAspect="1"/>
          </p:cNvPicPr>
          <p:nvPr/>
        </p:nvPicPr>
        <p:blipFill>
          <a:blip r:embed="rId3"/>
          <a:stretch>
            <a:fillRect/>
          </a:stretch>
        </p:blipFill>
        <p:spPr>
          <a:xfrm>
            <a:off x="5652120" y="2820988"/>
            <a:ext cx="2266950" cy="3305175"/>
          </a:xfrm>
          <a:prstGeom prst="rect">
            <a:avLst/>
          </a:prstGeom>
        </p:spPr>
      </p:pic>
      <p:pic>
        <p:nvPicPr>
          <p:cNvPr id="5" name="Obrázek 4"/>
          <p:cNvPicPr>
            <a:picLocks noChangeAspect="1"/>
          </p:cNvPicPr>
          <p:nvPr/>
        </p:nvPicPr>
        <p:blipFill>
          <a:blip r:embed="rId4"/>
          <a:stretch>
            <a:fillRect/>
          </a:stretch>
        </p:blipFill>
        <p:spPr>
          <a:xfrm>
            <a:off x="459931" y="3429000"/>
            <a:ext cx="2154574" cy="1600643"/>
          </a:xfrm>
          <a:prstGeom prst="rect">
            <a:avLst/>
          </a:prstGeom>
        </p:spPr>
      </p:pic>
      <p:pic>
        <p:nvPicPr>
          <p:cNvPr id="6" name="Obrázek 5"/>
          <p:cNvPicPr>
            <a:picLocks noChangeAspect="1"/>
          </p:cNvPicPr>
          <p:nvPr/>
        </p:nvPicPr>
        <p:blipFill>
          <a:blip r:embed="rId5"/>
          <a:stretch>
            <a:fillRect/>
          </a:stretch>
        </p:blipFill>
        <p:spPr>
          <a:xfrm>
            <a:off x="3563888" y="3933056"/>
            <a:ext cx="1680591" cy="2514600"/>
          </a:xfrm>
          <a:prstGeom prst="rect">
            <a:avLst/>
          </a:prstGeom>
        </p:spPr>
      </p:pic>
    </p:spTree>
    <p:extLst>
      <p:ext uri="{BB962C8B-B14F-4D97-AF65-F5344CB8AC3E}">
        <p14:creationId xmlns:p14="http://schemas.microsoft.com/office/powerpoint/2010/main" val="864947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br>
              <a:rPr lang="cs-CZ" dirty="0"/>
            </a:br>
            <a:r>
              <a:rPr lang="cs-CZ" dirty="0" err="1"/>
              <a:t>Palpation</a:t>
            </a:r>
            <a:br>
              <a:rPr lang="cs-CZ" dirty="0"/>
            </a:br>
            <a:endParaRPr lang="cs-CZ" dirty="0"/>
          </a:p>
        </p:txBody>
      </p:sp>
      <p:sp>
        <p:nvSpPr>
          <p:cNvPr id="3" name="Zástupný symbol pro obsah 2"/>
          <p:cNvSpPr>
            <a:spLocks noGrp="1"/>
          </p:cNvSpPr>
          <p:nvPr>
            <p:ph idx="1"/>
          </p:nvPr>
        </p:nvSpPr>
        <p:spPr/>
        <p:txBody>
          <a:bodyPr/>
          <a:lstStyle/>
          <a:p>
            <a:pPr marL="0" indent="0">
              <a:buNone/>
            </a:pPr>
            <a:r>
              <a:rPr lang="en-US" dirty="0"/>
              <a:t>Assess for:</a:t>
            </a:r>
          </a:p>
          <a:p>
            <a:r>
              <a:rPr lang="en-US" dirty="0"/>
              <a:t>Temperature, texture, moisture</a:t>
            </a:r>
          </a:p>
          <a:p>
            <a:r>
              <a:rPr lang="en-US" dirty="0"/>
              <a:t>Organ size and location</a:t>
            </a:r>
          </a:p>
          <a:p>
            <a:r>
              <a:rPr lang="en-US" dirty="0"/>
              <a:t>Rigidity or Spasticity</a:t>
            </a:r>
          </a:p>
          <a:p>
            <a:r>
              <a:rPr lang="en-US" dirty="0"/>
              <a:t>Crepitation, Vibration</a:t>
            </a:r>
          </a:p>
          <a:p>
            <a:r>
              <a:rPr lang="en-US" dirty="0"/>
              <a:t>Position, Size</a:t>
            </a:r>
          </a:p>
          <a:p>
            <a:r>
              <a:rPr lang="en-US" dirty="0"/>
              <a:t>Tenderness or pain</a:t>
            </a:r>
          </a:p>
          <a:p>
            <a:endParaRPr lang="cs-CZ" dirty="0"/>
          </a:p>
        </p:txBody>
      </p:sp>
    </p:spTree>
    <p:extLst>
      <p:ext uri="{BB962C8B-B14F-4D97-AF65-F5344CB8AC3E}">
        <p14:creationId xmlns:p14="http://schemas.microsoft.com/office/powerpoint/2010/main" val="3272615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Practical</a:t>
            </a:r>
            <a:r>
              <a:rPr lang="cs-CZ" dirty="0"/>
              <a:t> </a:t>
            </a:r>
            <a:r>
              <a:rPr lang="cs-CZ" dirty="0" err="1"/>
              <a:t>lessons</a:t>
            </a:r>
            <a:r>
              <a:rPr lang="cs-CZ" dirty="0"/>
              <a:t> </a:t>
            </a:r>
            <a:br>
              <a:rPr lang="cs-CZ" dirty="0"/>
            </a:br>
            <a:r>
              <a:rPr lang="cs-CZ" dirty="0"/>
              <a:t>Gastroenterology unit (IGEK - A,B)</a:t>
            </a:r>
            <a:br>
              <a:rPr lang="cs-CZ" dirty="0"/>
            </a:br>
            <a:endParaRPr lang="cs-CZ" dirty="0"/>
          </a:p>
        </p:txBody>
      </p:sp>
      <p:sp>
        <p:nvSpPr>
          <p:cNvPr id="7" name="TextovéPole 6"/>
          <p:cNvSpPr txBox="1"/>
          <p:nvPr/>
        </p:nvSpPr>
        <p:spPr>
          <a:xfrm>
            <a:off x="457200" y="5624324"/>
            <a:ext cx="3528392" cy="646331"/>
          </a:xfrm>
          <a:prstGeom prst="rect">
            <a:avLst/>
          </a:prstGeom>
          <a:noFill/>
        </p:spPr>
        <p:txBody>
          <a:bodyPr wrap="square" rtlCol="0">
            <a:spAutoFit/>
          </a:bodyPr>
          <a:lstStyle/>
          <a:p>
            <a:r>
              <a:rPr lang="en-US" dirty="0"/>
              <a:t>Time of arrival: </a:t>
            </a:r>
            <a:r>
              <a:rPr lang="cs-CZ" dirty="0"/>
              <a:t>6:10</a:t>
            </a:r>
            <a:r>
              <a:rPr lang="en-US" dirty="0"/>
              <a:t> in the morning</a:t>
            </a:r>
          </a:p>
          <a:p>
            <a:r>
              <a:rPr lang="en-US" dirty="0"/>
              <a:t>Meeting point: </a:t>
            </a:r>
            <a:r>
              <a:rPr lang="en-GB" dirty="0"/>
              <a:t>4</a:t>
            </a:r>
            <a:r>
              <a:rPr lang="cs-CZ" baseline="30000" dirty="0" err="1"/>
              <a:t>th</a:t>
            </a:r>
            <a:r>
              <a:rPr lang="en-GB" baseline="30000" dirty="0"/>
              <a:t> </a:t>
            </a:r>
            <a:r>
              <a:rPr lang="en-GB" dirty="0"/>
              <a:t>floor, A1</a:t>
            </a:r>
            <a:endParaRPr lang="en-US" dirty="0"/>
          </a:p>
        </p:txBody>
      </p:sp>
      <p:sp>
        <p:nvSpPr>
          <p:cNvPr id="8" name="TextovéPole 7"/>
          <p:cNvSpPr txBox="1"/>
          <p:nvPr/>
        </p:nvSpPr>
        <p:spPr>
          <a:xfrm>
            <a:off x="5508104" y="1700808"/>
            <a:ext cx="3240360" cy="369332"/>
          </a:xfrm>
          <a:prstGeom prst="rect">
            <a:avLst/>
          </a:prstGeom>
          <a:noFill/>
        </p:spPr>
        <p:txBody>
          <a:bodyPr wrap="square" rtlCol="0">
            <a:spAutoFit/>
          </a:bodyPr>
          <a:lstStyle/>
          <a:p>
            <a:r>
              <a:rPr lang="en-US" dirty="0"/>
              <a:t>Practice takes from 6:30 – 10:00</a:t>
            </a:r>
          </a:p>
        </p:txBody>
      </p:sp>
      <p:pic>
        <p:nvPicPr>
          <p:cNvPr id="9" name="Zástupný symbol pro obsah 8"/>
          <p:cNvPicPr>
            <a:picLocks noGrp="1" noChangeAspect="1"/>
          </p:cNvPicPr>
          <p:nvPr>
            <p:ph idx="1"/>
          </p:nvPr>
        </p:nvPicPr>
        <p:blipFill>
          <a:blip r:embed="rId3"/>
          <a:stretch>
            <a:fillRect/>
          </a:stretch>
        </p:blipFill>
        <p:spPr>
          <a:xfrm>
            <a:off x="1890092" y="2388764"/>
            <a:ext cx="4191000" cy="2362200"/>
          </a:xfrm>
          <a:prstGeom prst="rect">
            <a:avLst/>
          </a:prstGeom>
        </p:spPr>
      </p:pic>
    </p:spTree>
    <p:extLst>
      <p:ext uri="{BB962C8B-B14F-4D97-AF65-F5344CB8AC3E}">
        <p14:creationId xmlns:p14="http://schemas.microsoft.com/office/powerpoint/2010/main" val="653040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Types</a:t>
            </a:r>
            <a:r>
              <a:rPr lang="cs-CZ" dirty="0"/>
              <a:t> </a:t>
            </a:r>
            <a:r>
              <a:rPr lang="cs-CZ" dirty="0" err="1"/>
              <a:t>of</a:t>
            </a:r>
            <a:r>
              <a:rPr lang="cs-CZ" dirty="0"/>
              <a:t> </a:t>
            </a:r>
            <a:r>
              <a:rPr lang="cs-CZ" dirty="0" err="1"/>
              <a:t>Palpation</a:t>
            </a:r>
            <a:endParaRPr lang="cs-CZ" dirty="0"/>
          </a:p>
        </p:txBody>
      </p:sp>
      <p:sp>
        <p:nvSpPr>
          <p:cNvPr id="3" name="Zástupný symbol pro obsah 2"/>
          <p:cNvSpPr>
            <a:spLocks noGrp="1"/>
          </p:cNvSpPr>
          <p:nvPr>
            <p:ph idx="1"/>
          </p:nvPr>
        </p:nvSpPr>
        <p:spPr/>
        <p:txBody>
          <a:bodyPr/>
          <a:lstStyle/>
          <a:p>
            <a:r>
              <a:rPr lang="en-US" b="1" dirty="0"/>
              <a:t>Light palpation </a:t>
            </a:r>
            <a:r>
              <a:rPr lang="cs-CZ" dirty="0"/>
              <a:t>- </a:t>
            </a:r>
            <a:r>
              <a:rPr lang="en-US" dirty="0"/>
              <a:t>depress the skin about 1 to 2 cm</a:t>
            </a:r>
            <a:r>
              <a:rPr lang="cs-CZ" dirty="0"/>
              <a:t> </a:t>
            </a:r>
            <a:r>
              <a:rPr lang="en-US" dirty="0"/>
              <a:t>with your finger pads, using the lightest touch possible.</a:t>
            </a:r>
            <a:endParaRPr lang="cs-CZ" dirty="0"/>
          </a:p>
          <a:p>
            <a:r>
              <a:rPr lang="en-US" dirty="0"/>
              <a:t> Assess for texture, tenderness, temperature, moisture, elasticity, pulsations, and masses.</a:t>
            </a:r>
            <a:endParaRPr lang="cs-CZ" dirty="0"/>
          </a:p>
          <a:p>
            <a:endParaRPr lang="cs-CZ" dirty="0"/>
          </a:p>
          <a:p>
            <a:endParaRPr lang="cs-CZ"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8" y="4365104"/>
            <a:ext cx="3453384"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Obrázek 3"/>
          <p:cNvPicPr>
            <a:picLocks noChangeAspect="1"/>
          </p:cNvPicPr>
          <p:nvPr/>
        </p:nvPicPr>
        <p:blipFill>
          <a:blip r:embed="rId3"/>
          <a:stretch>
            <a:fillRect/>
          </a:stretch>
        </p:blipFill>
        <p:spPr>
          <a:xfrm>
            <a:off x="1547664" y="4599419"/>
            <a:ext cx="1771650" cy="1543050"/>
          </a:xfrm>
          <a:prstGeom prst="rect">
            <a:avLst/>
          </a:prstGeom>
        </p:spPr>
      </p:pic>
    </p:spTree>
    <p:extLst>
      <p:ext uri="{BB962C8B-B14F-4D97-AF65-F5344CB8AC3E}">
        <p14:creationId xmlns:p14="http://schemas.microsoft.com/office/powerpoint/2010/main" val="486968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Types of Palpation</a:t>
            </a:r>
          </a:p>
        </p:txBody>
      </p:sp>
      <p:sp>
        <p:nvSpPr>
          <p:cNvPr id="3" name="Zástupný symbol pro obsah 2"/>
          <p:cNvSpPr>
            <a:spLocks noGrp="1"/>
          </p:cNvSpPr>
          <p:nvPr>
            <p:ph idx="1"/>
          </p:nvPr>
        </p:nvSpPr>
        <p:spPr/>
        <p:txBody>
          <a:bodyPr/>
          <a:lstStyle/>
          <a:p>
            <a:r>
              <a:rPr lang="en-US" b="1" dirty="0"/>
              <a:t>Deep palpation </a:t>
            </a:r>
            <a:r>
              <a:rPr lang="cs-CZ" dirty="0"/>
              <a:t>– </a:t>
            </a:r>
            <a:r>
              <a:rPr lang="en-US" dirty="0"/>
              <a:t>depress the skin</a:t>
            </a:r>
            <a:r>
              <a:rPr lang="cs-CZ" dirty="0"/>
              <a:t> by </a:t>
            </a:r>
            <a:r>
              <a:rPr lang="cs-CZ" dirty="0" err="1"/>
              <a:t>for</a:t>
            </a:r>
            <a:r>
              <a:rPr lang="en-US" dirty="0"/>
              <a:t> inches about 4 to 5 cm</a:t>
            </a:r>
            <a:r>
              <a:rPr lang="cs-CZ" dirty="0"/>
              <a:t> </a:t>
            </a:r>
            <a:r>
              <a:rPr lang="en-US" dirty="0"/>
              <a:t>with firm, deep pressure</a:t>
            </a:r>
            <a:endParaRPr lang="cs-CZ" dirty="0"/>
          </a:p>
          <a:p>
            <a:r>
              <a:rPr lang="en-US" dirty="0"/>
              <a:t>Use this technique to feel internal organs and masses for size, shape, tenderness, symmetry, and mobility.</a:t>
            </a:r>
            <a:endParaRPr lang="cs-CZ" dirty="0"/>
          </a:p>
          <a:p>
            <a:endParaRPr lang="cs-CZ" dirty="0"/>
          </a:p>
          <a:p>
            <a:pPr marL="0" indent="0">
              <a:buNone/>
            </a:pPr>
            <a:endParaRPr lang="cs-CZ"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4221088"/>
            <a:ext cx="2619375" cy="247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935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br>
              <a:rPr lang="cs-CZ" dirty="0"/>
            </a:br>
            <a:r>
              <a:rPr lang="en-US" dirty="0"/>
              <a:t>Percussion</a:t>
            </a:r>
            <a:br>
              <a:rPr lang="en-US" dirty="0"/>
            </a:br>
            <a:endParaRPr lang="en-US" dirty="0"/>
          </a:p>
        </p:txBody>
      </p:sp>
      <p:sp>
        <p:nvSpPr>
          <p:cNvPr id="3" name="Zástupný symbol pro obsah 2"/>
          <p:cNvSpPr>
            <a:spLocks noGrp="1"/>
          </p:cNvSpPr>
          <p:nvPr>
            <p:ph idx="1"/>
          </p:nvPr>
        </p:nvSpPr>
        <p:spPr>
          <a:xfrm>
            <a:off x="457200" y="1600200"/>
            <a:ext cx="7067128" cy="4525963"/>
          </a:xfrm>
        </p:spPr>
        <p:txBody>
          <a:bodyPr>
            <a:normAutofit fontScale="85000" lnSpcReduction="20000"/>
          </a:bodyPr>
          <a:lstStyle/>
          <a:p>
            <a:pPr marL="0" indent="0">
              <a:buNone/>
            </a:pPr>
            <a:r>
              <a:rPr lang="en-US" dirty="0"/>
              <a:t>Assess underlying structures for location, size, density of underlying the tissue.</a:t>
            </a:r>
          </a:p>
          <a:p>
            <a:r>
              <a:rPr lang="cs-CZ" b="1" dirty="0"/>
              <a:t>direct</a:t>
            </a:r>
            <a:r>
              <a:rPr lang="cs-CZ" dirty="0"/>
              <a:t> - u</a:t>
            </a:r>
            <a:r>
              <a:rPr lang="en-US" dirty="0"/>
              <a:t>sing one or two fingers, tap directly on the body part.</a:t>
            </a:r>
            <a:r>
              <a:rPr lang="cs-CZ" dirty="0"/>
              <a:t> </a:t>
            </a:r>
            <a:r>
              <a:rPr lang="en-US" dirty="0"/>
              <a:t>Ask the patient to tell you which areas are painful, and watch his face for signs of discomfort.</a:t>
            </a:r>
            <a:endParaRPr lang="cs-CZ" dirty="0"/>
          </a:p>
          <a:p>
            <a:r>
              <a:rPr lang="en-US" b="1" dirty="0"/>
              <a:t>indirect</a:t>
            </a:r>
            <a:r>
              <a:rPr lang="cs-CZ" dirty="0"/>
              <a:t>  - t</a:t>
            </a:r>
            <a:r>
              <a:rPr lang="en-US" dirty="0"/>
              <a:t>his technique elicits sounds that give clues to the makeup of the underlying tissue.</a:t>
            </a:r>
            <a:endParaRPr lang="cs-CZ" dirty="0"/>
          </a:p>
          <a:p>
            <a:r>
              <a:rPr lang="en-US" b="1" dirty="0"/>
              <a:t>blunt percussion </a:t>
            </a:r>
            <a:r>
              <a:rPr lang="cs-CZ" b="1" dirty="0"/>
              <a:t>- </a:t>
            </a:r>
            <a:r>
              <a:rPr lang="en-US" dirty="0"/>
              <a:t>is used for assessing pain and tenderness in the gallbladder, liver, and kidney.</a:t>
            </a:r>
          </a:p>
          <a:p>
            <a:endParaRPr lang="cs-CZ" b="1" dirty="0"/>
          </a:p>
          <a:p>
            <a:pPr marL="0" indent="0">
              <a:buNone/>
            </a:pPr>
            <a:endParaRPr lang="cs-CZ"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3774" y="5206707"/>
            <a:ext cx="1186725" cy="158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0907" y="3403295"/>
            <a:ext cx="1258214" cy="17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http://biology-forums.com/gallery/2137_17_05_12_3_14_58.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0907" y="1690591"/>
            <a:ext cx="1270000" cy="168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197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br>
              <a:rPr lang="cs-CZ" dirty="0"/>
            </a:br>
            <a:r>
              <a:rPr lang="en-US" dirty="0"/>
              <a:t>Auscultation</a:t>
            </a:r>
            <a:br>
              <a:rPr lang="cs-CZ" dirty="0"/>
            </a:br>
            <a:endParaRPr lang="cs-CZ" dirty="0"/>
          </a:p>
        </p:txBody>
      </p:sp>
      <p:sp>
        <p:nvSpPr>
          <p:cNvPr id="3" name="Zástupný symbol pro obsah 2"/>
          <p:cNvSpPr>
            <a:spLocks noGrp="1"/>
          </p:cNvSpPr>
          <p:nvPr>
            <p:ph idx="1"/>
          </p:nvPr>
        </p:nvSpPr>
        <p:spPr/>
        <p:txBody>
          <a:bodyPr/>
          <a:lstStyle/>
          <a:p>
            <a:r>
              <a:rPr lang="en-US" dirty="0"/>
              <a:t>Auscultation involves listening for various lung, heart, and bowel sounds with a stethoscope.</a:t>
            </a:r>
            <a:endParaRPr lang="cs-CZ" dirty="0"/>
          </a:p>
        </p:txBody>
      </p:sp>
      <p:pic>
        <p:nvPicPr>
          <p:cNvPr id="6" name="Obrázek 5"/>
          <p:cNvPicPr>
            <a:picLocks noChangeAspect="1"/>
          </p:cNvPicPr>
          <p:nvPr/>
        </p:nvPicPr>
        <p:blipFill>
          <a:blip r:embed="rId2"/>
          <a:stretch>
            <a:fillRect/>
          </a:stretch>
        </p:blipFill>
        <p:spPr>
          <a:xfrm>
            <a:off x="107504" y="3429000"/>
            <a:ext cx="2074545" cy="2140553"/>
          </a:xfrm>
          <a:prstGeom prst="rect">
            <a:avLst/>
          </a:prstGeom>
        </p:spPr>
      </p:pic>
      <p:pic>
        <p:nvPicPr>
          <p:cNvPr id="7" name="Obrázek 6"/>
          <p:cNvPicPr>
            <a:picLocks noChangeAspect="1"/>
          </p:cNvPicPr>
          <p:nvPr/>
        </p:nvPicPr>
        <p:blipFill>
          <a:blip r:embed="rId3"/>
          <a:stretch>
            <a:fillRect/>
          </a:stretch>
        </p:blipFill>
        <p:spPr>
          <a:xfrm>
            <a:off x="5377817" y="3142361"/>
            <a:ext cx="3457575" cy="1728788"/>
          </a:xfrm>
          <a:prstGeom prst="rect">
            <a:avLst/>
          </a:prstGeom>
        </p:spPr>
      </p:pic>
      <p:pic>
        <p:nvPicPr>
          <p:cNvPr id="8" name="Obrázek 7"/>
          <p:cNvPicPr>
            <a:picLocks noChangeAspect="1"/>
          </p:cNvPicPr>
          <p:nvPr/>
        </p:nvPicPr>
        <p:blipFill>
          <a:blip r:embed="rId4"/>
          <a:stretch>
            <a:fillRect/>
          </a:stretch>
        </p:blipFill>
        <p:spPr>
          <a:xfrm>
            <a:off x="2179733" y="4004168"/>
            <a:ext cx="3200400" cy="2400300"/>
          </a:xfrm>
          <a:prstGeom prst="rect">
            <a:avLst/>
          </a:prstGeom>
        </p:spPr>
      </p:pic>
    </p:spTree>
    <p:extLst>
      <p:ext uri="{BB962C8B-B14F-4D97-AF65-F5344CB8AC3E}">
        <p14:creationId xmlns:p14="http://schemas.microsoft.com/office/powerpoint/2010/main" val="2875976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363272" cy="1143000"/>
          </a:xfrm>
        </p:spPr>
        <p:txBody>
          <a:bodyPr>
            <a:normAutofit fontScale="90000"/>
          </a:bodyPr>
          <a:lstStyle/>
          <a:p>
            <a:pPr algn="l"/>
            <a:r>
              <a:rPr lang="cs-CZ" dirty="0" err="1"/>
              <a:t>Compression</a:t>
            </a:r>
            <a:r>
              <a:rPr lang="cs-CZ" dirty="0"/>
              <a:t> </a:t>
            </a:r>
            <a:r>
              <a:rPr lang="cs-CZ" dirty="0" err="1"/>
              <a:t>therapy</a:t>
            </a:r>
            <a:r>
              <a:rPr lang="cs-CZ" dirty="0"/>
              <a:t> – </a:t>
            </a:r>
            <a:r>
              <a:rPr lang="cs-CZ" dirty="0" err="1"/>
              <a:t>bandage</a:t>
            </a:r>
            <a:r>
              <a:rPr lang="cs-CZ" dirty="0"/>
              <a:t> of </a:t>
            </a:r>
            <a:r>
              <a:rPr lang="cs-CZ" dirty="0" err="1"/>
              <a:t>legs</a:t>
            </a:r>
            <a:endParaRPr lang="cs-CZ" dirty="0"/>
          </a:p>
        </p:txBody>
      </p:sp>
      <p:sp>
        <p:nvSpPr>
          <p:cNvPr id="3" name="Zástupný symbol pro obsah 2"/>
          <p:cNvSpPr>
            <a:spLocks noGrp="1"/>
          </p:cNvSpPr>
          <p:nvPr>
            <p:ph idx="1"/>
          </p:nvPr>
        </p:nvSpPr>
        <p:spPr/>
        <p:txBody>
          <a:bodyPr/>
          <a:lstStyle/>
          <a:p>
            <a:r>
              <a:rPr lang="en-US" dirty="0"/>
              <a:t>Compression aims to counteract the force of gravity and promote the</a:t>
            </a:r>
            <a:r>
              <a:rPr lang="cs-CZ" dirty="0"/>
              <a:t> </a:t>
            </a:r>
            <a:r>
              <a:rPr lang="en-US" dirty="0"/>
              <a:t>normal flow of venous blood up the leg</a:t>
            </a:r>
            <a:r>
              <a:rPr lang="cs-CZ" dirty="0"/>
              <a:t>.</a:t>
            </a:r>
          </a:p>
          <a:p>
            <a:pPr marL="0" indent="0">
              <a:buNone/>
            </a:pPr>
            <a:endParaRPr lang="en-US" dirty="0"/>
          </a:p>
          <a:p>
            <a:r>
              <a:rPr lang="en-US" dirty="0"/>
              <a:t>Compression acts on the venous and lymphatic systems to improve</a:t>
            </a:r>
            <a:r>
              <a:rPr lang="cs-CZ" dirty="0"/>
              <a:t> </a:t>
            </a:r>
            <a:r>
              <a:rPr lang="en-US" dirty="0"/>
              <a:t>venous and lymph return and reduce edema</a:t>
            </a:r>
            <a:r>
              <a:rPr lang="cs-CZ" dirty="0"/>
              <a:t>.</a:t>
            </a:r>
          </a:p>
        </p:txBody>
      </p:sp>
    </p:spTree>
    <p:extLst>
      <p:ext uri="{BB962C8B-B14F-4D97-AF65-F5344CB8AC3E}">
        <p14:creationId xmlns:p14="http://schemas.microsoft.com/office/powerpoint/2010/main" val="1845722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Compression</a:t>
            </a:r>
            <a:r>
              <a:rPr lang="cs-CZ" dirty="0"/>
              <a:t> </a:t>
            </a:r>
            <a:r>
              <a:rPr lang="cs-CZ" dirty="0" err="1"/>
              <a:t>therapy</a:t>
            </a:r>
            <a:r>
              <a:rPr lang="cs-CZ" dirty="0"/>
              <a:t> - </a:t>
            </a:r>
            <a:r>
              <a:rPr lang="cs-CZ" dirty="0" err="1"/>
              <a:t>bandage</a:t>
            </a:r>
            <a:endParaRPr lang="cs-CZ" dirty="0"/>
          </a:p>
        </p:txBody>
      </p:sp>
      <p:sp>
        <p:nvSpPr>
          <p:cNvPr id="3" name="Zástupný symbol pro obsah 2"/>
          <p:cNvSpPr>
            <a:spLocks noGrp="1"/>
          </p:cNvSpPr>
          <p:nvPr>
            <p:ph idx="1"/>
          </p:nvPr>
        </p:nvSpPr>
        <p:spPr/>
        <p:txBody>
          <a:bodyPr/>
          <a:lstStyle/>
          <a:p>
            <a:r>
              <a:rPr lang="en-US" dirty="0"/>
              <a:t>The most commonly used compression therapy systems come in two forms:</a:t>
            </a:r>
          </a:p>
          <a:p>
            <a:r>
              <a:rPr lang="en-US" dirty="0"/>
              <a:t>Bandage components or layers wrapped around the leg </a:t>
            </a:r>
            <a:endParaRPr lang="cs-CZ" dirty="0"/>
          </a:p>
          <a:p>
            <a:pPr marL="0" indent="0">
              <a:buNone/>
            </a:pPr>
            <a:r>
              <a:rPr lang="cs-CZ" dirty="0"/>
              <a:t>    </a:t>
            </a:r>
            <a:r>
              <a:rPr lang="en-US" dirty="0"/>
              <a:t>(either full leg or below knee)</a:t>
            </a:r>
          </a:p>
          <a:p>
            <a:pPr marL="0" indent="0">
              <a:buNone/>
            </a:pPr>
            <a:endParaRPr lang="cs-CZ" dirty="0"/>
          </a:p>
          <a:p>
            <a:endParaRPr lang="cs-CZ" dirty="0"/>
          </a:p>
          <a:p>
            <a:r>
              <a:rPr lang="en-US" dirty="0"/>
              <a:t>or compression stockings</a:t>
            </a:r>
            <a:endParaRPr lang="cs-CZ" dirty="0"/>
          </a:p>
        </p:txBody>
      </p:sp>
      <p:pic>
        <p:nvPicPr>
          <p:cNvPr id="4" name="Obrázek 3"/>
          <p:cNvPicPr>
            <a:picLocks noChangeAspect="1"/>
          </p:cNvPicPr>
          <p:nvPr/>
        </p:nvPicPr>
        <p:blipFill>
          <a:blip r:embed="rId2"/>
          <a:stretch>
            <a:fillRect/>
          </a:stretch>
        </p:blipFill>
        <p:spPr>
          <a:xfrm>
            <a:off x="5220072" y="5246306"/>
            <a:ext cx="1114425" cy="1552575"/>
          </a:xfrm>
          <a:prstGeom prst="rect">
            <a:avLst/>
          </a:prstGeom>
        </p:spPr>
      </p:pic>
      <p:pic>
        <p:nvPicPr>
          <p:cNvPr id="5" name="Obrázek 4"/>
          <p:cNvPicPr>
            <a:picLocks noChangeAspect="1"/>
          </p:cNvPicPr>
          <p:nvPr/>
        </p:nvPicPr>
        <p:blipFill>
          <a:blip r:embed="rId3"/>
          <a:stretch>
            <a:fillRect/>
          </a:stretch>
        </p:blipFill>
        <p:spPr>
          <a:xfrm>
            <a:off x="6660232" y="5503906"/>
            <a:ext cx="1369505" cy="1369505"/>
          </a:xfrm>
          <a:prstGeom prst="rect">
            <a:avLst/>
          </a:prstGeom>
        </p:spPr>
      </p:pic>
      <p:pic>
        <p:nvPicPr>
          <p:cNvPr id="6" name="Obrázek 5"/>
          <p:cNvPicPr>
            <a:picLocks noChangeAspect="1"/>
          </p:cNvPicPr>
          <p:nvPr/>
        </p:nvPicPr>
        <p:blipFill>
          <a:blip r:embed="rId4"/>
          <a:stretch>
            <a:fillRect/>
          </a:stretch>
        </p:blipFill>
        <p:spPr>
          <a:xfrm>
            <a:off x="6012160" y="3627298"/>
            <a:ext cx="1543050" cy="971550"/>
          </a:xfrm>
          <a:prstGeom prst="rect">
            <a:avLst/>
          </a:prstGeom>
        </p:spPr>
      </p:pic>
      <p:pic>
        <p:nvPicPr>
          <p:cNvPr id="7" name="Obrázek 6"/>
          <p:cNvPicPr>
            <a:picLocks noChangeAspect="1"/>
          </p:cNvPicPr>
          <p:nvPr/>
        </p:nvPicPr>
        <p:blipFill rotWithShape="1">
          <a:blip r:embed="rId5"/>
          <a:srcRect l="51299" t="2258" b="3749"/>
          <a:stretch/>
        </p:blipFill>
        <p:spPr>
          <a:xfrm>
            <a:off x="7807246" y="2564904"/>
            <a:ext cx="803667" cy="2066761"/>
          </a:xfrm>
          <a:prstGeom prst="rect">
            <a:avLst/>
          </a:prstGeom>
        </p:spPr>
      </p:pic>
    </p:spTree>
    <p:extLst>
      <p:ext uri="{BB962C8B-B14F-4D97-AF65-F5344CB8AC3E}">
        <p14:creationId xmlns:p14="http://schemas.microsoft.com/office/powerpoint/2010/main" val="121597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dirty="0" err="1"/>
              <a:t>Making</a:t>
            </a:r>
            <a:r>
              <a:rPr lang="cs-CZ" dirty="0"/>
              <a:t> a </a:t>
            </a:r>
            <a:r>
              <a:rPr lang="cs-CZ" dirty="0" err="1"/>
              <a:t>Bandages</a:t>
            </a:r>
            <a:endParaRPr lang="cs-CZ" dirty="0"/>
          </a:p>
        </p:txBody>
      </p:sp>
      <p:pic>
        <p:nvPicPr>
          <p:cNvPr id="4" name="Zástupný symbol pro obsah 3"/>
          <p:cNvPicPr>
            <a:picLocks noGrp="1" noChangeAspect="1"/>
          </p:cNvPicPr>
          <p:nvPr>
            <p:ph idx="1"/>
          </p:nvPr>
        </p:nvPicPr>
        <p:blipFill>
          <a:blip r:embed="rId3"/>
          <a:stretch>
            <a:fillRect/>
          </a:stretch>
        </p:blipFill>
        <p:spPr>
          <a:xfrm>
            <a:off x="724084" y="2924944"/>
            <a:ext cx="2209800" cy="2209800"/>
          </a:xfrm>
          <a:prstGeom prst="rect">
            <a:avLst/>
          </a:prstGeom>
        </p:spPr>
      </p:pic>
      <p:sp>
        <p:nvSpPr>
          <p:cNvPr id="3" name="Obdélník 2"/>
          <p:cNvSpPr/>
          <p:nvPr/>
        </p:nvSpPr>
        <p:spPr>
          <a:xfrm>
            <a:off x="724084" y="5661248"/>
            <a:ext cx="5504100" cy="369332"/>
          </a:xfrm>
          <a:prstGeom prst="rect">
            <a:avLst/>
          </a:prstGeom>
        </p:spPr>
        <p:txBody>
          <a:bodyPr wrap="square">
            <a:spAutoFit/>
          </a:bodyPr>
          <a:lstStyle/>
          <a:p>
            <a:r>
              <a:rPr lang="cs-CZ" dirty="0"/>
              <a:t>https://www.youtube.com/watch?v=oNHuK0X_I78</a:t>
            </a:r>
          </a:p>
        </p:txBody>
      </p:sp>
      <p:pic>
        <p:nvPicPr>
          <p:cNvPr id="5" name="Obrázek 4"/>
          <p:cNvPicPr>
            <a:picLocks noChangeAspect="1"/>
          </p:cNvPicPr>
          <p:nvPr/>
        </p:nvPicPr>
        <p:blipFill>
          <a:blip r:embed="rId4"/>
          <a:stretch>
            <a:fillRect/>
          </a:stretch>
        </p:blipFill>
        <p:spPr>
          <a:xfrm>
            <a:off x="5724128" y="171450"/>
            <a:ext cx="2813495" cy="6686550"/>
          </a:xfrm>
          <a:prstGeom prst="rect">
            <a:avLst/>
          </a:prstGeom>
        </p:spPr>
      </p:pic>
      <p:sp>
        <p:nvSpPr>
          <p:cNvPr id="6" name="Obdélník 5"/>
          <p:cNvSpPr/>
          <p:nvPr/>
        </p:nvSpPr>
        <p:spPr>
          <a:xfrm>
            <a:off x="628495" y="2213774"/>
            <a:ext cx="2400978" cy="369332"/>
          </a:xfrm>
          <a:prstGeom prst="rect">
            <a:avLst/>
          </a:prstGeom>
        </p:spPr>
        <p:txBody>
          <a:bodyPr wrap="none">
            <a:spAutoFit/>
          </a:bodyPr>
          <a:lstStyle/>
          <a:p>
            <a:r>
              <a:rPr lang="cs-CZ" dirty="0" err="1"/>
              <a:t>Figure</a:t>
            </a:r>
            <a:r>
              <a:rPr lang="cs-CZ" dirty="0"/>
              <a:t> of </a:t>
            </a:r>
            <a:r>
              <a:rPr lang="cs-CZ" dirty="0" err="1"/>
              <a:t>Eight</a:t>
            </a:r>
            <a:r>
              <a:rPr lang="cs-CZ" dirty="0"/>
              <a:t> </a:t>
            </a:r>
            <a:r>
              <a:rPr lang="cs-CZ" dirty="0" err="1"/>
              <a:t>Bandage</a:t>
            </a:r>
            <a:endParaRPr lang="cs-CZ" dirty="0"/>
          </a:p>
        </p:txBody>
      </p:sp>
    </p:spTree>
    <p:extLst>
      <p:ext uri="{BB962C8B-B14F-4D97-AF65-F5344CB8AC3E}">
        <p14:creationId xmlns:p14="http://schemas.microsoft.com/office/powerpoint/2010/main" val="3756469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89073" y="1626569"/>
            <a:ext cx="8229600" cy="3304169"/>
          </a:xfrm>
        </p:spPr>
        <p:txBody>
          <a:bodyPr/>
          <a:lstStyle/>
          <a:p>
            <a:r>
              <a:rPr lang="cs-CZ" dirty="0" err="1"/>
              <a:t>Incorrectly</a:t>
            </a:r>
            <a:r>
              <a:rPr lang="cs-CZ" dirty="0"/>
              <a:t> </a:t>
            </a:r>
            <a:r>
              <a:rPr lang="cs-CZ" dirty="0" err="1"/>
              <a:t>applied</a:t>
            </a:r>
            <a:r>
              <a:rPr lang="cs-CZ" dirty="0"/>
              <a:t> </a:t>
            </a:r>
            <a:r>
              <a:rPr lang="cs-CZ" dirty="0" err="1"/>
              <a:t>bandage</a:t>
            </a:r>
            <a:endParaRPr lang="cs-CZ" dirty="0"/>
          </a:p>
        </p:txBody>
      </p:sp>
      <p:pic>
        <p:nvPicPr>
          <p:cNvPr id="1026" name="Picture 2" descr="http://www.worldwidewounds.com/1997/september/Thomas-Bandaging/images/band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564904"/>
            <a:ext cx="5090116" cy="348381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3"/>
          <a:stretch>
            <a:fillRect/>
          </a:stretch>
        </p:blipFill>
        <p:spPr>
          <a:xfrm>
            <a:off x="6066427" y="2338250"/>
            <a:ext cx="2660333" cy="3710464"/>
          </a:xfrm>
          <a:prstGeom prst="rect">
            <a:avLst/>
          </a:prstGeom>
        </p:spPr>
      </p:pic>
    </p:spTree>
    <p:extLst>
      <p:ext uri="{BB962C8B-B14F-4D97-AF65-F5344CB8AC3E}">
        <p14:creationId xmlns:p14="http://schemas.microsoft.com/office/powerpoint/2010/main" val="1372978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Necrosis</a:t>
            </a:r>
            <a:r>
              <a:rPr lang="cs-CZ" dirty="0"/>
              <a:t> </a:t>
            </a:r>
            <a:r>
              <a:rPr lang="cs-CZ" dirty="0" err="1"/>
              <a:t>caused</a:t>
            </a:r>
            <a:r>
              <a:rPr lang="cs-CZ" dirty="0"/>
              <a:t> by </a:t>
            </a:r>
            <a:r>
              <a:rPr lang="cs-CZ" dirty="0" err="1"/>
              <a:t>incorrectly</a:t>
            </a:r>
            <a:r>
              <a:rPr lang="cs-CZ" dirty="0"/>
              <a:t> </a:t>
            </a:r>
            <a:r>
              <a:rPr lang="cs-CZ" dirty="0" err="1"/>
              <a:t>applied</a:t>
            </a:r>
            <a:r>
              <a:rPr lang="cs-CZ" dirty="0"/>
              <a:t> </a:t>
            </a:r>
            <a:r>
              <a:rPr lang="cs-CZ" dirty="0" err="1"/>
              <a:t>bandage</a:t>
            </a:r>
            <a:r>
              <a:rPr lang="cs-CZ" dirty="0"/>
              <a:t> </a:t>
            </a:r>
          </a:p>
        </p:txBody>
      </p:sp>
      <p:pic>
        <p:nvPicPr>
          <p:cNvPr id="5" name="Obrázek 4"/>
          <p:cNvPicPr>
            <a:picLocks noChangeAspect="1"/>
          </p:cNvPicPr>
          <p:nvPr/>
        </p:nvPicPr>
        <p:blipFill>
          <a:blip r:embed="rId2"/>
          <a:stretch>
            <a:fillRect/>
          </a:stretch>
        </p:blipFill>
        <p:spPr>
          <a:xfrm>
            <a:off x="1187624" y="2708920"/>
            <a:ext cx="5848350" cy="3771900"/>
          </a:xfrm>
          <a:prstGeom prst="rect">
            <a:avLst/>
          </a:prstGeom>
        </p:spPr>
      </p:pic>
    </p:spTree>
    <p:extLst>
      <p:ext uri="{BB962C8B-B14F-4D97-AF65-F5344CB8AC3E}">
        <p14:creationId xmlns:p14="http://schemas.microsoft.com/office/powerpoint/2010/main" val="2072376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Physical Examination</a:t>
            </a:r>
            <a:endParaRPr lang="cs-CZ" dirty="0"/>
          </a:p>
        </p:txBody>
      </p:sp>
      <p:sp>
        <p:nvSpPr>
          <p:cNvPr id="3" name="Zástupný symbol pro obsah 2"/>
          <p:cNvSpPr>
            <a:spLocks noGrp="1"/>
          </p:cNvSpPr>
          <p:nvPr>
            <p:ph idx="1"/>
          </p:nvPr>
        </p:nvSpPr>
        <p:spPr/>
        <p:txBody>
          <a:bodyPr/>
          <a:lstStyle/>
          <a:p>
            <a:r>
              <a:rPr lang="en-US" dirty="0"/>
              <a:t>blood pressure, </a:t>
            </a:r>
          </a:p>
          <a:p>
            <a:r>
              <a:rPr lang="en-US" dirty="0"/>
              <a:t>pulse, </a:t>
            </a:r>
          </a:p>
          <a:p>
            <a:r>
              <a:rPr lang="en-US" dirty="0"/>
              <a:t>temperature, </a:t>
            </a:r>
          </a:p>
          <a:p>
            <a:r>
              <a:rPr lang="en-US" dirty="0"/>
              <a:t>respirations, </a:t>
            </a:r>
          </a:p>
          <a:p>
            <a:r>
              <a:rPr lang="en-US" dirty="0"/>
              <a:t>pulse oximetry, </a:t>
            </a:r>
          </a:p>
          <a:p>
            <a:r>
              <a:rPr lang="cs-CZ" dirty="0"/>
              <a:t>ECG</a:t>
            </a:r>
            <a:endParaRPr lang="en-US" dirty="0"/>
          </a:p>
          <a:p>
            <a:pPr marL="0" indent="0">
              <a:buNone/>
            </a:pPr>
            <a:endParaRPr lang="cs-CZ" dirty="0"/>
          </a:p>
        </p:txBody>
      </p:sp>
    </p:spTree>
    <p:extLst>
      <p:ext uri="{BB962C8B-B14F-4D97-AF65-F5344CB8AC3E}">
        <p14:creationId xmlns:p14="http://schemas.microsoft.com/office/powerpoint/2010/main" val="1043485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Practice</a:t>
            </a:r>
            <a:r>
              <a:rPr lang="cs-CZ" dirty="0"/>
              <a:t> in </a:t>
            </a:r>
            <a:r>
              <a:rPr lang="cs-CZ" dirty="0" err="1"/>
              <a:t>the</a:t>
            </a:r>
            <a:r>
              <a:rPr lang="cs-CZ" dirty="0"/>
              <a:t> </a:t>
            </a:r>
            <a:r>
              <a:rPr lang="cs-CZ" dirty="0" err="1"/>
              <a:t>hospital</a:t>
            </a:r>
            <a:endParaRPr lang="cs-CZ" dirty="0"/>
          </a:p>
        </p:txBody>
      </p:sp>
      <p:sp>
        <p:nvSpPr>
          <p:cNvPr id="3" name="Zástupný symbol pro obsah 2"/>
          <p:cNvSpPr>
            <a:spLocks noGrp="1"/>
          </p:cNvSpPr>
          <p:nvPr>
            <p:ph idx="1"/>
          </p:nvPr>
        </p:nvSpPr>
        <p:spPr>
          <a:solidFill>
            <a:schemeClr val="bg1"/>
          </a:solidFill>
        </p:spPr>
        <p:txBody>
          <a:bodyPr>
            <a:normAutofit fontScale="70000" lnSpcReduction="20000"/>
          </a:bodyPr>
          <a:lstStyle/>
          <a:p>
            <a:r>
              <a:rPr lang="en-US" dirty="0"/>
              <a:t>white T-shirt (no pictures, writing on)</a:t>
            </a:r>
          </a:p>
          <a:p>
            <a:r>
              <a:rPr lang="en-US" dirty="0"/>
              <a:t>white  </a:t>
            </a:r>
            <a:r>
              <a:rPr lang="cs-CZ" dirty="0" err="1"/>
              <a:t>trousers</a:t>
            </a:r>
            <a:endParaRPr lang="en-US" dirty="0"/>
          </a:p>
          <a:p>
            <a:r>
              <a:rPr lang="en-US" dirty="0"/>
              <a:t>shoes</a:t>
            </a:r>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tag /nameplate </a:t>
            </a:r>
            <a:r>
              <a:rPr lang="en-US" sz="1500" dirty="0"/>
              <a:t>(ask for it the Office for students)</a:t>
            </a:r>
          </a:p>
          <a:p>
            <a:r>
              <a:rPr lang="en-US" dirty="0"/>
              <a:t>long hair – ponytail</a:t>
            </a:r>
          </a:p>
          <a:p>
            <a:r>
              <a:rPr lang="en-US" dirty="0"/>
              <a:t>remove all jewels from your fingers and wrist</a:t>
            </a:r>
          </a:p>
          <a:p>
            <a:r>
              <a:rPr lang="en-US" dirty="0"/>
              <a:t>one padlock for 2-3 people</a:t>
            </a:r>
          </a:p>
          <a:p>
            <a:r>
              <a:rPr lang="en-US" dirty="0"/>
              <a:t>blue and red pen</a:t>
            </a:r>
          </a:p>
          <a:p>
            <a:endParaRPr lang="cs-CZ" dirty="0"/>
          </a:p>
          <a:p>
            <a:endParaRPr lang="cs-CZ" dirty="0"/>
          </a:p>
          <a:p>
            <a:endParaRPr lang="cs-CZ" dirty="0"/>
          </a:p>
          <a:p>
            <a:endParaRPr lang="cs-CZ"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1443" y="1484840"/>
            <a:ext cx="1445895"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2958566"/>
            <a:ext cx="1756791"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6220" y="1172119"/>
            <a:ext cx="2286000" cy="175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393" t="18600" b="21420"/>
          <a:stretch/>
        </p:blipFill>
        <p:spPr bwMode="auto">
          <a:xfrm>
            <a:off x="723331" y="2648908"/>
            <a:ext cx="1219824" cy="1199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5736" y="2775040"/>
            <a:ext cx="17145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966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Blood pressure</a:t>
            </a:r>
          </a:p>
        </p:txBody>
      </p:sp>
      <p:sp>
        <p:nvSpPr>
          <p:cNvPr id="3" name="Zástupný symbol pro obsah 2"/>
          <p:cNvSpPr>
            <a:spLocks noGrp="1"/>
          </p:cNvSpPr>
          <p:nvPr>
            <p:ph idx="1"/>
          </p:nvPr>
        </p:nvSpPr>
        <p:spPr/>
        <p:txBody>
          <a:bodyPr>
            <a:normAutofit fontScale="92500"/>
          </a:bodyPr>
          <a:lstStyle/>
          <a:p>
            <a:r>
              <a:rPr lang="en-US" dirty="0"/>
              <a:t>Is the force of blood against the walls of arteries.</a:t>
            </a:r>
          </a:p>
          <a:p>
            <a:r>
              <a:rPr lang="en-US" dirty="0"/>
              <a:t>Is recorded as two numbers – the systolic pressure and the diastolic pressure.</a:t>
            </a:r>
          </a:p>
          <a:p>
            <a:r>
              <a:rPr lang="en-US" dirty="0"/>
              <a:t>The systolic pressure is the maximum pressure in an artery at the moment when the heart is beating and pump</a:t>
            </a:r>
            <a:r>
              <a:rPr lang="cs-CZ" dirty="0"/>
              <a:t>i</a:t>
            </a:r>
            <a:r>
              <a:rPr lang="en-US" dirty="0"/>
              <a:t>ng blood through the body.</a:t>
            </a:r>
          </a:p>
          <a:p>
            <a:r>
              <a:rPr lang="en-US" dirty="0"/>
              <a:t>The diastolic pressure is the lowest pressure in an artery in the moments between beats when the heart is resting.</a:t>
            </a:r>
          </a:p>
        </p:txBody>
      </p:sp>
    </p:spTree>
    <p:extLst>
      <p:ext uri="{BB962C8B-B14F-4D97-AF65-F5344CB8AC3E}">
        <p14:creationId xmlns:p14="http://schemas.microsoft.com/office/powerpoint/2010/main" val="1848171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Blood pressure</a:t>
            </a:r>
          </a:p>
        </p:txBody>
      </p:sp>
      <p:sp>
        <p:nvSpPr>
          <p:cNvPr id="3" name="Zástupný symbol pro obsah 2"/>
          <p:cNvSpPr>
            <a:spLocks noGrp="1"/>
          </p:cNvSpPr>
          <p:nvPr>
            <p:ph idx="1"/>
          </p:nvPr>
        </p:nvSpPr>
        <p:spPr/>
        <p:txBody>
          <a:bodyPr/>
          <a:lstStyle/>
          <a:p>
            <a:r>
              <a:rPr lang="en-US" dirty="0"/>
              <a:t>Use an instrument called a sphygmomanometer and stethoscope</a:t>
            </a:r>
          </a:p>
        </p:txBody>
      </p:sp>
      <p:pic>
        <p:nvPicPr>
          <p:cNvPr id="4" name="Obrázek 3"/>
          <p:cNvPicPr>
            <a:picLocks noChangeAspect="1"/>
          </p:cNvPicPr>
          <p:nvPr/>
        </p:nvPicPr>
        <p:blipFill rotWithShape="1">
          <a:blip r:embed="rId2"/>
          <a:srcRect l="22846" t="4529"/>
          <a:stretch/>
        </p:blipFill>
        <p:spPr>
          <a:xfrm>
            <a:off x="123938" y="2748285"/>
            <a:ext cx="2675012" cy="1818729"/>
          </a:xfrm>
          <a:prstGeom prst="rect">
            <a:avLst/>
          </a:prstGeom>
        </p:spPr>
      </p:pic>
      <p:pic>
        <p:nvPicPr>
          <p:cNvPr id="5" name="Obrázek 4"/>
          <p:cNvPicPr>
            <a:picLocks noChangeAspect="1"/>
          </p:cNvPicPr>
          <p:nvPr/>
        </p:nvPicPr>
        <p:blipFill>
          <a:blip r:embed="rId3"/>
          <a:stretch>
            <a:fillRect/>
          </a:stretch>
        </p:blipFill>
        <p:spPr>
          <a:xfrm>
            <a:off x="5715000" y="2697163"/>
            <a:ext cx="3429000" cy="3429000"/>
          </a:xfrm>
          <a:prstGeom prst="rect">
            <a:avLst/>
          </a:prstGeom>
        </p:spPr>
      </p:pic>
      <p:pic>
        <p:nvPicPr>
          <p:cNvPr id="6" name="Obrázek 5"/>
          <p:cNvPicPr>
            <a:picLocks noChangeAspect="1"/>
          </p:cNvPicPr>
          <p:nvPr/>
        </p:nvPicPr>
        <p:blipFill rotWithShape="1">
          <a:blip r:embed="rId4"/>
          <a:srcRect l="30279" t="-400" r="5627"/>
          <a:stretch/>
        </p:blipFill>
        <p:spPr>
          <a:xfrm>
            <a:off x="2987824" y="3657650"/>
            <a:ext cx="2808312" cy="2868910"/>
          </a:xfrm>
          <a:prstGeom prst="rect">
            <a:avLst/>
          </a:prstGeom>
        </p:spPr>
      </p:pic>
    </p:spTree>
    <p:extLst>
      <p:ext uri="{BB962C8B-B14F-4D97-AF65-F5344CB8AC3E}">
        <p14:creationId xmlns:p14="http://schemas.microsoft.com/office/powerpoint/2010/main" val="2039852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Measuring blood pressure</a:t>
            </a:r>
          </a:p>
        </p:txBody>
      </p:sp>
      <p:pic>
        <p:nvPicPr>
          <p:cNvPr id="4" name="Zástupný symbol pro obsah 3"/>
          <p:cNvPicPr>
            <a:picLocks noGrp="1" noChangeAspect="1"/>
          </p:cNvPicPr>
          <p:nvPr>
            <p:ph idx="1"/>
          </p:nvPr>
        </p:nvPicPr>
        <p:blipFill>
          <a:blip r:embed="rId3"/>
          <a:stretch>
            <a:fillRect/>
          </a:stretch>
        </p:blipFill>
        <p:spPr>
          <a:xfrm>
            <a:off x="6444208" y="3601512"/>
            <a:ext cx="2639004" cy="1813778"/>
          </a:xfrm>
          <a:prstGeom prst="rect">
            <a:avLst/>
          </a:prstGeom>
        </p:spPr>
      </p:pic>
      <p:sp>
        <p:nvSpPr>
          <p:cNvPr id="5" name="TextovéPole 4"/>
          <p:cNvSpPr txBox="1"/>
          <p:nvPr/>
        </p:nvSpPr>
        <p:spPr>
          <a:xfrm>
            <a:off x="251520" y="1706663"/>
            <a:ext cx="6408712" cy="4524315"/>
          </a:xfrm>
          <a:prstGeom prst="rect">
            <a:avLst/>
          </a:prstGeom>
          <a:noFill/>
        </p:spPr>
        <p:txBody>
          <a:bodyPr wrap="square" rtlCol="0">
            <a:spAutoFit/>
          </a:bodyPr>
          <a:lstStyle/>
          <a:p>
            <a:pPr marL="342900" indent="-342900">
              <a:buAutoNum type="arabicPeriod"/>
            </a:pPr>
            <a:r>
              <a:rPr lang="en-US" dirty="0"/>
              <a:t>Wash hands and identify patient</a:t>
            </a:r>
            <a:endParaRPr lang="cs-CZ" dirty="0"/>
          </a:p>
          <a:p>
            <a:r>
              <a:rPr lang="cs-CZ" dirty="0"/>
              <a:t>(</a:t>
            </a:r>
            <a:r>
              <a:rPr lang="en-US" dirty="0"/>
              <a:t>ask and check identity bracelet</a:t>
            </a:r>
            <a:r>
              <a:rPr lang="cs-CZ" dirty="0"/>
              <a:t>)</a:t>
            </a:r>
            <a:endParaRPr lang="en-US" dirty="0"/>
          </a:p>
          <a:p>
            <a:r>
              <a:rPr lang="en-US" dirty="0"/>
              <a:t>2. Explain procedure</a:t>
            </a:r>
            <a:r>
              <a:rPr lang="cs-CZ" dirty="0"/>
              <a:t> (</a:t>
            </a:r>
            <a:r>
              <a:rPr lang="cs-CZ" dirty="0">
                <a:solidFill>
                  <a:srgbClr val="FF0000"/>
                </a:solidFill>
              </a:rPr>
              <a:t>změřím vám tlak</a:t>
            </a:r>
            <a:r>
              <a:rPr lang="cs-CZ" dirty="0"/>
              <a:t>)</a:t>
            </a:r>
          </a:p>
          <a:p>
            <a:r>
              <a:rPr lang="en-US" dirty="0"/>
              <a:t>3. Position patient comfortably, either seated or lying</a:t>
            </a:r>
            <a:r>
              <a:rPr lang="cs-CZ" dirty="0"/>
              <a:t>, </a:t>
            </a:r>
          </a:p>
          <a:p>
            <a:r>
              <a:rPr lang="cs-CZ" dirty="0"/>
              <a:t>s</a:t>
            </a:r>
            <a:r>
              <a:rPr lang="en-US" dirty="0"/>
              <a:t>it or lie down for at least 5-10 min before measuring</a:t>
            </a:r>
            <a:r>
              <a:rPr lang="cs-CZ" dirty="0"/>
              <a:t>.</a:t>
            </a:r>
            <a:endParaRPr lang="en-US" dirty="0"/>
          </a:p>
          <a:p>
            <a:r>
              <a:rPr lang="en-US" dirty="0"/>
              <a:t>Avoid taking a meal, smoking, exercising, bathing, drinking</a:t>
            </a:r>
            <a:r>
              <a:rPr lang="cs-CZ" dirty="0"/>
              <a:t> </a:t>
            </a:r>
            <a:r>
              <a:rPr lang="en-US" dirty="0"/>
              <a:t>Alcohol, caffeine, or tea for at least 30 minutes before taking any</a:t>
            </a:r>
            <a:r>
              <a:rPr lang="cs-CZ" dirty="0"/>
              <a:t> </a:t>
            </a:r>
            <a:r>
              <a:rPr lang="en-US" dirty="0"/>
              <a:t>measurement</a:t>
            </a:r>
            <a:r>
              <a:rPr lang="cs-CZ" dirty="0"/>
              <a:t>.</a:t>
            </a:r>
            <a:endParaRPr lang="en-US" dirty="0"/>
          </a:p>
          <a:p>
            <a:r>
              <a:rPr lang="en-US" dirty="0"/>
              <a:t>4. Position patient</a:t>
            </a:r>
            <a:r>
              <a:rPr lang="cs-CZ" dirty="0"/>
              <a:t>´s</a:t>
            </a:r>
            <a:r>
              <a:rPr lang="en-US" dirty="0"/>
              <a:t> arm by supporting it on the bed or</a:t>
            </a:r>
            <a:r>
              <a:rPr lang="cs-CZ" dirty="0"/>
              <a:t> </a:t>
            </a:r>
            <a:r>
              <a:rPr lang="en-US" dirty="0"/>
              <a:t>on the </a:t>
            </a:r>
            <a:r>
              <a:rPr lang="cs-CZ" dirty="0"/>
              <a:t>table </a:t>
            </a:r>
            <a:r>
              <a:rPr lang="en-US" dirty="0"/>
              <a:t>with the palm turned upward, push sleeve up to shoulder</a:t>
            </a:r>
          </a:p>
          <a:p>
            <a:r>
              <a:rPr lang="en-US" dirty="0"/>
              <a:t>5. Place cuff 2-3 centimeter</a:t>
            </a:r>
            <a:r>
              <a:rPr lang="cs-CZ" dirty="0"/>
              <a:t>s</a:t>
            </a:r>
            <a:r>
              <a:rPr lang="en-US" dirty="0"/>
              <a:t> above bend in elbow, wrap it around the arm smoothly and secure it</a:t>
            </a:r>
          </a:p>
          <a:p>
            <a:r>
              <a:rPr lang="en-US" dirty="0"/>
              <a:t>6. Put earpiece in your ears, place  diaphragm of the stethoscope over brachial artery and hold in place with one hand</a:t>
            </a:r>
          </a:p>
          <a:p>
            <a:endParaRPr lang="en-US" dirty="0"/>
          </a:p>
          <a:p>
            <a:endParaRPr lang="cs-CZ" dirty="0"/>
          </a:p>
        </p:txBody>
      </p:sp>
      <p:pic>
        <p:nvPicPr>
          <p:cNvPr id="6" name="Obrázek 5"/>
          <p:cNvPicPr>
            <a:picLocks noChangeAspect="1"/>
          </p:cNvPicPr>
          <p:nvPr/>
        </p:nvPicPr>
        <p:blipFill>
          <a:blip r:embed="rId4"/>
          <a:stretch>
            <a:fillRect/>
          </a:stretch>
        </p:blipFill>
        <p:spPr>
          <a:xfrm>
            <a:off x="5579676" y="1636394"/>
            <a:ext cx="2773676" cy="1177666"/>
          </a:xfrm>
          <a:prstGeom prst="rect">
            <a:avLst/>
          </a:prstGeom>
        </p:spPr>
      </p:pic>
    </p:spTree>
    <p:extLst>
      <p:ext uri="{BB962C8B-B14F-4D97-AF65-F5344CB8AC3E}">
        <p14:creationId xmlns:p14="http://schemas.microsoft.com/office/powerpoint/2010/main" val="2650810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Measuring blood pressure</a:t>
            </a:r>
            <a:endParaRPr lang="cs-CZ" dirty="0"/>
          </a:p>
        </p:txBody>
      </p:sp>
      <p:sp>
        <p:nvSpPr>
          <p:cNvPr id="3" name="Zástupný symbol pro obsah 2"/>
          <p:cNvSpPr>
            <a:spLocks noGrp="1"/>
          </p:cNvSpPr>
          <p:nvPr>
            <p:ph idx="1"/>
          </p:nvPr>
        </p:nvSpPr>
        <p:spPr/>
        <p:txBody>
          <a:bodyPr>
            <a:normAutofit fontScale="70000" lnSpcReduction="20000"/>
          </a:bodyPr>
          <a:lstStyle/>
          <a:p>
            <a:pPr marL="0" indent="0">
              <a:buNone/>
            </a:pPr>
            <a:r>
              <a:rPr lang="en-US" dirty="0"/>
              <a:t>7. Close air valve and pump to inflate the c</a:t>
            </a:r>
            <a:r>
              <a:rPr lang="cs-CZ" dirty="0"/>
              <a:t>uf</a:t>
            </a:r>
            <a:r>
              <a:rPr lang="en-US" dirty="0"/>
              <a:t>f. Continue pumping the scale reads 180</a:t>
            </a:r>
            <a:r>
              <a:rPr lang="cs-CZ" dirty="0"/>
              <a:t> (</a:t>
            </a:r>
            <a:r>
              <a:rPr lang="en-US" dirty="0"/>
              <a:t>you can not listen sound</a:t>
            </a:r>
            <a:r>
              <a:rPr lang="cs-CZ" dirty="0"/>
              <a:t>)</a:t>
            </a:r>
            <a:endParaRPr lang="en-US" dirty="0"/>
          </a:p>
          <a:p>
            <a:pPr marL="0" indent="0">
              <a:buNone/>
            </a:pPr>
            <a:r>
              <a:rPr lang="en-US" dirty="0"/>
              <a:t>8. Open slowly air valve and listen for first sound – its systolic pressure and read the scale.</a:t>
            </a:r>
            <a:endParaRPr lang="cs-CZ" dirty="0"/>
          </a:p>
          <a:p>
            <a:pPr marL="0" indent="0">
              <a:buNone/>
            </a:pPr>
            <a:endParaRPr lang="cs-CZ" dirty="0"/>
          </a:p>
          <a:p>
            <a:pPr marL="0" indent="0">
              <a:buNone/>
            </a:pPr>
            <a:endParaRPr lang="cs-CZ" dirty="0"/>
          </a:p>
          <a:p>
            <a:pPr marL="0" indent="0">
              <a:buNone/>
            </a:pPr>
            <a:endParaRPr lang="en-US" dirty="0"/>
          </a:p>
          <a:p>
            <a:pPr marL="0" indent="0">
              <a:buNone/>
            </a:pPr>
            <a:r>
              <a:rPr lang="en-US" dirty="0"/>
              <a:t>9. Continue to release air, as soon as no sound take a second reading – its diastolic pressure</a:t>
            </a:r>
            <a:endParaRPr lang="cs-CZ" dirty="0"/>
          </a:p>
          <a:p>
            <a:pPr marL="0" indent="0">
              <a:buNone/>
            </a:pPr>
            <a:r>
              <a:rPr lang="cs-CZ" dirty="0"/>
              <a:t>10. </a:t>
            </a:r>
            <a:r>
              <a:rPr lang="cs-CZ" dirty="0" err="1"/>
              <a:t>Deflate</a:t>
            </a:r>
            <a:r>
              <a:rPr lang="cs-CZ" dirty="0"/>
              <a:t> </a:t>
            </a:r>
            <a:r>
              <a:rPr lang="cs-CZ" dirty="0" err="1"/>
              <a:t>cuff</a:t>
            </a:r>
            <a:r>
              <a:rPr lang="cs-CZ" dirty="0"/>
              <a:t> </a:t>
            </a:r>
            <a:r>
              <a:rPr lang="cs-CZ" dirty="0" err="1"/>
              <a:t>completly</a:t>
            </a:r>
            <a:endParaRPr lang="cs-CZ" dirty="0"/>
          </a:p>
          <a:p>
            <a:pPr marL="0" indent="0">
              <a:buNone/>
            </a:pPr>
            <a:r>
              <a:rPr lang="cs-CZ" dirty="0"/>
              <a:t>11. </a:t>
            </a:r>
            <a:r>
              <a:rPr lang="cs-CZ" dirty="0" err="1"/>
              <a:t>Record</a:t>
            </a:r>
            <a:r>
              <a:rPr lang="cs-CZ" dirty="0"/>
              <a:t>                   </a:t>
            </a:r>
            <a:r>
              <a:rPr lang="cs-CZ" b="1" dirty="0"/>
              <a:t>TK – 120/80 </a:t>
            </a:r>
            <a:r>
              <a:rPr lang="cs-CZ" sz="2400" dirty="0"/>
              <a:t>(</a:t>
            </a:r>
            <a:r>
              <a:rPr lang="cs-CZ" sz="2400" dirty="0">
                <a:solidFill>
                  <a:srgbClr val="FF0000"/>
                </a:solidFill>
              </a:rPr>
              <a:t>sto dvacet na osmdesát</a:t>
            </a:r>
            <a:r>
              <a:rPr lang="cs-CZ" sz="2400" dirty="0"/>
              <a:t>) </a:t>
            </a:r>
          </a:p>
          <a:p>
            <a:pPr marL="0" indent="0">
              <a:buNone/>
            </a:pPr>
            <a:r>
              <a:rPr lang="cs-CZ" dirty="0"/>
              <a:t>                                      120 </a:t>
            </a:r>
            <a:r>
              <a:rPr lang="cs-CZ" dirty="0" err="1"/>
              <a:t>over</a:t>
            </a:r>
            <a:r>
              <a:rPr lang="cs-CZ" dirty="0"/>
              <a:t> 80</a:t>
            </a:r>
          </a:p>
          <a:p>
            <a:pPr marL="0" indent="0">
              <a:buNone/>
            </a:pPr>
            <a:r>
              <a:rPr lang="cs-CZ" dirty="0"/>
              <a:t>12. </a:t>
            </a:r>
            <a:r>
              <a:rPr lang="cs-CZ" dirty="0" err="1"/>
              <a:t>Clean</a:t>
            </a:r>
            <a:r>
              <a:rPr lang="cs-CZ" dirty="0"/>
              <a:t> </a:t>
            </a:r>
            <a:r>
              <a:rPr lang="cs-CZ" dirty="0" err="1"/>
              <a:t>earpiece</a:t>
            </a:r>
            <a:r>
              <a:rPr lang="cs-CZ" dirty="0"/>
              <a:t> and </a:t>
            </a:r>
            <a:r>
              <a:rPr lang="cs-CZ" dirty="0" err="1"/>
              <a:t>diaphragm</a:t>
            </a:r>
            <a:r>
              <a:rPr lang="cs-CZ" dirty="0"/>
              <a:t> </a:t>
            </a:r>
            <a:r>
              <a:rPr lang="cs-CZ" dirty="0" err="1"/>
              <a:t>of</a:t>
            </a:r>
            <a:r>
              <a:rPr lang="cs-CZ" dirty="0"/>
              <a:t> </a:t>
            </a:r>
            <a:r>
              <a:rPr lang="cs-CZ" dirty="0" err="1"/>
              <a:t>the</a:t>
            </a:r>
            <a:r>
              <a:rPr lang="cs-CZ" dirty="0"/>
              <a:t> </a:t>
            </a:r>
            <a:r>
              <a:rPr lang="cs-CZ" dirty="0" err="1"/>
              <a:t>stethoscope</a:t>
            </a:r>
            <a:endParaRPr lang="cs-CZ" dirty="0"/>
          </a:p>
        </p:txBody>
      </p:sp>
      <p:sp>
        <p:nvSpPr>
          <p:cNvPr id="4" name="Šipka doprava 3"/>
          <p:cNvSpPr/>
          <p:nvPr/>
        </p:nvSpPr>
        <p:spPr>
          <a:xfrm>
            <a:off x="1907704" y="4869160"/>
            <a:ext cx="97840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4"/>
          <p:cNvPicPr>
            <a:picLocks noChangeAspect="1"/>
          </p:cNvPicPr>
          <p:nvPr/>
        </p:nvPicPr>
        <p:blipFill rotWithShape="1">
          <a:blip r:embed="rId3"/>
          <a:srcRect l="2699" t="25298" r="13602" b="18059"/>
          <a:stretch/>
        </p:blipFill>
        <p:spPr>
          <a:xfrm>
            <a:off x="5973379" y="2567489"/>
            <a:ext cx="2232248" cy="1080120"/>
          </a:xfrm>
          <a:prstGeom prst="rect">
            <a:avLst/>
          </a:prstGeom>
        </p:spPr>
      </p:pic>
      <p:pic>
        <p:nvPicPr>
          <p:cNvPr id="6" name="Obrázek 5"/>
          <p:cNvPicPr>
            <a:picLocks noChangeAspect="1"/>
          </p:cNvPicPr>
          <p:nvPr/>
        </p:nvPicPr>
        <p:blipFill>
          <a:blip r:embed="rId4"/>
          <a:stretch>
            <a:fillRect/>
          </a:stretch>
        </p:blipFill>
        <p:spPr>
          <a:xfrm>
            <a:off x="7812360" y="5481979"/>
            <a:ext cx="1106424" cy="1257300"/>
          </a:xfrm>
          <a:prstGeom prst="rect">
            <a:avLst/>
          </a:prstGeom>
        </p:spPr>
      </p:pic>
      <p:pic>
        <p:nvPicPr>
          <p:cNvPr id="7" name="Obrázek 6"/>
          <p:cNvPicPr>
            <a:picLocks noChangeAspect="1"/>
          </p:cNvPicPr>
          <p:nvPr/>
        </p:nvPicPr>
        <p:blipFill>
          <a:blip r:embed="rId5"/>
          <a:stretch>
            <a:fillRect/>
          </a:stretch>
        </p:blipFill>
        <p:spPr>
          <a:xfrm>
            <a:off x="5973379" y="5695018"/>
            <a:ext cx="1642872" cy="1157478"/>
          </a:xfrm>
          <a:prstGeom prst="rect">
            <a:avLst/>
          </a:prstGeom>
        </p:spPr>
      </p:pic>
    </p:spTree>
    <p:extLst>
      <p:ext uri="{BB962C8B-B14F-4D97-AF65-F5344CB8AC3E}">
        <p14:creationId xmlns:p14="http://schemas.microsoft.com/office/powerpoint/2010/main" val="4022607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a:t>
            </a:r>
            <a:r>
              <a:rPr lang="en-US" dirty="0" err="1"/>
              <a:t>ocabulary</a:t>
            </a:r>
            <a:endParaRPr lang="cs-CZ" dirty="0"/>
          </a:p>
        </p:txBody>
      </p:sp>
      <p:sp>
        <p:nvSpPr>
          <p:cNvPr id="3" name="Zástupný symbol pro obsah 2"/>
          <p:cNvSpPr>
            <a:spLocks noGrp="1"/>
          </p:cNvSpPr>
          <p:nvPr>
            <p:ph idx="1"/>
          </p:nvPr>
        </p:nvSpPr>
        <p:spPr/>
        <p:txBody>
          <a:bodyPr>
            <a:normAutofit fontScale="77500" lnSpcReduction="20000"/>
          </a:bodyPr>
          <a:lstStyle/>
          <a:p>
            <a:pPr marL="0" indent="0">
              <a:buNone/>
            </a:pPr>
            <a:r>
              <a:rPr lang="cs-CZ" dirty="0">
                <a:solidFill>
                  <a:schemeClr val="accent1"/>
                </a:solidFill>
              </a:rPr>
              <a:t>I </a:t>
            </a:r>
            <a:r>
              <a:rPr lang="cs-CZ" dirty="0" err="1">
                <a:solidFill>
                  <a:schemeClr val="accent1"/>
                </a:solidFill>
              </a:rPr>
              <a:t>will</a:t>
            </a:r>
            <a:r>
              <a:rPr lang="cs-CZ" dirty="0">
                <a:solidFill>
                  <a:schemeClr val="accent1"/>
                </a:solidFill>
              </a:rPr>
              <a:t> </a:t>
            </a:r>
            <a:r>
              <a:rPr lang="cs-CZ" dirty="0" err="1">
                <a:solidFill>
                  <a:schemeClr val="accent1"/>
                </a:solidFill>
              </a:rPr>
              <a:t>take</a:t>
            </a:r>
            <a:r>
              <a:rPr lang="cs-CZ" dirty="0">
                <a:solidFill>
                  <a:schemeClr val="accent1"/>
                </a:solidFill>
              </a:rPr>
              <a:t> </a:t>
            </a:r>
            <a:r>
              <a:rPr lang="cs-CZ" dirty="0" err="1">
                <a:solidFill>
                  <a:schemeClr val="accent2"/>
                </a:solidFill>
              </a:rPr>
              <a:t>your</a:t>
            </a:r>
            <a:r>
              <a:rPr lang="cs-CZ" dirty="0"/>
              <a:t> </a:t>
            </a:r>
            <a:r>
              <a:rPr lang="cs-CZ" dirty="0" err="1"/>
              <a:t>blood</a:t>
            </a:r>
            <a:r>
              <a:rPr lang="cs-CZ" dirty="0"/>
              <a:t> </a:t>
            </a:r>
            <a:r>
              <a:rPr lang="cs-CZ" dirty="0" err="1"/>
              <a:t>pressure</a:t>
            </a:r>
            <a:r>
              <a:rPr lang="cs-CZ" dirty="0"/>
              <a:t>. </a:t>
            </a:r>
          </a:p>
          <a:p>
            <a:pPr marL="0" indent="0">
              <a:buNone/>
            </a:pPr>
            <a:endParaRPr lang="cs-CZ" dirty="0">
              <a:solidFill>
                <a:schemeClr val="accent1"/>
              </a:solidFill>
            </a:endParaRPr>
          </a:p>
          <a:p>
            <a:pPr marL="0" indent="0">
              <a:buNone/>
            </a:pPr>
            <a:r>
              <a:rPr lang="cs-CZ" dirty="0">
                <a:solidFill>
                  <a:schemeClr val="accent1"/>
                </a:solidFill>
              </a:rPr>
              <a:t>Změřím</a:t>
            </a:r>
            <a:r>
              <a:rPr lang="cs-CZ" dirty="0"/>
              <a:t> </a:t>
            </a:r>
            <a:r>
              <a:rPr lang="cs-CZ" dirty="0">
                <a:solidFill>
                  <a:schemeClr val="accent2"/>
                </a:solidFill>
              </a:rPr>
              <a:t>vám</a:t>
            </a:r>
            <a:r>
              <a:rPr lang="cs-CZ" dirty="0"/>
              <a:t> (krevní) tlak.</a:t>
            </a:r>
          </a:p>
          <a:p>
            <a:pPr marL="0" indent="0">
              <a:buNone/>
            </a:pPr>
            <a:r>
              <a:rPr lang="cs-CZ" dirty="0"/>
              <a:t>----------------------------------------------------------</a:t>
            </a:r>
          </a:p>
          <a:p>
            <a:pPr marL="0" indent="0">
              <a:buNone/>
            </a:pPr>
            <a:r>
              <a:rPr lang="cs-CZ" dirty="0" err="1">
                <a:solidFill>
                  <a:schemeClr val="accent1"/>
                </a:solidFill>
              </a:rPr>
              <a:t>Can</a:t>
            </a:r>
            <a:r>
              <a:rPr lang="cs-CZ" dirty="0">
                <a:solidFill>
                  <a:schemeClr val="accent1"/>
                </a:solidFill>
              </a:rPr>
              <a:t> I </a:t>
            </a:r>
            <a:r>
              <a:rPr lang="cs-CZ" dirty="0" err="1">
                <a:solidFill>
                  <a:schemeClr val="accent1"/>
                </a:solidFill>
              </a:rPr>
              <a:t>take</a:t>
            </a:r>
            <a:r>
              <a:rPr lang="cs-CZ" dirty="0"/>
              <a:t> </a:t>
            </a:r>
            <a:r>
              <a:rPr lang="cs-CZ" dirty="0" err="1">
                <a:solidFill>
                  <a:schemeClr val="accent2"/>
                </a:solidFill>
              </a:rPr>
              <a:t>your</a:t>
            </a:r>
            <a:r>
              <a:rPr lang="cs-CZ" dirty="0"/>
              <a:t> </a:t>
            </a:r>
            <a:r>
              <a:rPr lang="cs-CZ" dirty="0" err="1"/>
              <a:t>blood</a:t>
            </a:r>
            <a:r>
              <a:rPr lang="cs-CZ" dirty="0"/>
              <a:t> </a:t>
            </a:r>
            <a:r>
              <a:rPr lang="cs-CZ" dirty="0" err="1"/>
              <a:t>pressure</a:t>
            </a:r>
            <a:r>
              <a:rPr lang="cs-CZ" dirty="0"/>
              <a:t>?</a:t>
            </a:r>
          </a:p>
          <a:p>
            <a:pPr marL="0" indent="0">
              <a:buNone/>
            </a:pPr>
            <a:endParaRPr lang="cs-CZ" dirty="0"/>
          </a:p>
          <a:p>
            <a:pPr marL="0" indent="0">
              <a:buNone/>
            </a:pPr>
            <a:r>
              <a:rPr lang="cs-CZ" dirty="0">
                <a:solidFill>
                  <a:schemeClr val="accent1"/>
                </a:solidFill>
              </a:rPr>
              <a:t>Můžu</a:t>
            </a:r>
            <a:r>
              <a:rPr lang="cs-CZ" dirty="0"/>
              <a:t> </a:t>
            </a:r>
            <a:r>
              <a:rPr lang="cs-CZ" dirty="0">
                <a:solidFill>
                  <a:schemeClr val="accent2"/>
                </a:solidFill>
              </a:rPr>
              <a:t>vám</a:t>
            </a:r>
            <a:r>
              <a:rPr lang="cs-CZ" dirty="0"/>
              <a:t> </a:t>
            </a:r>
            <a:r>
              <a:rPr lang="cs-CZ" dirty="0">
                <a:solidFill>
                  <a:schemeClr val="accent1"/>
                </a:solidFill>
              </a:rPr>
              <a:t>změřit</a:t>
            </a:r>
            <a:r>
              <a:rPr lang="cs-CZ" dirty="0"/>
              <a:t>  (krevní) tlak?</a:t>
            </a:r>
          </a:p>
          <a:p>
            <a:pPr marL="0" indent="0">
              <a:buNone/>
            </a:pPr>
            <a:r>
              <a:rPr lang="cs-CZ" dirty="0"/>
              <a:t>----------------------------------------------------------</a:t>
            </a:r>
          </a:p>
          <a:p>
            <a:pPr marL="0" indent="0">
              <a:buNone/>
            </a:pPr>
            <a:r>
              <a:rPr lang="cs-CZ" dirty="0" err="1">
                <a:solidFill>
                  <a:schemeClr val="accent2"/>
                </a:solidFill>
              </a:rPr>
              <a:t>Your</a:t>
            </a:r>
            <a:r>
              <a:rPr lang="cs-CZ" dirty="0"/>
              <a:t> </a:t>
            </a:r>
            <a:r>
              <a:rPr lang="cs-CZ" dirty="0" err="1"/>
              <a:t>blood</a:t>
            </a:r>
            <a:r>
              <a:rPr lang="cs-CZ" dirty="0"/>
              <a:t> </a:t>
            </a:r>
            <a:r>
              <a:rPr lang="cs-CZ" dirty="0" err="1"/>
              <a:t>pressure</a:t>
            </a:r>
            <a:r>
              <a:rPr lang="cs-CZ" dirty="0"/>
              <a:t> </a:t>
            </a:r>
            <a:r>
              <a:rPr lang="cs-CZ" dirty="0" err="1">
                <a:solidFill>
                  <a:schemeClr val="accent1"/>
                </a:solidFill>
              </a:rPr>
              <a:t>is</a:t>
            </a:r>
            <a:r>
              <a:rPr lang="cs-CZ" dirty="0"/>
              <a:t> </a:t>
            </a:r>
            <a:r>
              <a:rPr lang="cs-CZ" dirty="0" err="1"/>
              <a:t>normal</a:t>
            </a:r>
            <a:r>
              <a:rPr lang="cs-CZ" dirty="0"/>
              <a:t> - 120 </a:t>
            </a:r>
            <a:r>
              <a:rPr lang="cs-CZ" dirty="0" err="1"/>
              <a:t>over</a:t>
            </a:r>
            <a:r>
              <a:rPr lang="cs-CZ" dirty="0"/>
              <a:t> 80.</a:t>
            </a:r>
          </a:p>
          <a:p>
            <a:pPr marL="0" indent="0">
              <a:buNone/>
            </a:pPr>
            <a:endParaRPr lang="cs-CZ" dirty="0"/>
          </a:p>
          <a:p>
            <a:pPr marL="0" indent="0">
              <a:buNone/>
            </a:pPr>
            <a:r>
              <a:rPr lang="cs-CZ" dirty="0">
                <a:solidFill>
                  <a:schemeClr val="accent2"/>
                </a:solidFill>
              </a:rPr>
              <a:t>Váš</a:t>
            </a:r>
            <a:r>
              <a:rPr lang="cs-CZ" dirty="0"/>
              <a:t> (krevní) tlak </a:t>
            </a:r>
            <a:r>
              <a:rPr lang="cs-CZ" dirty="0">
                <a:solidFill>
                  <a:schemeClr val="accent1"/>
                </a:solidFill>
              </a:rPr>
              <a:t>je</a:t>
            </a:r>
            <a:r>
              <a:rPr lang="cs-CZ" dirty="0"/>
              <a:t> normální-  120 (</a:t>
            </a:r>
            <a:r>
              <a:rPr lang="cs-CZ" dirty="0" err="1"/>
              <a:t>stodvacet</a:t>
            </a:r>
            <a:r>
              <a:rPr lang="cs-CZ" dirty="0"/>
              <a:t>) na 80 (osmdesát).</a:t>
            </a:r>
          </a:p>
        </p:txBody>
      </p:sp>
    </p:spTree>
    <p:extLst>
      <p:ext uri="{BB962C8B-B14F-4D97-AF65-F5344CB8AC3E}">
        <p14:creationId xmlns:p14="http://schemas.microsoft.com/office/powerpoint/2010/main" val="36381452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Categories</a:t>
            </a:r>
            <a:r>
              <a:rPr lang="cs-CZ" dirty="0"/>
              <a:t> </a:t>
            </a:r>
            <a:r>
              <a:rPr lang="cs-CZ" dirty="0" err="1"/>
              <a:t>for</a:t>
            </a:r>
            <a:r>
              <a:rPr lang="cs-CZ" dirty="0"/>
              <a:t> </a:t>
            </a:r>
            <a:r>
              <a:rPr lang="cs-CZ" dirty="0" err="1"/>
              <a:t>Blood</a:t>
            </a:r>
            <a:r>
              <a:rPr lang="cs-CZ" dirty="0"/>
              <a:t> </a:t>
            </a:r>
            <a:r>
              <a:rPr lang="cs-CZ" dirty="0" err="1"/>
              <a:t>Pressure</a:t>
            </a:r>
            <a:r>
              <a:rPr lang="cs-CZ" dirty="0"/>
              <a:t> - </a:t>
            </a:r>
            <a:r>
              <a:rPr lang="cs-CZ" dirty="0" err="1"/>
              <a:t>adults</a:t>
            </a:r>
            <a:endParaRPr lang="cs-CZ" dirty="0"/>
          </a:p>
        </p:txBody>
      </p:sp>
      <p:pic>
        <p:nvPicPr>
          <p:cNvPr id="5" name="Zástupný symbol pro obsah 4"/>
          <p:cNvPicPr>
            <a:picLocks noGrp="1" noChangeAspect="1"/>
          </p:cNvPicPr>
          <p:nvPr>
            <p:ph idx="1"/>
          </p:nvPr>
        </p:nvPicPr>
        <p:blipFill>
          <a:blip r:embed="rId2"/>
          <a:stretch>
            <a:fillRect/>
          </a:stretch>
        </p:blipFill>
        <p:spPr>
          <a:xfrm>
            <a:off x="4716016" y="2060848"/>
            <a:ext cx="3714750" cy="3886200"/>
          </a:xfrm>
          <a:prstGeom prst="rect">
            <a:avLst/>
          </a:prstGeom>
        </p:spPr>
      </p:pic>
      <p:pic>
        <p:nvPicPr>
          <p:cNvPr id="6" name="Obrázek 5"/>
          <p:cNvPicPr>
            <a:picLocks noChangeAspect="1"/>
          </p:cNvPicPr>
          <p:nvPr/>
        </p:nvPicPr>
        <p:blipFill>
          <a:blip r:embed="rId3"/>
          <a:stretch>
            <a:fillRect/>
          </a:stretch>
        </p:blipFill>
        <p:spPr>
          <a:xfrm>
            <a:off x="1115616" y="2492896"/>
            <a:ext cx="3295650" cy="2447925"/>
          </a:xfrm>
          <a:prstGeom prst="rect">
            <a:avLst/>
          </a:prstGeom>
        </p:spPr>
      </p:pic>
    </p:spTree>
    <p:extLst>
      <p:ext uri="{BB962C8B-B14F-4D97-AF65-F5344CB8AC3E}">
        <p14:creationId xmlns:p14="http://schemas.microsoft.com/office/powerpoint/2010/main" val="1426246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Assessing the Pulse</a:t>
            </a:r>
          </a:p>
        </p:txBody>
      </p:sp>
      <p:sp>
        <p:nvSpPr>
          <p:cNvPr id="3" name="Zástupný symbol pro obsah 2"/>
          <p:cNvSpPr>
            <a:spLocks noGrp="1"/>
          </p:cNvSpPr>
          <p:nvPr>
            <p:ph idx="1"/>
          </p:nvPr>
        </p:nvSpPr>
        <p:spPr/>
        <p:txBody>
          <a:bodyPr/>
          <a:lstStyle/>
          <a:p>
            <a:r>
              <a:rPr lang="cs-CZ" dirty="0"/>
              <a:t>A. </a:t>
            </a:r>
            <a:r>
              <a:rPr lang="cs-CZ" dirty="0" err="1"/>
              <a:t>temporalis</a:t>
            </a:r>
            <a:endParaRPr lang="cs-CZ" dirty="0"/>
          </a:p>
          <a:p>
            <a:r>
              <a:rPr lang="cs-CZ" dirty="0" err="1"/>
              <a:t>A.radialis</a:t>
            </a:r>
            <a:endParaRPr lang="cs-CZ" dirty="0"/>
          </a:p>
          <a:p>
            <a:r>
              <a:rPr lang="cs-CZ" dirty="0" err="1"/>
              <a:t>A.carotis</a:t>
            </a:r>
            <a:endParaRPr lang="cs-CZ" dirty="0"/>
          </a:p>
          <a:p>
            <a:r>
              <a:rPr lang="cs-CZ" dirty="0"/>
              <a:t>A. </a:t>
            </a:r>
            <a:r>
              <a:rPr lang="cs-CZ" dirty="0" err="1"/>
              <a:t>poplitea</a:t>
            </a:r>
            <a:endParaRPr lang="cs-CZ" dirty="0"/>
          </a:p>
          <a:p>
            <a:r>
              <a:rPr lang="cs-CZ" dirty="0"/>
              <a:t>A. </a:t>
            </a:r>
            <a:r>
              <a:rPr lang="cs-CZ" dirty="0" err="1"/>
              <a:t>femoralis</a:t>
            </a:r>
            <a:endParaRPr lang="cs-CZ" dirty="0"/>
          </a:p>
          <a:p>
            <a:r>
              <a:rPr lang="cs-CZ" dirty="0"/>
              <a:t>A. dorsalis </a:t>
            </a:r>
            <a:r>
              <a:rPr lang="cs-CZ" dirty="0" err="1"/>
              <a:t>pedis</a:t>
            </a:r>
            <a:endParaRPr lang="cs-CZ" dirty="0"/>
          </a:p>
          <a:p>
            <a:r>
              <a:rPr lang="cs-CZ" dirty="0" err="1"/>
              <a:t>Posterior</a:t>
            </a:r>
            <a:r>
              <a:rPr lang="cs-CZ" dirty="0"/>
              <a:t> </a:t>
            </a:r>
            <a:r>
              <a:rPr lang="cs-CZ" dirty="0" err="1"/>
              <a:t>tibial</a:t>
            </a:r>
            <a:r>
              <a:rPr lang="cs-CZ" dirty="0"/>
              <a:t> pulse</a:t>
            </a:r>
          </a:p>
        </p:txBody>
      </p:sp>
      <p:pic>
        <p:nvPicPr>
          <p:cNvPr id="4" name="Obrázek 3"/>
          <p:cNvPicPr>
            <a:picLocks noChangeAspect="1"/>
          </p:cNvPicPr>
          <p:nvPr/>
        </p:nvPicPr>
        <p:blipFill>
          <a:blip r:embed="rId2"/>
          <a:stretch>
            <a:fillRect/>
          </a:stretch>
        </p:blipFill>
        <p:spPr>
          <a:xfrm>
            <a:off x="4122529" y="2767847"/>
            <a:ext cx="2441829" cy="1852422"/>
          </a:xfrm>
          <a:prstGeom prst="rect">
            <a:avLst/>
          </a:prstGeom>
        </p:spPr>
      </p:pic>
      <p:pic>
        <p:nvPicPr>
          <p:cNvPr id="5" name="Obrázek 4"/>
          <p:cNvPicPr>
            <a:picLocks noChangeAspect="1"/>
          </p:cNvPicPr>
          <p:nvPr/>
        </p:nvPicPr>
        <p:blipFill>
          <a:blip r:embed="rId3"/>
          <a:stretch>
            <a:fillRect/>
          </a:stretch>
        </p:blipFill>
        <p:spPr>
          <a:xfrm>
            <a:off x="3424186" y="1450505"/>
            <a:ext cx="1903095" cy="1272254"/>
          </a:xfrm>
          <a:prstGeom prst="rect">
            <a:avLst/>
          </a:prstGeom>
        </p:spPr>
      </p:pic>
      <p:pic>
        <p:nvPicPr>
          <p:cNvPr id="7" name="Obrázek 6"/>
          <p:cNvPicPr>
            <a:picLocks noChangeAspect="1"/>
          </p:cNvPicPr>
          <p:nvPr/>
        </p:nvPicPr>
        <p:blipFill>
          <a:blip r:embed="rId4"/>
          <a:stretch>
            <a:fillRect/>
          </a:stretch>
        </p:blipFill>
        <p:spPr>
          <a:xfrm>
            <a:off x="7087824" y="5011031"/>
            <a:ext cx="1938338" cy="1755077"/>
          </a:xfrm>
          <a:prstGeom prst="rect">
            <a:avLst/>
          </a:prstGeom>
        </p:spPr>
      </p:pic>
      <p:pic>
        <p:nvPicPr>
          <p:cNvPr id="8" name="Obrázek 7"/>
          <p:cNvPicPr>
            <a:picLocks noChangeAspect="1"/>
          </p:cNvPicPr>
          <p:nvPr/>
        </p:nvPicPr>
        <p:blipFill>
          <a:blip r:embed="rId5"/>
          <a:stretch>
            <a:fillRect/>
          </a:stretch>
        </p:blipFill>
        <p:spPr>
          <a:xfrm>
            <a:off x="4320811" y="4653136"/>
            <a:ext cx="2767013" cy="1944815"/>
          </a:xfrm>
          <a:prstGeom prst="rect">
            <a:avLst/>
          </a:prstGeom>
        </p:spPr>
      </p:pic>
      <p:pic>
        <p:nvPicPr>
          <p:cNvPr id="9" name="Obrázek 8"/>
          <p:cNvPicPr>
            <a:picLocks noChangeAspect="1"/>
          </p:cNvPicPr>
          <p:nvPr/>
        </p:nvPicPr>
        <p:blipFill>
          <a:blip r:embed="rId6"/>
          <a:stretch>
            <a:fillRect/>
          </a:stretch>
        </p:blipFill>
        <p:spPr>
          <a:xfrm>
            <a:off x="6564358" y="3009918"/>
            <a:ext cx="2240280" cy="1968246"/>
          </a:xfrm>
          <a:prstGeom prst="rect">
            <a:avLst/>
          </a:prstGeom>
        </p:spPr>
      </p:pic>
      <p:pic>
        <p:nvPicPr>
          <p:cNvPr id="10" name="Obrázek 9"/>
          <p:cNvPicPr>
            <a:picLocks noChangeAspect="1"/>
          </p:cNvPicPr>
          <p:nvPr/>
        </p:nvPicPr>
        <p:blipFill>
          <a:blip r:embed="rId7"/>
          <a:stretch>
            <a:fillRect/>
          </a:stretch>
        </p:blipFill>
        <p:spPr>
          <a:xfrm>
            <a:off x="6802619" y="21755"/>
            <a:ext cx="1943100" cy="2857500"/>
          </a:xfrm>
          <a:prstGeom prst="rect">
            <a:avLst/>
          </a:prstGeom>
        </p:spPr>
      </p:pic>
    </p:spTree>
    <p:extLst>
      <p:ext uri="{BB962C8B-B14F-4D97-AF65-F5344CB8AC3E}">
        <p14:creationId xmlns:p14="http://schemas.microsoft.com/office/powerpoint/2010/main" val="285762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Assessing the Pulse</a:t>
            </a:r>
            <a:endParaRPr lang="cs-CZ" dirty="0"/>
          </a:p>
        </p:txBody>
      </p:sp>
      <p:pic>
        <p:nvPicPr>
          <p:cNvPr id="4" name="Zástupný symbol pro obsah 3"/>
          <p:cNvPicPr>
            <a:picLocks noGrp="1" noChangeAspect="1"/>
          </p:cNvPicPr>
          <p:nvPr>
            <p:ph idx="1"/>
          </p:nvPr>
        </p:nvPicPr>
        <p:blipFill>
          <a:blip r:embed="rId3"/>
          <a:stretch>
            <a:fillRect/>
          </a:stretch>
        </p:blipFill>
        <p:spPr>
          <a:xfrm>
            <a:off x="445213" y="1556792"/>
            <a:ext cx="1362075" cy="971550"/>
          </a:xfrm>
          <a:prstGeom prst="rect">
            <a:avLst/>
          </a:prstGeom>
        </p:spPr>
      </p:pic>
      <p:pic>
        <p:nvPicPr>
          <p:cNvPr id="5" name="Obrázek 4"/>
          <p:cNvPicPr>
            <a:picLocks noChangeAspect="1"/>
          </p:cNvPicPr>
          <p:nvPr/>
        </p:nvPicPr>
        <p:blipFill>
          <a:blip r:embed="rId4"/>
          <a:stretch>
            <a:fillRect/>
          </a:stretch>
        </p:blipFill>
        <p:spPr>
          <a:xfrm>
            <a:off x="1979712" y="1556792"/>
            <a:ext cx="1362075" cy="971550"/>
          </a:xfrm>
          <a:prstGeom prst="rect">
            <a:avLst/>
          </a:prstGeom>
        </p:spPr>
      </p:pic>
      <p:pic>
        <p:nvPicPr>
          <p:cNvPr id="6" name="Obrázek 5"/>
          <p:cNvPicPr>
            <a:picLocks noChangeAspect="1"/>
          </p:cNvPicPr>
          <p:nvPr/>
        </p:nvPicPr>
        <p:blipFill>
          <a:blip r:embed="rId5"/>
          <a:stretch>
            <a:fillRect/>
          </a:stretch>
        </p:blipFill>
        <p:spPr>
          <a:xfrm>
            <a:off x="3514211" y="1556792"/>
            <a:ext cx="1362075" cy="971550"/>
          </a:xfrm>
          <a:prstGeom prst="rect">
            <a:avLst/>
          </a:prstGeom>
        </p:spPr>
      </p:pic>
      <p:pic>
        <p:nvPicPr>
          <p:cNvPr id="7" name="Obrázek 6"/>
          <p:cNvPicPr>
            <a:picLocks noChangeAspect="1"/>
          </p:cNvPicPr>
          <p:nvPr/>
        </p:nvPicPr>
        <p:blipFill>
          <a:blip r:embed="rId6"/>
          <a:stretch>
            <a:fillRect/>
          </a:stretch>
        </p:blipFill>
        <p:spPr>
          <a:xfrm>
            <a:off x="5065963" y="1556792"/>
            <a:ext cx="1362075" cy="971550"/>
          </a:xfrm>
          <a:prstGeom prst="rect">
            <a:avLst/>
          </a:prstGeom>
        </p:spPr>
      </p:pic>
      <p:sp>
        <p:nvSpPr>
          <p:cNvPr id="9" name="Obdélník 8"/>
          <p:cNvSpPr/>
          <p:nvPr/>
        </p:nvSpPr>
        <p:spPr>
          <a:xfrm>
            <a:off x="445213" y="2667496"/>
            <a:ext cx="8591283" cy="3416320"/>
          </a:xfrm>
          <a:prstGeom prst="rect">
            <a:avLst/>
          </a:prstGeom>
        </p:spPr>
        <p:txBody>
          <a:bodyPr wrap="square">
            <a:spAutoFit/>
          </a:bodyPr>
          <a:lstStyle/>
          <a:p>
            <a:r>
              <a:rPr lang="cs-CZ" dirty="0"/>
              <a:t>1. </a:t>
            </a:r>
            <a:r>
              <a:rPr lang="en-US" dirty="0"/>
              <a:t>Wash hands and identify patient</a:t>
            </a:r>
          </a:p>
          <a:p>
            <a:r>
              <a:rPr lang="en-US" dirty="0"/>
              <a:t>2. Explain procedure</a:t>
            </a:r>
            <a:r>
              <a:rPr lang="cs-CZ" dirty="0"/>
              <a:t> (</a:t>
            </a:r>
            <a:r>
              <a:rPr lang="cs-CZ" dirty="0">
                <a:solidFill>
                  <a:srgbClr val="FF0000"/>
                </a:solidFill>
              </a:rPr>
              <a:t>změřím vám puls</a:t>
            </a:r>
            <a:r>
              <a:rPr lang="cs-CZ" dirty="0"/>
              <a:t>)</a:t>
            </a:r>
          </a:p>
          <a:p>
            <a:r>
              <a:rPr lang="cs-CZ" dirty="0"/>
              <a:t>3. </a:t>
            </a:r>
            <a:r>
              <a:rPr lang="en-US" dirty="0"/>
              <a:t>The radial pulse is easy to find and is the most frequently checked peripheral pulse.</a:t>
            </a:r>
            <a:endParaRPr lang="cs-CZ" dirty="0"/>
          </a:p>
          <a:p>
            <a:r>
              <a:rPr lang="cs-CZ" dirty="0"/>
              <a:t>4. </a:t>
            </a:r>
            <a:r>
              <a:rPr lang="en-US" dirty="0"/>
              <a:t>Assist patient to a seated or lying position to ensure relaxation and comfort</a:t>
            </a:r>
            <a:r>
              <a:rPr lang="cs-CZ" dirty="0"/>
              <a:t>.</a:t>
            </a:r>
            <a:endParaRPr lang="en-US" dirty="0"/>
          </a:p>
          <a:p>
            <a:r>
              <a:rPr lang="cs-CZ" dirty="0"/>
              <a:t>4. </a:t>
            </a:r>
            <a:r>
              <a:rPr lang="en-US" dirty="0"/>
              <a:t>To check the radial pulse with the patient supine, position the patient's arm along the side of the body or across the upper abdomen with the patient's wrist relaxed.</a:t>
            </a:r>
            <a:endParaRPr lang="cs-CZ" dirty="0"/>
          </a:p>
          <a:p>
            <a:r>
              <a:rPr lang="cs-CZ" dirty="0"/>
              <a:t>5. </a:t>
            </a:r>
            <a:r>
              <a:rPr lang="en-US" dirty="0"/>
              <a:t>Apply light pressure with the pads of the fingers in the groove along the radial or thumb side of the patient's inner wrist.</a:t>
            </a:r>
          </a:p>
          <a:p>
            <a:r>
              <a:rPr lang="en-US" dirty="0"/>
              <a:t>Be careful not to apply too much pressure, as this can impair blood flow.</a:t>
            </a:r>
            <a:endParaRPr lang="cs-CZ" dirty="0"/>
          </a:p>
          <a:p>
            <a:r>
              <a:rPr lang="cs-CZ" dirty="0"/>
              <a:t>6. </a:t>
            </a:r>
            <a:r>
              <a:rPr lang="en-US" dirty="0"/>
              <a:t>If the pulse is regular, count for 30 seconds, then multiply that</a:t>
            </a:r>
            <a:r>
              <a:rPr lang="cs-CZ" dirty="0"/>
              <a:t> </a:t>
            </a:r>
            <a:r>
              <a:rPr lang="en-US" dirty="0"/>
              <a:t>number by 2.</a:t>
            </a:r>
            <a:br>
              <a:rPr lang="en-US" dirty="0"/>
            </a:br>
            <a:r>
              <a:rPr lang="en-US" dirty="0">
                <a:solidFill>
                  <a:srgbClr val="FF0000"/>
                </a:solidFill>
              </a:rPr>
              <a:t>If the pulse is irregular, count for 1 full minute</a:t>
            </a:r>
            <a:endParaRPr lang="cs-CZ" dirty="0">
              <a:solidFill>
                <a:srgbClr val="FF0000"/>
              </a:solidFill>
            </a:endParaRPr>
          </a:p>
          <a:p>
            <a:r>
              <a:rPr lang="cs-CZ" dirty="0"/>
              <a:t>7. </a:t>
            </a:r>
            <a:r>
              <a:rPr lang="cs-CZ" dirty="0" err="1"/>
              <a:t>Record</a:t>
            </a:r>
            <a:r>
              <a:rPr lang="cs-CZ" dirty="0"/>
              <a:t>                   </a:t>
            </a:r>
            <a:r>
              <a:rPr lang="cs-CZ" b="1" dirty="0"/>
              <a:t>   P – 89 </a:t>
            </a:r>
            <a:r>
              <a:rPr lang="cs-CZ" b="1" baseline="30000" dirty="0" err="1"/>
              <a:t>reg</a:t>
            </a:r>
            <a:r>
              <a:rPr lang="cs-CZ" b="1" dirty="0"/>
              <a:t> (89´) </a:t>
            </a:r>
            <a:r>
              <a:rPr lang="cs-CZ" b="1" dirty="0" err="1"/>
              <a:t>or</a:t>
            </a:r>
            <a:r>
              <a:rPr lang="cs-CZ" b="1" dirty="0"/>
              <a:t> 89 </a:t>
            </a:r>
            <a:r>
              <a:rPr lang="cs-CZ" b="1" baseline="30000" dirty="0" err="1"/>
              <a:t>irreg</a:t>
            </a:r>
            <a:endParaRPr lang="cs-CZ" baseline="30000" dirty="0"/>
          </a:p>
        </p:txBody>
      </p:sp>
      <p:sp>
        <p:nvSpPr>
          <p:cNvPr id="10" name="Šipka doprava 9"/>
          <p:cNvSpPr/>
          <p:nvPr/>
        </p:nvSpPr>
        <p:spPr>
          <a:xfrm>
            <a:off x="1490508" y="5805264"/>
            <a:ext cx="97840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90523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Assessing </a:t>
            </a:r>
            <a:r>
              <a:rPr lang="cs-CZ" dirty="0" err="1"/>
              <a:t>the</a:t>
            </a:r>
            <a:r>
              <a:rPr lang="cs-CZ" dirty="0"/>
              <a:t> Pulse</a:t>
            </a:r>
          </a:p>
        </p:txBody>
      </p:sp>
      <p:sp>
        <p:nvSpPr>
          <p:cNvPr id="3" name="Zástupný symbol pro obsah 2"/>
          <p:cNvSpPr>
            <a:spLocks noGrp="1"/>
          </p:cNvSpPr>
          <p:nvPr>
            <p:ph idx="1"/>
          </p:nvPr>
        </p:nvSpPr>
        <p:spPr/>
        <p:txBody>
          <a:bodyPr>
            <a:normAutofit fontScale="85000" lnSpcReduction="10000"/>
          </a:bodyPr>
          <a:lstStyle/>
          <a:p>
            <a:pPr fontAlgn="base"/>
            <a:r>
              <a:rPr lang="en-US" dirty="0"/>
              <a:t>Newborns 0 - 1 month old: 70 - 190 beats per minute</a:t>
            </a:r>
          </a:p>
          <a:p>
            <a:pPr fontAlgn="base"/>
            <a:r>
              <a:rPr lang="en-US" dirty="0"/>
              <a:t>Infants 1 - 11 months old: 80 - 160 beats per minute</a:t>
            </a:r>
          </a:p>
          <a:p>
            <a:pPr fontAlgn="base"/>
            <a:r>
              <a:rPr lang="en-US" dirty="0"/>
              <a:t>Children 1 - 2 years old: 80 - 130 beats per minute</a:t>
            </a:r>
          </a:p>
          <a:p>
            <a:pPr fontAlgn="base"/>
            <a:r>
              <a:rPr lang="en-US" dirty="0"/>
              <a:t>Children 3 - 4 years old: 80 - 120 beats per minute</a:t>
            </a:r>
          </a:p>
          <a:p>
            <a:pPr fontAlgn="base"/>
            <a:r>
              <a:rPr lang="en-US" dirty="0"/>
              <a:t>Children 5 - 6 years old: 75 - 115 beats per minute</a:t>
            </a:r>
          </a:p>
          <a:p>
            <a:pPr fontAlgn="base"/>
            <a:r>
              <a:rPr lang="en-US" dirty="0"/>
              <a:t>Children 7 - 9 years old: 70 - 110 beats per minute</a:t>
            </a:r>
          </a:p>
          <a:p>
            <a:pPr fontAlgn="base"/>
            <a:r>
              <a:rPr lang="en-US" dirty="0"/>
              <a:t>Children 10 years and older, and adults: 60 - 100 beats per minute</a:t>
            </a:r>
          </a:p>
          <a:p>
            <a:pPr fontAlgn="base"/>
            <a:r>
              <a:rPr lang="en-US" dirty="0"/>
              <a:t>Well-trained athletes: 40 - 60 beats per minute</a:t>
            </a:r>
          </a:p>
        </p:txBody>
      </p:sp>
    </p:spTree>
    <p:extLst>
      <p:ext uri="{BB962C8B-B14F-4D97-AF65-F5344CB8AC3E}">
        <p14:creationId xmlns:p14="http://schemas.microsoft.com/office/powerpoint/2010/main" val="31432550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a:t>
            </a:r>
            <a:r>
              <a:rPr lang="en-US" dirty="0" err="1"/>
              <a:t>ocabulary</a:t>
            </a:r>
            <a:endParaRPr lang="cs-CZ" dirty="0"/>
          </a:p>
        </p:txBody>
      </p:sp>
      <p:sp>
        <p:nvSpPr>
          <p:cNvPr id="5" name="Zástupný symbol pro obsah 4"/>
          <p:cNvSpPr>
            <a:spLocks noGrp="1"/>
          </p:cNvSpPr>
          <p:nvPr>
            <p:ph idx="1"/>
          </p:nvPr>
        </p:nvSpPr>
        <p:spPr/>
        <p:txBody>
          <a:bodyPr>
            <a:normAutofit fontScale="77500" lnSpcReduction="20000"/>
          </a:bodyPr>
          <a:lstStyle/>
          <a:p>
            <a:pPr marL="0" indent="0">
              <a:buNone/>
            </a:pPr>
            <a:r>
              <a:rPr lang="en-US" dirty="0">
                <a:solidFill>
                  <a:schemeClr val="accent1"/>
                </a:solidFill>
              </a:rPr>
              <a:t>I will take </a:t>
            </a:r>
            <a:r>
              <a:rPr lang="en-US" dirty="0">
                <a:solidFill>
                  <a:schemeClr val="accent2"/>
                </a:solidFill>
              </a:rPr>
              <a:t>your</a:t>
            </a:r>
            <a:r>
              <a:rPr lang="en-US" dirty="0"/>
              <a:t> pulse. </a:t>
            </a:r>
          </a:p>
          <a:p>
            <a:pPr marL="0" indent="0">
              <a:buNone/>
            </a:pPr>
            <a:endParaRPr lang="cs-CZ" dirty="0">
              <a:solidFill>
                <a:schemeClr val="accent1"/>
              </a:solidFill>
            </a:endParaRPr>
          </a:p>
          <a:p>
            <a:pPr marL="0" indent="0">
              <a:buNone/>
            </a:pPr>
            <a:r>
              <a:rPr lang="cs-CZ" dirty="0">
                <a:solidFill>
                  <a:schemeClr val="accent1"/>
                </a:solidFill>
              </a:rPr>
              <a:t>Změřím</a:t>
            </a:r>
            <a:r>
              <a:rPr lang="cs-CZ" dirty="0"/>
              <a:t> </a:t>
            </a:r>
            <a:r>
              <a:rPr lang="cs-CZ" dirty="0">
                <a:solidFill>
                  <a:schemeClr val="accent2"/>
                </a:solidFill>
              </a:rPr>
              <a:t>vám</a:t>
            </a:r>
            <a:r>
              <a:rPr lang="cs-CZ" dirty="0"/>
              <a:t> puls.</a:t>
            </a:r>
          </a:p>
          <a:p>
            <a:pPr marL="0" indent="0">
              <a:buNone/>
            </a:pPr>
            <a:r>
              <a:rPr lang="cs-CZ" dirty="0"/>
              <a:t>----------------------------------------------------------</a:t>
            </a:r>
          </a:p>
          <a:p>
            <a:pPr marL="0" indent="0">
              <a:buNone/>
            </a:pPr>
            <a:r>
              <a:rPr lang="en-US" dirty="0">
                <a:solidFill>
                  <a:schemeClr val="accent1"/>
                </a:solidFill>
              </a:rPr>
              <a:t>Can I take</a:t>
            </a:r>
            <a:r>
              <a:rPr lang="en-US" dirty="0"/>
              <a:t> </a:t>
            </a:r>
            <a:r>
              <a:rPr lang="en-US" dirty="0">
                <a:solidFill>
                  <a:schemeClr val="accent2"/>
                </a:solidFill>
              </a:rPr>
              <a:t>your</a:t>
            </a:r>
            <a:r>
              <a:rPr lang="en-US" dirty="0"/>
              <a:t> pulse?</a:t>
            </a:r>
          </a:p>
          <a:p>
            <a:pPr marL="0" indent="0">
              <a:buNone/>
            </a:pPr>
            <a:endParaRPr lang="cs-CZ" dirty="0"/>
          </a:p>
          <a:p>
            <a:pPr marL="0" indent="0">
              <a:buNone/>
            </a:pPr>
            <a:r>
              <a:rPr lang="cs-CZ" dirty="0">
                <a:solidFill>
                  <a:schemeClr val="accent1"/>
                </a:solidFill>
              </a:rPr>
              <a:t>Můžu</a:t>
            </a:r>
            <a:r>
              <a:rPr lang="cs-CZ" dirty="0"/>
              <a:t> </a:t>
            </a:r>
            <a:r>
              <a:rPr lang="cs-CZ" dirty="0">
                <a:solidFill>
                  <a:schemeClr val="accent2"/>
                </a:solidFill>
              </a:rPr>
              <a:t>vám</a:t>
            </a:r>
            <a:r>
              <a:rPr lang="cs-CZ" dirty="0"/>
              <a:t> </a:t>
            </a:r>
            <a:r>
              <a:rPr lang="cs-CZ" dirty="0">
                <a:solidFill>
                  <a:schemeClr val="accent1"/>
                </a:solidFill>
              </a:rPr>
              <a:t>změřit</a:t>
            </a:r>
            <a:r>
              <a:rPr lang="cs-CZ" dirty="0"/>
              <a:t> puls?</a:t>
            </a:r>
          </a:p>
          <a:p>
            <a:pPr marL="0" indent="0">
              <a:buNone/>
            </a:pPr>
            <a:r>
              <a:rPr lang="cs-CZ" dirty="0"/>
              <a:t>----------------------------------------------------------</a:t>
            </a:r>
          </a:p>
          <a:p>
            <a:pPr marL="0" indent="0">
              <a:buNone/>
            </a:pPr>
            <a:r>
              <a:rPr lang="en-US" dirty="0">
                <a:solidFill>
                  <a:schemeClr val="accent2"/>
                </a:solidFill>
              </a:rPr>
              <a:t>Your</a:t>
            </a:r>
            <a:r>
              <a:rPr lang="en-US" dirty="0"/>
              <a:t> pulse </a:t>
            </a:r>
            <a:r>
              <a:rPr lang="en-US" dirty="0">
                <a:solidFill>
                  <a:schemeClr val="accent1"/>
                </a:solidFill>
              </a:rPr>
              <a:t>is</a:t>
            </a:r>
            <a:r>
              <a:rPr lang="en-US" dirty="0"/>
              <a:t> 70 per minute.</a:t>
            </a:r>
          </a:p>
          <a:p>
            <a:pPr marL="0" indent="0">
              <a:buNone/>
            </a:pPr>
            <a:endParaRPr lang="cs-CZ" dirty="0"/>
          </a:p>
          <a:p>
            <a:pPr marL="0" indent="0">
              <a:buNone/>
            </a:pPr>
            <a:r>
              <a:rPr lang="cs-CZ" dirty="0">
                <a:solidFill>
                  <a:schemeClr val="accent2"/>
                </a:solidFill>
              </a:rPr>
              <a:t>Váš</a:t>
            </a:r>
            <a:r>
              <a:rPr lang="cs-CZ" dirty="0"/>
              <a:t> puls </a:t>
            </a:r>
            <a:r>
              <a:rPr lang="cs-CZ" dirty="0">
                <a:solidFill>
                  <a:schemeClr val="accent1"/>
                </a:solidFill>
              </a:rPr>
              <a:t>je</a:t>
            </a:r>
            <a:r>
              <a:rPr lang="cs-CZ" dirty="0"/>
              <a:t> 70 (sedmdesát) za minutu.</a:t>
            </a:r>
          </a:p>
        </p:txBody>
      </p:sp>
    </p:spTree>
    <p:extLst>
      <p:ext uri="{BB962C8B-B14F-4D97-AF65-F5344CB8AC3E}">
        <p14:creationId xmlns:p14="http://schemas.microsoft.com/office/powerpoint/2010/main" val="1073233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Definition</a:t>
            </a:r>
            <a:r>
              <a:rPr lang="cs-CZ" dirty="0"/>
              <a:t> </a:t>
            </a:r>
            <a:r>
              <a:rPr lang="cs-CZ" dirty="0" err="1"/>
              <a:t>of</a:t>
            </a:r>
            <a:r>
              <a:rPr lang="cs-CZ" dirty="0"/>
              <a:t> </a:t>
            </a:r>
            <a:r>
              <a:rPr lang="cs-CZ" dirty="0" err="1"/>
              <a:t>Nursing</a:t>
            </a:r>
            <a:endParaRPr lang="cs-CZ" dirty="0"/>
          </a:p>
        </p:txBody>
      </p:sp>
      <p:sp>
        <p:nvSpPr>
          <p:cNvPr id="3" name="Zástupný symbol pro obsah 2"/>
          <p:cNvSpPr>
            <a:spLocks noGrp="1"/>
          </p:cNvSpPr>
          <p:nvPr>
            <p:ph idx="1"/>
          </p:nvPr>
        </p:nvSpPr>
        <p:spPr/>
        <p:txBody>
          <a:bodyPr>
            <a:normAutofit/>
          </a:bodyPr>
          <a:lstStyle/>
          <a:p>
            <a:endParaRPr lang="cs-CZ" dirty="0"/>
          </a:p>
          <a:p>
            <a:r>
              <a:rPr lang="en-US" dirty="0"/>
              <a:t>Nursing is a system of typical nursing activities concerning the individual, families or group which assist these people to able to take of their health and well-being.</a:t>
            </a:r>
          </a:p>
          <a:p>
            <a:endParaRPr lang="cs-CZ" dirty="0"/>
          </a:p>
        </p:txBody>
      </p:sp>
    </p:spTree>
    <p:extLst>
      <p:ext uri="{BB962C8B-B14F-4D97-AF65-F5344CB8AC3E}">
        <p14:creationId xmlns:p14="http://schemas.microsoft.com/office/powerpoint/2010/main" val="171304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Assessing respirations</a:t>
            </a:r>
          </a:p>
        </p:txBody>
      </p:sp>
      <p:sp>
        <p:nvSpPr>
          <p:cNvPr id="3" name="Zástupný symbol pro obsah 2"/>
          <p:cNvSpPr>
            <a:spLocks noGrp="1"/>
          </p:cNvSpPr>
          <p:nvPr>
            <p:ph idx="1"/>
          </p:nvPr>
        </p:nvSpPr>
        <p:spPr>
          <a:xfrm>
            <a:off x="457200" y="1600200"/>
            <a:ext cx="6059016" cy="4525963"/>
          </a:xfrm>
        </p:spPr>
        <p:txBody>
          <a:bodyPr>
            <a:normAutofit fontScale="55000" lnSpcReduction="20000"/>
          </a:bodyPr>
          <a:lstStyle/>
          <a:p>
            <a:r>
              <a:rPr lang="en-US" dirty="0"/>
              <a:t>Count the number of breaths per minute, depth and rhythm of breathing and monitoring</a:t>
            </a:r>
            <a:r>
              <a:rPr lang="cs-CZ" dirty="0"/>
              <a:t> </a:t>
            </a:r>
            <a:r>
              <a:rPr lang="en-US" dirty="0"/>
              <a:t>for signs of respiratory distress</a:t>
            </a:r>
          </a:p>
          <a:p>
            <a:endParaRPr lang="cs-CZ" dirty="0"/>
          </a:p>
          <a:p>
            <a:pPr marL="0" indent="0">
              <a:buNone/>
            </a:pPr>
            <a:r>
              <a:rPr lang="en-US" dirty="0"/>
              <a:t>1. With your fingers still in the vicinity of the radial artery start observing</a:t>
            </a:r>
            <a:r>
              <a:rPr lang="cs-CZ" dirty="0"/>
              <a:t> </a:t>
            </a:r>
            <a:r>
              <a:rPr lang="en-US" dirty="0"/>
              <a:t>respirations. You do not want the patient to know that you are assessing</a:t>
            </a:r>
            <a:r>
              <a:rPr lang="cs-CZ" dirty="0"/>
              <a:t> </a:t>
            </a:r>
            <a:r>
              <a:rPr lang="en-US" dirty="0"/>
              <a:t>respirations because the patient may change their breathing patterns or rate</a:t>
            </a:r>
          </a:p>
          <a:p>
            <a:pPr marL="0" indent="0">
              <a:buNone/>
            </a:pPr>
            <a:r>
              <a:rPr lang="en-US" dirty="0"/>
              <a:t>2. Observe the rise and fall of the patient’s chest</a:t>
            </a:r>
          </a:p>
          <a:p>
            <a:pPr marL="0" indent="0">
              <a:buNone/>
            </a:pPr>
            <a:r>
              <a:rPr lang="en-US" dirty="0"/>
              <a:t>3. After a complete cycle of inspiration and expiration has been observed, count</a:t>
            </a:r>
            <a:r>
              <a:rPr lang="cs-CZ" dirty="0"/>
              <a:t> </a:t>
            </a:r>
            <a:r>
              <a:rPr lang="en-US" dirty="0"/>
              <a:t>respirations for 30 seconds and multiply by 2 if respiratory rate is regular. If</a:t>
            </a:r>
            <a:r>
              <a:rPr lang="cs-CZ" dirty="0"/>
              <a:t> </a:t>
            </a:r>
            <a:r>
              <a:rPr lang="en-US" dirty="0"/>
              <a:t>irregular count for a full 60 seconds</a:t>
            </a:r>
          </a:p>
          <a:p>
            <a:pPr marL="0" indent="0">
              <a:buNone/>
            </a:pPr>
            <a:r>
              <a:rPr lang="en-US" dirty="0"/>
              <a:t>4. Wash hands</a:t>
            </a:r>
          </a:p>
          <a:p>
            <a:pPr marL="0" indent="0">
              <a:buNone/>
            </a:pPr>
            <a:r>
              <a:rPr lang="en-US" dirty="0"/>
              <a:t>5. Document respiratory rate, depth and rhythm on appropriate</a:t>
            </a:r>
            <a:r>
              <a:rPr lang="cs-CZ" dirty="0"/>
              <a:t> </a:t>
            </a:r>
            <a:r>
              <a:rPr lang="en-US" dirty="0"/>
              <a:t>documentation form</a:t>
            </a:r>
          </a:p>
          <a:p>
            <a:pPr marL="0" indent="0">
              <a:buNone/>
            </a:pPr>
            <a:endParaRPr lang="cs-CZ" dirty="0"/>
          </a:p>
        </p:txBody>
      </p:sp>
      <p:pic>
        <p:nvPicPr>
          <p:cNvPr id="4" name="Obrázek 3"/>
          <p:cNvPicPr>
            <a:picLocks noChangeAspect="1"/>
          </p:cNvPicPr>
          <p:nvPr/>
        </p:nvPicPr>
        <p:blipFill>
          <a:blip r:embed="rId2"/>
          <a:stretch>
            <a:fillRect/>
          </a:stretch>
        </p:blipFill>
        <p:spPr>
          <a:xfrm>
            <a:off x="6516216" y="2780928"/>
            <a:ext cx="2523268" cy="1916335"/>
          </a:xfrm>
          <a:prstGeom prst="rect">
            <a:avLst/>
          </a:prstGeom>
        </p:spPr>
      </p:pic>
    </p:spTree>
    <p:extLst>
      <p:ext uri="{BB962C8B-B14F-4D97-AF65-F5344CB8AC3E}">
        <p14:creationId xmlns:p14="http://schemas.microsoft.com/office/powerpoint/2010/main" val="1883493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Assessing the Temperature</a:t>
            </a:r>
          </a:p>
        </p:txBody>
      </p:sp>
      <p:sp>
        <p:nvSpPr>
          <p:cNvPr id="3" name="Zástupný symbol pro obsah 2"/>
          <p:cNvSpPr>
            <a:spLocks noGrp="1"/>
          </p:cNvSpPr>
          <p:nvPr>
            <p:ph idx="1"/>
          </p:nvPr>
        </p:nvSpPr>
        <p:spPr>
          <a:xfrm>
            <a:off x="457200" y="1600200"/>
            <a:ext cx="6059016" cy="4525963"/>
          </a:xfrm>
        </p:spPr>
        <p:txBody>
          <a:bodyPr>
            <a:normAutofit fontScale="55000" lnSpcReduction="20000"/>
          </a:bodyPr>
          <a:lstStyle/>
          <a:p>
            <a:pPr marL="0" indent="0">
              <a:buNone/>
            </a:pPr>
            <a:r>
              <a:rPr lang="en-US" dirty="0"/>
              <a:t>You can measure the temperature on three body location</a:t>
            </a:r>
            <a:r>
              <a:rPr lang="cs-CZ" dirty="0"/>
              <a:t>:</a:t>
            </a:r>
          </a:p>
          <a:p>
            <a:pPr marL="0" indent="0">
              <a:buNone/>
            </a:pPr>
            <a:endParaRPr lang="en-US" dirty="0"/>
          </a:p>
          <a:p>
            <a:pPr fontAlgn="base"/>
            <a:r>
              <a:rPr lang="en-US" b="1" dirty="0"/>
              <a:t>Mouth</a:t>
            </a:r>
            <a:r>
              <a:rPr lang="en-US" dirty="0"/>
              <a:t> - place the probe under the tongue and close the mouth. Breathe through the nose, and use the lips to hold the thermometer tightly in place. Leave the thermometer in the mouth for 3 minutes or until the device beeps.</a:t>
            </a:r>
          </a:p>
          <a:p>
            <a:pPr fontAlgn="base"/>
            <a:r>
              <a:rPr lang="en-US" b="1" dirty="0"/>
              <a:t>Rectum</a:t>
            </a:r>
            <a:r>
              <a:rPr lang="en-US" dirty="0"/>
              <a:t> - this method is for infants and small children who are not able to hold a thermometer safely in their mouth. Place petroleum jelly on the bulb of a rectal thermometer. Place the small child face down on a flat surface or lap. Spread the buttocks and insert the bulb end about 1/2 to 1 inch into the anal canal. Be careful not to insert it too far. Struggling can push the thermometer in further. Remove after 3 minutes or when the device beeps.</a:t>
            </a:r>
          </a:p>
          <a:p>
            <a:pPr fontAlgn="base"/>
            <a:r>
              <a:rPr lang="en-US" b="1" dirty="0"/>
              <a:t>Armpit</a:t>
            </a:r>
            <a:r>
              <a:rPr lang="en-US" dirty="0"/>
              <a:t> -</a:t>
            </a:r>
            <a:r>
              <a:rPr lang="cs-CZ" dirty="0"/>
              <a:t> </a:t>
            </a:r>
            <a:r>
              <a:rPr lang="en-US" dirty="0"/>
              <a:t>place the thermometer in the armpit, with the arm pressed against the body. Wait for 5 minutes before reading.</a:t>
            </a:r>
          </a:p>
          <a:p>
            <a:endParaRPr lang="cs-CZ" dirty="0"/>
          </a:p>
        </p:txBody>
      </p:sp>
      <p:pic>
        <p:nvPicPr>
          <p:cNvPr id="4" name="Obrázek 3"/>
          <p:cNvPicPr>
            <a:picLocks noChangeAspect="1"/>
          </p:cNvPicPr>
          <p:nvPr/>
        </p:nvPicPr>
        <p:blipFill>
          <a:blip r:embed="rId2"/>
          <a:stretch>
            <a:fillRect/>
          </a:stretch>
        </p:blipFill>
        <p:spPr>
          <a:xfrm>
            <a:off x="6516216" y="1844824"/>
            <a:ext cx="2486025" cy="1392174"/>
          </a:xfrm>
          <a:prstGeom prst="rect">
            <a:avLst/>
          </a:prstGeom>
        </p:spPr>
      </p:pic>
      <p:pic>
        <p:nvPicPr>
          <p:cNvPr id="5" name="Obrázek 4"/>
          <p:cNvPicPr>
            <a:picLocks noChangeAspect="1"/>
          </p:cNvPicPr>
          <p:nvPr/>
        </p:nvPicPr>
        <p:blipFill>
          <a:blip r:embed="rId3"/>
          <a:stretch>
            <a:fillRect/>
          </a:stretch>
        </p:blipFill>
        <p:spPr>
          <a:xfrm>
            <a:off x="6707668" y="3443235"/>
            <a:ext cx="2103120" cy="1371600"/>
          </a:xfrm>
          <a:prstGeom prst="rect">
            <a:avLst/>
          </a:prstGeom>
        </p:spPr>
      </p:pic>
      <p:pic>
        <p:nvPicPr>
          <p:cNvPr id="6" name="Obrázek 5"/>
          <p:cNvPicPr>
            <a:picLocks noChangeAspect="1"/>
          </p:cNvPicPr>
          <p:nvPr/>
        </p:nvPicPr>
        <p:blipFill>
          <a:blip r:embed="rId4"/>
          <a:stretch>
            <a:fillRect/>
          </a:stretch>
        </p:blipFill>
        <p:spPr>
          <a:xfrm>
            <a:off x="6573365" y="5021072"/>
            <a:ext cx="2371725" cy="1331595"/>
          </a:xfrm>
          <a:prstGeom prst="rect">
            <a:avLst/>
          </a:prstGeom>
        </p:spPr>
      </p:pic>
    </p:spTree>
    <p:extLst>
      <p:ext uri="{BB962C8B-B14F-4D97-AF65-F5344CB8AC3E}">
        <p14:creationId xmlns:p14="http://schemas.microsoft.com/office/powerpoint/2010/main" val="2436714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Assessing the Temperature</a:t>
            </a:r>
            <a:endParaRPr lang="cs-CZ" dirty="0"/>
          </a:p>
        </p:txBody>
      </p:sp>
      <p:pic>
        <p:nvPicPr>
          <p:cNvPr id="4" name="Zástupný symbol pro obsah 3"/>
          <p:cNvPicPr>
            <a:picLocks noGrp="1" noChangeAspect="1"/>
          </p:cNvPicPr>
          <p:nvPr>
            <p:ph idx="1"/>
          </p:nvPr>
        </p:nvPicPr>
        <p:blipFill>
          <a:blip r:embed="rId3"/>
          <a:stretch>
            <a:fillRect/>
          </a:stretch>
        </p:blipFill>
        <p:spPr>
          <a:xfrm>
            <a:off x="5852160" y="3501008"/>
            <a:ext cx="2834640" cy="2120075"/>
          </a:xfrm>
          <a:prstGeom prst="rect">
            <a:avLst/>
          </a:prstGeom>
        </p:spPr>
      </p:pic>
      <p:sp>
        <p:nvSpPr>
          <p:cNvPr id="5" name="Obdélník 4"/>
          <p:cNvSpPr/>
          <p:nvPr/>
        </p:nvSpPr>
        <p:spPr>
          <a:xfrm>
            <a:off x="457200" y="2089991"/>
            <a:ext cx="8229600" cy="1754326"/>
          </a:xfrm>
          <a:prstGeom prst="rect">
            <a:avLst/>
          </a:prstGeom>
        </p:spPr>
        <p:txBody>
          <a:bodyPr wrap="square">
            <a:spAutoFit/>
          </a:bodyPr>
          <a:lstStyle/>
          <a:p>
            <a:pPr fontAlgn="base"/>
            <a:r>
              <a:rPr lang="en-US" b="1" dirty="0"/>
              <a:t>Non-contact forehead infrared thermometer </a:t>
            </a:r>
            <a:r>
              <a:rPr lang="cs-CZ" dirty="0"/>
              <a:t>- t</a:t>
            </a:r>
            <a:r>
              <a:rPr lang="en-US" dirty="0"/>
              <a:t>his thermometer is intended for scanning individuals or monitoring an individual for potential elevated temperatures. It is not a substitute for a clinical thermometer.</a:t>
            </a:r>
            <a:endParaRPr lang="cs-CZ" dirty="0"/>
          </a:p>
          <a:p>
            <a:pPr fontAlgn="base"/>
            <a:r>
              <a:rPr lang="en-US" dirty="0"/>
              <a:t>Simply press the trigger and read temperature on the large backlit LCD display in just half a second. </a:t>
            </a:r>
            <a:endParaRPr lang="cs-CZ" dirty="0"/>
          </a:p>
          <a:p>
            <a:pPr fontAlgn="base"/>
            <a:endParaRPr lang="cs-CZ" b="0" i="0" dirty="0">
              <a:solidFill>
                <a:srgbClr val="333333"/>
              </a:solidFill>
              <a:effectLst/>
              <a:latin typeface="Roboto"/>
            </a:endParaRPr>
          </a:p>
        </p:txBody>
      </p:sp>
      <p:pic>
        <p:nvPicPr>
          <p:cNvPr id="6" name="Obrázek 5"/>
          <p:cNvPicPr>
            <a:picLocks noChangeAspect="1"/>
          </p:cNvPicPr>
          <p:nvPr/>
        </p:nvPicPr>
        <p:blipFill>
          <a:blip r:embed="rId4"/>
          <a:stretch>
            <a:fillRect/>
          </a:stretch>
        </p:blipFill>
        <p:spPr>
          <a:xfrm>
            <a:off x="3457575" y="3501008"/>
            <a:ext cx="2228850" cy="2830640"/>
          </a:xfrm>
          <a:prstGeom prst="rect">
            <a:avLst/>
          </a:prstGeom>
        </p:spPr>
      </p:pic>
      <p:pic>
        <p:nvPicPr>
          <p:cNvPr id="3" name="Obrázek 2"/>
          <p:cNvPicPr>
            <a:picLocks noChangeAspect="1"/>
          </p:cNvPicPr>
          <p:nvPr/>
        </p:nvPicPr>
        <p:blipFill>
          <a:blip r:embed="rId5"/>
          <a:stretch>
            <a:fillRect/>
          </a:stretch>
        </p:blipFill>
        <p:spPr>
          <a:xfrm>
            <a:off x="452473" y="3667129"/>
            <a:ext cx="1371600" cy="2133600"/>
          </a:xfrm>
          <a:prstGeom prst="rect">
            <a:avLst/>
          </a:prstGeom>
        </p:spPr>
      </p:pic>
      <p:pic>
        <p:nvPicPr>
          <p:cNvPr id="7" name="Obrázek 6"/>
          <p:cNvPicPr>
            <a:picLocks noChangeAspect="1"/>
          </p:cNvPicPr>
          <p:nvPr/>
        </p:nvPicPr>
        <p:blipFill>
          <a:blip r:embed="rId6"/>
          <a:stretch>
            <a:fillRect/>
          </a:stretch>
        </p:blipFill>
        <p:spPr>
          <a:xfrm>
            <a:off x="1360539" y="5165886"/>
            <a:ext cx="1092803" cy="1131570"/>
          </a:xfrm>
          <a:prstGeom prst="rect">
            <a:avLst/>
          </a:prstGeom>
        </p:spPr>
      </p:pic>
    </p:spTree>
    <p:extLst>
      <p:ext uri="{BB962C8B-B14F-4D97-AF65-F5344CB8AC3E}">
        <p14:creationId xmlns:p14="http://schemas.microsoft.com/office/powerpoint/2010/main" val="11639745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Assessing the Temperature</a:t>
            </a:r>
            <a:endParaRPr lang="cs-CZ" dirty="0"/>
          </a:p>
        </p:txBody>
      </p:sp>
      <p:sp>
        <p:nvSpPr>
          <p:cNvPr id="3" name="Zástupný symbol pro obsah 2"/>
          <p:cNvSpPr>
            <a:spLocks noGrp="1"/>
          </p:cNvSpPr>
          <p:nvPr>
            <p:ph idx="1"/>
          </p:nvPr>
        </p:nvSpPr>
        <p:spPr/>
        <p:txBody>
          <a:bodyPr>
            <a:normAutofit/>
          </a:bodyPr>
          <a:lstStyle/>
          <a:p>
            <a:pPr marL="0" indent="0">
              <a:buNone/>
            </a:pPr>
            <a:r>
              <a:rPr lang="en-US" sz="2800" dirty="0"/>
              <a:t>Normal temperature range</a:t>
            </a:r>
          </a:p>
          <a:p>
            <a:pPr marL="0" indent="0">
              <a:buNone/>
            </a:pPr>
            <a:endParaRPr lang="cs-CZ" sz="2800" dirty="0"/>
          </a:p>
          <a:p>
            <a:pPr marL="0" indent="0">
              <a:buNone/>
            </a:pPr>
            <a:r>
              <a:rPr lang="en-US" sz="2800" dirty="0"/>
              <a:t>Rectum – 36,6</a:t>
            </a:r>
            <a:r>
              <a:rPr lang="en-US" sz="2800" dirty="0">
                <a:sym typeface="Symbol" panose="05050102010706020507" pitchFamily="18" charset="2"/>
              </a:rPr>
              <a:t></a:t>
            </a:r>
            <a:r>
              <a:rPr lang="en-US" sz="2800" dirty="0"/>
              <a:t> - 38</a:t>
            </a:r>
            <a:r>
              <a:rPr lang="en-US" sz="2800" dirty="0">
                <a:sym typeface="Symbol" panose="05050102010706020507" pitchFamily="18" charset="2"/>
              </a:rPr>
              <a:t>C</a:t>
            </a:r>
            <a:endParaRPr lang="en-US" sz="2800" dirty="0"/>
          </a:p>
          <a:p>
            <a:pPr marL="0" indent="0">
              <a:buNone/>
            </a:pPr>
            <a:r>
              <a:rPr lang="en-US" sz="2800" dirty="0"/>
              <a:t>Mouth – 35,5</a:t>
            </a:r>
            <a:r>
              <a:rPr lang="en-US" sz="2800" dirty="0">
                <a:sym typeface="Symbol" panose="05050102010706020507" pitchFamily="18" charset="2"/>
              </a:rPr>
              <a:t> - 37,5C</a:t>
            </a:r>
            <a:endParaRPr lang="en-US" sz="2800" dirty="0"/>
          </a:p>
          <a:p>
            <a:pPr marL="0" indent="0">
              <a:buNone/>
            </a:pPr>
            <a:r>
              <a:rPr lang="en-US" sz="2800" dirty="0"/>
              <a:t>Armpit – 35,8</a:t>
            </a:r>
            <a:r>
              <a:rPr lang="en-US" sz="2800" dirty="0">
                <a:sym typeface="Symbol" panose="05050102010706020507" pitchFamily="18" charset="2"/>
              </a:rPr>
              <a:t> - 37 C</a:t>
            </a:r>
            <a:endParaRPr lang="en-US" sz="2800" dirty="0"/>
          </a:p>
        </p:txBody>
      </p:sp>
      <p:pic>
        <p:nvPicPr>
          <p:cNvPr id="4" name="Obrázek 3"/>
          <p:cNvPicPr>
            <a:picLocks noChangeAspect="1"/>
          </p:cNvPicPr>
          <p:nvPr/>
        </p:nvPicPr>
        <p:blipFill>
          <a:blip r:embed="rId2"/>
          <a:stretch>
            <a:fillRect/>
          </a:stretch>
        </p:blipFill>
        <p:spPr>
          <a:xfrm>
            <a:off x="5444679" y="1600200"/>
            <a:ext cx="2257425" cy="2028825"/>
          </a:xfrm>
          <a:prstGeom prst="rect">
            <a:avLst/>
          </a:prstGeom>
        </p:spPr>
      </p:pic>
      <p:pic>
        <p:nvPicPr>
          <p:cNvPr id="5" name="Obrázek 4"/>
          <p:cNvPicPr>
            <a:picLocks noChangeAspect="1"/>
          </p:cNvPicPr>
          <p:nvPr/>
        </p:nvPicPr>
        <p:blipFill>
          <a:blip r:embed="rId3"/>
          <a:stretch>
            <a:fillRect/>
          </a:stretch>
        </p:blipFill>
        <p:spPr>
          <a:xfrm>
            <a:off x="7003157" y="2774060"/>
            <a:ext cx="1971675" cy="1305687"/>
          </a:xfrm>
          <a:prstGeom prst="rect">
            <a:avLst/>
          </a:prstGeom>
        </p:spPr>
      </p:pic>
      <p:pic>
        <p:nvPicPr>
          <p:cNvPr id="6" name="Obrázek 5"/>
          <p:cNvPicPr>
            <a:picLocks noChangeAspect="1"/>
          </p:cNvPicPr>
          <p:nvPr/>
        </p:nvPicPr>
        <p:blipFill>
          <a:blip r:embed="rId4"/>
          <a:stretch>
            <a:fillRect/>
          </a:stretch>
        </p:blipFill>
        <p:spPr>
          <a:xfrm>
            <a:off x="5616129" y="4208399"/>
            <a:ext cx="2143125" cy="2143125"/>
          </a:xfrm>
          <a:prstGeom prst="rect">
            <a:avLst/>
          </a:prstGeom>
        </p:spPr>
      </p:pic>
      <p:pic>
        <p:nvPicPr>
          <p:cNvPr id="7" name="Obrázek 6"/>
          <p:cNvPicPr>
            <a:picLocks noChangeAspect="1"/>
          </p:cNvPicPr>
          <p:nvPr/>
        </p:nvPicPr>
        <p:blipFill rotWithShape="1">
          <a:blip r:embed="rId5"/>
          <a:srcRect l="1226" t="15120" r="-1" b="14320"/>
          <a:stretch/>
        </p:blipFill>
        <p:spPr>
          <a:xfrm>
            <a:off x="457200" y="4335300"/>
            <a:ext cx="4327822" cy="2016224"/>
          </a:xfrm>
          <a:prstGeom prst="rect">
            <a:avLst/>
          </a:prstGeom>
        </p:spPr>
      </p:pic>
    </p:spTree>
    <p:extLst>
      <p:ext uri="{BB962C8B-B14F-4D97-AF65-F5344CB8AC3E}">
        <p14:creationId xmlns:p14="http://schemas.microsoft.com/office/powerpoint/2010/main" val="40809570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Assessing </a:t>
            </a:r>
            <a:r>
              <a:rPr lang="cs-CZ" dirty="0" err="1"/>
              <a:t>the</a:t>
            </a:r>
            <a:r>
              <a:rPr lang="cs-CZ" dirty="0"/>
              <a:t> </a:t>
            </a:r>
            <a:r>
              <a:rPr lang="cs-CZ" dirty="0" err="1"/>
              <a:t>Temperature</a:t>
            </a:r>
            <a:endParaRPr lang="cs-CZ" dirty="0"/>
          </a:p>
        </p:txBody>
      </p:sp>
      <p:sp>
        <p:nvSpPr>
          <p:cNvPr id="3" name="Zástupný symbol pro obsah 2"/>
          <p:cNvSpPr>
            <a:spLocks noGrp="1"/>
          </p:cNvSpPr>
          <p:nvPr>
            <p:ph idx="1"/>
          </p:nvPr>
        </p:nvSpPr>
        <p:spPr/>
        <p:txBody>
          <a:bodyPr>
            <a:normAutofit/>
          </a:bodyPr>
          <a:lstStyle/>
          <a:p>
            <a:r>
              <a:rPr lang="en-US" dirty="0"/>
              <a:t>1. Wash hands and identify patient</a:t>
            </a:r>
          </a:p>
          <a:p>
            <a:r>
              <a:rPr lang="en-US" dirty="0"/>
              <a:t>2. Explain procedure (</a:t>
            </a:r>
            <a:r>
              <a:rPr lang="en-US" dirty="0" err="1">
                <a:solidFill>
                  <a:srgbClr val="FF0000"/>
                </a:solidFill>
              </a:rPr>
              <a:t>změřím</a:t>
            </a:r>
            <a:r>
              <a:rPr lang="en-US" dirty="0">
                <a:solidFill>
                  <a:srgbClr val="FF0000"/>
                </a:solidFill>
              </a:rPr>
              <a:t> </a:t>
            </a:r>
            <a:r>
              <a:rPr lang="en-US" dirty="0" err="1">
                <a:solidFill>
                  <a:srgbClr val="FF0000"/>
                </a:solidFill>
              </a:rPr>
              <a:t>vám</a:t>
            </a:r>
            <a:r>
              <a:rPr lang="en-US" dirty="0">
                <a:solidFill>
                  <a:srgbClr val="FF0000"/>
                </a:solidFill>
              </a:rPr>
              <a:t> </a:t>
            </a:r>
            <a:r>
              <a:rPr lang="cs-CZ" dirty="0">
                <a:solidFill>
                  <a:srgbClr val="FF0000"/>
                </a:solidFill>
              </a:rPr>
              <a:t>teplotu</a:t>
            </a:r>
            <a:r>
              <a:rPr lang="en-US" dirty="0"/>
              <a:t>)</a:t>
            </a:r>
          </a:p>
          <a:p>
            <a:r>
              <a:rPr lang="cs-CZ" dirty="0"/>
              <a:t>3</a:t>
            </a:r>
            <a:r>
              <a:rPr lang="en-US" dirty="0"/>
              <a:t>. Assist patient to a seated or lying position to ensure relaxation and comfort.</a:t>
            </a:r>
          </a:p>
          <a:p>
            <a:r>
              <a:rPr lang="cs-CZ" dirty="0"/>
              <a:t>4</a:t>
            </a:r>
            <a:r>
              <a:rPr lang="en-US" dirty="0"/>
              <a:t>. Apply</a:t>
            </a:r>
            <a:r>
              <a:rPr lang="cs-CZ" dirty="0"/>
              <a:t> </a:t>
            </a:r>
            <a:r>
              <a:rPr lang="en-US" dirty="0"/>
              <a:t>thermometer </a:t>
            </a:r>
            <a:endParaRPr lang="cs-CZ" dirty="0"/>
          </a:p>
          <a:p>
            <a:r>
              <a:rPr lang="cs-CZ" dirty="0"/>
              <a:t>5</a:t>
            </a:r>
            <a:r>
              <a:rPr lang="en-US" dirty="0"/>
              <a:t>. Record                      </a:t>
            </a:r>
            <a:r>
              <a:rPr lang="cs-CZ" b="1" dirty="0"/>
              <a:t>TT – 36,5</a:t>
            </a:r>
            <a:r>
              <a:rPr lang="cs-CZ" b="1" baseline="30000" dirty="0"/>
              <a:t>o</a:t>
            </a:r>
            <a:r>
              <a:rPr lang="cs-CZ" b="1" dirty="0"/>
              <a:t>C</a:t>
            </a:r>
            <a:endParaRPr lang="en-US" b="1" dirty="0"/>
          </a:p>
          <a:p>
            <a:pPr marL="0" indent="0">
              <a:buNone/>
            </a:pPr>
            <a:endParaRPr lang="cs-CZ" dirty="0"/>
          </a:p>
        </p:txBody>
      </p:sp>
      <p:pic>
        <p:nvPicPr>
          <p:cNvPr id="4" name="Obrázek 3"/>
          <p:cNvPicPr>
            <a:picLocks noChangeAspect="1"/>
          </p:cNvPicPr>
          <p:nvPr/>
        </p:nvPicPr>
        <p:blipFill>
          <a:blip r:embed="rId2"/>
          <a:stretch>
            <a:fillRect/>
          </a:stretch>
        </p:blipFill>
        <p:spPr>
          <a:xfrm>
            <a:off x="2771800" y="4653136"/>
            <a:ext cx="1005927" cy="201185"/>
          </a:xfrm>
          <a:prstGeom prst="rect">
            <a:avLst/>
          </a:prstGeom>
        </p:spPr>
      </p:pic>
    </p:spTree>
    <p:extLst>
      <p:ext uri="{BB962C8B-B14F-4D97-AF65-F5344CB8AC3E}">
        <p14:creationId xmlns:p14="http://schemas.microsoft.com/office/powerpoint/2010/main" val="309800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a:t>
            </a:r>
            <a:r>
              <a:rPr lang="en-US" dirty="0" err="1"/>
              <a:t>ocabulary</a:t>
            </a:r>
            <a:endParaRPr lang="cs-CZ" dirty="0"/>
          </a:p>
        </p:txBody>
      </p:sp>
      <p:sp>
        <p:nvSpPr>
          <p:cNvPr id="5" name="Zástupný symbol pro obsah 4"/>
          <p:cNvSpPr>
            <a:spLocks noGrp="1"/>
          </p:cNvSpPr>
          <p:nvPr>
            <p:ph idx="1"/>
          </p:nvPr>
        </p:nvSpPr>
        <p:spPr/>
        <p:txBody>
          <a:bodyPr>
            <a:normAutofit fontScale="77500" lnSpcReduction="20000"/>
          </a:bodyPr>
          <a:lstStyle/>
          <a:p>
            <a:pPr marL="0" indent="0">
              <a:buNone/>
            </a:pPr>
            <a:r>
              <a:rPr lang="en-US" dirty="0">
                <a:solidFill>
                  <a:schemeClr val="accent1"/>
                </a:solidFill>
              </a:rPr>
              <a:t>I´ll take </a:t>
            </a:r>
            <a:r>
              <a:rPr lang="en-US" dirty="0">
                <a:solidFill>
                  <a:schemeClr val="accent2"/>
                </a:solidFill>
              </a:rPr>
              <a:t>your</a:t>
            </a:r>
            <a:r>
              <a:rPr lang="en-US" dirty="0"/>
              <a:t> </a:t>
            </a:r>
            <a:r>
              <a:rPr lang="cs-CZ" dirty="0" err="1"/>
              <a:t>tempereture</a:t>
            </a:r>
            <a:r>
              <a:rPr lang="en-US" dirty="0"/>
              <a:t>. </a:t>
            </a:r>
          </a:p>
          <a:p>
            <a:pPr marL="0" indent="0">
              <a:buNone/>
            </a:pPr>
            <a:endParaRPr lang="cs-CZ" dirty="0">
              <a:solidFill>
                <a:schemeClr val="accent1"/>
              </a:solidFill>
            </a:endParaRPr>
          </a:p>
          <a:p>
            <a:pPr marL="0" indent="0">
              <a:buNone/>
            </a:pPr>
            <a:r>
              <a:rPr lang="cs-CZ" dirty="0">
                <a:solidFill>
                  <a:schemeClr val="accent1"/>
                </a:solidFill>
              </a:rPr>
              <a:t>Změřím</a:t>
            </a:r>
            <a:r>
              <a:rPr lang="cs-CZ" dirty="0"/>
              <a:t> </a:t>
            </a:r>
            <a:r>
              <a:rPr lang="cs-CZ" dirty="0">
                <a:solidFill>
                  <a:schemeClr val="accent2"/>
                </a:solidFill>
              </a:rPr>
              <a:t>vám</a:t>
            </a:r>
            <a:r>
              <a:rPr lang="cs-CZ" dirty="0"/>
              <a:t> teplotu.</a:t>
            </a:r>
          </a:p>
          <a:p>
            <a:pPr marL="0" indent="0">
              <a:buNone/>
            </a:pPr>
            <a:r>
              <a:rPr lang="cs-CZ" dirty="0"/>
              <a:t>----------------------------------------------------------</a:t>
            </a:r>
          </a:p>
          <a:p>
            <a:pPr marL="0" indent="0">
              <a:buNone/>
            </a:pPr>
            <a:r>
              <a:rPr lang="en-US" dirty="0">
                <a:solidFill>
                  <a:schemeClr val="accent1"/>
                </a:solidFill>
              </a:rPr>
              <a:t>Can I take</a:t>
            </a:r>
            <a:r>
              <a:rPr lang="en-US" dirty="0"/>
              <a:t> </a:t>
            </a:r>
            <a:r>
              <a:rPr lang="en-US" dirty="0">
                <a:solidFill>
                  <a:schemeClr val="accent2"/>
                </a:solidFill>
              </a:rPr>
              <a:t>your</a:t>
            </a:r>
            <a:r>
              <a:rPr lang="en-US" dirty="0"/>
              <a:t> </a:t>
            </a:r>
            <a:r>
              <a:rPr lang="cs-CZ" dirty="0" err="1"/>
              <a:t>temperature</a:t>
            </a:r>
            <a:r>
              <a:rPr lang="en-US" dirty="0"/>
              <a:t>?</a:t>
            </a:r>
          </a:p>
          <a:p>
            <a:pPr marL="0" indent="0">
              <a:buNone/>
            </a:pPr>
            <a:endParaRPr lang="cs-CZ" dirty="0"/>
          </a:p>
          <a:p>
            <a:pPr marL="0" indent="0">
              <a:buNone/>
            </a:pPr>
            <a:r>
              <a:rPr lang="cs-CZ" dirty="0">
                <a:solidFill>
                  <a:schemeClr val="accent1"/>
                </a:solidFill>
              </a:rPr>
              <a:t>Můžu</a:t>
            </a:r>
            <a:r>
              <a:rPr lang="cs-CZ" dirty="0"/>
              <a:t> </a:t>
            </a:r>
            <a:r>
              <a:rPr lang="cs-CZ" dirty="0">
                <a:solidFill>
                  <a:schemeClr val="accent2"/>
                </a:solidFill>
              </a:rPr>
              <a:t>vám</a:t>
            </a:r>
            <a:r>
              <a:rPr lang="cs-CZ" dirty="0"/>
              <a:t> </a:t>
            </a:r>
            <a:r>
              <a:rPr lang="cs-CZ" dirty="0">
                <a:solidFill>
                  <a:schemeClr val="accent1"/>
                </a:solidFill>
              </a:rPr>
              <a:t>změřit</a:t>
            </a:r>
            <a:r>
              <a:rPr lang="cs-CZ" dirty="0"/>
              <a:t> teplotu?</a:t>
            </a:r>
          </a:p>
          <a:p>
            <a:pPr marL="0" indent="0">
              <a:buNone/>
            </a:pPr>
            <a:r>
              <a:rPr lang="cs-CZ" dirty="0"/>
              <a:t>----------------------------------------------------------</a:t>
            </a:r>
          </a:p>
          <a:p>
            <a:pPr marL="0" indent="0">
              <a:buNone/>
            </a:pPr>
            <a:r>
              <a:rPr lang="en-US" dirty="0">
                <a:solidFill>
                  <a:schemeClr val="accent2"/>
                </a:solidFill>
              </a:rPr>
              <a:t>Your</a:t>
            </a:r>
            <a:r>
              <a:rPr lang="en-US" dirty="0"/>
              <a:t> </a:t>
            </a:r>
            <a:r>
              <a:rPr lang="cs-CZ" dirty="0" err="1"/>
              <a:t>temperature</a:t>
            </a:r>
            <a:r>
              <a:rPr lang="en-US" dirty="0"/>
              <a:t> </a:t>
            </a:r>
            <a:r>
              <a:rPr lang="en-US" dirty="0">
                <a:solidFill>
                  <a:schemeClr val="accent1"/>
                </a:solidFill>
              </a:rPr>
              <a:t>is</a:t>
            </a:r>
            <a:r>
              <a:rPr lang="cs-CZ" dirty="0">
                <a:solidFill>
                  <a:schemeClr val="accent1"/>
                </a:solidFill>
              </a:rPr>
              <a:t> </a:t>
            </a:r>
            <a:r>
              <a:rPr lang="cs-CZ" dirty="0"/>
              <a:t>36,5</a:t>
            </a:r>
            <a:r>
              <a:rPr lang="cs-CZ" baseline="30000" dirty="0"/>
              <a:t>o</a:t>
            </a:r>
            <a:r>
              <a:rPr lang="cs-CZ" dirty="0"/>
              <a:t>C.</a:t>
            </a:r>
            <a:endParaRPr lang="cs-CZ" dirty="0">
              <a:solidFill>
                <a:schemeClr val="accent1"/>
              </a:solidFill>
            </a:endParaRPr>
          </a:p>
          <a:p>
            <a:pPr marL="0" indent="0">
              <a:buNone/>
            </a:pPr>
            <a:endParaRPr lang="cs-CZ" dirty="0"/>
          </a:p>
          <a:p>
            <a:pPr marL="0" indent="0">
              <a:buNone/>
            </a:pPr>
            <a:r>
              <a:rPr lang="cs-CZ" dirty="0">
                <a:solidFill>
                  <a:schemeClr val="accent2"/>
                </a:solidFill>
              </a:rPr>
              <a:t>Vaše</a:t>
            </a:r>
            <a:r>
              <a:rPr lang="cs-CZ" dirty="0"/>
              <a:t> teplota </a:t>
            </a:r>
            <a:r>
              <a:rPr lang="cs-CZ" dirty="0">
                <a:solidFill>
                  <a:schemeClr val="accent1"/>
                </a:solidFill>
              </a:rPr>
              <a:t>je</a:t>
            </a:r>
            <a:r>
              <a:rPr lang="cs-CZ" dirty="0"/>
              <a:t> 36,5</a:t>
            </a:r>
            <a:r>
              <a:rPr lang="cs-CZ" baseline="30000" dirty="0"/>
              <a:t>o</a:t>
            </a:r>
            <a:r>
              <a:rPr lang="cs-CZ" dirty="0"/>
              <a:t>C. (třicet šest celých pět)</a:t>
            </a:r>
          </a:p>
        </p:txBody>
      </p:sp>
    </p:spTree>
    <p:extLst>
      <p:ext uri="{BB962C8B-B14F-4D97-AF65-F5344CB8AC3E}">
        <p14:creationId xmlns:p14="http://schemas.microsoft.com/office/powerpoint/2010/main" val="1071720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Assessing ECG (EKG)</a:t>
            </a:r>
          </a:p>
        </p:txBody>
      </p:sp>
      <p:sp>
        <p:nvSpPr>
          <p:cNvPr id="3" name="Zástupný symbol pro obsah 2"/>
          <p:cNvSpPr>
            <a:spLocks noGrp="1"/>
          </p:cNvSpPr>
          <p:nvPr>
            <p:ph idx="1"/>
          </p:nvPr>
        </p:nvSpPr>
        <p:spPr>
          <a:xfrm>
            <a:off x="457200" y="1600200"/>
            <a:ext cx="5482952" cy="4525963"/>
          </a:xfrm>
        </p:spPr>
        <p:txBody>
          <a:bodyPr>
            <a:normAutofit/>
          </a:bodyPr>
          <a:lstStyle/>
          <a:p>
            <a:r>
              <a:rPr lang="cs-CZ" sz="2800" dirty="0" err="1"/>
              <a:t>An</a:t>
            </a:r>
            <a:r>
              <a:rPr lang="cs-CZ" sz="2800" dirty="0"/>
              <a:t> </a:t>
            </a:r>
            <a:r>
              <a:rPr lang="cs-CZ" sz="2800" dirty="0" err="1"/>
              <a:t>electrocardiogram</a:t>
            </a:r>
            <a:r>
              <a:rPr lang="cs-CZ" sz="2800" dirty="0"/>
              <a:t> </a:t>
            </a:r>
            <a:r>
              <a:rPr lang="en-US" sz="2800" dirty="0"/>
              <a:t> is the process of recording the electrical activity of the heart over a period of time using electrodes placed on a patient's body. </a:t>
            </a:r>
            <a:endParaRPr lang="cs-CZ" sz="2800" dirty="0"/>
          </a:p>
          <a:p>
            <a:r>
              <a:rPr lang="en-US" sz="2800" dirty="0"/>
              <a:t>These electrodes detect the tiny electrical changes on the skin that arise from the heart muscle depolarizing during each heartbeat.</a:t>
            </a:r>
            <a:endParaRPr lang="cs-CZ" sz="2800" dirty="0"/>
          </a:p>
        </p:txBody>
      </p:sp>
      <p:pic>
        <p:nvPicPr>
          <p:cNvPr id="6" name="Obrázek 5"/>
          <p:cNvPicPr>
            <a:picLocks noChangeAspect="1"/>
          </p:cNvPicPr>
          <p:nvPr/>
        </p:nvPicPr>
        <p:blipFill rotWithShape="1">
          <a:blip r:embed="rId2"/>
          <a:srcRect l="11495" t="6871" r="6687"/>
          <a:stretch/>
        </p:blipFill>
        <p:spPr>
          <a:xfrm>
            <a:off x="5903640" y="2276872"/>
            <a:ext cx="3240360" cy="1951956"/>
          </a:xfrm>
          <a:prstGeom prst="rect">
            <a:avLst/>
          </a:prstGeom>
        </p:spPr>
      </p:pic>
    </p:spTree>
    <p:extLst>
      <p:ext uri="{BB962C8B-B14F-4D97-AF65-F5344CB8AC3E}">
        <p14:creationId xmlns:p14="http://schemas.microsoft.com/office/powerpoint/2010/main" val="170239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Assessing ECG (EKG)</a:t>
            </a:r>
          </a:p>
        </p:txBody>
      </p:sp>
      <p:graphicFrame>
        <p:nvGraphicFramePr>
          <p:cNvPr id="5" name="Zástupný symbol pro obsah 4"/>
          <p:cNvGraphicFramePr>
            <a:graphicFrameLocks noGrp="1"/>
          </p:cNvGraphicFramePr>
          <p:nvPr>
            <p:ph idx="1"/>
            <p:extLst>
              <p:ext uri="{D42A27DB-BD31-4B8C-83A1-F6EECF244321}">
                <p14:modId xmlns:p14="http://schemas.microsoft.com/office/powerpoint/2010/main" val="3859900400"/>
              </p:ext>
            </p:extLst>
          </p:nvPr>
        </p:nvGraphicFramePr>
        <p:xfrm>
          <a:off x="179512" y="1628800"/>
          <a:ext cx="6829008" cy="4705935"/>
        </p:xfrm>
        <a:graphic>
          <a:graphicData uri="http://schemas.openxmlformats.org/drawingml/2006/table">
            <a:tbl>
              <a:tblPr/>
              <a:tblGrid>
                <a:gridCol w="1728192">
                  <a:extLst>
                    <a:ext uri="{9D8B030D-6E8A-4147-A177-3AD203B41FA5}">
                      <a16:colId xmlns:a16="http://schemas.microsoft.com/office/drawing/2014/main" val="20000"/>
                    </a:ext>
                  </a:extLst>
                </a:gridCol>
                <a:gridCol w="5100816">
                  <a:extLst>
                    <a:ext uri="{9D8B030D-6E8A-4147-A177-3AD203B41FA5}">
                      <a16:colId xmlns:a16="http://schemas.microsoft.com/office/drawing/2014/main" val="20001"/>
                    </a:ext>
                  </a:extLst>
                </a:gridCol>
              </a:tblGrid>
              <a:tr h="264243">
                <a:tc>
                  <a:txBody>
                    <a:bodyPr/>
                    <a:lstStyle/>
                    <a:p>
                      <a:pPr algn="ctr"/>
                      <a:r>
                        <a:rPr lang="cs-CZ" sz="1300" dirty="0" err="1">
                          <a:effectLst/>
                        </a:rPr>
                        <a:t>Electrode</a:t>
                      </a:r>
                      <a:r>
                        <a:rPr lang="cs-CZ" sz="1300" dirty="0">
                          <a:effectLst/>
                        </a:rPr>
                        <a:t> </a:t>
                      </a:r>
                      <a:r>
                        <a:rPr lang="cs-CZ" sz="1300" dirty="0" err="1">
                          <a:effectLst/>
                        </a:rPr>
                        <a:t>name</a:t>
                      </a:r>
                      <a:endParaRPr lang="cs-CZ" sz="1300" dirty="0">
                        <a:effectLst/>
                      </a:endParaRP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cs-CZ" sz="1300" dirty="0" err="1">
                          <a:effectLst/>
                        </a:rPr>
                        <a:t>Electrode</a:t>
                      </a:r>
                      <a:r>
                        <a:rPr lang="cs-CZ" sz="1300" dirty="0">
                          <a:effectLst/>
                        </a:rPr>
                        <a:t> </a:t>
                      </a:r>
                      <a:r>
                        <a:rPr lang="cs-CZ" sz="1300" dirty="0" err="1">
                          <a:effectLst/>
                        </a:rPr>
                        <a:t>placement</a:t>
                      </a:r>
                      <a:endParaRPr lang="cs-CZ" sz="1300" dirty="0">
                        <a:effectLst/>
                      </a:endParaRP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264243">
                <a:tc>
                  <a:txBody>
                    <a:bodyPr/>
                    <a:lstStyle/>
                    <a:p>
                      <a:r>
                        <a:rPr lang="cs-CZ" sz="1300" dirty="0">
                          <a:effectLst/>
                        </a:rPr>
                        <a:t>RA</a:t>
                      </a: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300">
                          <a:effectLst/>
                        </a:rPr>
                        <a:t>On the right arm, avoiding thick muscle.</a:t>
                      </a: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1"/>
                  </a:ext>
                </a:extLst>
              </a:tr>
              <a:tr h="464161">
                <a:tc>
                  <a:txBody>
                    <a:bodyPr/>
                    <a:lstStyle/>
                    <a:p>
                      <a:r>
                        <a:rPr lang="cs-CZ" sz="1300">
                          <a:effectLst/>
                        </a:rPr>
                        <a:t>LA</a:t>
                      </a: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300" dirty="0">
                          <a:effectLst/>
                        </a:rPr>
                        <a:t>In the same location where RA was placed, but on the left arm.</a:t>
                      </a: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2"/>
                  </a:ext>
                </a:extLst>
              </a:tr>
              <a:tr h="264243">
                <a:tc>
                  <a:txBody>
                    <a:bodyPr/>
                    <a:lstStyle/>
                    <a:p>
                      <a:r>
                        <a:rPr lang="cs-CZ" sz="1300">
                          <a:effectLst/>
                        </a:rPr>
                        <a:t>RL</a:t>
                      </a: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300">
                          <a:effectLst/>
                        </a:rPr>
                        <a:t>On the right leg, lateral calf muscle.</a:t>
                      </a: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3"/>
                  </a:ext>
                </a:extLst>
              </a:tr>
              <a:tr h="464161">
                <a:tc>
                  <a:txBody>
                    <a:bodyPr/>
                    <a:lstStyle/>
                    <a:p>
                      <a:r>
                        <a:rPr lang="cs-CZ" sz="1300">
                          <a:effectLst/>
                        </a:rPr>
                        <a:t>LL</a:t>
                      </a: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300">
                          <a:effectLst/>
                        </a:rPr>
                        <a:t>In the same location where RL was placed, but on the left leg.</a:t>
                      </a: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4"/>
                  </a:ext>
                </a:extLst>
              </a:tr>
              <a:tr h="664079">
                <a:tc>
                  <a:txBody>
                    <a:bodyPr/>
                    <a:lstStyle/>
                    <a:p>
                      <a:r>
                        <a:rPr lang="cs-CZ" sz="1300" dirty="0">
                          <a:effectLst/>
                        </a:rPr>
                        <a:t>V</a:t>
                      </a:r>
                      <a:r>
                        <a:rPr lang="cs-CZ" sz="1300" baseline="-25000" dirty="0">
                          <a:effectLst/>
                        </a:rPr>
                        <a:t>1</a:t>
                      </a:r>
                      <a:endParaRPr lang="cs-CZ" sz="1300" dirty="0">
                        <a:effectLst/>
                      </a:endParaRP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300" b="0" dirty="0">
                          <a:solidFill>
                            <a:schemeClr val="tx1"/>
                          </a:solidFill>
                          <a:effectLst/>
                        </a:rPr>
                        <a:t>In the fourth </a:t>
                      </a:r>
                      <a:r>
                        <a:rPr lang="en-US" sz="1300" b="0" i="0" u="none" strike="noStrike" dirty="0">
                          <a:solidFill>
                            <a:schemeClr val="tx1"/>
                          </a:solidFill>
                          <a:effectLst/>
                        </a:rPr>
                        <a:t>intercostal space</a:t>
                      </a:r>
                      <a:r>
                        <a:rPr lang="en-US" sz="1300" b="0" dirty="0">
                          <a:solidFill>
                            <a:schemeClr val="tx1"/>
                          </a:solidFill>
                          <a:effectLst/>
                        </a:rPr>
                        <a:t> (between ribs 4 and 5) just to the right of the sternum (breastbone).</a:t>
                      </a: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5"/>
                  </a:ext>
                </a:extLst>
              </a:tr>
              <a:tr h="664079">
                <a:tc>
                  <a:txBody>
                    <a:bodyPr/>
                    <a:lstStyle/>
                    <a:p>
                      <a:r>
                        <a:rPr lang="cs-CZ" sz="1300">
                          <a:effectLst/>
                        </a:rPr>
                        <a:t>V</a:t>
                      </a:r>
                      <a:r>
                        <a:rPr lang="cs-CZ" sz="1300" baseline="-25000">
                          <a:effectLst/>
                        </a:rPr>
                        <a:t>2</a:t>
                      </a:r>
                      <a:endParaRPr lang="cs-CZ" sz="1300">
                        <a:effectLst/>
                      </a:endParaRP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300" b="0" dirty="0">
                          <a:solidFill>
                            <a:schemeClr val="tx1"/>
                          </a:solidFill>
                          <a:effectLst/>
                        </a:rPr>
                        <a:t>In the fourth </a:t>
                      </a:r>
                      <a:r>
                        <a:rPr lang="en-US" sz="1300" b="0" u="none" strike="noStrike" dirty="0">
                          <a:solidFill>
                            <a:schemeClr val="tx1"/>
                          </a:solidFill>
                          <a:effectLst/>
                        </a:rPr>
                        <a:t>intercostal space</a:t>
                      </a:r>
                      <a:r>
                        <a:rPr lang="en-US" sz="1300" b="0" dirty="0">
                          <a:solidFill>
                            <a:schemeClr val="tx1"/>
                          </a:solidFill>
                          <a:effectLst/>
                        </a:rPr>
                        <a:t> (between ribs 4 and 5) just to the left of the sternum.</a:t>
                      </a: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6"/>
                  </a:ext>
                </a:extLst>
              </a:tr>
              <a:tr h="264243">
                <a:tc>
                  <a:txBody>
                    <a:bodyPr/>
                    <a:lstStyle/>
                    <a:p>
                      <a:r>
                        <a:rPr lang="cs-CZ" sz="1300">
                          <a:effectLst/>
                        </a:rPr>
                        <a:t>V</a:t>
                      </a:r>
                      <a:r>
                        <a:rPr lang="cs-CZ" sz="1300" baseline="-25000">
                          <a:effectLst/>
                        </a:rPr>
                        <a:t>3</a:t>
                      </a:r>
                      <a:endParaRPr lang="cs-CZ" sz="1300">
                        <a:effectLst/>
                      </a:endParaRP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300" b="0">
                          <a:solidFill>
                            <a:schemeClr val="tx1"/>
                          </a:solidFill>
                          <a:effectLst/>
                        </a:rPr>
                        <a:t>Between leads V</a:t>
                      </a:r>
                      <a:r>
                        <a:rPr lang="en-US" sz="1300" b="0" baseline="-25000">
                          <a:solidFill>
                            <a:schemeClr val="tx1"/>
                          </a:solidFill>
                          <a:effectLst/>
                        </a:rPr>
                        <a:t>2</a:t>
                      </a:r>
                      <a:r>
                        <a:rPr lang="en-US" sz="1300" b="0">
                          <a:solidFill>
                            <a:schemeClr val="tx1"/>
                          </a:solidFill>
                          <a:effectLst/>
                        </a:rPr>
                        <a:t> and V</a:t>
                      </a:r>
                      <a:r>
                        <a:rPr lang="en-US" sz="1300" b="0" baseline="-25000">
                          <a:solidFill>
                            <a:schemeClr val="tx1"/>
                          </a:solidFill>
                          <a:effectLst/>
                        </a:rPr>
                        <a:t>4</a:t>
                      </a:r>
                      <a:r>
                        <a:rPr lang="en-US" sz="1300" b="0">
                          <a:solidFill>
                            <a:schemeClr val="tx1"/>
                          </a:solidFill>
                          <a:effectLst/>
                        </a:rPr>
                        <a:t>.</a:t>
                      </a: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7"/>
                  </a:ext>
                </a:extLst>
              </a:tr>
              <a:tr h="464161">
                <a:tc>
                  <a:txBody>
                    <a:bodyPr/>
                    <a:lstStyle/>
                    <a:p>
                      <a:r>
                        <a:rPr lang="cs-CZ" sz="1300">
                          <a:effectLst/>
                        </a:rPr>
                        <a:t>V</a:t>
                      </a:r>
                      <a:r>
                        <a:rPr lang="cs-CZ" sz="1300" baseline="-25000">
                          <a:effectLst/>
                        </a:rPr>
                        <a:t>4</a:t>
                      </a:r>
                      <a:endParaRPr lang="cs-CZ" sz="1300">
                        <a:effectLst/>
                      </a:endParaRP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300" b="0" dirty="0">
                          <a:solidFill>
                            <a:schemeClr val="tx1"/>
                          </a:solidFill>
                          <a:effectLst/>
                        </a:rPr>
                        <a:t>In the fifth </a:t>
                      </a:r>
                      <a:r>
                        <a:rPr lang="en-US" sz="1300" b="0" u="none" strike="noStrike" dirty="0">
                          <a:solidFill>
                            <a:schemeClr val="tx1"/>
                          </a:solidFill>
                          <a:effectLst/>
                        </a:rPr>
                        <a:t>intercostal space</a:t>
                      </a:r>
                      <a:r>
                        <a:rPr lang="en-US" sz="1300" b="0" dirty="0">
                          <a:solidFill>
                            <a:schemeClr val="tx1"/>
                          </a:solidFill>
                          <a:effectLst/>
                        </a:rPr>
                        <a:t> (between ribs 5 and 6) in the </a:t>
                      </a:r>
                      <a:r>
                        <a:rPr lang="en-US" sz="1300" b="0" u="none" strike="noStrike" dirty="0">
                          <a:solidFill>
                            <a:schemeClr val="tx1"/>
                          </a:solidFill>
                          <a:effectLst/>
                        </a:rPr>
                        <a:t>mid-clavicular line</a:t>
                      </a:r>
                      <a:r>
                        <a:rPr lang="en-US" sz="1300" b="0" dirty="0">
                          <a:solidFill>
                            <a:schemeClr val="tx1"/>
                          </a:solidFill>
                          <a:effectLst/>
                        </a:rPr>
                        <a:t>.</a:t>
                      </a: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8"/>
                  </a:ext>
                </a:extLst>
              </a:tr>
              <a:tr h="464161">
                <a:tc>
                  <a:txBody>
                    <a:bodyPr/>
                    <a:lstStyle/>
                    <a:p>
                      <a:r>
                        <a:rPr lang="cs-CZ" sz="1300">
                          <a:effectLst/>
                        </a:rPr>
                        <a:t>V</a:t>
                      </a:r>
                      <a:r>
                        <a:rPr lang="cs-CZ" sz="1300" baseline="-25000">
                          <a:effectLst/>
                        </a:rPr>
                        <a:t>5</a:t>
                      </a:r>
                      <a:endParaRPr lang="cs-CZ" sz="1300">
                        <a:effectLst/>
                      </a:endParaRP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300" b="0" dirty="0">
                          <a:solidFill>
                            <a:schemeClr val="tx1"/>
                          </a:solidFill>
                          <a:effectLst/>
                        </a:rPr>
                        <a:t>Horizontally even with V</a:t>
                      </a:r>
                      <a:r>
                        <a:rPr lang="en-US" sz="1300" b="0" baseline="-25000" dirty="0">
                          <a:solidFill>
                            <a:schemeClr val="tx1"/>
                          </a:solidFill>
                          <a:effectLst/>
                        </a:rPr>
                        <a:t>4</a:t>
                      </a:r>
                      <a:r>
                        <a:rPr lang="en-US" sz="1300" b="0" dirty="0">
                          <a:solidFill>
                            <a:schemeClr val="tx1"/>
                          </a:solidFill>
                          <a:effectLst/>
                        </a:rPr>
                        <a:t>, in the left </a:t>
                      </a:r>
                      <a:r>
                        <a:rPr lang="en-US" sz="1300" b="0" u="none" strike="noStrike" dirty="0">
                          <a:solidFill>
                            <a:schemeClr val="tx1"/>
                          </a:solidFill>
                          <a:effectLst/>
                        </a:rPr>
                        <a:t>anterior axillary line</a:t>
                      </a:r>
                      <a:r>
                        <a:rPr lang="en-US" sz="1300" b="0" dirty="0">
                          <a:solidFill>
                            <a:schemeClr val="tx1"/>
                          </a:solidFill>
                          <a:effectLst/>
                        </a:rPr>
                        <a:t>.</a:t>
                      </a: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9"/>
                  </a:ext>
                </a:extLst>
              </a:tr>
              <a:tr h="464161">
                <a:tc>
                  <a:txBody>
                    <a:bodyPr/>
                    <a:lstStyle/>
                    <a:p>
                      <a:r>
                        <a:rPr lang="cs-CZ" sz="1300">
                          <a:effectLst/>
                        </a:rPr>
                        <a:t>V</a:t>
                      </a:r>
                      <a:r>
                        <a:rPr lang="cs-CZ" sz="1300" baseline="-25000">
                          <a:effectLst/>
                        </a:rPr>
                        <a:t>6</a:t>
                      </a:r>
                      <a:endParaRPr lang="cs-CZ" sz="1300">
                        <a:effectLst/>
                      </a:endParaRP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300" b="0" dirty="0">
                          <a:solidFill>
                            <a:schemeClr val="tx1"/>
                          </a:solidFill>
                          <a:effectLst/>
                        </a:rPr>
                        <a:t>Horizontally even with V</a:t>
                      </a:r>
                      <a:r>
                        <a:rPr lang="en-US" sz="1300" b="0" baseline="-25000" dirty="0">
                          <a:solidFill>
                            <a:schemeClr val="tx1"/>
                          </a:solidFill>
                          <a:effectLst/>
                        </a:rPr>
                        <a:t>4</a:t>
                      </a:r>
                      <a:r>
                        <a:rPr lang="en-US" sz="1300" b="0" dirty="0">
                          <a:solidFill>
                            <a:schemeClr val="tx1"/>
                          </a:solidFill>
                          <a:effectLst/>
                        </a:rPr>
                        <a:t> and V</a:t>
                      </a:r>
                      <a:r>
                        <a:rPr lang="en-US" sz="1300" b="0" baseline="-25000" dirty="0">
                          <a:solidFill>
                            <a:schemeClr val="tx1"/>
                          </a:solidFill>
                          <a:effectLst/>
                        </a:rPr>
                        <a:t>5</a:t>
                      </a:r>
                      <a:r>
                        <a:rPr lang="en-US" sz="1300" b="0" dirty="0">
                          <a:solidFill>
                            <a:schemeClr val="tx1"/>
                          </a:solidFill>
                          <a:effectLst/>
                        </a:rPr>
                        <a:t> in the </a:t>
                      </a:r>
                      <a:r>
                        <a:rPr lang="en-US" sz="1300" b="0" u="none" strike="noStrike" dirty="0">
                          <a:solidFill>
                            <a:schemeClr val="tx1"/>
                          </a:solidFill>
                          <a:effectLst/>
                        </a:rPr>
                        <a:t>midaxillary line</a:t>
                      </a:r>
                      <a:r>
                        <a:rPr lang="en-US" sz="1300" b="0" dirty="0">
                          <a:solidFill>
                            <a:schemeClr val="tx1"/>
                          </a:solidFill>
                          <a:effectLst/>
                        </a:rPr>
                        <a:t>.</a:t>
                      </a:r>
                    </a:p>
                  </a:txBody>
                  <a:tcPr marL="63746" marR="63746" marT="31873" marB="3187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10"/>
                  </a:ext>
                </a:extLst>
              </a:tr>
            </a:tbl>
          </a:graphicData>
        </a:graphic>
      </p:graphicFrame>
      <p:pic>
        <p:nvPicPr>
          <p:cNvPr id="6" name="Obrázek 5"/>
          <p:cNvPicPr>
            <a:picLocks noChangeAspect="1"/>
          </p:cNvPicPr>
          <p:nvPr/>
        </p:nvPicPr>
        <p:blipFill>
          <a:blip r:embed="rId2"/>
          <a:stretch>
            <a:fillRect/>
          </a:stretch>
        </p:blipFill>
        <p:spPr>
          <a:xfrm>
            <a:off x="7162800" y="1594975"/>
            <a:ext cx="1905000" cy="2519363"/>
          </a:xfrm>
          <a:prstGeom prst="rect">
            <a:avLst/>
          </a:prstGeom>
        </p:spPr>
      </p:pic>
    </p:spTree>
    <p:extLst>
      <p:ext uri="{BB962C8B-B14F-4D97-AF65-F5344CB8AC3E}">
        <p14:creationId xmlns:p14="http://schemas.microsoft.com/office/powerpoint/2010/main" val="16270386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Pulse </a:t>
            </a:r>
            <a:r>
              <a:rPr lang="cs-CZ" dirty="0" err="1"/>
              <a:t>oximetry</a:t>
            </a:r>
            <a:endParaRPr lang="cs-CZ" dirty="0"/>
          </a:p>
        </p:txBody>
      </p:sp>
      <p:sp>
        <p:nvSpPr>
          <p:cNvPr id="3" name="Zástupný symbol pro obsah 2"/>
          <p:cNvSpPr>
            <a:spLocks noGrp="1"/>
          </p:cNvSpPr>
          <p:nvPr>
            <p:ph idx="1"/>
          </p:nvPr>
        </p:nvSpPr>
        <p:spPr/>
        <p:txBody>
          <a:bodyPr/>
          <a:lstStyle/>
          <a:p>
            <a:r>
              <a:rPr lang="en-US" dirty="0"/>
              <a:t>is a non-invasive method for monitoring a person's O2 saturation.</a:t>
            </a:r>
            <a:endParaRPr lang="cs-CZ" dirty="0"/>
          </a:p>
        </p:txBody>
      </p:sp>
      <p:pic>
        <p:nvPicPr>
          <p:cNvPr id="4" name="Obrázek 3"/>
          <p:cNvPicPr>
            <a:picLocks noChangeAspect="1"/>
          </p:cNvPicPr>
          <p:nvPr/>
        </p:nvPicPr>
        <p:blipFill>
          <a:blip r:embed="rId2"/>
          <a:stretch>
            <a:fillRect/>
          </a:stretch>
        </p:blipFill>
        <p:spPr>
          <a:xfrm>
            <a:off x="6660232" y="2291556"/>
            <a:ext cx="2095500" cy="1571625"/>
          </a:xfrm>
          <a:prstGeom prst="rect">
            <a:avLst/>
          </a:prstGeom>
        </p:spPr>
      </p:pic>
      <p:pic>
        <p:nvPicPr>
          <p:cNvPr id="5" name="Obrázek 4"/>
          <p:cNvPicPr>
            <a:picLocks noChangeAspect="1"/>
          </p:cNvPicPr>
          <p:nvPr/>
        </p:nvPicPr>
        <p:blipFill>
          <a:blip r:embed="rId3"/>
          <a:stretch>
            <a:fillRect/>
          </a:stretch>
        </p:blipFill>
        <p:spPr>
          <a:xfrm>
            <a:off x="827584" y="5013176"/>
            <a:ext cx="3429000" cy="1409700"/>
          </a:xfrm>
          <a:prstGeom prst="rect">
            <a:avLst/>
          </a:prstGeom>
        </p:spPr>
      </p:pic>
      <p:sp>
        <p:nvSpPr>
          <p:cNvPr id="6" name="Obdélník 5"/>
          <p:cNvSpPr/>
          <p:nvPr/>
        </p:nvSpPr>
        <p:spPr>
          <a:xfrm>
            <a:off x="457200" y="2613685"/>
            <a:ext cx="6059016" cy="2308324"/>
          </a:xfrm>
          <a:prstGeom prst="rect">
            <a:avLst/>
          </a:prstGeom>
        </p:spPr>
        <p:txBody>
          <a:bodyPr wrap="square">
            <a:spAutoFit/>
          </a:bodyPr>
          <a:lstStyle/>
          <a:p>
            <a:r>
              <a:rPr lang="en-US" dirty="0"/>
              <a:t>A finger pulse oximeter functions by shining light through your finger. The sensors detect how much oxygen is in your blood based on the way the light passes through your finger. Pulse oximetry is the technology calculating the results to display a number on the oximeter’s screen that tells you the percent of oxygen in your blood. A finger pulse oximeter also measures your pulse rate.</a:t>
            </a:r>
            <a:endParaRPr lang="cs-CZ" dirty="0"/>
          </a:p>
          <a:p>
            <a:r>
              <a:rPr lang="cs-CZ" dirty="0" err="1"/>
              <a:t>Record</a:t>
            </a:r>
            <a:r>
              <a:rPr lang="cs-CZ" dirty="0"/>
              <a:t> </a:t>
            </a:r>
            <a:r>
              <a:rPr lang="cs-CZ" b="1" dirty="0"/>
              <a:t>SPO</a:t>
            </a:r>
            <a:r>
              <a:rPr lang="cs-CZ" b="1" baseline="-25000" dirty="0"/>
              <a:t>2</a:t>
            </a:r>
            <a:r>
              <a:rPr lang="cs-CZ" b="1" dirty="0"/>
              <a:t> – 98 %</a:t>
            </a:r>
          </a:p>
        </p:txBody>
      </p:sp>
      <p:pic>
        <p:nvPicPr>
          <p:cNvPr id="7" name="Obrázek 6"/>
          <p:cNvPicPr>
            <a:picLocks noChangeAspect="1"/>
          </p:cNvPicPr>
          <p:nvPr/>
        </p:nvPicPr>
        <p:blipFill>
          <a:blip r:embed="rId4"/>
          <a:stretch>
            <a:fillRect/>
          </a:stretch>
        </p:blipFill>
        <p:spPr>
          <a:xfrm>
            <a:off x="5577128" y="4293096"/>
            <a:ext cx="3228975" cy="2428875"/>
          </a:xfrm>
          <a:prstGeom prst="rect">
            <a:avLst/>
          </a:prstGeom>
        </p:spPr>
      </p:pic>
    </p:spTree>
    <p:extLst>
      <p:ext uri="{BB962C8B-B14F-4D97-AF65-F5344CB8AC3E}">
        <p14:creationId xmlns:p14="http://schemas.microsoft.com/office/powerpoint/2010/main" val="973832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Pain management</a:t>
            </a:r>
          </a:p>
        </p:txBody>
      </p:sp>
      <p:sp>
        <p:nvSpPr>
          <p:cNvPr id="3" name="Zástupný symbol pro obsah 2"/>
          <p:cNvSpPr>
            <a:spLocks noGrp="1"/>
          </p:cNvSpPr>
          <p:nvPr>
            <p:ph idx="1"/>
          </p:nvPr>
        </p:nvSpPr>
        <p:spPr/>
        <p:txBody>
          <a:bodyPr>
            <a:normAutofit fontScale="92500" lnSpcReduction="10000"/>
          </a:bodyPr>
          <a:lstStyle/>
          <a:p>
            <a:r>
              <a:rPr lang="en-US" dirty="0"/>
              <a:t>An unpleasant sensory and emotional experience associated with actual or potential tissue damage, or described in terms of such damage.</a:t>
            </a:r>
            <a:endParaRPr lang="cs-CZ" dirty="0"/>
          </a:p>
          <a:p>
            <a:r>
              <a:rPr lang="en-US" dirty="0">
                <a:solidFill>
                  <a:srgbClr val="FF0000"/>
                </a:solidFill>
              </a:rPr>
              <a:t>Acute pain </a:t>
            </a:r>
            <a:r>
              <a:rPr lang="en-US" dirty="0"/>
              <a:t>– pain that occurs immediately after illness or injury and resolves healing</a:t>
            </a:r>
          </a:p>
          <a:p>
            <a:r>
              <a:rPr lang="en-US" dirty="0">
                <a:solidFill>
                  <a:srgbClr val="FF0000"/>
                </a:solidFill>
              </a:rPr>
              <a:t>Chronic pain </a:t>
            </a:r>
            <a:r>
              <a:rPr lang="en-US" dirty="0"/>
              <a:t>– pain that persists beyond the time of normal healing and can last from a few months to many years</a:t>
            </a:r>
            <a:r>
              <a:rPr lang="cs-CZ" dirty="0"/>
              <a:t> (</a:t>
            </a:r>
            <a:r>
              <a:rPr lang="en-US" dirty="0"/>
              <a:t>Headache</a:t>
            </a:r>
            <a:r>
              <a:rPr lang="cs-CZ" dirty="0"/>
              <a:t>, </a:t>
            </a:r>
            <a:r>
              <a:rPr lang="en-US" dirty="0"/>
              <a:t>Low back pain</a:t>
            </a:r>
            <a:r>
              <a:rPr lang="cs-CZ" dirty="0"/>
              <a:t>, </a:t>
            </a:r>
            <a:r>
              <a:rPr lang="en-US" dirty="0"/>
              <a:t>Cancer pain</a:t>
            </a:r>
            <a:r>
              <a:rPr lang="cs-CZ" dirty="0"/>
              <a:t>, </a:t>
            </a:r>
            <a:r>
              <a:rPr lang="en-US" dirty="0"/>
              <a:t>Arthritis pain</a:t>
            </a:r>
            <a:r>
              <a:rPr lang="cs-CZ" dirty="0"/>
              <a:t>, </a:t>
            </a:r>
            <a:r>
              <a:rPr lang="en-US" dirty="0"/>
              <a:t>Neurogenic pain</a:t>
            </a:r>
            <a:r>
              <a:rPr lang="cs-CZ" dirty="0"/>
              <a:t>, </a:t>
            </a:r>
            <a:r>
              <a:rPr lang="en-US" dirty="0"/>
              <a:t>Psychogenic pain</a:t>
            </a:r>
            <a:endParaRPr lang="cs-CZ" dirty="0"/>
          </a:p>
        </p:txBody>
      </p:sp>
    </p:spTree>
    <p:extLst>
      <p:ext uri="{BB962C8B-B14F-4D97-AF65-F5344CB8AC3E}">
        <p14:creationId xmlns:p14="http://schemas.microsoft.com/office/powerpoint/2010/main" val="3376803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Nursing</a:t>
            </a:r>
            <a:endParaRPr lang="cs-CZ" dirty="0"/>
          </a:p>
        </p:txBody>
      </p:sp>
      <p:sp>
        <p:nvSpPr>
          <p:cNvPr id="3" name="Zástupný symbol pro obsah 2"/>
          <p:cNvSpPr>
            <a:spLocks noGrp="1"/>
          </p:cNvSpPr>
          <p:nvPr>
            <p:ph idx="1"/>
          </p:nvPr>
        </p:nvSpPr>
        <p:spPr/>
        <p:txBody>
          <a:bodyPr/>
          <a:lstStyle/>
          <a:p>
            <a:r>
              <a:rPr lang="en-US" dirty="0"/>
              <a:t>is the protection, promotion, and optimization of health and abilities; </a:t>
            </a:r>
            <a:endParaRPr lang="cs-CZ" dirty="0"/>
          </a:p>
          <a:p>
            <a:r>
              <a:rPr lang="en-US" dirty="0"/>
              <a:t>prevention of illness and injury; </a:t>
            </a:r>
            <a:endParaRPr lang="cs-CZ" dirty="0"/>
          </a:p>
          <a:p>
            <a:r>
              <a:rPr lang="en-US" dirty="0"/>
              <a:t>alleviation of suffering through the diagnosis and treatment of human responses; </a:t>
            </a:r>
            <a:endParaRPr lang="cs-CZ" dirty="0"/>
          </a:p>
          <a:p>
            <a:r>
              <a:rPr lang="en-US" dirty="0"/>
              <a:t>advocacy in health care for individuals, families, communities, and populations.</a:t>
            </a:r>
            <a:endParaRPr lang="cs-CZ" dirty="0"/>
          </a:p>
          <a:p>
            <a:pPr marL="0" indent="0">
              <a:buNone/>
            </a:pPr>
            <a:endParaRPr lang="cs-CZ" dirty="0"/>
          </a:p>
        </p:txBody>
      </p:sp>
    </p:spTree>
    <p:extLst>
      <p:ext uri="{BB962C8B-B14F-4D97-AF65-F5344CB8AC3E}">
        <p14:creationId xmlns:p14="http://schemas.microsoft.com/office/powerpoint/2010/main" val="35521193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Pain management</a:t>
            </a:r>
          </a:p>
        </p:txBody>
      </p:sp>
      <p:pic>
        <p:nvPicPr>
          <p:cNvPr id="4" name="Zástupný symbol pro obsah 3"/>
          <p:cNvPicPr>
            <a:picLocks noGrp="1" noChangeAspect="1"/>
          </p:cNvPicPr>
          <p:nvPr>
            <p:ph idx="1"/>
          </p:nvPr>
        </p:nvPicPr>
        <p:blipFill rotWithShape="1">
          <a:blip r:embed="rId2"/>
          <a:srcRect b="5755"/>
          <a:stretch/>
        </p:blipFill>
        <p:spPr>
          <a:xfrm>
            <a:off x="1507331" y="1772816"/>
            <a:ext cx="6129338" cy="4692372"/>
          </a:xfrm>
          <a:prstGeom prst="rect">
            <a:avLst/>
          </a:prstGeom>
        </p:spPr>
      </p:pic>
    </p:spTree>
    <p:extLst>
      <p:ext uri="{BB962C8B-B14F-4D97-AF65-F5344CB8AC3E}">
        <p14:creationId xmlns:p14="http://schemas.microsoft.com/office/powerpoint/2010/main" val="358844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Pain</a:t>
            </a:r>
            <a:r>
              <a:rPr lang="cs-CZ" dirty="0"/>
              <a:t> </a:t>
            </a:r>
            <a:r>
              <a:rPr lang="cs-CZ" dirty="0" err="1"/>
              <a:t>history</a:t>
            </a:r>
            <a:endParaRPr lang="cs-CZ" dirty="0"/>
          </a:p>
        </p:txBody>
      </p:sp>
      <p:sp>
        <p:nvSpPr>
          <p:cNvPr id="3" name="Zástupný symbol pro obsah 2"/>
          <p:cNvSpPr>
            <a:spLocks noGrp="1"/>
          </p:cNvSpPr>
          <p:nvPr>
            <p:ph idx="1"/>
          </p:nvPr>
        </p:nvSpPr>
        <p:spPr/>
        <p:txBody>
          <a:bodyPr>
            <a:normAutofit lnSpcReduction="10000"/>
          </a:bodyPr>
          <a:lstStyle/>
          <a:p>
            <a:r>
              <a:rPr lang="en-US" dirty="0">
                <a:solidFill>
                  <a:srgbClr val="FF0000"/>
                </a:solidFill>
              </a:rPr>
              <a:t>temporal features </a:t>
            </a:r>
            <a:r>
              <a:rPr lang="en-US" dirty="0"/>
              <a:t>- onset, duration, course, pattern</a:t>
            </a:r>
          </a:p>
          <a:p>
            <a:r>
              <a:rPr lang="en-US" dirty="0">
                <a:solidFill>
                  <a:srgbClr val="FF0000"/>
                </a:solidFill>
              </a:rPr>
              <a:t>intensity</a:t>
            </a:r>
            <a:r>
              <a:rPr lang="en-US" dirty="0"/>
              <a:t> - average, least, worst and current pain</a:t>
            </a:r>
          </a:p>
          <a:p>
            <a:r>
              <a:rPr lang="en-US" dirty="0">
                <a:solidFill>
                  <a:srgbClr val="FF0000"/>
                </a:solidFill>
              </a:rPr>
              <a:t>location</a:t>
            </a:r>
            <a:r>
              <a:rPr lang="en-US" dirty="0"/>
              <a:t> - focal, multifocal, generalized, referred, superficial, deep</a:t>
            </a:r>
          </a:p>
          <a:p>
            <a:r>
              <a:rPr lang="en-US" dirty="0">
                <a:solidFill>
                  <a:srgbClr val="FF0000"/>
                </a:solidFill>
              </a:rPr>
              <a:t>quality</a:t>
            </a:r>
            <a:r>
              <a:rPr lang="en-US" dirty="0"/>
              <a:t> - aching, throbbing, stabbing, burning</a:t>
            </a:r>
          </a:p>
          <a:p>
            <a:r>
              <a:rPr lang="en-US" dirty="0">
                <a:solidFill>
                  <a:srgbClr val="FF0000"/>
                </a:solidFill>
              </a:rPr>
              <a:t>exacerbating/alleviating factors </a:t>
            </a:r>
            <a:r>
              <a:rPr lang="en-US" dirty="0"/>
              <a:t>- position, activity, weight bearing, cutaneous stimulation</a:t>
            </a:r>
            <a:endParaRPr lang="cs-CZ" dirty="0"/>
          </a:p>
        </p:txBody>
      </p:sp>
    </p:spTree>
    <p:extLst>
      <p:ext uri="{BB962C8B-B14F-4D97-AF65-F5344CB8AC3E}">
        <p14:creationId xmlns:p14="http://schemas.microsoft.com/office/powerpoint/2010/main" val="19355489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Pain </a:t>
            </a:r>
            <a:r>
              <a:rPr lang="cs-CZ" dirty="0" err="1"/>
              <a:t>measurements</a:t>
            </a:r>
            <a:endParaRPr lang="cs-CZ" dirty="0"/>
          </a:p>
        </p:txBody>
      </p:sp>
      <p:sp>
        <p:nvSpPr>
          <p:cNvPr id="3" name="Zástupný symbol pro obsah 2"/>
          <p:cNvSpPr>
            <a:spLocks noGrp="1" noChangeAspect="1"/>
          </p:cNvSpPr>
          <p:nvPr>
            <p:ph idx="1"/>
          </p:nvPr>
        </p:nvSpPr>
        <p:spPr>
          <a:xfrm>
            <a:off x="1201217" y="1417638"/>
            <a:ext cx="6629946" cy="4800001"/>
          </a:xfrm>
        </p:spPr>
        <p:txBody>
          <a:bodyPr/>
          <a:lstStyle/>
          <a:p>
            <a:r>
              <a:rPr lang="cs-CZ" dirty="0" err="1"/>
              <a:t>Visual</a:t>
            </a:r>
            <a:r>
              <a:rPr lang="cs-CZ" dirty="0"/>
              <a:t> </a:t>
            </a:r>
            <a:r>
              <a:rPr lang="cs-CZ" dirty="0" err="1"/>
              <a:t>scales</a:t>
            </a:r>
            <a:endParaRPr lang="cs-CZ" dirty="0"/>
          </a:p>
          <a:p>
            <a:r>
              <a:rPr lang="cs-CZ" dirty="0" err="1"/>
              <a:t>Numerical</a:t>
            </a:r>
            <a:r>
              <a:rPr lang="cs-CZ" dirty="0"/>
              <a:t> </a:t>
            </a:r>
            <a:r>
              <a:rPr lang="cs-CZ" dirty="0" err="1"/>
              <a:t>scales</a:t>
            </a:r>
            <a:endParaRPr lang="cs-CZ" dirty="0"/>
          </a:p>
          <a:p>
            <a:r>
              <a:rPr lang="cs-CZ" dirty="0" err="1"/>
              <a:t>Verbal</a:t>
            </a:r>
            <a:r>
              <a:rPr lang="cs-CZ" dirty="0"/>
              <a:t> </a:t>
            </a:r>
            <a:r>
              <a:rPr lang="cs-CZ" dirty="0" err="1"/>
              <a:t>scales</a:t>
            </a:r>
            <a:endParaRPr lang="cs-CZ" dirty="0"/>
          </a:p>
          <a:p>
            <a:endParaRPr lang="cs-CZ" dirty="0"/>
          </a:p>
        </p:txBody>
      </p:sp>
      <p:pic>
        <p:nvPicPr>
          <p:cNvPr id="1026" name="Picture 2" descr="http://www.pharmacypracticenews.com/aimages/2014/ppn0414_036a_11298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426" y="3201936"/>
            <a:ext cx="7965141" cy="301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9499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Vocabulary</a:t>
            </a:r>
            <a:endParaRPr lang="cs-CZ" dirty="0"/>
          </a:p>
        </p:txBody>
      </p:sp>
      <p:sp>
        <p:nvSpPr>
          <p:cNvPr id="3" name="Zástupný symbol pro obsah 2"/>
          <p:cNvSpPr>
            <a:spLocks noGrp="1"/>
          </p:cNvSpPr>
          <p:nvPr>
            <p:ph idx="1"/>
          </p:nvPr>
        </p:nvSpPr>
        <p:spPr/>
        <p:txBody>
          <a:bodyPr>
            <a:normAutofit lnSpcReduction="10000"/>
          </a:bodyPr>
          <a:lstStyle/>
          <a:p>
            <a:r>
              <a:rPr lang="cs-CZ" dirty="0"/>
              <a:t>Do </a:t>
            </a:r>
            <a:r>
              <a:rPr lang="cs-CZ" dirty="0" err="1"/>
              <a:t>you</a:t>
            </a:r>
            <a:r>
              <a:rPr lang="cs-CZ" dirty="0"/>
              <a:t> </a:t>
            </a:r>
            <a:r>
              <a:rPr lang="cs-CZ" dirty="0" err="1"/>
              <a:t>have</a:t>
            </a:r>
            <a:r>
              <a:rPr lang="cs-CZ" dirty="0"/>
              <a:t> </a:t>
            </a:r>
            <a:r>
              <a:rPr lang="cs-CZ" dirty="0" err="1"/>
              <a:t>any</a:t>
            </a:r>
            <a:r>
              <a:rPr lang="cs-CZ" dirty="0"/>
              <a:t> </a:t>
            </a:r>
            <a:r>
              <a:rPr lang="cs-CZ" dirty="0" err="1"/>
              <a:t>pain</a:t>
            </a:r>
            <a:r>
              <a:rPr lang="cs-CZ" dirty="0"/>
              <a:t>?</a:t>
            </a:r>
          </a:p>
          <a:p>
            <a:r>
              <a:rPr lang="cs-CZ" dirty="0"/>
              <a:t>Máte nějaké bolesti?</a:t>
            </a:r>
          </a:p>
          <a:p>
            <a:endParaRPr lang="cs-CZ" dirty="0"/>
          </a:p>
          <a:p>
            <a:r>
              <a:rPr lang="cs-CZ" dirty="0" err="1"/>
              <a:t>Where</a:t>
            </a:r>
            <a:r>
              <a:rPr lang="cs-CZ" dirty="0"/>
              <a:t> </a:t>
            </a:r>
            <a:r>
              <a:rPr lang="cs-CZ" dirty="0" err="1"/>
              <a:t>does</a:t>
            </a:r>
            <a:r>
              <a:rPr lang="cs-CZ" dirty="0"/>
              <a:t> </a:t>
            </a:r>
            <a:r>
              <a:rPr lang="cs-CZ" dirty="0" err="1"/>
              <a:t>it</a:t>
            </a:r>
            <a:r>
              <a:rPr lang="cs-CZ" dirty="0"/>
              <a:t> hurt?</a:t>
            </a:r>
          </a:p>
          <a:p>
            <a:r>
              <a:rPr lang="cs-CZ" dirty="0"/>
              <a:t>Kde vás to bolí?</a:t>
            </a:r>
          </a:p>
          <a:p>
            <a:endParaRPr lang="cs-CZ" dirty="0"/>
          </a:p>
          <a:p>
            <a:r>
              <a:rPr lang="cs-CZ" dirty="0" err="1"/>
              <a:t>How</a:t>
            </a:r>
            <a:r>
              <a:rPr lang="cs-CZ" dirty="0"/>
              <a:t> much </a:t>
            </a:r>
            <a:r>
              <a:rPr lang="cs-CZ" dirty="0" err="1"/>
              <a:t>it</a:t>
            </a:r>
            <a:r>
              <a:rPr lang="cs-CZ" dirty="0"/>
              <a:t> hurt?</a:t>
            </a:r>
          </a:p>
          <a:p>
            <a:r>
              <a:rPr lang="cs-CZ" dirty="0"/>
              <a:t>Jak moc vás to bolí?</a:t>
            </a:r>
          </a:p>
        </p:txBody>
      </p:sp>
    </p:spTree>
    <p:extLst>
      <p:ext uri="{BB962C8B-B14F-4D97-AF65-F5344CB8AC3E}">
        <p14:creationId xmlns:p14="http://schemas.microsoft.com/office/powerpoint/2010/main" val="8072651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Bedsores</a:t>
            </a:r>
            <a:endParaRPr lang="cs-CZ" dirty="0"/>
          </a:p>
        </p:txBody>
      </p:sp>
      <p:sp>
        <p:nvSpPr>
          <p:cNvPr id="3" name="Zástupný symbol pro obsah 2"/>
          <p:cNvSpPr>
            <a:spLocks noGrp="1"/>
          </p:cNvSpPr>
          <p:nvPr>
            <p:ph idx="1"/>
          </p:nvPr>
        </p:nvSpPr>
        <p:spPr/>
        <p:txBody>
          <a:bodyPr/>
          <a:lstStyle/>
          <a:p>
            <a:pPr marL="0" indent="0">
              <a:buNone/>
            </a:pPr>
            <a:r>
              <a:rPr lang="en-US" dirty="0"/>
              <a:t>Are also called decubitus ulcer, pressure ulcer or pressure sores.</a:t>
            </a:r>
          </a:p>
          <a:p>
            <a:pPr marL="0" indent="0">
              <a:buNone/>
            </a:pPr>
            <a:r>
              <a:rPr lang="cs-CZ" dirty="0"/>
              <a:t>= </a:t>
            </a:r>
            <a:r>
              <a:rPr lang="en-US" dirty="0"/>
              <a:t>are injuries to skin and underlying tissue resulting from prolonged pressure on the skin.</a:t>
            </a:r>
            <a:endParaRPr lang="cs-CZ" dirty="0"/>
          </a:p>
          <a:p>
            <a:r>
              <a:rPr lang="en-US" dirty="0"/>
              <a:t>Bedsores most often develop on skin that covers bony areas of the body, such as the heels, ankles, hips and tailbone.</a:t>
            </a:r>
            <a:endParaRPr lang="cs-CZ" dirty="0"/>
          </a:p>
        </p:txBody>
      </p:sp>
    </p:spTree>
    <p:extLst>
      <p:ext uri="{BB962C8B-B14F-4D97-AF65-F5344CB8AC3E}">
        <p14:creationId xmlns:p14="http://schemas.microsoft.com/office/powerpoint/2010/main" val="2812069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Common</a:t>
            </a:r>
            <a:r>
              <a:rPr lang="cs-CZ" dirty="0"/>
              <a:t> </a:t>
            </a:r>
            <a:r>
              <a:rPr lang="cs-CZ" dirty="0" err="1"/>
              <a:t>sites</a:t>
            </a:r>
            <a:r>
              <a:rPr lang="cs-CZ" dirty="0"/>
              <a:t> </a:t>
            </a:r>
            <a:r>
              <a:rPr lang="cs-CZ" dirty="0" err="1"/>
              <a:t>pressure</a:t>
            </a:r>
            <a:r>
              <a:rPr lang="cs-CZ" dirty="0"/>
              <a:t> </a:t>
            </a:r>
            <a:r>
              <a:rPr lang="cs-CZ" dirty="0" err="1"/>
              <a:t>ulcers</a:t>
            </a:r>
            <a:endParaRPr lang="cs-CZ" dirty="0"/>
          </a:p>
        </p:txBody>
      </p:sp>
      <p:pic>
        <p:nvPicPr>
          <p:cNvPr id="5" name="Zástupný symbol pro obsah 4"/>
          <p:cNvPicPr>
            <a:picLocks noGrp="1" noChangeAspect="1"/>
          </p:cNvPicPr>
          <p:nvPr>
            <p:ph idx="1"/>
          </p:nvPr>
        </p:nvPicPr>
        <p:blipFill>
          <a:blip r:embed="rId3"/>
          <a:stretch>
            <a:fillRect/>
          </a:stretch>
        </p:blipFill>
        <p:spPr>
          <a:xfrm>
            <a:off x="2841993" y="1600196"/>
            <a:ext cx="3922776" cy="5131308"/>
          </a:xfrm>
          <a:prstGeom prst="rect">
            <a:avLst/>
          </a:prstGeom>
        </p:spPr>
      </p:pic>
    </p:spTree>
    <p:extLst>
      <p:ext uri="{BB962C8B-B14F-4D97-AF65-F5344CB8AC3E}">
        <p14:creationId xmlns:p14="http://schemas.microsoft.com/office/powerpoint/2010/main" val="14988617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Bedsores</a:t>
            </a:r>
            <a:endParaRPr lang="cs-CZ" dirty="0"/>
          </a:p>
        </p:txBody>
      </p:sp>
      <p:pic>
        <p:nvPicPr>
          <p:cNvPr id="4" name="Zástupný symbol pro obsah 3"/>
          <p:cNvPicPr>
            <a:picLocks noGrp="1" noChangeAspect="1"/>
          </p:cNvPicPr>
          <p:nvPr>
            <p:ph idx="1"/>
          </p:nvPr>
        </p:nvPicPr>
        <p:blipFill>
          <a:blip r:embed="rId3"/>
          <a:stretch>
            <a:fillRect/>
          </a:stretch>
        </p:blipFill>
        <p:spPr>
          <a:xfrm>
            <a:off x="251520" y="1628800"/>
            <a:ext cx="4448175" cy="4486275"/>
          </a:xfrm>
          <a:prstGeom prst="rect">
            <a:avLst/>
          </a:prstGeom>
        </p:spPr>
      </p:pic>
      <p:pic>
        <p:nvPicPr>
          <p:cNvPr id="6" name="Obrázek 5"/>
          <p:cNvPicPr>
            <a:picLocks noChangeAspect="1"/>
          </p:cNvPicPr>
          <p:nvPr/>
        </p:nvPicPr>
        <p:blipFill>
          <a:blip r:embed="rId4"/>
          <a:stretch>
            <a:fillRect/>
          </a:stretch>
        </p:blipFill>
        <p:spPr>
          <a:xfrm>
            <a:off x="6311083" y="146529"/>
            <a:ext cx="1618367" cy="1556710"/>
          </a:xfrm>
          <a:prstGeom prst="rect">
            <a:avLst/>
          </a:prstGeom>
        </p:spPr>
      </p:pic>
      <p:pic>
        <p:nvPicPr>
          <p:cNvPr id="7" name="Obrázek 6"/>
          <p:cNvPicPr>
            <a:picLocks noChangeAspect="1"/>
          </p:cNvPicPr>
          <p:nvPr/>
        </p:nvPicPr>
        <p:blipFill>
          <a:blip r:embed="rId5"/>
          <a:stretch>
            <a:fillRect/>
          </a:stretch>
        </p:blipFill>
        <p:spPr>
          <a:xfrm>
            <a:off x="6311083" y="1854266"/>
            <a:ext cx="1619739" cy="1558082"/>
          </a:xfrm>
          <a:prstGeom prst="rect">
            <a:avLst/>
          </a:prstGeom>
        </p:spPr>
      </p:pic>
      <p:pic>
        <p:nvPicPr>
          <p:cNvPr id="8" name="Obrázek 7"/>
          <p:cNvPicPr>
            <a:picLocks noChangeAspect="1"/>
          </p:cNvPicPr>
          <p:nvPr/>
        </p:nvPicPr>
        <p:blipFill>
          <a:blip r:embed="rId6"/>
          <a:stretch>
            <a:fillRect/>
          </a:stretch>
        </p:blipFill>
        <p:spPr>
          <a:xfrm>
            <a:off x="6311083" y="3563375"/>
            <a:ext cx="1618367" cy="1556710"/>
          </a:xfrm>
          <a:prstGeom prst="rect">
            <a:avLst/>
          </a:prstGeom>
        </p:spPr>
      </p:pic>
      <p:pic>
        <p:nvPicPr>
          <p:cNvPr id="9" name="Obrázek 8"/>
          <p:cNvPicPr>
            <a:picLocks noChangeAspect="1"/>
          </p:cNvPicPr>
          <p:nvPr/>
        </p:nvPicPr>
        <p:blipFill>
          <a:blip r:embed="rId7"/>
          <a:stretch>
            <a:fillRect/>
          </a:stretch>
        </p:blipFill>
        <p:spPr>
          <a:xfrm>
            <a:off x="6311083" y="5299918"/>
            <a:ext cx="1618367" cy="1558082"/>
          </a:xfrm>
          <a:prstGeom prst="rect">
            <a:avLst/>
          </a:prstGeom>
        </p:spPr>
      </p:pic>
    </p:spTree>
    <p:extLst>
      <p:ext uri="{BB962C8B-B14F-4D97-AF65-F5344CB8AC3E}">
        <p14:creationId xmlns:p14="http://schemas.microsoft.com/office/powerpoint/2010/main" val="26492973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Bedsores</a:t>
            </a:r>
            <a:r>
              <a:rPr lang="cs-CZ" dirty="0"/>
              <a:t> - </a:t>
            </a:r>
            <a:r>
              <a:rPr lang="cs-CZ" dirty="0" err="1"/>
              <a:t>Prevention</a:t>
            </a:r>
            <a:r>
              <a:rPr lang="cs-CZ" dirty="0"/>
              <a:t> </a:t>
            </a:r>
            <a:r>
              <a:rPr lang="cs-CZ" dirty="0" err="1"/>
              <a:t>of</a:t>
            </a:r>
            <a:r>
              <a:rPr lang="cs-CZ" dirty="0"/>
              <a:t> </a:t>
            </a:r>
            <a:r>
              <a:rPr lang="cs-CZ" dirty="0" err="1"/>
              <a:t>pressure</a:t>
            </a:r>
            <a:r>
              <a:rPr lang="cs-CZ" dirty="0"/>
              <a:t> </a:t>
            </a:r>
            <a:r>
              <a:rPr lang="cs-CZ" dirty="0" err="1"/>
              <a:t>ulcers</a:t>
            </a:r>
            <a:endParaRPr lang="cs-CZ" dirty="0"/>
          </a:p>
        </p:txBody>
      </p:sp>
      <p:sp>
        <p:nvSpPr>
          <p:cNvPr id="3" name="Zástupný symbol pro obsah 2"/>
          <p:cNvSpPr>
            <a:spLocks noGrp="1"/>
          </p:cNvSpPr>
          <p:nvPr>
            <p:ph idx="1"/>
          </p:nvPr>
        </p:nvSpPr>
        <p:spPr/>
        <p:txBody>
          <a:bodyPr/>
          <a:lstStyle/>
          <a:p>
            <a:pPr marL="0" indent="0">
              <a:buNone/>
            </a:pPr>
            <a:r>
              <a:rPr lang="en-US" dirty="0"/>
              <a:t>Bedsores are easier to prevent than to treat, but that doesn't mean the process is easy or uncomplicated. </a:t>
            </a:r>
            <a:endParaRPr lang="cs-CZ" dirty="0"/>
          </a:p>
          <a:p>
            <a:pPr marL="0" indent="0">
              <a:buNone/>
            </a:pPr>
            <a:r>
              <a:rPr lang="en-US" dirty="0"/>
              <a:t>Preventive measures included</a:t>
            </a:r>
          </a:p>
          <a:p>
            <a:r>
              <a:rPr lang="en-US" dirty="0"/>
              <a:t>Repositioning on a bed</a:t>
            </a:r>
          </a:p>
          <a:p>
            <a:r>
              <a:rPr lang="en-US" dirty="0"/>
              <a:t>Skin care</a:t>
            </a:r>
          </a:p>
          <a:p>
            <a:r>
              <a:rPr lang="en-US" dirty="0"/>
              <a:t>Nutrition</a:t>
            </a:r>
          </a:p>
          <a:p>
            <a:r>
              <a:rPr lang="en-US" dirty="0"/>
              <a:t>Other strategies</a:t>
            </a:r>
          </a:p>
        </p:txBody>
      </p:sp>
    </p:spTree>
    <p:extLst>
      <p:ext uri="{BB962C8B-B14F-4D97-AF65-F5344CB8AC3E}">
        <p14:creationId xmlns:p14="http://schemas.microsoft.com/office/powerpoint/2010/main" val="16952393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br>
              <a:rPr lang="cs-CZ" dirty="0"/>
            </a:br>
            <a:r>
              <a:rPr lang="cs-CZ" dirty="0" err="1"/>
              <a:t>Bedsores</a:t>
            </a:r>
            <a:r>
              <a:rPr lang="cs-CZ" dirty="0"/>
              <a:t> – </a:t>
            </a:r>
            <a:r>
              <a:rPr lang="en-US" dirty="0"/>
              <a:t>Repositioning</a:t>
            </a:r>
            <a:r>
              <a:rPr lang="cs-CZ" dirty="0"/>
              <a:t> </a:t>
            </a:r>
            <a:br>
              <a:rPr lang="cs-CZ" dirty="0"/>
            </a:br>
            <a:r>
              <a:rPr lang="en-US" dirty="0"/>
              <a:t> in a bed</a:t>
            </a:r>
            <a:br>
              <a:rPr lang="en-US" dirty="0"/>
            </a:br>
            <a:endParaRPr lang="en-US" dirty="0"/>
          </a:p>
        </p:txBody>
      </p:sp>
      <p:sp>
        <p:nvSpPr>
          <p:cNvPr id="3" name="Zástupný symbol pro obsah 2"/>
          <p:cNvSpPr>
            <a:spLocks noGrp="1"/>
          </p:cNvSpPr>
          <p:nvPr>
            <p:ph idx="1"/>
          </p:nvPr>
        </p:nvSpPr>
        <p:spPr>
          <a:xfrm>
            <a:off x="457200" y="1600200"/>
            <a:ext cx="5987008" cy="4525963"/>
          </a:xfrm>
        </p:spPr>
        <p:txBody>
          <a:bodyPr>
            <a:normAutofit fontScale="70000" lnSpcReduction="20000"/>
          </a:bodyPr>
          <a:lstStyle/>
          <a:p>
            <a:r>
              <a:rPr lang="en-US" b="1" dirty="0"/>
              <a:t>Reposition patient frequently</a:t>
            </a:r>
            <a:r>
              <a:rPr lang="en-US" dirty="0"/>
              <a:t>. Change </a:t>
            </a:r>
            <a:r>
              <a:rPr lang="cs-CZ" dirty="0" err="1"/>
              <a:t>patient´s</a:t>
            </a:r>
            <a:r>
              <a:rPr lang="en-US" dirty="0"/>
              <a:t> body position every two hours.</a:t>
            </a:r>
          </a:p>
          <a:p>
            <a:r>
              <a:rPr lang="en-US" b="1" dirty="0"/>
              <a:t>Try a specialized mattress</a:t>
            </a:r>
            <a:r>
              <a:rPr lang="en-US" dirty="0"/>
              <a:t>. Use special cushions, a foam mattress pad, an air-filled mattress or a water-filled mattress to help with positioning, relieving pressure and protecting vulnerable areas. </a:t>
            </a:r>
          </a:p>
          <a:p>
            <a:r>
              <a:rPr lang="en-US" b="1" dirty="0"/>
              <a:t>Adjust the elevation of </a:t>
            </a:r>
            <a:r>
              <a:rPr lang="cs-CZ" b="1" dirty="0" err="1"/>
              <a:t>patient´s</a:t>
            </a:r>
            <a:r>
              <a:rPr lang="en-US" b="1" dirty="0"/>
              <a:t> bed</a:t>
            </a:r>
            <a:r>
              <a:rPr lang="en-US" dirty="0"/>
              <a:t>. If </a:t>
            </a:r>
            <a:r>
              <a:rPr lang="cs-CZ" dirty="0" err="1"/>
              <a:t>patient´s</a:t>
            </a:r>
            <a:r>
              <a:rPr lang="en-US" dirty="0"/>
              <a:t> hospital bed can be elevated at the head, raise it no more than 30 degrees. This helps prevent shearing.</a:t>
            </a:r>
          </a:p>
          <a:p>
            <a:r>
              <a:rPr lang="en-US" b="1" dirty="0"/>
              <a:t>Use cushions to protect bony areas</a:t>
            </a:r>
            <a:r>
              <a:rPr lang="en-US" dirty="0"/>
              <a:t>. Protect bony areas with proper positioning and cushioning.</a:t>
            </a:r>
            <a:endParaRPr lang="cs-CZ" dirty="0"/>
          </a:p>
        </p:txBody>
      </p:sp>
      <p:pic>
        <p:nvPicPr>
          <p:cNvPr id="4" name="Obrázek 3"/>
          <p:cNvPicPr>
            <a:picLocks noChangeAspect="1"/>
          </p:cNvPicPr>
          <p:nvPr/>
        </p:nvPicPr>
        <p:blipFill>
          <a:blip r:embed="rId2"/>
          <a:stretch>
            <a:fillRect/>
          </a:stretch>
        </p:blipFill>
        <p:spPr>
          <a:xfrm>
            <a:off x="5400670" y="5280343"/>
            <a:ext cx="1684020" cy="1691640"/>
          </a:xfrm>
          <a:prstGeom prst="rect">
            <a:avLst/>
          </a:prstGeom>
        </p:spPr>
      </p:pic>
      <p:pic>
        <p:nvPicPr>
          <p:cNvPr id="5" name="Obrázek 4"/>
          <p:cNvPicPr>
            <a:picLocks noChangeAspect="1"/>
          </p:cNvPicPr>
          <p:nvPr/>
        </p:nvPicPr>
        <p:blipFill>
          <a:blip r:embed="rId3"/>
          <a:stretch>
            <a:fillRect/>
          </a:stretch>
        </p:blipFill>
        <p:spPr>
          <a:xfrm>
            <a:off x="6364399" y="3622993"/>
            <a:ext cx="2762250" cy="1657350"/>
          </a:xfrm>
          <a:prstGeom prst="rect">
            <a:avLst/>
          </a:prstGeom>
        </p:spPr>
      </p:pic>
      <p:pic>
        <p:nvPicPr>
          <p:cNvPr id="6" name="Obrázek 5"/>
          <p:cNvPicPr>
            <a:picLocks noChangeAspect="1"/>
          </p:cNvPicPr>
          <p:nvPr/>
        </p:nvPicPr>
        <p:blipFill rotWithShape="1">
          <a:blip r:embed="rId4"/>
          <a:srcRect l="953" b="6765"/>
          <a:stretch/>
        </p:blipFill>
        <p:spPr>
          <a:xfrm>
            <a:off x="6270310" y="2365247"/>
            <a:ext cx="2377407" cy="1419481"/>
          </a:xfrm>
          <a:prstGeom prst="rect">
            <a:avLst/>
          </a:prstGeom>
        </p:spPr>
      </p:pic>
      <p:pic>
        <p:nvPicPr>
          <p:cNvPr id="7" name="Obrázek 6"/>
          <p:cNvPicPr>
            <a:picLocks noChangeAspect="1"/>
          </p:cNvPicPr>
          <p:nvPr/>
        </p:nvPicPr>
        <p:blipFill rotWithShape="1">
          <a:blip r:embed="rId5"/>
          <a:srcRect l="-28247" t="1992" r="28247" b="-1992"/>
          <a:stretch/>
        </p:blipFill>
        <p:spPr>
          <a:xfrm>
            <a:off x="6270310" y="817372"/>
            <a:ext cx="2804160" cy="1809560"/>
          </a:xfrm>
          <a:prstGeom prst="rect">
            <a:avLst/>
          </a:prstGeom>
        </p:spPr>
      </p:pic>
    </p:spTree>
    <p:extLst>
      <p:ext uri="{BB962C8B-B14F-4D97-AF65-F5344CB8AC3E}">
        <p14:creationId xmlns:p14="http://schemas.microsoft.com/office/powerpoint/2010/main" val="14283313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Bedsores</a:t>
            </a:r>
            <a:r>
              <a:rPr lang="cs-CZ" dirty="0"/>
              <a:t> - Skin care</a:t>
            </a:r>
          </a:p>
        </p:txBody>
      </p:sp>
      <p:sp>
        <p:nvSpPr>
          <p:cNvPr id="3" name="Zástupný symbol pro obsah 2"/>
          <p:cNvSpPr>
            <a:spLocks noGrp="1"/>
          </p:cNvSpPr>
          <p:nvPr>
            <p:ph idx="1"/>
          </p:nvPr>
        </p:nvSpPr>
        <p:spPr>
          <a:xfrm>
            <a:off x="457200" y="1600200"/>
            <a:ext cx="5987008" cy="4525963"/>
          </a:xfrm>
        </p:spPr>
        <p:txBody>
          <a:bodyPr>
            <a:normAutofit fontScale="62500" lnSpcReduction="20000"/>
          </a:bodyPr>
          <a:lstStyle/>
          <a:p>
            <a:pPr marL="0" indent="0">
              <a:buNone/>
            </a:pPr>
            <a:r>
              <a:rPr lang="en-US" dirty="0"/>
              <a:t>Protecting and monitoring the condition of </a:t>
            </a:r>
            <a:r>
              <a:rPr lang="cs-CZ" dirty="0" err="1"/>
              <a:t>patient´s</a:t>
            </a:r>
            <a:r>
              <a:rPr lang="cs-CZ" dirty="0"/>
              <a:t> </a:t>
            </a:r>
            <a:r>
              <a:rPr lang="en-US" dirty="0"/>
              <a:t>skin is important for preventing pressure sores</a:t>
            </a:r>
            <a:endParaRPr lang="cs-CZ" dirty="0"/>
          </a:p>
          <a:p>
            <a:r>
              <a:rPr lang="en-US" b="1" dirty="0"/>
              <a:t>Clean the affected skin. </a:t>
            </a:r>
            <a:r>
              <a:rPr lang="en-US" dirty="0"/>
              <a:t>Clean the skin with mild soap and warm water or a no-rinse cleanser. Gently pat dry.</a:t>
            </a:r>
            <a:endParaRPr lang="cs-CZ" dirty="0"/>
          </a:p>
          <a:p>
            <a:r>
              <a:rPr lang="en-US" b="1" dirty="0"/>
              <a:t>Protect the skin. </a:t>
            </a:r>
            <a:r>
              <a:rPr lang="en-US" dirty="0"/>
              <a:t>Use talcum powder to protect skin vulnerable to excess moisture. Apply lotion to dry skin. Change bedding and clothing frequently. Watch for buttons on the clothing and wrinkles in the bedding that irritate the skin.</a:t>
            </a:r>
            <a:endParaRPr lang="cs-CZ" dirty="0"/>
          </a:p>
          <a:p>
            <a:r>
              <a:rPr lang="en-US" b="1" dirty="0"/>
              <a:t>Inspect the skin daily. </a:t>
            </a:r>
            <a:r>
              <a:rPr lang="en-US" dirty="0"/>
              <a:t>Inspect the skin daily to identify vulnerable areas or early signs of pressure sores.</a:t>
            </a:r>
            <a:endParaRPr lang="cs-CZ" dirty="0"/>
          </a:p>
          <a:p>
            <a:r>
              <a:rPr lang="en-US" b="1" dirty="0"/>
              <a:t>Manage incontinence to keep the skin dry</a:t>
            </a:r>
            <a:r>
              <a:rPr lang="cs-CZ" b="1" dirty="0"/>
              <a:t>.</a:t>
            </a:r>
          </a:p>
          <a:p>
            <a:endParaRPr lang="cs-CZ" dirty="0"/>
          </a:p>
        </p:txBody>
      </p:sp>
      <p:pic>
        <p:nvPicPr>
          <p:cNvPr id="4" name="Obrázek 3"/>
          <p:cNvPicPr>
            <a:picLocks noChangeAspect="1"/>
          </p:cNvPicPr>
          <p:nvPr/>
        </p:nvPicPr>
        <p:blipFill>
          <a:blip r:embed="rId3"/>
          <a:stretch>
            <a:fillRect/>
          </a:stretch>
        </p:blipFill>
        <p:spPr>
          <a:xfrm>
            <a:off x="5955568" y="5207220"/>
            <a:ext cx="1857375" cy="1590675"/>
          </a:xfrm>
          <a:prstGeom prst="rect">
            <a:avLst/>
          </a:prstGeom>
        </p:spPr>
      </p:pic>
      <p:pic>
        <p:nvPicPr>
          <p:cNvPr id="5" name="Obrázek 4"/>
          <p:cNvPicPr>
            <a:picLocks noChangeAspect="1"/>
          </p:cNvPicPr>
          <p:nvPr/>
        </p:nvPicPr>
        <p:blipFill>
          <a:blip r:embed="rId4"/>
          <a:stretch>
            <a:fillRect/>
          </a:stretch>
        </p:blipFill>
        <p:spPr>
          <a:xfrm>
            <a:off x="7153926" y="980728"/>
            <a:ext cx="1857375" cy="1552575"/>
          </a:xfrm>
          <a:prstGeom prst="rect">
            <a:avLst/>
          </a:prstGeom>
        </p:spPr>
      </p:pic>
      <p:pic>
        <p:nvPicPr>
          <p:cNvPr id="6" name="Obrázek 5"/>
          <p:cNvPicPr>
            <a:picLocks noChangeAspect="1"/>
          </p:cNvPicPr>
          <p:nvPr/>
        </p:nvPicPr>
        <p:blipFill>
          <a:blip r:embed="rId5"/>
          <a:stretch>
            <a:fillRect/>
          </a:stretch>
        </p:blipFill>
        <p:spPr>
          <a:xfrm>
            <a:off x="6318107" y="2528919"/>
            <a:ext cx="2020252" cy="1380173"/>
          </a:xfrm>
          <a:prstGeom prst="rect">
            <a:avLst/>
          </a:prstGeom>
        </p:spPr>
      </p:pic>
      <p:pic>
        <p:nvPicPr>
          <p:cNvPr id="7" name="Obrázek 6"/>
          <p:cNvPicPr>
            <a:picLocks noChangeAspect="1"/>
          </p:cNvPicPr>
          <p:nvPr/>
        </p:nvPicPr>
        <p:blipFill>
          <a:blip r:embed="rId6"/>
          <a:stretch>
            <a:fillRect/>
          </a:stretch>
        </p:blipFill>
        <p:spPr>
          <a:xfrm>
            <a:off x="7328233" y="4000373"/>
            <a:ext cx="1508760" cy="1330452"/>
          </a:xfrm>
          <a:prstGeom prst="rect">
            <a:avLst/>
          </a:prstGeom>
        </p:spPr>
      </p:pic>
    </p:spTree>
    <p:extLst>
      <p:ext uri="{BB962C8B-B14F-4D97-AF65-F5344CB8AC3E}">
        <p14:creationId xmlns:p14="http://schemas.microsoft.com/office/powerpoint/2010/main" val="1266298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 </a:t>
            </a:r>
            <a:r>
              <a:rPr lang="cs-CZ" dirty="0" err="1"/>
              <a:t>Nurse</a:t>
            </a:r>
            <a:endParaRPr lang="cs-CZ" dirty="0"/>
          </a:p>
        </p:txBody>
      </p:sp>
      <p:sp>
        <p:nvSpPr>
          <p:cNvPr id="3" name="Zástupný symbol pro obsah 2"/>
          <p:cNvSpPr>
            <a:spLocks noGrp="1"/>
          </p:cNvSpPr>
          <p:nvPr>
            <p:ph idx="1"/>
          </p:nvPr>
        </p:nvSpPr>
        <p:spPr/>
        <p:txBody>
          <a:bodyPr>
            <a:normAutofit fontScale="85000" lnSpcReduction="20000"/>
          </a:bodyPr>
          <a:lstStyle/>
          <a:p>
            <a:pPr marL="0" indent="0">
              <a:buNone/>
            </a:pPr>
            <a:r>
              <a:rPr lang="en-US" dirty="0"/>
              <a:t>carries out a lot  of procedures</a:t>
            </a:r>
            <a:endParaRPr lang="cs-CZ" dirty="0"/>
          </a:p>
          <a:p>
            <a:r>
              <a:rPr lang="en-US" dirty="0"/>
              <a:t>Assists the doctors and the professionals</a:t>
            </a:r>
          </a:p>
          <a:p>
            <a:r>
              <a:rPr lang="en-US" dirty="0"/>
              <a:t>Assists the patients with daily living activities (bath, dressing..)</a:t>
            </a:r>
          </a:p>
          <a:p>
            <a:r>
              <a:rPr lang="en-US" dirty="0"/>
              <a:t>Prepares and serves meals according to the instruction</a:t>
            </a:r>
          </a:p>
          <a:p>
            <a:r>
              <a:rPr lang="en-US" dirty="0"/>
              <a:t>Turns and positions patients in the bed</a:t>
            </a:r>
          </a:p>
          <a:p>
            <a:r>
              <a:rPr lang="en-US" dirty="0"/>
              <a:t>Gives bedpan and urinal or provides incontinent care</a:t>
            </a:r>
          </a:p>
          <a:p>
            <a:r>
              <a:rPr lang="en-US" dirty="0"/>
              <a:t>Takes the patient´s temperature, pulse, respiration and blood pressure</a:t>
            </a:r>
          </a:p>
          <a:p>
            <a:r>
              <a:rPr lang="en-US" dirty="0"/>
              <a:t>Take</a:t>
            </a:r>
            <a:r>
              <a:rPr lang="cs-CZ" dirty="0"/>
              <a:t>s</a:t>
            </a:r>
            <a:r>
              <a:rPr lang="en-US" dirty="0"/>
              <a:t> samples some other biological materials</a:t>
            </a:r>
          </a:p>
          <a:p>
            <a:r>
              <a:rPr lang="en-US" dirty="0"/>
              <a:t>Gives injection</a:t>
            </a:r>
            <a:r>
              <a:rPr lang="cs-CZ" dirty="0"/>
              <a:t>s</a:t>
            </a:r>
            <a:r>
              <a:rPr lang="en-US" dirty="0"/>
              <a:t> and medicaments</a:t>
            </a:r>
          </a:p>
        </p:txBody>
      </p:sp>
    </p:spTree>
    <p:extLst>
      <p:ext uri="{BB962C8B-B14F-4D97-AF65-F5344CB8AC3E}">
        <p14:creationId xmlns:p14="http://schemas.microsoft.com/office/powerpoint/2010/main" val="18868573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Bedsores - Nutrition</a:t>
            </a:r>
          </a:p>
        </p:txBody>
      </p:sp>
      <p:sp>
        <p:nvSpPr>
          <p:cNvPr id="3" name="Zástupný symbol pro obsah 2"/>
          <p:cNvSpPr>
            <a:spLocks noGrp="1"/>
          </p:cNvSpPr>
          <p:nvPr>
            <p:ph idx="1"/>
          </p:nvPr>
        </p:nvSpPr>
        <p:spPr>
          <a:xfrm>
            <a:off x="457200" y="1600200"/>
            <a:ext cx="6779096" cy="4525963"/>
          </a:xfrm>
        </p:spPr>
        <p:txBody>
          <a:bodyPr>
            <a:normAutofit fontScale="85000" lnSpcReduction="10000"/>
          </a:bodyPr>
          <a:lstStyle/>
          <a:p>
            <a:pPr marL="0" indent="0">
              <a:buNone/>
            </a:pPr>
            <a:r>
              <a:rPr lang="en-US" dirty="0"/>
              <a:t>A</a:t>
            </a:r>
            <a:r>
              <a:rPr lang="cs-CZ" dirty="0"/>
              <a:t> </a:t>
            </a:r>
            <a:r>
              <a:rPr lang="en-US" dirty="0"/>
              <a:t>doctor, a dietitian or other members of the care team can recommend nutritional changes to help improve the health of </a:t>
            </a:r>
            <a:r>
              <a:rPr lang="cs-CZ" dirty="0"/>
              <a:t>patiens</a:t>
            </a:r>
            <a:r>
              <a:rPr lang="en-US" dirty="0"/>
              <a:t> skin</a:t>
            </a:r>
            <a:endParaRPr lang="cs-CZ" dirty="0"/>
          </a:p>
          <a:p>
            <a:r>
              <a:rPr lang="en-US" dirty="0"/>
              <a:t>Choose a healthy diet. </a:t>
            </a:r>
            <a:r>
              <a:rPr lang="cs-CZ" dirty="0" err="1"/>
              <a:t>Patients</a:t>
            </a:r>
            <a:r>
              <a:rPr lang="en-US" dirty="0"/>
              <a:t> may need to increase the amount of calories, protein, vitamins and minerals in your diet. They may be advised to take dietary supplements, such as vitamin C and zinc.</a:t>
            </a:r>
          </a:p>
          <a:p>
            <a:r>
              <a:rPr lang="en-US" dirty="0"/>
              <a:t>Drink enough to keep the skin hydrated. Good hydration is important for maintaining healthy skin.</a:t>
            </a:r>
            <a:endParaRPr lang="cs-CZ" dirty="0"/>
          </a:p>
        </p:txBody>
      </p:sp>
    </p:spTree>
    <p:extLst>
      <p:ext uri="{BB962C8B-B14F-4D97-AF65-F5344CB8AC3E}">
        <p14:creationId xmlns:p14="http://schemas.microsoft.com/office/powerpoint/2010/main" val="26782136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Bedsores - Other strategies</a:t>
            </a:r>
          </a:p>
        </p:txBody>
      </p:sp>
      <p:sp>
        <p:nvSpPr>
          <p:cNvPr id="3" name="Zástupný symbol pro obsah 2"/>
          <p:cNvSpPr>
            <a:spLocks noGrp="1"/>
          </p:cNvSpPr>
          <p:nvPr>
            <p:ph idx="1"/>
          </p:nvPr>
        </p:nvSpPr>
        <p:spPr/>
        <p:txBody>
          <a:bodyPr/>
          <a:lstStyle/>
          <a:p>
            <a:pPr marL="0" indent="0">
              <a:buNone/>
            </a:pPr>
            <a:r>
              <a:rPr lang="en-US" dirty="0"/>
              <a:t>Other important strategies that can help decrease the risk of bedsores include the following:</a:t>
            </a:r>
          </a:p>
          <a:p>
            <a:r>
              <a:rPr lang="en-US" dirty="0"/>
              <a:t>Quit smoking. </a:t>
            </a:r>
            <a:endParaRPr lang="cs-CZ" dirty="0"/>
          </a:p>
          <a:p>
            <a:r>
              <a:rPr lang="en-US" dirty="0"/>
              <a:t>Stay active. Limited mobility is a key factor in causing pressure sores.</a:t>
            </a:r>
            <a:endParaRPr lang="cs-CZ" dirty="0"/>
          </a:p>
        </p:txBody>
      </p:sp>
    </p:spTree>
    <p:extLst>
      <p:ext uri="{BB962C8B-B14F-4D97-AF65-F5344CB8AC3E}">
        <p14:creationId xmlns:p14="http://schemas.microsoft.com/office/powerpoint/2010/main" val="40347366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Making of bed</a:t>
            </a:r>
          </a:p>
        </p:txBody>
      </p:sp>
      <p:sp>
        <p:nvSpPr>
          <p:cNvPr id="3" name="Zástupný symbol pro obsah 2"/>
          <p:cNvSpPr>
            <a:spLocks noGrp="1"/>
          </p:cNvSpPr>
          <p:nvPr>
            <p:ph idx="1"/>
          </p:nvPr>
        </p:nvSpPr>
        <p:spPr/>
        <p:txBody>
          <a:bodyPr/>
          <a:lstStyle/>
          <a:p>
            <a:r>
              <a:rPr lang="en-US" dirty="0"/>
              <a:t>Beds can be made either while </a:t>
            </a:r>
            <a:r>
              <a:rPr lang="en-US" b="1" dirty="0"/>
              <a:t>occupied</a:t>
            </a:r>
            <a:r>
              <a:rPr lang="en-US" dirty="0"/>
              <a:t> by the patient, or </a:t>
            </a:r>
            <a:r>
              <a:rPr lang="en-US" b="1" dirty="0"/>
              <a:t>unoccupied</a:t>
            </a:r>
            <a:r>
              <a:rPr lang="en-US" dirty="0"/>
              <a:t>.</a:t>
            </a:r>
          </a:p>
          <a:p>
            <a:pPr marL="0" indent="0">
              <a:buNone/>
            </a:pPr>
            <a:endParaRPr lang="cs-CZ" dirty="0"/>
          </a:p>
          <a:p>
            <a:r>
              <a:rPr lang="en-US" dirty="0" err="1"/>
              <a:t>Bedmaking</a:t>
            </a:r>
            <a:r>
              <a:rPr lang="en-US" dirty="0"/>
              <a:t> provides a clean, comfortable  sleeping and resting environment for</a:t>
            </a:r>
            <a:r>
              <a:rPr lang="cs-CZ" dirty="0"/>
              <a:t> </a:t>
            </a:r>
            <a:r>
              <a:rPr lang="en-US" dirty="0"/>
              <a:t>the patient.</a:t>
            </a:r>
          </a:p>
          <a:p>
            <a:pPr marL="0" indent="0">
              <a:buNone/>
            </a:pPr>
            <a:endParaRPr lang="cs-CZ" dirty="0"/>
          </a:p>
        </p:txBody>
      </p:sp>
    </p:spTree>
    <p:extLst>
      <p:ext uri="{BB962C8B-B14F-4D97-AF65-F5344CB8AC3E}">
        <p14:creationId xmlns:p14="http://schemas.microsoft.com/office/powerpoint/2010/main" val="2817245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Making</a:t>
            </a:r>
            <a:r>
              <a:rPr lang="cs-CZ" dirty="0"/>
              <a:t> </a:t>
            </a:r>
            <a:r>
              <a:rPr lang="cs-CZ" dirty="0" err="1"/>
              <a:t>of</a:t>
            </a:r>
            <a:r>
              <a:rPr lang="cs-CZ" dirty="0"/>
              <a:t> </a:t>
            </a:r>
            <a:r>
              <a:rPr lang="cs-CZ" dirty="0" err="1"/>
              <a:t>unoccupied</a:t>
            </a:r>
            <a:r>
              <a:rPr lang="cs-CZ" b="1" dirty="0"/>
              <a:t> </a:t>
            </a:r>
            <a:r>
              <a:rPr lang="cs-CZ" dirty="0" err="1"/>
              <a:t>bed</a:t>
            </a:r>
            <a:endParaRPr lang="cs-CZ" dirty="0"/>
          </a:p>
        </p:txBody>
      </p:sp>
      <p:sp>
        <p:nvSpPr>
          <p:cNvPr id="3" name="Zástupný symbol pro obsah 2"/>
          <p:cNvSpPr>
            <a:spLocks noGrp="1"/>
          </p:cNvSpPr>
          <p:nvPr>
            <p:ph idx="1"/>
          </p:nvPr>
        </p:nvSpPr>
        <p:spPr/>
        <p:txBody>
          <a:bodyPr/>
          <a:lstStyle/>
          <a:p>
            <a:r>
              <a:rPr lang="en-US" sz="1800" dirty="0"/>
              <a:t>There are two types of unoccupied bed.</a:t>
            </a:r>
          </a:p>
          <a:p>
            <a:r>
              <a:rPr lang="en-US" sz="1800" b="1" dirty="0"/>
              <a:t>Close bed</a:t>
            </a:r>
            <a:r>
              <a:rPr lang="en-US" sz="1800" dirty="0"/>
              <a:t> is made after the patient is this changed and its ready for new patient.</a:t>
            </a:r>
          </a:p>
          <a:p>
            <a:r>
              <a:rPr lang="en-US" sz="1800" b="1" dirty="0"/>
              <a:t>Open bed</a:t>
            </a:r>
            <a:r>
              <a:rPr lang="en-US" sz="1800" dirty="0"/>
              <a:t> is when the top linen is folded back and patient can get into the bed and get covered up easily.</a:t>
            </a:r>
          </a:p>
          <a:p>
            <a:pPr marL="0" indent="0">
              <a:buNone/>
            </a:pPr>
            <a:endParaRPr lang="cs-CZ" dirty="0"/>
          </a:p>
        </p:txBody>
      </p:sp>
      <p:pic>
        <p:nvPicPr>
          <p:cNvPr id="4" name="Obrázek 3"/>
          <p:cNvPicPr>
            <a:picLocks noChangeAspect="1"/>
          </p:cNvPicPr>
          <p:nvPr/>
        </p:nvPicPr>
        <p:blipFill>
          <a:blip r:embed="rId2"/>
          <a:stretch>
            <a:fillRect/>
          </a:stretch>
        </p:blipFill>
        <p:spPr>
          <a:xfrm>
            <a:off x="827584" y="3068960"/>
            <a:ext cx="3256643" cy="3596098"/>
          </a:xfrm>
          <a:prstGeom prst="rect">
            <a:avLst/>
          </a:prstGeom>
        </p:spPr>
      </p:pic>
      <p:pic>
        <p:nvPicPr>
          <p:cNvPr id="5" name="Obrázek 4"/>
          <p:cNvPicPr>
            <a:picLocks noChangeAspect="1"/>
          </p:cNvPicPr>
          <p:nvPr/>
        </p:nvPicPr>
        <p:blipFill>
          <a:blip r:embed="rId3"/>
          <a:stretch>
            <a:fillRect/>
          </a:stretch>
        </p:blipFill>
        <p:spPr>
          <a:xfrm>
            <a:off x="4860032" y="3063017"/>
            <a:ext cx="3551594" cy="3589148"/>
          </a:xfrm>
          <a:prstGeom prst="rect">
            <a:avLst/>
          </a:prstGeom>
        </p:spPr>
      </p:pic>
    </p:spTree>
    <p:extLst>
      <p:ext uri="{BB962C8B-B14F-4D97-AF65-F5344CB8AC3E}">
        <p14:creationId xmlns:p14="http://schemas.microsoft.com/office/powerpoint/2010/main" val="7938967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Making</a:t>
            </a:r>
            <a:r>
              <a:rPr lang="cs-CZ" dirty="0"/>
              <a:t> </a:t>
            </a:r>
            <a:r>
              <a:rPr lang="cs-CZ" dirty="0" err="1"/>
              <a:t>of</a:t>
            </a:r>
            <a:r>
              <a:rPr lang="cs-CZ" dirty="0"/>
              <a:t> </a:t>
            </a:r>
            <a:r>
              <a:rPr lang="cs-CZ" dirty="0" err="1"/>
              <a:t>bed</a:t>
            </a:r>
            <a:endParaRPr lang="cs-CZ" dirty="0"/>
          </a:p>
        </p:txBody>
      </p:sp>
      <p:sp>
        <p:nvSpPr>
          <p:cNvPr id="3" name="Zástupný symbol pro obsah 2"/>
          <p:cNvSpPr>
            <a:spLocks noGrp="1"/>
          </p:cNvSpPr>
          <p:nvPr>
            <p:ph idx="1"/>
          </p:nvPr>
        </p:nvSpPr>
        <p:spPr/>
        <p:txBody>
          <a:bodyPr>
            <a:normAutofit fontScale="70000" lnSpcReduction="20000"/>
          </a:bodyPr>
          <a:lstStyle/>
          <a:p>
            <a:pPr marL="0" indent="0">
              <a:buNone/>
            </a:pPr>
            <a:r>
              <a:rPr lang="en-US" dirty="0"/>
              <a:t>You will prepare: sheet,</a:t>
            </a:r>
            <a:r>
              <a:rPr lang="cs-CZ" dirty="0"/>
              <a:t> </a:t>
            </a:r>
            <a:r>
              <a:rPr lang="en-US" dirty="0"/>
              <a:t>pad</a:t>
            </a:r>
            <a:r>
              <a:rPr lang="cs-CZ" dirty="0"/>
              <a:t>, </a:t>
            </a:r>
            <a:r>
              <a:rPr lang="en-US" dirty="0"/>
              <a:t>disposable</a:t>
            </a:r>
            <a:r>
              <a:rPr lang="cs-CZ" dirty="0"/>
              <a:t> </a:t>
            </a:r>
            <a:r>
              <a:rPr lang="en-US" dirty="0"/>
              <a:t>incontinent pad, quilt cover ad pillowcase</a:t>
            </a:r>
          </a:p>
          <a:p>
            <a:pPr marL="0" indent="0">
              <a:buNone/>
            </a:pPr>
            <a:endParaRPr lang="en-US" dirty="0"/>
          </a:p>
          <a:p>
            <a:r>
              <a:rPr lang="en-US" dirty="0"/>
              <a:t>Patient´s comfort depends on the bed and frequency of changes in his position. </a:t>
            </a:r>
          </a:p>
          <a:p>
            <a:r>
              <a:rPr lang="en-US" dirty="0"/>
              <a:t>Hospital bed must be safe and comfortable for the patient.</a:t>
            </a:r>
          </a:p>
          <a:p>
            <a:r>
              <a:rPr lang="en-US" dirty="0"/>
              <a:t>Properly maintained bed makes patient feel better, it also promotes comfort and helps prevent bedsores.</a:t>
            </a:r>
          </a:p>
          <a:p>
            <a:r>
              <a:rPr lang="en-US" dirty="0"/>
              <a:t>The linens must remain taut and free of wrinkles even if the patient is restless and moving about in bed.</a:t>
            </a:r>
          </a:p>
          <a:p>
            <a:r>
              <a:rPr lang="en-US" dirty="0"/>
              <a:t>Because many patients stay in the bed,</a:t>
            </a:r>
            <a:endParaRPr lang="cs-CZ" dirty="0"/>
          </a:p>
          <a:p>
            <a:pPr marL="0" indent="0">
              <a:buNone/>
            </a:pPr>
            <a:r>
              <a:rPr lang="en-US" dirty="0"/>
              <a:t> daily change bed linens is necessary.</a:t>
            </a:r>
          </a:p>
          <a:p>
            <a:pPr marL="0" indent="0">
              <a:buNone/>
            </a:pPr>
            <a:r>
              <a:rPr lang="cs-CZ" dirty="0"/>
              <a:t> </a:t>
            </a:r>
          </a:p>
          <a:p>
            <a:pPr marL="0" indent="0">
              <a:buNone/>
            </a:pPr>
            <a:endParaRPr lang="cs-CZ" dirty="0"/>
          </a:p>
        </p:txBody>
      </p:sp>
      <p:pic>
        <p:nvPicPr>
          <p:cNvPr id="4" name="Obrázek 3"/>
          <p:cNvPicPr>
            <a:picLocks noChangeAspect="1"/>
          </p:cNvPicPr>
          <p:nvPr/>
        </p:nvPicPr>
        <p:blipFill>
          <a:blip r:embed="rId2"/>
          <a:stretch>
            <a:fillRect/>
          </a:stretch>
        </p:blipFill>
        <p:spPr>
          <a:xfrm>
            <a:off x="5652120" y="4388470"/>
            <a:ext cx="2369782" cy="2435075"/>
          </a:xfrm>
          <a:prstGeom prst="rect">
            <a:avLst/>
          </a:prstGeom>
        </p:spPr>
      </p:pic>
    </p:spTree>
    <p:extLst>
      <p:ext uri="{BB962C8B-B14F-4D97-AF65-F5344CB8AC3E}">
        <p14:creationId xmlns:p14="http://schemas.microsoft.com/office/powerpoint/2010/main" val="9994519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Vocebulary</a:t>
            </a:r>
            <a:endParaRPr lang="cs-CZ" dirty="0"/>
          </a:p>
        </p:txBody>
      </p:sp>
      <p:sp>
        <p:nvSpPr>
          <p:cNvPr id="3" name="Zástupný symbol pro obsah 2"/>
          <p:cNvSpPr>
            <a:spLocks noGrp="1"/>
          </p:cNvSpPr>
          <p:nvPr>
            <p:ph idx="1"/>
          </p:nvPr>
        </p:nvSpPr>
        <p:spPr/>
        <p:txBody>
          <a:bodyPr>
            <a:normAutofit lnSpcReduction="10000"/>
          </a:bodyPr>
          <a:lstStyle/>
          <a:p>
            <a:r>
              <a:rPr lang="cs-CZ" dirty="0" err="1"/>
              <a:t>Bed</a:t>
            </a:r>
            <a:r>
              <a:rPr lang="cs-CZ" dirty="0"/>
              <a:t> </a:t>
            </a:r>
            <a:r>
              <a:rPr lang="cs-CZ" dirty="0" err="1"/>
              <a:t>linen</a:t>
            </a:r>
            <a:r>
              <a:rPr lang="cs-CZ" dirty="0"/>
              <a:t> - ložní prádlo</a:t>
            </a:r>
          </a:p>
          <a:p>
            <a:r>
              <a:rPr lang="en-US" dirty="0"/>
              <a:t>Sheet</a:t>
            </a:r>
            <a:r>
              <a:rPr lang="cs-CZ" dirty="0"/>
              <a:t> - prostěradlo</a:t>
            </a:r>
          </a:p>
          <a:p>
            <a:r>
              <a:rPr lang="cs-CZ" dirty="0"/>
              <a:t>P</a:t>
            </a:r>
            <a:r>
              <a:rPr lang="en-US" dirty="0"/>
              <a:t>ad</a:t>
            </a:r>
            <a:r>
              <a:rPr lang="cs-CZ" dirty="0"/>
              <a:t> - podložka</a:t>
            </a:r>
          </a:p>
          <a:p>
            <a:r>
              <a:rPr lang="cs-CZ" dirty="0"/>
              <a:t>D</a:t>
            </a:r>
            <a:r>
              <a:rPr lang="en-US" dirty="0" err="1"/>
              <a:t>isposable</a:t>
            </a:r>
            <a:r>
              <a:rPr lang="cs-CZ" dirty="0"/>
              <a:t> </a:t>
            </a:r>
            <a:r>
              <a:rPr lang="en-US" dirty="0"/>
              <a:t>incontinent pad </a:t>
            </a:r>
            <a:r>
              <a:rPr lang="cs-CZ" dirty="0"/>
              <a:t>- jednorázová podložka</a:t>
            </a:r>
          </a:p>
          <a:p>
            <a:r>
              <a:rPr lang="cs-CZ" dirty="0"/>
              <a:t>Q</a:t>
            </a:r>
            <a:r>
              <a:rPr lang="en-US" dirty="0" err="1"/>
              <a:t>uilt</a:t>
            </a:r>
            <a:r>
              <a:rPr lang="en-US" dirty="0"/>
              <a:t> cover </a:t>
            </a:r>
            <a:r>
              <a:rPr lang="cs-CZ" dirty="0"/>
              <a:t>- povlak na deku</a:t>
            </a:r>
            <a:r>
              <a:rPr lang="en-US" dirty="0"/>
              <a:t> </a:t>
            </a:r>
            <a:endParaRPr lang="cs-CZ" dirty="0"/>
          </a:p>
          <a:p>
            <a:r>
              <a:rPr lang="cs-CZ" dirty="0"/>
              <a:t>Blanket - přikrývka (deka)</a:t>
            </a:r>
          </a:p>
          <a:p>
            <a:r>
              <a:rPr lang="en-US" dirty="0"/>
              <a:t>Pillowcase</a:t>
            </a:r>
            <a:r>
              <a:rPr lang="cs-CZ" dirty="0"/>
              <a:t> - povlak na polštář</a:t>
            </a:r>
            <a:endParaRPr lang="en-US" dirty="0"/>
          </a:p>
          <a:p>
            <a:endParaRPr lang="cs-CZ" dirty="0"/>
          </a:p>
        </p:txBody>
      </p:sp>
    </p:spTree>
    <p:extLst>
      <p:ext uri="{BB962C8B-B14F-4D97-AF65-F5344CB8AC3E}">
        <p14:creationId xmlns:p14="http://schemas.microsoft.com/office/powerpoint/2010/main" val="12693238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Placing the bedpan</a:t>
            </a:r>
          </a:p>
        </p:txBody>
      </p:sp>
      <p:pic>
        <p:nvPicPr>
          <p:cNvPr id="4" name="Zástupný symbol pro obsah 3"/>
          <p:cNvPicPr>
            <a:picLocks noGrp="1" noChangeAspect="1"/>
          </p:cNvPicPr>
          <p:nvPr>
            <p:ph idx="1"/>
          </p:nvPr>
        </p:nvPicPr>
        <p:blipFill rotWithShape="1">
          <a:blip r:embed="rId2"/>
          <a:srcRect l="8902" r="9496" b="50471"/>
          <a:stretch/>
        </p:blipFill>
        <p:spPr>
          <a:xfrm>
            <a:off x="3203848" y="2611457"/>
            <a:ext cx="3960440" cy="1584177"/>
          </a:xfrm>
          <a:prstGeom prst="rect">
            <a:avLst/>
          </a:prstGeom>
        </p:spPr>
      </p:pic>
      <p:sp>
        <p:nvSpPr>
          <p:cNvPr id="6" name="Obdélník 5"/>
          <p:cNvSpPr/>
          <p:nvPr/>
        </p:nvSpPr>
        <p:spPr>
          <a:xfrm>
            <a:off x="457200" y="1582341"/>
            <a:ext cx="7211144" cy="3693319"/>
          </a:xfrm>
          <a:prstGeom prst="rect">
            <a:avLst/>
          </a:prstGeom>
        </p:spPr>
        <p:txBody>
          <a:bodyPr wrap="square">
            <a:spAutoFit/>
          </a:bodyPr>
          <a:lstStyle/>
          <a:p>
            <a:r>
              <a:rPr lang="cs-CZ" dirty="0"/>
              <a:t>     </a:t>
            </a:r>
            <a:r>
              <a:rPr lang="en-US" dirty="0"/>
              <a:t>One of the necessary activities is placing the bedpan. </a:t>
            </a:r>
            <a:endParaRPr lang="cs-CZ" dirty="0"/>
          </a:p>
          <a:p>
            <a:pPr marL="285750" indent="-285750">
              <a:buFont typeface="Arial" panose="020B0604020202020204" pitchFamily="34" charset="0"/>
              <a:buChar char="•"/>
            </a:pPr>
            <a:r>
              <a:rPr lang="en-US" dirty="0"/>
              <a:t>The best way to do so is with the patient lying face up, hands and feet placed on the bed with the legs bent, and instruct or help lift the buttocks from the bed. </a:t>
            </a:r>
            <a:endParaRPr lang="cs-CZ" dirty="0"/>
          </a:p>
          <a:p>
            <a:endParaRPr lang="en-US" dirty="0"/>
          </a:p>
          <a:p>
            <a:pPr marL="285750" indent="-285750">
              <a:buFont typeface="Arial" panose="020B0604020202020204" pitchFamily="34" charset="0"/>
              <a:buChar char="•"/>
            </a:pPr>
            <a:endParaRPr lang="cs-CZ" dirty="0"/>
          </a:p>
          <a:p>
            <a:pPr marL="285750" indent="-285750" algn="ctr">
              <a:buFont typeface="Arial" panose="020B0604020202020204" pitchFamily="34" charset="0"/>
              <a:buChar char="•"/>
            </a:pPr>
            <a:endParaRPr lang="cs-CZ" dirty="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en-US" dirty="0"/>
              <a:t>If the patient is not able to cooperate, we will rotate him or her onto their side to be able to slip the bedpan in place, and then carefully move the patient back over it.</a:t>
            </a:r>
            <a:endParaRPr lang="cs-CZ" dirty="0"/>
          </a:p>
        </p:txBody>
      </p:sp>
      <p:pic>
        <p:nvPicPr>
          <p:cNvPr id="5" name="Obrázek 4"/>
          <p:cNvPicPr>
            <a:picLocks noChangeAspect="1"/>
          </p:cNvPicPr>
          <p:nvPr/>
        </p:nvPicPr>
        <p:blipFill rotWithShape="1">
          <a:blip r:embed="rId3"/>
          <a:srcRect l="25121" t="48807" r="27397" b="1698"/>
          <a:stretch/>
        </p:blipFill>
        <p:spPr>
          <a:xfrm>
            <a:off x="3923928" y="5062317"/>
            <a:ext cx="2304257" cy="1584176"/>
          </a:xfrm>
          <a:prstGeom prst="rect">
            <a:avLst/>
          </a:prstGeom>
        </p:spPr>
      </p:pic>
    </p:spTree>
    <p:extLst>
      <p:ext uri="{BB962C8B-B14F-4D97-AF65-F5344CB8AC3E}">
        <p14:creationId xmlns:p14="http://schemas.microsoft.com/office/powerpoint/2010/main" val="35540874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Body hygiene</a:t>
            </a:r>
            <a:endParaRPr lang="cs-CZ" dirty="0"/>
          </a:p>
        </p:txBody>
      </p:sp>
      <p:sp>
        <p:nvSpPr>
          <p:cNvPr id="3" name="Zástupný symbol pro obsah 2"/>
          <p:cNvSpPr>
            <a:spLocks noGrp="1"/>
          </p:cNvSpPr>
          <p:nvPr>
            <p:ph idx="1"/>
          </p:nvPr>
        </p:nvSpPr>
        <p:spPr/>
        <p:txBody>
          <a:bodyPr>
            <a:normAutofit fontScale="92500" lnSpcReduction="20000"/>
          </a:bodyPr>
          <a:lstStyle/>
          <a:p>
            <a:r>
              <a:rPr lang="en-US" dirty="0"/>
              <a:t>Body hygiene should be performed every day; at times, some parts of body hygiene may need to be performed several times a day. </a:t>
            </a:r>
            <a:endParaRPr lang="cs-CZ" dirty="0"/>
          </a:p>
          <a:p>
            <a:r>
              <a:rPr lang="en-US" dirty="0"/>
              <a:t>This procedures help the patient relax, eliminate body odors, help prevent skin breakdown, and can stimulate the circulation. </a:t>
            </a:r>
            <a:endParaRPr lang="cs-CZ" dirty="0"/>
          </a:p>
          <a:p>
            <a:r>
              <a:rPr lang="en-US" dirty="0"/>
              <a:t>Being clean and having good body hygiene is also an issue of dignity and self-respect. </a:t>
            </a:r>
            <a:endParaRPr lang="cs-CZ" dirty="0"/>
          </a:p>
          <a:p>
            <a:r>
              <a:rPr lang="en-US" dirty="0"/>
              <a:t>Body hygiene includes giving/assisting with a bath, providing perineal care, washing the hair, shaving, and caring for the nails. </a:t>
            </a:r>
            <a:endParaRPr lang="cs-CZ" dirty="0"/>
          </a:p>
        </p:txBody>
      </p:sp>
    </p:spTree>
    <p:extLst>
      <p:ext uri="{BB962C8B-B14F-4D97-AF65-F5344CB8AC3E}">
        <p14:creationId xmlns:p14="http://schemas.microsoft.com/office/powerpoint/2010/main" val="26219587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Bathing</a:t>
            </a:r>
            <a:r>
              <a:rPr lang="cs-CZ" dirty="0"/>
              <a:t> </a:t>
            </a:r>
            <a:r>
              <a:rPr lang="cs-CZ" dirty="0" err="1"/>
              <a:t>the</a:t>
            </a:r>
            <a:r>
              <a:rPr lang="cs-CZ" dirty="0"/>
              <a:t> </a:t>
            </a:r>
            <a:r>
              <a:rPr lang="cs-CZ" dirty="0" err="1"/>
              <a:t>Patient</a:t>
            </a:r>
            <a:endParaRPr lang="cs-CZ" dirty="0"/>
          </a:p>
        </p:txBody>
      </p:sp>
      <p:sp>
        <p:nvSpPr>
          <p:cNvPr id="3" name="Zástupný symbol pro obsah 2"/>
          <p:cNvSpPr>
            <a:spLocks noGrp="1"/>
          </p:cNvSpPr>
          <p:nvPr>
            <p:ph idx="1"/>
          </p:nvPr>
        </p:nvSpPr>
        <p:spPr/>
        <p:txBody>
          <a:bodyPr/>
          <a:lstStyle/>
          <a:p>
            <a:r>
              <a:rPr lang="en-US" dirty="0"/>
              <a:t>Depending on the patient’s situation and medical condition, daily bathing can be in the form of </a:t>
            </a:r>
            <a:endParaRPr lang="cs-CZ" dirty="0"/>
          </a:p>
          <a:p>
            <a:r>
              <a:rPr lang="en-US" dirty="0"/>
              <a:t>a shower, </a:t>
            </a:r>
            <a:endParaRPr lang="cs-CZ" dirty="0"/>
          </a:p>
          <a:p>
            <a:r>
              <a:rPr lang="en-US" dirty="0"/>
              <a:t>a tub bath, </a:t>
            </a:r>
            <a:endParaRPr lang="cs-CZ" dirty="0"/>
          </a:p>
          <a:p>
            <a:r>
              <a:rPr lang="en-US" dirty="0"/>
              <a:t>a partial bed bath, </a:t>
            </a:r>
            <a:endParaRPr lang="cs-CZ" dirty="0"/>
          </a:p>
          <a:p>
            <a:r>
              <a:rPr lang="en-US" dirty="0"/>
              <a:t>complete bed bath</a:t>
            </a:r>
            <a:endParaRPr lang="cs-CZ" dirty="0"/>
          </a:p>
        </p:txBody>
      </p:sp>
      <p:pic>
        <p:nvPicPr>
          <p:cNvPr id="4" name="Obrázek 3"/>
          <p:cNvPicPr>
            <a:picLocks noChangeAspect="1"/>
          </p:cNvPicPr>
          <p:nvPr/>
        </p:nvPicPr>
        <p:blipFill>
          <a:blip r:embed="rId2"/>
          <a:stretch>
            <a:fillRect/>
          </a:stretch>
        </p:blipFill>
        <p:spPr>
          <a:xfrm>
            <a:off x="5611663" y="3284030"/>
            <a:ext cx="3039904" cy="3039904"/>
          </a:xfrm>
          <a:prstGeom prst="rect">
            <a:avLst/>
          </a:prstGeom>
        </p:spPr>
      </p:pic>
    </p:spTree>
    <p:extLst>
      <p:ext uri="{BB962C8B-B14F-4D97-AF65-F5344CB8AC3E}">
        <p14:creationId xmlns:p14="http://schemas.microsoft.com/office/powerpoint/2010/main" val="38077371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Complete</a:t>
            </a:r>
            <a:r>
              <a:rPr lang="cs-CZ" dirty="0"/>
              <a:t> </a:t>
            </a:r>
            <a:r>
              <a:rPr lang="cs-CZ" dirty="0" err="1"/>
              <a:t>Bed</a:t>
            </a:r>
            <a:r>
              <a:rPr lang="cs-CZ" dirty="0"/>
              <a:t> </a:t>
            </a:r>
            <a:r>
              <a:rPr lang="cs-CZ" dirty="0" err="1"/>
              <a:t>Bath</a:t>
            </a:r>
            <a:r>
              <a:rPr lang="cs-CZ" dirty="0"/>
              <a:t> </a:t>
            </a:r>
          </a:p>
        </p:txBody>
      </p:sp>
      <p:sp>
        <p:nvSpPr>
          <p:cNvPr id="3" name="Zástupný symbol pro obsah 2"/>
          <p:cNvSpPr>
            <a:spLocks noGrp="1"/>
          </p:cNvSpPr>
          <p:nvPr>
            <p:ph idx="1"/>
          </p:nvPr>
        </p:nvSpPr>
        <p:spPr>
          <a:xfrm>
            <a:off x="457200" y="1600200"/>
            <a:ext cx="5698976" cy="4525963"/>
          </a:xfrm>
        </p:spPr>
        <p:txBody>
          <a:bodyPr>
            <a:normAutofit fontScale="85000" lnSpcReduction="20000"/>
          </a:bodyPr>
          <a:lstStyle/>
          <a:p>
            <a:endParaRPr lang="cs-CZ" dirty="0"/>
          </a:p>
          <a:p>
            <a:r>
              <a:rPr lang="en-US" dirty="0"/>
              <a:t>Put on gloves, wear disposable protective apron</a:t>
            </a:r>
          </a:p>
          <a:p>
            <a:r>
              <a:rPr lang="en-US" dirty="0"/>
              <a:t>Position the bed so that the patient is flat. Not all patients can tolerate being completely flat, so assess each situation individually</a:t>
            </a:r>
            <a:endParaRPr lang="cs-CZ" dirty="0"/>
          </a:p>
          <a:p>
            <a:r>
              <a:rPr lang="en-US" dirty="0"/>
              <a:t>Using a washcloth</a:t>
            </a:r>
            <a:r>
              <a:rPr lang="cs-CZ" dirty="0"/>
              <a:t>,</a:t>
            </a:r>
            <a:r>
              <a:rPr lang="en-US" dirty="0"/>
              <a:t> soap</a:t>
            </a:r>
            <a:r>
              <a:rPr lang="cs-CZ" dirty="0"/>
              <a:t> and a </a:t>
            </a:r>
            <a:r>
              <a:rPr lang="en-US" dirty="0"/>
              <a:t>no</a:t>
            </a:r>
            <a:r>
              <a:rPr lang="cs-CZ" dirty="0"/>
              <a:t>-</a:t>
            </a:r>
            <a:r>
              <a:rPr lang="en-US" dirty="0"/>
              <a:t>rinse cleanser </a:t>
            </a:r>
            <a:r>
              <a:rPr lang="cs-CZ" dirty="0"/>
              <a:t>(</a:t>
            </a:r>
            <a:r>
              <a:rPr lang="en-US" dirty="0"/>
              <a:t>perineal </a:t>
            </a:r>
            <a:r>
              <a:rPr lang="cs-CZ" dirty="0"/>
              <a:t>area)</a:t>
            </a:r>
          </a:p>
          <a:p>
            <a:r>
              <a:rPr lang="en-US" dirty="0"/>
              <a:t>Start at the face and head and move down</a:t>
            </a:r>
            <a:endParaRPr lang="cs-CZ" dirty="0"/>
          </a:p>
          <a:p>
            <a:r>
              <a:rPr lang="en-US" dirty="0"/>
              <a:t>Change the water as needed.</a:t>
            </a:r>
            <a:endParaRPr lang="cs-CZ" dirty="0"/>
          </a:p>
          <a:p>
            <a:endParaRPr lang="cs-CZ" dirty="0"/>
          </a:p>
        </p:txBody>
      </p:sp>
      <p:pic>
        <p:nvPicPr>
          <p:cNvPr id="4" name="Obrázek 3"/>
          <p:cNvPicPr>
            <a:picLocks noChangeAspect="1"/>
          </p:cNvPicPr>
          <p:nvPr/>
        </p:nvPicPr>
        <p:blipFill>
          <a:blip r:embed="rId2"/>
          <a:stretch>
            <a:fillRect/>
          </a:stretch>
        </p:blipFill>
        <p:spPr>
          <a:xfrm>
            <a:off x="6019800" y="2142808"/>
            <a:ext cx="3124200" cy="3983355"/>
          </a:xfrm>
          <a:prstGeom prst="rect">
            <a:avLst/>
          </a:prstGeom>
        </p:spPr>
      </p:pic>
    </p:spTree>
    <p:extLst>
      <p:ext uri="{BB962C8B-B14F-4D97-AF65-F5344CB8AC3E}">
        <p14:creationId xmlns:p14="http://schemas.microsoft.com/office/powerpoint/2010/main" val="447284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Why</a:t>
            </a:r>
            <a:r>
              <a:rPr lang="cs-CZ" dirty="0"/>
              <a:t> to use </a:t>
            </a:r>
            <a:r>
              <a:rPr lang="cs-CZ" dirty="0" err="1"/>
              <a:t>the</a:t>
            </a:r>
            <a:r>
              <a:rPr lang="cs-CZ" dirty="0"/>
              <a:t> Nursing </a:t>
            </a:r>
            <a:r>
              <a:rPr lang="cs-CZ" dirty="0" err="1"/>
              <a:t>Process</a:t>
            </a:r>
            <a:r>
              <a:rPr lang="cs-CZ" dirty="0"/>
              <a:t>?</a:t>
            </a:r>
          </a:p>
        </p:txBody>
      </p:sp>
      <p:sp>
        <p:nvSpPr>
          <p:cNvPr id="3" name="Zástupný symbol pro obsah 2"/>
          <p:cNvSpPr>
            <a:spLocks noGrp="1"/>
          </p:cNvSpPr>
          <p:nvPr>
            <p:ph idx="1"/>
          </p:nvPr>
        </p:nvSpPr>
        <p:spPr/>
        <p:txBody>
          <a:bodyPr>
            <a:normAutofit/>
          </a:bodyPr>
          <a:lstStyle/>
          <a:p>
            <a:r>
              <a:rPr lang="en-US" dirty="0"/>
              <a:t>I</a:t>
            </a:r>
            <a:r>
              <a:rPr lang="cs-CZ" dirty="0"/>
              <a:t>t i</a:t>
            </a:r>
            <a:r>
              <a:rPr lang="en-US" dirty="0"/>
              <a:t>s important because it provides  a framework for clinical decision-making, which helps  to guide care and promote critical thinking.</a:t>
            </a:r>
          </a:p>
          <a:p>
            <a:r>
              <a:rPr lang="en-US" dirty="0"/>
              <a:t>It is a systematic and goal oriented framework for problem solving</a:t>
            </a:r>
            <a:r>
              <a:rPr lang="cs-CZ" dirty="0"/>
              <a:t>.</a:t>
            </a:r>
          </a:p>
          <a:p>
            <a:r>
              <a:rPr lang="en-US" dirty="0"/>
              <a:t>Critical thinking is thought </a:t>
            </a:r>
            <a:r>
              <a:rPr lang="cs-CZ" dirty="0" err="1"/>
              <a:t>how</a:t>
            </a:r>
            <a:r>
              <a:rPr lang="cs-CZ" dirty="0"/>
              <a:t> </a:t>
            </a:r>
            <a:r>
              <a:rPr lang="en-US" dirty="0"/>
              <a:t>the nursing process </a:t>
            </a:r>
            <a:r>
              <a:rPr lang="cs-CZ" dirty="0" err="1"/>
              <a:t>can</a:t>
            </a:r>
            <a:r>
              <a:rPr lang="en-US" dirty="0"/>
              <a:t> improve client care</a:t>
            </a:r>
          </a:p>
          <a:p>
            <a:pPr marL="0" indent="0">
              <a:buNone/>
            </a:pPr>
            <a:endParaRPr lang="cs-CZ" dirty="0"/>
          </a:p>
        </p:txBody>
      </p:sp>
    </p:spTree>
    <p:extLst>
      <p:ext uri="{BB962C8B-B14F-4D97-AF65-F5344CB8AC3E}">
        <p14:creationId xmlns:p14="http://schemas.microsoft.com/office/powerpoint/2010/main" val="3789053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Benefits</a:t>
            </a:r>
            <a:r>
              <a:rPr lang="cs-CZ" dirty="0"/>
              <a:t> </a:t>
            </a:r>
            <a:r>
              <a:rPr lang="cs-CZ" dirty="0" err="1"/>
              <a:t>of</a:t>
            </a:r>
            <a:r>
              <a:rPr lang="cs-CZ" dirty="0"/>
              <a:t> </a:t>
            </a:r>
            <a:r>
              <a:rPr lang="cs-CZ" dirty="0" err="1"/>
              <a:t>Nursing</a:t>
            </a:r>
            <a:r>
              <a:rPr lang="cs-CZ" dirty="0"/>
              <a:t> </a:t>
            </a:r>
            <a:r>
              <a:rPr lang="cs-CZ" dirty="0" err="1"/>
              <a:t>Process</a:t>
            </a:r>
            <a:endParaRPr lang="cs-CZ" dirty="0"/>
          </a:p>
        </p:txBody>
      </p:sp>
      <p:sp>
        <p:nvSpPr>
          <p:cNvPr id="3" name="Zástupný symbol pro obsah 2"/>
          <p:cNvSpPr>
            <a:spLocks noGrp="1"/>
          </p:cNvSpPr>
          <p:nvPr>
            <p:ph idx="1"/>
          </p:nvPr>
        </p:nvSpPr>
        <p:spPr/>
        <p:txBody>
          <a:bodyPr/>
          <a:lstStyle/>
          <a:p>
            <a:r>
              <a:rPr lang="en-US" dirty="0"/>
              <a:t>Continuity of care</a:t>
            </a:r>
          </a:p>
          <a:p>
            <a:r>
              <a:rPr lang="en-US" dirty="0"/>
              <a:t>Prevention of duplication</a:t>
            </a:r>
          </a:p>
          <a:p>
            <a:r>
              <a:rPr lang="en-US" dirty="0"/>
              <a:t>Individualized care</a:t>
            </a:r>
          </a:p>
          <a:p>
            <a:r>
              <a:rPr lang="en-US" dirty="0"/>
              <a:t>Standards of care</a:t>
            </a:r>
          </a:p>
          <a:p>
            <a:r>
              <a:rPr lang="en-US" dirty="0"/>
              <a:t>Increased client participation</a:t>
            </a:r>
          </a:p>
          <a:p>
            <a:r>
              <a:rPr lang="en-US" dirty="0"/>
              <a:t>Collaboration of care</a:t>
            </a:r>
          </a:p>
        </p:txBody>
      </p:sp>
    </p:spTree>
    <p:extLst>
      <p:ext uri="{BB962C8B-B14F-4D97-AF65-F5344CB8AC3E}">
        <p14:creationId xmlns:p14="http://schemas.microsoft.com/office/powerpoint/2010/main" val="3561244753"/>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10521</TotalTime>
  <Words>4606</Words>
  <Application>Microsoft Office PowerPoint</Application>
  <PresentationFormat>Předvádění na obrazovce (4:3)</PresentationFormat>
  <Paragraphs>518</Paragraphs>
  <Slides>79</Slides>
  <Notes>32</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79</vt:i4>
      </vt:variant>
    </vt:vector>
  </HeadingPairs>
  <TitlesOfParts>
    <vt:vector size="85" baseType="lpstr">
      <vt:lpstr>Arial</vt:lpstr>
      <vt:lpstr>Calibri</vt:lpstr>
      <vt:lpstr>Roboto</vt:lpstr>
      <vt:lpstr>Symbol</vt:lpstr>
      <vt:lpstr>Wingdings</vt:lpstr>
      <vt:lpstr>Motiv systému Office</vt:lpstr>
      <vt:lpstr>Nursing and communication</vt:lpstr>
      <vt:lpstr>This subject has three main parts</vt:lpstr>
      <vt:lpstr>Practical lessons  Gastroenterology unit (IGEK - A,B) </vt:lpstr>
      <vt:lpstr>Practice in the hospital</vt:lpstr>
      <vt:lpstr>Definition of Nursing</vt:lpstr>
      <vt:lpstr>Nursing</vt:lpstr>
      <vt:lpstr>A Nurse</vt:lpstr>
      <vt:lpstr>Why to use the Nursing Process?</vt:lpstr>
      <vt:lpstr>Benefits of Nursing Process</vt:lpstr>
      <vt:lpstr>Nursing process</vt:lpstr>
      <vt:lpstr>Assessment</vt:lpstr>
      <vt:lpstr>Subjective data</vt:lpstr>
      <vt:lpstr>Objective data </vt:lpstr>
      <vt:lpstr>Subjective/objective data</vt:lpstr>
      <vt:lpstr>Diagnosis – second step</vt:lpstr>
      <vt:lpstr>Nursing diagnosis</vt:lpstr>
      <vt:lpstr>Comparison of selected  nursing and medical diagnoses </vt:lpstr>
      <vt:lpstr>Nursing planning – third step</vt:lpstr>
      <vt:lpstr>Planning</vt:lpstr>
      <vt:lpstr>Implementation – fourth step</vt:lpstr>
      <vt:lpstr>Nursing interventions</vt:lpstr>
      <vt:lpstr>Evaluation - fifth step</vt:lpstr>
      <vt:lpstr>First  step on practice in the hospital  hand hygiene</vt:lpstr>
      <vt:lpstr>Hand disinfection vs. handwashing</vt:lpstr>
      <vt:lpstr>Prezentace aplikace PowerPoint</vt:lpstr>
      <vt:lpstr>Prezentace aplikace PowerPoint</vt:lpstr>
      <vt:lpstr>Assessment techniques</vt:lpstr>
      <vt:lpstr> Inspection </vt:lpstr>
      <vt:lpstr> Palpation </vt:lpstr>
      <vt:lpstr>Types of Palpation</vt:lpstr>
      <vt:lpstr>Types of Palpation</vt:lpstr>
      <vt:lpstr> Percussion </vt:lpstr>
      <vt:lpstr> Auscultation </vt:lpstr>
      <vt:lpstr>Compression therapy – bandage of legs</vt:lpstr>
      <vt:lpstr>Compression therapy - bandage</vt:lpstr>
      <vt:lpstr>Making a Bandages</vt:lpstr>
      <vt:lpstr>Prezentace aplikace PowerPoint</vt:lpstr>
      <vt:lpstr>Prezentace aplikace PowerPoint</vt:lpstr>
      <vt:lpstr>Physical Examination</vt:lpstr>
      <vt:lpstr>Blood pressure</vt:lpstr>
      <vt:lpstr>Blood pressure</vt:lpstr>
      <vt:lpstr>Measuring blood pressure</vt:lpstr>
      <vt:lpstr>Measuring blood pressure</vt:lpstr>
      <vt:lpstr>Vocabulary</vt:lpstr>
      <vt:lpstr>Categories for Blood Pressure - adults</vt:lpstr>
      <vt:lpstr>Assessing the Pulse</vt:lpstr>
      <vt:lpstr>Assessing the Pulse</vt:lpstr>
      <vt:lpstr>Assessing the Pulse</vt:lpstr>
      <vt:lpstr>Vocabulary</vt:lpstr>
      <vt:lpstr>Assessing respirations</vt:lpstr>
      <vt:lpstr>Assessing the Temperature</vt:lpstr>
      <vt:lpstr>Assessing the Temperature</vt:lpstr>
      <vt:lpstr>Assessing the Temperature</vt:lpstr>
      <vt:lpstr>Assessing the Temperature</vt:lpstr>
      <vt:lpstr>Vocabulary</vt:lpstr>
      <vt:lpstr>Assessing ECG (EKG)</vt:lpstr>
      <vt:lpstr>Assessing ECG (EKG)</vt:lpstr>
      <vt:lpstr>Pulse oximetry</vt:lpstr>
      <vt:lpstr>Pain management</vt:lpstr>
      <vt:lpstr>Pain management</vt:lpstr>
      <vt:lpstr>Pain history</vt:lpstr>
      <vt:lpstr>Pain measurements</vt:lpstr>
      <vt:lpstr>Vocabulary</vt:lpstr>
      <vt:lpstr>Bedsores</vt:lpstr>
      <vt:lpstr>Common sites pressure ulcers</vt:lpstr>
      <vt:lpstr>Bedsores</vt:lpstr>
      <vt:lpstr>Bedsores - Prevention of pressure ulcers</vt:lpstr>
      <vt:lpstr> Bedsores – Repositioning   in a bed </vt:lpstr>
      <vt:lpstr>Bedsores - Skin care</vt:lpstr>
      <vt:lpstr>Bedsores - Nutrition</vt:lpstr>
      <vt:lpstr>Bedsores - Other strategies</vt:lpstr>
      <vt:lpstr>Making of bed</vt:lpstr>
      <vt:lpstr>Making of unoccupied bed</vt:lpstr>
      <vt:lpstr>Making of bed</vt:lpstr>
      <vt:lpstr>Vocebulary</vt:lpstr>
      <vt:lpstr>Placing the bedpan</vt:lpstr>
      <vt:lpstr>Body hygiene</vt:lpstr>
      <vt:lpstr>Bathing the Patient</vt:lpstr>
      <vt:lpstr>Complete Bed Bath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Nursing care</dc:title>
  <dc:creator>Simona</dc:creator>
  <cp:lastModifiedBy>Simona Saibertová</cp:lastModifiedBy>
  <cp:revision>315</cp:revision>
  <cp:lastPrinted>2018-09-17T09:55:35Z</cp:lastPrinted>
  <dcterms:created xsi:type="dcterms:W3CDTF">2015-07-27T12:15:35Z</dcterms:created>
  <dcterms:modified xsi:type="dcterms:W3CDTF">2020-03-02T11:52:05Z</dcterms:modified>
</cp:coreProperties>
</file>