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79" r:id="rId4"/>
    <p:sldId id="354" r:id="rId5"/>
    <p:sldId id="363" r:id="rId6"/>
    <p:sldId id="357" r:id="rId7"/>
    <p:sldId id="261" r:id="rId8"/>
    <p:sldId id="356" r:id="rId9"/>
    <p:sldId id="362" r:id="rId10"/>
    <p:sldId id="358" r:id="rId11"/>
    <p:sldId id="359" r:id="rId12"/>
    <p:sldId id="360" r:id="rId13"/>
    <p:sldId id="361" r:id="rId14"/>
    <p:sldId id="364" r:id="rId15"/>
    <p:sldId id="380" r:id="rId16"/>
    <p:sldId id="293" r:id="rId17"/>
    <p:sldId id="365" r:id="rId18"/>
    <p:sldId id="381" r:id="rId19"/>
    <p:sldId id="382" r:id="rId20"/>
    <p:sldId id="320" r:id="rId21"/>
    <p:sldId id="368" r:id="rId22"/>
    <p:sldId id="324" r:id="rId23"/>
    <p:sldId id="370" r:id="rId24"/>
    <p:sldId id="371" r:id="rId25"/>
    <p:sldId id="383" r:id="rId26"/>
    <p:sldId id="345" r:id="rId27"/>
    <p:sldId id="373" r:id="rId28"/>
    <p:sldId id="374" r:id="rId29"/>
    <p:sldId id="376" r:id="rId30"/>
    <p:sldId id="384" r:id="rId31"/>
    <p:sldId id="377" r:id="rId32"/>
    <p:sldId id="378" r:id="rId33"/>
    <p:sldId id="385" r:id="rId34"/>
    <p:sldId id="386" r:id="rId35"/>
    <p:sldId id="390" r:id="rId36"/>
    <p:sldId id="388" r:id="rId37"/>
    <p:sldId id="353" r:id="rId38"/>
    <p:sldId id="400" r:id="rId39"/>
    <p:sldId id="392" r:id="rId40"/>
    <p:sldId id="393" r:id="rId41"/>
    <p:sldId id="394" r:id="rId42"/>
    <p:sldId id="396" r:id="rId43"/>
    <p:sldId id="397" r:id="rId44"/>
    <p:sldId id="398" r:id="rId45"/>
    <p:sldId id="399" r:id="rId46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03C8-37A6-42AF-96DB-3364EC168CE8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AF62-B8C0-48F1-AA50-1814993C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A13CF-DC8D-4EBB-9DDF-2C103A80C6D7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2F3-9B25-47C2-86C8-F797E0C79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4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93A393-51D9-4A4F-82E1-9715CC370F88}" type="datetimeFigureOut">
              <a:rPr lang="cs-CZ" smtClean="0"/>
              <a:t>4. 12. 2017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3365" y="2996952"/>
            <a:ext cx="3313355" cy="129614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Jitka </a:t>
            </a:r>
            <a:r>
              <a:rPr lang="cs-CZ" sz="3200" dirty="0" err="1"/>
              <a:t>Hüttlová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3789040"/>
            <a:ext cx="3309803" cy="189266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en-US" b="0" dirty="0" smtClean="0"/>
              <a:t>Department of Psychiatry</a:t>
            </a:r>
            <a:r>
              <a:rPr lang="cs-CZ" b="0" dirty="0" smtClean="0"/>
              <a:t>,</a:t>
            </a:r>
            <a:r>
              <a:rPr lang="en-US" b="0" dirty="0" smtClean="0"/>
              <a:t> University Hospital Brno and Faculty of Medicine of Masaryk University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11663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4000" dirty="0" smtClean="0">
                <a:solidFill>
                  <a:schemeClr val="bg2">
                    <a:lumMod val="75000"/>
                  </a:schemeClr>
                </a:solidFill>
              </a:rPr>
              <a:t> in Psychiatry</a:t>
            </a:r>
            <a:endParaRPr lang="cs-CZ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04647"/>
              </p:ext>
            </p:extLst>
          </p:nvPr>
        </p:nvGraphicFramePr>
        <p:xfrm>
          <a:off x="0" y="1934"/>
          <a:ext cx="9144000" cy="693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12168"/>
                <a:gridCol w="1800200"/>
                <a:gridCol w="2311152"/>
                <a:gridCol w="1828800"/>
              </a:tblGrid>
              <a:tr h="1114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Name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741955">
                <a:tc>
                  <a:txBody>
                    <a:bodyPr/>
                    <a:lstStyle/>
                    <a:p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SSRI</a:t>
                      </a:r>
                    </a:p>
                    <a:p>
                      <a:r>
                        <a:rPr lang="cs-CZ" b="1" dirty="0" smtClean="0"/>
                        <a:t>(</a:t>
                      </a:r>
                      <a:r>
                        <a:rPr lang="en-US" sz="1800" b="1" dirty="0" smtClean="0">
                          <a:ea typeface="ＭＳ Ｐゴシック" pitchFamily="-84" charset="-128"/>
                        </a:rPr>
                        <a:t>Selective Serotonin Reuptake Inhibitors </a:t>
                      </a:r>
                      <a:r>
                        <a:rPr lang="cs-CZ" sz="1800" b="1" dirty="0" smtClean="0">
                          <a:ea typeface="ＭＳ Ｐゴシック" pitchFamily="-84" charset="-128"/>
                        </a:rPr>
                        <a:t>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a typeface="+mn-ea"/>
                          <a:cs typeface="+mn-cs"/>
                        </a:rPr>
                        <a:t>Block the presynaptic serotonin reuptake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/>
                        </a:rPr>
                        <a:t>•</a:t>
                      </a:r>
                      <a:r>
                        <a:rPr lang="cs-CZ" b="1" dirty="0" err="1" smtClean="0"/>
                        <a:t>The</a:t>
                      </a:r>
                      <a:r>
                        <a:rPr lang="cs-CZ" b="1" dirty="0" smtClean="0"/>
                        <a:t> most </a:t>
                      </a:r>
                      <a:r>
                        <a:rPr lang="cs-CZ" b="1" dirty="0" err="1" smtClean="0"/>
                        <a:t>commonly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used</a:t>
                      </a:r>
                      <a:endParaRPr lang="cs-CZ" b="1" baseline="0" dirty="0" smtClean="0"/>
                    </a:p>
                    <a:p>
                      <a:r>
                        <a:rPr lang="cs-CZ" b="0" baseline="0" dirty="0" smtClean="0">
                          <a:latin typeface="Calibri"/>
                        </a:rPr>
                        <a:t>•</a:t>
                      </a:r>
                      <a:r>
                        <a:rPr lang="cs-CZ" b="0" baseline="0" dirty="0" err="1" smtClean="0">
                          <a:latin typeface="+mn-lt"/>
                        </a:rPr>
                        <a:t>S</a:t>
                      </a:r>
                      <a:r>
                        <a:rPr lang="cs-CZ" b="0" baseline="0" dirty="0" err="1" smtClean="0"/>
                        <a:t>ide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effects</a:t>
                      </a:r>
                      <a:r>
                        <a:rPr lang="cs-CZ" b="0" baseline="0" dirty="0" smtClean="0"/>
                        <a:t>: GI </a:t>
                      </a:r>
                      <a:r>
                        <a:rPr lang="cs-CZ" b="0" baseline="0" dirty="0" err="1" smtClean="0"/>
                        <a:t>upset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sexual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dysfunction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anxiety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restlessness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insomnia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fatigue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or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sedation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dizziness</a:t>
                      </a:r>
                      <a:endParaRPr lang="cs-CZ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Very little risk of cardiotoxicity in overdose</a:t>
                      </a:r>
                    </a:p>
                    <a:p>
                      <a:endParaRPr lang="cs-CZ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escitalopram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sertralin</a:t>
                      </a:r>
                      <a:endParaRPr lang="cs-CZ" i="1" dirty="0" smtClean="0"/>
                    </a:p>
                    <a:p>
                      <a:r>
                        <a:rPr lang="cs-CZ" i="1" dirty="0" smtClean="0"/>
                        <a:t>fluoxetin</a:t>
                      </a:r>
                    </a:p>
                    <a:p>
                      <a:r>
                        <a:rPr lang="cs-CZ" i="1" dirty="0" err="1" smtClean="0"/>
                        <a:t>fluvoxamin</a:t>
                      </a:r>
                      <a:endParaRPr lang="cs-CZ" i="1" dirty="0" smtClean="0"/>
                    </a:p>
                    <a:p>
                      <a:r>
                        <a:rPr lang="cs-CZ" i="1" dirty="0" smtClean="0"/>
                        <a:t>paroxetin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87223"/>
              </p:ext>
            </p:extLst>
          </p:nvPr>
        </p:nvGraphicFramePr>
        <p:xfrm>
          <a:off x="19924" y="0"/>
          <a:ext cx="912407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56"/>
                <a:gridCol w="1872208"/>
                <a:gridCol w="2016224"/>
                <a:gridCol w="1739072"/>
                <a:gridCol w="1824815"/>
              </a:tblGrid>
              <a:tr h="1777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Name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1987599">
                <a:tc>
                  <a:txBody>
                    <a:bodyPr/>
                    <a:lstStyle/>
                    <a:p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SARI (</a:t>
                      </a:r>
                      <a:r>
                        <a:rPr lang="en-US" dirty="0" smtClean="0"/>
                        <a:t>Serotonin antagonist and reuptake inhibitor</a:t>
                      </a:r>
                      <a:r>
                        <a:rPr lang="cs-CZ" dirty="0" smtClean="0"/>
                        <a:t>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Antidepressants with Doubled Serotonergic Efficacy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smtClean="0"/>
                        <a:t>A risk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serotonin syndrome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trazodon</a:t>
                      </a:r>
                      <a:endParaRPr lang="cs-CZ" i="1" dirty="0"/>
                    </a:p>
                  </a:txBody>
                  <a:tcPr/>
                </a:tc>
              </a:tr>
              <a:tr h="309297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NRI</a:t>
                      </a:r>
                    </a:p>
                    <a:p>
                      <a:r>
                        <a:rPr lang="cs-CZ" dirty="0" smtClean="0"/>
                        <a:t>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Selective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Nor-Adrenaline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Reuptake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norepinephrine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reboxetin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4850"/>
              </p:ext>
            </p:extLst>
          </p:nvPr>
        </p:nvGraphicFramePr>
        <p:xfrm>
          <a:off x="0" y="23070"/>
          <a:ext cx="9142370" cy="684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656184"/>
                <a:gridCol w="1944216"/>
                <a:gridCol w="2021816"/>
                <a:gridCol w="1828474"/>
              </a:tblGrid>
              <a:tr h="1561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2282603">
                <a:tc>
                  <a:txBody>
                    <a:bodyPr/>
                    <a:lstStyle/>
                    <a:p>
                      <a:r>
                        <a:rPr lang="cs-CZ" dirty="0" smtClean="0"/>
                        <a:t>4th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/>
                        <a:t>SNRI </a:t>
                      </a:r>
                      <a:r>
                        <a:rPr lang="cs-CZ" dirty="0" smtClean="0"/>
                        <a:t>(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Serotonin/Norepinephrine reuptake inhibitors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+mn-ea"/>
                          <a:cs typeface="+mn-cs"/>
                        </a:rPr>
                        <a:t>Inhibit both serotonin and noradrenergic reuptake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err="1" smtClean="0"/>
                        <a:t>Side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effects</a:t>
                      </a:r>
                      <a:r>
                        <a:rPr lang="cs-CZ" baseline="0" dirty="0" smtClean="0"/>
                        <a:t>: nauzea, </a:t>
                      </a:r>
                      <a:r>
                        <a:rPr lang="cs-CZ" baseline="0" dirty="0" err="1" smtClean="0"/>
                        <a:t>dizziness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blood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preasure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increase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venlafaxine</a:t>
                      </a:r>
                      <a:r>
                        <a:rPr lang="cs-CZ" i="1" dirty="0" smtClean="0"/>
                        <a:t> </a:t>
                      </a:r>
                    </a:p>
                    <a:p>
                      <a:r>
                        <a:rPr lang="cs-CZ" i="1" dirty="0" err="1" smtClean="0"/>
                        <a:t>milnacipran</a:t>
                      </a:r>
                      <a:endParaRPr lang="cs-CZ" i="1" dirty="0"/>
                    </a:p>
                  </a:txBody>
                  <a:tcPr/>
                </a:tc>
              </a:tr>
              <a:tr h="300342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DNRI (Dopamine/</a:t>
                      </a:r>
                      <a:r>
                        <a:rPr lang="cs-CZ" dirty="0" err="1" smtClean="0"/>
                        <a:t>Norepinephrine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reuptake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inhibitors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Inhibit</a:t>
                      </a:r>
                      <a:r>
                        <a:rPr lang="cs-CZ" dirty="0" smtClean="0"/>
                        <a:t> Dopamine and </a:t>
                      </a:r>
                      <a:r>
                        <a:rPr lang="cs-CZ" dirty="0" err="1" smtClean="0"/>
                        <a:t>Norepinephrine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reuptake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No weight gain,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no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sexual side effects,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no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sedation or cardiac interactions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bupropione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54280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79"/>
                <a:gridCol w="1872208"/>
                <a:gridCol w="2016224"/>
                <a:gridCol w="1735089"/>
                <a:gridCol w="1828800"/>
              </a:tblGrid>
              <a:tr h="1254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Name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60376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other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Blockators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 </a:t>
                      </a:r>
                      <a:r>
                        <a:rPr lang="el-GR" dirty="0" smtClean="0">
                          <a:latin typeface="Calibri"/>
                        </a:rPr>
                        <a:t>α</a:t>
                      </a:r>
                      <a:r>
                        <a:rPr lang="cs-CZ" dirty="0" smtClean="0"/>
                        <a:t>2-adrenoceptors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Increasing Synthesis and Releasing of 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Norepinephrin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Blockade Alpha-2 Adrenoceptors on Serotonergic Neurons and Increasing Production and Releasing of Serotonin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err="1" smtClean="0">
                          <a:latin typeface="+mn-lt"/>
                        </a:rPr>
                        <a:t>Side</a:t>
                      </a:r>
                      <a:r>
                        <a:rPr lang="cs-CZ" dirty="0" smtClean="0">
                          <a:latin typeface="+mn-lt"/>
                        </a:rPr>
                        <a:t> </a:t>
                      </a:r>
                      <a:r>
                        <a:rPr lang="cs-CZ" dirty="0" err="1" smtClean="0">
                          <a:latin typeface="+mn-lt"/>
                        </a:rPr>
                        <a:t>effects</a:t>
                      </a:r>
                      <a:r>
                        <a:rPr lang="cs-CZ" dirty="0" smtClean="0">
                          <a:latin typeface="+mn-lt"/>
                        </a:rPr>
                        <a:t>:</a:t>
                      </a:r>
                    </a:p>
                    <a:p>
                      <a:r>
                        <a:rPr lang="cs-CZ" dirty="0" err="1" smtClean="0">
                          <a:latin typeface="+mn-lt"/>
                        </a:rPr>
                        <a:t>Weight</a:t>
                      </a:r>
                      <a:r>
                        <a:rPr lang="cs-CZ" baseline="0" dirty="0" smtClean="0">
                          <a:latin typeface="+mn-lt"/>
                        </a:rPr>
                        <a:t> </a:t>
                      </a:r>
                      <a:r>
                        <a:rPr lang="cs-CZ" baseline="0" dirty="0" err="1" smtClean="0">
                          <a:latin typeface="+mn-lt"/>
                        </a:rPr>
                        <a:t>gain</a:t>
                      </a:r>
                      <a:r>
                        <a:rPr lang="cs-CZ" baseline="0" dirty="0" smtClean="0">
                          <a:latin typeface="+mn-lt"/>
                        </a:rPr>
                        <a:t>, </a:t>
                      </a:r>
                      <a:r>
                        <a:rPr lang="cs-CZ" baseline="0" dirty="0" err="1" smtClean="0">
                          <a:latin typeface="+mn-lt"/>
                        </a:rPr>
                        <a:t>sedation</a:t>
                      </a:r>
                      <a:r>
                        <a:rPr lang="cs-CZ" baseline="0" dirty="0" smtClean="0">
                          <a:latin typeface="+mn-lt"/>
                        </a:rPr>
                        <a:t>, 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mirtazapin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mianserin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8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266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656184"/>
                <a:gridCol w="2138536"/>
                <a:gridCol w="1828800"/>
                <a:gridCol w="1828800"/>
              </a:tblGrid>
              <a:tr h="1255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602310">
                <a:tc>
                  <a:txBody>
                    <a:bodyPr/>
                    <a:lstStyle/>
                    <a:p>
                      <a:r>
                        <a:rPr lang="cs-CZ" sz="1800" dirty="0" err="1" smtClean="0">
                          <a:ea typeface="ＭＳ Ｐゴシック" pitchFamily="-84" charset="-128"/>
                        </a:rPr>
                        <a:t>Other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a typeface="ＭＳ Ｐゴシック" pitchFamily="-84" charset="-128"/>
                        </a:rPr>
                        <a:t>(MAOIs)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Monoamine Oxidase Inhibitors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a typeface="ＭＳ Ｐゴシック" pitchFamily="-84" charset="-128"/>
                        </a:rPr>
                        <a:t>Bind irreversibly to monoamine oxidase thereby preventing inactivation of biogenic amines such as norepinephrine, dopamine and serotonin leading to increased synaptic levels.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Side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baseline="0" dirty="0" err="1" smtClean="0">
                          <a:ea typeface="ＭＳ Ｐゴシック" pitchFamily="-84" charset="-128"/>
                        </a:rPr>
                        <a:t>effects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weight gain, dry mouth, sedation, sexual dysfunction and sleep disturbance</a:t>
                      </a:r>
                      <a:endParaRPr lang="cs-CZ" dirty="0" smtClean="0"/>
                    </a:p>
                    <a:p>
                      <a:r>
                        <a:rPr lang="en-US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Hypertensive crisis can develop when MAOI</a:t>
                      </a:r>
                      <a:r>
                        <a:rPr lang="ja-JP" altLang="en-US" sz="1800" dirty="0" smtClean="0">
                          <a:ea typeface="ＭＳ Ｐゴシック" pitchFamily="-84" charset="-128"/>
                        </a:rPr>
                        <a:t>’</a:t>
                      </a:r>
                      <a:r>
                        <a:rPr lang="en-US" altLang="ja-JP" sz="1800" dirty="0" smtClean="0">
                          <a:ea typeface="ＭＳ Ｐゴシック" pitchFamily="-84" charset="-128"/>
                        </a:rPr>
                        <a:t>s are taken with tyramine-rich foods or </a:t>
                      </a:r>
                      <a:r>
                        <a:rPr lang="en-US" altLang="ja-JP" sz="1800" dirty="0" err="1" smtClean="0">
                          <a:ea typeface="ＭＳ Ｐゴシック" pitchFamily="-84" charset="-128"/>
                        </a:rPr>
                        <a:t>sympathomimetics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moclobemide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selegiline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Mood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stabilizers</a:t>
            </a:r>
            <a:endParaRPr lang="cs-CZ" altLang="cs-CZ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ea typeface="ＭＳ Ｐゴシック" pitchFamily="-84" charset="-128"/>
              </a:rPr>
              <a:t>Mood stabilizers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132856"/>
            <a:ext cx="7416940" cy="43204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ea typeface="+mn-ea"/>
                <a:cs typeface="+mn-cs"/>
              </a:rPr>
              <a:t>Indications</a:t>
            </a:r>
            <a:r>
              <a:rPr lang="en-US" sz="2800" dirty="0" smtClean="0">
                <a:ea typeface="+mn-ea"/>
                <a:cs typeface="+mn-cs"/>
              </a:rPr>
              <a:t>: Bipolar, </a:t>
            </a:r>
            <a:r>
              <a:rPr lang="en-US" sz="2800" dirty="0" err="1" smtClean="0">
                <a:ea typeface="+mn-ea"/>
                <a:cs typeface="+mn-cs"/>
              </a:rPr>
              <a:t>cyclothymia</a:t>
            </a:r>
            <a:r>
              <a:rPr lang="en-US" sz="2800" dirty="0" smtClean="0">
                <a:ea typeface="+mn-ea"/>
                <a:cs typeface="+mn-cs"/>
              </a:rPr>
              <a:t>, schizoaffective, impulse control and intermittent explosive disorders.</a:t>
            </a:r>
          </a:p>
          <a:p>
            <a:pPr eaLnBrk="1" hangingPunct="1">
              <a:defRPr/>
            </a:pPr>
            <a:r>
              <a:rPr lang="en-US" sz="2800" u="sng" dirty="0" smtClean="0">
                <a:ea typeface="+mn-ea"/>
                <a:cs typeface="+mn-cs"/>
              </a:rPr>
              <a:t>Classes</a:t>
            </a:r>
            <a:r>
              <a:rPr lang="en-US" sz="2800" dirty="0" smtClean="0">
                <a:ea typeface="+mn-ea"/>
                <a:cs typeface="+mn-cs"/>
              </a:rPr>
              <a:t>: Lithium, anticonvulsants, antipsychotics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Which you select depends on what you are treating and </a:t>
            </a:r>
            <a:r>
              <a:rPr lang="cs-CZ" sz="2800" dirty="0" smtClean="0"/>
              <a:t>on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the side effect profile. 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16016" y="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Mood</a:t>
            </a:r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stabilizers</a:t>
            </a:r>
            <a:endParaRPr lang="cs-CZ" altLang="cs-CZ" sz="2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30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90003"/>
              </p:ext>
            </p:extLst>
          </p:nvPr>
        </p:nvGraphicFramePr>
        <p:xfrm>
          <a:off x="24966" y="16664"/>
          <a:ext cx="9144000" cy="707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714"/>
                <a:gridCol w="2016224"/>
                <a:gridCol w="1803462"/>
                <a:gridCol w="1828800"/>
                <a:gridCol w="1828800"/>
              </a:tblGrid>
              <a:tr h="44003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dirty="0" err="1" smtClean="0"/>
                        <a:t>Characteristics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03753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Lithium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smtClean="0"/>
                        <a:t>Lithium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</a:rPr>
                        <a:t>•</a:t>
                      </a:r>
                      <a:r>
                        <a:rPr lang="en-US" sz="1800" dirty="0" smtClean="0"/>
                        <a:t>Only medication to reduce suicide rate</a:t>
                      </a:r>
                    </a:p>
                    <a:p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I: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Effective in long-term prophylaxis of both mania and depressive episodes 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SE: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Thyroid abnormalities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Polyuria/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polydypsia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intention tremor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BS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: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examination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of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renal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cardiac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and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thyreoidal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function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pregnancy</a:t>
                      </a:r>
                      <a:endParaRPr lang="en-US" sz="1800" dirty="0" smtClean="0">
                        <a:ea typeface="ＭＳ Ｐゴシック" pitchFamily="-8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203998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Antiepil</a:t>
                      </a:r>
                      <a:r>
                        <a:rPr lang="cs-CZ" sz="1800" dirty="0" smtClean="0"/>
                        <a:t>. </a:t>
                      </a:r>
                      <a:r>
                        <a:rPr lang="cs-CZ" sz="1800" baseline="0" dirty="0" smtClean="0"/>
                        <a:t>2nd </a:t>
                      </a:r>
                      <a:r>
                        <a:rPr lang="cs-CZ" sz="1800" baseline="0" dirty="0" err="1" smtClean="0"/>
                        <a:t>generation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carbamazepine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I: 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acute mania and mania prophylaxis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SE: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Rash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, nauzea,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vomiting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drug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interactions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!!!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BS: 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baseline liver function tests, CBC and an EKG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592983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salts</a:t>
                      </a:r>
                      <a:r>
                        <a:rPr lang="cs-CZ" sz="1800" i="1" dirty="0" smtClean="0"/>
                        <a:t> </a:t>
                      </a:r>
                      <a:r>
                        <a:rPr lang="cs-CZ" sz="1800" i="1" dirty="0" err="1" smtClean="0"/>
                        <a:t>of</a:t>
                      </a:r>
                      <a:r>
                        <a:rPr lang="cs-CZ" sz="1800" i="1" dirty="0" smtClean="0"/>
                        <a:t> </a:t>
                      </a:r>
                      <a:r>
                        <a:rPr lang="cs-CZ" sz="1800" i="1" dirty="0" err="1" smtClean="0"/>
                        <a:t>valproic</a:t>
                      </a:r>
                      <a:r>
                        <a:rPr lang="cs-CZ" sz="1800" i="1" dirty="0" smtClean="0"/>
                        <a:t> acid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I: 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as effective as Lithium in mania prophylaxis but is not as effective in depression prophylaxis</a:t>
                      </a:r>
                      <a:endParaRPr lang="cs-CZ" sz="1800" dirty="0" smtClean="0">
                        <a:ea typeface="+mn-ea"/>
                        <a:cs typeface="+mn-cs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Effective</a:t>
                      </a:r>
                      <a:r>
                        <a:rPr lang="cs-CZ" sz="1800" baseline="0" dirty="0" smtClean="0">
                          <a:ea typeface="+mn-ea"/>
                          <a:cs typeface="+mn-cs"/>
                        </a:rPr>
                        <a:t> in </a:t>
                      </a:r>
                      <a:r>
                        <a:rPr lang="cs-CZ" sz="1800" baseline="0" dirty="0" err="1" smtClean="0">
                          <a:ea typeface="+mn-ea"/>
                          <a:cs typeface="+mn-cs"/>
                        </a:rPr>
                        <a:t>dysforic</a:t>
                      </a:r>
                      <a:r>
                        <a:rPr lang="cs-CZ" sz="1800" baseline="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aseline="0" dirty="0" err="1" smtClean="0">
                          <a:ea typeface="+mn-ea"/>
                          <a:cs typeface="+mn-cs"/>
                        </a:rPr>
                        <a:t>mania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 </a:t>
                      </a:r>
                      <a:endParaRPr lang="cs-CZ" sz="1800" dirty="0" smtClean="0">
                        <a:ea typeface="+mn-ea"/>
                        <a:cs typeface="+mn-cs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SE: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Thrombocytopenia and platelet dysfunction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t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ransaminitis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s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edation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BS: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liver </a:t>
                      </a:r>
                      <a:r>
                        <a:rPr lang="cs-CZ" sz="1800" baseline="0" dirty="0" err="1" smtClean="0">
                          <a:ea typeface="ＭＳ Ｐゴシック" pitchFamily="-84" charset="-128"/>
                        </a:rPr>
                        <a:t>function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, CBC, </a:t>
                      </a:r>
                      <a:r>
                        <a:rPr lang="cs-CZ" sz="1800" baseline="0" dirty="0" err="1" smtClean="0">
                          <a:ea typeface="ＭＳ Ｐゴシック" pitchFamily="-84" charset="-128"/>
                        </a:rPr>
                        <a:t>pregnancy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endParaRPr lang="en-US" sz="1800" dirty="0" smtClean="0">
                        <a:ea typeface="ＭＳ Ｐゴシック" pitchFamily="-8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120645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Antiepil</a:t>
                      </a:r>
                      <a:r>
                        <a:rPr lang="cs-CZ" sz="1800" dirty="0" smtClean="0"/>
                        <a:t>. 3rd </a:t>
                      </a:r>
                      <a:r>
                        <a:rPr lang="cs-CZ" sz="1800" dirty="0" err="1" smtClean="0"/>
                        <a:t>generation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lamotrigine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charset="0"/>
                        </a:rPr>
                        <a:t>•</a:t>
                      </a:r>
                      <a:r>
                        <a:rPr lang="cs-CZ" sz="1800" dirty="0" smtClean="0">
                          <a:ea typeface="ＭＳ Ｐゴシック" charset="0"/>
                        </a:rPr>
                        <a:t>I: </a:t>
                      </a:r>
                      <a:r>
                        <a:rPr lang="en-US" sz="1800" dirty="0" smtClean="0">
                          <a:ea typeface="ＭＳ Ｐゴシック" charset="0"/>
                        </a:rPr>
                        <a:t>Also used for neuropathic/chronic pain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SE: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Nausea/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vomitin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g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, dizziness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toxic epidermal necrolysis and Stevens Johnson's Syndrome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ea typeface="ＭＳ Ｐゴシック" pitchFamily="-84" charset="-128"/>
                        </a:rPr>
                        <a:t>BS: liver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function</a:t>
                      </a:r>
                      <a:endParaRPr lang="en-US" sz="1800" dirty="0" smtClean="0">
                        <a:ea typeface="ＭＳ Ｐゴシック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46142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gabapentine</a:t>
                      </a:r>
                      <a:endParaRPr lang="cs-CZ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Antipsychotics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N</a:t>
            </a:r>
            <a:r>
              <a:rPr lang="cs-CZ" sz="3600" b="1" dirty="0" smtClean="0"/>
              <a:t>eurobiology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132856"/>
            <a:ext cx="7200916" cy="3888432"/>
          </a:xfrm>
        </p:spPr>
        <p:txBody>
          <a:bodyPr/>
          <a:lstStyle/>
          <a:p>
            <a:r>
              <a:rPr lang="cs-CZ" dirty="0" err="1" smtClean="0"/>
              <a:t>Excess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DOPAMINE → </a:t>
            </a:r>
            <a:r>
              <a:rPr lang="cs-CZ" dirty="0" err="1" smtClean="0"/>
              <a:t>schizophrenia</a:t>
            </a:r>
            <a:endParaRPr lang="cs-CZ" dirty="0" smtClean="0"/>
          </a:p>
          <a:p>
            <a:r>
              <a:rPr lang="cs-CZ" b="1" dirty="0" err="1" smtClean="0"/>
              <a:t>Decrease</a:t>
            </a:r>
            <a:r>
              <a:rPr lang="cs-CZ" dirty="0" smtClean="0"/>
              <a:t> in Dopamine →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schizophrenia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57" y="3743475"/>
            <a:ext cx="3312368" cy="24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altLang="cs-CZ" sz="2400" b="1" dirty="0">
                <a:solidFill>
                  <a:schemeClr val="bg2">
                    <a:lumMod val="75000"/>
                  </a:scheme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err="1" smtClean="0"/>
              <a:t>Treatment</a:t>
            </a:r>
            <a:r>
              <a:rPr lang="cs-CZ" sz="3600" b="1" dirty="0" smtClean="0"/>
              <a:t> in Psychiatry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A. BIOLOGICAL </a:t>
            </a:r>
            <a:r>
              <a:rPr lang="cs-CZ" dirty="0" err="1" smtClean="0"/>
              <a:t>treatment</a:t>
            </a:r>
            <a:endParaRPr lang="cs-CZ" dirty="0"/>
          </a:p>
          <a:p>
            <a:pPr lvl="1"/>
            <a:r>
              <a:rPr lang="cs-CZ" sz="2400" dirty="0" err="1" smtClean="0"/>
              <a:t>Psychopharmacotherapy</a:t>
            </a:r>
            <a:endParaRPr lang="cs-CZ" sz="2400" dirty="0" smtClean="0"/>
          </a:p>
          <a:p>
            <a:pPr lvl="1"/>
            <a:r>
              <a:rPr lang="cs-CZ" sz="2400" dirty="0" err="1" smtClean="0"/>
              <a:t>Electroconvulsive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r>
              <a:rPr lang="cs-CZ" sz="2400" dirty="0" smtClean="0"/>
              <a:t> (ECT)</a:t>
            </a:r>
          </a:p>
          <a:p>
            <a:pPr lvl="1"/>
            <a:r>
              <a:rPr lang="cs-CZ" sz="2400" dirty="0" err="1" smtClean="0"/>
              <a:t>Repetitive</a:t>
            </a:r>
            <a:r>
              <a:rPr lang="cs-CZ" sz="2400" dirty="0" smtClean="0"/>
              <a:t> </a:t>
            </a:r>
            <a:r>
              <a:rPr lang="cs-CZ" sz="2400" dirty="0" err="1"/>
              <a:t>Transcranial</a:t>
            </a:r>
            <a:r>
              <a:rPr lang="cs-CZ" sz="2400" dirty="0"/>
              <a:t> </a:t>
            </a:r>
            <a:r>
              <a:rPr lang="cs-CZ" sz="2400" dirty="0" err="1"/>
              <a:t>Magnetic</a:t>
            </a:r>
            <a:r>
              <a:rPr lang="cs-CZ" sz="2400" dirty="0"/>
              <a:t> </a:t>
            </a:r>
            <a:r>
              <a:rPr lang="cs-CZ" sz="2400" dirty="0" err="1" smtClean="0"/>
              <a:t>Stimulation</a:t>
            </a:r>
            <a:r>
              <a:rPr lang="cs-CZ" sz="2400" dirty="0" smtClean="0"/>
              <a:t>  (</a:t>
            </a:r>
            <a:r>
              <a:rPr lang="cs-CZ" sz="2400" dirty="0" err="1" smtClean="0"/>
              <a:t>rTMS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/>
              <a:t>B</a:t>
            </a:r>
            <a:r>
              <a:rPr lang="cs-CZ" sz="2400" dirty="0" smtClean="0"/>
              <a:t>rain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DBS)</a:t>
            </a:r>
          </a:p>
          <a:p>
            <a:pPr lvl="1"/>
            <a:r>
              <a:rPr lang="cs-CZ" sz="2400" dirty="0"/>
              <a:t>Vagus </a:t>
            </a:r>
            <a:r>
              <a:rPr lang="cs-CZ" sz="2400" dirty="0" smtClean="0"/>
              <a:t>Nerve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endParaRPr lang="cs-CZ" sz="2400" dirty="0" smtClean="0"/>
          </a:p>
          <a:p>
            <a:pPr lvl="1"/>
            <a:r>
              <a:rPr lang="cs-CZ" sz="2400" dirty="0" err="1" smtClean="0"/>
              <a:t>Light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endParaRPr lang="cs-CZ" sz="2400" dirty="0"/>
          </a:p>
          <a:p>
            <a:endParaRPr lang="cs-CZ" dirty="0" smtClean="0"/>
          </a:p>
          <a:p>
            <a:r>
              <a:rPr lang="cs-CZ" b="1" dirty="0" smtClean="0"/>
              <a:t>B. PSYCHOSOCIAL </a:t>
            </a:r>
            <a:r>
              <a:rPr lang="cs-CZ" dirty="0" err="1" smtClean="0"/>
              <a:t>treatment</a:t>
            </a:r>
            <a:endParaRPr lang="cs-CZ" dirty="0" smtClean="0"/>
          </a:p>
          <a:p>
            <a:pPr lvl="1"/>
            <a:r>
              <a:rPr lang="cs-CZ" sz="2400" dirty="0" err="1" smtClean="0"/>
              <a:t>Psychotherapy</a:t>
            </a:r>
            <a:endParaRPr lang="cs-CZ" sz="2400" dirty="0"/>
          </a:p>
          <a:p>
            <a:pPr lvl="1"/>
            <a:r>
              <a:rPr lang="cs-CZ" sz="2400" dirty="0" err="1"/>
              <a:t>P</a:t>
            </a:r>
            <a:r>
              <a:rPr lang="cs-CZ" sz="2400" dirty="0" err="1" smtClean="0"/>
              <a:t>sychiatric</a:t>
            </a:r>
            <a:r>
              <a:rPr lang="cs-CZ" sz="2400" dirty="0" smtClean="0"/>
              <a:t> </a:t>
            </a:r>
            <a:r>
              <a:rPr lang="cs-CZ" sz="2400" dirty="0" err="1" smtClean="0"/>
              <a:t>rehabilitation</a:t>
            </a:r>
            <a:endParaRPr lang="cs-CZ" sz="2400" dirty="0"/>
          </a:p>
          <a:p>
            <a:pPr lvl="1"/>
            <a:r>
              <a:rPr lang="cs-CZ" sz="2400" dirty="0" err="1"/>
              <a:t>O</a:t>
            </a:r>
            <a:r>
              <a:rPr lang="cs-CZ" sz="2400" dirty="0" err="1" smtClean="0"/>
              <a:t>ther</a:t>
            </a:r>
            <a:r>
              <a:rPr lang="cs-CZ" sz="2400" dirty="0" smtClean="0"/>
              <a:t> (music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art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</a:t>
            </a:r>
            <a:r>
              <a:rPr lang="cs-CZ" sz="2400" dirty="0" err="1" smtClean="0"/>
              <a:t>ergotherapy</a:t>
            </a:r>
            <a:r>
              <a:rPr lang="cs-CZ" sz="2400" dirty="0" smtClean="0"/>
              <a:t>…)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2378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Psychiatry</a:t>
            </a: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 smtClean="0">
                <a:ea typeface="ＭＳ Ｐゴシック" pitchFamily="-84" charset="-128"/>
              </a:rPr>
              <a:t>Neurobiology</a:t>
            </a:r>
            <a:endParaRPr lang="en-US" sz="3600" b="1" dirty="0" smtClean="0">
              <a:ea typeface="ＭＳ Ｐゴシック" pitchFamily="-84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204864"/>
            <a:ext cx="7488832" cy="4104456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defRPr/>
            </a:pPr>
            <a:r>
              <a:rPr lang="en-US" b="1" u="sng" dirty="0" smtClean="0">
                <a:ea typeface="ＭＳ Ｐゴシック" pitchFamily="-84" charset="-128"/>
              </a:rPr>
              <a:t>MESOCORTICA</a:t>
            </a:r>
            <a:r>
              <a:rPr lang="en-US" b="1" dirty="0" smtClean="0">
                <a:ea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</a:rPr>
              <a:t>- </a:t>
            </a:r>
            <a:r>
              <a:rPr lang="cs-CZ" dirty="0" err="1" smtClean="0">
                <a:ea typeface="ＭＳ Ｐゴシック" pitchFamily="-84" charset="-128"/>
              </a:rPr>
              <a:t>associated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with</a:t>
            </a:r>
            <a:r>
              <a:rPr lang="cs-CZ" dirty="0" smtClean="0">
                <a:ea typeface="ＭＳ Ｐゴシック" pitchFamily="-84" charset="-128"/>
              </a:rPr>
              <a:t> negative and </a:t>
            </a:r>
            <a:r>
              <a:rPr lang="cs-CZ" dirty="0" err="1" smtClean="0">
                <a:ea typeface="ＭＳ Ｐゴシック" pitchFamily="-84" charset="-128"/>
              </a:rPr>
              <a:t>cognitive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symptoms</a:t>
            </a:r>
            <a:endParaRPr lang="cs-CZ" dirty="0" smtClean="0">
              <a:ea typeface="ＭＳ Ｐゴシック" pitchFamily="-84" charset="-128"/>
            </a:endParaRPr>
          </a:p>
          <a:p>
            <a:pPr marL="609600" indent="-609600">
              <a:defRPr/>
            </a:pPr>
            <a:r>
              <a:rPr lang="en-US" b="1" u="sng" dirty="0" smtClean="0">
                <a:ea typeface="ＭＳ Ｐゴシック" pitchFamily="-84" charset="-128"/>
              </a:rPr>
              <a:t>MESOLIMBIC</a:t>
            </a:r>
            <a:r>
              <a:rPr lang="en-US" dirty="0" smtClean="0">
                <a:ea typeface="ＭＳ Ｐゴシック" pitchFamily="-84" charset="-128"/>
              </a:rPr>
              <a:t>-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>
                <a:ea typeface="ＭＳ Ｐゴシック" pitchFamily="-84" charset="-128"/>
              </a:rPr>
              <a:t>associated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with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positive symptoms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(hallucinations</a:t>
            </a:r>
            <a:r>
              <a:rPr lang="en-US" dirty="0">
                <a:ea typeface="ＭＳ Ｐゴシック" pitchFamily="-84" charset="-128"/>
              </a:rPr>
              <a:t>, delusions, and thought disorders</a:t>
            </a:r>
            <a:r>
              <a:rPr lang="en-US" dirty="0" smtClean="0">
                <a:ea typeface="ＭＳ Ｐゴシック" pitchFamily="-84" charset="-128"/>
              </a:rPr>
              <a:t>)</a:t>
            </a:r>
            <a:endParaRPr lang="cs-CZ" dirty="0" smtClean="0">
              <a:ea typeface="ＭＳ Ｐゴシック" pitchFamily="-84" charset="-128"/>
            </a:endParaRPr>
          </a:p>
          <a:p>
            <a:pPr marL="609600" indent="-609600">
              <a:defRPr/>
            </a:pPr>
            <a:r>
              <a:rPr lang="en-US" b="1" u="sng" dirty="0">
                <a:ea typeface="ＭＳ Ｐゴシック" pitchFamily="-84" charset="-128"/>
              </a:rPr>
              <a:t>NIGROSTRIATAL</a:t>
            </a:r>
            <a:r>
              <a:rPr lang="en-US" dirty="0">
                <a:ea typeface="ＭＳ Ｐゴシック" pitchFamily="-84" charset="-128"/>
              </a:rPr>
              <a:t>- </a:t>
            </a:r>
            <a:r>
              <a:rPr lang="cs-CZ" dirty="0" err="1">
                <a:ea typeface="ＭＳ Ｐゴシック" pitchFamily="-84" charset="-128"/>
              </a:rPr>
              <a:t>associated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cs-CZ" dirty="0" err="1">
                <a:ea typeface="ＭＳ Ｐゴシック" pitchFamily="-84" charset="-128"/>
              </a:rPr>
              <a:t>with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movement regulation</a:t>
            </a:r>
            <a:r>
              <a:rPr lang="cs-CZ" dirty="0" smtClean="0">
                <a:ea typeface="ＭＳ Ｐゴシック" pitchFamily="-84" charset="-128"/>
              </a:rPr>
              <a:t>, </a:t>
            </a:r>
            <a:r>
              <a:rPr lang="en-US" dirty="0" smtClean="0">
                <a:ea typeface="ＭＳ Ｐゴシック" pitchFamily="-84" charset="-128"/>
              </a:rPr>
              <a:t>Parkinsonian </a:t>
            </a:r>
            <a:r>
              <a:rPr lang="en-US" dirty="0">
                <a:ea typeface="ＭＳ Ｐゴシック" pitchFamily="-84" charset="-128"/>
              </a:rPr>
              <a:t>movements i.e. rigidity, bradykinesia, tremors), akathisia and </a:t>
            </a:r>
            <a:r>
              <a:rPr lang="en-US" dirty="0" smtClean="0">
                <a:ea typeface="ＭＳ Ｐゴシック" pitchFamily="-84" charset="-128"/>
              </a:rPr>
              <a:t>dystonia</a:t>
            </a:r>
            <a:endParaRPr lang="cs-CZ" dirty="0">
              <a:ea typeface="ＭＳ Ｐゴシック" pitchFamily="-84" charset="-128"/>
            </a:endParaRPr>
          </a:p>
          <a:p>
            <a:pPr marL="609600" indent="-609600">
              <a:defRPr/>
            </a:pPr>
            <a:r>
              <a:rPr lang="en-US" b="1" u="sng" dirty="0">
                <a:ea typeface="ＭＳ Ｐゴシック" pitchFamily="-84" charset="-128"/>
              </a:rPr>
              <a:t>TUBEROINFUNDIBULAR</a:t>
            </a:r>
            <a:r>
              <a:rPr lang="cs-CZ" dirty="0">
                <a:ea typeface="ＭＳ Ｐゴシック" pitchFamily="-84" charset="-128"/>
              </a:rPr>
              <a:t> - </a:t>
            </a:r>
            <a:r>
              <a:rPr lang="cs-CZ" dirty="0" err="1">
                <a:ea typeface="ＭＳ Ｐゴシック" pitchFamily="-84" charset="-128"/>
              </a:rPr>
              <a:t>associated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with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hyperprolactinemia(gynecomastia/galactorrhea/decreased </a:t>
            </a:r>
            <a:r>
              <a:rPr lang="en-US" dirty="0">
                <a:ea typeface="ＭＳ Ｐゴシック" pitchFamily="-84" charset="-128"/>
              </a:rPr>
              <a:t>libido/menstrual dysfunction).</a:t>
            </a:r>
          </a:p>
          <a:p>
            <a:pPr marL="609600" indent="-609600">
              <a:defRPr/>
            </a:pP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16016" y="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Classification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323652"/>
            <a:ext cx="7056784" cy="405767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A. </a:t>
            </a:r>
            <a:r>
              <a:rPr lang="cs-CZ" sz="2800" b="1" dirty="0" err="1" smtClean="0"/>
              <a:t>Typical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antipsychotics</a:t>
            </a:r>
            <a:r>
              <a:rPr lang="cs-CZ" sz="2800" b="1" dirty="0" smtClean="0"/>
              <a:t> </a:t>
            </a:r>
            <a:r>
              <a:rPr lang="cs-CZ" sz="2800" b="1" dirty="0"/>
              <a:t> </a:t>
            </a:r>
            <a:r>
              <a:rPr lang="cs-CZ" sz="2800" b="1" dirty="0" smtClean="0"/>
              <a:t>                    </a:t>
            </a:r>
            <a:r>
              <a:rPr lang="cs-CZ" sz="2800" dirty="0" smtClean="0"/>
              <a:t>(=1st </a:t>
            </a:r>
            <a:r>
              <a:rPr lang="cs-CZ" sz="2800" dirty="0" err="1" smtClean="0"/>
              <a:t>generation</a:t>
            </a:r>
            <a:r>
              <a:rPr lang="cs-CZ" sz="2800" dirty="0" smtClean="0"/>
              <a:t> </a:t>
            </a:r>
            <a:r>
              <a:rPr lang="cs-CZ" sz="2800" dirty="0" err="1" smtClean="0"/>
              <a:t>antipsychotics</a:t>
            </a:r>
            <a:r>
              <a:rPr lang="cs-CZ" sz="2800" dirty="0" smtClean="0"/>
              <a:t>, </a:t>
            </a:r>
            <a:r>
              <a:rPr lang="cs-CZ" sz="2800" dirty="0" err="1" smtClean="0"/>
              <a:t>classical</a:t>
            </a:r>
            <a:r>
              <a:rPr lang="cs-CZ" sz="2800" dirty="0" smtClean="0"/>
              <a:t> </a:t>
            </a:r>
            <a:r>
              <a:rPr lang="cs-CZ" sz="2800" dirty="0" err="1" smtClean="0"/>
              <a:t>neuroleptics</a:t>
            </a:r>
            <a:r>
              <a:rPr lang="cs-CZ" sz="2800" dirty="0" smtClean="0"/>
              <a:t>,)</a:t>
            </a:r>
          </a:p>
          <a:p>
            <a:r>
              <a:rPr lang="cs-CZ" sz="2800" b="1" dirty="0" smtClean="0"/>
              <a:t>B. </a:t>
            </a:r>
            <a:r>
              <a:rPr lang="cs-CZ" sz="2800" b="1" dirty="0" err="1" smtClean="0"/>
              <a:t>Atypical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antipsychotics</a:t>
            </a:r>
            <a:r>
              <a:rPr lang="cs-CZ" sz="2800" b="1" dirty="0" smtClean="0"/>
              <a:t>                    </a:t>
            </a:r>
            <a:r>
              <a:rPr lang="cs-CZ" sz="2800" dirty="0" smtClean="0"/>
              <a:t>(=2nd </a:t>
            </a:r>
            <a:r>
              <a:rPr lang="cs-CZ" sz="2800" dirty="0" err="1" smtClean="0"/>
              <a:t>generation</a:t>
            </a:r>
            <a:r>
              <a:rPr lang="cs-CZ" sz="2800" dirty="0" smtClean="0"/>
              <a:t> </a:t>
            </a:r>
            <a:r>
              <a:rPr lang="cs-CZ" sz="2800" dirty="0" err="1" smtClean="0"/>
              <a:t>antipsychotics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err="1" smtClean="0"/>
              <a:t>A.Typical</a:t>
            </a:r>
            <a:r>
              <a:rPr lang="cs-CZ" b="1" dirty="0" smtClean="0"/>
              <a:t> </a:t>
            </a:r>
            <a:r>
              <a:rPr lang="cs-CZ" b="1" dirty="0" err="1" smtClean="0"/>
              <a:t>antipsychotics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(1st </a:t>
            </a:r>
            <a:r>
              <a:rPr lang="cs-CZ" b="1" dirty="0" err="1" smtClean="0"/>
              <a:t>generation</a:t>
            </a:r>
            <a:r>
              <a:rPr lang="cs-CZ" b="1" dirty="0" smtClean="0"/>
              <a:t>)</a:t>
            </a:r>
            <a:endParaRPr lang="en-US" b="1" dirty="0" smtClean="0">
              <a:ea typeface="ＭＳ Ｐゴシック" pitchFamily="-8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488948" cy="42737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err="1"/>
              <a:t>p</a:t>
            </a:r>
            <a:r>
              <a:rPr lang="cs-CZ" dirty="0" err="1" smtClean="0"/>
              <a:t>revious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endParaRPr lang="cs-CZ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cs-CZ" dirty="0"/>
              <a:t>a</a:t>
            </a:r>
            <a:r>
              <a:rPr lang="en-US" dirty="0" smtClean="0">
                <a:ea typeface="+mn-ea"/>
                <a:cs typeface="+mn-cs"/>
              </a:rPr>
              <a:t>re D2 dopamine receptor antagonists</a:t>
            </a: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High potency </a:t>
            </a:r>
            <a:r>
              <a:rPr lang="en-US" dirty="0" smtClean="0">
                <a:ea typeface="+mn-ea"/>
                <a:cs typeface="+mn-cs"/>
              </a:rPr>
              <a:t>typical antipsychotics bind to the D2 receptor with high affinity. As a result they have higher risk of extrapyramidal side effects.</a:t>
            </a:r>
            <a:endParaRPr lang="cs-CZ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Examples</a:t>
            </a:r>
            <a:r>
              <a:rPr lang="cs-CZ" dirty="0" smtClean="0">
                <a:ea typeface="+mn-ea"/>
                <a:cs typeface="+mn-cs"/>
              </a:rPr>
              <a:t>: </a:t>
            </a:r>
            <a:r>
              <a:rPr lang="cs-CZ" i="1" dirty="0"/>
              <a:t>f</a:t>
            </a:r>
            <a:r>
              <a:rPr lang="en-US" i="1" dirty="0" err="1" smtClean="0"/>
              <a:t>luphenazine</a:t>
            </a:r>
            <a:r>
              <a:rPr lang="en-US" i="1" dirty="0" smtClean="0"/>
              <a:t>, </a:t>
            </a:r>
            <a:r>
              <a:rPr lang="cs-CZ" i="1" dirty="0" smtClean="0"/>
              <a:t>h</a:t>
            </a:r>
            <a:r>
              <a:rPr lang="en-US" i="1" dirty="0" err="1" smtClean="0"/>
              <a:t>aloperidol</a:t>
            </a:r>
            <a:r>
              <a:rPr lang="en-US" i="1" dirty="0" smtClean="0"/>
              <a:t>, </a:t>
            </a:r>
            <a:r>
              <a:rPr lang="cs-CZ" i="1" dirty="0" err="1" smtClean="0"/>
              <a:t>flupenthixol</a:t>
            </a:r>
            <a:endParaRPr lang="cs-CZ" i="1" dirty="0" smtClean="0"/>
          </a:p>
          <a:p>
            <a:pPr>
              <a:defRPr/>
            </a:pPr>
            <a:r>
              <a:rPr lang="en-US" b="1" dirty="0"/>
              <a:t>Low potency </a:t>
            </a:r>
            <a:r>
              <a:rPr lang="en-US" dirty="0"/>
              <a:t>typical antipsychotics have less affinity for the D2 receptors but tend to interact with </a:t>
            </a:r>
            <a:r>
              <a:rPr lang="en-US" dirty="0" err="1"/>
              <a:t>nondopaminergic</a:t>
            </a:r>
            <a:r>
              <a:rPr lang="en-US" dirty="0"/>
              <a:t> receptors resulting in more </a:t>
            </a:r>
            <a:r>
              <a:rPr lang="en-US" dirty="0" err="1"/>
              <a:t>cardiotoxic</a:t>
            </a:r>
            <a:r>
              <a:rPr lang="en-US" dirty="0"/>
              <a:t> and anticholinergic adverse effects including sedation, hypotension.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Examples</a:t>
            </a:r>
            <a:r>
              <a:rPr lang="cs-CZ" dirty="0" smtClean="0"/>
              <a:t>: </a:t>
            </a:r>
            <a:r>
              <a:rPr lang="en-US" i="1" dirty="0" smtClean="0"/>
              <a:t>chlorpromazine</a:t>
            </a:r>
            <a:r>
              <a:rPr lang="cs-CZ" i="1" dirty="0" smtClean="0"/>
              <a:t>, t</a:t>
            </a:r>
            <a:r>
              <a:rPr lang="en-US" i="1" dirty="0" err="1" smtClean="0"/>
              <a:t>hioridazine</a:t>
            </a:r>
            <a:endParaRPr lang="en-US" i="1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88024" y="11663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 smtClean="0"/>
              <a:t>B.Atypical</a:t>
            </a:r>
            <a:r>
              <a:rPr lang="cs-CZ" b="1" dirty="0" smtClean="0"/>
              <a:t> </a:t>
            </a:r>
            <a:r>
              <a:rPr lang="cs-CZ" b="1" dirty="0" err="1" smtClean="0"/>
              <a:t>Antipsychotics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(2nd </a:t>
            </a:r>
            <a:r>
              <a:rPr lang="cs-CZ" b="1" dirty="0" err="1" smtClean="0"/>
              <a:t>generation</a:t>
            </a:r>
            <a:r>
              <a:rPr lang="cs-CZ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dopamine D2 receptor-blocking </a:t>
            </a:r>
            <a:r>
              <a:rPr lang="en-US" dirty="0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en-US" dirty="0" smtClean="0"/>
              <a:t> lowered </a:t>
            </a:r>
            <a:r>
              <a:rPr lang="en-US" dirty="0"/>
              <a:t>in </a:t>
            </a:r>
            <a:r>
              <a:rPr lang="en-US" dirty="0" smtClean="0"/>
              <a:t>affinity</a:t>
            </a:r>
            <a:endParaRPr lang="cs-CZ" dirty="0" smtClean="0"/>
          </a:p>
          <a:p>
            <a:r>
              <a:rPr lang="en-US" dirty="0"/>
              <a:t>combined with effects on other receptors</a:t>
            </a:r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etter</a:t>
            </a:r>
            <a:r>
              <a:rPr lang="cs-CZ" dirty="0" smtClean="0"/>
              <a:t> </a:t>
            </a:r>
            <a:r>
              <a:rPr lang="cs-CZ" dirty="0" err="1" smtClean="0"/>
              <a:t>influencing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negative and </a:t>
            </a:r>
            <a:r>
              <a:rPr lang="cs-CZ" dirty="0" err="1" smtClean="0"/>
              <a:t>affective</a:t>
            </a:r>
            <a:r>
              <a:rPr lang="cs-CZ" dirty="0"/>
              <a:t> </a:t>
            </a:r>
            <a:r>
              <a:rPr lang="cs-CZ" dirty="0" err="1" smtClean="0"/>
              <a:t>symptoms</a:t>
            </a:r>
            <a:endParaRPr lang="cs-CZ" dirty="0" smtClean="0"/>
          </a:p>
          <a:p>
            <a:r>
              <a:rPr lang="en-US" altLang="cs-CZ" dirty="0"/>
              <a:t>significantly reduce or prevent the cognitive </a:t>
            </a:r>
            <a:r>
              <a:rPr lang="en-US" altLang="cs-CZ" dirty="0" smtClean="0"/>
              <a:t>impairment</a:t>
            </a:r>
            <a:endParaRPr lang="cs-CZ" altLang="cs-CZ" dirty="0" smtClean="0"/>
          </a:p>
          <a:p>
            <a:r>
              <a:rPr lang="cs-CZ" altLang="cs-CZ" dirty="0" err="1"/>
              <a:t>s</a:t>
            </a:r>
            <a:r>
              <a:rPr lang="cs-CZ" altLang="cs-CZ" dirty="0" err="1" smtClean="0"/>
              <a:t>ignifinantly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dirty="0" err="1" smtClean="0"/>
              <a:t>xamples</a:t>
            </a:r>
            <a:r>
              <a:rPr lang="cs-CZ" dirty="0" smtClean="0"/>
              <a:t>:  </a:t>
            </a:r>
            <a:r>
              <a:rPr lang="cs-CZ" i="1" dirty="0" err="1" smtClean="0"/>
              <a:t>risperidon</a:t>
            </a:r>
            <a:r>
              <a:rPr lang="cs-CZ" i="1" dirty="0" smtClean="0"/>
              <a:t>, </a:t>
            </a:r>
            <a:r>
              <a:rPr lang="cs-CZ" i="1" dirty="0" err="1" smtClean="0"/>
              <a:t>olanzapin</a:t>
            </a:r>
            <a:r>
              <a:rPr lang="cs-CZ" i="1" dirty="0" smtClean="0"/>
              <a:t>, </a:t>
            </a:r>
            <a:r>
              <a:rPr lang="cs-CZ" i="1" dirty="0" err="1" smtClean="0"/>
              <a:t>quetiapin</a:t>
            </a:r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0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Adverse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effects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7488948" cy="4392488"/>
          </a:xfrm>
        </p:spPr>
        <p:txBody>
          <a:bodyPr>
            <a:normAutofit/>
          </a:bodyPr>
          <a:lstStyle/>
          <a:p>
            <a:r>
              <a:rPr lang="en-US" dirty="0"/>
              <a:t>Extrapyramidal side effects (EPS): Acute dystonia, Parkinson syndrome, </a:t>
            </a:r>
            <a:r>
              <a:rPr lang="en-US" dirty="0" smtClean="0"/>
              <a:t>Akathisia</a:t>
            </a:r>
            <a:endParaRPr lang="cs-CZ" dirty="0" smtClean="0"/>
          </a:p>
          <a:p>
            <a:r>
              <a:rPr lang="en-US" dirty="0"/>
              <a:t>Neuroleptic Malignant Syndrome (NMS): Characterized by severe muscle rigidity, fever, altered mental status, autonomic instability, elevated WBC, CPK </a:t>
            </a:r>
            <a:r>
              <a:rPr lang="en-US" dirty="0" smtClean="0"/>
              <a:t>Potentially </a:t>
            </a:r>
            <a:r>
              <a:rPr lang="en-US" dirty="0"/>
              <a:t>fatal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r>
              <a:rPr lang="cs-CZ" dirty="0" smtClean="0"/>
              <a:t>, </a:t>
            </a:r>
            <a:r>
              <a:rPr lang="cs-CZ" dirty="0" err="1" smtClean="0"/>
              <a:t>sedation</a:t>
            </a:r>
            <a:r>
              <a:rPr lang="cs-CZ" dirty="0" smtClean="0"/>
              <a:t>, </a:t>
            </a:r>
            <a:r>
              <a:rPr lang="cs-CZ" dirty="0" err="1" smtClean="0"/>
              <a:t>dyslipidemia</a:t>
            </a:r>
            <a:r>
              <a:rPr lang="cs-CZ" dirty="0" smtClean="0"/>
              <a:t>, </a:t>
            </a:r>
            <a:r>
              <a:rPr lang="cs-CZ" dirty="0" err="1" smtClean="0"/>
              <a:t>hyperprolactinemia</a:t>
            </a:r>
            <a:r>
              <a:rPr lang="cs-CZ" dirty="0" smtClean="0"/>
              <a:t>, </a:t>
            </a:r>
            <a:r>
              <a:rPr lang="cs-CZ" dirty="0" err="1" smtClean="0"/>
              <a:t>agranulocytosis</a:t>
            </a:r>
            <a:r>
              <a:rPr lang="cs-CZ" dirty="0" smtClean="0"/>
              <a:t>, 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dysfunctions</a:t>
            </a:r>
            <a:r>
              <a:rPr lang="cs-CZ" dirty="0" smtClean="0"/>
              <a:t>…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Anxiolytics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ea typeface="ＭＳ Ｐゴシック" pitchFamily="-84" charset="-128"/>
              </a:rPr>
              <a:t>General </a:t>
            </a:r>
            <a:r>
              <a:rPr lang="cs-CZ" b="1" dirty="0" err="1" smtClean="0">
                <a:ea typeface="ＭＳ Ｐゴシック" pitchFamily="-84" charset="-128"/>
              </a:rPr>
              <a:t>information</a:t>
            </a:r>
            <a:endParaRPr lang="en-US" b="1" dirty="0" smtClean="0">
              <a:ea typeface="ＭＳ Ｐゴシック" pitchFamily="-8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140725" cy="36976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84" charset="-128"/>
              </a:rPr>
              <a:t>Used to treat many diagnoses including panic disorder, generalized </a:t>
            </a:r>
            <a:r>
              <a:rPr lang="cs-CZ" dirty="0" smtClean="0">
                <a:ea typeface="ＭＳ Ｐゴシック" pitchFamily="-84" charset="-128"/>
              </a:rPr>
              <a:t>a</a:t>
            </a:r>
            <a:r>
              <a:rPr lang="en-US" dirty="0" err="1" smtClean="0">
                <a:ea typeface="ＭＳ Ｐゴシック" pitchFamily="-84" charset="-128"/>
              </a:rPr>
              <a:t>nxiety</a:t>
            </a:r>
            <a:r>
              <a:rPr lang="en-US" dirty="0" smtClean="0">
                <a:ea typeface="ＭＳ Ｐゴシック" pitchFamily="-84" charset="-128"/>
              </a:rPr>
              <a:t> disorder, substance-related disorders and their withdrawal, insomnias and parasomnias. </a:t>
            </a:r>
            <a:endParaRPr lang="cs-CZ" dirty="0" smtClean="0">
              <a:ea typeface="ＭＳ Ｐゴシック" pitchFamily="-84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pitchFamily="-84" charset="-128"/>
              </a:rPr>
              <a:t>In anxiety disorders often use anxiolytics in combination with SSRIS or SNRIs for treatment.</a:t>
            </a:r>
            <a:endParaRPr lang="cs-CZ" dirty="0" smtClean="0">
              <a:ea typeface="ＭＳ Ｐゴシック" pitchFamily="-84" charset="-128"/>
            </a:endParaRPr>
          </a:p>
          <a:p>
            <a:pPr eaLnBrk="1" hangingPunct="1">
              <a:defRPr/>
            </a:pPr>
            <a:r>
              <a:rPr lang="cs-CZ" dirty="0" err="1" smtClean="0">
                <a:ea typeface="ＭＳ Ｐゴシック" pitchFamily="-84" charset="-128"/>
              </a:rPr>
              <a:t>Main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group</a:t>
            </a:r>
            <a:r>
              <a:rPr lang="cs-CZ" dirty="0" smtClean="0">
                <a:ea typeface="ＭＳ Ｐゴシック" pitchFamily="-84" charset="-128"/>
              </a:rPr>
              <a:t> – </a:t>
            </a:r>
            <a:r>
              <a:rPr lang="cs-CZ" dirty="0" err="1" smtClean="0">
                <a:ea typeface="ＭＳ Ｐゴシック" pitchFamily="-84" charset="-128"/>
              </a:rPr>
              <a:t>Benzodiazepines</a:t>
            </a:r>
            <a:r>
              <a:rPr lang="cs-CZ" dirty="0" smtClean="0">
                <a:ea typeface="ＭＳ Ｐゴシック" pitchFamily="-84" charset="-128"/>
              </a:rPr>
              <a:t> – </a:t>
            </a:r>
            <a:r>
              <a:rPr lang="cs-CZ" dirty="0" err="1" smtClean="0">
                <a:ea typeface="ＭＳ Ｐゴシック" pitchFamily="-84" charset="-128"/>
              </a:rPr>
              <a:t>cave</a:t>
            </a:r>
            <a:r>
              <a:rPr lang="cs-CZ" dirty="0" smtClean="0">
                <a:ea typeface="ＭＳ Ｐゴシック" pitchFamily="-84" charset="-128"/>
              </a:rPr>
              <a:t> – </a:t>
            </a:r>
            <a:r>
              <a:rPr lang="cs-CZ" dirty="0" err="1" smtClean="0">
                <a:ea typeface="ＭＳ Ｐゴシック" pitchFamily="-84" charset="-128"/>
              </a:rPr>
              <a:t>the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b="1" dirty="0" smtClean="0">
                <a:ea typeface="ＭＳ Ｐゴシック" pitchFamily="-84" charset="-128"/>
              </a:rPr>
              <a:t>risk </a:t>
            </a:r>
            <a:r>
              <a:rPr lang="cs-CZ" b="1" dirty="0" err="1" smtClean="0">
                <a:ea typeface="ＭＳ Ｐゴシック" pitchFamily="-84" charset="-128"/>
              </a:rPr>
              <a:t>of</a:t>
            </a:r>
            <a:r>
              <a:rPr lang="cs-CZ" b="1" dirty="0" smtClean="0">
                <a:ea typeface="ＭＳ Ｐゴシック" pitchFamily="-84" charset="-128"/>
              </a:rPr>
              <a:t> </a:t>
            </a:r>
            <a:r>
              <a:rPr lang="cs-CZ" b="1" dirty="0" err="1" smtClean="0">
                <a:ea typeface="ＭＳ Ｐゴシック" pitchFamily="-84" charset="-128"/>
              </a:rPr>
              <a:t>addiction</a:t>
            </a:r>
            <a:r>
              <a:rPr lang="cs-CZ" b="1" dirty="0" smtClean="0">
                <a:ea typeface="ＭＳ Ｐゴシック" pitchFamily="-84" charset="-128"/>
              </a:rPr>
              <a:t> !!!!</a:t>
            </a:r>
            <a:endParaRPr lang="en-US" b="1" dirty="0" smtClean="0">
              <a:ea typeface="ＭＳ Ｐゴシック" pitchFamily="-84" charset="-12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99841" y="11663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en-US" altLang="cs-CZ" sz="2400" b="1" dirty="0">
                <a:solidFill>
                  <a:schemeClr val="bg2">
                    <a:lumMod val="75000"/>
                  </a:scheme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Action</a:t>
            </a:r>
            <a:r>
              <a:rPr lang="cs-CZ" b="1" dirty="0"/>
              <a:t> </a:t>
            </a:r>
            <a:r>
              <a:rPr lang="cs-CZ" b="1" dirty="0" err="1"/>
              <a:t>Profiles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Benzodiazepines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777037" cy="35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4067944" y="3140968"/>
            <a:ext cx="0" cy="205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131840" y="4077072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860032" y="2160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4.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Examples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48880"/>
            <a:ext cx="6777317" cy="3483749"/>
          </a:xfrm>
        </p:spPr>
        <p:txBody>
          <a:bodyPr>
            <a:normAutofit/>
          </a:bodyPr>
          <a:lstStyle/>
          <a:p>
            <a:r>
              <a:rPr lang="cs-CZ" sz="2800" u="sng" dirty="0" err="1" smtClean="0"/>
              <a:t>Short</a:t>
            </a:r>
            <a:r>
              <a:rPr lang="cs-CZ" sz="2800" u="sng" dirty="0" smtClean="0"/>
              <a:t>-term</a:t>
            </a:r>
            <a:r>
              <a:rPr lang="cs-CZ" sz="2800" dirty="0" smtClean="0"/>
              <a:t>:  </a:t>
            </a:r>
            <a:r>
              <a:rPr lang="cs-CZ" sz="2800" i="1" dirty="0" smtClean="0"/>
              <a:t>oxazepam, lorazepam</a:t>
            </a:r>
          </a:p>
          <a:p>
            <a:r>
              <a:rPr lang="cs-CZ" sz="2800" u="sng" dirty="0" smtClean="0"/>
              <a:t>Medium-term</a:t>
            </a:r>
            <a:r>
              <a:rPr lang="cs-CZ" sz="2800" dirty="0" smtClean="0"/>
              <a:t>: </a:t>
            </a:r>
            <a:r>
              <a:rPr lang="cs-CZ" sz="2800" i="1" dirty="0" smtClean="0"/>
              <a:t>alprazolam, </a:t>
            </a:r>
            <a:r>
              <a:rPr lang="cs-CZ" sz="2800" i="1" dirty="0" err="1" smtClean="0"/>
              <a:t>bromazepam</a:t>
            </a:r>
            <a:endParaRPr lang="cs-CZ" sz="2800" i="1" dirty="0" smtClean="0"/>
          </a:p>
          <a:p>
            <a:r>
              <a:rPr lang="cs-CZ" sz="2800" u="sng" dirty="0" smtClean="0"/>
              <a:t>Long-term</a:t>
            </a:r>
            <a:r>
              <a:rPr lang="cs-CZ" sz="2800" dirty="0" smtClean="0"/>
              <a:t>: </a:t>
            </a:r>
            <a:r>
              <a:rPr lang="cs-CZ" sz="2800" i="1" dirty="0" smtClean="0"/>
              <a:t>diazepam, </a:t>
            </a:r>
            <a:r>
              <a:rPr lang="cs-CZ" sz="2800" i="1" dirty="0" err="1" smtClean="0"/>
              <a:t>clonazepam</a:t>
            </a:r>
            <a:endParaRPr lang="cs-CZ" sz="28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02189" y="76189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4.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Non-benzodiazepine </a:t>
            </a:r>
            <a:r>
              <a:rPr lang="cs-CZ" b="1" dirty="0" err="1" smtClean="0"/>
              <a:t>anxiolytics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Non-</a:t>
            </a:r>
            <a:r>
              <a:rPr lang="cs-CZ" sz="2800" dirty="0" err="1" smtClean="0"/>
              <a:t>addictive</a:t>
            </a:r>
            <a:endParaRPr lang="cs-CZ" sz="2800" dirty="0" smtClean="0"/>
          </a:p>
          <a:p>
            <a:r>
              <a:rPr lang="cs-CZ" sz="2800" dirty="0" err="1" smtClean="0"/>
              <a:t>Delayed</a:t>
            </a:r>
            <a:r>
              <a:rPr lang="cs-CZ" sz="2800" dirty="0" smtClean="0"/>
              <a:t> </a:t>
            </a:r>
            <a:r>
              <a:rPr lang="cs-CZ" sz="2800" dirty="0" err="1" smtClean="0"/>
              <a:t>onset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therapeutic</a:t>
            </a:r>
            <a:r>
              <a:rPr lang="cs-CZ" sz="2800" dirty="0" smtClean="0"/>
              <a:t> </a:t>
            </a:r>
            <a:r>
              <a:rPr lang="cs-CZ" sz="2800" dirty="0" err="1"/>
              <a:t>effect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Examples</a:t>
            </a:r>
            <a:r>
              <a:rPr lang="cs-CZ" sz="2800" dirty="0" smtClean="0"/>
              <a:t>: </a:t>
            </a:r>
            <a:r>
              <a:rPr lang="cs-CZ" sz="2800" i="1" dirty="0" err="1" smtClean="0"/>
              <a:t>guaiphenesine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hydroxyzine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buspirone</a:t>
            </a:r>
            <a:endParaRPr lang="cs-CZ" sz="2800" i="1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4575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4.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ea typeface="ＭＳ Ｐゴシック" charset="0"/>
              </a:rPr>
              <a:t> Antidepressants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Hypnotics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General </a:t>
            </a:r>
            <a:r>
              <a:rPr lang="cs-CZ" sz="3600" b="1" dirty="0" err="1" smtClean="0"/>
              <a:t>information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r>
              <a:rPr lang="cs-CZ" sz="2800" dirty="0" err="1"/>
              <a:t>d</a:t>
            </a:r>
            <a:r>
              <a:rPr lang="cs-CZ" sz="2800" dirty="0" err="1" smtClean="0"/>
              <a:t>rugs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sedative</a:t>
            </a:r>
            <a:r>
              <a:rPr lang="cs-CZ" sz="2800" dirty="0" smtClean="0"/>
              <a:t> </a:t>
            </a:r>
            <a:r>
              <a:rPr lang="cs-CZ" sz="2800" dirty="0" err="1" smtClean="0"/>
              <a:t>effect</a:t>
            </a:r>
            <a:endParaRPr lang="cs-CZ" sz="2800" dirty="0" smtClean="0"/>
          </a:p>
          <a:p>
            <a:r>
              <a:rPr lang="en-US" sz="2800" dirty="0" smtClean="0"/>
              <a:t>primary </a:t>
            </a:r>
            <a:r>
              <a:rPr lang="en-US" sz="2800" dirty="0"/>
              <a:t>function is to induce sleep and to be used in the treatment of </a:t>
            </a:r>
            <a:r>
              <a:rPr lang="en-US" sz="2800" dirty="0" smtClean="0"/>
              <a:t>insomnia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94C600"/>
                </a:solidFill>
                <a:ea typeface="+mj-ea"/>
                <a:cs typeface="+mj-cs"/>
              </a:rPr>
              <a:t>5. </a:t>
            </a:r>
            <a:r>
              <a:rPr lang="cs-CZ" sz="2400" b="1" dirty="0" err="1">
                <a:solidFill>
                  <a:srgbClr val="94C600"/>
                </a:solidFill>
                <a:ea typeface="+mj-ea"/>
                <a:cs typeface="+mj-cs"/>
              </a:rPr>
              <a:t>Hypnotics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8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41068"/>
              </p:ext>
            </p:extLst>
          </p:nvPr>
        </p:nvGraphicFramePr>
        <p:xfrm>
          <a:off x="3485" y="-2"/>
          <a:ext cx="9140514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838"/>
                <a:gridCol w="3046838"/>
                <a:gridCol w="3046838"/>
              </a:tblGrid>
              <a:tr h="104016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</a:tr>
              <a:tr h="829240">
                <a:tc>
                  <a:txBody>
                    <a:bodyPr/>
                    <a:lstStyle/>
                    <a:p>
                      <a:r>
                        <a:rPr lang="cs-CZ" dirty="0" smtClean="0"/>
                        <a:t>1st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barbiturates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phenobarbital</a:t>
                      </a:r>
                      <a:endParaRPr lang="cs-CZ" i="1" dirty="0"/>
                    </a:p>
                  </a:txBody>
                  <a:tcPr/>
                </a:tc>
              </a:tr>
              <a:tr h="1184628">
                <a:tc>
                  <a:txBody>
                    <a:bodyPr/>
                    <a:lstStyle/>
                    <a:p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benzodiazepines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midazolam, </a:t>
                      </a:r>
                      <a:r>
                        <a:rPr lang="cs-CZ" i="1" dirty="0" err="1" smtClean="0"/>
                        <a:t>flunitrazepam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cinolazepam</a:t>
                      </a:r>
                      <a:endParaRPr lang="cs-CZ" i="1" dirty="0"/>
                    </a:p>
                  </a:txBody>
                  <a:tcPr/>
                </a:tc>
              </a:tr>
              <a:tr h="829240">
                <a:tc>
                  <a:txBody>
                    <a:bodyPr/>
                    <a:lstStyle/>
                    <a:p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Z-</a:t>
                      </a:r>
                      <a:r>
                        <a:rPr lang="cs-CZ" dirty="0" err="1" smtClean="0"/>
                        <a:t>drugs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zolpidem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zopiclone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zaleptone</a:t>
                      </a:r>
                      <a:endParaRPr lang="cs-CZ" i="1" dirty="0"/>
                    </a:p>
                  </a:txBody>
                  <a:tcPr/>
                </a:tc>
              </a:tr>
              <a:tr h="118462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Drugs with Hypnotic Efficacy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Antihistaminics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promethazine</a:t>
                      </a:r>
                      <a:endParaRPr lang="cs-CZ" i="1" dirty="0"/>
                    </a:p>
                  </a:txBody>
                  <a:tcPr/>
                </a:tc>
              </a:tr>
              <a:tr h="480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antidepressants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mirtazapine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trazodone</a:t>
                      </a:r>
                      <a:endParaRPr lang="cs-CZ" i="1" dirty="0"/>
                    </a:p>
                  </a:txBody>
                  <a:tcPr/>
                </a:tc>
              </a:tr>
              <a:tr h="8292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melatonins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/>
                    </a:p>
                  </a:txBody>
                  <a:tcPr/>
                </a:tc>
              </a:tr>
              <a:tr h="480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antipsychotics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quetiapin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0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en-US" altLang="cs-CZ" sz="3200" dirty="0">
                <a:solidFill>
                  <a:schemeClr val="bg2">
                    <a:lumMod val="75000"/>
                  </a:schemeClr>
                </a:solidFill>
              </a:rPr>
              <a:t>Cognition-Enhancing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Drugs</a:t>
            </a:r>
            <a:endParaRPr lang="cs-CZ" altLang="cs-CZ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 smtClean="0">
                <a:solidFill>
                  <a:schemeClr val="bg2">
                    <a:lumMod val="75000"/>
                  </a:schemeClr>
                </a:solidFill>
              </a:rPr>
              <a:t>General </a:t>
            </a:r>
            <a:r>
              <a:rPr lang="cs-CZ" altLang="cs-CZ" sz="3600" b="1" dirty="0" err="1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endParaRPr lang="cs-CZ" dirty="0" smtClean="0"/>
          </a:p>
          <a:p>
            <a:r>
              <a:rPr lang="en-US" dirty="0"/>
              <a:t>to treat Alzheimer's disease and other cognitive </a:t>
            </a:r>
            <a:r>
              <a:rPr lang="en-US" dirty="0" smtClean="0"/>
              <a:t>deficits</a:t>
            </a:r>
            <a:endParaRPr lang="cs-CZ" dirty="0" smtClean="0"/>
          </a:p>
          <a:p>
            <a:r>
              <a:rPr lang="cs-CZ" u="sng" dirty="0"/>
              <a:t>A. ACETYLCHOLINESTERASE INBITORS </a:t>
            </a:r>
          </a:p>
          <a:p>
            <a:r>
              <a:rPr lang="cs-CZ" dirty="0" smtClean="0"/>
              <a:t>-</a:t>
            </a:r>
            <a:r>
              <a:rPr lang="cs-CZ" i="1" dirty="0" err="1" smtClean="0"/>
              <a:t>rivastigmine</a:t>
            </a:r>
            <a:r>
              <a:rPr lang="cs-CZ" i="1" dirty="0" smtClean="0"/>
              <a:t>, </a:t>
            </a:r>
            <a:r>
              <a:rPr lang="cs-CZ" i="1" dirty="0" err="1" smtClean="0"/>
              <a:t>donepezil</a:t>
            </a:r>
            <a:endParaRPr lang="cs-CZ" i="1" dirty="0" smtClean="0"/>
          </a:p>
          <a:p>
            <a:endParaRPr lang="cs-CZ" dirty="0"/>
          </a:p>
          <a:p>
            <a:r>
              <a:rPr lang="cs-CZ" u="sng" dirty="0" smtClean="0"/>
              <a:t>B. NMDA </a:t>
            </a:r>
            <a:r>
              <a:rPr lang="cs-CZ" u="sng" dirty="0"/>
              <a:t>(N-</a:t>
            </a:r>
            <a:r>
              <a:rPr lang="cs-CZ" u="sng" dirty="0" err="1"/>
              <a:t>methyl</a:t>
            </a:r>
            <a:r>
              <a:rPr lang="cs-CZ" u="sng" dirty="0"/>
              <a:t>-D-</a:t>
            </a:r>
            <a:r>
              <a:rPr lang="cs-CZ" u="sng" dirty="0" err="1"/>
              <a:t>aspartate</a:t>
            </a:r>
            <a:r>
              <a:rPr lang="cs-CZ" u="sng" dirty="0"/>
              <a:t>) RECEPTOR </a:t>
            </a:r>
            <a:r>
              <a:rPr lang="cs-CZ" u="sng" dirty="0" smtClean="0"/>
              <a:t>ANTAGONISTS</a:t>
            </a:r>
          </a:p>
          <a:p>
            <a:r>
              <a:rPr lang="cs-CZ" dirty="0" smtClean="0"/>
              <a:t>-</a:t>
            </a:r>
            <a:r>
              <a:rPr lang="cs-CZ" i="1" dirty="0" err="1" smtClean="0"/>
              <a:t>memantine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cs-CZ" altLang="cs-CZ" b="1" dirty="0">
                <a:solidFill>
                  <a:srgbClr val="CAF278">
                    <a:lumMod val="75000"/>
                  </a:srgbClr>
                </a:solidFill>
              </a:rPr>
              <a:t>6. </a:t>
            </a:r>
            <a:r>
              <a:rPr lang="en-US" altLang="cs-CZ" b="1" dirty="0">
                <a:solidFill>
                  <a:srgbClr val="CAF278">
                    <a:lumMod val="75000"/>
                  </a:srgbClr>
                </a:solidFill>
              </a:rPr>
              <a:t>Cognition-Enhancing Drugs</a:t>
            </a:r>
            <a:endParaRPr lang="cs-CZ" altLang="cs-CZ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</a:t>
            </a:r>
            <a:r>
              <a:rPr lang="cs-CZ" altLang="cs-CZ" sz="3200" dirty="0" smtClean="0"/>
              <a:t>. </a:t>
            </a:r>
            <a:r>
              <a:rPr lang="en-US" altLang="cs-CZ" sz="3200" dirty="0" err="1" smtClean="0"/>
              <a:t>Cognitiv</a:t>
            </a:r>
            <a:r>
              <a:rPr lang="cs-CZ" altLang="cs-CZ" sz="3200" dirty="0"/>
              <a:t>e</a:t>
            </a:r>
            <a:r>
              <a:rPr lang="en-US" altLang="cs-CZ" sz="3200" dirty="0"/>
              <a:t>s</a:t>
            </a: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7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Psychostimulants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 smtClean="0">
                <a:solidFill>
                  <a:schemeClr val="bg2">
                    <a:lumMod val="75000"/>
                  </a:schemeClr>
                </a:solidFill>
              </a:rPr>
              <a:t>General </a:t>
            </a:r>
            <a:r>
              <a:rPr lang="cs-CZ" altLang="cs-CZ" sz="3600" b="1" dirty="0" err="1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reduce fatigue, promote alertness and wakefulness and have possible mood enhancing </a:t>
            </a:r>
            <a:r>
              <a:rPr lang="en-US" dirty="0" smtClean="0"/>
              <a:t>properties</a:t>
            </a:r>
            <a:endParaRPr lang="cs-CZ" dirty="0" smtClean="0"/>
          </a:p>
          <a:p>
            <a:r>
              <a:rPr lang="en-US" dirty="0"/>
              <a:t>indicated for attention deficit hyperactivity disorder (ADHD</a:t>
            </a:r>
            <a:r>
              <a:rPr lang="en-US" dirty="0" smtClean="0"/>
              <a:t>)</a:t>
            </a:r>
            <a:r>
              <a:rPr lang="cs-CZ" dirty="0" smtClean="0"/>
              <a:t>, </a:t>
            </a:r>
            <a:r>
              <a:rPr lang="en-US" dirty="0" smtClean="0"/>
              <a:t>narcolepsy</a:t>
            </a:r>
            <a:endParaRPr lang="cs-CZ" dirty="0"/>
          </a:p>
          <a:p>
            <a:r>
              <a:rPr lang="cs-CZ" dirty="0" err="1" smtClean="0"/>
              <a:t>Blocators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re-</a:t>
            </a:r>
            <a:r>
              <a:rPr lang="cs-CZ" dirty="0" err="1" smtClean="0"/>
              <a:t>uptake</a:t>
            </a:r>
            <a:r>
              <a:rPr lang="cs-CZ" dirty="0" smtClean="0"/>
              <a:t> dopamine and </a:t>
            </a:r>
            <a:r>
              <a:rPr lang="cs-CZ" dirty="0" err="1" smtClean="0"/>
              <a:t>norephinephrine</a:t>
            </a:r>
            <a:r>
              <a:rPr lang="cs-CZ" dirty="0" smtClean="0"/>
              <a:t>→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dopamine and </a:t>
            </a:r>
            <a:r>
              <a:rPr lang="cs-CZ" dirty="0" err="1" smtClean="0"/>
              <a:t>norephinephrine</a:t>
            </a:r>
            <a:r>
              <a:rPr lang="cs-CZ" dirty="0" smtClean="0"/>
              <a:t> in </a:t>
            </a:r>
            <a:r>
              <a:rPr lang="cs-CZ" dirty="0" err="1" smtClean="0"/>
              <a:t>synaptic</a:t>
            </a:r>
            <a:r>
              <a:rPr lang="cs-CZ" dirty="0" smtClean="0"/>
              <a:t> </a:t>
            </a:r>
            <a:r>
              <a:rPr lang="cs-CZ" dirty="0" err="1" smtClean="0"/>
              <a:t>cleft</a:t>
            </a:r>
            <a:endParaRPr lang="cs-CZ" dirty="0" smtClean="0"/>
          </a:p>
          <a:p>
            <a:r>
              <a:rPr lang="cs-CZ" dirty="0" err="1" smtClean="0"/>
              <a:t>Adverse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: </a:t>
            </a:r>
            <a:r>
              <a:rPr lang="en-US" dirty="0"/>
              <a:t>insomnia, agitation, anxiety and </a:t>
            </a:r>
            <a:r>
              <a:rPr lang="en-US" dirty="0" smtClean="0"/>
              <a:t>confusion</a:t>
            </a:r>
            <a:r>
              <a:rPr lang="cs-CZ" dirty="0" smtClean="0"/>
              <a:t>, </a:t>
            </a:r>
          </a:p>
          <a:p>
            <a:r>
              <a:rPr lang="cs-CZ" i="1" dirty="0" err="1" smtClean="0"/>
              <a:t>Methylphedinate</a:t>
            </a:r>
            <a:r>
              <a:rPr lang="cs-CZ" i="1" dirty="0" smtClean="0"/>
              <a:t>, </a:t>
            </a:r>
            <a:r>
              <a:rPr lang="cs-CZ" i="1" dirty="0" err="1" smtClean="0"/>
              <a:t>atomoxetine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16016" y="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7. </a:t>
            </a:r>
            <a:r>
              <a:rPr lang="en-US" altLang="cs-CZ" sz="2400" b="1" dirty="0">
                <a:solidFill>
                  <a:schemeClr val="bg2">
                    <a:lumMod val="75000"/>
                  </a:schemeClr>
                </a:solidFill>
              </a:rPr>
              <a:t>Psychostimulants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ea typeface="ＭＳ Ｐゴシック" charset="0"/>
              </a:rPr>
              <a:t> Antidepressants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Mood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stabilizers</a:t>
            </a:r>
            <a:endParaRPr lang="cs-CZ" altLang="cs-CZ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Antipsychotics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Anxiolytics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Hypnotics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cs-CZ" altLang="cs-CZ" sz="3200" dirty="0" err="1">
                <a:solidFill>
                  <a:schemeClr val="bg2">
                    <a:lumMod val="75000"/>
                  </a:schemeClr>
                </a:solidFill>
              </a:rPr>
              <a:t>Cognition-Enhancing</a:t>
            </a:r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bg2">
                    <a:lumMod val="75000"/>
                  </a:schemeClr>
                </a:solidFill>
              </a:rPr>
              <a:t>Drugs</a:t>
            </a:r>
            <a:endParaRPr lang="cs-CZ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7.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Psychostimulants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err="1" smtClean="0"/>
              <a:t>Treatment</a:t>
            </a:r>
            <a:r>
              <a:rPr lang="cs-CZ" sz="3600" b="1" dirty="0" smtClean="0"/>
              <a:t> in Psychiatry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A. BIOLOGICAL </a:t>
            </a:r>
            <a:r>
              <a:rPr lang="cs-CZ" dirty="0" err="1" smtClean="0"/>
              <a:t>treatment</a:t>
            </a:r>
            <a:endParaRPr lang="cs-CZ" dirty="0"/>
          </a:p>
          <a:p>
            <a:pPr lvl="1"/>
            <a:r>
              <a:rPr lang="cs-CZ" sz="2400" dirty="0" err="1" smtClean="0"/>
              <a:t>Psychopharmacotherapy</a:t>
            </a:r>
            <a:endParaRPr lang="cs-CZ" sz="2400" dirty="0" smtClean="0"/>
          </a:p>
          <a:p>
            <a:pPr lvl="1"/>
            <a:r>
              <a:rPr lang="cs-CZ" sz="2400" dirty="0" err="1" smtClean="0"/>
              <a:t>Electroconvulsive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r>
              <a:rPr lang="cs-CZ" sz="2400" dirty="0" smtClean="0"/>
              <a:t> (ECT)</a:t>
            </a:r>
          </a:p>
          <a:p>
            <a:pPr lvl="1"/>
            <a:r>
              <a:rPr lang="cs-CZ" sz="2400" dirty="0" err="1" smtClean="0"/>
              <a:t>Repetitive</a:t>
            </a:r>
            <a:r>
              <a:rPr lang="cs-CZ" sz="2400" dirty="0" smtClean="0"/>
              <a:t> </a:t>
            </a:r>
            <a:r>
              <a:rPr lang="cs-CZ" sz="2400" dirty="0" err="1"/>
              <a:t>Transcranial</a:t>
            </a:r>
            <a:r>
              <a:rPr lang="cs-CZ" sz="2400" dirty="0"/>
              <a:t> </a:t>
            </a:r>
            <a:r>
              <a:rPr lang="cs-CZ" sz="2400" dirty="0" err="1"/>
              <a:t>Magnetic</a:t>
            </a:r>
            <a:r>
              <a:rPr lang="cs-CZ" sz="2400" dirty="0"/>
              <a:t> </a:t>
            </a:r>
            <a:r>
              <a:rPr lang="cs-CZ" sz="2400" dirty="0" err="1" smtClean="0"/>
              <a:t>Stimulation</a:t>
            </a:r>
            <a:r>
              <a:rPr lang="cs-CZ" sz="2400" dirty="0" smtClean="0"/>
              <a:t>  (</a:t>
            </a:r>
            <a:r>
              <a:rPr lang="cs-CZ" sz="2400" dirty="0" err="1" smtClean="0"/>
              <a:t>rTMS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/>
              <a:t>B</a:t>
            </a:r>
            <a:r>
              <a:rPr lang="cs-CZ" sz="2400" dirty="0" smtClean="0"/>
              <a:t>rain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DBS)</a:t>
            </a:r>
          </a:p>
          <a:p>
            <a:pPr lvl="1"/>
            <a:r>
              <a:rPr lang="cs-CZ" sz="2400" dirty="0"/>
              <a:t>Vagus </a:t>
            </a:r>
            <a:r>
              <a:rPr lang="cs-CZ" sz="2400" dirty="0" smtClean="0"/>
              <a:t>Nerve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endParaRPr lang="cs-CZ" sz="2400" dirty="0" smtClean="0"/>
          </a:p>
          <a:p>
            <a:pPr lvl="1"/>
            <a:r>
              <a:rPr lang="cs-CZ" sz="2400" dirty="0" err="1" smtClean="0"/>
              <a:t>Light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endParaRPr lang="cs-CZ" sz="2400" dirty="0"/>
          </a:p>
          <a:p>
            <a:endParaRPr lang="cs-CZ" dirty="0" smtClean="0"/>
          </a:p>
          <a:p>
            <a:r>
              <a:rPr lang="cs-CZ" b="1" dirty="0" smtClean="0"/>
              <a:t>B. PSYCHOSOCIAL </a:t>
            </a:r>
            <a:r>
              <a:rPr lang="cs-CZ" dirty="0" err="1" smtClean="0"/>
              <a:t>treatment</a:t>
            </a:r>
            <a:endParaRPr lang="cs-CZ" dirty="0" smtClean="0"/>
          </a:p>
          <a:p>
            <a:pPr lvl="1"/>
            <a:r>
              <a:rPr lang="cs-CZ" sz="2400" dirty="0" err="1" smtClean="0"/>
              <a:t>Psychotherapy</a:t>
            </a:r>
            <a:endParaRPr lang="cs-CZ" sz="2400" dirty="0"/>
          </a:p>
          <a:p>
            <a:pPr lvl="1"/>
            <a:r>
              <a:rPr lang="cs-CZ" sz="2400" dirty="0" err="1"/>
              <a:t>P</a:t>
            </a:r>
            <a:r>
              <a:rPr lang="cs-CZ" sz="2400" dirty="0" err="1" smtClean="0"/>
              <a:t>sychiatric</a:t>
            </a:r>
            <a:r>
              <a:rPr lang="cs-CZ" sz="2400" dirty="0" smtClean="0"/>
              <a:t> </a:t>
            </a:r>
            <a:r>
              <a:rPr lang="cs-CZ" sz="2400" dirty="0" err="1" smtClean="0"/>
              <a:t>rehabilitation</a:t>
            </a:r>
            <a:endParaRPr lang="cs-CZ" sz="2400" dirty="0"/>
          </a:p>
          <a:p>
            <a:pPr lvl="1"/>
            <a:r>
              <a:rPr lang="cs-CZ" sz="2400" dirty="0" err="1"/>
              <a:t>O</a:t>
            </a:r>
            <a:r>
              <a:rPr lang="cs-CZ" sz="2400" dirty="0" err="1" smtClean="0"/>
              <a:t>ther</a:t>
            </a:r>
            <a:r>
              <a:rPr lang="cs-CZ" sz="2400" dirty="0" smtClean="0"/>
              <a:t> (music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art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</a:t>
            </a:r>
            <a:r>
              <a:rPr lang="cs-CZ" sz="2400" dirty="0" err="1" smtClean="0"/>
              <a:t>ergotherapy</a:t>
            </a:r>
            <a:r>
              <a:rPr lang="cs-CZ" sz="2400" dirty="0" smtClean="0"/>
              <a:t>…)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2378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Psychiatry</a:t>
            </a: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r>
              <a:rPr lang="cs-CZ" b="1" dirty="0" err="1" smtClean="0"/>
              <a:t>Electroconvulsive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procedure, </a:t>
            </a:r>
            <a:r>
              <a:rPr lang="en-US" dirty="0" smtClean="0"/>
              <a:t>in </a:t>
            </a:r>
            <a:r>
              <a:rPr lang="en-US" dirty="0"/>
              <a:t>which small electric currents are passed through the brain, intentionally triggering a brief </a:t>
            </a:r>
            <a:r>
              <a:rPr lang="en-US" dirty="0" smtClean="0"/>
              <a:t>seizure</a:t>
            </a:r>
            <a:endParaRPr lang="cs-CZ" dirty="0" smtClean="0"/>
          </a:p>
          <a:p>
            <a:r>
              <a:rPr lang="en-US" dirty="0"/>
              <a:t>ECT seems to cause changes in brain chemistry that can quickly reverse symptoms of certain mental </a:t>
            </a:r>
            <a:r>
              <a:rPr lang="en-US" dirty="0" smtClean="0"/>
              <a:t>illnesses</a:t>
            </a:r>
            <a:endParaRPr lang="cs-CZ" dirty="0" smtClean="0"/>
          </a:p>
          <a:p>
            <a:r>
              <a:rPr lang="en-US" dirty="0"/>
              <a:t>when other treatments are unsuccessful 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ECT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ＭＳ Ｐゴシック" pitchFamily="-84" charset="-128"/>
              </a:rPr>
              <a:t>General guidelines for antidepressant use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23652"/>
            <a:ext cx="7704856" cy="41296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pitchFamily="-84" charset="-128"/>
              </a:rPr>
              <a:t>Antidepressant efficacy is </a:t>
            </a:r>
            <a:r>
              <a:rPr lang="cs-CZ" dirty="0" smtClean="0">
                <a:ea typeface="ＭＳ Ｐゴシック" pitchFamily="-84" charset="-128"/>
              </a:rPr>
              <a:t>very </a:t>
            </a:r>
            <a:r>
              <a:rPr lang="en-US" dirty="0" smtClean="0">
                <a:ea typeface="ＭＳ Ｐゴシック" pitchFamily="-84" charset="-128"/>
              </a:rPr>
              <a:t>similar </a:t>
            </a:r>
            <a:r>
              <a:rPr lang="en-US" dirty="0">
                <a:ea typeface="ＭＳ Ｐゴシック" pitchFamily="-84" charset="-128"/>
              </a:rPr>
              <a:t>so selection is based on past history of a response, side effect profile and coexisting medical conditions.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pitchFamily="-84" charset="-128"/>
              </a:rPr>
              <a:t>There is a delay typically of </a:t>
            </a:r>
            <a:r>
              <a:rPr lang="cs-CZ" dirty="0" smtClean="0">
                <a:ea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</a:rPr>
              <a:t>-</a:t>
            </a:r>
            <a:r>
              <a:rPr lang="cs-CZ" dirty="0" smtClean="0">
                <a:ea typeface="ＭＳ Ｐゴシック" pitchFamily="-84" charset="-128"/>
              </a:rPr>
              <a:t>4</a:t>
            </a:r>
            <a:r>
              <a:rPr lang="en-US" dirty="0" smtClean="0"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weeks after a therapeutic dose is achieved before symptoms improve.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pitchFamily="-84" charset="-128"/>
              </a:rPr>
              <a:t>If no improvement is seen after a trial of adequate </a:t>
            </a:r>
            <a:r>
              <a:rPr lang="en-US" dirty="0" smtClean="0">
                <a:ea typeface="ＭＳ Ｐゴシック" pitchFamily="-84" charset="-128"/>
              </a:rPr>
              <a:t>length </a:t>
            </a:r>
            <a:r>
              <a:rPr lang="en-US" dirty="0">
                <a:ea typeface="ＭＳ Ｐゴシック" pitchFamily="-84" charset="-128"/>
              </a:rPr>
              <a:t>and adequate dose, either switch to another antidepressant or augment with another agent.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16016" y="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Antidepressants</a:t>
            </a:r>
            <a:endParaRPr lang="cs-CZ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r>
              <a:rPr lang="cs-CZ" b="1" dirty="0" err="1"/>
              <a:t>Electroconvulsive</a:t>
            </a:r>
            <a:r>
              <a:rPr lang="cs-CZ" b="1" dirty="0"/>
              <a:t> </a:t>
            </a:r>
            <a:r>
              <a:rPr lang="cs-CZ" b="1" dirty="0" err="1"/>
              <a:t>therapy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i</a:t>
            </a:r>
            <a:r>
              <a:rPr lang="cs-CZ" dirty="0" err="1" smtClean="0"/>
              <a:t>nformed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signitured</a:t>
            </a:r>
            <a:endParaRPr lang="cs-CZ" dirty="0" smtClean="0"/>
          </a:p>
          <a:p>
            <a:r>
              <a:rPr lang="en-US" dirty="0" smtClean="0"/>
              <a:t>ECT </a:t>
            </a:r>
            <a:r>
              <a:rPr lang="en-US" dirty="0"/>
              <a:t>is administered under anesthetic with a muscle </a:t>
            </a:r>
            <a:r>
              <a:rPr lang="en-US" dirty="0" smtClean="0"/>
              <a:t>relaxant</a:t>
            </a:r>
            <a:endParaRPr lang="cs-CZ" dirty="0" smtClean="0"/>
          </a:p>
          <a:p>
            <a:r>
              <a:rPr lang="cs-CZ" dirty="0" smtClean="0"/>
              <a:t>ECT</a:t>
            </a:r>
            <a:r>
              <a:rPr lang="en-US" dirty="0"/>
              <a:t> can differ in its application in three ways: electrode placement, frequency of treatments, and the electrical waveform of the stimulus. 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cs-CZ" dirty="0" err="1" smtClean="0"/>
              <a:t>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: </a:t>
            </a:r>
            <a:r>
              <a:rPr lang="cs-CZ" dirty="0" err="1" smtClean="0"/>
              <a:t>confusion</a:t>
            </a:r>
            <a:r>
              <a:rPr lang="cs-CZ" dirty="0" smtClean="0"/>
              <a:t> and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endParaRPr lang="cs-CZ" dirty="0"/>
          </a:p>
          <a:p>
            <a:r>
              <a:rPr lang="cs-CZ" dirty="0" err="1"/>
              <a:t>m</a:t>
            </a:r>
            <a:r>
              <a:rPr lang="cs-CZ" dirty="0" err="1" smtClean="0"/>
              <a:t>ain</a:t>
            </a:r>
            <a:r>
              <a:rPr lang="cs-CZ" dirty="0" smtClean="0"/>
              <a:t> </a:t>
            </a:r>
            <a:r>
              <a:rPr lang="cs-CZ" dirty="0" err="1" smtClean="0"/>
              <a:t>indications</a:t>
            </a:r>
            <a:r>
              <a:rPr lang="cs-CZ" dirty="0" smtClean="0"/>
              <a:t>: major </a:t>
            </a:r>
            <a:r>
              <a:rPr lang="cs-CZ" dirty="0" err="1"/>
              <a:t>depressive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, </a:t>
            </a:r>
            <a:r>
              <a:rPr lang="cs-CZ" dirty="0" err="1"/>
              <a:t>mania</a:t>
            </a:r>
            <a:r>
              <a:rPr lang="cs-CZ" dirty="0"/>
              <a:t>, and </a:t>
            </a:r>
            <a:r>
              <a:rPr lang="cs-CZ" dirty="0" err="1" smtClean="0"/>
              <a:t>catatonia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88680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CAF278">
                    <a:lumMod val="75000"/>
                  </a:srgbClr>
                </a:solidFill>
              </a:rPr>
              <a:t>ECT</a:t>
            </a:r>
            <a:endParaRPr lang="en-US" sz="2400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 </a:t>
            </a:r>
            <a:br>
              <a:rPr lang="cs-CZ" b="1" dirty="0"/>
            </a:br>
            <a:r>
              <a:rPr lang="cs-CZ" b="1" dirty="0" err="1" smtClean="0"/>
              <a:t>Repetitive</a:t>
            </a:r>
            <a:r>
              <a:rPr lang="cs-CZ" b="1" dirty="0" smtClean="0"/>
              <a:t> </a:t>
            </a:r>
            <a:r>
              <a:rPr lang="cs-CZ" b="1" dirty="0" err="1" smtClean="0"/>
              <a:t>transcranial</a:t>
            </a:r>
            <a:r>
              <a:rPr lang="cs-CZ" b="1" dirty="0" smtClean="0"/>
              <a:t> </a:t>
            </a:r>
            <a:r>
              <a:rPr lang="cs-CZ" b="1" dirty="0" err="1" smtClean="0"/>
              <a:t>magnetic</a:t>
            </a:r>
            <a:r>
              <a:rPr lang="cs-CZ" b="1" dirty="0" smtClean="0"/>
              <a:t> </a:t>
            </a:r>
            <a:r>
              <a:rPr lang="cs-CZ" b="1" dirty="0" err="1" smtClean="0"/>
              <a:t>stimulation</a:t>
            </a:r>
            <a:r>
              <a:rPr lang="cs-CZ" b="1" dirty="0" smtClean="0"/>
              <a:t> (</a:t>
            </a:r>
            <a:r>
              <a:rPr lang="cs-CZ" b="1" dirty="0" err="1" smtClean="0"/>
              <a:t>rTMS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42016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magnetic method used to stimulate small regions of the </a:t>
            </a:r>
            <a:r>
              <a:rPr lang="en-US" dirty="0" smtClean="0"/>
              <a:t>brain</a:t>
            </a:r>
            <a:endParaRPr lang="cs-CZ" dirty="0" smtClean="0"/>
          </a:p>
          <a:p>
            <a:r>
              <a:rPr lang="en-US" dirty="0"/>
              <a:t> a magnetic field generator, or "coil", is placed near the head </a:t>
            </a:r>
            <a:endParaRPr lang="cs-CZ" dirty="0" smtClean="0"/>
          </a:p>
          <a:p>
            <a:r>
              <a:rPr lang="cs-CZ" dirty="0"/>
              <a:t>T</a:t>
            </a:r>
            <a:r>
              <a:rPr lang="en-US" dirty="0" smtClean="0"/>
              <a:t>he </a:t>
            </a:r>
            <a:r>
              <a:rPr lang="en-US" dirty="0"/>
              <a:t>coil produces small electric currents in the region of the brain just under the coil via electromagnetic induction. The coil is connected to a pulse generator, or stimulator, </a:t>
            </a:r>
            <a:r>
              <a:rPr lang="cs-CZ" dirty="0" smtClean="0"/>
              <a:t>                    </a:t>
            </a:r>
            <a:r>
              <a:rPr lang="en-US" dirty="0" smtClean="0"/>
              <a:t>that </a:t>
            </a:r>
            <a:r>
              <a:rPr lang="en-US" dirty="0"/>
              <a:t>delivers electric current to the coil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Indication</a:t>
            </a:r>
            <a:r>
              <a:rPr lang="cs-CZ" dirty="0" smtClean="0"/>
              <a:t>: major </a:t>
            </a:r>
            <a:r>
              <a:rPr lang="cs-CZ" dirty="0" err="1" smtClean="0"/>
              <a:t>depressive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r>
              <a:rPr lang="cs-CZ" dirty="0" smtClean="0"/>
              <a:t>,           negative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schizophrenia</a:t>
            </a:r>
            <a:r>
              <a:rPr lang="cs-CZ" dirty="0" smtClean="0"/>
              <a:t>,        auditory </a:t>
            </a:r>
            <a:r>
              <a:rPr lang="cs-CZ" dirty="0" err="1" smtClean="0"/>
              <a:t>hallucinations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: </a:t>
            </a:r>
            <a:r>
              <a:rPr lang="cs-CZ" dirty="0" err="1" smtClean="0"/>
              <a:t>epileptiform</a:t>
            </a:r>
            <a:r>
              <a:rPr lang="cs-CZ" dirty="0" smtClean="0"/>
              <a:t> </a:t>
            </a:r>
            <a:r>
              <a:rPr lang="cs-CZ" dirty="0" err="1" smtClean="0"/>
              <a:t>paroxysm</a:t>
            </a:r>
            <a:r>
              <a:rPr lang="cs-CZ" dirty="0" smtClean="0"/>
              <a:t>, </a:t>
            </a: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/>
              <a:t>headaches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47" y="4448684"/>
            <a:ext cx="2667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2">
                    <a:lumMod val="75000"/>
                  </a:schemeClr>
                </a:solidFill>
              </a:rPr>
              <a:t>rTMS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 err="1"/>
              <a:t>Deep</a:t>
            </a:r>
            <a:r>
              <a:rPr lang="cs-CZ" b="1" dirty="0"/>
              <a:t> brain </a:t>
            </a:r>
            <a:r>
              <a:rPr lang="cs-CZ" b="1" dirty="0" err="1"/>
              <a:t>stimulation</a:t>
            </a:r>
            <a:r>
              <a:rPr lang="cs-CZ" b="1" dirty="0"/>
              <a:t> (DBS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059813"/>
          </a:xfrm>
        </p:spPr>
        <p:txBody>
          <a:bodyPr>
            <a:normAutofit/>
          </a:bodyPr>
          <a:lstStyle/>
          <a:p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neurosurgical</a:t>
            </a:r>
            <a:r>
              <a:rPr lang="cs-CZ" dirty="0"/>
              <a:t> </a:t>
            </a:r>
            <a:r>
              <a:rPr lang="cs-CZ" dirty="0" err="1" smtClean="0"/>
              <a:t>procedure</a:t>
            </a:r>
            <a:endParaRPr lang="cs-CZ" dirty="0" smtClean="0"/>
          </a:p>
          <a:p>
            <a:r>
              <a:rPr lang="en-US" dirty="0"/>
              <a:t>involving the implantation of a medical device called a </a:t>
            </a:r>
            <a:r>
              <a:rPr lang="en-US" dirty="0" err="1"/>
              <a:t>neurostimulator</a:t>
            </a:r>
            <a:r>
              <a:rPr lang="en-US" dirty="0"/>
              <a:t> (sometimes referred to as a 'brain pacemaker'), which sends electrical impulses, through implanted electrodes, to specific targets in the brain (brain nuclei) for the treatment of movement and neuropsychiatric </a:t>
            </a:r>
            <a:r>
              <a:rPr lang="cs-CZ" dirty="0" smtClean="0"/>
              <a:t>                     </a:t>
            </a:r>
            <a:r>
              <a:rPr lang="en-US" dirty="0" smtClean="0"/>
              <a:t>disorders</a:t>
            </a:r>
            <a:r>
              <a:rPr lang="cs-CZ" dirty="0" smtClean="0"/>
              <a:t> (major </a:t>
            </a:r>
            <a:r>
              <a:rPr lang="cs-CZ" dirty="0" err="1" smtClean="0"/>
              <a:t>depression</a:t>
            </a:r>
            <a:r>
              <a:rPr lang="cs-CZ" dirty="0" smtClean="0"/>
              <a:t>, OCD)</a:t>
            </a:r>
          </a:p>
          <a:p>
            <a:r>
              <a:rPr lang="en-US" dirty="0"/>
              <a:t>has been used in a small number </a:t>
            </a:r>
            <a:r>
              <a:rPr lang="cs-CZ" dirty="0"/>
              <a:t> </a:t>
            </a:r>
            <a:r>
              <a:rPr lang="cs-CZ" dirty="0" smtClean="0"/>
              <a:t>                    </a:t>
            </a:r>
            <a:r>
              <a:rPr lang="en-US" dirty="0" smtClean="0"/>
              <a:t>of </a:t>
            </a:r>
            <a:r>
              <a:rPr lang="en-US" dirty="0"/>
              <a:t>clinical trials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67175"/>
            <a:ext cx="2667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64" y="5259504"/>
            <a:ext cx="2195736" cy="15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09160" y="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DBS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77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Vagus nerve </a:t>
            </a:r>
            <a:r>
              <a:rPr lang="cs-CZ" b="1" dirty="0" err="1"/>
              <a:t>stimulation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7281257" cy="4059813"/>
          </a:xfrm>
        </p:spPr>
        <p:txBody>
          <a:bodyPr>
            <a:normAutofit/>
          </a:bodyPr>
          <a:lstStyle/>
          <a:p>
            <a:r>
              <a:rPr lang="en-US" dirty="0"/>
              <a:t>is a medical treatment that involves delivering electrical impulses to the </a:t>
            </a:r>
            <a:r>
              <a:rPr lang="en-US" dirty="0" err="1"/>
              <a:t>vagus</a:t>
            </a:r>
            <a:r>
              <a:rPr lang="en-US" dirty="0"/>
              <a:t> nerve. It is used as an adjunctive treatment for certain types of intractable epilepsy and treatment-resistant depression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the device sends electrical </a:t>
            </a:r>
            <a:r>
              <a:rPr lang="cs-CZ" dirty="0" smtClean="0"/>
              <a:t>                      </a:t>
            </a:r>
            <a:r>
              <a:rPr lang="en-US" dirty="0" smtClean="0"/>
              <a:t>signals </a:t>
            </a:r>
            <a:r>
              <a:rPr lang="en-US" dirty="0"/>
              <a:t>along the </a:t>
            </a:r>
            <a:r>
              <a:rPr lang="en-US" dirty="0" err="1"/>
              <a:t>vagus</a:t>
            </a:r>
            <a:r>
              <a:rPr lang="en-US" dirty="0"/>
              <a:t> nerve </a:t>
            </a:r>
            <a:r>
              <a:rPr lang="cs-CZ" dirty="0" smtClean="0"/>
              <a:t>                        </a:t>
            </a:r>
            <a:r>
              <a:rPr lang="en-US" dirty="0" smtClean="0"/>
              <a:t>to </a:t>
            </a:r>
            <a:r>
              <a:rPr lang="cs-CZ" dirty="0" err="1" smtClean="0"/>
              <a:t>the</a:t>
            </a:r>
            <a:r>
              <a:rPr lang="cs-CZ" smtClean="0"/>
              <a:t> </a:t>
            </a:r>
            <a:r>
              <a:rPr lang="en-US" smtClean="0"/>
              <a:t>brainstem</a:t>
            </a:r>
            <a:r>
              <a:rPr lang="en-US" dirty="0"/>
              <a:t>, which then </a:t>
            </a:r>
            <a:r>
              <a:rPr lang="cs-CZ" dirty="0" smtClean="0"/>
              <a:t>                  </a:t>
            </a:r>
            <a:r>
              <a:rPr lang="en-US" dirty="0" smtClean="0"/>
              <a:t>sends </a:t>
            </a:r>
            <a:r>
              <a:rPr lang="en-US" dirty="0"/>
              <a:t>signals to certain areas </a:t>
            </a:r>
            <a:r>
              <a:rPr lang="cs-CZ" dirty="0" smtClean="0"/>
              <a:t>                          </a:t>
            </a:r>
            <a:r>
              <a:rPr lang="en-US" dirty="0" smtClean="0"/>
              <a:t>in </a:t>
            </a:r>
            <a:r>
              <a:rPr lang="en-US" dirty="0"/>
              <a:t>your brain.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3717032"/>
            <a:ext cx="3213856" cy="31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>
                    <a:lumMod val="75000"/>
                  </a:schemeClr>
                </a:solidFill>
              </a:rPr>
              <a:t>Vagus nerve </a:t>
            </a:r>
            <a:r>
              <a:rPr lang="cs-CZ" sz="2000" b="1" dirty="0" err="1">
                <a:solidFill>
                  <a:schemeClr val="bg2">
                    <a:lumMod val="75000"/>
                  </a:schemeClr>
                </a:solidFill>
              </a:rPr>
              <a:t>stimulation</a:t>
            </a:r>
            <a:r>
              <a:rPr lang="cs-CZ" sz="20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Light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Therapy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8424936" cy="4620344"/>
          </a:xfrm>
        </p:spPr>
        <p:txBody>
          <a:bodyPr>
            <a:noAutofit/>
          </a:bodyPr>
          <a:lstStyle/>
          <a:p>
            <a:r>
              <a:rPr lang="en-US" sz="2000" dirty="0"/>
              <a:t> involves daily scheduled exposure to bright artificial light </a:t>
            </a:r>
            <a:endParaRPr lang="cs-CZ" sz="2000" dirty="0" smtClean="0"/>
          </a:p>
          <a:p>
            <a:r>
              <a:rPr lang="en-US" sz="2000" dirty="0"/>
              <a:t>During light therapy, you sit or work near a device called a light therapy box. The box gives off bright light that mimics natural outdoor light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r>
              <a:rPr lang="en-US" sz="2000" dirty="0"/>
              <a:t>Light therapy is thought to affect brain chemicals linked to mood and </a:t>
            </a:r>
            <a:r>
              <a:rPr lang="en-US" sz="2000" dirty="0" smtClean="0"/>
              <a:t>sleep</a:t>
            </a:r>
            <a:endParaRPr lang="cs-CZ" sz="2000" dirty="0" smtClean="0"/>
          </a:p>
          <a:p>
            <a:r>
              <a:rPr lang="cs-CZ" sz="2000" dirty="0" err="1" smtClean="0"/>
              <a:t>Biorhythm</a:t>
            </a:r>
            <a:r>
              <a:rPr lang="cs-CZ" sz="2000" dirty="0" smtClean="0"/>
              <a:t> </a:t>
            </a:r>
            <a:r>
              <a:rPr lang="en-US" sz="2000" dirty="0" smtClean="0"/>
              <a:t> </a:t>
            </a:r>
            <a:endParaRPr lang="cs-CZ" sz="2000" dirty="0" smtClean="0"/>
          </a:p>
          <a:p>
            <a:r>
              <a:rPr lang="cs-CZ" sz="2000" dirty="0" err="1" smtClean="0"/>
              <a:t>Indication</a:t>
            </a:r>
            <a:r>
              <a:rPr lang="cs-CZ" sz="2000" dirty="0" smtClean="0"/>
              <a:t>: </a:t>
            </a:r>
            <a:r>
              <a:rPr lang="en-US" sz="2000" dirty="0" smtClean="0"/>
              <a:t>treatment </a:t>
            </a:r>
            <a:r>
              <a:rPr lang="en-US" sz="2000" dirty="0"/>
              <a:t>for SAD (Seasonal Affective </a:t>
            </a:r>
            <a:r>
              <a:rPr lang="en-US" sz="2000" dirty="0" smtClean="0"/>
              <a:t>Disorder)</a:t>
            </a:r>
            <a:r>
              <a:rPr lang="cs-CZ" sz="2000" dirty="0" smtClean="0"/>
              <a:t>, </a:t>
            </a:r>
            <a:r>
              <a:rPr lang="en-US" sz="2000" dirty="0" smtClean="0"/>
              <a:t>other types of depression, sleep disorders and other conditions</a:t>
            </a:r>
            <a:endParaRPr lang="cs-CZ" sz="2000" dirty="0" smtClean="0"/>
          </a:p>
          <a:p>
            <a:r>
              <a:rPr lang="cs-CZ" sz="2000" dirty="0" err="1" smtClean="0"/>
              <a:t>Side</a:t>
            </a:r>
            <a:r>
              <a:rPr lang="cs-CZ" sz="2000" dirty="0" smtClean="0"/>
              <a:t> </a:t>
            </a:r>
            <a:r>
              <a:rPr lang="cs-CZ" sz="2000" dirty="0" err="1" smtClean="0"/>
              <a:t>effects</a:t>
            </a:r>
            <a:r>
              <a:rPr lang="cs-CZ" sz="2000" dirty="0" smtClean="0"/>
              <a:t>: </a:t>
            </a:r>
            <a:r>
              <a:rPr lang="cs-CZ" sz="2000" dirty="0"/>
              <a:t>e</a:t>
            </a:r>
            <a:r>
              <a:rPr lang="en-US" sz="2000" dirty="0" smtClean="0"/>
              <a:t>ye</a:t>
            </a:r>
            <a:r>
              <a:rPr lang="cs-CZ" sz="2000" dirty="0" smtClean="0"/>
              <a:t> </a:t>
            </a:r>
            <a:r>
              <a:rPr lang="en-US" sz="2000" dirty="0" smtClean="0"/>
              <a:t>strain</a:t>
            </a:r>
            <a:r>
              <a:rPr lang="cs-CZ" sz="2000" dirty="0" smtClean="0"/>
              <a:t>, </a:t>
            </a:r>
            <a:r>
              <a:rPr lang="cs-CZ" sz="2000" dirty="0"/>
              <a:t>h</a:t>
            </a:r>
            <a:r>
              <a:rPr lang="en-US" sz="2000" dirty="0" err="1" smtClean="0"/>
              <a:t>eadache</a:t>
            </a:r>
            <a:r>
              <a:rPr lang="cs-CZ" sz="2000" dirty="0" smtClean="0"/>
              <a:t>, </a:t>
            </a:r>
            <a:r>
              <a:rPr lang="cs-CZ" sz="2000" dirty="0"/>
              <a:t>n</a:t>
            </a:r>
            <a:r>
              <a:rPr lang="en-US" sz="2000" dirty="0" err="1" smtClean="0"/>
              <a:t>ausea</a:t>
            </a:r>
            <a:r>
              <a:rPr lang="cs-CZ" sz="2000" dirty="0" smtClean="0"/>
              <a:t>,                      </a:t>
            </a:r>
            <a:r>
              <a:rPr lang="cs-CZ" sz="2000" dirty="0"/>
              <a:t>i</a:t>
            </a:r>
            <a:r>
              <a:rPr lang="en-US" sz="2000" dirty="0" err="1" smtClean="0"/>
              <a:t>rritability</a:t>
            </a:r>
            <a:r>
              <a:rPr lang="en-US" sz="2000" dirty="0" smtClean="0"/>
              <a:t> </a:t>
            </a:r>
            <a:r>
              <a:rPr lang="en-US" sz="2000" dirty="0"/>
              <a:t>or agitation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2">
                    <a:lumMod val="75000"/>
                  </a:schemeClr>
                </a:solidFill>
              </a:rPr>
              <a:t>Light</a:t>
            </a:r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bg2">
                    <a:lumMod val="75000"/>
                  </a:schemeClr>
                </a:solidFill>
              </a:rPr>
              <a:t>Therapy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1166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</a:rPr>
              <a:t> in Psychiatry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Thank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very much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attention</a:t>
            </a:r>
            <a:endParaRPr lang="cs-CZ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Neurobiology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monoamine </a:t>
            </a:r>
            <a:r>
              <a:rPr lang="cs-CZ" dirty="0" err="1" smtClean="0"/>
              <a:t>neurotransmitters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 smtClean="0"/>
          </a:p>
          <a:p>
            <a:r>
              <a:rPr lang="cs-CZ" b="1" dirty="0" err="1" smtClean="0"/>
              <a:t>Increase</a:t>
            </a:r>
            <a:r>
              <a:rPr lang="cs-CZ" dirty="0" smtClean="0"/>
              <a:t> in </a:t>
            </a:r>
            <a:r>
              <a:rPr lang="cs-CZ" dirty="0"/>
              <a:t>monoamine </a:t>
            </a:r>
            <a:r>
              <a:rPr lang="cs-CZ" dirty="0" err="1"/>
              <a:t>neurotransmitters</a:t>
            </a:r>
            <a:r>
              <a:rPr lang="cs-CZ" dirty="0"/>
              <a:t> →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r>
              <a:rPr lang="cs-CZ" dirty="0" smtClean="0"/>
              <a:t>                            </a:t>
            </a:r>
            <a:r>
              <a:rPr lang="cs-CZ" sz="1800" dirty="0" smtClean="0"/>
              <a:t>(</a:t>
            </a:r>
            <a:r>
              <a:rPr lang="cs-CZ" sz="1800" dirty="0"/>
              <a:t>Stahl 1997)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01072" cy="28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CAF278">
                    <a:lumMod val="75000"/>
                  </a:srgbClr>
                </a:solidFill>
              </a:rPr>
              <a:t>1.</a:t>
            </a:r>
            <a:r>
              <a:rPr lang="en-US" sz="2400" b="1" dirty="0">
                <a:solidFill>
                  <a:srgbClr val="CAF278">
                    <a:lumMod val="75000"/>
                  </a:srgbClr>
                </a:solidFill>
              </a:rPr>
              <a:t>Antidepressants</a:t>
            </a:r>
            <a:endParaRPr lang="cs-CZ" sz="2400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Autofit/>
          </a:bodyPr>
          <a:lstStyle/>
          <a:p>
            <a:r>
              <a:rPr lang="en-US" sz="2800" dirty="0"/>
              <a:t>Neurotransmitter Reuptake Inhibition and Binding Affinity to Receptors</a:t>
            </a:r>
            <a:endParaRPr lang="cs-CZ" sz="2800" dirty="0"/>
          </a:p>
        </p:txBody>
      </p:sp>
      <p:pic>
        <p:nvPicPr>
          <p:cNvPr id="4" name="Picture 34" descr="Obrázek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3253650" cy="38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49885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88024" y="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CAF278">
                    <a:lumMod val="75000"/>
                  </a:srgbClr>
                </a:solidFill>
              </a:rPr>
              <a:t>1.</a:t>
            </a:r>
            <a:r>
              <a:rPr lang="en-US" sz="2400" b="1" dirty="0">
                <a:solidFill>
                  <a:srgbClr val="CAF278">
                    <a:lumMod val="75000"/>
                  </a:srgbClr>
                </a:solidFill>
              </a:rPr>
              <a:t>Antidepressants</a:t>
            </a:r>
            <a:endParaRPr lang="cs-CZ" sz="2400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1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84602"/>
              </p:ext>
            </p:extLst>
          </p:nvPr>
        </p:nvGraphicFramePr>
        <p:xfrm>
          <a:off x="0" y="-3"/>
          <a:ext cx="9073011" cy="68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23"/>
                <a:gridCol w="4968552"/>
                <a:gridCol w="2195736"/>
              </a:tblGrid>
              <a:tr h="41189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</a:tr>
              <a:tr h="787796">
                <a:tc>
                  <a:txBody>
                    <a:bodyPr/>
                    <a:lstStyle/>
                    <a:p>
                      <a:r>
                        <a:rPr lang="cs-CZ" dirty="0" smtClean="0"/>
                        <a:t>st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Tricyclics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TCAs</a:t>
                      </a:r>
                      <a:r>
                        <a:rPr lang="cs-CZ" dirty="0" smtClean="0"/>
                        <a:t>) and </a:t>
                      </a:r>
                      <a:r>
                        <a:rPr lang="cs-CZ" dirty="0" err="1" smtClean="0"/>
                        <a:t>tetracyclics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TeCAs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amitriptyline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clomipramine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891">
                <a:tc>
                  <a:txBody>
                    <a:bodyPr/>
                    <a:lstStyle/>
                    <a:p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viloxazine</a:t>
                      </a:r>
                      <a:endParaRPr lang="cs-CZ" i="1" dirty="0" smtClean="0"/>
                    </a:p>
                  </a:txBody>
                  <a:tcPr/>
                </a:tc>
              </a:tr>
              <a:tr h="1015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SSRI</a:t>
                      </a:r>
                    </a:p>
                    <a:p>
                      <a:r>
                        <a:rPr lang="cs-CZ" b="1" dirty="0" smtClean="0"/>
                        <a:t>(</a:t>
                      </a:r>
                      <a:r>
                        <a:rPr lang="en-US" sz="1800" b="1" dirty="0" smtClean="0">
                          <a:ea typeface="ＭＳ Ｐゴシック" pitchFamily="-84" charset="-128"/>
                        </a:rPr>
                        <a:t>Selective Serotonin Reuptake Inhibitors </a:t>
                      </a:r>
                      <a:r>
                        <a:rPr lang="cs-CZ" sz="1800" b="1" dirty="0" smtClean="0">
                          <a:ea typeface="ＭＳ Ｐゴシック" pitchFamily="-84" charset="-128"/>
                        </a:rPr>
                        <a:t>)</a:t>
                      </a:r>
                      <a:endParaRPr lang="cs-C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escitalopram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sertralin</a:t>
                      </a:r>
                      <a:endParaRPr lang="cs-CZ" i="1" dirty="0" smtClean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SARI (</a:t>
                      </a:r>
                      <a:r>
                        <a:rPr lang="en-US" dirty="0" smtClean="0"/>
                        <a:t>Serotonin antagonist and reuptake inhibitor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trazodon</a:t>
                      </a:r>
                      <a:endParaRPr lang="cs-CZ" i="1" dirty="0" smtClean="0"/>
                    </a:p>
                    <a:p>
                      <a:endParaRPr lang="cs-CZ" i="1" dirty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NRI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(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Nor-Adrenaline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Reuptake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reboxetin</a:t>
                      </a:r>
                      <a:endParaRPr lang="cs-CZ" i="1" dirty="0" smtClean="0"/>
                    </a:p>
                    <a:p>
                      <a:endParaRPr lang="cs-CZ" i="1" dirty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4th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SNRI (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Serotonin/Norepinephrine reuptake inhibitors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venlafaxine</a:t>
                      </a:r>
                      <a:r>
                        <a:rPr lang="cs-CZ" i="1" dirty="0" smtClean="0"/>
                        <a:t> </a:t>
                      </a:r>
                    </a:p>
                    <a:p>
                      <a:r>
                        <a:rPr lang="cs-CZ" i="1" dirty="0" err="1" smtClean="0"/>
                        <a:t>milnacipran</a:t>
                      </a:r>
                      <a:endParaRPr lang="cs-CZ" i="1" dirty="0" smtClean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DNRI (Dopamine/</a:t>
                      </a:r>
                      <a:r>
                        <a:rPr lang="cs-CZ" dirty="0" err="1" smtClean="0"/>
                        <a:t>Norepinephrine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reuptake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inhibitors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bupropione</a:t>
                      </a:r>
                      <a:endParaRPr lang="cs-CZ" i="1" dirty="0" smtClean="0"/>
                    </a:p>
                    <a:p>
                      <a:endParaRPr lang="cs-CZ" i="1" dirty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Other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Blockators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 </a:t>
                      </a:r>
                      <a:r>
                        <a:rPr lang="el-GR" dirty="0" smtClean="0">
                          <a:latin typeface="Calibri"/>
                        </a:rPr>
                        <a:t>α</a:t>
                      </a:r>
                      <a:r>
                        <a:rPr lang="cs-CZ" dirty="0" smtClean="0"/>
                        <a:t>2</a:t>
                      </a:r>
                      <a:r>
                        <a:rPr lang="cs-CZ" baseline="0" dirty="0" smtClean="0"/>
                        <a:t> -</a:t>
                      </a:r>
                      <a:r>
                        <a:rPr lang="cs-CZ" dirty="0" err="1" smtClean="0"/>
                        <a:t>adrenoceptors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mirtazapin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mianserin</a:t>
                      </a:r>
                      <a:endParaRPr lang="cs-CZ" i="1" dirty="0" smtClean="0"/>
                    </a:p>
                  </a:txBody>
                  <a:tcPr/>
                </a:tc>
              </a:tr>
              <a:tr h="67612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a typeface="ＭＳ Ｐゴシック" pitchFamily="-84" charset="-128"/>
                        </a:rPr>
                        <a:t>(MAOIs)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Monoamine Oxidase Inhibitors 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moclobemide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selegiline</a:t>
                      </a:r>
                      <a:endParaRPr lang="cs-CZ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50118"/>
              </p:ext>
            </p:extLst>
          </p:nvPr>
        </p:nvGraphicFramePr>
        <p:xfrm>
          <a:off x="1" y="-182880"/>
          <a:ext cx="9143999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00491"/>
                <a:gridCol w="2152367"/>
                <a:gridCol w="2008876"/>
                <a:gridCol w="1790585"/>
              </a:tblGrid>
              <a:tr h="91234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Examples</a:t>
                      </a:r>
                      <a:endParaRPr lang="cs-CZ" dirty="0"/>
                    </a:p>
                  </a:txBody>
                  <a:tcPr/>
                </a:tc>
              </a:tr>
              <a:tr h="6054472">
                <a:tc>
                  <a:txBody>
                    <a:bodyPr/>
                    <a:lstStyle/>
                    <a:p>
                      <a:r>
                        <a:rPr lang="cs-CZ" dirty="0" smtClean="0"/>
                        <a:t>1st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Tricyclics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TCAs</a:t>
                      </a:r>
                      <a:r>
                        <a:rPr lang="cs-CZ" dirty="0" smtClean="0"/>
                        <a:t>) and </a:t>
                      </a:r>
                      <a:r>
                        <a:rPr lang="cs-CZ" dirty="0" err="1" smtClean="0"/>
                        <a:t>tetracyclics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TeCAs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en-US" dirty="0" smtClean="0"/>
                        <a:t>Inhibition of Serotonin and/or Norepinephrine </a:t>
                      </a:r>
                      <a:r>
                        <a:rPr lang="cs-CZ" dirty="0" smtClean="0"/>
                        <a:t>r</a:t>
                      </a:r>
                      <a:r>
                        <a:rPr lang="en-US" dirty="0" err="1" smtClean="0"/>
                        <a:t>euptake</a:t>
                      </a:r>
                      <a:r>
                        <a:rPr lang="en-US" dirty="0" smtClean="0"/>
                        <a:t> </a:t>
                      </a:r>
                      <a:r>
                        <a:rPr lang="cs-CZ" dirty="0" smtClean="0"/>
                        <a:t>f</a:t>
                      </a:r>
                      <a:r>
                        <a:rPr lang="en-US" dirty="0" err="1" smtClean="0"/>
                        <a:t>ollowed</a:t>
                      </a:r>
                      <a:r>
                        <a:rPr lang="en-US" dirty="0" smtClean="0"/>
                        <a:t> by </a:t>
                      </a:r>
                      <a:r>
                        <a:rPr lang="cs-CZ" dirty="0" smtClean="0"/>
                        <a:t>i</a:t>
                      </a:r>
                      <a:r>
                        <a:rPr lang="en-US" dirty="0" err="1" smtClean="0"/>
                        <a:t>ncrease</a:t>
                      </a:r>
                      <a:r>
                        <a:rPr lang="en-US" dirty="0" smtClean="0"/>
                        <a:t> of their </a:t>
                      </a:r>
                      <a:r>
                        <a:rPr lang="cs-CZ" dirty="0" smtClean="0"/>
                        <a:t>c</a:t>
                      </a:r>
                      <a:r>
                        <a:rPr lang="en-US" dirty="0" err="1" smtClean="0"/>
                        <a:t>oncentrations</a:t>
                      </a:r>
                      <a:r>
                        <a:rPr lang="en-US" dirty="0" smtClean="0"/>
                        <a:t> in </a:t>
                      </a:r>
                      <a:r>
                        <a:rPr lang="cs-CZ" dirty="0" smtClean="0">
                          <a:latin typeface="+mn-lt"/>
                        </a:rPr>
                        <a:t>s</a:t>
                      </a:r>
                      <a:r>
                        <a:rPr lang="en-US" dirty="0" err="1" smtClean="0">
                          <a:latin typeface="+mn-lt"/>
                        </a:rPr>
                        <a:t>ynaptic</a:t>
                      </a:r>
                      <a:r>
                        <a:rPr lang="en-US" dirty="0" smtClean="0">
                          <a:latin typeface="+mn-lt"/>
                        </a:rPr>
                        <a:t> </a:t>
                      </a:r>
                      <a:r>
                        <a:rPr lang="cs-CZ" dirty="0" smtClean="0">
                          <a:latin typeface="+mn-lt"/>
                        </a:rPr>
                        <a:t>c</a:t>
                      </a:r>
                      <a:r>
                        <a:rPr lang="en-US" dirty="0" smtClean="0">
                          <a:latin typeface="+mn-lt"/>
                        </a:rPr>
                        <a:t>left</a:t>
                      </a:r>
                      <a:endParaRPr lang="cs-CZ" dirty="0" smtClean="0">
                        <a:latin typeface="+mn-lt"/>
                      </a:endParaRPr>
                    </a:p>
                    <a:p>
                      <a:r>
                        <a:rPr lang="cs-CZ" dirty="0" smtClean="0">
                          <a:latin typeface="+mn-lt"/>
                        </a:rPr>
                        <a:t>(</a:t>
                      </a:r>
                      <a:r>
                        <a:rPr lang="en-US" sz="1800" dirty="0" smtClean="0">
                          <a:latin typeface="+mn-lt"/>
                          <a:ea typeface="ＭＳ Ｐゴシック" pitchFamily="-84" charset="-128"/>
                        </a:rPr>
                        <a:t>react with other types of receptors →</a:t>
                      </a:r>
                      <a:r>
                        <a:rPr lang="cs-CZ" sz="1800" dirty="0" smtClean="0">
                          <a:latin typeface="+mn-lt"/>
                          <a:ea typeface="ＭＳ Ｐゴシック" pitchFamily="-84" charset="-128"/>
                        </a:rPr>
                        <a:t> more </a:t>
                      </a:r>
                      <a:r>
                        <a:rPr lang="cs-CZ" sz="1800" dirty="0" err="1" smtClean="0">
                          <a:latin typeface="+mn-lt"/>
                          <a:ea typeface="ＭＳ Ｐゴシック" pitchFamily="-84" charset="-128"/>
                        </a:rPr>
                        <a:t>side</a:t>
                      </a:r>
                      <a:r>
                        <a:rPr lang="cs-CZ" sz="1800" dirty="0" smtClean="0">
                          <a:latin typeface="+mn-lt"/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latin typeface="+mn-lt"/>
                          <a:ea typeface="ＭＳ Ｐゴシック" pitchFamily="-84" charset="-128"/>
                        </a:rPr>
                        <a:t>effects</a:t>
                      </a:r>
                      <a:r>
                        <a:rPr lang="cs-CZ" sz="1800" dirty="0" smtClean="0">
                          <a:latin typeface="+mn-lt"/>
                          <a:ea typeface="ＭＳ Ｐゴシック" pitchFamily="-84" charset="-128"/>
                        </a:rPr>
                        <a:t>)</a:t>
                      </a:r>
                      <a:endParaRPr lang="en-US" dirty="0" smtClean="0">
                        <a:latin typeface="+mn-lt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smtClean="0"/>
                        <a:t>Severe </a:t>
                      </a:r>
                      <a:r>
                        <a:rPr lang="cs-CZ" dirty="0" err="1" smtClean="0"/>
                        <a:t>side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effects</a:t>
                      </a:r>
                      <a:r>
                        <a:rPr lang="cs-CZ" baseline="0" dirty="0" smtClean="0"/>
                        <a:t> -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antihistaminic (sedation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weight gain), anticholinergic (dry mouth, constipation, potentially delirium), antiadrenergic (orthostatic hypotension, sexual dysfunction)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dirty="0" smtClean="0">
                          <a:ea typeface="ＭＳ Ｐゴシック" pitchFamily="-84" charset="-128"/>
                        </a:rPr>
                        <a:t>Can cause </a:t>
                      </a:r>
                      <a:r>
                        <a:rPr lang="cs-CZ" dirty="0" err="1" smtClean="0">
                          <a:ea typeface="ＭＳ Ｐゴシック" pitchFamily="-84" charset="-128"/>
                        </a:rPr>
                        <a:t>dangerous</a:t>
                      </a:r>
                      <a:r>
                        <a:rPr lang="cs-CZ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dirty="0" smtClean="0">
                          <a:ea typeface="ＭＳ Ｐゴシック" pitchFamily="-84" charset="-128"/>
                        </a:rPr>
                        <a:t>QT lengthening </a:t>
                      </a:r>
                      <a:endParaRPr lang="cs-CZ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Danger of Intoxication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Many Interactions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amitriptyline</a:t>
                      </a: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nortriptyline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clomipramine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dosulepin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32109"/>
              </p:ext>
            </p:extLst>
          </p:nvPr>
        </p:nvGraphicFramePr>
        <p:xfrm>
          <a:off x="-1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652"/>
                <a:gridCol w="2008333"/>
                <a:gridCol w="2645785"/>
                <a:gridCol w="2070232"/>
              </a:tblGrid>
              <a:tr h="1332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525707">
                <a:tc>
                  <a:txBody>
                    <a:bodyPr/>
                    <a:lstStyle/>
                    <a:p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Norepinephrine Reuptake Inhibition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err="1" smtClean="0"/>
                        <a:t>Less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anticholinergic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side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effects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then</a:t>
                      </a:r>
                      <a:r>
                        <a:rPr lang="cs-CZ" baseline="0" dirty="0" smtClean="0"/>
                        <a:t> 1st </a:t>
                      </a:r>
                      <a:r>
                        <a:rPr lang="cs-CZ" baseline="0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viloxazine</a:t>
                      </a:r>
                      <a:endParaRPr lang="cs-CZ" i="1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1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2900</TotalTime>
  <Words>1893</Words>
  <Application>Microsoft Office PowerPoint</Application>
  <PresentationFormat>Předvádění na obrazovce (4:3)</PresentationFormat>
  <Paragraphs>412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Austin</vt:lpstr>
      <vt:lpstr>   Jitka Hüttlová </vt:lpstr>
      <vt:lpstr>   Treatment in Psychiatry</vt:lpstr>
      <vt:lpstr>Main Psychopharmacological Drugs</vt:lpstr>
      <vt:lpstr>General guidelines for antidepressant use</vt:lpstr>
      <vt:lpstr>Neurobiology</vt:lpstr>
      <vt:lpstr>Neurotransmitter Reuptake Inhibition and Binding Affinity to Receptors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Main Psychopharmacological Drugs</vt:lpstr>
      <vt:lpstr>Mood stabilizers</vt:lpstr>
      <vt:lpstr>Prezentace aplikace PowerPoint</vt:lpstr>
      <vt:lpstr>Main Psychopharmacological Drugs</vt:lpstr>
      <vt:lpstr>Neurobiology</vt:lpstr>
      <vt:lpstr>Neurobiology</vt:lpstr>
      <vt:lpstr>Classification</vt:lpstr>
      <vt:lpstr>A.Typical antipsychotics (1st generation)</vt:lpstr>
      <vt:lpstr>B.Atypical Antipsychotics (2nd generation)</vt:lpstr>
      <vt:lpstr>Adverse effects</vt:lpstr>
      <vt:lpstr>Main Psychopharmacological Drugs</vt:lpstr>
      <vt:lpstr>General information</vt:lpstr>
      <vt:lpstr>Action Profiles of Benzodiazepines</vt:lpstr>
      <vt:lpstr>Examples</vt:lpstr>
      <vt:lpstr>Non-benzodiazepine anxiolytics</vt:lpstr>
      <vt:lpstr>Main Psychopharmacological Drugs</vt:lpstr>
      <vt:lpstr>General information</vt:lpstr>
      <vt:lpstr>Prezentace aplikace PowerPoint</vt:lpstr>
      <vt:lpstr>Main Psychopharmacological Drugs</vt:lpstr>
      <vt:lpstr>General information</vt:lpstr>
      <vt:lpstr>Main Psychopharmacological Drugs</vt:lpstr>
      <vt:lpstr>General information</vt:lpstr>
      <vt:lpstr>Main Psychopharmacological Drugs</vt:lpstr>
      <vt:lpstr>   Treatment in Psychiatry</vt:lpstr>
      <vt:lpstr>   Electroconvulsive therapy</vt:lpstr>
      <vt:lpstr>   Electroconvulsive therapy</vt:lpstr>
      <vt:lpstr>  Repetitive transcranial magnetic stimulation (rTMS)</vt:lpstr>
      <vt:lpstr>  Deep brain stimulation (DBS)</vt:lpstr>
      <vt:lpstr>Vagus nerve stimulation </vt:lpstr>
      <vt:lpstr>Light Therapy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 h</dc:creator>
  <cp:lastModifiedBy>j h</cp:lastModifiedBy>
  <cp:revision>281</cp:revision>
  <cp:lastPrinted>2017-06-03T07:41:24Z</cp:lastPrinted>
  <dcterms:created xsi:type="dcterms:W3CDTF">2017-05-20T22:56:37Z</dcterms:created>
  <dcterms:modified xsi:type="dcterms:W3CDTF">2017-12-04T18:49:00Z</dcterms:modified>
</cp:coreProperties>
</file>