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72" autoAdjust="0"/>
  </p:normalViewPr>
  <p:slideViewPr>
    <p:cSldViewPr>
      <p:cViewPr varScale="1">
        <p:scale>
          <a:sx n="70" d="100"/>
          <a:sy n="70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4E7B95C-EB6E-4D50-AE47-659C14848190}" type="datetimeFigureOut">
              <a:rPr lang="sk-SK" smtClean="0"/>
              <a:pPr/>
              <a:t>30. 3. 2020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34BE62-2BFA-470E-9AC6-BA006A8AF38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thylthioninium_chloride" TargetMode="External"/><Relationship Id="rId3" Type="http://schemas.openxmlformats.org/officeDocument/2006/relationships/hyperlink" Target="http://en.wikipedia.org/wiki/Ferrous" TargetMode="External"/><Relationship Id="rId7" Type="http://schemas.openxmlformats.org/officeDocument/2006/relationships/hyperlink" Target="http://en.wikipedia.org/wiki/Alkyl_nitrit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yanide_poisoning" TargetMode="External"/><Relationship Id="rId5" Type="http://schemas.openxmlformats.org/officeDocument/2006/relationships/hyperlink" Target="http://en.wikipedia.org/wiki/Methemoglobin" TargetMode="External"/><Relationship Id="rId10" Type="http://schemas.openxmlformats.org/officeDocument/2006/relationships/hyperlink" Target="http://en.wikipedia.org/wiki/Rhodanese" TargetMode="External"/><Relationship Id="rId4" Type="http://schemas.openxmlformats.org/officeDocument/2006/relationships/hyperlink" Target="http://en.wikipedia.org/wiki/Ferric" TargetMode="External"/><Relationship Id="rId9" Type="http://schemas.openxmlformats.org/officeDocument/2006/relationships/hyperlink" Target="http://en.wikipedia.org/wiki/Sodium_thiosulfat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thylthioninium_chloride" TargetMode="External"/><Relationship Id="rId3" Type="http://schemas.openxmlformats.org/officeDocument/2006/relationships/hyperlink" Target="http://en.wikipedia.org/wiki/Ferrous" TargetMode="External"/><Relationship Id="rId7" Type="http://schemas.openxmlformats.org/officeDocument/2006/relationships/hyperlink" Target="http://en.wikipedia.org/wiki/Alkyl_nitrit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yanide_poisoning" TargetMode="External"/><Relationship Id="rId5" Type="http://schemas.openxmlformats.org/officeDocument/2006/relationships/hyperlink" Target="http://en.wikipedia.org/wiki/Methemoglobin" TargetMode="External"/><Relationship Id="rId10" Type="http://schemas.openxmlformats.org/officeDocument/2006/relationships/hyperlink" Target="http://en.wikipedia.org/wiki/Rhodanese" TargetMode="External"/><Relationship Id="rId4" Type="http://schemas.openxmlformats.org/officeDocument/2006/relationships/hyperlink" Target="http://en.wikipedia.org/wiki/Ferric" TargetMode="External"/><Relationship Id="rId9" Type="http://schemas.openxmlformats.org/officeDocument/2006/relationships/hyperlink" Target="http://en.wikipedia.org/wiki/Sodium_thiosulfat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metals</a:t>
            </a:r>
            <a:r>
              <a:rPr lang="sk-SK" dirty="0"/>
              <a:t> (</a:t>
            </a:r>
            <a:r>
              <a:rPr lang="sk-SK" dirty="0" err="1"/>
              <a:t>calcium</a:t>
            </a:r>
            <a:r>
              <a:rPr lang="sk-SK" dirty="0"/>
              <a:t>, </a:t>
            </a:r>
            <a:r>
              <a:rPr lang="sk-SK" dirty="0" err="1"/>
              <a:t>iron</a:t>
            </a:r>
            <a:r>
              <a:rPr lang="sk-SK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sz="1300" dirty="0"/>
              <a:t>The nitrites oxidize some of the hemoglobin's iron from the </a:t>
            </a:r>
            <a:r>
              <a:rPr lang="en-US" sz="1300" dirty="0">
                <a:hlinkClick r:id="rId3" tooltip="Ferrous"/>
              </a:rPr>
              <a:t>ferrous</a:t>
            </a:r>
            <a:r>
              <a:rPr lang="en-US" sz="1300" dirty="0"/>
              <a:t> state to the </a:t>
            </a:r>
            <a:r>
              <a:rPr lang="en-US" sz="1300" dirty="0">
                <a:hlinkClick r:id="rId4" tooltip="Ferric"/>
              </a:rPr>
              <a:t>ferric</a:t>
            </a:r>
            <a:r>
              <a:rPr lang="en-US" sz="1300" dirty="0"/>
              <a:t> state, converting the hemoglobin into </a:t>
            </a:r>
            <a:r>
              <a:rPr lang="en-US" sz="1300" dirty="0" err="1">
                <a:hlinkClick r:id="rId5" tooltip="Methemoglobin"/>
              </a:rPr>
              <a:t>methemoglobin</a:t>
            </a:r>
            <a:r>
              <a:rPr lang="en-US" sz="1300" dirty="0" err="1"/>
              <a:t>.Cyanide</a:t>
            </a:r>
            <a:r>
              <a:rPr lang="en-US" sz="1300" dirty="0"/>
              <a:t> binds avidly to </a:t>
            </a:r>
            <a:r>
              <a:rPr lang="en-US" sz="1300" dirty="0" err="1"/>
              <a:t>methemoglobin</a:t>
            </a:r>
            <a:r>
              <a:rPr lang="en-US" sz="1300" dirty="0"/>
              <a:t>, forming </a:t>
            </a:r>
            <a:r>
              <a:rPr lang="en-US" sz="1300" dirty="0" err="1"/>
              <a:t>cyanmethemoglobin</a:t>
            </a:r>
            <a:r>
              <a:rPr lang="en-US" sz="1300" dirty="0"/>
              <a:t>, thus releasing cyanide from </a:t>
            </a:r>
            <a:r>
              <a:rPr lang="en-US" sz="1300" dirty="0" err="1"/>
              <a:t>cytochrome</a:t>
            </a:r>
            <a:r>
              <a:rPr lang="en-US" sz="1300" dirty="0"/>
              <a:t> </a:t>
            </a:r>
            <a:r>
              <a:rPr lang="en-US" sz="1300" dirty="0" err="1"/>
              <a:t>oxidase</a:t>
            </a:r>
            <a:r>
              <a:rPr lang="en-US" sz="1300" dirty="0"/>
              <a:t>.</a:t>
            </a:r>
            <a:r>
              <a:rPr lang="en-US" sz="1300" baseline="30000" dirty="0">
                <a:hlinkClick r:id="rId6"/>
              </a:rPr>
              <a:t>[14]</a:t>
            </a:r>
            <a:r>
              <a:rPr lang="en-US" sz="1300" dirty="0"/>
              <a:t> Treatment with</a:t>
            </a:r>
            <a:r>
              <a:rPr lang="sk-SK" sz="1300" dirty="0"/>
              <a:t> </a:t>
            </a:r>
            <a:r>
              <a:rPr lang="en-US" sz="1300" dirty="0">
                <a:hlinkClick r:id="rId7" tooltip="Alkyl nitrite"/>
              </a:rPr>
              <a:t>nitrites</a:t>
            </a:r>
            <a:r>
              <a:rPr lang="en-US" sz="1300" dirty="0"/>
              <a:t> is not innocuous as </a:t>
            </a:r>
            <a:r>
              <a:rPr lang="en-US" sz="1300" dirty="0" err="1"/>
              <a:t>methemoglobin</a:t>
            </a:r>
            <a:r>
              <a:rPr lang="en-US" sz="1300" dirty="0"/>
              <a:t> cannot carry oxygen, and </a:t>
            </a:r>
            <a:r>
              <a:rPr lang="en-US" sz="1300" dirty="0" err="1"/>
              <a:t>methemoglobinemia</a:t>
            </a:r>
            <a:r>
              <a:rPr lang="en-US" sz="1300" dirty="0"/>
              <a:t> needs to be treated in turn with </a:t>
            </a:r>
            <a:r>
              <a:rPr lang="en-US" sz="1300" dirty="0" err="1">
                <a:hlinkClick r:id="rId8" tooltip="Methylthioninium chloride"/>
              </a:rPr>
              <a:t>methylene</a:t>
            </a:r>
            <a:r>
              <a:rPr lang="en-US" sz="1300" dirty="0">
                <a:hlinkClick r:id="rId8" tooltip="Methylthioninium chloride"/>
              </a:rPr>
              <a:t> blue</a:t>
            </a:r>
            <a:r>
              <a:rPr lang="en-US" sz="1300" dirty="0"/>
              <a:t>.</a:t>
            </a:r>
          </a:p>
          <a:p>
            <a:endParaRPr lang="sk-SK" dirty="0"/>
          </a:p>
          <a:p>
            <a:r>
              <a:rPr lang="en-US" sz="1300" dirty="0"/>
              <a:t>The evidence for </a:t>
            </a:r>
            <a:r>
              <a:rPr lang="en-US" sz="1300" dirty="0">
                <a:hlinkClick r:id="rId9" tooltip="Sodium thiosulfate"/>
              </a:rPr>
              <a:t>sodium </a:t>
            </a:r>
            <a:r>
              <a:rPr lang="en-US" sz="1300" dirty="0" err="1">
                <a:hlinkClick r:id="rId9" tooltip="Sodium thiosulfate"/>
              </a:rPr>
              <a:t>thiosulfate</a:t>
            </a:r>
            <a:r>
              <a:rPr lang="en-US" sz="1300" dirty="0" err="1"/>
              <a:t>'s</a:t>
            </a:r>
            <a:r>
              <a:rPr lang="en-US" sz="1300" dirty="0"/>
              <a:t> use is based on animal studies and case reports: the small quantities of cyanide present in dietary sources and in cigarette smoke are normally metabolized to relatively harmless </a:t>
            </a:r>
            <a:r>
              <a:rPr lang="en-US" sz="1300" dirty="0" err="1"/>
              <a:t>thiocyanate</a:t>
            </a:r>
            <a:r>
              <a:rPr lang="en-US" sz="1300" dirty="0"/>
              <a:t> by the mitochondrial enzyme </a:t>
            </a:r>
            <a:r>
              <a:rPr lang="en-US" sz="1300" dirty="0" err="1">
                <a:hlinkClick r:id="rId10" tooltip="Rhodanese"/>
              </a:rPr>
              <a:t>rhodanese</a:t>
            </a:r>
            <a:r>
              <a:rPr lang="en-US" sz="1300" dirty="0"/>
              <a:t>(</a:t>
            </a:r>
            <a:r>
              <a:rPr lang="en-US" sz="1300" dirty="0" err="1"/>
              <a:t>thiosulfate</a:t>
            </a:r>
            <a:r>
              <a:rPr lang="en-US" sz="1300" dirty="0"/>
              <a:t> cyanide </a:t>
            </a:r>
            <a:r>
              <a:rPr lang="en-US" sz="1300" dirty="0" err="1"/>
              <a:t>sulfurtransferase</a:t>
            </a:r>
            <a:r>
              <a:rPr lang="en-US" sz="1300" dirty="0"/>
              <a:t>), which uses </a:t>
            </a:r>
            <a:r>
              <a:rPr lang="en-US" sz="1300" dirty="0" err="1"/>
              <a:t>thiosulfate</a:t>
            </a:r>
            <a:r>
              <a:rPr lang="en-US" sz="1300" dirty="0"/>
              <a:t> as a substrate. However, this reaction occurs too slowly in the body for </a:t>
            </a:r>
            <a:r>
              <a:rPr lang="en-US" sz="1300" dirty="0" err="1"/>
              <a:t>thiosulfate</a:t>
            </a:r>
            <a:r>
              <a:rPr lang="en-US" sz="1300" dirty="0"/>
              <a:t> to be adequate by itself in acute cyanide poisoning. </a:t>
            </a:r>
            <a:r>
              <a:rPr lang="en-US" sz="1300" dirty="0" err="1"/>
              <a:t>Thiosulfate</a:t>
            </a:r>
            <a:r>
              <a:rPr lang="en-US" sz="1300" dirty="0"/>
              <a:t> must therefore be used in combination with nitrites.</a:t>
            </a:r>
            <a:r>
              <a:rPr lang="en-US" sz="1300" baseline="30000" dirty="0">
                <a:hlinkClick r:id="rId6"/>
              </a:rPr>
              <a:t>[14]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Smell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rotten</a:t>
            </a:r>
            <a:r>
              <a:rPr lang="sk-SK" dirty="0"/>
              <a:t> </a:t>
            </a:r>
            <a:r>
              <a:rPr lang="sk-SK" dirty="0" err="1"/>
              <a:t>eggs</a:t>
            </a:r>
            <a:r>
              <a:rPr lang="sk-SK" dirty="0"/>
              <a:t>.</a:t>
            </a:r>
            <a:r>
              <a:rPr lang="sk-SK" baseline="0" dirty="0"/>
              <a:t>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Lead</a:t>
            </a:r>
            <a:r>
              <a:rPr lang="sk-SK" dirty="0"/>
              <a:t> </a:t>
            </a:r>
            <a:r>
              <a:rPr lang="sk-SK" dirty="0" err="1"/>
              <a:t>blocks</a:t>
            </a:r>
            <a:r>
              <a:rPr lang="sk-SK" dirty="0"/>
              <a:t> </a:t>
            </a:r>
            <a:r>
              <a:rPr lang="sk-SK" dirty="0" err="1"/>
              <a:t>conversion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D-ALA</a:t>
            </a:r>
            <a:r>
              <a:rPr lang="sk-SK" baseline="0" dirty="0"/>
              <a:t> to </a:t>
            </a:r>
            <a:r>
              <a:rPr lang="sk-SK" baseline="0" dirty="0" err="1"/>
              <a:t>protoporfyrinogen</a:t>
            </a:r>
            <a:r>
              <a:rPr lang="sk-SK" baseline="0" dirty="0"/>
              <a:t>  and </a:t>
            </a:r>
            <a:r>
              <a:rPr lang="sk-SK" baseline="0" dirty="0" err="1"/>
              <a:t>incorporation</a:t>
            </a:r>
            <a:r>
              <a:rPr lang="sk-SK" baseline="0" dirty="0"/>
              <a:t> </a:t>
            </a:r>
            <a:r>
              <a:rPr lang="sk-SK" baseline="0" dirty="0" err="1"/>
              <a:t>of</a:t>
            </a:r>
            <a:r>
              <a:rPr lang="sk-SK" baseline="0" dirty="0"/>
              <a:t> </a:t>
            </a:r>
            <a:r>
              <a:rPr lang="sk-SK" baseline="0" dirty="0" err="1"/>
              <a:t>iron</a:t>
            </a:r>
            <a:r>
              <a:rPr lang="sk-SK" baseline="0" dirty="0"/>
              <a:t> </a:t>
            </a:r>
            <a:r>
              <a:rPr lang="sk-SK" baseline="0" dirty="0" err="1"/>
              <a:t>atom</a:t>
            </a:r>
            <a:r>
              <a:rPr lang="sk-SK" baseline="0" dirty="0"/>
              <a:t> to </a:t>
            </a:r>
            <a:r>
              <a:rPr lang="sk-SK" baseline="0" dirty="0" err="1"/>
              <a:t>central</a:t>
            </a:r>
            <a:r>
              <a:rPr lang="sk-SK" baseline="0" dirty="0"/>
              <a:t> </a:t>
            </a:r>
            <a:r>
              <a:rPr lang="sk-SK" baseline="0" dirty="0" err="1"/>
              <a:t>position</a:t>
            </a:r>
            <a:r>
              <a:rPr lang="sk-SK" baseline="0" dirty="0"/>
              <a:t> in </a:t>
            </a:r>
            <a:r>
              <a:rPr lang="sk-SK" baseline="0" dirty="0" err="1"/>
              <a:t>protoporphyrine</a:t>
            </a:r>
            <a:r>
              <a:rPr lang="sk-SK" baseline="0" dirty="0"/>
              <a:t> IX,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results</a:t>
            </a:r>
            <a:r>
              <a:rPr lang="sk-SK" baseline="0" dirty="0"/>
              <a:t> in </a:t>
            </a:r>
            <a:r>
              <a:rPr lang="sk-SK" baseline="0" dirty="0" err="1"/>
              <a:t>lack</a:t>
            </a:r>
            <a:r>
              <a:rPr lang="sk-SK" baseline="0" dirty="0"/>
              <a:t> </a:t>
            </a:r>
            <a:r>
              <a:rPr lang="sk-SK" baseline="0" dirty="0" err="1"/>
              <a:t>of</a:t>
            </a:r>
            <a:r>
              <a:rPr lang="sk-SK" baseline="0" dirty="0"/>
              <a:t> </a:t>
            </a:r>
            <a:r>
              <a:rPr lang="sk-SK" baseline="0" dirty="0" err="1"/>
              <a:t>haem</a:t>
            </a:r>
            <a:r>
              <a:rPr lang="sk-SK" baseline="0" dirty="0"/>
              <a:t> </a:t>
            </a:r>
            <a:r>
              <a:rPr lang="sk-SK" baseline="0" dirty="0" err="1"/>
              <a:t>molecule</a:t>
            </a:r>
            <a:r>
              <a:rPr lang="sk-SK" baseline="0" dirty="0"/>
              <a:t> </a:t>
            </a:r>
            <a:r>
              <a:rPr lang="sk-SK" baseline="0" dirty="0" err="1"/>
              <a:t>formation</a:t>
            </a:r>
            <a:r>
              <a:rPr lang="sk-SK" baseline="0" dirty="0"/>
              <a:t>.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Lead</a:t>
            </a:r>
            <a:r>
              <a:rPr lang="sk-SK" dirty="0"/>
              <a:t> </a:t>
            </a:r>
            <a:r>
              <a:rPr lang="sk-SK" dirty="0" err="1"/>
              <a:t>manifests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toxic</a:t>
            </a:r>
            <a:r>
              <a:rPr lang="sk-SK" dirty="0"/>
              <a:t> </a:t>
            </a:r>
            <a:r>
              <a:rPr lang="sk-SK" dirty="0" err="1"/>
              <a:t>effects</a:t>
            </a:r>
            <a:r>
              <a:rPr lang="sk-SK" dirty="0"/>
              <a:t> maily by</a:t>
            </a:r>
            <a:r>
              <a:rPr lang="sk-SK" baseline="0" dirty="0"/>
              <a:t> </a:t>
            </a:r>
            <a:r>
              <a:rPr lang="sk-SK" baseline="0" dirty="0" err="1"/>
              <a:t>binding</a:t>
            </a:r>
            <a:r>
              <a:rPr lang="sk-SK" baseline="0" dirty="0"/>
              <a:t> to </a:t>
            </a:r>
            <a:r>
              <a:rPr lang="sk-SK" baseline="0" dirty="0" err="1"/>
              <a:t>sulfhydryl</a:t>
            </a:r>
            <a:r>
              <a:rPr lang="sk-SK" baseline="0" dirty="0"/>
              <a:t> </a:t>
            </a:r>
            <a:r>
              <a:rPr lang="sk-SK" baseline="0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of</a:t>
            </a:r>
            <a:r>
              <a:rPr lang="sk-SK" baseline="0" dirty="0"/>
              <a:t> </a:t>
            </a:r>
            <a:r>
              <a:rPr lang="sk-SK" baseline="0" dirty="0" err="1"/>
              <a:t>proteins</a:t>
            </a:r>
            <a:r>
              <a:rPr lang="sk-SK" baseline="0" dirty="0"/>
              <a:t>,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causes</a:t>
            </a:r>
            <a:r>
              <a:rPr lang="sk-SK" baseline="0" dirty="0"/>
              <a:t> „</a:t>
            </a:r>
            <a:r>
              <a:rPr lang="sk-SK" baseline="0" dirty="0" err="1"/>
              <a:t>denaturation</a:t>
            </a:r>
            <a:r>
              <a:rPr lang="sk-SK" baseline="0" dirty="0"/>
              <a:t>“ </a:t>
            </a:r>
            <a:r>
              <a:rPr lang="sk-SK" baseline="0" dirty="0" err="1"/>
              <a:t>of</a:t>
            </a:r>
            <a:r>
              <a:rPr lang="sk-SK" baseline="0" dirty="0"/>
              <a:t> </a:t>
            </a:r>
            <a:r>
              <a:rPr lang="sk-SK" baseline="0" dirty="0" err="1"/>
              <a:t>several</a:t>
            </a:r>
            <a:r>
              <a:rPr lang="sk-SK" baseline="0" dirty="0"/>
              <a:t> </a:t>
            </a:r>
            <a:r>
              <a:rPr lang="sk-SK" baseline="0" dirty="0" err="1"/>
              <a:t>protein</a:t>
            </a:r>
            <a:r>
              <a:rPr lang="sk-SK" baseline="0" dirty="0"/>
              <a:t> </a:t>
            </a:r>
            <a:r>
              <a:rPr lang="sk-SK" baseline="0" dirty="0" err="1"/>
              <a:t>molecules</a:t>
            </a:r>
            <a:r>
              <a:rPr lang="sk-SK" baseline="0" dirty="0"/>
              <a:t> and </a:t>
            </a:r>
            <a:r>
              <a:rPr lang="sk-SK" baseline="0" dirty="0" err="1"/>
              <a:t>loss</a:t>
            </a:r>
            <a:r>
              <a:rPr lang="sk-SK" baseline="0" dirty="0"/>
              <a:t> </a:t>
            </a:r>
            <a:r>
              <a:rPr lang="sk-SK" baseline="0" dirty="0" err="1"/>
              <a:t>of</a:t>
            </a:r>
            <a:r>
              <a:rPr lang="sk-SK" baseline="0" dirty="0"/>
              <a:t> </a:t>
            </a:r>
            <a:r>
              <a:rPr lang="sk-SK" baseline="0" dirty="0" err="1"/>
              <a:t>its</a:t>
            </a:r>
            <a:r>
              <a:rPr lang="sk-SK" baseline="0" dirty="0"/>
              <a:t> </a:t>
            </a:r>
            <a:r>
              <a:rPr lang="sk-SK" baseline="0" dirty="0" err="1"/>
              <a:t>biologic</a:t>
            </a:r>
            <a:r>
              <a:rPr lang="sk-SK" baseline="0" dirty="0"/>
              <a:t> </a:t>
            </a:r>
            <a:r>
              <a:rPr lang="sk-SK" baseline="0" dirty="0" err="1"/>
              <a:t>activity</a:t>
            </a:r>
            <a:r>
              <a:rPr lang="sk-SK" baseline="0" dirty="0"/>
              <a:t>. </a:t>
            </a:r>
          </a:p>
          <a:p>
            <a:r>
              <a:rPr lang="sk-SK" baseline="0" dirty="0"/>
              <a:t>TREATMENT – EDTA, PENICILLAMINE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Po2 – </a:t>
            </a:r>
            <a:r>
              <a:rPr lang="sk-SK" dirty="0" err="1"/>
              <a:t>partial</a:t>
            </a:r>
            <a:r>
              <a:rPr lang="sk-SK" dirty="0"/>
              <a:t>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pressure</a:t>
            </a:r>
            <a:r>
              <a:rPr lang="sk-SK" dirty="0"/>
              <a:t> (</a:t>
            </a:r>
            <a:r>
              <a:rPr lang="sk-SK" dirty="0" err="1"/>
              <a:t>parcialny</a:t>
            </a:r>
            <a:r>
              <a:rPr lang="sk-SK" dirty="0"/>
              <a:t> tlak plynu)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Chronic</a:t>
            </a:r>
            <a:r>
              <a:rPr lang="sk-SK" dirty="0"/>
              <a:t> toxicity </a:t>
            </a:r>
            <a:r>
              <a:rPr lang="sk-SK" dirty="0" err="1"/>
              <a:t>manifests</a:t>
            </a:r>
            <a:r>
              <a:rPr lang="sk-SK" dirty="0"/>
              <a:t> </a:t>
            </a:r>
            <a:r>
              <a:rPr lang="sk-SK" dirty="0" err="1"/>
              <a:t>headache</a:t>
            </a:r>
            <a:r>
              <a:rPr lang="sk-SK" dirty="0"/>
              <a:t>,</a:t>
            </a:r>
            <a:r>
              <a:rPr lang="sk-SK" baseline="0" dirty="0"/>
              <a:t> </a:t>
            </a:r>
            <a:r>
              <a:rPr lang="sk-SK" baseline="0" dirty="0" err="1"/>
              <a:t>organic</a:t>
            </a:r>
            <a:r>
              <a:rPr lang="sk-SK" baseline="0" dirty="0"/>
              <a:t> </a:t>
            </a:r>
            <a:r>
              <a:rPr lang="sk-SK" baseline="0" dirty="0" err="1"/>
              <a:t>psychosyndrome</a:t>
            </a:r>
            <a:r>
              <a:rPr lang="sk-SK" baseline="0" dirty="0"/>
              <a:t>,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CO </a:t>
            </a:r>
            <a:r>
              <a:rPr lang="sk-SK" dirty="0" err="1"/>
              <a:t>halftime</a:t>
            </a:r>
            <a:r>
              <a:rPr lang="sk-SK" baseline="0" dirty="0"/>
              <a:t> in </a:t>
            </a:r>
            <a:r>
              <a:rPr lang="sk-SK" baseline="0" dirty="0" err="1"/>
              <a:t>healthy</a:t>
            </a:r>
            <a:r>
              <a:rPr lang="sk-SK" baseline="0" dirty="0"/>
              <a:t> </a:t>
            </a:r>
            <a:r>
              <a:rPr lang="sk-SK" baseline="0" dirty="0" err="1"/>
              <a:t>adults</a:t>
            </a:r>
            <a:r>
              <a:rPr lang="sk-SK" baseline="0" dirty="0"/>
              <a:t> 4-5 </a:t>
            </a:r>
            <a:r>
              <a:rPr lang="sk-SK" baseline="0" dirty="0" err="1"/>
              <a:t>hours</a:t>
            </a:r>
            <a:r>
              <a:rPr lang="sk-SK" baseline="0" dirty="0"/>
              <a:t> in </a:t>
            </a:r>
            <a:r>
              <a:rPr lang="sk-SK" baseline="0" dirty="0" err="1"/>
              <a:t>atmosphere</a:t>
            </a:r>
            <a:r>
              <a:rPr lang="sk-SK" baseline="0" dirty="0"/>
              <a:t> </a:t>
            </a:r>
            <a:r>
              <a:rPr lang="sk-SK" baseline="0" dirty="0" err="1"/>
              <a:t>at</a:t>
            </a:r>
            <a:r>
              <a:rPr lang="sk-SK" baseline="0" dirty="0"/>
              <a:t> </a:t>
            </a:r>
            <a:r>
              <a:rPr lang="sk-SK" baseline="0" dirty="0" err="1"/>
              <a:t>sea</a:t>
            </a:r>
            <a:r>
              <a:rPr lang="sk-SK" baseline="0" dirty="0"/>
              <a:t> </a:t>
            </a:r>
            <a:r>
              <a:rPr lang="sk-SK" baseline="0" dirty="0" err="1"/>
              <a:t>level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Pche</a:t>
            </a:r>
            <a:r>
              <a:rPr lang="sk-SK" dirty="0"/>
              <a:t> - </a:t>
            </a:r>
            <a:r>
              <a:rPr lang="sk-SK" dirty="0" err="1"/>
              <a:t>pseudocholinesterase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Atropinw</a:t>
            </a:r>
            <a:r>
              <a:rPr lang="sk-SK" dirty="0"/>
              <a:t> in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doses</a:t>
            </a:r>
            <a:r>
              <a:rPr lang="sk-SK" dirty="0"/>
              <a:t>.</a:t>
            </a:r>
            <a:r>
              <a:rPr lang="sk-SK" baseline="0" dirty="0"/>
              <a:t> </a:t>
            </a:r>
            <a:r>
              <a:rPr lang="sk-SK" baseline="0" dirty="0" err="1"/>
              <a:t>Usually</a:t>
            </a:r>
            <a:r>
              <a:rPr lang="sk-SK" baseline="0" dirty="0"/>
              <a:t>  2-4 mg in 10 </a:t>
            </a:r>
            <a:r>
              <a:rPr lang="sk-SK" baseline="0" dirty="0" err="1"/>
              <a:t>minute</a:t>
            </a:r>
            <a:r>
              <a:rPr lang="sk-SK" baseline="0" dirty="0"/>
              <a:t> interval </a:t>
            </a:r>
            <a:r>
              <a:rPr lang="sk-SK" baseline="0" dirty="0" err="1"/>
              <a:t>until</a:t>
            </a:r>
            <a:r>
              <a:rPr lang="sk-SK" baseline="0" dirty="0"/>
              <a:t> </a:t>
            </a:r>
            <a:r>
              <a:rPr lang="sk-SK" baseline="0" dirty="0" err="1"/>
              <a:t>some</a:t>
            </a:r>
            <a:r>
              <a:rPr lang="sk-SK" baseline="0" dirty="0"/>
              <a:t> </a:t>
            </a:r>
            <a:r>
              <a:rPr lang="sk-SK" baseline="0" dirty="0" err="1"/>
              <a:t>improvement</a:t>
            </a:r>
            <a:r>
              <a:rPr lang="sk-SK" baseline="0" dirty="0"/>
              <a:t> or </a:t>
            </a:r>
            <a:r>
              <a:rPr lang="sk-SK" baseline="0" dirty="0" err="1"/>
              <a:t>atropin</a:t>
            </a:r>
            <a:r>
              <a:rPr lang="sk-SK" baseline="0" dirty="0"/>
              <a:t> toxicity (</a:t>
            </a:r>
            <a:r>
              <a:rPr lang="sk-SK" baseline="0" dirty="0" err="1"/>
              <a:t>tachycardia</a:t>
            </a:r>
            <a:r>
              <a:rPr lang="sk-SK" baseline="0" dirty="0"/>
              <a:t>, </a:t>
            </a:r>
            <a:r>
              <a:rPr lang="sk-SK" baseline="0" dirty="0" err="1"/>
              <a:t>xerostomia</a:t>
            </a:r>
            <a:r>
              <a:rPr lang="sk-SK" baseline="0" dirty="0"/>
              <a:t>).</a:t>
            </a:r>
          </a:p>
          <a:p>
            <a:r>
              <a:rPr lang="sk-SK" baseline="0" dirty="0" err="1"/>
              <a:t>Obidoxime</a:t>
            </a:r>
            <a:r>
              <a:rPr lang="sk-SK" baseline="0" dirty="0"/>
              <a:t> </a:t>
            </a:r>
            <a:r>
              <a:rPr lang="sk-SK" baseline="0" dirty="0" err="1"/>
              <a:t>is</a:t>
            </a:r>
            <a:r>
              <a:rPr lang="sk-SK" baseline="0" dirty="0"/>
              <a:t> in </a:t>
            </a:r>
            <a:r>
              <a:rPr lang="sk-SK" baseline="0" dirty="0" err="1"/>
              <a:t>order</a:t>
            </a:r>
            <a:r>
              <a:rPr lang="sk-SK" baseline="0" dirty="0"/>
              <a:t> </a:t>
            </a:r>
            <a:r>
              <a:rPr lang="sk-SK" baseline="0" dirty="0" err="1"/>
              <a:t>in</a:t>
            </a:r>
            <a:r>
              <a:rPr lang="sk-SK" baseline="0" dirty="0"/>
              <a:t> 250 mg </a:t>
            </a:r>
            <a:r>
              <a:rPr lang="sk-SK" baseline="0" dirty="0" err="1"/>
              <a:t>i.v</a:t>
            </a:r>
            <a:r>
              <a:rPr lang="sk-SK" baseline="0" dirty="0"/>
              <a:t>. </a:t>
            </a:r>
            <a:r>
              <a:rPr lang="sk-SK" baseline="0" dirty="0" err="1"/>
              <a:t>infusion</a:t>
            </a:r>
            <a:r>
              <a:rPr lang="sk-SK" baseline="0" dirty="0"/>
              <a:t> or </a:t>
            </a:r>
            <a:r>
              <a:rPr lang="sk-SK" baseline="0" dirty="0" err="1"/>
              <a:t>slow</a:t>
            </a:r>
            <a:r>
              <a:rPr lang="sk-SK" baseline="0" dirty="0"/>
              <a:t> </a:t>
            </a:r>
            <a:r>
              <a:rPr lang="sk-SK" baseline="0" dirty="0" err="1"/>
              <a:t>i.m</a:t>
            </a:r>
            <a:r>
              <a:rPr lang="sk-SK" baseline="0" dirty="0"/>
              <a:t>. </a:t>
            </a:r>
            <a:r>
              <a:rPr lang="sk-SK" baseline="0" dirty="0" err="1"/>
              <a:t>injection</a:t>
            </a:r>
            <a:r>
              <a:rPr lang="sk-SK" baseline="0" dirty="0"/>
              <a:t> </a:t>
            </a:r>
            <a:r>
              <a:rPr lang="sk-SK" baseline="0" dirty="0" err="1"/>
              <a:t>repeatedly</a:t>
            </a:r>
            <a:r>
              <a:rPr lang="sk-SK" baseline="0" dirty="0"/>
              <a:t> </a:t>
            </a:r>
            <a:r>
              <a:rPr lang="sk-SK" baseline="0" dirty="0" err="1"/>
              <a:t>till</a:t>
            </a:r>
            <a:r>
              <a:rPr lang="sk-SK" baseline="0" dirty="0"/>
              <a:t> </a:t>
            </a:r>
            <a:r>
              <a:rPr lang="sk-SK" baseline="0" dirty="0" err="1"/>
              <a:t>respiratory</a:t>
            </a:r>
            <a:r>
              <a:rPr lang="sk-SK" baseline="0" dirty="0"/>
              <a:t> </a:t>
            </a:r>
            <a:r>
              <a:rPr lang="sk-SK" baseline="0" dirty="0" err="1"/>
              <a:t>functions</a:t>
            </a:r>
            <a:r>
              <a:rPr lang="sk-SK" baseline="0" dirty="0"/>
              <a:t> </a:t>
            </a:r>
            <a:r>
              <a:rPr lang="sk-SK" baseline="0" dirty="0" err="1"/>
              <a:t>improve</a:t>
            </a:r>
            <a:r>
              <a:rPr lang="sk-SK" baseline="0" dirty="0"/>
              <a:t>. </a:t>
            </a:r>
          </a:p>
          <a:p>
            <a:r>
              <a:rPr lang="sk-SK" baseline="0" dirty="0" err="1"/>
              <a:t>Obidoxime</a:t>
            </a:r>
            <a:r>
              <a:rPr lang="sk-SK" baseline="0" dirty="0"/>
              <a:t> </a:t>
            </a:r>
            <a:r>
              <a:rPr lang="sk-SK" baseline="0" dirty="0" err="1"/>
              <a:t>is</a:t>
            </a:r>
            <a:r>
              <a:rPr lang="sk-SK" baseline="0" dirty="0"/>
              <a:t> </a:t>
            </a:r>
            <a:r>
              <a:rPr lang="sk-SK" baseline="0" dirty="0" err="1"/>
              <a:t>indicated</a:t>
            </a:r>
            <a:r>
              <a:rPr lang="sk-SK" baseline="0" dirty="0"/>
              <a:t> </a:t>
            </a:r>
            <a:r>
              <a:rPr lang="sk-SK" baseline="0" dirty="0" err="1"/>
              <a:t>only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maximum </a:t>
            </a:r>
            <a:r>
              <a:rPr lang="sk-SK" baseline="0" dirty="0" err="1"/>
              <a:t>atropine</a:t>
            </a:r>
            <a:r>
              <a:rPr lang="sk-SK" baseline="0" dirty="0"/>
              <a:t> </a:t>
            </a:r>
            <a:r>
              <a:rPr lang="sk-SK" baseline="0" dirty="0" err="1"/>
              <a:t>dose</a:t>
            </a:r>
            <a:r>
              <a:rPr lang="sk-SK" baseline="0" dirty="0"/>
              <a:t>.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sz="1300" dirty="0"/>
              <a:t>The nitrites oxidize some of the hemoglobin's iron from the </a:t>
            </a:r>
            <a:r>
              <a:rPr lang="en-US" sz="1300" dirty="0">
                <a:hlinkClick r:id="rId3" tooltip="Ferrous"/>
              </a:rPr>
              <a:t>ferrous</a:t>
            </a:r>
            <a:r>
              <a:rPr lang="en-US" sz="1300" dirty="0"/>
              <a:t> state to the </a:t>
            </a:r>
            <a:r>
              <a:rPr lang="en-US" sz="1300" dirty="0">
                <a:hlinkClick r:id="rId4" tooltip="Ferric"/>
              </a:rPr>
              <a:t>ferric</a:t>
            </a:r>
            <a:r>
              <a:rPr lang="en-US" sz="1300" dirty="0"/>
              <a:t> state, converting the hemoglobin into </a:t>
            </a:r>
            <a:r>
              <a:rPr lang="en-US" sz="1300" dirty="0" err="1">
                <a:hlinkClick r:id="rId5" tooltip="Methemoglobin"/>
              </a:rPr>
              <a:t>methemoglobin</a:t>
            </a:r>
            <a:r>
              <a:rPr lang="en-US" sz="1300" dirty="0" err="1"/>
              <a:t>.Cyanide</a:t>
            </a:r>
            <a:r>
              <a:rPr lang="en-US" sz="1300" dirty="0"/>
              <a:t> binds avidly to </a:t>
            </a:r>
            <a:r>
              <a:rPr lang="en-US" sz="1300" dirty="0" err="1"/>
              <a:t>methemoglobin</a:t>
            </a:r>
            <a:r>
              <a:rPr lang="en-US" sz="1300" dirty="0"/>
              <a:t>, forming </a:t>
            </a:r>
            <a:r>
              <a:rPr lang="en-US" sz="1300" dirty="0" err="1"/>
              <a:t>cyanmethemoglobin</a:t>
            </a:r>
            <a:r>
              <a:rPr lang="en-US" sz="1300" dirty="0"/>
              <a:t>, thus releasing cyanide from </a:t>
            </a:r>
            <a:r>
              <a:rPr lang="en-US" sz="1300" dirty="0" err="1"/>
              <a:t>cytochrome</a:t>
            </a:r>
            <a:r>
              <a:rPr lang="en-US" sz="1300" dirty="0"/>
              <a:t> </a:t>
            </a:r>
            <a:r>
              <a:rPr lang="en-US" sz="1300" dirty="0" err="1"/>
              <a:t>oxidase</a:t>
            </a:r>
            <a:r>
              <a:rPr lang="en-US" sz="1300" dirty="0"/>
              <a:t>.</a:t>
            </a:r>
            <a:r>
              <a:rPr lang="en-US" sz="1300" baseline="30000" dirty="0">
                <a:hlinkClick r:id="rId6"/>
              </a:rPr>
              <a:t>[14]</a:t>
            </a:r>
            <a:r>
              <a:rPr lang="en-US" sz="1300" dirty="0"/>
              <a:t> Treatment with</a:t>
            </a:r>
            <a:r>
              <a:rPr lang="sk-SK" sz="1300" dirty="0"/>
              <a:t> </a:t>
            </a:r>
            <a:r>
              <a:rPr lang="en-US" sz="1300" dirty="0">
                <a:hlinkClick r:id="rId7" tooltip="Alkyl nitrite"/>
              </a:rPr>
              <a:t>nitrites</a:t>
            </a:r>
            <a:r>
              <a:rPr lang="en-US" sz="1300" dirty="0"/>
              <a:t> is not innocuous as </a:t>
            </a:r>
            <a:r>
              <a:rPr lang="en-US" sz="1300" dirty="0" err="1"/>
              <a:t>methemoglobin</a:t>
            </a:r>
            <a:r>
              <a:rPr lang="en-US" sz="1300" dirty="0"/>
              <a:t> cannot carry oxygen, and </a:t>
            </a:r>
            <a:r>
              <a:rPr lang="en-US" sz="1300" dirty="0" err="1"/>
              <a:t>methemoglobinemia</a:t>
            </a:r>
            <a:r>
              <a:rPr lang="en-US" sz="1300" dirty="0"/>
              <a:t> needs to be treated in turn with </a:t>
            </a:r>
            <a:r>
              <a:rPr lang="en-US" sz="1300" dirty="0" err="1">
                <a:hlinkClick r:id="rId8" tooltip="Methylthioninium chloride"/>
              </a:rPr>
              <a:t>methylene</a:t>
            </a:r>
            <a:r>
              <a:rPr lang="en-US" sz="1300" dirty="0">
                <a:hlinkClick r:id="rId8" tooltip="Methylthioninium chloride"/>
              </a:rPr>
              <a:t> blue</a:t>
            </a:r>
            <a:r>
              <a:rPr lang="en-US" sz="1300" dirty="0"/>
              <a:t>.</a:t>
            </a:r>
          </a:p>
          <a:p>
            <a:endParaRPr lang="sk-SK" dirty="0"/>
          </a:p>
          <a:p>
            <a:r>
              <a:rPr lang="en-US" sz="1300" dirty="0"/>
              <a:t>The evidence for </a:t>
            </a:r>
            <a:r>
              <a:rPr lang="en-US" sz="1300" dirty="0">
                <a:hlinkClick r:id="rId9" tooltip="Sodium thiosulfate"/>
              </a:rPr>
              <a:t>sodium </a:t>
            </a:r>
            <a:r>
              <a:rPr lang="en-US" sz="1300" dirty="0" err="1">
                <a:hlinkClick r:id="rId9" tooltip="Sodium thiosulfate"/>
              </a:rPr>
              <a:t>thiosulfate</a:t>
            </a:r>
            <a:r>
              <a:rPr lang="en-US" sz="1300" dirty="0" err="1"/>
              <a:t>'s</a:t>
            </a:r>
            <a:r>
              <a:rPr lang="en-US" sz="1300" dirty="0"/>
              <a:t> use is based on animal studies and case reports: the small quantities of cyanide present in dietary sources and in cigarette smoke are normally metabolized to relatively harmless </a:t>
            </a:r>
            <a:r>
              <a:rPr lang="en-US" sz="1300" dirty="0" err="1"/>
              <a:t>thiocyanate</a:t>
            </a:r>
            <a:r>
              <a:rPr lang="en-US" sz="1300" dirty="0"/>
              <a:t> by the mitochondrial enzyme </a:t>
            </a:r>
            <a:r>
              <a:rPr lang="en-US" sz="1300" dirty="0" err="1">
                <a:hlinkClick r:id="rId10" tooltip="Rhodanese"/>
              </a:rPr>
              <a:t>rhodanese</a:t>
            </a:r>
            <a:r>
              <a:rPr lang="en-US" sz="1300" dirty="0"/>
              <a:t>(</a:t>
            </a:r>
            <a:r>
              <a:rPr lang="en-US" sz="1300" dirty="0" err="1"/>
              <a:t>thiosulfate</a:t>
            </a:r>
            <a:r>
              <a:rPr lang="en-US" sz="1300" dirty="0"/>
              <a:t> cyanide </a:t>
            </a:r>
            <a:r>
              <a:rPr lang="en-US" sz="1300" dirty="0" err="1"/>
              <a:t>sulfurtransferase</a:t>
            </a:r>
            <a:r>
              <a:rPr lang="en-US" sz="1300" dirty="0"/>
              <a:t>), which uses </a:t>
            </a:r>
            <a:r>
              <a:rPr lang="en-US" sz="1300" dirty="0" err="1"/>
              <a:t>thiosulfate</a:t>
            </a:r>
            <a:r>
              <a:rPr lang="en-US" sz="1300" dirty="0"/>
              <a:t> as a substrate. However, this reaction occurs too slowly in the body for </a:t>
            </a:r>
            <a:r>
              <a:rPr lang="en-US" sz="1300" dirty="0" err="1"/>
              <a:t>thiosulfate</a:t>
            </a:r>
            <a:r>
              <a:rPr lang="en-US" sz="1300" dirty="0"/>
              <a:t> to be adequate by itself in acute cyanide poisoning. </a:t>
            </a:r>
            <a:r>
              <a:rPr lang="en-US" sz="1300" dirty="0" err="1"/>
              <a:t>Thiosulfate</a:t>
            </a:r>
            <a:r>
              <a:rPr lang="en-US" sz="1300" dirty="0"/>
              <a:t> must therefore be used in combination with nitrites.</a:t>
            </a:r>
            <a:r>
              <a:rPr lang="en-US" sz="1300" baseline="30000" dirty="0">
                <a:hlinkClick r:id="rId6"/>
              </a:rPr>
              <a:t>[14]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BE62-2BFA-470E-9AC6-BA006A8AF38A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INDUSTRIAL TOXICOLOGY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err="1"/>
              <a:t>PharmDr.Milan</a:t>
            </a:r>
            <a:r>
              <a:rPr lang="sk-SK" b="1" dirty="0"/>
              <a:t> Juhás</a:t>
            </a:r>
          </a:p>
          <a:p>
            <a:r>
              <a:rPr lang="sk-SK" dirty="0" err="1"/>
              <a:t>St.Anne</a:t>
            </a:r>
            <a:r>
              <a:rPr lang="en-GB" dirty="0"/>
              <a:t>`</a:t>
            </a:r>
            <a:r>
              <a:rPr lang="sk-SK" dirty="0"/>
              <a:t>s </a:t>
            </a:r>
            <a:r>
              <a:rPr lang="sk-SK" dirty="0" err="1"/>
              <a:t>University</a:t>
            </a:r>
            <a:r>
              <a:rPr lang="sk-SK" dirty="0"/>
              <a:t> </a:t>
            </a:r>
            <a:r>
              <a:rPr lang="sk-SK" dirty="0" err="1"/>
              <a:t>Hospital</a:t>
            </a:r>
            <a:r>
              <a:rPr lang="sk-SK" dirty="0"/>
              <a:t> Brno</a:t>
            </a:r>
          </a:p>
        </p:txBody>
      </p:sp>
      <p:pic>
        <p:nvPicPr>
          <p:cNvPr id="1026" name="Picture 2" descr="M:\LF MU\OCCUPATIONAL MEDICINE AND TOXICOLOGY\jpeg\toxic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213703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monooxice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(CO)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Incomplete</a:t>
            </a:r>
            <a:r>
              <a:rPr lang="sk-SK" dirty="0"/>
              <a:t> </a:t>
            </a:r>
            <a:r>
              <a:rPr lang="sk-SK" dirty="0" err="1"/>
              <a:t>combustion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carbonaceous</a:t>
            </a:r>
            <a:r>
              <a:rPr lang="sk-SK" dirty="0"/>
              <a:t> </a:t>
            </a:r>
            <a:r>
              <a:rPr lang="sk-SK" dirty="0" err="1"/>
              <a:t>compounds</a:t>
            </a:r>
            <a:endParaRPr lang="sk-SK" dirty="0"/>
          </a:p>
          <a:p>
            <a:r>
              <a:rPr lang="sk-SK" dirty="0" err="1"/>
              <a:t>Colourless</a:t>
            </a:r>
            <a:r>
              <a:rPr lang="sk-SK" dirty="0"/>
              <a:t>, </a:t>
            </a:r>
            <a:r>
              <a:rPr lang="sk-SK" dirty="0" err="1"/>
              <a:t>odourless</a:t>
            </a:r>
            <a:r>
              <a:rPr lang="sk-SK" dirty="0"/>
              <a:t> </a:t>
            </a:r>
            <a:r>
              <a:rPr lang="sk-SK" dirty="0" err="1"/>
              <a:t>gas</a:t>
            </a:r>
            <a:endParaRPr lang="sk-SK" dirty="0"/>
          </a:p>
          <a:p>
            <a:endParaRPr lang="sk-SK" dirty="0"/>
          </a:p>
        </p:txBody>
      </p:sp>
      <p:pic>
        <p:nvPicPr>
          <p:cNvPr id="5122" name="Picture 2" descr="M:\LF MU\OCCUPATIONAL MEDICINE AND TOXICOLOGY\jpeg\Carbon-Monoxide-Graphic_v2_MED-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4449770" cy="3101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toxicodynamics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CO </a:t>
            </a:r>
            <a:r>
              <a:rPr lang="sk-SK" dirty="0" err="1"/>
              <a:t>causes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err="1"/>
              <a:t>Active</a:t>
            </a:r>
            <a:r>
              <a:rPr lang="sk-SK" dirty="0"/>
              <a:t> </a:t>
            </a:r>
            <a:r>
              <a:rPr lang="sk-SK" dirty="0" err="1"/>
              <a:t>competition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oxygen</a:t>
            </a:r>
            <a:r>
              <a:rPr lang="sk-SK" dirty="0"/>
              <a:t> </a:t>
            </a:r>
            <a:r>
              <a:rPr lang="sk-SK" dirty="0" err="1"/>
              <a:t>at</a:t>
            </a:r>
            <a:r>
              <a:rPr lang="sk-SK" dirty="0"/>
              <a:t> HB </a:t>
            </a:r>
            <a:r>
              <a:rPr lang="sk-SK" dirty="0" err="1"/>
              <a:t>binding</a:t>
            </a:r>
            <a:r>
              <a:rPr lang="sk-SK" dirty="0"/>
              <a:t> </a:t>
            </a:r>
            <a:r>
              <a:rPr lang="sk-SK" dirty="0" err="1"/>
              <a:t>sites</a:t>
            </a:r>
            <a:endParaRPr lang="sk-SK" dirty="0"/>
          </a:p>
          <a:p>
            <a:pPr lvl="1"/>
            <a:r>
              <a:rPr lang="sk-SK" dirty="0" err="1"/>
              <a:t>Decrease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b="1" dirty="0"/>
              <a:t>P</a:t>
            </a:r>
            <a:r>
              <a:rPr lang="sk-SK" b="1" baseline="-25000" dirty="0"/>
              <a:t>O2</a:t>
            </a:r>
            <a:endParaRPr lang="sk-SK" baseline="-25000" dirty="0"/>
          </a:p>
          <a:p>
            <a:pPr lvl="1"/>
            <a:r>
              <a:rPr lang="sk-SK" dirty="0" err="1"/>
              <a:t>Carboxyhaemoglobin</a:t>
            </a:r>
            <a:r>
              <a:rPr lang="sk-SK" dirty="0"/>
              <a:t> </a:t>
            </a:r>
            <a:r>
              <a:rPr lang="sk-SK" b="1" dirty="0"/>
              <a:t>(</a:t>
            </a:r>
            <a:r>
              <a:rPr lang="sk-SK" b="1" dirty="0" err="1"/>
              <a:t>COHb</a:t>
            </a:r>
            <a:r>
              <a:rPr lang="sk-SK" b="1" dirty="0"/>
              <a:t>)</a:t>
            </a:r>
            <a:r>
              <a:rPr lang="sk-SK" dirty="0"/>
              <a:t> </a:t>
            </a:r>
            <a:r>
              <a:rPr lang="sk-SK" dirty="0" err="1"/>
              <a:t>synthesis</a:t>
            </a:r>
            <a:endParaRPr lang="sk-SK" dirty="0"/>
          </a:p>
          <a:p>
            <a:pPr lvl="1"/>
            <a:r>
              <a:rPr lang="sk-SK" dirty="0"/>
              <a:t>HB </a:t>
            </a:r>
            <a:r>
              <a:rPr lang="sk-SK" dirty="0" err="1"/>
              <a:t>vs</a:t>
            </a:r>
            <a:r>
              <a:rPr lang="sk-SK" dirty="0"/>
              <a:t>. CO  -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affinity</a:t>
            </a:r>
            <a:r>
              <a:rPr lang="sk-SK" dirty="0"/>
              <a:t> ( 100 – 240 x </a:t>
            </a:r>
            <a:r>
              <a:rPr lang="sk-SK" dirty="0" err="1"/>
              <a:t>stronger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RESULT: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sk-SK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diminishes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 –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effects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Toxicity in </a:t>
            </a:r>
            <a:r>
              <a:rPr lang="sk-SK" dirty="0" err="1"/>
              <a:t>corelation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COHb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level</a:t>
            </a:r>
            <a:r>
              <a:rPr lang="sk-S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</a:t>
            </a:r>
            <a:r>
              <a:rPr lang="sk-S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1 %</a:t>
            </a:r>
            <a:r>
              <a:rPr lang="en-GB" dirty="0"/>
              <a:t> - as</a:t>
            </a:r>
            <a:r>
              <a:rPr lang="sk-SK" dirty="0" err="1"/>
              <a:t>ymptomatic</a:t>
            </a:r>
            <a:endParaRPr lang="sk-SK" dirty="0"/>
          </a:p>
          <a:p>
            <a:pPr lvl="1"/>
            <a:r>
              <a:rPr lang="sk-SK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30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sk-SK" dirty="0"/>
              <a:t> - non </a:t>
            </a:r>
            <a:r>
              <a:rPr lang="sk-SK" dirty="0" err="1"/>
              <a:t>specific</a:t>
            </a:r>
            <a:r>
              <a:rPr lang="sk-SK" dirty="0"/>
              <a:t> </a:t>
            </a:r>
            <a:r>
              <a:rPr lang="sk-SK" dirty="0" err="1"/>
              <a:t>effects</a:t>
            </a:r>
            <a:r>
              <a:rPr lang="sk-SK" dirty="0"/>
              <a:t>: </a:t>
            </a:r>
            <a:r>
              <a:rPr lang="sk-SK" dirty="0" err="1"/>
              <a:t>dizzyness</a:t>
            </a:r>
            <a:r>
              <a:rPr lang="sk-SK" dirty="0"/>
              <a:t>, </a:t>
            </a:r>
            <a:r>
              <a:rPr lang="sk-SK" dirty="0" err="1"/>
              <a:t>headache</a:t>
            </a:r>
            <a:r>
              <a:rPr lang="sk-SK" dirty="0"/>
              <a:t>, </a:t>
            </a:r>
            <a:r>
              <a:rPr lang="sk-SK" dirty="0" err="1"/>
              <a:t>neusea</a:t>
            </a:r>
            <a:r>
              <a:rPr lang="sk-SK" dirty="0"/>
              <a:t>, </a:t>
            </a:r>
            <a:r>
              <a:rPr lang="sk-SK" dirty="0" err="1"/>
              <a:t>vomitus</a:t>
            </a:r>
            <a:r>
              <a:rPr lang="sk-SK" dirty="0"/>
              <a:t>, </a:t>
            </a:r>
            <a:r>
              <a:rPr lang="sk-SK" dirty="0" err="1"/>
              <a:t>tachycardia</a:t>
            </a:r>
            <a:endParaRPr lang="sk-SK" dirty="0"/>
          </a:p>
          <a:p>
            <a:pPr lvl="1"/>
            <a:r>
              <a:rPr lang="sk-SK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sk-SK" dirty="0"/>
              <a:t> - </a:t>
            </a:r>
            <a:r>
              <a:rPr lang="sk-SK" dirty="0" err="1"/>
              <a:t>hypotension</a:t>
            </a:r>
            <a:r>
              <a:rPr lang="sk-SK" dirty="0"/>
              <a:t>, </a:t>
            </a:r>
            <a:r>
              <a:rPr lang="sk-SK" dirty="0" err="1"/>
              <a:t>spasms</a:t>
            </a:r>
            <a:r>
              <a:rPr lang="sk-SK" dirty="0"/>
              <a:t>, </a:t>
            </a:r>
          </a:p>
          <a:p>
            <a:pPr lvl="1">
              <a:buNone/>
            </a:pPr>
            <a:r>
              <a:rPr lang="sk-SK" dirty="0"/>
              <a:t>   </a:t>
            </a:r>
            <a:r>
              <a:rPr lang="sk-SK" dirty="0" err="1"/>
              <a:t>cherry-red</a:t>
            </a:r>
            <a:r>
              <a:rPr lang="sk-SK" dirty="0"/>
              <a:t> skin </a:t>
            </a:r>
            <a:r>
              <a:rPr lang="sk-SK" dirty="0" err="1"/>
              <a:t>discoloration</a:t>
            </a:r>
            <a:r>
              <a:rPr lang="sk-SK" dirty="0"/>
              <a:t>, </a:t>
            </a:r>
          </a:p>
          <a:p>
            <a:pPr lvl="1"/>
            <a:r>
              <a:rPr lang="sk-SK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sk-SK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sk-SK" dirty="0"/>
              <a:t> - </a:t>
            </a:r>
            <a:r>
              <a:rPr lang="sk-SK" dirty="0" err="1"/>
              <a:t>generalized</a:t>
            </a:r>
            <a:r>
              <a:rPr lang="sk-SK" dirty="0"/>
              <a:t> </a:t>
            </a:r>
            <a:r>
              <a:rPr lang="sk-SK" dirty="0" err="1"/>
              <a:t>weakness</a:t>
            </a:r>
            <a:r>
              <a:rPr lang="sk-SK" dirty="0"/>
              <a:t>, </a:t>
            </a:r>
            <a:r>
              <a:rPr lang="sk-SK" dirty="0" err="1"/>
              <a:t>confusion</a:t>
            </a:r>
            <a:r>
              <a:rPr lang="sk-SK" dirty="0"/>
              <a:t>, </a:t>
            </a:r>
            <a:r>
              <a:rPr lang="sk-SK" dirty="0" err="1"/>
              <a:t>cardiac</a:t>
            </a:r>
            <a:r>
              <a:rPr lang="sk-SK" dirty="0"/>
              <a:t> and </a:t>
            </a:r>
            <a:r>
              <a:rPr lang="sk-SK" dirty="0" err="1"/>
              <a:t>respiratory</a:t>
            </a:r>
            <a:r>
              <a:rPr lang="sk-SK" dirty="0"/>
              <a:t> </a:t>
            </a:r>
            <a:r>
              <a:rPr lang="sk-SK" dirty="0" err="1"/>
              <a:t>depression</a:t>
            </a:r>
            <a:r>
              <a:rPr lang="sk-SK" dirty="0"/>
              <a:t>, </a:t>
            </a:r>
          </a:p>
          <a:p>
            <a:pPr lvl="1"/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sk-SK" dirty="0"/>
              <a:t> - </a:t>
            </a:r>
            <a:r>
              <a:rPr lang="sk-SK" dirty="0" err="1"/>
              <a:t>death</a:t>
            </a:r>
            <a:r>
              <a:rPr lang="sk-SK" dirty="0"/>
              <a:t> </a:t>
            </a:r>
            <a:r>
              <a:rPr lang="sk-SK" dirty="0" err="1"/>
              <a:t>within</a:t>
            </a:r>
            <a:r>
              <a:rPr lang="sk-SK" dirty="0"/>
              <a:t>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minutes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monooxide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755691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Hyperbaric</a:t>
            </a:r>
            <a:r>
              <a:rPr lang="sk-SK" b="1" dirty="0"/>
              <a:t> </a:t>
            </a:r>
            <a:r>
              <a:rPr lang="sk-SK" b="1" dirty="0" err="1"/>
              <a:t>oxygen</a:t>
            </a:r>
            <a:r>
              <a:rPr lang="sk-SK" b="1" dirty="0"/>
              <a:t> </a:t>
            </a:r>
          </a:p>
          <a:p>
            <a:pPr lvl="1"/>
            <a:r>
              <a:rPr lang="sk-SK" dirty="0" err="1"/>
              <a:t>Increase</a:t>
            </a:r>
            <a:r>
              <a:rPr lang="sk-SK" dirty="0"/>
              <a:t> P</a:t>
            </a:r>
            <a:r>
              <a:rPr lang="sk-SK" baseline="-25000" dirty="0"/>
              <a:t>O2 </a:t>
            </a:r>
            <a:r>
              <a:rPr lang="sk-SK" dirty="0"/>
              <a:t>in </a:t>
            </a:r>
            <a:r>
              <a:rPr lang="sk-SK" dirty="0" err="1"/>
              <a:t>plasma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Result</a:t>
            </a:r>
            <a:r>
              <a:rPr lang="sk-SK" dirty="0"/>
              <a:t>: </a:t>
            </a:r>
            <a:r>
              <a:rPr lang="sk-SK" b="1" dirty="0" err="1"/>
              <a:t>decrease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c</a:t>
            </a:r>
            <a:r>
              <a:rPr lang="en-GB" b="1" dirty="0"/>
              <a:t>[</a:t>
            </a:r>
            <a:r>
              <a:rPr lang="sk-SK" b="1" dirty="0" err="1"/>
              <a:t>COHb</a:t>
            </a:r>
            <a:r>
              <a:rPr lang="en-GB" b="1" dirty="0"/>
              <a:t>]</a:t>
            </a:r>
            <a:r>
              <a:rPr lang="sk-SK" b="1" dirty="0"/>
              <a:t> </a:t>
            </a:r>
            <a:r>
              <a:rPr lang="sk-SK" b="1" dirty="0" err="1"/>
              <a:t>due</a:t>
            </a:r>
            <a:r>
              <a:rPr lang="sk-SK" b="1" dirty="0"/>
              <a:t> to </a:t>
            </a:r>
            <a:r>
              <a:rPr lang="sk-SK" b="1" dirty="0" err="1"/>
              <a:t>chemical</a:t>
            </a:r>
            <a:r>
              <a:rPr lang="sk-SK" b="1" dirty="0"/>
              <a:t> </a:t>
            </a:r>
            <a:r>
              <a:rPr lang="sk-SK" b="1" dirty="0" err="1"/>
              <a:t>competitive</a:t>
            </a:r>
            <a:r>
              <a:rPr lang="sk-SK" b="1" dirty="0"/>
              <a:t> </a:t>
            </a:r>
            <a:r>
              <a:rPr lang="sk-SK" b="1" dirty="0" err="1"/>
              <a:t>shift</a:t>
            </a:r>
            <a:endParaRPr lang="sk-SK" b="1" dirty="0"/>
          </a:p>
          <a:p>
            <a:pPr lvl="1"/>
            <a:endParaRPr lang="sk-SK" b="1" dirty="0"/>
          </a:p>
          <a:p>
            <a:r>
              <a:rPr lang="sk-SK" b="1" dirty="0" err="1"/>
              <a:t>Brain</a:t>
            </a:r>
            <a:r>
              <a:rPr lang="sk-SK" b="1" dirty="0"/>
              <a:t> </a:t>
            </a:r>
            <a:r>
              <a:rPr lang="sk-SK" b="1" dirty="0" err="1"/>
              <a:t>edema</a:t>
            </a:r>
            <a:endParaRPr lang="sk-SK" b="1" dirty="0"/>
          </a:p>
          <a:p>
            <a:pPr lvl="1"/>
            <a:r>
              <a:rPr lang="sk-SK" dirty="0" err="1"/>
              <a:t>Corticosteroids</a:t>
            </a:r>
            <a:r>
              <a:rPr lang="sk-SK" dirty="0"/>
              <a:t>, </a:t>
            </a:r>
            <a:r>
              <a:rPr lang="sk-SK" dirty="0" err="1"/>
              <a:t>diuretic</a:t>
            </a:r>
            <a:r>
              <a:rPr lang="sk-SK" dirty="0"/>
              <a:t> </a:t>
            </a:r>
            <a:r>
              <a:rPr lang="sk-SK" dirty="0" err="1"/>
              <a:t>therapy</a:t>
            </a:r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Lead</a:t>
            </a:r>
            <a:r>
              <a:rPr lang="sk-SK" dirty="0"/>
              <a:t> </a:t>
            </a:r>
            <a:r>
              <a:rPr lang="sk-SK" dirty="0" err="1"/>
              <a:t>poisoning</a:t>
            </a:r>
            <a:r>
              <a:rPr lang="sk-SK" dirty="0"/>
              <a:t> (</a:t>
            </a:r>
            <a:r>
              <a:rPr lang="sk-SK" dirty="0" err="1"/>
              <a:t>Pb</a:t>
            </a:r>
            <a:r>
              <a:rPr lang="sk-SK" dirty="0"/>
              <a:t>)</a:t>
            </a:r>
          </a:p>
          <a:p>
            <a:r>
              <a:rPr lang="sk-SK" dirty="0" err="1"/>
              <a:t>Carbon</a:t>
            </a:r>
            <a:r>
              <a:rPr lang="sk-SK" dirty="0"/>
              <a:t> </a:t>
            </a:r>
            <a:r>
              <a:rPr lang="sk-SK" dirty="0" err="1"/>
              <a:t>monooxide</a:t>
            </a:r>
            <a:r>
              <a:rPr lang="sk-SK" dirty="0"/>
              <a:t> (CO)</a:t>
            </a:r>
          </a:p>
          <a:p>
            <a:r>
              <a:rPr lang="sk-SK" dirty="0" err="1">
                <a:solidFill>
                  <a:srgbClr val="FF0000"/>
                </a:solidFill>
              </a:rPr>
              <a:t>Insecticides</a:t>
            </a:r>
            <a:r>
              <a:rPr lang="sk-SK" dirty="0">
                <a:solidFill>
                  <a:srgbClr val="FF0000"/>
                </a:solidFill>
              </a:rPr>
              <a:t>(</a:t>
            </a:r>
            <a:r>
              <a:rPr lang="sk-SK" dirty="0" err="1">
                <a:solidFill>
                  <a:srgbClr val="FF0000"/>
                </a:solidFill>
              </a:rPr>
              <a:t>organophosphates</a:t>
            </a:r>
            <a:r>
              <a:rPr lang="sk-SK" dirty="0">
                <a:solidFill>
                  <a:srgbClr val="FF0000"/>
                </a:solidFill>
              </a:rPr>
              <a:t>)</a:t>
            </a:r>
          </a:p>
          <a:p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cyanide</a:t>
            </a:r>
            <a:r>
              <a:rPr lang="sk-SK" dirty="0"/>
              <a:t> (HCN)</a:t>
            </a:r>
          </a:p>
          <a:p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sulphide</a:t>
            </a:r>
            <a:r>
              <a:rPr lang="sk-SK" dirty="0"/>
              <a:t> (H</a:t>
            </a:r>
            <a:r>
              <a:rPr lang="sk-SK" baseline="-25000" dirty="0"/>
              <a:t>2</a:t>
            </a:r>
            <a:r>
              <a:rPr lang="sk-SK" dirty="0"/>
              <a:t>S)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Organophosphates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Inhibition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AchE</a:t>
            </a:r>
            <a:r>
              <a:rPr lang="sk-SK" dirty="0"/>
              <a:t>, </a:t>
            </a:r>
            <a:r>
              <a:rPr lang="sk-SK" dirty="0" err="1"/>
              <a:t>PchE</a:t>
            </a:r>
            <a:endParaRPr lang="sk-SK" dirty="0"/>
          </a:p>
          <a:p>
            <a:r>
              <a:rPr lang="sk-SK" dirty="0" err="1"/>
              <a:t>Insecticides</a:t>
            </a:r>
            <a:r>
              <a:rPr lang="sk-SK" dirty="0"/>
              <a:t> in </a:t>
            </a:r>
            <a:r>
              <a:rPr lang="sk-SK" dirty="0" err="1"/>
              <a:t>agriculture</a:t>
            </a:r>
            <a:r>
              <a:rPr lang="sk-SK" dirty="0"/>
              <a:t> (</a:t>
            </a:r>
            <a:r>
              <a:rPr lang="sk-SK" dirty="0" err="1"/>
              <a:t>obsolete</a:t>
            </a:r>
            <a:r>
              <a:rPr lang="sk-SK" dirty="0"/>
              <a:t>)</a:t>
            </a:r>
          </a:p>
          <a:p>
            <a:r>
              <a:rPr lang="sk-SK" dirty="0" err="1"/>
              <a:t>Chemical</a:t>
            </a:r>
            <a:r>
              <a:rPr lang="sk-SK" dirty="0"/>
              <a:t> </a:t>
            </a:r>
            <a:r>
              <a:rPr lang="sk-SK" dirty="0" err="1"/>
              <a:t>weapon</a:t>
            </a:r>
            <a:r>
              <a:rPr lang="sk-SK" dirty="0"/>
              <a:t> – </a:t>
            </a:r>
            <a:r>
              <a:rPr lang="sk-SK" dirty="0" err="1"/>
              <a:t>war</a:t>
            </a:r>
            <a:r>
              <a:rPr lang="sk-SK" dirty="0"/>
              <a:t> </a:t>
            </a:r>
            <a:r>
              <a:rPr lang="sk-SK" dirty="0" err="1"/>
              <a:t>gas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Route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poisoning</a:t>
            </a:r>
            <a:endParaRPr lang="sk-SK" dirty="0"/>
          </a:p>
          <a:p>
            <a:pPr lvl="1"/>
            <a:r>
              <a:rPr lang="sk-SK" dirty="0" err="1"/>
              <a:t>Dermal</a:t>
            </a:r>
            <a:r>
              <a:rPr lang="sk-SK" dirty="0"/>
              <a:t> </a:t>
            </a:r>
            <a:r>
              <a:rPr lang="sk-SK" dirty="0" err="1"/>
              <a:t>absorption</a:t>
            </a:r>
            <a:endParaRPr lang="sk-SK" dirty="0"/>
          </a:p>
          <a:p>
            <a:pPr lvl="1"/>
            <a:r>
              <a:rPr lang="sk-SK" dirty="0" err="1"/>
              <a:t>Inhalation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Organophosphates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M:\LF MU\OCCUPATIONAL MEDICINE AND TOXICOLOGY\jpeg\204px-Phosphate_formul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85992"/>
            <a:ext cx="4572032" cy="3316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Organophosphates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/>
              <a:t>Accumulation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acetylcholine</a:t>
            </a:r>
            <a:endParaRPr lang="sk-SK" dirty="0"/>
          </a:p>
          <a:p>
            <a:pPr lvl="1"/>
            <a:r>
              <a:rPr lang="sk-SK" dirty="0" err="1"/>
              <a:t>Synapsis</a:t>
            </a:r>
            <a:endParaRPr lang="sk-SK" dirty="0"/>
          </a:p>
          <a:p>
            <a:pPr lvl="1"/>
            <a:r>
              <a:rPr lang="sk-SK" dirty="0"/>
              <a:t>RBC</a:t>
            </a:r>
          </a:p>
          <a:p>
            <a:pPr lvl="1"/>
            <a:r>
              <a:rPr lang="sk-SK" dirty="0" err="1"/>
              <a:t>Increased</a:t>
            </a:r>
            <a:r>
              <a:rPr lang="sk-SK" dirty="0"/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acetylcholine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sk-SK" dirty="0"/>
              <a:t> </a:t>
            </a:r>
            <a:r>
              <a:rPr lang="sk-SK" dirty="0" err="1"/>
              <a:t>affects</a:t>
            </a:r>
            <a:r>
              <a:rPr lang="sk-SK" dirty="0"/>
              <a:t> </a:t>
            </a:r>
            <a:r>
              <a:rPr lang="sk-SK" dirty="0" err="1"/>
              <a:t>both</a:t>
            </a:r>
            <a:r>
              <a:rPr lang="sk-SK" dirty="0"/>
              <a:t> </a:t>
            </a:r>
            <a:r>
              <a:rPr lang="sk-SK" dirty="0" err="1"/>
              <a:t>central</a:t>
            </a:r>
            <a:r>
              <a:rPr lang="sk-SK" dirty="0"/>
              <a:t> and </a:t>
            </a:r>
            <a:r>
              <a:rPr lang="sk-SK" dirty="0" err="1"/>
              <a:t>peripheral</a:t>
            </a:r>
            <a:r>
              <a:rPr lang="sk-SK" dirty="0"/>
              <a:t> </a:t>
            </a:r>
            <a:r>
              <a:rPr lang="sk-SK" dirty="0" err="1"/>
              <a:t>nervous</a:t>
            </a:r>
            <a:r>
              <a:rPr lang="sk-SK" dirty="0"/>
              <a:t> </a:t>
            </a:r>
            <a:r>
              <a:rPr lang="sk-SK" dirty="0" err="1"/>
              <a:t>system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 err="1"/>
              <a:t>Treatment</a:t>
            </a:r>
            <a:r>
              <a:rPr lang="sk-SK" dirty="0"/>
              <a:t>: </a:t>
            </a:r>
            <a:r>
              <a:rPr lang="sk-SK" dirty="0" err="1"/>
              <a:t>atropine</a:t>
            </a:r>
            <a:r>
              <a:rPr lang="sk-SK" dirty="0"/>
              <a:t>,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AchE-reactivators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/>
              <a:t>Problem</a:t>
            </a:r>
            <a:r>
              <a:rPr lang="sk-SK" dirty="0"/>
              <a:t>: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depressant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Lead</a:t>
            </a:r>
            <a:r>
              <a:rPr lang="sk-SK" dirty="0"/>
              <a:t> </a:t>
            </a:r>
            <a:r>
              <a:rPr lang="sk-SK" dirty="0" err="1"/>
              <a:t>poisoning</a:t>
            </a:r>
            <a:r>
              <a:rPr lang="sk-SK" dirty="0"/>
              <a:t> (</a:t>
            </a:r>
            <a:r>
              <a:rPr lang="sk-SK" dirty="0" err="1"/>
              <a:t>Pb</a:t>
            </a:r>
            <a:r>
              <a:rPr lang="sk-SK" dirty="0"/>
              <a:t>)</a:t>
            </a:r>
          </a:p>
          <a:p>
            <a:r>
              <a:rPr lang="sk-SK" dirty="0" err="1"/>
              <a:t>Carbon</a:t>
            </a:r>
            <a:r>
              <a:rPr lang="sk-SK" dirty="0"/>
              <a:t> </a:t>
            </a:r>
            <a:r>
              <a:rPr lang="sk-SK" dirty="0" err="1"/>
              <a:t>monooxide</a:t>
            </a:r>
            <a:r>
              <a:rPr lang="sk-SK" dirty="0"/>
              <a:t> (CO)</a:t>
            </a:r>
          </a:p>
          <a:p>
            <a:r>
              <a:rPr lang="sk-SK" dirty="0" err="1"/>
              <a:t>Insecticides</a:t>
            </a:r>
            <a:r>
              <a:rPr lang="sk-SK" dirty="0"/>
              <a:t> (</a:t>
            </a:r>
            <a:r>
              <a:rPr lang="sk-SK" dirty="0" err="1"/>
              <a:t>organophosphates</a:t>
            </a:r>
            <a:r>
              <a:rPr lang="sk-SK" dirty="0"/>
              <a:t>)</a:t>
            </a:r>
          </a:p>
          <a:p>
            <a:r>
              <a:rPr lang="sk-SK" dirty="0" err="1">
                <a:solidFill>
                  <a:srgbClr val="FF0000"/>
                </a:solidFill>
              </a:rPr>
              <a:t>Hydrogen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cyanide</a:t>
            </a:r>
            <a:r>
              <a:rPr lang="sk-SK" dirty="0">
                <a:solidFill>
                  <a:srgbClr val="FF0000"/>
                </a:solidFill>
              </a:rPr>
              <a:t> (HCN)</a:t>
            </a:r>
          </a:p>
          <a:p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sulphide</a:t>
            </a:r>
            <a:r>
              <a:rPr lang="sk-SK" dirty="0"/>
              <a:t> (H</a:t>
            </a:r>
            <a:r>
              <a:rPr lang="sk-SK" baseline="-25000" dirty="0"/>
              <a:t>2</a:t>
            </a:r>
            <a:r>
              <a:rPr lang="sk-SK" dirty="0"/>
              <a:t>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intoxications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dirty="0"/>
          </a:p>
          <a:p>
            <a:pPr lvl="1"/>
            <a:r>
              <a:rPr lang="sk-SK" dirty="0" err="1">
                <a:solidFill>
                  <a:srgbClr val="FF0000"/>
                </a:solidFill>
              </a:rPr>
              <a:t>Lead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poisoning</a:t>
            </a:r>
            <a:r>
              <a:rPr lang="sk-SK" dirty="0">
                <a:solidFill>
                  <a:srgbClr val="FF0000"/>
                </a:solidFill>
              </a:rPr>
              <a:t> (</a:t>
            </a:r>
            <a:r>
              <a:rPr lang="sk-SK" dirty="0" err="1">
                <a:solidFill>
                  <a:srgbClr val="FF0000"/>
                </a:solidFill>
              </a:rPr>
              <a:t>Pb</a:t>
            </a:r>
            <a:r>
              <a:rPr lang="sk-SK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sk-SK" dirty="0" err="1"/>
              <a:t>Carbon</a:t>
            </a:r>
            <a:r>
              <a:rPr lang="sk-SK" dirty="0"/>
              <a:t> </a:t>
            </a:r>
            <a:r>
              <a:rPr lang="sk-SK" dirty="0" err="1"/>
              <a:t>monooxide</a:t>
            </a:r>
            <a:r>
              <a:rPr lang="sk-SK" dirty="0"/>
              <a:t> (CO)</a:t>
            </a:r>
          </a:p>
          <a:p>
            <a:pPr lvl="1"/>
            <a:r>
              <a:rPr lang="sk-SK" dirty="0" err="1"/>
              <a:t>Insecticides</a:t>
            </a:r>
            <a:r>
              <a:rPr lang="sk-SK" dirty="0"/>
              <a:t> (</a:t>
            </a:r>
            <a:r>
              <a:rPr lang="sk-SK" dirty="0" err="1"/>
              <a:t>organophosphates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cyanide</a:t>
            </a:r>
            <a:r>
              <a:rPr lang="sk-SK" dirty="0"/>
              <a:t> (HCN)</a:t>
            </a:r>
          </a:p>
          <a:p>
            <a:pPr lvl="1"/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sulphide</a:t>
            </a:r>
            <a:r>
              <a:rPr lang="sk-SK" dirty="0"/>
              <a:t> (H</a:t>
            </a:r>
            <a:r>
              <a:rPr lang="sk-SK" baseline="-25000" dirty="0"/>
              <a:t>2</a:t>
            </a:r>
            <a:r>
              <a:rPr lang="sk-SK" dirty="0"/>
              <a:t>S)</a:t>
            </a:r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(HCN)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Colourless</a:t>
            </a:r>
            <a:r>
              <a:rPr lang="sk-SK" dirty="0"/>
              <a:t>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bitter</a:t>
            </a:r>
            <a:r>
              <a:rPr lang="sk-SK" dirty="0"/>
              <a:t> </a:t>
            </a:r>
            <a:r>
              <a:rPr lang="sk-SK" dirty="0" err="1"/>
              <a:t>smell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Use</a:t>
            </a:r>
            <a:r>
              <a:rPr lang="sk-SK" dirty="0"/>
              <a:t> in </a:t>
            </a:r>
            <a:r>
              <a:rPr lang="sk-SK" dirty="0" err="1"/>
              <a:t>industry</a:t>
            </a:r>
            <a:endParaRPr lang="sk-SK" dirty="0"/>
          </a:p>
          <a:p>
            <a:pPr lvl="1"/>
            <a:r>
              <a:rPr lang="sk-SK" dirty="0" err="1"/>
              <a:t>Extraction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gold</a:t>
            </a:r>
            <a:r>
              <a:rPr lang="sk-SK" dirty="0"/>
              <a:t>, </a:t>
            </a:r>
            <a:r>
              <a:rPr lang="sk-SK" dirty="0" err="1"/>
              <a:t>silver</a:t>
            </a:r>
            <a:endParaRPr lang="sk-SK" dirty="0"/>
          </a:p>
          <a:p>
            <a:pPr lvl="1"/>
            <a:r>
              <a:rPr lang="sk-SK" dirty="0" err="1"/>
              <a:t>Synthetic</a:t>
            </a:r>
            <a:r>
              <a:rPr lang="sk-SK" dirty="0"/>
              <a:t> </a:t>
            </a:r>
            <a:r>
              <a:rPr lang="sk-SK" dirty="0" err="1"/>
              <a:t>fibres</a:t>
            </a:r>
            <a:r>
              <a:rPr lang="sk-SK" dirty="0"/>
              <a:t> and </a:t>
            </a:r>
            <a:r>
              <a:rPr lang="sk-SK" dirty="0" err="1"/>
              <a:t>plastic</a:t>
            </a:r>
            <a:r>
              <a:rPr lang="sk-SK" dirty="0"/>
              <a:t> </a:t>
            </a:r>
            <a:r>
              <a:rPr lang="sk-SK" dirty="0" err="1"/>
              <a:t>matherials</a:t>
            </a:r>
            <a:endParaRPr lang="sk-SK" dirty="0"/>
          </a:p>
          <a:p>
            <a:pPr lvl="1"/>
            <a:r>
              <a:rPr lang="sk-SK" dirty="0" err="1"/>
              <a:t>Metallurgy</a:t>
            </a: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(HCN)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Toxicity</a:t>
            </a:r>
          </a:p>
          <a:p>
            <a:pPr lvl="1"/>
            <a:r>
              <a:rPr lang="sk-SK" dirty="0" err="1"/>
              <a:t>Inhibition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cytochromeoxidase</a:t>
            </a:r>
            <a:r>
              <a:rPr lang="sk-SK" dirty="0"/>
              <a:t> in </a:t>
            </a:r>
            <a:r>
              <a:rPr lang="sk-SK" dirty="0" err="1"/>
              <a:t>mytochondrial</a:t>
            </a:r>
            <a:r>
              <a:rPr lang="sk-SK" dirty="0"/>
              <a:t> </a:t>
            </a:r>
            <a:r>
              <a:rPr lang="sk-SK" dirty="0" err="1"/>
              <a:t>oxydative</a:t>
            </a:r>
            <a:r>
              <a:rPr lang="sk-SK" dirty="0"/>
              <a:t> </a:t>
            </a:r>
            <a:r>
              <a:rPr lang="sk-SK" dirty="0" err="1"/>
              <a:t>metabolism</a:t>
            </a:r>
            <a:r>
              <a:rPr lang="sk-SK" dirty="0"/>
              <a:t> </a:t>
            </a:r>
          </a:p>
        </p:txBody>
      </p:sp>
      <p:pic>
        <p:nvPicPr>
          <p:cNvPr id="7170" name="Picture 2" descr="M:\LF MU\OCCUPATIONAL MEDICINE AND TOXICOLOGY\jpeg\cyan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429000"/>
            <a:ext cx="66008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(HCN)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err="1"/>
              <a:t>Route</a:t>
            </a:r>
            <a:r>
              <a:rPr lang="sk-SK" u="sng" dirty="0"/>
              <a:t> </a:t>
            </a:r>
            <a:r>
              <a:rPr lang="sk-SK" u="sng" dirty="0" err="1"/>
              <a:t>of</a:t>
            </a:r>
            <a:r>
              <a:rPr lang="sk-SK" u="sng" dirty="0"/>
              <a:t> </a:t>
            </a:r>
            <a:r>
              <a:rPr lang="sk-SK" u="sng" dirty="0" err="1"/>
              <a:t>intoxication</a:t>
            </a:r>
            <a:endParaRPr lang="sk-SK" u="sng" dirty="0"/>
          </a:p>
          <a:p>
            <a:pPr lvl="1"/>
            <a:r>
              <a:rPr lang="sk-SK" dirty="0"/>
              <a:t>Skin </a:t>
            </a:r>
            <a:r>
              <a:rPr lang="sk-SK" dirty="0" err="1"/>
              <a:t>absorbtion</a:t>
            </a:r>
            <a:endParaRPr lang="sk-SK" dirty="0"/>
          </a:p>
          <a:p>
            <a:pPr lvl="1"/>
            <a:r>
              <a:rPr lang="sk-SK" dirty="0" err="1"/>
              <a:t>inhalation</a:t>
            </a:r>
            <a:endParaRPr lang="sk-SK" dirty="0"/>
          </a:p>
          <a:p>
            <a:endParaRPr lang="sk-SK" dirty="0"/>
          </a:p>
          <a:p>
            <a:r>
              <a:rPr lang="sk-SK" u="sng" dirty="0" err="1"/>
              <a:t>Acute</a:t>
            </a:r>
            <a:r>
              <a:rPr lang="sk-SK" u="sng" dirty="0"/>
              <a:t> toxicity </a:t>
            </a:r>
            <a:r>
              <a:rPr lang="sk-SK" u="sng" dirty="0" err="1"/>
              <a:t>symptoms</a:t>
            </a:r>
            <a:endParaRPr lang="sk-SK" u="sng" dirty="0"/>
          </a:p>
          <a:p>
            <a:pPr lvl="1"/>
            <a:r>
              <a:rPr lang="sk-SK" dirty="0" err="1"/>
              <a:t>Headache</a:t>
            </a:r>
            <a:r>
              <a:rPr lang="sk-SK" dirty="0"/>
              <a:t>, </a:t>
            </a:r>
            <a:r>
              <a:rPr lang="sk-SK" dirty="0" err="1"/>
              <a:t>tachycardia</a:t>
            </a:r>
            <a:r>
              <a:rPr lang="sk-SK" dirty="0"/>
              <a:t>, </a:t>
            </a:r>
            <a:r>
              <a:rPr lang="sk-SK" dirty="0" err="1"/>
              <a:t>hypotension</a:t>
            </a:r>
            <a:r>
              <a:rPr lang="sk-SK" dirty="0"/>
              <a:t>, </a:t>
            </a:r>
            <a:r>
              <a:rPr lang="sk-SK" dirty="0" err="1"/>
              <a:t>convulsion</a:t>
            </a:r>
            <a:endParaRPr lang="sk-SK" dirty="0"/>
          </a:p>
          <a:p>
            <a:pPr lvl="1"/>
            <a:r>
              <a:rPr lang="sk-SK" dirty="0" err="1"/>
              <a:t>Death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(HCN)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Remove</a:t>
            </a:r>
            <a:r>
              <a:rPr lang="sk-SK" dirty="0"/>
              <a:t> </a:t>
            </a:r>
            <a:r>
              <a:rPr lang="sk-SK" dirty="0" err="1"/>
              <a:t>contaminated</a:t>
            </a:r>
            <a:r>
              <a:rPr lang="sk-SK" dirty="0"/>
              <a:t> </a:t>
            </a:r>
            <a:r>
              <a:rPr lang="sk-SK" dirty="0" err="1"/>
              <a:t>clothing</a:t>
            </a:r>
            <a:endParaRPr lang="sk-SK" dirty="0"/>
          </a:p>
          <a:p>
            <a:r>
              <a:rPr lang="sk-SK" dirty="0" err="1"/>
              <a:t>Wash</a:t>
            </a:r>
            <a:r>
              <a:rPr lang="sk-SK" dirty="0"/>
              <a:t> </a:t>
            </a:r>
            <a:r>
              <a:rPr lang="sk-SK" dirty="0" err="1"/>
              <a:t>exposed</a:t>
            </a:r>
            <a:r>
              <a:rPr lang="sk-SK" dirty="0"/>
              <a:t> skin</a:t>
            </a:r>
          </a:p>
          <a:p>
            <a:endParaRPr lang="sk-SK" dirty="0"/>
          </a:p>
          <a:p>
            <a:r>
              <a:rPr lang="sk-SK" dirty="0" err="1"/>
              <a:t>Amylnitrite</a:t>
            </a:r>
            <a:r>
              <a:rPr lang="sk-SK" dirty="0"/>
              <a:t> </a:t>
            </a:r>
            <a:r>
              <a:rPr lang="sk-SK" dirty="0" err="1"/>
              <a:t>inhalation</a:t>
            </a:r>
            <a:endParaRPr lang="sk-SK" dirty="0"/>
          </a:p>
          <a:p>
            <a:r>
              <a:rPr lang="sk-SK" dirty="0"/>
              <a:t>25 </a:t>
            </a:r>
            <a:r>
              <a:rPr lang="en-GB" dirty="0"/>
              <a:t>%</a:t>
            </a:r>
            <a:r>
              <a:rPr lang="sk-SK" dirty="0"/>
              <a:t> </a:t>
            </a:r>
            <a:r>
              <a:rPr lang="sk-SK" dirty="0" err="1"/>
              <a:t>sodium</a:t>
            </a:r>
            <a:r>
              <a:rPr lang="sk-SK" dirty="0"/>
              <a:t> </a:t>
            </a:r>
            <a:r>
              <a:rPr lang="sk-SK" dirty="0" err="1"/>
              <a:t>thiosulphate</a:t>
            </a:r>
            <a:r>
              <a:rPr lang="sk-SK" dirty="0"/>
              <a:t> </a:t>
            </a:r>
            <a:r>
              <a:rPr lang="sk-SK" dirty="0" err="1"/>
              <a:t>sol</a:t>
            </a:r>
            <a:r>
              <a:rPr lang="sk-SK" dirty="0"/>
              <a:t>. </a:t>
            </a:r>
            <a:r>
              <a:rPr lang="sk-SK" dirty="0" err="1"/>
              <a:t>i.v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(HCN)</a:t>
            </a:r>
            <a:endParaRPr lang="sk-SK" dirty="0"/>
          </a:p>
        </p:txBody>
      </p:sp>
      <p:pic>
        <p:nvPicPr>
          <p:cNvPr id="8194" name="Picture 2" descr="M:\LF MU\OCCUPATIONAL MEDICINE AND TOXICOLOGY\jpeg\cyan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5786478" cy="458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Lead</a:t>
            </a:r>
            <a:r>
              <a:rPr lang="sk-SK" dirty="0"/>
              <a:t> </a:t>
            </a:r>
            <a:r>
              <a:rPr lang="sk-SK" dirty="0" err="1"/>
              <a:t>poisoning</a:t>
            </a:r>
            <a:r>
              <a:rPr lang="sk-SK" dirty="0"/>
              <a:t> (</a:t>
            </a:r>
            <a:r>
              <a:rPr lang="sk-SK" dirty="0" err="1"/>
              <a:t>Pb</a:t>
            </a:r>
            <a:r>
              <a:rPr lang="sk-SK" dirty="0"/>
              <a:t>)</a:t>
            </a:r>
          </a:p>
          <a:p>
            <a:r>
              <a:rPr lang="sk-SK" dirty="0" err="1"/>
              <a:t>Carbon</a:t>
            </a:r>
            <a:r>
              <a:rPr lang="sk-SK" dirty="0"/>
              <a:t> </a:t>
            </a:r>
            <a:r>
              <a:rPr lang="sk-SK" dirty="0" err="1"/>
              <a:t>monooxide</a:t>
            </a:r>
            <a:r>
              <a:rPr lang="sk-SK" dirty="0"/>
              <a:t> (CO)</a:t>
            </a:r>
          </a:p>
          <a:p>
            <a:r>
              <a:rPr lang="sk-SK" dirty="0" err="1"/>
              <a:t>Insecticides</a:t>
            </a:r>
            <a:r>
              <a:rPr lang="sk-SK" dirty="0"/>
              <a:t> (</a:t>
            </a:r>
            <a:r>
              <a:rPr lang="sk-SK" dirty="0" err="1"/>
              <a:t>organophosphates</a:t>
            </a:r>
            <a:r>
              <a:rPr lang="sk-SK" dirty="0"/>
              <a:t>)</a:t>
            </a:r>
          </a:p>
          <a:p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cyanide</a:t>
            </a:r>
            <a:r>
              <a:rPr lang="sk-SK" dirty="0"/>
              <a:t> (HCN)</a:t>
            </a:r>
          </a:p>
          <a:p>
            <a:r>
              <a:rPr lang="sk-SK" dirty="0" err="1">
                <a:solidFill>
                  <a:srgbClr val="FF0000"/>
                </a:solidFill>
              </a:rPr>
              <a:t>Hydrogen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sulphide</a:t>
            </a:r>
            <a:r>
              <a:rPr lang="sk-SK" dirty="0">
                <a:solidFill>
                  <a:srgbClr val="FF0000"/>
                </a:solidFill>
              </a:rPr>
              <a:t> (H</a:t>
            </a:r>
            <a:r>
              <a:rPr lang="sk-SK" baseline="-25000" dirty="0">
                <a:solidFill>
                  <a:srgbClr val="FF0000"/>
                </a:solidFill>
              </a:rPr>
              <a:t>2</a:t>
            </a:r>
            <a:r>
              <a:rPr lang="sk-SK" dirty="0">
                <a:solidFill>
                  <a:srgbClr val="FF0000"/>
                </a:solidFill>
              </a:rPr>
              <a:t>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sulphide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sk-SK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Colourless</a:t>
            </a:r>
            <a:r>
              <a:rPr lang="sk-SK" dirty="0"/>
              <a:t>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characteristic</a:t>
            </a:r>
            <a:r>
              <a:rPr lang="sk-SK" dirty="0"/>
              <a:t> </a:t>
            </a:r>
            <a:r>
              <a:rPr lang="sk-SK" dirty="0" err="1"/>
              <a:t>smell</a:t>
            </a:r>
            <a:r>
              <a:rPr lang="sk-SK" dirty="0"/>
              <a:t> </a:t>
            </a:r>
          </a:p>
          <a:p>
            <a:r>
              <a:rPr lang="sk-SK" dirty="0"/>
              <a:t>Toxicity </a:t>
            </a:r>
            <a:r>
              <a:rPr lang="sk-SK" dirty="0" err="1"/>
              <a:t>similar</a:t>
            </a:r>
            <a:r>
              <a:rPr lang="sk-SK" dirty="0"/>
              <a:t> to HCN</a:t>
            </a:r>
          </a:p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Inhibition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cytochromeoxidase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HbO</a:t>
            </a:r>
            <a:r>
              <a:rPr lang="sk-SK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Sulphmethaemoglobin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  <a:p>
            <a:r>
              <a:rPr lang="sk-SK" dirty="0" err="1"/>
              <a:t>Petrol</a:t>
            </a:r>
            <a:r>
              <a:rPr lang="sk-SK" dirty="0"/>
              <a:t> </a:t>
            </a:r>
            <a:r>
              <a:rPr lang="sk-SK" dirty="0" err="1"/>
              <a:t>products</a:t>
            </a:r>
            <a:r>
              <a:rPr lang="sk-SK" dirty="0"/>
              <a:t> (</a:t>
            </a:r>
            <a:r>
              <a:rPr lang="sk-SK" dirty="0" err="1"/>
              <a:t>fuel</a:t>
            </a:r>
            <a:r>
              <a:rPr lang="sk-SK" dirty="0"/>
              <a:t> </a:t>
            </a:r>
            <a:r>
              <a:rPr lang="sk-SK" dirty="0" err="1"/>
              <a:t>gas</a:t>
            </a:r>
            <a:r>
              <a:rPr lang="sk-SK" dirty="0"/>
              <a:t>), </a:t>
            </a:r>
            <a:r>
              <a:rPr lang="sk-SK" dirty="0" err="1"/>
              <a:t>ruber</a:t>
            </a:r>
            <a:r>
              <a:rPr lang="sk-SK" dirty="0"/>
              <a:t> </a:t>
            </a:r>
            <a:r>
              <a:rPr lang="sk-SK" dirty="0" err="1"/>
              <a:t>factories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sulphide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sk-SK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Acute</a:t>
            </a:r>
            <a:r>
              <a:rPr lang="sk-SK" dirty="0"/>
              <a:t> </a:t>
            </a:r>
            <a:r>
              <a:rPr lang="sk-SK" dirty="0" err="1"/>
              <a:t>poisoning</a:t>
            </a:r>
            <a:endParaRPr lang="sk-SK" dirty="0"/>
          </a:p>
          <a:p>
            <a:pPr lvl="1"/>
            <a:r>
              <a:rPr lang="sk-SK" dirty="0" err="1"/>
              <a:t>Lacrimation</a:t>
            </a:r>
            <a:r>
              <a:rPr lang="sk-SK" dirty="0"/>
              <a:t>, </a:t>
            </a:r>
            <a:r>
              <a:rPr lang="sk-SK" dirty="0" err="1"/>
              <a:t>photophobia</a:t>
            </a:r>
            <a:r>
              <a:rPr lang="sk-SK" dirty="0"/>
              <a:t>, </a:t>
            </a:r>
            <a:r>
              <a:rPr lang="sk-SK" dirty="0" err="1"/>
              <a:t>mucose</a:t>
            </a:r>
            <a:r>
              <a:rPr lang="sk-SK" dirty="0"/>
              <a:t> </a:t>
            </a:r>
            <a:r>
              <a:rPr lang="sk-SK" dirty="0" err="1"/>
              <a:t>irritation</a:t>
            </a:r>
            <a:r>
              <a:rPr lang="sk-SK" dirty="0"/>
              <a:t> (</a:t>
            </a:r>
            <a:r>
              <a:rPr lang="sk-SK" dirty="0" err="1"/>
              <a:t>low</a:t>
            </a:r>
            <a:r>
              <a:rPr lang="sk-SK" dirty="0"/>
              <a:t> </a:t>
            </a:r>
            <a:r>
              <a:rPr lang="sk-SK" dirty="0" err="1"/>
              <a:t>concentration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Pneumonitis</a:t>
            </a:r>
            <a:r>
              <a:rPr lang="sk-SK" dirty="0"/>
              <a:t>, </a:t>
            </a:r>
            <a:r>
              <a:rPr lang="sk-SK" dirty="0" err="1"/>
              <a:t>respiratory</a:t>
            </a:r>
            <a:r>
              <a:rPr lang="sk-SK" dirty="0"/>
              <a:t> centre </a:t>
            </a:r>
            <a:r>
              <a:rPr lang="sk-SK" dirty="0" err="1"/>
              <a:t>paralysis</a:t>
            </a:r>
            <a:r>
              <a:rPr lang="sk-SK" dirty="0"/>
              <a:t> (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concentration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r>
              <a:rPr lang="sk-SK" dirty="0" err="1"/>
              <a:t>Chronic</a:t>
            </a:r>
            <a:r>
              <a:rPr lang="sk-SK" dirty="0"/>
              <a:t> </a:t>
            </a:r>
            <a:r>
              <a:rPr lang="sk-SK" dirty="0" err="1"/>
              <a:t>exposure</a:t>
            </a:r>
            <a:endParaRPr lang="sk-SK" dirty="0"/>
          </a:p>
          <a:p>
            <a:pPr lvl="1"/>
            <a:r>
              <a:rPr lang="sk-SK" dirty="0" err="1"/>
              <a:t>Keratitis</a:t>
            </a:r>
            <a:r>
              <a:rPr lang="sk-SK" dirty="0"/>
              <a:t>, skin </a:t>
            </a:r>
            <a:r>
              <a:rPr lang="sk-SK" dirty="0" err="1"/>
              <a:t>vesicles</a:t>
            </a:r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sulphide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sk-SK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Immediate</a:t>
            </a:r>
            <a:r>
              <a:rPr lang="sk-SK" dirty="0"/>
              <a:t> </a:t>
            </a:r>
            <a:r>
              <a:rPr lang="sk-SK" dirty="0" err="1"/>
              <a:t>removal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sulphide</a:t>
            </a:r>
            <a:r>
              <a:rPr lang="sk-SK" dirty="0"/>
              <a:t> </a:t>
            </a:r>
            <a:r>
              <a:rPr lang="sk-SK" dirty="0" err="1"/>
              <a:t>source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Oxygen</a:t>
            </a:r>
            <a:r>
              <a:rPr lang="sk-SK" dirty="0"/>
              <a:t> </a:t>
            </a:r>
          </a:p>
          <a:p>
            <a:r>
              <a:rPr lang="sk-SK" dirty="0" err="1"/>
              <a:t>Sodium</a:t>
            </a:r>
            <a:r>
              <a:rPr lang="sk-SK" dirty="0"/>
              <a:t> </a:t>
            </a:r>
            <a:r>
              <a:rPr lang="sk-SK" dirty="0" err="1"/>
              <a:t>amylnitrite</a:t>
            </a:r>
            <a:r>
              <a:rPr lang="sk-SK" dirty="0"/>
              <a:t>  </a:t>
            </a:r>
          </a:p>
          <a:p>
            <a:pPr lvl="1"/>
            <a:r>
              <a:rPr lang="sk-SK" dirty="0" err="1"/>
              <a:t>conversion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sulphmethaemoglobin</a:t>
            </a:r>
            <a:endParaRPr lang="sk-SK" dirty="0"/>
          </a:p>
          <a:p>
            <a:pPr lvl="1"/>
            <a:r>
              <a:rPr lang="sk-SK" dirty="0" err="1"/>
              <a:t>Symptomatic</a:t>
            </a:r>
            <a:r>
              <a:rPr lang="sk-SK" dirty="0"/>
              <a:t> </a:t>
            </a:r>
            <a:r>
              <a:rPr lang="sk-SK" dirty="0" err="1"/>
              <a:t>therapy</a:t>
            </a:r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259632" y="364502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err="1"/>
              <a:t>milan.juhas</a:t>
            </a:r>
            <a:r>
              <a:rPr lang="cs-CZ" sz="2800" dirty="0"/>
              <a:t>@</a:t>
            </a:r>
            <a:r>
              <a:rPr lang="cs-CZ" sz="2800" dirty="0" err="1"/>
              <a:t>fnusa.cz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(2)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intoxications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 err="1"/>
              <a:t>Toxicokinetic</a:t>
            </a:r>
            <a:r>
              <a:rPr lang="sk-SK" dirty="0"/>
              <a:t> </a:t>
            </a:r>
            <a:r>
              <a:rPr lang="sk-SK" dirty="0" err="1"/>
              <a:t>properties</a:t>
            </a:r>
            <a:endParaRPr lang="sk-SK" dirty="0"/>
          </a:p>
          <a:p>
            <a:pPr lvl="1"/>
            <a:r>
              <a:rPr lang="sk-SK" dirty="0" err="1"/>
              <a:t>Toxicodynamic</a:t>
            </a:r>
            <a:r>
              <a:rPr lang="sk-SK" dirty="0"/>
              <a:t> </a:t>
            </a:r>
            <a:r>
              <a:rPr lang="sk-SK" dirty="0" err="1"/>
              <a:t>effects</a:t>
            </a:r>
            <a:endParaRPr lang="sk-SK" dirty="0"/>
          </a:p>
          <a:p>
            <a:pPr lvl="1"/>
            <a:r>
              <a:rPr lang="sk-SK" dirty="0" err="1"/>
              <a:t>Industrial</a:t>
            </a:r>
            <a:r>
              <a:rPr lang="sk-SK" dirty="0"/>
              <a:t> </a:t>
            </a:r>
            <a:r>
              <a:rPr lang="sk-SK" dirty="0" err="1"/>
              <a:t>occurance</a:t>
            </a:r>
            <a:r>
              <a:rPr lang="sk-SK" dirty="0"/>
              <a:t> and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effects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M:\LF MU\OCCUPATIONAL MEDICINE AND TOXICOLOGY\jpeg\Lead_electrolytic_and_1cm3_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572428" cy="526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Heavy</a:t>
            </a:r>
            <a:r>
              <a:rPr lang="sk-SK" dirty="0"/>
              <a:t> soft </a:t>
            </a:r>
            <a:r>
              <a:rPr lang="sk-SK" dirty="0" err="1"/>
              <a:t>grey</a:t>
            </a:r>
            <a:r>
              <a:rPr lang="sk-SK" dirty="0"/>
              <a:t> metal</a:t>
            </a:r>
          </a:p>
          <a:p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density</a:t>
            </a:r>
            <a:r>
              <a:rPr lang="sk-SK" dirty="0"/>
              <a:t> and </a:t>
            </a:r>
            <a:r>
              <a:rPr lang="sk-SK" dirty="0" err="1"/>
              <a:t>resistance</a:t>
            </a:r>
            <a:r>
              <a:rPr lang="sk-SK" dirty="0"/>
              <a:t>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sk-SK" dirty="0" err="1"/>
              <a:t>rust</a:t>
            </a:r>
            <a:endParaRPr lang="sk-SK" dirty="0"/>
          </a:p>
          <a:p>
            <a:r>
              <a:rPr lang="sk-SK" dirty="0" err="1"/>
              <a:t>Forms</a:t>
            </a:r>
            <a:endParaRPr lang="sk-SK" dirty="0"/>
          </a:p>
          <a:p>
            <a:pPr lvl="1"/>
            <a:r>
              <a:rPr lang="sk-SK" dirty="0"/>
              <a:t>„</a:t>
            </a:r>
            <a:r>
              <a:rPr lang="sk-SK" dirty="0" err="1"/>
              <a:t>pure</a:t>
            </a:r>
            <a:r>
              <a:rPr lang="sk-SK" dirty="0"/>
              <a:t>“ metal</a:t>
            </a:r>
          </a:p>
          <a:p>
            <a:pPr lvl="1"/>
            <a:r>
              <a:rPr lang="sk-SK" dirty="0" err="1"/>
              <a:t>Organic</a:t>
            </a:r>
            <a:r>
              <a:rPr lang="sk-SK" dirty="0"/>
              <a:t> </a:t>
            </a:r>
            <a:r>
              <a:rPr lang="sk-SK" dirty="0" err="1"/>
              <a:t>compund</a:t>
            </a:r>
            <a:r>
              <a:rPr lang="sk-SK" dirty="0"/>
              <a:t> (</a:t>
            </a:r>
            <a:r>
              <a:rPr lang="sk-SK" dirty="0" err="1"/>
              <a:t>petrol</a:t>
            </a:r>
            <a:r>
              <a:rPr lang="sk-SK" dirty="0"/>
              <a:t> </a:t>
            </a:r>
            <a:r>
              <a:rPr lang="sk-SK" dirty="0" err="1"/>
              <a:t>hydrocarbons</a:t>
            </a:r>
            <a:r>
              <a:rPr lang="sk-SK" dirty="0"/>
              <a:t>) </a:t>
            </a:r>
            <a:r>
              <a:rPr lang="sk-SK" b="1" dirty="0"/>
              <a:t>TML, TEL</a:t>
            </a:r>
          </a:p>
          <a:p>
            <a:pPr lvl="1"/>
            <a:r>
              <a:rPr lang="sk-SK" dirty="0" err="1"/>
              <a:t>Inorganic</a:t>
            </a:r>
            <a:r>
              <a:rPr lang="sk-SK" dirty="0"/>
              <a:t> </a:t>
            </a:r>
            <a:r>
              <a:rPr lang="sk-SK" dirty="0" err="1"/>
              <a:t>compound</a:t>
            </a:r>
            <a:r>
              <a:rPr lang="sk-SK" dirty="0"/>
              <a:t> (</a:t>
            </a:r>
            <a:r>
              <a:rPr lang="sk-SK" dirty="0" err="1"/>
              <a:t>PbS</a:t>
            </a:r>
            <a:r>
              <a:rPr lang="sk-SK" dirty="0"/>
              <a:t>)</a:t>
            </a:r>
          </a:p>
          <a:p>
            <a:r>
              <a:rPr lang="sk-SK" dirty="0" err="1"/>
              <a:t>Pipes</a:t>
            </a:r>
            <a:r>
              <a:rPr lang="sk-SK" dirty="0"/>
              <a:t>, </a:t>
            </a:r>
            <a:r>
              <a:rPr lang="sk-SK" dirty="0" err="1"/>
              <a:t>petrol</a:t>
            </a:r>
            <a:r>
              <a:rPr lang="sk-SK" dirty="0"/>
              <a:t>, </a:t>
            </a:r>
            <a:r>
              <a:rPr lang="sk-SK" dirty="0" err="1"/>
              <a:t>ammunition</a:t>
            </a:r>
            <a:r>
              <a:rPr lang="sk-SK" dirty="0"/>
              <a:t>, </a:t>
            </a:r>
            <a:r>
              <a:rPr lang="sk-SK" dirty="0" err="1"/>
              <a:t>foil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toxicokinetic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Absorbtion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sk-SK" dirty="0" err="1"/>
              <a:t>Lungs</a:t>
            </a:r>
            <a:r>
              <a:rPr lang="sk-SK" dirty="0"/>
              <a:t> (major </a:t>
            </a:r>
            <a:r>
              <a:rPr lang="sk-SK" dirty="0" err="1"/>
              <a:t>absorption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minority </a:t>
            </a:r>
            <a:r>
              <a:rPr lang="sk-SK" dirty="0" err="1"/>
              <a:t>via</a:t>
            </a:r>
            <a:r>
              <a:rPr lang="sk-SK" dirty="0"/>
              <a:t> GIT</a:t>
            </a:r>
          </a:p>
          <a:p>
            <a:pPr lvl="1"/>
            <a:r>
              <a:rPr lang="sk-SK" b="1" dirty="0" err="1"/>
              <a:t>Presence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other</a:t>
            </a:r>
            <a:r>
              <a:rPr lang="sk-SK" b="1" dirty="0"/>
              <a:t> </a:t>
            </a:r>
            <a:r>
              <a:rPr lang="sk-SK" b="1" dirty="0" err="1"/>
              <a:t>metals</a:t>
            </a:r>
            <a:r>
              <a:rPr lang="sk-SK" b="1" dirty="0"/>
              <a:t> in </a:t>
            </a:r>
            <a:r>
              <a:rPr lang="sk-SK" b="1" dirty="0" err="1"/>
              <a:t>diet</a:t>
            </a:r>
            <a:r>
              <a:rPr lang="sk-SK" b="1" dirty="0"/>
              <a:t> </a:t>
            </a:r>
            <a:r>
              <a:rPr lang="sk-SK" b="1" dirty="0" err="1"/>
              <a:t>increases</a:t>
            </a:r>
            <a:r>
              <a:rPr lang="sk-SK" b="1" dirty="0"/>
              <a:t> GIT </a:t>
            </a:r>
            <a:r>
              <a:rPr lang="sk-SK" b="1" dirty="0" err="1"/>
              <a:t>absoption</a:t>
            </a:r>
            <a:r>
              <a:rPr lang="sk-SK" b="1" dirty="0"/>
              <a:t>  !  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Distribution</a:t>
            </a:r>
            <a:endParaRPr lang="sk-SK" dirty="0"/>
          </a:p>
          <a:p>
            <a:pPr lvl="1"/>
            <a:r>
              <a:rPr lang="sk-SK" dirty="0"/>
              <a:t>RBC </a:t>
            </a:r>
            <a:r>
              <a:rPr lang="sk-SK" dirty="0" err="1"/>
              <a:t>biomembrane</a:t>
            </a:r>
            <a:endParaRPr lang="sk-SK" dirty="0"/>
          </a:p>
          <a:p>
            <a:pPr lvl="1"/>
            <a:r>
              <a:rPr lang="sk-SK" dirty="0"/>
              <a:t>Bone </a:t>
            </a:r>
            <a:r>
              <a:rPr lang="sk-SK" dirty="0" err="1"/>
              <a:t>deposits</a:t>
            </a:r>
            <a:endParaRPr lang="sk-SK" dirty="0"/>
          </a:p>
          <a:p>
            <a:pPr lvl="1"/>
            <a:r>
              <a:rPr lang="sk-SK" dirty="0" err="1"/>
              <a:t>Extreme</a:t>
            </a:r>
            <a:r>
              <a:rPr lang="sk-SK" dirty="0"/>
              <a:t> </a:t>
            </a:r>
            <a:r>
              <a:rPr lang="sk-SK" dirty="0" err="1"/>
              <a:t>long</a:t>
            </a:r>
            <a:r>
              <a:rPr lang="sk-SK" dirty="0"/>
              <a:t> </a:t>
            </a:r>
            <a:r>
              <a:rPr lang="sk-SK" dirty="0" err="1"/>
              <a:t>half-time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toxicodynamic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288024" cy="51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00034" y="6429396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Schema</a:t>
            </a:r>
            <a:r>
              <a:rPr lang="sk-S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author</a:t>
            </a:r>
            <a:r>
              <a:rPr lang="sk-S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sk-SK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Boswell</a:t>
            </a:r>
            <a:r>
              <a:rPr lang="sk-SK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u="sng" dirty="0" err="1"/>
              <a:t>Acute</a:t>
            </a:r>
            <a:r>
              <a:rPr lang="sk-SK" u="sng" dirty="0"/>
              <a:t> </a:t>
            </a:r>
            <a:r>
              <a:rPr lang="sk-SK" u="sng" dirty="0" err="1"/>
              <a:t>symptoms</a:t>
            </a:r>
            <a:endParaRPr lang="sk-SK" u="sng" dirty="0"/>
          </a:p>
          <a:p>
            <a:pPr lvl="1"/>
            <a:r>
              <a:rPr lang="sk-SK" dirty="0" err="1"/>
              <a:t>Fatigue</a:t>
            </a:r>
            <a:r>
              <a:rPr lang="sk-SK" dirty="0"/>
              <a:t>, </a:t>
            </a:r>
            <a:r>
              <a:rPr lang="sk-SK" dirty="0" err="1"/>
              <a:t>Abdominal</a:t>
            </a:r>
            <a:r>
              <a:rPr lang="sk-SK" dirty="0"/>
              <a:t> </a:t>
            </a:r>
            <a:r>
              <a:rPr lang="sk-SK" dirty="0" err="1"/>
              <a:t>cramps</a:t>
            </a:r>
            <a:endParaRPr lang="sk-SK" dirty="0"/>
          </a:p>
          <a:p>
            <a:pPr lvl="1"/>
            <a:r>
              <a:rPr lang="sk-SK" dirty="0" err="1"/>
              <a:t>Constipation</a:t>
            </a:r>
            <a:r>
              <a:rPr lang="sk-SK" dirty="0"/>
              <a:t>, </a:t>
            </a:r>
            <a:r>
              <a:rPr lang="sk-SK" dirty="0" err="1"/>
              <a:t>Myalgia</a:t>
            </a:r>
            <a:endParaRPr lang="sk-SK" dirty="0"/>
          </a:p>
          <a:p>
            <a:pPr lvl="1"/>
            <a:r>
              <a:rPr lang="sk-SK" dirty="0" err="1"/>
              <a:t>Encefalopathy</a:t>
            </a:r>
            <a:r>
              <a:rPr lang="sk-SK" dirty="0"/>
              <a:t>, </a:t>
            </a:r>
            <a:r>
              <a:rPr lang="sk-SK" dirty="0" err="1"/>
              <a:t>Renal</a:t>
            </a:r>
            <a:r>
              <a:rPr lang="sk-SK" dirty="0"/>
              <a:t> </a:t>
            </a:r>
            <a:r>
              <a:rPr lang="sk-SK" dirty="0" err="1"/>
              <a:t>failure</a:t>
            </a:r>
            <a:r>
              <a:rPr lang="sk-SK" dirty="0"/>
              <a:t> (</a:t>
            </a:r>
            <a:r>
              <a:rPr lang="sk-SK" b="1" dirty="0" err="1"/>
              <a:t>children</a:t>
            </a:r>
            <a:r>
              <a:rPr lang="sk-SK" dirty="0"/>
              <a:t>)</a:t>
            </a:r>
          </a:p>
          <a:p>
            <a:r>
              <a:rPr lang="sk-SK" u="sng" dirty="0" err="1"/>
              <a:t>Chronic</a:t>
            </a:r>
            <a:r>
              <a:rPr lang="sk-SK" u="sng" dirty="0"/>
              <a:t> </a:t>
            </a:r>
            <a:r>
              <a:rPr lang="sk-SK" u="sng" dirty="0" err="1"/>
              <a:t>intoxication</a:t>
            </a:r>
            <a:endParaRPr lang="sk-SK" u="sng" dirty="0"/>
          </a:p>
          <a:p>
            <a:pPr lvl="1"/>
            <a:r>
              <a:rPr lang="sk-SK" dirty="0" err="1"/>
              <a:t>Peripheral</a:t>
            </a:r>
            <a:r>
              <a:rPr lang="sk-SK" dirty="0"/>
              <a:t> </a:t>
            </a:r>
            <a:r>
              <a:rPr lang="sk-SK" dirty="0" err="1"/>
              <a:t>neuropathy</a:t>
            </a:r>
            <a:r>
              <a:rPr lang="sk-SK" dirty="0"/>
              <a:t>,</a:t>
            </a:r>
          </a:p>
          <a:p>
            <a:pPr lvl="1"/>
            <a:r>
              <a:rPr lang="sk-SK" dirty="0" err="1"/>
              <a:t>Anemia</a:t>
            </a:r>
            <a:endParaRPr lang="sk-SK" dirty="0"/>
          </a:p>
          <a:p>
            <a:r>
              <a:rPr lang="sk-SK" dirty="0" err="1"/>
              <a:t>Organic</a:t>
            </a:r>
            <a:r>
              <a:rPr lang="sk-SK" dirty="0"/>
              <a:t> </a:t>
            </a:r>
            <a:r>
              <a:rPr lang="sk-SK" dirty="0" err="1"/>
              <a:t>forms</a:t>
            </a:r>
            <a:r>
              <a:rPr lang="sk-SK" dirty="0"/>
              <a:t> – </a:t>
            </a:r>
            <a:r>
              <a:rPr lang="sk-SK" dirty="0" err="1"/>
              <a:t>psychosis</a:t>
            </a:r>
            <a:r>
              <a:rPr lang="sk-SK" dirty="0"/>
              <a:t>, </a:t>
            </a:r>
            <a:r>
              <a:rPr lang="sk-SK" dirty="0" err="1"/>
              <a:t>mania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Lead</a:t>
            </a:r>
            <a:r>
              <a:rPr lang="sk-SK" dirty="0"/>
              <a:t> </a:t>
            </a:r>
            <a:r>
              <a:rPr lang="sk-SK" dirty="0" err="1"/>
              <a:t>poisoning</a:t>
            </a:r>
            <a:r>
              <a:rPr lang="sk-SK" dirty="0"/>
              <a:t> (</a:t>
            </a:r>
            <a:r>
              <a:rPr lang="sk-SK" dirty="0" err="1"/>
              <a:t>Pb</a:t>
            </a:r>
            <a:r>
              <a:rPr lang="sk-SK" dirty="0"/>
              <a:t>)</a:t>
            </a:r>
          </a:p>
          <a:p>
            <a:r>
              <a:rPr lang="sk-SK" dirty="0" err="1">
                <a:solidFill>
                  <a:srgbClr val="FF0000"/>
                </a:solidFill>
              </a:rPr>
              <a:t>Carbon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monooxide</a:t>
            </a:r>
            <a:r>
              <a:rPr lang="sk-SK" dirty="0">
                <a:solidFill>
                  <a:srgbClr val="FF0000"/>
                </a:solidFill>
              </a:rPr>
              <a:t> (CO)</a:t>
            </a:r>
          </a:p>
          <a:p>
            <a:r>
              <a:rPr lang="sk-SK" dirty="0" err="1"/>
              <a:t>Insecticides</a:t>
            </a:r>
            <a:r>
              <a:rPr lang="sk-SK" dirty="0"/>
              <a:t> (</a:t>
            </a:r>
            <a:r>
              <a:rPr lang="sk-SK" dirty="0" err="1"/>
              <a:t>organophosphates</a:t>
            </a:r>
            <a:r>
              <a:rPr lang="sk-SK" dirty="0"/>
              <a:t>)</a:t>
            </a:r>
          </a:p>
          <a:p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cyanide</a:t>
            </a:r>
            <a:r>
              <a:rPr lang="sk-SK" dirty="0"/>
              <a:t> (HCN)</a:t>
            </a:r>
          </a:p>
          <a:p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sulphide</a:t>
            </a:r>
            <a:r>
              <a:rPr lang="sk-SK" dirty="0"/>
              <a:t> (H</a:t>
            </a:r>
            <a:r>
              <a:rPr lang="sk-SK" baseline="-25000" dirty="0"/>
              <a:t>2</a:t>
            </a:r>
            <a:r>
              <a:rPr lang="sk-SK" dirty="0"/>
              <a:t>S)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1171</Words>
  <Application>Microsoft Office PowerPoint</Application>
  <PresentationFormat>Předvádění na obrazovce (4:3)</PresentationFormat>
  <Paragraphs>190</Paragraphs>
  <Slides>29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BASIC INDUSTRIAL TOXICOLOGY</vt:lpstr>
      <vt:lpstr>Today`s goal ... (1)</vt:lpstr>
      <vt:lpstr>Today`s goal ... (2)</vt:lpstr>
      <vt:lpstr>Lead (Pb) </vt:lpstr>
      <vt:lpstr>Lead - properties</vt:lpstr>
      <vt:lpstr>Lead  - toxicokinetic parameters</vt:lpstr>
      <vt:lpstr>Lead  - toxicodynamic parameters (1)</vt:lpstr>
      <vt:lpstr>Lead  - health effects</vt:lpstr>
      <vt:lpstr>Prezentace aplikace PowerPoint</vt:lpstr>
      <vt:lpstr>Carbon monooxice (CO) - properties</vt:lpstr>
      <vt:lpstr>CO - toxicodynamics</vt:lpstr>
      <vt:lpstr>CO – health effects</vt:lpstr>
      <vt:lpstr>Carbon monooxide intoxication symptoms</vt:lpstr>
      <vt:lpstr>CO intoxication treatment</vt:lpstr>
      <vt:lpstr>Prezentace aplikace PowerPoint</vt:lpstr>
      <vt:lpstr>Organophosphates</vt:lpstr>
      <vt:lpstr>Organophosphates</vt:lpstr>
      <vt:lpstr>Organophosphates</vt:lpstr>
      <vt:lpstr>Prezentace aplikace PowerPoint</vt:lpstr>
      <vt:lpstr>Hydrogen cyanide (HCN)</vt:lpstr>
      <vt:lpstr>Hydrogen cyanide (HCN)</vt:lpstr>
      <vt:lpstr>Hydrogen cyanide (HCN)</vt:lpstr>
      <vt:lpstr>Hydrogen cyanide (HCN)</vt:lpstr>
      <vt:lpstr>Hydrogen cyanide (HCN)</vt:lpstr>
      <vt:lpstr>Prezentace aplikace PowerPoint</vt:lpstr>
      <vt:lpstr>Hydrogen sulphide (H2S)</vt:lpstr>
      <vt:lpstr>Hydrogen sulphide (H2S)</vt:lpstr>
      <vt:lpstr>Hydrogen sulphide (H2S) - therapy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INDUSTRIAL TOXICOLOGY</dc:title>
  <dc:creator>Milan Juhas</dc:creator>
  <cp:lastModifiedBy>Petr</cp:lastModifiedBy>
  <cp:revision>71</cp:revision>
  <dcterms:created xsi:type="dcterms:W3CDTF">2015-01-07T19:12:56Z</dcterms:created>
  <dcterms:modified xsi:type="dcterms:W3CDTF">2020-03-30T07:40:20Z</dcterms:modified>
</cp:coreProperties>
</file>