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81" r:id="rId11"/>
    <p:sldId id="264" r:id="rId12"/>
    <p:sldId id="269" r:id="rId13"/>
    <p:sldId id="266" r:id="rId14"/>
    <p:sldId id="283" r:id="rId15"/>
    <p:sldId id="270" r:id="rId16"/>
    <p:sldId id="271" r:id="rId17"/>
    <p:sldId id="272" r:id="rId18"/>
    <p:sldId id="285" r:id="rId19"/>
    <p:sldId id="273" r:id="rId20"/>
    <p:sldId id="295" r:id="rId21"/>
    <p:sldId id="296" r:id="rId22"/>
    <p:sldId id="289" r:id="rId23"/>
    <p:sldId id="291" r:id="rId24"/>
    <p:sldId id="299" r:id="rId25"/>
    <p:sldId id="297" r:id="rId26"/>
    <p:sldId id="298" r:id="rId27"/>
    <p:sldId id="300" r:id="rId28"/>
    <p:sldId id="301" r:id="rId29"/>
    <p:sldId id="286" r:id="rId30"/>
    <p:sldId id="276" r:id="rId31"/>
    <p:sldId id="294" r:id="rId32"/>
    <p:sldId id="284" r:id="rId33"/>
    <p:sldId id="278" r:id="rId34"/>
    <p:sldId id="279" r:id="rId35"/>
    <p:sldId id="280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660"/>
  </p:normalViewPr>
  <p:slideViewPr>
    <p:cSldViewPr>
      <p:cViewPr varScale="1">
        <p:scale>
          <a:sx n="82" d="100"/>
          <a:sy n="82" d="100"/>
        </p:scale>
        <p:origin x="147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Exposures by Agents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200000"/>
              </a:lightRig>
            </a:scene3d>
            <a:sp3d/>
          </c:spPr>
          <c:invertIfNegative val="0"/>
          <c:cat>
            <c:strRef>
              <c:f>Sheet1!$K$6:$K$16</c:f>
              <c:strCache>
                <c:ptCount val="11"/>
                <c:pt idx="0">
                  <c:v>formaldehyde</c:v>
                </c:pt>
                <c:pt idx="1">
                  <c:v>ethylene dibromide</c:v>
                </c:pt>
                <c:pt idx="2">
                  <c:v>asbestos</c:v>
                </c:pt>
                <c:pt idx="3">
                  <c:v>benzene</c:v>
                </c:pt>
                <c:pt idx="4">
                  <c:v>Lead and lead compounds, inorganic</c:v>
                </c:pt>
                <c:pt idx="5">
                  <c:v>Wood dust</c:v>
                </c:pt>
                <c:pt idx="6">
                  <c:v>Radon and its decay products</c:v>
                </c:pt>
                <c:pt idx="7">
                  <c:v>Diesel engine exhaust</c:v>
                </c:pt>
                <c:pt idx="8">
                  <c:v>Silica, crystalline</c:v>
                </c:pt>
                <c:pt idx="9">
                  <c:v>Environmental tobacco smoke</c:v>
                </c:pt>
                <c:pt idx="10">
                  <c:v>Solar radiation</c:v>
                </c:pt>
              </c:strCache>
            </c:strRef>
          </c:cat>
          <c:val>
            <c:numRef>
              <c:f>Sheet1!$L$6:$L$16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0-661C-45CE-9455-78BFF2156221}"/>
            </c:ext>
          </c:extLst>
        </c:ser>
        <c:ser>
          <c:idx val="1"/>
          <c:order val="1"/>
          <c:spPr>
            <a:solidFill>
              <a:srgbClr val="00206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200000"/>
              </a:lightRig>
            </a:scene3d>
            <a:sp3d/>
          </c:spPr>
          <c:invertIfNegative val="0"/>
          <c:cat>
            <c:strRef>
              <c:f>Sheet1!$K$6:$K$16</c:f>
              <c:strCache>
                <c:ptCount val="11"/>
                <c:pt idx="0">
                  <c:v>formaldehyde</c:v>
                </c:pt>
                <c:pt idx="1">
                  <c:v>ethylene dibromide</c:v>
                </c:pt>
                <c:pt idx="2">
                  <c:v>asbestos</c:v>
                </c:pt>
                <c:pt idx="3">
                  <c:v>benzene</c:v>
                </c:pt>
                <c:pt idx="4">
                  <c:v>Lead and lead compounds, inorganic</c:v>
                </c:pt>
                <c:pt idx="5">
                  <c:v>Wood dust</c:v>
                </c:pt>
                <c:pt idx="6">
                  <c:v>Radon and its decay products</c:v>
                </c:pt>
                <c:pt idx="7">
                  <c:v>Diesel engine exhaust</c:v>
                </c:pt>
                <c:pt idx="8">
                  <c:v>Silica, crystalline</c:v>
                </c:pt>
                <c:pt idx="9">
                  <c:v>Environmental tobacco smoke</c:v>
                </c:pt>
                <c:pt idx="10">
                  <c:v>Solar radiation</c:v>
                </c:pt>
              </c:strCache>
            </c:strRef>
          </c:cat>
          <c:val>
            <c:numRef>
              <c:f>Sheet1!$M$6:$M$16</c:f>
              <c:numCache>
                <c:formatCode>General</c:formatCode>
                <c:ptCount val="11"/>
                <c:pt idx="0">
                  <c:v>971402</c:v>
                </c:pt>
                <c:pt idx="1">
                  <c:v>1169292</c:v>
                </c:pt>
                <c:pt idx="2">
                  <c:v>1216318</c:v>
                </c:pt>
                <c:pt idx="3">
                  <c:v>1367753</c:v>
                </c:pt>
                <c:pt idx="4">
                  <c:v>1450141</c:v>
                </c:pt>
                <c:pt idx="5">
                  <c:v>2513013</c:v>
                </c:pt>
                <c:pt idx="6">
                  <c:v>2649059</c:v>
                </c:pt>
                <c:pt idx="7">
                  <c:v>2968999</c:v>
                </c:pt>
                <c:pt idx="8">
                  <c:v>3089054</c:v>
                </c:pt>
                <c:pt idx="9">
                  <c:v>7322551</c:v>
                </c:pt>
                <c:pt idx="10">
                  <c:v>8874907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1C-45CE-9455-78BFF2156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847104"/>
        <c:axId val="90848640"/>
        <c:axId val="0"/>
      </c:bar3DChart>
      <c:catAx>
        <c:axId val="90847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0848640"/>
        <c:crosses val="autoZero"/>
        <c:auto val="1"/>
        <c:lblAlgn val="ctr"/>
        <c:lblOffset val="100"/>
        <c:noMultiLvlLbl val="0"/>
      </c:catAx>
      <c:valAx>
        <c:axId val="90848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084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0718-EB38-4570-9F08-1E448ECD3FEF}" type="datetimeFigureOut">
              <a:rPr lang="cs-CZ" smtClean="0"/>
              <a:pPr/>
              <a:t>30.3.2020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4081-55E9-41F4-B915-B6B8FB122F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0718-EB38-4570-9F08-1E448ECD3FEF}" type="datetimeFigureOut">
              <a:rPr lang="cs-CZ" smtClean="0"/>
              <a:pPr/>
              <a:t>30.3.2020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4081-55E9-41F4-B915-B6B8FB122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0718-EB38-4570-9F08-1E448ECD3FEF}" type="datetimeFigureOut">
              <a:rPr lang="cs-CZ" smtClean="0"/>
              <a:pPr/>
              <a:t>30.3.2020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4081-55E9-41F4-B915-B6B8FB122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0718-EB38-4570-9F08-1E448ECD3FEF}" type="datetimeFigureOut">
              <a:rPr lang="cs-CZ" smtClean="0"/>
              <a:pPr/>
              <a:t>30.3.2020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4081-55E9-41F4-B915-B6B8FB122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0718-EB38-4570-9F08-1E448ECD3FEF}" type="datetimeFigureOut">
              <a:rPr lang="cs-CZ" smtClean="0"/>
              <a:pPr/>
              <a:t>30.3.2020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4081-55E9-41F4-B915-B6B8FB122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0718-EB38-4570-9F08-1E448ECD3FEF}" type="datetimeFigureOut">
              <a:rPr lang="cs-CZ" smtClean="0"/>
              <a:pPr/>
              <a:t>30.3.2020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4081-55E9-41F4-B915-B6B8FB122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0718-EB38-4570-9F08-1E448ECD3FEF}" type="datetimeFigureOut">
              <a:rPr lang="cs-CZ" smtClean="0"/>
              <a:pPr/>
              <a:t>30.3.2020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4081-55E9-41F4-B915-B6B8FB122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0718-EB38-4570-9F08-1E448ECD3FEF}" type="datetimeFigureOut">
              <a:rPr lang="cs-CZ" smtClean="0"/>
              <a:pPr/>
              <a:t>30.3.2020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4081-55E9-41F4-B915-B6B8FB122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0718-EB38-4570-9F08-1E448ECD3FEF}" type="datetimeFigureOut">
              <a:rPr lang="cs-CZ" smtClean="0"/>
              <a:pPr/>
              <a:t>30.3.2020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4081-55E9-41F4-B915-B6B8FB122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0718-EB38-4570-9F08-1E448ECD3FEF}" type="datetimeFigureOut">
              <a:rPr lang="cs-CZ" smtClean="0"/>
              <a:pPr/>
              <a:t>30.3.2020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4081-55E9-41F4-B915-B6B8FB122F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D640718-EB38-4570-9F08-1E448ECD3FEF}" type="datetimeFigureOut">
              <a:rPr lang="cs-CZ" smtClean="0"/>
              <a:pPr/>
              <a:t>30.3.2020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9054081-55E9-41F4-B915-B6B8FB122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D640718-EB38-4570-9F08-1E448ECD3FEF}" type="datetimeFigureOut">
              <a:rPr lang="cs-CZ" smtClean="0"/>
              <a:pPr/>
              <a:t>30.3.2020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9054081-55E9-41F4-B915-B6B8FB122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rc.f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z/url?sa=i&amp;rct=j&amp;q=&amp;esrc=s&amp;source=images&amp;cd=&amp;ved=0ahUKEwiwrbLx0_XLAhWJUBQKHZmGCHwQjRwIBw&amp;url=http://www.medscape.com/viewarticle/840890&amp;bvm=bv.118443451,d.bGs&amp;psig=AFQjCNGwtcDRTGOYZwVs2x6hJtnOoZuZYw&amp;ust=1459882249529018&amp;cad=rj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z/url?sa=i&amp;rct=j&amp;q=&amp;esrc=s&amp;source=images&amp;cd=&amp;cad=rja&amp;uact=8&amp;ved=0ahUKEwjf6qr1097MAhWCuBoKHXd2C0oQjRwIBw&amp;url=http://unitednuclear.com/index.php?main_page=product_info&amp;cPath=29_60&amp;products_id=786&amp;bvm=bv.122129774,d.d24&amp;psig=AFQjCNHPM7sO1fK9qHMxUhbHc1DdW0yTHw&amp;ust=146349015515875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z/url?sa=i&amp;rct=j&amp;q=&amp;esrc=s&amp;source=images&amp;cd=&amp;ved=0ahUKEwiqmIup3fXLAhWCzxQKHZxyDMEQjRwIBw&amp;url=http://www.larynxcancer.net/tag/laryngeal-carcinoma/&amp;bvm=bv.118443451,d.bGs&amp;psig=AFQjCNHguAZ6YJoy4iAn3IjGe1SIhp75sA&amp;ust=1459884859085834&amp;cad=rj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google.cz/url?sa=i&amp;rct=j&amp;q=&amp;esrc=s&amp;source=images&amp;cd=&amp;cad=rja&amp;uact=8&amp;ved=0ahUKEwjcrZDW3vXLAhUDVxQKHWNmCzgQjRwIBw&amp;url=http://segal-law.com/practice-areas/mesothelioma/&amp;bvm=bv.118443451,d.bGs&amp;psig=AFQjCNGGDXrC_aNhEBb1IqoXnxSGbTu5VQ&amp;ust=145988524572915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z/url?sa=i&amp;rct=j&amp;q=&amp;esrc=s&amp;source=images&amp;cd=&amp;cad=rja&amp;uact=8&amp;ved=0ahUKEwiGpOOW2d7MAhWG2hoKHReZCG8QjRwIBw&amp;url=http://ekolist.cz/cz/zpravodajstvi/zpravy/britske-rodiny-obeti-azbestu-vyhrali-soud-pojistovny-vyplati-sto-milionu-liber&amp;bvm=bv.122129774,d.d24&amp;psig=AFQjCNEb2pmKk3t56gg1PqiOk9S0f10aSA&amp;ust=146349156728400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z/url?sa=i&amp;rct=j&amp;q=&amp;esrc=s&amp;source=images&amp;cd=&amp;cad=rja&amp;uact=8&amp;ved=0ahUKEwihmIns3PXLAhXBaRQKHd5LDQkQjRwIBw&amp;url=http://vtm.e15.cz/clanek/eternit-namornici-a-plicni-nadory&amp;bvm=bv.118443451,d.bGs&amp;psig=AFQjCNGEP6pmpDyzUNGMuCk1AnnNzkfwpQ&amp;ust=145988472422182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www.google.cz/url?sa=i&amp;rct=j&amp;q=&amp;esrc=s&amp;source=images&amp;cd=&amp;cad=rja&amp;uact=8&amp;ved=0ahUKEwjsxNu82vXLAhXCRhQKHdrvCEkQjRwIBw&amp;url=http://wiadomosci.wp.pl/query,azbest,szukaj.html&amp;bvm=bv.118443451,d.bGs&amp;psig=AFQjCNHGDToACxZ8k7EZ5-qq2IzkSjiONA&amp;ust=1459883996626098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url?sa=i&amp;rct=j&amp;q=&amp;esrc=s&amp;source=images&amp;cd=&amp;cad=rja&amp;uact=8&amp;ved=0ahUKEwigyYey2vXLAhXJ1hQKHccDDhsQjRwIBw&amp;url=http://www.otrrecycling.cz/azbest/&amp;bvm=bv.118443451,d.bGs&amp;psig=AFQjCNHGDToACxZ8k7EZ5-qq2IzkSjiONA&amp;ust=1459883996626098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s://www.google.cz/url?sa=i&amp;rct=j&amp;q=&amp;esrc=s&amp;source=images&amp;cd=&amp;cad=rja&amp;uact=8&amp;ved=0ahUKEwj77vOY1_XLAhVH7xQKHawmCyEQjRwIBw&amp;url=http://www.zdravie.sk/choroba/53021/pneumokonioza-zapricinena-azbestom-a-inymi-nerastnymi-vlaknami-azbestoza&amp;bvm=bv.118443451,d.bGs&amp;psig=AFQjCNFj5VARs8-A0wPi2MZBh-AixLaNug&amp;ust=14598832670215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5hOua2vXLAhWCVBQKHfpOBksQjRwIBw&amp;url=http://www.novinky.cz/bydleni/nemoci-nemovitosti/345428-azbest-nebezpecny-material-na-nasich-domech-vyrobky-a-zachazeni-s-nimi.html&amp;bvm=bv.118443451,d.bGs&amp;psig=AFQjCNHGDToACxZ8k7EZ5-qq2IzkSjiONA&amp;ust=1459883996626098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hyperlink" Target="https://www.google.cz/url?sa=i&amp;rct=j&amp;q=&amp;esrc=s&amp;source=images&amp;cd=&amp;cad=rja&amp;uact=8&amp;ved=0ahUKEwjll4DS3PXLAhXHvxQKHWneAp0QjRwIBw&amp;url=http://www.novinky.cz/bydleni/nemoci-nemovitosti/345428-azbest-nebezpecny-material-na-nasich-domech-vyrobky-a-zachazeni-s-nimi.html&amp;bvm=bv.118443451,d.bGs&amp;psig=AFQjCNGEP6pmpDyzUNGMuCk1AnnNzkfwpQ&amp;ust=1459884724221825" TargetMode="External"/><Relationship Id="rId4" Type="http://schemas.openxmlformats.org/officeDocument/2006/relationships/hyperlink" Target="https://www.google.cz/url?sa=i&amp;rct=j&amp;q=&amp;esrc=s&amp;source=images&amp;cd=&amp;cad=rja&amp;uact=8&amp;ved=0ahUKEwjtzIb32fXLAhXB8RQKHR8fAgUQjRwIBw&amp;url=http://www.ekomix.pl/Galeria/Galeria-EKO-MIX-Azbest-Eternit-Odbior-odpadow-Odpady&amp;bvm=bv.118443451,d.bGs&amp;psig=AFQjCNHGDToACxZ8k7EZ5-qq2IzkSjiONA&amp;ust=1459883996626098" TargetMode="External"/><Relationship Id="rId9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url?sa=i&amp;rct=j&amp;q=&amp;esrc=s&amp;source=images&amp;cd=&amp;cad=rja&amp;uact=8&amp;ved=0ahUKEwjtpJLH3PXLAhXBPhQKHZKiC3cQjRwIBw&amp;url=http://removal.cz/odstranovani-oplastenych-budov/&amp;bvm=bv.118443451,d.bGs&amp;psig=AFQjCNGEP6pmpDyzUNGMuCk1AnnNzkfwpQ&amp;ust=1459884724221825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technet.idnes.cz/foto.aspx?foto1=RJA1c4925_P619839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1i4uh3PXLAhVLtBQKHbNCDtYQjRwIBw&amp;url=http://latif-sers.com/cs/roury-azbestove-a-cementni-g63000&amp;bvm=bv.118443451,d.bGs&amp;psig=AFQjCNETUF5Kw7ivwJqxNGVwnzh7rSdydw&amp;ust=1459884263204202" TargetMode="External"/><Relationship Id="rId5" Type="http://schemas.openxmlformats.org/officeDocument/2006/relationships/image" Target="../media/image20.jpeg"/><Relationship Id="rId10" Type="http://schemas.openxmlformats.org/officeDocument/2006/relationships/image" Target="../media/image23.jpeg"/><Relationship Id="rId4" Type="http://schemas.openxmlformats.org/officeDocument/2006/relationships/hyperlink" Target="https://www.google.cz/url?sa=i&amp;rct=j&amp;q=&amp;esrc=s&amp;source=images&amp;cd=&amp;cad=rja&amp;uact=8&amp;ved=0ahUKEwjow6OJ3PXLAhWLORQKHfsoDEsQjRwIBw&amp;url=http://cz.depositphotos.com/12724635/stock-photo-asbestos-pipes-for-drian-in.html&amp;bvm=bv.118443451,d.bGs&amp;psig=AFQjCNETUF5Kw7ivwJqxNGVwnzh7rSdydw&amp;ust=1459884263204202" TargetMode="External"/><Relationship Id="rId9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upload.wikimedia.org/wikipedia/commons/0/02/Asbestosis_-_Fibrous_pleural_plaque_(7468458430)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s://www.google.cz/url?sa=i&amp;rct=j&amp;q=&amp;esrc=s&amp;source=images&amp;cd=&amp;ved=0ahUKEwjrreOy4PXLAhVCXBQKHRr4CbcQjRwIBw&amp;url=http://mesothelioma-eu.blogspot.com/2015/03/wood-dust-low-profile-killer.html&amp;bvm=bv.118443451,d.bGs&amp;psig=AFQjCNHxKDS7V-DVLZ6hjPy7h9Y2tVNSEQ&amp;ust=1459885746905713&amp;cad=rj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google.cz/url?sa=i&amp;rct=j&amp;q=&amp;esrc=s&amp;source=images&amp;cd=&amp;cad=rja&amp;uact=8&amp;ved=0ahUKEwjCis6-3vXLAhWHPxQKHU_RCyoQjRwIBw&amp;url=http://www.epainassist.com/chest-pain/lungs/mesothelioma&amp;bvm=bv.118443451,d.bGs&amp;psig=AFQjCNGGDXrC_aNhEBb1IqoXnxSGbTu5VQ&amp;ust=1459885245729155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google.cz/url?sa=i&amp;rct=j&amp;q=&amp;esrc=s&amp;source=images&amp;cd=&amp;cad=rja&amp;uact=8&amp;ved=0ahUKEwjNxcH63vXLAhUF0RQKHevICXcQjRwIBw&amp;url=http://averagemesothelioma-settlement.blogspot.com/&amp;bvm=bv.118443451,d.bGs&amp;psig=AFQjCNGGDXrC_aNhEBb1IqoXnxSGbTu5VQ&amp;ust=145988524572915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www.google.cz/url?sa=i&amp;rct=j&amp;q=&amp;esrc=s&amp;source=images&amp;cd=&amp;ved=0ahUKEwj2uKuU3_XLAhVJVhQKHV4KD-IQjRwIBw&amp;url=http://floridamesotheliomahelps.com/2016/02/13/symptoms-of-peritoneal-mesothelioma/&amp;bvm=bv.118443451,d.bGs&amp;psig=AFQjCNE704bQvivGn_JhVbT5EYKBSobGxQ&amp;ust=1459885404398925&amp;cad=rj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google.cz/url?sa=i&amp;rct=j&amp;q=&amp;esrc=s&amp;source=images&amp;cd=&amp;cad=rja&amp;uact=8&amp;ved=0ahUKEwiQjbOe1PXLAhXMORQKHed1AMEQjRwIBw&amp;url=http://cancer.cytoluminator.com/lung-cancer.html&amp;bvm=bv.118443451,d.bGs&amp;psig=AFQjCNGwtcDRTGOYZwVs2x6hJtnOoZuZYw&amp;ust=145988224952901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s://www.google.cz/url?sa=i&amp;rct=j&amp;q=&amp;esrc=s&amp;source=images&amp;cd=&amp;cad=rja&amp;uact=8&amp;ved=0ahUKEwiC8cDayOPMAhVD0hoKHaP6A88QjRwIBw&amp;url=http://www.mineral-cesko.com/cz-1/provozovny-lomy-6/kamenolom-grzedy/contactid_371/kamenolom-grzedy.aspx&amp;psig=AFQjCNG0-PXTDhF-s-nN_cs4PPLYz7jWRA&amp;ust=1463658958702787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rct=j&amp;q=&amp;esrc=s&amp;source=images&amp;cd=&amp;cad=rja&amp;uact=8&amp;ved=0ahUKEwjxla6j1fXLAhWDvBQKHYuGAnwQjRwIBw&amp;url=https://steelplantech.com/product/cdq/&amp;bvm=bv.118443451,d.bGs&amp;psig=AFQjCNHuMwuG18DnVCPtK44eXs1UOvDDXw&amp;ust=1459882758802038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google.cz/url?sa=i&amp;rct=j&amp;q=&amp;esrc=s&amp;source=images&amp;cd=&amp;cad=rja&amp;uact=8&amp;ved=0ahUKEwjwiYuO1vXLAhXCNxQKHUqpDyEQjRwIBw&amp;url=http://www.paulwurth.com/Our-Activities/Cokemaking&amp;bvm=bv.118443451,d.bGs&amp;psig=AFQjCNGk7rmFEb88BSPaAhvO7JJrTc_hkg&amp;ust=145988299127513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https://www.google.cz/url?sa=i&amp;rct=j&amp;q=&amp;esrc=s&amp;source=images&amp;cd=&amp;cad=rja&amp;uact=8&amp;ved=0ahUKEwjg2eCg1vXLAhUDPxQKHWbEB4MQjRwIBw&amp;url=http://www.itv.com/news/story/2015-10-12/government-under-fire-as-redcar-coke-ovens-and-blast-furnace-to-shut/&amp;bvm=bv.118443451,d.bGs&amp;psig=AFQjCNGk7rmFEb88BSPaAhvO7JJrTc_hkg&amp;ust=145988299127513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google.cz/url?sa=i&amp;rct=j&amp;q=&amp;esrc=s&amp;source=images&amp;cd=&amp;cad=rja&amp;uact=8&amp;ved=0ahUKEwjhoZnb4PXLAhWHOBQKHe73BHgQjRwIBw&amp;url=https://www.reddit.com/r/NoStupidQuestions/comments/1sqmuc/chemicals_known_only_to_the_state_of_california/&amp;bvm=bv.118443451,d.bGs&amp;psig=AFQjCNHxKDS7V-DVLZ6hjPy7h9Y2tVNSEQ&amp;ust=1459885746905713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url?sa=i&amp;rct=j&amp;q=&amp;esrc=s&amp;source=images&amp;cd=&amp;cad=rja&amp;uact=8&amp;ved=0ahUKEwjTua2t4PXLAhUJuRQKHXoDDNcQjRwIBw&amp;url=http://www.lifemartini.com/dangers-of-wood-dust-particles/&amp;bvm=bv.118443451,d.bGs&amp;psig=AFQjCNHxKDS7V-DVLZ6hjPy7h9Y2tVNSEQ&amp;ust=1459885746905713" TargetMode="External"/><Relationship Id="rId3" Type="http://schemas.openxmlformats.org/officeDocument/2006/relationships/image" Target="../media/image36.gif"/><Relationship Id="rId7" Type="http://schemas.openxmlformats.org/officeDocument/2006/relationships/image" Target="../media/image38.jpeg"/><Relationship Id="rId2" Type="http://schemas.openxmlformats.org/officeDocument/2006/relationships/hyperlink" Target="https://www.google.cz/url?sa=i&amp;rct=j&amp;q=&amp;esrc=s&amp;source=images&amp;cd=&amp;cad=rja&amp;uact=8&amp;ved=0ahUKEwjY57rO4vXLAhXDuhQKHY9UCb4QjRwIBw&amp;url=http://www.aboutcancer.com/paranasal_sinus_cancer.htm&amp;bvm=bv.118443451,d.bGs&amp;psig=AFQjCNHJ9Nuqcx_0VfinVLdCm_tE9Jxeyg&amp;ust=145988635214056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z2Ka74_XLAhVMthQKHXieAeoQjRwIBw&amp;url=http://www.romtd.com/cancer-of-the-paranasal-sinuses-and-nasal-cavity-risk-factors-symptoms-diagnosis-and-treatment/&amp;bvm=bv.118443451,d.bGs&amp;psig=AFQjCNFLXV69UTT1xbWMO1Qx-OztnBCxag&amp;ust=1459886567393490" TargetMode="External"/><Relationship Id="rId11" Type="http://schemas.openxmlformats.org/officeDocument/2006/relationships/image" Target="../media/image40.jpeg"/><Relationship Id="rId5" Type="http://schemas.openxmlformats.org/officeDocument/2006/relationships/image" Target="../media/image37.jpeg"/><Relationship Id="rId10" Type="http://schemas.openxmlformats.org/officeDocument/2006/relationships/hyperlink" Target="https://www.google.cz/url?sa=i&amp;rct=j&amp;q=&amp;esrc=s&amp;source=images&amp;cd=&amp;cad=rja&amp;uact=8&amp;ved=0ahUKEwj08L6f4vXLAhUCPRQKHYVKC1IQjRwIBw&amp;url=http://www.bcforestsafe.org/WoodDustResources&amp;bvm=bv.118443451,d.bGs&amp;psig=AFQjCNHuJWTQxT6y_XZP6iExadomv-Jn2A&amp;ust=1459886245643517" TargetMode="External"/><Relationship Id="rId4" Type="http://schemas.openxmlformats.org/officeDocument/2006/relationships/hyperlink" Target="https://www.google.cz/url?sa=i&amp;rct=j&amp;q=&amp;esrc=s&amp;source=images&amp;cd=&amp;cad=rja&amp;uact=8&amp;ved=0ahUKEwiYkfuS4_XLAhXFWRQKHbnuDTsQjRwIBw&amp;url=http://www.headandneckcancerguide.org/teens/cancer-basics/explore-cancer-types/nose-and-sinus-cancers/sinus-cancer/&amp;bvm=bv.118443451,d.bGs&amp;psig=AFQjCNHH8imprEysju_Hc0WqY6SLa8Gfrw&amp;ust=1459886390039789" TargetMode="External"/><Relationship Id="rId9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sha.gov/OshDoc/data_General_Facts/crystalline-factsheet.pdf" TargetMode="External"/><Relationship Id="rId3" Type="http://schemas.openxmlformats.org/officeDocument/2006/relationships/hyperlink" Target="http://www.iarc.fr/" TargetMode="External"/><Relationship Id="rId7" Type="http://schemas.openxmlformats.org/officeDocument/2006/relationships/hyperlink" Target="http://www.mesothelioma.com/asbestos-cancer/what-is-asbestos.htm" TargetMode="External"/><Relationship Id="rId2" Type="http://schemas.openxmlformats.org/officeDocument/2006/relationships/hyperlink" Target="https://www.iosh.co.uk/Books-and-resources/Our-OH-toolkit/Occupational-cancer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ncer.gov/about-cancer/causes-prevention/risk/substances/radon/radon-fact-sheet" TargetMode="External"/><Relationship Id="rId5" Type="http://schemas.openxmlformats.org/officeDocument/2006/relationships/hyperlink" Target="http://www.ttl.fi/en/chemical_safety/carex/countries/pages/default.aspx" TargetMode="External"/><Relationship Id="rId4" Type="http://schemas.openxmlformats.org/officeDocument/2006/relationships/hyperlink" Target="http://www.ttl.fi/en/pages/default.aspx" TargetMode="External"/><Relationship Id="rId9" Type="http://schemas.openxmlformats.org/officeDocument/2006/relationships/hyperlink" Target="http://www.cancer.ca/en/cancer-information/cancer-type/nasal-paranasal/risks/?region=o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z/url?sa=i&amp;rct=j&amp;q=&amp;esrc=s&amp;source=images&amp;cd=&amp;cad=rja&amp;uact=8&amp;ved=0ahUKEwj6t-b-kN3MAhUFXRQKHUUtCy8QjRwIBw&amp;url=http://www.medicinenet.com/hepatitis_pictures_slideshow/article.htm&amp;psig=AFQjCNFh3Rghdqi24kwLi1HrfsfHNM0BBA&amp;ust=146343785230050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z/url?sa=i&amp;rct=j&amp;q=&amp;esrc=s&amp;source=images&amp;cd=&amp;cad=rja&amp;uact=8&amp;ved=0ahUKEwjq9t3_4_XLAhWJ0RQKHRCTBU0QjRwIBw&amp;url=http://www.safety-online.co.nz/warning-risk-of-ionising-radiation-sign&amp;bvm=bv.118443451,d.bGs&amp;psig=AFQjCNEQ-nZmUXZW7Wnmfr31g1MCh_POPQ&amp;ust=145988667586228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z/url?sa=i&amp;rct=j&amp;q=&amp;esrc=s&amp;source=images&amp;cd=&amp;cad=rja&amp;uact=8&amp;ved=0ahUKEwiF7PrSkd3MAhUGchQKHepLCmQQjRwIBw&amp;url=http://www.stavokonstrukt.cz/azbest-navrhy-reseni&amp;bvm=bv.122129774,d.d24&amp;psig=AFQjCNEVsqKGgUBEcY5fe5eMuKkfqfIz9Q&amp;ust=146343802819225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/>
              <a:t>Occupational</a:t>
            </a:r>
            <a:r>
              <a:rPr lang="cs-CZ" b="1" dirty="0"/>
              <a:t> </a:t>
            </a:r>
            <a:r>
              <a:rPr lang="cs-CZ" b="1" dirty="0" err="1"/>
              <a:t>cancer</a:t>
            </a:r>
            <a:r>
              <a:rPr lang="cs-CZ" b="1" dirty="0"/>
              <a:t> </a:t>
            </a:r>
            <a:r>
              <a:rPr lang="cs-CZ" b="1" dirty="0" err="1"/>
              <a:t>diseases</a:t>
            </a:r>
            <a:endParaRPr lang="cs-CZ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Exposures, E</a:t>
            </a:r>
            <a:r>
              <a:rPr lang="cs-CZ" dirty="0"/>
              <a:t>U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278724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IARC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4625609"/>
          </a:xfrm>
        </p:spPr>
        <p:txBody>
          <a:bodyPr>
            <a:normAutofit/>
          </a:bodyPr>
          <a:lstStyle/>
          <a:p>
            <a:r>
              <a:rPr lang="en-US" b="1" dirty="0"/>
              <a:t>International Agency for Research on Cancer</a:t>
            </a:r>
            <a:r>
              <a:rPr lang="cs-CZ" dirty="0"/>
              <a:t>, Lyon France</a:t>
            </a:r>
          </a:p>
          <a:p>
            <a:r>
              <a:rPr lang="cs-CZ" b="1" dirty="0">
                <a:solidFill>
                  <a:srgbClr val="FF0000"/>
                </a:solidFill>
                <a:hlinkClick r:id="rId2"/>
              </a:rPr>
              <a:t>www.</a:t>
            </a:r>
            <a:r>
              <a:rPr lang="cs-CZ" b="1" dirty="0" err="1">
                <a:solidFill>
                  <a:srgbClr val="FF0000"/>
                </a:solidFill>
                <a:hlinkClick r:id="rId2"/>
              </a:rPr>
              <a:t>iarc.fr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en-US" dirty="0"/>
              <a:t>official institute to declare a certain substance or factor as proven human carcinogen</a:t>
            </a:r>
            <a:endParaRPr lang="cs-CZ" dirty="0"/>
          </a:p>
          <a:p>
            <a:r>
              <a:rPr lang="cs-CZ" dirty="0"/>
              <a:t>4 </a:t>
            </a:r>
            <a:r>
              <a:rPr lang="cs-CZ" dirty="0" err="1"/>
              <a:t>groups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factors</a:t>
            </a:r>
            <a:r>
              <a:rPr lang="cs-CZ" dirty="0"/>
              <a:t> + TARGET ORGANS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IARC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022" y="1774825"/>
            <a:ext cx="8223956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Carcinogens</a:t>
            </a:r>
            <a:r>
              <a:rPr lang="cs-CZ" dirty="0"/>
              <a:t> by IARC/WHO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800" b="1" dirty="0">
                <a:solidFill>
                  <a:schemeClr val="accent1"/>
                </a:solidFill>
              </a:rPr>
              <a:t>1.</a:t>
            </a:r>
            <a:r>
              <a:rPr lang="cs-CZ" sz="2800" b="1" dirty="0"/>
              <a:t> </a:t>
            </a:r>
            <a:r>
              <a:rPr lang="cs-CZ" sz="2800" b="1" dirty="0" err="1"/>
              <a:t>Sufficient</a:t>
            </a:r>
            <a:r>
              <a:rPr lang="en-US" sz="2800" b="1" dirty="0"/>
              <a:t> evidence of carcinogenicity to humans</a:t>
            </a:r>
            <a:r>
              <a:rPr lang="cs-CZ" sz="2800" b="1" dirty="0"/>
              <a:t> </a:t>
            </a:r>
            <a:r>
              <a:rPr lang="cs-CZ" sz="2800" dirty="0"/>
              <a:t>(118) – (benzen, VCM, </a:t>
            </a:r>
            <a:r>
              <a:rPr lang="cs-CZ" sz="2800" dirty="0" err="1"/>
              <a:t>aromatic</a:t>
            </a:r>
            <a:r>
              <a:rPr lang="cs-CZ" sz="2800" dirty="0"/>
              <a:t> </a:t>
            </a:r>
            <a:r>
              <a:rPr lang="cs-CZ" sz="2800" dirty="0" err="1"/>
              <a:t>amines</a:t>
            </a:r>
            <a:r>
              <a:rPr lang="cs-CZ" sz="2800" dirty="0"/>
              <a:t>, </a:t>
            </a:r>
            <a:r>
              <a:rPr lang="cs-CZ" sz="2800" dirty="0" err="1"/>
              <a:t>crude</a:t>
            </a:r>
            <a:r>
              <a:rPr lang="cs-CZ" sz="2800" dirty="0"/>
              <a:t> </a:t>
            </a:r>
            <a:r>
              <a:rPr lang="cs-CZ" sz="2800" dirty="0" err="1"/>
              <a:t>mineral</a:t>
            </a:r>
            <a:r>
              <a:rPr lang="cs-CZ" sz="2800" dirty="0"/>
              <a:t> </a:t>
            </a:r>
            <a:r>
              <a:rPr lang="cs-CZ" sz="2800" dirty="0" err="1"/>
              <a:t>oils</a:t>
            </a:r>
            <a:r>
              <a:rPr lang="cs-CZ" sz="2800" dirty="0"/>
              <a:t>, </a:t>
            </a:r>
            <a:r>
              <a:rPr lang="cs-CZ" sz="2800" dirty="0" err="1"/>
              <a:t>alcohol</a:t>
            </a:r>
            <a:r>
              <a:rPr lang="cs-CZ" sz="2800" dirty="0"/>
              <a:t>, </a:t>
            </a:r>
            <a:r>
              <a:rPr lang="cs-CZ" sz="2800" dirty="0" err="1"/>
              <a:t>ionising</a:t>
            </a:r>
            <a:r>
              <a:rPr lang="cs-CZ" sz="2800" dirty="0"/>
              <a:t> </a:t>
            </a:r>
            <a:r>
              <a:rPr lang="cs-CZ" sz="2800" dirty="0" err="1"/>
              <a:t>radiation</a:t>
            </a:r>
            <a:r>
              <a:rPr lang="cs-CZ" sz="2800" dirty="0"/>
              <a:t>…)</a:t>
            </a:r>
            <a:endParaRPr lang="cs-CZ" sz="2800" b="1" dirty="0"/>
          </a:p>
          <a:p>
            <a:r>
              <a:rPr lang="cs-CZ" sz="2800" b="1" dirty="0">
                <a:solidFill>
                  <a:schemeClr val="accent1"/>
                </a:solidFill>
              </a:rPr>
              <a:t>2.</a:t>
            </a:r>
            <a:r>
              <a:rPr lang="cs-CZ" sz="2800" b="1" dirty="0"/>
              <a:t> Limited evidence </a:t>
            </a:r>
            <a:r>
              <a:rPr lang="cs-CZ" sz="2800" b="1" dirty="0" err="1"/>
              <a:t>of</a:t>
            </a:r>
            <a:r>
              <a:rPr lang="cs-CZ" sz="2800" b="1" dirty="0"/>
              <a:t> </a:t>
            </a:r>
            <a:r>
              <a:rPr lang="cs-CZ" sz="2800" b="1" dirty="0" err="1"/>
              <a:t>carcinogenicity</a:t>
            </a:r>
            <a:endParaRPr lang="cs-CZ" sz="2800" b="1" dirty="0"/>
          </a:p>
          <a:p>
            <a:pPr>
              <a:buNone/>
            </a:pPr>
            <a:r>
              <a:rPr lang="cs-CZ" sz="2800" b="1" dirty="0"/>
              <a:t>        </a:t>
            </a:r>
            <a:r>
              <a:rPr lang="cs-CZ" sz="2800" dirty="0">
                <a:solidFill>
                  <a:schemeClr val="accent1"/>
                </a:solidFill>
              </a:rPr>
              <a:t>2A) </a:t>
            </a:r>
            <a:r>
              <a:rPr lang="en-US" sz="2800" dirty="0"/>
              <a:t>Probably carcinogenic to humans</a:t>
            </a:r>
            <a:r>
              <a:rPr lang="cs-CZ" sz="2800" dirty="0"/>
              <a:t> (79) -</a:t>
            </a:r>
          </a:p>
          <a:p>
            <a:pPr>
              <a:buNone/>
            </a:pPr>
            <a:r>
              <a:rPr lang="cs-CZ" sz="2800" dirty="0"/>
              <a:t>                (</a:t>
            </a:r>
            <a:r>
              <a:rPr lang="cs-CZ" sz="2800" dirty="0" err="1"/>
              <a:t>acrylamide</a:t>
            </a:r>
            <a:r>
              <a:rPr lang="cs-CZ" sz="2800" dirty="0"/>
              <a:t>, </a:t>
            </a:r>
            <a:r>
              <a:rPr lang="cs-CZ" sz="2800" dirty="0" err="1"/>
              <a:t>cisplatin</a:t>
            </a:r>
            <a:r>
              <a:rPr lang="cs-CZ" sz="2800" dirty="0"/>
              <a:t>…)</a:t>
            </a:r>
          </a:p>
          <a:p>
            <a:pPr>
              <a:buNone/>
            </a:pPr>
            <a:r>
              <a:rPr lang="cs-CZ" sz="2800" b="1" dirty="0"/>
              <a:t>        </a:t>
            </a:r>
            <a:r>
              <a:rPr lang="cs-CZ" sz="2800" dirty="0">
                <a:solidFill>
                  <a:schemeClr val="accent1"/>
                </a:solidFill>
              </a:rPr>
              <a:t>2B) </a:t>
            </a:r>
            <a:r>
              <a:rPr lang="en-US" sz="2800" dirty="0"/>
              <a:t>Possibly carcinogenic to humans</a:t>
            </a:r>
            <a:r>
              <a:rPr lang="cs-CZ" sz="2800" dirty="0"/>
              <a:t> (290) -</a:t>
            </a:r>
          </a:p>
          <a:p>
            <a:pPr>
              <a:buNone/>
            </a:pPr>
            <a:r>
              <a:rPr lang="cs-CZ" sz="2800" b="1" dirty="0"/>
              <a:t>                </a:t>
            </a:r>
            <a:r>
              <a:rPr lang="cs-CZ" sz="2800" dirty="0"/>
              <a:t>(</a:t>
            </a:r>
            <a:r>
              <a:rPr lang="cs-CZ" sz="2800" dirty="0" err="1"/>
              <a:t>lead</a:t>
            </a:r>
            <a:r>
              <a:rPr lang="cs-CZ" sz="2800" dirty="0"/>
              <a:t>,…)</a:t>
            </a:r>
            <a:r>
              <a:rPr lang="cs-CZ" sz="2800" b="1" dirty="0"/>
              <a:t>  </a:t>
            </a:r>
          </a:p>
          <a:p>
            <a:r>
              <a:rPr lang="cs-CZ" sz="2800" b="1" dirty="0">
                <a:solidFill>
                  <a:schemeClr val="accent1"/>
                </a:solidFill>
              </a:rPr>
              <a:t>3.</a:t>
            </a:r>
            <a:r>
              <a:rPr lang="cs-CZ" sz="2800" dirty="0"/>
              <a:t> </a:t>
            </a:r>
            <a:r>
              <a:rPr lang="en-US" sz="2800" b="1" dirty="0"/>
              <a:t>Not classifiable as to its carcinogenicity to humans</a:t>
            </a:r>
            <a:r>
              <a:rPr lang="cs-CZ" sz="2800" b="1" dirty="0"/>
              <a:t> </a:t>
            </a:r>
            <a:r>
              <a:rPr lang="cs-CZ" sz="2800" dirty="0"/>
              <a:t>(501) – (cholesterol, </a:t>
            </a:r>
            <a:r>
              <a:rPr lang="cs-CZ" sz="2800" dirty="0" err="1"/>
              <a:t>caffeine</a:t>
            </a:r>
            <a:r>
              <a:rPr lang="cs-CZ" sz="2800" dirty="0"/>
              <a:t>, toluene,…)</a:t>
            </a:r>
            <a:endParaRPr lang="cs-CZ" sz="2800" b="1" dirty="0"/>
          </a:p>
          <a:p>
            <a:r>
              <a:rPr lang="cs-CZ" sz="2800" b="1" dirty="0">
                <a:solidFill>
                  <a:schemeClr val="accent1"/>
                </a:solidFill>
              </a:rPr>
              <a:t>4.</a:t>
            </a:r>
            <a:r>
              <a:rPr lang="cs-CZ" sz="2800" b="1" dirty="0"/>
              <a:t> </a:t>
            </a:r>
            <a:r>
              <a:rPr lang="cs-CZ" sz="2800" b="1" dirty="0" err="1"/>
              <a:t>Probably</a:t>
            </a:r>
            <a:r>
              <a:rPr lang="cs-CZ" sz="2800" b="1" dirty="0"/>
              <a:t> not </a:t>
            </a:r>
            <a:r>
              <a:rPr lang="cs-CZ" sz="2800" b="1" dirty="0" err="1"/>
              <a:t>carcinogenic</a:t>
            </a:r>
            <a:r>
              <a:rPr lang="cs-CZ" sz="2800" b="1" dirty="0"/>
              <a:t> to </a:t>
            </a:r>
            <a:r>
              <a:rPr lang="cs-CZ" sz="2800" b="1" dirty="0" err="1"/>
              <a:t>humans</a:t>
            </a:r>
            <a:r>
              <a:rPr lang="cs-CZ" sz="2800" b="1" dirty="0"/>
              <a:t> </a:t>
            </a:r>
            <a:r>
              <a:rPr lang="cs-CZ" sz="2800" dirty="0"/>
              <a:t>– </a:t>
            </a:r>
            <a:r>
              <a:rPr lang="cs-CZ" sz="2800" dirty="0" err="1"/>
              <a:t>only</a:t>
            </a:r>
            <a:r>
              <a:rPr lang="cs-CZ" sz="2800" dirty="0"/>
              <a:t> </a:t>
            </a:r>
            <a:r>
              <a:rPr lang="cs-CZ" sz="2800" dirty="0" err="1"/>
              <a:t>one</a:t>
            </a:r>
            <a:r>
              <a:rPr lang="cs-CZ" sz="2800" dirty="0"/>
              <a:t> </a:t>
            </a:r>
            <a:r>
              <a:rPr lang="cs-CZ" sz="2800" dirty="0" err="1"/>
              <a:t>chemical</a:t>
            </a:r>
            <a:r>
              <a:rPr lang="cs-CZ" sz="2800" dirty="0"/>
              <a:t>! (</a:t>
            </a:r>
            <a:r>
              <a:rPr lang="en-US" sz="2800" dirty="0" err="1"/>
              <a:t>caprolactam</a:t>
            </a:r>
            <a:r>
              <a:rPr lang="en-US" sz="2800" dirty="0"/>
              <a:t> - production of polyamide fibers - </a:t>
            </a:r>
            <a:r>
              <a:rPr lang="en-US" sz="2800" dirty="0" err="1"/>
              <a:t>nylo</a:t>
            </a:r>
            <a:r>
              <a:rPr lang="cs-CZ" sz="2800" dirty="0"/>
              <a:t>n)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0" dirty="0"/>
              <a:t>Most </a:t>
            </a:r>
            <a:r>
              <a:rPr lang="cs-CZ" b="0" dirty="0" err="1"/>
              <a:t>affected</a:t>
            </a:r>
            <a:r>
              <a:rPr lang="cs-CZ" b="0" dirty="0"/>
              <a:t> </a:t>
            </a:r>
            <a:r>
              <a:rPr lang="cs-CZ" b="0" dirty="0" err="1"/>
              <a:t>organs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Lung</a:t>
            </a:r>
          </a:p>
          <a:p>
            <a:r>
              <a:rPr lang="en-US" dirty="0"/>
              <a:t>Urinary bladder</a:t>
            </a:r>
          </a:p>
          <a:p>
            <a:r>
              <a:rPr lang="en-US" dirty="0"/>
              <a:t>Nasal cavity</a:t>
            </a:r>
          </a:p>
          <a:p>
            <a:r>
              <a:rPr lang="en-US" dirty="0"/>
              <a:t>Liver (</a:t>
            </a:r>
            <a:r>
              <a:rPr lang="en-US" dirty="0" err="1"/>
              <a:t>angiosarcoma</a:t>
            </a:r>
            <a:r>
              <a:rPr lang="en-US" dirty="0"/>
              <a:t>)</a:t>
            </a:r>
          </a:p>
          <a:p>
            <a:r>
              <a:rPr lang="en-US" dirty="0" err="1"/>
              <a:t>Mesothelioma</a:t>
            </a:r>
            <a:endParaRPr lang="en-US" dirty="0"/>
          </a:p>
          <a:p>
            <a:r>
              <a:rPr lang="en-US" dirty="0"/>
              <a:t>Leukemia </a:t>
            </a:r>
          </a:p>
          <a:p>
            <a:r>
              <a:rPr lang="en-US" dirty="0"/>
              <a:t>Non-</a:t>
            </a:r>
            <a:r>
              <a:rPr lang="en-US" dirty="0" err="1"/>
              <a:t>melanocytic</a:t>
            </a:r>
            <a:r>
              <a:rPr lang="en-US" dirty="0"/>
              <a:t> skin cancer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Types</a:t>
            </a:r>
            <a:r>
              <a:rPr lang="cs-CZ" b="0" dirty="0"/>
              <a:t> </a:t>
            </a:r>
            <a:r>
              <a:rPr lang="cs-CZ" b="0" dirty="0" err="1"/>
              <a:t>of</a:t>
            </a:r>
            <a:r>
              <a:rPr lang="cs-CZ" b="0" dirty="0"/>
              <a:t> </a:t>
            </a:r>
            <a:r>
              <a:rPr lang="cs-CZ" b="0" dirty="0" err="1"/>
              <a:t>occupational</a:t>
            </a:r>
            <a:r>
              <a:rPr lang="cs-CZ" b="0" dirty="0"/>
              <a:t> </a:t>
            </a:r>
            <a:r>
              <a:rPr lang="cs-CZ" b="0" dirty="0" err="1"/>
              <a:t>cancers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184576"/>
          </a:xfrm>
        </p:spPr>
        <p:txBody>
          <a:bodyPr>
            <a:noAutofit/>
          </a:bodyPr>
          <a:lstStyle/>
          <a:p>
            <a:r>
              <a:rPr lang="en-US" sz="2100" b="1" dirty="0">
                <a:solidFill>
                  <a:schemeClr val="accent1"/>
                </a:solidFill>
              </a:rPr>
              <a:t>Cancers associated with occupational exposure include:</a:t>
            </a:r>
            <a:endParaRPr lang="cs-CZ" sz="2100" b="1" dirty="0">
              <a:solidFill>
                <a:schemeClr val="accent1"/>
              </a:solidFill>
            </a:endParaRPr>
          </a:p>
          <a:p>
            <a:r>
              <a:rPr lang="cs-CZ" sz="2100" b="1" dirty="0" err="1"/>
              <a:t>bladder</a:t>
            </a:r>
            <a:r>
              <a:rPr lang="cs-CZ" sz="2100" b="1" dirty="0"/>
              <a:t> </a:t>
            </a:r>
            <a:r>
              <a:rPr lang="cs-CZ" sz="2100" b="1" dirty="0" err="1"/>
              <a:t>cancer</a:t>
            </a:r>
            <a:r>
              <a:rPr lang="cs-CZ" sz="2100" b="1" dirty="0"/>
              <a:t> </a:t>
            </a:r>
            <a:r>
              <a:rPr lang="cs-CZ" sz="2100" dirty="0"/>
              <a:t>(</a:t>
            </a:r>
            <a:r>
              <a:rPr lang="cs-CZ" sz="2100" dirty="0" err="1"/>
              <a:t>arsenic</a:t>
            </a:r>
            <a:r>
              <a:rPr lang="cs-CZ" sz="2100" dirty="0"/>
              <a:t>; </a:t>
            </a:r>
            <a:r>
              <a:rPr lang="cs-CZ" sz="2100" dirty="0" err="1"/>
              <a:t>aromatic</a:t>
            </a:r>
            <a:r>
              <a:rPr lang="cs-CZ" sz="2100" dirty="0"/>
              <a:t> </a:t>
            </a:r>
            <a:r>
              <a:rPr lang="cs-CZ" sz="2100" dirty="0" err="1"/>
              <a:t>amines</a:t>
            </a:r>
            <a:r>
              <a:rPr lang="cs-CZ" sz="2100" dirty="0"/>
              <a:t>; </a:t>
            </a:r>
            <a:r>
              <a:rPr lang="cs-CZ" sz="2100" dirty="0" err="1"/>
              <a:t>coal</a:t>
            </a:r>
            <a:r>
              <a:rPr lang="cs-CZ" sz="2100" dirty="0"/>
              <a:t> </a:t>
            </a:r>
            <a:r>
              <a:rPr lang="cs-CZ" sz="2100" dirty="0" err="1"/>
              <a:t>tars</a:t>
            </a:r>
            <a:r>
              <a:rPr lang="cs-CZ" sz="2100" dirty="0"/>
              <a:t> </a:t>
            </a:r>
            <a:r>
              <a:rPr lang="cs-CZ" sz="2100" dirty="0" err="1"/>
              <a:t>and</a:t>
            </a:r>
            <a:r>
              <a:rPr lang="cs-CZ" sz="2100" dirty="0"/>
              <a:t> </a:t>
            </a:r>
            <a:r>
              <a:rPr lang="cs-CZ" sz="2100" dirty="0" err="1"/>
              <a:t>pitched</a:t>
            </a:r>
            <a:r>
              <a:rPr lang="cs-CZ" sz="2100" dirty="0"/>
              <a:t>, diesel </a:t>
            </a:r>
            <a:r>
              <a:rPr lang="cs-CZ" sz="2100" dirty="0" err="1"/>
              <a:t>engine</a:t>
            </a:r>
            <a:r>
              <a:rPr lang="cs-CZ" sz="2100" dirty="0"/>
              <a:t> </a:t>
            </a:r>
            <a:r>
              <a:rPr lang="cs-CZ" sz="2100" dirty="0" err="1"/>
              <a:t>exhaust</a:t>
            </a:r>
            <a:r>
              <a:rPr lang="cs-CZ" sz="2100" dirty="0"/>
              <a:t>; </a:t>
            </a:r>
            <a:r>
              <a:rPr lang="cs-CZ" sz="2100" dirty="0" err="1"/>
              <a:t>work</a:t>
            </a:r>
            <a:r>
              <a:rPr lang="cs-CZ" sz="2100" dirty="0"/>
              <a:t> as a </a:t>
            </a:r>
            <a:r>
              <a:rPr lang="cs-CZ" sz="2100" dirty="0" err="1"/>
              <a:t>hairdresser</a:t>
            </a:r>
            <a:r>
              <a:rPr lang="cs-CZ" sz="2100" dirty="0"/>
              <a:t> </a:t>
            </a:r>
            <a:r>
              <a:rPr lang="cs-CZ" sz="2100" dirty="0" err="1"/>
              <a:t>or</a:t>
            </a:r>
            <a:r>
              <a:rPr lang="cs-CZ" sz="2100" dirty="0"/>
              <a:t> </a:t>
            </a:r>
            <a:r>
              <a:rPr lang="cs-CZ" sz="2100" dirty="0" err="1"/>
              <a:t>barber</a:t>
            </a:r>
            <a:r>
              <a:rPr lang="cs-CZ" sz="2100" dirty="0"/>
              <a:t>; </a:t>
            </a:r>
            <a:r>
              <a:rPr lang="cs-CZ" sz="2100" dirty="0" err="1"/>
              <a:t>metalworking</a:t>
            </a:r>
            <a:r>
              <a:rPr lang="cs-CZ" sz="2100" dirty="0"/>
              <a:t> </a:t>
            </a:r>
            <a:r>
              <a:rPr lang="cs-CZ" sz="2100" dirty="0" err="1"/>
              <a:t>fluids</a:t>
            </a:r>
            <a:r>
              <a:rPr lang="cs-CZ" sz="2100" dirty="0"/>
              <a:t> </a:t>
            </a:r>
            <a:r>
              <a:rPr lang="cs-CZ" sz="2100" dirty="0" err="1"/>
              <a:t>and</a:t>
            </a:r>
            <a:r>
              <a:rPr lang="cs-CZ" sz="2100" dirty="0"/>
              <a:t> </a:t>
            </a:r>
            <a:r>
              <a:rPr lang="cs-CZ" sz="2100" dirty="0" err="1"/>
              <a:t>mineral</a:t>
            </a:r>
            <a:r>
              <a:rPr lang="cs-CZ" sz="2100" dirty="0"/>
              <a:t> </a:t>
            </a:r>
            <a:r>
              <a:rPr lang="cs-CZ" sz="2100" dirty="0" err="1"/>
              <a:t>oils</a:t>
            </a:r>
            <a:r>
              <a:rPr lang="cs-CZ" sz="2100" dirty="0"/>
              <a:t>; </a:t>
            </a:r>
            <a:r>
              <a:rPr lang="cs-CZ" sz="2100" dirty="0" err="1"/>
              <a:t>work</a:t>
            </a:r>
            <a:r>
              <a:rPr lang="cs-CZ" sz="2100" dirty="0"/>
              <a:t> as a </a:t>
            </a:r>
            <a:r>
              <a:rPr lang="cs-CZ" sz="2100" dirty="0" err="1"/>
              <a:t>painter</a:t>
            </a:r>
            <a:r>
              <a:rPr lang="cs-CZ" sz="2100" dirty="0"/>
              <a:t>; </a:t>
            </a:r>
            <a:r>
              <a:rPr lang="cs-CZ" sz="2100" dirty="0" err="1"/>
              <a:t>work</a:t>
            </a:r>
            <a:r>
              <a:rPr lang="cs-CZ" sz="2100" dirty="0"/>
              <a:t> in </a:t>
            </a:r>
            <a:r>
              <a:rPr lang="cs-CZ" sz="2100" dirty="0" err="1"/>
              <a:t>the</a:t>
            </a:r>
            <a:r>
              <a:rPr lang="cs-CZ" sz="2100" dirty="0"/>
              <a:t> </a:t>
            </a:r>
            <a:r>
              <a:rPr lang="cs-CZ" sz="2100" dirty="0" err="1"/>
              <a:t>rubber</a:t>
            </a:r>
            <a:r>
              <a:rPr lang="cs-CZ" sz="2100" dirty="0"/>
              <a:t> </a:t>
            </a:r>
            <a:r>
              <a:rPr lang="cs-CZ" sz="2100" dirty="0" err="1"/>
              <a:t>industry</a:t>
            </a:r>
            <a:r>
              <a:rPr lang="cs-CZ" sz="2100" dirty="0"/>
              <a:t>)</a:t>
            </a:r>
          </a:p>
          <a:p>
            <a:r>
              <a:rPr lang="cs-CZ" sz="2100" b="1" dirty="0"/>
              <a:t>bone </a:t>
            </a:r>
            <a:r>
              <a:rPr lang="cs-CZ" sz="2100" b="1" dirty="0" err="1"/>
              <a:t>cancer</a:t>
            </a:r>
            <a:r>
              <a:rPr lang="cs-CZ" sz="2100" b="1" dirty="0"/>
              <a:t> </a:t>
            </a:r>
            <a:r>
              <a:rPr lang="cs-CZ" sz="2100" dirty="0"/>
              <a:t>(</a:t>
            </a:r>
            <a:r>
              <a:rPr lang="cs-CZ" sz="2100" dirty="0" err="1"/>
              <a:t>ionising</a:t>
            </a:r>
            <a:r>
              <a:rPr lang="cs-CZ" sz="2100" dirty="0"/>
              <a:t> </a:t>
            </a:r>
            <a:r>
              <a:rPr lang="cs-CZ" sz="2100" dirty="0" err="1"/>
              <a:t>radiation</a:t>
            </a:r>
            <a:r>
              <a:rPr lang="cs-CZ" sz="2100" dirty="0"/>
              <a:t>)</a:t>
            </a:r>
          </a:p>
          <a:p>
            <a:r>
              <a:rPr lang="cs-CZ" sz="2100" b="1" dirty="0" err="1"/>
              <a:t>brain</a:t>
            </a:r>
            <a:r>
              <a:rPr lang="cs-CZ" sz="2100" b="1" dirty="0"/>
              <a:t> </a:t>
            </a:r>
            <a:r>
              <a:rPr lang="cs-CZ" sz="2100" b="1" dirty="0" err="1"/>
              <a:t>and</a:t>
            </a:r>
            <a:r>
              <a:rPr lang="cs-CZ" sz="2100" b="1" dirty="0"/>
              <a:t> </a:t>
            </a:r>
            <a:r>
              <a:rPr lang="cs-CZ" sz="2100" b="1" dirty="0" err="1"/>
              <a:t>other</a:t>
            </a:r>
            <a:r>
              <a:rPr lang="cs-CZ" sz="2100" b="1" dirty="0"/>
              <a:t> </a:t>
            </a:r>
            <a:r>
              <a:rPr lang="cs-CZ" sz="2100" b="1" dirty="0" err="1"/>
              <a:t>central</a:t>
            </a:r>
            <a:r>
              <a:rPr lang="cs-CZ" sz="2100" b="1" dirty="0"/>
              <a:t> </a:t>
            </a:r>
            <a:r>
              <a:rPr lang="cs-CZ" sz="2100" b="1" dirty="0" err="1"/>
              <a:t>nervous</a:t>
            </a:r>
            <a:r>
              <a:rPr lang="cs-CZ" sz="2100" b="1" dirty="0"/>
              <a:t> </a:t>
            </a:r>
            <a:r>
              <a:rPr lang="cs-CZ" sz="2100" b="1" dirty="0" err="1"/>
              <a:t>system</a:t>
            </a:r>
            <a:r>
              <a:rPr lang="cs-CZ" sz="2100" b="1" dirty="0"/>
              <a:t> </a:t>
            </a:r>
            <a:r>
              <a:rPr lang="cs-CZ" sz="2100" b="1" dirty="0" err="1"/>
              <a:t>cancers</a:t>
            </a:r>
            <a:r>
              <a:rPr lang="cs-CZ" sz="2100" b="1" dirty="0"/>
              <a:t> </a:t>
            </a:r>
            <a:r>
              <a:rPr lang="cs-CZ" sz="2100" dirty="0"/>
              <a:t>(</a:t>
            </a:r>
            <a:r>
              <a:rPr lang="cs-CZ" sz="2100" dirty="0" err="1"/>
              <a:t>ionising</a:t>
            </a:r>
            <a:r>
              <a:rPr lang="cs-CZ" sz="2100" dirty="0"/>
              <a:t> </a:t>
            </a:r>
            <a:r>
              <a:rPr lang="cs-CZ" sz="2100" dirty="0" err="1"/>
              <a:t>radiation</a:t>
            </a:r>
            <a:r>
              <a:rPr lang="cs-CZ" sz="2100" dirty="0"/>
              <a:t>)</a:t>
            </a:r>
          </a:p>
          <a:p>
            <a:r>
              <a:rPr lang="cs-CZ" sz="2100" b="1" dirty="0" err="1"/>
              <a:t>breast</a:t>
            </a:r>
            <a:r>
              <a:rPr lang="cs-CZ" sz="2100" b="1" dirty="0"/>
              <a:t> </a:t>
            </a:r>
            <a:r>
              <a:rPr lang="cs-CZ" sz="2100" b="1" dirty="0" err="1"/>
              <a:t>cancer</a:t>
            </a:r>
            <a:r>
              <a:rPr lang="cs-CZ" sz="2100" b="1" dirty="0"/>
              <a:t> </a:t>
            </a:r>
            <a:r>
              <a:rPr lang="cs-CZ" sz="2100" dirty="0"/>
              <a:t>(</a:t>
            </a:r>
            <a:r>
              <a:rPr lang="cs-CZ" sz="2100" dirty="0" err="1"/>
              <a:t>ionising</a:t>
            </a:r>
            <a:r>
              <a:rPr lang="cs-CZ" sz="2100" dirty="0"/>
              <a:t> </a:t>
            </a:r>
            <a:r>
              <a:rPr lang="cs-CZ" sz="2100" dirty="0" err="1"/>
              <a:t>radiation</a:t>
            </a:r>
            <a:r>
              <a:rPr lang="cs-CZ" sz="2100" dirty="0"/>
              <a:t>; </a:t>
            </a:r>
            <a:r>
              <a:rPr lang="cs-CZ" sz="2100" dirty="0" err="1"/>
              <a:t>ethylene</a:t>
            </a:r>
            <a:r>
              <a:rPr lang="cs-CZ" sz="2100" dirty="0"/>
              <a:t> oxide; </a:t>
            </a:r>
            <a:r>
              <a:rPr lang="cs-CZ" sz="2100" dirty="0" err="1"/>
              <a:t>shift</a:t>
            </a:r>
            <a:r>
              <a:rPr lang="cs-CZ" sz="2100" dirty="0"/>
              <a:t> (</a:t>
            </a:r>
            <a:r>
              <a:rPr lang="cs-CZ" sz="2100" dirty="0" err="1"/>
              <a:t>night</a:t>
            </a:r>
            <a:r>
              <a:rPr lang="cs-CZ" sz="2100" dirty="0"/>
              <a:t>) </a:t>
            </a:r>
            <a:r>
              <a:rPr lang="cs-CZ" sz="2100" dirty="0" err="1"/>
              <a:t>work</a:t>
            </a:r>
            <a:r>
              <a:rPr lang="cs-CZ" sz="2100" dirty="0"/>
              <a:t>)</a:t>
            </a:r>
          </a:p>
          <a:p>
            <a:r>
              <a:rPr lang="cs-CZ" sz="2100" b="1" dirty="0" err="1"/>
              <a:t>colon</a:t>
            </a:r>
            <a:r>
              <a:rPr lang="cs-CZ" sz="2100" b="1" dirty="0"/>
              <a:t> </a:t>
            </a:r>
            <a:r>
              <a:rPr lang="cs-CZ" sz="2100" b="1" dirty="0" err="1"/>
              <a:t>and</a:t>
            </a:r>
            <a:r>
              <a:rPr lang="cs-CZ" sz="2100" b="1" dirty="0"/>
              <a:t> </a:t>
            </a:r>
            <a:r>
              <a:rPr lang="cs-CZ" sz="2100" b="1" dirty="0" err="1"/>
              <a:t>rectal</a:t>
            </a:r>
            <a:r>
              <a:rPr lang="cs-CZ" sz="2100" b="1" dirty="0"/>
              <a:t> </a:t>
            </a:r>
            <a:r>
              <a:rPr lang="cs-CZ" sz="2100" b="1" dirty="0" err="1"/>
              <a:t>cancer</a:t>
            </a:r>
            <a:r>
              <a:rPr lang="cs-CZ" sz="2100" b="1" dirty="0"/>
              <a:t> </a:t>
            </a:r>
            <a:r>
              <a:rPr lang="cs-CZ" sz="2100" dirty="0"/>
              <a:t>(</a:t>
            </a:r>
            <a:r>
              <a:rPr lang="cs-CZ" sz="2100" dirty="0" err="1"/>
              <a:t>asbestos</a:t>
            </a:r>
            <a:r>
              <a:rPr lang="cs-CZ" sz="2100" dirty="0"/>
              <a:t>, </a:t>
            </a:r>
            <a:r>
              <a:rPr lang="cs-CZ" sz="2100" dirty="0" err="1"/>
              <a:t>ionising</a:t>
            </a:r>
            <a:r>
              <a:rPr lang="cs-CZ" sz="2100" dirty="0"/>
              <a:t> </a:t>
            </a:r>
            <a:r>
              <a:rPr lang="cs-CZ" sz="2100" dirty="0" err="1"/>
              <a:t>radiation</a:t>
            </a:r>
            <a:r>
              <a:rPr lang="cs-CZ" sz="2100" dirty="0"/>
              <a:t>)</a:t>
            </a:r>
          </a:p>
          <a:p>
            <a:r>
              <a:rPr lang="cs-CZ" sz="2100" b="1" dirty="0" err="1"/>
              <a:t>kidney</a:t>
            </a:r>
            <a:r>
              <a:rPr lang="cs-CZ" sz="2100" b="1" dirty="0"/>
              <a:t> </a:t>
            </a:r>
            <a:r>
              <a:rPr lang="cs-CZ" sz="2100" b="1" dirty="0" err="1"/>
              <a:t>cancer</a:t>
            </a:r>
            <a:r>
              <a:rPr lang="cs-CZ" sz="2100" b="1" dirty="0"/>
              <a:t> </a:t>
            </a:r>
            <a:r>
              <a:rPr lang="cs-CZ" sz="2100" dirty="0"/>
              <a:t>(</a:t>
            </a:r>
            <a:r>
              <a:rPr lang="cs-CZ" sz="2100" dirty="0" err="1"/>
              <a:t>arsenic</a:t>
            </a:r>
            <a:r>
              <a:rPr lang="cs-CZ" sz="2100" dirty="0"/>
              <a:t>, </a:t>
            </a:r>
            <a:r>
              <a:rPr lang="cs-CZ" sz="2100" dirty="0" err="1"/>
              <a:t>cadmium</a:t>
            </a:r>
            <a:r>
              <a:rPr lang="cs-CZ" sz="2100" dirty="0"/>
              <a:t>; </a:t>
            </a:r>
            <a:r>
              <a:rPr lang="cs-CZ" sz="2100" dirty="0" err="1"/>
              <a:t>coke</a:t>
            </a:r>
            <a:r>
              <a:rPr lang="cs-CZ" sz="2100" dirty="0"/>
              <a:t> </a:t>
            </a:r>
            <a:r>
              <a:rPr lang="cs-CZ" sz="2100" dirty="0" err="1"/>
              <a:t>production</a:t>
            </a:r>
            <a:r>
              <a:rPr lang="cs-CZ" sz="2100" dirty="0"/>
              <a:t>; </a:t>
            </a:r>
            <a:r>
              <a:rPr lang="cs-CZ" sz="2100" dirty="0" err="1"/>
              <a:t>trichloroethylene</a:t>
            </a:r>
            <a:r>
              <a:rPr lang="cs-CZ" sz="2100" dirty="0"/>
              <a:t>)</a:t>
            </a:r>
          </a:p>
          <a:p>
            <a:r>
              <a:rPr lang="cs-CZ" sz="2100" b="1" dirty="0" err="1"/>
              <a:t>laryngeal</a:t>
            </a:r>
            <a:r>
              <a:rPr lang="cs-CZ" sz="2100" b="1" dirty="0"/>
              <a:t> </a:t>
            </a:r>
            <a:r>
              <a:rPr lang="cs-CZ" sz="2100" b="1" dirty="0" err="1"/>
              <a:t>cancer</a:t>
            </a:r>
            <a:r>
              <a:rPr lang="cs-CZ" sz="2100" b="1" dirty="0"/>
              <a:t> </a:t>
            </a:r>
            <a:r>
              <a:rPr lang="cs-CZ" sz="2100" dirty="0"/>
              <a:t>(</a:t>
            </a:r>
            <a:r>
              <a:rPr lang="cs-CZ" sz="2100" dirty="0" err="1"/>
              <a:t>asbestos</a:t>
            </a:r>
            <a:r>
              <a:rPr lang="cs-CZ" sz="2100" dirty="0"/>
              <a:t>; </a:t>
            </a:r>
            <a:r>
              <a:rPr lang="cs-CZ" sz="2100" dirty="0" err="1"/>
              <a:t>work</a:t>
            </a:r>
            <a:r>
              <a:rPr lang="cs-CZ" sz="2100" dirty="0"/>
              <a:t> in </a:t>
            </a:r>
            <a:r>
              <a:rPr lang="cs-CZ" sz="2100" dirty="0" err="1"/>
              <a:t>the</a:t>
            </a:r>
            <a:r>
              <a:rPr lang="cs-CZ" sz="2100" dirty="0"/>
              <a:t> </a:t>
            </a:r>
            <a:r>
              <a:rPr lang="cs-CZ" sz="2100" dirty="0" err="1"/>
              <a:t>rubber</a:t>
            </a:r>
            <a:r>
              <a:rPr lang="cs-CZ" sz="2100" dirty="0"/>
              <a:t> </a:t>
            </a:r>
            <a:r>
              <a:rPr lang="cs-CZ" sz="2100" dirty="0" err="1"/>
              <a:t>industry</a:t>
            </a:r>
            <a:r>
              <a:rPr lang="cs-CZ" sz="2100" dirty="0"/>
              <a:t>: </a:t>
            </a:r>
            <a:r>
              <a:rPr lang="cs-CZ" sz="2100" dirty="0" err="1"/>
              <a:t>strong</a:t>
            </a:r>
            <a:r>
              <a:rPr lang="cs-CZ" sz="2100" dirty="0"/>
              <a:t> </a:t>
            </a:r>
            <a:r>
              <a:rPr lang="cs-CZ" sz="2100" dirty="0" err="1"/>
              <a:t>inorganic</a:t>
            </a:r>
            <a:r>
              <a:rPr lang="cs-CZ" sz="2100" dirty="0"/>
              <a:t> </a:t>
            </a:r>
            <a:r>
              <a:rPr lang="cs-CZ" sz="2100" dirty="0" err="1"/>
              <a:t>acid</a:t>
            </a:r>
            <a:r>
              <a:rPr lang="cs-CZ" sz="2100" dirty="0"/>
              <a:t> </a:t>
            </a:r>
            <a:r>
              <a:rPr lang="cs-CZ" sz="2100" dirty="0" err="1"/>
              <a:t>mists</a:t>
            </a:r>
            <a:r>
              <a:rPr lang="cs-CZ" sz="2100" dirty="0"/>
              <a:t> </a:t>
            </a:r>
            <a:r>
              <a:rPr lang="cs-CZ" sz="2100" dirty="0" err="1"/>
              <a:t>including</a:t>
            </a:r>
            <a:r>
              <a:rPr lang="cs-CZ" sz="2100" dirty="0"/>
              <a:t> </a:t>
            </a:r>
            <a:r>
              <a:rPr lang="cs-CZ" sz="2100" dirty="0" err="1"/>
              <a:t>sulphuric</a:t>
            </a:r>
            <a:r>
              <a:rPr lang="cs-CZ" sz="2100" dirty="0"/>
              <a:t> </a:t>
            </a:r>
            <a:r>
              <a:rPr lang="cs-CZ" sz="2100" dirty="0" err="1"/>
              <a:t>acids</a:t>
            </a:r>
            <a:r>
              <a:rPr lang="cs-CZ" sz="2100" dirty="0"/>
              <a:t>) </a:t>
            </a:r>
          </a:p>
          <a:p>
            <a:r>
              <a:rPr lang="cs-CZ" sz="2100" b="1" dirty="0" err="1"/>
              <a:t>leukaemia</a:t>
            </a:r>
            <a:r>
              <a:rPr lang="cs-CZ" sz="2100" dirty="0"/>
              <a:t> (benzene, </a:t>
            </a:r>
            <a:r>
              <a:rPr lang="cs-CZ" sz="2100" dirty="0" err="1"/>
              <a:t>ethylene</a:t>
            </a:r>
            <a:r>
              <a:rPr lang="cs-CZ" sz="2100" dirty="0"/>
              <a:t> oxide, formaldehyde, </a:t>
            </a:r>
            <a:r>
              <a:rPr lang="cs-CZ" sz="2100" dirty="0" err="1"/>
              <a:t>ionising</a:t>
            </a:r>
            <a:r>
              <a:rPr lang="cs-CZ" sz="2100" dirty="0"/>
              <a:t> </a:t>
            </a:r>
            <a:r>
              <a:rPr lang="cs-CZ" sz="2100" dirty="0" err="1"/>
              <a:t>radiation</a:t>
            </a:r>
            <a:r>
              <a:rPr lang="cs-CZ" sz="2100" dirty="0"/>
              <a:t>, non-</a:t>
            </a:r>
            <a:r>
              <a:rPr lang="cs-CZ" sz="2100" dirty="0" err="1"/>
              <a:t>arsenical</a:t>
            </a:r>
            <a:r>
              <a:rPr lang="cs-CZ" sz="2100" dirty="0"/>
              <a:t> </a:t>
            </a:r>
            <a:r>
              <a:rPr lang="cs-CZ" sz="2100" dirty="0" err="1"/>
              <a:t>insecticides</a:t>
            </a:r>
            <a:r>
              <a:rPr lang="cs-CZ" sz="2100" dirty="0"/>
              <a:t>)</a:t>
            </a:r>
          </a:p>
          <a:p>
            <a:r>
              <a:rPr lang="cs-CZ" sz="2100" b="1" dirty="0"/>
              <a:t>liver </a:t>
            </a:r>
            <a:r>
              <a:rPr lang="cs-CZ" sz="2100" b="1" dirty="0" err="1"/>
              <a:t>and</a:t>
            </a:r>
            <a:r>
              <a:rPr lang="cs-CZ" sz="2100" b="1" dirty="0"/>
              <a:t> </a:t>
            </a:r>
            <a:r>
              <a:rPr lang="cs-CZ" sz="2100" b="1" dirty="0" err="1"/>
              <a:t>biliary</a:t>
            </a:r>
            <a:r>
              <a:rPr lang="cs-CZ" sz="2100" b="1" dirty="0"/>
              <a:t> </a:t>
            </a:r>
            <a:r>
              <a:rPr lang="cs-CZ" sz="2100" b="1" dirty="0" err="1"/>
              <a:t>cancer</a:t>
            </a:r>
            <a:r>
              <a:rPr lang="cs-CZ" sz="2100" b="1" dirty="0"/>
              <a:t> </a:t>
            </a:r>
            <a:r>
              <a:rPr lang="cs-CZ" sz="2100" dirty="0"/>
              <a:t>(</a:t>
            </a:r>
            <a:r>
              <a:rPr lang="cs-CZ" sz="2100" dirty="0" err="1"/>
              <a:t>ionising</a:t>
            </a:r>
            <a:r>
              <a:rPr lang="cs-CZ" sz="2100" dirty="0"/>
              <a:t> </a:t>
            </a:r>
            <a:r>
              <a:rPr lang="cs-CZ" sz="2100" dirty="0" err="1"/>
              <a:t>radiation</a:t>
            </a:r>
            <a:r>
              <a:rPr lang="cs-CZ" sz="2100" dirty="0"/>
              <a:t>; </a:t>
            </a:r>
            <a:r>
              <a:rPr lang="cs-CZ" sz="2100" dirty="0" err="1"/>
              <a:t>trichloroethylene</a:t>
            </a:r>
            <a:r>
              <a:rPr lang="cs-CZ" sz="2100" dirty="0"/>
              <a:t>, vinyl chloride)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5445224"/>
          </a:xfrm>
        </p:spPr>
        <p:txBody>
          <a:bodyPr>
            <a:noAutofit/>
          </a:bodyPr>
          <a:lstStyle/>
          <a:p>
            <a:r>
              <a:rPr lang="cs-CZ" sz="2100" b="1" dirty="0" err="1"/>
              <a:t>lung</a:t>
            </a:r>
            <a:r>
              <a:rPr lang="cs-CZ" sz="2100" b="1" dirty="0"/>
              <a:t> </a:t>
            </a:r>
            <a:r>
              <a:rPr lang="cs-CZ" sz="2100" b="1" dirty="0" err="1"/>
              <a:t>cancer</a:t>
            </a:r>
            <a:r>
              <a:rPr lang="cs-CZ" sz="2100" b="1" dirty="0"/>
              <a:t> </a:t>
            </a:r>
            <a:r>
              <a:rPr lang="cs-CZ" sz="2100" dirty="0"/>
              <a:t>(</a:t>
            </a:r>
            <a:r>
              <a:rPr lang="cs-CZ" sz="2100" dirty="0" err="1"/>
              <a:t>arsenic</a:t>
            </a:r>
            <a:r>
              <a:rPr lang="cs-CZ" sz="2100" dirty="0"/>
              <a:t>; </a:t>
            </a:r>
            <a:r>
              <a:rPr lang="cs-CZ" sz="2100" dirty="0" err="1"/>
              <a:t>asbestos</a:t>
            </a:r>
            <a:r>
              <a:rPr lang="cs-CZ" sz="2100" dirty="0"/>
              <a:t>; beryllium; </a:t>
            </a:r>
            <a:r>
              <a:rPr lang="cs-CZ" sz="2100" dirty="0" err="1"/>
              <a:t>cadmium</a:t>
            </a:r>
            <a:r>
              <a:rPr lang="cs-CZ" sz="2100" dirty="0"/>
              <a:t>; </a:t>
            </a:r>
            <a:r>
              <a:rPr lang="cs-CZ" sz="2100" dirty="0" err="1"/>
              <a:t>chromium</a:t>
            </a:r>
            <a:r>
              <a:rPr lang="cs-CZ" sz="2100" dirty="0"/>
              <a:t>; </a:t>
            </a:r>
            <a:r>
              <a:rPr lang="cs-CZ" sz="2100" dirty="0" err="1"/>
              <a:t>coal</a:t>
            </a:r>
            <a:r>
              <a:rPr lang="cs-CZ" sz="2100" dirty="0"/>
              <a:t> tar </a:t>
            </a:r>
            <a:r>
              <a:rPr lang="cs-CZ" sz="2100" dirty="0" err="1"/>
              <a:t>and</a:t>
            </a:r>
            <a:r>
              <a:rPr lang="cs-CZ" sz="2100" dirty="0"/>
              <a:t> </a:t>
            </a:r>
            <a:r>
              <a:rPr lang="cs-CZ" sz="2100" dirty="0" err="1"/>
              <a:t>pitches</a:t>
            </a:r>
            <a:r>
              <a:rPr lang="cs-CZ" sz="2100" dirty="0"/>
              <a:t>, </a:t>
            </a:r>
            <a:r>
              <a:rPr lang="cs-CZ" sz="2100" dirty="0" err="1"/>
              <a:t>cobalt</a:t>
            </a:r>
            <a:r>
              <a:rPr lang="cs-CZ" sz="2100" dirty="0"/>
              <a:t>; </a:t>
            </a:r>
            <a:r>
              <a:rPr lang="cs-CZ" sz="2100" dirty="0" err="1"/>
              <a:t>coke</a:t>
            </a:r>
            <a:r>
              <a:rPr lang="cs-CZ" sz="2100" dirty="0"/>
              <a:t> </a:t>
            </a:r>
            <a:r>
              <a:rPr lang="cs-CZ" sz="2100" dirty="0" err="1"/>
              <a:t>production</a:t>
            </a:r>
            <a:r>
              <a:rPr lang="cs-CZ" sz="2100" dirty="0"/>
              <a:t>, diesel </a:t>
            </a:r>
            <a:r>
              <a:rPr lang="cs-CZ" sz="2100" dirty="0" err="1"/>
              <a:t>engine</a:t>
            </a:r>
            <a:r>
              <a:rPr lang="cs-CZ" sz="2100" dirty="0"/>
              <a:t> </a:t>
            </a:r>
            <a:r>
              <a:rPr lang="cs-CZ" sz="2100" dirty="0" err="1"/>
              <a:t>exhaust</a:t>
            </a:r>
            <a:r>
              <a:rPr lang="cs-CZ" sz="2100" dirty="0"/>
              <a:t>, </a:t>
            </a:r>
            <a:r>
              <a:rPr lang="cs-CZ" sz="2100" dirty="0" err="1"/>
              <a:t>dioxins</a:t>
            </a:r>
            <a:r>
              <a:rPr lang="cs-CZ" sz="2100" dirty="0"/>
              <a:t>; </a:t>
            </a:r>
            <a:r>
              <a:rPr lang="cs-CZ" sz="2100" dirty="0" err="1"/>
              <a:t>inorganic</a:t>
            </a:r>
            <a:r>
              <a:rPr lang="cs-CZ" sz="2100" dirty="0"/>
              <a:t> </a:t>
            </a:r>
            <a:r>
              <a:rPr lang="cs-CZ" sz="2100" dirty="0" err="1"/>
              <a:t>lead</a:t>
            </a:r>
            <a:r>
              <a:rPr lang="cs-CZ" sz="2100" dirty="0"/>
              <a:t>; iron </a:t>
            </a:r>
            <a:r>
              <a:rPr lang="cs-CZ" sz="2100" dirty="0" err="1"/>
              <a:t>and</a:t>
            </a:r>
            <a:r>
              <a:rPr lang="cs-CZ" sz="2100" dirty="0"/>
              <a:t> </a:t>
            </a:r>
            <a:r>
              <a:rPr lang="cs-CZ" sz="2100" dirty="0" err="1"/>
              <a:t>steel</a:t>
            </a:r>
            <a:r>
              <a:rPr lang="cs-CZ" sz="2100" dirty="0"/>
              <a:t> </a:t>
            </a:r>
            <a:r>
              <a:rPr lang="cs-CZ" sz="2100" dirty="0" err="1"/>
              <a:t>foundry</a:t>
            </a:r>
            <a:r>
              <a:rPr lang="cs-CZ" sz="2100" dirty="0"/>
              <a:t> </a:t>
            </a:r>
            <a:r>
              <a:rPr lang="cs-CZ" sz="2100" dirty="0" err="1"/>
              <a:t>work</a:t>
            </a:r>
            <a:r>
              <a:rPr lang="cs-CZ" sz="2100" dirty="0"/>
              <a:t>, </a:t>
            </a:r>
            <a:r>
              <a:rPr lang="cs-CZ" sz="2100" dirty="0" err="1"/>
              <a:t>mineral</a:t>
            </a:r>
            <a:r>
              <a:rPr lang="cs-CZ" sz="2100" dirty="0"/>
              <a:t> </a:t>
            </a:r>
            <a:r>
              <a:rPr lang="cs-CZ" sz="2100" dirty="0" err="1"/>
              <a:t>oils</a:t>
            </a:r>
            <a:r>
              <a:rPr lang="cs-CZ" sz="2100" dirty="0"/>
              <a:t>; </a:t>
            </a:r>
            <a:r>
              <a:rPr lang="cs-CZ" sz="2100" dirty="0" err="1"/>
              <a:t>nickel</a:t>
            </a:r>
            <a:r>
              <a:rPr lang="cs-CZ" sz="2100" dirty="0"/>
              <a:t>; </a:t>
            </a:r>
            <a:r>
              <a:rPr lang="cs-CZ" sz="2100" dirty="0" err="1"/>
              <a:t>work</a:t>
            </a:r>
            <a:r>
              <a:rPr lang="cs-CZ" sz="2100" dirty="0"/>
              <a:t> as a </a:t>
            </a:r>
            <a:r>
              <a:rPr lang="cs-CZ" sz="2100" dirty="0" err="1"/>
              <a:t>painter</a:t>
            </a:r>
            <a:r>
              <a:rPr lang="cs-CZ" sz="2100" dirty="0"/>
              <a:t>; </a:t>
            </a:r>
            <a:r>
              <a:rPr lang="cs-CZ" sz="2100" dirty="0" err="1"/>
              <a:t>natural</a:t>
            </a:r>
            <a:r>
              <a:rPr lang="cs-CZ" sz="2100" dirty="0"/>
              <a:t> radon in </a:t>
            </a:r>
            <a:r>
              <a:rPr lang="cs-CZ" sz="2100" dirty="0" err="1"/>
              <a:t>workplaces</a:t>
            </a:r>
            <a:r>
              <a:rPr lang="cs-CZ" sz="2100" dirty="0"/>
              <a:t>; </a:t>
            </a:r>
            <a:r>
              <a:rPr lang="cs-CZ" sz="2100" dirty="0" err="1"/>
              <a:t>ionising</a:t>
            </a:r>
            <a:r>
              <a:rPr lang="cs-CZ" sz="2100" dirty="0"/>
              <a:t> </a:t>
            </a:r>
            <a:r>
              <a:rPr lang="cs-CZ" sz="2100" dirty="0" err="1"/>
              <a:t>radiation</a:t>
            </a:r>
            <a:r>
              <a:rPr lang="cs-CZ" sz="2100" dirty="0"/>
              <a:t>, </a:t>
            </a:r>
            <a:r>
              <a:rPr lang="cs-CZ" sz="2100" dirty="0" err="1"/>
              <a:t>rubber</a:t>
            </a:r>
            <a:r>
              <a:rPr lang="cs-CZ" sz="2100" dirty="0"/>
              <a:t> </a:t>
            </a:r>
            <a:r>
              <a:rPr lang="cs-CZ" sz="2100" dirty="0" err="1"/>
              <a:t>production</a:t>
            </a:r>
            <a:r>
              <a:rPr lang="cs-CZ" sz="2100" dirty="0"/>
              <a:t>; </a:t>
            </a:r>
            <a:r>
              <a:rPr lang="cs-CZ" sz="2100" dirty="0" err="1"/>
              <a:t>silica</a:t>
            </a:r>
            <a:r>
              <a:rPr lang="cs-CZ" sz="2100" dirty="0"/>
              <a:t>; </a:t>
            </a:r>
            <a:r>
              <a:rPr lang="cs-CZ" sz="2100" dirty="0" err="1"/>
              <a:t>work</a:t>
            </a:r>
            <a:r>
              <a:rPr lang="cs-CZ" sz="2100" dirty="0"/>
              <a:t> as a </a:t>
            </a:r>
            <a:r>
              <a:rPr lang="cs-CZ" sz="2100" dirty="0" err="1"/>
              <a:t>welder</a:t>
            </a:r>
            <a:r>
              <a:rPr lang="cs-CZ" sz="2100" dirty="0"/>
              <a:t>…)</a:t>
            </a:r>
          </a:p>
          <a:p>
            <a:r>
              <a:rPr lang="cs-CZ" sz="2100" b="1" dirty="0" err="1"/>
              <a:t>melanoma</a:t>
            </a:r>
            <a:r>
              <a:rPr lang="cs-CZ" sz="2100" b="1" dirty="0"/>
              <a:t> </a:t>
            </a:r>
            <a:r>
              <a:rPr lang="cs-CZ" sz="2100" b="1" dirty="0" err="1"/>
              <a:t>of</a:t>
            </a:r>
            <a:r>
              <a:rPr lang="cs-CZ" sz="2100" b="1" dirty="0"/>
              <a:t> </a:t>
            </a:r>
            <a:r>
              <a:rPr lang="cs-CZ" sz="2100" b="1" dirty="0" err="1"/>
              <a:t>the</a:t>
            </a:r>
            <a:r>
              <a:rPr lang="cs-CZ" sz="2100" b="1" dirty="0"/>
              <a:t> </a:t>
            </a:r>
            <a:r>
              <a:rPr lang="cs-CZ" sz="2100" b="1" dirty="0" err="1"/>
              <a:t>eye</a:t>
            </a:r>
            <a:r>
              <a:rPr lang="cs-CZ" sz="2100" b="1" dirty="0"/>
              <a:t> </a:t>
            </a:r>
            <a:r>
              <a:rPr lang="cs-CZ" sz="2100" dirty="0"/>
              <a:t>(</a:t>
            </a:r>
            <a:r>
              <a:rPr lang="cs-CZ" sz="2100" dirty="0" err="1"/>
              <a:t>welding</a:t>
            </a:r>
            <a:r>
              <a:rPr lang="cs-CZ" sz="2100" dirty="0"/>
              <a:t>)</a:t>
            </a:r>
          </a:p>
          <a:p>
            <a:r>
              <a:rPr lang="cs-CZ" sz="2100" b="1" dirty="0" err="1"/>
              <a:t>mesothelioma</a:t>
            </a:r>
            <a:r>
              <a:rPr lang="cs-CZ" sz="2100" dirty="0"/>
              <a:t> (</a:t>
            </a:r>
            <a:r>
              <a:rPr lang="cs-CZ" sz="2100" dirty="0" err="1"/>
              <a:t>asbestos</a:t>
            </a:r>
            <a:r>
              <a:rPr lang="cs-CZ" sz="2100" dirty="0"/>
              <a:t>)</a:t>
            </a:r>
          </a:p>
          <a:p>
            <a:r>
              <a:rPr lang="cs-CZ" sz="2100" b="1" dirty="0" err="1"/>
              <a:t>nasal</a:t>
            </a:r>
            <a:r>
              <a:rPr lang="cs-CZ" sz="2100" b="1" dirty="0"/>
              <a:t> </a:t>
            </a:r>
            <a:r>
              <a:rPr lang="cs-CZ" sz="2100" b="1" dirty="0" err="1"/>
              <a:t>and</a:t>
            </a:r>
            <a:r>
              <a:rPr lang="cs-CZ" sz="2100" b="1" dirty="0"/>
              <a:t> sinus </a:t>
            </a:r>
            <a:r>
              <a:rPr lang="cs-CZ" sz="2100" b="1" dirty="0" err="1"/>
              <a:t>cancer</a:t>
            </a:r>
            <a:r>
              <a:rPr lang="cs-CZ" sz="2100" dirty="0"/>
              <a:t> (</a:t>
            </a:r>
            <a:r>
              <a:rPr lang="cs-CZ" sz="2100" dirty="0" err="1"/>
              <a:t>chromium</a:t>
            </a:r>
            <a:r>
              <a:rPr lang="cs-CZ" sz="2100" dirty="0"/>
              <a:t>, formaldehyde, </a:t>
            </a:r>
            <a:r>
              <a:rPr lang="cs-CZ" sz="2100" dirty="0" err="1"/>
              <a:t>leather</a:t>
            </a:r>
            <a:r>
              <a:rPr lang="cs-CZ" sz="2100" dirty="0"/>
              <a:t> </a:t>
            </a:r>
            <a:r>
              <a:rPr lang="cs-CZ" sz="2100" dirty="0" err="1"/>
              <a:t>dust</a:t>
            </a:r>
            <a:r>
              <a:rPr lang="cs-CZ" sz="2100" dirty="0"/>
              <a:t>, </a:t>
            </a:r>
            <a:r>
              <a:rPr lang="cs-CZ" sz="2100" dirty="0" err="1"/>
              <a:t>nickel</a:t>
            </a:r>
            <a:r>
              <a:rPr lang="cs-CZ" sz="2100" dirty="0"/>
              <a:t>, textile </a:t>
            </a:r>
            <a:r>
              <a:rPr lang="cs-CZ" sz="2100" dirty="0" err="1"/>
              <a:t>industry</a:t>
            </a:r>
            <a:r>
              <a:rPr lang="cs-CZ" sz="2100" dirty="0"/>
              <a:t>, </a:t>
            </a:r>
            <a:r>
              <a:rPr lang="cs-CZ" sz="2100" dirty="0" err="1"/>
              <a:t>wood</a:t>
            </a:r>
            <a:r>
              <a:rPr lang="cs-CZ" sz="2100" dirty="0"/>
              <a:t> </a:t>
            </a:r>
            <a:r>
              <a:rPr lang="cs-CZ" sz="2100" dirty="0" err="1"/>
              <a:t>dust</a:t>
            </a:r>
            <a:r>
              <a:rPr lang="cs-CZ" sz="2100" dirty="0"/>
              <a:t>)</a:t>
            </a:r>
          </a:p>
          <a:p>
            <a:r>
              <a:rPr lang="cs-CZ" sz="2100" b="1" dirty="0"/>
              <a:t>non-</a:t>
            </a:r>
            <a:r>
              <a:rPr lang="cs-CZ" sz="2100" b="1" dirty="0" err="1"/>
              <a:t>hodgkin’s</a:t>
            </a:r>
            <a:r>
              <a:rPr lang="cs-CZ" sz="2100" b="1" dirty="0"/>
              <a:t> </a:t>
            </a:r>
            <a:r>
              <a:rPr lang="cs-CZ" sz="2100" b="1" dirty="0" err="1"/>
              <a:t>disease</a:t>
            </a:r>
            <a:r>
              <a:rPr lang="cs-CZ" sz="2100" b="1" dirty="0"/>
              <a:t> </a:t>
            </a:r>
            <a:r>
              <a:rPr lang="cs-CZ" sz="2100" dirty="0"/>
              <a:t>(</a:t>
            </a:r>
            <a:r>
              <a:rPr lang="cs-CZ" sz="2100" dirty="0" err="1"/>
              <a:t>work</a:t>
            </a:r>
            <a:r>
              <a:rPr lang="cs-CZ" sz="2100" dirty="0"/>
              <a:t> as a </a:t>
            </a:r>
            <a:r>
              <a:rPr lang="cs-CZ" sz="2100" dirty="0" err="1"/>
              <a:t>hairdresser</a:t>
            </a:r>
            <a:r>
              <a:rPr lang="cs-CZ" sz="2100" dirty="0"/>
              <a:t> </a:t>
            </a:r>
            <a:r>
              <a:rPr lang="cs-CZ" sz="2100" dirty="0" err="1"/>
              <a:t>or</a:t>
            </a:r>
            <a:r>
              <a:rPr lang="cs-CZ" sz="2100" dirty="0"/>
              <a:t> </a:t>
            </a:r>
            <a:r>
              <a:rPr lang="cs-CZ" sz="2100" dirty="0" err="1"/>
              <a:t>barber</a:t>
            </a:r>
            <a:r>
              <a:rPr lang="cs-CZ" sz="2100" dirty="0"/>
              <a:t>, non-</a:t>
            </a:r>
            <a:r>
              <a:rPr lang="cs-CZ" sz="2100" dirty="0" err="1"/>
              <a:t>arsenical</a:t>
            </a:r>
            <a:r>
              <a:rPr lang="cs-CZ" sz="2100" dirty="0"/>
              <a:t> </a:t>
            </a:r>
            <a:r>
              <a:rPr lang="cs-CZ" sz="2100" dirty="0" err="1"/>
              <a:t>insecticides</a:t>
            </a:r>
            <a:r>
              <a:rPr lang="cs-CZ" sz="2100" dirty="0"/>
              <a:t>, </a:t>
            </a:r>
            <a:r>
              <a:rPr lang="cs-CZ" sz="2100" dirty="0" err="1"/>
              <a:t>work</a:t>
            </a:r>
            <a:r>
              <a:rPr lang="cs-CZ" sz="2100" dirty="0"/>
              <a:t> as a </a:t>
            </a:r>
            <a:r>
              <a:rPr lang="cs-CZ" sz="2100" dirty="0" err="1"/>
              <a:t>painter</a:t>
            </a:r>
            <a:r>
              <a:rPr lang="cs-CZ" sz="2100" dirty="0"/>
              <a:t>, </a:t>
            </a:r>
            <a:r>
              <a:rPr lang="cs-CZ" sz="2100" dirty="0" err="1"/>
              <a:t>tetrachloroethylene</a:t>
            </a:r>
            <a:r>
              <a:rPr lang="cs-CZ" sz="2100" dirty="0"/>
              <a:t>, </a:t>
            </a:r>
            <a:r>
              <a:rPr lang="cs-CZ" sz="2100" dirty="0" err="1"/>
              <a:t>trichloroethylene</a:t>
            </a:r>
            <a:r>
              <a:rPr lang="cs-CZ" sz="2100" dirty="0"/>
              <a:t>)</a:t>
            </a:r>
          </a:p>
          <a:p>
            <a:r>
              <a:rPr lang="cs-CZ" sz="2100" b="1" dirty="0"/>
              <a:t>non-</a:t>
            </a:r>
            <a:r>
              <a:rPr lang="cs-CZ" sz="2100" b="1" dirty="0" err="1"/>
              <a:t>melanoma</a:t>
            </a:r>
            <a:r>
              <a:rPr lang="cs-CZ" sz="2100" b="1" dirty="0"/>
              <a:t> skin </a:t>
            </a:r>
            <a:r>
              <a:rPr lang="cs-CZ" sz="2100" b="1" dirty="0" err="1"/>
              <a:t>cancer</a:t>
            </a:r>
            <a:r>
              <a:rPr lang="cs-CZ" sz="2100" b="1" dirty="0"/>
              <a:t> </a:t>
            </a:r>
            <a:r>
              <a:rPr lang="cs-CZ" sz="2100" dirty="0"/>
              <a:t>(</a:t>
            </a:r>
            <a:r>
              <a:rPr lang="cs-CZ" sz="2100" dirty="0" err="1"/>
              <a:t>coal</a:t>
            </a:r>
            <a:r>
              <a:rPr lang="cs-CZ" sz="2100" dirty="0"/>
              <a:t> </a:t>
            </a:r>
            <a:r>
              <a:rPr lang="cs-CZ" sz="2100" dirty="0" err="1"/>
              <a:t>tars</a:t>
            </a:r>
            <a:r>
              <a:rPr lang="cs-CZ" sz="2100" dirty="0"/>
              <a:t> </a:t>
            </a:r>
            <a:r>
              <a:rPr lang="cs-CZ" sz="2100" dirty="0" err="1"/>
              <a:t>and</a:t>
            </a:r>
            <a:r>
              <a:rPr lang="cs-CZ" sz="2100" dirty="0"/>
              <a:t> </a:t>
            </a:r>
            <a:r>
              <a:rPr lang="cs-CZ" sz="2100" dirty="0" err="1"/>
              <a:t>pitches</a:t>
            </a:r>
            <a:r>
              <a:rPr lang="cs-CZ" sz="2100" dirty="0"/>
              <a:t>, </a:t>
            </a:r>
            <a:r>
              <a:rPr lang="cs-CZ" sz="2100" dirty="0" err="1"/>
              <a:t>mineral</a:t>
            </a:r>
            <a:r>
              <a:rPr lang="cs-CZ" sz="2100" dirty="0"/>
              <a:t> </a:t>
            </a:r>
            <a:r>
              <a:rPr lang="cs-CZ" sz="2100" dirty="0" err="1"/>
              <a:t>oils</a:t>
            </a:r>
            <a:r>
              <a:rPr lang="cs-CZ" sz="2100" dirty="0"/>
              <a:t>, </a:t>
            </a:r>
            <a:r>
              <a:rPr lang="cs-CZ" sz="2100" dirty="0" err="1"/>
              <a:t>solar</a:t>
            </a:r>
            <a:r>
              <a:rPr lang="cs-CZ" sz="2100" dirty="0"/>
              <a:t> </a:t>
            </a:r>
            <a:r>
              <a:rPr lang="cs-CZ" sz="2100" dirty="0" err="1"/>
              <a:t>radiation</a:t>
            </a:r>
            <a:r>
              <a:rPr lang="cs-CZ" sz="2100" dirty="0"/>
              <a:t>)</a:t>
            </a:r>
          </a:p>
          <a:p>
            <a:r>
              <a:rPr lang="cs-CZ" sz="2100" b="1" dirty="0" err="1"/>
              <a:t>oesophageal</a:t>
            </a:r>
            <a:r>
              <a:rPr lang="cs-CZ" sz="2100" b="1" dirty="0"/>
              <a:t> </a:t>
            </a:r>
            <a:r>
              <a:rPr lang="cs-CZ" sz="2100" b="1" dirty="0" err="1"/>
              <a:t>cancer</a:t>
            </a:r>
            <a:r>
              <a:rPr lang="cs-CZ" sz="2100" b="1" dirty="0"/>
              <a:t> </a:t>
            </a:r>
            <a:r>
              <a:rPr lang="cs-CZ" sz="2100" dirty="0"/>
              <a:t>(</a:t>
            </a:r>
            <a:r>
              <a:rPr lang="cs-CZ" sz="2100" dirty="0" err="1"/>
              <a:t>soots</a:t>
            </a:r>
            <a:r>
              <a:rPr lang="cs-CZ" sz="2100" dirty="0"/>
              <a:t>; </a:t>
            </a:r>
            <a:r>
              <a:rPr lang="cs-CZ" sz="2100" dirty="0" err="1"/>
              <a:t>tetrachloroethylene</a:t>
            </a:r>
            <a:r>
              <a:rPr lang="cs-CZ" sz="2100" dirty="0"/>
              <a:t>)</a:t>
            </a:r>
          </a:p>
          <a:p>
            <a:r>
              <a:rPr lang="cs-CZ" sz="2100" b="1" dirty="0" err="1"/>
              <a:t>pharyngeal</a:t>
            </a:r>
            <a:r>
              <a:rPr lang="cs-CZ" sz="2100" b="1" dirty="0"/>
              <a:t> </a:t>
            </a:r>
            <a:r>
              <a:rPr lang="cs-CZ" sz="2100" b="1" dirty="0" err="1"/>
              <a:t>cancer</a:t>
            </a:r>
            <a:r>
              <a:rPr lang="cs-CZ" sz="2100" dirty="0"/>
              <a:t>  (</a:t>
            </a:r>
            <a:r>
              <a:rPr lang="cs-CZ" sz="2100" dirty="0" err="1"/>
              <a:t>asbestos</a:t>
            </a:r>
            <a:r>
              <a:rPr lang="cs-CZ" sz="2100" dirty="0"/>
              <a:t>)</a:t>
            </a:r>
          </a:p>
          <a:p>
            <a:r>
              <a:rPr lang="cs-CZ" sz="2100" b="1" dirty="0" err="1"/>
              <a:t>stomach</a:t>
            </a:r>
            <a:r>
              <a:rPr lang="cs-CZ" sz="2100" b="1" dirty="0"/>
              <a:t> </a:t>
            </a:r>
            <a:r>
              <a:rPr lang="cs-CZ" sz="2100" b="1" dirty="0" err="1"/>
              <a:t>cancer</a:t>
            </a:r>
            <a:r>
              <a:rPr lang="cs-CZ" sz="2100" b="1" dirty="0"/>
              <a:t> </a:t>
            </a:r>
            <a:r>
              <a:rPr lang="cs-CZ" sz="2100" dirty="0"/>
              <a:t>(</a:t>
            </a:r>
            <a:r>
              <a:rPr lang="cs-CZ" sz="2100" dirty="0" err="1"/>
              <a:t>asbestos</a:t>
            </a:r>
            <a:r>
              <a:rPr lang="cs-CZ" sz="2100" dirty="0"/>
              <a:t>)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Types</a:t>
            </a:r>
            <a:r>
              <a:rPr lang="cs-CZ" b="0" dirty="0"/>
              <a:t> </a:t>
            </a:r>
            <a:r>
              <a:rPr lang="cs-CZ" b="0" dirty="0" err="1"/>
              <a:t>of</a:t>
            </a:r>
            <a:r>
              <a:rPr lang="cs-CZ" b="0" dirty="0"/>
              <a:t> </a:t>
            </a:r>
            <a:r>
              <a:rPr lang="cs-CZ" b="0" dirty="0" err="1"/>
              <a:t>occupational</a:t>
            </a:r>
            <a:r>
              <a:rPr lang="cs-CZ" b="0" dirty="0"/>
              <a:t> </a:t>
            </a:r>
            <a:r>
              <a:rPr lang="cs-CZ" b="0" dirty="0" err="1"/>
              <a:t>cancers</a:t>
            </a:r>
            <a:endParaRPr lang="cs-CZ" b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Lung cancer from radioactive substances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most common </a:t>
            </a:r>
            <a:r>
              <a:rPr lang="cs-CZ" dirty="0" err="1"/>
              <a:t>occupational</a:t>
            </a:r>
            <a:r>
              <a:rPr lang="cs-CZ" dirty="0"/>
              <a:t> </a:t>
            </a:r>
            <a:r>
              <a:rPr lang="en-US" dirty="0"/>
              <a:t>cancer in 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Czech Republic</a:t>
            </a:r>
            <a:endParaRPr lang="cs-CZ" dirty="0"/>
          </a:p>
          <a:p>
            <a:r>
              <a:rPr lang="cs-CZ" b="1" dirty="0" err="1"/>
              <a:t>miners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uranium </a:t>
            </a:r>
            <a:r>
              <a:rPr lang="cs-CZ" b="1" dirty="0" err="1"/>
              <a:t>mines</a:t>
            </a:r>
            <a:endParaRPr lang="cs-CZ" b="1" dirty="0"/>
          </a:p>
          <a:p>
            <a:r>
              <a:rPr lang="cs-CZ" dirty="0"/>
              <a:t>etiology: </a:t>
            </a:r>
          </a:p>
          <a:p>
            <a:pPr>
              <a:buNone/>
            </a:pPr>
            <a:r>
              <a:rPr lang="cs-CZ" dirty="0"/>
              <a:t>    </a:t>
            </a:r>
            <a:r>
              <a:rPr lang="en-US" dirty="0"/>
              <a:t>radon and its </a:t>
            </a:r>
            <a:endParaRPr lang="cs-CZ" dirty="0"/>
          </a:p>
          <a:p>
            <a:pPr>
              <a:buNone/>
            </a:pPr>
            <a:r>
              <a:rPr lang="cs-CZ" dirty="0"/>
              <a:t>    </a:t>
            </a:r>
            <a:r>
              <a:rPr lang="en-US" dirty="0"/>
              <a:t>radioactive decay </a:t>
            </a:r>
            <a:endParaRPr lang="cs-CZ" dirty="0"/>
          </a:p>
          <a:p>
            <a:pPr>
              <a:buNone/>
            </a:pPr>
            <a:r>
              <a:rPr lang="cs-CZ" dirty="0"/>
              <a:t>    </a:t>
            </a:r>
            <a:r>
              <a:rPr lang="en-US" dirty="0"/>
              <a:t>products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    (</a:t>
            </a:r>
            <a:r>
              <a:rPr lang="cs-CZ" dirty="0" err="1"/>
              <a:t>alpha</a:t>
            </a:r>
            <a:r>
              <a:rPr lang="cs-CZ" dirty="0"/>
              <a:t> </a:t>
            </a:r>
            <a:r>
              <a:rPr lang="cs-CZ" dirty="0" err="1"/>
              <a:t>radiation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4" name="Obrázek 3" descr="http://img.medscape.com/news/2015/is_150112_lung_cancer_800x600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3016"/>
            <a:ext cx="3872965" cy="306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5112568"/>
          </a:xfrm>
        </p:spPr>
        <p:txBody>
          <a:bodyPr>
            <a:normAutofit/>
          </a:bodyPr>
          <a:lstStyle/>
          <a:p>
            <a:r>
              <a:rPr lang="en-US" sz="2400" dirty="0"/>
              <a:t>is </a:t>
            </a:r>
            <a:r>
              <a:rPr lang="cs-CZ" sz="2400" dirty="0" err="1"/>
              <a:t>created</a:t>
            </a:r>
            <a:r>
              <a:rPr lang="en-US" sz="2400" dirty="0"/>
              <a:t> by the radioactive decay of radium and uranium</a:t>
            </a:r>
            <a:endParaRPr lang="cs-CZ" sz="2400" dirty="0"/>
          </a:p>
          <a:p>
            <a:r>
              <a:rPr lang="cs-CZ" sz="2400" dirty="0" err="1"/>
              <a:t>emissions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uranium </a:t>
            </a:r>
            <a:r>
              <a:rPr lang="cs-CZ" sz="2400" dirty="0" err="1"/>
              <a:t>ore</a:t>
            </a:r>
            <a:endParaRPr lang="cs-CZ" sz="2400" dirty="0"/>
          </a:p>
          <a:p>
            <a:r>
              <a:rPr lang="cs-CZ" sz="2400" dirty="0" err="1"/>
              <a:t>inert</a:t>
            </a:r>
            <a:r>
              <a:rPr lang="cs-CZ" sz="2400" dirty="0"/>
              <a:t> </a:t>
            </a:r>
            <a:r>
              <a:rPr lang="cs-CZ" sz="2400" dirty="0" err="1"/>
              <a:t>gas</a:t>
            </a:r>
            <a:r>
              <a:rPr lang="cs-CZ" sz="2400" dirty="0"/>
              <a:t>, </a:t>
            </a:r>
            <a:r>
              <a:rPr lang="cs-CZ" sz="2400" dirty="0" err="1"/>
              <a:t>great</a:t>
            </a:r>
            <a:r>
              <a:rPr lang="cs-CZ" sz="2400" dirty="0"/>
              <a:t> </a:t>
            </a:r>
            <a:r>
              <a:rPr lang="cs-CZ" sz="2400" dirty="0" err="1"/>
              <a:t>diffusion</a:t>
            </a:r>
            <a:r>
              <a:rPr lang="cs-CZ" sz="2400" dirty="0"/>
              <a:t> </a:t>
            </a:r>
            <a:r>
              <a:rPr lang="cs-CZ" sz="2400" dirty="0" err="1"/>
              <a:t>capability</a:t>
            </a:r>
            <a:endParaRPr lang="cs-CZ" sz="2400" dirty="0"/>
          </a:p>
          <a:p>
            <a:r>
              <a:rPr lang="cs-CZ" sz="2400" dirty="0" err="1"/>
              <a:t>natural</a:t>
            </a:r>
            <a:r>
              <a:rPr lang="cs-CZ" sz="2400" dirty="0"/>
              <a:t> </a:t>
            </a:r>
            <a:r>
              <a:rPr lang="cs-CZ" sz="2400" dirty="0" err="1"/>
              <a:t>decay</a:t>
            </a:r>
            <a:r>
              <a:rPr lang="cs-CZ" sz="2400" dirty="0"/>
              <a:t> (T 3,8 </a:t>
            </a:r>
            <a:r>
              <a:rPr lang="cs-CZ" sz="2400" dirty="0" err="1"/>
              <a:t>day</a:t>
            </a:r>
            <a:r>
              <a:rPr lang="cs-CZ" sz="2400" dirty="0"/>
              <a:t>) </a:t>
            </a:r>
            <a:r>
              <a:rPr lang="cs-CZ" sz="2400" dirty="0">
                <a:latin typeface="Calibri"/>
              </a:rPr>
              <a:t>→ </a:t>
            </a:r>
            <a:r>
              <a:rPr lang="en-US" sz="2400" dirty="0"/>
              <a:t>radioactive decay products</a:t>
            </a:r>
            <a:r>
              <a:rPr lang="cs-CZ" sz="2400" dirty="0"/>
              <a:t> </a:t>
            </a:r>
            <a:r>
              <a:rPr lang="en-US" sz="2400" dirty="0"/>
              <a:t>of radon</a:t>
            </a:r>
            <a:r>
              <a:rPr lang="cs-CZ" sz="2400" dirty="0"/>
              <a:t> (T s-min) </a:t>
            </a:r>
            <a:r>
              <a:rPr lang="cs-CZ" sz="2400" dirty="0">
                <a:latin typeface="Calibri"/>
              </a:rPr>
              <a:t>→ </a:t>
            </a:r>
            <a:r>
              <a:rPr lang="en-US" sz="2400" dirty="0"/>
              <a:t>binding the particles to dust</a:t>
            </a:r>
            <a:r>
              <a:rPr lang="cs-CZ" sz="2400" dirty="0"/>
              <a:t> </a:t>
            </a:r>
            <a:r>
              <a:rPr lang="cs-CZ" sz="2400" dirty="0">
                <a:latin typeface="Calibri"/>
              </a:rPr>
              <a:t>→ </a:t>
            </a:r>
          </a:p>
          <a:p>
            <a:pPr>
              <a:buNone/>
            </a:pPr>
            <a:r>
              <a:rPr lang="cs-CZ" sz="2400" dirty="0">
                <a:latin typeface="Calibri"/>
              </a:rPr>
              <a:t>     </a:t>
            </a:r>
            <a:r>
              <a:rPr lang="cs-CZ" sz="2400" dirty="0" err="1">
                <a:latin typeface="Calibri"/>
              </a:rPr>
              <a:t>radioactive</a:t>
            </a:r>
            <a:r>
              <a:rPr lang="cs-CZ" sz="2400" dirty="0">
                <a:latin typeface="Calibri"/>
              </a:rPr>
              <a:t> aerosol → </a:t>
            </a:r>
            <a:r>
              <a:rPr lang="en-US" sz="2400" dirty="0"/>
              <a:t>inhalation and deposition in the airways to the surface of the epithelial lining</a:t>
            </a:r>
            <a:r>
              <a:rPr lang="cs-CZ" sz="2400" dirty="0"/>
              <a:t>, </a:t>
            </a:r>
            <a:r>
              <a:rPr lang="en-US" sz="2400" dirty="0"/>
              <a:t>decay and emission of </a:t>
            </a:r>
            <a:r>
              <a:rPr lang="en-US" sz="2400" b="1" dirty="0"/>
              <a:t>alpha </a:t>
            </a:r>
            <a:r>
              <a:rPr lang="en-US" sz="2400" b="1" dirty="0" err="1"/>
              <a:t>radiatio</a:t>
            </a:r>
            <a:r>
              <a:rPr lang="cs-CZ" sz="2400" b="1" dirty="0"/>
              <a:t>n </a:t>
            </a:r>
            <a:r>
              <a:rPr lang="en-US" sz="2400" dirty="0"/>
              <a:t>with high biological activity</a:t>
            </a:r>
            <a:r>
              <a:rPr lang="cs-CZ" sz="2400" dirty="0"/>
              <a:t> </a:t>
            </a:r>
            <a:r>
              <a:rPr lang="cs-CZ" sz="2400" dirty="0">
                <a:latin typeface="Calibri"/>
              </a:rPr>
              <a:t>→</a:t>
            </a:r>
          </a:p>
          <a:p>
            <a:pPr>
              <a:buNone/>
            </a:pPr>
            <a:r>
              <a:rPr lang="cs-CZ" sz="2400" dirty="0">
                <a:latin typeface="Calibri"/>
              </a:rPr>
              <a:t>     </a:t>
            </a:r>
            <a:r>
              <a:rPr lang="en-US" sz="2400" dirty="0">
                <a:latin typeface="Calibri"/>
              </a:rPr>
              <a:t>radiated energy is absorbed in the basal </a:t>
            </a:r>
            <a:endParaRPr lang="cs-CZ" sz="2400" dirty="0">
              <a:latin typeface="Calibri"/>
            </a:endParaRPr>
          </a:p>
          <a:p>
            <a:pPr>
              <a:buNone/>
            </a:pPr>
            <a:r>
              <a:rPr lang="cs-CZ" sz="2400" dirty="0">
                <a:latin typeface="Calibri"/>
              </a:rPr>
              <a:t>     </a:t>
            </a:r>
            <a:r>
              <a:rPr lang="en-US" sz="2400" dirty="0">
                <a:latin typeface="Calibri"/>
              </a:rPr>
              <a:t>cells of the bronchial epithelium</a:t>
            </a:r>
            <a:r>
              <a:rPr lang="cs-CZ" sz="2400" dirty="0">
                <a:latin typeface="Calibri"/>
              </a:rPr>
              <a:t> →</a:t>
            </a:r>
          </a:p>
          <a:p>
            <a:pPr>
              <a:buNone/>
            </a:pPr>
            <a:r>
              <a:rPr lang="cs-CZ" sz="2400" dirty="0">
                <a:latin typeface="Calibri"/>
              </a:rPr>
              <a:t>     </a:t>
            </a:r>
            <a:r>
              <a:rPr lang="cs-CZ" sz="2400" dirty="0" err="1">
                <a:latin typeface="Calibri"/>
              </a:rPr>
              <a:t>bronchogenous</a:t>
            </a:r>
            <a:r>
              <a:rPr lang="cs-CZ" sz="2400" dirty="0">
                <a:latin typeface="Calibri"/>
              </a:rPr>
              <a:t> </a:t>
            </a:r>
            <a:r>
              <a:rPr lang="cs-CZ" sz="2400" dirty="0" err="1">
                <a:latin typeface="Calibri"/>
              </a:rPr>
              <a:t>carcinoma</a:t>
            </a:r>
            <a:r>
              <a:rPr lang="cs-CZ" sz="2400" dirty="0">
                <a:latin typeface="Calibri"/>
              </a:rPr>
              <a:t> 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0" dirty="0">
                <a:solidFill>
                  <a:schemeClr val="accent1"/>
                </a:solidFill>
              </a:rPr>
              <a:t>Radon 222</a:t>
            </a:r>
            <a:endParaRPr lang="cs-CZ" b="0" dirty="0"/>
          </a:p>
        </p:txBody>
      </p:sp>
      <p:pic>
        <p:nvPicPr>
          <p:cNvPr id="19458" name="Picture 2" descr="http://unitednuclear.com/images/sign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653136"/>
            <a:ext cx="2747797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</a:t>
            </a:r>
            <a:r>
              <a:rPr lang="en-US" dirty="0" err="1"/>
              <a:t>umors</a:t>
            </a:r>
            <a:r>
              <a:rPr lang="en-US" dirty="0"/>
              <a:t> arising from exposure to asbestos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62560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lung or larynx </a:t>
            </a:r>
            <a:r>
              <a:rPr lang="cs-CZ" b="1" dirty="0" err="1">
                <a:solidFill>
                  <a:schemeClr val="accent1"/>
                </a:solidFill>
              </a:rPr>
              <a:t>cancer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  <a:r>
              <a:rPr lang="en-US" dirty="0"/>
              <a:t>caused by asbestos in connection with asbestosis or pleural plaques</a:t>
            </a:r>
            <a:endParaRPr lang="cs-CZ" dirty="0"/>
          </a:p>
          <a:p>
            <a:r>
              <a:rPr lang="en-US" b="1" dirty="0">
                <a:solidFill>
                  <a:schemeClr val="accent1"/>
                </a:solidFill>
              </a:rPr>
              <a:t>malignant </a:t>
            </a:r>
            <a:r>
              <a:rPr lang="en-US" b="1" dirty="0" err="1">
                <a:solidFill>
                  <a:schemeClr val="accent1"/>
                </a:solidFill>
              </a:rPr>
              <a:t>mesothelioma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pleural</a:t>
            </a:r>
            <a:r>
              <a:rPr lang="cs-CZ" dirty="0"/>
              <a:t> – most </a:t>
            </a:r>
            <a:r>
              <a:rPr lang="cs-CZ" dirty="0" err="1"/>
              <a:t>common</a:t>
            </a:r>
            <a:r>
              <a:rPr lang="cs-CZ" dirty="0"/>
              <a:t>, </a:t>
            </a:r>
            <a:r>
              <a:rPr lang="cs-CZ" dirty="0" err="1"/>
              <a:t>peritoneal</a:t>
            </a:r>
            <a:r>
              <a:rPr lang="cs-CZ" dirty="0"/>
              <a:t>)</a:t>
            </a:r>
          </a:p>
          <a:p>
            <a:r>
              <a:rPr lang="en-US" b="1" dirty="0">
                <a:solidFill>
                  <a:schemeClr val="accent1"/>
                </a:solidFill>
              </a:rPr>
              <a:t>ovarian cancer </a:t>
            </a:r>
            <a:r>
              <a:rPr lang="en-US" dirty="0"/>
              <a:t>caused by asbestos</a:t>
            </a:r>
            <a:endParaRPr lang="cs-CZ" dirty="0"/>
          </a:p>
        </p:txBody>
      </p:sp>
      <p:pic>
        <p:nvPicPr>
          <p:cNvPr id="4" name="Obrázek 3" descr="http://larynxcancer.net/wp-content/uploads/2015/06/Larynx-cancer.pn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49080"/>
            <a:ext cx="3818165" cy="254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http://segal-law.com/wordpress/wp-content/uploads/2012/06/Mesothelioma2.jp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653136"/>
            <a:ext cx="4104456" cy="200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cs-CZ" b="1" dirty="0"/>
              <a:t>80 – 90 %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tumors</a:t>
            </a:r>
            <a:r>
              <a:rPr lang="cs-CZ" b="1" dirty="0"/>
              <a:t> are </a:t>
            </a:r>
            <a:r>
              <a:rPr lang="cs-CZ" b="1" dirty="0" err="1"/>
              <a:t>caused</a:t>
            </a:r>
            <a:r>
              <a:rPr lang="cs-CZ" b="1" dirty="0"/>
              <a:t> by </a:t>
            </a:r>
            <a:r>
              <a:rPr lang="cs-CZ" b="1" dirty="0" err="1"/>
              <a:t>external</a:t>
            </a:r>
            <a:r>
              <a:rPr lang="cs-CZ" b="1" dirty="0"/>
              <a:t> </a:t>
            </a:r>
            <a:r>
              <a:rPr lang="cs-CZ" b="1" dirty="0" err="1"/>
              <a:t>factors</a:t>
            </a:r>
            <a:r>
              <a:rPr lang="cs-CZ" b="1" dirty="0"/>
              <a:t>:</a:t>
            </a:r>
          </a:p>
          <a:p>
            <a:r>
              <a:rPr lang="cs-CZ" dirty="0"/>
              <a:t>smoking – 30 %</a:t>
            </a:r>
          </a:p>
          <a:p>
            <a:r>
              <a:rPr lang="cs-CZ" dirty="0" err="1"/>
              <a:t>nutritional</a:t>
            </a:r>
            <a:r>
              <a:rPr lang="cs-CZ" dirty="0"/>
              <a:t> </a:t>
            </a:r>
            <a:r>
              <a:rPr lang="cs-CZ" dirty="0" err="1"/>
              <a:t>factors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diet – 35 %</a:t>
            </a:r>
          </a:p>
          <a:p>
            <a:r>
              <a:rPr lang="cs-CZ" dirty="0" err="1"/>
              <a:t>alcohol</a:t>
            </a:r>
            <a:r>
              <a:rPr lang="cs-CZ" dirty="0"/>
              <a:t> – 5 %</a:t>
            </a:r>
          </a:p>
          <a:p>
            <a:r>
              <a:rPr lang="cs-CZ" dirty="0" err="1"/>
              <a:t>infections</a:t>
            </a:r>
            <a:r>
              <a:rPr lang="cs-CZ" dirty="0"/>
              <a:t>, </a:t>
            </a:r>
            <a:r>
              <a:rPr lang="cs-CZ" dirty="0" err="1"/>
              <a:t>especially</a:t>
            </a:r>
            <a:r>
              <a:rPr lang="cs-CZ" dirty="0"/>
              <a:t> </a:t>
            </a:r>
            <a:r>
              <a:rPr lang="cs-CZ" dirty="0" err="1"/>
              <a:t>viral</a:t>
            </a:r>
            <a:r>
              <a:rPr lang="cs-CZ" dirty="0"/>
              <a:t> – 5-10 %</a:t>
            </a:r>
          </a:p>
          <a:p>
            <a:r>
              <a:rPr lang="cs-CZ" dirty="0" err="1"/>
              <a:t>low</a:t>
            </a:r>
            <a:r>
              <a:rPr lang="cs-CZ" dirty="0"/>
              <a:t> </a:t>
            </a:r>
            <a:r>
              <a:rPr lang="cs-CZ" dirty="0" err="1"/>
              <a:t>physical</a:t>
            </a:r>
            <a:r>
              <a:rPr lang="cs-CZ" dirty="0"/>
              <a:t> </a:t>
            </a:r>
            <a:r>
              <a:rPr lang="cs-CZ" dirty="0" err="1"/>
              <a:t>activity</a:t>
            </a:r>
            <a:r>
              <a:rPr lang="cs-CZ" dirty="0"/>
              <a:t> – 5 %</a:t>
            </a:r>
          </a:p>
          <a:p>
            <a:r>
              <a:rPr lang="cs-CZ" dirty="0" err="1"/>
              <a:t>solar</a:t>
            </a:r>
            <a:r>
              <a:rPr lang="cs-CZ" dirty="0"/>
              <a:t> </a:t>
            </a:r>
            <a:r>
              <a:rPr lang="cs-CZ" dirty="0" err="1"/>
              <a:t>radiation</a:t>
            </a:r>
            <a:r>
              <a:rPr lang="cs-CZ" dirty="0"/>
              <a:t>, </a:t>
            </a:r>
            <a:r>
              <a:rPr lang="en-US" dirty="0"/>
              <a:t>pollution</a:t>
            </a:r>
            <a:endParaRPr lang="cs-CZ" dirty="0"/>
          </a:p>
          <a:p>
            <a:pPr>
              <a:buNone/>
            </a:pPr>
            <a:r>
              <a:rPr lang="cs-CZ" dirty="0"/>
              <a:t> 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</a:t>
            </a:r>
            <a:r>
              <a:rPr lang="en-US" dirty="0" err="1"/>
              <a:t>xternal</a:t>
            </a:r>
            <a:r>
              <a:rPr lang="en-US" dirty="0"/>
              <a:t> environment and the occurrence of malignancies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Asbestos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5832648" cy="5184576"/>
          </a:xfrm>
        </p:spPr>
        <p:txBody>
          <a:bodyPr>
            <a:normAutofit lnSpcReduction="10000"/>
          </a:bodyPr>
          <a:lstStyle/>
          <a:p>
            <a:r>
              <a:rPr lang="cs-CZ" sz="2800" b="1" dirty="0" err="1"/>
              <a:t>silicate</a:t>
            </a:r>
            <a:r>
              <a:rPr lang="cs-CZ" sz="2800" b="1" dirty="0"/>
              <a:t>, </a:t>
            </a:r>
            <a:r>
              <a:rPr lang="cs-CZ" sz="2800" b="1" dirty="0" err="1"/>
              <a:t>fibrous</a:t>
            </a:r>
            <a:r>
              <a:rPr lang="cs-CZ" sz="2800" b="1" dirty="0"/>
              <a:t> </a:t>
            </a:r>
            <a:r>
              <a:rPr lang="cs-CZ" sz="2800" b="1" dirty="0" err="1"/>
              <a:t>minerals</a:t>
            </a:r>
            <a:endParaRPr lang="cs-CZ" sz="2800" b="1" dirty="0"/>
          </a:p>
          <a:p>
            <a:r>
              <a:rPr lang="en-US" sz="2800" dirty="0"/>
              <a:t>in nature in two forms:</a:t>
            </a:r>
            <a:r>
              <a:rPr lang="cs-CZ" sz="2800" dirty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cs-CZ" sz="2800" dirty="0">
                <a:solidFill>
                  <a:schemeClr val="accent1"/>
                </a:solidFill>
              </a:rPr>
              <a:t>serpentine</a:t>
            </a:r>
            <a:r>
              <a:rPr lang="cs-CZ" sz="2800" dirty="0"/>
              <a:t> - </a:t>
            </a:r>
            <a:r>
              <a:rPr lang="cs-CZ" sz="2800" dirty="0" err="1"/>
              <a:t>chrysotile</a:t>
            </a:r>
            <a:endParaRPr lang="cs-CZ" sz="2800" dirty="0"/>
          </a:p>
          <a:p>
            <a:pPr>
              <a:buFont typeface="Courier New" pitchFamily="49" charset="0"/>
              <a:buChar char="o"/>
            </a:pPr>
            <a:r>
              <a:rPr lang="cs-CZ" sz="2800" dirty="0" err="1">
                <a:solidFill>
                  <a:schemeClr val="accent1"/>
                </a:solidFill>
              </a:rPr>
              <a:t>amphibole</a:t>
            </a:r>
            <a:r>
              <a:rPr lang="cs-CZ" sz="2800" dirty="0"/>
              <a:t> – </a:t>
            </a:r>
            <a:r>
              <a:rPr lang="cs-CZ" sz="2800" dirty="0" err="1"/>
              <a:t>amosite</a:t>
            </a:r>
            <a:r>
              <a:rPr lang="cs-CZ" sz="2800" dirty="0"/>
              <a:t>, </a:t>
            </a:r>
          </a:p>
          <a:p>
            <a:pPr>
              <a:buNone/>
            </a:pPr>
            <a:r>
              <a:rPr lang="cs-CZ" sz="2800" dirty="0"/>
              <a:t>     </a:t>
            </a:r>
            <a:r>
              <a:rPr lang="cs-CZ" sz="2800" dirty="0" err="1"/>
              <a:t>crocidolite</a:t>
            </a:r>
            <a:r>
              <a:rPr lang="cs-CZ" sz="2800" dirty="0"/>
              <a:t>, </a:t>
            </a:r>
            <a:r>
              <a:rPr lang="cs-CZ" sz="2800" dirty="0" err="1"/>
              <a:t>actinolite</a:t>
            </a:r>
            <a:r>
              <a:rPr lang="cs-CZ" sz="2800" dirty="0"/>
              <a:t>, tremolite</a:t>
            </a:r>
          </a:p>
          <a:p>
            <a:r>
              <a:rPr lang="en-US" sz="2800" dirty="0"/>
              <a:t>asbestos fibers are extremely durable and resistant to fire</a:t>
            </a:r>
            <a:r>
              <a:rPr lang="cs-CZ" sz="2800" dirty="0"/>
              <a:t> </a:t>
            </a:r>
            <a:r>
              <a:rPr lang="cs-CZ" sz="2800" dirty="0" err="1"/>
              <a:t>and</a:t>
            </a:r>
            <a:r>
              <a:rPr lang="cs-CZ" sz="2800" dirty="0"/>
              <a:t> most </a:t>
            </a:r>
            <a:r>
              <a:rPr lang="cs-CZ" sz="2800" dirty="0" err="1"/>
              <a:t>chemical</a:t>
            </a:r>
            <a:r>
              <a:rPr lang="cs-CZ" sz="2800" dirty="0"/>
              <a:t> </a:t>
            </a:r>
            <a:r>
              <a:rPr lang="cs-CZ" sz="2800" dirty="0" err="1"/>
              <a:t>reactions</a:t>
            </a:r>
            <a:endParaRPr lang="cs-CZ" sz="2800" dirty="0"/>
          </a:p>
          <a:p>
            <a:r>
              <a:rPr lang="cs-CZ" sz="2800" dirty="0" err="1"/>
              <a:t>strength</a:t>
            </a:r>
            <a:r>
              <a:rPr lang="cs-CZ" sz="2800" dirty="0"/>
              <a:t> </a:t>
            </a:r>
            <a:r>
              <a:rPr lang="cs-CZ" sz="2800" dirty="0" err="1"/>
              <a:t>and</a:t>
            </a:r>
            <a:r>
              <a:rPr lang="cs-CZ" sz="2800" dirty="0"/>
              <a:t> flexibility </a:t>
            </a:r>
            <a:r>
              <a:rPr lang="cs-CZ" sz="2800" dirty="0">
                <a:latin typeface="Calibri"/>
              </a:rPr>
              <a:t>→ </a:t>
            </a:r>
            <a:r>
              <a:rPr lang="en-US" sz="2800" dirty="0">
                <a:latin typeface="Calibri"/>
              </a:rPr>
              <a:t>used for many years in various industrial branches</a:t>
            </a:r>
            <a:r>
              <a:rPr lang="cs-CZ" sz="2800" dirty="0">
                <a:latin typeface="Calibri"/>
              </a:rPr>
              <a:t> (</a:t>
            </a:r>
            <a:r>
              <a:rPr lang="cs-CZ" sz="2800" dirty="0" err="1">
                <a:latin typeface="Calibri"/>
              </a:rPr>
              <a:t>roofing</a:t>
            </a:r>
            <a:r>
              <a:rPr lang="cs-CZ" sz="2800" dirty="0">
                <a:latin typeface="Calibri"/>
              </a:rPr>
              <a:t> </a:t>
            </a:r>
            <a:r>
              <a:rPr lang="cs-CZ" sz="2800" dirty="0" err="1">
                <a:latin typeface="Calibri"/>
              </a:rPr>
              <a:t>shingles</a:t>
            </a:r>
            <a:r>
              <a:rPr lang="cs-CZ" sz="2800" dirty="0">
                <a:latin typeface="Calibri"/>
              </a:rPr>
              <a:t>, </a:t>
            </a:r>
            <a:r>
              <a:rPr lang="cs-CZ" sz="2800" dirty="0" err="1">
                <a:latin typeface="Calibri"/>
              </a:rPr>
              <a:t>pipeline</a:t>
            </a:r>
            <a:r>
              <a:rPr lang="cs-CZ" sz="2800" dirty="0">
                <a:latin typeface="Calibri"/>
              </a:rPr>
              <a:t>, </a:t>
            </a:r>
            <a:r>
              <a:rPr lang="cs-CZ" sz="2800" dirty="0"/>
              <a:t>textile </a:t>
            </a:r>
            <a:r>
              <a:rPr lang="cs-CZ" sz="2800" dirty="0" err="1"/>
              <a:t>protective</a:t>
            </a:r>
            <a:r>
              <a:rPr lang="cs-CZ" sz="2800" dirty="0"/>
              <a:t> </a:t>
            </a:r>
            <a:r>
              <a:rPr lang="cs-CZ" sz="2800" dirty="0" err="1"/>
              <a:t>equipment</a:t>
            </a:r>
            <a:r>
              <a:rPr lang="cs-CZ" sz="2800" dirty="0"/>
              <a:t>…</a:t>
            </a:r>
            <a:r>
              <a:rPr lang="cs-CZ" sz="2800" dirty="0">
                <a:latin typeface="Calibri"/>
              </a:rPr>
              <a:t>)</a:t>
            </a:r>
            <a:endParaRPr lang="cs-CZ" sz="2800" dirty="0"/>
          </a:p>
          <a:p>
            <a:endParaRPr lang="cs-CZ" sz="2800" dirty="0"/>
          </a:p>
          <a:p>
            <a:pPr>
              <a:buNone/>
            </a:pPr>
            <a:endParaRPr lang="cs-CZ" sz="2800" dirty="0"/>
          </a:p>
          <a:p>
            <a:pPr>
              <a:buNone/>
            </a:pPr>
            <a:endParaRPr lang="cs-CZ" sz="2800" dirty="0"/>
          </a:p>
        </p:txBody>
      </p:sp>
      <p:pic>
        <p:nvPicPr>
          <p:cNvPr id="50178" name="Picture 2" descr="http://aa.ecn.cz/img_upload/e6ffb6c50bc1424ab10ecf09e063cd63/azbest03_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8639"/>
            <a:ext cx="3585757" cy="3218217"/>
          </a:xfrm>
          <a:prstGeom prst="rect">
            <a:avLst/>
          </a:prstGeom>
          <a:noFill/>
        </p:spPr>
      </p:pic>
      <p:pic>
        <p:nvPicPr>
          <p:cNvPr id="7" name="Obrázek 6" descr="https://upload.wikimedia.org/wikipedia/commons/c/c7/Anthophyllite_asbestos_SE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789040"/>
            <a:ext cx="2985560" cy="291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Asbestos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625609"/>
          </a:xfrm>
        </p:spPr>
        <p:txBody>
          <a:bodyPr/>
          <a:lstStyle/>
          <a:p>
            <a:r>
              <a:rPr lang="cs-CZ" dirty="0" err="1"/>
              <a:t>biological</a:t>
            </a:r>
            <a:r>
              <a:rPr lang="cs-CZ" dirty="0"/>
              <a:t> </a:t>
            </a:r>
            <a:r>
              <a:rPr lang="cs-CZ" dirty="0" err="1"/>
              <a:t>effects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asbestos</a:t>
            </a:r>
            <a:r>
              <a:rPr lang="cs-CZ" dirty="0"/>
              <a:t>: </a:t>
            </a:r>
            <a:r>
              <a:rPr lang="cs-CZ" b="1" dirty="0"/>
              <a:t> </a:t>
            </a:r>
            <a:r>
              <a:rPr lang="cs-CZ" b="1" dirty="0" err="1"/>
              <a:t>fibrogenic</a:t>
            </a:r>
            <a:r>
              <a:rPr lang="cs-CZ" b="1" dirty="0"/>
              <a:t> </a:t>
            </a:r>
            <a:r>
              <a:rPr lang="cs-CZ" b="1" dirty="0" err="1"/>
              <a:t>and</a:t>
            </a:r>
            <a:r>
              <a:rPr lang="cs-CZ" b="1" dirty="0"/>
              <a:t> </a:t>
            </a:r>
            <a:r>
              <a:rPr lang="cs-CZ" b="1" dirty="0" err="1"/>
              <a:t>carcinogenic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amphibole</a:t>
            </a:r>
            <a:r>
              <a:rPr lang="cs-CZ" dirty="0"/>
              <a:t>)</a:t>
            </a:r>
          </a:p>
          <a:p>
            <a:r>
              <a:rPr lang="en-US" dirty="0"/>
              <a:t>exposure to this mineral can be linked to a number of </a:t>
            </a:r>
            <a:r>
              <a:rPr lang="cs-CZ" dirty="0" err="1"/>
              <a:t>lung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en-US" dirty="0"/>
              <a:t>respiratory</a:t>
            </a:r>
            <a:r>
              <a:rPr lang="cs-CZ" dirty="0"/>
              <a:t> </a:t>
            </a:r>
            <a:r>
              <a:rPr lang="en-US" dirty="0"/>
              <a:t>diseases</a:t>
            </a:r>
            <a:r>
              <a:rPr lang="cs-CZ" dirty="0"/>
              <a:t> </a:t>
            </a:r>
            <a:r>
              <a:rPr lang="cs-CZ" dirty="0">
                <a:latin typeface="Calibri"/>
              </a:rPr>
              <a:t>→</a:t>
            </a:r>
            <a:endParaRPr lang="cs-CZ" dirty="0"/>
          </a:p>
          <a:p>
            <a:r>
              <a:rPr lang="cs-CZ" dirty="0"/>
              <a:t>a</a:t>
            </a:r>
            <a:r>
              <a:rPr lang="en-US" dirty="0" err="1"/>
              <a:t>sbestos</a:t>
            </a:r>
            <a:r>
              <a:rPr lang="en-US" dirty="0"/>
              <a:t> is now strictly regulated</a:t>
            </a:r>
            <a:r>
              <a:rPr lang="cs-CZ" dirty="0"/>
              <a:t>!</a:t>
            </a:r>
          </a:p>
          <a:p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5" name="Obrázek 4" descr="http://vtm.e15.cz/files/imagecache/dust_filerenderer_normal/upload/story_press/147/eternit_n_mo_n_ci_a_plicn__n_dory__49885ea50d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717032"/>
            <a:ext cx="2479222" cy="302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http://i.wp.pl/a/f/jpeg/33527/azbest_eternit_utylizacja_paparch600.jpe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077072"/>
            <a:ext cx="39604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zdravie.sk/images/library_original/people/azbest_praca_strecha_robotnik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05064"/>
            <a:ext cx="4695314" cy="267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http://ekomix.pl/images/galeria/2.jp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17032"/>
            <a:ext cx="3960440" cy="297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http://media.novinky.cz/718/447187-original1-nox9r.jpg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188640"/>
            <a:ext cx="350410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http://www.otrrecycling.cz/wp-content/blogs.dir/4/files/demoliceno/fotky-050.jpg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908720"/>
            <a:ext cx="3672408" cy="256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http://media.novinky.cz/718/447185-original1-xwtl4.jpg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1988840"/>
            <a:ext cx="3672408" cy="18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Bezpečná likvidace azbestové zátěže">
            <a:hlinkClick r:id="rId2" tgtFrame="&quot;ifotozoom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3843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http://st.depositphotos.com/1737959/1272/i/950/depositphotos_12724635-Asbestos-pipes-for-drian-in-construction-site.jp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861048"/>
            <a:ext cx="4455351" cy="282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http://www.uz.all.biz/img/uz/catalog/63000.jpeg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1124744"/>
            <a:ext cx="3331210" cy="245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http://removal.cz/wp-content/uploads/2012/02/P51701461.jpg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212976"/>
            <a:ext cx="2808312" cy="344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 descr="https://upload.wikimedia.org/wikipedia/commons/f/f1/Asbestos_mask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2060848"/>
            <a:ext cx="2395385" cy="300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L</a:t>
            </a:r>
            <a:r>
              <a:rPr lang="en-US" dirty="0" err="1">
                <a:solidFill>
                  <a:schemeClr val="accent1"/>
                </a:solidFill>
              </a:rPr>
              <a:t>ung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cancer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en-US" dirty="0"/>
              <a:t>caused by asbestos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2088232"/>
          </a:xfrm>
        </p:spPr>
        <p:txBody>
          <a:bodyPr>
            <a:noAutofit/>
          </a:bodyPr>
          <a:lstStyle/>
          <a:p>
            <a:r>
              <a:rPr lang="en-US" sz="2500" dirty="0"/>
              <a:t>increase in the incidence 15</a:t>
            </a:r>
            <a:r>
              <a:rPr lang="cs-CZ" sz="2500" dirty="0"/>
              <a:t>-30 </a:t>
            </a:r>
            <a:r>
              <a:rPr lang="en-US" sz="2500" dirty="0"/>
              <a:t>years after the beginning of exposure</a:t>
            </a:r>
            <a:endParaRPr lang="cs-CZ" sz="2500" dirty="0"/>
          </a:p>
          <a:p>
            <a:r>
              <a:rPr lang="en-US" sz="2500" dirty="0"/>
              <a:t>the effect of asbestos and smoking are synergistic</a:t>
            </a:r>
            <a:endParaRPr lang="cs-CZ" sz="2500" dirty="0"/>
          </a:p>
          <a:p>
            <a:r>
              <a:rPr lang="en-US" sz="2500" dirty="0"/>
              <a:t>indistinguishable from lung cancer </a:t>
            </a:r>
            <a:endParaRPr lang="cs-CZ" sz="2500" dirty="0"/>
          </a:p>
          <a:p>
            <a:pPr>
              <a:buNone/>
            </a:pPr>
            <a:r>
              <a:rPr lang="cs-CZ" sz="2500" dirty="0"/>
              <a:t>     </a:t>
            </a:r>
            <a:r>
              <a:rPr lang="en-US" sz="2500" dirty="0"/>
              <a:t>from other causes</a:t>
            </a:r>
            <a:endParaRPr lang="cs-CZ" sz="2500" dirty="0"/>
          </a:p>
          <a:p>
            <a:endParaRPr lang="cs-CZ" sz="2500" dirty="0"/>
          </a:p>
        </p:txBody>
      </p:sp>
      <p:pic>
        <p:nvPicPr>
          <p:cNvPr id="4" name="Obrázek 3" descr="Soubor:Asbestosis - Fibrous pleural plaque (7468458430)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36912"/>
            <a:ext cx="3396759" cy="412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452320" y="5657671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Fibrous</a:t>
            </a:r>
            <a:r>
              <a:rPr lang="cs-CZ" b="1" dirty="0"/>
              <a:t> pleura </a:t>
            </a:r>
            <a:r>
              <a:rPr lang="cs-CZ" b="1" dirty="0" err="1"/>
              <a:t>plaque</a:t>
            </a:r>
            <a:endParaRPr lang="cs-CZ" b="1" dirty="0"/>
          </a:p>
          <a:p>
            <a:r>
              <a:rPr lang="cs-CZ" b="1" dirty="0"/>
              <a:t>(</a:t>
            </a:r>
            <a:r>
              <a:rPr lang="cs-CZ" b="1" dirty="0" err="1"/>
              <a:t>asbestosis</a:t>
            </a:r>
            <a:r>
              <a:rPr lang="cs-CZ" b="1" dirty="0"/>
              <a:t>)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 descr="http://2.bp.blogspot.com/-VALu5uIMxc4/VQoXXqb5CAI/AAAAAAAAADg/zUUVpTEcMr8/s1600/asbestos-cancer.jp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84984"/>
            <a:ext cx="4320287" cy="347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Pleural</a:t>
            </a:r>
            <a:r>
              <a:rPr lang="cs-CZ" dirty="0"/>
              <a:t> </a:t>
            </a:r>
            <a:r>
              <a:rPr lang="cs-CZ" dirty="0" err="1"/>
              <a:t>Mesothelioma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84784"/>
            <a:ext cx="8424936" cy="4625609"/>
          </a:xfrm>
        </p:spPr>
        <p:txBody>
          <a:bodyPr>
            <a:noAutofit/>
          </a:bodyPr>
          <a:lstStyle/>
          <a:p>
            <a:r>
              <a:rPr lang="en-US" sz="2600" dirty="0"/>
              <a:t>is a rare but aggressive form of asbestos cancer for which the only known cause is exposure to asbestos</a:t>
            </a:r>
            <a:endParaRPr lang="cs-CZ" sz="2600" dirty="0"/>
          </a:p>
          <a:p>
            <a:r>
              <a:rPr lang="cs-CZ" sz="2600" b="1" dirty="0" err="1"/>
              <a:t>anamnesis</a:t>
            </a:r>
            <a:r>
              <a:rPr lang="cs-CZ" sz="2600" b="1" dirty="0"/>
              <a:t>:</a:t>
            </a:r>
            <a:r>
              <a:rPr lang="cs-CZ" sz="2600" dirty="0"/>
              <a:t> e</a:t>
            </a:r>
            <a:r>
              <a:rPr lang="en-US" sz="2600" dirty="0" err="1"/>
              <a:t>xposure</a:t>
            </a:r>
            <a:r>
              <a:rPr lang="en-US" sz="2600" dirty="0"/>
              <a:t> to asbestos in the past</a:t>
            </a:r>
            <a:endParaRPr lang="cs-CZ" sz="2600" dirty="0"/>
          </a:p>
          <a:p>
            <a:r>
              <a:rPr lang="cs-CZ" sz="2600" b="1" dirty="0" err="1"/>
              <a:t>long</a:t>
            </a:r>
            <a:r>
              <a:rPr lang="cs-CZ" sz="2600" b="1" dirty="0"/>
              <a:t> </a:t>
            </a:r>
            <a:r>
              <a:rPr lang="cs-CZ" sz="2600" b="1" dirty="0" err="1"/>
              <a:t>latency</a:t>
            </a:r>
            <a:r>
              <a:rPr lang="cs-CZ" sz="2600" b="1" dirty="0"/>
              <a:t> period </a:t>
            </a:r>
            <a:r>
              <a:rPr lang="cs-CZ" sz="2600" dirty="0"/>
              <a:t>(30-45 </a:t>
            </a:r>
            <a:r>
              <a:rPr lang="cs-CZ" sz="2600" dirty="0" err="1"/>
              <a:t>years</a:t>
            </a:r>
            <a:r>
              <a:rPr lang="cs-CZ" sz="2600" dirty="0"/>
              <a:t>)</a:t>
            </a:r>
            <a:r>
              <a:rPr lang="cs-CZ" sz="2600" dirty="0">
                <a:latin typeface="Calibri"/>
              </a:rPr>
              <a:t>→ </a:t>
            </a:r>
            <a:r>
              <a:rPr lang="en-US" sz="2600" dirty="0"/>
              <a:t>it remains silent in the body for decades, finally appearing via symptoms like cough, shortness of breath, difficulty breathing, chest pain</a:t>
            </a:r>
            <a:r>
              <a:rPr lang="cs-CZ" sz="2600" dirty="0"/>
              <a:t> </a:t>
            </a:r>
            <a:r>
              <a:rPr lang="en-US" sz="2600" dirty="0"/>
              <a:t>and fatigue</a:t>
            </a:r>
            <a:endParaRPr lang="cs-CZ" sz="2600" dirty="0"/>
          </a:p>
          <a:p>
            <a:r>
              <a:rPr lang="cs-CZ" sz="2600" b="1" dirty="0" err="1"/>
              <a:t>prognosis</a:t>
            </a:r>
            <a:r>
              <a:rPr lang="cs-CZ" sz="2600" b="1" dirty="0"/>
              <a:t>:</a:t>
            </a:r>
            <a:r>
              <a:rPr lang="cs-CZ" sz="2600" dirty="0"/>
              <a:t> 6-12 </a:t>
            </a:r>
            <a:r>
              <a:rPr lang="cs-CZ" sz="2600" dirty="0" err="1"/>
              <a:t>month</a:t>
            </a:r>
            <a:endParaRPr lang="cs-CZ" sz="2600" dirty="0"/>
          </a:p>
          <a:p>
            <a:endParaRPr lang="cs-CZ" sz="2600" dirty="0"/>
          </a:p>
        </p:txBody>
      </p:sp>
      <p:pic>
        <p:nvPicPr>
          <p:cNvPr id="4" name="Obrázek 3" descr="http://www.epainassist.com/images/Article-Images/mesothelioma1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149080"/>
            <a:ext cx="4139665" cy="252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4.bp.blogspot.com/-xi_oRgHbMIM/Uwc5i2ybwwI/AAAAAAAAAW8/1l-OUhR5S0o/s1600/mesothelioma+life+span.pn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191000" cy="296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http://floridamesotheliomahelps.com/wp-content/uploads/2016/02/3.pn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429000"/>
            <a:ext cx="4637405" cy="330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975648" y="2996952"/>
            <a:ext cx="316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/>
              <a:t>peritoneal</a:t>
            </a:r>
            <a:r>
              <a:rPr lang="cs-CZ" sz="2200" dirty="0"/>
              <a:t> </a:t>
            </a:r>
            <a:r>
              <a:rPr lang="cs-CZ" sz="2200" dirty="0" err="1"/>
              <a:t>mesothelioma</a:t>
            </a:r>
            <a:endParaRPr lang="cs-CZ" sz="2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625609"/>
          </a:xfrm>
        </p:spPr>
        <p:txBody>
          <a:bodyPr/>
          <a:lstStyle/>
          <a:p>
            <a:r>
              <a:rPr lang="en-US" dirty="0"/>
              <a:t>workers in high risk jobs such as foundry work, stonecutting, rock drilling, quarry work and tunneling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cs-CZ" dirty="0"/>
              <a:t>L</a:t>
            </a:r>
            <a:r>
              <a:rPr lang="en-US" dirty="0" err="1"/>
              <a:t>ung</a:t>
            </a:r>
            <a:r>
              <a:rPr lang="en-US" dirty="0"/>
              <a:t> cancer in connection with pneumoconiosis caused b</a:t>
            </a:r>
            <a:r>
              <a:rPr lang="cs-CZ" dirty="0"/>
              <a:t>y</a:t>
            </a:r>
            <a:r>
              <a:rPr lang="en-US" dirty="0"/>
              <a:t> silica dust</a:t>
            </a:r>
            <a:endParaRPr lang="cs-CZ" dirty="0"/>
          </a:p>
        </p:txBody>
      </p:sp>
      <p:pic>
        <p:nvPicPr>
          <p:cNvPr id="5" name="Zástupný symbol pro obsah 4" descr="http://cancer.cytoluminator.com/images/Stage-2-Lung-Cancer.jpg">
            <a:hlinkClick r:id="rId2" tgtFrame="&quot;_blank&quot;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437112"/>
            <a:ext cx="3419872" cy="228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mineral-cesko.com/Files/Lomy/lomy_polsko/Grzed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32989"/>
            <a:ext cx="5040560" cy="3360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625609"/>
          </a:xfrm>
        </p:spPr>
        <p:txBody>
          <a:bodyPr/>
          <a:lstStyle/>
          <a:p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coke</a:t>
            </a:r>
            <a:r>
              <a:rPr lang="cs-CZ" dirty="0"/>
              <a:t>, </a:t>
            </a:r>
            <a:r>
              <a:rPr lang="cs-CZ" dirty="0" err="1"/>
              <a:t>coal</a:t>
            </a:r>
            <a:r>
              <a:rPr lang="cs-CZ" dirty="0"/>
              <a:t> </a:t>
            </a:r>
            <a:r>
              <a:rPr lang="cs-CZ" dirty="0" err="1"/>
              <a:t>gasification</a:t>
            </a:r>
            <a:r>
              <a:rPr lang="cs-CZ" dirty="0"/>
              <a:t>, </a:t>
            </a:r>
            <a:r>
              <a:rPr lang="cs-CZ" dirty="0" err="1"/>
              <a:t>coal</a:t>
            </a:r>
            <a:r>
              <a:rPr lang="cs-CZ" dirty="0"/>
              <a:t> tar, </a:t>
            </a:r>
            <a:r>
              <a:rPr lang="cs-CZ" dirty="0" err="1"/>
              <a:t>crude</a:t>
            </a:r>
            <a:r>
              <a:rPr lang="cs-CZ" dirty="0"/>
              <a:t> </a:t>
            </a:r>
            <a:r>
              <a:rPr lang="cs-CZ" dirty="0" err="1"/>
              <a:t>mineral</a:t>
            </a:r>
            <a:r>
              <a:rPr lang="cs-CZ" dirty="0"/>
              <a:t> </a:t>
            </a:r>
            <a:r>
              <a:rPr lang="cs-CZ" dirty="0" err="1"/>
              <a:t>oil</a:t>
            </a:r>
            <a:r>
              <a:rPr lang="cs-CZ" dirty="0"/>
              <a:t>, </a:t>
            </a:r>
            <a:r>
              <a:rPr lang="cs-CZ" dirty="0" err="1"/>
              <a:t>soot</a:t>
            </a:r>
            <a:endParaRPr lang="cs-CZ" dirty="0"/>
          </a:p>
          <a:p>
            <a:r>
              <a:rPr lang="cs-CZ" dirty="0" err="1"/>
              <a:t>polycyclic</a:t>
            </a:r>
            <a:r>
              <a:rPr lang="cs-CZ" dirty="0"/>
              <a:t> </a:t>
            </a:r>
            <a:r>
              <a:rPr lang="cs-CZ" dirty="0" err="1"/>
              <a:t>aromatic</a:t>
            </a:r>
            <a:r>
              <a:rPr lang="cs-CZ" dirty="0"/>
              <a:t> </a:t>
            </a:r>
            <a:r>
              <a:rPr lang="cs-CZ" dirty="0" err="1"/>
              <a:t>hydrocarbons</a:t>
            </a:r>
            <a:r>
              <a:rPr lang="cs-CZ" dirty="0"/>
              <a:t> – </a:t>
            </a:r>
            <a:r>
              <a:rPr lang="cs-CZ" dirty="0" err="1"/>
              <a:t>benzopyrene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</a:t>
            </a:r>
            <a:r>
              <a:rPr lang="en-US" dirty="0" err="1"/>
              <a:t>ancer</a:t>
            </a:r>
            <a:r>
              <a:rPr lang="en-US" dirty="0"/>
              <a:t> of the respiratory tract and lungs caused by coke oven gases</a:t>
            </a:r>
            <a:endParaRPr lang="cs-CZ" dirty="0"/>
          </a:p>
        </p:txBody>
      </p:sp>
      <p:pic>
        <p:nvPicPr>
          <p:cNvPr id="5" name="Zástupný symbol pro obsah 4" descr="More effective screening of people at high risk of lung cancer is needed, many agree. Some researchers offer a suggestion.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89040"/>
            <a:ext cx="421196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https://steelplantech.com/wp-content/uploads/2013/09/cdqmodel_en.png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933056"/>
            <a:ext cx="3720126" cy="27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http://www.paulwurth.com/var/paulwurth/storage/images/site-principal/our-activities/introduction/375-8-eng-GB/Introduction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5112568" cy="290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http://news.images.itv.com/image/file/792861/stream_img.jp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556792"/>
            <a:ext cx="51238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en-US" dirty="0" err="1"/>
              <a:t>ccupational</a:t>
            </a:r>
            <a:r>
              <a:rPr lang="en-US" dirty="0"/>
              <a:t> cancer is caused</a:t>
            </a:r>
            <a:r>
              <a:rPr lang="cs-CZ" dirty="0"/>
              <a:t> </a:t>
            </a:r>
            <a:r>
              <a:rPr lang="en-US" dirty="0"/>
              <a:t>wholly or partly by exposure to a cancer causing agent (carcinogen) at work, or by a particular set of circumstances at work</a:t>
            </a:r>
            <a:r>
              <a:rPr lang="cs-CZ" dirty="0"/>
              <a:t>.</a:t>
            </a:r>
          </a:p>
          <a:p>
            <a:r>
              <a:rPr lang="en-US" b="1" dirty="0"/>
              <a:t>It is estimated that</a:t>
            </a:r>
            <a:r>
              <a:rPr lang="cs-CZ" b="1" dirty="0"/>
              <a:t> 5%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tumors</a:t>
            </a:r>
            <a:r>
              <a:rPr lang="cs-CZ" b="1" dirty="0"/>
              <a:t> are</a:t>
            </a:r>
            <a:r>
              <a:rPr lang="en-US" b="1" dirty="0"/>
              <a:t> caused by exposure to carcinogens in the workplace</a:t>
            </a:r>
            <a:r>
              <a:rPr lang="cs-CZ" b="1" dirty="0"/>
              <a:t>.</a:t>
            </a:r>
          </a:p>
          <a:p>
            <a:r>
              <a:rPr lang="en-US" dirty="0"/>
              <a:t>Men are affected more often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Occupational</a:t>
            </a:r>
            <a:r>
              <a:rPr lang="cs-CZ" b="1" dirty="0"/>
              <a:t> </a:t>
            </a:r>
            <a:r>
              <a:rPr lang="cs-CZ" b="1" dirty="0" err="1"/>
              <a:t>cancer</a:t>
            </a:r>
            <a:r>
              <a:rPr lang="cs-CZ" b="1" dirty="0"/>
              <a:t> </a:t>
            </a:r>
            <a:r>
              <a:rPr lang="cs-CZ" b="1" dirty="0" err="1"/>
              <a:t>diseases</a:t>
            </a:r>
            <a:endParaRPr lang="cs-CZ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Cancer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nasal</a:t>
            </a:r>
            <a:r>
              <a:rPr lang="cs-CZ" dirty="0"/>
              <a:t> </a:t>
            </a:r>
            <a:r>
              <a:rPr lang="cs-CZ" dirty="0" err="1"/>
              <a:t>mucosa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paranasal</a:t>
            </a:r>
            <a:r>
              <a:rPr lang="cs-CZ" dirty="0"/>
              <a:t> </a:t>
            </a:r>
            <a:r>
              <a:rPr lang="cs-CZ" dirty="0" err="1"/>
              <a:t>sinuses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wood</a:t>
            </a:r>
            <a:r>
              <a:rPr lang="cs-CZ" dirty="0"/>
              <a:t> </a:t>
            </a:r>
            <a:r>
              <a:rPr lang="cs-CZ" dirty="0" err="1"/>
              <a:t>dust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25609"/>
          </a:xfrm>
        </p:spPr>
        <p:txBody>
          <a:bodyPr/>
          <a:lstStyle/>
          <a:p>
            <a:r>
              <a:rPr lang="cs-CZ" dirty="0" err="1"/>
              <a:t>especially</a:t>
            </a:r>
            <a:r>
              <a:rPr lang="cs-CZ" dirty="0"/>
              <a:t> </a:t>
            </a:r>
            <a:r>
              <a:rPr lang="cs-CZ" dirty="0" err="1"/>
              <a:t>adenocarcinomas</a:t>
            </a:r>
            <a:endParaRPr lang="cs-CZ" dirty="0"/>
          </a:p>
          <a:p>
            <a:r>
              <a:rPr lang="cs-CZ" dirty="0"/>
              <a:t>e</a:t>
            </a:r>
            <a:r>
              <a:rPr lang="en-US" dirty="0" err="1"/>
              <a:t>xposure</a:t>
            </a:r>
            <a:r>
              <a:rPr lang="en-US" dirty="0"/>
              <a:t> to hardwood dust</a:t>
            </a:r>
            <a:r>
              <a:rPr lang="cs-CZ" dirty="0"/>
              <a:t> (</a:t>
            </a:r>
            <a:r>
              <a:rPr lang="cs-CZ" dirty="0" err="1"/>
              <a:t>oak</a:t>
            </a:r>
            <a:r>
              <a:rPr lang="cs-CZ" dirty="0"/>
              <a:t>, </a:t>
            </a:r>
            <a:r>
              <a:rPr lang="cs-CZ" dirty="0" err="1"/>
              <a:t>beech</a:t>
            </a:r>
            <a:r>
              <a:rPr lang="cs-CZ" dirty="0"/>
              <a:t>, </a:t>
            </a:r>
            <a:r>
              <a:rPr lang="cs-CZ" dirty="0" err="1"/>
              <a:t>exotic</a:t>
            </a:r>
            <a:r>
              <a:rPr lang="cs-CZ" dirty="0"/>
              <a:t> </a:t>
            </a:r>
            <a:r>
              <a:rPr lang="cs-CZ" dirty="0" err="1"/>
              <a:t>wood</a:t>
            </a:r>
            <a:r>
              <a:rPr lang="cs-CZ" dirty="0"/>
              <a:t>)</a:t>
            </a:r>
          </a:p>
          <a:p>
            <a:r>
              <a:rPr lang="en-US" dirty="0"/>
              <a:t>furniture and cabinet making, sawmill works and carpentry</a:t>
            </a:r>
            <a:endParaRPr lang="cs-CZ" dirty="0"/>
          </a:p>
          <a:p>
            <a:r>
              <a:rPr lang="cs-CZ" dirty="0" err="1"/>
              <a:t>long</a:t>
            </a:r>
            <a:r>
              <a:rPr lang="cs-CZ" dirty="0"/>
              <a:t> </a:t>
            </a:r>
            <a:r>
              <a:rPr lang="cs-CZ" dirty="0" err="1"/>
              <a:t>latency</a:t>
            </a:r>
            <a:endParaRPr lang="cs-CZ" dirty="0"/>
          </a:p>
        </p:txBody>
      </p:sp>
      <p:pic>
        <p:nvPicPr>
          <p:cNvPr id="4" name="Obrázek 3" descr="http://ic.pics.livejournal.com/ifihad30seconds/40494590/8306/8306_origina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933056"/>
            <a:ext cx="4876800" cy="268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aboutcancer.com/maxilla_stage_asco.gif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36004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http://headandneckcancerguide.org/wp-content/uploads/2013/02/47_sinuses_Tstages1.jp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45024"/>
            <a:ext cx="4395108" cy="30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http://www.romtd.com/upload/1/bd/1bd3a088b9cf3903.jpg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933056"/>
            <a:ext cx="4041322" cy="269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http://www.lifemartini.com/wp-content/uploads/2011/08/wood-dust1.jpg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62068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http://www.bcforestsafe.org/files/images/dusthazard.jpg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264" y="620688"/>
            <a:ext cx="2043793" cy="271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Diagnosis </a:t>
            </a:r>
            <a:r>
              <a:rPr lang="cs-CZ" b="0" dirty="0"/>
              <a:t>c</a:t>
            </a:r>
            <a:r>
              <a:rPr lang="en-US" b="0" dirty="0" err="1"/>
              <a:t>onsiderations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Occupation accounts for all or part of the tumor process in 5 per cent of cancers</a:t>
            </a:r>
            <a:endParaRPr lang="cs-CZ" dirty="0"/>
          </a:p>
          <a:p>
            <a:r>
              <a:rPr lang="en-US" dirty="0"/>
              <a:t>Long latency</a:t>
            </a:r>
            <a:r>
              <a:rPr lang="cs-CZ" dirty="0"/>
              <a:t> </a:t>
            </a:r>
            <a:r>
              <a:rPr lang="en-US" dirty="0"/>
              <a:t>-</a:t>
            </a:r>
            <a:r>
              <a:rPr lang="cs-CZ" dirty="0"/>
              <a:t> </a:t>
            </a:r>
            <a:r>
              <a:rPr lang="en-US" dirty="0"/>
              <a:t>induction times for cancer</a:t>
            </a:r>
            <a:endParaRPr lang="cs-CZ" dirty="0"/>
          </a:p>
          <a:p>
            <a:r>
              <a:rPr lang="en-US" dirty="0"/>
              <a:t>As a general rule, cancers that are of occupational origin are not distinguishable from non-occupational cancers whether in clinical features, natural history, pathological findings or other special investigations</a:t>
            </a:r>
            <a:endParaRPr lang="cs-CZ" dirty="0"/>
          </a:p>
          <a:p>
            <a:r>
              <a:rPr lang="en-US" dirty="0"/>
              <a:t>Occupational cancer may present earlier than the non-occupational varieties</a:t>
            </a:r>
            <a:endParaRPr lang="cs-CZ" dirty="0"/>
          </a:p>
          <a:p>
            <a:r>
              <a:rPr lang="en-US" dirty="0"/>
              <a:t>Movement of workers between jobs, work areas or industries</a:t>
            </a:r>
            <a:endParaRPr lang="cs-CZ" dirty="0"/>
          </a:p>
          <a:p>
            <a:r>
              <a:rPr lang="en-US" dirty="0"/>
              <a:t>Rare tumors may be an indicator</a:t>
            </a:r>
            <a:endParaRPr lang="cs-CZ" dirty="0"/>
          </a:p>
          <a:p>
            <a:r>
              <a:rPr lang="en-US" dirty="0"/>
              <a:t>Multiple exposures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Taking</a:t>
            </a:r>
            <a:r>
              <a:rPr lang="cs-CZ" b="0" dirty="0"/>
              <a:t> </a:t>
            </a:r>
            <a:r>
              <a:rPr lang="cs-CZ" b="0" dirty="0" err="1"/>
              <a:t>measures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First</a:t>
            </a:r>
            <a:r>
              <a:rPr lang="cs-CZ" dirty="0"/>
              <a:t> </a:t>
            </a:r>
            <a:r>
              <a:rPr lang="en-US" dirty="0"/>
              <a:t>of all, the material which is defined as carcinogen should be forbidden in industry</a:t>
            </a:r>
            <a:r>
              <a:rPr lang="cs-CZ" dirty="0"/>
              <a:t>.</a:t>
            </a:r>
          </a:p>
          <a:p>
            <a:r>
              <a:rPr lang="en-US" dirty="0"/>
              <a:t>Therefore,</a:t>
            </a:r>
            <a:r>
              <a:rPr lang="cs-CZ" dirty="0"/>
              <a:t> </a:t>
            </a:r>
            <a:r>
              <a:rPr lang="en-US" dirty="0"/>
              <a:t>a substitute for this material should be researched. </a:t>
            </a:r>
            <a:endParaRPr lang="cs-CZ" dirty="0"/>
          </a:p>
          <a:p>
            <a:r>
              <a:rPr lang="cs-CZ" dirty="0" err="1"/>
              <a:t>If</a:t>
            </a:r>
            <a:r>
              <a:rPr lang="cs-CZ" dirty="0"/>
              <a:t> </a:t>
            </a:r>
            <a:r>
              <a:rPr lang="en-US" dirty="0"/>
              <a:t>there is a need of working by carcinogens, taking measures of decreasing exposure as minimum</a:t>
            </a:r>
            <a:r>
              <a:rPr lang="cs-CZ" dirty="0"/>
              <a:t> </a:t>
            </a:r>
            <a:r>
              <a:rPr lang="en-US" dirty="0"/>
              <a:t>is mandatory.</a:t>
            </a:r>
            <a:endParaRPr lang="cs-CZ" dirty="0"/>
          </a:p>
          <a:p>
            <a:endParaRPr lang="en-US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0" dirty="0"/>
              <a:t>MEASURES THAT REDUCE EXPOSURE</a:t>
            </a:r>
            <a:endParaRPr lang="cs-CZ" sz="36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en-US" dirty="0" err="1"/>
              <a:t>roducing</a:t>
            </a:r>
            <a:r>
              <a:rPr lang="en-US" dirty="0"/>
              <a:t> and carrying of carcinogens inside a closed system</a:t>
            </a:r>
            <a:endParaRPr lang="cs-CZ" dirty="0"/>
          </a:p>
          <a:p>
            <a:r>
              <a:rPr lang="cs-CZ" dirty="0"/>
              <a:t>m</a:t>
            </a:r>
            <a:r>
              <a:rPr lang="en-US" dirty="0" err="1"/>
              <a:t>easuring</a:t>
            </a:r>
            <a:r>
              <a:rPr lang="en-US" dirty="0"/>
              <a:t> exposures in working atmosphere and worker’s biological system</a:t>
            </a:r>
            <a:endParaRPr lang="cs-CZ" dirty="0"/>
          </a:p>
          <a:p>
            <a:r>
              <a:rPr lang="cs-CZ" dirty="0"/>
              <a:t>w</a:t>
            </a:r>
            <a:r>
              <a:rPr lang="en-US" dirty="0"/>
              <a:t>ell working ventilation system</a:t>
            </a:r>
            <a:endParaRPr lang="cs-CZ" dirty="0"/>
          </a:p>
          <a:p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protective</a:t>
            </a:r>
            <a:r>
              <a:rPr lang="cs-CZ" dirty="0"/>
              <a:t> </a:t>
            </a:r>
            <a:r>
              <a:rPr lang="cs-CZ" dirty="0" err="1"/>
              <a:t>equipment</a:t>
            </a:r>
            <a:endParaRPr lang="cs-CZ" dirty="0"/>
          </a:p>
          <a:p>
            <a:r>
              <a:rPr lang="cs-CZ" dirty="0"/>
              <a:t>p</a:t>
            </a:r>
            <a:r>
              <a:rPr lang="en-US" dirty="0" err="1"/>
              <a:t>rohibiting</a:t>
            </a:r>
            <a:r>
              <a:rPr lang="en-US" dirty="0"/>
              <a:t> of smoking cigarettes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eating</a:t>
            </a:r>
            <a:r>
              <a:rPr lang="cs-CZ" dirty="0"/>
              <a:t> on </a:t>
            </a:r>
            <a:r>
              <a:rPr lang="cs-CZ" dirty="0" err="1"/>
              <a:t>workplace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tr-TR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b="0" dirty="0" err="1"/>
              <a:t>Sources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hlinkClick r:id="rId2"/>
              </a:rPr>
              <a:t>https://www.iosh.co.uk/Books-and-resources/Our-OH-toolkit/Occupational-cancer.aspx</a:t>
            </a:r>
            <a:endParaRPr lang="cs-CZ" dirty="0"/>
          </a:p>
          <a:p>
            <a:r>
              <a:rPr lang="cs-CZ" dirty="0">
                <a:hlinkClick r:id="rId3"/>
              </a:rPr>
              <a:t>http://www.</a:t>
            </a:r>
            <a:r>
              <a:rPr lang="cs-CZ" dirty="0" err="1">
                <a:hlinkClick r:id="rId3"/>
              </a:rPr>
              <a:t>iarc.fr</a:t>
            </a:r>
            <a:r>
              <a:rPr lang="cs-CZ" dirty="0">
                <a:hlinkClick r:id="rId3"/>
              </a:rPr>
              <a:t>/</a:t>
            </a:r>
            <a:endParaRPr lang="cs-CZ" dirty="0"/>
          </a:p>
          <a:p>
            <a:r>
              <a:rPr lang="cs-CZ" dirty="0">
                <a:hlinkClick r:id="rId4"/>
              </a:rPr>
              <a:t>http://www.</a:t>
            </a:r>
            <a:r>
              <a:rPr lang="cs-CZ" dirty="0" err="1">
                <a:hlinkClick r:id="rId4"/>
              </a:rPr>
              <a:t>ttl.fi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en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pages</a:t>
            </a:r>
            <a:r>
              <a:rPr lang="cs-CZ" dirty="0">
                <a:hlinkClick r:id="rId4"/>
              </a:rPr>
              <a:t>/default.</a:t>
            </a:r>
            <a:r>
              <a:rPr lang="cs-CZ" dirty="0" err="1">
                <a:hlinkClick r:id="rId4"/>
              </a:rPr>
              <a:t>aspx</a:t>
            </a:r>
            <a:endParaRPr lang="cs-CZ" dirty="0"/>
          </a:p>
          <a:p>
            <a:r>
              <a:rPr lang="en-US" dirty="0">
                <a:hlinkClick r:id="rId5"/>
              </a:rPr>
              <a:t>http://www.ttl.fi/en/chemical_safety/carex/countries/pages/default.aspx</a:t>
            </a:r>
            <a:endParaRPr lang="cs-CZ" dirty="0"/>
          </a:p>
          <a:p>
            <a:r>
              <a:rPr lang="cs-CZ" dirty="0">
                <a:hlinkClick r:id="rId6"/>
              </a:rPr>
              <a:t>http://www.</a:t>
            </a:r>
            <a:r>
              <a:rPr lang="cs-CZ" dirty="0" err="1">
                <a:hlinkClick r:id="rId6"/>
              </a:rPr>
              <a:t>cancer.gov</a:t>
            </a:r>
            <a:r>
              <a:rPr lang="cs-CZ" dirty="0">
                <a:hlinkClick r:id="rId6"/>
              </a:rPr>
              <a:t>/</a:t>
            </a:r>
            <a:r>
              <a:rPr lang="cs-CZ" dirty="0" err="1">
                <a:hlinkClick r:id="rId6"/>
              </a:rPr>
              <a:t>about</a:t>
            </a:r>
            <a:r>
              <a:rPr lang="cs-CZ" dirty="0">
                <a:hlinkClick r:id="rId6"/>
              </a:rPr>
              <a:t>-</a:t>
            </a:r>
            <a:r>
              <a:rPr lang="cs-CZ" dirty="0" err="1">
                <a:hlinkClick r:id="rId6"/>
              </a:rPr>
              <a:t>cancer</a:t>
            </a:r>
            <a:r>
              <a:rPr lang="cs-CZ" dirty="0">
                <a:hlinkClick r:id="rId6"/>
              </a:rPr>
              <a:t>/</a:t>
            </a:r>
            <a:r>
              <a:rPr lang="cs-CZ" dirty="0" err="1">
                <a:hlinkClick r:id="rId6"/>
              </a:rPr>
              <a:t>causes</a:t>
            </a:r>
            <a:r>
              <a:rPr lang="cs-CZ" dirty="0">
                <a:hlinkClick r:id="rId6"/>
              </a:rPr>
              <a:t>-</a:t>
            </a:r>
            <a:r>
              <a:rPr lang="cs-CZ" dirty="0" err="1">
                <a:hlinkClick r:id="rId6"/>
              </a:rPr>
              <a:t>prevention</a:t>
            </a:r>
            <a:r>
              <a:rPr lang="cs-CZ" dirty="0">
                <a:hlinkClick r:id="rId6"/>
              </a:rPr>
              <a:t>/risk/</a:t>
            </a:r>
            <a:r>
              <a:rPr lang="cs-CZ" dirty="0" err="1">
                <a:hlinkClick r:id="rId6"/>
              </a:rPr>
              <a:t>substances</a:t>
            </a:r>
            <a:r>
              <a:rPr lang="cs-CZ" dirty="0">
                <a:hlinkClick r:id="rId6"/>
              </a:rPr>
              <a:t>/radon/radon-</a:t>
            </a:r>
            <a:r>
              <a:rPr lang="cs-CZ" dirty="0" err="1">
                <a:hlinkClick r:id="rId6"/>
              </a:rPr>
              <a:t>fact</a:t>
            </a:r>
            <a:r>
              <a:rPr lang="cs-CZ" dirty="0">
                <a:hlinkClick r:id="rId6"/>
              </a:rPr>
              <a:t>-</a:t>
            </a:r>
            <a:r>
              <a:rPr lang="cs-CZ" dirty="0" err="1">
                <a:hlinkClick r:id="rId6"/>
              </a:rPr>
              <a:t>sheet</a:t>
            </a:r>
            <a:endParaRPr lang="cs-CZ" dirty="0"/>
          </a:p>
          <a:p>
            <a:r>
              <a:rPr lang="cs-CZ" dirty="0">
                <a:hlinkClick r:id="rId7"/>
              </a:rPr>
              <a:t>http://www.</a:t>
            </a:r>
            <a:r>
              <a:rPr lang="cs-CZ" dirty="0" err="1">
                <a:hlinkClick r:id="rId7"/>
              </a:rPr>
              <a:t>mesothelioma.com</a:t>
            </a:r>
            <a:r>
              <a:rPr lang="cs-CZ" dirty="0">
                <a:hlinkClick r:id="rId7"/>
              </a:rPr>
              <a:t>/</a:t>
            </a:r>
            <a:r>
              <a:rPr lang="cs-CZ" dirty="0" err="1">
                <a:hlinkClick r:id="rId7"/>
              </a:rPr>
              <a:t>asbestos</a:t>
            </a:r>
            <a:r>
              <a:rPr lang="cs-CZ" dirty="0">
                <a:hlinkClick r:id="rId7"/>
              </a:rPr>
              <a:t>-</a:t>
            </a:r>
            <a:r>
              <a:rPr lang="cs-CZ" dirty="0" err="1">
                <a:hlinkClick r:id="rId7"/>
              </a:rPr>
              <a:t>cancer</a:t>
            </a:r>
            <a:r>
              <a:rPr lang="cs-CZ" dirty="0">
                <a:hlinkClick r:id="rId7"/>
              </a:rPr>
              <a:t>/</a:t>
            </a:r>
            <a:r>
              <a:rPr lang="cs-CZ" dirty="0" err="1">
                <a:hlinkClick r:id="rId7"/>
              </a:rPr>
              <a:t>what</a:t>
            </a:r>
            <a:r>
              <a:rPr lang="cs-CZ" dirty="0">
                <a:hlinkClick r:id="rId7"/>
              </a:rPr>
              <a:t>-</a:t>
            </a:r>
            <a:r>
              <a:rPr lang="cs-CZ" dirty="0" err="1">
                <a:hlinkClick r:id="rId7"/>
              </a:rPr>
              <a:t>is</a:t>
            </a:r>
            <a:r>
              <a:rPr lang="cs-CZ" dirty="0">
                <a:hlinkClick r:id="rId7"/>
              </a:rPr>
              <a:t>-</a:t>
            </a:r>
            <a:r>
              <a:rPr lang="cs-CZ" dirty="0" err="1">
                <a:hlinkClick r:id="rId7"/>
              </a:rPr>
              <a:t>asbestos.htm</a:t>
            </a:r>
            <a:endParaRPr lang="cs-CZ" dirty="0"/>
          </a:p>
          <a:p>
            <a:r>
              <a:rPr lang="cs-CZ" dirty="0">
                <a:hlinkClick r:id="rId8"/>
              </a:rPr>
              <a:t>https://www.osha.gov/OshDoc/data_General_Facts/crystalline-factsheet.pdf</a:t>
            </a:r>
            <a:endParaRPr lang="cs-CZ" dirty="0"/>
          </a:p>
          <a:p>
            <a:r>
              <a:rPr lang="cs-CZ" dirty="0">
                <a:hlinkClick r:id="rId9"/>
              </a:rPr>
              <a:t>http://www.</a:t>
            </a:r>
            <a:r>
              <a:rPr lang="cs-CZ" dirty="0" err="1">
                <a:hlinkClick r:id="rId9"/>
              </a:rPr>
              <a:t>cancer.ca</a:t>
            </a:r>
            <a:r>
              <a:rPr lang="cs-CZ" dirty="0">
                <a:hlinkClick r:id="rId9"/>
              </a:rPr>
              <a:t>/</a:t>
            </a:r>
            <a:r>
              <a:rPr lang="cs-CZ" dirty="0" err="1">
                <a:hlinkClick r:id="rId9"/>
              </a:rPr>
              <a:t>en</a:t>
            </a:r>
            <a:r>
              <a:rPr lang="cs-CZ" dirty="0">
                <a:hlinkClick r:id="rId9"/>
              </a:rPr>
              <a:t>/</a:t>
            </a:r>
            <a:r>
              <a:rPr lang="cs-CZ" dirty="0" err="1">
                <a:hlinkClick r:id="rId9"/>
              </a:rPr>
              <a:t>cancer</a:t>
            </a:r>
            <a:r>
              <a:rPr lang="cs-CZ" dirty="0">
                <a:hlinkClick r:id="rId9"/>
              </a:rPr>
              <a:t>-</a:t>
            </a:r>
            <a:r>
              <a:rPr lang="cs-CZ" dirty="0" err="1">
                <a:hlinkClick r:id="rId9"/>
              </a:rPr>
              <a:t>information</a:t>
            </a:r>
            <a:r>
              <a:rPr lang="cs-CZ" dirty="0">
                <a:hlinkClick r:id="rId9"/>
              </a:rPr>
              <a:t>/</a:t>
            </a:r>
            <a:r>
              <a:rPr lang="cs-CZ" dirty="0" err="1">
                <a:hlinkClick r:id="rId9"/>
              </a:rPr>
              <a:t>cancer</a:t>
            </a:r>
            <a:r>
              <a:rPr lang="cs-CZ" dirty="0">
                <a:hlinkClick r:id="rId9"/>
              </a:rPr>
              <a:t>-type/</a:t>
            </a:r>
            <a:r>
              <a:rPr lang="cs-CZ" dirty="0" err="1">
                <a:hlinkClick r:id="rId9"/>
              </a:rPr>
              <a:t>nasal</a:t>
            </a:r>
            <a:r>
              <a:rPr lang="cs-CZ" dirty="0">
                <a:hlinkClick r:id="rId9"/>
              </a:rPr>
              <a:t>-</a:t>
            </a:r>
            <a:r>
              <a:rPr lang="cs-CZ" dirty="0" err="1">
                <a:hlinkClick r:id="rId9"/>
              </a:rPr>
              <a:t>paranasal</a:t>
            </a:r>
            <a:r>
              <a:rPr lang="cs-CZ" dirty="0">
                <a:hlinkClick r:id="rId9"/>
              </a:rPr>
              <a:t>/</a:t>
            </a:r>
            <a:r>
              <a:rPr lang="cs-CZ" dirty="0" err="1">
                <a:hlinkClick r:id="rId9"/>
              </a:rPr>
              <a:t>risks</a:t>
            </a:r>
            <a:r>
              <a:rPr lang="cs-CZ" dirty="0">
                <a:hlinkClick r:id="rId9"/>
              </a:rPr>
              <a:t>/?region=on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</a:t>
            </a:r>
            <a:r>
              <a:rPr lang="en-GB" b="1" dirty="0" err="1"/>
              <a:t>ancers</a:t>
            </a:r>
            <a:r>
              <a:rPr lang="en-GB" b="1" dirty="0"/>
              <a:t> in the EU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1313" indent="-341313">
              <a:lnSpc>
                <a:spcPct val="9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New cases of cancer: &gt; 2 million/year</a:t>
            </a:r>
          </a:p>
          <a:p>
            <a:pPr marL="341313" indent="-341313">
              <a:lnSpc>
                <a:spcPct val="90000"/>
              </a:lnSpc>
              <a:spcBef>
                <a:spcPts val="650"/>
              </a:spcBef>
              <a:buClrTx/>
              <a:buSz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 marL="341313" indent="-341313">
              <a:lnSpc>
                <a:spcPct val="9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Cancer mortality: &gt; 1 million/year</a:t>
            </a:r>
          </a:p>
          <a:p>
            <a:pPr marL="341313" indent="-341313">
              <a:lnSpc>
                <a:spcPct val="90000"/>
              </a:lnSpc>
              <a:spcBef>
                <a:spcPts val="650"/>
              </a:spcBef>
              <a:buClrTx/>
              <a:buSz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 marL="341313" indent="-341313">
              <a:lnSpc>
                <a:spcPct val="9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In the EU, 23 % of the workforce exposed to carcinogens on a daily basis</a:t>
            </a:r>
            <a:endParaRPr lang="cs-CZ" dirty="0"/>
          </a:p>
          <a:p>
            <a:pPr marL="341313" indent="-341313">
              <a:lnSpc>
                <a:spcPct val="9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dirty="0"/>
          </a:p>
          <a:p>
            <a:pPr marL="341313" indent="-341313">
              <a:lnSpc>
                <a:spcPct val="9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Occupational cancer: </a:t>
            </a:r>
            <a:r>
              <a:rPr lang="cs-CZ" dirty="0"/>
              <a:t>5-</a:t>
            </a:r>
            <a:r>
              <a:rPr lang="en-GB" dirty="0"/>
              <a:t>8 %</a:t>
            </a:r>
            <a:r>
              <a:rPr lang="cs-CZ" dirty="0"/>
              <a:t>,</a:t>
            </a:r>
            <a:r>
              <a:rPr lang="en-GB" dirty="0"/>
              <a:t> </a:t>
            </a:r>
            <a:r>
              <a:rPr lang="cs-CZ" dirty="0"/>
              <a:t>p</a:t>
            </a:r>
            <a:r>
              <a:rPr lang="en-GB" dirty="0" err="1"/>
              <a:t>robably</a:t>
            </a:r>
            <a:r>
              <a:rPr lang="en-GB" dirty="0"/>
              <a:t> higher among male workers</a:t>
            </a:r>
            <a:endParaRPr lang="cs-CZ" dirty="0"/>
          </a:p>
          <a:p>
            <a:pPr marL="341313" indent="-341313">
              <a:lnSpc>
                <a:spcPct val="9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dirty="0"/>
          </a:p>
          <a:p>
            <a:pPr marL="341313" indent="-341313">
              <a:lnSpc>
                <a:spcPct val="9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It is estimated that occupational cancers are a leading cause of work-related death </a:t>
            </a:r>
            <a:r>
              <a:rPr lang="cs-CZ" dirty="0"/>
              <a:t>in </a:t>
            </a:r>
            <a:r>
              <a:rPr lang="cs-CZ" dirty="0" err="1"/>
              <a:t>Europe</a:t>
            </a:r>
            <a:r>
              <a:rPr lang="cs-CZ" dirty="0"/>
              <a:t> (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en-US" dirty="0"/>
              <a:t>worldwide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What</a:t>
            </a:r>
            <a:r>
              <a:rPr lang="cs-CZ" b="1" dirty="0"/>
              <a:t> </a:t>
            </a:r>
            <a:r>
              <a:rPr lang="cs-CZ" b="1" dirty="0" err="1"/>
              <a:t>causes</a:t>
            </a:r>
            <a:r>
              <a:rPr lang="cs-CZ" b="1" dirty="0"/>
              <a:t> </a:t>
            </a:r>
            <a:r>
              <a:rPr lang="cs-CZ" b="1" dirty="0" err="1"/>
              <a:t>occupational</a:t>
            </a:r>
            <a:r>
              <a:rPr lang="cs-CZ" b="1" dirty="0"/>
              <a:t> </a:t>
            </a:r>
            <a:r>
              <a:rPr lang="cs-CZ" b="1" dirty="0" err="1"/>
              <a:t>cancer</a:t>
            </a:r>
            <a:r>
              <a:rPr lang="cs-CZ" b="1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r>
              <a:rPr lang="cs-CZ" sz="3000" dirty="0"/>
              <a:t>O</a:t>
            </a:r>
            <a:r>
              <a:rPr lang="en-US" sz="3000" dirty="0" err="1"/>
              <a:t>ccupational</a:t>
            </a:r>
            <a:r>
              <a:rPr lang="en-US" sz="3000" dirty="0"/>
              <a:t> cancer is caused by exposure to carcinogens in the workplace</a:t>
            </a:r>
            <a:r>
              <a:rPr lang="cs-CZ" sz="3000" dirty="0"/>
              <a:t>.</a:t>
            </a:r>
          </a:p>
          <a:p>
            <a:r>
              <a:rPr lang="cs-CZ" sz="3000" dirty="0"/>
              <a:t>C</a:t>
            </a:r>
            <a:r>
              <a:rPr lang="en-US" sz="3000" dirty="0" err="1"/>
              <a:t>arcinogens</a:t>
            </a:r>
            <a:r>
              <a:rPr lang="en-US" sz="3000" dirty="0"/>
              <a:t> are agents that cause the development or increase the incidence of cancer</a:t>
            </a:r>
            <a:r>
              <a:rPr lang="cs-CZ" sz="3000" dirty="0"/>
              <a:t>.</a:t>
            </a:r>
          </a:p>
          <a:p>
            <a:r>
              <a:rPr lang="cs-CZ" sz="3000" dirty="0" err="1"/>
              <a:t>There</a:t>
            </a:r>
            <a:r>
              <a:rPr lang="cs-CZ" sz="3000" dirty="0"/>
              <a:t> are </a:t>
            </a:r>
            <a:r>
              <a:rPr lang="en-US" sz="3000" dirty="0"/>
              <a:t>three different types of occupational carcinogens:</a:t>
            </a:r>
            <a:endParaRPr lang="cs-CZ" sz="3000" dirty="0"/>
          </a:p>
          <a:p>
            <a:pPr>
              <a:buNone/>
            </a:pPr>
            <a:r>
              <a:rPr lang="cs-CZ" sz="3000" dirty="0"/>
              <a:t>       -</a:t>
            </a:r>
            <a:r>
              <a:rPr lang="cs-CZ" sz="3000" b="1" dirty="0" err="1"/>
              <a:t>Biological</a:t>
            </a:r>
            <a:r>
              <a:rPr lang="cs-CZ" sz="3000" b="1" dirty="0"/>
              <a:t> </a:t>
            </a:r>
            <a:r>
              <a:rPr lang="cs-CZ" sz="3000" b="1" dirty="0" err="1"/>
              <a:t>carcinogens</a:t>
            </a:r>
            <a:r>
              <a:rPr lang="cs-CZ" sz="3000" b="1" dirty="0"/>
              <a:t> </a:t>
            </a:r>
            <a:endParaRPr lang="cs-CZ" sz="3000" dirty="0"/>
          </a:p>
          <a:p>
            <a:pPr>
              <a:buNone/>
            </a:pPr>
            <a:r>
              <a:rPr lang="cs-CZ" sz="3000" dirty="0"/>
              <a:t>       -</a:t>
            </a:r>
            <a:r>
              <a:rPr lang="cs-CZ" sz="3000" b="1" dirty="0" err="1"/>
              <a:t>Physical</a:t>
            </a:r>
            <a:r>
              <a:rPr lang="cs-CZ" sz="3000" b="1" dirty="0"/>
              <a:t> </a:t>
            </a:r>
            <a:r>
              <a:rPr lang="cs-CZ" sz="3000" b="1" dirty="0" err="1"/>
              <a:t>carcinogens</a:t>
            </a:r>
            <a:r>
              <a:rPr lang="cs-CZ" sz="3000" b="1" dirty="0"/>
              <a:t> </a:t>
            </a:r>
          </a:p>
          <a:p>
            <a:pPr>
              <a:buNone/>
            </a:pPr>
            <a:r>
              <a:rPr lang="cs-CZ" sz="3000" b="1" dirty="0"/>
              <a:t>       </a:t>
            </a:r>
            <a:r>
              <a:rPr lang="cs-CZ" sz="3000" dirty="0"/>
              <a:t>-</a:t>
            </a:r>
            <a:r>
              <a:rPr lang="cs-CZ" sz="3000" b="1" dirty="0" err="1"/>
              <a:t>Chemical</a:t>
            </a:r>
            <a:r>
              <a:rPr lang="cs-CZ" sz="3000" b="1" dirty="0"/>
              <a:t> </a:t>
            </a:r>
            <a:r>
              <a:rPr lang="cs-CZ" sz="3000" b="1" dirty="0" err="1"/>
              <a:t>carcinogens</a:t>
            </a:r>
            <a:r>
              <a:rPr lang="cs-CZ" sz="3000" dirty="0"/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Biological</a:t>
            </a:r>
            <a:r>
              <a:rPr lang="cs-CZ" b="1" dirty="0"/>
              <a:t> </a:t>
            </a:r>
            <a:r>
              <a:rPr lang="cs-CZ" b="1" dirty="0" err="1"/>
              <a:t>carcinogens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625609"/>
          </a:xfrm>
        </p:spPr>
        <p:txBody>
          <a:bodyPr>
            <a:normAutofit/>
          </a:bodyPr>
          <a:lstStyle/>
          <a:p>
            <a:r>
              <a:rPr lang="en-US" sz="2800" dirty="0"/>
              <a:t>some micro-organisms such as </a:t>
            </a:r>
            <a:r>
              <a:rPr lang="en-US" sz="2800" b="1" dirty="0"/>
              <a:t>viruses</a:t>
            </a:r>
            <a:r>
              <a:rPr lang="en-US" sz="2800" dirty="0"/>
              <a:t> have been known to cause cancer</a:t>
            </a:r>
            <a:r>
              <a:rPr lang="cs-CZ" sz="2800" dirty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by damaging cells directly</a:t>
            </a:r>
            <a:endParaRPr lang="cs-CZ" sz="2800" dirty="0"/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by decreasing the body's ability to control abnormal cells</a:t>
            </a:r>
            <a:endParaRPr lang="cs-CZ" sz="2800" dirty="0"/>
          </a:p>
          <a:p>
            <a:r>
              <a:rPr lang="cs-CZ" sz="2800" dirty="0" err="1"/>
              <a:t>for</a:t>
            </a:r>
            <a:r>
              <a:rPr lang="cs-CZ" sz="2800" dirty="0"/>
              <a:t> </a:t>
            </a:r>
            <a:r>
              <a:rPr lang="en-US" sz="2800" dirty="0"/>
              <a:t>example Hepatitis B</a:t>
            </a:r>
            <a:r>
              <a:rPr lang="cs-CZ" sz="2800" dirty="0"/>
              <a:t>, C</a:t>
            </a:r>
            <a:r>
              <a:rPr lang="en-US" sz="2800" dirty="0"/>
              <a:t>, </a:t>
            </a:r>
            <a:endParaRPr lang="cs-CZ" sz="2800" dirty="0"/>
          </a:p>
          <a:p>
            <a:pPr>
              <a:buNone/>
            </a:pPr>
            <a:r>
              <a:rPr lang="cs-CZ" sz="2800" dirty="0"/>
              <a:t>     </a:t>
            </a:r>
            <a:r>
              <a:rPr lang="en-US" sz="2800" dirty="0"/>
              <a:t>HIV viruses and so on</a:t>
            </a:r>
            <a:r>
              <a:rPr lang="cs-CZ" sz="2800" dirty="0"/>
              <a:t>  </a:t>
            </a:r>
          </a:p>
          <a:p>
            <a:pPr>
              <a:buNone/>
            </a:pPr>
            <a:r>
              <a:rPr lang="cs-CZ" sz="2800" dirty="0"/>
              <a:t>     (</a:t>
            </a:r>
            <a:r>
              <a:rPr lang="it-IT" sz="2800" i="1" dirty="0"/>
              <a:t>hepatocellular carcinoma </a:t>
            </a:r>
            <a:endParaRPr lang="cs-CZ" sz="2800" i="1" dirty="0"/>
          </a:p>
          <a:p>
            <a:pPr>
              <a:buNone/>
            </a:pPr>
            <a:r>
              <a:rPr lang="cs-CZ" sz="2800" i="1" dirty="0"/>
              <a:t>     </a:t>
            </a:r>
            <a:r>
              <a:rPr lang="it-IT" sz="2800" i="1" dirty="0"/>
              <a:t>in response to HBV</a:t>
            </a:r>
            <a:r>
              <a:rPr lang="cs-CZ" sz="2800" i="1" dirty="0"/>
              <a:t>, HCV</a:t>
            </a:r>
            <a:r>
              <a:rPr lang="cs-CZ" sz="2800" dirty="0"/>
              <a:t>)</a:t>
            </a:r>
          </a:p>
        </p:txBody>
      </p:sp>
      <p:pic>
        <p:nvPicPr>
          <p:cNvPr id="29698" name="Picture 2" descr="http://images.medicinenet.com/images/slideshow/hepatitis-s1-liver-hepatitis-viru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933056"/>
            <a:ext cx="4060005" cy="2758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Physical</a:t>
            </a:r>
            <a:r>
              <a:rPr lang="cs-CZ" b="1" dirty="0"/>
              <a:t> </a:t>
            </a:r>
            <a:r>
              <a:rPr lang="cs-CZ" b="1" dirty="0" err="1"/>
              <a:t>carcinogens</a:t>
            </a:r>
            <a:endParaRPr lang="cs-CZ" b="1" dirty="0"/>
          </a:p>
        </p:txBody>
      </p:sp>
      <p:pic>
        <p:nvPicPr>
          <p:cNvPr id="7" name="Obrázek 6" descr="http://www.safety-online.co.nz/image/cache/data/QSI-3507-700x700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9092" y="0"/>
            <a:ext cx="2794908" cy="279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agents such as </a:t>
            </a:r>
            <a:r>
              <a:rPr lang="en-US" dirty="0" err="1"/>
              <a:t>ionising</a:t>
            </a:r>
            <a:r>
              <a:rPr lang="en-US" dirty="0"/>
              <a:t> and </a:t>
            </a:r>
            <a:endParaRPr lang="cs-CZ" dirty="0"/>
          </a:p>
          <a:p>
            <a:pPr>
              <a:buNone/>
            </a:pPr>
            <a:r>
              <a:rPr lang="cs-CZ" dirty="0"/>
              <a:t>    </a:t>
            </a:r>
            <a:r>
              <a:rPr lang="en-US" dirty="0"/>
              <a:t>ultraviolet (UV) radiation have </a:t>
            </a:r>
            <a:endParaRPr lang="cs-CZ" dirty="0"/>
          </a:p>
          <a:p>
            <a:pPr>
              <a:buNone/>
            </a:pPr>
            <a:r>
              <a:rPr lang="cs-CZ" dirty="0"/>
              <a:t>    </a:t>
            </a:r>
            <a:r>
              <a:rPr lang="en-US" dirty="0"/>
              <a:t>the potential to cause cancer</a:t>
            </a:r>
            <a:endParaRPr lang="cs-CZ" dirty="0"/>
          </a:p>
          <a:p>
            <a:r>
              <a:rPr lang="en-US" b="1" dirty="0" err="1"/>
              <a:t>ionising</a:t>
            </a:r>
            <a:r>
              <a:rPr lang="en-US" b="1" dirty="0"/>
              <a:t> radiation</a:t>
            </a:r>
            <a:r>
              <a:rPr lang="cs-CZ" dirty="0"/>
              <a:t>:</a:t>
            </a:r>
            <a:r>
              <a:rPr lang="en-US" dirty="0"/>
              <a:t> X-rays</a:t>
            </a:r>
            <a:r>
              <a:rPr lang="cs-CZ" dirty="0"/>
              <a:t>, </a:t>
            </a:r>
            <a:r>
              <a:rPr lang="en-US" dirty="0"/>
              <a:t>alpha, beta and gamma</a:t>
            </a:r>
            <a:r>
              <a:rPr lang="cs-CZ" dirty="0"/>
              <a:t>,</a:t>
            </a:r>
            <a:r>
              <a:rPr lang="en-US" dirty="0"/>
              <a:t> </a:t>
            </a:r>
            <a:r>
              <a:rPr lang="cs-CZ" dirty="0"/>
              <a:t>neutron </a:t>
            </a:r>
            <a:r>
              <a:rPr lang="en-US" dirty="0"/>
              <a:t>radiation</a:t>
            </a:r>
            <a:r>
              <a:rPr lang="cs-CZ" dirty="0"/>
              <a:t> (</a:t>
            </a:r>
            <a:r>
              <a:rPr lang="cs-CZ" i="1" dirty="0"/>
              <a:t>skin </a:t>
            </a:r>
            <a:r>
              <a:rPr lang="cs-CZ" i="1" dirty="0" err="1"/>
              <a:t>cancer</a:t>
            </a:r>
            <a:r>
              <a:rPr lang="cs-CZ" i="1" dirty="0"/>
              <a:t>, </a:t>
            </a:r>
            <a:r>
              <a:rPr lang="cs-CZ" i="1" dirty="0" err="1"/>
              <a:t>leukemia</a:t>
            </a:r>
            <a:r>
              <a:rPr lang="cs-CZ" dirty="0"/>
              <a:t>…)</a:t>
            </a:r>
          </a:p>
          <a:p>
            <a:r>
              <a:rPr lang="en-US" b="1" dirty="0"/>
              <a:t>UV radiation </a:t>
            </a:r>
            <a:r>
              <a:rPr lang="en-US" dirty="0"/>
              <a:t>can be divided into a number of bands such as UV-B, UV-C etc, some of which are known to cause skin cancer</a:t>
            </a:r>
            <a:r>
              <a:rPr lang="cs-CZ" dirty="0"/>
              <a:t> (</a:t>
            </a:r>
            <a:r>
              <a:rPr lang="cs-CZ" i="1" dirty="0" err="1"/>
              <a:t>historically</a:t>
            </a:r>
            <a:r>
              <a:rPr lang="cs-CZ" i="1" dirty="0"/>
              <a:t> - </a:t>
            </a:r>
            <a:r>
              <a:rPr lang="cs-CZ" i="1" dirty="0" err="1"/>
              <a:t>sailors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Chemical</a:t>
            </a:r>
            <a:r>
              <a:rPr lang="cs-CZ" b="1" dirty="0"/>
              <a:t> </a:t>
            </a:r>
            <a:r>
              <a:rPr lang="cs-CZ" b="1" dirty="0" err="1"/>
              <a:t>carcinogens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6"/>
            <a:ext cx="5256584" cy="4625609"/>
          </a:xfrm>
        </p:spPr>
        <p:txBody>
          <a:bodyPr>
            <a:normAutofit/>
          </a:bodyPr>
          <a:lstStyle/>
          <a:p>
            <a:r>
              <a:rPr lang="en-US" dirty="0"/>
              <a:t>a number of chemicals are known to be carcinogenic</a:t>
            </a:r>
            <a:endParaRPr lang="cs-CZ" dirty="0"/>
          </a:p>
          <a:p>
            <a:r>
              <a:rPr lang="cs-CZ" dirty="0"/>
              <a:t>t</a:t>
            </a:r>
            <a:r>
              <a:rPr lang="en-US" dirty="0" err="1"/>
              <a:t>hese</a:t>
            </a:r>
            <a:r>
              <a:rPr lang="en-US" dirty="0"/>
              <a:t> chemicals may occur naturally, such as </a:t>
            </a:r>
            <a:r>
              <a:rPr lang="en-US" b="1" dirty="0"/>
              <a:t>asbestos</a:t>
            </a:r>
            <a:r>
              <a:rPr lang="en-US" dirty="0"/>
              <a:t>, be manufactured like vinyl chloride, or be by-products of industrial processes, for example, polycyclic aromatic hydrocarbons</a:t>
            </a:r>
            <a:endParaRPr lang="cs-CZ" dirty="0"/>
          </a:p>
        </p:txBody>
      </p:sp>
      <p:pic>
        <p:nvPicPr>
          <p:cNvPr id="27652" name="Picture 4" descr="http://stavokonstrukt.cz/getFile/id:16821/lastUpdateDate:2013-12-03+16%3A36%3A2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348880"/>
            <a:ext cx="3382144" cy="3382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Most widespread carcinogens at work:</a:t>
            </a:r>
            <a:endParaRPr lang="cs-CZ" sz="38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01416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Radioactive</a:t>
            </a:r>
            <a:r>
              <a:rPr lang="cs-CZ" dirty="0"/>
              <a:t> </a:t>
            </a:r>
            <a:r>
              <a:rPr lang="cs-CZ" dirty="0" err="1"/>
              <a:t>substances</a:t>
            </a:r>
            <a:r>
              <a:rPr lang="cs-CZ" dirty="0"/>
              <a:t> (radon)</a:t>
            </a:r>
          </a:p>
          <a:p>
            <a:r>
              <a:rPr lang="cs-CZ" dirty="0" err="1"/>
              <a:t>Asbestos</a:t>
            </a:r>
            <a:endParaRPr lang="cs-CZ" dirty="0"/>
          </a:p>
          <a:p>
            <a:r>
              <a:rPr lang="cs-CZ" dirty="0" err="1"/>
              <a:t>Coke</a:t>
            </a:r>
            <a:r>
              <a:rPr lang="cs-CZ" dirty="0"/>
              <a:t> </a:t>
            </a:r>
            <a:r>
              <a:rPr lang="cs-CZ" dirty="0" err="1"/>
              <a:t>oven</a:t>
            </a:r>
            <a:r>
              <a:rPr lang="cs-CZ" dirty="0"/>
              <a:t> </a:t>
            </a:r>
            <a:r>
              <a:rPr lang="cs-CZ" dirty="0" err="1"/>
              <a:t>gases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en-US" dirty="0"/>
              <a:t>polycyclic aromatic hydrocarbons</a:t>
            </a:r>
            <a:endParaRPr lang="cs-CZ" dirty="0"/>
          </a:p>
          <a:p>
            <a:r>
              <a:rPr lang="cs-CZ" dirty="0" err="1"/>
              <a:t>Aromatic</a:t>
            </a:r>
            <a:r>
              <a:rPr lang="cs-CZ" dirty="0"/>
              <a:t> </a:t>
            </a:r>
            <a:r>
              <a:rPr lang="cs-CZ" dirty="0" err="1"/>
              <a:t>amines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nitro </a:t>
            </a:r>
            <a:r>
              <a:rPr lang="cs-CZ" dirty="0" err="1"/>
              <a:t>compounds</a:t>
            </a:r>
            <a:endParaRPr lang="cs-CZ" dirty="0"/>
          </a:p>
          <a:p>
            <a:r>
              <a:rPr lang="cs-CZ" dirty="0"/>
              <a:t>Benzene</a:t>
            </a:r>
          </a:p>
          <a:p>
            <a:r>
              <a:rPr lang="cs-CZ" dirty="0"/>
              <a:t>Vinyl chloride monomer</a:t>
            </a:r>
          </a:p>
          <a:p>
            <a:r>
              <a:rPr lang="cs-CZ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</a:t>
            </a:r>
            <a:r>
              <a:rPr lang="en-GB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ilica</a:t>
            </a:r>
            <a:r>
              <a:rPr lang="cs-CZ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dust</a:t>
            </a:r>
            <a:endParaRPr lang="cs-CZ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r>
              <a:rPr lang="cs-CZ" dirty="0" err="1"/>
              <a:t>Wood</a:t>
            </a:r>
            <a:r>
              <a:rPr lang="cs-CZ" dirty="0"/>
              <a:t> </a:t>
            </a:r>
            <a:r>
              <a:rPr lang="cs-CZ" dirty="0" err="1"/>
              <a:t>dust</a:t>
            </a:r>
            <a:endParaRPr lang="cs-CZ" dirty="0"/>
          </a:p>
          <a:p>
            <a:r>
              <a:rPr lang="cs-CZ" dirty="0" err="1"/>
              <a:t>Others</a:t>
            </a:r>
            <a:r>
              <a:rPr lang="cs-CZ" dirty="0"/>
              <a:t>: </a:t>
            </a:r>
            <a:r>
              <a:rPr lang="cs-CZ" dirty="0" err="1"/>
              <a:t>solar</a:t>
            </a:r>
            <a:r>
              <a:rPr lang="cs-CZ" dirty="0"/>
              <a:t> </a:t>
            </a:r>
            <a:r>
              <a:rPr lang="cs-CZ" dirty="0" err="1"/>
              <a:t>radiation</a:t>
            </a:r>
            <a:r>
              <a:rPr lang="cs-CZ" dirty="0"/>
              <a:t>, </a:t>
            </a:r>
            <a:r>
              <a:rPr lang="cs-CZ" dirty="0" err="1"/>
              <a:t>passive</a:t>
            </a:r>
            <a:r>
              <a:rPr lang="cs-CZ" dirty="0"/>
              <a:t> smoking, </a:t>
            </a:r>
            <a:r>
              <a:rPr lang="cs-CZ" dirty="0">
                <a:solidFill>
                  <a:srgbClr val="000000"/>
                </a:solidFill>
                <a:cs typeface="Lucida Sans Unicode" charset="0"/>
              </a:rPr>
              <a:t>d</a:t>
            </a:r>
            <a:r>
              <a:rPr lang="en-GB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iesel</a:t>
            </a:r>
            <a:r>
              <a:rPr lang="en-GB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engine exhausts</a:t>
            </a:r>
            <a:r>
              <a:rPr lang="cs-CZ" dirty="0"/>
              <a:t>, </a:t>
            </a:r>
            <a:r>
              <a:rPr lang="cs-CZ" dirty="0">
                <a:solidFill>
                  <a:srgbClr val="000000"/>
                </a:solidFill>
                <a:cs typeface="Lucida Sans Unicode" charset="0"/>
              </a:rPr>
              <a:t>f</a:t>
            </a:r>
            <a:r>
              <a:rPr lang="en-GB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ormaldehyde</a:t>
            </a:r>
            <a:r>
              <a:rPr lang="cs-CZ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, c</a:t>
            </a:r>
            <a:r>
              <a:rPr lang="en-GB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hromium</a:t>
            </a:r>
            <a:r>
              <a:rPr lang="cs-CZ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arsenic</a:t>
            </a:r>
            <a:r>
              <a:rPr lang="cs-CZ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etc</a:t>
            </a:r>
            <a:r>
              <a:rPr lang="cs-CZ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.</a:t>
            </a:r>
          </a:p>
          <a:p>
            <a:pPr>
              <a:buNone/>
            </a:pPr>
            <a:endParaRPr lang="cs-CZ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endParaRPr lang="en-GB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GB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606</TotalTime>
  <Words>1724</Words>
  <Application>Microsoft Office PowerPoint</Application>
  <PresentationFormat>Předvádění na obrazovce (4:3)</PresentationFormat>
  <Paragraphs>219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Calibri</vt:lpstr>
      <vt:lpstr>Corbel</vt:lpstr>
      <vt:lpstr>Courier New</vt:lpstr>
      <vt:lpstr>Wingdings</vt:lpstr>
      <vt:lpstr>Wingdings 2</vt:lpstr>
      <vt:lpstr>Wingdings 3</vt:lpstr>
      <vt:lpstr>Modul</vt:lpstr>
      <vt:lpstr>Occupational cancer diseases</vt:lpstr>
      <vt:lpstr>External environment and the occurrence of malignancies</vt:lpstr>
      <vt:lpstr>Occupational cancer diseases</vt:lpstr>
      <vt:lpstr>Cancers in the EU</vt:lpstr>
      <vt:lpstr>What causes occupational cancer?</vt:lpstr>
      <vt:lpstr>Biological carcinogens</vt:lpstr>
      <vt:lpstr>Physical carcinogens</vt:lpstr>
      <vt:lpstr>Chemical carcinogens</vt:lpstr>
      <vt:lpstr>Most widespread carcinogens at work:</vt:lpstr>
      <vt:lpstr>Common Exposures, EU</vt:lpstr>
      <vt:lpstr>IARC</vt:lpstr>
      <vt:lpstr>IARC</vt:lpstr>
      <vt:lpstr>Carcinogens by IARC/WHO</vt:lpstr>
      <vt:lpstr>Most affected organs</vt:lpstr>
      <vt:lpstr>Types of occupational cancers</vt:lpstr>
      <vt:lpstr>Types of occupational cancers</vt:lpstr>
      <vt:lpstr>Lung cancer from radioactive substances</vt:lpstr>
      <vt:lpstr>Radon 222</vt:lpstr>
      <vt:lpstr>Tumors arising from exposure to asbestos</vt:lpstr>
      <vt:lpstr>Asbestos</vt:lpstr>
      <vt:lpstr>Asbestos</vt:lpstr>
      <vt:lpstr>Prezentace aplikace PowerPoint</vt:lpstr>
      <vt:lpstr>Prezentace aplikace PowerPoint</vt:lpstr>
      <vt:lpstr>Lung cancer caused by asbestos</vt:lpstr>
      <vt:lpstr>Pleural Mesothelioma</vt:lpstr>
      <vt:lpstr>Prezentace aplikace PowerPoint</vt:lpstr>
      <vt:lpstr>Lung cancer in connection with pneumoconiosis caused by silica dust</vt:lpstr>
      <vt:lpstr>Cancer of the respiratory tract and lungs caused by coke oven gases</vt:lpstr>
      <vt:lpstr>Prezentace aplikace PowerPoint</vt:lpstr>
      <vt:lpstr>Cancer of nasal mucosa or paranasal sinuses from wood dust</vt:lpstr>
      <vt:lpstr>Prezentace aplikace PowerPoint</vt:lpstr>
      <vt:lpstr>Diagnosis considerations</vt:lpstr>
      <vt:lpstr>Taking measures</vt:lpstr>
      <vt:lpstr>MEASURES THAT REDUCE EXPOSURE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Occupational cancer diseases</dc:title>
  <dc:creator>Terezka</dc:creator>
  <cp:lastModifiedBy>Petr</cp:lastModifiedBy>
  <cp:revision>78</cp:revision>
  <dcterms:created xsi:type="dcterms:W3CDTF">2016-05-11T19:45:28Z</dcterms:created>
  <dcterms:modified xsi:type="dcterms:W3CDTF">2020-03-30T07:31:32Z</dcterms:modified>
</cp:coreProperties>
</file>