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9"/>
  </p:notesMasterIdLst>
  <p:handoutMasterIdLst>
    <p:handoutMasterId r:id="rId70"/>
  </p:handoutMasterIdLst>
  <p:sldIdLst>
    <p:sldId id="25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4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</p:sldIdLst>
  <p:sldSz cx="12192000" cy="6858000"/>
  <p:notesSz cx="6858000" cy="91440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2632" autoAdjust="0"/>
  </p:normalViewPr>
  <p:slideViewPr>
    <p:cSldViewPr snapToGrid="0">
      <p:cViewPr varScale="1">
        <p:scale>
          <a:sx n="116" d="100"/>
          <a:sy n="116" d="100"/>
        </p:scale>
        <p:origin x="102" y="2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102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421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2019300"/>
            <a:ext cx="4106255" cy="2833315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FDD1-69D3-4FA6-880F-B8B7C87CE3C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1080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9024-0D85-41F4-B644-89B1828675A7}" type="datetimeFigureOut">
              <a:rPr lang="fr-FR"/>
              <a:pPr>
                <a:defRPr/>
              </a:pPr>
              <a:t>22/05/2020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4967-2A68-449A-9805-0B774A6E66D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10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503B-F5DD-425D-86DF-186F4E71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33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7DF0EF-B6BA-4375-BC10-3997B16F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48D-C406-4291-B47D-3DAC1538B80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4B16FC-5B06-4DD2-A0E6-7097F87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FC5C-2BBC-418E-8AA7-A3096FF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A6C5-7727-4EBE-91EA-48DDB9EE8A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78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hyperlink" Target="http://web.b.ebscohost.com/ehost/ebookviewer/ebook/bmxlYmtfXzExNjA0OTNfX0FO0?sid=82e7fdcf-dd4c-43d3-b3a3-7b4b24c21b8e@sessionmgr103&amp;vid=0&amp;format=EB&amp;lpid=lp_1&amp;rid=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BE8E8A-6D98-4444-ACEF-4548E897D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Pharmacology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8943A-8E3B-481C-B0FE-26D47FCD8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B44BBF-3634-4030-A036-3B64F1B751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19275"/>
            <a:ext cx="11036300" cy="14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 TO THE STUDY OF PHARMACOLOGY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00DF06CC-D7F4-4BD2-97E7-2252954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3958550"/>
            <a:ext cx="88566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for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study material is exclusively for students of general medicine and stomatology in Pharmacology I course. It contains only basic notes of discussed topics, which should be completed with more details and actual information during practical courses to make a complete material for test or exam studies. Which means that without your own notes from the lesson this presentation IS NOT SUFFICIENT for proper preparation for neither tests in </a:t>
            </a:r>
            <a:r>
              <a:rPr lang="en-GB" altLang="cs-CZ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 the final exam.</a:t>
            </a:r>
            <a:endParaRPr lang="en-GB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34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9C7B72F-6771-426E-89D0-0999B5B0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74" y="237837"/>
            <a:ext cx="7829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Pharmacologists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  <a:r>
              <a:rPr lang="en-US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cience</a:t>
            </a:r>
            <a:r>
              <a:rPr lang="en-US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cs-CZ" alt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n-US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evel</a:t>
            </a:r>
            <a:endParaRPr lang="en-US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52806-9E8B-4832-8C4D-454081ED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239981"/>
            <a:ext cx="77612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61A8AC-ED8A-4920-969F-9279FA56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962400"/>
            <a:ext cx="7696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33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7CED306-2899-441A-8117-F772DA9B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290513"/>
            <a:ext cx="9150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CB05E6D-6BD2-47C7-9A95-362983C7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21336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Pharmacy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This is a separate profession responsible for the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preparation and dispensation of medication.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Pharmaceutical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8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A059C5-D4D1-4ACB-AF38-0DB65FC81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8686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687C7E-3D57-4CB9-B05E-ADF4E7DF18EE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1527174"/>
            <a:ext cx="5029200" cy="83819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cs-CZ" altLang="cs-CZ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endParaRPr lang="cs-CZ" altLang="cs-CZ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2957463-7192-43F8-AB08-CFC4EEC5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4208463"/>
            <a:ext cx="422500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84659FA7-05FF-4EF8-9486-B7B2EDE18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188" y="2060575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F672BB72-3B23-4669-BB48-D0CC4E3E8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188" y="3429000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97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53903C-B535-415A-8A36-AD9857C4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38150"/>
            <a:ext cx="3672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cs-CZ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469774-AAFD-4F0D-AE4F-1DBB2013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103012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predestinate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body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Pharmacodynamics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AC8444-117D-4CB9-BD50-816B3F46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13100"/>
            <a:ext cx="6713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important and interrelated areas: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7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EA5AE3C-40DB-4B78-9563-5D781908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78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  <a:r>
              <a:rPr lang="cs-CZ" altLang="cs-CZ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(PK)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BD63507-3F7A-421A-B209-BB99F85F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060575"/>
            <a:ext cx="4562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fate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–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Excretion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…“ADME“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656F480-E4E5-4653-85BD-31D0D856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068638"/>
            <a:ext cx="3816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7E9763E-5379-491D-9296-C2B2D1C9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622" y="4177266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Pharmacodynamics</a:t>
            </a:r>
            <a:r>
              <a:rPr lang="cs-CZ" altLang="cs-CZ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(PD)</a:t>
            </a:r>
            <a:endParaRPr lang="cs-CZ" altLang="cs-CZ" sz="2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11FFCB0-607C-44D9-B952-88522D05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941888"/>
            <a:ext cx="4562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receptor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EB4713F-A1A0-4417-ACBE-FB4871CFC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18446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8E00AB0-564A-4A04-B9D6-C374815F0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1588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BAA8FBFB-D6B4-495C-8256-D433DAE65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828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C206A5FE-52A0-420D-AD8B-978C3543D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648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BE5723-2B62-4D38-8B1B-45CC64EF6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413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Systems </a:t>
            </a:r>
            <a:r>
              <a:rPr lang="cs-CZ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0643C1B-B0A3-41F3-BD04-B37DDF6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1790700"/>
            <a:ext cx="7086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pharmacotherapy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Autonomic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Psychoactive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23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B760244-8A25-455B-9267-924B2249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92" y="299195"/>
            <a:ext cx="446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Pharmacology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18C80C9-EC6A-42F8-B0EF-67FCC54B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7946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Neuropharmacology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study of the effect of drugs 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components of the nervous system (brain, spinal cord, nerves)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D27C5EF-0B20-4163-9322-CE23500A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4" y="2492375"/>
            <a:ext cx="740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altLang="cs-CZ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treatment of Alzheimer‘s</a:t>
            </a:r>
            <a:r>
              <a:rPr lang="cs-CZ" altLang="cs-CZ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en-US" altLang="cs-CZ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C498FC2-3845-421B-9F0A-1185D7AD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295400"/>
            <a:ext cx="14906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4E19939-0C72-425C-9779-CBEE20D7D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7946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 Pharmacology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study of the effects of drugs on heart, vasculature, kidney, nervous and endocrine systems that participate in cardiovascular function.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C1353A6-FD01-43F5-9AA5-DE70A413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589228"/>
            <a:ext cx="8382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88CF7B05-B3B8-4F50-8E9D-D986259C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78" y="5636249"/>
            <a:ext cx="775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altLang="cs-CZ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treatment of high blood pressure (hypertension)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191732-3C36-4286-842B-5C6AAB466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8713" y="158750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Branches</a:t>
            </a:r>
            <a:r>
              <a:rPr lang="cs-CZ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endParaRPr lang="cs-CZ" sz="3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4EAC337-C456-41F2-AA25-E1D73F90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4756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000000"/>
                </a:solidFill>
              </a:rPr>
              <a:t>Clinical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sz="1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B9EBF25-CB86-4562-9358-2AF2DFD7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11" y="1628775"/>
            <a:ext cx="756835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deals with different drugs and their varied clinical usage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interdisciplinary branch, which integrates basic and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experimental Pharmacology with the clinical and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complementary branches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to study and evaluate the effect of the drug using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objective methods (EBM)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Sub-branches of clinical pharmacology: 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Clinical Pharmacokinetics, clin. Pharmacodynamics,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Rational prescribing, Clinical toxicology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8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3CE650E-242F-4DB8-9CF1-A6464AE0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384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Toxicology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030598A-26EC-4B90-A6DD-7562B1C1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57338"/>
            <a:ext cx="102092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poisoning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vitro, in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poisoning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prophylaxis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forensic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toxicology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7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865D7E-536F-4434-837C-B9020402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4801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Pharmacogenetics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E00F402-DEB1-447D-855C-C6EB2330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3238"/>
            <a:ext cx="1203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influence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Pharmacodynamics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in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correlating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single-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nucleotide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drug's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toxicity</a:t>
            </a: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84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DC4BF0D-89D6-40F5-991D-A5ED0954F62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61606" y="412750"/>
            <a:ext cx="3760787" cy="11430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E4433-071B-4A13-9DC6-46193559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8950"/>
            <a:ext cx="11404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</a:t>
            </a: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H.P. a kol. </a:t>
            </a:r>
            <a:r>
              <a:rPr lang="cs-CZ" altLang="cs-CZ" sz="2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</a:t>
            </a: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Dale‘s</a:t>
            </a: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8th </a:t>
            </a:r>
            <a:r>
              <a:rPr lang="cs-CZ" altLang="cs-CZ" sz="2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.(2016)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http://web.b.ebscohost.com/ehost/ebookviewer/ebook/bmxlYmtfXzExNjA0OTNfX0FO0?sid=82e7fdcf-dd4c-43d3-b3a3-7b4b24c21b8e@sessionmgr103&amp;vid=0&amp;format=EB&amp;lpid=lp_1&amp;rid=0</a:t>
            </a:r>
            <a:endParaRPr lang="cs-CZ" altLang="cs-CZ" sz="2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05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99E5205-9896-4E12-938A-3B3CD42A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4801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Pharmacogenetics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44E312D-C196-41D4-900A-1AA3CDA30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44713"/>
            <a:ext cx="812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1959 	Friedrich Vogel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used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first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time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term „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pharmacogenetics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1997  	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First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time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used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term “</a:t>
            </a:r>
            <a:r>
              <a:rPr lang="cs-CZ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Pharmacogenomics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“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4E662-4367-4F40-A68B-FBF2157C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10489"/>
            <a:ext cx="11263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Pharmacogenetics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most a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pharmacogenomics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genome.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3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2A87B8F-E950-47D3-9F14-FECA7F11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7571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A4C78F9-1E89-40DF-96E8-5D2E7A2E5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74796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 study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 </a:t>
            </a: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AFD997B-6961-40A5-B0C7-17B48774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79383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Chronopharmacology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biorhythm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antiasthmatics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glukocorticoids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statins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38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EB51ED-2A12-4024-9BFB-79D112859E5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54000"/>
            <a:ext cx="11290300" cy="6199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cs-CZ" altLang="cs-CZ" sz="3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Pharmacovigilance</a:t>
            </a:r>
            <a:r>
              <a:rPr lang="cs-CZ" altLang="cs-CZ" sz="3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Pharmacological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relating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monitoring,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researching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monitoring</a:t>
            </a:r>
          </a:p>
          <a:p>
            <a:pPr>
              <a:lnSpc>
                <a:spcPct val="140000"/>
              </a:lnSpc>
              <a:buFontTx/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to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85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5D98D4-2F70-4940-A677-FE3A3E67C726}"/>
              </a:ext>
            </a:extLst>
          </p:cNvPr>
          <p:cNvSpPr txBox="1">
            <a:spLocks noChangeArrowheads="1"/>
          </p:cNvSpPr>
          <p:nvPr/>
        </p:nvSpPr>
        <p:spPr>
          <a:xfrm>
            <a:off x="317500" y="127000"/>
            <a:ext cx="11557000" cy="5843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3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Pharmacoepidemiology </a:t>
            </a:r>
            <a:endParaRPr lang="cs-CZ" altLang="cs-CZ" sz="3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of the effect of drugs on populations; questions dealing with the influence of genetics are particularly important</a:t>
            </a: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epidemiological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(GP,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pharmacist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society (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abuse, marketing,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78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B6EB0C6-14BE-4750-8E0B-B825265EE7B4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279400"/>
            <a:ext cx="11391900" cy="5843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3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</a:t>
            </a:r>
            <a:r>
              <a:rPr lang="cs-CZ" altLang="cs-CZ" sz="3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en-US" altLang="cs-CZ" sz="51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51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35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35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rationalize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</a:t>
            </a:r>
          </a:p>
          <a:p>
            <a:pPr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pharmacoeconomical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„to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care“ , but to use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6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912F36-06D3-49BA-BF66-C749A0984BA6}"/>
              </a:ext>
            </a:extLst>
          </p:cNvPr>
          <p:cNvSpPr txBox="1">
            <a:spLocks noChangeArrowheads="1"/>
          </p:cNvSpPr>
          <p:nvPr/>
        </p:nvSpPr>
        <p:spPr>
          <a:xfrm>
            <a:off x="2817813" y="274639"/>
            <a:ext cx="6172200" cy="677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endParaRPr lang="en-US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0B7474-6DD0-455A-83D6-701C06782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7813" y="1106488"/>
            <a:ext cx="6553200" cy="677862"/>
          </a:xfrm>
          <a:solidFill>
            <a:srgbClr val="FFCC00"/>
          </a:solidFill>
          <a:ln>
            <a:solidFill>
              <a:srgbClr val="FFCC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80F17B-709C-4D5B-97D2-F6D4687A4248}"/>
              </a:ext>
            </a:extLst>
          </p:cNvPr>
          <p:cNvSpPr txBox="1">
            <a:spLocks noChangeArrowheads="1"/>
          </p:cNvSpPr>
          <p:nvPr/>
        </p:nvSpPr>
        <p:spPr>
          <a:xfrm>
            <a:off x="608013" y="2133600"/>
            <a:ext cx="10783887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cs-CZ" altLang="cs-CZ" b="1" i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cell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</a:t>
            </a:r>
            <a:r>
              <a:rPr lang="cs-CZ" altLang="cs-CZ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  <a:r>
              <a:rPr lang="cs-CZ" altLang="cs-CZ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cs-CZ" altLang="cs-CZ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systhemic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2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FB0C90-DF54-4193-A174-A0D24C693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188913"/>
            <a:ext cx="6553200" cy="636587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AD5C12-D661-491C-8485-E512B3D43446}"/>
              </a:ext>
            </a:extLst>
          </p:cNvPr>
          <p:cNvSpPr txBox="1">
            <a:spLocks noChangeArrowheads="1"/>
          </p:cNvSpPr>
          <p:nvPr/>
        </p:nvSpPr>
        <p:spPr>
          <a:xfrm>
            <a:off x="137319" y="1066800"/>
            <a:ext cx="120015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cs-CZ" altLang="cs-CZ" b="1" i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cs-CZ" b="1" i="1" u="sng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</a:t>
            </a:r>
            <a:r>
              <a:rPr lang="cs-CZ" altLang="cs-CZ" b="1" i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modelling (f-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kinetics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FontTx/>
              <a:buNone/>
            </a:pPr>
            <a:endParaRPr lang="cs-CZ" altLang="cs-CZ" b="1" i="1" u="sng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2AF5A9E-B741-4E87-B433-F4E5E852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255838"/>
            <a:ext cx="6011862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5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AD149-BFCE-430D-A7DA-22A3C209D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188913"/>
            <a:ext cx="6553200" cy="636587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F8ACD8-8A89-45B5-8365-BDB971BE18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65200"/>
            <a:ext cx="114173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4000" b="1" i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cs-CZ" sz="4000" b="1" i="1" u="sng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altLang="cs-CZ" sz="4000" b="1" i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4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altLang="cs-CZ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systhemic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toxicity,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alergic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faculties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learning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abilities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	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8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8104E1-BBE1-405F-8DD2-D9F3CED5C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5313" y="53975"/>
            <a:ext cx="6553200" cy="1143000"/>
          </a:xfrm>
        </p:spPr>
        <p:txBody>
          <a:bodyPr/>
          <a:lstStyle/>
          <a:p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DEA7932-6E04-4682-A276-32FC5A8D6070}"/>
              </a:ext>
            </a:extLst>
          </p:cNvPr>
          <p:cNvSpPr txBox="1">
            <a:spLocks noChangeArrowheads="1"/>
          </p:cNvSpPr>
          <p:nvPr/>
        </p:nvSpPr>
        <p:spPr>
          <a:xfrm>
            <a:off x="165101" y="1196975"/>
            <a:ext cx="119253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cs-CZ" altLang="cs-CZ" b="1" u="sng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b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 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Tx/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randombred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natural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heterozygots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inbred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brosthers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sisters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         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homozygots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hypercholesterolemic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hypertonic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6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EDA6D9D-0AA5-435A-B398-7A73013F7A2C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" y="1524000"/>
            <a:ext cx="11899899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microbial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settlement:</a:t>
            </a:r>
          </a:p>
          <a:p>
            <a:pPr marL="72000" indent="0">
              <a:buNone/>
            </a:pPr>
            <a:endParaRPr lang="cs-CZ" altLang="cs-CZ" sz="24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4-5 saprofyte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Gnotobiotic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are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free</a:t>
            </a:r>
          </a:p>
          <a:p>
            <a:pPr marL="72000" indent="0">
              <a:buNone/>
            </a:pP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Conventional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altLang="cs-CZ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settlement (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brucela, leptospira, </a:t>
            </a:r>
            <a:r>
              <a:rPr lang="cs-CZ" altLang="cs-CZ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mycobakteria</a:t>
            </a:r>
            <a:r>
              <a:rPr lang="cs-CZ" altLang="cs-CZ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salmonela, </a:t>
            </a:r>
            <a:r>
              <a:rPr lang="cs-CZ" altLang="cs-CZ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toxoplasma</a:t>
            </a:r>
            <a:r>
              <a:rPr lang="cs-CZ" altLang="cs-CZ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8BE3D-114A-4541-8E54-8048FDEB8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5313" y="53975"/>
            <a:ext cx="6553200" cy="1143000"/>
          </a:xfrm>
        </p:spPr>
        <p:txBody>
          <a:bodyPr/>
          <a:lstStyle/>
          <a:p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5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5429C9B-5385-4437-A846-69776A55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614362"/>
            <a:ext cx="4259262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07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B6CF61-D137-4BF8-A544-3571605AE6EF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341438"/>
            <a:ext cx="10234612" cy="194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RODENTS: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mouse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hamster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guinea-pig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NON-RODENTS 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Lagomorpha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rabbit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87067-9F3A-4C19-B174-53C43BA0C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5313" y="53975"/>
            <a:ext cx="6553200" cy="1143000"/>
          </a:xfrm>
        </p:spPr>
        <p:txBody>
          <a:bodyPr/>
          <a:lstStyle/>
          <a:p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1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4636D5-3EDE-4C9D-80DC-A6A114FDEA7F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979487"/>
            <a:ext cx="8424863" cy="86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90000"/>
              </a:lnSpc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carnivores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dog,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ferret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79FD7-DD72-4C40-A249-1FBA2F48E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5313" y="53975"/>
            <a:ext cx="6553200" cy="1143000"/>
          </a:xfrm>
        </p:spPr>
        <p:txBody>
          <a:bodyPr/>
          <a:lstStyle/>
          <a:p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5360BA-4200-4325-A319-DFAB2354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496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monkeys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macaque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Macacus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.), green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monkey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cs-CZ" altLang="cs-CZ" sz="24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Erythrocebus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32B4A1-75CE-460F-A5E3-6A9E837E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8064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Birds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duck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0CC743-8DE9-44A9-8D97-2EFC07E1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81359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Amphibians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Xenopus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902FF1-ABCC-4089-B6C1-072D0B54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41888"/>
            <a:ext cx="8207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guppy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Poecilia</a:t>
            </a:r>
            <a:r>
              <a:rPr lang="cs-CZ" altLang="cs-CZ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reticulata</a:t>
            </a:r>
            <a:r>
              <a:rPr lang="cs-CZ" altLang="cs-CZ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trout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Crustaceans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Cladocera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Cyclops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strenuus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3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0609DB-73CA-4C40-AE83-6414E97B2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34938"/>
            <a:ext cx="851535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– experiment -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96C3E65-F97B-40D5-BB3B-FE8FA6B493C7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925513"/>
            <a:ext cx="7632700" cy="1728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quarters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psi600-01">
            <a:extLst>
              <a:ext uri="{FF2B5EF4-FFF2-40B4-BE49-F238E27FC236}">
                <a16:creationId xmlns:a16="http://schemas.microsoft.com/office/drawing/2014/main" id="{44D584EC-59D4-4B65-9195-B761D9D1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" y="3378199"/>
            <a:ext cx="3816351" cy="34655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kralici600-02">
            <a:extLst>
              <a:ext uri="{FF2B5EF4-FFF2-40B4-BE49-F238E27FC236}">
                <a16:creationId xmlns:a16="http://schemas.microsoft.com/office/drawing/2014/main" id="{2923A7D8-D838-497C-B56F-EEB28466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580" y="3378199"/>
            <a:ext cx="5210320" cy="34655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68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B05EEC-6C38-47ED-B352-6F1033CB1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0" y="317500"/>
            <a:ext cx="65532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B7B98C-8DE3-4799-8B1A-E13B9D16EAC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628775"/>
            <a:ext cx="81915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</a:t>
            </a:r>
          </a:p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Homogeneity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feeding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  <a:p>
            <a:pPr marL="324000" lvl="1" indent="0"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influence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9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3F2457-BB31-4306-8165-0E0F4761A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4588" y="127000"/>
            <a:ext cx="10831512" cy="1143000"/>
          </a:xfrm>
        </p:spPr>
        <p:txBody>
          <a:bodyPr/>
          <a:lstStyle/>
          <a:p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 in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61CE6A-D5A4-4776-A084-1A4EEF6F5F01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524000"/>
            <a:ext cx="8208962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support,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6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B89678-7F1B-4653-ACA1-FF2A969E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0" y="508000"/>
            <a:ext cx="65532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9E5F18-0CB8-4105-9584-7853D72F7D21}"/>
              </a:ext>
            </a:extLst>
          </p:cNvPr>
          <p:cNvSpPr txBox="1">
            <a:spLocks noChangeArrowheads="1"/>
          </p:cNvSpPr>
          <p:nvPr/>
        </p:nvSpPr>
        <p:spPr>
          <a:xfrm>
            <a:off x="1042988" y="1484313"/>
            <a:ext cx="76327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</a:p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1986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vertebrates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3R: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		     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8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896E0A1-14DC-4046-B11F-03CED563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0" y="508000"/>
            <a:ext cx="65532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75C03CF-64F7-47C6-9E54-61E1852DB9B1}"/>
              </a:ext>
            </a:extLst>
          </p:cNvPr>
          <p:cNvSpPr txBox="1">
            <a:spLocks noChangeArrowheads="1"/>
          </p:cNvSpPr>
          <p:nvPr/>
        </p:nvSpPr>
        <p:spPr>
          <a:xfrm>
            <a:off x="519906" y="1079500"/>
            <a:ext cx="11152187" cy="5399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Czech Republic</a:t>
            </a:r>
          </a:p>
          <a:p>
            <a:pPr marL="72000" indent="0"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149/2004 „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ochranu zvířat proti týrání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–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cruelty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207/2004 „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ochraně, chovu a využití pokusných zvířat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encharged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Comission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animal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veterinary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comitties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8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783CB8-FE04-4115-AEB3-F186C3E61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</a:t>
            </a:r>
            <a:endParaRPr 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1F478E0-2FAD-40A4-8CFD-6EBBDAD15837}"/>
              </a:ext>
            </a:extLst>
          </p:cNvPr>
          <p:cNvSpPr txBox="1">
            <a:spLocks noChangeArrowheads="1"/>
          </p:cNvSpPr>
          <p:nvPr/>
        </p:nvSpPr>
        <p:spPr>
          <a:xfrm>
            <a:off x="1535113" y="1039813"/>
            <a:ext cx="8686800" cy="558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cs-CZ" altLang="cs-CZ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IUPAC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nomenclature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cs-CZ" altLang="cs-CZ" sz="2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N-acetyl-para </a:t>
            </a:r>
            <a:r>
              <a:rPr lang="cs-CZ" altLang="cs-CZ" sz="20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aminophenol</a:t>
            </a:r>
            <a:endParaRPr lang="cs-CZ" altLang="cs-CZ" sz="20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(non-</a:t>
            </a: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INN (International Non-</a:t>
            </a:r>
            <a:r>
              <a:rPr lang="cs-CZ" altLang="cs-CZ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cs-CZ" alt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Name)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not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supposed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internationally</a:t>
            </a: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has to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printed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packing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universal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terminological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shortness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accordingly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(WHO)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CAS No (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Abstracts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Sevice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paracetamol</a:t>
            </a:r>
          </a:p>
          <a:p>
            <a:pPr algn="ctr">
              <a:lnSpc>
                <a:spcPct val="80000"/>
              </a:lnSpc>
            </a:pPr>
            <a:endParaRPr lang="cs-CZ" alt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0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23E015-5F2E-4FC1-BF29-07B961E748FD}"/>
              </a:ext>
            </a:extLst>
          </p:cNvPr>
          <p:cNvSpPr txBox="1">
            <a:spLocks noChangeArrowheads="1"/>
          </p:cNvSpPr>
          <p:nvPr/>
        </p:nvSpPr>
        <p:spPr>
          <a:xfrm>
            <a:off x="1535113" y="1143000"/>
            <a:ext cx="8686800" cy="558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patent-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has to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acompanied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2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Panadol</a:t>
            </a:r>
            <a:r>
              <a:rPr lang="cs-CZ" altLang="cs-CZ" sz="2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Coldrex</a:t>
            </a:r>
            <a:r>
              <a:rPr lang="cs-CZ" altLang="cs-CZ" sz="2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Paralen</a:t>
            </a:r>
            <a:r>
              <a:rPr lang="cs-CZ" altLang="cs-CZ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Officinal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latin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Paracetamolum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very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INN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has to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formulary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case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individually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substance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originating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country's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Pharmacopeia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Paracetamolum</a:t>
            </a:r>
            <a:endParaRPr lang="cs-CZ" altLang="cs-CZ" sz="22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9D451-4E61-4285-B64A-05CBAEE5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</a:t>
            </a:r>
            <a:endParaRPr 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779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A7C147A-083E-48A3-BAED-F2F5408C5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595313"/>
            <a:ext cx="83169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drug-family</a:t>
            </a: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</a:t>
            </a:r>
            <a:endParaRPr lang="cs-CZ" altLang="cs-CZ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betareceptor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antagonists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caine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anaestethics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tidine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histamine receptor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antagonists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dipine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calcium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	            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dihydropyridine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HMG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transferase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05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927D4B0-BAAA-44EF-837B-0B6319EF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331" y="1283493"/>
            <a:ext cx="4343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Hadasova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Novakova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Pistovcakova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Vinklerova,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Sulcova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Starobova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AFCF512-1965-429A-AAB8-EBF4887A30B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92325" y="3173"/>
            <a:ext cx="3760787" cy="11430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C53A20E6-F62A-4117-B308-2AAA7C5F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12" y="3859212"/>
            <a:ext cx="3744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IS.muni.cz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7B3EDB3-D0E2-4B9B-A5C8-67964A79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25" y="708025"/>
            <a:ext cx="4130914" cy="599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125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EE3B4D-5174-469B-A1F8-0A2F03A190DE}"/>
              </a:ext>
            </a:extLst>
          </p:cNvPr>
          <p:cNvSpPr txBox="1">
            <a:spLocks noChangeArrowheads="1"/>
          </p:cNvSpPr>
          <p:nvPr/>
        </p:nvSpPr>
        <p:spPr>
          <a:xfrm>
            <a:off x="239712" y="142875"/>
            <a:ext cx="11533187" cy="5865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en-GB" altLang="cs-CZ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„GENERICS“</a:t>
            </a:r>
          </a:p>
          <a:p>
            <a:pPr marL="457200" indent="-457200" algn="ctr">
              <a:buFontTx/>
              <a:buNone/>
            </a:pPr>
            <a:endParaRPr lang="cs-CZ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which is produced and distributed after ending of patent protection  - mostly manufactured by other company which has not developed the original drug (the same active substance!)</a:t>
            </a: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cheaper than original preparation</a:t>
            </a: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Assumed to be identical in dose, strength, route of administration, safety, efficacy, and intended use </a:t>
            </a: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Bioequivalent trials are needed before registration</a:t>
            </a:r>
          </a:p>
          <a:p>
            <a:pPr marL="457200" indent="-457200" algn="ctr">
              <a:buFontTx/>
              <a:buNone/>
            </a:pPr>
            <a:endParaRPr lang="en-GB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procedures are much easier than in orig. preparation</a:t>
            </a:r>
          </a:p>
          <a:p>
            <a:pPr marL="457200" indent="-457200" algn="ctr">
              <a:buFontTx/>
              <a:buNone/>
            </a:pPr>
            <a:endParaRPr lang="en-GB" altLang="cs-CZ" sz="2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Tx/>
              <a:buNone/>
            </a:pP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patents give 10 years of protection, but they are applied for before clinical trials begin, so the </a:t>
            </a:r>
            <a:r>
              <a:rPr lang="en-GB" altLang="cs-CZ" sz="22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GB" altLang="cs-CZ" sz="2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 of a drug patent </a:t>
            </a:r>
            <a:r>
              <a:rPr lang="en-GB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be between 7 and 12 years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551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2DC660-7DF0-45B1-AF60-926BBBC6281D}"/>
              </a:ext>
            </a:extLst>
          </p:cNvPr>
          <p:cNvSpPr txBox="1">
            <a:spLocks noChangeArrowheads="1"/>
          </p:cNvSpPr>
          <p:nvPr/>
        </p:nvSpPr>
        <p:spPr>
          <a:xfrm>
            <a:off x="558800" y="184150"/>
            <a:ext cx="11074400" cy="5649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„GENERIC PRESCRIPTION“</a:t>
            </a: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(INN) on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formulary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+ dose,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Pharmacist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chose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apropriate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ready-mady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 GENERIC SUBSTITUTION“</a:t>
            </a:r>
          </a:p>
          <a:p>
            <a:pPr marL="324000" lvl="1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30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3B24D9-1150-44A1-84D4-B17D723E9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4600" y="493713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DCB832-ACB3-4AE7-B185-CFD8244DD5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11480800" cy="2405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agent,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2000" indent="0" algn="just">
              <a:buNone/>
            </a:pPr>
            <a:endParaRPr lang="cs-CZ" altLang="cs-CZ" sz="3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just">
              <a:buNone/>
            </a:pP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body,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desintegrates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solutes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compartments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altLang="cs-CZ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325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51470A7-9FAC-4BB3-83ED-7E8F5FF39C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11341100" cy="5068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SINGULA 	- single dose</a:t>
            </a:r>
          </a:p>
          <a:p>
            <a:pPr marL="72000" indent="0"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PRO DIE 	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  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h !!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CHRONICA	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- 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dose in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(long-term) </a:t>
            </a:r>
          </a:p>
          <a:p>
            <a:pPr marL="72000" indent="0"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B93151-4687-489E-AA44-29BC35450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4600" y="493713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995D2A-A6E0-41AD-B0E3-255C5F7B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412875"/>
            <a:ext cx="1871662" cy="1008063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7C02653-5C74-406C-8CC7-46AB2BB2B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06" y="1600200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cs-CZ" altLang="cs-CZ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cs-CZ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69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721C693-EEB7-4BA0-8D80-171B18DA9A6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10985500" cy="5068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CURATIVA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72000" indent="0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period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70A32-11A9-4361-8DF7-384FCD977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4600" y="493713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629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2A6CE18-0AB6-46FC-8E5A-E17566497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188913"/>
            <a:ext cx="91090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DOSE (</a:t>
            </a:r>
            <a:r>
              <a:rPr lang="cs-CZ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  <a:r>
              <a:rPr lang="cs-CZ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29144A3-5CED-4B2C-BE5B-E28ABCF9D67C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1341438"/>
            <a:ext cx="11674475" cy="5068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cause no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minimally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dose; dose,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any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 -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  ►MAXIMAL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-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►►DOSIS MAXIMA SINGULA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    ►►DOSIS MAXIMA PRO DIE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 –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harmfull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(RISK</a:t>
            </a:r>
            <a:r>
              <a:rPr lang="en-US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&gt;BENEFIT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LETHAL – cause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endParaRPr lang="en-US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673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cept">
            <a:extLst>
              <a:ext uri="{FF2B5EF4-FFF2-40B4-BE49-F238E27FC236}">
                <a16:creationId xmlns:a16="http://schemas.microsoft.com/office/drawing/2014/main" id="{177B2812-142E-4652-95BF-5407F210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-1"/>
            <a:ext cx="4646612" cy="6858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990494C-CDD9-47DA-9680-6B8CBB28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844" y="2998787"/>
            <a:ext cx="5791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Latin terminology in </a:t>
            </a:r>
            <a:r>
              <a:rPr lang="cs-CZ" alt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endParaRPr lang="cs-CZ" alt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47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304A7A-C293-4816-81F7-5D34AF9AE396}"/>
              </a:ext>
            </a:extLst>
          </p:cNvPr>
          <p:cNvSpPr txBox="1">
            <a:spLocks noChangeArrowheads="1"/>
          </p:cNvSpPr>
          <p:nvPr/>
        </p:nvSpPr>
        <p:spPr>
          <a:xfrm>
            <a:off x="1264444" y="101600"/>
            <a:ext cx="9072562" cy="3627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pharmacon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altLang="cs-CZ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poieo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officinal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74687CC6-F5D1-484B-9061-8DECCF71A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852738"/>
            <a:ext cx="27813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933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3F6158-75D4-491C-AE97-86DB3DF3489F}"/>
              </a:ext>
            </a:extLst>
          </p:cNvPr>
          <p:cNvSpPr txBox="1">
            <a:spLocks noChangeArrowheads="1"/>
          </p:cNvSpPr>
          <p:nvPr/>
        </p:nvSpPr>
        <p:spPr>
          <a:xfrm>
            <a:off x="1571625" y="190500"/>
            <a:ext cx="868680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cs-CZ" kern="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cs-CZ" altLang="cs-CZ" kern="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922D53-EDBB-4AF8-83C2-775E050B2DC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96975"/>
            <a:ext cx="11785600" cy="505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reference work for pharmaceutical drug specifications</a:t>
            </a:r>
          </a:p>
          <a:p>
            <a:pPr algn="ctr"/>
            <a:r>
              <a:rPr lang="en-US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by the authority of a government or a medical or pharmaceutical society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containing directions for the identification of samples and the preparation of compound medicines</a:t>
            </a:r>
          </a:p>
          <a:p>
            <a:pPr algn="ctr"/>
            <a:r>
              <a:rPr lang="en-US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assures quality, efficacy, safety, standards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8CDA0F-7F88-451C-AF40-8CDFEA81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354013"/>
            <a:ext cx="10823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Pharmacopoeias</a:t>
            </a:r>
            <a:r>
              <a:rPr lang="cs-CZ" altLang="cs-CZ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cs-CZ" altLang="cs-CZ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0"/>
              </a:spcBef>
            </a:pPr>
            <a:endParaRPr lang="cs-CZ" altLang="cs-CZ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Brazilian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British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Indian,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	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United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Ph.Eur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2" algn="ctr">
              <a:spcBef>
                <a:spcPct val="0"/>
              </a:spcBef>
              <a:buFontTx/>
              <a:buNone/>
            </a:pP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7th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cs-CZ" altLang="cs-CZ" sz="2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cs-CZ" altLang="cs-CZ" sz="2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sz="2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7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B6528F-BA52-430B-BB74-473A8F780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3700" y="231775"/>
            <a:ext cx="8686800" cy="838200"/>
          </a:xfrm>
        </p:spPr>
        <p:txBody>
          <a:bodyPr/>
          <a:lstStyle/>
          <a:p>
            <a:pPr algn="ctr" eaLnBrk="1" hangingPunct="1"/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b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631C0A-3ED3-45AB-9552-DC7443766D4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676400"/>
            <a:ext cx="8686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pharmacon</a:t>
            </a:r>
            <a:r>
              <a:rPr lang="cs-CZ" alt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“ + „logos“ / „</a:t>
            </a:r>
            <a:r>
              <a:rPr lang="cs-CZ" alt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logia</a:t>
            </a:r>
            <a:r>
              <a:rPr lang="cs-CZ" alt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endParaRPr lang="cs-CZ" alt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6A5DA-1536-4AA3-BB7D-9D4FF8B2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2713038"/>
            <a:ext cx="84963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discipline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dealing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INTERACTIONS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BETWEEN SUBSTANCES..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	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..AND THE LIVING ORGANISM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 	on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    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cellular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               organ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	      		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8BE396F-73C1-4B9E-BD37-543438AB78F4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692696"/>
            <a:ext cx="8686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National and regional pharmacopoeias</a:t>
            </a:r>
          </a:p>
          <a:p>
            <a:pPr marL="72000" indent="0" algn="ctr">
              <a:buNone/>
            </a:pPr>
            <a:endParaRPr lang="cs-CZ" altLang="cs-CZ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 Cover medicines used in the relevant country or region</a:t>
            </a:r>
          </a:p>
          <a:p>
            <a:pPr marL="72000" indent="0" algn="ctr"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Are legally binding "official" in the relevant country or region</a:t>
            </a:r>
          </a:p>
          <a:p>
            <a:pPr marL="72000" indent="0" algn="ctr"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Are prepared by a national or regional authority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293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355732-8712-422D-AF3B-A435AE9E815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549275"/>
            <a:ext cx="11341100" cy="569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endParaRPr lang="cs-CZ" altLang="cs-CZ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few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dates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history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cs-CZ" altLang="cs-CZ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dates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back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1874…</a:t>
            </a: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1948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First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World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Health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Assembly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established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	Expert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Committee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Unification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1950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WHA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approved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r>
              <a:rPr lang="cs-CZ" altLang="cs-CZ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Internationalis</a:t>
            </a:r>
            <a:endParaRPr lang="cs-CZ" altLang="cs-CZ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88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A0943C-C834-49EA-B0C6-0EB623A3D727}"/>
              </a:ext>
            </a:extLst>
          </p:cNvPr>
          <p:cNvSpPr txBox="1">
            <a:spLocks noChangeArrowheads="1"/>
          </p:cNvSpPr>
          <p:nvPr/>
        </p:nvSpPr>
        <p:spPr>
          <a:xfrm>
            <a:off x="178594" y="133350"/>
            <a:ext cx="11834812" cy="638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implementation: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“ready for use” by Member States</a:t>
            </a: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"The Ph.Int [… ] is intended to serve as source material for</a:t>
            </a: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	reference or adaptation by any WHO Member State wishing to establish pharmaceutical requirements. The pharmacopoeia, or any part of it, shall have legal status, whenever a national or regional authority expressly introduces it into appropriate legislation."</a:t>
            </a:r>
          </a:p>
          <a:p>
            <a:pPr algn="ctr">
              <a:buFontTx/>
              <a:buNone/>
            </a:pPr>
            <a:endParaRPr lang="cs-CZ" altLang="cs-CZ" i="1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World Health Assembly resolution WHA3.10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, WHO Handbook of Resolutions and Decisions, Vol. 1, 1977, p. 127]</a:t>
            </a:r>
            <a:endParaRPr lang="cs-CZ" altLang="cs-CZ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91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0DD16C-D471-4546-94B3-2B54ABB8F26D}"/>
              </a:ext>
            </a:extLst>
          </p:cNvPr>
          <p:cNvSpPr txBox="1">
            <a:spLocks noChangeArrowheads="1"/>
          </p:cNvSpPr>
          <p:nvPr/>
        </p:nvSpPr>
        <p:spPr>
          <a:xfrm>
            <a:off x="1625600" y="333375"/>
            <a:ext cx="8686800" cy="5915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altLang="cs-CZ" sz="36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Scope</a:t>
            </a:r>
            <a:r>
              <a:rPr lang="cs-CZ" altLang="cs-CZ" sz="36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6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cs-CZ" altLang="cs-CZ" sz="36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1975</a:t>
            </a:r>
          </a:p>
          <a:p>
            <a:pPr algn="ctr">
              <a:lnSpc>
                <a:spcPct val="140000"/>
              </a:lnSpc>
              <a:buFontTx/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Model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Lists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Essential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Medicines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Medicines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recommended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specifications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needed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by WHO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e.g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. to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treat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Malaria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TB, HIV/AIDS and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Medicines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children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461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99E037-DDFB-4D15-B126-6C76F824EF04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512762"/>
            <a:ext cx="10020300" cy="5832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A collection of monographs and requirements for: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Drug substances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Excipients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Finished dosage forms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General methods and requirements: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600" kern="0">
                <a:solidFill>
                  <a:srgbClr val="000000"/>
                </a:solidFill>
                <a:latin typeface="Calibri" panose="020F0502020204030204" pitchFamily="34" charset="0"/>
              </a:rPr>
              <a:t>	 dosage forms, </a:t>
            </a:r>
            <a:r>
              <a:rPr lang="cs-CZ" altLang="cs-CZ" sz="2600" i="1" kern="0">
                <a:solidFill>
                  <a:srgbClr val="000000"/>
                </a:solidFill>
                <a:latin typeface="Calibri" panose="020F0502020204030204" pitchFamily="34" charset="0"/>
              </a:rPr>
              <a:t>e.g. tablets, liquid preparation for oral use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	 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dissolution testing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Supplementary information, 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e.g. General guidelines for Chemical Reference Substances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Infrared reference spectra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054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B29E748-476C-4AB8-9B09-C4DF23F707DC}"/>
              </a:ext>
            </a:extLst>
          </p:cNvPr>
          <p:cNvSpPr txBox="1">
            <a:spLocks noChangeArrowheads="1"/>
          </p:cNvSpPr>
          <p:nvPr/>
        </p:nvSpPr>
        <p:spPr>
          <a:xfrm>
            <a:off x="635000" y="471487"/>
            <a:ext cx="10731500" cy="5915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Specifications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Description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Solubility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Storage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Labelling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Definition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polymorphism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</a:t>
            </a: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Identification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Assay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tests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sulphated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ash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optical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rotation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loss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drying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…)</a:t>
            </a:r>
          </a:p>
          <a:p>
            <a:pPr marL="72000" indent="0" algn="ctr">
              <a:lnSpc>
                <a:spcPct val="90000"/>
              </a:lnSpc>
              <a:buNone/>
            </a:pPr>
            <a:endParaRPr lang="cs-CZ" altLang="cs-CZ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lnSpc>
                <a:spcPct val="90000"/>
              </a:lnSpc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Related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297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E945-2A63-4FC5-8C71-8153A34DEBF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33375"/>
            <a:ext cx="11442700" cy="5915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Specifications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buNone/>
            </a:pPr>
            <a:endParaRPr lang="cs-CZ" altLang="cs-CZ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Precise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description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analytical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methods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Impurities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names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structures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origin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72000" indent="0" algn="ctr">
              <a:buNone/>
            </a:pP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Any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 on</a:t>
            </a:r>
          </a:p>
          <a:p>
            <a:pPr marL="72000" indent="0" algn="ctr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                                                   Performance testing 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e.g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cs-CZ" altLang="cs-CZ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dissolution</a:t>
            </a:r>
            <a:r>
              <a:rPr lang="cs-CZ" altLang="cs-CZ" kern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72000" indent="0" algn="ctr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Stability</a:t>
            </a:r>
          </a:p>
          <a:p>
            <a:pPr marL="72000" indent="0" algn="ctr">
              <a:buNone/>
            </a:pP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                                          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Validation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analytical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methods</a:t>
            </a: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769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14F590-0FAB-4F7F-AEF3-89FD59003177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384175"/>
            <a:ext cx="11187112" cy="5832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current: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4th Edition + 1st Supplement</a:t>
            </a:r>
          </a:p>
          <a:p>
            <a:pPr algn="ctr">
              <a:buFontTx/>
              <a:buNone/>
            </a:pP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→ Consolidated in : </a:t>
            </a: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2 Volumes </a:t>
            </a:r>
          </a:p>
          <a:p>
            <a:pPr algn="ctr">
              <a:buFontTx/>
              <a:buNone/>
            </a:pP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Vol. 1: 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pharmaceutical substances </a:t>
            </a:r>
            <a:r>
              <a:rPr lang="cs-CZ" altLang="cs-CZ" kern="0">
                <a:solidFill>
                  <a:srgbClr val="000000"/>
                </a:solidFill>
                <a:latin typeface="Calibri" panose="020F0502020204030204" pitchFamily="34" charset="0"/>
              </a:rPr>
              <a:t>(A-O)</a:t>
            </a:r>
          </a:p>
          <a:p>
            <a:pPr algn="ctr">
              <a:buFontTx/>
              <a:buNone/>
            </a:pPr>
            <a:r>
              <a:rPr lang="cs-CZ" altLang="cs-CZ" b="1" i="1" kern="0">
                <a:solidFill>
                  <a:srgbClr val="000000"/>
                </a:solidFill>
                <a:latin typeface="Calibri" panose="020F0502020204030204" pitchFamily="34" charset="0"/>
              </a:rPr>
              <a:t>Vol. 2: 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pharmaceutical substances (P-X)</a:t>
            </a: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	+ dosage forms + radiopharmaceuticals</a:t>
            </a:r>
          </a:p>
          <a:p>
            <a:pPr algn="ctr">
              <a:buFontTx/>
              <a:buNone/>
            </a:pP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	+ methods of analysis + reagents</a:t>
            </a:r>
          </a:p>
          <a:p>
            <a:pPr algn="ctr">
              <a:buFontTx/>
              <a:buNone/>
            </a:pPr>
            <a:endParaRPr lang="cs-CZ" altLang="cs-CZ" b="1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cs-CZ" altLang="cs-CZ" b="1" kern="0">
                <a:solidFill>
                  <a:srgbClr val="000000"/>
                </a:solidFill>
                <a:latin typeface="Calibri" panose="020F0502020204030204" pitchFamily="34" charset="0"/>
              </a:rPr>
              <a:t>1st Supplement - </a:t>
            </a:r>
            <a:r>
              <a:rPr lang="cs-CZ" altLang="cs-CZ" i="1" kern="0">
                <a:solidFill>
                  <a:srgbClr val="000000"/>
                </a:solidFill>
                <a:latin typeface="Calibri" panose="020F0502020204030204" pitchFamily="34" charset="0"/>
              </a:rPr>
              <a:t>new requirements and revisions</a:t>
            </a:r>
            <a:endParaRPr lang="cs-CZ" altLang="cs-CZ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225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262F76-5769-4EFB-81A3-032A2D1536F7}"/>
              </a:ext>
            </a:extLst>
          </p:cNvPr>
          <p:cNvSpPr txBox="1">
            <a:spLocks noChangeArrowheads="1"/>
          </p:cNvSpPr>
          <p:nvPr/>
        </p:nvSpPr>
        <p:spPr>
          <a:xfrm>
            <a:off x="2628900" y="450850"/>
            <a:ext cx="868680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36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</a:t>
            </a:r>
            <a:r>
              <a:rPr lang="en-US" altLang="cs-CZ" sz="36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altLang="cs-CZ" sz="36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BOHEMICA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B92804-25EB-4EB5-BBDB-A41867DDF978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676400"/>
            <a:ext cx="8675688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volumes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CD, 2017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7th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Eur.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Pharmacopoieia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altLang="cs-CZ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Issued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Czech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Ministry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cs-CZ" altLang="cs-CZ" sz="240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cs-CZ" altLang="cs-CZ" sz="220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9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E98719-677B-4676-9F47-F68C7D76B44E}"/>
              </a:ext>
            </a:extLst>
          </p:cNvPr>
          <p:cNvSpPr txBox="1">
            <a:spLocks noChangeArrowheads="1"/>
          </p:cNvSpPr>
          <p:nvPr/>
        </p:nvSpPr>
        <p:spPr>
          <a:xfrm>
            <a:off x="1308100" y="665163"/>
            <a:ext cx="9144000" cy="6192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1  General </a:t>
            </a: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cs-CZ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2 </a:t>
            </a: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A-N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endParaRPr 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defRPr/>
            </a:pP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3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N-Z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i="1" kern="0" dirty="0">
                <a:latin typeface="Calibri" panose="020F0502020204030204" pitchFamily="34" charset="0"/>
                <a:cs typeface="Calibri" panose="020F0502020204030204" pitchFamily="34" charset="0"/>
              </a:rPr>
              <a:t> part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cs-CZ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(I-XII)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0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F0CE67-8A9B-4F50-9088-7640B4E436F3}"/>
              </a:ext>
            </a:extLst>
          </p:cNvPr>
          <p:cNvSpPr txBox="1">
            <a:spLocks noChangeArrowheads="1"/>
          </p:cNvSpPr>
          <p:nvPr/>
        </p:nvSpPr>
        <p:spPr>
          <a:xfrm>
            <a:off x="787400" y="696913"/>
            <a:ext cx="9461500" cy="41148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en-US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</a:t>
            </a:r>
            <a:r>
              <a:rPr lang="cs-CZ" altLang="cs-CZ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eutics</a:t>
            </a:r>
            <a:endParaRPr lang="sk-SK" altLang="cs-CZ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endParaRPr lang="en-US" alt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sk-SK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cs-CZ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general area of study concerned with the formulation, manufacture, stability, and effectiveness of pharmaceutical dosage forms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2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64B704-71BE-4635-8F8B-F8AC26F5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175" y="369887"/>
            <a:ext cx="4452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258E9-6CD2-4845-8DBD-591EFEC2659C}"/>
              </a:ext>
            </a:extLst>
          </p:cNvPr>
          <p:cNvSpPr txBox="1">
            <a:spLocks noChangeArrowheads="1"/>
          </p:cNvSpPr>
          <p:nvPr/>
        </p:nvSpPr>
        <p:spPr>
          <a:xfrm>
            <a:off x="250824" y="1916113"/>
            <a:ext cx="1164907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we can not find there !</a:t>
            </a:r>
            <a:endParaRPr lang="cs-CZ" altLang="cs-CZ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pharmacological properties of drugs, their pharmacodynamics, </a:t>
            </a:r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</a:p>
          <a:p>
            <a:pPr lvl="1" algn="ctr"/>
            <a:endParaRPr lang="en-US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altLang="cs-CZ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en-US" altLang="cs-CZ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cations, contra-indications</a:t>
            </a:r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altLang="cs-CZ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oxic</a:t>
            </a:r>
            <a:r>
              <a:rPr lang="en-US" altLang="cs-CZ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effects</a:t>
            </a:r>
            <a:endParaRPr lang="cs-CZ" altLang="cs-CZ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73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AEA7FF-2F80-4ACF-B2AA-8B7AA9AB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68287"/>
            <a:ext cx="648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Drug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dosology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paediatrics</a:t>
            </a:r>
            <a:endParaRPr lang="cs-CZ" altLang="cs-CZ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2921A9E-7569-4724-AB7B-66757407986F}"/>
              </a:ext>
            </a:extLst>
          </p:cNvPr>
          <p:cNvSpPr txBox="1">
            <a:spLocks noChangeArrowheads="1"/>
          </p:cNvSpPr>
          <p:nvPr/>
        </p:nvSpPr>
        <p:spPr>
          <a:xfrm>
            <a:off x="2185988" y="1387475"/>
            <a:ext cx="8374062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Doses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divided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into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3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age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groups</a:t>
            </a: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0-1 		1-6 		6-15</a:t>
            </a:r>
          </a:p>
          <a:p>
            <a:pPr>
              <a:lnSpc>
                <a:spcPct val="80000"/>
              </a:lnSpc>
            </a:pP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u="sng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Calculation</a:t>
            </a:r>
            <a:r>
              <a:rPr lang="cs-CZ" altLang="cs-CZ" sz="20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u="sng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according</a:t>
            </a:r>
            <a:r>
              <a:rPr lang="cs-CZ" altLang="cs-CZ" sz="20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cs-CZ" altLang="cs-CZ" sz="2000" b="1" u="sng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altLang="cs-CZ" sz="20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 body </a:t>
            </a:r>
            <a:r>
              <a:rPr lang="cs-CZ" altLang="cs-CZ" sz="2000" b="1" u="sng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surface</a:t>
            </a:r>
            <a:endParaRPr lang="cs-CZ" altLang="cs-CZ" sz="2000" b="1" u="sng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endParaRPr lang="cs-CZ" altLang="cs-CZ" sz="2000" b="1" u="sng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		</a:t>
            </a: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body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surface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cs-CZ" altLang="cs-CZ" sz="1200" b="1" kern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Dose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children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= --------------------------   x 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adult dose</a:t>
            </a: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1,73</a:t>
            </a:r>
          </a:p>
          <a:p>
            <a:pPr>
              <a:lnSpc>
                <a:spcPct val="80000"/>
              </a:lnSpc>
            </a:pPr>
            <a:endParaRPr lang="cs-CZ" altLang="cs-CZ" sz="20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</a:t>
            </a:r>
            <a:r>
              <a:rPr lang="cs-CZ" altLang="cs-CZ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						                     7 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age 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cs-CZ" sz="20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) + 45</a:t>
            </a:r>
          </a:p>
          <a:p>
            <a:pPr>
              <a:lnSpc>
                <a:spcPct val="80000"/>
              </a:lnSpc>
            </a:pP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Bod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surface [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cs-CZ" altLang="cs-CZ" sz="2000" b="1" kern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=    --------------------------------------</a:t>
            </a:r>
          </a:p>
          <a:p>
            <a:pPr>
              <a:lnSpc>
                <a:spcPct val="80000"/>
              </a:lnSpc>
            </a:pPr>
            <a:r>
              <a:rPr lang="cs-CZ" altLang="cs-CZ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       				    100</a:t>
            </a:r>
          </a:p>
          <a:p>
            <a:pPr>
              <a:lnSpc>
                <a:spcPct val="80000"/>
              </a:lnSpc>
            </a:pPr>
            <a:endParaRPr lang="cs-CZ" altLang="cs-CZ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21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0009">
            <a:extLst>
              <a:ext uri="{FF2B5EF4-FFF2-40B4-BE49-F238E27FC236}">
                <a16:creationId xmlns:a16="http://schemas.microsoft.com/office/drawing/2014/main" id="{AB85177F-569D-4DCF-96AC-1A6C6C68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35890"/>
          <a:stretch>
            <a:fillRect/>
          </a:stretch>
        </p:blipFill>
        <p:spPr bwMode="auto">
          <a:xfrm>
            <a:off x="2032000" y="850899"/>
            <a:ext cx="8470900" cy="4898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048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D38EBE-CB8C-4899-8EEA-F8D7F3464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Doses for children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1E5F6-6F48-4F6E-A42F-ECD4B0694287}"/>
              </a:ext>
            </a:extLst>
          </p:cNvPr>
          <p:cNvSpPr txBox="1">
            <a:spLocks noChangeArrowheads="1"/>
          </p:cNvSpPr>
          <p:nvPr/>
        </p:nvSpPr>
        <p:spPr>
          <a:xfrm>
            <a:off x="203200" y="762000"/>
            <a:ext cx="11087100" cy="59436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cs-CZ" kern="0" dirty="0">
                <a:solidFill>
                  <a:srgbClr val="000000"/>
                </a:solidFill>
              </a:rPr>
              <a:t>Interpolation</a:t>
            </a:r>
            <a:endParaRPr lang="cs-CZ" altLang="cs-CZ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cs-CZ" kern="0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cs-CZ" altLang="cs-CZ" kern="0" dirty="0">
                <a:solidFill>
                  <a:srgbClr val="000000"/>
                </a:solidFill>
              </a:rPr>
              <a:t> </a:t>
            </a:r>
            <a:r>
              <a:rPr lang="en-US" altLang="cs-CZ" kern="0" dirty="0">
                <a:solidFill>
                  <a:srgbClr val="000000"/>
                </a:solidFill>
              </a:rPr>
              <a:t>               d</a:t>
            </a:r>
            <a:r>
              <a:rPr lang="en-US" altLang="cs-CZ" kern="0" baseline="-25000" dirty="0">
                <a:solidFill>
                  <a:srgbClr val="000000"/>
                </a:solidFill>
              </a:rPr>
              <a:t>2</a:t>
            </a:r>
            <a:r>
              <a:rPr lang="en-US" altLang="cs-CZ" kern="0" dirty="0">
                <a:solidFill>
                  <a:srgbClr val="000000"/>
                </a:solidFill>
              </a:rPr>
              <a:t> - d</a:t>
            </a:r>
            <a:r>
              <a:rPr lang="en-US" altLang="cs-CZ" kern="0" baseline="-25000" dirty="0">
                <a:solidFill>
                  <a:srgbClr val="000000"/>
                </a:solidFill>
              </a:rPr>
              <a:t>1</a:t>
            </a:r>
            <a:r>
              <a:rPr lang="en-US" altLang="cs-CZ" kern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en-US" altLang="cs-CZ" kern="0" dirty="0">
                <a:solidFill>
                  <a:srgbClr val="000000"/>
                </a:solidFill>
              </a:rPr>
              <a:t>d = d</a:t>
            </a:r>
            <a:r>
              <a:rPr lang="en-US" altLang="cs-CZ" kern="0" baseline="-25000" dirty="0">
                <a:solidFill>
                  <a:srgbClr val="000000"/>
                </a:solidFill>
              </a:rPr>
              <a:t>1</a:t>
            </a:r>
            <a:r>
              <a:rPr lang="en-US" altLang="cs-CZ" kern="0" dirty="0">
                <a:solidFill>
                  <a:srgbClr val="000000"/>
                </a:solidFill>
              </a:rPr>
              <a:t> + -----------. </a:t>
            </a:r>
            <a:r>
              <a:rPr lang="en-US" altLang="cs-CZ" kern="0" dirty="0" err="1">
                <a:solidFill>
                  <a:srgbClr val="000000"/>
                </a:solidFill>
              </a:rPr>
              <a:t>n</a:t>
            </a:r>
            <a:r>
              <a:rPr lang="en-US" altLang="cs-CZ" kern="0" baseline="-25000" dirty="0" err="1">
                <a:solidFill>
                  <a:srgbClr val="000000"/>
                </a:solidFill>
              </a:rPr>
              <a:t>d</a:t>
            </a:r>
            <a:r>
              <a:rPr lang="en-US" altLang="cs-CZ" kern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en-US" altLang="cs-CZ" kern="0" dirty="0">
                <a:solidFill>
                  <a:srgbClr val="000000"/>
                </a:solidFill>
              </a:rPr>
              <a:t>                   n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endParaRPr lang="en-US" altLang="cs-CZ" sz="2000" kern="0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en-US" altLang="cs-CZ" sz="2000" kern="0" dirty="0">
                <a:solidFill>
                  <a:srgbClr val="000000"/>
                </a:solidFill>
              </a:rPr>
              <a:t>d…..recommended dose </a:t>
            </a:r>
            <a:r>
              <a:rPr lang="en-US" altLang="cs-CZ" sz="2000" kern="0" dirty="0" err="1">
                <a:solidFill>
                  <a:srgbClr val="000000"/>
                </a:solidFill>
              </a:rPr>
              <a:t>fo</a:t>
            </a:r>
            <a:r>
              <a:rPr lang="cs-CZ" altLang="cs-CZ" sz="2000" kern="0" dirty="0">
                <a:solidFill>
                  <a:srgbClr val="000000"/>
                </a:solidFill>
              </a:rPr>
              <a:t>r</a:t>
            </a:r>
            <a:r>
              <a:rPr lang="en-US" altLang="cs-CZ" sz="2000" kern="0" dirty="0">
                <a:solidFill>
                  <a:srgbClr val="000000"/>
                </a:solidFill>
              </a:rPr>
              <a:t> the give</a:t>
            </a:r>
            <a:r>
              <a:rPr lang="cs-CZ" altLang="cs-CZ" sz="2000" kern="0" dirty="0">
                <a:solidFill>
                  <a:srgbClr val="000000"/>
                </a:solidFill>
              </a:rPr>
              <a:t>n</a:t>
            </a:r>
            <a:r>
              <a:rPr lang="en-US" altLang="cs-CZ" sz="2000" kern="0" dirty="0">
                <a:solidFill>
                  <a:srgbClr val="000000"/>
                </a:solidFill>
              </a:rPr>
              <a:t> age</a:t>
            </a:r>
          </a:p>
          <a:p>
            <a:pPr>
              <a:buFontTx/>
              <a:buNone/>
              <a:defRPr/>
            </a:pPr>
            <a:endParaRPr lang="en-US" altLang="cs-CZ" sz="2000" kern="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cs-CZ" sz="2000" kern="0" dirty="0">
                <a:solidFill>
                  <a:srgbClr val="000000"/>
                </a:solidFill>
              </a:rPr>
              <a:t>d</a:t>
            </a:r>
            <a:r>
              <a:rPr lang="en-US" altLang="cs-CZ" sz="2000" kern="0" baseline="-25000" dirty="0">
                <a:solidFill>
                  <a:srgbClr val="000000"/>
                </a:solidFill>
              </a:rPr>
              <a:t>1</a:t>
            </a:r>
            <a:r>
              <a:rPr lang="en-US" altLang="cs-CZ" sz="2000" kern="0" dirty="0">
                <a:solidFill>
                  <a:srgbClr val="000000"/>
                </a:solidFill>
              </a:rPr>
              <a:t>.…recommended dose for lower limit of the age interval</a:t>
            </a:r>
          </a:p>
          <a:p>
            <a:pPr>
              <a:buFontTx/>
              <a:buNone/>
              <a:defRPr/>
            </a:pPr>
            <a:endParaRPr lang="en-US" altLang="cs-CZ" sz="2000" kern="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cs-CZ" sz="2000" kern="0" dirty="0">
                <a:solidFill>
                  <a:srgbClr val="000000"/>
                </a:solidFill>
              </a:rPr>
              <a:t>d</a:t>
            </a:r>
            <a:r>
              <a:rPr lang="en-US" altLang="cs-CZ" sz="2000" kern="0" baseline="-25000" dirty="0">
                <a:solidFill>
                  <a:srgbClr val="000000"/>
                </a:solidFill>
              </a:rPr>
              <a:t>2 </a:t>
            </a:r>
            <a:r>
              <a:rPr lang="en-US" altLang="cs-CZ" sz="2000" kern="0" dirty="0">
                <a:solidFill>
                  <a:srgbClr val="000000"/>
                </a:solidFill>
              </a:rPr>
              <a:t>… recommended dose for </a:t>
            </a:r>
            <a:r>
              <a:rPr lang="cs-CZ" altLang="cs-CZ" sz="2000" kern="0" dirty="0" err="1">
                <a:solidFill>
                  <a:srgbClr val="000000"/>
                </a:solidFill>
              </a:rPr>
              <a:t>upper</a:t>
            </a:r>
            <a:r>
              <a:rPr lang="cs-CZ" altLang="cs-CZ" sz="2000" kern="0" dirty="0">
                <a:solidFill>
                  <a:srgbClr val="000000"/>
                </a:solidFill>
              </a:rPr>
              <a:t> </a:t>
            </a:r>
            <a:r>
              <a:rPr lang="en-US" altLang="cs-CZ" sz="2000" kern="0" dirty="0">
                <a:solidFill>
                  <a:srgbClr val="000000"/>
                </a:solidFill>
              </a:rPr>
              <a:t>limit of the age interval</a:t>
            </a:r>
          </a:p>
          <a:p>
            <a:pPr>
              <a:buFontTx/>
              <a:buNone/>
              <a:defRPr/>
            </a:pPr>
            <a:endParaRPr lang="en-US" altLang="cs-CZ" sz="2000" kern="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cs-CZ" sz="2000" kern="0" dirty="0">
                <a:solidFill>
                  <a:srgbClr val="000000"/>
                </a:solidFill>
              </a:rPr>
              <a:t>n…..number of year intervals within the range of age</a:t>
            </a:r>
          </a:p>
          <a:p>
            <a:pPr>
              <a:buFontTx/>
              <a:buNone/>
              <a:defRPr/>
            </a:pPr>
            <a:endParaRPr lang="en-US" altLang="cs-CZ" sz="2000" kern="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cs-CZ" sz="2000" kern="0" dirty="0" err="1">
                <a:solidFill>
                  <a:srgbClr val="000000"/>
                </a:solidFill>
              </a:rPr>
              <a:t>n</a:t>
            </a:r>
            <a:r>
              <a:rPr lang="en-US" altLang="cs-CZ" sz="2000" kern="0" baseline="-25000" dirty="0" err="1">
                <a:solidFill>
                  <a:srgbClr val="000000"/>
                </a:solidFill>
              </a:rPr>
              <a:t>d</a:t>
            </a:r>
            <a:r>
              <a:rPr lang="en-US" altLang="cs-CZ" sz="2000" kern="0" dirty="0">
                <a:solidFill>
                  <a:srgbClr val="000000"/>
                </a:solidFill>
              </a:rPr>
              <a:t>….number of year intervals from the beginning of range of age to the age of the given child</a:t>
            </a:r>
            <a:endParaRPr lang="en-US" altLang="cs-CZ" sz="2000" kern="0" baseline="-2500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en-US" altLang="cs-CZ" sz="2000" kern="0" baseline="-2500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cs-CZ" sz="2000" kern="0" baseline="-25000" dirty="0">
                <a:solidFill>
                  <a:srgbClr val="000000"/>
                </a:solidFill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277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4">
            <a:extLst>
              <a:ext uri="{FF2B5EF4-FFF2-40B4-BE49-F238E27FC236}">
                <a16:creationId xmlns:a16="http://schemas.microsoft.com/office/drawing/2014/main" id="{01B51EDA-123B-4816-A606-B6C7685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28123"/>
            <a:ext cx="115316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DTS of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substance X 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old child, 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dose interval from 6 to 15 years of age is 0,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-1,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g.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lang="en-US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d2 - d1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 d1 + -----------. </a:t>
            </a:r>
            <a:r>
              <a:rPr lang="en-US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 = 0,7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 = 1,5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9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1,5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-----------.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= 0,7 + 0,088*4 = </a:t>
            </a:r>
            <a:r>
              <a:rPr lang="cs-CZ" altLang="cs-CZ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1,05 g</a:t>
            </a: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2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306FB32-009A-4F92-8749-A780C0D5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04813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E1BFB2-8A1D-46E7-BAEF-AB889DB4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798512"/>
            <a:ext cx="80645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cs-CZ" altLang="cs-CZ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„substance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suppopsed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symptomes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disseases</a:t>
            </a:r>
            <a:endParaRPr lang="cs-CZ" altLang="cs-CZ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9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44B5F0-7BDB-4123-9EF6-EF38DD60F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325" y="285750"/>
            <a:ext cx="8686800" cy="838200"/>
          </a:xfrm>
        </p:spPr>
        <p:txBody>
          <a:bodyPr/>
          <a:lstStyle/>
          <a:p>
            <a:pPr algn="ctr" eaLnBrk="1" hangingPunct="1"/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Pharmacon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/um – 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cs-CZ" alt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1B6FEFA-8567-4658-9B2B-1D3DBE79DD0C}"/>
              </a:ext>
            </a:extLst>
          </p:cNvPr>
          <p:cNvSpPr txBox="1">
            <a:spLocks noChangeArrowheads="1"/>
          </p:cNvSpPr>
          <p:nvPr/>
        </p:nvSpPr>
        <p:spPr>
          <a:xfrm>
            <a:off x="977900" y="1123950"/>
            <a:ext cx="8686800" cy="505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80000"/>
              </a:lnSpc>
              <a:buNone/>
            </a:pPr>
            <a:endParaRPr lang="cs-CZ" altLang="cs-CZ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80000"/>
              </a:lnSpc>
              <a:buNone/>
            </a:pP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WHO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80000"/>
              </a:lnSpc>
              <a:buNone/>
            </a:pP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„Any substance (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(food,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oxygen),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evokes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 body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72000" indent="0" algn="ctr">
              <a:lnSpc>
                <a:spcPct val="80000"/>
              </a:lnSpc>
              <a:buNone/>
            </a:pP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Ph.Eur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:	         </a:t>
            </a:r>
          </a:p>
          <a:p>
            <a:pPr marL="72000" indent="0" algn="ctr">
              <a:lnSpc>
                <a:spcPct val="80000"/>
              </a:lnSpc>
              <a:buNone/>
            </a:pP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mixtures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mitigation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diagnose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modulation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24000" lvl="1" indent="0" algn="ctr">
              <a:lnSpc>
                <a:spcPct val="80000"/>
              </a:lnSpc>
              <a:spcBef>
                <a:spcPct val="10000"/>
              </a:spcBef>
              <a:buNone/>
            </a:pP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Pharmacopoea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. Eur. 6th Ed.)</a:t>
            </a:r>
          </a:p>
          <a:p>
            <a:pPr marL="324000" lvl="1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Pharmacopoea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Bohemica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 2009 (</a:t>
            </a:r>
            <a:r>
              <a:rPr lang="cs-CZ" altLang="cs-CZ" sz="2400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cs-CZ" altLang="cs-CZ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. B. 2009)</a:t>
            </a:r>
          </a:p>
          <a:p>
            <a:pPr marL="72000" indent="0" algn="ctr">
              <a:lnSpc>
                <a:spcPct val="80000"/>
              </a:lnSpc>
              <a:buNone/>
            </a:pP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20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83D74257-332B-4B69-BAC9-219C190A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803" y="167846"/>
            <a:ext cx="577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synthesis of several biomedical sciences….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B3D0A36-D4D6-449A-8B16-2E546B4065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4586" y="1535113"/>
            <a:ext cx="7011988" cy="4064000"/>
            <a:chOff x="432" y="626"/>
            <a:chExt cx="4898" cy="2839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FC60EFA-AAD6-4D47-AE0B-E159E878A9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4" y="912"/>
              <a:ext cx="2592" cy="2448"/>
            </a:xfrm>
            <a:prstGeom prst="ellipse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A6D614EF-7443-4246-ACDE-426461094D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418839">
              <a:off x="432" y="864"/>
              <a:ext cx="3024" cy="86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642FAAF-01F5-4D9A-8B0E-7FE5E9E43D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2157854">
              <a:off x="480" y="2352"/>
              <a:ext cx="3024" cy="86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87C790B-4CB3-422C-932C-912270A9A3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181161" flipH="1">
              <a:off x="2252" y="868"/>
              <a:ext cx="3072" cy="8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80E0A53-18A3-4170-A286-3AD52D4604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57854" flipH="1">
              <a:off x="2256" y="2352"/>
              <a:ext cx="307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47FCBF9C-BA71-49B8-8CC9-A57FCFEF04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287549">
              <a:off x="890" y="752"/>
              <a:ext cx="116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Helvetica" panose="020B0604020202020204" pitchFamily="34" charset="0"/>
                </a:rPr>
                <a:t>Physiology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729481A7-FDA2-4C22-A504-1A80A04EB7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2412567">
              <a:off x="3690" y="626"/>
              <a:ext cx="134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Helvetica" panose="020B0604020202020204" pitchFamily="34" charset="0"/>
                </a:rPr>
                <a:t>Biochemistry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9D88BFF7-4212-4C28-9985-E08344BD3D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2132490">
              <a:off x="863" y="3086"/>
              <a:ext cx="108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Helvetica" panose="020B0604020202020204" pitchFamily="34" charset="0"/>
                </a:rPr>
                <a:t>Chemistry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EE45FC10-0F46-4196-A531-D556589E13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201385">
              <a:off x="3966" y="3146"/>
              <a:ext cx="98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Helvetica" panose="020B0604020202020204" pitchFamily="34" charset="0"/>
                </a:rPr>
                <a:t>Medicine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8B8F33FF-D142-44B4-BF72-7C24CD1DE2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20" y="1872"/>
              <a:ext cx="2169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3600">
                  <a:latin typeface="Helvetica" panose="020B0604020202020204" pitchFamily="34" charset="0"/>
                </a:rPr>
                <a:t>Pharmacology</a:t>
              </a:r>
            </a:p>
          </p:txBody>
        </p:sp>
      </p:grpSp>
      <p:sp>
        <p:nvSpPr>
          <p:cNvPr id="14" name="Text Box 15">
            <a:extLst>
              <a:ext uri="{FF2B5EF4-FFF2-40B4-BE49-F238E27FC236}">
                <a16:creationId xmlns:a16="http://schemas.microsoft.com/office/drawing/2014/main" id="{AF3AFA3B-04F2-4B59-8614-B434F4F3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6270716"/>
            <a:ext cx="3783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…but unique in its own 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._Introduction_2020[2020052212184630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08180881-48BA-48A3-9006-21D60CCE1B3E}" vid="{50DF6372-80B9-43E5-89D5-C860B8D420C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B7BF8839CF74A92228D93B258CAA1" ma:contentTypeVersion="13" ma:contentTypeDescription="Vytvoří nový dokument" ma:contentTypeScope="" ma:versionID="db294155f9791e22d06385f5e91e6324">
  <xsd:schema xmlns:xsd="http://www.w3.org/2001/XMLSchema" xmlns:xs="http://www.w3.org/2001/XMLSchema" xmlns:p="http://schemas.microsoft.com/office/2006/metadata/properties" xmlns:ns3="efac5f05-cf7a-4b5b-9fc8-c24aef98d1cf" xmlns:ns4="6c671791-080d-472c-ab81-ce54b3d5a454" targetNamespace="http://schemas.microsoft.com/office/2006/metadata/properties" ma:root="true" ma:fieldsID="4bb3461a335de0bd6d439d4830b88a13" ns3:_="" ns4:_="">
    <xsd:import namespace="efac5f05-cf7a-4b5b-9fc8-c24aef98d1cf"/>
    <xsd:import namespace="6c671791-080d-472c-ab81-ce54b3d5a4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5f05-cf7a-4b5b-9fc8-c24aef98d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71791-080d-472c-ab81-ce54b3d5a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034D9-E3B2-4E43-A8D8-BB0C186E2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c5f05-cf7a-4b5b-9fc8-c24aef98d1cf"/>
    <ds:schemaRef ds:uri="6c671791-080d-472c-ab81-ce54b3d5a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C9EA66-38BD-4EC4-B1AE-4CF4E7480922}">
  <ds:schemaRefs>
    <ds:schemaRef ds:uri="http://www.w3.org/XML/1998/namespace"/>
    <ds:schemaRef ds:uri="6c671791-080d-472c-ab81-ce54b3d5a454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fac5f05-cf7a-4b5b-9fc8-c24aef98d1c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0BA9D2-6DDA-4A53-9C44-169998EDC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</Template>
  <TotalTime>1568</TotalTime>
  <Words>3028</Words>
  <Application>Microsoft Office PowerPoint</Application>
  <PresentationFormat>Širokoúhlá obrazovka</PresentationFormat>
  <Paragraphs>537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Calibri</vt:lpstr>
      <vt:lpstr>Helvetica</vt:lpstr>
      <vt:lpstr>Tahoma</vt:lpstr>
      <vt:lpstr>Wingdings</vt:lpstr>
      <vt:lpstr>Prezentace_MU_CZ</vt:lpstr>
      <vt:lpstr>Prezentace aplikace PowerPoint</vt:lpstr>
      <vt:lpstr>Literature   </vt:lpstr>
      <vt:lpstr>Prezentace aplikace PowerPoint</vt:lpstr>
      <vt:lpstr>Literature   </vt:lpstr>
      <vt:lpstr>Pharmacology, definition, aims </vt:lpstr>
      <vt:lpstr>Prezentace aplikace PowerPoint</vt:lpstr>
      <vt:lpstr>Prezentace aplikace PowerPoint</vt:lpstr>
      <vt:lpstr>Pharmacon/um –  drug</vt:lpstr>
      <vt:lpstr>Prezentace aplikace PowerPoint</vt:lpstr>
      <vt:lpstr>Prezentace aplikace PowerPoint</vt:lpstr>
      <vt:lpstr>Prezentace aplikace PowerPoint</vt:lpstr>
      <vt:lpstr>Basic Pharmacology </vt:lpstr>
      <vt:lpstr>Prezentace aplikace PowerPoint</vt:lpstr>
      <vt:lpstr>Prezentace aplikace PowerPoint</vt:lpstr>
      <vt:lpstr>Prezentace aplikace PowerPoint</vt:lpstr>
      <vt:lpstr>Prezentace aplikace PowerPoint</vt:lpstr>
      <vt:lpstr>Branches of Pharmacology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Biological experiment</vt:lpstr>
      <vt:lpstr>Biological experiment</vt:lpstr>
      <vt:lpstr>Biological experiment</vt:lpstr>
      <vt:lpstr>Experimental animal</vt:lpstr>
      <vt:lpstr>Experimental animal</vt:lpstr>
      <vt:lpstr>Experimental animal</vt:lpstr>
      <vt:lpstr>Experimental animal</vt:lpstr>
      <vt:lpstr>Project – experiment - protocol</vt:lpstr>
      <vt:lpstr>Experimental design</vt:lpstr>
      <vt:lpstr>Protocol of the experiment in pharmacology</vt:lpstr>
      <vt:lpstr>Laws</vt:lpstr>
      <vt:lpstr>Laws</vt:lpstr>
      <vt:lpstr>Drug names</vt:lpstr>
      <vt:lpstr>Drug names</vt:lpstr>
      <vt:lpstr>Prezentace aplikace PowerPoint</vt:lpstr>
      <vt:lpstr>Prezentace aplikace PowerPoint</vt:lpstr>
      <vt:lpstr>Prezentace aplikace PowerPoint</vt:lpstr>
      <vt:lpstr>DOSE </vt:lpstr>
      <vt:lpstr>DOSE </vt:lpstr>
      <vt:lpstr>DOSE </vt:lpstr>
      <vt:lpstr>DOSE (from effect point of view)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Doses for children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Říhová</dc:creator>
  <cp:lastModifiedBy>Leoš Landa</cp:lastModifiedBy>
  <cp:revision>95</cp:revision>
  <cp:lastPrinted>1601-01-01T00:00:00Z</cp:lastPrinted>
  <dcterms:created xsi:type="dcterms:W3CDTF">2019-02-20T11:20:12Z</dcterms:created>
  <dcterms:modified xsi:type="dcterms:W3CDTF">2020-05-22T10:19:24Z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0x010100011B7BF8839CF74A92228D93B258CAA1</vt:lpwstr>
  </property>
</Properties>
</file>