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6"/>
  </p:notesMasterIdLst>
  <p:handoutMasterIdLst>
    <p:handoutMasterId r:id="rId57"/>
  </p:handoutMasterIdLst>
  <p:sldIdLst>
    <p:sldId id="25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7" r:id="rId37"/>
    <p:sldId id="341" r:id="rId38"/>
    <p:sldId id="342" r:id="rId39"/>
    <p:sldId id="343" r:id="rId40"/>
    <p:sldId id="344" r:id="rId41"/>
    <p:sldId id="345" r:id="rId42"/>
    <p:sldId id="346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</p:sldIdLst>
  <p:sldSz cx="12192000" cy="6858000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F01928"/>
    <a:srgbClr val="0000DC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2632" autoAdjust="0"/>
  </p:normalViewPr>
  <p:slideViewPr>
    <p:cSldViewPr snapToGrid="0">
      <p:cViewPr varScale="1">
        <p:scale>
          <a:sx n="92" d="100"/>
          <a:sy n="92" d="100"/>
        </p:scale>
        <p:origin x="108" y="7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102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421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1" y="2019300"/>
            <a:ext cx="4106255" cy="2833315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FDD1-69D3-4FA6-880F-B8B7C87CE3C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1080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9024-0D85-41F4-B644-89B1828675A7}" type="datetimeFigureOut">
              <a:rPr lang="fr-FR"/>
              <a:pPr>
                <a:defRPr/>
              </a:pPr>
              <a:t>22/05/2020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4967-2A68-449A-9805-0B774A6E66D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100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503B-F5DD-425D-86DF-186F4E71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33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7DF0EF-B6BA-4375-BC10-3997B16F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48D-C406-4291-B47D-3DAC1538B80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4B16FC-5B06-4DD2-A0E6-7097F874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FC5C-2BBC-418E-8AA7-A3096FF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A6C5-7727-4EBE-91EA-48DDB9EE8A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78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BE8E8A-6D98-4444-ACEF-4548E897D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Pharmacology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8943A-8E3B-481C-B0FE-26D47FCD8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B44BBF-3634-4030-A036-3B64F1B751AD}"/>
              </a:ext>
            </a:extLst>
          </p:cNvPr>
          <p:cNvSpPr txBox="1">
            <a:spLocks noChangeArrowheads="1"/>
          </p:cNvSpPr>
          <p:nvPr/>
        </p:nvSpPr>
        <p:spPr>
          <a:xfrm>
            <a:off x="504564" y="1819275"/>
            <a:ext cx="11036300" cy="147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cs-CZ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00DF06CC-D7F4-4BD2-97E7-2252954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3958550"/>
            <a:ext cx="88566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for </a:t>
            </a:r>
            <a:r>
              <a:rPr lang="cs-CZ" altLang="cs-CZ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cs-CZ" alt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study material is exclusively for students of general medicine and stomatology in Pharmacology I course. It contains only basic notes of discussed topics, which should be completed with more details and actual information during practical courses to make a complete material for test or exam studies. Which means that without your own notes from the lesson this presentation IS NOT SUFFICIENT for proper preparation for neither tests in </a:t>
            </a:r>
            <a:r>
              <a:rPr lang="en-GB" altLang="cs-CZ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GB" altLang="cs-CZ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 the final exam.</a:t>
            </a:r>
            <a:endParaRPr lang="en-GB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34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AD189-77F9-4796-BEA3-BC409A036CE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241559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Bioavailability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- 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9E9157-97A6-4521-AC56-E1E5612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417" y="1356069"/>
            <a:ext cx="7886700" cy="4351338"/>
          </a:xfrm>
        </p:spPr>
        <p:txBody>
          <a:bodyPr/>
          <a:lstStyle/>
          <a:p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comparing the AUC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administered drug in the test dosage form and the AUC after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i.v.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drug administration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assess the expected biological equivalence of two preparations of a drug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 the relative bioavailability = 1 (100%)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bioequivalent to the reference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79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3B462C1-8A2F-40A8-B19D-4A074364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795"/>
            <a:ext cx="9144000" cy="5743575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1D23771-753D-468F-91C8-985BA06B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645" y="6195410"/>
            <a:ext cx="5407961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GB" altLang="cs-CZ" sz="1200" dirty="0">
                <a:latin typeface="Arial" panose="020B0604020202020204" pitchFamily="34" charset="0"/>
              </a:rPr>
              <a:t>David G. Bailey, and George K. Dresser CMAJ 2004;170:1531-1532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3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EFC5EC5-377A-4EEE-AD9E-01C27F025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344" y="315620"/>
            <a:ext cx="7538100" cy="43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buClr>
                <a:schemeClr val="tx1"/>
              </a:buClr>
              <a:buNone/>
            </a:pPr>
            <a:r>
              <a:rPr lang="cs-CZ" altLang="cs-CZ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</a:t>
            </a:r>
            <a:r>
              <a:rPr lang="cs-CZ" altLang="cs-CZ" sz="24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glycoprotein</a:t>
            </a:r>
            <a:endParaRPr lang="cs-CZ" altLang="cs-CZ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transmembrane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pump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encoded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MDR1, ABCB1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efflux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pump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xenobiotics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/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multidrug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resistence to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chemotherapeutics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buClr>
                <a:srgbClr val="808080"/>
              </a:buClr>
              <a:buSzPct val="75000"/>
            </a:pP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98AF35-09E8-45FA-A83E-979584FF8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-1952" r="15062" b="1"/>
          <a:stretch/>
        </p:blipFill>
        <p:spPr>
          <a:xfrm>
            <a:off x="3125055" y="2638335"/>
            <a:ext cx="4289401" cy="384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73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4DD9FC-F48F-46D9-9EAF-5497CDF0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95" y="149569"/>
            <a:ext cx="42470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Presystemic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elimination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First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pass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effect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3" descr="intupta">
            <a:extLst>
              <a:ext uri="{FF2B5EF4-FFF2-40B4-BE49-F238E27FC236}">
                <a16:creationId xmlns:a16="http://schemas.microsoft.com/office/drawing/2014/main" id="{D60BAC6F-8601-40A7-8BD1-ADE4943A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42" y="1712050"/>
            <a:ext cx="7052766" cy="36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DFCD5C-F5B4-4E4E-95E1-6B056112C58B}"/>
              </a:ext>
            </a:extLst>
          </p:cNvPr>
          <p:cNvSpPr txBox="1"/>
          <p:nvPr/>
        </p:nvSpPr>
        <p:spPr>
          <a:xfrm>
            <a:off x="2864622" y="6117966"/>
            <a:ext cx="608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http://icp.org.nz/icp_t6.html?htmlCond=1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46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1B5C2-8630-4D8E-AF3B-A53182F632E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8067" y="365126"/>
            <a:ext cx="7886700" cy="1325563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Other factors </a:t>
            </a:r>
            <a:r>
              <a:rPr lang="cs-CZ" alt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influencing</a:t>
            </a:r>
            <a:r>
              <a:rPr lang="cs-CZ" alt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drug absorption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114AFB-F01A-4F0E-AE22-4298ED82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33" y="1479635"/>
            <a:ext cx="7886700" cy="435133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gender, 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weight, plasmatic volume, speed of gastric discharging</a:t>
            </a:r>
            <a:endParaRPr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- pH, bile, enzymes</a:t>
            </a:r>
          </a:p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pathophysiological </a:t>
            </a:r>
            <a:r>
              <a:rPr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defect</a:t>
            </a: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diseases of liver, inflammation ...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body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constitution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(BW/LBM)</a:t>
            </a:r>
            <a:endParaRPr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  	</a:t>
            </a: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acceleration/ </a:t>
            </a:r>
            <a:r>
              <a:rPr lang="en-US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decceleration</a:t>
            </a:r>
            <a:endParaRPr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chemical incompatibilities</a:t>
            </a:r>
            <a:endParaRPr lang="en-US" alt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 functionality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51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BA1C421-FCDE-4FE1-AC8B-DBFF8F443750}"/>
              </a:ext>
            </a:extLst>
          </p:cNvPr>
          <p:cNvGrpSpPr/>
          <p:nvPr/>
        </p:nvGrpSpPr>
        <p:grpSpPr>
          <a:xfrm>
            <a:off x="2045265" y="562549"/>
            <a:ext cx="8690237" cy="5408705"/>
            <a:chOff x="274468" y="677879"/>
            <a:chExt cx="8690237" cy="5408705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BEE5EEAA-CC8E-44B2-9EB8-BC5A0100B972}"/>
                </a:ext>
              </a:extLst>
            </p:cNvPr>
            <p:cNvGrpSpPr/>
            <p:nvPr/>
          </p:nvGrpSpPr>
          <p:grpSpPr>
            <a:xfrm>
              <a:off x="283284" y="677879"/>
              <a:ext cx="8681421" cy="5408705"/>
              <a:chOff x="0" y="406400"/>
              <a:chExt cx="9144000" cy="5486400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0C24C10F-77ED-4ED4-B6F3-5410C36C7F8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406400"/>
                <a:ext cx="9144000" cy="5486400"/>
                <a:chOff x="2198" y="2618"/>
                <a:chExt cx="7200" cy="4320"/>
              </a:xfrm>
            </p:grpSpPr>
            <p:sp>
              <p:nvSpPr>
                <p:cNvPr id="10" name="AutoShape 3">
                  <a:extLst>
                    <a:ext uri="{FF2B5EF4-FFF2-40B4-BE49-F238E27FC236}">
                      <a16:creationId xmlns:a16="http://schemas.microsoft.com/office/drawing/2014/main" id="{73659B57-6749-4BF5-BA06-59A71E171E4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198" y="2618"/>
                  <a:ext cx="7200" cy="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" name="Line 4">
                  <a:extLst>
                    <a:ext uri="{FF2B5EF4-FFF2-40B4-BE49-F238E27FC236}">
                      <a16:creationId xmlns:a16="http://schemas.microsoft.com/office/drawing/2014/main" id="{00806A48-8680-4D13-8E1A-1FCEF44129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6" y="6362"/>
                  <a:ext cx="63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" name="Line 5">
                  <a:extLst>
                    <a:ext uri="{FF2B5EF4-FFF2-40B4-BE49-F238E27FC236}">
                      <a16:creationId xmlns:a16="http://schemas.microsoft.com/office/drawing/2014/main" id="{82A8240B-84BE-470E-A5C1-697FA9836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6" y="3050"/>
                  <a:ext cx="0" cy="3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FC8FDE36-FA19-458C-9117-880503671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" y="5930"/>
                  <a:ext cx="576" cy="432"/>
                </a:xfrm>
                <a:custGeom>
                  <a:avLst/>
                  <a:gdLst>
                    <a:gd name="T0" fmla="*/ 0 w 720"/>
                    <a:gd name="T1" fmla="*/ 142 h 540"/>
                    <a:gd name="T2" fmla="*/ 142 w 720"/>
                    <a:gd name="T3" fmla="*/ 94 h 540"/>
                    <a:gd name="T4" fmla="*/ 189 w 720"/>
                    <a:gd name="T5" fmla="*/ 0 h 540"/>
                    <a:gd name="T6" fmla="*/ 0 60000 65536"/>
                    <a:gd name="T7" fmla="*/ 0 60000 65536"/>
                    <a:gd name="T8" fmla="*/ 0 60000 65536"/>
                    <a:gd name="T9" fmla="*/ 0 w 720"/>
                    <a:gd name="T10" fmla="*/ 0 h 540"/>
                    <a:gd name="T11" fmla="*/ 720 w 720"/>
                    <a:gd name="T12" fmla="*/ 540 h 5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0" h="540">
                      <a:moveTo>
                        <a:pt x="0" y="540"/>
                      </a:moveTo>
                      <a:cubicBezTo>
                        <a:pt x="210" y="495"/>
                        <a:pt x="420" y="450"/>
                        <a:pt x="540" y="360"/>
                      </a:cubicBezTo>
                      <a:cubicBezTo>
                        <a:pt x="660" y="270"/>
                        <a:pt x="690" y="135"/>
                        <a:pt x="720" y="0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FD248670-8F8F-450E-BCE1-F7F48F467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3698"/>
                  <a:ext cx="1152" cy="2232"/>
                </a:xfrm>
                <a:custGeom>
                  <a:avLst/>
                  <a:gdLst>
                    <a:gd name="T0" fmla="*/ 0 w 1440"/>
                    <a:gd name="T1" fmla="*/ 731 h 2790"/>
                    <a:gd name="T2" fmla="*/ 189 w 1440"/>
                    <a:gd name="T3" fmla="*/ 70 h 2790"/>
                    <a:gd name="T4" fmla="*/ 378 w 1440"/>
                    <a:gd name="T5" fmla="*/ 306 h 2790"/>
                    <a:gd name="T6" fmla="*/ 0 60000 65536"/>
                    <a:gd name="T7" fmla="*/ 0 60000 65536"/>
                    <a:gd name="T8" fmla="*/ 0 60000 65536"/>
                    <a:gd name="T9" fmla="*/ 0 w 1440"/>
                    <a:gd name="T10" fmla="*/ 0 h 2790"/>
                    <a:gd name="T11" fmla="*/ 1440 w 1440"/>
                    <a:gd name="T12" fmla="*/ 2790 h 27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0" h="2790">
                      <a:moveTo>
                        <a:pt x="0" y="2790"/>
                      </a:moveTo>
                      <a:cubicBezTo>
                        <a:pt x="240" y="1665"/>
                        <a:pt x="480" y="540"/>
                        <a:pt x="720" y="270"/>
                      </a:cubicBezTo>
                      <a:cubicBezTo>
                        <a:pt x="960" y="0"/>
                        <a:pt x="1320" y="1020"/>
                        <a:pt x="1440" y="1170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" name="Freeform 8">
                  <a:extLst>
                    <a:ext uri="{FF2B5EF4-FFF2-40B4-BE49-F238E27FC236}">
                      <a16:creationId xmlns:a16="http://schemas.microsoft.com/office/drawing/2014/main" id="{5BF958CC-7B02-441D-827D-2F202AE7D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" y="4634"/>
                  <a:ext cx="4896" cy="1728"/>
                </a:xfrm>
                <a:custGeom>
                  <a:avLst/>
                  <a:gdLst>
                    <a:gd name="T0" fmla="*/ 0 w 6120"/>
                    <a:gd name="T1" fmla="*/ 0 h 2160"/>
                    <a:gd name="T2" fmla="*/ 142 w 6120"/>
                    <a:gd name="T3" fmla="*/ 236 h 2160"/>
                    <a:gd name="T4" fmla="*/ 378 w 6120"/>
                    <a:gd name="T5" fmla="*/ 425 h 2160"/>
                    <a:gd name="T6" fmla="*/ 897 w 6120"/>
                    <a:gd name="T7" fmla="*/ 519 h 2160"/>
                    <a:gd name="T8" fmla="*/ 1605 w 6120"/>
                    <a:gd name="T9" fmla="*/ 566 h 2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0"/>
                    <a:gd name="T16" fmla="*/ 0 h 2160"/>
                    <a:gd name="T17" fmla="*/ 6120 w 6120"/>
                    <a:gd name="T18" fmla="*/ 2160 h 21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0" h="2160">
                      <a:moveTo>
                        <a:pt x="0" y="0"/>
                      </a:moveTo>
                      <a:cubicBezTo>
                        <a:pt x="150" y="315"/>
                        <a:pt x="300" y="630"/>
                        <a:pt x="540" y="900"/>
                      </a:cubicBezTo>
                      <a:cubicBezTo>
                        <a:pt x="780" y="1170"/>
                        <a:pt x="960" y="1440"/>
                        <a:pt x="1440" y="1620"/>
                      </a:cubicBezTo>
                      <a:cubicBezTo>
                        <a:pt x="1920" y="1800"/>
                        <a:pt x="2640" y="1890"/>
                        <a:pt x="3420" y="1980"/>
                      </a:cubicBezTo>
                      <a:cubicBezTo>
                        <a:pt x="4200" y="2070"/>
                        <a:pt x="5640" y="2130"/>
                        <a:pt x="6120" y="2160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" name="Text Box 9">
                  <a:extLst>
                    <a:ext uri="{FF2B5EF4-FFF2-40B4-BE49-F238E27FC236}">
                      <a16:creationId xmlns:a16="http://schemas.microsoft.com/office/drawing/2014/main" id="{F75AF9B5-6B2E-4B50-84FC-C74705FEC0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46" y="6362"/>
                  <a:ext cx="1152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sz="1600" b="1" dirty="0">
                      <a:cs typeface="Times New Roman" panose="02020603050405020304" pitchFamily="18" charset="0"/>
                    </a:rPr>
                    <a:t>T </a:t>
                  </a:r>
                  <a:r>
                    <a:rPr lang="en-US" altLang="cs-CZ" sz="1600" b="1" dirty="0">
                      <a:cs typeface="Times New Roman" panose="02020603050405020304" pitchFamily="18" charset="0"/>
                    </a:rPr>
                    <a:t>[min]</a:t>
                  </a:r>
                  <a:endParaRPr lang="en-US" altLang="cs-CZ" sz="3200" b="1" dirty="0"/>
                </a:p>
              </p:txBody>
            </p:sp>
            <p:sp>
              <p:nvSpPr>
                <p:cNvPr id="17" name="Freeform 10">
                  <a:extLst>
                    <a:ext uri="{FF2B5EF4-FFF2-40B4-BE49-F238E27FC236}">
                      <a16:creationId xmlns:a16="http://schemas.microsoft.com/office/drawing/2014/main" id="{92CCD91C-64DD-45E1-81F3-F78EE1AAF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3050"/>
                  <a:ext cx="6048" cy="3312"/>
                </a:xfrm>
                <a:custGeom>
                  <a:avLst/>
                  <a:gdLst>
                    <a:gd name="T0" fmla="*/ 0 w 7560"/>
                    <a:gd name="T1" fmla="*/ 0 h 4140"/>
                    <a:gd name="T2" fmla="*/ 236 w 7560"/>
                    <a:gd name="T3" fmla="*/ 708 h 4140"/>
                    <a:gd name="T4" fmla="*/ 897 w 7560"/>
                    <a:gd name="T5" fmla="*/ 990 h 4140"/>
                    <a:gd name="T6" fmla="*/ 1982 w 7560"/>
                    <a:gd name="T7" fmla="*/ 1086 h 4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60"/>
                    <a:gd name="T13" fmla="*/ 0 h 4140"/>
                    <a:gd name="T14" fmla="*/ 7560 w 7560"/>
                    <a:gd name="T15" fmla="*/ 4140 h 4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60" h="4140">
                      <a:moveTo>
                        <a:pt x="0" y="0"/>
                      </a:moveTo>
                      <a:cubicBezTo>
                        <a:pt x="165" y="1035"/>
                        <a:pt x="330" y="2070"/>
                        <a:pt x="900" y="2700"/>
                      </a:cubicBezTo>
                      <a:cubicBezTo>
                        <a:pt x="1470" y="3330"/>
                        <a:pt x="2310" y="3540"/>
                        <a:pt x="3420" y="3780"/>
                      </a:cubicBezTo>
                      <a:cubicBezTo>
                        <a:pt x="4530" y="4020"/>
                        <a:pt x="6630" y="4080"/>
                        <a:pt x="7560" y="4140"/>
                      </a:cubicBezTo>
                    </a:path>
                  </a:pathLst>
                </a:custGeom>
                <a:noFill/>
                <a:ln w="15875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" name="Freeform 11">
                  <a:extLst>
                    <a:ext uri="{FF2B5EF4-FFF2-40B4-BE49-F238E27FC236}">
                      <a16:creationId xmlns:a16="http://schemas.microsoft.com/office/drawing/2014/main" id="{D789970D-48F0-4043-9598-B10835CDB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" y="3626"/>
                  <a:ext cx="3744" cy="2736"/>
                </a:xfrm>
                <a:custGeom>
                  <a:avLst/>
                  <a:gdLst>
                    <a:gd name="T0" fmla="*/ 0 w 4680"/>
                    <a:gd name="T1" fmla="*/ 5611 h 2370"/>
                    <a:gd name="T2" fmla="*/ 189 w 4680"/>
                    <a:gd name="T3" fmla="*/ 495 h 2370"/>
                    <a:gd name="T4" fmla="*/ 378 w 4680"/>
                    <a:gd name="T5" fmla="*/ 2626 h 2370"/>
                    <a:gd name="T6" fmla="*/ 566 w 4680"/>
                    <a:gd name="T7" fmla="*/ 4333 h 2370"/>
                    <a:gd name="T8" fmla="*/ 802 w 4680"/>
                    <a:gd name="T9" fmla="*/ 5183 h 2370"/>
                    <a:gd name="T10" fmla="*/ 1227 w 4680"/>
                    <a:gd name="T11" fmla="*/ 5183 h 2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80"/>
                    <a:gd name="T19" fmla="*/ 0 h 2370"/>
                    <a:gd name="T20" fmla="*/ 4680 w 4680"/>
                    <a:gd name="T21" fmla="*/ 2370 h 23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80" h="2370">
                      <a:moveTo>
                        <a:pt x="0" y="2370"/>
                      </a:moveTo>
                      <a:cubicBezTo>
                        <a:pt x="240" y="1395"/>
                        <a:pt x="480" y="420"/>
                        <a:pt x="720" y="210"/>
                      </a:cubicBezTo>
                      <a:cubicBezTo>
                        <a:pt x="960" y="0"/>
                        <a:pt x="1200" y="840"/>
                        <a:pt x="1440" y="1110"/>
                      </a:cubicBezTo>
                      <a:cubicBezTo>
                        <a:pt x="1680" y="1380"/>
                        <a:pt x="1890" y="1650"/>
                        <a:pt x="2160" y="1830"/>
                      </a:cubicBezTo>
                      <a:cubicBezTo>
                        <a:pt x="2430" y="2010"/>
                        <a:pt x="2640" y="2130"/>
                        <a:pt x="3060" y="2190"/>
                      </a:cubicBezTo>
                      <a:cubicBezTo>
                        <a:pt x="3480" y="2250"/>
                        <a:pt x="4290" y="2190"/>
                        <a:pt x="4680" y="2190"/>
                      </a:cubicBezTo>
                    </a:path>
                  </a:pathLst>
                </a:cu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BD7B10D4-073F-42E7-B6DA-EC90F03CA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" y="4634"/>
                  <a:ext cx="4464" cy="1848"/>
                </a:xfrm>
                <a:custGeom>
                  <a:avLst/>
                  <a:gdLst>
                    <a:gd name="T0" fmla="*/ 0 w 5580"/>
                    <a:gd name="T1" fmla="*/ 566 h 2310"/>
                    <a:gd name="T2" fmla="*/ 47 w 5580"/>
                    <a:gd name="T3" fmla="*/ 519 h 2310"/>
                    <a:gd name="T4" fmla="*/ 283 w 5580"/>
                    <a:gd name="T5" fmla="*/ 47 h 2310"/>
                    <a:gd name="T6" fmla="*/ 754 w 5580"/>
                    <a:gd name="T7" fmla="*/ 236 h 2310"/>
                    <a:gd name="T8" fmla="*/ 1133 w 5580"/>
                    <a:gd name="T9" fmla="*/ 330 h 2310"/>
                    <a:gd name="T10" fmla="*/ 1463 w 5580"/>
                    <a:gd name="T11" fmla="*/ 378 h 23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80"/>
                    <a:gd name="T19" fmla="*/ 0 h 2310"/>
                    <a:gd name="T20" fmla="*/ 5580 w 5580"/>
                    <a:gd name="T21" fmla="*/ 2310 h 23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80" h="2310">
                      <a:moveTo>
                        <a:pt x="0" y="2160"/>
                      </a:moveTo>
                      <a:cubicBezTo>
                        <a:pt x="0" y="2235"/>
                        <a:pt x="0" y="2310"/>
                        <a:pt x="180" y="1980"/>
                      </a:cubicBezTo>
                      <a:cubicBezTo>
                        <a:pt x="360" y="1650"/>
                        <a:pt x="630" y="360"/>
                        <a:pt x="1080" y="180"/>
                      </a:cubicBezTo>
                      <a:cubicBezTo>
                        <a:pt x="1530" y="0"/>
                        <a:pt x="2340" y="720"/>
                        <a:pt x="2880" y="900"/>
                      </a:cubicBezTo>
                      <a:cubicBezTo>
                        <a:pt x="3420" y="1080"/>
                        <a:pt x="3870" y="1170"/>
                        <a:pt x="4320" y="1260"/>
                      </a:cubicBezTo>
                      <a:cubicBezTo>
                        <a:pt x="4770" y="1350"/>
                        <a:pt x="5520" y="1440"/>
                        <a:pt x="5580" y="1440"/>
                      </a:cubicBezTo>
                    </a:path>
                  </a:pathLst>
                </a:custGeom>
                <a:noFill/>
                <a:ln w="15875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" name="Text Box 17">
                <a:extLst>
                  <a:ext uri="{FF2B5EF4-FFF2-40B4-BE49-F238E27FC236}">
                    <a16:creationId xmlns:a16="http://schemas.microsoft.com/office/drawing/2014/main" id="{61B81E92-3909-4B3C-949B-DD5D581E4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625" y="4005263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>
                    <a:solidFill>
                      <a:srgbClr val="339933"/>
                    </a:solidFill>
                  </a:rPr>
                  <a:t>s.c.</a:t>
                </a:r>
              </a:p>
            </p:txBody>
          </p:sp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D29FB34E-B60C-491D-828D-58BD65656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613" y="2060575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>
                    <a:solidFill>
                      <a:schemeClr val="accent2"/>
                    </a:solidFill>
                  </a:rPr>
                  <a:t>p.o.</a:t>
                </a:r>
              </a:p>
            </p:txBody>
          </p:sp>
          <p:sp>
            <p:nvSpPr>
              <p:cNvPr id="8" name="Text Box 19">
                <a:extLst>
                  <a:ext uri="{FF2B5EF4-FFF2-40B4-BE49-F238E27FC236}">
                    <a16:creationId xmlns:a16="http://schemas.microsoft.com/office/drawing/2014/main" id="{CF104124-B768-4FAB-8228-77621193C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650" y="1628775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>
                    <a:solidFill>
                      <a:srgbClr val="CC0000"/>
                    </a:solidFill>
                  </a:rPr>
                  <a:t>i.m.</a:t>
                </a:r>
              </a:p>
            </p:txBody>
          </p:sp>
          <p:sp>
            <p:nvSpPr>
              <p:cNvPr id="9" name="Text Box 20">
                <a:extLst>
                  <a:ext uri="{FF2B5EF4-FFF2-40B4-BE49-F238E27FC236}">
                    <a16:creationId xmlns:a16="http://schemas.microsoft.com/office/drawing/2014/main" id="{0763AF87-4C48-49CE-A2AF-35CCCDD42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1052513"/>
                <a:ext cx="1295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altLang="cs-CZ" b="1" dirty="0" err="1">
                    <a:solidFill>
                      <a:srgbClr val="FF9933"/>
                    </a:solidFill>
                  </a:rPr>
                  <a:t>i.v</a:t>
                </a:r>
                <a:r>
                  <a:rPr lang="cs-CZ" altLang="cs-CZ" b="1" dirty="0">
                    <a:solidFill>
                      <a:srgbClr val="FF9933"/>
                    </a:solidFill>
                  </a:rPr>
                  <a:t>.</a:t>
                </a:r>
              </a:p>
            </p:txBody>
          </p:sp>
        </p:grpSp>
        <p:sp>
          <p:nvSpPr>
            <p:cNvPr id="4" name="Text Box 9">
              <a:extLst>
                <a:ext uri="{FF2B5EF4-FFF2-40B4-BE49-F238E27FC236}">
                  <a16:creationId xmlns:a16="http://schemas.microsoft.com/office/drawing/2014/main" id="{869B4808-A65B-41A0-BFAD-B04CF8335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68" y="1302658"/>
              <a:ext cx="1389027" cy="72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600" b="1" dirty="0">
                  <a:cs typeface="Times New Roman" panose="02020603050405020304" pitchFamily="18" charset="0"/>
                </a:rPr>
                <a:t>c </a:t>
              </a:r>
              <a:endParaRPr lang="en-US" altLang="cs-CZ" sz="32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730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0DAC3-57DB-4CC5-BD95-3FFCAB51430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9081" y="192795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Distribution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194354-30B9-4E48-BB67-C4E9C185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525" y="1201731"/>
            <a:ext cx="8074675" cy="5166911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Penetration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</a:rPr>
              <a:t> drug </a:t>
            </a:r>
            <a:r>
              <a:rPr lang="cs-CZ" altLang="cs-CZ" dirty="0" err="1">
                <a:latin typeface="Calibri" panose="020F0502020204030204" pitchFamily="34" charset="0"/>
              </a:rPr>
              <a:t>from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blood</a:t>
            </a:r>
            <a:r>
              <a:rPr lang="cs-CZ" altLang="cs-CZ" dirty="0">
                <a:latin typeface="Calibri" panose="020F0502020204030204" pitchFamily="34" charset="0"/>
              </a:rPr>
              <a:t> to </a:t>
            </a:r>
            <a:r>
              <a:rPr lang="cs-CZ" altLang="cs-CZ" dirty="0" err="1">
                <a:latin typeface="Calibri" panose="020F0502020204030204" pitchFamily="34" charset="0"/>
              </a:rPr>
              <a:t>tissues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</a:rPr>
              <a:t>dynamic</a:t>
            </a:r>
            <a:r>
              <a:rPr lang="cs-CZ" altLang="cs-CZ" dirty="0">
                <a:latin typeface="Calibri" panose="020F0502020204030204" pitchFamily="34" charset="0"/>
              </a:rPr>
              <a:t> proces </a:t>
            </a:r>
            <a:r>
              <a:rPr lang="cs-CZ" altLang="cs-CZ" dirty="0" err="1">
                <a:latin typeface="Calibri" panose="020F0502020204030204" pitchFamily="34" charset="0"/>
              </a:rPr>
              <a:t>where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we</a:t>
            </a:r>
            <a:r>
              <a:rPr lang="cs-CZ" altLang="cs-CZ" dirty="0">
                <a:latin typeface="Calibri" panose="020F0502020204030204" pitchFamily="34" charset="0"/>
              </a:rPr>
              <a:t> are </a:t>
            </a:r>
            <a:r>
              <a:rPr lang="cs-CZ" altLang="cs-CZ" dirty="0" err="1">
                <a:latin typeface="Calibri" panose="020F0502020204030204" pitchFamily="34" charset="0"/>
              </a:rPr>
              <a:t>interested</a:t>
            </a:r>
            <a:r>
              <a:rPr lang="cs-CZ" altLang="cs-CZ" dirty="0">
                <a:latin typeface="Calibri" panose="020F0502020204030204" pitchFamily="34" charset="0"/>
              </a:rPr>
              <a:t> in: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	speed </a:t>
            </a: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</a:rPr>
              <a:t>distribution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err="1">
                <a:latin typeface="Calibri" panose="020F0502020204030204" pitchFamily="34" charset="0"/>
              </a:rPr>
              <a:t>depends</a:t>
            </a:r>
            <a:r>
              <a:rPr lang="cs-CZ" altLang="cs-CZ" dirty="0">
                <a:latin typeface="Calibri" panose="020F0502020204030204" pitchFamily="34" charset="0"/>
              </a:rPr>
              <a:t> on: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		</a:t>
            </a:r>
            <a:r>
              <a:rPr lang="cs-CZ" altLang="cs-CZ" dirty="0" err="1">
                <a:latin typeface="Calibri" panose="020F0502020204030204" pitchFamily="34" charset="0"/>
              </a:rPr>
              <a:t>bindings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		</a:t>
            </a:r>
            <a:r>
              <a:rPr lang="cs-CZ" altLang="cs-CZ" dirty="0" err="1">
                <a:latin typeface="Calibri" panose="020F0502020204030204" pitchFamily="34" charset="0"/>
              </a:rPr>
              <a:t>membrane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penetration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		organ </a:t>
            </a:r>
            <a:r>
              <a:rPr lang="cs-CZ" altLang="cs-CZ" dirty="0" err="1">
                <a:latin typeface="Calibri" panose="020F0502020204030204" pitchFamily="34" charset="0"/>
              </a:rPr>
              <a:t>perfusion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		status</a:t>
            </a:r>
            <a:r>
              <a:rPr lang="cs-CZ" altLang="cs-CZ" b="1" dirty="0">
                <a:latin typeface="Calibri" panose="020F0502020204030204" pitchFamily="34" charset="0"/>
              </a:rPr>
              <a:t>-</a:t>
            </a:r>
            <a:r>
              <a:rPr lang="cs-CZ" alt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distribution</a:t>
            </a:r>
            <a:r>
              <a:rPr lang="cs-CZ" altLang="cs-CZ" dirty="0">
                <a:latin typeface="Calibri" panose="020F0502020204030204" pitchFamily="34" charset="0"/>
              </a:rPr>
              <a:t> balance, free </a:t>
            </a:r>
            <a:r>
              <a:rPr lang="cs-CZ" altLang="cs-CZ" dirty="0" err="1">
                <a:latin typeface="Calibri" panose="020F0502020204030204" pitchFamily="34" charset="0"/>
              </a:rPr>
              <a:t>fractions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</a:rPr>
              <a:t> drug are </a:t>
            </a:r>
            <a:r>
              <a:rPr lang="cs-CZ" altLang="cs-CZ" dirty="0" err="1">
                <a:latin typeface="Calibri" panose="020F0502020204030204" pitchFamily="34" charset="0"/>
              </a:rPr>
              <a:t>equal</a:t>
            </a:r>
            <a:r>
              <a:rPr lang="cs-CZ" altLang="cs-CZ" dirty="0">
                <a:latin typeface="Calibri" panose="020F0502020204030204" pitchFamily="34" charset="0"/>
              </a:rPr>
              <a:t> in 	</a:t>
            </a:r>
            <a:r>
              <a:rPr lang="cs-CZ" altLang="cs-CZ" dirty="0" err="1">
                <a:latin typeface="Calibri" panose="020F0502020204030204" pitchFamily="34" charset="0"/>
              </a:rPr>
              <a:t>blood</a:t>
            </a:r>
            <a:r>
              <a:rPr lang="cs-CZ" altLang="cs-CZ" dirty="0">
                <a:latin typeface="Calibri" panose="020F0502020204030204" pitchFamily="34" charset="0"/>
              </a:rPr>
              <a:t> and tissue</a:t>
            </a:r>
          </a:p>
          <a:p>
            <a:pPr>
              <a:spcBef>
                <a:spcPct val="50000"/>
              </a:spcBef>
              <a:buNone/>
            </a:pP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34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Volume</a:t>
            </a:r>
            <a:r>
              <a:rPr lang="cs-CZ" altLang="cs-CZ" sz="3400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4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3400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4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distributionV</a:t>
            </a:r>
            <a:r>
              <a:rPr lang="cs-CZ" altLang="cs-CZ" sz="3400" b="1" baseline="-25000" dirty="0" err="1">
                <a:solidFill>
                  <a:srgbClr val="0066CC"/>
                </a:solidFill>
                <a:latin typeface="Calibri" panose="020F0502020204030204" pitchFamily="34" charset="0"/>
              </a:rPr>
              <a:t>d</a:t>
            </a:r>
            <a:r>
              <a:rPr lang="cs-CZ" altLang="cs-CZ" sz="3400" b="1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hypothetic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</a:rPr>
              <a:t>theoretical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volume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rate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between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amount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</a:rPr>
              <a:t> drug in </a:t>
            </a:r>
            <a:r>
              <a:rPr lang="cs-CZ" altLang="cs-CZ" dirty="0" err="1">
                <a:latin typeface="Calibri" panose="020F0502020204030204" pitchFamily="34" charset="0"/>
              </a:rPr>
              <a:t>organism</a:t>
            </a:r>
            <a:r>
              <a:rPr lang="cs-CZ" altLang="cs-CZ" dirty="0">
                <a:latin typeface="Calibri" panose="020F0502020204030204" pitchFamily="34" charset="0"/>
              </a:rPr>
              <a:t> and </a:t>
            </a:r>
            <a:r>
              <a:rPr lang="cs-CZ" altLang="cs-CZ" dirty="0" err="1">
                <a:latin typeface="Calibri" panose="020F0502020204030204" pitchFamily="34" charset="0"/>
              </a:rPr>
              <a:t>plastmatic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concentration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b="1" dirty="0">
                <a:latin typeface="Calibri" panose="020F0502020204030204" pitchFamily="34" charset="0"/>
              </a:rPr>
              <a:t>				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FE0C7CA5-B9B0-4986-A175-1FDA70FABE17}"/>
                  </a:ext>
                </a:extLst>
              </p:cNvPr>
              <p:cNvSpPr txBox="1"/>
              <p:nvPr/>
            </p:nvSpPr>
            <p:spPr>
              <a:xfrm>
                <a:off x="3895693" y="5839330"/>
                <a:ext cx="1798634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𝐕𝐝</m:t>
                      </m:r>
                      <m:r>
                        <a:rPr lang="cs-CZ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</m:e>
                      </m:d>
                    </m:oMath>
                  </m:oMathPara>
                </a14:m>
                <a:endParaRPr lang="cs-CZ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FE0C7CA5-B9B0-4986-A175-1FDA70FA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693" y="5839330"/>
                <a:ext cx="1798634" cy="691408"/>
              </a:xfrm>
              <a:prstGeom prst="rect">
                <a:avLst/>
              </a:prstGeom>
              <a:blipFill>
                <a:blip r:embed="rId4"/>
                <a:stretch>
                  <a:fillRect b="-97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B057178E-2021-430C-8191-53FE5E5C9724}"/>
              </a:ext>
            </a:extLst>
          </p:cNvPr>
          <p:cNvSpPr txBox="1"/>
          <p:nvPr/>
        </p:nvSpPr>
        <p:spPr>
          <a:xfrm>
            <a:off x="6348296" y="6399726"/>
            <a:ext cx="447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http://icp.org.nz/icp_t3.html?htmlCond=0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43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EFFEA4E-9E83-43F4-8678-77CEADA8AD6C}"/>
              </a:ext>
            </a:extLst>
          </p:cNvPr>
          <p:cNvSpPr txBox="1"/>
          <p:nvPr/>
        </p:nvSpPr>
        <p:spPr>
          <a:xfrm>
            <a:off x="175309" y="2374077"/>
            <a:ext cx="1184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apparent volume of distribution,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is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defined as the volume that would contain the total body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content of the drug at a concentration equal to that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present in the plasma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61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FCF9A6A-088B-45D4-9E91-0E5B85B1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54" y="172437"/>
            <a:ext cx="84963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16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8F59CFD-0C1E-411F-ACF3-5CF46344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2" y="187325"/>
            <a:ext cx="8640762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34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86EF1EC-54CA-42E8-A334-3F2783C9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078" y="438665"/>
            <a:ext cx="666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Basic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principles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pharmacokinetics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36AE2D-B624-4117-B109-BB64CB948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25" y="1446020"/>
            <a:ext cx="9488684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Pharmacokinetics is aimed on this processes:  		</a:t>
            </a:r>
            <a:r>
              <a:rPr lang="cs-CZ" altLang="cs-CZ" sz="2800" dirty="0" err="1">
                <a:latin typeface="Calibri" panose="020F0502020204030204" pitchFamily="34" charset="0"/>
              </a:rPr>
              <a:t>absorption</a:t>
            </a:r>
            <a:endParaRPr lang="en-US" altLang="cs-CZ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	</a:t>
            </a:r>
            <a:r>
              <a:rPr lang="cs-CZ" altLang="cs-CZ" sz="2800" dirty="0" err="1">
                <a:latin typeface="Calibri" panose="020F0502020204030204" pitchFamily="34" charset="0"/>
              </a:rPr>
              <a:t>distribution</a:t>
            </a:r>
            <a:endParaRPr lang="en-US" altLang="cs-CZ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	</a:t>
            </a:r>
            <a:r>
              <a:rPr lang="en-US" altLang="cs-CZ" sz="2800" dirty="0" err="1">
                <a:latin typeface="Calibri" panose="020F0502020204030204" pitchFamily="34" charset="0"/>
              </a:rPr>
              <a:t>biotransforma</a:t>
            </a:r>
            <a:r>
              <a:rPr lang="cs-CZ" altLang="cs-CZ" sz="2800" dirty="0" err="1">
                <a:latin typeface="Calibri" panose="020F0502020204030204" pitchFamily="34" charset="0"/>
              </a:rPr>
              <a:t>tion</a:t>
            </a:r>
            <a:r>
              <a:rPr lang="en-US" altLang="cs-CZ" sz="2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>
                <a:latin typeface="Calibri" panose="020F0502020204030204" pitchFamily="34" charset="0"/>
              </a:rPr>
              <a:t>	ex</a:t>
            </a:r>
            <a:r>
              <a:rPr lang="cs-CZ" altLang="cs-CZ" sz="2800" dirty="0" err="1">
                <a:latin typeface="Calibri" panose="020F0502020204030204" pitchFamily="34" charset="0"/>
              </a:rPr>
              <a:t>cretion</a:t>
            </a:r>
            <a:r>
              <a:rPr lang="en-US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drugs</a:t>
            </a:r>
            <a:r>
              <a:rPr lang="en-US" altLang="cs-CZ" sz="2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>
                <a:latin typeface="Calibri" panose="020F0502020204030204" pitchFamily="34" charset="0"/>
              </a:rPr>
              <a:t>and </a:t>
            </a:r>
            <a:r>
              <a:rPr lang="cs-CZ" altLang="cs-CZ" sz="2800" dirty="0" err="1">
                <a:latin typeface="Calibri" panose="020F0502020204030204" pitchFamily="34" charset="0"/>
              </a:rPr>
              <a:t>their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relation</a:t>
            </a:r>
            <a:r>
              <a:rPr lang="cs-CZ" altLang="cs-CZ" sz="2800" dirty="0">
                <a:latin typeface="Calibri" panose="020F0502020204030204" pitchFamily="34" charset="0"/>
              </a:rPr>
              <a:t> to </a:t>
            </a:r>
            <a:r>
              <a:rPr lang="cs-CZ" altLang="cs-CZ" sz="2800" dirty="0" err="1">
                <a:latin typeface="Calibri" panose="020F0502020204030204" pitchFamily="34" charset="0"/>
              </a:rPr>
              <a:t>pharmacologic</a:t>
            </a:r>
            <a:r>
              <a:rPr lang="cs-CZ" altLang="cs-CZ" sz="2800" dirty="0">
                <a:latin typeface="Calibri" panose="020F0502020204030204" pitchFamily="34" charset="0"/>
              </a:rPr>
              <a:t> (</a:t>
            </a:r>
            <a:r>
              <a:rPr lang="cs-CZ" altLang="cs-CZ" sz="2800" dirty="0" err="1">
                <a:latin typeface="Calibri" panose="020F0502020204030204" pitchFamily="34" charset="0"/>
              </a:rPr>
              <a:t>therapeutic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or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toxic</a:t>
            </a:r>
            <a:r>
              <a:rPr lang="cs-CZ" altLang="cs-CZ" sz="2800" dirty="0">
                <a:latin typeface="Calibri" panose="020F0502020204030204" pitchFamily="34" charset="0"/>
              </a:rPr>
              <a:t>) </a:t>
            </a:r>
            <a:r>
              <a:rPr lang="cs-CZ" altLang="cs-CZ" sz="2800" dirty="0" err="1">
                <a:latin typeface="Calibri" panose="020F0502020204030204" pitchFamily="34" charset="0"/>
              </a:rPr>
              <a:t>effects</a:t>
            </a:r>
            <a:r>
              <a:rPr lang="en-US" altLang="cs-CZ" sz="1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srgbClr val="F51D27"/>
                </a:solidFill>
                <a:latin typeface="Calibri" panose="020F0502020204030204" pitchFamily="34" charset="0"/>
              </a:rPr>
              <a:t>	</a:t>
            </a:r>
            <a:endParaRPr lang="en-US" altLang="cs-CZ" sz="2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02C0F7-7664-4F98-BD43-5C427949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407" y="316899"/>
            <a:ext cx="815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en-US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cs-CZ" sz="2400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hypothetical volume</a:t>
            </a:r>
            <a:r>
              <a:rPr lang="en-US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value of </a:t>
            </a:r>
            <a:r>
              <a:rPr lang="en-US" alt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en-US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even 50000 liters (antimalarial drugs). What does this value tell us: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assess distribution of the drug in the body.</a:t>
            </a:r>
            <a:r>
              <a:rPr lang="en-US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E2D99-2632-480A-9943-618089CF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4651"/>
          <a:stretch>
            <a:fillRect/>
          </a:stretch>
        </p:blipFill>
        <p:spPr bwMode="auto">
          <a:xfrm>
            <a:off x="2317407" y="2441522"/>
            <a:ext cx="62658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64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F8F4D-B177-43F6-877E-7A9E327CA6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92477" y="241559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Distribution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03AD3C-E4F7-4A4A-855E-939DE89C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77" y="107598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use:</a:t>
            </a:r>
          </a:p>
          <a:p>
            <a:pPr marL="0" indent="0">
              <a:buNone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initial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dose:</a:t>
            </a:r>
          </a:p>
          <a:p>
            <a:pPr marL="457200" lvl="1" indent="0" algn="ctr">
              <a:buNone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=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800" b="1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cs-CZ" sz="28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endParaRPr lang="cs-CZ" sz="28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6E4D4B0-3CA6-4235-89AC-AFF7926D320A}"/>
              </a:ext>
            </a:extLst>
          </p:cNvPr>
          <p:cNvGrpSpPr/>
          <p:nvPr/>
        </p:nvGrpSpPr>
        <p:grpSpPr>
          <a:xfrm>
            <a:off x="3048129" y="3038190"/>
            <a:ext cx="5222532" cy="3578251"/>
            <a:chOff x="1403350" y="1819275"/>
            <a:chExt cx="6700838" cy="5038725"/>
          </a:xfrm>
        </p:grpSpPr>
        <p:pic>
          <p:nvPicPr>
            <p:cNvPr id="5" name="Picture 2" descr="opakovane1">
              <a:extLst>
                <a:ext uri="{FF2B5EF4-FFF2-40B4-BE49-F238E27FC236}">
                  <a16:creationId xmlns:a16="http://schemas.microsoft.com/office/drawing/2014/main" id="{33334394-D1F1-44F9-A1F3-00F8B4FD1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819275"/>
              <a:ext cx="6700838" cy="50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Volný tvar 6">
              <a:extLst>
                <a:ext uri="{FF2B5EF4-FFF2-40B4-BE49-F238E27FC236}">
                  <a16:creationId xmlns:a16="http://schemas.microsoft.com/office/drawing/2014/main" id="{757D4BB1-81E8-4F49-BDB9-44974F1A8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75" y="2933700"/>
              <a:ext cx="1690688" cy="3243263"/>
            </a:xfrm>
            <a:custGeom>
              <a:avLst/>
              <a:gdLst>
                <a:gd name="T0" fmla="*/ 0 w 1690577"/>
                <a:gd name="T1" fmla="*/ 3241589 h 3244100"/>
                <a:gd name="T2" fmla="*/ 191425 w 1690577"/>
                <a:gd name="T3" fmla="*/ 64914 h 3244100"/>
                <a:gd name="T4" fmla="*/ 393483 w 1690577"/>
                <a:gd name="T5" fmla="*/ 1021104 h 3244100"/>
                <a:gd name="T6" fmla="*/ 616809 w 1690577"/>
                <a:gd name="T7" fmla="*/ 22417 h 3244100"/>
                <a:gd name="T8" fmla="*/ 829502 w 1690577"/>
                <a:gd name="T9" fmla="*/ 999857 h 3244100"/>
                <a:gd name="T10" fmla="*/ 1042195 w 1690577"/>
                <a:gd name="T11" fmla="*/ 33041 h 3244100"/>
                <a:gd name="T12" fmla="*/ 1244255 w 1690577"/>
                <a:gd name="T13" fmla="*/ 967983 h 3244100"/>
                <a:gd name="T14" fmla="*/ 1520756 w 1690577"/>
                <a:gd name="T15" fmla="*/ 54291 h 3244100"/>
                <a:gd name="T16" fmla="*/ 1690910 w 1690577"/>
                <a:gd name="T17" fmla="*/ 967983 h 3244100"/>
                <a:gd name="T18" fmla="*/ 1690910 w 1690577"/>
                <a:gd name="T19" fmla="*/ 967983 h 3244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0577" h="3244100">
                  <a:moveTo>
                    <a:pt x="0" y="3244100"/>
                  </a:moveTo>
                  <a:cubicBezTo>
                    <a:pt x="62909" y="1839716"/>
                    <a:pt x="125819" y="435332"/>
                    <a:pt x="191386" y="64965"/>
                  </a:cubicBezTo>
                  <a:cubicBezTo>
                    <a:pt x="256953" y="-305402"/>
                    <a:pt x="322521" y="1028984"/>
                    <a:pt x="393405" y="1021896"/>
                  </a:cubicBezTo>
                  <a:cubicBezTo>
                    <a:pt x="464289" y="1014808"/>
                    <a:pt x="544033" y="25979"/>
                    <a:pt x="616689" y="22435"/>
                  </a:cubicBezTo>
                  <a:cubicBezTo>
                    <a:pt x="689345" y="18891"/>
                    <a:pt x="758456" y="998859"/>
                    <a:pt x="829340" y="1000631"/>
                  </a:cubicBezTo>
                  <a:cubicBezTo>
                    <a:pt x="900224" y="1002403"/>
                    <a:pt x="972880" y="38384"/>
                    <a:pt x="1041991" y="33068"/>
                  </a:cubicBezTo>
                  <a:cubicBezTo>
                    <a:pt x="1111102" y="27752"/>
                    <a:pt x="1164265" y="965189"/>
                    <a:pt x="1244009" y="968733"/>
                  </a:cubicBezTo>
                  <a:cubicBezTo>
                    <a:pt x="1323753" y="972277"/>
                    <a:pt x="1446028" y="54333"/>
                    <a:pt x="1520456" y="54333"/>
                  </a:cubicBezTo>
                  <a:cubicBezTo>
                    <a:pt x="1594884" y="54333"/>
                    <a:pt x="1690577" y="968733"/>
                    <a:pt x="1690577" y="968733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147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71977-0947-4899-9A95-A206CCEFE27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1838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Distribution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D12B49-4CDE-4416-8558-9889D572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883" y="150945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Estimate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drug in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body</a:t>
            </a:r>
          </a:p>
          <a:p>
            <a:pPr marL="457200" lvl="1" indent="0" algn="ctr">
              <a:buNone/>
            </a:pPr>
            <a:endParaRPr lang="cs-CZ" b="1" dirty="0">
              <a:solidFill>
                <a:srgbClr val="FC39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cs-CZ" b="1" dirty="0">
                <a:solidFill>
                  <a:srgbClr val="FC39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C</a:t>
            </a:r>
          </a:p>
          <a:p>
            <a:pPr marL="457200" lvl="1" indent="0" algn="ctr">
              <a:buNone/>
            </a:pPr>
            <a:endParaRPr 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Assessment of the effect of hemodialysis and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hemoperfusion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eliminate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body by these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technics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23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550F6-47D6-4026-B4AD-E9CAECD104A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0845" y="233320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Elimination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drugs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69C3465-3EE8-442D-893C-0756F617F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8336" y="1833862"/>
            <a:ext cx="7886700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First-order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speed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influenced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plasmatic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inear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kinetics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lang="cs-CZ" altLang="cs-CZ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-order</a:t>
            </a:r>
            <a:r>
              <a:rPr lang="cs-CZ" alt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speed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influenced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plasmatic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kinetics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86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5B5C35-0A34-4506-A962-F60E80A29C7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92693" y="85040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Biotransformation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metabolism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58A99D9-B9FE-4467-91ED-FEDB6F34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613" y="1410603"/>
            <a:ext cx="7886700" cy="463503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Predominantly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liver, but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organs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body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Enzymatic</a:t>
            </a:r>
            <a:r>
              <a:rPr lang="cs-CZ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bioactivation 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prodrug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tamoxifen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endoxifen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cyclophosphamide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phosphoramide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biodegradation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41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23285-618B-4A35-9E45-ED5BB3080F0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0844" y="101515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Biotransformation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metabolism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7C05AB-1431-45A7-B563-20611F74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844" y="1097565"/>
            <a:ext cx="7886700" cy="4486274"/>
          </a:xfrm>
        </p:spPr>
        <p:txBody>
          <a:bodyPr>
            <a:no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altLang="cs-CZ" sz="20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cs-CZ" altLang="cs-CZ" sz="20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200150" lvl="1" indent="-457200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oxidation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hydrolysis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partly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lipophilic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0150" lvl="1" indent="-457200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cytochromes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P450, 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dehydrogenases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altLang="cs-CZ" sz="20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cs-CZ" altLang="cs-CZ" sz="20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conjugation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molecules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hydrophilic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(„more/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“)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inneffective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014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>
            <a:extLst>
              <a:ext uri="{FF2B5EF4-FFF2-40B4-BE49-F238E27FC236}">
                <a16:creationId xmlns:a16="http://schemas.microsoft.com/office/drawing/2014/main" id="{A8DAAFAD-67E3-4D7F-97A0-4006FEC00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865" y="2421924"/>
            <a:ext cx="3021871" cy="164574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cs-CZ" altLang="cs-CZ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CYP 450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63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A64E52-EEE9-4049-B82A-A5ADF60157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7438" y="303840"/>
            <a:ext cx="9036050" cy="6250320"/>
            <a:chOff x="2109" y="2240"/>
            <a:chExt cx="3719" cy="224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5B75163-CAFF-45DA-8672-0620E4A5E8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9" y="2240"/>
              <a:ext cx="3719" cy="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810DB84-374B-4975-BC49-1E76F3A7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2409"/>
              <a:ext cx="3643" cy="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3BDA00C-67E4-434C-B79B-C5522640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821"/>
              <a:ext cx="151" cy="589"/>
            </a:xfrm>
            <a:custGeom>
              <a:avLst/>
              <a:gdLst>
                <a:gd name="T0" fmla="*/ 151 w 151"/>
                <a:gd name="T1" fmla="*/ 392 h 589"/>
                <a:gd name="T2" fmla="*/ 0 w 151"/>
                <a:gd name="T3" fmla="*/ 0 h 589"/>
                <a:gd name="T4" fmla="*/ 0 w 151"/>
                <a:gd name="T5" fmla="*/ 196 h 589"/>
                <a:gd name="T6" fmla="*/ 151 w 151"/>
                <a:gd name="T7" fmla="*/ 589 h 589"/>
                <a:gd name="T8" fmla="*/ 151 w 151"/>
                <a:gd name="T9" fmla="*/ 392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89"/>
                <a:gd name="T17" fmla="*/ 151 w 151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89">
                  <a:moveTo>
                    <a:pt x="151" y="392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151" y="589"/>
                  </a:lnTo>
                  <a:lnTo>
                    <a:pt x="151" y="392"/>
                  </a:lnTo>
                  <a:close/>
                </a:path>
              </a:pathLst>
            </a:custGeom>
            <a:solidFill>
              <a:srgbClr val="60606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32C106-101F-4969-A249-0CF571B3D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813"/>
              <a:ext cx="151" cy="400"/>
            </a:xfrm>
            <a:custGeom>
              <a:avLst/>
              <a:gdLst>
                <a:gd name="T0" fmla="*/ 0 w 151"/>
                <a:gd name="T1" fmla="*/ 8 h 400"/>
                <a:gd name="T2" fmla="*/ 30 w 151"/>
                <a:gd name="T3" fmla="*/ 0 h 400"/>
                <a:gd name="T4" fmla="*/ 53 w 151"/>
                <a:gd name="T5" fmla="*/ 0 h 400"/>
                <a:gd name="T6" fmla="*/ 83 w 151"/>
                <a:gd name="T7" fmla="*/ 0 h 400"/>
                <a:gd name="T8" fmla="*/ 98 w 151"/>
                <a:gd name="T9" fmla="*/ 0 h 400"/>
                <a:gd name="T10" fmla="*/ 128 w 151"/>
                <a:gd name="T11" fmla="*/ 0 h 400"/>
                <a:gd name="T12" fmla="*/ 151 w 151"/>
                <a:gd name="T13" fmla="*/ 0 h 400"/>
                <a:gd name="T14" fmla="*/ 151 w 151"/>
                <a:gd name="T15" fmla="*/ 400 h 400"/>
                <a:gd name="T16" fmla="*/ 0 w 151"/>
                <a:gd name="T17" fmla="*/ 8 h 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400"/>
                <a:gd name="T29" fmla="*/ 151 w 151"/>
                <a:gd name="T30" fmla="*/ 400 h 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400">
                  <a:moveTo>
                    <a:pt x="0" y="8"/>
                  </a:moveTo>
                  <a:lnTo>
                    <a:pt x="30" y="0"/>
                  </a:lnTo>
                  <a:lnTo>
                    <a:pt x="53" y="0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51" y="40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D7020C-0C53-47E4-B0AF-79278F0F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2829"/>
              <a:ext cx="242" cy="573"/>
            </a:xfrm>
            <a:custGeom>
              <a:avLst/>
              <a:gdLst>
                <a:gd name="T0" fmla="*/ 242 w 242"/>
                <a:gd name="T1" fmla="*/ 377 h 573"/>
                <a:gd name="T2" fmla="*/ 0 w 242"/>
                <a:gd name="T3" fmla="*/ 0 h 573"/>
                <a:gd name="T4" fmla="*/ 0 w 242"/>
                <a:gd name="T5" fmla="*/ 196 h 573"/>
                <a:gd name="T6" fmla="*/ 242 w 242"/>
                <a:gd name="T7" fmla="*/ 573 h 573"/>
                <a:gd name="T8" fmla="*/ 242 w 242"/>
                <a:gd name="T9" fmla="*/ 377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573"/>
                <a:gd name="T17" fmla="*/ 242 w 242"/>
                <a:gd name="T18" fmla="*/ 573 h 5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573">
                  <a:moveTo>
                    <a:pt x="242" y="377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242" y="573"/>
                  </a:lnTo>
                  <a:lnTo>
                    <a:pt x="242" y="377"/>
                  </a:lnTo>
                  <a:close/>
                </a:path>
              </a:pathLst>
            </a:custGeom>
            <a:solidFill>
              <a:srgbClr val="4D66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1BC4F0-6B6B-4DFB-8D2A-1FC4AFC82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2813"/>
              <a:ext cx="242" cy="393"/>
            </a:xfrm>
            <a:custGeom>
              <a:avLst/>
              <a:gdLst>
                <a:gd name="T0" fmla="*/ 0 w 242"/>
                <a:gd name="T1" fmla="*/ 8 h 393"/>
                <a:gd name="T2" fmla="*/ 8 w 242"/>
                <a:gd name="T3" fmla="*/ 8 h 393"/>
                <a:gd name="T4" fmla="*/ 23 w 242"/>
                <a:gd name="T5" fmla="*/ 8 h 393"/>
                <a:gd name="T6" fmla="*/ 53 w 242"/>
                <a:gd name="T7" fmla="*/ 0 h 393"/>
                <a:gd name="T8" fmla="*/ 68 w 242"/>
                <a:gd name="T9" fmla="*/ 0 h 393"/>
                <a:gd name="T10" fmla="*/ 76 w 242"/>
                <a:gd name="T11" fmla="*/ 0 h 393"/>
                <a:gd name="T12" fmla="*/ 91 w 242"/>
                <a:gd name="T13" fmla="*/ 0 h 393"/>
                <a:gd name="T14" fmla="*/ 242 w 242"/>
                <a:gd name="T15" fmla="*/ 393 h 393"/>
                <a:gd name="T16" fmla="*/ 0 w 242"/>
                <a:gd name="T17" fmla="*/ 8 h 3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393"/>
                <a:gd name="T29" fmla="*/ 242 w 242"/>
                <a:gd name="T30" fmla="*/ 393 h 3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393">
                  <a:moveTo>
                    <a:pt x="0" y="8"/>
                  </a:moveTo>
                  <a:lnTo>
                    <a:pt x="8" y="8"/>
                  </a:lnTo>
                  <a:lnTo>
                    <a:pt x="23" y="8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242" y="39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CC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CC9AAC9-DBEE-4D44-B5AC-8693D9F7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3017"/>
              <a:ext cx="643" cy="430"/>
            </a:xfrm>
            <a:custGeom>
              <a:avLst/>
              <a:gdLst>
                <a:gd name="T0" fmla="*/ 643 w 643"/>
                <a:gd name="T1" fmla="*/ 234 h 430"/>
                <a:gd name="T2" fmla="*/ 0 w 643"/>
                <a:gd name="T3" fmla="*/ 0 h 430"/>
                <a:gd name="T4" fmla="*/ 0 w 643"/>
                <a:gd name="T5" fmla="*/ 196 h 430"/>
                <a:gd name="T6" fmla="*/ 643 w 643"/>
                <a:gd name="T7" fmla="*/ 430 h 430"/>
                <a:gd name="T8" fmla="*/ 643 w 643"/>
                <a:gd name="T9" fmla="*/ 234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3"/>
                <a:gd name="T16" fmla="*/ 0 h 430"/>
                <a:gd name="T17" fmla="*/ 643 w 643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3" h="430">
                  <a:moveTo>
                    <a:pt x="643" y="234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643" y="430"/>
                  </a:lnTo>
                  <a:lnTo>
                    <a:pt x="643" y="234"/>
                  </a:lnTo>
                  <a:close/>
                </a:path>
              </a:pathLst>
            </a:custGeom>
            <a:solidFill>
              <a:srgbClr val="80664D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338EA72-7D80-4F58-ABA3-9011A5ECC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866"/>
              <a:ext cx="643" cy="385"/>
            </a:xfrm>
            <a:custGeom>
              <a:avLst/>
              <a:gdLst>
                <a:gd name="T0" fmla="*/ 0 w 643"/>
                <a:gd name="T1" fmla="*/ 151 h 385"/>
                <a:gd name="T2" fmla="*/ 15 w 643"/>
                <a:gd name="T3" fmla="*/ 136 h 385"/>
                <a:gd name="T4" fmla="*/ 31 w 643"/>
                <a:gd name="T5" fmla="*/ 129 h 385"/>
                <a:gd name="T6" fmla="*/ 53 w 643"/>
                <a:gd name="T7" fmla="*/ 113 h 385"/>
                <a:gd name="T8" fmla="*/ 68 w 643"/>
                <a:gd name="T9" fmla="*/ 106 h 385"/>
                <a:gd name="T10" fmla="*/ 91 w 643"/>
                <a:gd name="T11" fmla="*/ 98 h 385"/>
                <a:gd name="T12" fmla="*/ 114 w 643"/>
                <a:gd name="T13" fmla="*/ 83 h 385"/>
                <a:gd name="T14" fmla="*/ 129 w 643"/>
                <a:gd name="T15" fmla="*/ 76 h 385"/>
                <a:gd name="T16" fmla="*/ 151 w 643"/>
                <a:gd name="T17" fmla="*/ 68 h 385"/>
                <a:gd name="T18" fmla="*/ 174 w 643"/>
                <a:gd name="T19" fmla="*/ 61 h 385"/>
                <a:gd name="T20" fmla="*/ 197 w 643"/>
                <a:gd name="T21" fmla="*/ 53 h 385"/>
                <a:gd name="T22" fmla="*/ 219 w 643"/>
                <a:gd name="T23" fmla="*/ 46 h 385"/>
                <a:gd name="T24" fmla="*/ 242 w 643"/>
                <a:gd name="T25" fmla="*/ 38 h 385"/>
                <a:gd name="T26" fmla="*/ 272 w 643"/>
                <a:gd name="T27" fmla="*/ 30 h 385"/>
                <a:gd name="T28" fmla="*/ 295 w 643"/>
                <a:gd name="T29" fmla="*/ 23 h 385"/>
                <a:gd name="T30" fmla="*/ 318 w 643"/>
                <a:gd name="T31" fmla="*/ 15 h 385"/>
                <a:gd name="T32" fmla="*/ 348 w 643"/>
                <a:gd name="T33" fmla="*/ 15 h 385"/>
                <a:gd name="T34" fmla="*/ 371 w 643"/>
                <a:gd name="T35" fmla="*/ 8 h 385"/>
                <a:gd name="T36" fmla="*/ 401 w 643"/>
                <a:gd name="T37" fmla="*/ 0 h 385"/>
                <a:gd name="T38" fmla="*/ 643 w 643"/>
                <a:gd name="T39" fmla="*/ 385 h 385"/>
                <a:gd name="T40" fmla="*/ 0 w 643"/>
                <a:gd name="T41" fmla="*/ 151 h 3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3"/>
                <a:gd name="T64" fmla="*/ 0 h 385"/>
                <a:gd name="T65" fmla="*/ 643 w 643"/>
                <a:gd name="T66" fmla="*/ 385 h 3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3" h="385">
                  <a:moveTo>
                    <a:pt x="0" y="151"/>
                  </a:moveTo>
                  <a:lnTo>
                    <a:pt x="15" y="136"/>
                  </a:lnTo>
                  <a:lnTo>
                    <a:pt x="31" y="129"/>
                  </a:lnTo>
                  <a:lnTo>
                    <a:pt x="53" y="113"/>
                  </a:lnTo>
                  <a:lnTo>
                    <a:pt x="68" y="106"/>
                  </a:lnTo>
                  <a:lnTo>
                    <a:pt x="91" y="98"/>
                  </a:lnTo>
                  <a:lnTo>
                    <a:pt x="114" y="83"/>
                  </a:lnTo>
                  <a:lnTo>
                    <a:pt x="129" y="76"/>
                  </a:lnTo>
                  <a:lnTo>
                    <a:pt x="151" y="68"/>
                  </a:lnTo>
                  <a:lnTo>
                    <a:pt x="174" y="61"/>
                  </a:lnTo>
                  <a:lnTo>
                    <a:pt x="197" y="53"/>
                  </a:lnTo>
                  <a:lnTo>
                    <a:pt x="219" y="46"/>
                  </a:lnTo>
                  <a:lnTo>
                    <a:pt x="242" y="38"/>
                  </a:lnTo>
                  <a:lnTo>
                    <a:pt x="272" y="30"/>
                  </a:lnTo>
                  <a:lnTo>
                    <a:pt x="295" y="23"/>
                  </a:lnTo>
                  <a:lnTo>
                    <a:pt x="318" y="15"/>
                  </a:lnTo>
                  <a:lnTo>
                    <a:pt x="348" y="15"/>
                  </a:lnTo>
                  <a:lnTo>
                    <a:pt x="371" y="8"/>
                  </a:lnTo>
                  <a:lnTo>
                    <a:pt x="401" y="0"/>
                  </a:lnTo>
                  <a:lnTo>
                    <a:pt x="643" y="385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816B53E-7E6B-4074-AE92-938C795B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364"/>
              <a:ext cx="552" cy="574"/>
            </a:xfrm>
            <a:custGeom>
              <a:avLst/>
              <a:gdLst>
                <a:gd name="T0" fmla="*/ 522 w 552"/>
                <a:gd name="T1" fmla="*/ 378 h 574"/>
                <a:gd name="T2" fmla="*/ 469 w 552"/>
                <a:gd name="T3" fmla="*/ 363 h 574"/>
                <a:gd name="T4" fmla="*/ 424 w 552"/>
                <a:gd name="T5" fmla="*/ 355 h 574"/>
                <a:gd name="T6" fmla="*/ 371 w 552"/>
                <a:gd name="T7" fmla="*/ 340 h 574"/>
                <a:gd name="T8" fmla="*/ 325 w 552"/>
                <a:gd name="T9" fmla="*/ 325 h 574"/>
                <a:gd name="T10" fmla="*/ 280 w 552"/>
                <a:gd name="T11" fmla="*/ 302 h 574"/>
                <a:gd name="T12" fmla="*/ 242 w 552"/>
                <a:gd name="T13" fmla="*/ 287 h 574"/>
                <a:gd name="T14" fmla="*/ 204 w 552"/>
                <a:gd name="T15" fmla="*/ 264 h 574"/>
                <a:gd name="T16" fmla="*/ 167 w 552"/>
                <a:gd name="T17" fmla="*/ 242 h 574"/>
                <a:gd name="T18" fmla="*/ 136 w 552"/>
                <a:gd name="T19" fmla="*/ 219 h 574"/>
                <a:gd name="T20" fmla="*/ 106 w 552"/>
                <a:gd name="T21" fmla="*/ 197 h 574"/>
                <a:gd name="T22" fmla="*/ 76 w 552"/>
                <a:gd name="T23" fmla="*/ 174 h 574"/>
                <a:gd name="T24" fmla="*/ 53 w 552"/>
                <a:gd name="T25" fmla="*/ 151 h 574"/>
                <a:gd name="T26" fmla="*/ 38 w 552"/>
                <a:gd name="T27" fmla="*/ 121 h 574"/>
                <a:gd name="T28" fmla="*/ 23 w 552"/>
                <a:gd name="T29" fmla="*/ 98 h 574"/>
                <a:gd name="T30" fmla="*/ 8 w 552"/>
                <a:gd name="T31" fmla="*/ 68 h 574"/>
                <a:gd name="T32" fmla="*/ 0 w 552"/>
                <a:gd name="T33" fmla="*/ 38 h 574"/>
                <a:gd name="T34" fmla="*/ 0 w 552"/>
                <a:gd name="T35" fmla="*/ 15 h 574"/>
                <a:gd name="T36" fmla="*/ 0 w 552"/>
                <a:gd name="T37" fmla="*/ 197 h 574"/>
                <a:gd name="T38" fmla="*/ 0 w 552"/>
                <a:gd name="T39" fmla="*/ 219 h 574"/>
                <a:gd name="T40" fmla="*/ 8 w 552"/>
                <a:gd name="T41" fmla="*/ 249 h 574"/>
                <a:gd name="T42" fmla="*/ 16 w 552"/>
                <a:gd name="T43" fmla="*/ 280 h 574"/>
                <a:gd name="T44" fmla="*/ 31 w 552"/>
                <a:gd name="T45" fmla="*/ 302 h 574"/>
                <a:gd name="T46" fmla="*/ 46 w 552"/>
                <a:gd name="T47" fmla="*/ 332 h 574"/>
                <a:gd name="T48" fmla="*/ 68 w 552"/>
                <a:gd name="T49" fmla="*/ 355 h 574"/>
                <a:gd name="T50" fmla="*/ 91 w 552"/>
                <a:gd name="T51" fmla="*/ 385 h 574"/>
                <a:gd name="T52" fmla="*/ 121 w 552"/>
                <a:gd name="T53" fmla="*/ 408 h 574"/>
                <a:gd name="T54" fmla="*/ 152 w 552"/>
                <a:gd name="T55" fmla="*/ 430 h 574"/>
                <a:gd name="T56" fmla="*/ 182 w 552"/>
                <a:gd name="T57" fmla="*/ 453 h 574"/>
                <a:gd name="T58" fmla="*/ 220 w 552"/>
                <a:gd name="T59" fmla="*/ 476 h 574"/>
                <a:gd name="T60" fmla="*/ 265 w 552"/>
                <a:gd name="T61" fmla="*/ 491 h 574"/>
                <a:gd name="T62" fmla="*/ 303 w 552"/>
                <a:gd name="T63" fmla="*/ 513 h 574"/>
                <a:gd name="T64" fmla="*/ 348 w 552"/>
                <a:gd name="T65" fmla="*/ 529 h 574"/>
                <a:gd name="T66" fmla="*/ 393 w 552"/>
                <a:gd name="T67" fmla="*/ 544 h 574"/>
                <a:gd name="T68" fmla="*/ 446 w 552"/>
                <a:gd name="T69" fmla="*/ 551 h 574"/>
                <a:gd name="T70" fmla="*/ 499 w 552"/>
                <a:gd name="T71" fmla="*/ 566 h 574"/>
                <a:gd name="T72" fmla="*/ 552 w 552"/>
                <a:gd name="T73" fmla="*/ 574 h 5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2"/>
                <a:gd name="T112" fmla="*/ 0 h 574"/>
                <a:gd name="T113" fmla="*/ 552 w 552"/>
                <a:gd name="T114" fmla="*/ 574 h 5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2" h="574">
                  <a:moveTo>
                    <a:pt x="552" y="378"/>
                  </a:moveTo>
                  <a:lnTo>
                    <a:pt x="522" y="378"/>
                  </a:lnTo>
                  <a:lnTo>
                    <a:pt x="499" y="370"/>
                  </a:lnTo>
                  <a:lnTo>
                    <a:pt x="469" y="363"/>
                  </a:lnTo>
                  <a:lnTo>
                    <a:pt x="446" y="355"/>
                  </a:lnTo>
                  <a:lnTo>
                    <a:pt x="424" y="355"/>
                  </a:lnTo>
                  <a:lnTo>
                    <a:pt x="393" y="347"/>
                  </a:lnTo>
                  <a:lnTo>
                    <a:pt x="371" y="340"/>
                  </a:lnTo>
                  <a:lnTo>
                    <a:pt x="348" y="332"/>
                  </a:lnTo>
                  <a:lnTo>
                    <a:pt x="325" y="325"/>
                  </a:lnTo>
                  <a:lnTo>
                    <a:pt x="303" y="317"/>
                  </a:lnTo>
                  <a:lnTo>
                    <a:pt x="280" y="302"/>
                  </a:lnTo>
                  <a:lnTo>
                    <a:pt x="265" y="295"/>
                  </a:lnTo>
                  <a:lnTo>
                    <a:pt x="242" y="287"/>
                  </a:lnTo>
                  <a:lnTo>
                    <a:pt x="220" y="280"/>
                  </a:lnTo>
                  <a:lnTo>
                    <a:pt x="204" y="264"/>
                  </a:lnTo>
                  <a:lnTo>
                    <a:pt x="182" y="257"/>
                  </a:lnTo>
                  <a:lnTo>
                    <a:pt x="167" y="242"/>
                  </a:lnTo>
                  <a:lnTo>
                    <a:pt x="152" y="234"/>
                  </a:lnTo>
                  <a:lnTo>
                    <a:pt x="136" y="219"/>
                  </a:lnTo>
                  <a:lnTo>
                    <a:pt x="121" y="212"/>
                  </a:lnTo>
                  <a:lnTo>
                    <a:pt x="106" y="197"/>
                  </a:lnTo>
                  <a:lnTo>
                    <a:pt x="91" y="189"/>
                  </a:lnTo>
                  <a:lnTo>
                    <a:pt x="76" y="174"/>
                  </a:lnTo>
                  <a:lnTo>
                    <a:pt x="68" y="159"/>
                  </a:lnTo>
                  <a:lnTo>
                    <a:pt x="53" y="151"/>
                  </a:lnTo>
                  <a:lnTo>
                    <a:pt x="46" y="136"/>
                  </a:lnTo>
                  <a:lnTo>
                    <a:pt x="38" y="121"/>
                  </a:lnTo>
                  <a:lnTo>
                    <a:pt x="31" y="106"/>
                  </a:lnTo>
                  <a:lnTo>
                    <a:pt x="23" y="98"/>
                  </a:lnTo>
                  <a:lnTo>
                    <a:pt x="16" y="83"/>
                  </a:lnTo>
                  <a:lnTo>
                    <a:pt x="8" y="68"/>
                  </a:lnTo>
                  <a:lnTo>
                    <a:pt x="8" y="53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0" y="212"/>
                  </a:lnTo>
                  <a:lnTo>
                    <a:pt x="0" y="219"/>
                  </a:lnTo>
                  <a:lnTo>
                    <a:pt x="0" y="234"/>
                  </a:lnTo>
                  <a:lnTo>
                    <a:pt x="8" y="249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3" y="295"/>
                  </a:lnTo>
                  <a:lnTo>
                    <a:pt x="31" y="302"/>
                  </a:lnTo>
                  <a:lnTo>
                    <a:pt x="38" y="317"/>
                  </a:lnTo>
                  <a:lnTo>
                    <a:pt x="46" y="332"/>
                  </a:lnTo>
                  <a:lnTo>
                    <a:pt x="53" y="347"/>
                  </a:lnTo>
                  <a:lnTo>
                    <a:pt x="68" y="355"/>
                  </a:lnTo>
                  <a:lnTo>
                    <a:pt x="76" y="370"/>
                  </a:lnTo>
                  <a:lnTo>
                    <a:pt x="91" y="385"/>
                  </a:lnTo>
                  <a:lnTo>
                    <a:pt x="106" y="393"/>
                  </a:lnTo>
                  <a:lnTo>
                    <a:pt x="121" y="408"/>
                  </a:lnTo>
                  <a:lnTo>
                    <a:pt x="136" y="415"/>
                  </a:lnTo>
                  <a:lnTo>
                    <a:pt x="152" y="430"/>
                  </a:lnTo>
                  <a:lnTo>
                    <a:pt x="167" y="438"/>
                  </a:lnTo>
                  <a:lnTo>
                    <a:pt x="182" y="453"/>
                  </a:lnTo>
                  <a:lnTo>
                    <a:pt x="204" y="461"/>
                  </a:lnTo>
                  <a:lnTo>
                    <a:pt x="220" y="476"/>
                  </a:lnTo>
                  <a:lnTo>
                    <a:pt x="242" y="483"/>
                  </a:lnTo>
                  <a:lnTo>
                    <a:pt x="265" y="491"/>
                  </a:lnTo>
                  <a:lnTo>
                    <a:pt x="280" y="498"/>
                  </a:lnTo>
                  <a:lnTo>
                    <a:pt x="303" y="513"/>
                  </a:lnTo>
                  <a:lnTo>
                    <a:pt x="325" y="521"/>
                  </a:lnTo>
                  <a:lnTo>
                    <a:pt x="348" y="529"/>
                  </a:lnTo>
                  <a:lnTo>
                    <a:pt x="371" y="536"/>
                  </a:lnTo>
                  <a:lnTo>
                    <a:pt x="393" y="544"/>
                  </a:lnTo>
                  <a:lnTo>
                    <a:pt x="424" y="551"/>
                  </a:lnTo>
                  <a:lnTo>
                    <a:pt x="446" y="551"/>
                  </a:lnTo>
                  <a:lnTo>
                    <a:pt x="469" y="559"/>
                  </a:lnTo>
                  <a:lnTo>
                    <a:pt x="499" y="566"/>
                  </a:lnTo>
                  <a:lnTo>
                    <a:pt x="522" y="574"/>
                  </a:lnTo>
                  <a:lnTo>
                    <a:pt x="552" y="574"/>
                  </a:lnTo>
                  <a:lnTo>
                    <a:pt x="552" y="378"/>
                  </a:lnTo>
                  <a:close/>
                </a:path>
              </a:pathLst>
            </a:custGeom>
            <a:solidFill>
              <a:srgbClr val="8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322A23-FBEA-4B59-B930-97E8C0839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130"/>
              <a:ext cx="794" cy="612"/>
            </a:xfrm>
            <a:custGeom>
              <a:avLst/>
              <a:gdLst>
                <a:gd name="T0" fmla="*/ 552 w 794"/>
                <a:gd name="T1" fmla="*/ 612 h 612"/>
                <a:gd name="T2" fmla="*/ 522 w 794"/>
                <a:gd name="T3" fmla="*/ 612 h 612"/>
                <a:gd name="T4" fmla="*/ 499 w 794"/>
                <a:gd name="T5" fmla="*/ 604 h 612"/>
                <a:gd name="T6" fmla="*/ 469 w 794"/>
                <a:gd name="T7" fmla="*/ 597 h 612"/>
                <a:gd name="T8" fmla="*/ 446 w 794"/>
                <a:gd name="T9" fmla="*/ 589 h 612"/>
                <a:gd name="T10" fmla="*/ 424 w 794"/>
                <a:gd name="T11" fmla="*/ 589 h 612"/>
                <a:gd name="T12" fmla="*/ 393 w 794"/>
                <a:gd name="T13" fmla="*/ 581 h 612"/>
                <a:gd name="T14" fmla="*/ 371 w 794"/>
                <a:gd name="T15" fmla="*/ 574 h 612"/>
                <a:gd name="T16" fmla="*/ 348 w 794"/>
                <a:gd name="T17" fmla="*/ 566 h 612"/>
                <a:gd name="T18" fmla="*/ 325 w 794"/>
                <a:gd name="T19" fmla="*/ 559 h 612"/>
                <a:gd name="T20" fmla="*/ 303 w 794"/>
                <a:gd name="T21" fmla="*/ 551 h 612"/>
                <a:gd name="T22" fmla="*/ 280 w 794"/>
                <a:gd name="T23" fmla="*/ 536 h 612"/>
                <a:gd name="T24" fmla="*/ 265 w 794"/>
                <a:gd name="T25" fmla="*/ 529 h 612"/>
                <a:gd name="T26" fmla="*/ 242 w 794"/>
                <a:gd name="T27" fmla="*/ 521 h 612"/>
                <a:gd name="T28" fmla="*/ 220 w 794"/>
                <a:gd name="T29" fmla="*/ 514 h 612"/>
                <a:gd name="T30" fmla="*/ 204 w 794"/>
                <a:gd name="T31" fmla="*/ 498 h 612"/>
                <a:gd name="T32" fmla="*/ 182 w 794"/>
                <a:gd name="T33" fmla="*/ 491 h 612"/>
                <a:gd name="T34" fmla="*/ 167 w 794"/>
                <a:gd name="T35" fmla="*/ 476 h 612"/>
                <a:gd name="T36" fmla="*/ 152 w 794"/>
                <a:gd name="T37" fmla="*/ 468 h 612"/>
                <a:gd name="T38" fmla="*/ 136 w 794"/>
                <a:gd name="T39" fmla="*/ 453 h 612"/>
                <a:gd name="T40" fmla="*/ 121 w 794"/>
                <a:gd name="T41" fmla="*/ 446 h 612"/>
                <a:gd name="T42" fmla="*/ 106 w 794"/>
                <a:gd name="T43" fmla="*/ 431 h 612"/>
                <a:gd name="T44" fmla="*/ 91 w 794"/>
                <a:gd name="T45" fmla="*/ 423 h 612"/>
                <a:gd name="T46" fmla="*/ 76 w 794"/>
                <a:gd name="T47" fmla="*/ 408 h 612"/>
                <a:gd name="T48" fmla="*/ 68 w 794"/>
                <a:gd name="T49" fmla="*/ 393 h 612"/>
                <a:gd name="T50" fmla="*/ 53 w 794"/>
                <a:gd name="T51" fmla="*/ 385 h 612"/>
                <a:gd name="T52" fmla="*/ 46 w 794"/>
                <a:gd name="T53" fmla="*/ 370 h 612"/>
                <a:gd name="T54" fmla="*/ 38 w 794"/>
                <a:gd name="T55" fmla="*/ 355 h 612"/>
                <a:gd name="T56" fmla="*/ 31 w 794"/>
                <a:gd name="T57" fmla="*/ 340 h 612"/>
                <a:gd name="T58" fmla="*/ 23 w 794"/>
                <a:gd name="T59" fmla="*/ 332 h 612"/>
                <a:gd name="T60" fmla="*/ 16 w 794"/>
                <a:gd name="T61" fmla="*/ 317 h 612"/>
                <a:gd name="T62" fmla="*/ 8 w 794"/>
                <a:gd name="T63" fmla="*/ 302 h 612"/>
                <a:gd name="T64" fmla="*/ 8 w 794"/>
                <a:gd name="T65" fmla="*/ 287 h 612"/>
                <a:gd name="T66" fmla="*/ 0 w 794"/>
                <a:gd name="T67" fmla="*/ 272 h 612"/>
                <a:gd name="T68" fmla="*/ 0 w 794"/>
                <a:gd name="T69" fmla="*/ 257 h 612"/>
                <a:gd name="T70" fmla="*/ 0 w 794"/>
                <a:gd name="T71" fmla="*/ 249 h 612"/>
                <a:gd name="T72" fmla="*/ 0 w 794"/>
                <a:gd name="T73" fmla="*/ 234 h 612"/>
                <a:gd name="T74" fmla="*/ 0 w 794"/>
                <a:gd name="T75" fmla="*/ 219 h 612"/>
                <a:gd name="T76" fmla="*/ 0 w 794"/>
                <a:gd name="T77" fmla="*/ 204 h 612"/>
                <a:gd name="T78" fmla="*/ 0 w 794"/>
                <a:gd name="T79" fmla="*/ 189 h 612"/>
                <a:gd name="T80" fmla="*/ 8 w 794"/>
                <a:gd name="T81" fmla="*/ 174 h 612"/>
                <a:gd name="T82" fmla="*/ 8 w 794"/>
                <a:gd name="T83" fmla="*/ 166 h 612"/>
                <a:gd name="T84" fmla="*/ 16 w 794"/>
                <a:gd name="T85" fmla="*/ 151 h 612"/>
                <a:gd name="T86" fmla="*/ 23 w 794"/>
                <a:gd name="T87" fmla="*/ 136 h 612"/>
                <a:gd name="T88" fmla="*/ 31 w 794"/>
                <a:gd name="T89" fmla="*/ 121 h 612"/>
                <a:gd name="T90" fmla="*/ 38 w 794"/>
                <a:gd name="T91" fmla="*/ 106 h 612"/>
                <a:gd name="T92" fmla="*/ 46 w 794"/>
                <a:gd name="T93" fmla="*/ 98 h 612"/>
                <a:gd name="T94" fmla="*/ 53 w 794"/>
                <a:gd name="T95" fmla="*/ 83 h 612"/>
                <a:gd name="T96" fmla="*/ 68 w 794"/>
                <a:gd name="T97" fmla="*/ 68 h 612"/>
                <a:gd name="T98" fmla="*/ 76 w 794"/>
                <a:gd name="T99" fmla="*/ 61 h 612"/>
                <a:gd name="T100" fmla="*/ 91 w 794"/>
                <a:gd name="T101" fmla="*/ 46 h 612"/>
                <a:gd name="T102" fmla="*/ 106 w 794"/>
                <a:gd name="T103" fmla="*/ 31 h 612"/>
                <a:gd name="T104" fmla="*/ 121 w 794"/>
                <a:gd name="T105" fmla="*/ 23 h 612"/>
                <a:gd name="T106" fmla="*/ 136 w 794"/>
                <a:gd name="T107" fmla="*/ 8 h 612"/>
                <a:gd name="T108" fmla="*/ 152 w 794"/>
                <a:gd name="T109" fmla="*/ 0 h 612"/>
                <a:gd name="T110" fmla="*/ 794 w 794"/>
                <a:gd name="T111" fmla="*/ 234 h 612"/>
                <a:gd name="T112" fmla="*/ 552 w 794"/>
                <a:gd name="T113" fmla="*/ 612 h 6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4"/>
                <a:gd name="T172" fmla="*/ 0 h 612"/>
                <a:gd name="T173" fmla="*/ 794 w 794"/>
                <a:gd name="T174" fmla="*/ 612 h 6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4" h="612">
                  <a:moveTo>
                    <a:pt x="552" y="612"/>
                  </a:moveTo>
                  <a:lnTo>
                    <a:pt x="522" y="612"/>
                  </a:lnTo>
                  <a:lnTo>
                    <a:pt x="499" y="604"/>
                  </a:lnTo>
                  <a:lnTo>
                    <a:pt x="469" y="597"/>
                  </a:lnTo>
                  <a:lnTo>
                    <a:pt x="446" y="589"/>
                  </a:lnTo>
                  <a:lnTo>
                    <a:pt x="424" y="589"/>
                  </a:lnTo>
                  <a:lnTo>
                    <a:pt x="393" y="581"/>
                  </a:lnTo>
                  <a:lnTo>
                    <a:pt x="371" y="574"/>
                  </a:lnTo>
                  <a:lnTo>
                    <a:pt x="348" y="566"/>
                  </a:lnTo>
                  <a:lnTo>
                    <a:pt x="325" y="559"/>
                  </a:lnTo>
                  <a:lnTo>
                    <a:pt x="303" y="551"/>
                  </a:lnTo>
                  <a:lnTo>
                    <a:pt x="280" y="536"/>
                  </a:lnTo>
                  <a:lnTo>
                    <a:pt x="265" y="529"/>
                  </a:lnTo>
                  <a:lnTo>
                    <a:pt x="242" y="521"/>
                  </a:lnTo>
                  <a:lnTo>
                    <a:pt x="220" y="514"/>
                  </a:lnTo>
                  <a:lnTo>
                    <a:pt x="204" y="498"/>
                  </a:lnTo>
                  <a:lnTo>
                    <a:pt x="182" y="491"/>
                  </a:lnTo>
                  <a:lnTo>
                    <a:pt x="167" y="476"/>
                  </a:lnTo>
                  <a:lnTo>
                    <a:pt x="152" y="468"/>
                  </a:lnTo>
                  <a:lnTo>
                    <a:pt x="136" y="453"/>
                  </a:lnTo>
                  <a:lnTo>
                    <a:pt x="121" y="446"/>
                  </a:lnTo>
                  <a:lnTo>
                    <a:pt x="106" y="431"/>
                  </a:lnTo>
                  <a:lnTo>
                    <a:pt x="91" y="423"/>
                  </a:lnTo>
                  <a:lnTo>
                    <a:pt x="76" y="408"/>
                  </a:lnTo>
                  <a:lnTo>
                    <a:pt x="68" y="393"/>
                  </a:lnTo>
                  <a:lnTo>
                    <a:pt x="53" y="385"/>
                  </a:lnTo>
                  <a:lnTo>
                    <a:pt x="46" y="370"/>
                  </a:lnTo>
                  <a:lnTo>
                    <a:pt x="38" y="355"/>
                  </a:lnTo>
                  <a:lnTo>
                    <a:pt x="31" y="340"/>
                  </a:lnTo>
                  <a:lnTo>
                    <a:pt x="23" y="332"/>
                  </a:lnTo>
                  <a:lnTo>
                    <a:pt x="16" y="317"/>
                  </a:lnTo>
                  <a:lnTo>
                    <a:pt x="8" y="302"/>
                  </a:lnTo>
                  <a:lnTo>
                    <a:pt x="8" y="287"/>
                  </a:lnTo>
                  <a:lnTo>
                    <a:pt x="0" y="272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0" y="234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89"/>
                  </a:lnTo>
                  <a:lnTo>
                    <a:pt x="8" y="174"/>
                  </a:lnTo>
                  <a:lnTo>
                    <a:pt x="8" y="166"/>
                  </a:lnTo>
                  <a:lnTo>
                    <a:pt x="16" y="151"/>
                  </a:lnTo>
                  <a:lnTo>
                    <a:pt x="23" y="136"/>
                  </a:lnTo>
                  <a:lnTo>
                    <a:pt x="31" y="121"/>
                  </a:lnTo>
                  <a:lnTo>
                    <a:pt x="38" y="106"/>
                  </a:lnTo>
                  <a:lnTo>
                    <a:pt x="46" y="98"/>
                  </a:lnTo>
                  <a:lnTo>
                    <a:pt x="53" y="83"/>
                  </a:lnTo>
                  <a:lnTo>
                    <a:pt x="68" y="68"/>
                  </a:lnTo>
                  <a:lnTo>
                    <a:pt x="76" y="61"/>
                  </a:lnTo>
                  <a:lnTo>
                    <a:pt x="91" y="46"/>
                  </a:lnTo>
                  <a:lnTo>
                    <a:pt x="106" y="31"/>
                  </a:lnTo>
                  <a:lnTo>
                    <a:pt x="121" y="23"/>
                  </a:lnTo>
                  <a:lnTo>
                    <a:pt x="136" y="8"/>
                  </a:lnTo>
                  <a:lnTo>
                    <a:pt x="152" y="0"/>
                  </a:lnTo>
                  <a:lnTo>
                    <a:pt x="794" y="234"/>
                  </a:lnTo>
                  <a:lnTo>
                    <a:pt x="552" y="61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D49B63F-9FD6-417F-941F-5E29552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3364"/>
              <a:ext cx="1043" cy="596"/>
            </a:xfrm>
            <a:custGeom>
              <a:avLst/>
              <a:gdLst>
                <a:gd name="T0" fmla="*/ 1043 w 1043"/>
                <a:gd name="T1" fmla="*/ 15 h 596"/>
                <a:gd name="T2" fmla="*/ 1036 w 1043"/>
                <a:gd name="T3" fmla="*/ 38 h 596"/>
                <a:gd name="T4" fmla="*/ 1028 w 1043"/>
                <a:gd name="T5" fmla="*/ 68 h 596"/>
                <a:gd name="T6" fmla="*/ 1021 w 1043"/>
                <a:gd name="T7" fmla="*/ 98 h 596"/>
                <a:gd name="T8" fmla="*/ 1006 w 1043"/>
                <a:gd name="T9" fmla="*/ 121 h 596"/>
                <a:gd name="T10" fmla="*/ 983 w 1043"/>
                <a:gd name="T11" fmla="*/ 151 h 596"/>
                <a:gd name="T12" fmla="*/ 960 w 1043"/>
                <a:gd name="T13" fmla="*/ 174 h 596"/>
                <a:gd name="T14" fmla="*/ 938 w 1043"/>
                <a:gd name="T15" fmla="*/ 197 h 596"/>
                <a:gd name="T16" fmla="*/ 907 w 1043"/>
                <a:gd name="T17" fmla="*/ 219 h 596"/>
                <a:gd name="T18" fmla="*/ 869 w 1043"/>
                <a:gd name="T19" fmla="*/ 242 h 596"/>
                <a:gd name="T20" fmla="*/ 839 w 1043"/>
                <a:gd name="T21" fmla="*/ 264 h 596"/>
                <a:gd name="T22" fmla="*/ 801 w 1043"/>
                <a:gd name="T23" fmla="*/ 287 h 596"/>
                <a:gd name="T24" fmla="*/ 756 w 1043"/>
                <a:gd name="T25" fmla="*/ 302 h 596"/>
                <a:gd name="T26" fmla="*/ 711 w 1043"/>
                <a:gd name="T27" fmla="*/ 325 h 596"/>
                <a:gd name="T28" fmla="*/ 665 w 1043"/>
                <a:gd name="T29" fmla="*/ 340 h 596"/>
                <a:gd name="T30" fmla="*/ 620 w 1043"/>
                <a:gd name="T31" fmla="*/ 355 h 596"/>
                <a:gd name="T32" fmla="*/ 567 w 1043"/>
                <a:gd name="T33" fmla="*/ 363 h 596"/>
                <a:gd name="T34" fmla="*/ 514 w 1043"/>
                <a:gd name="T35" fmla="*/ 378 h 596"/>
                <a:gd name="T36" fmla="*/ 461 w 1043"/>
                <a:gd name="T37" fmla="*/ 385 h 596"/>
                <a:gd name="T38" fmla="*/ 408 w 1043"/>
                <a:gd name="T39" fmla="*/ 393 h 596"/>
                <a:gd name="T40" fmla="*/ 355 w 1043"/>
                <a:gd name="T41" fmla="*/ 393 h 596"/>
                <a:gd name="T42" fmla="*/ 303 w 1043"/>
                <a:gd name="T43" fmla="*/ 400 h 596"/>
                <a:gd name="T44" fmla="*/ 242 w 1043"/>
                <a:gd name="T45" fmla="*/ 400 h 596"/>
                <a:gd name="T46" fmla="*/ 189 w 1043"/>
                <a:gd name="T47" fmla="*/ 400 h 596"/>
                <a:gd name="T48" fmla="*/ 136 w 1043"/>
                <a:gd name="T49" fmla="*/ 393 h 596"/>
                <a:gd name="T50" fmla="*/ 76 w 1043"/>
                <a:gd name="T51" fmla="*/ 393 h 596"/>
                <a:gd name="T52" fmla="*/ 23 w 1043"/>
                <a:gd name="T53" fmla="*/ 385 h 596"/>
                <a:gd name="T54" fmla="*/ 0 w 1043"/>
                <a:gd name="T55" fmla="*/ 574 h 596"/>
                <a:gd name="T56" fmla="*/ 53 w 1043"/>
                <a:gd name="T57" fmla="*/ 581 h 596"/>
                <a:gd name="T58" fmla="*/ 106 w 1043"/>
                <a:gd name="T59" fmla="*/ 589 h 596"/>
                <a:gd name="T60" fmla="*/ 159 w 1043"/>
                <a:gd name="T61" fmla="*/ 589 h 596"/>
                <a:gd name="T62" fmla="*/ 219 w 1043"/>
                <a:gd name="T63" fmla="*/ 596 h 596"/>
                <a:gd name="T64" fmla="*/ 272 w 1043"/>
                <a:gd name="T65" fmla="*/ 596 h 596"/>
                <a:gd name="T66" fmla="*/ 325 w 1043"/>
                <a:gd name="T67" fmla="*/ 589 h 596"/>
                <a:gd name="T68" fmla="*/ 386 w 1043"/>
                <a:gd name="T69" fmla="*/ 589 h 596"/>
                <a:gd name="T70" fmla="*/ 439 w 1043"/>
                <a:gd name="T71" fmla="*/ 581 h 596"/>
                <a:gd name="T72" fmla="*/ 492 w 1043"/>
                <a:gd name="T73" fmla="*/ 574 h 596"/>
                <a:gd name="T74" fmla="*/ 544 w 1043"/>
                <a:gd name="T75" fmla="*/ 566 h 596"/>
                <a:gd name="T76" fmla="*/ 590 w 1043"/>
                <a:gd name="T77" fmla="*/ 551 h 596"/>
                <a:gd name="T78" fmla="*/ 643 w 1043"/>
                <a:gd name="T79" fmla="*/ 544 h 596"/>
                <a:gd name="T80" fmla="*/ 688 w 1043"/>
                <a:gd name="T81" fmla="*/ 529 h 596"/>
                <a:gd name="T82" fmla="*/ 733 w 1043"/>
                <a:gd name="T83" fmla="*/ 513 h 596"/>
                <a:gd name="T84" fmla="*/ 779 w 1043"/>
                <a:gd name="T85" fmla="*/ 491 h 596"/>
                <a:gd name="T86" fmla="*/ 817 w 1043"/>
                <a:gd name="T87" fmla="*/ 476 h 596"/>
                <a:gd name="T88" fmla="*/ 854 w 1043"/>
                <a:gd name="T89" fmla="*/ 453 h 596"/>
                <a:gd name="T90" fmla="*/ 892 w 1043"/>
                <a:gd name="T91" fmla="*/ 430 h 596"/>
                <a:gd name="T92" fmla="*/ 922 w 1043"/>
                <a:gd name="T93" fmla="*/ 408 h 596"/>
                <a:gd name="T94" fmla="*/ 945 w 1043"/>
                <a:gd name="T95" fmla="*/ 385 h 596"/>
                <a:gd name="T96" fmla="*/ 975 w 1043"/>
                <a:gd name="T97" fmla="*/ 355 h 596"/>
                <a:gd name="T98" fmla="*/ 990 w 1043"/>
                <a:gd name="T99" fmla="*/ 332 h 596"/>
                <a:gd name="T100" fmla="*/ 1013 w 1043"/>
                <a:gd name="T101" fmla="*/ 302 h 596"/>
                <a:gd name="T102" fmla="*/ 1021 w 1043"/>
                <a:gd name="T103" fmla="*/ 280 h 596"/>
                <a:gd name="T104" fmla="*/ 1036 w 1043"/>
                <a:gd name="T105" fmla="*/ 249 h 596"/>
                <a:gd name="T106" fmla="*/ 1036 w 1043"/>
                <a:gd name="T107" fmla="*/ 219 h 596"/>
                <a:gd name="T108" fmla="*/ 1043 w 1043"/>
                <a:gd name="T109" fmla="*/ 19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3"/>
                <a:gd name="T166" fmla="*/ 0 h 596"/>
                <a:gd name="T167" fmla="*/ 1043 w 1043"/>
                <a:gd name="T168" fmla="*/ 596 h 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3" h="596">
                  <a:moveTo>
                    <a:pt x="1043" y="0"/>
                  </a:moveTo>
                  <a:lnTo>
                    <a:pt x="1043" y="15"/>
                  </a:lnTo>
                  <a:lnTo>
                    <a:pt x="1036" y="23"/>
                  </a:lnTo>
                  <a:lnTo>
                    <a:pt x="1036" y="38"/>
                  </a:lnTo>
                  <a:lnTo>
                    <a:pt x="1036" y="53"/>
                  </a:lnTo>
                  <a:lnTo>
                    <a:pt x="1028" y="68"/>
                  </a:lnTo>
                  <a:lnTo>
                    <a:pt x="1021" y="83"/>
                  </a:lnTo>
                  <a:lnTo>
                    <a:pt x="1021" y="98"/>
                  </a:lnTo>
                  <a:lnTo>
                    <a:pt x="1013" y="106"/>
                  </a:lnTo>
                  <a:lnTo>
                    <a:pt x="1006" y="121"/>
                  </a:lnTo>
                  <a:lnTo>
                    <a:pt x="990" y="136"/>
                  </a:lnTo>
                  <a:lnTo>
                    <a:pt x="983" y="151"/>
                  </a:lnTo>
                  <a:lnTo>
                    <a:pt x="975" y="159"/>
                  </a:lnTo>
                  <a:lnTo>
                    <a:pt x="960" y="174"/>
                  </a:lnTo>
                  <a:lnTo>
                    <a:pt x="945" y="189"/>
                  </a:lnTo>
                  <a:lnTo>
                    <a:pt x="938" y="197"/>
                  </a:lnTo>
                  <a:lnTo>
                    <a:pt x="922" y="212"/>
                  </a:lnTo>
                  <a:lnTo>
                    <a:pt x="907" y="219"/>
                  </a:lnTo>
                  <a:lnTo>
                    <a:pt x="892" y="234"/>
                  </a:lnTo>
                  <a:lnTo>
                    <a:pt x="869" y="242"/>
                  </a:lnTo>
                  <a:lnTo>
                    <a:pt x="854" y="257"/>
                  </a:lnTo>
                  <a:lnTo>
                    <a:pt x="839" y="264"/>
                  </a:lnTo>
                  <a:lnTo>
                    <a:pt x="817" y="280"/>
                  </a:lnTo>
                  <a:lnTo>
                    <a:pt x="801" y="287"/>
                  </a:lnTo>
                  <a:lnTo>
                    <a:pt x="779" y="295"/>
                  </a:lnTo>
                  <a:lnTo>
                    <a:pt x="756" y="302"/>
                  </a:lnTo>
                  <a:lnTo>
                    <a:pt x="733" y="317"/>
                  </a:lnTo>
                  <a:lnTo>
                    <a:pt x="711" y="325"/>
                  </a:lnTo>
                  <a:lnTo>
                    <a:pt x="688" y="332"/>
                  </a:lnTo>
                  <a:lnTo>
                    <a:pt x="665" y="340"/>
                  </a:lnTo>
                  <a:lnTo>
                    <a:pt x="643" y="347"/>
                  </a:lnTo>
                  <a:lnTo>
                    <a:pt x="620" y="355"/>
                  </a:lnTo>
                  <a:lnTo>
                    <a:pt x="590" y="355"/>
                  </a:lnTo>
                  <a:lnTo>
                    <a:pt x="567" y="363"/>
                  </a:lnTo>
                  <a:lnTo>
                    <a:pt x="544" y="370"/>
                  </a:lnTo>
                  <a:lnTo>
                    <a:pt x="514" y="378"/>
                  </a:lnTo>
                  <a:lnTo>
                    <a:pt x="492" y="378"/>
                  </a:lnTo>
                  <a:lnTo>
                    <a:pt x="461" y="385"/>
                  </a:lnTo>
                  <a:lnTo>
                    <a:pt x="439" y="385"/>
                  </a:lnTo>
                  <a:lnTo>
                    <a:pt x="408" y="393"/>
                  </a:lnTo>
                  <a:lnTo>
                    <a:pt x="386" y="393"/>
                  </a:lnTo>
                  <a:lnTo>
                    <a:pt x="355" y="393"/>
                  </a:lnTo>
                  <a:lnTo>
                    <a:pt x="325" y="393"/>
                  </a:lnTo>
                  <a:lnTo>
                    <a:pt x="303" y="400"/>
                  </a:lnTo>
                  <a:lnTo>
                    <a:pt x="272" y="400"/>
                  </a:lnTo>
                  <a:lnTo>
                    <a:pt x="242" y="400"/>
                  </a:lnTo>
                  <a:lnTo>
                    <a:pt x="219" y="400"/>
                  </a:lnTo>
                  <a:lnTo>
                    <a:pt x="189" y="400"/>
                  </a:lnTo>
                  <a:lnTo>
                    <a:pt x="159" y="393"/>
                  </a:lnTo>
                  <a:lnTo>
                    <a:pt x="136" y="393"/>
                  </a:lnTo>
                  <a:lnTo>
                    <a:pt x="106" y="393"/>
                  </a:lnTo>
                  <a:lnTo>
                    <a:pt x="76" y="393"/>
                  </a:lnTo>
                  <a:lnTo>
                    <a:pt x="53" y="385"/>
                  </a:lnTo>
                  <a:lnTo>
                    <a:pt x="23" y="385"/>
                  </a:lnTo>
                  <a:lnTo>
                    <a:pt x="0" y="378"/>
                  </a:lnTo>
                  <a:lnTo>
                    <a:pt x="0" y="574"/>
                  </a:lnTo>
                  <a:lnTo>
                    <a:pt x="23" y="581"/>
                  </a:lnTo>
                  <a:lnTo>
                    <a:pt x="53" y="581"/>
                  </a:lnTo>
                  <a:lnTo>
                    <a:pt x="76" y="589"/>
                  </a:lnTo>
                  <a:lnTo>
                    <a:pt x="106" y="589"/>
                  </a:lnTo>
                  <a:lnTo>
                    <a:pt x="136" y="589"/>
                  </a:lnTo>
                  <a:lnTo>
                    <a:pt x="159" y="589"/>
                  </a:lnTo>
                  <a:lnTo>
                    <a:pt x="189" y="596"/>
                  </a:lnTo>
                  <a:lnTo>
                    <a:pt x="219" y="596"/>
                  </a:lnTo>
                  <a:lnTo>
                    <a:pt x="242" y="596"/>
                  </a:lnTo>
                  <a:lnTo>
                    <a:pt x="272" y="596"/>
                  </a:lnTo>
                  <a:lnTo>
                    <a:pt x="303" y="596"/>
                  </a:lnTo>
                  <a:lnTo>
                    <a:pt x="325" y="589"/>
                  </a:lnTo>
                  <a:lnTo>
                    <a:pt x="355" y="589"/>
                  </a:lnTo>
                  <a:lnTo>
                    <a:pt x="386" y="589"/>
                  </a:lnTo>
                  <a:lnTo>
                    <a:pt x="408" y="589"/>
                  </a:lnTo>
                  <a:lnTo>
                    <a:pt x="439" y="581"/>
                  </a:lnTo>
                  <a:lnTo>
                    <a:pt x="461" y="581"/>
                  </a:lnTo>
                  <a:lnTo>
                    <a:pt x="492" y="574"/>
                  </a:lnTo>
                  <a:lnTo>
                    <a:pt x="514" y="574"/>
                  </a:lnTo>
                  <a:lnTo>
                    <a:pt x="544" y="566"/>
                  </a:lnTo>
                  <a:lnTo>
                    <a:pt x="567" y="559"/>
                  </a:lnTo>
                  <a:lnTo>
                    <a:pt x="590" y="551"/>
                  </a:lnTo>
                  <a:lnTo>
                    <a:pt x="620" y="551"/>
                  </a:lnTo>
                  <a:lnTo>
                    <a:pt x="643" y="544"/>
                  </a:lnTo>
                  <a:lnTo>
                    <a:pt x="665" y="536"/>
                  </a:lnTo>
                  <a:lnTo>
                    <a:pt x="688" y="529"/>
                  </a:lnTo>
                  <a:lnTo>
                    <a:pt x="711" y="521"/>
                  </a:lnTo>
                  <a:lnTo>
                    <a:pt x="733" y="513"/>
                  </a:lnTo>
                  <a:lnTo>
                    <a:pt x="756" y="498"/>
                  </a:lnTo>
                  <a:lnTo>
                    <a:pt x="779" y="491"/>
                  </a:lnTo>
                  <a:lnTo>
                    <a:pt x="801" y="483"/>
                  </a:lnTo>
                  <a:lnTo>
                    <a:pt x="817" y="476"/>
                  </a:lnTo>
                  <a:lnTo>
                    <a:pt x="839" y="461"/>
                  </a:lnTo>
                  <a:lnTo>
                    <a:pt x="854" y="453"/>
                  </a:lnTo>
                  <a:lnTo>
                    <a:pt x="869" y="438"/>
                  </a:lnTo>
                  <a:lnTo>
                    <a:pt x="892" y="430"/>
                  </a:lnTo>
                  <a:lnTo>
                    <a:pt x="907" y="415"/>
                  </a:lnTo>
                  <a:lnTo>
                    <a:pt x="922" y="408"/>
                  </a:lnTo>
                  <a:lnTo>
                    <a:pt x="938" y="393"/>
                  </a:lnTo>
                  <a:lnTo>
                    <a:pt x="945" y="385"/>
                  </a:lnTo>
                  <a:lnTo>
                    <a:pt x="960" y="370"/>
                  </a:lnTo>
                  <a:lnTo>
                    <a:pt x="975" y="355"/>
                  </a:lnTo>
                  <a:lnTo>
                    <a:pt x="983" y="347"/>
                  </a:lnTo>
                  <a:lnTo>
                    <a:pt x="990" y="332"/>
                  </a:lnTo>
                  <a:lnTo>
                    <a:pt x="1006" y="317"/>
                  </a:lnTo>
                  <a:lnTo>
                    <a:pt x="1013" y="302"/>
                  </a:lnTo>
                  <a:lnTo>
                    <a:pt x="1021" y="295"/>
                  </a:lnTo>
                  <a:lnTo>
                    <a:pt x="1021" y="280"/>
                  </a:lnTo>
                  <a:lnTo>
                    <a:pt x="1028" y="264"/>
                  </a:lnTo>
                  <a:lnTo>
                    <a:pt x="1036" y="249"/>
                  </a:lnTo>
                  <a:lnTo>
                    <a:pt x="1036" y="234"/>
                  </a:lnTo>
                  <a:lnTo>
                    <a:pt x="1036" y="219"/>
                  </a:lnTo>
                  <a:lnTo>
                    <a:pt x="1043" y="212"/>
                  </a:lnTo>
                  <a:lnTo>
                    <a:pt x="1043" y="197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FB22FC4-4728-4957-B7BA-02C609751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964"/>
              <a:ext cx="1043" cy="800"/>
            </a:xfrm>
            <a:custGeom>
              <a:avLst/>
              <a:gdLst>
                <a:gd name="T0" fmla="*/ 272 w 1043"/>
                <a:gd name="T1" fmla="*/ 0 h 800"/>
                <a:gd name="T2" fmla="*/ 325 w 1043"/>
                <a:gd name="T3" fmla="*/ 0 h 800"/>
                <a:gd name="T4" fmla="*/ 386 w 1043"/>
                <a:gd name="T5" fmla="*/ 8 h 800"/>
                <a:gd name="T6" fmla="*/ 439 w 1043"/>
                <a:gd name="T7" fmla="*/ 8 h 800"/>
                <a:gd name="T8" fmla="*/ 492 w 1043"/>
                <a:gd name="T9" fmla="*/ 15 h 800"/>
                <a:gd name="T10" fmla="*/ 544 w 1043"/>
                <a:gd name="T11" fmla="*/ 31 h 800"/>
                <a:gd name="T12" fmla="*/ 590 w 1043"/>
                <a:gd name="T13" fmla="*/ 38 h 800"/>
                <a:gd name="T14" fmla="*/ 643 w 1043"/>
                <a:gd name="T15" fmla="*/ 53 h 800"/>
                <a:gd name="T16" fmla="*/ 688 w 1043"/>
                <a:gd name="T17" fmla="*/ 68 h 800"/>
                <a:gd name="T18" fmla="*/ 733 w 1043"/>
                <a:gd name="T19" fmla="*/ 83 h 800"/>
                <a:gd name="T20" fmla="*/ 779 w 1043"/>
                <a:gd name="T21" fmla="*/ 98 h 800"/>
                <a:gd name="T22" fmla="*/ 817 w 1043"/>
                <a:gd name="T23" fmla="*/ 121 h 800"/>
                <a:gd name="T24" fmla="*/ 854 w 1043"/>
                <a:gd name="T25" fmla="*/ 144 h 800"/>
                <a:gd name="T26" fmla="*/ 892 w 1043"/>
                <a:gd name="T27" fmla="*/ 166 h 800"/>
                <a:gd name="T28" fmla="*/ 922 w 1043"/>
                <a:gd name="T29" fmla="*/ 189 h 800"/>
                <a:gd name="T30" fmla="*/ 945 w 1043"/>
                <a:gd name="T31" fmla="*/ 212 h 800"/>
                <a:gd name="T32" fmla="*/ 975 w 1043"/>
                <a:gd name="T33" fmla="*/ 234 h 800"/>
                <a:gd name="T34" fmla="*/ 990 w 1043"/>
                <a:gd name="T35" fmla="*/ 264 h 800"/>
                <a:gd name="T36" fmla="*/ 1013 w 1043"/>
                <a:gd name="T37" fmla="*/ 287 h 800"/>
                <a:gd name="T38" fmla="*/ 1021 w 1043"/>
                <a:gd name="T39" fmla="*/ 317 h 800"/>
                <a:gd name="T40" fmla="*/ 1036 w 1043"/>
                <a:gd name="T41" fmla="*/ 340 h 800"/>
                <a:gd name="T42" fmla="*/ 1036 w 1043"/>
                <a:gd name="T43" fmla="*/ 370 h 800"/>
                <a:gd name="T44" fmla="*/ 1043 w 1043"/>
                <a:gd name="T45" fmla="*/ 400 h 800"/>
                <a:gd name="T46" fmla="*/ 1036 w 1043"/>
                <a:gd name="T47" fmla="*/ 423 h 800"/>
                <a:gd name="T48" fmla="*/ 1036 w 1043"/>
                <a:gd name="T49" fmla="*/ 453 h 800"/>
                <a:gd name="T50" fmla="*/ 1021 w 1043"/>
                <a:gd name="T51" fmla="*/ 483 h 800"/>
                <a:gd name="T52" fmla="*/ 1013 w 1043"/>
                <a:gd name="T53" fmla="*/ 506 h 800"/>
                <a:gd name="T54" fmla="*/ 990 w 1043"/>
                <a:gd name="T55" fmla="*/ 536 h 800"/>
                <a:gd name="T56" fmla="*/ 975 w 1043"/>
                <a:gd name="T57" fmla="*/ 559 h 800"/>
                <a:gd name="T58" fmla="*/ 945 w 1043"/>
                <a:gd name="T59" fmla="*/ 589 h 800"/>
                <a:gd name="T60" fmla="*/ 922 w 1043"/>
                <a:gd name="T61" fmla="*/ 612 h 800"/>
                <a:gd name="T62" fmla="*/ 892 w 1043"/>
                <a:gd name="T63" fmla="*/ 634 h 800"/>
                <a:gd name="T64" fmla="*/ 854 w 1043"/>
                <a:gd name="T65" fmla="*/ 657 h 800"/>
                <a:gd name="T66" fmla="*/ 817 w 1043"/>
                <a:gd name="T67" fmla="*/ 680 h 800"/>
                <a:gd name="T68" fmla="*/ 779 w 1043"/>
                <a:gd name="T69" fmla="*/ 695 h 800"/>
                <a:gd name="T70" fmla="*/ 733 w 1043"/>
                <a:gd name="T71" fmla="*/ 717 h 800"/>
                <a:gd name="T72" fmla="*/ 688 w 1043"/>
                <a:gd name="T73" fmla="*/ 732 h 800"/>
                <a:gd name="T74" fmla="*/ 643 w 1043"/>
                <a:gd name="T75" fmla="*/ 747 h 800"/>
                <a:gd name="T76" fmla="*/ 590 w 1043"/>
                <a:gd name="T77" fmla="*/ 755 h 800"/>
                <a:gd name="T78" fmla="*/ 544 w 1043"/>
                <a:gd name="T79" fmla="*/ 770 h 800"/>
                <a:gd name="T80" fmla="*/ 492 w 1043"/>
                <a:gd name="T81" fmla="*/ 778 h 800"/>
                <a:gd name="T82" fmla="*/ 439 w 1043"/>
                <a:gd name="T83" fmla="*/ 785 h 800"/>
                <a:gd name="T84" fmla="*/ 386 w 1043"/>
                <a:gd name="T85" fmla="*/ 793 h 800"/>
                <a:gd name="T86" fmla="*/ 325 w 1043"/>
                <a:gd name="T87" fmla="*/ 793 h 800"/>
                <a:gd name="T88" fmla="*/ 272 w 1043"/>
                <a:gd name="T89" fmla="*/ 800 h 800"/>
                <a:gd name="T90" fmla="*/ 219 w 1043"/>
                <a:gd name="T91" fmla="*/ 800 h 800"/>
                <a:gd name="T92" fmla="*/ 159 w 1043"/>
                <a:gd name="T93" fmla="*/ 793 h 800"/>
                <a:gd name="T94" fmla="*/ 106 w 1043"/>
                <a:gd name="T95" fmla="*/ 793 h 800"/>
                <a:gd name="T96" fmla="*/ 53 w 1043"/>
                <a:gd name="T97" fmla="*/ 785 h 800"/>
                <a:gd name="T98" fmla="*/ 0 w 1043"/>
                <a:gd name="T99" fmla="*/ 778 h 800"/>
                <a:gd name="T100" fmla="*/ 242 w 1043"/>
                <a:gd name="T101" fmla="*/ 0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3"/>
                <a:gd name="T154" fmla="*/ 0 h 800"/>
                <a:gd name="T155" fmla="*/ 1043 w 1043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3" h="800">
                  <a:moveTo>
                    <a:pt x="242" y="0"/>
                  </a:moveTo>
                  <a:lnTo>
                    <a:pt x="272" y="0"/>
                  </a:lnTo>
                  <a:lnTo>
                    <a:pt x="303" y="0"/>
                  </a:lnTo>
                  <a:lnTo>
                    <a:pt x="325" y="0"/>
                  </a:lnTo>
                  <a:lnTo>
                    <a:pt x="355" y="0"/>
                  </a:lnTo>
                  <a:lnTo>
                    <a:pt x="386" y="8"/>
                  </a:lnTo>
                  <a:lnTo>
                    <a:pt x="408" y="8"/>
                  </a:lnTo>
                  <a:lnTo>
                    <a:pt x="439" y="8"/>
                  </a:lnTo>
                  <a:lnTo>
                    <a:pt x="461" y="15"/>
                  </a:lnTo>
                  <a:lnTo>
                    <a:pt x="492" y="15"/>
                  </a:lnTo>
                  <a:lnTo>
                    <a:pt x="514" y="23"/>
                  </a:lnTo>
                  <a:lnTo>
                    <a:pt x="544" y="31"/>
                  </a:lnTo>
                  <a:lnTo>
                    <a:pt x="567" y="31"/>
                  </a:lnTo>
                  <a:lnTo>
                    <a:pt x="590" y="38"/>
                  </a:lnTo>
                  <a:lnTo>
                    <a:pt x="620" y="46"/>
                  </a:lnTo>
                  <a:lnTo>
                    <a:pt x="643" y="53"/>
                  </a:lnTo>
                  <a:lnTo>
                    <a:pt x="665" y="61"/>
                  </a:lnTo>
                  <a:lnTo>
                    <a:pt x="688" y="68"/>
                  </a:lnTo>
                  <a:lnTo>
                    <a:pt x="711" y="76"/>
                  </a:lnTo>
                  <a:lnTo>
                    <a:pt x="733" y="83"/>
                  </a:lnTo>
                  <a:lnTo>
                    <a:pt x="756" y="91"/>
                  </a:lnTo>
                  <a:lnTo>
                    <a:pt x="779" y="98"/>
                  </a:lnTo>
                  <a:lnTo>
                    <a:pt x="801" y="114"/>
                  </a:lnTo>
                  <a:lnTo>
                    <a:pt x="817" y="121"/>
                  </a:lnTo>
                  <a:lnTo>
                    <a:pt x="839" y="129"/>
                  </a:lnTo>
                  <a:lnTo>
                    <a:pt x="854" y="144"/>
                  </a:lnTo>
                  <a:lnTo>
                    <a:pt x="869" y="151"/>
                  </a:lnTo>
                  <a:lnTo>
                    <a:pt x="892" y="166"/>
                  </a:lnTo>
                  <a:lnTo>
                    <a:pt x="907" y="174"/>
                  </a:lnTo>
                  <a:lnTo>
                    <a:pt x="922" y="189"/>
                  </a:lnTo>
                  <a:lnTo>
                    <a:pt x="938" y="197"/>
                  </a:lnTo>
                  <a:lnTo>
                    <a:pt x="945" y="212"/>
                  </a:lnTo>
                  <a:lnTo>
                    <a:pt x="960" y="227"/>
                  </a:lnTo>
                  <a:lnTo>
                    <a:pt x="975" y="234"/>
                  </a:lnTo>
                  <a:lnTo>
                    <a:pt x="983" y="249"/>
                  </a:lnTo>
                  <a:lnTo>
                    <a:pt x="990" y="264"/>
                  </a:lnTo>
                  <a:lnTo>
                    <a:pt x="1006" y="272"/>
                  </a:lnTo>
                  <a:lnTo>
                    <a:pt x="1013" y="287"/>
                  </a:lnTo>
                  <a:lnTo>
                    <a:pt x="1021" y="302"/>
                  </a:lnTo>
                  <a:lnTo>
                    <a:pt x="1021" y="317"/>
                  </a:lnTo>
                  <a:lnTo>
                    <a:pt x="1028" y="332"/>
                  </a:lnTo>
                  <a:lnTo>
                    <a:pt x="1036" y="340"/>
                  </a:lnTo>
                  <a:lnTo>
                    <a:pt x="1036" y="355"/>
                  </a:lnTo>
                  <a:lnTo>
                    <a:pt x="1036" y="370"/>
                  </a:lnTo>
                  <a:lnTo>
                    <a:pt x="1043" y="385"/>
                  </a:lnTo>
                  <a:lnTo>
                    <a:pt x="1043" y="400"/>
                  </a:lnTo>
                  <a:lnTo>
                    <a:pt x="1043" y="415"/>
                  </a:lnTo>
                  <a:lnTo>
                    <a:pt x="1036" y="423"/>
                  </a:lnTo>
                  <a:lnTo>
                    <a:pt x="1036" y="438"/>
                  </a:lnTo>
                  <a:lnTo>
                    <a:pt x="1036" y="453"/>
                  </a:lnTo>
                  <a:lnTo>
                    <a:pt x="1028" y="468"/>
                  </a:lnTo>
                  <a:lnTo>
                    <a:pt x="1021" y="483"/>
                  </a:lnTo>
                  <a:lnTo>
                    <a:pt x="1021" y="498"/>
                  </a:lnTo>
                  <a:lnTo>
                    <a:pt x="1013" y="506"/>
                  </a:lnTo>
                  <a:lnTo>
                    <a:pt x="1006" y="521"/>
                  </a:lnTo>
                  <a:lnTo>
                    <a:pt x="990" y="536"/>
                  </a:lnTo>
                  <a:lnTo>
                    <a:pt x="983" y="551"/>
                  </a:lnTo>
                  <a:lnTo>
                    <a:pt x="975" y="559"/>
                  </a:lnTo>
                  <a:lnTo>
                    <a:pt x="960" y="574"/>
                  </a:lnTo>
                  <a:lnTo>
                    <a:pt x="945" y="589"/>
                  </a:lnTo>
                  <a:lnTo>
                    <a:pt x="938" y="597"/>
                  </a:lnTo>
                  <a:lnTo>
                    <a:pt x="922" y="612"/>
                  </a:lnTo>
                  <a:lnTo>
                    <a:pt x="907" y="619"/>
                  </a:lnTo>
                  <a:lnTo>
                    <a:pt x="892" y="634"/>
                  </a:lnTo>
                  <a:lnTo>
                    <a:pt x="869" y="642"/>
                  </a:lnTo>
                  <a:lnTo>
                    <a:pt x="854" y="657"/>
                  </a:lnTo>
                  <a:lnTo>
                    <a:pt x="839" y="664"/>
                  </a:lnTo>
                  <a:lnTo>
                    <a:pt x="817" y="680"/>
                  </a:lnTo>
                  <a:lnTo>
                    <a:pt x="801" y="687"/>
                  </a:lnTo>
                  <a:lnTo>
                    <a:pt x="779" y="695"/>
                  </a:lnTo>
                  <a:lnTo>
                    <a:pt x="756" y="702"/>
                  </a:lnTo>
                  <a:lnTo>
                    <a:pt x="733" y="717"/>
                  </a:lnTo>
                  <a:lnTo>
                    <a:pt x="711" y="725"/>
                  </a:lnTo>
                  <a:lnTo>
                    <a:pt x="688" y="732"/>
                  </a:lnTo>
                  <a:lnTo>
                    <a:pt x="665" y="740"/>
                  </a:lnTo>
                  <a:lnTo>
                    <a:pt x="643" y="747"/>
                  </a:lnTo>
                  <a:lnTo>
                    <a:pt x="620" y="755"/>
                  </a:lnTo>
                  <a:lnTo>
                    <a:pt x="590" y="755"/>
                  </a:lnTo>
                  <a:lnTo>
                    <a:pt x="567" y="763"/>
                  </a:lnTo>
                  <a:lnTo>
                    <a:pt x="544" y="770"/>
                  </a:lnTo>
                  <a:lnTo>
                    <a:pt x="514" y="778"/>
                  </a:lnTo>
                  <a:lnTo>
                    <a:pt x="492" y="778"/>
                  </a:lnTo>
                  <a:lnTo>
                    <a:pt x="461" y="785"/>
                  </a:lnTo>
                  <a:lnTo>
                    <a:pt x="439" y="785"/>
                  </a:lnTo>
                  <a:lnTo>
                    <a:pt x="408" y="793"/>
                  </a:lnTo>
                  <a:lnTo>
                    <a:pt x="386" y="793"/>
                  </a:lnTo>
                  <a:lnTo>
                    <a:pt x="355" y="793"/>
                  </a:lnTo>
                  <a:lnTo>
                    <a:pt x="325" y="793"/>
                  </a:lnTo>
                  <a:lnTo>
                    <a:pt x="303" y="800"/>
                  </a:lnTo>
                  <a:lnTo>
                    <a:pt x="272" y="800"/>
                  </a:lnTo>
                  <a:lnTo>
                    <a:pt x="242" y="800"/>
                  </a:lnTo>
                  <a:lnTo>
                    <a:pt x="219" y="800"/>
                  </a:lnTo>
                  <a:lnTo>
                    <a:pt x="189" y="800"/>
                  </a:lnTo>
                  <a:lnTo>
                    <a:pt x="159" y="793"/>
                  </a:lnTo>
                  <a:lnTo>
                    <a:pt x="136" y="793"/>
                  </a:lnTo>
                  <a:lnTo>
                    <a:pt x="106" y="793"/>
                  </a:lnTo>
                  <a:lnTo>
                    <a:pt x="76" y="793"/>
                  </a:lnTo>
                  <a:lnTo>
                    <a:pt x="53" y="785"/>
                  </a:lnTo>
                  <a:lnTo>
                    <a:pt x="23" y="785"/>
                  </a:lnTo>
                  <a:lnTo>
                    <a:pt x="0" y="778"/>
                  </a:lnTo>
                  <a:lnTo>
                    <a:pt x="242" y="40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0BDD273A-14E2-4A4D-95B7-885E77A07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2353"/>
              <a:ext cx="0" cy="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endParaRPr lang="en-US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6D77F6F-BDFF-43F3-BC29-18516A1B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3594"/>
              <a:ext cx="444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 dirty="0">
                  <a:solidFill>
                    <a:srgbClr val="000000"/>
                  </a:solidFill>
                  <a:latin typeface="Arial Black" pitchFamily="34" charset="0"/>
                </a:rPr>
                <a:t>CYP 2D6</a:t>
              </a:r>
              <a:endParaRPr lang="cs-CZ" sz="1800" i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A8C482A7-2F98-4852-B74F-CA741D9A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3727"/>
              <a:ext cx="172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30%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B882EF86-0418-459A-BAE1-A5E1DB302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2527"/>
              <a:ext cx="444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Arial Black" pitchFamily="34" charset="0"/>
                </a:rPr>
                <a:t>CYP 1A2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28DBFE62-EE1E-4F7F-9ED7-D4C8B826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655"/>
              <a:ext cx="125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2%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CBCAC744-BF43-4798-AD49-EFC771CE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700"/>
              <a:ext cx="444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Arial Black" pitchFamily="34" charset="0"/>
                </a:rPr>
                <a:t>CYP 2C9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F71D8F26-A097-4068-A623-BEA6B806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829"/>
              <a:ext cx="172" cy="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10%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77566AD1-B1AC-422F-B723-F5D6E9228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" y="2585"/>
              <a:ext cx="320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 dirty="0">
                  <a:latin typeface="Arial Black" pitchFamily="34" charset="0"/>
                </a:rPr>
                <a:t>ostatní</a:t>
              </a:r>
              <a:endParaRPr lang="cs-CZ" sz="1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27968EB3-03E6-42AB-B1B8-8FB199F78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" y="2655"/>
              <a:ext cx="125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3%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38AB477F-8F48-4E1B-90EF-AEF7268E3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515"/>
              <a:ext cx="445" cy="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Arial Black" pitchFamily="34" charset="0"/>
                </a:rPr>
                <a:t>CYP 3A4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64079914-3E05-4031-B37F-E878FA7EF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644"/>
              <a:ext cx="173" cy="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800">
                  <a:solidFill>
                    <a:srgbClr val="000000"/>
                  </a:solidFill>
                  <a:latin typeface="Times New Roman" pitchFamily="18" charset="0"/>
                </a:rPr>
                <a:t>55%</a:t>
              </a:r>
              <a:endParaRPr lang="cs-CZ" sz="18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F55877C5-E242-4E94-9C47-5BEAEB825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2519"/>
              <a:ext cx="613" cy="8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E3AF44CC-43C4-4574-86C9-52AACD809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580"/>
              <a:ext cx="60" cy="6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5E330DEC-D097-4530-9DB7-3702D3D5E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" y="2542"/>
              <a:ext cx="327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3A4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12783271-94A5-4CA0-BE1F-D7BFEC85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738"/>
              <a:ext cx="60" cy="6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DF8CFEAE-455A-403A-8747-2A556D67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2700"/>
              <a:ext cx="326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2D6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4FA574F2-766F-463B-B944-050D4102F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896"/>
              <a:ext cx="60" cy="6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9C7FA9EC-B094-4269-8701-68CCDF602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859"/>
              <a:ext cx="322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2C9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5AC7BC00-3354-4FA0-8D87-0333E981D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3055"/>
              <a:ext cx="60" cy="6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00FD388F-257D-41C9-9B67-7C69942D6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" y="3017"/>
              <a:ext cx="327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>
                  <a:solidFill>
                    <a:srgbClr val="000000"/>
                  </a:solidFill>
                  <a:latin typeface="Times New Roman" pitchFamily="18" charset="0"/>
                </a:rPr>
                <a:t>CYP 1A2</a:t>
              </a:r>
              <a:endParaRPr lang="cs-CZ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E9DA90F5-679A-426C-842C-6EE6673D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3213"/>
              <a:ext cx="60" cy="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03ED948C-9FA7-427E-A8BB-6628BADB3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" y="3176"/>
              <a:ext cx="270" cy="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others</a:t>
              </a:r>
              <a:endParaRPr lang="cs-CZ" sz="3200" i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DF2DBBC3-F062-43A3-BFAE-642AD1B7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497"/>
              <a:ext cx="0" cy="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endParaRPr lang="en-US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F4D036B4-A1E1-4A97-86D9-2C79DB736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4059"/>
              <a:ext cx="0" cy="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endParaRPr lang="en-US" sz="3200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0358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DCE0F6-1288-4C44-B39C-556FC4DD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Inducers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CYP450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16B913-CBB6-492C-9947-1639B965B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86999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dexametazon</a:t>
            </a:r>
            <a:endParaRPr lang="cs-CZ" altLang="cs-CZ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fenobarbital</a:t>
            </a:r>
          </a:p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rifampicine</a:t>
            </a:r>
            <a:endParaRPr lang="cs-CZ" altLang="cs-CZ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fenytoin</a:t>
            </a:r>
            <a:endParaRPr lang="cs-CZ" altLang="cs-CZ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St. </a:t>
            </a:r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John´s</a:t>
            </a:r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worth</a:t>
            </a:r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Hypericum</a:t>
            </a:r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perforatum</a:t>
            </a:r>
            <a:r>
              <a:rPr lang="cs-CZ" altLang="cs-CZ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Maidenhair</a:t>
            </a:r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Tree</a:t>
            </a:r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(Ginkgo </a:t>
            </a:r>
            <a:r>
              <a:rPr lang="cs-CZ" altLang="cs-CZ" sz="25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biloba</a:t>
            </a:r>
            <a:r>
              <a:rPr lang="cs-CZ" altLang="cs-CZ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/>
            <a:endParaRPr lang="cs-CZ" altLang="cs-CZ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664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C26E86-3B88-4944-ABD9-24BEF3A9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644" y="-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Inhibitors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CYP450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69A372-3E38-49CD-9361-C6CCE040B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02941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</a:rPr>
              <a:t>antidepressants</a:t>
            </a:r>
            <a:r>
              <a:rPr lang="cs-CZ" altLang="cs-CZ" sz="2500" b="1" dirty="0">
                <a:latin typeface="Calibri" panose="020F0502020204030204" pitchFamily="34" charset="0"/>
              </a:rPr>
              <a:t> (fluoxetin, </a:t>
            </a:r>
            <a:r>
              <a:rPr lang="cs-CZ" altLang="cs-CZ" sz="2500" b="1" dirty="0" err="1">
                <a:latin typeface="Calibri" panose="020F0502020204030204" pitchFamily="34" charset="0"/>
              </a:rPr>
              <a:t>fluvoxamin</a:t>
            </a:r>
            <a:r>
              <a:rPr lang="cs-CZ" altLang="cs-CZ" sz="2500" b="1" dirty="0">
                <a:latin typeface="Calibri" panose="020F0502020204030204" pitchFamily="34" charset="0"/>
              </a:rPr>
              <a:t>, paroxetin)</a:t>
            </a:r>
          </a:p>
          <a:p>
            <a:pPr eaLnBrk="1" hangingPunct="1"/>
            <a:r>
              <a:rPr lang="cs-CZ" altLang="cs-CZ" sz="2500" b="1" dirty="0">
                <a:latin typeface="Calibri" panose="020F0502020204030204" pitchFamily="34" charset="0"/>
              </a:rPr>
              <a:t>chinin, chinidin</a:t>
            </a:r>
          </a:p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</a:rPr>
              <a:t>chloramphenicol</a:t>
            </a:r>
            <a:r>
              <a:rPr lang="cs-CZ" altLang="cs-CZ" sz="2500" b="1" dirty="0">
                <a:latin typeface="Calibri" panose="020F0502020204030204" pitchFamily="34" charset="0"/>
              </a:rPr>
              <a:t>, erytromycine</a:t>
            </a:r>
          </a:p>
          <a:p>
            <a:pPr eaLnBrk="1" hangingPunct="1"/>
            <a:r>
              <a:rPr lang="cs-CZ" altLang="cs-CZ" sz="2500" b="1" dirty="0" err="1">
                <a:latin typeface="Calibri" panose="020F0502020204030204" pitchFamily="34" charset="0"/>
              </a:rPr>
              <a:t>ketokonazol</a:t>
            </a:r>
            <a:r>
              <a:rPr lang="cs-CZ" altLang="cs-CZ" sz="2500" b="1" dirty="0">
                <a:latin typeface="Calibri" panose="020F0502020204030204" pitchFamily="34" charset="0"/>
              </a:rPr>
              <a:t>, </a:t>
            </a:r>
            <a:r>
              <a:rPr lang="cs-CZ" altLang="cs-CZ" sz="2500" b="1" dirty="0" err="1">
                <a:latin typeface="Calibri" panose="020F0502020204030204" pitchFamily="34" charset="0"/>
              </a:rPr>
              <a:t>itrakonazol</a:t>
            </a:r>
            <a:endParaRPr lang="cs-CZ" altLang="cs-CZ" sz="25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500" b="1" dirty="0">
                <a:latin typeface="Calibri" panose="020F0502020204030204" pitchFamily="34" charset="0"/>
              </a:rPr>
              <a:t>grapefruit </a:t>
            </a:r>
            <a:r>
              <a:rPr lang="cs-CZ" altLang="cs-CZ" sz="2500" b="1" dirty="0" err="1">
                <a:latin typeface="Calibri" panose="020F0502020204030204" pitchFamily="34" charset="0"/>
              </a:rPr>
              <a:t>juice</a:t>
            </a:r>
            <a:endParaRPr lang="cs-CZ" altLang="cs-CZ" sz="2500" b="1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5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71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2AF7C0BC-4FF9-4E3E-9657-506230F6EC99}"/>
              </a:ext>
            </a:extLst>
          </p:cNvPr>
          <p:cNvSpPr txBox="1">
            <a:spLocks/>
          </p:cNvSpPr>
          <p:nvPr/>
        </p:nvSpPr>
        <p:spPr>
          <a:xfrm>
            <a:off x="1823136" y="356888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Pharmacokinetics</a:t>
            </a:r>
            <a:endParaRPr lang="cs-CZ" sz="3200" b="1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5AB0610-1C64-43DE-AC88-163EE7588E2B}"/>
              </a:ext>
            </a:extLst>
          </p:cNvPr>
          <p:cNvGrpSpPr/>
          <p:nvPr/>
        </p:nvGrpSpPr>
        <p:grpSpPr>
          <a:xfrm>
            <a:off x="1433126" y="2194917"/>
            <a:ext cx="8686267" cy="2893100"/>
            <a:chOff x="361950" y="2280900"/>
            <a:chExt cx="8686267" cy="28931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152C8918-F3F7-4157-B9AF-BF5A980E9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2280900"/>
              <a:ext cx="8153400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absorption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A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D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metabolism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M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cs-CZ" altLang="cs-CZ" sz="2800" b="1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excretion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		E </a:t>
              </a:r>
              <a:b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								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cs-CZ" altLang="cs-CZ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altLang="cs-CZ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processes</a:t>
              </a:r>
              <a:r>
                <a:rPr lang="cs-CZ" altLang="cs-CZ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altLang="cs-CZ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cs-CZ" altLang="cs-CZ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ADME </a:t>
              </a: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4D71B55-17EC-48F6-89EB-E88EFF8E7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220" y="3260726"/>
              <a:ext cx="215900" cy="574675"/>
            </a:xfrm>
            <a:prstGeom prst="rightBrace">
              <a:avLst>
                <a:gd name="adj1" fmla="val 22181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D0E1AE11-51E4-47CA-B886-BFFEEEE7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188" y="2478087"/>
              <a:ext cx="360362" cy="1511300"/>
            </a:xfrm>
            <a:prstGeom prst="rightBrace">
              <a:avLst>
                <a:gd name="adj1" fmla="val 29939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E648D4F-E86A-4F1C-8EDE-F740C1CDD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970" y="3005137"/>
              <a:ext cx="12292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“ADME“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A0CEE5-21FD-443C-A17C-EABCFC490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120" y="3465512"/>
              <a:ext cx="19208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elimination</a:t>
              </a:r>
              <a:endPara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7C92BA1F-0539-48AE-AEFB-FAB59E6B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90" y="2444750"/>
              <a:ext cx="215900" cy="574675"/>
            </a:xfrm>
            <a:prstGeom prst="rightBrace">
              <a:avLst>
                <a:gd name="adj1" fmla="val 22181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8EA39BD9-EFF7-4CD7-BDB1-412F3F50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803" y="2436813"/>
              <a:ext cx="14622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invasion</a:t>
              </a:r>
              <a:endPara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5164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12F53-05D1-4D1E-AA53-2C0A88C7E81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192132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Excretion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D4374C-975C-4CA0-963D-71C824D8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179" y="1413732"/>
            <a:ext cx="7886700" cy="459720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</a:rPr>
              <a:t>kidneys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</a:rPr>
              <a:t>bile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</a:rPr>
              <a:t>lungs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dirty="0" err="1">
                <a:latin typeface="Calibri" panose="020F0502020204030204" pitchFamily="34" charset="0"/>
              </a:rPr>
              <a:t>Saliva</a:t>
            </a:r>
            <a:r>
              <a:rPr lang="cs-CZ" altLang="cs-CZ" dirty="0">
                <a:latin typeface="Calibri" panose="020F0502020204030204" pitchFamily="34" charset="0"/>
              </a:rPr>
              <a:t>, skin, </a:t>
            </a:r>
            <a:r>
              <a:rPr lang="cs-CZ" altLang="cs-CZ" dirty="0" err="1">
                <a:latin typeface="Calibri" panose="020F0502020204030204" pitchFamily="34" charset="0"/>
              </a:rPr>
              <a:t>hair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</a:rPr>
              <a:t>milk</a:t>
            </a:r>
            <a:r>
              <a:rPr lang="cs-CZ" altLang="cs-CZ" dirty="0">
                <a:latin typeface="Calibri" panose="020F0502020204030204" pitchFamily="34" charset="0"/>
              </a:rPr>
              <a:t>…</a:t>
            </a: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85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A78DC52E-75CB-48EB-8CC5-D6FD34ABF0F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9082" y="208607"/>
            <a:ext cx="7886700" cy="1325563"/>
          </a:xfrm>
        </p:spPr>
        <p:txBody>
          <a:bodyPr/>
          <a:lstStyle/>
          <a:p>
            <a:pPr algn="ctr"/>
            <a:r>
              <a:rPr lang="en-US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Excretion by k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idney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899B554C-EA97-4C5B-9682-C6ECE0DE2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3308" y="1468268"/>
            <a:ext cx="6398451" cy="4486274"/>
          </a:xfrm>
        </p:spPr>
        <p:txBody>
          <a:bodyPr>
            <a:normAutofit fontScale="92500"/>
          </a:bodyPr>
          <a:lstStyle/>
          <a:p>
            <a:r>
              <a:rPr lang="cs-CZ" altLang="cs-CZ" sz="2700" dirty="0">
                <a:latin typeface="Calibri" panose="020F0502020204030204" pitchFamily="34" charset="0"/>
              </a:rPr>
              <a:t>MW </a:t>
            </a:r>
            <a:r>
              <a:rPr lang="en-US" altLang="cs-CZ" sz="2700" dirty="0">
                <a:latin typeface="Calibri" panose="020F0502020204030204" pitchFamily="34" charset="0"/>
              </a:rPr>
              <a:t>&lt;</a:t>
            </a:r>
            <a:r>
              <a:rPr lang="cs-CZ" altLang="cs-CZ" sz="2700" dirty="0">
                <a:latin typeface="Calibri" panose="020F0502020204030204" pitchFamily="34" charset="0"/>
              </a:rPr>
              <a:t> 60.000 D (MW </a:t>
            </a:r>
            <a:r>
              <a:rPr lang="cs-CZ" altLang="cs-CZ" sz="2700" dirty="0" err="1">
                <a:latin typeface="Calibri" panose="020F0502020204030204" pitchFamily="34" charset="0"/>
              </a:rPr>
              <a:t>of</a:t>
            </a:r>
            <a:r>
              <a:rPr lang="cs-CZ" altLang="cs-CZ" sz="2700" dirty="0">
                <a:latin typeface="Calibri" panose="020F0502020204030204" pitchFamily="34" charset="0"/>
              </a:rPr>
              <a:t> albumin = 68.000 D)</a:t>
            </a:r>
          </a:p>
          <a:p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glomerular</a:t>
            </a:r>
            <a:r>
              <a:rPr lang="cs-CZ" altLang="cs-CZ" sz="27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filtration</a:t>
            </a:r>
            <a:endParaRPr lang="cs-CZ" altLang="cs-CZ" sz="27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tubular</a:t>
            </a:r>
            <a:r>
              <a:rPr lang="cs-CZ" altLang="cs-CZ" sz="27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secretion</a:t>
            </a:r>
            <a:endParaRPr lang="cs-CZ" altLang="cs-CZ" sz="27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/>
            <a:r>
              <a:rPr lang="cs-CZ" altLang="cs-CZ" dirty="0" err="1">
                <a:latin typeface="Calibri" panose="020F0502020204030204" pitchFamily="34" charset="0"/>
              </a:rPr>
              <a:t>organic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acids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furosemide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thiazide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diuretics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penicilins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 err="1">
                <a:latin typeface="Calibri" panose="020F0502020204030204" pitchFamily="34" charset="0"/>
              </a:rPr>
              <a:t>glukuronids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/>
            <a:r>
              <a:rPr lang="cs-CZ" altLang="cs-CZ" dirty="0" err="1">
                <a:latin typeface="Calibri" panose="020F0502020204030204" pitchFamily="34" charset="0"/>
              </a:rPr>
              <a:t>organic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bases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2"/>
            <a:r>
              <a:rPr lang="cs-CZ" altLang="cs-CZ" dirty="0">
                <a:latin typeface="Calibri" panose="020F0502020204030204" pitchFamily="34" charset="0"/>
              </a:rPr>
              <a:t>morfin</a:t>
            </a:r>
          </a:p>
          <a:p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tubular</a:t>
            </a:r>
            <a:r>
              <a:rPr lang="cs-CZ" altLang="cs-CZ" sz="27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solidFill>
                  <a:schemeClr val="accent1"/>
                </a:solidFill>
                <a:latin typeface="Calibri" panose="020F0502020204030204" pitchFamily="34" charset="0"/>
              </a:rPr>
              <a:t>reabsorption</a:t>
            </a:r>
            <a:endParaRPr lang="cs-CZ" altLang="cs-CZ" sz="27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2"/>
            <a:r>
              <a:rPr lang="cs-CZ" altLang="cs-CZ" sz="1900" dirty="0">
                <a:latin typeface="Calibri" panose="020F0502020204030204" pitchFamily="34" charset="0"/>
              </a:rPr>
              <a:t>diazepam</a:t>
            </a:r>
          </a:p>
          <a:p>
            <a:endParaRPr lang="cs-CZ" dirty="0"/>
          </a:p>
        </p:txBody>
      </p:sp>
      <p:sp>
        <p:nvSpPr>
          <p:cNvPr id="4" name="Zástupný symbol pro obsah 5">
            <a:extLst>
              <a:ext uri="{FF2B5EF4-FFF2-40B4-BE49-F238E27FC236}">
                <a16:creationId xmlns:a16="http://schemas.microsoft.com/office/drawing/2014/main" id="{366DC460-5042-4295-BB59-E3F269CA426D}"/>
              </a:ext>
            </a:extLst>
          </p:cNvPr>
          <p:cNvSpPr txBox="1">
            <a:spLocks/>
          </p:cNvSpPr>
          <p:nvPr/>
        </p:nvSpPr>
        <p:spPr>
          <a:xfrm>
            <a:off x="7496994" y="1535736"/>
            <a:ext cx="411824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 ker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ker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ker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ker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b="1" kern="0">
                <a:solidFill>
                  <a:srgbClr val="FF0000"/>
                </a:solidFill>
                <a:latin typeface="Calibri" panose="020F0502020204030204" pitchFamily="34" charset="0"/>
              </a:rPr>
              <a:t>alkalization</a:t>
            </a:r>
          </a:p>
          <a:p>
            <a:pPr lvl="1">
              <a:spcBef>
                <a:spcPct val="0"/>
              </a:spcBef>
            </a:pPr>
            <a:r>
              <a:rPr lang="cs-CZ" altLang="cs-CZ" kern="0">
                <a:latin typeface="Calibri" panose="020F0502020204030204" pitchFamily="34" charset="0"/>
              </a:rPr>
              <a:t>natrium hydrogencarbonate</a:t>
            </a:r>
            <a:endParaRPr lang="cs-CZ" altLang="cs-CZ" sz="2200" ker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400" ker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b="1" kern="0">
                <a:solidFill>
                  <a:srgbClr val="FF0000"/>
                </a:solidFill>
                <a:latin typeface="Calibri" panose="020F0502020204030204" pitchFamily="34" charset="0"/>
              </a:rPr>
              <a:t>acidification</a:t>
            </a:r>
          </a:p>
          <a:p>
            <a:pPr lvl="1">
              <a:spcBef>
                <a:spcPct val="0"/>
              </a:spcBef>
            </a:pPr>
            <a:r>
              <a:rPr lang="cs-CZ" altLang="cs-CZ" kern="0">
                <a:latin typeface="Calibri" panose="020F0502020204030204" pitchFamily="34" charset="0"/>
              </a:rPr>
              <a:t>ammonium chloride</a:t>
            </a:r>
          </a:p>
          <a:p>
            <a:pPr lvl="1">
              <a:spcBef>
                <a:spcPct val="0"/>
              </a:spcBef>
            </a:pPr>
            <a:endParaRPr lang="cs-CZ" altLang="cs-CZ" kern="0">
              <a:latin typeface="Calibri" panose="020F0502020204030204" pitchFamily="34" charset="0"/>
            </a:endParaRPr>
          </a:p>
          <a:p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54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8E4CB-E896-49F5-8CA8-EB79C6E4A0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32521" y="49125"/>
            <a:ext cx="7886700" cy="1325563"/>
          </a:xfrm>
        </p:spPr>
        <p:txBody>
          <a:bodyPr/>
          <a:lstStyle/>
          <a:p>
            <a:pPr algn="ctr"/>
            <a:r>
              <a:rPr lang="en-US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Excretion by l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iver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E751F6C2-679D-4A38-BD19-4D5C231E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36" y="7355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Substance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permeate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membranes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hepatocytes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basolateral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apical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canalicular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excreted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pasive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transport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glucuronides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penicillins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tetracyclines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deconjugated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enzymes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intestine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release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lipophilic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molecule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re-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absorption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ENTEROHEPATIC CIRCULATION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0F5E-1F4B-479F-97E3-C12B72455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72" y="4100493"/>
            <a:ext cx="2693096" cy="2525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8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locas1">
            <a:extLst>
              <a:ext uri="{FF2B5EF4-FFF2-40B4-BE49-F238E27FC236}">
                <a16:creationId xmlns:a16="http://schemas.microsoft.com/office/drawing/2014/main" id="{00DC3462-34CE-44DB-B134-ABDDA831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1" y="514350"/>
            <a:ext cx="78406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964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18649-A1D3-499D-B681-9622DFD2816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453713" y="1601617"/>
            <a:ext cx="7772400" cy="238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Pharmacokinetic</a:t>
            </a:r>
            <a:r>
              <a:rPr lang="cs-CZ" sz="3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parameters</a:t>
            </a:r>
            <a:endParaRPr lang="cs-CZ" sz="3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E343E4-DFEA-484B-BC3A-C2263EC5B51F}"/>
              </a:ext>
            </a:extLst>
          </p:cNvPr>
          <p:cNvSpPr txBox="1">
            <a:spLocks/>
          </p:cNvSpPr>
          <p:nvPr/>
        </p:nvSpPr>
        <p:spPr>
          <a:xfrm>
            <a:off x="115330" y="3091293"/>
            <a:ext cx="11788346" cy="1655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pharmacokinetic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use in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dosage</a:t>
            </a: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06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DAE463D-72B9-46E6-A903-8B269F6A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97" y="411892"/>
            <a:ext cx="114361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guide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</a:t>
            </a:r>
            <a:r>
              <a:rPr lang="cs-CZ" altLang="cs-CZ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altLang="cs-CZ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altLang="cs-CZ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vivo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1">
            <a:extLst>
              <a:ext uri="{FF2B5EF4-FFF2-40B4-BE49-F238E27FC236}">
                <a16:creationId xmlns:a16="http://schemas.microsoft.com/office/drawing/2014/main" id="{E7C272CC-4DF2-40CC-8BDA-93D0097D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32" y="2975919"/>
            <a:ext cx="41529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opakovane1">
            <a:extLst>
              <a:ext uri="{FF2B5EF4-FFF2-40B4-BE49-F238E27FC236}">
                <a16:creationId xmlns:a16="http://schemas.microsoft.com/office/drawing/2014/main" id="{CDCA47C6-00DA-40E9-8D6D-AC0AD968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95" y="2371725"/>
            <a:ext cx="4343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61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73F6150-E497-4878-8B18-B8F06BAA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457200"/>
            <a:ext cx="11699789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3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In </a:t>
            </a:r>
            <a:r>
              <a:rPr lang="cs-CZ" altLang="cs-CZ" dirty="0" err="1">
                <a:latin typeface="Calibri" panose="020F0502020204030204" pitchFamily="34" charset="0"/>
              </a:rPr>
              <a:t>accordance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with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concentration-time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curves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we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determine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pharmacokinetic</a:t>
            </a:r>
            <a:r>
              <a:rPr lang="cs-CZ" alt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parameters</a:t>
            </a:r>
            <a:r>
              <a:rPr lang="cs-CZ" alt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– model </a:t>
            </a:r>
            <a:r>
              <a:rPr lang="cs-CZ" altLang="cs-CZ" dirty="0" err="1">
                <a:latin typeface="Calibri" panose="020F0502020204030204" pitchFamily="34" charset="0"/>
              </a:rPr>
              <a:t>values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</a:rPr>
              <a:t>which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provides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us</a:t>
            </a:r>
            <a:r>
              <a:rPr lang="cs-CZ" altLang="cs-CZ" dirty="0">
                <a:latin typeface="Calibri" panose="020F0502020204030204" pitchFamily="34" charset="0"/>
              </a:rPr>
              <a:t> to </a:t>
            </a:r>
            <a:r>
              <a:rPr lang="cs-CZ" altLang="cs-CZ" dirty="0" err="1">
                <a:latin typeface="Calibri" panose="020F0502020204030204" pitchFamily="34" charset="0"/>
              </a:rPr>
              <a:t>describe</a:t>
            </a:r>
            <a:r>
              <a:rPr lang="cs-CZ" altLang="cs-CZ" dirty="0">
                <a:latin typeface="Calibri" panose="020F0502020204030204" pitchFamily="34" charset="0"/>
              </a:rPr>
              <a:t> P-</a:t>
            </a:r>
            <a:r>
              <a:rPr lang="cs-CZ" altLang="cs-CZ" dirty="0" err="1">
                <a:latin typeface="Calibri" panose="020F0502020204030204" pitchFamily="34" charset="0"/>
              </a:rPr>
              <a:t>kinetic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processes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3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There</a:t>
            </a:r>
            <a:r>
              <a:rPr lang="cs-CZ" altLang="cs-CZ" dirty="0">
                <a:latin typeface="Calibri" panose="020F0502020204030204" pitchFamily="34" charset="0"/>
              </a:rPr>
              <a:t> are </a:t>
            </a:r>
            <a:r>
              <a:rPr lang="cs-CZ" altLang="cs-CZ" dirty="0" err="1">
                <a:latin typeface="Calibri" panose="020F0502020204030204" pitchFamily="34" charset="0"/>
              </a:rPr>
              <a:t>three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possible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manners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</a:rPr>
              <a:t> drug </a:t>
            </a:r>
            <a:r>
              <a:rPr lang="cs-CZ" altLang="cs-CZ" dirty="0" err="1">
                <a:latin typeface="Calibri" panose="020F0502020204030204" pitchFamily="34" charset="0"/>
              </a:rPr>
              <a:t>administration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with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regards</a:t>
            </a:r>
            <a:r>
              <a:rPr lang="cs-CZ" altLang="cs-CZ" dirty="0">
                <a:latin typeface="Calibri" panose="020F0502020204030204" pitchFamily="34" charset="0"/>
              </a:rPr>
              <a:t> to </a:t>
            </a:r>
            <a:r>
              <a:rPr lang="cs-CZ" altLang="cs-CZ" dirty="0" err="1">
                <a:latin typeface="Calibri" panose="020F0502020204030204" pitchFamily="34" charset="0"/>
              </a:rPr>
              <a:t>concentration-time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curves</a:t>
            </a:r>
            <a:r>
              <a:rPr lang="cs-CZ" altLang="cs-CZ" dirty="0">
                <a:latin typeface="Calibri" panose="020F0502020204030204" pitchFamily="34" charset="0"/>
              </a:rPr>
              <a:t>: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		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</a:rPr>
              <a:t>		</a:t>
            </a: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single dose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		</a:t>
            </a:r>
            <a:r>
              <a:rPr lang="cs-CZ" altLang="cs-CZ" dirty="0" err="1">
                <a:solidFill>
                  <a:srgbClr val="CC0000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CC0000"/>
                </a:solidFill>
                <a:latin typeface="Calibri" panose="020F0502020204030204" pitchFamily="34" charset="0"/>
              </a:rPr>
              <a:t>administration</a:t>
            </a:r>
            <a:endParaRPr lang="cs-CZ" altLang="cs-CZ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	    	</a:t>
            </a:r>
            <a:r>
              <a:rPr lang="cs-CZ" altLang="cs-CZ" dirty="0" err="1">
                <a:solidFill>
                  <a:srgbClr val="CC0000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dirty="0">
                <a:solidFill>
                  <a:srgbClr val="CC0000"/>
                </a:solidFill>
                <a:latin typeface="Calibri" panose="020F0502020204030204" pitchFamily="34" charset="0"/>
              </a:rPr>
              <a:t> dose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7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E042F-D6A7-447F-865B-8345740B652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9656" y="16805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Single dose</a:t>
            </a:r>
            <a:br>
              <a:rPr lang="cs-CZ" altLang="cs-CZ" b="1" dirty="0">
                <a:solidFill>
                  <a:schemeClr val="accent5"/>
                </a:solidFill>
              </a:rPr>
            </a:br>
            <a:br>
              <a:rPr lang="cs-CZ" altLang="cs-CZ" b="1" dirty="0">
                <a:solidFill>
                  <a:srgbClr val="339933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5BD29B-2ED7-4884-AC03-443208C6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56" y="859460"/>
            <a:ext cx="7886700" cy="466765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cs-CZ" altLang="cs-CZ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Invasion</a:t>
            </a:r>
            <a:r>
              <a:rPr lang="cs-CZ" alt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endParaRPr lang="cs-CZ" altLang="cs-CZ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cs-CZ" altLang="cs-CZ" sz="2400" b="1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endParaRPr lang="cs-CZ" altLang="cs-CZ" sz="2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cs-CZ" altLang="cs-CZ" sz="2400" b="1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endParaRPr lang="cs-CZ" altLang="cs-CZ" sz="24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F</a:t>
            </a:r>
          </a:p>
          <a:p>
            <a:pPr>
              <a:spcBef>
                <a:spcPct val="50000"/>
              </a:spcBef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sz="2400" b="1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96903A3-750E-4013-8854-489375CDADA6}"/>
                  </a:ext>
                </a:extLst>
              </p:cNvPr>
              <p:cNvSpPr txBox="1"/>
              <p:nvPr/>
            </p:nvSpPr>
            <p:spPr>
              <a:xfrm>
                <a:off x="4269938" y="4033564"/>
                <a:ext cx="1559145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sz="24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𝐩𝐨</m:t>
                          </m:r>
                        </m:num>
                        <m:den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baseline="-25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𝐢𝐯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B96903A3-750E-4013-8854-489375CDA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38" y="4033564"/>
                <a:ext cx="1559145" cy="693908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2943A9AE-53CB-42BD-B86D-0800CD269E83}"/>
                  </a:ext>
                </a:extLst>
              </p:cNvPr>
              <p:cNvSpPr txBox="1"/>
              <p:nvPr/>
            </p:nvSpPr>
            <p:spPr>
              <a:xfrm>
                <a:off x="4272676" y="5872816"/>
                <a:ext cx="1432508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𝐕𝐝</m:t>
                      </m:r>
                      <m:r>
                        <a:rPr lang="cs-CZ" sz="2400" b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2400" b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0" baseline="-2500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2943A9AE-53CB-42BD-B86D-0800CD26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676" y="5872816"/>
                <a:ext cx="1432508" cy="691408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3193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A5BB7819-3CED-402C-A2F9-BC3CFF33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392" y="92535"/>
            <a:ext cx="7991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Relationship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plasmatic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conc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. on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time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246D96C1-45A3-4BFC-9D71-751C19788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75" y="1229852"/>
            <a:ext cx="1672756" cy="1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[mg/ml]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E4AAB5DA-382A-4784-AF60-8BA4E69BD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097" y="1529510"/>
            <a:ext cx="4354512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7AAD0208-E88E-4F08-A767-83C2F59D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93" y="1246214"/>
            <a:ext cx="1290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Cmax</a:t>
            </a:r>
            <a:r>
              <a:rPr lang="cs-CZ" altLang="cs-CZ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603A7BB-7B06-4665-A393-1A4C4C3CD1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1342185"/>
            <a:ext cx="0" cy="438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AutoShape 23">
            <a:extLst>
              <a:ext uri="{FF2B5EF4-FFF2-40B4-BE49-F238E27FC236}">
                <a16:creationId xmlns:a16="http://schemas.microsoft.com/office/drawing/2014/main" id="{238FDD0C-78F0-4B4D-81EA-D945A0696D25}"/>
              </a:ext>
            </a:extLst>
          </p:cNvPr>
          <p:cNvSpPr>
            <a:spLocks/>
          </p:cNvSpPr>
          <p:nvPr/>
        </p:nvSpPr>
        <p:spPr bwMode="auto">
          <a:xfrm>
            <a:off x="6540174" y="1496063"/>
            <a:ext cx="358775" cy="3459510"/>
          </a:xfrm>
          <a:prstGeom prst="rightBrace">
            <a:avLst>
              <a:gd name="adj1" fmla="val 852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8FF12C20-C86D-4751-B77B-CC35E9FC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738" y="2721134"/>
            <a:ext cx="3129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THERAPEUTICAL RANGE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334151C-A1AC-4B48-AD79-6A1BE629A27C}"/>
              </a:ext>
            </a:extLst>
          </p:cNvPr>
          <p:cNvSpPr>
            <a:spLocks/>
          </p:cNvSpPr>
          <p:nvPr/>
        </p:nvSpPr>
        <p:spPr bwMode="auto">
          <a:xfrm>
            <a:off x="1724025" y="2195513"/>
            <a:ext cx="1289050" cy="2957512"/>
          </a:xfrm>
          <a:custGeom>
            <a:avLst/>
            <a:gdLst>
              <a:gd name="T0" fmla="*/ 0 w 1440"/>
              <a:gd name="T1" fmla="*/ 2147483646 h 2790"/>
              <a:gd name="T2" fmla="*/ 2147483646 w 1440"/>
              <a:gd name="T3" fmla="*/ 2147483646 h 2790"/>
              <a:gd name="T4" fmla="*/ 2147483646 w 1440"/>
              <a:gd name="T5" fmla="*/ 2147483646 h 2790"/>
              <a:gd name="T6" fmla="*/ 0 60000 65536"/>
              <a:gd name="T7" fmla="*/ 0 60000 65536"/>
              <a:gd name="T8" fmla="*/ 0 60000 65536"/>
              <a:gd name="T9" fmla="*/ 0 w 1440"/>
              <a:gd name="T10" fmla="*/ 0 h 2790"/>
              <a:gd name="T11" fmla="*/ 1440 w 1440"/>
              <a:gd name="T12" fmla="*/ 2790 h 27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2790">
                <a:moveTo>
                  <a:pt x="0" y="2790"/>
                </a:moveTo>
                <a:cubicBezTo>
                  <a:pt x="240" y="1665"/>
                  <a:pt x="480" y="540"/>
                  <a:pt x="720" y="270"/>
                </a:cubicBezTo>
                <a:cubicBezTo>
                  <a:pt x="960" y="0"/>
                  <a:pt x="1320" y="1020"/>
                  <a:pt x="1440" y="11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E675719-6B78-4D8F-B6F5-3B5FD882E1CD}"/>
              </a:ext>
            </a:extLst>
          </p:cNvPr>
          <p:cNvSpPr>
            <a:spLocks/>
          </p:cNvSpPr>
          <p:nvPr/>
        </p:nvSpPr>
        <p:spPr bwMode="auto">
          <a:xfrm>
            <a:off x="3013075" y="3435350"/>
            <a:ext cx="5484813" cy="2289175"/>
          </a:xfrm>
          <a:custGeom>
            <a:avLst/>
            <a:gdLst>
              <a:gd name="T0" fmla="*/ 0 w 6120"/>
              <a:gd name="T1" fmla="*/ 0 h 2160"/>
              <a:gd name="T2" fmla="*/ 2147483646 w 6120"/>
              <a:gd name="T3" fmla="*/ 2147483646 h 2160"/>
              <a:gd name="T4" fmla="*/ 2147483646 w 6120"/>
              <a:gd name="T5" fmla="*/ 2147483646 h 2160"/>
              <a:gd name="T6" fmla="*/ 2147483646 w 6120"/>
              <a:gd name="T7" fmla="*/ 2147483646 h 2160"/>
              <a:gd name="T8" fmla="*/ 2147483646 w 6120"/>
              <a:gd name="T9" fmla="*/ 2147483646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20"/>
              <a:gd name="T16" fmla="*/ 0 h 2160"/>
              <a:gd name="T17" fmla="*/ 6120 w 6120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20" h="2160">
                <a:moveTo>
                  <a:pt x="0" y="0"/>
                </a:moveTo>
                <a:cubicBezTo>
                  <a:pt x="150" y="315"/>
                  <a:pt x="300" y="630"/>
                  <a:pt x="540" y="900"/>
                </a:cubicBezTo>
                <a:cubicBezTo>
                  <a:pt x="780" y="1170"/>
                  <a:pt x="960" y="1440"/>
                  <a:pt x="1440" y="1620"/>
                </a:cubicBezTo>
                <a:cubicBezTo>
                  <a:pt x="1920" y="1800"/>
                  <a:pt x="2640" y="1890"/>
                  <a:pt x="3420" y="1980"/>
                </a:cubicBezTo>
                <a:cubicBezTo>
                  <a:pt x="4200" y="2070"/>
                  <a:pt x="5640" y="2130"/>
                  <a:pt x="6120" y="21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CAD7F60A-7733-403C-A045-F46F7DCAEC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088" y="5017595"/>
            <a:ext cx="4354512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A8BFC108-2ABE-41DF-8D09-A7D3A94B9B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2437" y="5254132"/>
            <a:ext cx="1587" cy="475903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251D9E1-C07C-4CFB-814B-277C55FB5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4571" y="1339010"/>
            <a:ext cx="0" cy="4386262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77193BEF-370A-45B0-9DA8-A1855C435C55}"/>
              </a:ext>
            </a:extLst>
          </p:cNvPr>
          <p:cNvSpPr>
            <a:spLocks/>
          </p:cNvSpPr>
          <p:nvPr/>
        </p:nvSpPr>
        <p:spPr bwMode="auto">
          <a:xfrm>
            <a:off x="1077913" y="5153025"/>
            <a:ext cx="646112" cy="571500"/>
          </a:xfrm>
          <a:custGeom>
            <a:avLst/>
            <a:gdLst>
              <a:gd name="T0" fmla="*/ 0 w 720"/>
              <a:gd name="T1" fmla="*/ 2147483646 h 540"/>
              <a:gd name="T2" fmla="*/ 2147483646 w 720"/>
              <a:gd name="T3" fmla="*/ 2147483646 h 540"/>
              <a:gd name="T4" fmla="*/ 2147483646 w 720"/>
              <a:gd name="T5" fmla="*/ 0 h 540"/>
              <a:gd name="T6" fmla="*/ 0 60000 65536"/>
              <a:gd name="T7" fmla="*/ 0 60000 65536"/>
              <a:gd name="T8" fmla="*/ 0 60000 65536"/>
              <a:gd name="T9" fmla="*/ 0 w 720"/>
              <a:gd name="T10" fmla="*/ 0 h 540"/>
              <a:gd name="T11" fmla="*/ 720 w 720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40">
                <a:moveTo>
                  <a:pt x="0" y="540"/>
                </a:moveTo>
                <a:cubicBezTo>
                  <a:pt x="210" y="495"/>
                  <a:pt x="420" y="450"/>
                  <a:pt x="540" y="360"/>
                </a:cubicBezTo>
                <a:cubicBezTo>
                  <a:pt x="660" y="270"/>
                  <a:pt x="690" y="135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9D994CA-7C40-48D7-A30D-DC95E4E6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856" y="5750687"/>
            <a:ext cx="12890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Tmax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E49DF46F-9D5D-46D3-9DCE-05C17A5A39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5724525"/>
            <a:ext cx="7491412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C81222E8-5773-444A-BC1A-0E867FAC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36" y="5764090"/>
            <a:ext cx="1290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95A7F486-C6A7-467C-8E30-379CEA631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5725272"/>
            <a:ext cx="12906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[min]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409BD04D-A231-4246-B5DE-E2284CA9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2970" y="6221413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INVASION</a:t>
            </a:r>
            <a:r>
              <a:rPr lang="cs-CZ" altLang="cs-CZ" sz="24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9D97F649-979D-481D-8E0A-6725F686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969" y="4729106"/>
            <a:ext cx="12906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Cmin</a:t>
            </a:r>
            <a:r>
              <a:rPr lang="cs-CZ" altLang="cs-CZ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459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45A31-DA2B-4EE8-B124-49AE9C18EEE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51920" y="51442"/>
            <a:ext cx="7886700" cy="1325563"/>
          </a:xfrm>
        </p:spPr>
        <p:txBody>
          <a:bodyPr/>
          <a:lstStyle/>
          <a:p>
            <a:pPr algn="ctr"/>
            <a:r>
              <a:rPr lang="cs-CZ" alt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Single dose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E98DC-BE71-40C3-95E3-017E8967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4" y="796619"/>
            <a:ext cx="8686799" cy="485843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cs-CZ" sz="3300" b="1" kern="1200" dirty="0" err="1">
                <a:solidFill>
                  <a:srgbClr val="0066CC"/>
                </a:solidFill>
                <a:latin typeface="Calibri" panose="020F0502020204030204" pitchFamily="34" charset="0"/>
              </a:rPr>
              <a:t>Elimination</a:t>
            </a:r>
            <a:r>
              <a:rPr lang="cs-CZ" sz="3300" b="1" kern="1200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sz="3300" b="1" kern="1200" dirty="0" err="1">
                <a:solidFill>
                  <a:srgbClr val="0066CC"/>
                </a:solidFill>
                <a:latin typeface="Calibri" panose="020F0502020204030204" pitchFamily="34" charset="0"/>
              </a:rPr>
              <a:t>phase</a:t>
            </a:r>
            <a:endParaRPr lang="cs-CZ" sz="3300" b="1" kern="1200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eliminated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speed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determined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by:</a:t>
            </a:r>
          </a:p>
          <a:p>
            <a:pPr>
              <a:spcBef>
                <a:spcPct val="5000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5000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altLang="cs-CZ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halftime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– drug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totally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eliminated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4-5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halftimes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cs-CZ" altLang="cs-CZ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plasma,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cleaned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drug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unit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[l . h</a:t>
            </a:r>
            <a:r>
              <a:rPr lang="en-US" altLang="cs-CZ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B3C52E3-3B93-47C9-95C4-A237873DF769}"/>
                  </a:ext>
                </a:extLst>
              </p:cNvPr>
              <p:cNvSpPr txBox="1"/>
              <p:nvPr/>
            </p:nvSpPr>
            <p:spPr>
              <a:xfrm>
                <a:off x="3534081" y="2333681"/>
                <a:ext cx="2025170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cs-CZ" sz="20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cs-CZ" sz="2000" b="1" i="0" baseline="-2500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unc>
                                <m:funcPr>
                                  <m:ctrlPr>
                                    <a:rPr lang="cs-CZ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cs-CZ" sz="20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r>
                                    <a:rPr lang="cs-CZ" sz="2000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cs-CZ" sz="2000" b="1" i="0" baseline="-2500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𝐭𝟏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B3C52E3-3B93-47C9-95C4-A237873DF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081" y="2333681"/>
                <a:ext cx="2025170" cy="58458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07842CF-499F-4E33-9AE5-F106BB888647}"/>
                  </a:ext>
                </a:extLst>
              </p:cNvPr>
              <p:cNvSpPr txBox="1"/>
              <p:nvPr/>
            </p:nvSpPr>
            <p:spPr>
              <a:xfrm>
                <a:off x="3113697" y="4018240"/>
                <a:ext cx="3108226" cy="583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2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cs-CZ" sz="2000" b="1" i="0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07842CF-499F-4E33-9AE5-F106BB888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697" y="4018240"/>
                <a:ext cx="3108226" cy="58394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D26855B-7760-4233-BBF8-66463B669E0B}"/>
                  </a:ext>
                </a:extLst>
              </p:cNvPr>
              <p:cNvSpPr txBox="1"/>
              <p:nvPr/>
            </p:nvSpPr>
            <p:spPr>
              <a:xfrm>
                <a:off x="2397211" y="5702157"/>
                <a:ext cx="7397578" cy="443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𝐓𝐎𝐓</m:t>
                        </m:r>
                      </m:sub>
                    </m:sSub>
                  </m:oMath>
                </a14:m>
                <a:r>
                  <a:rPr lang="cs-CZ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𝐀𝐔𝐂</m:t>
                        </m:r>
                      </m:den>
                    </m:f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𝐤𝐞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 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𝐕𝐝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𝐑𝐄𝐍</m:t>
                        </m:r>
                      </m:sub>
                    </m:sSub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𝐇𝐄𝐏</m:t>
                        </m:r>
                      </m:sub>
                    </m:sSub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𝐏𝐔𝐋</m:t>
                        </m:r>
                        <m:r>
                          <a:rPr lang="cs-CZ" sz="2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</m:t>
                    </m:r>
                  </m:oMath>
                </a14:m>
                <a:endParaRPr lang="cs-CZ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AD26855B-7760-4233-BBF8-66463B66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11" y="5702157"/>
                <a:ext cx="7397578" cy="443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35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05">
            <a:extLst>
              <a:ext uri="{FF2B5EF4-FFF2-40B4-BE49-F238E27FC236}">
                <a16:creationId xmlns:a16="http://schemas.microsoft.com/office/drawing/2014/main" id="{5A95A508-DA4E-4C8D-B75B-27CF3F41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b="-2005"/>
          <a:stretch>
            <a:fillRect/>
          </a:stretch>
        </p:blipFill>
        <p:spPr bwMode="auto">
          <a:xfrm>
            <a:off x="1871147" y="238535"/>
            <a:ext cx="7772400" cy="6570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7">
            <a:extLst>
              <a:ext uri="{FF2B5EF4-FFF2-40B4-BE49-F238E27FC236}">
                <a16:creationId xmlns:a16="http://schemas.microsoft.com/office/drawing/2014/main" id="{C807A8F5-8F5D-4866-BAE8-49C69055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602" y="129404"/>
            <a:ext cx="38454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altLang="cs-CZ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drug</a:t>
            </a:r>
          </a:p>
        </p:txBody>
      </p:sp>
      <p:sp>
        <p:nvSpPr>
          <p:cNvPr id="4" name="Line 1028">
            <a:extLst>
              <a:ext uri="{FF2B5EF4-FFF2-40B4-BE49-F238E27FC236}">
                <a16:creationId xmlns:a16="http://schemas.microsoft.com/office/drawing/2014/main" id="{7213E34F-EEC9-4C32-BC25-9B169CBC1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0714" y="440382"/>
            <a:ext cx="4318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1485C91-535E-49A9-831F-56324928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436" y="367357"/>
            <a:ext cx="1582737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42">
            <a:extLst>
              <a:ext uri="{FF2B5EF4-FFF2-40B4-BE49-F238E27FC236}">
                <a16:creationId xmlns:a16="http://schemas.microsoft.com/office/drawing/2014/main" id="{03912153-C3AB-48B4-815A-3DD4AE6F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526" y="1529921"/>
            <a:ext cx="792162" cy="503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depot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037">
            <a:extLst>
              <a:ext uri="{FF2B5EF4-FFF2-40B4-BE49-F238E27FC236}">
                <a16:creationId xmlns:a16="http://schemas.microsoft.com/office/drawing/2014/main" id="{A70F3DDB-5AC0-42F8-827D-2B46FCE7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63" y="956922"/>
            <a:ext cx="936625" cy="358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3AC5FAB-451F-4F35-8C00-0D11F3F2B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278" y="1170398"/>
            <a:ext cx="792162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</a:p>
        </p:txBody>
      </p:sp>
      <p:sp>
        <p:nvSpPr>
          <p:cNvPr id="9" name="Rectangle 1032">
            <a:extLst>
              <a:ext uri="{FF2B5EF4-FFF2-40B4-BE49-F238E27FC236}">
                <a16:creationId xmlns:a16="http://schemas.microsoft.com/office/drawing/2014/main" id="{A1C0ED91-88BA-4A90-9410-C407F19B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919" y="1170398"/>
            <a:ext cx="792162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</a:p>
        </p:txBody>
      </p:sp>
      <p:sp>
        <p:nvSpPr>
          <p:cNvPr id="10" name="Rectangle 1032">
            <a:extLst>
              <a:ext uri="{FF2B5EF4-FFF2-40B4-BE49-F238E27FC236}">
                <a16:creationId xmlns:a16="http://schemas.microsoft.com/office/drawing/2014/main" id="{CCDF5DF5-CE51-4960-B245-AAD3E8C0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381" y="1161665"/>
            <a:ext cx="792162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</a:p>
        </p:txBody>
      </p:sp>
      <p:sp>
        <p:nvSpPr>
          <p:cNvPr id="11" name="Rectangle 1040">
            <a:extLst>
              <a:ext uri="{FF2B5EF4-FFF2-40B4-BE49-F238E27FC236}">
                <a16:creationId xmlns:a16="http://schemas.microsoft.com/office/drawing/2014/main" id="{E7FFBC84-FDD8-4ECE-95EB-100DECB6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527" y="2509656"/>
            <a:ext cx="1871663" cy="7921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Biotransformation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organs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033">
            <a:extLst>
              <a:ext uri="{FF2B5EF4-FFF2-40B4-BE49-F238E27FC236}">
                <a16:creationId xmlns:a16="http://schemas.microsoft.com/office/drawing/2014/main" id="{227568DD-417F-4B37-8B32-04FB588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641" y="2113574"/>
            <a:ext cx="2374900" cy="792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angle 1037">
            <a:extLst>
              <a:ext uri="{FF2B5EF4-FFF2-40B4-BE49-F238E27FC236}">
                <a16:creationId xmlns:a16="http://schemas.microsoft.com/office/drawing/2014/main" id="{D9B143A3-4325-4523-BD44-738CFDD45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294" y="3340691"/>
            <a:ext cx="936625" cy="358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</a:p>
        </p:txBody>
      </p:sp>
      <p:sp>
        <p:nvSpPr>
          <p:cNvPr id="14" name="Rectangle 1042">
            <a:extLst>
              <a:ext uri="{FF2B5EF4-FFF2-40B4-BE49-F238E27FC236}">
                <a16:creationId xmlns:a16="http://schemas.microsoft.com/office/drawing/2014/main" id="{AA704568-93A3-4A71-AD18-B4C1C916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684" y="4058153"/>
            <a:ext cx="792162" cy="503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depot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035">
            <a:extLst>
              <a:ext uri="{FF2B5EF4-FFF2-40B4-BE49-F238E27FC236}">
                <a16:creationId xmlns:a16="http://schemas.microsoft.com/office/drawing/2014/main" id="{7E42FD5E-7C8A-4507-BD87-AF499C0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616" y="3697791"/>
            <a:ext cx="1081087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metabolite</a:t>
            </a:r>
          </a:p>
        </p:txBody>
      </p:sp>
      <p:sp>
        <p:nvSpPr>
          <p:cNvPr id="16" name="Rectangle 1038">
            <a:extLst>
              <a:ext uri="{FF2B5EF4-FFF2-40B4-BE49-F238E27FC236}">
                <a16:creationId xmlns:a16="http://schemas.microsoft.com/office/drawing/2014/main" id="{AF7B3014-9551-4897-84A8-913A6E1A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04" y="3688555"/>
            <a:ext cx="936625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metabolite</a:t>
            </a:r>
          </a:p>
        </p:txBody>
      </p:sp>
      <p:sp>
        <p:nvSpPr>
          <p:cNvPr id="17" name="Rectangle 1034">
            <a:extLst>
              <a:ext uri="{FF2B5EF4-FFF2-40B4-BE49-F238E27FC236}">
                <a16:creationId xmlns:a16="http://schemas.microsoft.com/office/drawing/2014/main" id="{C92AD6FF-3AF8-4AF9-959B-603156867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541" y="4615041"/>
            <a:ext cx="2089150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metabolite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to protein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cell</a:t>
            </a:r>
          </a:p>
        </p:txBody>
      </p:sp>
      <p:sp>
        <p:nvSpPr>
          <p:cNvPr id="18" name="Rectangle 1039">
            <a:extLst>
              <a:ext uri="{FF2B5EF4-FFF2-40B4-BE49-F238E27FC236}">
                <a16:creationId xmlns:a16="http://schemas.microsoft.com/office/drawing/2014/main" id="{51812A96-ECF0-4BD3-B633-D449B646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381" y="3697791"/>
            <a:ext cx="1225550" cy="503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metabolite</a:t>
            </a:r>
          </a:p>
        </p:txBody>
      </p:sp>
      <p:sp>
        <p:nvSpPr>
          <p:cNvPr id="19" name="Rectangle 1047">
            <a:extLst>
              <a:ext uri="{FF2B5EF4-FFF2-40B4-BE49-F238E27FC236}">
                <a16:creationId xmlns:a16="http://schemas.microsoft.com/office/drawing/2014/main" id="{59AEE332-55E0-482A-9C32-CB9BD5D7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657" y="5499112"/>
            <a:ext cx="1296987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</a:p>
        </p:txBody>
      </p:sp>
      <p:sp>
        <p:nvSpPr>
          <p:cNvPr id="20" name="Rectangle 1048">
            <a:extLst>
              <a:ext uri="{FF2B5EF4-FFF2-40B4-BE49-F238E27FC236}">
                <a16:creationId xmlns:a16="http://schemas.microsoft.com/office/drawing/2014/main" id="{E0D42300-5509-443D-A4B5-3681BC53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084" y="5519143"/>
            <a:ext cx="2160587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BLOOD CIRCULATION</a:t>
            </a:r>
          </a:p>
        </p:txBody>
      </p:sp>
      <p:sp>
        <p:nvSpPr>
          <p:cNvPr id="21" name="Rectangle 1049">
            <a:extLst>
              <a:ext uri="{FF2B5EF4-FFF2-40B4-BE49-F238E27FC236}">
                <a16:creationId xmlns:a16="http://schemas.microsoft.com/office/drawing/2014/main" id="{FACC0CCA-FA65-49C9-A036-00829412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541" y="5462599"/>
            <a:ext cx="1944688" cy="433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ORGANS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EXCRETION</a:t>
            </a:r>
          </a:p>
        </p:txBody>
      </p:sp>
      <p:sp>
        <p:nvSpPr>
          <p:cNvPr id="22" name="Rectangle 1050">
            <a:extLst>
              <a:ext uri="{FF2B5EF4-FFF2-40B4-BE49-F238E27FC236}">
                <a16:creationId xmlns:a16="http://schemas.microsoft.com/office/drawing/2014/main" id="{F75EB776-8C67-442F-BD77-68F05AF9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506" y="6397527"/>
            <a:ext cx="1511300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EXCRETION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83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F67D0DD1-916B-4400-B987-AE3B982A225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04503" y="2300374"/>
            <a:ext cx="7772400" cy="238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Compartment</a:t>
            </a:r>
            <a:r>
              <a:rPr lang="cs-CZ" sz="3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models</a:t>
            </a:r>
            <a:endParaRPr lang="cs-CZ" sz="3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738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447893F5-4965-4E58-B873-5F86DB48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843" y="79684"/>
            <a:ext cx="74168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models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–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block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schema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1-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model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C2E4470-25D3-4453-B17D-CD6F071F2696}"/>
              </a:ext>
            </a:extLst>
          </p:cNvPr>
          <p:cNvGrpSpPr/>
          <p:nvPr/>
        </p:nvGrpSpPr>
        <p:grpSpPr>
          <a:xfrm>
            <a:off x="3029227" y="2606879"/>
            <a:ext cx="1964531" cy="3646884"/>
            <a:chOff x="1619250" y="2591991"/>
            <a:chExt cx="1964531" cy="364688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1550F101-0504-4C60-AD33-C57473A0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3286125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41A919CB-D531-4BE1-A8D7-6A9E9BF9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5086350"/>
              <a:ext cx="142875" cy="1152525"/>
            </a:xfrm>
            <a:prstGeom prst="downArrow">
              <a:avLst>
                <a:gd name="adj1" fmla="val 50000"/>
                <a:gd name="adj2" fmla="val 20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03C8C643-DC09-42FA-B9E7-0CAF4A62C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125" y="3957637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>
                  <a:latin typeface="Calibri" panose="020F0502020204030204" pitchFamily="34" charset="0"/>
                </a:rPr>
                <a:t>Vd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A83C5DB-A6D8-466E-8DC8-A1B1E4E5B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025" y="2591991"/>
              <a:ext cx="1008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BB8B77C9-5363-409B-90CD-45199DA7B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331" y="5323284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5AE00AFB-3F5E-42C5-AB92-BED2B9916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4" y="2612528"/>
              <a:ext cx="358775" cy="647700"/>
            </a:xfrm>
            <a:prstGeom prst="downArrow">
              <a:avLst>
                <a:gd name="adj1" fmla="val 50000"/>
                <a:gd name="adj2" fmla="val 451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9EE8EBF9-4A93-4E33-BE91-291CA55B5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90" y="1988704"/>
            <a:ext cx="1296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</a:rPr>
              <a:t>i.v</a:t>
            </a:r>
            <a:r>
              <a:rPr lang="cs-CZ" altLang="cs-CZ" sz="2400" dirty="0">
                <a:latin typeface="Calibri" panose="020F0502020204030204" pitchFamily="34" charset="0"/>
              </a:rPr>
              <a:t>. </a:t>
            </a:r>
            <a:r>
              <a:rPr lang="cs-CZ" altLang="cs-CZ" sz="2400" dirty="0" err="1">
                <a:latin typeface="Calibri" panose="020F0502020204030204" pitchFamily="34" charset="0"/>
              </a:rPr>
              <a:t>intake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4492CA5E-8199-45ED-A4CF-D1E2FE220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8548" y="1485256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04887CA-FD09-485E-B5E2-93F86863E9C9}"/>
              </a:ext>
            </a:extLst>
          </p:cNvPr>
          <p:cNvGrpSpPr/>
          <p:nvPr/>
        </p:nvGrpSpPr>
        <p:grpSpPr>
          <a:xfrm>
            <a:off x="7068870" y="1485256"/>
            <a:ext cx="2020093" cy="4836223"/>
            <a:chOff x="4892675" y="1401065"/>
            <a:chExt cx="2020093" cy="4836223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AD9EB13-A5F6-47DE-A51F-D4818234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3284538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F66137C6-5073-496B-A4B2-98A24EB68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803" y="1419648"/>
              <a:ext cx="358775" cy="647700"/>
            </a:xfrm>
            <a:prstGeom prst="downArrow">
              <a:avLst>
                <a:gd name="adj1" fmla="val 50000"/>
                <a:gd name="adj2" fmla="val 451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C036CA8A-8B7C-4206-8EA3-052CE4265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466" y="3994074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err="1">
                  <a:latin typeface="Calibri" panose="020F0502020204030204" pitchFamily="34" charset="0"/>
                </a:rPr>
                <a:t>Vd</a:t>
              </a:r>
              <a:endParaRPr lang="cs-CZ" altLang="cs-CZ" sz="24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B5E36289-0F62-4329-8B9C-B9A0365FB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18" y="5302250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33CC42F3-B701-4B70-95B9-79A87EB7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2082348"/>
              <a:ext cx="1785143" cy="6531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08B76087-5D5F-456F-AD8B-584994B57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6425" y="2735510"/>
              <a:ext cx="109537" cy="519028"/>
            </a:xfrm>
            <a:prstGeom prst="downArrow">
              <a:avLst>
                <a:gd name="adj1" fmla="val 50000"/>
                <a:gd name="adj2" fmla="val 1008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517D1B43-CCF0-499A-8E18-EBE84D79E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757" y="2184994"/>
              <a:ext cx="18716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A </a:t>
              </a:r>
              <a:r>
                <a:rPr lang="cs-CZ" altLang="cs-CZ" sz="1800" dirty="0">
                  <a:latin typeface="Calibri" panose="020F0502020204030204" pitchFamily="34" charset="0"/>
                </a:rPr>
                <a:t>(GIT)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01E253A8-04C4-43C0-931E-0C3CDC2FD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3077" y="2761717"/>
              <a:ext cx="787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err="1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 err="1">
                  <a:latin typeface="Calibri" panose="020F0502020204030204" pitchFamily="34" charset="0"/>
                </a:rPr>
                <a:t>a</a:t>
              </a:r>
              <a:endParaRPr lang="cs-CZ" altLang="cs-CZ" sz="2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AE52EE12-B26A-4E64-9EC1-38594EC60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012" y="1401065"/>
              <a:ext cx="1008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2F8A015A-4790-4071-8D74-4585EDA7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755" y="5084763"/>
              <a:ext cx="142875" cy="1152525"/>
            </a:xfrm>
            <a:prstGeom prst="downArrow">
              <a:avLst>
                <a:gd name="adj1" fmla="val 50000"/>
                <a:gd name="adj2" fmla="val 20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4255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6D55199F-F980-420F-A121-3392F253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191" y="164776"/>
            <a:ext cx="74168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models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–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block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schema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2-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compartment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model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5D6B3DA-57B8-4796-94E0-A49634F50DA3}"/>
              </a:ext>
            </a:extLst>
          </p:cNvPr>
          <p:cNvGrpSpPr/>
          <p:nvPr/>
        </p:nvGrpSpPr>
        <p:grpSpPr>
          <a:xfrm>
            <a:off x="2865000" y="1652623"/>
            <a:ext cx="5879760" cy="4737953"/>
            <a:chOff x="537369" y="1643797"/>
            <a:chExt cx="5879760" cy="4737953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43A4234-751F-41BB-AA26-62F9095BE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2781300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662BA409-A603-4C96-91D1-2E1FA8878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776" y="4581525"/>
              <a:ext cx="142875" cy="1800225"/>
            </a:xfrm>
            <a:prstGeom prst="downArrow">
              <a:avLst>
                <a:gd name="adj1" fmla="val 50000"/>
                <a:gd name="adj2" fmla="val 31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9EBA6D2-E1E3-403D-962D-81DA9DFB7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9" y="1643797"/>
              <a:ext cx="12969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 err="1">
                  <a:latin typeface="Calibri" panose="020F0502020204030204" pitchFamily="34" charset="0"/>
                </a:rPr>
                <a:t>i.v</a:t>
              </a:r>
              <a:r>
                <a:rPr lang="cs-CZ" altLang="cs-CZ" sz="2400" dirty="0">
                  <a:latin typeface="Calibri" panose="020F0502020204030204" pitchFamily="34" charset="0"/>
                </a:rPr>
                <a:t>. </a:t>
              </a:r>
              <a:r>
                <a:rPr lang="cs-CZ" altLang="cs-CZ" sz="2400" dirty="0" err="1">
                  <a:latin typeface="Calibri" panose="020F0502020204030204" pitchFamily="34" charset="0"/>
                </a:rPr>
                <a:t>intake</a:t>
              </a:r>
              <a:endParaRPr lang="cs-CZ" altLang="cs-CZ" sz="24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4DFD6F1-FAD1-45C0-B951-27424C7EF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788" y="3068638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>
                  <a:latin typeface="Calibri" panose="020F0502020204030204" pitchFamily="34" charset="0"/>
                </a:rPr>
                <a:t>Vd</a:t>
              </a:r>
              <a:r>
                <a:rPr lang="cs-CZ" altLang="cs-CZ" sz="2400" baseline="-250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E615193-79F8-46BC-89A2-4623CA71D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600" y="5002401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2BDF763E-CA30-498E-94A2-677C15852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255" y="3412626"/>
              <a:ext cx="1202644" cy="108000"/>
            </a:xfrm>
            <a:prstGeom prst="rightArrow">
              <a:avLst>
                <a:gd name="adj1" fmla="val 50000"/>
                <a:gd name="adj2" fmla="val 4434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8F33C95B-E879-439A-863C-2281A75B6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697" y="3653862"/>
              <a:ext cx="1211716" cy="108000"/>
            </a:xfrm>
            <a:prstGeom prst="leftArrow">
              <a:avLst>
                <a:gd name="adj1" fmla="val 50000"/>
                <a:gd name="adj2" fmla="val 4190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8566BB03-3786-4F03-8A8F-830D51BFE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927" y="2781300"/>
              <a:ext cx="18034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F4C2C72-ADF6-4347-9024-F554D453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388" y="3067844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Vd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287AC8EE-C54A-4EA1-B947-4A62CED48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088" y="2592834"/>
              <a:ext cx="1223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8732AB4B-BE55-48B8-8CE5-E517E19AD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8602" y="3853299"/>
              <a:ext cx="1441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dirty="0">
                  <a:latin typeface="Calibri" panose="020F0502020204030204" pitchFamily="34" charset="0"/>
                </a:rPr>
                <a:t>k</a:t>
              </a:r>
              <a:r>
                <a:rPr lang="cs-CZ" altLang="cs-CZ" sz="2400" baseline="-25000" dirty="0"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A9BD5BCF-F7AE-4845-B68D-1983CA18F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325" y="3764896"/>
              <a:ext cx="22320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>
                  <a:latin typeface="Calibri" panose="020F0502020204030204" pitchFamily="34" charset="0"/>
                </a:rPr>
                <a:t>central</a:t>
              </a:r>
              <a:r>
                <a:rPr lang="cs-CZ" altLang="cs-CZ" sz="2000" dirty="0">
                  <a:latin typeface="Calibri" panose="020F0502020204030204" pitchFamily="34" charset="0"/>
                </a:rPr>
                <a:t> </a:t>
              </a:r>
              <a:r>
                <a:rPr lang="cs-CZ" altLang="cs-CZ" sz="2000" dirty="0" err="1">
                  <a:latin typeface="Calibri" panose="020F0502020204030204" pitchFamily="34" charset="0"/>
                </a:rPr>
                <a:t>compartment</a:t>
              </a:r>
              <a:endParaRPr lang="cs-CZ" altLang="cs-CZ" sz="20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9AEB3E1D-4A85-4B68-AB91-513482B53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6176" y="3764103"/>
              <a:ext cx="25209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000" dirty="0" err="1">
                  <a:latin typeface="Calibri" panose="020F0502020204030204" pitchFamily="34" charset="0"/>
                </a:rPr>
                <a:t>peripheral</a:t>
              </a:r>
              <a:r>
                <a:rPr lang="cs-CZ" altLang="cs-CZ" sz="2000" dirty="0">
                  <a:latin typeface="Calibri" panose="020F0502020204030204" pitchFamily="34" charset="0"/>
                </a:rPr>
                <a:t> </a:t>
              </a:r>
              <a:r>
                <a:rPr lang="cs-CZ" altLang="cs-CZ" sz="2000" dirty="0" err="1">
                  <a:latin typeface="Calibri" panose="020F0502020204030204" pitchFamily="34" charset="0"/>
                </a:rPr>
                <a:t>compartment</a:t>
              </a:r>
              <a:endParaRPr lang="cs-CZ" altLang="cs-CZ" sz="20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EFFBC065-0443-4521-8209-B2E2425F3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2059781"/>
              <a:ext cx="1008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 b="1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19" name="AutoShape 9">
              <a:extLst>
                <a:ext uri="{FF2B5EF4-FFF2-40B4-BE49-F238E27FC236}">
                  <a16:creationId xmlns:a16="http://schemas.microsoft.com/office/drawing/2014/main" id="{7FFD2DFB-A1F1-4466-830D-8E6A7335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656" y="2106613"/>
              <a:ext cx="358775" cy="647700"/>
            </a:xfrm>
            <a:prstGeom prst="downArrow">
              <a:avLst>
                <a:gd name="adj1" fmla="val 50000"/>
                <a:gd name="adj2" fmla="val 451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3055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CE1CDC-53B2-4046-AF8E-A6B00901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501" y="164024"/>
            <a:ext cx="856099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and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of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drugs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400" b="1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1027" descr="opakovane1">
            <a:extLst>
              <a:ext uri="{FF2B5EF4-FFF2-40B4-BE49-F238E27FC236}">
                <a16:creationId xmlns:a16="http://schemas.microsoft.com/office/drawing/2014/main" id="{87720DB6-BA82-4C3B-920C-7CB82E29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126"/>
            <a:ext cx="43434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F84F31B-ED9C-43F2-9548-571BA115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07" y="2571235"/>
            <a:ext cx="6305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43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FF7BD74-1425-4A88-B8B4-794BE838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313" y="240776"/>
            <a:ext cx="4717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B9CC6-7004-4271-B8D5-A0CDC96B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1528591"/>
            <a:ext cx="1110019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Intravenous</a:t>
            </a:r>
            <a:r>
              <a:rPr lang="cs-CZ" altLang="cs-CZ" sz="2800" dirty="0">
                <a:latin typeface="Calibri" panose="020F0502020204030204" pitchFamily="34" charset="0"/>
              </a:rPr>
              <a:t> (</a:t>
            </a:r>
            <a:r>
              <a:rPr lang="cs-CZ" altLang="cs-CZ" sz="2800" dirty="0" err="1">
                <a:latin typeface="Calibri" panose="020F0502020204030204" pitchFamily="34" charset="0"/>
              </a:rPr>
              <a:t>e.g</a:t>
            </a:r>
            <a:r>
              <a:rPr lang="cs-CZ" altLang="cs-CZ" sz="2800" dirty="0">
                <a:latin typeface="Calibri" panose="020F0502020204030204" pitchFamily="34" charset="0"/>
              </a:rPr>
              <a:t>. by </a:t>
            </a:r>
            <a:r>
              <a:rPr lang="cs-CZ" altLang="cs-CZ" sz="2800" dirty="0" err="1">
                <a:latin typeface="Calibri" panose="020F0502020204030204" pitchFamily="34" charset="0"/>
              </a:rPr>
              <a:t>infusio</a:t>
            </a:r>
            <a:r>
              <a:rPr lang="cs-CZ" altLang="cs-CZ" sz="2800" dirty="0">
                <a:latin typeface="Calibri" panose="020F0502020204030204" pitchFamily="34" charset="0"/>
              </a:rPr>
              <a:t> pump),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transdermal</a:t>
            </a:r>
            <a:r>
              <a:rPr lang="cs-CZ" altLang="cs-CZ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</a:rPr>
              <a:t>(TTS),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implant</a:t>
            </a:r>
            <a:r>
              <a:rPr lang="cs-CZ" altLang="cs-CZ" sz="2800" b="1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administration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drug </a:t>
            </a:r>
            <a:r>
              <a:rPr lang="cs-CZ" altLang="cs-CZ" sz="2800" dirty="0" err="1">
                <a:latin typeface="Calibri" panose="020F0502020204030204" pitchFamily="34" charset="0"/>
              </a:rPr>
              <a:t>with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constant</a:t>
            </a:r>
            <a:r>
              <a:rPr lang="cs-CZ" altLang="cs-CZ" sz="2800" dirty="0">
                <a:latin typeface="Calibri" panose="020F0502020204030204" pitchFamily="34" charset="0"/>
              </a:rPr>
              <a:t> speed (mg/min) </a:t>
            </a:r>
          </a:p>
          <a:p>
            <a:pPr marL="457200" indent="-457200">
              <a:spcBef>
                <a:spcPct val="50000"/>
              </a:spcBef>
            </a:pPr>
            <a:endParaRPr lang="cs-CZ" altLang="cs-CZ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cs-CZ" altLang="cs-CZ" sz="2800" dirty="0" err="1">
                <a:latin typeface="Calibri" panose="020F0502020204030204" pitchFamily="34" charset="0"/>
              </a:rPr>
              <a:t>If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duration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infusion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</a:rPr>
              <a:t> long </a:t>
            </a:r>
            <a:r>
              <a:rPr lang="cs-CZ" altLang="cs-CZ" sz="2800" dirty="0" err="1">
                <a:latin typeface="Calibri" panose="020F0502020204030204" pitchFamily="34" charset="0"/>
              </a:rPr>
              <a:t>enought</a:t>
            </a:r>
            <a:r>
              <a:rPr lang="cs-CZ" altLang="cs-CZ" sz="2800" dirty="0">
                <a:latin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</a:rPr>
              <a:t>concentrations</a:t>
            </a:r>
            <a:r>
              <a:rPr lang="cs-CZ" altLang="cs-CZ" sz="2800" dirty="0">
                <a:latin typeface="Calibri" panose="020F0502020204030204" pitchFamily="34" charset="0"/>
              </a:rPr>
              <a:t> are </a:t>
            </a:r>
            <a:r>
              <a:rPr lang="cs-CZ" altLang="cs-CZ" sz="2800" dirty="0" err="1">
                <a:latin typeface="Calibri" panose="020F0502020204030204" pitchFamily="34" charset="0"/>
              </a:rPr>
              <a:t>increasing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until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speed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elimination</a:t>
            </a:r>
            <a:r>
              <a:rPr lang="cs-CZ" altLang="cs-CZ" sz="2800" dirty="0">
                <a:latin typeface="Calibri" panose="020F0502020204030204" pitchFamily="34" charset="0"/>
              </a:rPr>
              <a:t> and </a:t>
            </a:r>
            <a:r>
              <a:rPr lang="cs-CZ" altLang="cs-CZ" sz="2800" dirty="0" err="1">
                <a:latin typeface="Calibri" panose="020F0502020204030204" pitchFamily="34" charset="0"/>
              </a:rPr>
              <a:t>inflow</a:t>
            </a:r>
            <a:r>
              <a:rPr lang="cs-CZ" altLang="cs-CZ" sz="2800" dirty="0">
                <a:latin typeface="Calibri" panose="020F0502020204030204" pitchFamily="34" charset="0"/>
              </a:rPr>
              <a:t> are </a:t>
            </a: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same</a:t>
            </a:r>
            <a:r>
              <a:rPr lang="cs-CZ" altLang="cs-CZ" sz="2800" dirty="0">
                <a:latin typeface="Calibri" panose="020F0502020204030204" pitchFamily="34" charset="0"/>
              </a:rPr>
              <a:t> – plato </a:t>
            </a:r>
            <a:r>
              <a:rPr lang="cs-CZ" altLang="cs-CZ" sz="2800" dirty="0" err="1">
                <a:latin typeface="Calibri" panose="020F0502020204030204" pitchFamily="34" charset="0"/>
              </a:rPr>
              <a:t>state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reached</a:t>
            </a:r>
            <a:r>
              <a:rPr lang="cs-CZ" altLang="cs-CZ" sz="2800" dirty="0">
                <a:latin typeface="Calibri" panose="020F0502020204030204" pitchFamily="34" charset="0"/>
              </a:rPr>
              <a:t> (</a:t>
            </a:r>
            <a:r>
              <a:rPr lang="cs-CZ" altLang="cs-CZ" sz="2800" dirty="0" err="1">
                <a:latin typeface="Calibri" panose="020F0502020204030204" pitchFamily="34" charset="0"/>
              </a:rPr>
              <a:t>concentration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plato </a:t>
            </a:r>
            <a:r>
              <a:rPr lang="cs-CZ" altLang="cs-CZ" sz="2800" dirty="0" err="1">
                <a:latin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expressed</a:t>
            </a:r>
            <a:r>
              <a:rPr lang="cs-CZ" altLang="cs-CZ" sz="2800" dirty="0">
                <a:latin typeface="Calibri" panose="020F0502020204030204" pitchFamily="34" charset="0"/>
              </a:rPr>
              <a:t> as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Css</a:t>
            </a:r>
            <a:r>
              <a:rPr lang="cs-CZ" altLang="cs-CZ" sz="2800" dirty="0">
                <a:latin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866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612C709-4A12-4144-8986-A01EB5104E99}"/>
              </a:ext>
            </a:extLst>
          </p:cNvPr>
          <p:cNvGrpSpPr/>
          <p:nvPr/>
        </p:nvGrpSpPr>
        <p:grpSpPr>
          <a:xfrm>
            <a:off x="1235192" y="1645184"/>
            <a:ext cx="8675687" cy="5327650"/>
            <a:chOff x="468313" y="692150"/>
            <a:chExt cx="8675687" cy="5327650"/>
          </a:xfrm>
        </p:grpSpPr>
        <p:pic>
          <p:nvPicPr>
            <p:cNvPr id="3" name="Picture 2" descr="infuze1">
              <a:extLst>
                <a:ext uri="{FF2B5EF4-FFF2-40B4-BE49-F238E27FC236}">
                  <a16:creationId xmlns:a16="http://schemas.microsoft.com/office/drawing/2014/main" id="{01CBA730-E315-4121-828A-CEEDA1D5E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19200"/>
              <a:ext cx="8081963" cy="443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164310B-AF51-43DC-A1E0-F6A4284FEF07}"/>
                </a:ext>
              </a:extLst>
            </p:cNvPr>
            <p:cNvGrpSpPr/>
            <p:nvPr/>
          </p:nvGrpSpPr>
          <p:grpSpPr>
            <a:xfrm>
              <a:off x="468313" y="692150"/>
              <a:ext cx="8675687" cy="5327650"/>
              <a:chOff x="468313" y="692150"/>
              <a:chExt cx="8675687" cy="532765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D42E4C-A1E4-42D2-9D2C-0869B67B4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3188" y="2133600"/>
                <a:ext cx="3960812" cy="287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solidFill>
                      <a:srgbClr val="CC0000"/>
                    </a:solidFill>
                  </a:rPr>
                  <a:t>minimal toxic concentration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7DE20E-E87A-4A8D-ABEF-AFE609F7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978818" y="3139281"/>
                <a:ext cx="5327650" cy="4333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/>
                  <a:t>Plasmatic concentration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9BE0C3-3127-46D0-8B19-9C093BEC2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888" y="5302250"/>
                <a:ext cx="5327650" cy="433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/>
                  <a:t>Time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E13739-5098-4FEF-B075-06E7F9BB7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789363"/>
                <a:ext cx="3960812" cy="2873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solidFill>
                      <a:srgbClr val="339933"/>
                    </a:solidFill>
                  </a:rPr>
                  <a:t>minimal therapeutic concentration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EF2DE4-A075-48F8-8F95-14B307876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3188" y="3213100"/>
                <a:ext cx="3781425" cy="287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 dirty="0" err="1"/>
                  <a:t>patient</a:t>
                </a:r>
                <a:r>
                  <a:rPr lang="cs-CZ" altLang="cs-CZ" sz="2000" dirty="0"/>
                  <a:t> A – </a:t>
                </a:r>
                <a:r>
                  <a:rPr lang="cs-CZ" altLang="cs-CZ" sz="2000" dirty="0" err="1"/>
                  <a:t>clearence</a:t>
                </a:r>
                <a:r>
                  <a:rPr lang="cs-CZ" altLang="cs-CZ" sz="2000" dirty="0"/>
                  <a:t> = 100ml/min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B5529-F243-412C-8CE4-D427E7D52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825" y="1484313"/>
                <a:ext cx="3781425" cy="2873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 dirty="0" err="1"/>
                  <a:t>patient</a:t>
                </a:r>
                <a:r>
                  <a:rPr lang="cs-CZ" altLang="cs-CZ" sz="2000" dirty="0"/>
                  <a:t> B – </a:t>
                </a:r>
                <a:r>
                  <a:rPr lang="cs-CZ" altLang="cs-CZ" sz="2000" dirty="0" err="1"/>
                  <a:t>clearence</a:t>
                </a:r>
                <a:r>
                  <a:rPr lang="cs-CZ" altLang="cs-CZ" sz="2000" dirty="0"/>
                  <a:t> = 50ml/min</a:t>
                </a:r>
              </a:p>
            </p:txBody>
          </p:sp>
        </p:grp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A537396B-682E-451D-8E03-A109B224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313" y="240776"/>
            <a:ext cx="4717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421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5D156E-3891-4CE8-A217-0CB7E65E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37" y="1543413"/>
            <a:ext cx="11563925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700" dirty="0">
                <a:latin typeface="Calibri" panose="020F0502020204030204" pitchFamily="34" charset="0"/>
              </a:rPr>
              <a:t>In plato:</a:t>
            </a:r>
          </a:p>
          <a:p>
            <a:pPr marL="457200" indent="-457200">
              <a:spcBef>
                <a:spcPct val="50000"/>
              </a:spcBef>
            </a:pPr>
            <a:r>
              <a:rPr lang="cs-CZ" altLang="cs-CZ" sz="2700" dirty="0">
                <a:latin typeface="Calibri" panose="020F0502020204030204" pitchFamily="34" charset="0"/>
              </a:rPr>
              <a:t>Drug </a:t>
            </a:r>
            <a:r>
              <a:rPr lang="cs-CZ" altLang="cs-CZ" sz="2700" dirty="0" err="1">
                <a:latin typeface="Calibri" panose="020F0502020204030204" pitchFamily="34" charset="0"/>
              </a:rPr>
              <a:t>is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binded</a:t>
            </a:r>
            <a:r>
              <a:rPr lang="cs-CZ" altLang="cs-CZ" sz="2700" dirty="0">
                <a:latin typeface="Calibri" panose="020F0502020204030204" pitchFamily="34" charset="0"/>
              </a:rPr>
              <a:t> to </a:t>
            </a:r>
            <a:r>
              <a:rPr lang="cs-CZ" altLang="cs-CZ" sz="2700" dirty="0" err="1">
                <a:latin typeface="Calibri" panose="020F0502020204030204" pitchFamily="34" charset="0"/>
              </a:rPr>
              <a:t>all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binding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sites</a:t>
            </a:r>
            <a:r>
              <a:rPr lang="cs-CZ" altLang="cs-CZ" sz="2700" dirty="0">
                <a:latin typeface="Calibri" panose="020F0502020204030204" pitchFamily="34" charset="0"/>
              </a:rPr>
              <a:t>, </a:t>
            </a:r>
            <a:r>
              <a:rPr lang="cs-CZ" altLang="cs-CZ" sz="2700" dirty="0" err="1">
                <a:latin typeface="Calibri" panose="020F0502020204030204" pitchFamily="34" charset="0"/>
              </a:rPr>
              <a:t>which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can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be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occupied</a:t>
            </a:r>
            <a:r>
              <a:rPr lang="cs-CZ" altLang="cs-CZ" sz="2700" dirty="0">
                <a:latin typeface="Calibri" panose="020F0502020204030204" pitchFamily="34" charset="0"/>
              </a:rPr>
              <a:t> (</a:t>
            </a:r>
            <a:r>
              <a:rPr lang="cs-CZ" altLang="cs-CZ" sz="2700" dirty="0" err="1">
                <a:latin typeface="Calibri" panose="020F0502020204030204" pitchFamily="34" charset="0"/>
              </a:rPr>
              <a:t>distribution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is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finished</a:t>
            </a:r>
            <a:r>
              <a:rPr lang="cs-CZ" altLang="cs-CZ" sz="2700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cs-CZ" altLang="cs-CZ" sz="2700" dirty="0" err="1">
                <a:latin typeface="Calibri" panose="020F0502020204030204" pitchFamily="34" charset="0"/>
              </a:rPr>
              <a:t>constant</a:t>
            </a:r>
            <a:r>
              <a:rPr lang="cs-CZ" altLang="cs-CZ" sz="2700" dirty="0">
                <a:latin typeface="Calibri" panose="020F0502020204030204" pitchFamily="34" charset="0"/>
              </a:rPr>
              <a:t> </a:t>
            </a:r>
            <a:r>
              <a:rPr lang="cs-CZ" altLang="cs-CZ" sz="2700" dirty="0" err="1">
                <a:latin typeface="Calibri" panose="020F0502020204030204" pitchFamily="34" charset="0"/>
              </a:rPr>
              <a:t>infusion</a:t>
            </a:r>
            <a:r>
              <a:rPr lang="cs-CZ" altLang="cs-CZ" sz="2700" dirty="0">
                <a:latin typeface="Calibri" panose="020F0502020204030204" pitchFamily="34" charset="0"/>
              </a:rPr>
              <a:t> speed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supplements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amount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which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is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from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organism</a:t>
            </a:r>
            <a:r>
              <a:rPr lang="cs-CZ" altLang="cs-CZ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cs-CZ" altLang="cs-CZ" sz="27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same</a:t>
            </a:r>
            <a:endParaRPr lang="cs-CZ" altLang="cs-CZ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speed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of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inflow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[mg/min] = speed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of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</a:t>
            </a:r>
            <a:r>
              <a:rPr lang="cs-CZ" altLang="cs-CZ" sz="2700" b="1" dirty="0" err="1">
                <a:solidFill>
                  <a:srgbClr val="0066CC"/>
                </a:solidFill>
                <a:latin typeface="+mn-lt"/>
              </a:rPr>
              <a:t>elimination</a:t>
            </a:r>
            <a:r>
              <a:rPr lang="cs-CZ" altLang="cs-CZ" sz="2700" b="1" dirty="0">
                <a:solidFill>
                  <a:srgbClr val="0066CC"/>
                </a:solidFill>
                <a:latin typeface="+mn-lt"/>
              </a:rPr>
              <a:t> [mg/min]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516A68-B6F3-4636-957D-01FF02B8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313" y="240776"/>
            <a:ext cx="4717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790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uze2">
            <a:extLst>
              <a:ext uri="{FF2B5EF4-FFF2-40B4-BE49-F238E27FC236}">
                <a16:creationId xmlns:a16="http://schemas.microsoft.com/office/drawing/2014/main" id="{6082CB00-6439-4799-B783-64136E9A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333EA-914E-4883-AA5B-49FA99E15DB6}"/>
              </a:ext>
            </a:extLst>
          </p:cNvPr>
          <p:cNvSpPr txBox="1"/>
          <p:nvPr/>
        </p:nvSpPr>
        <p:spPr>
          <a:xfrm>
            <a:off x="4747368" y="1139871"/>
            <a:ext cx="36923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b="1" dirty="0"/>
              <a:t>End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i.v</a:t>
            </a:r>
            <a:r>
              <a:rPr lang="cs-CZ" sz="3600" b="1" dirty="0"/>
              <a:t>. </a:t>
            </a:r>
            <a:r>
              <a:rPr lang="cs-CZ" sz="3600" b="1" dirty="0" err="1"/>
              <a:t>infusion</a:t>
            </a:r>
            <a:endParaRPr lang="cs-CZ" sz="3600" b="1" dirty="0"/>
          </a:p>
          <a:p>
            <a:endParaRPr lang="cs-CZ" sz="36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1C9370-6CF9-46B7-8248-81B43349045C}"/>
              </a:ext>
            </a:extLst>
          </p:cNvPr>
          <p:cNvSpPr txBox="1"/>
          <p:nvPr/>
        </p:nvSpPr>
        <p:spPr>
          <a:xfrm>
            <a:off x="3068877" y="5536690"/>
            <a:ext cx="5739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b="1" dirty="0" err="1"/>
              <a:t>Time</a:t>
            </a:r>
            <a:r>
              <a:rPr lang="cs-CZ" sz="3600" b="1" dirty="0"/>
              <a:t> (in </a:t>
            </a:r>
            <a:r>
              <a:rPr lang="cs-CZ" sz="3600" b="1" dirty="0" err="1"/>
              <a:t>biological</a:t>
            </a:r>
            <a:r>
              <a:rPr lang="cs-CZ" sz="3600" b="1" dirty="0"/>
              <a:t> </a:t>
            </a:r>
            <a:r>
              <a:rPr lang="cs-CZ" sz="3600" b="1" dirty="0" err="1"/>
              <a:t>halftimes</a:t>
            </a:r>
            <a:r>
              <a:rPr lang="cs-CZ" sz="3600" b="1" dirty="0"/>
              <a:t>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9B9259-D06C-456B-B873-7DF77220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636" y="90204"/>
            <a:ext cx="4673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Continuous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192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FB53C-57A7-4232-94A5-1A462601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219" y="143094"/>
            <a:ext cx="439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A4222-B165-4CB0-9671-FE1268B24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719" y="995740"/>
            <a:ext cx="107351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66CC"/>
                </a:solidFill>
                <a:latin typeface="Calibri" panose="020F0502020204030204" pitchFamily="34" charset="0"/>
              </a:rPr>
              <a:t>intra-</a:t>
            </a:r>
            <a:r>
              <a:rPr lang="cs-CZ" altLang="cs-CZ" sz="2400" dirty="0">
                <a:latin typeface="Calibri" panose="020F0502020204030204" pitchFamily="34" charset="0"/>
              </a:rPr>
              <a:t> (</a:t>
            </a:r>
            <a:r>
              <a:rPr lang="cs-CZ" altLang="cs-CZ" sz="2400" dirty="0" err="1">
                <a:latin typeface="Calibri" panose="020F0502020204030204" pitchFamily="34" charset="0"/>
              </a:rPr>
              <a:t>repeated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intravascular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injection</a:t>
            </a:r>
            <a:r>
              <a:rPr lang="cs-CZ" altLang="cs-CZ" sz="2400" dirty="0">
                <a:latin typeface="Calibri" panose="020F0502020204030204" pitchFamily="34" charset="0"/>
              </a:rPr>
              <a:t>) </a:t>
            </a:r>
            <a:r>
              <a:rPr lang="cs-CZ" altLang="cs-CZ" sz="2400" dirty="0" err="1">
                <a:latin typeface="Calibri" panose="020F0502020204030204" pitchFamily="34" charset="0"/>
              </a:rPr>
              <a:t>or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066CC"/>
                </a:solidFill>
                <a:latin typeface="Calibri" panose="020F0502020204030204" pitchFamily="34" charset="0"/>
              </a:rPr>
              <a:t>extravascular</a:t>
            </a:r>
            <a:r>
              <a:rPr lang="cs-CZ" altLang="cs-CZ" sz="2400" dirty="0">
                <a:latin typeface="Calibri" panose="020F0502020204030204" pitchFamily="34" charset="0"/>
              </a:rPr>
              <a:t> (</a:t>
            </a:r>
            <a:r>
              <a:rPr lang="cs-CZ" altLang="cs-CZ" sz="2400" dirty="0" err="1">
                <a:latin typeface="Calibri" panose="020F0502020204030204" pitchFamily="34" charset="0"/>
              </a:rPr>
              <a:t>i.e</a:t>
            </a:r>
            <a:r>
              <a:rPr lang="cs-CZ" altLang="cs-CZ" sz="2400" dirty="0">
                <a:latin typeface="Calibri" panose="020F0502020204030204" pitchFamily="34" charset="0"/>
              </a:rPr>
              <a:t>. per os)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66CC"/>
                </a:solidFill>
                <a:latin typeface="Calibri" panose="020F0502020204030204" pitchFamily="34" charset="0"/>
              </a:rPr>
              <a:t>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5D6934F-5CC0-457A-A68E-1FF53743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2597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3CC347E-D34D-4857-A135-8CDD64DF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292600"/>
            <a:ext cx="75469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540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26D7E7-C801-48C3-A8B4-F72D2C99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61" y="1350499"/>
            <a:ext cx="1147584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288000">
              <a:spcBef>
                <a:spcPct val="50000"/>
              </a:spcBef>
              <a:defRPr/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administered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eliminated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cumulation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starts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plato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288000" eaLnBrk="1" hangingPunct="1">
              <a:spcBef>
                <a:spcPct val="50000"/>
              </a:spcBef>
              <a:defRPr/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css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</a:t>
            </a:r>
            <a:r>
              <a:rPr lang="cs-CZ" altLang="cs-CZ" sz="2800" b="1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plato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concentrations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meaured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dosage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interval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C1ED66-7A88-4BFC-A18C-D4B27839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219" y="143094"/>
            <a:ext cx="439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17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6AF98-EE39-4503-812F-003979AE382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1730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General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rules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for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drug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movement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DDE249-96C0-4687-95D8-93493D6A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769" y="1566183"/>
            <a:ext cx="7886700" cy="455311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Physical-chemical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drug</a:t>
            </a: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lipophilic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hydrophilic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pKa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solubility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lipophilic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pasive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diffusion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hydrophilic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transport</a:t>
            </a: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vesicular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transport –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pinocytosis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phagocytosis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plasmatic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tissue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receptor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Tissue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perfusion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514350">
              <a:buFont typeface="+mj-lt"/>
              <a:buAutoNum type="alphaLcParenR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brain,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liver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514350">
              <a:buFont typeface="+mj-lt"/>
              <a:buAutoNum type="alphaLcParenR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adipose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tissue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F14BFD-BEDA-4C94-8F38-DA6F4BDE9BFF}"/>
              </a:ext>
            </a:extLst>
          </p:cNvPr>
          <p:cNvSpPr/>
          <p:nvPr/>
        </p:nvSpPr>
        <p:spPr>
          <a:xfrm>
            <a:off x="6164466" y="6186819"/>
            <a:ext cx="393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http://icp.org.nz/icp_t11.html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854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B54E6BB9-2417-4D55-B7A0-D3F29FD69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249" y="1383733"/>
                <a:ext cx="11322809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 F – </a:t>
                </a:r>
                <a:r>
                  <a:rPr lang="cs-CZ" altLang="cs-CZ" sz="2800" b="1" dirty="0" err="1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bioavailability</a:t>
                </a:r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repeated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administration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typical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p.o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administration</a:t>
                </a:r>
                <a:endParaRPr lang="cs-CZ" altLang="cs-CZ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cs-CZ" sz="2800" b="1">
                        <a:solidFill>
                          <a:srgbClr val="CC0000"/>
                        </a:solidFill>
                        <a:latin typeface="Cambria Math"/>
                      </a:rPr>
                      <m:t>𝛕</m:t>
                    </m:r>
                  </m:oMath>
                </a14:m>
                <a:r>
                  <a:rPr lang="cs-CZ" altLang="cs-CZ" sz="2800" b="1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– dosage interval 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plasmatic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concentrations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fluctuating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among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minimal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maximal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numbers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after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reaching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steady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this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fluctuation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stabilized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between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b="1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Cmax</a:t>
                </a:r>
                <a:r>
                  <a:rPr lang="cs-CZ" altLang="cs-CZ" sz="2800" b="1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plato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cs-CZ" altLang="cs-CZ" sz="2800" b="1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Cmin</a:t>
                </a:r>
                <a:r>
                  <a:rPr lang="cs-CZ" altLang="cs-CZ" sz="2800" b="1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plato</a:t>
                </a:r>
                <a:r>
                  <a:rPr lang="cs-CZ" altLang="cs-CZ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cs-CZ" altLang="cs-CZ" sz="28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cs-CZ" altLang="cs-CZ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B54E6BB9-2417-4D55-B7A0-D3F29FD6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249" y="1383733"/>
                <a:ext cx="11322809" cy="3108543"/>
              </a:xfrm>
              <a:prstGeom prst="rect">
                <a:avLst/>
              </a:prstGeom>
              <a:blipFill>
                <a:blip r:embed="rId3"/>
                <a:stretch>
                  <a:fillRect l="-1076" t="-1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DFFBBD98-7AF6-48D0-9850-F4FCB2CD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219" y="143094"/>
            <a:ext cx="439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Repeated</a:t>
            </a:r>
            <a:r>
              <a:rPr lang="cs-CZ" altLang="cs-CZ" b="1" dirty="0">
                <a:solidFill>
                  <a:srgbClr val="0066CC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rgbClr val="0066CC"/>
                </a:solidFill>
                <a:latin typeface="Calibri" panose="020F0502020204030204" pitchFamily="34" charset="0"/>
              </a:rPr>
              <a:t>administration</a:t>
            </a:r>
            <a:endParaRPr lang="cs-CZ" altLang="cs-CZ" b="1" dirty="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7B73059-5B2D-48A6-8453-586A25B97041}"/>
                  </a:ext>
                </a:extLst>
              </p:cNvPr>
              <p:cNvSpPr txBox="1"/>
              <p:nvPr/>
            </p:nvSpPr>
            <p:spPr>
              <a:xfrm>
                <a:off x="1782080" y="4931401"/>
                <a:ext cx="873914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sz="28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r>
                        <a:rPr lang="cs-CZ" sz="28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𝐂𝐥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𝐜𝐬𝐬</m:t>
                      </m:r>
                      <m:r>
                        <a:rPr lang="cs-CZ" sz="28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8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𝐩𝐥𝐚𝐭𝐨</m:t>
                      </m:r>
                    </m:oMath>
                  </m:oMathPara>
                </a14:m>
                <a:endParaRPr lang="cs-CZ" sz="2800" b="1" baseline="-25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7B73059-5B2D-48A6-8453-586A25B9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80" y="4931401"/>
                <a:ext cx="8739146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962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BC86C12-4F46-4B07-8078-669173DD215A}"/>
              </a:ext>
            </a:extLst>
          </p:cNvPr>
          <p:cNvSpPr txBox="1">
            <a:spLocks noChangeArrowheads="1"/>
          </p:cNvSpPr>
          <p:nvPr/>
        </p:nvSpPr>
        <p:spPr>
          <a:xfrm>
            <a:off x="1130804" y="184924"/>
            <a:ext cx="9215438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3200" b="1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Basic </a:t>
            </a:r>
            <a:r>
              <a:rPr lang="cs-CZ" sz="3200" b="1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pharmacokinetic</a:t>
            </a:r>
            <a:r>
              <a:rPr lang="cs-CZ" sz="3200" b="1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b="1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parameters</a:t>
            </a:r>
            <a:r>
              <a:rPr lang="cs-CZ" sz="3200" b="1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(+</a:t>
            </a:r>
            <a:r>
              <a:rPr lang="cs-CZ" sz="3200" b="1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computations</a:t>
            </a:r>
            <a:r>
              <a:rPr lang="cs-CZ" sz="3200" b="1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5B53531-CC81-4BBF-A5BC-5C903AF1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07" y="859727"/>
            <a:ext cx="10048747" cy="5046803"/>
          </a:xfrm>
          <a:solidFill>
            <a:schemeClr val="bg1"/>
          </a:solidFill>
        </p:spPr>
        <p:txBody>
          <a:bodyPr/>
          <a:lstStyle/>
          <a:p>
            <a:pPr marL="72000" indent="0">
              <a:buNone/>
            </a:pP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6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maximal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plasmatic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endParaRPr lang="cs-CZ" sz="2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6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</a:p>
          <a:p>
            <a:pPr marL="0" indent="0">
              <a:lnSpc>
                <a:spcPct val="10000"/>
              </a:lnSpc>
              <a:buNone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halftime</a:t>
            </a:r>
          </a:p>
          <a:p>
            <a:pPr marL="72000" indent="0">
              <a:buNone/>
            </a:pP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6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clearence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AUC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= area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curve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7F303B9-1105-4543-87E2-9C6BF79E1B43}"/>
                  </a:ext>
                </a:extLst>
              </p:cNvPr>
              <p:cNvSpPr txBox="1"/>
              <p:nvPr/>
            </p:nvSpPr>
            <p:spPr>
              <a:xfrm>
                <a:off x="5264064" y="2182141"/>
                <a:ext cx="1842171" cy="359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6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cs-CZ" sz="1600" b="1" i="0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cs-CZ" sz="16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16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sz="16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cs-CZ" sz="16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cs-CZ" sz="1600" b="1" i="0" baseline="-2500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s-CZ" sz="16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unc>
                              <m:funcPr>
                                <m:ctrlPr>
                                  <a:rPr lang="cs-CZ" sz="1600" b="1" i="1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cs-CZ" sz="1600" b="1" i="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𝐥𝐧</m:t>
                                </m:r>
                              </m:fName>
                              <m:e>
                                <m:r>
                                  <a:rPr lang="cs-CZ" sz="1600" b="1" i="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  <m:r>
                                  <a:rPr lang="cs-CZ" sz="1600" b="1" i="0" baseline="-25000" smtClean="0">
                                    <a:solidFill>
                                      <a:srgbClr val="00287D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cs-CZ" sz="16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cs-CZ" sz="1600" b="1" i="0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16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sz="16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𝐭𝟏</m:t>
                        </m:r>
                      </m:den>
                    </m:f>
                  </m:oMath>
                </a14:m>
                <a:r>
                  <a:rPr lang="cs-CZ" sz="1600" b="1" dirty="0">
                    <a:solidFill>
                      <a:srgbClr val="0028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16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6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1" i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𝐡</m:t>
                            </m:r>
                          </m:e>
                          <m:sup>
                            <m:r>
                              <a:rPr lang="cs-CZ" sz="16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6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cs-CZ" sz="1600" b="1" dirty="0">
                  <a:solidFill>
                    <a:srgbClr val="00287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7F303B9-1105-4543-87E2-9C6BF79E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064" y="2182141"/>
                <a:ext cx="1842171" cy="359329"/>
              </a:xfrm>
              <a:prstGeom prst="rect">
                <a:avLst/>
              </a:prstGeom>
              <a:blipFill>
                <a:blip r:embed="rId3"/>
                <a:stretch>
                  <a:fillRect l="-4305" t="-1695" b="-186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C627BF5-B1DA-40D3-937F-6DE95C1814BA}"/>
                  </a:ext>
                </a:extLst>
              </p:cNvPr>
              <p:cNvSpPr txBox="1"/>
              <p:nvPr/>
            </p:nvSpPr>
            <p:spPr>
              <a:xfrm>
                <a:off x="4541887" y="2722521"/>
                <a:ext cx="3108226" cy="408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1400" b="1" i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14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1400" b="1" i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cs-CZ" sz="1400" b="1" i="0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num>
                        <m:den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cs-CZ" sz="1400" b="1" i="0" baseline="-2500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sz="14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4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cs-CZ" sz="1400" b="1" i="0" baseline="-2500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𝐡</m:t>
                          </m:r>
                        </m:e>
                      </m:d>
                    </m:oMath>
                  </m:oMathPara>
                </a14:m>
                <a:endParaRPr lang="cs-CZ" sz="1400" b="1" dirty="0">
                  <a:solidFill>
                    <a:srgbClr val="00287D"/>
                  </a:solidFill>
                </a:endParaRP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C627BF5-B1DA-40D3-937F-6DE95C181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887" y="2722521"/>
                <a:ext cx="3108226" cy="408766"/>
              </a:xfrm>
              <a:prstGeom prst="rect">
                <a:avLst/>
              </a:prstGeom>
              <a:blipFill>
                <a:blip r:embed="rId4"/>
                <a:stretch>
                  <a:fillRect t="-2985" b="-149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98E54F3-7FE1-400F-87E0-41C0E3DB6A61}"/>
                  </a:ext>
                </a:extLst>
              </p:cNvPr>
              <p:cNvSpPr txBox="1"/>
              <p:nvPr/>
            </p:nvSpPr>
            <p:spPr>
              <a:xfrm>
                <a:off x="5259646" y="3429000"/>
                <a:ext cx="208377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𝐕𝐝</m:t>
                      </m:r>
                      <m:r>
                        <a:rPr lang="cs-CZ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400" b="1" i="0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</m:t>
                          </m:r>
                        </m:num>
                        <m:den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𝐀𝐔𝐂</m:t>
                          </m:r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𝐤𝐞</m:t>
                          </m:r>
                        </m:den>
                      </m:f>
                      <m:r>
                        <a:rPr lang="cs-CZ" sz="14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1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</m:t>
                          </m:r>
                        </m:e>
                      </m:d>
                    </m:oMath>
                  </m:oMathPara>
                </a14:m>
                <a:endParaRPr lang="cs-CZ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98E54F3-7FE1-400F-87E0-41C0E3DB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646" y="3429000"/>
                <a:ext cx="2083776" cy="403316"/>
              </a:xfrm>
              <a:prstGeom prst="rect">
                <a:avLst/>
              </a:prstGeom>
              <a:blipFill>
                <a:blip r:embed="rId5"/>
                <a:stretch>
                  <a:fillRect l="-1462" t="-1515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94D4F6E-626B-41F0-9284-E54727E9843E}"/>
                  </a:ext>
                </a:extLst>
              </p:cNvPr>
              <p:cNvSpPr txBox="1"/>
              <p:nvPr/>
            </p:nvSpPr>
            <p:spPr>
              <a:xfrm>
                <a:off x="5188291" y="4130029"/>
                <a:ext cx="6449263" cy="310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𝐓𝐎𝐓</m:t>
                        </m:r>
                      </m:sub>
                    </m:sSub>
                  </m:oMath>
                </a14:m>
                <a:r>
                  <a:rPr lang="cs-CZ" sz="14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𝐀𝐔𝐂</m:t>
                        </m:r>
                      </m:den>
                    </m:f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𝐤𝐞</m:t>
                    </m:r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 </m:t>
                    </m:r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𝐕𝐝</m:t>
                    </m:r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𝐑𝐄𝐍</m:t>
                        </m:r>
                      </m:sub>
                    </m:sSub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𝐇𝐄𝐏</m:t>
                        </m:r>
                      </m:sub>
                    </m:sSub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𝐏𝐔𝐋</m:t>
                        </m:r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d>
                      <m:dPr>
                        <m:begChr m:val="["/>
                        <m:endChr m:val="]"/>
                        <m:ctrlP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</m:t>
                        </m:r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𝐡</m:t>
                            </m:r>
                          </m:e>
                          <m:sup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cs-CZ" sz="1400" b="1" dirty="0">
                  <a:solidFill>
                    <a:srgbClr val="00287D"/>
                  </a:solidFill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94D4F6E-626B-41F0-9284-E54727E98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91" y="4130029"/>
                <a:ext cx="6449263" cy="310150"/>
              </a:xfrm>
              <a:prstGeom prst="rect">
                <a:avLst/>
              </a:prstGeom>
              <a:blipFill>
                <a:blip r:embed="rId6"/>
                <a:stretch>
                  <a:fillRect l="-189" b="-15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935BA82-AF57-46C9-A80F-7B2AD4F819E4}"/>
                  </a:ext>
                </a:extLst>
              </p:cNvPr>
              <p:cNvSpPr txBox="1"/>
              <p:nvPr/>
            </p:nvSpPr>
            <p:spPr>
              <a:xfrm>
                <a:off x="5188291" y="4696347"/>
                <a:ext cx="5649685" cy="33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𝐀𝐔𝐂</m:t>
                    </m:r>
                  </m:oMath>
                </a14:m>
                <a:r>
                  <a:rPr lang="cs-CZ" sz="1400" b="1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𝐂𝐥</m:t>
                        </m:r>
                      </m:den>
                    </m:f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  <m:r>
                          <a:rPr lang="cs-CZ" sz="1400" b="1" i="0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𝐨</m:t>
                        </m:r>
                      </m:num>
                      <m:den>
                        <m:sSub>
                          <m:sSubPr>
                            <m:ctrlP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sub>
                        </m:sSub>
                      </m:den>
                    </m:f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</m:t>
                        </m:r>
                      </m:num>
                      <m:den>
                        <m:sSub>
                          <m:sSubPr>
                            <m:ctrlP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sub>
                        </m:sSub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𝐕𝐝</m:t>
                        </m:r>
                      </m:den>
                    </m:f>
                    <m:r>
                      <a:rPr lang="cs-CZ" sz="1400" b="1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cs-CZ" sz="14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𝐦𝐠</m:t>
                        </m:r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</m:t>
                            </m:r>
                          </m:e>
                          <m:sup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s-CZ" sz="1400" b="1" i="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cs-CZ" sz="1400" b="1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𝐡</m:t>
                        </m:r>
                      </m:e>
                    </m:d>
                  </m:oMath>
                </a14:m>
                <a:endParaRPr lang="cs-CZ" sz="1400" b="1" dirty="0">
                  <a:solidFill>
                    <a:srgbClr val="00287D"/>
                  </a:solidFill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935BA82-AF57-46C9-A80F-7B2AD4F8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91" y="4696347"/>
                <a:ext cx="5649685" cy="336631"/>
              </a:xfrm>
              <a:prstGeom prst="rect">
                <a:avLst/>
              </a:prstGeom>
              <a:blipFill>
                <a:blip r:embed="rId7"/>
                <a:stretch>
                  <a:fillRect l="-108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528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160B92-3C22-49F4-B26A-BE4CABAB0C8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1950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Absorption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routes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administration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850949-1120-45E4-AF5E-8E021AD4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63467"/>
            <a:ext cx="7886700" cy="4836719"/>
          </a:xfrm>
        </p:spPr>
        <p:txBody>
          <a:bodyPr>
            <a:noAutofit/>
          </a:bodyPr>
          <a:lstStyle/>
          <a:p>
            <a:pPr marL="285750" indent="-285750">
              <a:spcBef>
                <a:spcPct val="50000"/>
              </a:spcBef>
              <a:defRPr/>
            </a:pP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penetration of dissolved drug from the  site of administration to blood (system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circulation) – necessary for general effect</a:t>
            </a: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systemic effect</a:t>
            </a:r>
          </a:p>
          <a:p>
            <a:pPr>
              <a:spcBef>
                <a:spcPct val="50000"/>
              </a:spcBef>
              <a:defRPr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Local effect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144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on skin, </a:t>
            </a:r>
            <a:r>
              <a:rPr lang="en-US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mucosas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 or ventricles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144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absorption is undesirable – possible AE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14400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. local corticoids,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anesthetics</a:t>
            </a:r>
            <a:endParaRPr lang="en-US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of absorption are described by P-kinetic parameters: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altLang="cs-CZ" sz="20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max.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drug in plasma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single dose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altLang="cs-CZ" sz="20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drug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bioavailability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extent</a:t>
            </a:r>
            <a:r>
              <a:rPr lang="en-US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69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ek lepsi2">
            <a:extLst>
              <a:ext uri="{FF2B5EF4-FFF2-40B4-BE49-F238E27FC236}">
                <a16:creationId xmlns:a16="http://schemas.microsoft.com/office/drawing/2014/main" id="{D74C89E8-08EA-4887-887F-DB31FA53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6" y="1011237"/>
            <a:ext cx="87852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DF23870-8668-4858-923D-E76A7B439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9" y="597197"/>
            <a:ext cx="3156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57E6980-D142-46BC-A309-1CA52C69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231" y="587692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99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478D2FE9-7407-432D-A682-F9861571CEC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13752" y="68563"/>
            <a:ext cx="7886700" cy="1325563"/>
          </a:xfrm>
        </p:spPr>
        <p:txBody>
          <a:bodyPr/>
          <a:lstStyle/>
          <a:p>
            <a:pPr algn="ctr"/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Bioavailability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-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4">
                <a:extLst>
                  <a:ext uri="{FF2B5EF4-FFF2-40B4-BE49-F238E27FC236}">
                    <a16:creationId xmlns:a16="http://schemas.microsoft.com/office/drawing/2014/main" id="{771FC22B-55EA-4851-88AA-1FA68DCE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2427" y="683532"/>
                <a:ext cx="8153400" cy="5682089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much </a:t>
                </a:r>
                <a:r>
                  <a:rPr lang="cs-CZ" altLang="cs-CZ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administered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dose </a:t>
                </a:r>
                <a:r>
                  <a:rPr lang="cs-CZ" altLang="cs-CZ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get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:r>
                  <a:rPr lang="cs-CZ" altLang="cs-CZ" sz="20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circulation</a:t>
                </a:r>
                <a:r>
                  <a:rPr lang="cs-CZ" altLang="cs-CZ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extravascular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administration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- 0-100% (resp. 0-1)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intravenous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intravascular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- 100% = 1 </a:t>
                </a:r>
              </a:p>
              <a:p>
                <a:pPr>
                  <a:spcBef>
                    <a:spcPct val="50000"/>
                  </a:spcBef>
                  <a:buNone/>
                </a:pPr>
                <a:endPara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20 % = 0 - 0,2 –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not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worth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administer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drug by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this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way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some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them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administered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through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 SET, </a:t>
                </a:r>
                <a:r>
                  <a:rPr lang="cs-CZ" altLang="cs-CZ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bisfosfonates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endParaRPr lang="cs-CZ" altLang="cs-CZ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 measure of bioavailability is the </a:t>
                </a:r>
                <a:r>
                  <a:rPr lang="en-US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area under the c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urve</a:t>
                </a:r>
                <a:r>
                  <a:rPr lang="en-US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(AUC)</a:t>
                </a:r>
              </a:p>
              <a:p>
                <a:pPr algn="ctr">
                  <a:spcBef>
                    <a:spcPct val="50000"/>
                  </a:spcBef>
                  <a:buNone/>
                </a:pPr>
                <a:endParaRPr lang="cs-CZ" altLang="cs-CZ" sz="2000" b="1" i="0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b="1" i="0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cs-CZ" altLang="cs-CZ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altLang="cs-CZ" sz="2000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00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200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𝐩𝐨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00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𝐀𝐔𝐂</m:t>
                              </m:r>
                            </m:e>
                            <m:sub>
                              <m:r>
                                <a:rPr lang="cs-CZ" altLang="cs-CZ" sz="2000" b="1" i="0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𝐢𝐯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4">
                <a:extLst>
                  <a:ext uri="{FF2B5EF4-FFF2-40B4-BE49-F238E27FC236}">
                    <a16:creationId xmlns:a16="http://schemas.microsoft.com/office/drawing/2014/main" id="{771FC22B-55EA-4851-88AA-1FA68DCE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2427" y="683532"/>
                <a:ext cx="8153400" cy="5682089"/>
              </a:xfrm>
              <a:blipFill>
                <a:blip r:embed="rId4"/>
                <a:stretch>
                  <a:fillRect l="-972" b="-67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25D38154-D47E-4E82-A994-26C0DDB2BF5F}"/>
              </a:ext>
            </a:extLst>
          </p:cNvPr>
          <p:cNvSpPr txBox="1"/>
          <p:nvPr/>
        </p:nvSpPr>
        <p:spPr>
          <a:xfrm>
            <a:off x="8355153" y="5439201"/>
            <a:ext cx="428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http://icp.org.nz/icp_t6.html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5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62E15-B9C9-442A-AB56-420EA279D77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2650" y="2745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AUC – area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under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cs-CZ" sz="3200" kern="1200" dirty="0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sz="3200" kern="1200" dirty="0" err="1">
                <a:solidFill>
                  <a:srgbClr val="0066CC"/>
                </a:solidFill>
                <a:latin typeface="Calibri" panose="020F0502020204030204" pitchFamily="34" charset="0"/>
                <a:ea typeface="+mn-ea"/>
                <a:cs typeface="+mn-cs"/>
              </a:rPr>
              <a:t>curve</a:t>
            </a:r>
            <a:endParaRPr lang="cs-CZ" sz="3200" kern="1200" dirty="0">
              <a:solidFill>
                <a:srgbClr val="0066CC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4" descr="1">
            <a:extLst>
              <a:ext uri="{FF2B5EF4-FFF2-40B4-BE49-F238E27FC236}">
                <a16:creationId xmlns:a16="http://schemas.microsoft.com/office/drawing/2014/main" id="{E0E57E66-081B-4F92-B936-6DBC993B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92" y="2333116"/>
            <a:ext cx="5093025" cy="30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814854-413C-41FA-81A3-56682A85A9A7}"/>
              </a:ext>
            </a:extLst>
          </p:cNvPr>
          <p:cNvSpPr txBox="1"/>
          <p:nvPr/>
        </p:nvSpPr>
        <p:spPr>
          <a:xfrm>
            <a:off x="4821121" y="5101450"/>
            <a:ext cx="428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err="1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cs-CZ" altLang="cs-CZ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370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._PK[2020052211430026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08180881-48BA-48A3-9006-21D60CCE1B3E}" vid="{50DF6372-80B9-43E5-89D5-C860B8D420C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B7BF8839CF74A92228D93B258CAA1" ma:contentTypeVersion="13" ma:contentTypeDescription="Vytvoří nový dokument" ma:contentTypeScope="" ma:versionID="db294155f9791e22d06385f5e91e6324">
  <xsd:schema xmlns:xsd="http://www.w3.org/2001/XMLSchema" xmlns:xs="http://www.w3.org/2001/XMLSchema" xmlns:p="http://schemas.microsoft.com/office/2006/metadata/properties" xmlns:ns3="efac5f05-cf7a-4b5b-9fc8-c24aef98d1cf" xmlns:ns4="6c671791-080d-472c-ab81-ce54b3d5a454" targetNamespace="http://schemas.microsoft.com/office/2006/metadata/properties" ma:root="true" ma:fieldsID="4bb3461a335de0bd6d439d4830b88a13" ns3:_="" ns4:_="">
    <xsd:import namespace="efac5f05-cf7a-4b5b-9fc8-c24aef98d1cf"/>
    <xsd:import namespace="6c671791-080d-472c-ab81-ce54b3d5a4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5f05-cf7a-4b5b-9fc8-c24aef98d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71791-080d-472c-ab81-ce54b3d5a4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C9EA66-38BD-4EC4-B1AE-4CF4E7480922}">
  <ds:schemaRefs>
    <ds:schemaRef ds:uri="http://www.w3.org/XML/1998/namespace"/>
    <ds:schemaRef ds:uri="6c671791-080d-472c-ab81-ce54b3d5a454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fac5f05-cf7a-4b5b-9fc8-c24aef98d1c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0BA9D2-6DDA-4A53-9C44-169998EDC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034D9-E3B2-4E43-A8D8-BB0C186E2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c5f05-cf7a-4b5b-9fc8-c24aef98d1cf"/>
    <ds:schemaRef ds:uri="6c671791-080d-472c-ab81-ce54b3d5a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</Template>
  <TotalTime>1707</TotalTime>
  <Words>1810</Words>
  <Application>Microsoft Office PowerPoint</Application>
  <PresentationFormat>Širokoúhlá obrazovka</PresentationFormat>
  <Paragraphs>356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Cambria Math</vt:lpstr>
      <vt:lpstr>Comic Sans MS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General rules for drug movement</vt:lpstr>
      <vt:lpstr>Absorption – routes of administration</vt:lpstr>
      <vt:lpstr>Prezentace aplikace PowerPoint</vt:lpstr>
      <vt:lpstr>Bioavailability- F</vt:lpstr>
      <vt:lpstr>AUC – area under the curve</vt:lpstr>
      <vt:lpstr>Bioavailability- F</vt:lpstr>
      <vt:lpstr>Prezentace aplikace PowerPoint</vt:lpstr>
      <vt:lpstr>Prezentace aplikace PowerPoint</vt:lpstr>
      <vt:lpstr>Prezentace aplikace PowerPoint</vt:lpstr>
      <vt:lpstr>Other factors influencing drug absorption</vt:lpstr>
      <vt:lpstr>Prezentace aplikace PowerPoint</vt:lpstr>
      <vt:lpstr>Distribution</vt:lpstr>
      <vt:lpstr>Prezentace aplikace PowerPoint</vt:lpstr>
      <vt:lpstr>Prezentace aplikace PowerPoint</vt:lpstr>
      <vt:lpstr>Prezentace aplikace PowerPoint</vt:lpstr>
      <vt:lpstr>Prezentace aplikace PowerPoint</vt:lpstr>
      <vt:lpstr>Distribution</vt:lpstr>
      <vt:lpstr>Distribution</vt:lpstr>
      <vt:lpstr>Elimination of drugs</vt:lpstr>
      <vt:lpstr>Biotransformation - metabolism </vt:lpstr>
      <vt:lpstr>Biotransformation - metabolism </vt:lpstr>
      <vt:lpstr>Prezentace aplikace PowerPoint</vt:lpstr>
      <vt:lpstr>Prezentace aplikace PowerPoint</vt:lpstr>
      <vt:lpstr>Prezentace aplikace PowerPoint</vt:lpstr>
      <vt:lpstr>Prezentace aplikace PowerPoint</vt:lpstr>
      <vt:lpstr>Excretion</vt:lpstr>
      <vt:lpstr>Excretion by kidney </vt:lpstr>
      <vt:lpstr>Excretion by liver</vt:lpstr>
      <vt:lpstr>Prezentace aplikace PowerPoint</vt:lpstr>
      <vt:lpstr>Prezentace aplikace PowerPoint</vt:lpstr>
      <vt:lpstr>Prezentace aplikace PowerPoint</vt:lpstr>
      <vt:lpstr>Prezentace aplikace PowerPoint</vt:lpstr>
      <vt:lpstr>Single dose  </vt:lpstr>
      <vt:lpstr>Prezentace aplikace PowerPoint</vt:lpstr>
      <vt:lpstr>Single dose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Říhová</dc:creator>
  <cp:lastModifiedBy>Leoš Landa</cp:lastModifiedBy>
  <cp:revision>110</cp:revision>
  <cp:lastPrinted>1601-01-01T00:00:00Z</cp:lastPrinted>
  <dcterms:created xsi:type="dcterms:W3CDTF">2019-02-20T11:20:12Z</dcterms:created>
  <dcterms:modified xsi:type="dcterms:W3CDTF">2020-05-22T10:18:11Z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0x010100011B7BF8839CF74A92228D93B258CAA1</vt:lpwstr>
  </property>
</Properties>
</file>