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charts/chart1.xml" ContentType="application/vnd.openxmlformats-officedocument.drawingml.chart+xml"/>
  <Override PartName="/ppt/tags/tag6.xml" ContentType="application/vnd.openxmlformats-officedocument.presentationml.tags+xml"/>
  <Override PartName="/ppt/charts/chart2.xml" ContentType="application/vnd.openxmlformats-officedocument.drawingml.chart+xml"/>
  <Override PartName="/ppt/tags/tag7.xml" ContentType="application/vnd.openxmlformats-officedocument.presentationml.tags+xml"/>
  <Override PartName="/ppt/charts/chart3.xml" ContentType="application/vnd.openxmlformats-officedocument.drawingml.chart+xml"/>
  <Override PartName="/ppt/tags/tag8.xml" ContentType="application/vnd.openxmlformats-officedocument.presentationml.tags+xml"/>
  <Override PartName="/ppt/charts/chart4.xml" ContentType="application/vnd.openxmlformats-officedocument.drawingml.chart+xml"/>
  <Override PartName="/ppt/drawings/drawing1.xml" ContentType="application/vnd.openxmlformats-officedocument.drawingml.chartshapes+xml"/>
  <Override PartName="/ppt/tags/tag9.xml" ContentType="application/vnd.openxmlformats-officedocument.presentationml.tags+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tags/tag10.xml" ContentType="application/vnd.openxmlformats-officedocument.presentationml.tags+xml"/>
  <Override PartName="/ppt/tags/tag11.xml" ContentType="application/vnd.openxmlformats-officedocument.presentationml.tags+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15"/>
  </p:notesMasterIdLst>
  <p:handoutMasterIdLst>
    <p:handoutMasterId r:id="rId16"/>
  </p:handoutMasterIdLst>
  <p:sldIdLst>
    <p:sldId id="258" r:id="rId5"/>
    <p:sldId id="310" r:id="rId6"/>
    <p:sldId id="311" r:id="rId7"/>
    <p:sldId id="312" r:id="rId8"/>
    <p:sldId id="313" r:id="rId9"/>
    <p:sldId id="314" r:id="rId10"/>
    <p:sldId id="315" r:id="rId11"/>
    <p:sldId id="316" r:id="rId12"/>
    <p:sldId id="317" r:id="rId13"/>
    <p:sldId id="318" r:id="rId14"/>
  </p:sldIdLst>
  <p:sldSz cx="12192000" cy="6858000"/>
  <p:notesSz cx="6858000" cy="9144000"/>
  <p:custDataLst>
    <p:tags r:id="rId17"/>
  </p:custDataLst>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1928"/>
    <a:srgbClr val="0000DC"/>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72" autoAdjust="0"/>
    <p:restoredTop sz="92632" autoAdjust="0"/>
  </p:normalViewPr>
  <p:slideViewPr>
    <p:cSldViewPr snapToGrid="0">
      <p:cViewPr varScale="1">
        <p:scale>
          <a:sx n="92" d="100"/>
          <a:sy n="92" d="100"/>
        </p:scale>
        <p:origin x="108" y="73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102738"/>
    </p:cViewPr>
  </p:outlineViewPr>
  <p:notesTextViewPr>
    <p:cViewPr>
      <p:scale>
        <a:sx n="3" d="2"/>
        <a:sy n="3" d="2"/>
      </p:scale>
      <p:origin x="0" y="0"/>
    </p:cViewPr>
  </p:notesTextViewPr>
  <p:sorterViewPr>
    <p:cViewPr>
      <p:scale>
        <a:sx n="120" d="100"/>
        <a:sy n="120" d="100"/>
      </p:scale>
      <p:origin x="0" y="-2421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Se&#353;it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50</c:v>
                </c:pt>
                <c:pt idx="1">
                  <c:v>50</c:v>
                </c:pt>
              </c:numCache>
            </c:numRef>
          </c:val>
          <c:extLst>
            <c:ext xmlns:c16="http://schemas.microsoft.com/office/drawing/2014/chart" uri="{C3380CC4-5D6E-409C-BE32-E72D297353CC}">
              <c16:uniqueId val="{00000000-B817-468C-9211-F4EE275F96CA}"/>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9.1</c:v>
                </c:pt>
                <c:pt idx="1">
                  <c:v>90.9</c:v>
                </c:pt>
              </c:numCache>
            </c:numRef>
          </c:val>
          <c:extLst>
            <c:ext xmlns:c16="http://schemas.microsoft.com/office/drawing/2014/chart" uri="{C3380CC4-5D6E-409C-BE32-E72D297353CC}">
              <c16:uniqueId val="{00000000-FC0A-4D44-B076-812FE037CA61}"/>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51.3</c:v>
                </c:pt>
                <c:pt idx="1">
                  <c:v>48.7</c:v>
                </c:pt>
              </c:numCache>
            </c:numRef>
          </c:val>
          <c:extLst>
            <c:ext xmlns:c16="http://schemas.microsoft.com/office/drawing/2014/chart" uri="{C3380CC4-5D6E-409C-BE32-E72D297353CC}">
              <c16:uniqueId val="{00000000-62EF-4ECB-BAAF-E891DA317738}"/>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99.3</c:v>
                </c:pt>
                <c:pt idx="1">
                  <c:v>0.7</c:v>
                </c:pt>
              </c:numCache>
            </c:numRef>
          </c:val>
          <c:extLst>
            <c:ext xmlns:c16="http://schemas.microsoft.com/office/drawing/2014/chart" uri="{C3380CC4-5D6E-409C-BE32-E72D297353CC}">
              <c16:uniqueId val="{00000000-62B0-444E-B691-E43C906EA2F0}"/>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9.1</c:v>
                </c:pt>
                <c:pt idx="1">
                  <c:v>90.9</c:v>
                </c:pt>
              </c:numCache>
            </c:numRef>
          </c:val>
          <c:extLst>
            <c:ext xmlns:c16="http://schemas.microsoft.com/office/drawing/2014/chart" uri="{C3380CC4-5D6E-409C-BE32-E72D297353CC}">
              <c16:uniqueId val="{00000000-2B6C-4C63-BB2B-3D6A025DECFC}"/>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50</c:v>
                </c:pt>
                <c:pt idx="1">
                  <c:v>50</c:v>
                </c:pt>
              </c:numCache>
            </c:numRef>
          </c:val>
          <c:extLst>
            <c:ext xmlns:c16="http://schemas.microsoft.com/office/drawing/2014/chart" uri="{C3380CC4-5D6E-409C-BE32-E72D297353CC}">
              <c16:uniqueId val="{00000000-B61D-4817-891D-1151B30D98F4}"/>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51.3</c:v>
                </c:pt>
                <c:pt idx="1">
                  <c:v>48.7</c:v>
                </c:pt>
              </c:numCache>
            </c:numRef>
          </c:val>
          <c:extLst>
            <c:ext xmlns:c16="http://schemas.microsoft.com/office/drawing/2014/chart" uri="{C3380CC4-5D6E-409C-BE32-E72D297353CC}">
              <c16:uniqueId val="{00000000-607E-43AE-9F82-4C94E649BC20}"/>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99.3</c:v>
                </c:pt>
                <c:pt idx="1">
                  <c:v>0.7</c:v>
                </c:pt>
              </c:numCache>
            </c:numRef>
          </c:val>
          <c:extLst>
            <c:ext xmlns:c16="http://schemas.microsoft.com/office/drawing/2014/chart" uri="{C3380CC4-5D6E-409C-BE32-E72D297353CC}">
              <c16:uniqueId val="{00000000-7558-4E07-A8BE-CE0745AB024F}"/>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51.3</c:v>
                </c:pt>
                <c:pt idx="1">
                  <c:v>48.7</c:v>
                </c:pt>
              </c:numCache>
            </c:numRef>
          </c:val>
          <c:extLst>
            <c:ext xmlns:c16="http://schemas.microsoft.com/office/drawing/2014/chart" uri="{C3380CC4-5D6E-409C-BE32-E72D297353CC}">
              <c16:uniqueId val="{00000000-B76F-4B1C-9AA4-6266B3555324}"/>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cat>
            <c:strRef>
              <c:f>List1!$B$4:$B$5</c:f>
              <c:strCache>
                <c:ptCount val="2"/>
                <c:pt idx="0">
                  <c:v>NI</c:v>
                </c:pt>
                <c:pt idx="1">
                  <c:v>I</c:v>
                </c:pt>
              </c:strCache>
            </c:strRef>
          </c:cat>
          <c:val>
            <c:numRef>
              <c:f>List1!$C$4:$C$5</c:f>
              <c:numCache>
                <c:formatCode>General</c:formatCode>
                <c:ptCount val="2"/>
                <c:pt idx="0">
                  <c:v>99.3</c:v>
                </c:pt>
                <c:pt idx="1">
                  <c:v>0.7</c:v>
                </c:pt>
              </c:numCache>
            </c:numRef>
          </c:val>
          <c:extLst>
            <c:ext xmlns:c16="http://schemas.microsoft.com/office/drawing/2014/chart" uri="{C3380CC4-5D6E-409C-BE32-E72D297353CC}">
              <c16:uniqueId val="{00000000-9583-431D-865C-DA2D7BB983D6}"/>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0.5</cdr:x>
      <cdr:y>0.61198</cdr:y>
    </cdr:from>
    <cdr:to>
      <cdr:x>0.66102</cdr:x>
      <cdr:y>0.74633</cdr:y>
    </cdr:to>
    <cdr:sp macro="" textlink="">
      <cdr:nvSpPr>
        <cdr:cNvPr id="2" name="TextovéPole 4"/>
        <cdr:cNvSpPr txBox="1"/>
      </cdr:nvSpPr>
      <cdr:spPr>
        <a:xfrm xmlns:a="http://schemas.openxmlformats.org/drawingml/2006/main">
          <a:off x="1847696" y="1682355"/>
          <a:ext cx="595035"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cs-CZ" b="1" dirty="0">
              <a:solidFill>
                <a:srgbClr val="FFFF00"/>
              </a:solidFill>
            </a:rPr>
            <a:t>90,9</a:t>
          </a:r>
        </a:p>
      </cdr:txBody>
    </cdr:sp>
  </cdr:relSizeAnchor>
  <cdr:relSizeAnchor xmlns:cdr="http://schemas.openxmlformats.org/drawingml/2006/chartDrawing">
    <cdr:from>
      <cdr:x>0.44776</cdr:x>
      <cdr:y>0.14049</cdr:y>
    </cdr:from>
    <cdr:to>
      <cdr:x>0.57712</cdr:x>
      <cdr:y>0.27484</cdr:y>
    </cdr:to>
    <cdr:sp macro="" textlink="">
      <cdr:nvSpPr>
        <cdr:cNvPr id="3" name="TextovéPole 5"/>
        <cdr:cNvSpPr txBox="1"/>
      </cdr:nvSpPr>
      <cdr:spPr>
        <a:xfrm xmlns:a="http://schemas.openxmlformats.org/drawingml/2006/main">
          <a:off x="1654656" y="386211"/>
          <a:ext cx="478016" cy="369332"/>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cs-CZ" b="1" dirty="0">
              <a:solidFill>
                <a:srgbClr val="FFFF00"/>
              </a:solidFill>
            </a:rPr>
            <a:t>9,1</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MED">
    <p:bg>
      <p:bgPr>
        <a:solidFill>
          <a:srgbClr val="F01928"/>
        </a:solidFill>
        <a:effectLst/>
      </p:bgPr>
    </p:bg>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1" y="2019300"/>
            <a:ext cx="4106255" cy="2833315"/>
          </a:xfrm>
          <a:prstGeom prst="rect">
            <a:avLst/>
          </a:prstGeom>
        </p:spPr>
      </p:pic>
      <p:sp>
        <p:nvSpPr>
          <p:cNvPr id="4" name="Zástupný symbol pro zápatí 1"/>
          <p:cNvSpPr>
            <a:spLocks noGrp="1"/>
          </p:cNvSpPr>
          <p:nvPr>
            <p:ph type="ftr" sz="quarter" idx="10"/>
          </p:nvPr>
        </p:nvSpPr>
        <p:spPr>
          <a:xfrm>
            <a:off x="720000" y="6228000"/>
            <a:ext cx="7920000" cy="252000"/>
          </a:xfrm>
        </p:spPr>
        <p:txBody>
          <a:bodyPr/>
          <a:lstStyle>
            <a:lvl1pPr>
              <a:defRPr>
                <a:solidFill>
                  <a:srgbClr val="F01928"/>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F01928"/>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82330877-15CC-4407-8FF1-75EB5074EA35}"/>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225ADAA-BAB5-47B6-A5E0-6A14E2AE709E}"/>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AndTwoObj">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p:cNvSpPr>
            <a:spLocks noGrp="1" noChangeArrowheads="1"/>
          </p:cNvSpPr>
          <p:nvPr>
            <p:ph type="dt" sz="half" idx="10"/>
          </p:nvPr>
        </p:nvSpPr>
        <p:spPr/>
        <p:txBody>
          <a:bodyPr/>
          <a:lstStyle>
            <a:lvl1pPr>
              <a:defRPr/>
            </a:lvl1pPr>
          </a:lstStyle>
          <a:p>
            <a:pPr>
              <a:defRPr/>
            </a:pPr>
            <a:endParaRPr lang="en-GB"/>
          </a:p>
        </p:txBody>
      </p:sp>
      <p:sp>
        <p:nvSpPr>
          <p:cNvPr id="7" name="Rectangle 5"/>
          <p:cNvSpPr>
            <a:spLocks noGrp="1" noChangeArrowheads="1"/>
          </p:cNvSpPr>
          <p:nvPr>
            <p:ph type="ftr" sz="quarter" idx="11"/>
          </p:nvPr>
        </p:nvSpPr>
        <p:spPr/>
        <p:txBody>
          <a:bodyPr/>
          <a:lstStyle>
            <a:lvl1pPr>
              <a:defRPr/>
            </a:lvl1pPr>
          </a:lstStyle>
          <a:p>
            <a:pPr>
              <a:defRPr/>
            </a:pPr>
            <a:endParaRPr lang="en-GB"/>
          </a:p>
        </p:txBody>
      </p:sp>
      <p:sp>
        <p:nvSpPr>
          <p:cNvPr id="8" name="Rectangle 6"/>
          <p:cNvSpPr>
            <a:spLocks noGrp="1" noChangeArrowheads="1"/>
          </p:cNvSpPr>
          <p:nvPr>
            <p:ph type="sldNum" sz="quarter" idx="12"/>
          </p:nvPr>
        </p:nvSpPr>
        <p:spPr/>
        <p:txBody>
          <a:bodyPr/>
          <a:lstStyle>
            <a:lvl1pPr>
              <a:defRPr/>
            </a:lvl1pPr>
          </a:lstStyle>
          <a:p>
            <a:pPr>
              <a:defRPr/>
            </a:pPr>
            <a:fld id="{2E31FDD1-69D3-4FA6-880F-B8B7C87CE3C3}" type="slidenum">
              <a:rPr lang="en-GB" altLang="cs-CZ"/>
              <a:pPr>
                <a:defRPr/>
              </a:pPr>
              <a:t>‹#›</a:t>
            </a:fld>
            <a:endParaRPr lang="en-GB" altLang="cs-CZ"/>
          </a:p>
        </p:txBody>
      </p:sp>
    </p:spTree>
    <p:extLst>
      <p:ext uri="{BB962C8B-B14F-4D97-AF65-F5344CB8AC3E}">
        <p14:creationId xmlns:p14="http://schemas.microsoft.com/office/powerpoint/2010/main" val="23108004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Espace réservé de la date 3"/>
          <p:cNvSpPr>
            <a:spLocks noGrp="1"/>
          </p:cNvSpPr>
          <p:nvPr>
            <p:ph type="dt" sz="half" idx="10"/>
          </p:nvPr>
        </p:nvSpPr>
        <p:spPr/>
        <p:txBody>
          <a:bodyPr/>
          <a:lstStyle>
            <a:lvl1pPr>
              <a:defRPr/>
            </a:lvl1pPr>
          </a:lstStyle>
          <a:p>
            <a:pPr>
              <a:defRPr/>
            </a:pPr>
            <a:fld id="{904C9024-0D85-41F4-B644-89B1828675A7}" type="datetimeFigureOut">
              <a:rPr lang="fr-FR"/>
              <a:pPr>
                <a:defRPr/>
              </a:pPr>
              <a:t>22/05/2020</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8854967-2A68-449A-9805-0B774A6E66DB}" type="slidenum">
              <a:rPr lang="fr-FR" altLang="en-US"/>
              <a:pPr>
                <a:defRPr/>
              </a:pPr>
              <a:t>‹#›</a:t>
            </a:fld>
            <a:endParaRPr lang="fr-FR" altLang="en-US"/>
          </a:p>
        </p:txBody>
      </p:sp>
    </p:spTree>
    <p:extLst>
      <p:ext uri="{BB962C8B-B14F-4D97-AF65-F5344CB8AC3E}">
        <p14:creationId xmlns:p14="http://schemas.microsoft.com/office/powerpoint/2010/main" val="3151004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812799" y="609600"/>
            <a:ext cx="8463619" cy="1320800"/>
          </a:xfrm>
        </p:spPr>
        <p:txBody>
          <a:bodyPr/>
          <a:lstStyle/>
          <a:p>
            <a:r>
              <a:rPr lang="cs-CZ"/>
              <a:t>Kliknutím lze upravit styl.</a:t>
            </a:r>
            <a:endParaRPr lang="en-US" dirty="0"/>
          </a:p>
        </p:txBody>
      </p:sp>
      <p:sp>
        <p:nvSpPr>
          <p:cNvPr id="3" name="Date Placeholder 3"/>
          <p:cNvSpPr>
            <a:spLocks noGrp="1"/>
          </p:cNvSpPr>
          <p:nvPr>
            <p:ph type="dt" sz="half" idx="10"/>
          </p:nvPr>
        </p:nvSpPr>
        <p:spPr/>
        <p:txBody>
          <a:bodyPr/>
          <a:lstStyle>
            <a:lvl1pPr>
              <a:defRPr/>
            </a:lvl1pPr>
          </a:lstStyle>
          <a:p>
            <a:pPr>
              <a:defRPr/>
            </a:pPr>
            <a:endParaRPr lang="cs-CZ"/>
          </a:p>
        </p:txBody>
      </p:sp>
      <p:sp>
        <p:nvSpPr>
          <p:cNvPr id="4" name="Footer Placeholder 4"/>
          <p:cNvSpPr>
            <a:spLocks noGrp="1"/>
          </p:cNvSpPr>
          <p:nvPr>
            <p:ph type="ftr" sz="quarter" idx="11"/>
          </p:nvPr>
        </p:nvSpPr>
        <p:spPr/>
        <p:txBody>
          <a:bodyPr/>
          <a:lstStyle>
            <a:lvl1pPr>
              <a:defRPr/>
            </a:lvl1pPr>
          </a:lstStyle>
          <a:p>
            <a:pPr>
              <a:defRPr/>
            </a:pPr>
            <a:endParaRPr lang="cs-CZ"/>
          </a:p>
        </p:txBody>
      </p:sp>
      <p:sp>
        <p:nvSpPr>
          <p:cNvPr id="5" name="Slide Number Placeholder 5"/>
          <p:cNvSpPr>
            <a:spLocks noGrp="1"/>
          </p:cNvSpPr>
          <p:nvPr>
            <p:ph type="sldNum" sz="quarter" idx="12"/>
          </p:nvPr>
        </p:nvSpPr>
        <p:spPr/>
        <p:txBody>
          <a:bodyPr/>
          <a:lstStyle>
            <a:lvl1pPr>
              <a:defRPr/>
            </a:lvl1pPr>
          </a:lstStyle>
          <a:p>
            <a:pPr>
              <a:defRPr/>
            </a:pPr>
            <a:fld id="{2838503B-F5DD-425D-86DF-186F4E7126E3}" type="slidenum">
              <a:rPr lang="cs-CZ" altLang="cs-CZ"/>
              <a:pPr>
                <a:defRPr/>
              </a:pPr>
              <a:t>‹#›</a:t>
            </a:fld>
            <a:endParaRPr lang="cs-CZ" altLang="cs-CZ"/>
          </a:p>
        </p:txBody>
      </p:sp>
    </p:spTree>
    <p:extLst>
      <p:ext uri="{BB962C8B-B14F-4D97-AF65-F5344CB8AC3E}">
        <p14:creationId xmlns:p14="http://schemas.microsoft.com/office/powerpoint/2010/main" val="604337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A7DF0EF-B6BA-4375-BC10-3997B16FB61B}"/>
              </a:ext>
            </a:extLst>
          </p:cNvPr>
          <p:cNvSpPr>
            <a:spLocks noGrp="1"/>
          </p:cNvSpPr>
          <p:nvPr>
            <p:ph type="dt" sz="half" idx="10"/>
          </p:nvPr>
        </p:nvSpPr>
        <p:spPr/>
        <p:txBody>
          <a:bodyPr/>
          <a:lstStyle/>
          <a:p>
            <a:fld id="{60C4648D-C406-4291-B47D-3DAC1538B808}" type="datetimeFigureOut">
              <a:rPr lang="cs-CZ" smtClean="0"/>
              <a:t>22.05.2020</a:t>
            </a:fld>
            <a:endParaRPr lang="cs-CZ"/>
          </a:p>
        </p:txBody>
      </p:sp>
      <p:sp>
        <p:nvSpPr>
          <p:cNvPr id="3" name="Zástupný symbol pro zápatí 2">
            <a:extLst>
              <a:ext uri="{FF2B5EF4-FFF2-40B4-BE49-F238E27FC236}">
                <a16:creationId xmlns:a16="http://schemas.microsoft.com/office/drawing/2014/main" id="{094B16FC-5B06-4DD2-A0E6-7097F874AFB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236FC5C-2BBC-418E-8AA7-A3096FFD0063}"/>
              </a:ext>
            </a:extLst>
          </p:cNvPr>
          <p:cNvSpPr>
            <a:spLocks noGrp="1"/>
          </p:cNvSpPr>
          <p:nvPr>
            <p:ph type="sldNum" sz="quarter" idx="12"/>
          </p:nvPr>
        </p:nvSpPr>
        <p:spPr/>
        <p:txBody>
          <a:bodyPr/>
          <a:lstStyle/>
          <a:p>
            <a:fld id="{F52DA6C5-7727-4EBE-91EA-48DDB9EE8A46}" type="slidenum">
              <a:t>‹#›</a:t>
            </a:fld>
            <a:endParaRPr lang="cs-CZ"/>
          </a:p>
        </p:txBody>
      </p:sp>
    </p:spTree>
    <p:extLst>
      <p:ext uri="{BB962C8B-B14F-4D97-AF65-F5344CB8AC3E}">
        <p14:creationId xmlns:p14="http://schemas.microsoft.com/office/powerpoint/2010/main" val="184337820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9" name="Obrázek 8">
            <a:extLst>
              <a:ext uri="{FF2B5EF4-FFF2-40B4-BE49-F238E27FC236}">
                <a16:creationId xmlns:a16="http://schemas.microsoft.com/office/drawing/2014/main" id="{9D114D9D-A2CF-4840-9721-521117432BB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9566" cy="1069200"/>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6" r:id="rId15"/>
    <p:sldLayoutId id="2147483697" r:id="rId16"/>
    <p:sldLayoutId id="2147483698" r:id="rId17"/>
    <p:sldLayoutId id="2147483699" r:id="rId18"/>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slideLayout" Target="../slideLayouts/slideLayout3.xml"/><Relationship Id="rId1" Type="http://schemas.openxmlformats.org/officeDocument/2006/relationships/tags" Target="../tags/tag11.xml"/><Relationship Id="rId5" Type="http://schemas.openxmlformats.org/officeDocument/2006/relationships/chart" Target="../charts/chart10.xml"/><Relationship Id="rId4" Type="http://schemas.openxmlformats.org/officeDocument/2006/relationships/chart" Target="../charts/chart9.xml"/></Relationships>
</file>

<file path=ppt/slides/_rels/slide2.xml.rels><?xml version="1.0" encoding="UTF-8" standalone="yes"?>
<Relationships xmlns="http://schemas.openxmlformats.org/package/2006/relationships"><Relationship Id="rId3" Type="http://schemas.openxmlformats.org/officeDocument/2006/relationships/hyperlink" Target="http://www.fotolog.com/desiintegratiion/44076466/" TargetMode="Externa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3.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3.xml"/><Relationship Id="rId1" Type="http://schemas.openxmlformats.org/officeDocument/2006/relationships/tags" Target="../tags/tag9.xml"/><Relationship Id="rId5" Type="http://schemas.openxmlformats.org/officeDocument/2006/relationships/chart" Target="../charts/chart7.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ABE8E8A-6D98-4444-ACEF-4548E897D0BC}"/>
              </a:ext>
            </a:extLst>
          </p:cNvPr>
          <p:cNvSpPr>
            <a:spLocks noGrp="1"/>
          </p:cNvSpPr>
          <p:nvPr>
            <p:ph type="ftr" sz="quarter" idx="10"/>
          </p:nvPr>
        </p:nvSpPr>
        <p:spPr/>
        <p:txBody>
          <a:bodyPr/>
          <a:lstStyle/>
          <a:p>
            <a:r>
              <a:rPr lang="cs-CZ" dirty="0"/>
              <a:t>Department </a:t>
            </a:r>
            <a:r>
              <a:rPr lang="cs-CZ" dirty="0" err="1"/>
              <a:t>of</a:t>
            </a:r>
            <a:r>
              <a:rPr lang="cs-CZ" dirty="0"/>
              <a:t> </a:t>
            </a:r>
            <a:r>
              <a:rPr lang="cs-CZ" dirty="0" err="1"/>
              <a:t>Pharmacology</a:t>
            </a:r>
            <a:endParaRPr lang="cs-CZ" dirty="0"/>
          </a:p>
        </p:txBody>
      </p:sp>
      <p:sp>
        <p:nvSpPr>
          <p:cNvPr id="3" name="Zástupný symbol pro číslo snímku 2">
            <a:extLst>
              <a:ext uri="{FF2B5EF4-FFF2-40B4-BE49-F238E27FC236}">
                <a16:creationId xmlns:a16="http://schemas.microsoft.com/office/drawing/2014/main" id="{27D8943A-8E3B-481C-B0FE-26D47FCD8730}"/>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Rectangle 2">
            <a:extLst>
              <a:ext uri="{FF2B5EF4-FFF2-40B4-BE49-F238E27FC236}">
                <a16:creationId xmlns:a16="http://schemas.microsoft.com/office/drawing/2014/main" id="{98B44BBF-3634-4030-A036-3B64F1B751AD}"/>
              </a:ext>
            </a:extLst>
          </p:cNvPr>
          <p:cNvSpPr txBox="1">
            <a:spLocks noChangeArrowheads="1"/>
          </p:cNvSpPr>
          <p:nvPr/>
        </p:nvSpPr>
        <p:spPr>
          <a:xfrm>
            <a:off x="685800" y="1819275"/>
            <a:ext cx="11036300" cy="1470025"/>
          </a:xfrm>
          <a:prstGeom prst="rect">
            <a:avLst/>
          </a:prstGeom>
        </p:spPr>
        <p:txBody>
          <a:bodyPr vert="horz" lIns="0" tIns="0" rIns="0" bIns="0" rtlCol="0" anchor="t" anchorCtr="0">
            <a:noAutofit/>
          </a:bodyPr>
          <a:lstStyle>
            <a:lvl1pPr algn="l" rtl="0" eaLnBrk="1" fontAlgn="base" hangingPunct="1">
              <a:lnSpc>
                <a:spcPts val="4400"/>
              </a:lnSpc>
              <a:spcBef>
                <a:spcPct val="0"/>
              </a:spcBef>
              <a:spcAft>
                <a:spcPct val="0"/>
              </a:spcAft>
              <a:defRPr sz="44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ctr">
              <a:lnSpc>
                <a:spcPct val="110000"/>
              </a:lnSpc>
              <a:defRPr/>
            </a:pPr>
            <a:r>
              <a:rPr lang="cs-CZ" kern="0" dirty="0">
                <a:solidFill>
                  <a:srgbClr val="000000"/>
                </a:solidFill>
                <a:effectLst>
                  <a:outerShdw blurRad="38100" dist="38100" dir="2700000" algn="tl">
                    <a:srgbClr val="FFFFFF"/>
                  </a:outerShdw>
                </a:effectLst>
                <a:latin typeface="Calibri" panose="020F0502020204030204" pitchFamily="34" charset="0"/>
                <a:cs typeface="Calibri" panose="020F0502020204030204" pitchFamily="34" charset="0"/>
              </a:rPr>
              <a:t>PHENOBARBITAL</a:t>
            </a:r>
            <a:endParaRPr lang="cs-CZ" kern="0" dirty="0">
              <a:solidFill>
                <a:srgbClr val="000000"/>
              </a:solidFill>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845347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DB63D651-6E44-44CA-87B1-2FAECA527274}"/>
              </a:ext>
            </a:extLst>
          </p:cNvPr>
          <p:cNvSpPr txBox="1"/>
          <p:nvPr/>
        </p:nvSpPr>
        <p:spPr>
          <a:xfrm>
            <a:off x="467543" y="188640"/>
            <a:ext cx="11243011" cy="461665"/>
          </a:xfrm>
          <a:prstGeom prst="rect">
            <a:avLst/>
          </a:prstGeom>
          <a:noFill/>
        </p:spPr>
        <p:txBody>
          <a:bodyPr wrap="square" rtlCol="0">
            <a:spAutoFit/>
          </a:bodyPr>
          <a:lstStyle/>
          <a:p>
            <a:pPr algn="ctr"/>
            <a:r>
              <a:rPr lang="en-GB" b="1" dirty="0">
                <a:solidFill>
                  <a:srgbClr val="0070C0"/>
                </a:solidFill>
                <a:latin typeface="Calibri" panose="020F0502020204030204" pitchFamily="34" charset="0"/>
                <a:cs typeface="Calibri" panose="020F0502020204030204" pitchFamily="34" charset="0"/>
              </a:rPr>
              <a:t>Use of alkalising substances suppresses reverse </a:t>
            </a:r>
            <a:r>
              <a:rPr lang="en-GB" b="1" dirty="0" err="1">
                <a:solidFill>
                  <a:srgbClr val="0070C0"/>
                </a:solidFill>
                <a:latin typeface="Calibri" panose="020F0502020204030204" pitchFamily="34" charset="0"/>
                <a:cs typeface="Calibri" panose="020F0502020204030204" pitchFamily="34" charset="0"/>
              </a:rPr>
              <a:t>resorption</a:t>
            </a:r>
            <a:r>
              <a:rPr lang="en-GB" b="1" dirty="0">
                <a:solidFill>
                  <a:srgbClr val="0070C0"/>
                </a:solidFill>
                <a:latin typeface="Calibri" panose="020F0502020204030204" pitchFamily="34" charset="0"/>
                <a:cs typeface="Calibri" panose="020F0502020204030204" pitchFamily="34" charset="0"/>
              </a:rPr>
              <a:t> in kidneys </a:t>
            </a:r>
          </a:p>
        </p:txBody>
      </p:sp>
      <p:sp>
        <p:nvSpPr>
          <p:cNvPr id="3" name="TextovéPole 2">
            <a:extLst>
              <a:ext uri="{FF2B5EF4-FFF2-40B4-BE49-F238E27FC236}">
                <a16:creationId xmlns:a16="http://schemas.microsoft.com/office/drawing/2014/main" id="{66616C2F-EDB6-45C4-8AD4-E8F6DE26A00C}"/>
              </a:ext>
            </a:extLst>
          </p:cNvPr>
          <p:cNvSpPr txBox="1"/>
          <p:nvPr/>
        </p:nvSpPr>
        <p:spPr>
          <a:xfrm>
            <a:off x="219739" y="929916"/>
            <a:ext cx="11314169" cy="830997"/>
          </a:xfrm>
          <a:prstGeom prst="rect">
            <a:avLst/>
          </a:prstGeom>
          <a:noFill/>
        </p:spPr>
        <p:txBody>
          <a:bodyPr wrap="square" rtlCol="0">
            <a:spAutoFit/>
          </a:bodyPr>
          <a:lstStyle/>
          <a:p>
            <a:pPr algn="ctr"/>
            <a:r>
              <a:rPr lang="en-GB" dirty="0">
                <a:latin typeface="Calibri" panose="020F0502020204030204" pitchFamily="34" charset="0"/>
                <a:cs typeface="Calibri" panose="020F0502020204030204" pitchFamily="34" charset="0"/>
              </a:rPr>
              <a:t>Non-ionised part in urine = 9,1 %, ionised part = more than 90 % </a:t>
            </a:r>
          </a:p>
          <a:p>
            <a:pPr algn="ctr"/>
            <a:r>
              <a:rPr lang="en-GB" dirty="0">
                <a:latin typeface="Calibri" panose="020F0502020204030204" pitchFamily="34" charset="0"/>
                <a:cs typeface="Calibri" panose="020F0502020204030204" pitchFamily="34" charset="0"/>
              </a:rPr>
              <a:t>- significantly decreased reverse diffusion of phenobarbital. </a:t>
            </a:r>
          </a:p>
        </p:txBody>
      </p:sp>
      <p:sp>
        <p:nvSpPr>
          <p:cNvPr id="4" name="TextovéPole 3">
            <a:extLst>
              <a:ext uri="{FF2B5EF4-FFF2-40B4-BE49-F238E27FC236}">
                <a16:creationId xmlns:a16="http://schemas.microsoft.com/office/drawing/2014/main" id="{4FA5AF64-55DB-4BFD-890C-83443BFFF6F2}"/>
              </a:ext>
            </a:extLst>
          </p:cNvPr>
          <p:cNvSpPr txBox="1"/>
          <p:nvPr/>
        </p:nvSpPr>
        <p:spPr>
          <a:xfrm>
            <a:off x="1491465" y="2204864"/>
            <a:ext cx="2930610" cy="461665"/>
          </a:xfrm>
          <a:prstGeom prst="rect">
            <a:avLst/>
          </a:prstGeom>
          <a:noFill/>
        </p:spPr>
        <p:txBody>
          <a:bodyPr wrap="none" rtlCol="0">
            <a:spAutoFit/>
          </a:bodyPr>
          <a:lstStyle/>
          <a:p>
            <a:r>
              <a:rPr lang="cs-CZ" dirty="0">
                <a:latin typeface="Calibri" panose="020F0502020204030204" pitchFamily="34" charset="0"/>
                <a:cs typeface="Calibri" panose="020F0502020204030204" pitchFamily="34" charset="0"/>
              </a:rPr>
              <a:t>pH 7,4 (</a:t>
            </a:r>
            <a:r>
              <a:rPr lang="cs-CZ" dirty="0" err="1">
                <a:latin typeface="Calibri" panose="020F0502020204030204" pitchFamily="34" charset="0"/>
                <a:cs typeface="Calibri" panose="020F0502020204030204" pitchFamily="34" charset="0"/>
              </a:rPr>
              <a:t>blood</a:t>
            </a:r>
            <a:r>
              <a:rPr lang="cs-CZ" dirty="0">
                <a:latin typeface="Calibri" panose="020F0502020204030204" pitchFamily="34" charset="0"/>
                <a:cs typeface="Calibri" panose="020F0502020204030204" pitchFamily="34" charset="0"/>
              </a:rPr>
              <a:t> plasma)</a:t>
            </a:r>
          </a:p>
        </p:txBody>
      </p:sp>
      <p:graphicFrame>
        <p:nvGraphicFramePr>
          <p:cNvPr id="5" name="Graf 4">
            <a:extLst>
              <a:ext uri="{FF2B5EF4-FFF2-40B4-BE49-F238E27FC236}">
                <a16:creationId xmlns:a16="http://schemas.microsoft.com/office/drawing/2014/main" id="{005A61C7-D69E-46CF-890C-D1551DD011D8}"/>
              </a:ext>
            </a:extLst>
          </p:cNvPr>
          <p:cNvGraphicFramePr>
            <a:graphicFrameLocks/>
          </p:cNvGraphicFramePr>
          <p:nvPr>
            <p:extLst>
              <p:ext uri="{D42A27DB-BD31-4B8C-83A1-F6EECF244321}">
                <p14:modId xmlns:p14="http://schemas.microsoft.com/office/powerpoint/2010/main" val="3652784702"/>
              </p:ext>
            </p:extLst>
          </p:nvPr>
        </p:nvGraphicFramePr>
        <p:xfrm>
          <a:off x="4534453" y="1976100"/>
          <a:ext cx="3150096" cy="20916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Graf 5">
            <a:extLst>
              <a:ext uri="{FF2B5EF4-FFF2-40B4-BE49-F238E27FC236}">
                <a16:creationId xmlns:a16="http://schemas.microsoft.com/office/drawing/2014/main" id="{D4AB75B5-22AF-47B3-8311-3D44B29D6A65}"/>
              </a:ext>
            </a:extLst>
          </p:cNvPr>
          <p:cNvGraphicFramePr>
            <a:graphicFrameLocks/>
          </p:cNvGraphicFramePr>
          <p:nvPr>
            <p:extLst>
              <p:ext uri="{D42A27DB-BD31-4B8C-83A1-F6EECF244321}">
                <p14:modId xmlns:p14="http://schemas.microsoft.com/office/powerpoint/2010/main" val="2871080783"/>
              </p:ext>
            </p:extLst>
          </p:nvPr>
        </p:nvGraphicFramePr>
        <p:xfrm>
          <a:off x="2063384" y="4417114"/>
          <a:ext cx="3096344" cy="2163688"/>
        </p:xfrm>
        <a:graphic>
          <a:graphicData uri="http://schemas.openxmlformats.org/drawingml/2006/chart">
            <c:chart xmlns:c="http://schemas.openxmlformats.org/drawingml/2006/chart" xmlns:r="http://schemas.openxmlformats.org/officeDocument/2006/relationships" r:id="rId4"/>
          </a:graphicData>
        </a:graphic>
      </p:graphicFrame>
      <p:sp>
        <p:nvSpPr>
          <p:cNvPr id="7" name="Šipka doprava 2">
            <a:extLst>
              <a:ext uri="{FF2B5EF4-FFF2-40B4-BE49-F238E27FC236}">
                <a16:creationId xmlns:a16="http://schemas.microsoft.com/office/drawing/2014/main" id="{1AEA8CE9-D1F2-4EF0-9EC1-5F7D74C46B8B}"/>
              </a:ext>
            </a:extLst>
          </p:cNvPr>
          <p:cNvSpPr/>
          <p:nvPr/>
        </p:nvSpPr>
        <p:spPr>
          <a:xfrm>
            <a:off x="6055133" y="5270550"/>
            <a:ext cx="978408" cy="484632"/>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solidFill>
                <a:srgbClr val="C00000"/>
              </a:solidFill>
            </a:endParaRPr>
          </a:p>
        </p:txBody>
      </p:sp>
      <p:graphicFrame>
        <p:nvGraphicFramePr>
          <p:cNvPr id="8" name="Graf 7">
            <a:extLst>
              <a:ext uri="{FF2B5EF4-FFF2-40B4-BE49-F238E27FC236}">
                <a16:creationId xmlns:a16="http://schemas.microsoft.com/office/drawing/2014/main" id="{C73886C1-E15F-499F-867C-6937C3D4914C}"/>
              </a:ext>
            </a:extLst>
          </p:cNvPr>
          <p:cNvGraphicFramePr>
            <a:graphicFrameLocks/>
          </p:cNvGraphicFramePr>
          <p:nvPr>
            <p:extLst>
              <p:ext uri="{D42A27DB-BD31-4B8C-83A1-F6EECF244321}">
                <p14:modId xmlns:p14="http://schemas.microsoft.com/office/powerpoint/2010/main" val="2860623820"/>
              </p:ext>
            </p:extLst>
          </p:nvPr>
        </p:nvGraphicFramePr>
        <p:xfrm>
          <a:off x="7815614" y="4431022"/>
          <a:ext cx="3240360" cy="2163688"/>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ovéPole 8">
            <a:extLst>
              <a:ext uri="{FF2B5EF4-FFF2-40B4-BE49-F238E27FC236}">
                <a16:creationId xmlns:a16="http://schemas.microsoft.com/office/drawing/2014/main" id="{55C97C0D-2392-479F-B98B-17E09AD018E9}"/>
              </a:ext>
            </a:extLst>
          </p:cNvPr>
          <p:cNvSpPr txBox="1"/>
          <p:nvPr/>
        </p:nvSpPr>
        <p:spPr>
          <a:xfrm>
            <a:off x="6024803" y="6119137"/>
            <a:ext cx="1790811" cy="461665"/>
          </a:xfrm>
          <a:prstGeom prst="rect">
            <a:avLst/>
          </a:prstGeom>
          <a:noFill/>
        </p:spPr>
        <p:txBody>
          <a:bodyPr wrap="none" rtlCol="0">
            <a:spAutoFit/>
          </a:bodyPr>
          <a:lstStyle/>
          <a:p>
            <a:r>
              <a:rPr lang="cs-CZ" b="1" dirty="0" err="1">
                <a:latin typeface="Calibri" panose="020F0502020204030204" pitchFamily="34" charset="0"/>
                <a:cs typeface="Calibri" panose="020F0502020204030204" pitchFamily="34" charset="0"/>
              </a:rPr>
              <a:t>E.g</a:t>
            </a:r>
            <a:r>
              <a:rPr lang="cs-CZ" b="1" dirty="0">
                <a:latin typeface="Calibri" panose="020F0502020204030204" pitchFamily="34" charset="0"/>
                <a:cs typeface="Calibri" panose="020F0502020204030204" pitchFamily="34" charset="0"/>
              </a:rPr>
              <a:t>. NaHCO</a:t>
            </a:r>
            <a:r>
              <a:rPr lang="cs-CZ" b="1" baseline="-25000" dirty="0">
                <a:latin typeface="Calibri" panose="020F0502020204030204" pitchFamily="34" charset="0"/>
                <a:cs typeface="Calibri" panose="020F0502020204030204" pitchFamily="34" charset="0"/>
              </a:rPr>
              <a:t>3</a:t>
            </a:r>
          </a:p>
        </p:txBody>
      </p:sp>
      <p:sp>
        <p:nvSpPr>
          <p:cNvPr id="10" name="TextovéPole 9">
            <a:extLst>
              <a:ext uri="{FF2B5EF4-FFF2-40B4-BE49-F238E27FC236}">
                <a16:creationId xmlns:a16="http://schemas.microsoft.com/office/drawing/2014/main" id="{F0FA1B85-43FB-417E-8302-CFAA902497D3}"/>
              </a:ext>
            </a:extLst>
          </p:cNvPr>
          <p:cNvSpPr txBox="1"/>
          <p:nvPr/>
        </p:nvSpPr>
        <p:spPr>
          <a:xfrm>
            <a:off x="7684549" y="3836947"/>
            <a:ext cx="3051989" cy="461665"/>
          </a:xfrm>
          <a:prstGeom prst="rect">
            <a:avLst/>
          </a:prstGeom>
          <a:noFill/>
        </p:spPr>
        <p:txBody>
          <a:bodyPr wrap="none" rtlCol="0">
            <a:spAutoFit/>
          </a:bodyPr>
          <a:lstStyle/>
          <a:p>
            <a:r>
              <a:rPr lang="cs-CZ" dirty="0">
                <a:latin typeface="Calibri" panose="020F0502020204030204" pitchFamily="34" charset="0"/>
                <a:cs typeface="Calibri" panose="020F0502020204030204" pitchFamily="34" charset="0"/>
              </a:rPr>
              <a:t>pH 8,5 (</a:t>
            </a:r>
            <a:r>
              <a:rPr lang="cs-CZ" dirty="0" err="1">
                <a:latin typeface="Calibri" panose="020F0502020204030204" pitchFamily="34" charset="0"/>
                <a:cs typeface="Calibri" panose="020F0502020204030204" pitchFamily="34" charset="0"/>
              </a:rPr>
              <a:t>alkalised</a:t>
            </a:r>
            <a:r>
              <a:rPr lang="cs-CZ" dirty="0">
                <a:latin typeface="Calibri" panose="020F0502020204030204" pitchFamily="34" charset="0"/>
                <a:cs typeface="Calibri" panose="020F0502020204030204" pitchFamily="34" charset="0"/>
              </a:rPr>
              <a:t> urine)</a:t>
            </a:r>
          </a:p>
        </p:txBody>
      </p:sp>
      <p:sp>
        <p:nvSpPr>
          <p:cNvPr id="11" name="TextovéPole 10">
            <a:extLst>
              <a:ext uri="{FF2B5EF4-FFF2-40B4-BE49-F238E27FC236}">
                <a16:creationId xmlns:a16="http://schemas.microsoft.com/office/drawing/2014/main" id="{75A34144-D742-440C-A343-631DC96027EF}"/>
              </a:ext>
            </a:extLst>
          </p:cNvPr>
          <p:cNvSpPr txBox="1"/>
          <p:nvPr/>
        </p:nvSpPr>
        <p:spPr>
          <a:xfrm>
            <a:off x="521159" y="4067779"/>
            <a:ext cx="2685351" cy="461665"/>
          </a:xfrm>
          <a:prstGeom prst="rect">
            <a:avLst/>
          </a:prstGeom>
          <a:noFill/>
        </p:spPr>
        <p:txBody>
          <a:bodyPr wrap="none" rtlCol="0">
            <a:spAutoFit/>
          </a:bodyPr>
          <a:lstStyle/>
          <a:p>
            <a:r>
              <a:rPr lang="cs-CZ" dirty="0">
                <a:latin typeface="Calibri" panose="020F0502020204030204" pitchFamily="34" charset="0"/>
                <a:cs typeface="Calibri" panose="020F0502020204030204" pitchFamily="34" charset="0"/>
              </a:rPr>
              <a:t>pH 5,0 (</a:t>
            </a:r>
            <a:r>
              <a:rPr lang="cs-CZ" dirty="0" err="1">
                <a:latin typeface="Calibri" panose="020F0502020204030204" pitchFamily="34" charset="0"/>
                <a:cs typeface="Calibri" panose="020F0502020204030204" pitchFamily="34" charset="0"/>
              </a:rPr>
              <a:t>acidic</a:t>
            </a:r>
            <a:r>
              <a:rPr lang="cs-CZ" dirty="0">
                <a:latin typeface="Calibri" panose="020F0502020204030204" pitchFamily="34" charset="0"/>
                <a:cs typeface="Calibri" panose="020F0502020204030204" pitchFamily="34" charset="0"/>
              </a:rPr>
              <a:t> urine)</a:t>
            </a:r>
          </a:p>
        </p:txBody>
      </p:sp>
    </p:spTree>
    <p:custDataLst>
      <p:tags r:id="rId1"/>
    </p:custDataLst>
    <p:extLst>
      <p:ext uri="{BB962C8B-B14F-4D97-AF65-F5344CB8AC3E}">
        <p14:creationId xmlns:p14="http://schemas.microsoft.com/office/powerpoint/2010/main" val="12367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CD18F7D8-BD8E-4215-B70A-C83B68350CE8}"/>
              </a:ext>
            </a:extLst>
          </p:cNvPr>
          <p:cNvSpPr txBox="1"/>
          <p:nvPr/>
        </p:nvSpPr>
        <p:spPr>
          <a:xfrm>
            <a:off x="683568" y="260648"/>
            <a:ext cx="10724474" cy="461665"/>
          </a:xfrm>
          <a:prstGeom prst="rect">
            <a:avLst/>
          </a:prstGeom>
          <a:noFill/>
        </p:spPr>
        <p:txBody>
          <a:bodyPr wrap="none" rtlCol="0">
            <a:spAutoFit/>
          </a:bodyPr>
          <a:lstStyle/>
          <a:p>
            <a:r>
              <a:rPr lang="en-GB" b="1" dirty="0">
                <a:latin typeface="Calibri" panose="020F0502020204030204" pitchFamily="34" charset="0"/>
                <a:cs typeface="Calibri" panose="020F0502020204030204" pitchFamily="34" charset="0"/>
              </a:rPr>
              <a:t>CLINICAL APPLICATION OF UNDERSTANDING MECHANISMS OF ACTION (EXAMPLE) </a:t>
            </a:r>
          </a:p>
        </p:txBody>
      </p:sp>
      <p:sp>
        <p:nvSpPr>
          <p:cNvPr id="3" name="TextovéPole 2">
            <a:extLst>
              <a:ext uri="{FF2B5EF4-FFF2-40B4-BE49-F238E27FC236}">
                <a16:creationId xmlns:a16="http://schemas.microsoft.com/office/drawing/2014/main" id="{4D3DE793-C78C-4EAA-9904-84FD718A343E}"/>
              </a:ext>
            </a:extLst>
          </p:cNvPr>
          <p:cNvSpPr txBox="1"/>
          <p:nvPr/>
        </p:nvSpPr>
        <p:spPr>
          <a:xfrm>
            <a:off x="562508" y="1762425"/>
            <a:ext cx="10845534" cy="1200329"/>
          </a:xfrm>
          <a:prstGeom prst="rect">
            <a:avLst/>
          </a:prstGeom>
          <a:noFill/>
        </p:spPr>
        <p:txBody>
          <a:bodyPr wrap="none" rtlCol="0">
            <a:spAutoFit/>
          </a:bodyPr>
          <a:lstStyle/>
          <a:p>
            <a:pPr algn="ctr"/>
            <a:r>
              <a:rPr lang="en-GB" b="1" dirty="0">
                <a:solidFill>
                  <a:srgbClr val="00B0F0"/>
                </a:solidFill>
                <a:latin typeface="Calibri" panose="020F0502020204030204" pitchFamily="34" charset="0"/>
                <a:cs typeface="Calibri" panose="020F0502020204030204" pitchFamily="34" charset="0"/>
              </a:rPr>
              <a:t>ELIMINTION OF HYPNOTIC DRUG PHENOBARBITAL (AND OTHER ACID SUBSTANCES) </a:t>
            </a:r>
          </a:p>
          <a:p>
            <a:pPr algn="ctr"/>
            <a:endParaRPr lang="en-GB" b="1" dirty="0">
              <a:solidFill>
                <a:srgbClr val="00B0F0"/>
              </a:solidFill>
              <a:latin typeface="Calibri" panose="020F0502020204030204" pitchFamily="34" charset="0"/>
              <a:cs typeface="Calibri" panose="020F0502020204030204" pitchFamily="34" charset="0"/>
            </a:endParaRPr>
          </a:p>
          <a:p>
            <a:pPr algn="ctr"/>
            <a:r>
              <a:rPr lang="en-GB" b="1" dirty="0">
                <a:solidFill>
                  <a:srgbClr val="00B0F0"/>
                </a:solidFill>
                <a:latin typeface="Calibri" panose="020F0502020204030204" pitchFamily="34" charset="0"/>
                <a:cs typeface="Calibri" panose="020F0502020204030204" pitchFamily="34" charset="0"/>
              </a:rPr>
              <a:t>FROM ORGANISM (E.G. OVERDOSING)</a:t>
            </a:r>
          </a:p>
        </p:txBody>
      </p:sp>
      <p:pic>
        <p:nvPicPr>
          <p:cNvPr id="4" name="Picture 2" descr="PRESO EN MI PROPIO HOGAR - POR RAZONES X VIVO ENCERRADO EN MI CASA NO LO SOPORTO LO PEOR ES QUE ES MI CULPA SIMPLEMENTE MI CULPA YO SOY CAUSANTO DE UN GRAN DOLOR Y DESILUCION HE HECHO COSAS FEAS HE DICHO COSAS MALAS QUE TIPO DE BASURA SOY BUENO CREO QUE EL PEOR QUISAS ME LLEGEN POST DICIENDO LO CONTRARIO PERO UT NO SABEN LAS ATROSIDADES QUE COMITE UNA MIERDA COMO YO SOLO TIENE UNA SALIDA suicidio sin dolor compren un frasco de insulina ,se la inyecta y caen en inconciencia muriendo a los pocos minutos,es irreversible. Si pueden ,morfina,es una muerte indolora rapida y segura,ademas de higienica. Si van a conectar la manguera del auto para asfixiarce ,les recomiendo beber ua gran cantidad de whisky u otro licor de alta graduacion,tambien es muy compatible el cloroformo.No sentiran absolutamente nada amigos. Otra manera muy eficaz es fenobarbital,y si quieren morir contentos tomen alcohol antes y luego una dosis abundante de este farmaco,les aseguro que no sabran ni sentiran nada. Espero haberles sido de ayuda con mi humilde aporte y saludos desde Chile,pais maravilloso. - Fotolog">
            <a:hlinkClick r:id="rId3"/>
            <a:extLst>
              <a:ext uri="{FF2B5EF4-FFF2-40B4-BE49-F238E27FC236}">
                <a16:creationId xmlns:a16="http://schemas.microsoft.com/office/drawing/2014/main" id="{9953A6EA-C20B-48B8-BF39-6D27C7F71CB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5825" y="3532909"/>
            <a:ext cx="2800350" cy="28575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493054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EEE28E44-19D1-4E7D-9203-3C522539E2FF}"/>
              </a:ext>
            </a:extLst>
          </p:cNvPr>
          <p:cNvSpPr txBox="1"/>
          <p:nvPr/>
        </p:nvSpPr>
        <p:spPr>
          <a:xfrm>
            <a:off x="707409" y="545766"/>
            <a:ext cx="10777181" cy="1938992"/>
          </a:xfrm>
          <a:prstGeom prst="rect">
            <a:avLst/>
          </a:prstGeom>
          <a:noFill/>
        </p:spPr>
        <p:txBody>
          <a:bodyPr wrap="none" rtlCol="0">
            <a:spAutoFit/>
          </a:bodyPr>
          <a:lstStyle/>
          <a:p>
            <a:r>
              <a:rPr lang="en-GB" dirty="0">
                <a:latin typeface="Calibri" panose="020F0502020204030204" pitchFamily="34" charset="0"/>
                <a:cs typeface="Calibri" panose="020F0502020204030204" pitchFamily="34" charset="0"/>
              </a:rPr>
              <a:t>Diffusion of a drug across biological </a:t>
            </a:r>
            <a:r>
              <a:rPr lang="en-GB" dirty="0" err="1">
                <a:latin typeface="Calibri" panose="020F0502020204030204" pitchFamily="34" charset="0"/>
                <a:cs typeface="Calibri" panose="020F0502020204030204" pitchFamily="34" charset="0"/>
              </a:rPr>
              <a:t>membr</a:t>
            </a:r>
            <a:r>
              <a:rPr lang="cs-CZ" dirty="0">
                <a:latin typeface="Calibri" panose="020F0502020204030204" pitchFamily="34" charset="0"/>
                <a:cs typeface="Calibri" panose="020F0502020204030204" pitchFamily="34" charset="0"/>
              </a:rPr>
              <a:t>a</a:t>
            </a:r>
            <a:r>
              <a:rPr lang="en-GB" dirty="0">
                <a:latin typeface="Calibri" panose="020F0502020204030204" pitchFamily="34" charset="0"/>
                <a:cs typeface="Calibri" panose="020F0502020204030204" pitchFamily="34" charset="0"/>
              </a:rPr>
              <a:t>ne – the substance must be non-ionised.</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Level of ionisation affect: </a:t>
            </a:r>
            <a:r>
              <a:rPr lang="en-GB" b="1" u="sng" dirty="0">
                <a:latin typeface="Calibri" panose="020F0502020204030204" pitchFamily="34" charset="0"/>
                <a:cs typeface="Calibri" panose="020F0502020204030204" pitchFamily="34" charset="0"/>
              </a:rPr>
              <a:t>dissociation constant of the drug</a:t>
            </a:r>
            <a:r>
              <a:rPr lang="en-GB" dirty="0">
                <a:latin typeface="Calibri" panose="020F0502020204030204" pitchFamily="34" charset="0"/>
                <a:cs typeface="Calibri" panose="020F0502020204030204" pitchFamily="34" charset="0"/>
              </a:rPr>
              <a:t> </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                                              </a:t>
            </a:r>
            <a:r>
              <a:rPr lang="en-GB" b="1" u="sng" dirty="0">
                <a:latin typeface="Calibri" panose="020F0502020204030204" pitchFamily="34" charset="0"/>
                <a:cs typeface="Calibri" panose="020F0502020204030204" pitchFamily="34" charset="0"/>
              </a:rPr>
              <a:t>pH of environment</a:t>
            </a:r>
          </a:p>
        </p:txBody>
      </p:sp>
      <p:sp>
        <p:nvSpPr>
          <p:cNvPr id="3" name="TextovéPole 2">
            <a:extLst>
              <a:ext uri="{FF2B5EF4-FFF2-40B4-BE49-F238E27FC236}">
                <a16:creationId xmlns:a16="http://schemas.microsoft.com/office/drawing/2014/main" id="{7356F2F6-A2A6-4DC3-81C0-2CF473BD5AD4}"/>
              </a:ext>
            </a:extLst>
          </p:cNvPr>
          <p:cNvSpPr txBox="1"/>
          <p:nvPr/>
        </p:nvSpPr>
        <p:spPr>
          <a:xfrm>
            <a:off x="3607048" y="3139874"/>
            <a:ext cx="3463833" cy="461665"/>
          </a:xfrm>
          <a:prstGeom prst="rect">
            <a:avLst/>
          </a:prstGeom>
          <a:noFill/>
        </p:spPr>
        <p:txBody>
          <a:bodyPr wrap="none" rtlCol="0">
            <a:spAutoFit/>
          </a:bodyPr>
          <a:lstStyle/>
          <a:p>
            <a:r>
              <a:rPr lang="cs-CZ" sz="2400" b="1" dirty="0">
                <a:latin typeface="Calibri" panose="020F0502020204030204" pitchFamily="34" charset="0"/>
                <a:cs typeface="Calibri" panose="020F0502020204030204" pitchFamily="34" charset="0"/>
              </a:rPr>
              <a:t>DISSOCIATION CONSTANT</a:t>
            </a:r>
          </a:p>
        </p:txBody>
      </p:sp>
      <p:sp>
        <p:nvSpPr>
          <p:cNvPr id="4" name="TextovéPole 3">
            <a:extLst>
              <a:ext uri="{FF2B5EF4-FFF2-40B4-BE49-F238E27FC236}">
                <a16:creationId xmlns:a16="http://schemas.microsoft.com/office/drawing/2014/main" id="{BE08D9EC-9B54-4DCF-992E-742E028FC9F6}"/>
              </a:ext>
            </a:extLst>
          </p:cNvPr>
          <p:cNvSpPr txBox="1"/>
          <p:nvPr/>
        </p:nvSpPr>
        <p:spPr>
          <a:xfrm>
            <a:off x="1960893" y="4256656"/>
            <a:ext cx="6756145" cy="1938992"/>
          </a:xfrm>
          <a:prstGeom prst="rect">
            <a:avLst/>
          </a:prstGeom>
          <a:noFill/>
        </p:spPr>
        <p:txBody>
          <a:bodyPr wrap="none" rtlCol="0">
            <a:spAutoFit/>
          </a:bodyPr>
          <a:lstStyle/>
          <a:p>
            <a:pPr marL="285750" indent="-285750" algn="ctr">
              <a:buFontTx/>
              <a:buChar char="-"/>
            </a:pPr>
            <a:r>
              <a:rPr lang="en-GB" b="1" dirty="0">
                <a:solidFill>
                  <a:srgbClr val="FF0000"/>
                </a:solidFill>
                <a:latin typeface="Calibri" panose="020F0502020204030204" pitchFamily="34" charset="0"/>
                <a:cs typeface="Calibri" panose="020F0502020204030204" pitchFamily="34" charset="0"/>
              </a:rPr>
              <a:t>Constant for each drug</a:t>
            </a:r>
          </a:p>
          <a:p>
            <a:pPr marL="285750" indent="-285750" algn="ctr">
              <a:buFontTx/>
              <a:buChar char="-"/>
            </a:pPr>
            <a:endParaRPr lang="en-GB" b="1" dirty="0">
              <a:solidFill>
                <a:srgbClr val="FF0000"/>
              </a:solidFill>
              <a:latin typeface="Calibri" panose="020F0502020204030204" pitchFamily="34" charset="0"/>
              <a:cs typeface="Calibri" panose="020F0502020204030204" pitchFamily="34" charset="0"/>
            </a:endParaRPr>
          </a:p>
          <a:p>
            <a:pPr marL="285750" indent="-285750" algn="ctr">
              <a:buFontTx/>
              <a:buChar char="-"/>
            </a:pPr>
            <a:r>
              <a:rPr lang="en-GB" b="1" dirty="0">
                <a:solidFill>
                  <a:srgbClr val="FF0000"/>
                </a:solidFill>
                <a:latin typeface="Calibri" panose="020F0502020204030204" pitchFamily="34" charset="0"/>
                <a:cs typeface="Calibri" panose="020F0502020204030204" pitchFamily="34" charset="0"/>
              </a:rPr>
              <a:t>It is not changed owing to fact</a:t>
            </a:r>
            <a:r>
              <a:rPr lang="cs-CZ" b="1" dirty="0">
                <a:solidFill>
                  <a:srgbClr val="FF0000"/>
                </a:solidFill>
                <a:latin typeface="Calibri" panose="020F0502020204030204" pitchFamily="34" charset="0"/>
                <a:cs typeface="Calibri" panose="020F0502020204030204" pitchFamily="34" charset="0"/>
              </a:rPr>
              <a:t>o</a:t>
            </a:r>
            <a:r>
              <a:rPr lang="en-GB" b="1" dirty="0" err="1">
                <a:solidFill>
                  <a:srgbClr val="FF0000"/>
                </a:solidFill>
                <a:latin typeface="Calibri" panose="020F0502020204030204" pitchFamily="34" charset="0"/>
                <a:cs typeface="Calibri" panose="020F0502020204030204" pitchFamily="34" charset="0"/>
              </a:rPr>
              <a:t>rs</a:t>
            </a:r>
            <a:r>
              <a:rPr lang="en-GB" b="1" dirty="0">
                <a:solidFill>
                  <a:srgbClr val="FF0000"/>
                </a:solidFill>
                <a:latin typeface="Calibri" panose="020F0502020204030204" pitchFamily="34" charset="0"/>
                <a:cs typeface="Calibri" panose="020F0502020204030204" pitchFamily="34" charset="0"/>
              </a:rPr>
              <a:t> of environment</a:t>
            </a:r>
          </a:p>
          <a:p>
            <a:pPr marL="285750" indent="-285750" algn="ctr">
              <a:buFontTx/>
              <a:buChar char="-"/>
            </a:pPr>
            <a:endParaRPr lang="en-GB" b="1" dirty="0">
              <a:solidFill>
                <a:srgbClr val="FF0000"/>
              </a:solidFill>
              <a:latin typeface="Calibri" panose="020F0502020204030204" pitchFamily="34" charset="0"/>
              <a:cs typeface="Calibri" panose="020F0502020204030204" pitchFamily="34" charset="0"/>
            </a:endParaRPr>
          </a:p>
          <a:p>
            <a:pPr marL="285750" indent="-285750" algn="ctr">
              <a:buFontTx/>
              <a:buChar char="-"/>
            </a:pPr>
            <a:r>
              <a:rPr lang="en-GB" b="1" dirty="0">
                <a:solidFill>
                  <a:srgbClr val="FF0000"/>
                </a:solidFill>
                <a:latin typeface="Calibri" panose="020F0502020204030204" pitchFamily="34" charset="0"/>
                <a:cs typeface="Calibri" panose="020F0502020204030204" pitchFamily="34" charset="0"/>
              </a:rPr>
              <a:t>Indicated with symbol </a:t>
            </a:r>
            <a:r>
              <a:rPr lang="en-GB" b="1" dirty="0" err="1">
                <a:solidFill>
                  <a:srgbClr val="FF0000"/>
                </a:solidFill>
                <a:latin typeface="Calibri" panose="020F0502020204030204" pitchFamily="34" charset="0"/>
                <a:cs typeface="Calibri" panose="020F0502020204030204" pitchFamily="34" charset="0"/>
              </a:rPr>
              <a:t>pK</a:t>
            </a:r>
            <a:r>
              <a:rPr lang="en-GB" b="1" baseline="-25000" dirty="0">
                <a:solidFill>
                  <a:srgbClr val="FF0000"/>
                </a:solidFill>
                <a:latin typeface="Calibri" panose="020F0502020204030204" pitchFamily="34" charset="0"/>
                <a:cs typeface="Calibri" panose="020F0502020204030204" pitchFamily="34" charset="0"/>
              </a:rPr>
              <a:t> </a:t>
            </a:r>
            <a:endParaRPr lang="en-GB" b="1" dirty="0">
              <a:solidFill>
                <a:srgbClr val="FF0000"/>
              </a:solidFill>
              <a:latin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768076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0AFB369-AA71-451C-9377-F17E6E8C9BA9}"/>
              </a:ext>
            </a:extLst>
          </p:cNvPr>
          <p:cNvSpPr txBox="1"/>
          <p:nvPr/>
        </p:nvSpPr>
        <p:spPr>
          <a:xfrm>
            <a:off x="1589049" y="260648"/>
            <a:ext cx="7543219" cy="461665"/>
          </a:xfrm>
          <a:prstGeom prst="rect">
            <a:avLst/>
          </a:prstGeom>
          <a:noFill/>
        </p:spPr>
        <p:txBody>
          <a:bodyPr wrap="none" rtlCol="0">
            <a:spAutoFit/>
          </a:bodyPr>
          <a:lstStyle/>
          <a:p>
            <a:r>
              <a:rPr lang="en-GB" dirty="0">
                <a:latin typeface="Calibri" panose="020F0502020204030204" pitchFamily="34" charset="0"/>
                <a:cs typeface="Calibri" panose="020F0502020204030204" pitchFamily="34" charset="0"/>
              </a:rPr>
              <a:t>Barbiturate hypnotic drug phenobarbital has </a:t>
            </a:r>
            <a:r>
              <a:rPr lang="en-GB" dirty="0" err="1">
                <a:latin typeface="Calibri" panose="020F0502020204030204" pitchFamily="34" charset="0"/>
                <a:cs typeface="Calibri" panose="020F0502020204030204" pitchFamily="34" charset="0"/>
              </a:rPr>
              <a:t>pK</a:t>
            </a:r>
            <a:r>
              <a:rPr lang="en-GB" dirty="0">
                <a:latin typeface="Calibri" panose="020F0502020204030204" pitchFamily="34" charset="0"/>
                <a:cs typeface="Calibri" panose="020F0502020204030204" pitchFamily="34" charset="0"/>
              </a:rPr>
              <a:t> value = 7,5</a:t>
            </a:r>
          </a:p>
        </p:txBody>
      </p:sp>
      <p:graphicFrame>
        <p:nvGraphicFramePr>
          <p:cNvPr id="3" name="Graf 2">
            <a:extLst>
              <a:ext uri="{FF2B5EF4-FFF2-40B4-BE49-F238E27FC236}">
                <a16:creationId xmlns:a16="http://schemas.microsoft.com/office/drawing/2014/main" id="{B3A7BC17-99E1-4592-94DA-E31BFF6D1F2D}"/>
              </a:ext>
            </a:extLst>
          </p:cNvPr>
          <p:cNvGraphicFramePr>
            <a:graphicFrameLocks/>
          </p:cNvGraphicFramePr>
          <p:nvPr>
            <p:extLst>
              <p:ext uri="{D42A27DB-BD31-4B8C-83A1-F6EECF244321}">
                <p14:modId xmlns:p14="http://schemas.microsoft.com/office/powerpoint/2010/main" val="2329806284"/>
              </p:ext>
            </p:extLst>
          </p:nvPr>
        </p:nvGraphicFramePr>
        <p:xfrm>
          <a:off x="3694243" y="1530718"/>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ovéPole 4">
            <a:extLst>
              <a:ext uri="{FF2B5EF4-FFF2-40B4-BE49-F238E27FC236}">
                <a16:creationId xmlns:a16="http://schemas.microsoft.com/office/drawing/2014/main" id="{978694E2-BA8F-472B-B146-CD24E334E741}"/>
              </a:ext>
            </a:extLst>
          </p:cNvPr>
          <p:cNvSpPr txBox="1"/>
          <p:nvPr/>
        </p:nvSpPr>
        <p:spPr>
          <a:xfrm>
            <a:off x="150755" y="4911783"/>
            <a:ext cx="12041245" cy="830997"/>
          </a:xfrm>
          <a:prstGeom prst="rect">
            <a:avLst/>
          </a:prstGeom>
          <a:noFill/>
        </p:spPr>
        <p:txBody>
          <a:bodyPr wrap="none" rtlCol="0">
            <a:spAutoFit/>
          </a:bodyPr>
          <a:lstStyle/>
          <a:p>
            <a:pPr algn="ctr"/>
            <a:r>
              <a:rPr lang="en-GB" dirty="0">
                <a:latin typeface="Calibri" panose="020F0502020204030204" pitchFamily="34" charset="0"/>
                <a:cs typeface="Calibri" panose="020F0502020204030204" pitchFamily="34" charset="0"/>
              </a:rPr>
              <a:t>Hypnotic drug phenobarbital has </a:t>
            </a:r>
            <a:r>
              <a:rPr lang="en-GB" dirty="0" err="1">
                <a:latin typeface="Calibri" panose="020F0502020204030204" pitchFamily="34" charset="0"/>
                <a:cs typeface="Calibri" panose="020F0502020204030204" pitchFamily="34" charset="0"/>
              </a:rPr>
              <a:t>pK</a:t>
            </a:r>
            <a:r>
              <a:rPr lang="en-GB" dirty="0">
                <a:latin typeface="Calibri" panose="020F0502020204030204" pitchFamily="34" charset="0"/>
                <a:cs typeface="Calibri" panose="020F0502020204030204" pitchFamily="34" charset="0"/>
              </a:rPr>
              <a:t> = 7,5 this means that at pH = 7,5 we find 50 % of the </a:t>
            </a:r>
          </a:p>
          <a:p>
            <a:pPr algn="ctr"/>
            <a:r>
              <a:rPr lang="en-GB" dirty="0">
                <a:latin typeface="Calibri" panose="020F0502020204030204" pitchFamily="34" charset="0"/>
                <a:cs typeface="Calibri" panose="020F0502020204030204" pitchFamily="34" charset="0"/>
              </a:rPr>
              <a:t>substance in the form of ions – ionised (I) and 50 % in the form of molecules – non-ionised (NI).</a:t>
            </a:r>
          </a:p>
        </p:txBody>
      </p:sp>
    </p:spTree>
    <p:custDataLst>
      <p:tags r:id="rId1"/>
    </p:custDataLst>
    <p:extLst>
      <p:ext uri="{BB962C8B-B14F-4D97-AF65-F5344CB8AC3E}">
        <p14:creationId xmlns:p14="http://schemas.microsoft.com/office/powerpoint/2010/main" val="276990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 1">
            <a:extLst>
              <a:ext uri="{FF2B5EF4-FFF2-40B4-BE49-F238E27FC236}">
                <a16:creationId xmlns:a16="http://schemas.microsoft.com/office/drawing/2014/main" id="{D6333694-F932-4DA1-8841-CA5B945D2B7D}"/>
              </a:ext>
            </a:extLst>
          </p:cNvPr>
          <p:cNvGraphicFramePr>
            <a:graphicFrameLocks/>
          </p:cNvGraphicFramePr>
          <p:nvPr>
            <p:extLst>
              <p:ext uri="{D42A27DB-BD31-4B8C-83A1-F6EECF244321}">
                <p14:modId xmlns:p14="http://schemas.microsoft.com/office/powerpoint/2010/main" val="846369311"/>
              </p:ext>
            </p:extLst>
          </p:nvPr>
        </p:nvGraphicFramePr>
        <p:xfrm>
          <a:off x="3810000" y="1784857"/>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ovéPole 2">
            <a:extLst>
              <a:ext uri="{FF2B5EF4-FFF2-40B4-BE49-F238E27FC236}">
                <a16:creationId xmlns:a16="http://schemas.microsoft.com/office/drawing/2014/main" id="{CFAEADB3-A6E3-499F-9CEE-A69EAD4C7055}"/>
              </a:ext>
            </a:extLst>
          </p:cNvPr>
          <p:cNvSpPr txBox="1"/>
          <p:nvPr/>
        </p:nvSpPr>
        <p:spPr>
          <a:xfrm>
            <a:off x="3741703" y="268043"/>
            <a:ext cx="4414991" cy="461665"/>
          </a:xfrm>
          <a:prstGeom prst="rect">
            <a:avLst/>
          </a:prstGeom>
          <a:noFill/>
        </p:spPr>
        <p:txBody>
          <a:bodyPr wrap="none" rtlCol="0">
            <a:spAutoFit/>
          </a:bodyPr>
          <a:lstStyle/>
          <a:p>
            <a:pPr algn="ctr"/>
            <a:r>
              <a:rPr lang="en-GB" dirty="0">
                <a:latin typeface="Calibri" panose="020F0502020204030204" pitchFamily="34" charset="0"/>
                <a:cs typeface="Calibri" panose="020F0502020204030204" pitchFamily="34" charset="0"/>
              </a:rPr>
              <a:t>Phenobarbital is a very weak acid.</a:t>
            </a:r>
          </a:p>
        </p:txBody>
      </p:sp>
      <p:sp>
        <p:nvSpPr>
          <p:cNvPr id="4" name="TextovéPole 3">
            <a:extLst>
              <a:ext uri="{FF2B5EF4-FFF2-40B4-BE49-F238E27FC236}">
                <a16:creationId xmlns:a16="http://schemas.microsoft.com/office/drawing/2014/main" id="{79323DCE-F9A4-4AB5-92B8-76F8DA95091A}"/>
              </a:ext>
            </a:extLst>
          </p:cNvPr>
          <p:cNvSpPr txBox="1"/>
          <p:nvPr/>
        </p:nvSpPr>
        <p:spPr>
          <a:xfrm>
            <a:off x="1358304" y="1072616"/>
            <a:ext cx="8914172" cy="461665"/>
          </a:xfrm>
          <a:prstGeom prst="rect">
            <a:avLst/>
          </a:prstGeom>
          <a:noFill/>
        </p:spPr>
        <p:txBody>
          <a:bodyPr wrap="none" rtlCol="0">
            <a:spAutoFit/>
          </a:bodyPr>
          <a:lstStyle/>
          <a:p>
            <a:pPr algn="ctr"/>
            <a:r>
              <a:rPr lang="en-GB" b="1" u="sng" dirty="0">
                <a:solidFill>
                  <a:srgbClr val="00B0F0"/>
                </a:solidFill>
                <a:latin typeface="Calibri" panose="020F0502020204030204" pitchFamily="34" charset="0"/>
                <a:cs typeface="Calibri" panose="020F0502020204030204" pitchFamily="34" charset="0"/>
              </a:rPr>
              <a:t>The effect of different pH in organism on phenobarbital dissociation.</a:t>
            </a:r>
          </a:p>
        </p:txBody>
      </p:sp>
      <p:sp>
        <p:nvSpPr>
          <p:cNvPr id="5" name="TextovéPole 4">
            <a:extLst>
              <a:ext uri="{FF2B5EF4-FFF2-40B4-BE49-F238E27FC236}">
                <a16:creationId xmlns:a16="http://schemas.microsoft.com/office/drawing/2014/main" id="{8D0F1AC0-CE19-416A-87B0-8531DE194FFC}"/>
              </a:ext>
            </a:extLst>
          </p:cNvPr>
          <p:cNvSpPr txBox="1"/>
          <p:nvPr/>
        </p:nvSpPr>
        <p:spPr>
          <a:xfrm>
            <a:off x="552128" y="2195349"/>
            <a:ext cx="2359620" cy="461665"/>
          </a:xfrm>
          <a:prstGeom prst="rect">
            <a:avLst/>
          </a:prstGeom>
          <a:noFill/>
        </p:spPr>
        <p:txBody>
          <a:bodyPr wrap="none" rtlCol="0">
            <a:spAutoFit/>
          </a:bodyPr>
          <a:lstStyle/>
          <a:p>
            <a:r>
              <a:rPr lang="cs-CZ" dirty="0">
                <a:latin typeface="Calibri" panose="020F0502020204030204" pitchFamily="34" charset="0"/>
                <a:cs typeface="Calibri" panose="020F0502020204030204" pitchFamily="34" charset="0"/>
              </a:rPr>
              <a:t>BLOOD (pH = 7,4)</a:t>
            </a:r>
          </a:p>
        </p:txBody>
      </p:sp>
      <p:sp>
        <p:nvSpPr>
          <p:cNvPr id="6" name="TextovéPole 5">
            <a:extLst>
              <a:ext uri="{FF2B5EF4-FFF2-40B4-BE49-F238E27FC236}">
                <a16:creationId xmlns:a16="http://schemas.microsoft.com/office/drawing/2014/main" id="{E8E99151-8545-4F6B-B011-D23132D08F19}"/>
              </a:ext>
            </a:extLst>
          </p:cNvPr>
          <p:cNvSpPr txBox="1"/>
          <p:nvPr/>
        </p:nvSpPr>
        <p:spPr>
          <a:xfrm>
            <a:off x="4845526" y="2971791"/>
            <a:ext cx="593432" cy="369332"/>
          </a:xfrm>
          <a:prstGeom prst="rect">
            <a:avLst/>
          </a:prstGeom>
          <a:noFill/>
        </p:spPr>
        <p:txBody>
          <a:bodyPr wrap="none" rtlCol="0">
            <a:spAutoFit/>
          </a:bodyPr>
          <a:lstStyle/>
          <a:p>
            <a:r>
              <a:rPr lang="cs-CZ" b="1" dirty="0">
                <a:solidFill>
                  <a:srgbClr val="FFFF00"/>
                </a:solidFill>
              </a:rPr>
              <a:t>48,7</a:t>
            </a:r>
          </a:p>
        </p:txBody>
      </p:sp>
      <p:sp>
        <p:nvSpPr>
          <p:cNvPr id="7" name="TextovéPole 6">
            <a:extLst>
              <a:ext uri="{FF2B5EF4-FFF2-40B4-BE49-F238E27FC236}">
                <a16:creationId xmlns:a16="http://schemas.microsoft.com/office/drawing/2014/main" id="{C12FF5D7-0901-496D-9D21-88310D02F926}"/>
              </a:ext>
            </a:extLst>
          </p:cNvPr>
          <p:cNvSpPr txBox="1"/>
          <p:nvPr/>
        </p:nvSpPr>
        <p:spPr>
          <a:xfrm>
            <a:off x="6086039" y="2971791"/>
            <a:ext cx="593432" cy="369332"/>
          </a:xfrm>
          <a:prstGeom prst="rect">
            <a:avLst/>
          </a:prstGeom>
          <a:noFill/>
        </p:spPr>
        <p:txBody>
          <a:bodyPr wrap="none" rtlCol="0">
            <a:spAutoFit/>
          </a:bodyPr>
          <a:lstStyle/>
          <a:p>
            <a:r>
              <a:rPr lang="cs-CZ" b="1" dirty="0">
                <a:solidFill>
                  <a:srgbClr val="FFFF00"/>
                </a:solidFill>
              </a:rPr>
              <a:t>51,3</a:t>
            </a:r>
          </a:p>
        </p:txBody>
      </p:sp>
    </p:spTree>
    <p:custDataLst>
      <p:tags r:id="rId1"/>
    </p:custDataLst>
    <p:extLst>
      <p:ext uri="{BB962C8B-B14F-4D97-AF65-F5344CB8AC3E}">
        <p14:creationId xmlns:p14="http://schemas.microsoft.com/office/powerpoint/2010/main" val="489077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7905971-BCD7-4F6D-9765-2FAC4FAFD831}"/>
              </a:ext>
            </a:extLst>
          </p:cNvPr>
          <p:cNvSpPr txBox="1"/>
          <p:nvPr/>
        </p:nvSpPr>
        <p:spPr>
          <a:xfrm>
            <a:off x="1414094" y="209422"/>
            <a:ext cx="9031191" cy="461665"/>
          </a:xfrm>
          <a:prstGeom prst="rect">
            <a:avLst/>
          </a:prstGeom>
          <a:noFill/>
        </p:spPr>
        <p:txBody>
          <a:bodyPr wrap="none" rtlCol="0">
            <a:spAutoFit/>
          </a:bodyPr>
          <a:lstStyle/>
          <a:p>
            <a:pPr algn="ctr"/>
            <a:r>
              <a:rPr lang="en-GB" b="1" u="sng" dirty="0">
                <a:solidFill>
                  <a:srgbClr val="00B0F0"/>
                </a:solidFill>
                <a:latin typeface="Calibri" panose="020F0502020204030204" pitchFamily="34" charset="0"/>
                <a:cs typeface="Calibri" panose="020F0502020204030204" pitchFamily="34" charset="0"/>
              </a:rPr>
              <a:t>The effect of different pH in organism on phenobarbital dissociation.</a:t>
            </a:r>
          </a:p>
        </p:txBody>
      </p:sp>
      <p:sp>
        <p:nvSpPr>
          <p:cNvPr id="3" name="TextovéPole 2">
            <a:extLst>
              <a:ext uri="{FF2B5EF4-FFF2-40B4-BE49-F238E27FC236}">
                <a16:creationId xmlns:a16="http://schemas.microsoft.com/office/drawing/2014/main" id="{FBAB6449-68E4-4616-9BF2-3FFA60BABE2B}"/>
              </a:ext>
            </a:extLst>
          </p:cNvPr>
          <p:cNvSpPr txBox="1"/>
          <p:nvPr/>
        </p:nvSpPr>
        <p:spPr>
          <a:xfrm>
            <a:off x="242290" y="1340768"/>
            <a:ext cx="4771243" cy="461665"/>
          </a:xfrm>
          <a:prstGeom prst="rect">
            <a:avLst/>
          </a:prstGeom>
          <a:noFill/>
        </p:spPr>
        <p:txBody>
          <a:bodyPr wrap="none" rtlCol="0">
            <a:spAutoFit/>
          </a:bodyPr>
          <a:lstStyle/>
          <a:p>
            <a:r>
              <a:rPr lang="en-GB" dirty="0">
                <a:latin typeface="Calibri" panose="020F0502020204030204" pitchFamily="34" charset="0"/>
                <a:cs typeface="Calibri" panose="020F0502020204030204" pitchFamily="34" charset="0"/>
              </a:rPr>
              <a:t>Eliminated to acid</a:t>
            </a:r>
            <a:r>
              <a:rPr lang="cs-CZ" dirty="0" err="1">
                <a:latin typeface="Calibri" panose="020F0502020204030204" pitchFamily="34" charset="0"/>
                <a:cs typeface="Calibri" panose="020F0502020204030204" pitchFamily="34" charset="0"/>
              </a:rPr>
              <a:t>ic</a:t>
            </a:r>
            <a:r>
              <a:rPr lang="en-GB" dirty="0">
                <a:latin typeface="Calibri" panose="020F0502020204030204" pitchFamily="34" charset="0"/>
                <a:cs typeface="Calibri" panose="020F0502020204030204" pitchFamily="34" charset="0"/>
              </a:rPr>
              <a:t> URINE (pH = 5,0)</a:t>
            </a:r>
          </a:p>
        </p:txBody>
      </p:sp>
      <p:graphicFrame>
        <p:nvGraphicFramePr>
          <p:cNvPr id="4" name="Graf 3">
            <a:extLst>
              <a:ext uri="{FF2B5EF4-FFF2-40B4-BE49-F238E27FC236}">
                <a16:creationId xmlns:a16="http://schemas.microsoft.com/office/drawing/2014/main" id="{3164CAE0-B3E9-4DAD-A1CE-1B98AC3B0F27}"/>
              </a:ext>
            </a:extLst>
          </p:cNvPr>
          <p:cNvGraphicFramePr>
            <a:graphicFrameLocks/>
          </p:cNvGraphicFramePr>
          <p:nvPr>
            <p:extLst>
              <p:ext uri="{D42A27DB-BD31-4B8C-83A1-F6EECF244321}">
                <p14:modId xmlns:p14="http://schemas.microsoft.com/office/powerpoint/2010/main" val="3585848862"/>
              </p:ext>
            </p:extLst>
          </p:nvPr>
        </p:nvGraphicFramePr>
        <p:xfrm>
          <a:off x="4295800" y="2179061"/>
          <a:ext cx="3600400" cy="273338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ovéPole 4">
            <a:extLst>
              <a:ext uri="{FF2B5EF4-FFF2-40B4-BE49-F238E27FC236}">
                <a16:creationId xmlns:a16="http://schemas.microsoft.com/office/drawing/2014/main" id="{9786D829-CE02-48F4-A95E-1774C03CF4F9}"/>
              </a:ext>
            </a:extLst>
          </p:cNvPr>
          <p:cNvSpPr txBox="1"/>
          <p:nvPr/>
        </p:nvSpPr>
        <p:spPr>
          <a:xfrm>
            <a:off x="1377839" y="5147900"/>
            <a:ext cx="8303876" cy="461665"/>
          </a:xfrm>
          <a:prstGeom prst="rect">
            <a:avLst/>
          </a:prstGeom>
          <a:noFill/>
        </p:spPr>
        <p:txBody>
          <a:bodyPr wrap="none" rtlCol="0">
            <a:spAutoFit/>
          </a:bodyPr>
          <a:lstStyle/>
          <a:p>
            <a:r>
              <a:rPr lang="en-GB" dirty="0">
                <a:latin typeface="Calibri" panose="020F0502020204030204" pitchFamily="34" charset="0"/>
                <a:cs typeface="Calibri" panose="020F0502020204030204" pitchFamily="34" charset="0"/>
              </a:rPr>
              <a:t>Acid</a:t>
            </a:r>
            <a:r>
              <a:rPr lang="cs-CZ" dirty="0" err="1">
                <a:latin typeface="Calibri" panose="020F0502020204030204" pitchFamily="34" charset="0"/>
                <a:cs typeface="Calibri" panose="020F0502020204030204" pitchFamily="34" charset="0"/>
              </a:rPr>
              <a:t>ic</a:t>
            </a:r>
            <a:r>
              <a:rPr lang="en-GB" dirty="0">
                <a:latin typeface="Calibri" panose="020F0502020204030204" pitchFamily="34" charset="0"/>
                <a:cs typeface="Calibri" panose="020F0502020204030204" pitchFamily="34" charset="0"/>
              </a:rPr>
              <a:t> substances are in acid so</a:t>
            </a:r>
            <a:r>
              <a:rPr lang="cs-CZ" dirty="0">
                <a:latin typeface="Calibri" panose="020F0502020204030204" pitchFamily="34" charset="0"/>
                <a:cs typeface="Calibri" panose="020F0502020204030204" pitchFamily="34" charset="0"/>
              </a:rPr>
              <a:t>l</a:t>
            </a:r>
            <a:r>
              <a:rPr lang="en-GB" dirty="0" err="1">
                <a:latin typeface="Calibri" panose="020F0502020204030204" pitchFamily="34" charset="0"/>
                <a:cs typeface="Calibri" panose="020F0502020204030204" pitchFamily="34" charset="0"/>
              </a:rPr>
              <a:t>ution</a:t>
            </a:r>
            <a:r>
              <a:rPr lang="en-GB" dirty="0">
                <a:latin typeface="Calibri" panose="020F0502020204030204" pitchFamily="34" charset="0"/>
                <a:cs typeface="Calibri" panose="020F0502020204030204" pitchFamily="34" charset="0"/>
              </a:rPr>
              <a:t> mainly in non-ionised form.</a:t>
            </a:r>
          </a:p>
        </p:txBody>
      </p:sp>
      <p:sp>
        <p:nvSpPr>
          <p:cNvPr id="6" name="TextovéPole 5">
            <a:extLst>
              <a:ext uri="{FF2B5EF4-FFF2-40B4-BE49-F238E27FC236}">
                <a16:creationId xmlns:a16="http://schemas.microsoft.com/office/drawing/2014/main" id="{5514D9FB-F595-4E4E-BC50-BA0EB0C7FBCB}"/>
              </a:ext>
            </a:extLst>
          </p:cNvPr>
          <p:cNvSpPr txBox="1"/>
          <p:nvPr/>
        </p:nvSpPr>
        <p:spPr>
          <a:xfrm>
            <a:off x="5547077" y="1839909"/>
            <a:ext cx="478016" cy="369332"/>
          </a:xfrm>
          <a:prstGeom prst="rect">
            <a:avLst/>
          </a:prstGeom>
          <a:noFill/>
        </p:spPr>
        <p:txBody>
          <a:bodyPr wrap="none" rtlCol="0">
            <a:spAutoFit/>
          </a:bodyPr>
          <a:lstStyle/>
          <a:p>
            <a:r>
              <a:rPr lang="cs-CZ" b="1" dirty="0">
                <a:solidFill>
                  <a:srgbClr val="FF0000"/>
                </a:solidFill>
              </a:rPr>
              <a:t>0,7</a:t>
            </a:r>
          </a:p>
        </p:txBody>
      </p:sp>
      <p:sp>
        <p:nvSpPr>
          <p:cNvPr id="7" name="TextovéPole 6">
            <a:extLst>
              <a:ext uri="{FF2B5EF4-FFF2-40B4-BE49-F238E27FC236}">
                <a16:creationId xmlns:a16="http://schemas.microsoft.com/office/drawing/2014/main" id="{E9EE280D-6339-4AF0-9546-CA18438A1D58}"/>
              </a:ext>
            </a:extLst>
          </p:cNvPr>
          <p:cNvSpPr txBox="1"/>
          <p:nvPr/>
        </p:nvSpPr>
        <p:spPr>
          <a:xfrm>
            <a:off x="5471267" y="3831888"/>
            <a:ext cx="595035" cy="369332"/>
          </a:xfrm>
          <a:prstGeom prst="rect">
            <a:avLst/>
          </a:prstGeom>
          <a:noFill/>
        </p:spPr>
        <p:txBody>
          <a:bodyPr wrap="none" rtlCol="0">
            <a:spAutoFit/>
          </a:bodyPr>
          <a:lstStyle/>
          <a:p>
            <a:r>
              <a:rPr lang="cs-CZ" b="1" dirty="0">
                <a:solidFill>
                  <a:srgbClr val="FFFF00"/>
                </a:solidFill>
              </a:rPr>
              <a:t>99,3</a:t>
            </a:r>
          </a:p>
        </p:txBody>
      </p:sp>
    </p:spTree>
    <p:custDataLst>
      <p:tags r:id="rId1"/>
    </p:custDataLst>
    <p:extLst>
      <p:ext uri="{BB962C8B-B14F-4D97-AF65-F5344CB8AC3E}">
        <p14:creationId xmlns:p14="http://schemas.microsoft.com/office/powerpoint/2010/main" val="1841656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B5D72082-E991-4B29-8018-645E406E392E}"/>
              </a:ext>
            </a:extLst>
          </p:cNvPr>
          <p:cNvSpPr txBox="1"/>
          <p:nvPr/>
        </p:nvSpPr>
        <p:spPr>
          <a:xfrm>
            <a:off x="1378076" y="112856"/>
            <a:ext cx="9207137" cy="461665"/>
          </a:xfrm>
          <a:prstGeom prst="rect">
            <a:avLst/>
          </a:prstGeom>
          <a:noFill/>
        </p:spPr>
        <p:txBody>
          <a:bodyPr wrap="none" rtlCol="0">
            <a:spAutoFit/>
          </a:bodyPr>
          <a:lstStyle/>
          <a:p>
            <a:pPr algn="ctr"/>
            <a:r>
              <a:rPr lang="en-GB" b="1" u="sng" dirty="0">
                <a:solidFill>
                  <a:srgbClr val="00B0F0"/>
                </a:solidFill>
                <a:latin typeface="Calibri" panose="020F0502020204030204" pitchFamily="34" charset="0"/>
                <a:cs typeface="Calibri" panose="020F0502020204030204" pitchFamily="34" charset="0"/>
              </a:rPr>
              <a:t>The effect of different pH in organism on phenobarbital dissociation.</a:t>
            </a:r>
          </a:p>
        </p:txBody>
      </p:sp>
      <p:sp>
        <p:nvSpPr>
          <p:cNvPr id="3" name="TextovéPole 2">
            <a:extLst>
              <a:ext uri="{FF2B5EF4-FFF2-40B4-BE49-F238E27FC236}">
                <a16:creationId xmlns:a16="http://schemas.microsoft.com/office/drawing/2014/main" id="{3F171962-4A57-4457-AE7C-DF63334BD570}"/>
              </a:ext>
            </a:extLst>
          </p:cNvPr>
          <p:cNvSpPr txBox="1"/>
          <p:nvPr/>
        </p:nvSpPr>
        <p:spPr>
          <a:xfrm>
            <a:off x="402488" y="950945"/>
            <a:ext cx="11158311" cy="461665"/>
          </a:xfrm>
          <a:prstGeom prst="rect">
            <a:avLst/>
          </a:prstGeom>
          <a:noFill/>
        </p:spPr>
        <p:txBody>
          <a:bodyPr wrap="none" rtlCol="0">
            <a:spAutoFit/>
          </a:bodyPr>
          <a:lstStyle/>
          <a:p>
            <a:r>
              <a:rPr lang="en-GB" dirty="0">
                <a:latin typeface="Calibri" panose="020F0502020204030204" pitchFamily="34" charset="0"/>
                <a:cs typeface="Calibri" panose="020F0502020204030204" pitchFamily="34" charset="0"/>
              </a:rPr>
              <a:t>When eliminated to </a:t>
            </a:r>
            <a:r>
              <a:rPr lang="en-GB" dirty="0" err="1">
                <a:latin typeface="Calibri" panose="020F0502020204030204" pitchFamily="34" charset="0"/>
                <a:cs typeface="Calibri" panose="020F0502020204030204" pitchFamily="34" charset="0"/>
              </a:rPr>
              <a:t>alcali</a:t>
            </a:r>
            <a:r>
              <a:rPr lang="cs-CZ" dirty="0">
                <a:latin typeface="Calibri" panose="020F0502020204030204" pitchFamily="34" charset="0"/>
                <a:cs typeface="Calibri" panose="020F0502020204030204" pitchFamily="34" charset="0"/>
              </a:rPr>
              <a:t>ne</a:t>
            </a:r>
            <a:r>
              <a:rPr lang="en-GB" dirty="0">
                <a:latin typeface="Calibri" panose="020F0502020204030204" pitchFamily="34" charset="0"/>
                <a:cs typeface="Calibri" panose="020F0502020204030204" pitchFamily="34" charset="0"/>
              </a:rPr>
              <a:t> URINE – shift of urine pH by </a:t>
            </a:r>
            <a:r>
              <a:rPr lang="en-GB" dirty="0" err="1">
                <a:latin typeface="Calibri" panose="020F0502020204030204" pitchFamily="34" charset="0"/>
                <a:cs typeface="Calibri" panose="020F0502020204030204" pitchFamily="34" charset="0"/>
              </a:rPr>
              <a:t>alcalising</a:t>
            </a:r>
            <a:r>
              <a:rPr lang="en-GB" dirty="0">
                <a:latin typeface="Calibri" panose="020F0502020204030204" pitchFamily="34" charset="0"/>
                <a:cs typeface="Calibri" panose="020F0502020204030204" pitchFamily="34" charset="0"/>
              </a:rPr>
              <a:t> substances (pH = 8,5)</a:t>
            </a:r>
          </a:p>
        </p:txBody>
      </p:sp>
      <p:graphicFrame>
        <p:nvGraphicFramePr>
          <p:cNvPr id="4" name="Graf 3">
            <a:extLst>
              <a:ext uri="{FF2B5EF4-FFF2-40B4-BE49-F238E27FC236}">
                <a16:creationId xmlns:a16="http://schemas.microsoft.com/office/drawing/2014/main" id="{748A818E-CBFF-4F69-9C48-C013070D6339}"/>
              </a:ext>
            </a:extLst>
          </p:cNvPr>
          <p:cNvGraphicFramePr>
            <a:graphicFrameLocks/>
          </p:cNvGraphicFramePr>
          <p:nvPr>
            <p:extLst>
              <p:ext uri="{D42A27DB-BD31-4B8C-83A1-F6EECF244321}">
                <p14:modId xmlns:p14="http://schemas.microsoft.com/office/powerpoint/2010/main" val="2920766319"/>
              </p:ext>
            </p:extLst>
          </p:nvPr>
        </p:nvGraphicFramePr>
        <p:xfrm>
          <a:off x="3855439" y="1905733"/>
          <a:ext cx="3695392" cy="274904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ovéPole 4">
            <a:extLst>
              <a:ext uri="{FF2B5EF4-FFF2-40B4-BE49-F238E27FC236}">
                <a16:creationId xmlns:a16="http://schemas.microsoft.com/office/drawing/2014/main" id="{F89396B1-2896-4112-964A-C3BE05519AF2}"/>
              </a:ext>
            </a:extLst>
          </p:cNvPr>
          <p:cNvSpPr txBox="1"/>
          <p:nvPr/>
        </p:nvSpPr>
        <p:spPr>
          <a:xfrm>
            <a:off x="1708199" y="4790550"/>
            <a:ext cx="8170378" cy="461665"/>
          </a:xfrm>
          <a:prstGeom prst="rect">
            <a:avLst/>
          </a:prstGeom>
          <a:noFill/>
        </p:spPr>
        <p:txBody>
          <a:bodyPr wrap="none" rtlCol="0">
            <a:spAutoFit/>
          </a:bodyPr>
          <a:lstStyle/>
          <a:p>
            <a:r>
              <a:rPr lang="en-GB" dirty="0">
                <a:latin typeface="Calibri" panose="020F0502020204030204" pitchFamily="34" charset="0"/>
                <a:cs typeface="Calibri" panose="020F0502020204030204" pitchFamily="34" charset="0"/>
              </a:rPr>
              <a:t>Acid</a:t>
            </a:r>
            <a:r>
              <a:rPr lang="cs-CZ" dirty="0" err="1">
                <a:latin typeface="Calibri" panose="020F0502020204030204" pitchFamily="34" charset="0"/>
                <a:cs typeface="Calibri" panose="020F0502020204030204" pitchFamily="34" charset="0"/>
              </a:rPr>
              <a:t>ic</a:t>
            </a:r>
            <a:r>
              <a:rPr lang="en-GB" dirty="0">
                <a:latin typeface="Calibri" panose="020F0502020204030204" pitchFamily="34" charset="0"/>
                <a:cs typeface="Calibri" panose="020F0502020204030204" pitchFamily="34" charset="0"/>
              </a:rPr>
              <a:t> substances are in alkaline solution mainly in ionised form.</a:t>
            </a:r>
          </a:p>
        </p:txBody>
      </p:sp>
      <p:sp>
        <p:nvSpPr>
          <p:cNvPr id="6" name="TextovéPole 5">
            <a:extLst>
              <a:ext uri="{FF2B5EF4-FFF2-40B4-BE49-F238E27FC236}">
                <a16:creationId xmlns:a16="http://schemas.microsoft.com/office/drawing/2014/main" id="{A3BA8795-4B61-4FD2-BD55-7735FBB1B340}"/>
              </a:ext>
            </a:extLst>
          </p:cNvPr>
          <p:cNvSpPr txBox="1"/>
          <p:nvPr/>
        </p:nvSpPr>
        <p:spPr>
          <a:xfrm>
            <a:off x="313136" y="5491556"/>
            <a:ext cx="11337014" cy="830997"/>
          </a:xfrm>
          <a:prstGeom prst="rect">
            <a:avLst/>
          </a:prstGeom>
          <a:noFill/>
        </p:spPr>
        <p:txBody>
          <a:bodyPr wrap="none" rtlCol="0">
            <a:spAutoFit/>
          </a:bodyPr>
          <a:lstStyle/>
          <a:p>
            <a:pPr algn="ctr"/>
            <a:r>
              <a:rPr lang="en-GB" b="1" dirty="0">
                <a:latin typeface="Calibri" panose="020F0502020204030204" pitchFamily="34" charset="0"/>
                <a:cs typeface="Calibri" panose="020F0502020204030204" pitchFamily="34" charset="0"/>
              </a:rPr>
              <a:t>Ionised part of the drug does not cross biological membranes by diffusion, b</a:t>
            </a:r>
            <a:r>
              <a:rPr lang="cs-CZ" b="1" dirty="0">
                <a:latin typeface="Calibri" panose="020F0502020204030204" pitchFamily="34" charset="0"/>
                <a:cs typeface="Calibri" panose="020F0502020204030204" pitchFamily="34" charset="0"/>
              </a:rPr>
              <a:t>e</a:t>
            </a:r>
            <a:r>
              <a:rPr lang="en-GB" b="1" dirty="0">
                <a:latin typeface="Calibri" panose="020F0502020204030204" pitchFamily="34" charset="0"/>
                <a:cs typeface="Calibri" panose="020F0502020204030204" pitchFamily="34" charset="0"/>
              </a:rPr>
              <a:t>cause it is </a:t>
            </a:r>
          </a:p>
          <a:p>
            <a:pPr algn="ctr"/>
            <a:r>
              <a:rPr lang="en-GB" b="1" dirty="0">
                <a:latin typeface="Calibri" panose="020F0502020204030204" pitchFamily="34" charset="0"/>
                <a:cs typeface="Calibri" panose="020F0502020204030204" pitchFamily="34" charset="0"/>
              </a:rPr>
              <a:t>not soluble in lipids.</a:t>
            </a:r>
          </a:p>
        </p:txBody>
      </p:sp>
    </p:spTree>
    <p:custDataLst>
      <p:tags r:id="rId1"/>
    </p:custDataLst>
    <p:extLst>
      <p:ext uri="{BB962C8B-B14F-4D97-AF65-F5344CB8AC3E}">
        <p14:creationId xmlns:p14="http://schemas.microsoft.com/office/powerpoint/2010/main" val="528187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 1">
            <a:extLst>
              <a:ext uri="{FF2B5EF4-FFF2-40B4-BE49-F238E27FC236}">
                <a16:creationId xmlns:a16="http://schemas.microsoft.com/office/drawing/2014/main" id="{53B842C3-9276-4A3F-9FFA-4D78825A6128}"/>
              </a:ext>
            </a:extLst>
          </p:cNvPr>
          <p:cNvGraphicFramePr>
            <a:graphicFrameLocks/>
          </p:cNvGraphicFramePr>
          <p:nvPr>
            <p:extLst>
              <p:ext uri="{D42A27DB-BD31-4B8C-83A1-F6EECF244321}">
                <p14:modId xmlns:p14="http://schemas.microsoft.com/office/powerpoint/2010/main" val="2481676267"/>
              </p:ext>
            </p:extLst>
          </p:nvPr>
        </p:nvGraphicFramePr>
        <p:xfrm>
          <a:off x="4409728" y="209422"/>
          <a:ext cx="3312368" cy="20162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Graf 2">
            <a:extLst>
              <a:ext uri="{FF2B5EF4-FFF2-40B4-BE49-F238E27FC236}">
                <a16:creationId xmlns:a16="http://schemas.microsoft.com/office/drawing/2014/main" id="{5A712A16-C546-43D1-9F20-D1A5D13BFE85}"/>
              </a:ext>
            </a:extLst>
          </p:cNvPr>
          <p:cNvGraphicFramePr>
            <a:graphicFrameLocks/>
          </p:cNvGraphicFramePr>
          <p:nvPr>
            <p:extLst>
              <p:ext uri="{D42A27DB-BD31-4B8C-83A1-F6EECF244321}">
                <p14:modId xmlns:p14="http://schemas.microsoft.com/office/powerpoint/2010/main" val="532584353"/>
              </p:ext>
            </p:extLst>
          </p:nvPr>
        </p:nvGraphicFramePr>
        <p:xfrm>
          <a:off x="4490864" y="2225646"/>
          <a:ext cx="3150096" cy="209168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Graf 3">
            <a:extLst>
              <a:ext uri="{FF2B5EF4-FFF2-40B4-BE49-F238E27FC236}">
                <a16:creationId xmlns:a16="http://schemas.microsoft.com/office/drawing/2014/main" id="{181CCAED-4598-4DC1-81EC-0E7064A656F6}"/>
              </a:ext>
            </a:extLst>
          </p:cNvPr>
          <p:cNvGraphicFramePr>
            <a:graphicFrameLocks/>
          </p:cNvGraphicFramePr>
          <p:nvPr>
            <p:extLst>
              <p:ext uri="{D42A27DB-BD31-4B8C-83A1-F6EECF244321}">
                <p14:modId xmlns:p14="http://schemas.microsoft.com/office/powerpoint/2010/main" val="3665885932"/>
              </p:ext>
            </p:extLst>
          </p:nvPr>
        </p:nvGraphicFramePr>
        <p:xfrm>
          <a:off x="119068" y="4664496"/>
          <a:ext cx="3096344" cy="2163688"/>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ovéPole 4">
            <a:extLst>
              <a:ext uri="{FF2B5EF4-FFF2-40B4-BE49-F238E27FC236}">
                <a16:creationId xmlns:a16="http://schemas.microsoft.com/office/drawing/2014/main" id="{122D3BB9-29D9-4B14-B8BD-26C9EE574C48}"/>
              </a:ext>
            </a:extLst>
          </p:cNvPr>
          <p:cNvSpPr txBox="1"/>
          <p:nvPr/>
        </p:nvSpPr>
        <p:spPr>
          <a:xfrm>
            <a:off x="3695453" y="260648"/>
            <a:ext cx="995785" cy="461665"/>
          </a:xfrm>
          <a:prstGeom prst="rect">
            <a:avLst/>
          </a:prstGeom>
          <a:noFill/>
        </p:spPr>
        <p:txBody>
          <a:bodyPr wrap="none" rtlCol="0">
            <a:spAutoFit/>
          </a:bodyPr>
          <a:lstStyle/>
          <a:p>
            <a:r>
              <a:rPr lang="cs-CZ" dirty="0">
                <a:latin typeface="Calibri" panose="020F0502020204030204" pitchFamily="34" charset="0"/>
                <a:cs typeface="Calibri" panose="020F0502020204030204" pitchFamily="34" charset="0"/>
              </a:rPr>
              <a:t>pH 7,5</a:t>
            </a:r>
          </a:p>
        </p:txBody>
      </p:sp>
      <p:sp>
        <p:nvSpPr>
          <p:cNvPr id="6" name="TextovéPole 5">
            <a:extLst>
              <a:ext uri="{FF2B5EF4-FFF2-40B4-BE49-F238E27FC236}">
                <a16:creationId xmlns:a16="http://schemas.microsoft.com/office/drawing/2014/main" id="{37ECFAF9-7B45-4B1D-A2AF-91C42FC087CE}"/>
              </a:ext>
            </a:extLst>
          </p:cNvPr>
          <p:cNvSpPr txBox="1"/>
          <p:nvPr/>
        </p:nvSpPr>
        <p:spPr>
          <a:xfrm>
            <a:off x="1667240" y="2225646"/>
            <a:ext cx="2930610" cy="461665"/>
          </a:xfrm>
          <a:prstGeom prst="rect">
            <a:avLst/>
          </a:prstGeom>
          <a:noFill/>
        </p:spPr>
        <p:txBody>
          <a:bodyPr wrap="none" rtlCol="0">
            <a:spAutoFit/>
          </a:bodyPr>
          <a:lstStyle/>
          <a:p>
            <a:r>
              <a:rPr lang="cs-CZ" dirty="0">
                <a:latin typeface="Calibri" panose="020F0502020204030204" pitchFamily="34" charset="0"/>
                <a:cs typeface="Calibri" panose="020F0502020204030204" pitchFamily="34" charset="0"/>
              </a:rPr>
              <a:t>pH 7,4 (</a:t>
            </a:r>
            <a:r>
              <a:rPr lang="cs-CZ" dirty="0" err="1">
                <a:latin typeface="Calibri" panose="020F0502020204030204" pitchFamily="34" charset="0"/>
                <a:cs typeface="Calibri" panose="020F0502020204030204" pitchFamily="34" charset="0"/>
              </a:rPr>
              <a:t>blood</a:t>
            </a:r>
            <a:r>
              <a:rPr lang="cs-CZ" dirty="0">
                <a:latin typeface="Calibri" panose="020F0502020204030204" pitchFamily="34" charset="0"/>
                <a:cs typeface="Calibri" panose="020F0502020204030204" pitchFamily="34" charset="0"/>
              </a:rPr>
              <a:t> plasma)</a:t>
            </a:r>
          </a:p>
        </p:txBody>
      </p:sp>
      <p:sp>
        <p:nvSpPr>
          <p:cNvPr id="7" name="TextovéPole 6">
            <a:extLst>
              <a:ext uri="{FF2B5EF4-FFF2-40B4-BE49-F238E27FC236}">
                <a16:creationId xmlns:a16="http://schemas.microsoft.com/office/drawing/2014/main" id="{1B5F2B76-BE80-438C-802C-DA22F856494E}"/>
              </a:ext>
            </a:extLst>
          </p:cNvPr>
          <p:cNvSpPr txBox="1"/>
          <p:nvPr/>
        </p:nvSpPr>
        <p:spPr>
          <a:xfrm>
            <a:off x="246550" y="4067780"/>
            <a:ext cx="2685351" cy="461665"/>
          </a:xfrm>
          <a:prstGeom prst="rect">
            <a:avLst/>
          </a:prstGeom>
          <a:noFill/>
        </p:spPr>
        <p:txBody>
          <a:bodyPr wrap="none" rtlCol="0">
            <a:spAutoFit/>
          </a:bodyPr>
          <a:lstStyle/>
          <a:p>
            <a:r>
              <a:rPr lang="cs-CZ" dirty="0">
                <a:latin typeface="Calibri" panose="020F0502020204030204" pitchFamily="34" charset="0"/>
                <a:cs typeface="Calibri" panose="020F0502020204030204" pitchFamily="34" charset="0"/>
              </a:rPr>
              <a:t>pH 5,0 (</a:t>
            </a:r>
            <a:r>
              <a:rPr lang="cs-CZ" dirty="0" err="1">
                <a:latin typeface="Calibri" panose="020F0502020204030204" pitchFamily="34" charset="0"/>
                <a:cs typeface="Calibri" panose="020F0502020204030204" pitchFamily="34" charset="0"/>
              </a:rPr>
              <a:t>acidic</a:t>
            </a:r>
            <a:r>
              <a:rPr lang="cs-CZ" dirty="0">
                <a:latin typeface="Calibri" panose="020F0502020204030204" pitchFamily="34" charset="0"/>
                <a:cs typeface="Calibri" panose="020F0502020204030204" pitchFamily="34" charset="0"/>
              </a:rPr>
              <a:t> urine)</a:t>
            </a:r>
          </a:p>
        </p:txBody>
      </p:sp>
      <p:sp>
        <p:nvSpPr>
          <p:cNvPr id="8" name="TextovéPole 7">
            <a:extLst>
              <a:ext uri="{FF2B5EF4-FFF2-40B4-BE49-F238E27FC236}">
                <a16:creationId xmlns:a16="http://schemas.microsoft.com/office/drawing/2014/main" id="{53281B32-DCC7-4B92-879F-AB98955A8D5C}"/>
              </a:ext>
            </a:extLst>
          </p:cNvPr>
          <p:cNvSpPr txBox="1"/>
          <p:nvPr/>
        </p:nvSpPr>
        <p:spPr>
          <a:xfrm>
            <a:off x="7340548" y="3673097"/>
            <a:ext cx="4760855" cy="461665"/>
          </a:xfrm>
          <a:prstGeom prst="rect">
            <a:avLst/>
          </a:prstGeom>
          <a:noFill/>
        </p:spPr>
        <p:txBody>
          <a:bodyPr wrap="none" rtlCol="0">
            <a:spAutoFit/>
          </a:bodyPr>
          <a:lstStyle/>
          <a:p>
            <a:pPr algn="ctr"/>
            <a:r>
              <a:rPr lang="en-GB" dirty="0">
                <a:solidFill>
                  <a:srgbClr val="0070C0"/>
                </a:solidFill>
                <a:latin typeface="Calibri" panose="020F0502020204030204" pitchFamily="34" charset="0"/>
                <a:cs typeface="Calibri" panose="020F0502020204030204" pitchFamily="34" charset="0"/>
              </a:rPr>
              <a:t>Phenobarbital is eliminated via urine</a:t>
            </a:r>
          </a:p>
        </p:txBody>
      </p:sp>
      <p:sp>
        <p:nvSpPr>
          <p:cNvPr id="9" name="TextovéPole 8">
            <a:extLst>
              <a:ext uri="{FF2B5EF4-FFF2-40B4-BE49-F238E27FC236}">
                <a16:creationId xmlns:a16="http://schemas.microsoft.com/office/drawing/2014/main" id="{95D9784B-5F3B-4013-AEB2-1B45E50D21E5}"/>
              </a:ext>
            </a:extLst>
          </p:cNvPr>
          <p:cNvSpPr txBox="1"/>
          <p:nvPr/>
        </p:nvSpPr>
        <p:spPr>
          <a:xfrm>
            <a:off x="8203572" y="4202831"/>
            <a:ext cx="3034806" cy="461665"/>
          </a:xfrm>
          <a:prstGeom prst="rect">
            <a:avLst/>
          </a:prstGeom>
          <a:noFill/>
        </p:spPr>
        <p:txBody>
          <a:bodyPr wrap="none" rtlCol="0">
            <a:spAutoFit/>
          </a:bodyPr>
          <a:lstStyle/>
          <a:p>
            <a:pPr algn="ctr"/>
            <a:r>
              <a:rPr lang="en-GB" dirty="0">
                <a:solidFill>
                  <a:srgbClr val="0070C0"/>
                </a:solidFill>
                <a:latin typeface="Calibri" panose="020F0502020204030204" pitchFamily="34" charset="0"/>
                <a:cs typeface="Calibri" panose="020F0502020204030204" pitchFamily="34" charset="0"/>
              </a:rPr>
              <a:t>Usual pH of urine = 5,0</a:t>
            </a:r>
          </a:p>
        </p:txBody>
      </p:sp>
      <p:sp>
        <p:nvSpPr>
          <p:cNvPr id="10" name="TextovéPole 9">
            <a:extLst>
              <a:ext uri="{FF2B5EF4-FFF2-40B4-BE49-F238E27FC236}">
                <a16:creationId xmlns:a16="http://schemas.microsoft.com/office/drawing/2014/main" id="{77AB4CE8-2E58-4065-AA7F-3FC85C48C656}"/>
              </a:ext>
            </a:extLst>
          </p:cNvPr>
          <p:cNvSpPr txBox="1"/>
          <p:nvPr/>
        </p:nvSpPr>
        <p:spPr>
          <a:xfrm>
            <a:off x="4409728" y="5525316"/>
            <a:ext cx="6868774" cy="830997"/>
          </a:xfrm>
          <a:prstGeom prst="rect">
            <a:avLst/>
          </a:prstGeom>
          <a:noFill/>
        </p:spPr>
        <p:txBody>
          <a:bodyPr wrap="square" rtlCol="0">
            <a:spAutoFit/>
          </a:bodyPr>
          <a:lstStyle/>
          <a:p>
            <a:pPr algn="ctr"/>
            <a:r>
              <a:rPr lang="en-GB" dirty="0">
                <a:solidFill>
                  <a:srgbClr val="0070C0"/>
                </a:solidFill>
                <a:latin typeface="Calibri" panose="020F0502020204030204" pitchFamily="34" charset="0"/>
                <a:cs typeface="Calibri" panose="020F0502020204030204" pitchFamily="34" charset="0"/>
              </a:rPr>
              <a:t>Phenobarbital is immediately converted to almost non-ionised form in urine (99,3 % non-ionised)</a:t>
            </a:r>
          </a:p>
        </p:txBody>
      </p:sp>
      <p:sp>
        <p:nvSpPr>
          <p:cNvPr id="11" name="Šipka dolů 2">
            <a:extLst>
              <a:ext uri="{FF2B5EF4-FFF2-40B4-BE49-F238E27FC236}">
                <a16:creationId xmlns:a16="http://schemas.microsoft.com/office/drawing/2014/main" id="{33DD37B7-10E8-4918-BA3B-5D6DA176CBA6}"/>
              </a:ext>
            </a:extLst>
          </p:cNvPr>
          <p:cNvSpPr/>
          <p:nvPr/>
        </p:nvSpPr>
        <p:spPr>
          <a:xfrm>
            <a:off x="9643014" y="4868601"/>
            <a:ext cx="398171" cy="664108"/>
          </a:xfrm>
          <a:prstGeom prst="down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p>
        </p:txBody>
      </p:sp>
      <p:sp>
        <p:nvSpPr>
          <p:cNvPr id="12" name="Šipka doleva 3">
            <a:extLst>
              <a:ext uri="{FF2B5EF4-FFF2-40B4-BE49-F238E27FC236}">
                <a16:creationId xmlns:a16="http://schemas.microsoft.com/office/drawing/2014/main" id="{B3873B4F-71B4-49C2-BDA4-71BFCE78332E}"/>
              </a:ext>
            </a:extLst>
          </p:cNvPr>
          <p:cNvSpPr/>
          <p:nvPr/>
        </p:nvSpPr>
        <p:spPr>
          <a:xfrm>
            <a:off x="3215412" y="5921091"/>
            <a:ext cx="1397891" cy="484632"/>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cs-CZ"/>
          </a:p>
        </p:txBody>
      </p:sp>
    </p:spTree>
    <p:custDataLst>
      <p:tags r:id="rId1"/>
    </p:custDataLst>
    <p:extLst>
      <p:ext uri="{BB962C8B-B14F-4D97-AF65-F5344CB8AC3E}">
        <p14:creationId xmlns:p14="http://schemas.microsoft.com/office/powerpoint/2010/main" val="3490556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0-#ppt_h/2"/>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500" fill="hold"/>
                                        <p:tgtEl>
                                          <p:spTgt spid="12"/>
                                        </p:tgtEl>
                                        <p:attrNameLst>
                                          <p:attrName>ppt_x</p:attrName>
                                        </p:attrNameLst>
                                      </p:cBhvr>
                                      <p:tavLst>
                                        <p:tav tm="0">
                                          <p:val>
                                            <p:strVal val="1+#ppt_w/2"/>
                                          </p:val>
                                        </p:tav>
                                        <p:tav tm="100000">
                                          <p:val>
                                            <p:strVal val="#ppt_x"/>
                                          </p:val>
                                        </p:tav>
                                      </p:tavLst>
                                    </p:anim>
                                    <p:anim calcmode="lin" valueType="num">
                                      <p:cBhvr additive="base">
                                        <p:cTn id="22"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C4B7F37C-1C5E-44E9-896F-1858F01382F9}"/>
              </a:ext>
            </a:extLst>
          </p:cNvPr>
          <p:cNvSpPr txBox="1"/>
          <p:nvPr/>
        </p:nvSpPr>
        <p:spPr>
          <a:xfrm>
            <a:off x="319835" y="795988"/>
            <a:ext cx="11552330" cy="1569660"/>
          </a:xfrm>
          <a:prstGeom prst="rect">
            <a:avLst/>
          </a:prstGeom>
          <a:noFill/>
        </p:spPr>
        <p:txBody>
          <a:bodyPr wrap="none" rtlCol="0">
            <a:spAutoFit/>
          </a:bodyPr>
          <a:lstStyle/>
          <a:p>
            <a:pPr algn="ctr"/>
            <a:r>
              <a:rPr lang="en-GB" dirty="0">
                <a:latin typeface="Calibri" panose="020F0502020204030204" pitchFamily="34" charset="0"/>
                <a:cs typeface="Calibri" panose="020F0502020204030204" pitchFamily="34" charset="0"/>
              </a:rPr>
              <a:t>Normally phenobarbital crosses biological membranes of kidneys back to t</a:t>
            </a:r>
            <a:r>
              <a:rPr lang="cs-CZ" dirty="0">
                <a:latin typeface="Calibri" panose="020F0502020204030204" pitchFamily="34" charset="0"/>
                <a:cs typeface="Calibri" panose="020F0502020204030204" pitchFamily="34" charset="0"/>
              </a:rPr>
              <a:t>h</a:t>
            </a:r>
            <a:r>
              <a:rPr lang="en-GB" dirty="0">
                <a:latin typeface="Calibri" panose="020F0502020204030204" pitchFamily="34" charset="0"/>
                <a:cs typeface="Calibri" panose="020F0502020204030204" pitchFamily="34" charset="0"/>
              </a:rPr>
              <a:t>e blood stream </a:t>
            </a:r>
          </a:p>
          <a:p>
            <a:pPr algn="ctr"/>
            <a:r>
              <a:rPr lang="en-GB" dirty="0">
                <a:latin typeface="Calibri" panose="020F0502020204030204" pitchFamily="34" charset="0"/>
                <a:cs typeface="Calibri" panose="020F0502020204030204" pitchFamily="34" charset="0"/>
              </a:rPr>
              <a:t>and to the brain</a:t>
            </a:r>
          </a:p>
          <a:p>
            <a:pPr algn="ctr"/>
            <a:endParaRPr lang="en-GB" dirty="0">
              <a:latin typeface="Calibri" panose="020F0502020204030204" pitchFamily="34" charset="0"/>
              <a:cs typeface="Calibri" panose="020F0502020204030204" pitchFamily="34" charset="0"/>
            </a:endParaRPr>
          </a:p>
          <a:p>
            <a:pPr algn="ctr"/>
            <a:r>
              <a:rPr lang="en-GB" dirty="0">
                <a:latin typeface="Calibri" panose="020F0502020204030204" pitchFamily="34" charset="0"/>
                <a:cs typeface="Calibri" panose="020F0502020204030204" pitchFamily="34" charset="0"/>
              </a:rPr>
              <a:t>- </a:t>
            </a:r>
            <a:r>
              <a:rPr lang="cs-CZ" dirty="0">
                <a:latin typeface="Calibri" panose="020F0502020204030204" pitchFamily="34" charset="0"/>
                <a:cs typeface="Calibri" panose="020F0502020204030204" pitchFamily="34" charset="0"/>
              </a:rPr>
              <a:t>i</a:t>
            </a:r>
            <a:r>
              <a:rPr lang="en-GB" dirty="0" err="1">
                <a:latin typeface="Calibri" panose="020F0502020204030204" pitchFamily="34" charset="0"/>
                <a:cs typeface="Calibri" panose="020F0502020204030204" pitchFamily="34" charset="0"/>
              </a:rPr>
              <a:t>ts</a:t>
            </a:r>
            <a:r>
              <a:rPr lang="en-GB" dirty="0">
                <a:latin typeface="Calibri" panose="020F0502020204030204" pitchFamily="34" charset="0"/>
                <a:cs typeface="Calibri" panose="020F0502020204030204" pitchFamily="34" charset="0"/>
              </a:rPr>
              <a:t> </a:t>
            </a:r>
            <a:r>
              <a:rPr lang="en-GB" dirty="0" err="1">
                <a:latin typeface="Calibri" panose="020F0502020204030204" pitchFamily="34" charset="0"/>
                <a:cs typeface="Calibri" panose="020F0502020204030204" pitchFamily="34" charset="0"/>
              </a:rPr>
              <a:t>seda</a:t>
            </a:r>
            <a:r>
              <a:rPr lang="cs-CZ" dirty="0">
                <a:latin typeface="Calibri" panose="020F0502020204030204" pitchFamily="34" charset="0"/>
                <a:cs typeface="Calibri" panose="020F0502020204030204" pitchFamily="34" charset="0"/>
              </a:rPr>
              <a:t>t</a:t>
            </a:r>
            <a:r>
              <a:rPr lang="en-GB" dirty="0" err="1">
                <a:latin typeface="Calibri" panose="020F0502020204030204" pitchFamily="34" charset="0"/>
                <a:cs typeface="Calibri" panose="020F0502020204030204" pitchFamily="34" charset="0"/>
              </a:rPr>
              <a:t>ive</a:t>
            </a:r>
            <a:r>
              <a:rPr lang="en-GB" dirty="0">
                <a:latin typeface="Calibri" panose="020F0502020204030204" pitchFamily="34" charset="0"/>
                <a:cs typeface="Calibri" panose="020F0502020204030204" pitchFamily="34" charset="0"/>
              </a:rPr>
              <a:t> effects continues.  </a:t>
            </a:r>
          </a:p>
        </p:txBody>
      </p:sp>
      <p:sp>
        <p:nvSpPr>
          <p:cNvPr id="3" name="TextovéPole 2">
            <a:extLst>
              <a:ext uri="{FF2B5EF4-FFF2-40B4-BE49-F238E27FC236}">
                <a16:creationId xmlns:a16="http://schemas.microsoft.com/office/drawing/2014/main" id="{85000B74-3AB0-4081-9622-CD4A2FCDFC64}"/>
              </a:ext>
            </a:extLst>
          </p:cNvPr>
          <p:cNvSpPr txBox="1"/>
          <p:nvPr/>
        </p:nvSpPr>
        <p:spPr>
          <a:xfrm>
            <a:off x="393637" y="3013501"/>
            <a:ext cx="11404725" cy="830997"/>
          </a:xfrm>
          <a:prstGeom prst="rect">
            <a:avLst/>
          </a:prstGeom>
          <a:noFill/>
        </p:spPr>
        <p:txBody>
          <a:bodyPr wrap="none" rtlCol="0">
            <a:spAutoFit/>
          </a:bodyPr>
          <a:lstStyle/>
          <a:p>
            <a:pPr algn="ctr"/>
            <a:r>
              <a:rPr lang="en-GB" b="1" dirty="0" err="1">
                <a:solidFill>
                  <a:srgbClr val="FF0000"/>
                </a:solidFill>
                <a:latin typeface="Calibri" panose="020F0502020204030204" pitchFamily="34" charset="0"/>
                <a:cs typeface="Calibri" panose="020F0502020204030204" pitchFamily="34" charset="0"/>
              </a:rPr>
              <a:t>Th</a:t>
            </a:r>
            <a:r>
              <a:rPr lang="cs-CZ" b="1" dirty="0">
                <a:solidFill>
                  <a:srgbClr val="FF0000"/>
                </a:solidFill>
                <a:latin typeface="Calibri" panose="020F0502020204030204" pitchFamily="34" charset="0"/>
                <a:cs typeface="Calibri" panose="020F0502020204030204" pitchFamily="34" charset="0"/>
              </a:rPr>
              <a:t>e</a:t>
            </a:r>
            <a:r>
              <a:rPr lang="en-GB" b="1" dirty="0" err="1">
                <a:solidFill>
                  <a:srgbClr val="FF0000"/>
                </a:solidFill>
                <a:latin typeface="Calibri" panose="020F0502020204030204" pitchFamily="34" charset="0"/>
                <a:cs typeface="Calibri" panose="020F0502020204030204" pitchFamily="34" charset="0"/>
              </a:rPr>
              <a:t>rapy</a:t>
            </a:r>
            <a:r>
              <a:rPr lang="en-GB" b="1" dirty="0">
                <a:solidFill>
                  <a:srgbClr val="FF0000"/>
                </a:solidFill>
                <a:latin typeface="Calibri" panose="020F0502020204030204" pitchFamily="34" charset="0"/>
                <a:cs typeface="Calibri" panose="020F0502020204030204" pitchFamily="34" charset="0"/>
              </a:rPr>
              <a:t>: acidic substances arte in alkaline environment </a:t>
            </a:r>
          </a:p>
          <a:p>
            <a:pPr algn="ctr"/>
            <a:r>
              <a:rPr lang="en-GB" b="1" dirty="0">
                <a:solidFill>
                  <a:srgbClr val="FF0000"/>
                </a:solidFill>
                <a:latin typeface="Calibri" panose="020F0502020204030204" pitchFamily="34" charset="0"/>
                <a:cs typeface="Calibri" panose="020F0502020204030204" pitchFamily="34" charset="0"/>
              </a:rPr>
              <a:t>present mainly  in ionised form – they cross the membranes only to very limited extent. </a:t>
            </a:r>
          </a:p>
        </p:txBody>
      </p:sp>
    </p:spTree>
    <p:custDataLst>
      <p:tags r:id="rId1"/>
    </p:custDataLst>
    <p:extLst>
      <p:ext uri="{BB962C8B-B14F-4D97-AF65-F5344CB8AC3E}">
        <p14:creationId xmlns:p14="http://schemas.microsoft.com/office/powerpoint/2010/main" val="1937712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a="http://schemas.openxmlformats.org/drawingml/2006/main" xmlns:r="http://schemas.openxmlformats.org/officeDocument/2006/relationships" xmlns:p="http://schemas.openxmlformats.org/presentationml/2006/main">
  <p:tag name="ARS_RESPONSE_PERSONNUM" val="100"/>
  <p:tag name="ARS_PPT_DBNAME" val="1._Introduction_2020 - kopie[20200522122353551].mdb"/>
</p:tagLst>
</file>

<file path=ppt/tags/tag10.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1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8.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9.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ED-CZ.potx" id="{08180881-48BA-48A3-9006-21D60CCE1B3E}" vid="{50DF6372-80B9-43E5-89D5-C860B8D420C9}"/>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011B7BF8839CF74A92228D93B258CAA1" ma:contentTypeVersion="13" ma:contentTypeDescription="Vytvoří nový dokument" ma:contentTypeScope="" ma:versionID="db294155f9791e22d06385f5e91e6324">
  <xsd:schema xmlns:xsd="http://www.w3.org/2001/XMLSchema" xmlns:xs="http://www.w3.org/2001/XMLSchema" xmlns:p="http://schemas.microsoft.com/office/2006/metadata/properties" xmlns:ns3="efac5f05-cf7a-4b5b-9fc8-c24aef98d1cf" xmlns:ns4="6c671791-080d-472c-ab81-ce54b3d5a454" targetNamespace="http://schemas.microsoft.com/office/2006/metadata/properties" ma:root="true" ma:fieldsID="4bb3461a335de0bd6d439d4830b88a13" ns3:_="" ns4:_="">
    <xsd:import namespace="efac5f05-cf7a-4b5b-9fc8-c24aef98d1cf"/>
    <xsd:import namespace="6c671791-080d-472c-ab81-ce54b3d5a45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ac5f05-cf7a-4b5b-9fc8-c24aef98d1cf" elementFormDefault="qualified">
    <xsd:import namespace="http://schemas.microsoft.com/office/2006/documentManagement/types"/>
    <xsd:import namespace="http://schemas.microsoft.com/office/infopath/2007/PartnerControls"/>
    <xsd:element name="SharedWithUsers" ma:index="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element name="SharingHintHash" ma:index="10" nillable="true" ma:displayName="Hodnota hash upozornění na sdílení"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c671791-080d-472c-ab81-ce54b3d5a45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C9EA66-38BD-4EC4-B1AE-4CF4E7480922}">
  <ds:schemaRefs>
    <ds:schemaRef ds:uri="http://www.w3.org/XML/1998/namespace"/>
    <ds:schemaRef ds:uri="6c671791-080d-472c-ab81-ce54b3d5a454"/>
    <ds:schemaRef ds:uri="http://purl.org/dc/terms/"/>
    <ds:schemaRef ds:uri="http://purl.org/dc/dcmitype/"/>
    <ds:schemaRef ds:uri="http://schemas.microsoft.com/office/infopath/2007/PartnerControls"/>
    <ds:schemaRef ds:uri="http://schemas.openxmlformats.org/package/2006/metadata/core-properties"/>
    <ds:schemaRef ds:uri="http://schemas.microsoft.com/office/2006/documentManagement/types"/>
    <ds:schemaRef ds:uri="efac5f05-cf7a-4b5b-9fc8-c24aef98d1cf"/>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FA5034D9-E3B2-4E43-A8D8-BB0C186E26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ac5f05-cf7a-4b5b-9fc8-c24aef98d1cf"/>
    <ds:schemaRef ds:uri="6c671791-080d-472c-ab81-ce54b3d5a4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0BA9D2-6DDA-4A53-9C44-169998EDC9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Prezentace-MED-CZ</Template>
  <TotalTime>1585</TotalTime>
  <Words>416</Words>
  <Application>Microsoft Office PowerPoint</Application>
  <PresentationFormat>Širokoúhlá obrazovka</PresentationFormat>
  <Paragraphs>57</Paragraphs>
  <Slides>10</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10</vt:i4>
      </vt:variant>
    </vt:vector>
  </HeadingPairs>
  <TitlesOfParts>
    <vt:vector size="15" baseType="lpstr">
      <vt:lpstr>Arial</vt:lpstr>
      <vt:lpstr>Calibri</vt:lpstr>
      <vt:lpstr>Tahoma</vt:lpstr>
      <vt:lpstr>Wingdings</vt:lpstr>
      <vt:lpstr>Prezentace_MU_CZ</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Barbora Říhová</dc:creator>
  <cp:lastModifiedBy>Leoš Landa</cp:lastModifiedBy>
  <cp:revision>99</cp:revision>
  <cp:lastPrinted>1601-01-01T00:00:00Z</cp:lastPrinted>
  <dcterms:created xsi:type="dcterms:W3CDTF">2019-02-20T11:20:12Z</dcterms:created>
  <dcterms:modified xsi:type="dcterms:W3CDTF">2020-05-22T10:40:15Z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0x010100011B7BF8839CF74A92228D93B258CAA1</vt:lpwstr>
  </property>
</Properties>
</file>