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tags/tag6.xml" ContentType="application/vnd.openxmlformats-officedocument.presentationml.tags+xml"/>
  <Override PartName="/ppt/charts/chart2.xml" ContentType="application/vnd.openxmlformats-officedocument.drawingml.chart+xml"/>
  <Override PartName="/ppt/tags/tag7.xml" ContentType="application/vnd.openxmlformats-officedocument.presentationml.tags+xml"/>
  <Override PartName="/ppt/charts/chart3.xml" ContentType="application/vnd.openxmlformats-officedocument.drawingml.chart+xml"/>
  <Override PartName="/ppt/tags/tag8.xml" ContentType="application/vnd.openxmlformats-officedocument.presentationml.tags+xml"/>
  <Override PartName="/ppt/charts/chart4.xml" ContentType="application/vnd.openxmlformats-officedocument.drawingml.chart+xml"/>
  <Override PartName="/ppt/drawings/drawing1.xml" ContentType="application/vnd.openxmlformats-officedocument.drawingml.chartshapes+xml"/>
  <Override PartName="/ppt/tags/tag9.xml" ContentType="application/vnd.openxmlformats-officedocument.presentationml.tag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ags/tag10.xml" ContentType="application/vnd.openxmlformats-officedocument.presentationml.tags+xml"/>
  <Override PartName="/ppt/tags/tag11.xml" ContentType="application/vnd.openxmlformats-officedocument.presentationml.tag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5"/>
  </p:notesMasterIdLst>
  <p:handoutMasterIdLst>
    <p:handoutMasterId r:id="rId16"/>
  </p:handoutMasterIdLst>
  <p:sldIdLst>
    <p:sldId id="258" r:id="rId5"/>
    <p:sldId id="310" r:id="rId6"/>
    <p:sldId id="311" r:id="rId7"/>
    <p:sldId id="312" r:id="rId8"/>
    <p:sldId id="313" r:id="rId9"/>
    <p:sldId id="314" r:id="rId10"/>
    <p:sldId id="315" r:id="rId11"/>
    <p:sldId id="316" r:id="rId12"/>
    <p:sldId id="317" r:id="rId13"/>
    <p:sldId id="318" r:id="rId14"/>
  </p:sldIdLst>
  <p:sldSz cx="12192000" cy="6858000"/>
  <p:notesSz cx="6858000" cy="9144000"/>
  <p:custDataLst>
    <p:tags r:id="rId17"/>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00DC"/>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2" autoAdjust="0"/>
    <p:restoredTop sz="92632" autoAdjust="0"/>
  </p:normalViewPr>
  <p:slideViewPr>
    <p:cSldViewPr snapToGrid="0">
      <p:cViewPr varScale="1">
        <p:scale>
          <a:sx n="92" d="100"/>
          <a:sy n="92" d="100"/>
        </p:scale>
        <p:origin x="108" y="73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102738"/>
    </p:cViewPr>
  </p:outlineViewPr>
  <p:notesTextViewPr>
    <p:cViewPr>
      <p:scale>
        <a:sx n="3" d="2"/>
        <a:sy n="3" d="2"/>
      </p:scale>
      <p:origin x="0" y="0"/>
    </p:cViewPr>
  </p:notesTextViewPr>
  <p:sorterViewPr>
    <p:cViewPr>
      <p:scale>
        <a:sx n="120" d="100"/>
        <a:sy n="120" d="100"/>
      </p:scale>
      <p:origin x="0" y="-2421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Se&#353;it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50</c:v>
                </c:pt>
                <c:pt idx="1">
                  <c:v>50</c:v>
                </c:pt>
              </c:numCache>
            </c:numRef>
          </c:val>
          <c:extLst>
            <c:ext xmlns:c16="http://schemas.microsoft.com/office/drawing/2014/chart" uri="{C3380CC4-5D6E-409C-BE32-E72D297353CC}">
              <c16:uniqueId val="{00000000-B817-468C-9211-F4EE275F96CA}"/>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9.1</c:v>
                </c:pt>
                <c:pt idx="1">
                  <c:v>90.9</c:v>
                </c:pt>
              </c:numCache>
            </c:numRef>
          </c:val>
          <c:extLst>
            <c:ext xmlns:c16="http://schemas.microsoft.com/office/drawing/2014/chart" uri="{C3380CC4-5D6E-409C-BE32-E72D297353CC}">
              <c16:uniqueId val="{00000000-FC0A-4D44-B076-812FE037CA61}"/>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62EF-4ECB-BAAF-E891DA317738}"/>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62B0-444E-B691-E43C906EA2F0}"/>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9.1</c:v>
                </c:pt>
                <c:pt idx="1">
                  <c:v>90.9</c:v>
                </c:pt>
              </c:numCache>
            </c:numRef>
          </c:val>
          <c:extLst>
            <c:ext xmlns:c16="http://schemas.microsoft.com/office/drawing/2014/chart" uri="{C3380CC4-5D6E-409C-BE32-E72D297353CC}">
              <c16:uniqueId val="{00000000-2B6C-4C63-BB2B-3D6A025DECF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50</c:v>
                </c:pt>
                <c:pt idx="1">
                  <c:v>50</c:v>
                </c:pt>
              </c:numCache>
            </c:numRef>
          </c:val>
          <c:extLst>
            <c:ext xmlns:c16="http://schemas.microsoft.com/office/drawing/2014/chart" uri="{C3380CC4-5D6E-409C-BE32-E72D297353CC}">
              <c16:uniqueId val="{00000000-B61D-4817-891D-1151B30D98F4}"/>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607E-43AE-9F82-4C94E649BC20}"/>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7558-4E07-A8BE-CE0745AB024F}"/>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B76F-4B1C-9AA4-6266B3555324}"/>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9583-431D-865C-DA2D7BB983D6}"/>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cdr:x>
      <cdr:y>0.61198</cdr:y>
    </cdr:from>
    <cdr:to>
      <cdr:x>0.66102</cdr:x>
      <cdr:y>0.74633</cdr:y>
    </cdr:to>
    <cdr:sp macro="" textlink="">
      <cdr:nvSpPr>
        <cdr:cNvPr id="2" name="TextovéPole 4"/>
        <cdr:cNvSpPr txBox="1"/>
      </cdr:nvSpPr>
      <cdr:spPr>
        <a:xfrm xmlns:a="http://schemas.openxmlformats.org/drawingml/2006/main">
          <a:off x="1847696" y="1682355"/>
          <a:ext cx="595035"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cs-CZ" b="1" dirty="0">
              <a:solidFill>
                <a:srgbClr val="FFFF00"/>
              </a:solidFill>
            </a:rPr>
            <a:t>90,9</a:t>
          </a:r>
        </a:p>
      </cdr:txBody>
    </cdr:sp>
  </cdr:relSizeAnchor>
  <cdr:relSizeAnchor xmlns:cdr="http://schemas.openxmlformats.org/drawingml/2006/chartDrawing">
    <cdr:from>
      <cdr:x>0.44776</cdr:x>
      <cdr:y>0.14049</cdr:y>
    </cdr:from>
    <cdr:to>
      <cdr:x>0.57712</cdr:x>
      <cdr:y>0.27484</cdr:y>
    </cdr:to>
    <cdr:sp macro="" textlink="">
      <cdr:nvSpPr>
        <cdr:cNvPr id="3" name="TextovéPole 5"/>
        <cdr:cNvSpPr txBox="1"/>
      </cdr:nvSpPr>
      <cdr:spPr>
        <a:xfrm xmlns:a="http://schemas.openxmlformats.org/drawingml/2006/main">
          <a:off x="1654656" y="386211"/>
          <a:ext cx="47801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cs-CZ" b="1" dirty="0">
              <a:solidFill>
                <a:srgbClr val="FFFF00"/>
              </a:solidFill>
            </a:rPr>
            <a:t>9,1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1" y="2019300"/>
            <a:ext cx="4106255" cy="2833315"/>
          </a:xfrm>
          <a:prstGeom prst="rect">
            <a:avLst/>
          </a:prstGeom>
        </p:spPr>
      </p:pic>
      <p:sp>
        <p:nvSpPr>
          <p:cNvPr id="4" name="Zástupný symbol pro zápatí 1"/>
          <p:cNvSpPr>
            <a:spLocks noGrp="1"/>
          </p:cNvSpPr>
          <p:nvPr>
            <p:ph type="ftr" sz="quarter" idx="10"/>
          </p:nvPr>
        </p:nvSpPr>
        <p:spPr>
          <a:xfrm>
            <a:off x="720000" y="6228000"/>
            <a:ext cx="7920000" cy="252000"/>
          </a:xfrm>
        </p:spPr>
        <p:txBody>
          <a:bodyPr/>
          <a:lstStyle>
            <a:lvl1pPr>
              <a:defRPr>
                <a:solidFill>
                  <a:srgbClr val="F01928"/>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F01928"/>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82330877-15CC-4407-8FF1-75EB5074EA35}"/>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225ADAA-BAB5-47B6-A5E0-6A14E2AE709E}"/>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p:cNvSpPr>
            <a:spLocks noGrp="1" noChangeArrowheads="1"/>
          </p:cNvSpPr>
          <p:nvPr>
            <p:ph type="dt" sz="half" idx="10"/>
          </p:nvPr>
        </p:nvSpPr>
        <p:spPr/>
        <p:txBody>
          <a:bodyPr/>
          <a:lstStyle>
            <a:lvl1pPr>
              <a:defRPr/>
            </a:lvl1pPr>
          </a:lstStyle>
          <a:p>
            <a:pPr>
              <a:defRPr/>
            </a:pPr>
            <a:endParaRPr lang="en-GB"/>
          </a:p>
        </p:txBody>
      </p:sp>
      <p:sp>
        <p:nvSpPr>
          <p:cNvPr id="7" name="Rectangle 5"/>
          <p:cNvSpPr>
            <a:spLocks noGrp="1" noChangeArrowheads="1"/>
          </p:cNvSpPr>
          <p:nvPr>
            <p:ph type="ftr" sz="quarter" idx="11"/>
          </p:nvPr>
        </p:nvSpPr>
        <p:spPr/>
        <p:txBody>
          <a:bodyPr/>
          <a:lstStyle>
            <a:lvl1pPr>
              <a:defRPr/>
            </a:lvl1pPr>
          </a:lstStyle>
          <a:p>
            <a:pPr>
              <a:defRPr/>
            </a:pPr>
            <a:endParaRPr lang="en-GB"/>
          </a:p>
        </p:txBody>
      </p:sp>
      <p:sp>
        <p:nvSpPr>
          <p:cNvPr id="8" name="Rectangle 6"/>
          <p:cNvSpPr>
            <a:spLocks noGrp="1" noChangeArrowheads="1"/>
          </p:cNvSpPr>
          <p:nvPr>
            <p:ph type="sldNum" sz="quarter" idx="12"/>
          </p:nvPr>
        </p:nvSpPr>
        <p:spPr/>
        <p:txBody>
          <a:bodyPr/>
          <a:lstStyle>
            <a:lvl1pPr>
              <a:defRPr/>
            </a:lvl1pPr>
          </a:lstStyle>
          <a:p>
            <a:pPr>
              <a:defRPr/>
            </a:pPr>
            <a:fld id="{2E31FDD1-69D3-4FA6-880F-B8B7C87CE3C3}" type="slidenum">
              <a:rPr lang="en-GB" altLang="cs-CZ"/>
              <a:pPr>
                <a:defRPr/>
              </a:pPr>
              <a:t>‹#›</a:t>
            </a:fld>
            <a:endParaRPr lang="en-GB" altLang="cs-CZ"/>
          </a:p>
        </p:txBody>
      </p:sp>
    </p:spTree>
    <p:extLst>
      <p:ext uri="{BB962C8B-B14F-4D97-AF65-F5344CB8AC3E}">
        <p14:creationId xmlns:p14="http://schemas.microsoft.com/office/powerpoint/2010/main" val="2310800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Espace réservé de la date 3"/>
          <p:cNvSpPr>
            <a:spLocks noGrp="1"/>
          </p:cNvSpPr>
          <p:nvPr>
            <p:ph type="dt" sz="half" idx="10"/>
          </p:nvPr>
        </p:nvSpPr>
        <p:spPr/>
        <p:txBody>
          <a:bodyPr/>
          <a:lstStyle>
            <a:lvl1pPr>
              <a:defRPr/>
            </a:lvl1pPr>
          </a:lstStyle>
          <a:p>
            <a:pPr>
              <a:defRPr/>
            </a:pPr>
            <a:fld id="{904C9024-0D85-41F4-B644-89B1828675A7}" type="datetimeFigureOut">
              <a:rPr lang="fr-FR"/>
              <a:pPr>
                <a:defRPr/>
              </a:pPr>
              <a:t>22/05/2020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8854967-2A68-449A-9805-0B774A6E66DB}" type="slidenum">
              <a:rPr lang="fr-FR" altLang="en-US"/>
              <a:pPr>
                <a:defRPr/>
              </a:pPr>
              <a:t>‹#›</a:t>
            </a:fld>
            <a:endParaRPr lang="fr-FR" altLang="en-US"/>
          </a:p>
        </p:txBody>
      </p:sp>
    </p:spTree>
    <p:extLst>
      <p:ext uri="{BB962C8B-B14F-4D97-AF65-F5344CB8AC3E}">
        <p14:creationId xmlns:p14="http://schemas.microsoft.com/office/powerpoint/2010/main" val="3151004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2838503B-F5DD-425D-86DF-186F4E7126E3}" type="slidenum">
              <a:rPr lang="cs-CZ" altLang="cs-CZ"/>
              <a:pPr>
                <a:defRPr/>
              </a:pPr>
              <a:t>‹#›</a:t>
            </a:fld>
            <a:endParaRPr lang="cs-CZ" altLang="cs-CZ"/>
          </a:p>
        </p:txBody>
      </p:sp>
    </p:spTree>
    <p:extLst>
      <p:ext uri="{BB962C8B-B14F-4D97-AF65-F5344CB8AC3E}">
        <p14:creationId xmlns:p14="http://schemas.microsoft.com/office/powerpoint/2010/main" val="604337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A7DF0EF-B6BA-4375-BC10-3997B16FB61B}"/>
              </a:ext>
            </a:extLst>
          </p:cNvPr>
          <p:cNvSpPr>
            <a:spLocks noGrp="1"/>
          </p:cNvSpPr>
          <p:nvPr>
            <p:ph type="dt" sz="half" idx="10"/>
          </p:nvPr>
        </p:nvSpPr>
        <p:spPr/>
        <p:txBody>
          <a:bodyPr/>
          <a:lstStyle/>
          <a:p>
            <a:fld id="{60C4648D-C406-4291-B47D-3DAC1538B808}" type="datetimeFigureOut">
              <a:rPr lang="cs-CZ" smtClean="0"/>
              <a:t>22.05.2020</a:t>
            </a:fld>
            <a:endParaRPr lang="cs-CZ"/>
          </a:p>
        </p:txBody>
      </p:sp>
      <p:sp>
        <p:nvSpPr>
          <p:cNvPr id="3" name="Zástupný symbol pro zápatí 2">
            <a:extLst>
              <a:ext uri="{FF2B5EF4-FFF2-40B4-BE49-F238E27FC236}">
                <a16:creationId xmlns:a16="http://schemas.microsoft.com/office/drawing/2014/main" id="{094B16FC-5B06-4DD2-A0E6-7097F874AFB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236FC5C-2BBC-418E-8AA7-A3096FFD0063}"/>
              </a:ext>
            </a:extLst>
          </p:cNvPr>
          <p:cNvSpPr>
            <a:spLocks noGrp="1"/>
          </p:cNvSpPr>
          <p:nvPr>
            <p:ph type="sldNum" sz="quarter" idx="12"/>
          </p:nvPr>
        </p:nvSpPr>
        <p:spPr/>
        <p:txBody>
          <a:bodyPr/>
          <a:lstStyle/>
          <a:p>
            <a:fld id="{F52DA6C5-7727-4EBE-91EA-48DDB9EE8A46}" type="slidenum">
              <a:t>‹#›</a:t>
            </a:fld>
            <a:endParaRPr lang="cs-CZ"/>
          </a:p>
        </p:txBody>
      </p:sp>
    </p:spTree>
    <p:extLst>
      <p:ext uri="{BB962C8B-B14F-4D97-AF65-F5344CB8AC3E}">
        <p14:creationId xmlns:p14="http://schemas.microsoft.com/office/powerpoint/2010/main" val="184337820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9" name="Obrázek 8">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9566" cy="1069200"/>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6" r:id="rId15"/>
    <p:sldLayoutId id="2147483697" r:id="rId16"/>
    <p:sldLayoutId id="2147483698" r:id="rId17"/>
    <p:sldLayoutId id="2147483699" r:id="rId18"/>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tags" Target="../tags/tag11.xml"/><Relationship Id="rId5" Type="http://schemas.openxmlformats.org/officeDocument/2006/relationships/chart" Target="../charts/chart10.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hyperlink" Target="http://www.fotolog.com/desiintegratiion/44076466/" TargetMode="Externa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3.xml"/><Relationship Id="rId1" Type="http://schemas.openxmlformats.org/officeDocument/2006/relationships/tags" Target="../tags/tag9.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ABE8E8A-6D98-4444-ACEF-4548E897D0BC}"/>
              </a:ext>
            </a:extLst>
          </p:cNvPr>
          <p:cNvSpPr>
            <a:spLocks noGrp="1"/>
          </p:cNvSpPr>
          <p:nvPr>
            <p:ph type="ftr" sz="quarter" idx="10"/>
          </p:nvPr>
        </p:nvSpPr>
        <p:spPr/>
        <p:txBody>
          <a:bodyPr/>
          <a:lstStyle/>
          <a:p>
            <a:r>
              <a:rPr lang="cs-CZ" dirty="0"/>
              <a:t>Department </a:t>
            </a:r>
            <a:r>
              <a:rPr lang="cs-CZ" dirty="0" err="1"/>
              <a:t>of</a:t>
            </a:r>
            <a:r>
              <a:rPr lang="cs-CZ" dirty="0"/>
              <a:t> </a:t>
            </a:r>
            <a:r>
              <a:rPr lang="cs-CZ" dirty="0" err="1"/>
              <a:t>Pharmacology</a:t>
            </a:r>
            <a:endParaRPr lang="cs-CZ" dirty="0"/>
          </a:p>
        </p:txBody>
      </p:sp>
      <p:sp>
        <p:nvSpPr>
          <p:cNvPr id="3" name="Zástupný symbol pro číslo snímku 2">
            <a:extLst>
              <a:ext uri="{FF2B5EF4-FFF2-40B4-BE49-F238E27FC236}">
                <a16:creationId xmlns:a16="http://schemas.microsoft.com/office/drawing/2014/main" id="{27D8943A-8E3B-481C-B0FE-26D47FCD8730}"/>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Rectangle 2">
            <a:extLst>
              <a:ext uri="{FF2B5EF4-FFF2-40B4-BE49-F238E27FC236}">
                <a16:creationId xmlns:a16="http://schemas.microsoft.com/office/drawing/2014/main" id="{98B44BBF-3634-4030-A036-3B64F1B751AD}"/>
              </a:ext>
            </a:extLst>
          </p:cNvPr>
          <p:cNvSpPr txBox="1">
            <a:spLocks noChangeArrowheads="1"/>
          </p:cNvSpPr>
          <p:nvPr/>
        </p:nvSpPr>
        <p:spPr>
          <a:xfrm>
            <a:off x="685800" y="1819275"/>
            <a:ext cx="11036300" cy="1470025"/>
          </a:xfrm>
          <a:prstGeom prst="rect">
            <a:avLst/>
          </a:prstGeom>
        </p:spPr>
        <p:txBody>
          <a:bodyPr vert="horz" lIns="0" tIns="0" rIns="0" bIns="0" rtlCol="0" anchor="t" anchorCtr="0">
            <a:noAutofit/>
          </a:bodyPr>
          <a:lstStyle>
            <a:lvl1pPr algn="l" rtl="0" eaLnBrk="1" fontAlgn="base" hangingPunct="1">
              <a:lnSpc>
                <a:spcPts val="4400"/>
              </a:lnSpc>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lnSpc>
                <a:spcPct val="110000"/>
              </a:lnSpc>
              <a:defRPr/>
            </a:pPr>
            <a:r>
              <a:rPr lang="cs-CZ" kern="0" dirty="0">
                <a:solidFill>
                  <a:srgbClr val="000000"/>
                </a:solidFill>
                <a:effectLst>
                  <a:outerShdw blurRad="38100" dist="38100" dir="2700000" algn="tl">
                    <a:srgbClr val="FFFFFF"/>
                  </a:outerShdw>
                </a:effectLst>
                <a:latin typeface="Calibri" panose="020F0502020204030204" pitchFamily="34" charset="0"/>
                <a:cs typeface="Calibri" panose="020F0502020204030204" pitchFamily="34" charset="0"/>
              </a:rPr>
              <a:t>PHENOBARBITAL</a:t>
            </a:r>
            <a:endParaRPr lang="cs-CZ" kern="0" dirty="0">
              <a:solidFill>
                <a:srgbClr val="000000"/>
              </a:solidFill>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845347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B63D651-6E44-44CA-87B1-2FAECA527274}"/>
              </a:ext>
            </a:extLst>
          </p:cNvPr>
          <p:cNvSpPr txBox="1"/>
          <p:nvPr/>
        </p:nvSpPr>
        <p:spPr>
          <a:xfrm>
            <a:off x="467543" y="188640"/>
            <a:ext cx="11243011" cy="461665"/>
          </a:xfrm>
          <a:prstGeom prst="rect">
            <a:avLst/>
          </a:prstGeom>
          <a:noFill/>
        </p:spPr>
        <p:txBody>
          <a:bodyPr wrap="square" rtlCol="0">
            <a:spAutoFit/>
          </a:bodyPr>
          <a:lstStyle/>
          <a:p>
            <a:pPr algn="ctr"/>
            <a:r>
              <a:rPr lang="en-GB" b="1" dirty="0">
                <a:solidFill>
                  <a:srgbClr val="0070C0"/>
                </a:solidFill>
                <a:latin typeface="Calibri" panose="020F0502020204030204" pitchFamily="34" charset="0"/>
                <a:cs typeface="Calibri" panose="020F0502020204030204" pitchFamily="34" charset="0"/>
              </a:rPr>
              <a:t>Use of alkalising substances suppresses reverse </a:t>
            </a:r>
            <a:r>
              <a:rPr lang="en-GB" b="1" dirty="0" err="1">
                <a:solidFill>
                  <a:srgbClr val="0070C0"/>
                </a:solidFill>
                <a:latin typeface="Calibri" panose="020F0502020204030204" pitchFamily="34" charset="0"/>
                <a:cs typeface="Calibri" panose="020F0502020204030204" pitchFamily="34" charset="0"/>
              </a:rPr>
              <a:t>resorption</a:t>
            </a:r>
            <a:r>
              <a:rPr lang="en-GB" b="1" dirty="0">
                <a:solidFill>
                  <a:srgbClr val="0070C0"/>
                </a:solidFill>
                <a:latin typeface="Calibri" panose="020F0502020204030204" pitchFamily="34" charset="0"/>
                <a:cs typeface="Calibri" panose="020F0502020204030204" pitchFamily="34" charset="0"/>
              </a:rPr>
              <a:t> in kidneys </a:t>
            </a:r>
          </a:p>
        </p:txBody>
      </p:sp>
      <p:sp>
        <p:nvSpPr>
          <p:cNvPr id="3" name="TextovéPole 2">
            <a:extLst>
              <a:ext uri="{FF2B5EF4-FFF2-40B4-BE49-F238E27FC236}">
                <a16:creationId xmlns:a16="http://schemas.microsoft.com/office/drawing/2014/main" id="{66616C2F-EDB6-45C4-8AD4-E8F6DE26A00C}"/>
              </a:ext>
            </a:extLst>
          </p:cNvPr>
          <p:cNvSpPr txBox="1"/>
          <p:nvPr/>
        </p:nvSpPr>
        <p:spPr>
          <a:xfrm>
            <a:off x="219739" y="929916"/>
            <a:ext cx="11314169" cy="830997"/>
          </a:xfrm>
          <a:prstGeom prst="rect">
            <a:avLst/>
          </a:prstGeom>
          <a:noFill/>
        </p:spPr>
        <p:txBody>
          <a:bodyPr wrap="square" rtlCol="0">
            <a:spAutoFit/>
          </a:bodyPr>
          <a:lstStyle/>
          <a:p>
            <a:pPr algn="ctr"/>
            <a:r>
              <a:rPr lang="en-GB" dirty="0">
                <a:latin typeface="Calibri" panose="020F0502020204030204" pitchFamily="34" charset="0"/>
                <a:cs typeface="Calibri" panose="020F0502020204030204" pitchFamily="34" charset="0"/>
              </a:rPr>
              <a:t>Non-ionised part in urine = 9,1 %, ionised part = more than 90 % </a:t>
            </a:r>
          </a:p>
          <a:p>
            <a:pPr algn="ctr"/>
            <a:r>
              <a:rPr lang="en-GB" dirty="0">
                <a:latin typeface="Calibri" panose="020F0502020204030204" pitchFamily="34" charset="0"/>
                <a:cs typeface="Calibri" panose="020F0502020204030204" pitchFamily="34" charset="0"/>
              </a:rPr>
              <a:t>- significantly decreased reverse diffusion of phenobarbital. </a:t>
            </a:r>
          </a:p>
        </p:txBody>
      </p:sp>
      <p:sp>
        <p:nvSpPr>
          <p:cNvPr id="4" name="TextovéPole 3">
            <a:extLst>
              <a:ext uri="{FF2B5EF4-FFF2-40B4-BE49-F238E27FC236}">
                <a16:creationId xmlns:a16="http://schemas.microsoft.com/office/drawing/2014/main" id="{4FA5AF64-55DB-4BFD-890C-83443BFFF6F2}"/>
              </a:ext>
            </a:extLst>
          </p:cNvPr>
          <p:cNvSpPr txBox="1"/>
          <p:nvPr/>
        </p:nvSpPr>
        <p:spPr>
          <a:xfrm>
            <a:off x="1491465" y="2204864"/>
            <a:ext cx="2930610"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7,4 (</a:t>
            </a:r>
            <a:r>
              <a:rPr lang="cs-CZ" dirty="0" err="1">
                <a:latin typeface="Calibri" panose="020F0502020204030204" pitchFamily="34" charset="0"/>
                <a:cs typeface="Calibri" panose="020F0502020204030204" pitchFamily="34" charset="0"/>
              </a:rPr>
              <a:t>blood</a:t>
            </a:r>
            <a:r>
              <a:rPr lang="cs-CZ" dirty="0">
                <a:latin typeface="Calibri" panose="020F0502020204030204" pitchFamily="34" charset="0"/>
                <a:cs typeface="Calibri" panose="020F0502020204030204" pitchFamily="34" charset="0"/>
              </a:rPr>
              <a:t> plasma)</a:t>
            </a:r>
          </a:p>
        </p:txBody>
      </p:sp>
      <p:graphicFrame>
        <p:nvGraphicFramePr>
          <p:cNvPr id="5" name="Graf 4">
            <a:extLst>
              <a:ext uri="{FF2B5EF4-FFF2-40B4-BE49-F238E27FC236}">
                <a16:creationId xmlns:a16="http://schemas.microsoft.com/office/drawing/2014/main" id="{005A61C7-D69E-46CF-890C-D1551DD011D8}"/>
              </a:ext>
            </a:extLst>
          </p:cNvPr>
          <p:cNvGraphicFramePr>
            <a:graphicFrameLocks/>
          </p:cNvGraphicFramePr>
          <p:nvPr>
            <p:extLst>
              <p:ext uri="{D42A27DB-BD31-4B8C-83A1-F6EECF244321}">
                <p14:modId xmlns:p14="http://schemas.microsoft.com/office/powerpoint/2010/main" val="3652784702"/>
              </p:ext>
            </p:extLst>
          </p:nvPr>
        </p:nvGraphicFramePr>
        <p:xfrm>
          <a:off x="4534453" y="1976100"/>
          <a:ext cx="3150096" cy="2091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 5">
            <a:extLst>
              <a:ext uri="{FF2B5EF4-FFF2-40B4-BE49-F238E27FC236}">
                <a16:creationId xmlns:a16="http://schemas.microsoft.com/office/drawing/2014/main" id="{D4AB75B5-22AF-47B3-8311-3D44B29D6A65}"/>
              </a:ext>
            </a:extLst>
          </p:cNvPr>
          <p:cNvGraphicFramePr>
            <a:graphicFrameLocks/>
          </p:cNvGraphicFramePr>
          <p:nvPr>
            <p:extLst>
              <p:ext uri="{D42A27DB-BD31-4B8C-83A1-F6EECF244321}">
                <p14:modId xmlns:p14="http://schemas.microsoft.com/office/powerpoint/2010/main" val="2871080783"/>
              </p:ext>
            </p:extLst>
          </p:nvPr>
        </p:nvGraphicFramePr>
        <p:xfrm>
          <a:off x="2063384" y="4417114"/>
          <a:ext cx="3096344" cy="2163688"/>
        </p:xfrm>
        <a:graphic>
          <a:graphicData uri="http://schemas.openxmlformats.org/drawingml/2006/chart">
            <c:chart xmlns:c="http://schemas.openxmlformats.org/drawingml/2006/chart" xmlns:r="http://schemas.openxmlformats.org/officeDocument/2006/relationships" r:id="rId4"/>
          </a:graphicData>
        </a:graphic>
      </p:graphicFrame>
      <p:sp>
        <p:nvSpPr>
          <p:cNvPr id="7" name="Šipka doprava 2">
            <a:extLst>
              <a:ext uri="{FF2B5EF4-FFF2-40B4-BE49-F238E27FC236}">
                <a16:creationId xmlns:a16="http://schemas.microsoft.com/office/drawing/2014/main" id="{1AEA8CE9-D1F2-4EF0-9EC1-5F7D74C46B8B}"/>
              </a:ext>
            </a:extLst>
          </p:cNvPr>
          <p:cNvSpPr/>
          <p:nvPr/>
        </p:nvSpPr>
        <p:spPr>
          <a:xfrm>
            <a:off x="6055133" y="5270550"/>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solidFill>
                <a:srgbClr val="C00000"/>
              </a:solidFill>
            </a:endParaRPr>
          </a:p>
        </p:txBody>
      </p:sp>
      <p:graphicFrame>
        <p:nvGraphicFramePr>
          <p:cNvPr id="8" name="Graf 7">
            <a:extLst>
              <a:ext uri="{FF2B5EF4-FFF2-40B4-BE49-F238E27FC236}">
                <a16:creationId xmlns:a16="http://schemas.microsoft.com/office/drawing/2014/main" id="{C73886C1-E15F-499F-867C-6937C3D4914C}"/>
              </a:ext>
            </a:extLst>
          </p:cNvPr>
          <p:cNvGraphicFramePr>
            <a:graphicFrameLocks/>
          </p:cNvGraphicFramePr>
          <p:nvPr>
            <p:extLst>
              <p:ext uri="{D42A27DB-BD31-4B8C-83A1-F6EECF244321}">
                <p14:modId xmlns:p14="http://schemas.microsoft.com/office/powerpoint/2010/main" val="2860623820"/>
              </p:ext>
            </p:extLst>
          </p:nvPr>
        </p:nvGraphicFramePr>
        <p:xfrm>
          <a:off x="7815614" y="4431022"/>
          <a:ext cx="3240360" cy="2163688"/>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ovéPole 8">
            <a:extLst>
              <a:ext uri="{FF2B5EF4-FFF2-40B4-BE49-F238E27FC236}">
                <a16:creationId xmlns:a16="http://schemas.microsoft.com/office/drawing/2014/main" id="{55C97C0D-2392-479F-B98B-17E09AD018E9}"/>
              </a:ext>
            </a:extLst>
          </p:cNvPr>
          <p:cNvSpPr txBox="1"/>
          <p:nvPr/>
        </p:nvSpPr>
        <p:spPr>
          <a:xfrm>
            <a:off x="6024803" y="6119137"/>
            <a:ext cx="1790811" cy="461665"/>
          </a:xfrm>
          <a:prstGeom prst="rect">
            <a:avLst/>
          </a:prstGeom>
          <a:noFill/>
        </p:spPr>
        <p:txBody>
          <a:bodyPr wrap="none" rtlCol="0">
            <a:spAutoFit/>
          </a:bodyPr>
          <a:lstStyle/>
          <a:p>
            <a:r>
              <a:rPr lang="cs-CZ" b="1" dirty="0" err="1">
                <a:latin typeface="Calibri" panose="020F0502020204030204" pitchFamily="34" charset="0"/>
                <a:cs typeface="Calibri" panose="020F0502020204030204" pitchFamily="34" charset="0"/>
              </a:rPr>
              <a:t>E.g</a:t>
            </a:r>
            <a:r>
              <a:rPr lang="cs-CZ" b="1" dirty="0">
                <a:latin typeface="Calibri" panose="020F0502020204030204" pitchFamily="34" charset="0"/>
                <a:cs typeface="Calibri" panose="020F0502020204030204" pitchFamily="34" charset="0"/>
              </a:rPr>
              <a:t>. NaHCO</a:t>
            </a:r>
            <a:r>
              <a:rPr lang="cs-CZ" b="1" baseline="-25000" dirty="0">
                <a:latin typeface="Calibri" panose="020F0502020204030204" pitchFamily="34" charset="0"/>
                <a:cs typeface="Calibri" panose="020F0502020204030204" pitchFamily="34" charset="0"/>
              </a:rPr>
              <a:t>3</a:t>
            </a:r>
          </a:p>
        </p:txBody>
      </p:sp>
      <p:sp>
        <p:nvSpPr>
          <p:cNvPr id="10" name="TextovéPole 9">
            <a:extLst>
              <a:ext uri="{FF2B5EF4-FFF2-40B4-BE49-F238E27FC236}">
                <a16:creationId xmlns:a16="http://schemas.microsoft.com/office/drawing/2014/main" id="{F0FA1B85-43FB-417E-8302-CFAA902497D3}"/>
              </a:ext>
            </a:extLst>
          </p:cNvPr>
          <p:cNvSpPr txBox="1"/>
          <p:nvPr/>
        </p:nvSpPr>
        <p:spPr>
          <a:xfrm>
            <a:off x="7684549" y="3836947"/>
            <a:ext cx="3051989"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8,5 (</a:t>
            </a:r>
            <a:r>
              <a:rPr lang="cs-CZ" dirty="0" err="1">
                <a:latin typeface="Calibri" panose="020F0502020204030204" pitchFamily="34" charset="0"/>
                <a:cs typeface="Calibri" panose="020F0502020204030204" pitchFamily="34" charset="0"/>
              </a:rPr>
              <a:t>alkalised</a:t>
            </a:r>
            <a:r>
              <a:rPr lang="cs-CZ" dirty="0">
                <a:latin typeface="Calibri" panose="020F0502020204030204" pitchFamily="34" charset="0"/>
                <a:cs typeface="Calibri" panose="020F0502020204030204" pitchFamily="34" charset="0"/>
              </a:rPr>
              <a:t> urine)</a:t>
            </a:r>
          </a:p>
        </p:txBody>
      </p:sp>
      <p:sp>
        <p:nvSpPr>
          <p:cNvPr id="11" name="TextovéPole 10">
            <a:extLst>
              <a:ext uri="{FF2B5EF4-FFF2-40B4-BE49-F238E27FC236}">
                <a16:creationId xmlns:a16="http://schemas.microsoft.com/office/drawing/2014/main" id="{75A34144-D742-440C-A343-631DC96027EF}"/>
              </a:ext>
            </a:extLst>
          </p:cNvPr>
          <p:cNvSpPr txBox="1"/>
          <p:nvPr/>
        </p:nvSpPr>
        <p:spPr>
          <a:xfrm>
            <a:off x="521159" y="4067779"/>
            <a:ext cx="2685351"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5,0 (</a:t>
            </a:r>
            <a:r>
              <a:rPr lang="cs-CZ" dirty="0" err="1">
                <a:latin typeface="Calibri" panose="020F0502020204030204" pitchFamily="34" charset="0"/>
                <a:cs typeface="Calibri" panose="020F0502020204030204" pitchFamily="34" charset="0"/>
              </a:rPr>
              <a:t>acidic</a:t>
            </a:r>
            <a:r>
              <a:rPr lang="cs-CZ" dirty="0">
                <a:latin typeface="Calibri" panose="020F0502020204030204" pitchFamily="34" charset="0"/>
                <a:cs typeface="Calibri" panose="020F0502020204030204" pitchFamily="34" charset="0"/>
              </a:rPr>
              <a:t> urine)</a:t>
            </a:r>
          </a:p>
        </p:txBody>
      </p:sp>
    </p:spTree>
    <p:custDataLst>
      <p:tags r:id="rId1"/>
    </p:custDataLst>
    <p:extLst>
      <p:ext uri="{BB962C8B-B14F-4D97-AF65-F5344CB8AC3E}">
        <p14:creationId xmlns:p14="http://schemas.microsoft.com/office/powerpoint/2010/main" val="12367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D18F7D8-BD8E-4215-B70A-C83B68350CE8}"/>
              </a:ext>
            </a:extLst>
          </p:cNvPr>
          <p:cNvSpPr txBox="1"/>
          <p:nvPr/>
        </p:nvSpPr>
        <p:spPr>
          <a:xfrm>
            <a:off x="683568" y="260648"/>
            <a:ext cx="10724474" cy="461665"/>
          </a:xfrm>
          <a:prstGeom prst="rect">
            <a:avLst/>
          </a:prstGeom>
          <a:noFill/>
        </p:spPr>
        <p:txBody>
          <a:bodyPr wrap="none" rtlCol="0">
            <a:spAutoFit/>
          </a:bodyPr>
          <a:lstStyle/>
          <a:p>
            <a:r>
              <a:rPr lang="en-GB" b="1" dirty="0">
                <a:latin typeface="Calibri" panose="020F0502020204030204" pitchFamily="34" charset="0"/>
                <a:cs typeface="Calibri" panose="020F0502020204030204" pitchFamily="34" charset="0"/>
              </a:rPr>
              <a:t>CLINICAL APPLICATION OF UNDERSTANDING MECHANISMS OF ACTION (EXAMPLE) </a:t>
            </a:r>
          </a:p>
        </p:txBody>
      </p:sp>
      <p:sp>
        <p:nvSpPr>
          <p:cNvPr id="3" name="TextovéPole 2">
            <a:extLst>
              <a:ext uri="{FF2B5EF4-FFF2-40B4-BE49-F238E27FC236}">
                <a16:creationId xmlns:a16="http://schemas.microsoft.com/office/drawing/2014/main" id="{4D3DE793-C78C-4EAA-9904-84FD718A343E}"/>
              </a:ext>
            </a:extLst>
          </p:cNvPr>
          <p:cNvSpPr txBox="1"/>
          <p:nvPr/>
        </p:nvSpPr>
        <p:spPr>
          <a:xfrm>
            <a:off x="562508" y="1762425"/>
            <a:ext cx="10845534" cy="1200329"/>
          </a:xfrm>
          <a:prstGeom prst="rect">
            <a:avLst/>
          </a:prstGeom>
          <a:noFill/>
        </p:spPr>
        <p:txBody>
          <a:bodyPr wrap="none" rtlCol="0">
            <a:spAutoFit/>
          </a:bodyPr>
          <a:lstStyle/>
          <a:p>
            <a:pPr algn="ctr"/>
            <a:r>
              <a:rPr lang="en-GB" b="1" dirty="0">
                <a:solidFill>
                  <a:srgbClr val="00B0F0"/>
                </a:solidFill>
                <a:latin typeface="Calibri" panose="020F0502020204030204" pitchFamily="34" charset="0"/>
                <a:cs typeface="Calibri" panose="020F0502020204030204" pitchFamily="34" charset="0"/>
              </a:rPr>
              <a:t>ELIMINTION OF HYPNOTIC DRUG PHENOBARBITAL (AND OTHER ACID SUBSTANCES) </a:t>
            </a:r>
          </a:p>
          <a:p>
            <a:pPr algn="ctr"/>
            <a:endParaRPr lang="en-GB" b="1" dirty="0">
              <a:solidFill>
                <a:srgbClr val="00B0F0"/>
              </a:solidFill>
              <a:latin typeface="Calibri" panose="020F0502020204030204" pitchFamily="34" charset="0"/>
              <a:cs typeface="Calibri" panose="020F0502020204030204" pitchFamily="34" charset="0"/>
            </a:endParaRPr>
          </a:p>
          <a:p>
            <a:pPr algn="ctr"/>
            <a:r>
              <a:rPr lang="en-GB" b="1" dirty="0">
                <a:solidFill>
                  <a:srgbClr val="00B0F0"/>
                </a:solidFill>
                <a:latin typeface="Calibri" panose="020F0502020204030204" pitchFamily="34" charset="0"/>
                <a:cs typeface="Calibri" panose="020F0502020204030204" pitchFamily="34" charset="0"/>
              </a:rPr>
              <a:t>FROM ORGANISM (E.G. OVERDOSING)</a:t>
            </a:r>
          </a:p>
        </p:txBody>
      </p:sp>
      <p:pic>
        <p:nvPicPr>
          <p:cNvPr id="4" name="Picture 2" descr="PRESO EN MI PROPIO HOGAR - POR RAZONES X VIVO ENCERRADO EN MI CASA NO LO SOPORTO LO PEOR ES QUE ES MI CULPA SIMPLEMENTE MI CULPA YO SOY CAUSANTO DE UN GRAN DOLOR Y DESILUCION HE HECHO COSAS FEAS HE DICHO COSAS MALAS QUE TIPO DE BASURA SOY BUENO CREO QUE EL PEOR QUISAS ME LLEGEN POST DICIENDO LO CONTRARIO PERO UT NO SABEN LAS ATROSIDADES QUE COMITE UNA MIERDA COMO YO SOLO TIENE UNA SALIDA suicidio sin dolor compren un frasco de insulina ,se la inyecta y caen en inconciencia muriendo a los pocos minutos,es irreversible. Si pueden ,morfina,es una muerte indolora rapida y segura,ademas de higienica. Si van a conectar la manguera del auto para asfixiarce ,les recomiendo beber ua gran cantidad de whisky u otro licor de alta graduacion,tambien es muy compatible el cloroformo.No sentiran absolutamente nada amigos. Otra manera muy eficaz es fenobarbital,y si quieren morir contentos tomen alcohol antes y luego una dosis abundante de este farmaco,les aseguro que no sabran ni sentiran nada. Espero haberles sido de ayuda con mi humilde aporte y saludos desde Chile,pais maravilloso. - Fotolog">
            <a:hlinkClick r:id="rId3"/>
            <a:extLst>
              <a:ext uri="{FF2B5EF4-FFF2-40B4-BE49-F238E27FC236}">
                <a16:creationId xmlns:a16="http://schemas.microsoft.com/office/drawing/2014/main" id="{9953A6EA-C20B-48B8-BF39-6D27C7F71C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5825" y="3532909"/>
            <a:ext cx="2800350" cy="2857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93054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EE28E44-19D1-4E7D-9203-3C522539E2FF}"/>
              </a:ext>
            </a:extLst>
          </p:cNvPr>
          <p:cNvSpPr txBox="1"/>
          <p:nvPr/>
        </p:nvSpPr>
        <p:spPr>
          <a:xfrm>
            <a:off x="707409" y="545766"/>
            <a:ext cx="10777181" cy="1938992"/>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Diffusion of a drug across biological </a:t>
            </a:r>
            <a:r>
              <a:rPr lang="en-GB" dirty="0" err="1">
                <a:latin typeface="Calibri" panose="020F0502020204030204" pitchFamily="34" charset="0"/>
                <a:cs typeface="Calibri" panose="020F0502020204030204" pitchFamily="34" charset="0"/>
              </a:rPr>
              <a:t>membr</a:t>
            </a:r>
            <a:r>
              <a:rPr lang="cs-CZ" dirty="0">
                <a:latin typeface="Calibri" panose="020F0502020204030204" pitchFamily="34" charset="0"/>
                <a:cs typeface="Calibri" panose="020F0502020204030204" pitchFamily="34" charset="0"/>
              </a:rPr>
              <a:t>a</a:t>
            </a:r>
            <a:r>
              <a:rPr lang="en-GB" dirty="0">
                <a:latin typeface="Calibri" panose="020F0502020204030204" pitchFamily="34" charset="0"/>
                <a:cs typeface="Calibri" panose="020F0502020204030204" pitchFamily="34" charset="0"/>
              </a:rPr>
              <a:t>ne – the substance must be non-ionised.</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Level of ionisation affect: </a:t>
            </a:r>
            <a:r>
              <a:rPr lang="en-GB" b="1" u="sng" dirty="0">
                <a:latin typeface="Calibri" panose="020F0502020204030204" pitchFamily="34" charset="0"/>
                <a:cs typeface="Calibri" panose="020F0502020204030204" pitchFamily="34" charset="0"/>
              </a:rPr>
              <a:t>dissociation constant of the drug</a:t>
            </a:r>
            <a:r>
              <a:rPr lang="en-GB" dirty="0">
                <a:latin typeface="Calibri" panose="020F0502020204030204" pitchFamily="34" charset="0"/>
                <a:cs typeface="Calibri" panose="020F0502020204030204" pitchFamily="34" charset="0"/>
              </a:rPr>
              <a:t>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                                              </a:t>
            </a:r>
            <a:r>
              <a:rPr lang="en-GB" b="1" u="sng" dirty="0">
                <a:latin typeface="Calibri" panose="020F0502020204030204" pitchFamily="34" charset="0"/>
                <a:cs typeface="Calibri" panose="020F0502020204030204" pitchFamily="34" charset="0"/>
              </a:rPr>
              <a:t>pH of environment</a:t>
            </a:r>
          </a:p>
        </p:txBody>
      </p:sp>
      <p:sp>
        <p:nvSpPr>
          <p:cNvPr id="3" name="TextovéPole 2">
            <a:extLst>
              <a:ext uri="{FF2B5EF4-FFF2-40B4-BE49-F238E27FC236}">
                <a16:creationId xmlns:a16="http://schemas.microsoft.com/office/drawing/2014/main" id="{7356F2F6-A2A6-4DC3-81C0-2CF473BD5AD4}"/>
              </a:ext>
            </a:extLst>
          </p:cNvPr>
          <p:cNvSpPr txBox="1"/>
          <p:nvPr/>
        </p:nvSpPr>
        <p:spPr>
          <a:xfrm>
            <a:off x="3607048" y="3139874"/>
            <a:ext cx="3463833" cy="461665"/>
          </a:xfrm>
          <a:prstGeom prst="rect">
            <a:avLst/>
          </a:prstGeom>
          <a:noFill/>
        </p:spPr>
        <p:txBody>
          <a:bodyPr wrap="none" rtlCol="0">
            <a:spAutoFit/>
          </a:bodyPr>
          <a:lstStyle/>
          <a:p>
            <a:r>
              <a:rPr lang="cs-CZ" sz="2400" b="1" dirty="0">
                <a:latin typeface="Calibri" panose="020F0502020204030204" pitchFamily="34" charset="0"/>
                <a:cs typeface="Calibri" panose="020F0502020204030204" pitchFamily="34" charset="0"/>
              </a:rPr>
              <a:t>DISSOCIATION CONSTANT</a:t>
            </a:r>
          </a:p>
        </p:txBody>
      </p:sp>
      <p:sp>
        <p:nvSpPr>
          <p:cNvPr id="4" name="TextovéPole 3">
            <a:extLst>
              <a:ext uri="{FF2B5EF4-FFF2-40B4-BE49-F238E27FC236}">
                <a16:creationId xmlns:a16="http://schemas.microsoft.com/office/drawing/2014/main" id="{BE08D9EC-9B54-4DCF-992E-742E028FC9F6}"/>
              </a:ext>
            </a:extLst>
          </p:cNvPr>
          <p:cNvSpPr txBox="1"/>
          <p:nvPr/>
        </p:nvSpPr>
        <p:spPr>
          <a:xfrm>
            <a:off x="1960893" y="4256656"/>
            <a:ext cx="6756145" cy="1938992"/>
          </a:xfrm>
          <a:prstGeom prst="rect">
            <a:avLst/>
          </a:prstGeom>
          <a:noFill/>
        </p:spPr>
        <p:txBody>
          <a:bodyPr wrap="none" rtlCol="0">
            <a:spAutoFit/>
          </a:bodyPr>
          <a:lstStyle/>
          <a:p>
            <a:pPr marL="285750" indent="-285750" algn="ctr">
              <a:buFontTx/>
              <a:buChar char="-"/>
            </a:pPr>
            <a:r>
              <a:rPr lang="en-GB" b="1" dirty="0">
                <a:solidFill>
                  <a:srgbClr val="FF0000"/>
                </a:solidFill>
                <a:latin typeface="Calibri" panose="020F0502020204030204" pitchFamily="34" charset="0"/>
                <a:cs typeface="Calibri" panose="020F0502020204030204" pitchFamily="34" charset="0"/>
              </a:rPr>
              <a:t>Constant for each drug</a:t>
            </a:r>
          </a:p>
          <a:p>
            <a:pPr marL="285750" indent="-285750" algn="ctr">
              <a:buFontTx/>
              <a:buChar char="-"/>
            </a:pPr>
            <a:endParaRPr lang="en-GB" b="1" dirty="0">
              <a:solidFill>
                <a:srgbClr val="FF0000"/>
              </a:solidFill>
              <a:latin typeface="Calibri" panose="020F0502020204030204" pitchFamily="34" charset="0"/>
              <a:cs typeface="Calibri" panose="020F0502020204030204" pitchFamily="34" charset="0"/>
            </a:endParaRPr>
          </a:p>
          <a:p>
            <a:pPr marL="285750" indent="-285750" algn="ctr">
              <a:buFontTx/>
              <a:buChar char="-"/>
            </a:pPr>
            <a:r>
              <a:rPr lang="en-GB" b="1" dirty="0">
                <a:solidFill>
                  <a:srgbClr val="FF0000"/>
                </a:solidFill>
                <a:latin typeface="Calibri" panose="020F0502020204030204" pitchFamily="34" charset="0"/>
                <a:cs typeface="Calibri" panose="020F0502020204030204" pitchFamily="34" charset="0"/>
              </a:rPr>
              <a:t>It is not changed owing to fact</a:t>
            </a:r>
            <a:r>
              <a:rPr lang="cs-CZ" b="1" dirty="0">
                <a:solidFill>
                  <a:srgbClr val="FF0000"/>
                </a:solidFill>
                <a:latin typeface="Calibri" panose="020F0502020204030204" pitchFamily="34" charset="0"/>
                <a:cs typeface="Calibri" panose="020F0502020204030204" pitchFamily="34" charset="0"/>
              </a:rPr>
              <a:t>o</a:t>
            </a:r>
            <a:r>
              <a:rPr lang="en-GB" b="1" dirty="0" err="1">
                <a:solidFill>
                  <a:srgbClr val="FF0000"/>
                </a:solidFill>
                <a:latin typeface="Calibri" panose="020F0502020204030204" pitchFamily="34" charset="0"/>
                <a:cs typeface="Calibri" panose="020F0502020204030204" pitchFamily="34" charset="0"/>
              </a:rPr>
              <a:t>rs</a:t>
            </a:r>
            <a:r>
              <a:rPr lang="en-GB" b="1" dirty="0">
                <a:solidFill>
                  <a:srgbClr val="FF0000"/>
                </a:solidFill>
                <a:latin typeface="Calibri" panose="020F0502020204030204" pitchFamily="34" charset="0"/>
                <a:cs typeface="Calibri" panose="020F0502020204030204" pitchFamily="34" charset="0"/>
              </a:rPr>
              <a:t> of environment</a:t>
            </a:r>
          </a:p>
          <a:p>
            <a:pPr marL="285750" indent="-285750" algn="ctr">
              <a:buFontTx/>
              <a:buChar char="-"/>
            </a:pPr>
            <a:endParaRPr lang="en-GB" b="1" dirty="0">
              <a:solidFill>
                <a:srgbClr val="FF0000"/>
              </a:solidFill>
              <a:latin typeface="Calibri" panose="020F0502020204030204" pitchFamily="34" charset="0"/>
              <a:cs typeface="Calibri" panose="020F0502020204030204" pitchFamily="34" charset="0"/>
            </a:endParaRPr>
          </a:p>
          <a:p>
            <a:pPr marL="285750" indent="-285750" algn="ctr">
              <a:buFontTx/>
              <a:buChar char="-"/>
            </a:pPr>
            <a:r>
              <a:rPr lang="en-GB" b="1" dirty="0">
                <a:solidFill>
                  <a:srgbClr val="FF0000"/>
                </a:solidFill>
                <a:latin typeface="Calibri" panose="020F0502020204030204" pitchFamily="34" charset="0"/>
                <a:cs typeface="Calibri" panose="020F0502020204030204" pitchFamily="34" charset="0"/>
              </a:rPr>
              <a:t>Indicated with symbol </a:t>
            </a:r>
            <a:r>
              <a:rPr lang="en-GB" b="1" dirty="0" err="1">
                <a:solidFill>
                  <a:srgbClr val="FF0000"/>
                </a:solidFill>
                <a:latin typeface="Calibri" panose="020F0502020204030204" pitchFamily="34" charset="0"/>
                <a:cs typeface="Calibri" panose="020F0502020204030204" pitchFamily="34" charset="0"/>
              </a:rPr>
              <a:t>pK</a:t>
            </a:r>
            <a:r>
              <a:rPr lang="en-GB" b="1" baseline="-25000" dirty="0">
                <a:solidFill>
                  <a:srgbClr val="FF0000"/>
                </a:solidFill>
                <a:latin typeface="Calibri" panose="020F0502020204030204" pitchFamily="34" charset="0"/>
                <a:cs typeface="Calibri" panose="020F0502020204030204" pitchFamily="34" charset="0"/>
              </a:rPr>
              <a:t> </a:t>
            </a:r>
            <a:endParaRPr lang="en-GB" b="1" dirty="0">
              <a:solidFill>
                <a:srgbClr val="FF0000"/>
              </a:solidFill>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7680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0AFB369-AA71-451C-9377-F17E6E8C9BA9}"/>
              </a:ext>
            </a:extLst>
          </p:cNvPr>
          <p:cNvSpPr txBox="1"/>
          <p:nvPr/>
        </p:nvSpPr>
        <p:spPr>
          <a:xfrm>
            <a:off x="1589049" y="260648"/>
            <a:ext cx="7543219" cy="461665"/>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Barbiturate hypnotic drug phenobarbital has </a:t>
            </a:r>
            <a:r>
              <a:rPr lang="en-GB" dirty="0" err="1">
                <a:latin typeface="Calibri" panose="020F0502020204030204" pitchFamily="34" charset="0"/>
                <a:cs typeface="Calibri" panose="020F0502020204030204" pitchFamily="34" charset="0"/>
              </a:rPr>
              <a:t>pK</a:t>
            </a:r>
            <a:r>
              <a:rPr lang="en-GB" dirty="0">
                <a:latin typeface="Calibri" panose="020F0502020204030204" pitchFamily="34" charset="0"/>
                <a:cs typeface="Calibri" panose="020F0502020204030204" pitchFamily="34" charset="0"/>
              </a:rPr>
              <a:t> value = 7,5</a:t>
            </a:r>
          </a:p>
        </p:txBody>
      </p:sp>
      <p:graphicFrame>
        <p:nvGraphicFramePr>
          <p:cNvPr id="3" name="Graf 2">
            <a:extLst>
              <a:ext uri="{FF2B5EF4-FFF2-40B4-BE49-F238E27FC236}">
                <a16:creationId xmlns:a16="http://schemas.microsoft.com/office/drawing/2014/main" id="{B3A7BC17-99E1-4592-94DA-E31BFF6D1F2D}"/>
              </a:ext>
            </a:extLst>
          </p:cNvPr>
          <p:cNvGraphicFramePr>
            <a:graphicFrameLocks/>
          </p:cNvGraphicFramePr>
          <p:nvPr>
            <p:extLst>
              <p:ext uri="{D42A27DB-BD31-4B8C-83A1-F6EECF244321}">
                <p14:modId xmlns:p14="http://schemas.microsoft.com/office/powerpoint/2010/main" val="2329806284"/>
              </p:ext>
            </p:extLst>
          </p:nvPr>
        </p:nvGraphicFramePr>
        <p:xfrm>
          <a:off x="3694243" y="1530718"/>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ovéPole 4">
            <a:extLst>
              <a:ext uri="{FF2B5EF4-FFF2-40B4-BE49-F238E27FC236}">
                <a16:creationId xmlns:a16="http://schemas.microsoft.com/office/drawing/2014/main" id="{978694E2-BA8F-472B-B146-CD24E334E741}"/>
              </a:ext>
            </a:extLst>
          </p:cNvPr>
          <p:cNvSpPr txBox="1"/>
          <p:nvPr/>
        </p:nvSpPr>
        <p:spPr>
          <a:xfrm>
            <a:off x="150755" y="4911783"/>
            <a:ext cx="12041245" cy="830997"/>
          </a:xfrm>
          <a:prstGeom prst="rect">
            <a:avLst/>
          </a:prstGeom>
          <a:noFill/>
        </p:spPr>
        <p:txBody>
          <a:bodyPr wrap="none" rtlCol="0">
            <a:spAutoFit/>
          </a:bodyPr>
          <a:lstStyle/>
          <a:p>
            <a:pPr algn="ctr"/>
            <a:r>
              <a:rPr lang="en-GB" dirty="0">
                <a:latin typeface="Calibri" panose="020F0502020204030204" pitchFamily="34" charset="0"/>
                <a:cs typeface="Calibri" panose="020F0502020204030204" pitchFamily="34" charset="0"/>
              </a:rPr>
              <a:t>Hypnotic drug phenobarbital has </a:t>
            </a:r>
            <a:r>
              <a:rPr lang="en-GB" dirty="0" err="1">
                <a:latin typeface="Calibri" panose="020F0502020204030204" pitchFamily="34" charset="0"/>
                <a:cs typeface="Calibri" panose="020F0502020204030204" pitchFamily="34" charset="0"/>
              </a:rPr>
              <a:t>pK</a:t>
            </a:r>
            <a:r>
              <a:rPr lang="en-GB" dirty="0">
                <a:latin typeface="Calibri" panose="020F0502020204030204" pitchFamily="34" charset="0"/>
                <a:cs typeface="Calibri" panose="020F0502020204030204" pitchFamily="34" charset="0"/>
              </a:rPr>
              <a:t> = 7,5 this means that at pH = 7,5 we find 50 % of the </a:t>
            </a:r>
          </a:p>
          <a:p>
            <a:pPr algn="ctr"/>
            <a:r>
              <a:rPr lang="en-GB" dirty="0">
                <a:latin typeface="Calibri" panose="020F0502020204030204" pitchFamily="34" charset="0"/>
                <a:cs typeface="Calibri" panose="020F0502020204030204" pitchFamily="34" charset="0"/>
              </a:rPr>
              <a:t>substance in the form of ions – ionised (I) and 50 % in the form of molecules – non-ionised (NI).</a:t>
            </a:r>
          </a:p>
        </p:txBody>
      </p:sp>
    </p:spTree>
    <p:custDataLst>
      <p:tags r:id="rId1"/>
    </p:custDataLst>
    <p:extLst>
      <p:ext uri="{BB962C8B-B14F-4D97-AF65-F5344CB8AC3E}">
        <p14:creationId xmlns:p14="http://schemas.microsoft.com/office/powerpoint/2010/main" val="276990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a:extLst>
              <a:ext uri="{FF2B5EF4-FFF2-40B4-BE49-F238E27FC236}">
                <a16:creationId xmlns:a16="http://schemas.microsoft.com/office/drawing/2014/main" id="{D6333694-F932-4DA1-8841-CA5B945D2B7D}"/>
              </a:ext>
            </a:extLst>
          </p:cNvPr>
          <p:cNvGraphicFramePr>
            <a:graphicFrameLocks/>
          </p:cNvGraphicFramePr>
          <p:nvPr>
            <p:extLst>
              <p:ext uri="{D42A27DB-BD31-4B8C-83A1-F6EECF244321}">
                <p14:modId xmlns:p14="http://schemas.microsoft.com/office/powerpoint/2010/main" val="846369311"/>
              </p:ext>
            </p:extLst>
          </p:nvPr>
        </p:nvGraphicFramePr>
        <p:xfrm>
          <a:off x="3810000" y="1784857"/>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ovéPole 2">
            <a:extLst>
              <a:ext uri="{FF2B5EF4-FFF2-40B4-BE49-F238E27FC236}">
                <a16:creationId xmlns:a16="http://schemas.microsoft.com/office/drawing/2014/main" id="{CFAEADB3-A6E3-499F-9CEE-A69EAD4C7055}"/>
              </a:ext>
            </a:extLst>
          </p:cNvPr>
          <p:cNvSpPr txBox="1"/>
          <p:nvPr/>
        </p:nvSpPr>
        <p:spPr>
          <a:xfrm>
            <a:off x="3741703" y="268043"/>
            <a:ext cx="4414991" cy="461665"/>
          </a:xfrm>
          <a:prstGeom prst="rect">
            <a:avLst/>
          </a:prstGeom>
          <a:noFill/>
        </p:spPr>
        <p:txBody>
          <a:bodyPr wrap="none" rtlCol="0">
            <a:spAutoFit/>
          </a:bodyPr>
          <a:lstStyle/>
          <a:p>
            <a:pPr algn="ctr"/>
            <a:r>
              <a:rPr lang="en-GB" dirty="0">
                <a:latin typeface="Calibri" panose="020F0502020204030204" pitchFamily="34" charset="0"/>
                <a:cs typeface="Calibri" panose="020F0502020204030204" pitchFamily="34" charset="0"/>
              </a:rPr>
              <a:t>Phenobarbital is a very weak acid.</a:t>
            </a:r>
          </a:p>
        </p:txBody>
      </p:sp>
      <p:sp>
        <p:nvSpPr>
          <p:cNvPr id="4" name="TextovéPole 3">
            <a:extLst>
              <a:ext uri="{FF2B5EF4-FFF2-40B4-BE49-F238E27FC236}">
                <a16:creationId xmlns:a16="http://schemas.microsoft.com/office/drawing/2014/main" id="{79323DCE-F9A4-4AB5-92B8-76F8DA95091A}"/>
              </a:ext>
            </a:extLst>
          </p:cNvPr>
          <p:cNvSpPr txBox="1"/>
          <p:nvPr/>
        </p:nvSpPr>
        <p:spPr>
          <a:xfrm>
            <a:off x="1358304" y="1072616"/>
            <a:ext cx="8914172" cy="461665"/>
          </a:xfrm>
          <a:prstGeom prst="rect">
            <a:avLst/>
          </a:prstGeom>
          <a:noFill/>
        </p:spPr>
        <p:txBody>
          <a:bodyPr wrap="none" rtlCol="0">
            <a:spAutoFit/>
          </a:bodyPr>
          <a:lstStyle/>
          <a:p>
            <a:pPr algn="ctr"/>
            <a:r>
              <a:rPr lang="en-GB" b="1" u="sng" dirty="0">
                <a:solidFill>
                  <a:srgbClr val="00B0F0"/>
                </a:solidFill>
                <a:latin typeface="Calibri" panose="020F0502020204030204" pitchFamily="34" charset="0"/>
                <a:cs typeface="Calibri" panose="020F0502020204030204" pitchFamily="34" charset="0"/>
              </a:rPr>
              <a:t>The effect of different pH in organism on phenobarbital dissociation.</a:t>
            </a:r>
          </a:p>
        </p:txBody>
      </p:sp>
      <p:sp>
        <p:nvSpPr>
          <p:cNvPr id="5" name="TextovéPole 4">
            <a:extLst>
              <a:ext uri="{FF2B5EF4-FFF2-40B4-BE49-F238E27FC236}">
                <a16:creationId xmlns:a16="http://schemas.microsoft.com/office/drawing/2014/main" id="{8D0F1AC0-CE19-416A-87B0-8531DE194FFC}"/>
              </a:ext>
            </a:extLst>
          </p:cNvPr>
          <p:cNvSpPr txBox="1"/>
          <p:nvPr/>
        </p:nvSpPr>
        <p:spPr>
          <a:xfrm>
            <a:off x="552128" y="2195349"/>
            <a:ext cx="2359620"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BLOOD (pH = 7,4)</a:t>
            </a:r>
          </a:p>
        </p:txBody>
      </p:sp>
      <p:sp>
        <p:nvSpPr>
          <p:cNvPr id="6" name="TextovéPole 5">
            <a:extLst>
              <a:ext uri="{FF2B5EF4-FFF2-40B4-BE49-F238E27FC236}">
                <a16:creationId xmlns:a16="http://schemas.microsoft.com/office/drawing/2014/main" id="{E8E99151-8545-4F6B-B011-D23132D08F19}"/>
              </a:ext>
            </a:extLst>
          </p:cNvPr>
          <p:cNvSpPr txBox="1"/>
          <p:nvPr/>
        </p:nvSpPr>
        <p:spPr>
          <a:xfrm>
            <a:off x="4845526" y="2971791"/>
            <a:ext cx="593432" cy="369332"/>
          </a:xfrm>
          <a:prstGeom prst="rect">
            <a:avLst/>
          </a:prstGeom>
          <a:noFill/>
        </p:spPr>
        <p:txBody>
          <a:bodyPr wrap="none" rtlCol="0">
            <a:spAutoFit/>
          </a:bodyPr>
          <a:lstStyle/>
          <a:p>
            <a:r>
              <a:rPr lang="cs-CZ" b="1" dirty="0">
                <a:solidFill>
                  <a:srgbClr val="FFFF00"/>
                </a:solidFill>
              </a:rPr>
              <a:t>48,7</a:t>
            </a:r>
          </a:p>
        </p:txBody>
      </p:sp>
      <p:sp>
        <p:nvSpPr>
          <p:cNvPr id="7" name="TextovéPole 6">
            <a:extLst>
              <a:ext uri="{FF2B5EF4-FFF2-40B4-BE49-F238E27FC236}">
                <a16:creationId xmlns:a16="http://schemas.microsoft.com/office/drawing/2014/main" id="{C12FF5D7-0901-496D-9D21-88310D02F926}"/>
              </a:ext>
            </a:extLst>
          </p:cNvPr>
          <p:cNvSpPr txBox="1"/>
          <p:nvPr/>
        </p:nvSpPr>
        <p:spPr>
          <a:xfrm>
            <a:off x="6086039" y="2971791"/>
            <a:ext cx="593432" cy="369332"/>
          </a:xfrm>
          <a:prstGeom prst="rect">
            <a:avLst/>
          </a:prstGeom>
          <a:noFill/>
        </p:spPr>
        <p:txBody>
          <a:bodyPr wrap="none" rtlCol="0">
            <a:spAutoFit/>
          </a:bodyPr>
          <a:lstStyle/>
          <a:p>
            <a:r>
              <a:rPr lang="cs-CZ" b="1" dirty="0">
                <a:solidFill>
                  <a:srgbClr val="FFFF00"/>
                </a:solidFill>
              </a:rPr>
              <a:t>51,3</a:t>
            </a:r>
          </a:p>
        </p:txBody>
      </p:sp>
    </p:spTree>
    <p:custDataLst>
      <p:tags r:id="rId1"/>
    </p:custDataLst>
    <p:extLst>
      <p:ext uri="{BB962C8B-B14F-4D97-AF65-F5344CB8AC3E}">
        <p14:creationId xmlns:p14="http://schemas.microsoft.com/office/powerpoint/2010/main" val="48907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7905971-BCD7-4F6D-9765-2FAC4FAFD831}"/>
              </a:ext>
            </a:extLst>
          </p:cNvPr>
          <p:cNvSpPr txBox="1"/>
          <p:nvPr/>
        </p:nvSpPr>
        <p:spPr>
          <a:xfrm>
            <a:off x="1414094" y="209422"/>
            <a:ext cx="9031191" cy="461665"/>
          </a:xfrm>
          <a:prstGeom prst="rect">
            <a:avLst/>
          </a:prstGeom>
          <a:noFill/>
        </p:spPr>
        <p:txBody>
          <a:bodyPr wrap="none" rtlCol="0">
            <a:spAutoFit/>
          </a:bodyPr>
          <a:lstStyle/>
          <a:p>
            <a:pPr algn="ctr"/>
            <a:r>
              <a:rPr lang="en-GB" b="1" u="sng" dirty="0">
                <a:solidFill>
                  <a:srgbClr val="00B0F0"/>
                </a:solidFill>
                <a:latin typeface="Calibri" panose="020F0502020204030204" pitchFamily="34" charset="0"/>
                <a:cs typeface="Calibri" panose="020F0502020204030204" pitchFamily="34" charset="0"/>
              </a:rPr>
              <a:t>The effect of different pH in organism on phenobarbital dissociation.</a:t>
            </a:r>
          </a:p>
        </p:txBody>
      </p:sp>
      <p:sp>
        <p:nvSpPr>
          <p:cNvPr id="3" name="TextovéPole 2">
            <a:extLst>
              <a:ext uri="{FF2B5EF4-FFF2-40B4-BE49-F238E27FC236}">
                <a16:creationId xmlns:a16="http://schemas.microsoft.com/office/drawing/2014/main" id="{FBAB6449-68E4-4616-9BF2-3FFA60BABE2B}"/>
              </a:ext>
            </a:extLst>
          </p:cNvPr>
          <p:cNvSpPr txBox="1"/>
          <p:nvPr/>
        </p:nvSpPr>
        <p:spPr>
          <a:xfrm>
            <a:off x="242290" y="1340768"/>
            <a:ext cx="4771243" cy="461665"/>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Eliminated to acid</a:t>
            </a:r>
            <a:r>
              <a:rPr lang="cs-CZ" dirty="0" err="1">
                <a:latin typeface="Calibri" panose="020F0502020204030204" pitchFamily="34" charset="0"/>
                <a:cs typeface="Calibri" panose="020F0502020204030204" pitchFamily="34" charset="0"/>
              </a:rPr>
              <a:t>ic</a:t>
            </a:r>
            <a:r>
              <a:rPr lang="en-GB" dirty="0">
                <a:latin typeface="Calibri" panose="020F0502020204030204" pitchFamily="34" charset="0"/>
                <a:cs typeface="Calibri" panose="020F0502020204030204" pitchFamily="34" charset="0"/>
              </a:rPr>
              <a:t> URINE (pH = 5,0)</a:t>
            </a:r>
          </a:p>
        </p:txBody>
      </p:sp>
      <p:graphicFrame>
        <p:nvGraphicFramePr>
          <p:cNvPr id="4" name="Graf 3">
            <a:extLst>
              <a:ext uri="{FF2B5EF4-FFF2-40B4-BE49-F238E27FC236}">
                <a16:creationId xmlns:a16="http://schemas.microsoft.com/office/drawing/2014/main" id="{3164CAE0-B3E9-4DAD-A1CE-1B98AC3B0F27}"/>
              </a:ext>
            </a:extLst>
          </p:cNvPr>
          <p:cNvGraphicFramePr>
            <a:graphicFrameLocks/>
          </p:cNvGraphicFramePr>
          <p:nvPr>
            <p:extLst>
              <p:ext uri="{D42A27DB-BD31-4B8C-83A1-F6EECF244321}">
                <p14:modId xmlns:p14="http://schemas.microsoft.com/office/powerpoint/2010/main" val="3585848862"/>
              </p:ext>
            </p:extLst>
          </p:nvPr>
        </p:nvGraphicFramePr>
        <p:xfrm>
          <a:off x="4295800" y="2179061"/>
          <a:ext cx="3600400" cy="273338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ovéPole 4">
            <a:extLst>
              <a:ext uri="{FF2B5EF4-FFF2-40B4-BE49-F238E27FC236}">
                <a16:creationId xmlns:a16="http://schemas.microsoft.com/office/drawing/2014/main" id="{9786D829-CE02-48F4-A95E-1774C03CF4F9}"/>
              </a:ext>
            </a:extLst>
          </p:cNvPr>
          <p:cNvSpPr txBox="1"/>
          <p:nvPr/>
        </p:nvSpPr>
        <p:spPr>
          <a:xfrm>
            <a:off x="1377839" y="5147900"/>
            <a:ext cx="8303876" cy="461665"/>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Acid</a:t>
            </a:r>
            <a:r>
              <a:rPr lang="cs-CZ" dirty="0" err="1">
                <a:latin typeface="Calibri" panose="020F0502020204030204" pitchFamily="34" charset="0"/>
                <a:cs typeface="Calibri" panose="020F0502020204030204" pitchFamily="34" charset="0"/>
              </a:rPr>
              <a:t>ic</a:t>
            </a:r>
            <a:r>
              <a:rPr lang="en-GB" dirty="0">
                <a:latin typeface="Calibri" panose="020F0502020204030204" pitchFamily="34" charset="0"/>
                <a:cs typeface="Calibri" panose="020F0502020204030204" pitchFamily="34" charset="0"/>
              </a:rPr>
              <a:t> substances are in acid so</a:t>
            </a:r>
            <a:r>
              <a:rPr lang="cs-CZ" dirty="0">
                <a:latin typeface="Calibri" panose="020F0502020204030204" pitchFamily="34" charset="0"/>
                <a:cs typeface="Calibri" panose="020F0502020204030204" pitchFamily="34" charset="0"/>
              </a:rPr>
              <a:t>l</a:t>
            </a:r>
            <a:r>
              <a:rPr lang="en-GB" dirty="0" err="1">
                <a:latin typeface="Calibri" panose="020F0502020204030204" pitchFamily="34" charset="0"/>
                <a:cs typeface="Calibri" panose="020F0502020204030204" pitchFamily="34" charset="0"/>
              </a:rPr>
              <a:t>ution</a:t>
            </a:r>
            <a:r>
              <a:rPr lang="en-GB" dirty="0">
                <a:latin typeface="Calibri" panose="020F0502020204030204" pitchFamily="34" charset="0"/>
                <a:cs typeface="Calibri" panose="020F0502020204030204" pitchFamily="34" charset="0"/>
              </a:rPr>
              <a:t> mainly in non-ionised form.</a:t>
            </a:r>
          </a:p>
        </p:txBody>
      </p:sp>
      <p:sp>
        <p:nvSpPr>
          <p:cNvPr id="6" name="TextovéPole 5">
            <a:extLst>
              <a:ext uri="{FF2B5EF4-FFF2-40B4-BE49-F238E27FC236}">
                <a16:creationId xmlns:a16="http://schemas.microsoft.com/office/drawing/2014/main" id="{5514D9FB-F595-4E4E-BC50-BA0EB0C7FBCB}"/>
              </a:ext>
            </a:extLst>
          </p:cNvPr>
          <p:cNvSpPr txBox="1"/>
          <p:nvPr/>
        </p:nvSpPr>
        <p:spPr>
          <a:xfrm>
            <a:off x="5547077" y="1839909"/>
            <a:ext cx="478016" cy="369332"/>
          </a:xfrm>
          <a:prstGeom prst="rect">
            <a:avLst/>
          </a:prstGeom>
          <a:noFill/>
        </p:spPr>
        <p:txBody>
          <a:bodyPr wrap="none" rtlCol="0">
            <a:spAutoFit/>
          </a:bodyPr>
          <a:lstStyle/>
          <a:p>
            <a:r>
              <a:rPr lang="cs-CZ" b="1" dirty="0">
                <a:solidFill>
                  <a:srgbClr val="FF0000"/>
                </a:solidFill>
              </a:rPr>
              <a:t>0,7</a:t>
            </a:r>
          </a:p>
        </p:txBody>
      </p:sp>
      <p:sp>
        <p:nvSpPr>
          <p:cNvPr id="7" name="TextovéPole 6">
            <a:extLst>
              <a:ext uri="{FF2B5EF4-FFF2-40B4-BE49-F238E27FC236}">
                <a16:creationId xmlns:a16="http://schemas.microsoft.com/office/drawing/2014/main" id="{E9EE280D-6339-4AF0-9546-CA18438A1D58}"/>
              </a:ext>
            </a:extLst>
          </p:cNvPr>
          <p:cNvSpPr txBox="1"/>
          <p:nvPr/>
        </p:nvSpPr>
        <p:spPr>
          <a:xfrm>
            <a:off x="5471267" y="3831888"/>
            <a:ext cx="595035" cy="369332"/>
          </a:xfrm>
          <a:prstGeom prst="rect">
            <a:avLst/>
          </a:prstGeom>
          <a:noFill/>
        </p:spPr>
        <p:txBody>
          <a:bodyPr wrap="none" rtlCol="0">
            <a:spAutoFit/>
          </a:bodyPr>
          <a:lstStyle/>
          <a:p>
            <a:r>
              <a:rPr lang="cs-CZ" b="1" dirty="0">
                <a:solidFill>
                  <a:srgbClr val="FFFF00"/>
                </a:solidFill>
              </a:rPr>
              <a:t>99,3</a:t>
            </a:r>
          </a:p>
        </p:txBody>
      </p:sp>
    </p:spTree>
    <p:custDataLst>
      <p:tags r:id="rId1"/>
    </p:custDataLst>
    <p:extLst>
      <p:ext uri="{BB962C8B-B14F-4D97-AF65-F5344CB8AC3E}">
        <p14:creationId xmlns:p14="http://schemas.microsoft.com/office/powerpoint/2010/main" val="184165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5D72082-E991-4B29-8018-645E406E392E}"/>
              </a:ext>
            </a:extLst>
          </p:cNvPr>
          <p:cNvSpPr txBox="1"/>
          <p:nvPr/>
        </p:nvSpPr>
        <p:spPr>
          <a:xfrm>
            <a:off x="1378076" y="112856"/>
            <a:ext cx="9207137" cy="461665"/>
          </a:xfrm>
          <a:prstGeom prst="rect">
            <a:avLst/>
          </a:prstGeom>
          <a:noFill/>
        </p:spPr>
        <p:txBody>
          <a:bodyPr wrap="none" rtlCol="0">
            <a:spAutoFit/>
          </a:bodyPr>
          <a:lstStyle/>
          <a:p>
            <a:pPr algn="ctr"/>
            <a:r>
              <a:rPr lang="en-GB" b="1" u="sng" dirty="0">
                <a:solidFill>
                  <a:srgbClr val="00B0F0"/>
                </a:solidFill>
                <a:latin typeface="Calibri" panose="020F0502020204030204" pitchFamily="34" charset="0"/>
                <a:cs typeface="Calibri" panose="020F0502020204030204" pitchFamily="34" charset="0"/>
              </a:rPr>
              <a:t>The effect of different pH in organism on phenobarbital dissociation.</a:t>
            </a:r>
          </a:p>
        </p:txBody>
      </p:sp>
      <p:sp>
        <p:nvSpPr>
          <p:cNvPr id="3" name="TextovéPole 2">
            <a:extLst>
              <a:ext uri="{FF2B5EF4-FFF2-40B4-BE49-F238E27FC236}">
                <a16:creationId xmlns:a16="http://schemas.microsoft.com/office/drawing/2014/main" id="{3F171962-4A57-4457-AE7C-DF63334BD570}"/>
              </a:ext>
            </a:extLst>
          </p:cNvPr>
          <p:cNvSpPr txBox="1"/>
          <p:nvPr/>
        </p:nvSpPr>
        <p:spPr>
          <a:xfrm>
            <a:off x="402488" y="950945"/>
            <a:ext cx="11158311" cy="461665"/>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When eliminated to </a:t>
            </a:r>
            <a:r>
              <a:rPr lang="en-GB" dirty="0" err="1">
                <a:latin typeface="Calibri" panose="020F0502020204030204" pitchFamily="34" charset="0"/>
                <a:cs typeface="Calibri" panose="020F0502020204030204" pitchFamily="34" charset="0"/>
              </a:rPr>
              <a:t>alcali</a:t>
            </a:r>
            <a:r>
              <a:rPr lang="cs-CZ" dirty="0">
                <a:latin typeface="Calibri" panose="020F0502020204030204" pitchFamily="34" charset="0"/>
                <a:cs typeface="Calibri" panose="020F0502020204030204" pitchFamily="34" charset="0"/>
              </a:rPr>
              <a:t>ne</a:t>
            </a:r>
            <a:r>
              <a:rPr lang="en-GB" dirty="0">
                <a:latin typeface="Calibri" panose="020F0502020204030204" pitchFamily="34" charset="0"/>
                <a:cs typeface="Calibri" panose="020F0502020204030204" pitchFamily="34" charset="0"/>
              </a:rPr>
              <a:t> URINE – shift of urine pH by </a:t>
            </a:r>
            <a:r>
              <a:rPr lang="en-GB" dirty="0" err="1">
                <a:latin typeface="Calibri" panose="020F0502020204030204" pitchFamily="34" charset="0"/>
                <a:cs typeface="Calibri" panose="020F0502020204030204" pitchFamily="34" charset="0"/>
              </a:rPr>
              <a:t>alcalising</a:t>
            </a:r>
            <a:r>
              <a:rPr lang="en-GB" dirty="0">
                <a:latin typeface="Calibri" panose="020F0502020204030204" pitchFamily="34" charset="0"/>
                <a:cs typeface="Calibri" panose="020F0502020204030204" pitchFamily="34" charset="0"/>
              </a:rPr>
              <a:t> substances (pH = 8,5)</a:t>
            </a:r>
          </a:p>
        </p:txBody>
      </p:sp>
      <p:graphicFrame>
        <p:nvGraphicFramePr>
          <p:cNvPr id="4" name="Graf 3">
            <a:extLst>
              <a:ext uri="{FF2B5EF4-FFF2-40B4-BE49-F238E27FC236}">
                <a16:creationId xmlns:a16="http://schemas.microsoft.com/office/drawing/2014/main" id="{748A818E-CBFF-4F69-9C48-C013070D6339}"/>
              </a:ext>
            </a:extLst>
          </p:cNvPr>
          <p:cNvGraphicFramePr>
            <a:graphicFrameLocks/>
          </p:cNvGraphicFramePr>
          <p:nvPr>
            <p:extLst>
              <p:ext uri="{D42A27DB-BD31-4B8C-83A1-F6EECF244321}">
                <p14:modId xmlns:p14="http://schemas.microsoft.com/office/powerpoint/2010/main" val="2920766319"/>
              </p:ext>
            </p:extLst>
          </p:nvPr>
        </p:nvGraphicFramePr>
        <p:xfrm>
          <a:off x="3855439" y="1905733"/>
          <a:ext cx="3695392" cy="274904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ovéPole 4">
            <a:extLst>
              <a:ext uri="{FF2B5EF4-FFF2-40B4-BE49-F238E27FC236}">
                <a16:creationId xmlns:a16="http://schemas.microsoft.com/office/drawing/2014/main" id="{F89396B1-2896-4112-964A-C3BE05519AF2}"/>
              </a:ext>
            </a:extLst>
          </p:cNvPr>
          <p:cNvSpPr txBox="1"/>
          <p:nvPr/>
        </p:nvSpPr>
        <p:spPr>
          <a:xfrm>
            <a:off x="1708199" y="4790550"/>
            <a:ext cx="8170378" cy="461665"/>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Acid</a:t>
            </a:r>
            <a:r>
              <a:rPr lang="cs-CZ" dirty="0" err="1">
                <a:latin typeface="Calibri" panose="020F0502020204030204" pitchFamily="34" charset="0"/>
                <a:cs typeface="Calibri" panose="020F0502020204030204" pitchFamily="34" charset="0"/>
              </a:rPr>
              <a:t>ic</a:t>
            </a:r>
            <a:r>
              <a:rPr lang="en-GB" dirty="0">
                <a:latin typeface="Calibri" panose="020F0502020204030204" pitchFamily="34" charset="0"/>
                <a:cs typeface="Calibri" panose="020F0502020204030204" pitchFamily="34" charset="0"/>
              </a:rPr>
              <a:t> substances are in alkaline solution mainly in ionised form.</a:t>
            </a:r>
          </a:p>
        </p:txBody>
      </p:sp>
      <p:sp>
        <p:nvSpPr>
          <p:cNvPr id="6" name="TextovéPole 5">
            <a:extLst>
              <a:ext uri="{FF2B5EF4-FFF2-40B4-BE49-F238E27FC236}">
                <a16:creationId xmlns:a16="http://schemas.microsoft.com/office/drawing/2014/main" id="{A3BA8795-4B61-4FD2-BD55-7735FBB1B340}"/>
              </a:ext>
            </a:extLst>
          </p:cNvPr>
          <p:cNvSpPr txBox="1"/>
          <p:nvPr/>
        </p:nvSpPr>
        <p:spPr>
          <a:xfrm>
            <a:off x="313136" y="5491556"/>
            <a:ext cx="11337014" cy="830997"/>
          </a:xfrm>
          <a:prstGeom prst="rect">
            <a:avLst/>
          </a:prstGeom>
          <a:noFill/>
        </p:spPr>
        <p:txBody>
          <a:bodyPr wrap="none" rtlCol="0">
            <a:spAutoFit/>
          </a:bodyPr>
          <a:lstStyle/>
          <a:p>
            <a:pPr algn="ctr"/>
            <a:r>
              <a:rPr lang="en-GB" b="1" dirty="0">
                <a:latin typeface="Calibri" panose="020F0502020204030204" pitchFamily="34" charset="0"/>
                <a:cs typeface="Calibri" panose="020F0502020204030204" pitchFamily="34" charset="0"/>
              </a:rPr>
              <a:t>Ionised part of the drug does not cross biological membranes by diffusion, b</a:t>
            </a:r>
            <a:r>
              <a:rPr lang="cs-CZ" b="1" dirty="0">
                <a:latin typeface="Calibri" panose="020F0502020204030204" pitchFamily="34" charset="0"/>
                <a:cs typeface="Calibri" panose="020F0502020204030204" pitchFamily="34" charset="0"/>
              </a:rPr>
              <a:t>e</a:t>
            </a:r>
            <a:r>
              <a:rPr lang="en-GB" b="1" dirty="0">
                <a:latin typeface="Calibri" panose="020F0502020204030204" pitchFamily="34" charset="0"/>
                <a:cs typeface="Calibri" panose="020F0502020204030204" pitchFamily="34" charset="0"/>
              </a:rPr>
              <a:t>cause it is </a:t>
            </a:r>
          </a:p>
          <a:p>
            <a:pPr algn="ctr"/>
            <a:r>
              <a:rPr lang="en-GB" b="1" dirty="0">
                <a:latin typeface="Calibri" panose="020F0502020204030204" pitchFamily="34" charset="0"/>
                <a:cs typeface="Calibri" panose="020F0502020204030204" pitchFamily="34" charset="0"/>
              </a:rPr>
              <a:t>not soluble in lipids.</a:t>
            </a:r>
          </a:p>
        </p:txBody>
      </p:sp>
    </p:spTree>
    <p:custDataLst>
      <p:tags r:id="rId1"/>
    </p:custDataLst>
    <p:extLst>
      <p:ext uri="{BB962C8B-B14F-4D97-AF65-F5344CB8AC3E}">
        <p14:creationId xmlns:p14="http://schemas.microsoft.com/office/powerpoint/2010/main" val="52818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a:extLst>
              <a:ext uri="{FF2B5EF4-FFF2-40B4-BE49-F238E27FC236}">
                <a16:creationId xmlns:a16="http://schemas.microsoft.com/office/drawing/2014/main" id="{53B842C3-9276-4A3F-9FFA-4D78825A6128}"/>
              </a:ext>
            </a:extLst>
          </p:cNvPr>
          <p:cNvGraphicFramePr>
            <a:graphicFrameLocks/>
          </p:cNvGraphicFramePr>
          <p:nvPr>
            <p:extLst>
              <p:ext uri="{D42A27DB-BD31-4B8C-83A1-F6EECF244321}">
                <p14:modId xmlns:p14="http://schemas.microsoft.com/office/powerpoint/2010/main" val="2481676267"/>
              </p:ext>
            </p:extLst>
          </p:nvPr>
        </p:nvGraphicFramePr>
        <p:xfrm>
          <a:off x="4409728" y="209422"/>
          <a:ext cx="3312368"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Graf 2">
            <a:extLst>
              <a:ext uri="{FF2B5EF4-FFF2-40B4-BE49-F238E27FC236}">
                <a16:creationId xmlns:a16="http://schemas.microsoft.com/office/drawing/2014/main" id="{5A712A16-C546-43D1-9F20-D1A5D13BFE85}"/>
              </a:ext>
            </a:extLst>
          </p:cNvPr>
          <p:cNvGraphicFramePr>
            <a:graphicFrameLocks/>
          </p:cNvGraphicFramePr>
          <p:nvPr>
            <p:extLst>
              <p:ext uri="{D42A27DB-BD31-4B8C-83A1-F6EECF244321}">
                <p14:modId xmlns:p14="http://schemas.microsoft.com/office/powerpoint/2010/main" val="532584353"/>
              </p:ext>
            </p:extLst>
          </p:nvPr>
        </p:nvGraphicFramePr>
        <p:xfrm>
          <a:off x="4490864" y="2225646"/>
          <a:ext cx="3150096" cy="20916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Graf 3">
            <a:extLst>
              <a:ext uri="{FF2B5EF4-FFF2-40B4-BE49-F238E27FC236}">
                <a16:creationId xmlns:a16="http://schemas.microsoft.com/office/drawing/2014/main" id="{181CCAED-4598-4DC1-81EC-0E7064A656F6}"/>
              </a:ext>
            </a:extLst>
          </p:cNvPr>
          <p:cNvGraphicFramePr>
            <a:graphicFrameLocks/>
          </p:cNvGraphicFramePr>
          <p:nvPr>
            <p:extLst>
              <p:ext uri="{D42A27DB-BD31-4B8C-83A1-F6EECF244321}">
                <p14:modId xmlns:p14="http://schemas.microsoft.com/office/powerpoint/2010/main" val="3665885932"/>
              </p:ext>
            </p:extLst>
          </p:nvPr>
        </p:nvGraphicFramePr>
        <p:xfrm>
          <a:off x="119068" y="4664496"/>
          <a:ext cx="3096344" cy="2163688"/>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ovéPole 4">
            <a:extLst>
              <a:ext uri="{FF2B5EF4-FFF2-40B4-BE49-F238E27FC236}">
                <a16:creationId xmlns:a16="http://schemas.microsoft.com/office/drawing/2014/main" id="{122D3BB9-29D9-4B14-B8BD-26C9EE574C48}"/>
              </a:ext>
            </a:extLst>
          </p:cNvPr>
          <p:cNvSpPr txBox="1"/>
          <p:nvPr/>
        </p:nvSpPr>
        <p:spPr>
          <a:xfrm>
            <a:off x="3695453" y="260648"/>
            <a:ext cx="995785"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7,5</a:t>
            </a:r>
          </a:p>
        </p:txBody>
      </p:sp>
      <p:sp>
        <p:nvSpPr>
          <p:cNvPr id="6" name="TextovéPole 5">
            <a:extLst>
              <a:ext uri="{FF2B5EF4-FFF2-40B4-BE49-F238E27FC236}">
                <a16:creationId xmlns:a16="http://schemas.microsoft.com/office/drawing/2014/main" id="{37ECFAF9-7B45-4B1D-A2AF-91C42FC087CE}"/>
              </a:ext>
            </a:extLst>
          </p:cNvPr>
          <p:cNvSpPr txBox="1"/>
          <p:nvPr/>
        </p:nvSpPr>
        <p:spPr>
          <a:xfrm>
            <a:off x="1667240" y="2225646"/>
            <a:ext cx="2930610"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7,4 (</a:t>
            </a:r>
            <a:r>
              <a:rPr lang="cs-CZ" dirty="0" err="1">
                <a:latin typeface="Calibri" panose="020F0502020204030204" pitchFamily="34" charset="0"/>
                <a:cs typeface="Calibri" panose="020F0502020204030204" pitchFamily="34" charset="0"/>
              </a:rPr>
              <a:t>blood</a:t>
            </a:r>
            <a:r>
              <a:rPr lang="cs-CZ" dirty="0">
                <a:latin typeface="Calibri" panose="020F0502020204030204" pitchFamily="34" charset="0"/>
                <a:cs typeface="Calibri" panose="020F0502020204030204" pitchFamily="34" charset="0"/>
              </a:rPr>
              <a:t> plasma)</a:t>
            </a:r>
          </a:p>
        </p:txBody>
      </p:sp>
      <p:sp>
        <p:nvSpPr>
          <p:cNvPr id="7" name="TextovéPole 6">
            <a:extLst>
              <a:ext uri="{FF2B5EF4-FFF2-40B4-BE49-F238E27FC236}">
                <a16:creationId xmlns:a16="http://schemas.microsoft.com/office/drawing/2014/main" id="{1B5F2B76-BE80-438C-802C-DA22F856494E}"/>
              </a:ext>
            </a:extLst>
          </p:cNvPr>
          <p:cNvSpPr txBox="1"/>
          <p:nvPr/>
        </p:nvSpPr>
        <p:spPr>
          <a:xfrm>
            <a:off x="246550" y="4067780"/>
            <a:ext cx="2685351" cy="461665"/>
          </a:xfrm>
          <a:prstGeom prst="rect">
            <a:avLst/>
          </a:prstGeom>
          <a:noFill/>
        </p:spPr>
        <p:txBody>
          <a:bodyPr wrap="none" rtlCol="0">
            <a:spAutoFit/>
          </a:bodyPr>
          <a:lstStyle/>
          <a:p>
            <a:r>
              <a:rPr lang="cs-CZ" dirty="0">
                <a:latin typeface="Calibri" panose="020F0502020204030204" pitchFamily="34" charset="0"/>
                <a:cs typeface="Calibri" panose="020F0502020204030204" pitchFamily="34" charset="0"/>
              </a:rPr>
              <a:t>pH 5,0 (</a:t>
            </a:r>
            <a:r>
              <a:rPr lang="cs-CZ" dirty="0" err="1">
                <a:latin typeface="Calibri" panose="020F0502020204030204" pitchFamily="34" charset="0"/>
                <a:cs typeface="Calibri" panose="020F0502020204030204" pitchFamily="34" charset="0"/>
              </a:rPr>
              <a:t>acidic</a:t>
            </a:r>
            <a:r>
              <a:rPr lang="cs-CZ" dirty="0">
                <a:latin typeface="Calibri" panose="020F0502020204030204" pitchFamily="34" charset="0"/>
                <a:cs typeface="Calibri" panose="020F0502020204030204" pitchFamily="34" charset="0"/>
              </a:rPr>
              <a:t> urine)</a:t>
            </a:r>
          </a:p>
        </p:txBody>
      </p:sp>
      <p:sp>
        <p:nvSpPr>
          <p:cNvPr id="8" name="TextovéPole 7">
            <a:extLst>
              <a:ext uri="{FF2B5EF4-FFF2-40B4-BE49-F238E27FC236}">
                <a16:creationId xmlns:a16="http://schemas.microsoft.com/office/drawing/2014/main" id="{53281B32-DCC7-4B92-879F-AB98955A8D5C}"/>
              </a:ext>
            </a:extLst>
          </p:cNvPr>
          <p:cNvSpPr txBox="1"/>
          <p:nvPr/>
        </p:nvSpPr>
        <p:spPr>
          <a:xfrm>
            <a:off x="7340548" y="3673097"/>
            <a:ext cx="4760855" cy="461665"/>
          </a:xfrm>
          <a:prstGeom prst="rect">
            <a:avLst/>
          </a:prstGeom>
          <a:noFill/>
        </p:spPr>
        <p:txBody>
          <a:bodyPr wrap="none" rtlCol="0">
            <a:spAutoFit/>
          </a:bodyPr>
          <a:lstStyle/>
          <a:p>
            <a:pPr algn="ctr"/>
            <a:r>
              <a:rPr lang="en-GB" dirty="0">
                <a:solidFill>
                  <a:srgbClr val="0070C0"/>
                </a:solidFill>
                <a:latin typeface="Calibri" panose="020F0502020204030204" pitchFamily="34" charset="0"/>
                <a:cs typeface="Calibri" panose="020F0502020204030204" pitchFamily="34" charset="0"/>
              </a:rPr>
              <a:t>Phenobarbital is eliminated via urine</a:t>
            </a:r>
          </a:p>
        </p:txBody>
      </p:sp>
      <p:sp>
        <p:nvSpPr>
          <p:cNvPr id="9" name="TextovéPole 8">
            <a:extLst>
              <a:ext uri="{FF2B5EF4-FFF2-40B4-BE49-F238E27FC236}">
                <a16:creationId xmlns:a16="http://schemas.microsoft.com/office/drawing/2014/main" id="{95D9784B-5F3B-4013-AEB2-1B45E50D21E5}"/>
              </a:ext>
            </a:extLst>
          </p:cNvPr>
          <p:cNvSpPr txBox="1"/>
          <p:nvPr/>
        </p:nvSpPr>
        <p:spPr>
          <a:xfrm>
            <a:off x="8203572" y="4202831"/>
            <a:ext cx="3034806" cy="461665"/>
          </a:xfrm>
          <a:prstGeom prst="rect">
            <a:avLst/>
          </a:prstGeom>
          <a:noFill/>
        </p:spPr>
        <p:txBody>
          <a:bodyPr wrap="none" rtlCol="0">
            <a:spAutoFit/>
          </a:bodyPr>
          <a:lstStyle/>
          <a:p>
            <a:pPr algn="ctr"/>
            <a:r>
              <a:rPr lang="en-GB" dirty="0">
                <a:solidFill>
                  <a:srgbClr val="0070C0"/>
                </a:solidFill>
                <a:latin typeface="Calibri" panose="020F0502020204030204" pitchFamily="34" charset="0"/>
                <a:cs typeface="Calibri" panose="020F0502020204030204" pitchFamily="34" charset="0"/>
              </a:rPr>
              <a:t>Usual pH of urine = 5,0</a:t>
            </a:r>
          </a:p>
        </p:txBody>
      </p:sp>
      <p:sp>
        <p:nvSpPr>
          <p:cNvPr id="10" name="TextovéPole 9">
            <a:extLst>
              <a:ext uri="{FF2B5EF4-FFF2-40B4-BE49-F238E27FC236}">
                <a16:creationId xmlns:a16="http://schemas.microsoft.com/office/drawing/2014/main" id="{77AB4CE8-2E58-4065-AA7F-3FC85C48C656}"/>
              </a:ext>
            </a:extLst>
          </p:cNvPr>
          <p:cNvSpPr txBox="1"/>
          <p:nvPr/>
        </p:nvSpPr>
        <p:spPr>
          <a:xfrm>
            <a:off x="4409728" y="5525316"/>
            <a:ext cx="6868774" cy="830997"/>
          </a:xfrm>
          <a:prstGeom prst="rect">
            <a:avLst/>
          </a:prstGeom>
          <a:noFill/>
        </p:spPr>
        <p:txBody>
          <a:bodyPr wrap="square" rtlCol="0">
            <a:spAutoFit/>
          </a:bodyPr>
          <a:lstStyle/>
          <a:p>
            <a:pPr algn="ctr"/>
            <a:r>
              <a:rPr lang="en-GB" dirty="0">
                <a:solidFill>
                  <a:srgbClr val="0070C0"/>
                </a:solidFill>
                <a:latin typeface="Calibri" panose="020F0502020204030204" pitchFamily="34" charset="0"/>
                <a:cs typeface="Calibri" panose="020F0502020204030204" pitchFamily="34" charset="0"/>
              </a:rPr>
              <a:t>Phenobarbital is immediately converted to almost non-ionised form in urine (99,3 % non-ionised)</a:t>
            </a:r>
          </a:p>
        </p:txBody>
      </p:sp>
      <p:sp>
        <p:nvSpPr>
          <p:cNvPr id="11" name="Šipka dolů 2">
            <a:extLst>
              <a:ext uri="{FF2B5EF4-FFF2-40B4-BE49-F238E27FC236}">
                <a16:creationId xmlns:a16="http://schemas.microsoft.com/office/drawing/2014/main" id="{33DD37B7-10E8-4918-BA3B-5D6DA176CBA6}"/>
              </a:ext>
            </a:extLst>
          </p:cNvPr>
          <p:cNvSpPr/>
          <p:nvPr/>
        </p:nvSpPr>
        <p:spPr>
          <a:xfrm>
            <a:off x="9643014" y="4868601"/>
            <a:ext cx="398171" cy="6641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12" name="Šipka doleva 3">
            <a:extLst>
              <a:ext uri="{FF2B5EF4-FFF2-40B4-BE49-F238E27FC236}">
                <a16:creationId xmlns:a16="http://schemas.microsoft.com/office/drawing/2014/main" id="{B3873B4F-71B4-49C2-BDA4-71BFCE78332E}"/>
              </a:ext>
            </a:extLst>
          </p:cNvPr>
          <p:cNvSpPr/>
          <p:nvPr/>
        </p:nvSpPr>
        <p:spPr>
          <a:xfrm>
            <a:off x="3215412" y="5921091"/>
            <a:ext cx="1397891" cy="484632"/>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Tree>
    <p:custDataLst>
      <p:tags r:id="rId1"/>
    </p:custDataLst>
    <p:extLst>
      <p:ext uri="{BB962C8B-B14F-4D97-AF65-F5344CB8AC3E}">
        <p14:creationId xmlns:p14="http://schemas.microsoft.com/office/powerpoint/2010/main" val="349055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4B7F37C-1C5E-44E9-896F-1858F01382F9}"/>
              </a:ext>
            </a:extLst>
          </p:cNvPr>
          <p:cNvSpPr txBox="1"/>
          <p:nvPr/>
        </p:nvSpPr>
        <p:spPr>
          <a:xfrm>
            <a:off x="319835" y="795988"/>
            <a:ext cx="11552330" cy="1569660"/>
          </a:xfrm>
          <a:prstGeom prst="rect">
            <a:avLst/>
          </a:prstGeom>
          <a:noFill/>
        </p:spPr>
        <p:txBody>
          <a:bodyPr wrap="none" rtlCol="0">
            <a:spAutoFit/>
          </a:bodyPr>
          <a:lstStyle/>
          <a:p>
            <a:pPr algn="ctr"/>
            <a:r>
              <a:rPr lang="en-GB" dirty="0">
                <a:latin typeface="Calibri" panose="020F0502020204030204" pitchFamily="34" charset="0"/>
                <a:cs typeface="Calibri" panose="020F0502020204030204" pitchFamily="34" charset="0"/>
              </a:rPr>
              <a:t>Normally phenobarbital crosses biological membranes of kidneys back to t</a:t>
            </a:r>
            <a:r>
              <a:rPr lang="cs-CZ" dirty="0">
                <a:latin typeface="Calibri" panose="020F0502020204030204" pitchFamily="34" charset="0"/>
                <a:cs typeface="Calibri" panose="020F0502020204030204" pitchFamily="34" charset="0"/>
              </a:rPr>
              <a:t>h</a:t>
            </a:r>
            <a:r>
              <a:rPr lang="en-GB" dirty="0">
                <a:latin typeface="Calibri" panose="020F0502020204030204" pitchFamily="34" charset="0"/>
                <a:cs typeface="Calibri" panose="020F0502020204030204" pitchFamily="34" charset="0"/>
              </a:rPr>
              <a:t>e blood stream </a:t>
            </a:r>
          </a:p>
          <a:p>
            <a:pPr algn="ctr"/>
            <a:r>
              <a:rPr lang="en-GB" dirty="0">
                <a:latin typeface="Calibri" panose="020F0502020204030204" pitchFamily="34" charset="0"/>
                <a:cs typeface="Calibri" panose="020F0502020204030204" pitchFamily="34" charset="0"/>
              </a:rPr>
              <a:t>and to the brain</a:t>
            </a:r>
          </a:p>
          <a:p>
            <a:pPr algn="ctr"/>
            <a:endParaRPr lang="en-GB" dirty="0">
              <a:latin typeface="Calibri" panose="020F0502020204030204" pitchFamily="34" charset="0"/>
              <a:cs typeface="Calibri" panose="020F0502020204030204" pitchFamily="34" charset="0"/>
            </a:endParaRPr>
          </a:p>
          <a:p>
            <a:pPr algn="ctr"/>
            <a:r>
              <a:rPr lang="en-GB" dirty="0">
                <a:latin typeface="Calibri" panose="020F0502020204030204" pitchFamily="34" charset="0"/>
                <a:cs typeface="Calibri" panose="020F0502020204030204" pitchFamily="34" charset="0"/>
              </a:rPr>
              <a:t>- </a:t>
            </a:r>
            <a:r>
              <a:rPr lang="cs-CZ" dirty="0">
                <a:latin typeface="Calibri" panose="020F0502020204030204" pitchFamily="34" charset="0"/>
                <a:cs typeface="Calibri" panose="020F0502020204030204" pitchFamily="34" charset="0"/>
              </a:rPr>
              <a:t>i</a:t>
            </a:r>
            <a:r>
              <a:rPr lang="en-GB" dirty="0" err="1">
                <a:latin typeface="Calibri" panose="020F0502020204030204" pitchFamily="34" charset="0"/>
                <a:cs typeface="Calibri" panose="020F0502020204030204" pitchFamily="34" charset="0"/>
              </a:rPr>
              <a:t>ts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seda</a:t>
            </a:r>
            <a:r>
              <a:rPr lang="cs-CZ" dirty="0">
                <a:latin typeface="Calibri" panose="020F0502020204030204" pitchFamily="34" charset="0"/>
                <a:cs typeface="Calibri" panose="020F0502020204030204" pitchFamily="34" charset="0"/>
              </a:rPr>
              <a:t>t</a:t>
            </a:r>
            <a:r>
              <a:rPr lang="en-GB" dirty="0" err="1">
                <a:latin typeface="Calibri" panose="020F0502020204030204" pitchFamily="34" charset="0"/>
                <a:cs typeface="Calibri" panose="020F0502020204030204" pitchFamily="34" charset="0"/>
              </a:rPr>
              <a:t>ive</a:t>
            </a:r>
            <a:r>
              <a:rPr lang="en-GB" dirty="0">
                <a:latin typeface="Calibri" panose="020F0502020204030204" pitchFamily="34" charset="0"/>
                <a:cs typeface="Calibri" panose="020F0502020204030204" pitchFamily="34" charset="0"/>
              </a:rPr>
              <a:t> effects continues.  </a:t>
            </a:r>
          </a:p>
        </p:txBody>
      </p:sp>
      <p:sp>
        <p:nvSpPr>
          <p:cNvPr id="3" name="TextovéPole 2">
            <a:extLst>
              <a:ext uri="{FF2B5EF4-FFF2-40B4-BE49-F238E27FC236}">
                <a16:creationId xmlns:a16="http://schemas.microsoft.com/office/drawing/2014/main" id="{85000B74-3AB0-4081-9622-CD4A2FCDFC64}"/>
              </a:ext>
            </a:extLst>
          </p:cNvPr>
          <p:cNvSpPr txBox="1"/>
          <p:nvPr/>
        </p:nvSpPr>
        <p:spPr>
          <a:xfrm>
            <a:off x="393637" y="3013501"/>
            <a:ext cx="11404725" cy="830997"/>
          </a:xfrm>
          <a:prstGeom prst="rect">
            <a:avLst/>
          </a:prstGeom>
          <a:noFill/>
        </p:spPr>
        <p:txBody>
          <a:bodyPr wrap="none" rtlCol="0">
            <a:spAutoFit/>
          </a:bodyPr>
          <a:lstStyle/>
          <a:p>
            <a:pPr algn="ctr"/>
            <a:r>
              <a:rPr lang="en-GB" b="1" dirty="0" err="1">
                <a:solidFill>
                  <a:srgbClr val="FF0000"/>
                </a:solidFill>
                <a:latin typeface="Calibri" panose="020F0502020204030204" pitchFamily="34" charset="0"/>
                <a:cs typeface="Calibri" panose="020F0502020204030204" pitchFamily="34" charset="0"/>
              </a:rPr>
              <a:t>Th</a:t>
            </a:r>
            <a:r>
              <a:rPr lang="cs-CZ" b="1" dirty="0">
                <a:solidFill>
                  <a:srgbClr val="FF0000"/>
                </a:solidFill>
                <a:latin typeface="Calibri" panose="020F0502020204030204" pitchFamily="34" charset="0"/>
                <a:cs typeface="Calibri" panose="020F0502020204030204" pitchFamily="34" charset="0"/>
              </a:rPr>
              <a:t>e</a:t>
            </a:r>
            <a:r>
              <a:rPr lang="en-GB" b="1" dirty="0" err="1">
                <a:solidFill>
                  <a:srgbClr val="FF0000"/>
                </a:solidFill>
                <a:latin typeface="Calibri" panose="020F0502020204030204" pitchFamily="34" charset="0"/>
                <a:cs typeface="Calibri" panose="020F0502020204030204" pitchFamily="34" charset="0"/>
              </a:rPr>
              <a:t>rapy</a:t>
            </a:r>
            <a:r>
              <a:rPr lang="en-GB" b="1" dirty="0">
                <a:solidFill>
                  <a:srgbClr val="FF0000"/>
                </a:solidFill>
                <a:latin typeface="Calibri" panose="020F0502020204030204" pitchFamily="34" charset="0"/>
                <a:cs typeface="Calibri" panose="020F0502020204030204" pitchFamily="34" charset="0"/>
              </a:rPr>
              <a:t>: acidic substances arte in alkaline environment </a:t>
            </a:r>
          </a:p>
          <a:p>
            <a:pPr algn="ctr"/>
            <a:r>
              <a:rPr lang="en-GB" b="1" dirty="0">
                <a:solidFill>
                  <a:srgbClr val="FF0000"/>
                </a:solidFill>
                <a:latin typeface="Calibri" panose="020F0502020204030204" pitchFamily="34" charset="0"/>
                <a:cs typeface="Calibri" panose="020F0502020204030204" pitchFamily="34" charset="0"/>
              </a:rPr>
              <a:t>present mainly  in ionised form – they cross the membranes only to very limited extent. </a:t>
            </a:r>
          </a:p>
        </p:txBody>
      </p:sp>
    </p:spTree>
    <p:custDataLst>
      <p:tags r:id="rId1"/>
    </p:custDataLst>
    <p:extLst>
      <p:ext uri="{BB962C8B-B14F-4D97-AF65-F5344CB8AC3E}">
        <p14:creationId xmlns:p14="http://schemas.microsoft.com/office/powerpoint/2010/main" val="193771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1._Introduction_2020 - kopie[20200522122353551].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potx" id="{08180881-48BA-48A3-9006-21D60CCE1B3E}" vid="{50DF6372-80B9-43E5-89D5-C860B8D420C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11B7BF8839CF74A92228D93B258CAA1" ma:contentTypeVersion="13" ma:contentTypeDescription="Vytvoří nový dokument" ma:contentTypeScope="" ma:versionID="db294155f9791e22d06385f5e91e6324">
  <xsd:schema xmlns:xsd="http://www.w3.org/2001/XMLSchema" xmlns:xs="http://www.w3.org/2001/XMLSchema" xmlns:p="http://schemas.microsoft.com/office/2006/metadata/properties" xmlns:ns3="efac5f05-cf7a-4b5b-9fc8-c24aef98d1cf" xmlns:ns4="6c671791-080d-472c-ab81-ce54b3d5a454" targetNamespace="http://schemas.microsoft.com/office/2006/metadata/properties" ma:root="true" ma:fieldsID="4bb3461a335de0bd6d439d4830b88a13" ns3:_="" ns4:_="">
    <xsd:import namespace="efac5f05-cf7a-4b5b-9fc8-c24aef98d1cf"/>
    <xsd:import namespace="6c671791-080d-472c-ab81-ce54b3d5a45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ac5f05-cf7a-4b5b-9fc8-c24aef98d1cf"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71791-080d-472c-ab81-ce54b3d5a45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C9EA66-38BD-4EC4-B1AE-4CF4E7480922}">
  <ds:schemaRefs>
    <ds:schemaRef ds:uri="http://www.w3.org/XML/1998/namespace"/>
    <ds:schemaRef ds:uri="6c671791-080d-472c-ab81-ce54b3d5a454"/>
    <ds:schemaRef ds:uri="http://purl.org/dc/terms/"/>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efac5f05-cf7a-4b5b-9fc8-c24aef98d1cf"/>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A5034D9-E3B2-4E43-A8D8-BB0C186E2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ac5f05-cf7a-4b5b-9fc8-c24aef98d1cf"/>
    <ds:schemaRef ds:uri="6c671791-080d-472c-ab81-ce54b3d5a4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0BA9D2-6DDA-4A53-9C44-169998EDC9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Prezentace-MED-CZ</Template>
  <TotalTime>1585</TotalTime>
  <Words>416</Words>
  <Application>Microsoft Office PowerPoint</Application>
  <PresentationFormat>Širokoúhlá obrazovka</PresentationFormat>
  <Paragraphs>57</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Tahoma</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Barbora Říhová</dc:creator>
  <cp:lastModifiedBy>Leoš Landa</cp:lastModifiedBy>
  <cp:revision>99</cp:revision>
  <cp:lastPrinted>1601-01-01T00:00:00Z</cp:lastPrinted>
  <dcterms:created xsi:type="dcterms:W3CDTF">2019-02-20T11:20:12Z</dcterms:created>
  <dcterms:modified xsi:type="dcterms:W3CDTF">2020-05-22T10:40:15Z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0x010100011B7BF8839CF74A92228D93B258CAA1</vt:lpwstr>
  </property>
</Properties>
</file>