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3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4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5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6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7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8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9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20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21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22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23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4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25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26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65" r:id="rId5"/>
    <p:sldId id="260" r:id="rId6"/>
    <p:sldId id="269" r:id="rId7"/>
    <p:sldId id="271" r:id="rId8"/>
    <p:sldId id="275" r:id="rId9"/>
    <p:sldId id="276" r:id="rId10"/>
    <p:sldId id="277" r:id="rId11"/>
    <p:sldId id="278" r:id="rId12"/>
    <p:sldId id="307" r:id="rId13"/>
    <p:sldId id="279" r:id="rId14"/>
    <p:sldId id="280" r:id="rId15"/>
    <p:sldId id="281" r:id="rId16"/>
    <p:sldId id="283" r:id="rId17"/>
    <p:sldId id="282" r:id="rId18"/>
    <p:sldId id="285" r:id="rId19"/>
    <p:sldId id="286" r:id="rId20"/>
    <p:sldId id="287" r:id="rId21"/>
    <p:sldId id="288" r:id="rId22"/>
    <p:sldId id="289" r:id="rId23"/>
    <p:sldId id="290" r:id="rId24"/>
    <p:sldId id="284" r:id="rId25"/>
    <p:sldId id="291" r:id="rId26"/>
    <p:sldId id="292" r:id="rId27"/>
    <p:sldId id="293" r:id="rId28"/>
    <p:sldId id="294" r:id="rId29"/>
    <p:sldId id="295" r:id="rId30"/>
  </p:sldIdLst>
  <p:sldSz cx="12192000" cy="6858000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6302" autoAdjust="0"/>
  </p:normalViewPr>
  <p:slideViewPr>
    <p:cSldViewPr snapToGrid="0">
      <p:cViewPr varScale="1">
        <p:scale>
          <a:sx n="98" d="100"/>
          <a:sy n="98" d="100"/>
        </p:scale>
        <p:origin x="102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8385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587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9063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8553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8346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1082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953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30971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7300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42500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5435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0459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5138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8502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5629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00115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93287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cs-CZ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90867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40653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5648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4916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702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0379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7810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220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802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497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image" Target="../media/image6.emf"/><Relationship Id="rId4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4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37421" y="2462449"/>
            <a:ext cx="6566502" cy="1171580"/>
          </a:xfrm>
        </p:spPr>
        <p:txBody>
          <a:bodyPr/>
          <a:lstStyle/>
          <a:p>
            <a:r>
              <a:rPr lang="cs-CZ" alt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alt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delivery</a:t>
            </a:r>
            <a:r>
              <a:rPr lang="cs-CZ" alt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approaches</a:t>
            </a:r>
            <a:endParaRPr lang="en-US" dirty="0">
              <a:latin typeface="Muni Light" panose="00000400000000000000" pitchFamily="2" charset="-18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920264" y="4581766"/>
            <a:ext cx="2839838" cy="698497"/>
          </a:xfrm>
        </p:spPr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Ondřej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Zendulka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BD496BC-EA1B-4F4C-A40B-7067176A21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Pharmacology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532099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/>
              <a:t>Comorbidities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93371"/>
            <a:ext cx="10753200" cy="4438629"/>
          </a:xfrm>
        </p:spPr>
        <p:txBody>
          <a:bodyPr/>
          <a:lstStyle/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can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block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distinct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administration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routes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can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influence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drugs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efficacy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None/>
              <a:defRPr/>
            </a:pPr>
            <a:r>
              <a:rPr lang="cs-CZ" sz="40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Comedication</a:t>
            </a:r>
            <a:endParaRPr lang="cs-CZ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risk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of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drug-drug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interactions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902095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fontAlgn="auto">
              <a:lnSpc>
                <a:spcPct val="2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intraurethral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intravesical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intracavernal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lnSpc>
                <a:spcPct val="2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dental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gingival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lnSpc>
                <a:spcPct val="2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endotracheopulmonal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776592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dirty="0" err="1">
                <a:latin typeface="Calibri" pitchFamily="34" charset="0"/>
              </a:rPr>
              <a:t>intraaural</a:t>
            </a:r>
            <a:endParaRPr lang="cs-CZ" altLang="cs-CZ" sz="3200" dirty="0">
              <a:latin typeface="Calibri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dirty="0" err="1">
                <a:latin typeface="Calibri" pitchFamily="34" charset="0"/>
              </a:rPr>
              <a:t>intraamniotic</a:t>
            </a:r>
            <a:endParaRPr lang="cs-CZ" altLang="cs-CZ" sz="3200" dirty="0">
              <a:latin typeface="Calibri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dirty="0" err="1">
                <a:latin typeface="Calibri" pitchFamily="34" charset="0"/>
              </a:rPr>
              <a:t>intracoronar</a:t>
            </a:r>
            <a:r>
              <a:rPr lang="cs-CZ" altLang="cs-CZ" sz="3200" dirty="0">
                <a:latin typeface="Calibri" pitchFamily="34" charset="0"/>
              </a:rPr>
              <a:t>, </a:t>
            </a:r>
            <a:r>
              <a:rPr lang="cs-CZ" altLang="cs-CZ" sz="3200" dirty="0" err="1">
                <a:latin typeface="Calibri" pitchFamily="34" charset="0"/>
              </a:rPr>
              <a:t>intraarterial</a:t>
            </a:r>
            <a:endParaRPr lang="cs-CZ" altLang="cs-CZ" sz="3200" dirty="0">
              <a:latin typeface="Calibri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45199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Ocular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itchFamily="34" charset="0"/>
              </a:rPr>
              <a:t>c</a:t>
            </a:r>
            <a:r>
              <a:rPr lang="cs-CZ" altLang="cs-CZ" dirty="0" err="1">
                <a:latin typeface="Calibri" pitchFamily="34" charset="0"/>
              </a:rPr>
              <a:t>onjunctival</a:t>
            </a:r>
            <a:r>
              <a:rPr lang="cs-CZ" altLang="cs-CZ" dirty="0">
                <a:latin typeface="Calibri" pitchFamily="34" charset="0"/>
              </a:rPr>
              <a:t> </a:t>
            </a:r>
            <a:r>
              <a:rPr lang="cs-CZ" altLang="cs-CZ" dirty="0" err="1">
                <a:latin typeface="Calibri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74476" y="1202892"/>
            <a:ext cx="10753200" cy="4139998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usually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eye</a:t>
            </a:r>
            <a:r>
              <a:rPr lang="cs-CZ" altLang="cs-CZ" sz="3200" dirty="0">
                <a:latin typeface="Calibri" pitchFamily="34" charset="0"/>
              </a:rPr>
              <a:t> drops and </a:t>
            </a:r>
            <a:r>
              <a:rPr lang="cs-CZ" altLang="cs-CZ" sz="3200" dirty="0" err="1">
                <a:latin typeface="Calibri" pitchFamily="34" charset="0"/>
              </a:rPr>
              <a:t>ointments</a:t>
            </a:r>
            <a:endParaRPr lang="cs-CZ" altLang="cs-CZ" sz="3200" dirty="0">
              <a:latin typeface="Calibri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local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effect</a:t>
            </a:r>
            <a:r>
              <a:rPr lang="cs-CZ" altLang="cs-CZ" sz="3200" dirty="0">
                <a:latin typeface="Calibri" pitchFamily="34" charset="0"/>
              </a:rPr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sz="3200" dirty="0">
                <a:latin typeface="Calibri" pitchFamily="34" charset="0"/>
              </a:rPr>
              <a:t> risk </a:t>
            </a:r>
            <a:r>
              <a:rPr lang="cs-CZ" altLang="cs-CZ" sz="3200" dirty="0" err="1">
                <a:latin typeface="Calibri" pitchFamily="34" charset="0"/>
              </a:rPr>
              <a:t>of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systemic</a:t>
            </a:r>
            <a:r>
              <a:rPr lang="cs-CZ" altLang="cs-CZ" sz="3200" dirty="0">
                <a:latin typeface="Calibri" pitchFamily="34" charset="0"/>
              </a:rPr>
              <a:t> AE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specific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quality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requirements</a:t>
            </a:r>
            <a:r>
              <a:rPr lang="cs-CZ" altLang="cs-CZ" sz="3200" dirty="0">
                <a:latin typeface="Calibri" pitchFamily="34" charset="0"/>
              </a:rPr>
              <a:t> -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sterility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19</a:t>
            </a:r>
          </a:p>
        </p:txBody>
      </p:sp>
      <p:sp>
        <p:nvSpPr>
          <p:cNvPr id="9" name="Nadpis 5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692153" y="4347346"/>
            <a:ext cx="10782180" cy="70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4000" kern="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Intraocular</a:t>
            </a:r>
            <a:r>
              <a:rPr lang="cs-CZ" sz="4000" kern="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kern="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sz="4000" kern="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91878" y="4880479"/>
            <a:ext cx="94133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585" lvl="0" indent="-60958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32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intravitreal</a:t>
            </a:r>
            <a:r>
              <a:rPr lang="cs-CZ" sz="3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implants</a:t>
            </a:r>
            <a:r>
              <a:rPr lang="cs-CZ" sz="3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32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injections</a:t>
            </a:r>
            <a:r>
              <a:rPr lang="cs-CZ" sz="3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32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macular</a:t>
            </a:r>
            <a:r>
              <a:rPr lang="cs-CZ" sz="32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degeneration</a:t>
            </a:r>
            <a:endParaRPr lang="en-US" sz="32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9601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79454" y="1125540"/>
            <a:ext cx="10782180" cy="944561"/>
          </a:xfrm>
        </p:spPr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Intrathecal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intracerebral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intracerebroventricular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79454" y="1993901"/>
            <a:ext cx="10776428" cy="41354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subarachnoideal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space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buNone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 /brain/ brain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ventricles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68418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92153" y="597715"/>
            <a:ext cx="10782180" cy="703261"/>
          </a:xfrm>
        </p:spPr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Intraarticular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7905" y="1208087"/>
            <a:ext cx="10776428" cy="41354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analgesics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antiphlogistics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hyaluronic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acid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588323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73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r>
              <a:rPr lang="cs-CZ" sz="373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373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sz="3733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3733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73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vaginal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intrauterinne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dermal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transdermal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intranasal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transnasal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inhalational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rectal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oral/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transbucal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sublingual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peroral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71197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79454" y="435770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Vaginal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endocervical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intrauterinal</a:t>
            </a:r>
            <a:endParaRPr lang="cs-CZ" sz="373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5206" y="1361281"/>
            <a:ext cx="10776428" cy="4135439"/>
          </a:xfrm>
        </p:spPr>
        <p:txBody>
          <a:bodyPr/>
          <a:lstStyle/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minimum of AE</a:t>
            </a:r>
          </a:p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specific adjuvants ↓ pH</a:t>
            </a:r>
          </a:p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antibiotics,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antimycotics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antiparasitics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buFontTx/>
              <a:buChar char="•"/>
              <a:defRPr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ts val="4200"/>
              </a:lnSpc>
              <a:buNone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vaginal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rings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intrauterine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devices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controlled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buFontTx/>
              <a:buChar char="•"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contraceptives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61004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6000" y="341768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Epicutaneous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transdermal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596146" y="934961"/>
            <a:ext cx="5386917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cs-CZ" altLang="cs-CZ" sz="3200" kern="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altLang="cs-CZ" sz="3200" kern="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3200" kern="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altLang="cs-CZ" sz="3200" kern="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altLang="cs-CZ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ointments, creams, solutions, patches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altLang="cs-CZ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minimal AE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altLang="cs-CZ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dermatology</a:t>
            </a:r>
          </a:p>
        </p:txBody>
      </p:sp>
      <p:sp>
        <p:nvSpPr>
          <p:cNvPr id="11" name="Zástupný symbol pro obsah 7"/>
          <p:cNvSpPr txBox="1">
            <a:spLocks/>
          </p:cNvSpPr>
          <p:nvPr/>
        </p:nvSpPr>
        <p:spPr>
          <a:xfrm>
            <a:off x="5983063" y="909560"/>
            <a:ext cx="5789083" cy="526838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cs-CZ" sz="3467" kern="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3467" kern="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467" kern="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467" kern="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transdermal administration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mainly patches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continuous release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sz="320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local+systemic</a:t>
            </a:r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 AE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high compliance</a:t>
            </a:r>
          </a:p>
          <a:p>
            <a:pPr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en-US" sz="3200" kern="0" dirty="0">
                <a:latin typeface="Calibri" panose="020F0502020204030204" pitchFamily="34" charset="0"/>
                <a:cs typeface="Calibri" panose="020F0502020204030204" pitchFamily="34" charset="0"/>
              </a:rPr>
              <a:t>easy discontinuation</a:t>
            </a:r>
          </a:p>
        </p:txBody>
      </p:sp>
      <p:sp>
        <p:nvSpPr>
          <p:cNvPr id="13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6119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35854" y="366423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Intranasal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transnasal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666000" y="1211616"/>
            <a:ext cx="10972800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09585" indent="-609585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SzTx/>
              <a:buFont typeface="Arial" charset="0"/>
              <a:buChar char="•"/>
              <a:defRPr/>
            </a:pPr>
            <a:r>
              <a:rPr lang="cs-CZ" altLang="cs-CZ" sz="3200" dirty="0">
                <a:solidFill>
                  <a:prstClr val="black"/>
                </a:solidFill>
                <a:latin typeface="Calibri"/>
              </a:rPr>
              <a:t>drops, </a:t>
            </a:r>
            <a:r>
              <a:rPr lang="cs-CZ" altLang="cs-CZ" sz="3200" dirty="0" err="1">
                <a:solidFill>
                  <a:prstClr val="black"/>
                </a:solidFill>
                <a:latin typeface="Calibri"/>
              </a:rPr>
              <a:t>sprays</a:t>
            </a:r>
            <a:r>
              <a:rPr lang="cs-CZ" altLang="cs-CZ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cs-CZ" altLang="cs-CZ" sz="3200" dirty="0" err="1">
                <a:solidFill>
                  <a:prstClr val="black"/>
                </a:solidFill>
                <a:latin typeface="Calibri"/>
              </a:rPr>
              <a:t>ointments</a:t>
            </a:r>
            <a:endParaRPr lang="cs-CZ" altLang="cs-CZ" sz="3200" dirty="0">
              <a:solidFill>
                <a:prstClr val="black"/>
              </a:solidFill>
              <a:latin typeface="Calibri"/>
            </a:endParaRPr>
          </a:p>
          <a:p>
            <a:pPr marL="609585" lvl="0" indent="-609585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SzTx/>
              <a:buFont typeface="Arial" charset="0"/>
              <a:buChar char="•"/>
              <a:defRPr/>
            </a:pPr>
            <a:r>
              <a:rPr lang="cs-CZ" sz="3200" dirty="0" err="1">
                <a:solidFill>
                  <a:prstClr val="black"/>
                </a:solidFill>
                <a:latin typeface="Calibri"/>
              </a:rPr>
              <a:t>local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effect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- 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antiseptics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, ATB</a:t>
            </a:r>
          </a:p>
          <a:p>
            <a:pPr marL="609585" lvl="0" indent="-609585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	    -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antihistamines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decongestants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609585" lvl="0" indent="-609585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	    -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antiphlogistics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609585" lvl="0" indent="-609585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SzTx/>
              <a:buFont typeface="Arial" charset="0"/>
              <a:buChar char="•"/>
              <a:defRPr/>
            </a:pPr>
            <a:r>
              <a:rPr lang="cs-CZ" sz="3200" dirty="0" err="1">
                <a:solidFill>
                  <a:prstClr val="black"/>
                </a:solidFill>
                <a:latin typeface="Calibri"/>
              </a:rPr>
              <a:t>systemic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effect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-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analgesics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antivirotics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609585" lvl="0" indent="-609585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			-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hormones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(ADH, gonadotropin, insulin)</a:t>
            </a:r>
          </a:p>
          <a:p>
            <a:pPr lvl="4">
              <a:lnSpc>
                <a:spcPct val="130000"/>
              </a:lnSpc>
              <a:spcBef>
                <a:spcPct val="0"/>
              </a:spcBef>
              <a:buClr>
                <a:srgbClr val="0000DC"/>
              </a:buClr>
              <a:buNone/>
              <a:defRPr/>
            </a:pPr>
            <a:endParaRPr lang="cs-CZ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9147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lecture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86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Factors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route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selection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86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Characteristic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86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Innovative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2236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00220" y="655902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Inhalation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609600" y="1359163"/>
            <a:ext cx="10972800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25000"/>
              </a:lnSpc>
              <a:buFontTx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gases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aerosols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5000"/>
              </a:lnSpc>
              <a:buFontTx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anesthetics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5000"/>
              </a:lnSpc>
              <a:buFontTx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antiasthmatics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5000"/>
              </a:lnSpc>
              <a:buFontTx/>
              <a:buChar char="•"/>
              <a:defRPr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fast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onset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5000"/>
              </a:lnSpc>
              <a:buFontTx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minimal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presystemic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elimination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5000"/>
              </a:lnSpc>
              <a:buFontTx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spray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cans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instruments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turbohaler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dischaler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nebuliser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556749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6000" y="366423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altLang="cs-CZ" dirty="0" err="1">
                <a:solidFill>
                  <a:srgbClr val="0000DC"/>
                </a:solidFill>
                <a:latin typeface="Calibri" pitchFamily="34" charset="0"/>
              </a:rPr>
              <a:t>Rectal</a:t>
            </a:r>
            <a:r>
              <a:rPr lang="cs-CZ" altLang="cs-CZ" dirty="0">
                <a:solidFill>
                  <a:srgbClr val="0000DC"/>
                </a:solidFill>
                <a:latin typeface="Calibri" pitchFamily="34" charset="0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 pitchFamily="34" charset="0"/>
              </a:rPr>
              <a:t>administration</a:t>
            </a:r>
            <a:endParaRPr lang="cs-CZ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596146" y="959616"/>
            <a:ext cx="10972800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3200" dirty="0" err="1">
                <a:latin typeface="Calibri" pitchFamily="34" charset="0"/>
              </a:rPr>
              <a:t>suppositories</a:t>
            </a:r>
            <a:r>
              <a:rPr lang="cs-CZ" altLang="cs-CZ" sz="3200" dirty="0">
                <a:latin typeface="Calibri" pitchFamily="34" charset="0"/>
              </a:rPr>
              <a:t>, </a:t>
            </a:r>
            <a:r>
              <a:rPr lang="cs-CZ" altLang="cs-CZ" sz="3200" dirty="0" err="1">
                <a:latin typeface="Calibri" pitchFamily="34" charset="0"/>
              </a:rPr>
              <a:t>capsules</a:t>
            </a:r>
            <a:r>
              <a:rPr lang="cs-CZ" altLang="cs-CZ" sz="3200" dirty="0">
                <a:latin typeface="Calibri" pitchFamily="34" charset="0"/>
              </a:rPr>
              <a:t>, </a:t>
            </a:r>
            <a:r>
              <a:rPr lang="cs-CZ" altLang="cs-CZ" sz="3200" dirty="0" err="1">
                <a:latin typeface="Calibri" pitchFamily="34" charset="0"/>
              </a:rPr>
              <a:t>tablets</a:t>
            </a:r>
            <a:r>
              <a:rPr lang="cs-CZ" altLang="cs-CZ" sz="3200" dirty="0">
                <a:latin typeface="Calibri" pitchFamily="34" charset="0"/>
              </a:rPr>
              <a:t>, </a:t>
            </a:r>
            <a:r>
              <a:rPr lang="cs-CZ" altLang="cs-CZ" sz="3200" dirty="0" err="1">
                <a:latin typeface="Calibri" pitchFamily="34" charset="0"/>
              </a:rPr>
              <a:t>foams</a:t>
            </a:r>
            <a:r>
              <a:rPr lang="cs-CZ" altLang="cs-CZ" sz="3200" dirty="0">
                <a:latin typeface="Calibri" pitchFamily="34" charset="0"/>
              </a:rPr>
              <a:t>, </a:t>
            </a:r>
            <a:r>
              <a:rPr lang="cs-CZ" altLang="cs-CZ" sz="3200" dirty="0" err="1">
                <a:latin typeface="Calibri" pitchFamily="34" charset="0"/>
              </a:rPr>
              <a:t>tampones</a:t>
            </a:r>
            <a:endParaRPr lang="cs-CZ" altLang="cs-CZ" sz="3200" dirty="0">
              <a:latin typeface="Calibri" pitchFamily="34" charset="0"/>
            </a:endParaRPr>
          </a:p>
          <a:p>
            <a:pPr>
              <a:lnSpc>
                <a:spcPct val="15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3200" dirty="0" err="1">
                <a:latin typeface="Calibri" pitchFamily="34" charset="0"/>
              </a:rPr>
              <a:t>alternative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for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peroral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administration</a:t>
            </a:r>
            <a:r>
              <a:rPr lang="cs-CZ" altLang="cs-CZ" sz="3200" dirty="0">
                <a:latin typeface="Calibri" pitchFamily="34" charset="0"/>
              </a:rPr>
              <a:t> in case </a:t>
            </a:r>
            <a:r>
              <a:rPr lang="cs-CZ" altLang="cs-CZ" sz="3200" dirty="0" err="1">
                <a:latin typeface="Calibri" pitchFamily="34" charset="0"/>
              </a:rPr>
              <a:t>of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nausea</a:t>
            </a:r>
            <a:r>
              <a:rPr lang="cs-CZ" altLang="cs-CZ" sz="3200" dirty="0">
                <a:latin typeface="Calibri" pitchFamily="34" charset="0"/>
              </a:rPr>
              <a:t>/</a:t>
            </a:r>
            <a:r>
              <a:rPr lang="cs-CZ" altLang="cs-CZ" sz="3200" dirty="0" err="1">
                <a:latin typeface="Calibri" pitchFamily="34" charset="0"/>
              </a:rPr>
              <a:t>vomitting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or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unconciousness</a:t>
            </a:r>
            <a:endParaRPr lang="cs-CZ" altLang="cs-CZ" sz="3200" dirty="0">
              <a:latin typeface="Calibri" pitchFamily="34" charset="0"/>
            </a:endParaRPr>
          </a:p>
          <a:p>
            <a:pPr>
              <a:lnSpc>
                <a:spcPct val="15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3200" dirty="0" err="1">
                <a:latin typeface="Calibri" pitchFamily="34" charset="0"/>
              </a:rPr>
              <a:t>variable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drug</a:t>
            </a:r>
            <a:r>
              <a:rPr lang="cs-CZ" altLang="cs-CZ" sz="3200" dirty="0">
                <a:latin typeface="Calibri" pitchFamily="34" charset="0"/>
              </a:rPr>
              <a:t> </a:t>
            </a:r>
            <a:r>
              <a:rPr lang="cs-CZ" altLang="cs-CZ" sz="3200" dirty="0" err="1">
                <a:latin typeface="Calibri" pitchFamily="34" charset="0"/>
              </a:rPr>
              <a:t>absorption</a:t>
            </a:r>
            <a:endParaRPr lang="cs-CZ" altLang="cs-CZ" sz="3200" dirty="0">
              <a:latin typeface="Calibri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4362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79454" y="537711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Oral/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sublingual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buccal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5206" y="1350395"/>
            <a:ext cx="10776428" cy="413543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fast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onset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oinly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small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lipiphilic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molecules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sprays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tablets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dispergable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films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analgesics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fentanyl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buprenorfin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hypnotics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zolpidem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vasodilators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– nitroglycerine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antiemetics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ondansetrone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homeopatics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alergens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cannabis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698504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1" y="152400"/>
            <a:ext cx="47625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5206" y="251126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Peroral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5206" y="1053112"/>
            <a:ext cx="10776428" cy="54268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1. for local effect</a:t>
            </a:r>
          </a:p>
          <a:p>
            <a:pPr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minimal AE</a:t>
            </a:r>
          </a:p>
          <a:p>
            <a:pPr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risk of interaction with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coadministered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drugs</a:t>
            </a:r>
          </a:p>
          <a:p>
            <a:pPr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antacids, laxatives, antibiotics</a:t>
            </a:r>
          </a:p>
          <a:p>
            <a:pPr marL="0" indent="0">
              <a:buNone/>
              <a:defRPr/>
            </a:pP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drug absorbed from different parts of GIT</a:t>
            </a:r>
          </a:p>
          <a:p>
            <a:pPr lvl="2">
              <a:buFontTx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can be influenced by DDF</a:t>
            </a:r>
          </a:p>
          <a:p>
            <a:pPr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„slow“ effect onset</a:t>
            </a:r>
          </a:p>
          <a:p>
            <a:pPr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the effect depends on patients „compliance“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429500" y="152401"/>
            <a:ext cx="1401346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67" dirty="0"/>
              <a:t>Salvador et al. 2017</a:t>
            </a:r>
            <a:endParaRPr lang="en-US" sz="1067" dirty="0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28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9561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mainly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intravenous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intraosseous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intramuscular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subcutaneous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injections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implants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609585" fontAlgn="auto">
              <a:lnSpc>
                <a:spcPts val="48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30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700580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6000" y="319998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Injections</a:t>
            </a:r>
            <a:endParaRPr lang="cs-CZ" sz="373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626853" y="1208616"/>
            <a:ext cx="10972800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buClrTx/>
              <a:buSzTx/>
              <a:buNone/>
              <a:defRPr/>
            </a:pP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intravenous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(</a:t>
            </a: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intraarterial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injection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infusion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100%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bioavailability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„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immediate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“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solutions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emulsions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Clr>
                <a:srgbClr val="0000DC"/>
              </a:buClr>
              <a:buNone/>
              <a:defRPr/>
            </a:pP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intramuscular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max.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volume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5 ml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m.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glu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maximus</a:t>
            </a:r>
            <a:endParaRPr lang="cs-CZ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absorption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solution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emulsion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suspension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Clr>
                <a:srgbClr val="0000DC"/>
              </a:buClr>
              <a:buNone/>
              <a:defRPr/>
            </a:pP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subcutaneous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to 2 ml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absorption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regard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adipose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tissue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31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039728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83511" y="254683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Injections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373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362911" y="1196219"/>
            <a:ext cx="10972800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intradermal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minimal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volume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diagnostic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purposes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0000DC"/>
              </a:buClr>
              <a:buNone/>
              <a:defRPr/>
            </a:pPr>
            <a:r>
              <a:rPr lang="cs-CZ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intraosseal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i.v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injection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infusion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0000DC"/>
              </a:buClr>
              <a:buNone/>
              <a:defRPr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defRPr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Atropine onset of the effect</a:t>
            </a:r>
          </a:p>
          <a:p>
            <a:pPr marL="457200" indent="-457200">
              <a:defRPr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i.v.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30-90 s;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s.c.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15-30 min;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i.m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30-45 min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32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2072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6000" y="228074"/>
            <a:ext cx="10782180" cy="70326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0960" rIns="0" bIns="6096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cs-CZ" sz="3733" dirty="0" err="1">
                <a:latin typeface="Calibri" panose="020F0502020204030204" pitchFamily="34" charset="0"/>
                <a:cs typeface="Calibri" panose="020F0502020204030204" pitchFamily="34" charset="0"/>
              </a:rPr>
              <a:t>Implants</a:t>
            </a:r>
            <a:endParaRPr lang="cs-CZ" sz="373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570690" y="787400"/>
            <a:ext cx="10972800" cy="52683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degradable/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nondegradable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usually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s.c.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or intraocular</a:t>
            </a: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systemic/local effect</a:t>
            </a: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continuous/pulsatile release =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continu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us/repeated drug administration</a:t>
            </a: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increased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pati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nt‘s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compliance</a:t>
            </a: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complicated discontinuation</a:t>
            </a:r>
          </a:p>
          <a:p>
            <a:pPr>
              <a:lnSpc>
                <a:spcPts val="4533"/>
              </a:lnSpc>
              <a:buClr>
                <a:srgbClr val="0000DC"/>
              </a:buClr>
              <a:buFontTx/>
              <a:buChar char="•"/>
              <a:defRPr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33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2562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Innovations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posssibilities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probably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depleted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=&gt;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modification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DDF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goals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are: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1.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safety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decrease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toxicity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2.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efficacy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administered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dose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3.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patient‘s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compliance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35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3714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More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innovations</a:t>
            </a:r>
            <a:r>
              <a:rPr lang="cs-CZ" dirty="0"/>
              <a:t> in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administrations</a:t>
            </a:r>
            <a:r>
              <a:rPr lang="cs-CZ" dirty="0"/>
              <a:t>: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20000" y="2031999"/>
            <a:ext cx="10753200" cy="384125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Opinion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Pharmacology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, Vol. 36, 2017</a:t>
            </a:r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36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59514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2614"/>
            <a:ext cx="10753200" cy="4509386"/>
          </a:xfrm>
        </p:spPr>
        <p:txBody>
          <a:bodyPr/>
          <a:lstStyle/>
          <a:p>
            <a:pPr marL="72000" indent="0">
              <a:lnSpc>
                <a:spcPct val="200000"/>
              </a:lnSpc>
              <a:buNone/>
            </a:pP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Pharmacological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differences</a:t>
            </a: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pharmacodynamic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-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charatcer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 -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ethanol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iodine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topically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pharmacological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-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site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action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vs.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	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H</a:t>
            </a:r>
            <a:r>
              <a:rPr lang="cs-CZ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antihistamines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nasal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drops and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tablets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-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differences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onset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duration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toxicity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		 -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fentanyl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i.v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transdermal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vancomycin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per os vs.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i.v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200000"/>
              </a:lnSpc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87152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cs-CZ" sz="3200" dirty="0" err="1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dirty="0">
                <a:latin typeface="Calibri" panose="020F0502020204030204" pitchFamily="34" charset="0"/>
                <a:cs typeface="Calibri" panose="020F0502020204030204" pitchFamily="34" charset="0"/>
              </a:rPr>
              <a:t>drug absorption is limited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  <a:cs typeface="Calibri" panose="020F0502020204030204" pitchFamily="34" charset="0"/>
              </a:rPr>
              <a:t> effect aimed on target tissue/organ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  <a:cs typeface="Calibri" panose="020F0502020204030204" pitchFamily="34" charset="0"/>
              </a:rPr>
              <a:t> low risk of AE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  <a:cs typeface="Calibri" panose="020F0502020204030204" pitchFamily="34" charset="0"/>
              </a:rPr>
              <a:t> effect depends upon final concentration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28"/>
          </p:nvPr>
        </p:nvSpPr>
        <p:spPr>
          <a:xfrm>
            <a:off x="6253202" y="1451784"/>
            <a:ext cx="5219998" cy="4776215"/>
          </a:xfrm>
        </p:spPr>
        <p:txBody>
          <a:bodyPr/>
          <a:lstStyle/>
          <a:p>
            <a:pPr marL="72000" indent="0">
              <a:buNone/>
            </a:pPr>
            <a:r>
              <a:rPr lang="cs-CZ" sz="3200" dirty="0" err="1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endParaRPr lang="cs-CZ" sz="32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drug is absorbed to systemic circulation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possible influence on whole body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higher risk of AE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effect depends on dose, bioavailability and DDF</a:t>
            </a:r>
          </a:p>
          <a:p>
            <a:endParaRPr lang="cs-CZ" sz="28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29331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rotes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8" name="Zaoblený obdélník 47"/>
          <p:cNvSpPr/>
          <p:nvPr/>
        </p:nvSpPr>
        <p:spPr>
          <a:xfrm>
            <a:off x="142874" y="1271588"/>
            <a:ext cx="11896725" cy="55864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endParaRPr lang="cs-CZ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</a:t>
            </a:r>
            <a:r>
              <a:rPr lang="cs-CZ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cs-CZ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endParaRPr lang="cs-CZ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9" name="Přímá spojnice se šipkou 48"/>
          <p:cNvCxnSpPr/>
          <p:nvPr/>
        </p:nvCxnSpPr>
        <p:spPr>
          <a:xfrm flipV="1">
            <a:off x="1601218" y="2706280"/>
            <a:ext cx="358211" cy="1233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621063" y="4359071"/>
            <a:ext cx="621394" cy="1170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V="1">
            <a:off x="3605665" y="4856389"/>
            <a:ext cx="723900" cy="8329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3605665" y="5689351"/>
            <a:ext cx="723900" cy="369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2855797" y="2004538"/>
            <a:ext cx="1302546" cy="5074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2855797" y="2511960"/>
            <a:ext cx="1123951" cy="9646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TextovéPole 58"/>
          <p:cNvSpPr txBox="1">
            <a:spLocks noChangeArrowheads="1"/>
          </p:cNvSpPr>
          <p:nvPr/>
        </p:nvSpPr>
        <p:spPr bwMode="auto">
          <a:xfrm>
            <a:off x="3979748" y="2994282"/>
            <a:ext cx="19147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dirty="0" err="1">
                <a:solidFill>
                  <a:srgbClr val="000000"/>
                </a:solidFill>
                <a:cs typeface="Calibri" panose="020F0502020204030204" pitchFamily="34" charset="0"/>
              </a:rPr>
              <a:t>parenteral</a:t>
            </a:r>
            <a:endParaRPr lang="cs-CZ" altLang="cs-CZ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sp>
        <p:nvSpPr>
          <p:cNvPr id="60" name="TextovéPole 59"/>
          <p:cNvSpPr txBox="1">
            <a:spLocks noChangeArrowheads="1"/>
          </p:cNvSpPr>
          <p:nvPr/>
        </p:nvSpPr>
        <p:spPr bwMode="auto">
          <a:xfrm>
            <a:off x="4329565" y="5529943"/>
            <a:ext cx="1363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dirty="0" err="1">
                <a:solidFill>
                  <a:srgbClr val="000000"/>
                </a:solidFill>
                <a:cs typeface="Calibri" panose="020F0502020204030204" pitchFamily="34" charset="0"/>
              </a:rPr>
              <a:t>enteral</a:t>
            </a:r>
            <a:endParaRPr lang="cs-CZ" altLang="cs-CZ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158343" y="1508049"/>
            <a:ext cx="1363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dirty="0" err="1">
                <a:solidFill>
                  <a:srgbClr val="000000"/>
                </a:solidFill>
                <a:cs typeface="Calibri" panose="020F0502020204030204" pitchFamily="34" charset="0"/>
              </a:rPr>
              <a:t>enteral</a:t>
            </a:r>
            <a:endParaRPr lang="cs-CZ" altLang="cs-CZ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4397143" y="4358368"/>
            <a:ext cx="19147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dirty="0" err="1">
                <a:solidFill>
                  <a:srgbClr val="000000"/>
                </a:solidFill>
                <a:cs typeface="Calibri" panose="020F0502020204030204" pitchFamily="34" charset="0"/>
              </a:rPr>
              <a:t>parenteral</a:t>
            </a:r>
            <a:endParaRPr lang="cs-CZ" altLang="cs-CZ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6710331" y="4421155"/>
            <a:ext cx="43524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cs typeface="Calibri" panose="020F0502020204030204" pitchFamily="34" charset="0"/>
              </a:rPr>
              <a:t>transdermal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transnasal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i.v</a:t>
            </a:r>
            <a:r>
              <a:rPr lang="cs-CZ" altLang="cs-CZ" sz="2400" dirty="0">
                <a:cs typeface="Calibri" panose="020F0502020204030204" pitchFamily="34" charset="0"/>
              </a:rPr>
              <a:t>., </a:t>
            </a:r>
            <a:r>
              <a:rPr lang="cs-CZ" altLang="cs-CZ" sz="2400" dirty="0" err="1">
                <a:cs typeface="Calibri" panose="020F0502020204030204" pitchFamily="34" charset="0"/>
              </a:rPr>
              <a:t>i.m</a:t>
            </a:r>
            <a:r>
              <a:rPr lang="cs-CZ" altLang="cs-CZ" sz="2400" dirty="0">
                <a:cs typeface="Calibri" panose="020F0502020204030204" pitchFamily="34" charset="0"/>
              </a:rPr>
              <a:t>., </a:t>
            </a:r>
            <a:r>
              <a:rPr lang="cs-CZ" altLang="cs-CZ" sz="2400" dirty="0" err="1">
                <a:cs typeface="Calibri" panose="020F0502020204030204" pitchFamily="34" charset="0"/>
              </a:rPr>
              <a:t>s.c</a:t>
            </a:r>
            <a:r>
              <a:rPr lang="cs-CZ" altLang="cs-CZ" sz="2400" dirty="0">
                <a:cs typeface="Calibri" panose="020F0502020204030204" pitchFamily="34" charset="0"/>
              </a:rPr>
              <a:t>., </a:t>
            </a:r>
            <a:r>
              <a:rPr lang="cs-CZ" altLang="cs-CZ" sz="2400" dirty="0" err="1">
                <a:cs typeface="Calibri" panose="020F0502020204030204" pitchFamily="34" charset="0"/>
              </a:rPr>
              <a:t>i.a</a:t>
            </a:r>
            <a:r>
              <a:rPr lang="cs-CZ" altLang="cs-CZ" sz="2400" dirty="0">
                <a:cs typeface="Calibri" panose="020F0502020204030204" pitchFamily="34" charset="0"/>
              </a:rPr>
              <a:t>., </a:t>
            </a:r>
            <a:r>
              <a:rPr lang="cs-CZ" altLang="cs-CZ" sz="2400" dirty="0" err="1">
                <a:cs typeface="Calibri" panose="020F0502020204030204" pitchFamily="34" charset="0"/>
              </a:rPr>
              <a:t>inhalations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i.o</a:t>
            </a:r>
            <a:r>
              <a:rPr lang="cs-CZ" altLang="cs-CZ" sz="2400" dirty="0">
                <a:cs typeface="Calibri" panose="020F0502020204030204" pitchFamily="34" charset="0"/>
              </a:rPr>
              <a:t>….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6652954" y="3101274"/>
            <a:ext cx="59380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cs typeface="Calibri" panose="020F0502020204030204" pitchFamily="34" charset="0"/>
              </a:rPr>
              <a:t>epicutaneous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vaginal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intraocular</a:t>
            </a:r>
            <a:r>
              <a:rPr lang="cs-CZ" altLang="cs-CZ" sz="2400" dirty="0">
                <a:cs typeface="Calibri" panose="020F050202020403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cs typeface="Calibri" panose="020F0502020204030204" pitchFamily="34" charset="0"/>
              </a:rPr>
              <a:t>intraarticular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intrathecal</a:t>
            </a:r>
            <a:r>
              <a:rPr lang="cs-CZ" altLang="cs-CZ" sz="2400" dirty="0"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709076" y="1508049"/>
            <a:ext cx="23273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cs typeface="Calibri" panose="020F0502020204030204" pitchFamily="34" charset="0"/>
              </a:rPr>
              <a:t>peroral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rectal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gastric</a:t>
            </a:r>
            <a:endParaRPr lang="cs-CZ" altLang="cs-CZ" sz="2400" dirty="0">
              <a:cs typeface="Calibri" panose="020F0502020204030204" pitchFamily="34" charset="0"/>
            </a:endParaRP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6704561" y="5615462"/>
            <a:ext cx="21525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err="1">
                <a:cs typeface="Calibri" panose="020F0502020204030204" pitchFamily="34" charset="0"/>
              </a:rPr>
              <a:t>peroral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rectal</a:t>
            </a:r>
            <a:r>
              <a:rPr lang="cs-CZ" altLang="cs-CZ" sz="2400" dirty="0">
                <a:cs typeface="Calibri" panose="020F0502020204030204" pitchFamily="34" charset="0"/>
              </a:rPr>
              <a:t>, </a:t>
            </a:r>
            <a:r>
              <a:rPr lang="cs-CZ" altLang="cs-CZ" sz="2400" dirty="0" err="1">
                <a:cs typeface="Calibri" panose="020F0502020204030204" pitchFamily="34" charset="0"/>
              </a:rPr>
              <a:t>gastric</a:t>
            </a:r>
            <a:endParaRPr lang="cs-CZ" altLang="cs-CZ" sz="2400" dirty="0"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3531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3608" y="388887"/>
            <a:ext cx="10782180" cy="690561"/>
          </a:xfrm>
        </p:spPr>
        <p:txBody>
          <a:bodyPr/>
          <a:lstStyle/>
          <a:p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3031" y="1987469"/>
            <a:ext cx="5454231" cy="4524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</a:t>
            </a:r>
            <a:r>
              <a:rPr lang="cs-CZ" sz="320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invasive</a:t>
            </a:r>
            <a:endParaRPr lang="cs-CZ" sz="32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vaginal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, (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intrauterine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?)</a:t>
            </a: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sublingval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epicutaneous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oral</a:t>
            </a: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intranasal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inhalational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rectal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92653" y="1987469"/>
            <a:ext cx="5207000" cy="5189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Invasive</a:t>
            </a:r>
            <a:endParaRPr lang="cs-CZ" sz="1467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intravenous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intraartrerial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intraoseal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intramuscular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subcutaneous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intradermal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implants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457200" indent="-457200">
              <a:lnSpc>
                <a:spcPct val="120000"/>
              </a:lnSpc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>
              <a:lnSpc>
                <a:spcPct val="120000"/>
              </a:lnSpc>
            </a:pP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0467" y="1241071"/>
            <a:ext cx="104633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regard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disruption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natural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protective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barriers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204107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3608" y="388887"/>
            <a:ext cx="10782180" cy="690561"/>
          </a:xfrm>
        </p:spPr>
        <p:txBody>
          <a:bodyPr/>
          <a:lstStyle/>
          <a:p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66000" y="1625727"/>
            <a:ext cx="5454231" cy="2554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Intermitent</a:t>
            </a:r>
            <a:r>
              <a:rPr lang="cs-CZ" sz="32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use</a:t>
            </a: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repeated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use</a:t>
            </a: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plasma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fluctuation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routes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use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92653" y="1625727"/>
            <a:ext cx="5207000" cy="5509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DC"/>
              </a:buClr>
            </a:pPr>
            <a:r>
              <a:rPr lang="cs-CZ" sz="3200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Continuous</a:t>
            </a:r>
            <a:r>
              <a:rPr lang="cs-CZ" sz="32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use</a:t>
            </a:r>
            <a:endParaRPr lang="cs-CZ" sz="1467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constant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speed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constant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plasma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drug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intravenous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intramuscular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subcatous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implants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intravaginal</a:t>
            </a: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intrauterine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intrathecal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0000DC"/>
              </a:buClr>
              <a:buFontTx/>
              <a:buChar char="•"/>
              <a:defRPr/>
            </a:pPr>
            <a:r>
              <a:rPr lang="cs-CZ" altLang="cs-CZ" sz="266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67" dirty="0" err="1">
                <a:latin typeface="Calibri" panose="020F0502020204030204" pitchFamily="34" charset="0"/>
                <a:cs typeface="Calibri" panose="020F0502020204030204" pitchFamily="34" charset="0"/>
              </a:rPr>
              <a:t>transdermal</a:t>
            </a: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cs-CZ" altLang="cs-CZ" sz="2667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0466" y="967010"/>
            <a:ext cx="7261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189" indent="-457189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respect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schedule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r>
              <a:rPr lang="cs-CZ" altLang="cs-CZ" dirty="0"/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26513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/>
              <a:t>Physical-chemical</a:t>
            </a:r>
            <a:r>
              <a:rPr lang="cs-CZ" dirty="0"/>
              <a:t> </a:t>
            </a:r>
            <a:r>
              <a:rPr lang="cs-CZ" dirty="0" err="1"/>
              <a:t>properties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drug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93371"/>
            <a:ext cx="10753200" cy="4438629"/>
          </a:xfrm>
        </p:spPr>
        <p:txBody>
          <a:bodyPr/>
          <a:lstStyle/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lipophilicity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/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hydrophilicity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solubility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chemical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structure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/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size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of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molecule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pH/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pKa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availability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of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pharmaceutical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form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036021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/>
              <a:t>Therapeutic</a:t>
            </a:r>
            <a:r>
              <a:rPr lang="cs-CZ" dirty="0"/>
              <a:t> </a:t>
            </a:r>
            <a:r>
              <a:rPr lang="cs-CZ" dirty="0" err="1"/>
              <a:t>indication</a:t>
            </a:r>
            <a:r>
              <a:rPr lang="cs-CZ" dirty="0"/>
              <a:t> + </a:t>
            </a:r>
            <a:r>
              <a:rPr lang="cs-CZ" dirty="0" err="1"/>
              <a:t>severity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93371"/>
            <a:ext cx="10753200" cy="4438629"/>
          </a:xfrm>
        </p:spPr>
        <p:txBody>
          <a:bodyPr/>
          <a:lstStyle/>
          <a:p>
            <a:pPr marL="0" indent="0"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the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same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drug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administered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differentialy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with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respect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to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diagnosis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local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administration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prefered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acute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situations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– fast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onset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of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effect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required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SzTx/>
              <a:buNone/>
              <a:defRPr/>
            </a:pPr>
            <a:r>
              <a:rPr lang="cs-CZ" sz="40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Benefit:risk</a:t>
            </a:r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ratio</a:t>
            </a:r>
          </a:p>
          <a:p>
            <a:pPr marL="0" lvl="0" indent="0">
              <a:spcBef>
                <a:spcPct val="0"/>
              </a:spcBef>
              <a:buSzTx/>
              <a:buFont typeface="Arial" charset="0"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the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more severe,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the</a:t>
            </a:r>
            <a:r>
              <a:rPr lang="cs-CZ" sz="3200" dirty="0">
                <a:solidFill>
                  <a:prstClr val="black"/>
                </a:solidFill>
                <a:latin typeface="Calibri"/>
              </a:rPr>
              <a:t> „more risky“ </a:t>
            </a:r>
            <a:r>
              <a:rPr lang="cs-CZ" sz="3200" dirty="0" err="1">
                <a:solidFill>
                  <a:prstClr val="black"/>
                </a:solidFill>
                <a:latin typeface="Calibri"/>
              </a:rPr>
              <a:t>administration</a:t>
            </a:r>
            <a:endParaRPr lang="cs-CZ" sz="3200" dirty="0">
              <a:solidFill>
                <a:prstClr val="black"/>
              </a:solidFill>
              <a:latin typeface="Calibri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7374351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30"/>
  <p:tag name="ARS_PPT_DBNAME" val="2._Drug_delivery_approaches_2020[20200525161333804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CHARTPARA_SHOWWINDOW" val="0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šablona-prezentace-med-cz-v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šablona-prezentace-med-cz-v9</Template>
  <TotalTime>1391</TotalTime>
  <Words>1098</Words>
  <Application>Microsoft Office PowerPoint</Application>
  <PresentationFormat>Širokoúhlá obrazovka</PresentationFormat>
  <Paragraphs>283</Paragraphs>
  <Slides>29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Muni Light</vt:lpstr>
      <vt:lpstr>Tahoma</vt:lpstr>
      <vt:lpstr>Wingdings</vt:lpstr>
      <vt:lpstr>šablona-prezentace-med-cz-v9</vt:lpstr>
      <vt:lpstr>Drug delivery approaches</vt:lpstr>
      <vt:lpstr>Structure of the lecture</vt:lpstr>
      <vt:lpstr>Classification of administration routes</vt:lpstr>
      <vt:lpstr>Administration/effect of drug</vt:lpstr>
      <vt:lpstr>Classification of administration rotes</vt:lpstr>
      <vt:lpstr>Classification of administration routes</vt:lpstr>
      <vt:lpstr>Classification of administration routes</vt:lpstr>
      <vt:lpstr>Physical-chemical properties of drug</vt:lpstr>
      <vt:lpstr>Therapeutic indication + severity of disease</vt:lpstr>
      <vt:lpstr>Comorbidities</vt:lpstr>
      <vt:lpstr>Administration routes - local effect</vt:lpstr>
      <vt:lpstr>Administration routes - local effect</vt:lpstr>
      <vt:lpstr>Ocular/conjunctival administration</vt:lpstr>
      <vt:lpstr>Intrathecal/intracerebral/intracerebroventricular administration</vt:lpstr>
      <vt:lpstr>Intraarticular administration</vt:lpstr>
      <vt:lpstr>Administration routes for local and systemic effect</vt:lpstr>
      <vt:lpstr>Vaginal, endocervical, intrauterinal</vt:lpstr>
      <vt:lpstr>Epicutaneous/transdermal administration</vt:lpstr>
      <vt:lpstr>Intranasal/transnasal administration</vt:lpstr>
      <vt:lpstr>Inhalation</vt:lpstr>
      <vt:lpstr>Rectal administration</vt:lpstr>
      <vt:lpstr>Oral/sublingual/buccal administration</vt:lpstr>
      <vt:lpstr>Peroral administration</vt:lpstr>
      <vt:lpstr>Administration routes for mainly systemic effect</vt:lpstr>
      <vt:lpstr>Injections</vt:lpstr>
      <vt:lpstr>Injections </vt:lpstr>
      <vt:lpstr>Implants</vt:lpstr>
      <vt:lpstr>Innovations in drug administration</vt:lpstr>
      <vt:lpstr>More about innovations in drug administrations: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Způsoby aplikace léčiv a jejich inovační trendy.</dc:title>
  <dc:creator>zendulka</dc:creator>
  <cp:lastModifiedBy>Leoš Landa</cp:lastModifiedBy>
  <cp:revision>71</cp:revision>
  <cp:lastPrinted>1601-01-01T00:00:00Z</cp:lastPrinted>
  <dcterms:created xsi:type="dcterms:W3CDTF">2019-09-27T06:36:41Z</dcterms:created>
  <dcterms:modified xsi:type="dcterms:W3CDTF">2020-05-25T14:15:47Z</dcterms:modified>
</cp:coreProperties>
</file>