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4"/>
  </p:notesMasterIdLst>
  <p:handoutMasterIdLst>
    <p:handoutMasterId r:id="rId25"/>
  </p:handoutMasterIdLst>
  <p:sldIdLst>
    <p:sldId id="258" r:id="rId5"/>
    <p:sldId id="310" r:id="rId6"/>
    <p:sldId id="373" r:id="rId7"/>
    <p:sldId id="374" r:id="rId8"/>
    <p:sldId id="375" r:id="rId9"/>
    <p:sldId id="376" r:id="rId10"/>
    <p:sldId id="377" r:id="rId11"/>
    <p:sldId id="378" r:id="rId12"/>
    <p:sldId id="379" r:id="rId13"/>
    <p:sldId id="380" r:id="rId14"/>
    <p:sldId id="381" r:id="rId15"/>
    <p:sldId id="382" r:id="rId16"/>
    <p:sldId id="383" r:id="rId17"/>
    <p:sldId id="384" r:id="rId18"/>
    <p:sldId id="385" r:id="rId19"/>
    <p:sldId id="386" r:id="rId20"/>
    <p:sldId id="387" r:id="rId21"/>
    <p:sldId id="388" r:id="rId22"/>
    <p:sldId id="389" r:id="rId23"/>
  </p:sldIdLst>
  <p:sldSz cx="12192000" cy="6858000"/>
  <p:notesSz cx="6858000" cy="9144000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2" autoAdjust="0"/>
    <p:restoredTop sz="92632" autoAdjust="0"/>
  </p:normalViewPr>
  <p:slideViewPr>
    <p:cSldViewPr snapToGrid="0">
      <p:cViewPr varScale="1">
        <p:scale>
          <a:sx n="92" d="100"/>
          <a:sy n="92" d="100"/>
        </p:scale>
        <p:origin x="108" y="7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-10273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0" d="100"/>
        <a:sy n="120" d="100"/>
      </p:scale>
      <p:origin x="0" y="-2421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1" y="2019300"/>
            <a:ext cx="4106255" cy="2833315"/>
          </a:xfrm>
          <a:prstGeom prst="rect">
            <a:avLst/>
          </a:prstGeom>
        </p:spPr>
      </p:pic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1FDD1-69D3-4FA6-880F-B8B7C87CE3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310800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C9024-0D85-41F4-B644-89B1828675A7}" type="datetimeFigureOut">
              <a:rPr lang="fr-FR"/>
              <a:pPr>
                <a:defRPr/>
              </a:pPr>
              <a:t>26/05/2020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54967-2A68-449A-9805-0B774A6E66DB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151004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609600"/>
            <a:ext cx="8463619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8503B-F5DD-425D-86DF-186F4E7126E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43373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A7DF0EF-B6BA-4375-BC10-3997B16FB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648D-C406-4291-B47D-3DAC1538B808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94B16FC-5B06-4DD2-A0E6-7097F874A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236FC5C-2BBC-418E-8AA7-A3096FFD0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DA6C5-7727-4EBE-91EA-48DDB9EE8A4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37820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9566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6" r:id="rId15"/>
    <p:sldLayoutId id="2147483697" r:id="rId16"/>
    <p:sldLayoutId id="2147483698" r:id="rId17"/>
    <p:sldLayoutId id="2147483699" r:id="rId18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BE8E8A-6D98-4444-ACEF-4548E897D0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Pharmacology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D8943A-8E3B-481C-B0FE-26D47FCD87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8B44BBF-3634-4030-A036-3B64F1B751AD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819275"/>
            <a:ext cx="11036300" cy="14700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10000"/>
              </a:lnSpc>
              <a:defRPr/>
            </a:pPr>
            <a:r>
              <a:rPr lang="cs-CZ" altLang="cs-CZ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DRUG DOSAGE FORMS</a:t>
            </a:r>
          </a:p>
          <a:p>
            <a:pPr algn="ctr">
              <a:lnSpc>
                <a:spcPct val="110000"/>
              </a:lnSpc>
              <a:defRPr/>
            </a:pPr>
            <a:r>
              <a:rPr lang="en-GB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1031">
            <a:extLst>
              <a:ext uri="{FF2B5EF4-FFF2-40B4-BE49-F238E27FC236}">
                <a16:creationId xmlns:a16="http://schemas.microsoft.com/office/drawing/2014/main" id="{00DF06CC-D7F4-4BD2-97E7-2252954B6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050" y="3958550"/>
            <a:ext cx="8856663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cs-CZ" sz="1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 for </a:t>
            </a:r>
            <a:r>
              <a:rPr lang="cs-CZ" altLang="cs-CZ" sz="1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Students</a:t>
            </a:r>
            <a:endParaRPr lang="cs-CZ" altLang="cs-CZ" sz="18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GB" altLang="cs-CZ" sz="1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study material is exclusively for students of general medicine and stomatology in Pharmacology I course. It contains only basic notes of discussed topics, which should be completed with more details and actual information during practical courses to make a complete material for test or exam studies. Which means that without your own notes from the lesson this presentation IS NOT SUFFICIENT for proper preparation for neither tests in </a:t>
            </a:r>
            <a:r>
              <a:rPr lang="en-GB" altLang="cs-CZ" sz="16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practicals</a:t>
            </a:r>
            <a:r>
              <a:rPr lang="en-GB" altLang="cs-CZ" sz="1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nor the final exam.</a:t>
            </a:r>
            <a:endParaRPr lang="en-GB" altLang="cs-CZ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5347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F8601986-BD82-4770-9A7B-9E3859A46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1993" y="220086"/>
            <a:ext cx="5688013" cy="863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600" b="1">
                <a:latin typeface="Calibri" panose="020F0502020204030204" pitchFamily="34" charset="0"/>
                <a:cs typeface="Calibri" panose="020F0502020204030204" pitchFamily="34" charset="0"/>
              </a:rPr>
              <a:t>Liquida peroralia</a:t>
            </a:r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D6303F87-199A-4B97-AF4A-96B19193B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634" y="1310264"/>
            <a:ext cx="8713788" cy="53276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cs-CZ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prescribed as undivided preparations</a:t>
            </a:r>
          </a:p>
          <a:p>
            <a:pPr eaLnBrk="1" hangingPunct="1">
              <a:buFontTx/>
              <a:buChar char="•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divided into doses by pa</a:t>
            </a: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ient before use</a:t>
            </a:r>
          </a:p>
          <a:p>
            <a:pPr eaLnBrk="1" hangingPunct="1">
              <a:buFontTx/>
              <a:buChar char="•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easy administration (pediatrics)</a:t>
            </a:r>
          </a:p>
          <a:p>
            <a:pPr eaLnBrk="1" hangingPunct="1">
              <a:buFontTx/>
              <a:buChar char="•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measure cups, spoons, drops</a:t>
            </a:r>
            <a:endParaRPr lang="cs-CZ" altLang="cs-CZ" sz="24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Char char="•"/>
            </a:pPr>
            <a:endParaRPr lang="en-US" altLang="cs-CZ" sz="24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1 aqueous drop      0.05 g    1 dessert spoon 10.0 g</a:t>
            </a:r>
          </a:p>
          <a:p>
            <a:pPr eaLnBrk="1" hangingPunct="1"/>
            <a:r>
              <a:rPr lang="en-US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1 tea spoon         5.0  g    1 table spoon   15.0 g</a:t>
            </a:r>
          </a:p>
          <a:p>
            <a:pPr eaLnBrk="1" hangingPunct="1"/>
            <a:endParaRPr lang="en-US" altLang="cs-CZ" sz="24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cs-CZ" sz="2400" b="1" u="sng">
                <a:latin typeface="Calibri" panose="020F0502020204030204" pitchFamily="34" charset="0"/>
                <a:cs typeface="Calibri" panose="020F0502020204030204" pitchFamily="34" charset="0"/>
              </a:rPr>
              <a:t>Peroral drops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exact volume of drug</a:t>
            </a:r>
          </a:p>
          <a:p>
            <a:pPr eaLnBrk="1" hangingPunct="1">
              <a:buFontTx/>
              <a:buChar char="•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for highly efficient drugs</a:t>
            </a:r>
          </a:p>
          <a:p>
            <a:pPr eaLnBrk="1" hangingPunct="1">
              <a:buFontTx/>
              <a:buChar char="•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usually DTS in 1 g of aqueous or 0,3g </a:t>
            </a: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spirituous solution(20 drops)</a:t>
            </a:r>
          </a:p>
          <a:p>
            <a:pPr eaLnBrk="1" hangingPunct="1">
              <a:buFontTx/>
              <a:buChar char="•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total amount: 10-25g</a:t>
            </a:r>
          </a:p>
          <a:p>
            <a:pPr eaLnBrk="1" hangingPunct="1"/>
            <a:endParaRPr lang="en-US" altLang="cs-CZ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635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822DD676-7D2F-401D-BEE3-F871F74FC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1993" y="89188"/>
            <a:ext cx="5688013" cy="863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600" b="1">
                <a:latin typeface="Calibri" panose="020F0502020204030204" pitchFamily="34" charset="0"/>
                <a:cs typeface="Calibri" panose="020F0502020204030204" pitchFamily="34" charset="0"/>
              </a:rPr>
              <a:t>Syrups</a:t>
            </a:r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C044D847-1FF8-4795-9A4F-7BE44C159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3334" y="981075"/>
            <a:ext cx="8785225" cy="58769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concentrated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aqueous solutions of</a:t>
            </a: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sugars or polyols</a:t>
            </a:r>
            <a:endParaRPr lang="en-US" altLang="cs-CZ" sz="24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usually as adjustment of taste properities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Officinal: </a:t>
            </a: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Althaeae sirupus, Plantaginis sirupus, Sirupus simplex</a:t>
            </a:r>
          </a:p>
          <a:p>
            <a:pPr eaLnBrk="1" hangingPunct="1">
              <a:spcAft>
                <a:spcPts val="600"/>
              </a:spcAft>
            </a:pPr>
            <a:endParaRPr lang="cs-CZ" altLang="cs-CZ" sz="12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Plantaginis sirupus 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Plantaginis folium 		 5,0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Aqua purificata			45,0	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Saccharosum 			64,0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Methylparabenum		  	 0,15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Ethanolum 96%		  	 1,0</a:t>
            </a:r>
          </a:p>
          <a:p>
            <a:pPr eaLnBrk="1" hangingPunct="1">
              <a:spcAft>
                <a:spcPts val="600"/>
              </a:spcAft>
            </a:pPr>
            <a:endParaRPr lang="en-US" altLang="cs-CZ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1080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C5D7B859-6645-462C-9C1E-8E98F1588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1993" y="105785"/>
            <a:ext cx="5688013" cy="863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600" b="1">
                <a:latin typeface="Calibri" panose="020F0502020204030204" pitchFamily="34" charset="0"/>
                <a:cs typeface="Calibri" panose="020F0502020204030204" pitchFamily="34" charset="0"/>
              </a:rPr>
              <a:t>Aquae aromaticae</a:t>
            </a:r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CA301E8E-C319-4719-924A-ABC53A768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105" y="1299586"/>
            <a:ext cx="8713788" cy="53276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saturated aqueous solutions of essential oils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typical smell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spasmolytic, carminative effect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carminative = against meteorism and flatulence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Officinal: Aqua carminativa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		   Aqua carminativa rubra</a:t>
            </a:r>
          </a:p>
          <a:p>
            <a:pPr eaLnBrk="1" hangingPunct="1"/>
            <a:endParaRPr lang="en-US" altLang="cs-CZ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3847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BC9DCF30-1EDC-4F37-93CF-970EEE923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7557" y="126567"/>
            <a:ext cx="5688013" cy="863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600" b="1">
                <a:latin typeface="Calibri" panose="020F0502020204030204" pitchFamily="34" charset="0"/>
                <a:cs typeface="Calibri" panose="020F0502020204030204" pitchFamily="34" charset="0"/>
              </a:rPr>
              <a:t>Tincturae</a:t>
            </a:r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8AA1C2F9-62BB-4E90-9A01-828430FA1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106" y="1289194"/>
            <a:ext cx="8713788" cy="53276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spirituous extracts </a:t>
            </a:r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administered in drops (10-20)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amounts 10-20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cs-CZ" altLang="cs-CZ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Officinal: </a:t>
            </a:r>
            <a:r>
              <a:rPr lang="en-US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Tinctura</a:t>
            </a:r>
            <a:r>
              <a:rPr lang="en-US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amara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Valerianae</a:t>
            </a:r>
            <a:r>
              <a:rPr lang="en-US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tct</a:t>
            </a:r>
            <a:r>
              <a:rPr lang="en-US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Capsici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tinctura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normata</a:t>
            </a:r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Salviae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tinktura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Myrhae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tct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., </a:t>
            </a: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Gallarum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tct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., </a:t>
            </a: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Ratanhiae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tct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4214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9528CEA5-2A16-43E0-A196-DF1EB8C19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8175" y="230477"/>
            <a:ext cx="5688013" cy="863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600" b="1">
                <a:latin typeface="Calibri" panose="020F0502020204030204" pitchFamily="34" charset="0"/>
                <a:cs typeface="Calibri" panose="020F0502020204030204" pitchFamily="34" charset="0"/>
              </a:rPr>
              <a:t>Oromucosalia</a:t>
            </a:r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4CDBFADC-2957-4888-9D02-D87E764DE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106" y="1299873"/>
            <a:ext cx="8713788" cy="53276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to the oral cavity and/or oropharynx</a:t>
            </a:r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local or systemic action</a:t>
            </a:r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Gargarismata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Aquae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gingivales</a:t>
            </a:r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Solutiones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gingivales</a:t>
            </a:r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Guttae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oromucosales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praeparata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aerodispersione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oromucosali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preparata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aerodispersione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sublinguali</a:t>
            </a:r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3540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C3BCC882-275B-4EBE-A1EE-02A6C1FF4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1466" y="261937"/>
            <a:ext cx="5688013" cy="863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600" b="1">
                <a:latin typeface="Calibri" panose="020F0502020204030204" pitchFamily="34" charset="0"/>
                <a:cs typeface="Calibri" panose="020F0502020204030204" pitchFamily="34" charset="0"/>
              </a:rPr>
              <a:t>Otoguttae</a:t>
            </a:r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847AD803-C3CF-4FC2-8449-06D6848FA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243" y="1372322"/>
            <a:ext cx="8713788" cy="53276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solutions, emulsions, suspensions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suitable for administration into ear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up to 20 g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adjusted into bottles + dropper!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antimicrobials, wax softeners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endParaRPr lang="cs-CZ" altLang="cs-CZ" sz="24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Officinal: </a:t>
            </a:r>
            <a:r>
              <a:rPr lang="cs-CZ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Aluminii acetotartratis 			   otoguttae</a:t>
            </a:r>
            <a:endParaRPr lang="cs-CZ" altLang="cs-CZ" sz="24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6524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11130FB0-6A40-44C1-88C7-4CA1141D1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88913"/>
            <a:ext cx="5688013" cy="863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600" b="1">
                <a:latin typeface="Calibri" panose="020F0502020204030204" pitchFamily="34" charset="0"/>
                <a:cs typeface="Calibri" panose="020F0502020204030204" pitchFamily="34" charset="0"/>
              </a:rPr>
              <a:t>Rhinoguttae</a:t>
            </a:r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3C1EA488-F491-4417-B562-343532737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034" y="1341437"/>
            <a:ext cx="8713788" cy="53276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local or systemic effect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isotonic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usually 10-20 g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ATBs, antihistamines, antiseptics, decongestants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hormones, kalcitonin, insulin?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99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37417D68-431F-4185-B204-D5E2AAF0C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26568"/>
            <a:ext cx="5688013" cy="863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600" b="1">
                <a:latin typeface="Calibri" panose="020F0502020204030204" pitchFamily="34" charset="0"/>
                <a:cs typeface="Calibri" panose="020F0502020204030204" pitchFamily="34" charset="0"/>
              </a:rPr>
              <a:t>Occuloguttae</a:t>
            </a:r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F84AB4F3-9DFE-49AA-9F28-BE3232BB9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4998" y="1299586"/>
            <a:ext cx="8713788" cy="53276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 local effect with a risk of systemic reaction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 isotonic, </a:t>
            </a:r>
            <a:r>
              <a:rPr lang="cs-CZ" altLang="cs-CZ" sz="2200" b="1" u="sng">
                <a:latin typeface="Calibri" panose="020F0502020204030204" pitchFamily="34" charset="0"/>
                <a:cs typeface="Calibri" panose="020F0502020204030204" pitchFamily="34" charset="0"/>
              </a:rPr>
              <a:t>sterile </a:t>
            </a: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(isoacid)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 up to 10 g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 S.s.v.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 mydriatics for diagnosis and treatment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 antiglaucomatics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 antiseptics, antibiotics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 antihistamines, decongestants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6337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3524F7A9-F37F-422C-BC28-8E4A60E0A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8338" y="107373"/>
            <a:ext cx="5688013" cy="863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600" b="1">
                <a:latin typeface="Calibri" panose="020F0502020204030204" pitchFamily="34" charset="0"/>
                <a:cs typeface="Calibri" panose="020F0502020204030204" pitchFamily="34" charset="0"/>
              </a:rPr>
              <a:t>Iniectiones</a:t>
            </a:r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AA8ED9FD-952A-4A10-A1EC-5225B1F10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7975" y="1132464"/>
            <a:ext cx="9036050" cy="561816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58775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sterility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pyrogen-free (test for bacterial </a:t>
            </a:r>
            <a:b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endotoxins – pyrogens)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solutions for infusion or injection (limpidity) → absence of foreign particles → test for sub-visible particles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p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arenteral preparations may require the use of excipients</a:t>
            </a: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e.g.</a:t>
            </a:r>
          </a:p>
          <a:p>
            <a:pPr lvl="1" eaLnBrk="1" hangingPunct="1">
              <a:spcAft>
                <a:spcPts val="600"/>
              </a:spcAft>
              <a:buFontTx/>
              <a:buChar char="–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to make the preparation isotonic with blood</a:t>
            </a:r>
            <a:endParaRPr lang="cs-CZ" altLang="cs-CZ" sz="24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Aft>
                <a:spcPts val="600"/>
              </a:spcAft>
              <a:buFontTx/>
              <a:buChar char="–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adjust the pH</a:t>
            </a:r>
            <a:endParaRPr lang="cs-CZ" altLang="cs-CZ" sz="24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Aft>
                <a:spcPts val="600"/>
              </a:spcAft>
              <a:buFontTx/>
              <a:buChar char="–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to increase solubility</a:t>
            </a:r>
            <a:endParaRPr lang="cs-CZ" altLang="cs-CZ" sz="24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Aft>
                <a:spcPts val="600"/>
              </a:spcAft>
              <a:buFontTx/>
              <a:buChar char="–"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to provide adequate antimicrobial properties </a:t>
            </a:r>
            <a:br>
              <a:rPr lang="cs-CZ" altLang="cs-CZ" sz="200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altLang="cs-CZ" sz="200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altLang="cs-CZ" sz="200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cs-CZ" altLang="cs-CZ" sz="200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cs-CZ" altLang="cs-CZ" sz="200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altLang="cs-CZ" sz="22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0591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14065863-E796-4058-8954-296AFFBAE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048" y="178522"/>
            <a:ext cx="5688013" cy="863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600" b="1">
                <a:latin typeface="Calibri" panose="020F0502020204030204" pitchFamily="34" charset="0"/>
                <a:cs typeface="Calibri" panose="020F0502020204030204" pitchFamily="34" charset="0"/>
              </a:rPr>
              <a:t>Infusiones</a:t>
            </a:r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8C7D109A-910D-4D78-B98F-0BDC9C60D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6170" y="1342159"/>
            <a:ext cx="8713788" cy="53276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similar requirements as in in</a:t>
            </a: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ections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without antimicrobial agents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volumes 100-400 ml (1000</a:t>
            </a: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ml)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IPP:</a:t>
            </a:r>
          </a:p>
          <a:p>
            <a:pPr eaLnBrk="1" hangingPunct="1">
              <a:spcAft>
                <a:spcPts val="600"/>
              </a:spcAft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  - Ad lagoenam pro infusione.</a:t>
            </a:r>
          </a:p>
          <a:p>
            <a:pPr eaLnBrk="1" hangingPunct="1">
              <a:spcAft>
                <a:spcPts val="600"/>
              </a:spcAft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  - Suo nomin. Cum formula.</a:t>
            </a:r>
          </a:p>
          <a:p>
            <a:pPr eaLnBrk="1" hangingPunct="1">
              <a:spcAft>
                <a:spcPts val="600"/>
              </a:spcAft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  - some can be prescribed like officinal drugs </a:t>
            </a:r>
            <a:endParaRPr lang="cs-CZ" altLang="cs-CZ" sz="24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Aft>
                <a:spcPts val="600"/>
              </a:spcAft>
            </a:pPr>
            <a:endParaRPr lang="cs-CZ" altLang="cs-CZ" sz="8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Officinal</a:t>
            </a: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Glucosi infusio</a:t>
            </a: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5%, 10%, 20%, 40%)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, Natrii chloridi infusio isotonica</a:t>
            </a:r>
          </a:p>
          <a:p>
            <a:pPr eaLnBrk="1" hangingPunct="1"/>
            <a:endParaRPr lang="en-US" altLang="cs-CZ" sz="16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0872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6">
            <a:extLst>
              <a:ext uri="{FF2B5EF4-FFF2-40B4-BE49-F238E27FC236}">
                <a16:creationId xmlns:a16="http://schemas.microsoft.com/office/drawing/2014/main" id="{287F36BF-4830-4355-9B7C-F77E01D3B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543" y="604693"/>
            <a:ext cx="8569325" cy="5472113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cs-CZ" alt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final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drug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form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ready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 to pacient</a:t>
            </a:r>
          </a:p>
          <a:p>
            <a:pPr eaLnBrk="1" hangingPunct="1">
              <a:buFontTx/>
              <a:buChar char="•"/>
            </a:pP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modifies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drug</a:t>
            </a:r>
            <a:endParaRPr lang="cs-CZ" altLang="cs-CZ" sz="2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cs-CZ" alt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sz="2600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Classification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altLang="cs-CZ" sz="26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cs-CZ" altLang="cs-CZ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cs-CZ" altLang="cs-CZ" sz="26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consistence</a:t>
            </a:r>
            <a:endParaRPr lang="cs-CZ" altLang="cs-CZ" sz="2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4" eaLnBrk="1" hangingPunct="1">
              <a:buFontTx/>
              <a:buChar char="•"/>
            </a:pP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 solid</a:t>
            </a:r>
          </a:p>
          <a:p>
            <a:pPr lvl="4" eaLnBrk="1" hangingPunct="1">
              <a:buFontTx/>
              <a:buChar char="•"/>
            </a:pP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semi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-solid</a:t>
            </a:r>
          </a:p>
          <a:p>
            <a:pPr lvl="4" eaLnBrk="1" hangingPunct="1">
              <a:buFontTx/>
              <a:buChar char="•"/>
            </a:pP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liquid</a:t>
            </a:r>
            <a:endParaRPr lang="cs-CZ" altLang="cs-CZ" sz="2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4" eaLnBrk="1" hangingPunct="1">
              <a:buFontTx/>
              <a:buChar char="•"/>
            </a:pP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gaseous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 		</a:t>
            </a:r>
          </a:p>
          <a:p>
            <a:pPr lvl="4" eaLnBrk="1" hangingPunct="1"/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</a:p>
          <a:p>
            <a:pPr eaLnBrk="1" hangingPunct="1">
              <a:buFontTx/>
              <a:buChar char="•"/>
            </a:pPr>
            <a:r>
              <a:rPr lang="cs-CZ" altLang="cs-CZ" sz="26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cs-CZ" altLang="cs-CZ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cs-CZ" altLang="cs-CZ" sz="26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routes</a:t>
            </a:r>
            <a:r>
              <a:rPr lang="cs-CZ" altLang="cs-CZ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altLang="cs-CZ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altLang="cs-CZ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external-others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buFontTx/>
              <a:buChar char="•"/>
            </a:pPr>
            <a:endParaRPr lang="cs-CZ" alt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Char char="•"/>
            </a:pPr>
            <a:r>
              <a:rPr lang="cs-CZ" altLang="cs-CZ" sz="26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cs-CZ" altLang="cs-CZ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cs-CZ" altLang="cs-CZ" sz="26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shape</a:t>
            </a:r>
            <a:r>
              <a:rPr lang="cs-CZ" altLang="cs-CZ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 specificity 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specific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altLang="cs-CZ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nonspecific</a:t>
            </a:r>
            <a:r>
              <a:rPr lang="cs-CZ" alt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305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">
            <a:extLst>
              <a:ext uri="{FF2B5EF4-FFF2-40B4-BE49-F238E27FC236}">
                <a16:creationId xmlns:a16="http://schemas.microsoft.com/office/drawing/2014/main" id="{5C2017A6-ED38-4F14-8D24-49DC78CC2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979" y="692943"/>
            <a:ext cx="8569325" cy="5472113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2" eaLnBrk="1" hangingPunct="1">
              <a:spcBef>
                <a:spcPct val="30000"/>
              </a:spcBef>
              <a:buClr>
                <a:schemeClr val="tx2"/>
              </a:buClr>
              <a:buFont typeface="Wingdings" panose="05000000000000000000" pitchFamily="2" charset="2"/>
              <a:buAutoNum type="arabicPeriod"/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</a:rPr>
              <a:t>suitable form of active substance (AS) for the administration </a:t>
            </a:r>
          </a:p>
          <a:p>
            <a:pPr lvl="2" eaLnBrk="1" hangingPunct="1">
              <a:spcBef>
                <a:spcPct val="30000"/>
              </a:spcBef>
              <a:buClr>
                <a:schemeClr val="tx2"/>
              </a:buClr>
              <a:buFont typeface="Wingdings" panose="05000000000000000000" pitchFamily="2" charset="2"/>
              <a:buAutoNum type="arabicPeriod"/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</a:rPr>
              <a:t>administration of a specified dose of AS</a:t>
            </a:r>
          </a:p>
          <a:p>
            <a:pPr lvl="2" eaLnBrk="1" hangingPunct="1">
              <a:spcBef>
                <a:spcPct val="30000"/>
              </a:spcBef>
              <a:buClr>
                <a:schemeClr val="tx2"/>
              </a:buClr>
              <a:buFont typeface="Wingdings" panose="05000000000000000000" pitchFamily="2" charset="2"/>
              <a:buAutoNum type="arabicPeriod"/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</a:rPr>
              <a:t>protection of AS against environmental influences (light, humidity)</a:t>
            </a:r>
          </a:p>
          <a:p>
            <a:pPr lvl="2" eaLnBrk="1" hangingPunct="1">
              <a:spcBef>
                <a:spcPct val="30000"/>
              </a:spcBef>
              <a:buClr>
                <a:schemeClr val="tx2"/>
              </a:buClr>
              <a:buFont typeface="Wingdings" panose="05000000000000000000" pitchFamily="2" charset="2"/>
              <a:buAutoNum type="arabicPeriod"/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</a:rPr>
              <a:t>protection of AS in human body (</a:t>
            </a: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 pH in stomach)</a:t>
            </a:r>
          </a:p>
          <a:p>
            <a:pPr lvl="2" eaLnBrk="1" hangingPunct="1">
              <a:spcBef>
                <a:spcPct val="30000"/>
              </a:spcBef>
              <a:buClr>
                <a:schemeClr val="tx2"/>
              </a:buClr>
              <a:buFont typeface="Wingdings" panose="05000000000000000000" pitchFamily="2" charset="2"/>
              <a:buAutoNum type="arabicPeriod"/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</a:rPr>
              <a:t>adjustment of organoleptic properties (smell, taste)</a:t>
            </a:r>
          </a:p>
          <a:p>
            <a:pPr lvl="2" eaLnBrk="1" hangingPunct="1">
              <a:spcBef>
                <a:spcPct val="30000"/>
              </a:spcBef>
              <a:buClr>
                <a:schemeClr val="tx2"/>
              </a:buClr>
              <a:buFont typeface="Wingdings" panose="05000000000000000000" pitchFamily="2" charset="2"/>
              <a:buAutoNum type="arabicPeriod"/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</a:rPr>
              <a:t>influence of the PK properties: </a:t>
            </a:r>
          </a:p>
          <a:p>
            <a:pPr lvl="3" eaLnBrk="1" hangingPunct="1">
              <a:spcBef>
                <a:spcPct val="30000"/>
              </a:spcBef>
              <a:buSzPct val="80000"/>
              <a:buFontTx/>
              <a:buChar char="–"/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</a:rPr>
              <a:t>release adjustment  </a:t>
            </a:r>
          </a:p>
          <a:p>
            <a:pPr lvl="3" eaLnBrk="1" hangingPunct="1">
              <a:spcBef>
                <a:spcPct val="30000"/>
              </a:spcBef>
              <a:buSzPct val="80000"/>
              <a:buFontTx/>
              <a:buChar char="–"/>
            </a:pPr>
            <a:r>
              <a:rPr lang="cs-CZ" altLang="cs-CZ" sz="2400">
                <a:latin typeface="Calibri" panose="020F0502020204030204" pitchFamily="34" charset="0"/>
                <a:cs typeface="Calibri" panose="020F0502020204030204" pitchFamily="34" charset="0"/>
              </a:rPr>
              <a:t>targeted distribution of AS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237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>
            <a:extLst>
              <a:ext uri="{FF2B5EF4-FFF2-40B4-BE49-F238E27FC236}">
                <a16:creationId xmlns:a16="http://schemas.microsoft.com/office/drawing/2014/main" id="{92E4231C-4960-4AFC-95F4-8ABCC44AD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5550" y="230981"/>
            <a:ext cx="6697663" cy="1008063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DDF Classification</a:t>
            </a:r>
            <a:br>
              <a:rPr lang="cs-CZ" altLang="cs-CZ" sz="3200" b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altLang="cs-CZ" sz="2800" b="1">
                <a:latin typeface="Calibri" panose="020F0502020204030204" pitchFamily="34" charset="0"/>
                <a:cs typeface="Calibri" panose="020F0502020204030204" pitchFamily="34" charset="0"/>
              </a:rPr>
              <a:t>For systemic effect</a:t>
            </a:r>
          </a:p>
        </p:txBody>
      </p:sp>
      <p:sp>
        <p:nvSpPr>
          <p:cNvPr id="3" name="AutoShape 6">
            <a:extLst>
              <a:ext uri="{FF2B5EF4-FFF2-40B4-BE49-F238E27FC236}">
                <a16:creationId xmlns:a16="http://schemas.microsoft.com/office/drawing/2014/main" id="{067852F5-4636-41AE-857C-E9F717003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734" y="1327438"/>
            <a:ext cx="8569325" cy="1800225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cs-CZ" altLang="cs-CZ" sz="2200">
                <a:latin typeface="Calibri" panose="020F0502020204030204" pitchFamily="34" charset="0"/>
                <a:cs typeface="Calibri" panose="020F0502020204030204" pitchFamily="34" charset="0"/>
              </a:rPr>
              <a:t>1. generation: DDF without release control (conventional)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2200">
                <a:latin typeface="Calibri" panose="020F0502020204030204" pitchFamily="34" charset="0"/>
                <a:cs typeface="Calibri" panose="020F0502020204030204" pitchFamily="34" charset="0"/>
              </a:rPr>
              <a:t>2. generation : </a:t>
            </a: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controlled release </a:t>
            </a:r>
            <a:r>
              <a:rPr lang="cs-CZ" altLang="cs-CZ" sz="2200">
                <a:latin typeface="Calibri" panose="020F0502020204030204" pitchFamily="34" charset="0"/>
                <a:cs typeface="Calibri" panose="020F0502020204030204" pitchFamily="34" charset="0"/>
              </a:rPr>
              <a:t>DDF (CR)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2200">
                <a:latin typeface="Calibri" panose="020F0502020204030204" pitchFamily="34" charset="0"/>
                <a:cs typeface="Calibri" panose="020F0502020204030204" pitchFamily="34" charset="0"/>
              </a:rPr>
              <a:t>3. generation :  </a:t>
            </a: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targeted distribution </a:t>
            </a:r>
            <a:r>
              <a:rPr lang="cs-CZ" altLang="cs-CZ" sz="2200">
                <a:latin typeface="Calibri" panose="020F0502020204030204" pitchFamily="34" charset="0"/>
                <a:cs typeface="Calibri" panose="020F0502020204030204" pitchFamily="34" charset="0"/>
              </a:rPr>
              <a:t>DDF (drug delivery system)</a:t>
            </a:r>
            <a:endParaRPr lang="en-US" altLang="cs-CZ" sz="2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5" descr="rizene uvolnovani_graf">
            <a:extLst>
              <a:ext uri="{FF2B5EF4-FFF2-40B4-BE49-F238E27FC236}">
                <a16:creationId xmlns:a16="http://schemas.microsoft.com/office/drawing/2014/main" id="{AA388586-92B5-4286-B65A-4691B8934E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498" y="3429000"/>
            <a:ext cx="4286250" cy="341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Graphic1">
            <a:extLst>
              <a:ext uri="{FF2B5EF4-FFF2-40B4-BE49-F238E27FC236}">
                <a16:creationId xmlns:a16="http://schemas.microsoft.com/office/drawing/2014/main" id="{FEE60639-2C01-461B-8410-1E12CC034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657" y="3429000"/>
            <a:ext cx="45624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7695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>
            <a:extLst>
              <a:ext uri="{FF2B5EF4-FFF2-40B4-BE49-F238E27FC236}">
                <a16:creationId xmlns:a16="http://schemas.microsoft.com/office/drawing/2014/main" id="{61B2AFDB-45D0-4AC8-A5A7-E88C57319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4331" y="2241838"/>
            <a:ext cx="6408737" cy="16573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600" b="1" dirty="0">
                <a:latin typeface="Calibri" panose="020F0502020204030204" pitchFamily="34" charset="0"/>
                <a:cs typeface="Calibri" panose="020F0502020204030204" pitchFamily="34" charset="0"/>
              </a:rPr>
              <a:t>LIQUID DOSAGE FORMS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0195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>
            <a:extLst>
              <a:ext uri="{FF2B5EF4-FFF2-40B4-BE49-F238E27FC236}">
                <a16:creationId xmlns:a16="http://schemas.microsoft.com/office/drawing/2014/main" id="{2455CA89-40C9-4D15-851A-5F74A8A38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543" y="765175"/>
            <a:ext cx="8713788" cy="53276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defRPr/>
            </a:pPr>
            <a:r>
              <a:rPr lang="cs-CZ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liquida</a:t>
            </a:r>
            <a:r>
              <a:rPr lang="cs-CZ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cutanea</a:t>
            </a:r>
            <a:r>
              <a:rPr lang="cs-CZ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pulveres</a:t>
            </a:r>
            <a:r>
              <a:rPr lang="cs-CZ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adspersorii</a:t>
            </a:r>
            <a:r>
              <a:rPr lang="cs-CZ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liquidi</a:t>
            </a:r>
            <a:r>
              <a:rPr lang="cs-CZ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200" indent="-457200" eaLnBrk="1" hangingPunct="1">
              <a:defRPr/>
            </a:pPr>
            <a:r>
              <a:rPr lang="cs-CZ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liquida</a:t>
            </a:r>
            <a:r>
              <a:rPr lang="cs-CZ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peroralia</a:t>
            </a:r>
            <a:endParaRPr lang="cs-CZ" alt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defRPr/>
            </a:pPr>
            <a:r>
              <a:rPr lang="cs-CZ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oromucosalia</a:t>
            </a:r>
            <a:endParaRPr lang="cs-CZ" alt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defRPr/>
            </a:pPr>
            <a:r>
              <a:rPr lang="cs-CZ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otoguttae</a:t>
            </a:r>
            <a:endParaRPr lang="cs-CZ" alt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defRPr/>
            </a:pPr>
            <a:r>
              <a:rPr lang="cs-CZ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rhinoguttae</a:t>
            </a:r>
            <a:endParaRPr lang="cs-CZ" alt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defRPr/>
            </a:pPr>
            <a:r>
              <a:rPr lang="cs-CZ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oculoguttae</a:t>
            </a:r>
            <a:endParaRPr lang="cs-CZ" alt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defRPr/>
            </a:pPr>
            <a:r>
              <a:rPr lang="cs-CZ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injectiones</a:t>
            </a:r>
            <a:endParaRPr lang="cs-CZ" alt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defRPr/>
            </a:pPr>
            <a:r>
              <a:rPr lang="cs-CZ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infusiones</a:t>
            </a:r>
            <a:endParaRPr lang="cs-CZ" alt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defRPr/>
            </a:pPr>
            <a:r>
              <a:rPr lang="cs-CZ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aquae</a:t>
            </a:r>
            <a:r>
              <a:rPr lang="cs-CZ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aromaticae</a:t>
            </a:r>
            <a:r>
              <a:rPr lang="cs-CZ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tincturae</a:t>
            </a:r>
            <a:r>
              <a:rPr lang="cs-CZ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543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>
            <a:extLst>
              <a:ext uri="{FF2B5EF4-FFF2-40B4-BE49-F238E27FC236}">
                <a16:creationId xmlns:a16="http://schemas.microsoft.com/office/drawing/2014/main" id="{88691875-6896-4997-920E-D175F4818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828" y="1430193"/>
            <a:ext cx="9632372" cy="53276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for topical application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local or systemic action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solutions, emulsions, suspensions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antimicrobial agents, </a:t>
            </a:r>
            <a:r>
              <a:rPr lang="en-US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stabili</a:t>
            </a: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zer</a:t>
            </a:r>
            <a:r>
              <a:rPr lang="en-US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s,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emul</a:t>
            </a: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sifier</a:t>
            </a:r>
            <a:endParaRPr lang="en-US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Solvens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vehiculum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): 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hydrophillic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Aqua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purificata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Aqua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conservans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Glycerolum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85%, 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Ethanolum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60%, 85%, 96%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lipophillic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Helianthi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oleum 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raffinatum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Olivae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oleum 	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raffinatum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Arachidis</a:t>
            </a:r>
            <a:r>
              <a:rPr lang="cs-CZ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oleum </a:t>
            </a:r>
            <a:r>
              <a:rPr lang="cs-CZ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raffinatum</a:t>
            </a:r>
            <a:endParaRPr lang="cs-CZ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AAF92A54-C5AB-4758-8DD6-F5396459D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4007" y="230477"/>
            <a:ext cx="5688013" cy="863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600" b="1">
                <a:latin typeface="Calibri" panose="020F0502020204030204" pitchFamily="34" charset="0"/>
                <a:cs typeface="Calibri" panose="020F0502020204030204" pitchFamily="34" charset="0"/>
              </a:rPr>
              <a:t>Liquida cutanea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176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>
            <a:extLst>
              <a:ext uri="{FF2B5EF4-FFF2-40B4-BE49-F238E27FC236}">
                <a16:creationId xmlns:a16="http://schemas.microsoft.com/office/drawing/2014/main" id="{1399C170-2A04-467D-90E3-10947878E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253" y="1424565"/>
            <a:ext cx="8785225" cy="53276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Solutions for compresses and spreading</a:t>
            </a:r>
          </a:p>
          <a:p>
            <a:pPr eaLnBrk="1" hangingPunct="1">
              <a:buFontTx/>
              <a:buChar char="•"/>
            </a:pPr>
            <a:r>
              <a:rPr lang="en-US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 rem. cardinale in appropriate conc.</a:t>
            </a:r>
          </a:p>
          <a:p>
            <a:pPr eaLnBrk="1" hangingPunct="1">
              <a:buFontTx/>
              <a:buChar char="•"/>
            </a:pPr>
            <a:r>
              <a:rPr lang="en-US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 quantity depends on: size of treated are</a:t>
            </a: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, frequency of application, period of treatment</a:t>
            </a:r>
            <a:endParaRPr lang="cs-CZ" altLang="cs-CZ" sz="22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Char char="•"/>
            </a:pPr>
            <a:endParaRPr lang="cs-CZ" altLang="cs-CZ" sz="22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Pulveres adspersorii liquidi–liquid powders</a:t>
            </a:r>
          </a:p>
          <a:p>
            <a:pPr eaLnBrk="1" hangingPunct="1">
              <a:buFontTx/>
              <a:buChar char="•"/>
            </a:pPr>
            <a:r>
              <a:rPr lang="en-US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 suspensions</a:t>
            </a:r>
          </a:p>
          <a:p>
            <a:pPr eaLnBrk="1" hangingPunct="1">
              <a:buFontTx/>
              <a:buChar char="•"/>
            </a:pPr>
            <a:r>
              <a:rPr lang="en-US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 calming, cooling, antipruri</a:t>
            </a: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tic</a:t>
            </a:r>
            <a:r>
              <a:rPr lang="en-US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 action</a:t>
            </a:r>
          </a:p>
          <a:p>
            <a:pPr eaLnBrk="1" hangingPunct="1">
              <a:buFontTx/>
              <a:buChar char="•"/>
            </a:pP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 composition:</a:t>
            </a:r>
          </a:p>
          <a:p>
            <a:pPr lvl="1" eaLnBrk="1" hangingPunct="1">
              <a:buFontTx/>
              <a:buChar char="–"/>
            </a:pPr>
            <a:r>
              <a:rPr lang="en-US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solid bas</a:t>
            </a: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(pulveres</a:t>
            </a: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):</a:t>
            </a:r>
            <a:r>
              <a:rPr lang="en-US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 30-40%</a:t>
            </a: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usually talc and ZnO</a:t>
            </a:r>
            <a:endParaRPr lang="cs-CZ" altLang="cs-CZ" sz="22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buFontTx/>
              <a:buChar char="–"/>
            </a:pPr>
            <a:r>
              <a:rPr lang="en-US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liquid base: Glycerol 85%,</a:t>
            </a: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 Ethanolum 60</a:t>
            </a: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%</a:t>
            </a:r>
          </a:p>
          <a:p>
            <a:pPr lvl="1" eaLnBrk="1" hangingPunct="1">
              <a:buFontTx/>
              <a:buChar char="–"/>
            </a:pP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viscosity enhancers: </a:t>
            </a:r>
            <a:r>
              <a:rPr lang="en-US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Bentoniti magma</a:t>
            </a:r>
            <a:r>
              <a:rPr lang="cs-CZ" altLang="cs-CZ" sz="2200" b="1">
                <a:latin typeface="Calibri" panose="020F0502020204030204" pitchFamily="34" charset="0"/>
                <a:cs typeface="Calibri" panose="020F0502020204030204" pitchFamily="34" charset="0"/>
              </a:rPr>
              <a:t>, Aerosil</a:t>
            </a:r>
            <a:endParaRPr lang="en-US" altLang="cs-CZ" sz="22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en-US" altLang="cs-CZ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7784BAF4-D742-43EE-AB20-5B713AA58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4007" y="230477"/>
            <a:ext cx="5688013" cy="863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600" b="1">
                <a:latin typeface="Calibri" panose="020F0502020204030204" pitchFamily="34" charset="0"/>
                <a:cs typeface="Calibri" panose="020F0502020204030204" pitchFamily="34" charset="0"/>
              </a:rPr>
              <a:t>Liquida cutanea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7855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ED603065-56D4-497D-9E68-AAC8AB645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6694" y="1414175"/>
            <a:ext cx="9218612" cy="53276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cs-CZ" sz="28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for internal use</a:t>
            </a:r>
            <a:endParaRPr lang="en-US" altLang="cs-CZ" sz="28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Char char="•"/>
            </a:pPr>
            <a:r>
              <a:rPr lang="cs-CZ" altLang="cs-CZ" sz="28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local or systemic effect</a:t>
            </a:r>
          </a:p>
          <a:p>
            <a:pPr eaLnBrk="1" hangingPunct="1">
              <a:buFontTx/>
              <a:buChar char="•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true and colloid solutions</a:t>
            </a:r>
          </a:p>
          <a:p>
            <a:pPr eaLnBrk="1" hangingPunct="1">
              <a:buFontTx/>
              <a:buChar char="•"/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antimicrobial agents, stabilizers, emulsifiers, taste and smell modifiers</a:t>
            </a:r>
          </a:p>
          <a:p>
            <a:pPr eaLnBrk="1" hangingPunct="1"/>
            <a:endParaRPr lang="cs-CZ" altLang="cs-CZ" sz="2400" b="1" u="sng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altLang="cs-CZ" sz="2400" b="1" u="sng">
                <a:latin typeface="Calibri" panose="020F0502020204030204" pitchFamily="34" charset="0"/>
                <a:cs typeface="Calibri" panose="020F0502020204030204" pitchFamily="34" charset="0"/>
              </a:rPr>
              <a:t>Classification: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altLang="cs-CZ" sz="24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1. peroral drops</a:t>
            </a:r>
          </a:p>
          <a:p>
            <a:pPr eaLnBrk="1" hangingPunct="1">
              <a:spcAft>
                <a:spcPts val="600"/>
              </a:spcAft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peroral solutions,emulsions, suspensions</a:t>
            </a:r>
          </a:p>
          <a:p>
            <a:pPr eaLnBrk="1" hangingPunct="1">
              <a:spcAft>
                <a:spcPts val="600"/>
              </a:spcAft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. syrups</a:t>
            </a:r>
          </a:p>
          <a:p>
            <a:pPr eaLnBrk="1" hangingPunct="1">
              <a:spcAft>
                <a:spcPts val="600"/>
              </a:spcAft>
            </a:pP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tinctures</a:t>
            </a: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aromatic waters</a:t>
            </a:r>
            <a:r>
              <a:rPr lang="cs-CZ" altLang="cs-CZ" sz="2400" b="1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endParaRPr lang="en-US" altLang="cs-CZ" sz="24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en-US" altLang="cs-CZ" sz="20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056277AD-6AD4-4130-9C5C-FFECFAAE0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1993" y="220086"/>
            <a:ext cx="5688013" cy="863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600" b="1">
                <a:latin typeface="Calibri" panose="020F0502020204030204" pitchFamily="34" charset="0"/>
                <a:cs typeface="Calibri" panose="020F0502020204030204" pitchFamily="34" charset="0"/>
              </a:rPr>
              <a:t>Liquida peroralia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902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3._Liquid_drug_dosage_forms_2020[20200526153324440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08180881-48BA-48A3-9006-21D60CCE1B3E}" vid="{50DF6372-80B9-43E5-89D5-C860B8D420C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11B7BF8839CF74A92228D93B258CAA1" ma:contentTypeVersion="13" ma:contentTypeDescription="Vytvoří nový dokument" ma:contentTypeScope="" ma:versionID="db294155f9791e22d06385f5e91e6324">
  <xsd:schema xmlns:xsd="http://www.w3.org/2001/XMLSchema" xmlns:xs="http://www.w3.org/2001/XMLSchema" xmlns:p="http://schemas.microsoft.com/office/2006/metadata/properties" xmlns:ns3="efac5f05-cf7a-4b5b-9fc8-c24aef98d1cf" xmlns:ns4="6c671791-080d-472c-ab81-ce54b3d5a454" targetNamespace="http://schemas.microsoft.com/office/2006/metadata/properties" ma:root="true" ma:fieldsID="4bb3461a335de0bd6d439d4830b88a13" ns3:_="" ns4:_="">
    <xsd:import namespace="efac5f05-cf7a-4b5b-9fc8-c24aef98d1cf"/>
    <xsd:import namespace="6c671791-080d-472c-ab81-ce54b3d5a45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ac5f05-cf7a-4b5b-9fc8-c24aef98d1c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671791-080d-472c-ab81-ce54b3d5a4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5034D9-E3B2-4E43-A8D8-BB0C186E26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ac5f05-cf7a-4b5b-9fc8-c24aef98d1cf"/>
    <ds:schemaRef ds:uri="6c671791-080d-472c-ab81-ce54b3d5a4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0BA9D2-6DDA-4A53-9C44-169998EDC9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C9EA66-38BD-4EC4-B1AE-4CF4E7480922}">
  <ds:schemaRefs>
    <ds:schemaRef ds:uri="http://www.w3.org/XML/1998/namespace"/>
    <ds:schemaRef ds:uri="6c671791-080d-472c-ab81-ce54b3d5a454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efac5f05-cf7a-4b5b-9fc8-c24aef98d1cf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</Template>
  <TotalTime>1578</TotalTime>
  <Words>962</Words>
  <Application>Microsoft Office PowerPoint</Application>
  <PresentationFormat>Širokoúhlá obrazovka</PresentationFormat>
  <Paragraphs>165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Symbol</vt:lpstr>
      <vt:lpstr>Tahoma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Barbora Říhová</dc:creator>
  <cp:lastModifiedBy>Leoš Landa</cp:lastModifiedBy>
  <cp:revision>101</cp:revision>
  <cp:lastPrinted>1601-01-01T00:00:00Z</cp:lastPrinted>
  <dcterms:created xsi:type="dcterms:W3CDTF">2019-02-20T11:20:12Z</dcterms:created>
  <dcterms:modified xsi:type="dcterms:W3CDTF">2020-05-26T13:33:53Z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0x010100011B7BF8839CF74A92228D93B258CAA1</vt:lpwstr>
  </property>
</Properties>
</file>