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8" r:id="rId2"/>
    <p:sldId id="259" r:id="rId3"/>
    <p:sldId id="260" r:id="rId4"/>
    <p:sldId id="262" r:id="rId5"/>
    <p:sldId id="358" r:id="rId6"/>
    <p:sldId id="264" r:id="rId7"/>
    <p:sldId id="265" r:id="rId8"/>
    <p:sldId id="266" r:id="rId9"/>
    <p:sldId id="335" r:id="rId10"/>
    <p:sldId id="280" r:id="rId11"/>
    <p:sldId id="269" r:id="rId12"/>
    <p:sldId id="359" r:id="rId13"/>
    <p:sldId id="354" r:id="rId14"/>
    <p:sldId id="270" r:id="rId15"/>
    <p:sldId id="355" r:id="rId16"/>
    <p:sldId id="273" r:id="rId17"/>
    <p:sldId id="277" r:id="rId18"/>
    <p:sldId id="336" r:id="rId19"/>
    <p:sldId id="279" r:id="rId20"/>
    <p:sldId id="281" r:id="rId21"/>
    <p:sldId id="282" r:id="rId22"/>
    <p:sldId id="283" r:id="rId23"/>
    <p:sldId id="356" r:id="rId24"/>
    <p:sldId id="286" r:id="rId25"/>
    <p:sldId id="289" r:id="rId26"/>
    <p:sldId id="343" r:id="rId27"/>
    <p:sldId id="291" r:id="rId28"/>
    <p:sldId id="292" r:id="rId29"/>
    <p:sldId id="293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57" r:id="rId38"/>
    <p:sldId id="344" r:id="rId39"/>
    <p:sldId id="311" r:id="rId40"/>
    <p:sldId id="345" r:id="rId41"/>
    <p:sldId id="346" r:id="rId42"/>
    <p:sldId id="353" r:id="rId43"/>
    <p:sldId id="351" r:id="rId44"/>
    <p:sldId id="348" r:id="rId45"/>
  </p:sldIdLst>
  <p:sldSz cx="9144000" cy="6858000" type="screen4x3"/>
  <p:notesSz cx="6858000" cy="9144000"/>
  <p:custDataLst>
    <p:tags r:id="rId48"/>
  </p:custData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56" autoAdjust="0"/>
  </p:normalViewPr>
  <p:slideViewPr>
    <p:cSldViewPr showGuides="1">
      <p:cViewPr varScale="1">
        <p:scale>
          <a:sx n="93" d="100"/>
          <a:sy n="93" d="100"/>
        </p:scale>
        <p:origin x="21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-2659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D7FBB-C9E3-429A-B124-068EB28334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5586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638C4-E22E-486A-9771-73539D185D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406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dirty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66B9933C-EE40-4361-9A39-3A79B60303F6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</a:t>
            </a:fld>
            <a:endParaRPr lang="cs-CZ" altLang="cs-CZ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k-SK"/>
          </a:p>
        </p:txBody>
      </p:sp>
      <p:sp>
        <p:nvSpPr>
          <p:cNvPr id="1034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FC4130-5019-47E7-B93F-5A5B975108B1}" type="slidenum">
              <a:rPr lang="cs-CZ" smtClean="0"/>
              <a:pPr eaLnBrk="1" hangingPunct="1"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E136DD5-447A-494D-9840-3646FBE14197}" type="slidenum">
              <a:rPr lang="cs-CZ" altLang="cs-CZ" smtClean="0"/>
              <a:pPr/>
              <a:t>12</a:t>
            </a:fld>
            <a:endParaRPr lang="cs-CZ" altLang="cs-CZ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cs-CZ" sz="9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46D19-CBF1-4075-AE31-886D64A88C6B}" type="slidenum">
              <a:rPr lang="cs-CZ" smtClean="0"/>
              <a:pPr eaLnBrk="1" hangingPunct="1"/>
              <a:t>13</a:t>
            </a:fld>
            <a:endParaRPr lang="cs-CZ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cs-CZ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dirty="0">
              <a:solidFill>
                <a:srgbClr val="000000"/>
              </a:solidFill>
              <a:cs typeface="Arial" charset="0"/>
            </a:endParaRPr>
          </a:p>
          <a:p>
            <a:endParaRPr lang="sk-SK" dirty="0"/>
          </a:p>
        </p:txBody>
      </p:sp>
      <p:sp>
        <p:nvSpPr>
          <p:cNvPr id="1044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95991A-2B1F-4D20-92F9-E745571D7DC4}" type="slidenum">
              <a:rPr lang="cs-CZ" smtClean="0"/>
              <a:pPr eaLnBrk="1" hangingPunct="1"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38C4-E22E-486A-9771-73539D185DD3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3915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sk-SK" dirty="0"/>
          </a:p>
        </p:txBody>
      </p:sp>
      <p:sp>
        <p:nvSpPr>
          <p:cNvPr id="1075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60CCF-8D60-4189-AAB9-6D994C8D55F9}" type="slidenum">
              <a:rPr lang="cs-CZ" smtClean="0"/>
              <a:pPr eaLnBrk="1" hangingPunct="1"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dirty="0"/>
          </a:p>
        </p:txBody>
      </p:sp>
      <p:sp>
        <p:nvSpPr>
          <p:cNvPr id="1116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EE21EC-A4F4-4D76-A3DF-943DA353768B}" type="slidenum">
              <a:rPr lang="en-US" smtClean="0"/>
              <a:pPr eaLnBrk="1" hangingPunct="1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38C4-E22E-486A-9771-73539D185DD3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7975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k-SK" dirty="0"/>
          </a:p>
        </p:txBody>
      </p:sp>
      <p:sp>
        <p:nvSpPr>
          <p:cNvPr id="1136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8DD6BA-B52F-4A67-8A43-8F8E5CFA0A1D}" type="slidenum">
              <a:rPr lang="cs-CZ" smtClean="0"/>
              <a:pPr eaLnBrk="1" hangingPunct="1"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k-SK" dirty="0"/>
          </a:p>
        </p:txBody>
      </p:sp>
      <p:sp>
        <p:nvSpPr>
          <p:cNvPr id="1157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020FC2-7FD8-4B2C-9525-734AA7293861}" type="slidenum">
              <a:rPr lang="cs-CZ" smtClean="0"/>
              <a:pPr eaLnBrk="1" hangingPunct="1"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k-SK" dirty="0"/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2B1185-A6FF-4F2E-846E-FFA02A56F0D6}" type="slidenum">
              <a:rPr lang="cs-CZ" smtClean="0"/>
              <a:pPr eaLnBrk="1" hangingPunct="1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67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EAF0DE-A682-4467-8E97-6D4F062F3C04}" type="slidenum">
              <a:rPr lang="cs-CZ" smtClean="0"/>
              <a:pPr eaLnBrk="1" hangingPunct="1"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k-SK" dirty="0"/>
          </a:p>
        </p:txBody>
      </p:sp>
      <p:sp>
        <p:nvSpPr>
          <p:cNvPr id="1177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B8A1F8-0C57-43FE-AE51-E1CAA1D24A0F}" type="slidenum">
              <a:rPr lang="cs-CZ" smtClean="0"/>
              <a:pPr eaLnBrk="1" hangingPunct="1"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38C4-E22E-486A-9771-73539D185DD3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5872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cs-CZ" altLang="cs-CZ" sz="1000" dirty="0">
              <a:solidFill>
                <a:srgbClr val="000000"/>
              </a:solidFill>
              <a:cs typeface="Arial" charset="0"/>
            </a:endParaRP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38C4-E22E-486A-9771-73539D185DD3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33515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b="1" dirty="0"/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38C4-E22E-486A-9771-73539D185DD3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7624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lnSpc>
                <a:spcPct val="70000"/>
              </a:lnSpc>
            </a:pP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k-SK" dirty="0"/>
          </a:p>
        </p:txBody>
      </p:sp>
      <p:sp>
        <p:nvSpPr>
          <p:cNvPr id="1228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38DA5-20A2-429B-88B9-36060B39249E}" type="slidenum">
              <a:rPr lang="cs-CZ" smtClean="0"/>
              <a:pPr eaLnBrk="1" hangingPunct="1"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).</a:t>
            </a:r>
            <a:endParaRPr lang="cs-CZ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38C4-E22E-486A-9771-73539D185DD3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7366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k-SK" dirty="0"/>
          </a:p>
        </p:txBody>
      </p:sp>
      <p:sp>
        <p:nvSpPr>
          <p:cNvPr id="962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BA3388-978E-466A-A69A-F759406DA21F}" type="slidenum">
              <a:rPr lang="cs-CZ" smtClean="0"/>
              <a:pPr eaLnBrk="1" hangingPunct="1"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17A67E-80DC-41C0-9F43-EEC915C8D336}" type="slidenum">
              <a:rPr lang="cs-CZ" smtClean="0"/>
              <a:pPr eaLnBrk="1" hangingPunct="1"/>
              <a:t>31</a:t>
            </a:fld>
            <a:endParaRPr lang="cs-CZ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DE668D-C465-4AA2-9A18-9B2D73BEF819}" type="slidenum">
              <a:rPr lang="cs-CZ" smtClean="0"/>
              <a:pPr eaLnBrk="1" hangingPunct="1"/>
              <a:t>32</a:t>
            </a:fld>
            <a:endParaRPr lang="cs-CZ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7DCBF6-7CA1-4DC7-817B-FEBE8538666F}" type="slidenum">
              <a:rPr lang="cs-CZ" smtClean="0"/>
              <a:pPr eaLnBrk="1" hangingPunct="1"/>
              <a:t>33</a:t>
            </a:fld>
            <a:endParaRPr lang="cs-CZ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k-SK" dirty="0"/>
          </a:p>
        </p:txBody>
      </p:sp>
      <p:sp>
        <p:nvSpPr>
          <p:cNvPr id="1290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56884C-E2BE-4ADF-BBD0-1CDFEEFDBCCE}" type="slidenum">
              <a:rPr lang="cs-CZ" smtClean="0"/>
              <a:pPr eaLnBrk="1" hangingPunct="1"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38C4-E22E-486A-9771-73539D185DD3}" type="slidenum">
              <a:rPr lang="sk-SK" smtClean="0"/>
              <a:t>37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39171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endParaRPr lang="cs-CZ" altLang="cs-CZ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3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FED96F-1C63-452C-B103-97898B5CE302}" type="slidenum">
              <a:rPr lang="cs-CZ" smtClean="0"/>
              <a:pPr eaLnBrk="1" hangingPunct="1"/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54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05A3F2-8402-4D00-B84D-7CE328C8070C}" type="slidenum">
              <a:rPr lang="cs-CZ" smtClean="0"/>
              <a:pPr eaLnBrk="1" hangingPunct="1"/>
              <a:t>41</a:t>
            </a:fld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38C4-E22E-486A-9771-73539D185DD3}" type="slidenum">
              <a:rPr lang="sk-SK" smtClean="0"/>
              <a:t>42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4082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k-SK" dirty="0"/>
          </a:p>
        </p:txBody>
      </p:sp>
      <p:sp>
        <p:nvSpPr>
          <p:cNvPr id="972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2CA922-3853-4828-8B30-9F55E02F5D78}" type="slidenum">
              <a:rPr lang="cs-CZ" smtClean="0"/>
              <a:pPr eaLnBrk="1" hangingPunct="1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38C4-E22E-486A-9771-73539D185DD3}" type="slidenum">
              <a:rPr lang="sk-SK" smtClean="0"/>
              <a:t>43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90741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k-SK" dirty="0"/>
          </a:p>
        </p:txBody>
      </p:sp>
      <p:sp>
        <p:nvSpPr>
          <p:cNvPr id="1556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9CF42B-FCE4-45BB-8373-889D25A1BD29}" type="slidenum">
              <a:rPr lang="cs-CZ" smtClean="0"/>
              <a:pPr eaLnBrk="1" hangingPunct="1"/>
              <a:t>44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k-SK" dirty="0"/>
          </a:p>
        </p:txBody>
      </p:sp>
      <p:sp>
        <p:nvSpPr>
          <p:cNvPr id="972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2CA922-3853-4828-8B30-9F55E02F5D78}" type="slidenum">
              <a:rPr lang="cs-CZ" smtClean="0"/>
              <a:pPr eaLnBrk="1" hangingPunct="1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1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38C4-E22E-486A-9771-73539D185DD3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5082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k-SK" dirty="0"/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E22A73-FDBD-4A0F-B88A-574B546472D9}" type="slidenum">
              <a:rPr lang="cs-CZ" smtClean="0"/>
              <a:pPr eaLnBrk="1" hangingPunct="1"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defRPr/>
            </a:pPr>
            <a:endParaRPr lang="cs-CZ" dirty="0"/>
          </a:p>
          <a:p>
            <a:pPr lvl="1" eaLnBrk="1" hangingPunct="1">
              <a:defRPr/>
            </a:pPr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D59B-EE57-412B-A5F4-5AE0F8AF8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309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D59B-EE57-412B-A5F4-5AE0F8AF8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009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D59B-EE57-412B-A5F4-5AE0F8AF8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24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D59B-EE57-412B-A5F4-5AE0F8AF8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71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D59B-EE57-412B-A5F4-5AE0F8AF8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652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D59B-EE57-412B-A5F4-5AE0F8AF8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363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D59B-EE57-412B-A5F4-5AE0F8AF8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865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D59B-EE57-412B-A5F4-5AE0F8AF8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101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D59B-EE57-412B-A5F4-5AE0F8AF8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623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D59B-EE57-412B-A5F4-5AE0F8AF8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081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D59B-EE57-412B-A5F4-5AE0F8AF8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66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B557C-BA34-45A4-A702-CC3CA4F66378}" type="datetimeFigureOut">
              <a:rPr lang="sk-SK" smtClean="0"/>
              <a:t>27. 5. 2020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FD59B-EE57-412B-A5F4-5AE0F8AF8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508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youtube.com/watch?v=dkpohXE06pg" TargetMode="Externa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TAwSp6iGp4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k7YX9kuWrxA" TargetMode="External"/><Relationship Id="rId4" Type="http://schemas.openxmlformats.org/officeDocument/2006/relationships/hyperlink" Target="https://www.youtube.com/watch?v=YYMZFvJEO6I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YMZFvJEO6I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7YX9kuWrx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5"/>
          <p:cNvSpPr txBox="1">
            <a:spLocks/>
          </p:cNvSpPr>
          <p:nvPr/>
        </p:nvSpPr>
        <p:spPr bwMode="auto">
          <a:xfrm>
            <a:off x="1392481" y="4365099"/>
            <a:ext cx="6400800" cy="17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Podnadpis 5"/>
          <p:cNvSpPr txBox="1">
            <a:spLocks/>
          </p:cNvSpPr>
          <p:nvPr/>
        </p:nvSpPr>
        <p:spPr bwMode="auto">
          <a:xfrm>
            <a:off x="392152" y="3920094"/>
            <a:ext cx="8428320" cy="274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algn="ctr" hangingPunct="1">
              <a:spcBef>
                <a:spcPct val="20000"/>
              </a:spcBef>
            </a:pPr>
            <a:r>
              <a:rPr lang="en-US" altLang="cs-CZ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Notes for Pharmacology I </a:t>
            </a:r>
            <a:r>
              <a:rPr lang="cs-CZ" altLang="cs-CZ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cs-CZ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racticals</a:t>
            </a:r>
            <a:endParaRPr lang="en-US" altLang="cs-CZ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hangingPunct="1">
              <a:spcBef>
                <a:spcPct val="20000"/>
              </a:spcBef>
            </a:pPr>
            <a:endParaRPr lang="en-US" altLang="cs-CZ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hangingPunct="1">
              <a:spcBef>
                <a:spcPct val="20000"/>
              </a:spcBef>
            </a:pPr>
            <a:r>
              <a:rPr lang="en-US" altLang="cs-CZ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study material is exclusively for teachers of general medicine and dentistry in</a:t>
            </a:r>
            <a:r>
              <a:rPr lang="cs-CZ" altLang="cs-CZ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cs-CZ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Pharmacology I course.</a:t>
            </a:r>
            <a:r>
              <a:rPr lang="cs-CZ" altLang="cs-CZ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cs-CZ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 contains only basic notes of discussed topics, which should</a:t>
            </a:r>
            <a:r>
              <a:rPr lang="cs-CZ" altLang="cs-CZ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cs-CZ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 completed with more</a:t>
            </a:r>
            <a:r>
              <a:rPr lang="cs-CZ" altLang="cs-CZ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cs-CZ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details and </a:t>
            </a:r>
            <a:r>
              <a:rPr lang="en-US" altLang="cs-CZ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actual information </a:t>
            </a:r>
            <a:r>
              <a:rPr lang="cs-CZ" altLang="cs-CZ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during</a:t>
            </a:r>
            <a:r>
              <a:rPr lang="cs-CZ" altLang="cs-CZ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cs-CZ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practical courses to make </a:t>
            </a:r>
            <a:r>
              <a:rPr lang="cs-CZ" altLang="cs-CZ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cs-CZ" altLang="cs-CZ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complete</a:t>
            </a:r>
            <a:r>
              <a:rPr lang="cs-CZ" altLang="cs-CZ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cs-CZ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material for teaching </a:t>
            </a:r>
            <a:r>
              <a:rPr lang="en-US" altLang="cs-CZ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r>
              <a:rPr lang="en-US" altLang="cs-CZ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077" name="TextovéPole 1"/>
          <p:cNvSpPr txBox="1">
            <a:spLocks noChangeArrowheads="1"/>
          </p:cNvSpPr>
          <p:nvPr/>
        </p:nvSpPr>
        <p:spPr bwMode="auto">
          <a:xfrm>
            <a:off x="381601" y="293791"/>
            <a:ext cx="6690642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Dept. of Pharmacology, Faculty of Medicine, Masaryk University</a:t>
            </a:r>
            <a:endParaRPr lang="sk-SK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81268" y="1245428"/>
            <a:ext cx="8209607" cy="216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br>
              <a:rPr lang="en-US" altLang="cs-CZ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cs-CZ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PARASYMPATHETIC </a:t>
            </a:r>
          </a:p>
          <a:p>
            <a:pPr eaLnBrk="1" hangingPunct="1"/>
            <a:r>
              <a:rPr lang="en-US" altLang="cs-CZ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NERVOUS SYSTEM</a:t>
            </a:r>
            <a:br>
              <a:rPr lang="en-US" altLang="cs-CZ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cs-CZ" altLang="cs-CZ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893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4149080"/>
            <a:ext cx="883557" cy="1152128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4624"/>
            <a:ext cx="8569325" cy="1066800"/>
          </a:xfrm>
        </p:spPr>
        <p:txBody>
          <a:bodyPr/>
          <a:lstStyle/>
          <a:p>
            <a:pPr eaLnBrk="1" hangingPunct="1"/>
            <a:r>
              <a:rPr lang="cs-CZ" sz="4000" dirty="0" err="1"/>
              <a:t>Cholinotrop</a:t>
            </a:r>
            <a:r>
              <a:rPr lang="en-US" sz="4000" dirty="0" err="1"/>
              <a:t>ic</a:t>
            </a:r>
            <a:r>
              <a:rPr lang="en-US" sz="4000" dirty="0"/>
              <a:t> agents</a:t>
            </a:r>
            <a:endParaRPr lang="sk-SK" sz="4000" dirty="0">
              <a:solidFill>
                <a:schemeClr val="tx1"/>
              </a:solidFill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052513"/>
            <a:ext cx="8785225" cy="273526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dirty="0"/>
              <a:t>- according to their chemical structure we distinguish</a:t>
            </a:r>
            <a:r>
              <a:rPr lang="cs-CZ" sz="2400" dirty="0"/>
              <a:t>: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agents with quaternary ammonium </a:t>
            </a:r>
            <a:r>
              <a:rPr lang="en-US" sz="2400" dirty="0" err="1"/>
              <a:t>cation</a:t>
            </a:r>
            <a:r>
              <a:rPr lang="cs-CZ" sz="2400" dirty="0"/>
              <a:t> - </a:t>
            </a:r>
            <a:r>
              <a:rPr lang="en-US" sz="2400" dirty="0"/>
              <a:t>quaternary amines  with low GIT absorption (they do not cross BBB), e.g. </a:t>
            </a:r>
            <a:r>
              <a:rPr lang="en-US" sz="2400" dirty="0" err="1"/>
              <a:t>muscarine</a:t>
            </a:r>
            <a:endParaRPr lang="en-US" sz="2400" dirty="0"/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cs-CZ" sz="1400" dirty="0"/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tertiary </a:t>
            </a:r>
            <a:r>
              <a:rPr lang="cs-CZ" sz="2400" dirty="0"/>
              <a:t>amin</a:t>
            </a:r>
            <a:r>
              <a:rPr lang="en-US" sz="2400" dirty="0" err="1"/>
              <a:t>es</a:t>
            </a:r>
            <a:r>
              <a:rPr lang="en-US" sz="2400" dirty="0"/>
              <a:t>, e.g. natural alkaloids (nicotine, </a:t>
            </a:r>
            <a:r>
              <a:rPr lang="en-US" sz="2400" dirty="0" err="1"/>
              <a:t>physostigmine</a:t>
            </a:r>
            <a:r>
              <a:rPr lang="en-US" sz="2400" dirty="0"/>
              <a:t>)</a:t>
            </a:r>
          </a:p>
          <a:p>
            <a:pPr lvl="1" eaLnBrk="1" hangingPunct="1">
              <a:defRPr/>
            </a:pPr>
            <a:endParaRPr lang="en-US" sz="2400" dirty="0"/>
          </a:p>
          <a:p>
            <a:pPr lvl="1" eaLnBrk="1" hangingPunct="1">
              <a:defRPr/>
            </a:pPr>
            <a:endParaRPr lang="en-US" sz="2400" dirty="0"/>
          </a:p>
          <a:p>
            <a:pPr marL="457200" lvl="1" indent="0" eaLnBrk="1" hangingPunct="1">
              <a:buFontTx/>
              <a:buNone/>
              <a:defRPr/>
            </a:pPr>
            <a:endParaRPr lang="cs-CZ" sz="2000" dirty="0"/>
          </a:p>
        </p:txBody>
      </p:sp>
      <p:pic>
        <p:nvPicPr>
          <p:cNvPr id="26628" name="Picture 5" descr="Strukturní vzorec nikotin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4191000"/>
            <a:ext cx="27273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3" descr="Strukturní vzore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4378325"/>
            <a:ext cx="2808288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9" descr="https://upload.wikimedia.org/wikipedia/commons/thumb/2/21/Acetylcholine.svg/208px-Acetylcholine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45698">
            <a:off x="3044825" y="4930775"/>
            <a:ext cx="271938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ovéPole 1"/>
          <p:cNvSpPr txBox="1">
            <a:spLocks noChangeArrowheads="1"/>
          </p:cNvSpPr>
          <p:nvPr/>
        </p:nvSpPr>
        <p:spPr bwMode="auto">
          <a:xfrm>
            <a:off x="3673475" y="3572768"/>
            <a:ext cx="1967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dirty="0"/>
              <a:t>acetylcholin</a:t>
            </a:r>
            <a:r>
              <a:rPr lang="en-US" sz="2400" dirty="0"/>
              <a:t>e</a:t>
            </a:r>
            <a:endParaRPr lang="sk-SK" sz="2400" dirty="0"/>
          </a:p>
        </p:txBody>
      </p:sp>
      <p:sp>
        <p:nvSpPr>
          <p:cNvPr id="26632" name="TextovéPole 8"/>
          <p:cNvSpPr txBox="1">
            <a:spLocks noChangeArrowheads="1"/>
          </p:cNvSpPr>
          <p:nvPr/>
        </p:nvSpPr>
        <p:spPr bwMode="auto">
          <a:xfrm>
            <a:off x="1258888" y="3429000"/>
            <a:ext cx="1606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dirty="0" err="1"/>
              <a:t>mus</a:t>
            </a:r>
            <a:r>
              <a:rPr lang="en-US" sz="2400" dirty="0" err="1"/>
              <a:t>carine</a:t>
            </a:r>
            <a:endParaRPr lang="sk-SK" sz="2400" dirty="0"/>
          </a:p>
        </p:txBody>
      </p:sp>
      <p:sp>
        <p:nvSpPr>
          <p:cNvPr id="26633" name="TextovéPole 9"/>
          <p:cNvSpPr txBox="1">
            <a:spLocks noChangeArrowheads="1"/>
          </p:cNvSpPr>
          <p:nvPr/>
        </p:nvSpPr>
        <p:spPr bwMode="auto">
          <a:xfrm>
            <a:off x="6516688" y="3510856"/>
            <a:ext cx="1247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dirty="0"/>
              <a:t>ni</a:t>
            </a:r>
            <a:r>
              <a:rPr lang="en-US" sz="2400" dirty="0"/>
              <a:t>c</a:t>
            </a:r>
            <a:r>
              <a:rPr lang="cs-CZ" sz="2400" dirty="0" err="1"/>
              <a:t>otin</a:t>
            </a:r>
            <a:r>
              <a:rPr lang="en-US" sz="2400" dirty="0"/>
              <a:t>e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532092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 txBox="1">
            <a:spLocks/>
          </p:cNvSpPr>
          <p:nvPr/>
        </p:nvSpPr>
        <p:spPr bwMode="auto">
          <a:xfrm>
            <a:off x="250825" y="44450"/>
            <a:ext cx="8893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dirty="0" err="1">
                <a:solidFill>
                  <a:schemeClr val="tx2"/>
                </a:solidFill>
              </a:rPr>
              <a:t>Cholinomimetics</a:t>
            </a:r>
            <a:r>
              <a:rPr lang="en-US" sz="4000" dirty="0">
                <a:solidFill>
                  <a:schemeClr val="tx2"/>
                </a:solidFill>
              </a:rPr>
              <a:t> - cholinergic agonists</a:t>
            </a:r>
            <a:endParaRPr lang="sk-SK" sz="4000" dirty="0">
              <a:solidFill>
                <a:schemeClr val="tx2"/>
              </a:solidFill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746125" y="1865313"/>
            <a:ext cx="7788275" cy="4486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>
              <a:solidFill>
                <a:srgbClr val="FFFFFF"/>
              </a:solidFill>
              <a:cs typeface="Arial" charset="0"/>
            </a:endParaRPr>
          </a:p>
          <a:p>
            <a:endParaRPr lang="cs-CZ" altLang="cs-CZ">
              <a:solidFill>
                <a:srgbClr val="FFFFFF"/>
              </a:solidFill>
              <a:cs typeface="Arial" charset="0"/>
            </a:endParaRPr>
          </a:p>
          <a:p>
            <a:endParaRPr lang="cs-CZ" altLang="cs-CZ">
              <a:solidFill>
                <a:srgbClr val="FFFFFF"/>
              </a:solidFill>
              <a:cs typeface="Arial" charset="0"/>
            </a:endParaRPr>
          </a:p>
          <a:p>
            <a:endParaRPr lang="cs-CZ" altLang="cs-CZ">
              <a:solidFill>
                <a:srgbClr val="FFFFFF"/>
              </a:solidFill>
              <a:cs typeface="Arial" charset="0"/>
            </a:endParaRPr>
          </a:p>
          <a:p>
            <a:endParaRPr lang="cs-CZ" altLang="cs-CZ">
              <a:solidFill>
                <a:srgbClr val="FFFFFF"/>
              </a:solidFill>
              <a:cs typeface="Arial" charset="0"/>
            </a:endParaRPr>
          </a:p>
          <a:p>
            <a:endParaRPr lang="cs-CZ" altLang="cs-CZ">
              <a:solidFill>
                <a:srgbClr val="FFFFFF"/>
              </a:solidFill>
              <a:cs typeface="Arial" charset="0"/>
            </a:endParaRPr>
          </a:p>
          <a:p>
            <a:endParaRPr lang="cs-CZ" altLang="cs-CZ">
              <a:solidFill>
                <a:srgbClr val="FFFFFF"/>
              </a:solidFill>
              <a:cs typeface="Arial" charset="0"/>
            </a:endParaRPr>
          </a:p>
          <a:p>
            <a:endParaRPr lang="cs-CZ" altLang="cs-CZ">
              <a:solidFill>
                <a:srgbClr val="FFFFFF"/>
              </a:solidFill>
              <a:cs typeface="Arial" charset="0"/>
            </a:endParaRPr>
          </a:p>
          <a:p>
            <a:endParaRPr lang="cs-CZ" altLang="cs-CZ">
              <a:solidFill>
                <a:srgbClr val="FFFFFF"/>
              </a:solidFill>
              <a:cs typeface="Arial" charset="0"/>
            </a:endParaRPr>
          </a:p>
          <a:p>
            <a:endParaRPr lang="cs-CZ" altLang="cs-CZ">
              <a:solidFill>
                <a:srgbClr val="FFFFFF"/>
              </a:solidFill>
              <a:cs typeface="Arial" charset="0"/>
            </a:endParaRPr>
          </a:p>
          <a:p>
            <a:endParaRPr lang="cs-CZ" altLang="cs-CZ">
              <a:solidFill>
                <a:srgbClr val="FFFFFF"/>
              </a:solidFill>
              <a:cs typeface="Arial" charset="0"/>
            </a:endParaRPr>
          </a:p>
          <a:p>
            <a:endParaRPr lang="cs-CZ" altLang="cs-CZ">
              <a:solidFill>
                <a:srgbClr val="FFFFFF"/>
              </a:solidFill>
              <a:cs typeface="Arial" charset="0"/>
            </a:endParaRPr>
          </a:p>
          <a:p>
            <a:endParaRPr lang="cs-CZ" altLang="cs-CZ">
              <a:solidFill>
                <a:srgbClr val="FFFFFF"/>
              </a:solidFill>
              <a:cs typeface="Arial" charset="0"/>
            </a:endParaRPr>
          </a:p>
          <a:p>
            <a:endParaRPr lang="cs-CZ" altLang="cs-CZ">
              <a:solidFill>
                <a:srgbClr val="FFFFFF"/>
              </a:solidFill>
              <a:cs typeface="Arial" charset="0"/>
            </a:endParaRPr>
          </a:p>
          <a:p>
            <a:endParaRPr lang="cs-CZ" altLang="cs-CZ">
              <a:solidFill>
                <a:srgbClr val="FFFFFF"/>
              </a:solidFill>
              <a:cs typeface="Arial" charset="0"/>
            </a:endParaRPr>
          </a:p>
          <a:p>
            <a:endParaRPr lang="cs-CZ" altLang="cs-CZ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06363" y="765175"/>
            <a:ext cx="8642350" cy="590391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ClrTx/>
              <a:buSzTx/>
              <a:buFont typeface="Wingdings" charset="2"/>
              <a:buNone/>
              <a:defRPr/>
            </a:pPr>
            <a:r>
              <a:rPr lang="en-US" sz="2600" u="sng" dirty="0"/>
              <a:t>- pharmacological effects</a:t>
            </a:r>
            <a:endParaRPr lang="en-US" altLang="cs-CZ" sz="2600" b="1" u="sng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cs-CZ" altLang="cs-CZ" sz="2600" b="1" dirty="0">
                <a:latin typeface="Arial" pitchFamily="34" charset="0"/>
                <a:cs typeface="Arial" pitchFamily="34" charset="0"/>
              </a:rPr>
              <a:t>CVS </a:t>
            </a:r>
            <a:r>
              <a:rPr lang="en-US" altLang="cs-CZ" sz="2600" dirty="0">
                <a:latin typeface="Arial" pitchFamily="34" charset="0"/>
                <a:cs typeface="Arial" pitchFamily="34" charset="0"/>
              </a:rPr>
              <a:t>- negative </a:t>
            </a:r>
            <a:r>
              <a:rPr lang="en-US" altLang="cs-CZ" sz="2600" dirty="0" err="1">
                <a:latin typeface="Arial" pitchFamily="34" charset="0"/>
                <a:cs typeface="Arial" pitchFamily="34" charset="0"/>
              </a:rPr>
              <a:t>chronotropic</a:t>
            </a:r>
            <a:r>
              <a:rPr lang="en-US" altLang="cs-CZ" sz="2600" dirty="0">
                <a:latin typeface="Arial" pitchFamily="34" charset="0"/>
                <a:cs typeface="Arial" pitchFamily="34" charset="0"/>
              </a:rPr>
              <a:t> effect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ClrTx/>
              <a:buSzTx/>
              <a:buFont typeface="Wingdings" charset="2"/>
              <a:buNone/>
              <a:defRPr/>
            </a:pPr>
            <a:r>
              <a:rPr lang="en-US" altLang="cs-CZ" sz="2600" dirty="0">
                <a:latin typeface="Arial" pitchFamily="34" charset="0"/>
                <a:cs typeface="Arial" pitchFamily="34" charset="0"/>
              </a:rPr>
              <a:t>	   - </a:t>
            </a:r>
            <a:r>
              <a:rPr lang="cs-CZ" altLang="cs-CZ" sz="2600" dirty="0" err="1">
                <a:latin typeface="Arial" pitchFamily="34" charset="0"/>
                <a:cs typeface="Arial" pitchFamily="34" charset="0"/>
              </a:rPr>
              <a:t>heart</a:t>
            </a:r>
            <a:r>
              <a:rPr lang="cs-CZ" altLang="cs-CZ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600" dirty="0" err="1">
                <a:latin typeface="Arial" pitchFamily="34" charset="0"/>
                <a:cs typeface="Arial" pitchFamily="34" charset="0"/>
              </a:rPr>
              <a:t>depression</a:t>
            </a:r>
            <a:endParaRPr lang="cs-CZ" altLang="cs-CZ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ClrTx/>
              <a:buSzTx/>
              <a:buFont typeface="Wingdings" charset="2"/>
              <a:buNone/>
              <a:defRPr/>
            </a:pPr>
            <a:r>
              <a:rPr lang="en-US" altLang="cs-CZ" sz="2600" dirty="0">
                <a:latin typeface="Arial" pitchFamily="34" charset="0"/>
                <a:cs typeface="Arial" pitchFamily="34" charset="0"/>
              </a:rPr>
              <a:t>	   - </a:t>
            </a:r>
            <a:r>
              <a:rPr lang="cs-CZ" altLang="cs-CZ" sz="2600" dirty="0" err="1">
                <a:latin typeface="Arial" pitchFamily="34" charset="0"/>
                <a:cs typeface="Arial" pitchFamily="34" charset="0"/>
              </a:rPr>
              <a:t>generalized</a:t>
            </a:r>
            <a:r>
              <a:rPr lang="cs-CZ" altLang="cs-CZ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600" dirty="0" err="1">
                <a:latin typeface="Arial" pitchFamily="34" charset="0"/>
                <a:cs typeface="Arial" pitchFamily="34" charset="0"/>
              </a:rPr>
              <a:t>vasodilation</a:t>
            </a:r>
            <a:endParaRPr lang="cs-CZ" altLang="cs-CZ" sz="2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>
                <a:tab pos="1168400" algn="l"/>
              </a:tabLst>
              <a:defRPr/>
            </a:pPr>
            <a:r>
              <a:rPr lang="en-US" altLang="cs-CZ" sz="2600" b="1" dirty="0">
                <a:latin typeface="Arial" pitchFamily="34" charset="0"/>
                <a:cs typeface="Arial" pitchFamily="34" charset="0"/>
              </a:rPr>
              <a:t>GIT	</a:t>
            </a:r>
            <a:r>
              <a:rPr lang="en-US" altLang="cs-CZ" sz="2600" dirty="0">
                <a:latin typeface="Arial" pitchFamily="34" charset="0"/>
                <a:cs typeface="Arial" pitchFamily="34" charset="0"/>
              </a:rPr>
              <a:t> - </a:t>
            </a:r>
            <a:r>
              <a:rPr lang="cs-CZ" altLang="cs-CZ" sz="2600" dirty="0" err="1">
                <a:latin typeface="Arial" pitchFamily="34" charset="0"/>
                <a:cs typeface="Arial" pitchFamily="34" charset="0"/>
              </a:rPr>
              <a:t>increased</a:t>
            </a:r>
            <a:r>
              <a:rPr lang="cs-CZ" altLang="cs-CZ" sz="2600" dirty="0">
                <a:latin typeface="Arial" pitchFamily="34" charset="0"/>
                <a:cs typeface="Arial" pitchFamily="34" charset="0"/>
              </a:rPr>
              <a:t> motility</a:t>
            </a:r>
            <a:r>
              <a:rPr lang="en-US" altLang="cs-CZ" sz="2600" dirty="0">
                <a:latin typeface="Arial" pitchFamily="34" charset="0"/>
                <a:cs typeface="Arial" pitchFamily="34" charset="0"/>
              </a:rPr>
              <a:t> of smooth muscles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>
                <a:tab pos="1168400" algn="l"/>
              </a:tabLst>
              <a:defRPr/>
            </a:pPr>
            <a:r>
              <a:rPr lang="en-US" altLang="cs-CZ" sz="2600" b="1" dirty="0">
                <a:latin typeface="Arial" pitchFamily="34" charset="0"/>
                <a:cs typeface="Arial" pitchFamily="34" charset="0"/>
              </a:rPr>
              <a:t>respiratory tract - </a:t>
            </a:r>
            <a:r>
              <a:rPr lang="cs-CZ" altLang="cs-CZ" sz="2600" dirty="0" err="1">
                <a:latin typeface="Arial" pitchFamily="34" charset="0"/>
                <a:cs typeface="Arial" pitchFamily="34" charset="0"/>
              </a:rPr>
              <a:t>bronchoconstriction</a:t>
            </a:r>
            <a:endParaRPr lang="cs-CZ" altLang="cs-CZ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ClrTx/>
              <a:buSzTx/>
              <a:buFont typeface="Wingdings" charset="2"/>
              <a:buNone/>
              <a:tabLst>
                <a:tab pos="1168400" algn="l"/>
              </a:tabLst>
              <a:defRPr/>
            </a:pPr>
            <a:r>
              <a:rPr lang="en-US" altLang="cs-CZ" sz="2600" b="1" dirty="0">
                <a:latin typeface="Arial" pitchFamily="34" charset="0"/>
                <a:cs typeface="Arial" pitchFamily="34" charset="0"/>
              </a:rPr>
              <a:t>	 </a:t>
            </a:r>
            <a:r>
              <a:rPr lang="cs-CZ" altLang="cs-CZ" sz="2600" b="1" dirty="0">
                <a:latin typeface="Arial" pitchFamily="34" charset="0"/>
                <a:cs typeface="Arial" pitchFamily="34" charset="0"/>
              </a:rPr>
              <a:t>↑</a:t>
            </a:r>
            <a:r>
              <a:rPr lang="en-US" altLang="cs-CZ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600" b="1" dirty="0" err="1">
                <a:latin typeface="Arial" pitchFamily="34" charset="0"/>
                <a:cs typeface="Arial" pitchFamily="34" charset="0"/>
              </a:rPr>
              <a:t>bronchial</a:t>
            </a:r>
            <a:r>
              <a:rPr lang="cs-CZ" altLang="cs-CZ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600" b="1" dirty="0" err="1">
                <a:latin typeface="Arial" pitchFamily="34" charset="0"/>
                <a:cs typeface="Arial" pitchFamily="34" charset="0"/>
              </a:rPr>
              <a:t>secretion</a:t>
            </a:r>
            <a:r>
              <a:rPr lang="cs-CZ" altLang="cs-CZ" sz="26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>
                <a:tab pos="1168400" algn="l"/>
              </a:tabLst>
              <a:defRPr/>
            </a:pPr>
            <a:r>
              <a:rPr lang="cs-CZ" altLang="cs-CZ" sz="2600" b="1" dirty="0" err="1">
                <a:latin typeface="Arial" pitchFamily="34" charset="0"/>
                <a:cs typeface="Arial" pitchFamily="34" charset="0"/>
              </a:rPr>
              <a:t>eye</a:t>
            </a:r>
            <a:r>
              <a:rPr lang="en-US" altLang="cs-CZ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cs-CZ" sz="2600" dirty="0">
                <a:latin typeface="Arial" pitchFamily="34" charset="0"/>
                <a:cs typeface="Arial" pitchFamily="34" charset="0"/>
              </a:rPr>
              <a:t>- </a:t>
            </a:r>
            <a:r>
              <a:rPr lang="cs-CZ" altLang="cs-CZ" sz="2600" dirty="0" err="1">
                <a:latin typeface="Arial" pitchFamily="34" charset="0"/>
                <a:cs typeface="Arial" pitchFamily="34" charset="0"/>
              </a:rPr>
              <a:t>miosis</a:t>
            </a:r>
            <a:r>
              <a:rPr lang="cs-CZ" altLang="cs-CZ" sz="2600" dirty="0">
                <a:latin typeface="Arial" pitchFamily="34" charset="0"/>
                <a:cs typeface="Arial" pitchFamily="34" charset="0"/>
              </a:rPr>
              <a:t>, ↓ </a:t>
            </a:r>
            <a:r>
              <a:rPr lang="cs-CZ" altLang="cs-CZ" sz="2600" dirty="0" err="1">
                <a:latin typeface="Arial" pitchFamily="34" charset="0"/>
                <a:cs typeface="Arial" pitchFamily="34" charset="0"/>
              </a:rPr>
              <a:t>intraocular</a:t>
            </a:r>
            <a:r>
              <a:rPr lang="cs-CZ" altLang="cs-CZ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600" dirty="0" err="1">
                <a:latin typeface="Arial" pitchFamily="34" charset="0"/>
                <a:cs typeface="Arial" pitchFamily="34" charset="0"/>
              </a:rPr>
              <a:t>pressure</a:t>
            </a:r>
            <a:endParaRPr lang="cs-CZ" altLang="cs-CZ" sz="2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>
                <a:tab pos="1168400" algn="l"/>
              </a:tabLst>
              <a:defRPr/>
            </a:pPr>
            <a:r>
              <a:rPr lang="cs-CZ" altLang="cs-CZ" sz="2600" dirty="0">
                <a:latin typeface="Arial" pitchFamily="34" charset="0"/>
                <a:cs typeface="Arial" pitchFamily="34" charset="0"/>
              </a:rPr>
              <a:t>	</a:t>
            </a:r>
            <a:r>
              <a:rPr lang="cs-CZ" altLang="cs-CZ" sz="2600" b="1" dirty="0">
                <a:latin typeface="Arial" pitchFamily="34" charset="0"/>
                <a:cs typeface="Arial" pitchFamily="34" charset="0"/>
              </a:rPr>
              <a:t> ↑ </a:t>
            </a:r>
            <a:r>
              <a:rPr lang="cs-CZ" altLang="cs-CZ" sz="2600" b="1" dirty="0" err="1">
                <a:latin typeface="Arial" pitchFamily="34" charset="0"/>
                <a:cs typeface="Arial" pitchFamily="34" charset="0"/>
              </a:rPr>
              <a:t>lacrimation</a:t>
            </a:r>
            <a:endParaRPr lang="en-US" altLang="cs-CZ" sz="26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>
                <a:tab pos="1168400" algn="l"/>
              </a:tabLst>
              <a:defRPr/>
            </a:pPr>
            <a:r>
              <a:rPr lang="cs-CZ" altLang="cs-CZ" sz="2600" b="1" dirty="0">
                <a:latin typeface="Arial" pitchFamily="34" charset="0"/>
                <a:cs typeface="Arial" pitchFamily="34" charset="0"/>
              </a:rPr>
              <a:t>↑ </a:t>
            </a:r>
            <a:r>
              <a:rPr lang="cs-CZ" altLang="cs-CZ" sz="2600" b="1" dirty="0" err="1">
                <a:latin typeface="Arial" pitchFamily="34" charset="0"/>
                <a:cs typeface="Arial" pitchFamily="34" charset="0"/>
              </a:rPr>
              <a:t>sweating</a:t>
            </a:r>
            <a:r>
              <a:rPr lang="cs-CZ" altLang="cs-CZ" sz="2600" b="1" dirty="0">
                <a:latin typeface="Arial" pitchFamily="34" charset="0"/>
                <a:cs typeface="Arial" pitchFamily="34" charset="0"/>
              </a:rPr>
              <a:t>, ↑ </a:t>
            </a:r>
            <a:r>
              <a:rPr lang="cs-CZ" altLang="cs-CZ" sz="2600" b="1" dirty="0" err="1">
                <a:latin typeface="Arial" pitchFamily="34" charset="0"/>
                <a:cs typeface="Arial" pitchFamily="34" charset="0"/>
              </a:rPr>
              <a:t>salivation</a:t>
            </a:r>
            <a:endParaRPr lang="en-US" altLang="cs-CZ" sz="26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cs-CZ" altLang="cs-CZ" sz="2600" b="1" dirty="0">
                <a:latin typeface="Arial" pitchFamily="34" charset="0"/>
                <a:cs typeface="Arial" pitchFamily="34" charset="0"/>
              </a:rPr>
              <a:t>CNS</a:t>
            </a:r>
            <a:r>
              <a:rPr lang="cs-CZ" altLang="cs-CZ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cs-CZ" sz="2600" dirty="0">
                <a:latin typeface="Arial" pitchFamily="34" charset="0"/>
                <a:cs typeface="Arial" pitchFamily="34" charset="0"/>
              </a:rPr>
              <a:t>- </a:t>
            </a:r>
            <a:r>
              <a:rPr lang="cs-CZ" altLang="cs-CZ" sz="2600" dirty="0">
                <a:latin typeface="Arial" pitchFamily="34" charset="0"/>
                <a:cs typeface="Arial" pitchFamily="34" charset="0"/>
              </a:rPr>
              <a:t>tremor, </a:t>
            </a:r>
            <a:r>
              <a:rPr lang="cs-CZ" altLang="cs-CZ" sz="2600" dirty="0" err="1">
                <a:latin typeface="Arial" pitchFamily="34" charset="0"/>
                <a:cs typeface="Arial" pitchFamily="34" charset="0"/>
              </a:rPr>
              <a:t>increased</a:t>
            </a:r>
            <a:r>
              <a:rPr lang="cs-CZ" altLang="cs-CZ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600" dirty="0" err="1">
                <a:latin typeface="Arial" pitchFamily="34" charset="0"/>
                <a:cs typeface="Arial" pitchFamily="34" charset="0"/>
              </a:rPr>
              <a:t>locomotion</a:t>
            </a:r>
            <a:endParaRPr lang="cs-CZ" altLang="cs-CZ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702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ChangeArrowheads="1"/>
          </p:cNvSpPr>
          <p:nvPr/>
        </p:nvSpPr>
        <p:spPr bwMode="auto">
          <a:xfrm>
            <a:off x="250825" y="908720"/>
            <a:ext cx="8497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b="1" dirty="0"/>
              <a:t>Choline </a:t>
            </a:r>
            <a:r>
              <a:rPr lang="cs-CZ" altLang="cs-CZ" sz="2800" b="1" dirty="0" err="1"/>
              <a:t>analogues</a:t>
            </a:r>
            <a:r>
              <a:rPr lang="cs-CZ" altLang="cs-CZ" sz="2800" b="1" dirty="0"/>
              <a:t> (M and N receptor </a:t>
            </a:r>
            <a:r>
              <a:rPr lang="cs-CZ" altLang="cs-CZ" sz="2800" b="1" dirty="0" err="1"/>
              <a:t>agonists</a:t>
            </a:r>
            <a:r>
              <a:rPr lang="cs-CZ" altLang="cs-CZ" sz="2800" b="1" dirty="0"/>
              <a:t>)</a:t>
            </a:r>
          </a:p>
        </p:txBody>
      </p:sp>
      <p:graphicFrame>
        <p:nvGraphicFramePr>
          <p:cNvPr id="51272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8380"/>
              </p:ext>
            </p:extLst>
          </p:nvPr>
        </p:nvGraphicFramePr>
        <p:xfrm>
          <a:off x="395288" y="4221088"/>
          <a:ext cx="8218487" cy="2381157"/>
        </p:xfrm>
        <a:graphic>
          <a:graphicData uri="http://schemas.openxmlformats.org/drawingml/2006/table">
            <a:tbl>
              <a:tblPr/>
              <a:tblGrid>
                <a:gridCol w="187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Léčivo</a:t>
                      </a:r>
                    </a:p>
                  </a:txBody>
                  <a:tcPr marL="90000" marR="90000" marT="46789" marB="467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Sensitivita k ACHE</a:t>
                      </a:r>
                    </a:p>
                  </a:txBody>
                  <a:tcPr marL="90000" marR="90000" marT="46789" marB="467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 Rc</a:t>
                      </a:r>
                    </a:p>
                  </a:txBody>
                  <a:tcPr marL="90000" marR="90000" marT="46789" marB="467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Rc</a:t>
                      </a:r>
                    </a:p>
                  </a:txBody>
                  <a:tcPr marL="90000" marR="90000" marT="46789" marB="467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acetylcholine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+ +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+ +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+ +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metacholine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+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+ +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karbachol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+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+ +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betanechol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+ +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cevimelin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+ +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2259" name="Rectangle 55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/>
              <a:t>Cholinomimetika </a:t>
            </a:r>
          </a:p>
        </p:txBody>
      </p:sp>
      <p:sp>
        <p:nvSpPr>
          <p:cNvPr id="52260" name="Rectangle 57"/>
          <p:cNvSpPr>
            <a:spLocks noChangeArrowheads="1"/>
          </p:cNvSpPr>
          <p:nvPr/>
        </p:nvSpPr>
        <p:spPr bwMode="auto">
          <a:xfrm>
            <a:off x="250825" y="1628800"/>
            <a:ext cx="20177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cs-CZ" altLang="cs-CZ" sz="2400" b="1" dirty="0"/>
              <a:t>acetylcholine</a:t>
            </a:r>
            <a:endParaRPr lang="en-GB" altLang="cs-CZ" sz="2400" b="1" dirty="0"/>
          </a:p>
        </p:txBody>
      </p:sp>
      <p:sp>
        <p:nvSpPr>
          <p:cNvPr id="52261" name="Rectangle 58"/>
          <p:cNvSpPr>
            <a:spLocks noGrp="1" noChangeArrowheads="1"/>
          </p:cNvSpPr>
          <p:nvPr>
            <p:ph type="body" sz="half" idx="1"/>
          </p:nvPr>
        </p:nvSpPr>
        <p:spPr>
          <a:xfrm>
            <a:off x="250824" y="2132856"/>
            <a:ext cx="8785671" cy="2663825"/>
          </a:xfrm>
          <a:noFill/>
        </p:spPr>
        <p:txBody>
          <a:bodyPr/>
          <a:lstStyle/>
          <a:p>
            <a:pPr marL="57150" indent="0" eaLnBrk="1" hangingPunct="1">
              <a:buNone/>
            </a:pPr>
            <a:r>
              <a:rPr lang="cs-CZ" altLang="cs-CZ" sz="2400" dirty="0">
                <a:sym typeface="Symbol" pitchFamily="18" charset="2"/>
              </a:rPr>
              <a:t>-</a:t>
            </a:r>
            <a:r>
              <a:rPr lang="cs-CZ" altLang="cs-CZ" sz="2400" u="sng" dirty="0">
                <a:sym typeface="Symbol" pitchFamily="18" charset="2"/>
              </a:rPr>
              <a:t> </a:t>
            </a:r>
            <a:r>
              <a:rPr lang="cs-CZ" altLang="cs-CZ" sz="2400" u="sng" dirty="0" err="1">
                <a:sym typeface="Symbol" pitchFamily="18" charset="2"/>
              </a:rPr>
              <a:t>effects</a:t>
            </a:r>
            <a:r>
              <a:rPr lang="cs-CZ" altLang="cs-CZ" sz="2400" u="sng" dirty="0">
                <a:sym typeface="Symbol" pitchFamily="18" charset="2"/>
              </a:rPr>
              <a:t>:</a:t>
            </a:r>
            <a:r>
              <a:rPr lang="cs-CZ" altLang="cs-CZ" sz="2400" dirty="0">
                <a:sym typeface="Symbol" pitchFamily="18" charset="2"/>
              </a:rPr>
              <a:t> </a:t>
            </a:r>
            <a:r>
              <a:rPr lang="cs-CZ" altLang="cs-CZ" sz="2300" dirty="0">
                <a:sym typeface="Symbol" pitchFamily="18" charset="2"/>
              </a:rPr>
              <a:t></a:t>
            </a:r>
            <a:r>
              <a:rPr lang="cs-CZ" altLang="cs-CZ" sz="2300" dirty="0"/>
              <a:t> BP, </a:t>
            </a:r>
            <a:r>
              <a:rPr lang="cs-CZ" altLang="cs-CZ" sz="2300" dirty="0" err="1"/>
              <a:t>bradycardia</a:t>
            </a:r>
            <a:r>
              <a:rPr lang="cs-CZ" altLang="cs-CZ" sz="2300" dirty="0"/>
              <a:t>, </a:t>
            </a:r>
            <a:r>
              <a:rPr lang="cs-CZ" altLang="cs-CZ" sz="2300" dirty="0" err="1"/>
              <a:t>heart</a:t>
            </a:r>
            <a:r>
              <a:rPr lang="cs-CZ" altLang="cs-CZ" sz="2300" dirty="0"/>
              <a:t> </a:t>
            </a:r>
            <a:r>
              <a:rPr lang="cs-CZ" altLang="cs-CZ" sz="2300" dirty="0" err="1"/>
              <a:t>arrest</a:t>
            </a:r>
            <a:endParaRPr lang="cs-CZ" altLang="cs-CZ" sz="2300" dirty="0"/>
          </a:p>
          <a:p>
            <a:pPr lvl="1"/>
            <a:r>
              <a:rPr lang="cs-CZ" altLang="cs-CZ" sz="2300" dirty="0" err="1"/>
              <a:t>vasodilation</a:t>
            </a:r>
            <a:r>
              <a:rPr lang="cs-CZ" altLang="cs-CZ" sz="2300" dirty="0"/>
              <a:t>: NO </a:t>
            </a:r>
            <a:r>
              <a:rPr lang="cs-CZ" altLang="cs-CZ" sz="2300" dirty="0" err="1"/>
              <a:t>release</a:t>
            </a:r>
            <a:r>
              <a:rPr lang="en-US" altLang="cs-CZ" sz="2300" dirty="0"/>
              <a:t> (</a:t>
            </a:r>
            <a:r>
              <a:rPr lang="en-US" altLang="cs-CZ" sz="2300"/>
              <a:t>indirect effect)</a:t>
            </a:r>
            <a:endParaRPr lang="cs-CZ" altLang="cs-CZ" sz="2300" dirty="0"/>
          </a:p>
          <a:p>
            <a:pPr lvl="1" eaLnBrk="1" hangingPunct="1"/>
            <a:r>
              <a:rPr lang="cs-CZ" altLang="cs-CZ" sz="2300" dirty="0" err="1"/>
              <a:t>nausea</a:t>
            </a:r>
            <a:r>
              <a:rPr lang="cs-CZ" altLang="cs-CZ" sz="2300" dirty="0"/>
              <a:t>, </a:t>
            </a:r>
            <a:r>
              <a:rPr lang="cs-CZ" altLang="cs-CZ" sz="2300" dirty="0" err="1"/>
              <a:t>coughing</a:t>
            </a:r>
            <a:r>
              <a:rPr lang="cs-CZ" altLang="cs-CZ" sz="2300" dirty="0"/>
              <a:t>, dyspnoe</a:t>
            </a:r>
            <a:r>
              <a:rPr lang="en-US" altLang="cs-CZ" sz="2300" dirty="0"/>
              <a:t>, ↑GIT motility</a:t>
            </a:r>
            <a:endParaRPr lang="cs-CZ" altLang="cs-CZ" sz="2300" dirty="0"/>
          </a:p>
          <a:p>
            <a:pPr lvl="1" eaLnBrk="1" hangingPunct="1"/>
            <a:r>
              <a:rPr lang="cs-CZ" altLang="cs-CZ" sz="2300" dirty="0" err="1"/>
              <a:t>miosis</a:t>
            </a:r>
            <a:r>
              <a:rPr lang="cs-CZ" altLang="cs-CZ" sz="2300" dirty="0"/>
              <a:t>, </a:t>
            </a:r>
            <a:r>
              <a:rPr lang="cs-CZ" altLang="cs-CZ" sz="2300" dirty="0" err="1"/>
              <a:t>sweating</a:t>
            </a:r>
            <a:r>
              <a:rPr lang="cs-CZ" altLang="cs-CZ" sz="2300" dirty="0"/>
              <a:t>, </a:t>
            </a:r>
            <a:r>
              <a:rPr lang="cs-CZ" altLang="cs-CZ" sz="2300" dirty="0" err="1"/>
              <a:t>salivation</a:t>
            </a:r>
            <a:r>
              <a:rPr lang="cs-CZ" altLang="cs-CZ" sz="2300" dirty="0"/>
              <a:t>, </a:t>
            </a:r>
            <a:r>
              <a:rPr lang="cs-CZ" altLang="cs-CZ" sz="2300" dirty="0" err="1"/>
              <a:t>lacrimation</a:t>
            </a:r>
            <a:r>
              <a:rPr lang="cs-CZ" altLang="cs-CZ" sz="2300" dirty="0"/>
              <a:t>, </a:t>
            </a:r>
            <a:r>
              <a:rPr lang="cs-CZ" altLang="cs-CZ" sz="2300" dirty="0" err="1"/>
              <a:t>mucosal</a:t>
            </a:r>
            <a:r>
              <a:rPr lang="cs-CZ" altLang="cs-CZ" sz="2300" dirty="0"/>
              <a:t> </a:t>
            </a:r>
            <a:r>
              <a:rPr lang="cs-CZ" altLang="cs-CZ" sz="2300" dirty="0" err="1"/>
              <a:t>glands</a:t>
            </a:r>
            <a:r>
              <a:rPr lang="cs-CZ" altLang="cs-CZ" sz="2300" dirty="0"/>
              <a:t> </a:t>
            </a:r>
            <a:r>
              <a:rPr lang="cs-CZ" altLang="cs-CZ" sz="2300" dirty="0" err="1"/>
              <a:t>secretion</a:t>
            </a:r>
            <a:endParaRPr lang="cs-CZ" altLang="cs-CZ" sz="2300" dirty="0"/>
          </a:p>
        </p:txBody>
      </p:sp>
    </p:spTree>
    <p:extLst>
      <p:ext uri="{BB962C8B-B14F-4D97-AF65-F5344CB8AC3E}">
        <p14:creationId xmlns:p14="http://schemas.microsoft.com/office/powerpoint/2010/main" val="1952364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250825" y="1341438"/>
            <a:ext cx="8497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/>
              <a:t>C</a:t>
            </a:r>
            <a:r>
              <a:rPr lang="cs-CZ" sz="2800" b="1"/>
              <a:t>holin</a:t>
            </a:r>
            <a:r>
              <a:rPr lang="en-US" sz="2800" b="1"/>
              <a:t>e analogues</a:t>
            </a:r>
            <a:r>
              <a:rPr lang="cs-CZ" sz="2800" b="1"/>
              <a:t> (M </a:t>
            </a:r>
            <a:r>
              <a:rPr lang="en-US" sz="2800" b="1"/>
              <a:t>/ </a:t>
            </a:r>
            <a:r>
              <a:rPr lang="cs-CZ" sz="2800" b="1"/>
              <a:t>N receptor</a:t>
            </a:r>
            <a:r>
              <a:rPr lang="en-US" sz="2800" b="1"/>
              <a:t> </a:t>
            </a:r>
            <a:r>
              <a:rPr lang="cs-CZ" sz="2800" b="1"/>
              <a:t>agonist</a:t>
            </a:r>
            <a:r>
              <a:rPr lang="en-US" sz="2800" b="1"/>
              <a:t>s</a:t>
            </a:r>
            <a:r>
              <a:rPr lang="cs-CZ" sz="2800" b="1"/>
              <a:t>)</a:t>
            </a:r>
          </a:p>
        </p:txBody>
      </p:sp>
      <p:graphicFrame>
        <p:nvGraphicFramePr>
          <p:cNvPr id="51272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201540"/>
              </p:ext>
            </p:extLst>
          </p:nvPr>
        </p:nvGraphicFramePr>
        <p:xfrm>
          <a:off x="395288" y="2276475"/>
          <a:ext cx="8218487" cy="1984376"/>
        </p:xfrm>
        <a:graphic>
          <a:graphicData uri="http://schemas.openxmlformats.org/drawingml/2006/table">
            <a:tbl>
              <a:tblPr/>
              <a:tblGrid>
                <a:gridCol w="187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Léčivo</a:t>
                      </a:r>
                    </a:p>
                  </a:txBody>
                  <a:tcPr marL="90000" marR="90000" marT="46789" marB="467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Sensitivita k ACHE</a:t>
                      </a:r>
                    </a:p>
                  </a:txBody>
                  <a:tcPr marL="90000" marR="90000" marT="46789" marB="467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 Rc</a:t>
                      </a:r>
                    </a:p>
                  </a:txBody>
                  <a:tcPr marL="90000" marR="90000" marT="46789" marB="467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Rc</a:t>
                      </a:r>
                    </a:p>
                  </a:txBody>
                  <a:tcPr marL="90000" marR="90000" marT="46789" marB="467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acetylcholin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+ +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+ +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+ +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metacholin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 *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+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+ +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arbachol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+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+ +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anechol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♦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+ +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419" name="Rectangle 55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2296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dirty="0" err="1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Cholinomimeti</a:t>
            </a:r>
            <a:r>
              <a:rPr lang="en-US" dirty="0" err="1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cs</a:t>
            </a:r>
            <a:endParaRPr lang="cs-CZ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850" y="4508500"/>
            <a:ext cx="8748713" cy="22852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>
              <a:lnSpc>
                <a:spcPts val="2700"/>
              </a:lnSpc>
              <a:tabLst>
                <a:tab pos="531813" algn="l"/>
              </a:tabLst>
              <a:defRPr/>
            </a:pPr>
            <a:endParaRPr lang="cs-CZ" sz="2400" dirty="0"/>
          </a:p>
          <a:p>
            <a:pPr>
              <a:defRPr/>
            </a:pPr>
            <a:r>
              <a:rPr lang="en-US" alt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cs-CZ" altLang="cs-CZ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metacholine</a:t>
            </a:r>
            <a:r>
              <a:rPr lang="en-US" altLang="cs-CZ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cholinergic agonist - not used in Czech rep.</a:t>
            </a:r>
          </a:p>
          <a:p>
            <a:pPr>
              <a:defRPr/>
            </a:pPr>
            <a:r>
              <a:rPr lang="en-US" altLang="cs-CZ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♦ b</a:t>
            </a:r>
            <a:r>
              <a:rPr lang="cs-CZ" altLang="cs-CZ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en-US" altLang="cs-CZ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cs-CZ" altLang="cs-CZ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anechol</a:t>
            </a:r>
            <a:r>
              <a:rPr lang="en-US" altLang="cs-CZ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cs-CZ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cevimeline</a:t>
            </a:r>
            <a:r>
              <a:rPr lang="en-US" altLang="cs-CZ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parasympathomimetics</a:t>
            </a:r>
            <a:endParaRPr lang="en-US" alt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altLang="cs-CZ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sk-SK" sz="2400" dirty="0"/>
          </a:p>
          <a:p>
            <a:pPr>
              <a:defRPr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051104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052736"/>
            <a:ext cx="8712200" cy="5257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2800" b="1" dirty="0">
                <a:solidFill>
                  <a:srgbClr val="000000"/>
                </a:solidFill>
                <a:cs typeface="Arial" pitchFamily="34" charset="0"/>
              </a:rPr>
              <a:t>acetylcholine</a:t>
            </a:r>
            <a:endParaRPr lang="en-US" altLang="cs-CZ" sz="2800" b="1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400" dirty="0">
                <a:solidFill>
                  <a:srgbClr val="000000"/>
                </a:solidFill>
                <a:cs typeface="Arial" pitchFamily="34" charset="0"/>
              </a:rPr>
              <a:t>rapid </a:t>
            </a:r>
            <a:r>
              <a:rPr lang="cs-CZ" altLang="cs-CZ" sz="2400" dirty="0" err="1">
                <a:solidFill>
                  <a:srgbClr val="000000"/>
                </a:solidFill>
                <a:cs typeface="Arial" pitchFamily="34" charset="0"/>
              </a:rPr>
              <a:t>biodegradation</a:t>
            </a:r>
            <a:r>
              <a:rPr lang="en-US" altLang="cs-CZ" sz="2400" dirty="0">
                <a:solidFill>
                  <a:srgbClr val="000000"/>
                </a:solidFill>
                <a:cs typeface="Arial" pitchFamily="34" charset="0"/>
              </a:rPr>
              <a:t> by ACHE → </a:t>
            </a:r>
            <a:r>
              <a:rPr lang="cs-CZ" altLang="cs-CZ" sz="2400" dirty="0">
                <a:solidFill>
                  <a:srgbClr val="000000"/>
                </a:solidFill>
                <a:cs typeface="Arial" pitchFamily="34" charset="0"/>
              </a:rPr>
              <a:t>not </a:t>
            </a:r>
            <a:r>
              <a:rPr lang="cs-CZ" altLang="cs-CZ" sz="2400" dirty="0" err="1">
                <a:solidFill>
                  <a:srgbClr val="000000"/>
                </a:solidFill>
                <a:cs typeface="Arial" pitchFamily="34" charset="0"/>
              </a:rPr>
              <a:t>used</a:t>
            </a:r>
            <a:r>
              <a:rPr lang="cs-CZ" altLang="cs-CZ" sz="2400" dirty="0">
                <a:solidFill>
                  <a:srgbClr val="000000"/>
                </a:solidFill>
                <a:cs typeface="Arial" pitchFamily="34" charset="0"/>
              </a:rPr>
              <a:t> in </a:t>
            </a:r>
            <a:r>
              <a:rPr lang="en-US" altLang="cs-CZ" sz="2400" dirty="0">
                <a:solidFill>
                  <a:srgbClr val="000000"/>
                </a:solidFill>
                <a:cs typeface="Arial" pitchFamily="34" charset="0"/>
              </a:rPr>
              <a:t>clinics</a:t>
            </a:r>
            <a:endParaRPr lang="cs-CZ" altLang="cs-CZ" sz="24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2400" dirty="0">
                <a:solidFill>
                  <a:srgbClr val="000000"/>
                </a:solidFill>
                <a:cs typeface="Arial" pitchFamily="34" charset="0"/>
              </a:rPr>
              <a:t>			        	 5-20 s </a:t>
            </a:r>
            <a:r>
              <a:rPr lang="cs-CZ" altLang="cs-CZ" sz="2400" dirty="0" err="1">
                <a:solidFill>
                  <a:srgbClr val="000000"/>
                </a:solidFill>
                <a:cs typeface="Arial" pitchFamily="34" charset="0"/>
              </a:rPr>
              <a:t>effect</a:t>
            </a:r>
            <a:r>
              <a:rPr lang="cs-CZ" altLang="cs-CZ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cs typeface="Arial" pitchFamily="34" charset="0"/>
              </a:rPr>
              <a:t>after</a:t>
            </a:r>
            <a:r>
              <a:rPr lang="cs-CZ" altLang="cs-CZ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cs typeface="Arial" pitchFamily="34" charset="0"/>
              </a:rPr>
              <a:t>i.v</a:t>
            </a:r>
            <a:r>
              <a:rPr lang="cs-CZ" altLang="cs-CZ" sz="2400" dirty="0">
                <a:solidFill>
                  <a:srgbClr val="000000"/>
                </a:solidFill>
                <a:cs typeface="Arial" pitchFamily="34" charset="0"/>
              </a:rPr>
              <a:t>.</a:t>
            </a:r>
            <a:r>
              <a:rPr lang="en-US" altLang="cs-CZ" sz="2400" dirty="0">
                <a:solidFill>
                  <a:srgbClr val="000000"/>
                </a:solidFill>
                <a:cs typeface="Arial" pitchFamily="34" charset="0"/>
              </a:rPr>
              <a:t> administration</a:t>
            </a:r>
          </a:p>
          <a:p>
            <a:pPr>
              <a:spcBef>
                <a:spcPct val="0"/>
              </a:spcBef>
              <a:defRPr/>
            </a:pPr>
            <a:r>
              <a:rPr lang="en-US" altLang="cs-CZ" sz="2400" dirty="0">
                <a:solidFill>
                  <a:srgbClr val="000000"/>
                </a:solidFill>
                <a:cs typeface="Arial" pitchFamily="34" charset="0"/>
              </a:rPr>
              <a:t>limited absorption after oral / </a:t>
            </a:r>
            <a:r>
              <a:rPr lang="en-US" altLang="cs-CZ" sz="2400" dirty="0" err="1">
                <a:solidFill>
                  <a:srgbClr val="000000"/>
                </a:solidFill>
                <a:cs typeface="Arial" pitchFamily="34" charset="0"/>
              </a:rPr>
              <a:t>s.c.</a:t>
            </a:r>
            <a:r>
              <a:rPr lang="en-US" altLang="cs-CZ" sz="2400" dirty="0">
                <a:solidFill>
                  <a:srgbClr val="000000"/>
                </a:solidFill>
                <a:cs typeface="Arial" pitchFamily="34" charset="0"/>
              </a:rPr>
              <a:t> administration</a:t>
            </a:r>
          </a:p>
          <a:p>
            <a:pPr>
              <a:spcBef>
                <a:spcPct val="0"/>
              </a:spcBef>
              <a:defRPr/>
            </a:pPr>
            <a:r>
              <a:rPr lang="en-US" altLang="cs-CZ" sz="2400" dirty="0">
                <a:solidFill>
                  <a:srgbClr val="000000"/>
                </a:solidFill>
                <a:cs typeface="Arial" pitchFamily="34" charset="0"/>
              </a:rPr>
              <a:t>does not penetrate BBB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cs-CZ" sz="14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cs-CZ" sz="2800" u="sng" dirty="0">
                <a:solidFill>
                  <a:srgbClr val="000000"/>
                </a:solidFill>
                <a:cs typeface="Arial" pitchFamily="34" charset="0"/>
              </a:rPr>
              <a:t>- </a:t>
            </a:r>
            <a:r>
              <a:rPr lang="cs-CZ" altLang="cs-CZ" sz="2800" u="sng" dirty="0" err="1">
                <a:solidFill>
                  <a:srgbClr val="000000"/>
                </a:solidFill>
                <a:cs typeface="Arial" pitchFamily="34" charset="0"/>
              </a:rPr>
              <a:t>other</a:t>
            </a:r>
            <a:r>
              <a:rPr lang="cs-CZ" altLang="cs-CZ" sz="2800" u="sng" dirty="0">
                <a:solidFill>
                  <a:srgbClr val="000000"/>
                </a:solidFill>
                <a:cs typeface="Arial" pitchFamily="34" charset="0"/>
              </a:rPr>
              <a:t> choline </a:t>
            </a:r>
            <a:r>
              <a:rPr lang="cs-CZ" altLang="cs-CZ" sz="2800" u="sng" dirty="0" err="1">
                <a:solidFill>
                  <a:srgbClr val="000000"/>
                </a:solidFill>
                <a:cs typeface="Arial" pitchFamily="34" charset="0"/>
              </a:rPr>
              <a:t>esters</a:t>
            </a:r>
            <a:r>
              <a:rPr lang="cs-CZ" altLang="cs-CZ" sz="2800" u="sng" dirty="0">
                <a:solidFill>
                  <a:srgbClr val="000000"/>
                </a:solidFill>
                <a:cs typeface="Arial" pitchFamily="34" charset="0"/>
              </a:rPr>
              <a:t>:</a:t>
            </a:r>
            <a:r>
              <a:rPr lang="cs-CZ" altLang="cs-CZ" sz="2800" u="sng" dirty="0"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altLang="cs-CZ" sz="2800" u="sng" dirty="0">
              <a:solidFill>
                <a:srgbClr val="FFFFFF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2800" b="1" dirty="0" err="1">
                <a:solidFill>
                  <a:srgbClr val="000000"/>
                </a:solidFill>
                <a:cs typeface="Arial" pitchFamily="34" charset="0"/>
              </a:rPr>
              <a:t>carbachol</a:t>
            </a:r>
            <a:endParaRPr lang="en-US" altLang="cs-CZ" sz="2800" b="1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400" dirty="0" err="1">
                <a:solidFill>
                  <a:srgbClr val="000000"/>
                </a:solidFill>
                <a:cs typeface="Arial" pitchFamily="34" charset="0"/>
              </a:rPr>
              <a:t>poor</a:t>
            </a:r>
            <a:r>
              <a:rPr lang="cs-CZ" altLang="cs-CZ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cs typeface="Arial" pitchFamily="34" charset="0"/>
              </a:rPr>
              <a:t>absorption</a:t>
            </a:r>
            <a:r>
              <a:rPr lang="cs-CZ" altLang="cs-CZ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cs typeface="Arial" pitchFamily="34" charset="0"/>
              </a:rPr>
              <a:t>from</a:t>
            </a:r>
            <a:r>
              <a:rPr lang="cs-CZ" altLang="cs-CZ" sz="2400" dirty="0">
                <a:solidFill>
                  <a:srgbClr val="000000"/>
                </a:solidFill>
                <a:cs typeface="Arial" pitchFamily="34" charset="0"/>
              </a:rPr>
              <a:t> GIT</a:t>
            </a:r>
          </a:p>
          <a:p>
            <a:pPr>
              <a:spcBef>
                <a:spcPct val="0"/>
              </a:spcBef>
              <a:defRPr/>
            </a:pPr>
            <a:r>
              <a:rPr lang="cs-CZ" altLang="cs-CZ" sz="2400" dirty="0" err="1">
                <a:solidFill>
                  <a:srgbClr val="000000"/>
                </a:solidFill>
                <a:cs typeface="Arial" pitchFamily="34" charset="0"/>
              </a:rPr>
              <a:t>agonist</a:t>
            </a:r>
            <a:r>
              <a:rPr lang="cs-CZ" altLang="cs-CZ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cs typeface="Arial" pitchFamily="34" charset="0"/>
              </a:rPr>
              <a:t>of</a:t>
            </a:r>
            <a:r>
              <a:rPr lang="cs-CZ" altLang="cs-CZ" sz="2400" dirty="0">
                <a:solidFill>
                  <a:srgbClr val="000000"/>
                </a:solidFill>
                <a:cs typeface="Arial" pitchFamily="34" charset="0"/>
              </a:rPr>
              <a:t> M and N </a:t>
            </a:r>
            <a:r>
              <a:rPr lang="cs-CZ" altLang="cs-CZ" sz="2400" dirty="0" err="1">
                <a:solidFill>
                  <a:srgbClr val="000000"/>
                </a:solidFill>
                <a:cs typeface="Arial" pitchFamily="34" charset="0"/>
              </a:rPr>
              <a:t>Rc</a:t>
            </a:r>
            <a:endParaRPr lang="en-US" altLang="cs-CZ" sz="24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cs-CZ" sz="2400" dirty="0">
                <a:solidFill>
                  <a:srgbClr val="000000"/>
                </a:solidFill>
                <a:cs typeface="Arial" pitchFamily="34" charset="0"/>
              </a:rPr>
              <a:t>n</a:t>
            </a:r>
            <a:r>
              <a:rPr lang="cs-CZ" sz="2400" dirty="0" err="1"/>
              <a:t>ot</a:t>
            </a:r>
            <a:r>
              <a:rPr lang="cs-CZ" sz="2400" dirty="0"/>
              <a:t> </a:t>
            </a:r>
            <a:r>
              <a:rPr lang="cs-CZ" sz="2400" dirty="0" err="1"/>
              <a:t>hydrolyzed</a:t>
            </a:r>
            <a:r>
              <a:rPr lang="cs-CZ" sz="2400" dirty="0"/>
              <a:t> by </a:t>
            </a:r>
            <a:r>
              <a:rPr lang="cs-CZ" sz="2400" dirty="0" err="1"/>
              <a:t>cholinesterase</a:t>
            </a:r>
            <a:r>
              <a:rPr lang="en-US" sz="2400" dirty="0"/>
              <a:t> →</a:t>
            </a:r>
            <a:r>
              <a:rPr lang="cs-CZ" sz="2400" dirty="0"/>
              <a:t> long </a:t>
            </a:r>
            <a:r>
              <a:rPr lang="cs-CZ" sz="2400" dirty="0" err="1"/>
              <a:t>duration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action</a:t>
            </a:r>
            <a:endParaRPr lang="cs-CZ" altLang="cs-CZ" sz="2400" dirty="0">
              <a:solidFill>
                <a:srgbClr val="000000"/>
              </a:solidFill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cs-CZ" sz="2400" dirty="0">
                <a:solidFill>
                  <a:srgbClr val="000000"/>
                </a:solidFill>
                <a:cs typeface="Arial" pitchFamily="34" charset="0"/>
              </a:rPr>
              <a:t>I: </a:t>
            </a:r>
            <a:r>
              <a:rPr lang="cs-CZ" altLang="cs-CZ" sz="2400" dirty="0" err="1">
                <a:solidFill>
                  <a:srgbClr val="000000"/>
                </a:solidFill>
                <a:cs typeface="Arial" pitchFamily="34" charset="0"/>
              </a:rPr>
              <a:t>ophthalmology</a:t>
            </a:r>
            <a:r>
              <a:rPr lang="cs-CZ" altLang="cs-CZ" sz="2400" dirty="0">
                <a:solidFill>
                  <a:srgbClr val="000000"/>
                </a:solidFill>
                <a:cs typeface="Arial" pitchFamily="34" charset="0"/>
              </a:rPr>
              <a:t> - </a:t>
            </a:r>
            <a:r>
              <a:rPr lang="cs-CZ" altLang="cs-CZ" sz="2400" dirty="0" err="1">
                <a:solidFill>
                  <a:srgbClr val="000000"/>
                </a:solidFill>
                <a:cs typeface="Arial" pitchFamily="34" charset="0"/>
              </a:rPr>
              <a:t>miosis</a:t>
            </a:r>
            <a:endParaRPr lang="en-US" altLang="cs-CZ" sz="2400" dirty="0">
              <a:solidFill>
                <a:srgbClr val="000000"/>
              </a:solidFill>
              <a:cs typeface="Arial" pitchFamily="34" charset="0"/>
            </a:endParaRPr>
          </a:p>
          <a:p>
            <a:pPr marL="177800" indent="0">
              <a:lnSpc>
                <a:spcPts val="2700"/>
              </a:lnSpc>
              <a:buFontTx/>
              <a:buNone/>
              <a:tabLst>
                <a:tab pos="531813" algn="l"/>
              </a:tabLst>
              <a:defRPr/>
            </a:pPr>
            <a:r>
              <a:rPr lang="en-US" sz="2800" b="1" dirty="0" err="1"/>
              <a:t>cevimeline</a:t>
            </a:r>
            <a:r>
              <a:rPr lang="cs-CZ" sz="2800" b="1" dirty="0"/>
              <a:t> </a:t>
            </a:r>
          </a:p>
          <a:p>
            <a:pPr marL="520700">
              <a:lnSpc>
                <a:spcPts val="2700"/>
              </a:lnSpc>
              <a:tabLst>
                <a:tab pos="531813" algn="l"/>
              </a:tabLst>
              <a:defRPr/>
            </a:pPr>
            <a:r>
              <a:rPr lang="cs-CZ" sz="2400" dirty="0"/>
              <a:t>sele</a:t>
            </a:r>
            <a:r>
              <a:rPr lang="en-US" sz="2400" dirty="0"/>
              <a:t>c</a:t>
            </a:r>
            <a:r>
              <a:rPr lang="cs-CZ" sz="2400" dirty="0" err="1"/>
              <a:t>tiv</a:t>
            </a:r>
            <a:r>
              <a:rPr lang="en-US" sz="2400" dirty="0"/>
              <a:t>e M agonist</a:t>
            </a:r>
            <a:r>
              <a:rPr lang="cs-CZ" sz="2400" dirty="0"/>
              <a:t> - </a:t>
            </a:r>
            <a:r>
              <a:rPr lang="cs-CZ" sz="2400" dirty="0" err="1"/>
              <a:t>parasympat</a:t>
            </a:r>
            <a:r>
              <a:rPr lang="en-US" sz="2400" dirty="0"/>
              <a:t>h</a:t>
            </a:r>
            <a:r>
              <a:rPr lang="cs-CZ" sz="2400" dirty="0" err="1"/>
              <a:t>omimet</a:t>
            </a:r>
            <a:r>
              <a:rPr lang="en-US" sz="2400" dirty="0" err="1"/>
              <a:t>ic</a:t>
            </a:r>
            <a:endParaRPr lang="cs-CZ" sz="2400" dirty="0"/>
          </a:p>
          <a:p>
            <a:pPr marL="177800" indent="0">
              <a:lnSpc>
                <a:spcPts val="2700"/>
              </a:lnSpc>
              <a:buFontTx/>
              <a:buNone/>
              <a:tabLst>
                <a:tab pos="531813" algn="l"/>
              </a:tabLst>
              <a:defRPr/>
            </a:pPr>
            <a:r>
              <a:rPr lang="en-US" sz="2400" dirty="0"/>
              <a:t>I: </a:t>
            </a:r>
            <a:r>
              <a:rPr lang="en-US" sz="2400" dirty="0" err="1"/>
              <a:t>xerostomia</a:t>
            </a:r>
            <a:r>
              <a:rPr lang="en-US" sz="2400" dirty="0"/>
              <a:t> (dry mouth)</a:t>
            </a:r>
            <a:r>
              <a:rPr lang="cs-CZ" sz="2400" dirty="0"/>
              <a:t>, </a:t>
            </a:r>
            <a:r>
              <a:rPr lang="cs-CZ" sz="2400" dirty="0" err="1"/>
              <a:t>Sjögren</a:t>
            </a:r>
            <a:r>
              <a:rPr lang="en-US" sz="2400" dirty="0"/>
              <a:t>’s</a:t>
            </a:r>
            <a:r>
              <a:rPr lang="cs-CZ" sz="2400" dirty="0"/>
              <a:t> syndrom</a:t>
            </a:r>
            <a:r>
              <a:rPr lang="en-US" sz="2400" dirty="0"/>
              <a:t>e</a:t>
            </a:r>
            <a:endParaRPr lang="sk-SK" dirty="0"/>
          </a:p>
        </p:txBody>
      </p:sp>
      <p:sp>
        <p:nvSpPr>
          <p:cNvPr id="14339" name="Nadpis 1"/>
          <p:cNvSpPr txBox="1">
            <a:spLocks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400" dirty="0">
                <a:solidFill>
                  <a:schemeClr val="tx2"/>
                </a:solidFill>
              </a:rPr>
              <a:t>Acetylcholine and its analogues</a:t>
            </a:r>
            <a:endParaRPr lang="sk-SK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33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/>
          <p:cNvSpPr>
            <a:spLocks noChangeArrowheads="1"/>
          </p:cNvSpPr>
          <p:nvPr/>
        </p:nvSpPr>
        <p:spPr bwMode="auto">
          <a:xfrm>
            <a:off x="250825" y="1557164"/>
            <a:ext cx="8642350" cy="5256212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eaLnBrk="0" hangingPunct="0">
              <a:lnSpc>
                <a:spcPct val="120000"/>
              </a:lnSpc>
              <a:buFontTx/>
              <a:buChar char="•"/>
            </a:pPr>
            <a:r>
              <a:rPr lang="cs-CZ" altLang="cs-CZ" sz="2400" b="1" dirty="0">
                <a:solidFill>
                  <a:srgbClr val="000000"/>
                </a:solidFill>
                <a:cs typeface="Arial" charset="0"/>
              </a:rPr>
              <a:t>↑ </a:t>
            </a:r>
            <a:r>
              <a:rPr lang="cs-CZ" altLang="cs-CZ" sz="2400" b="1" dirty="0" err="1">
                <a:solidFill>
                  <a:srgbClr val="000000"/>
                </a:solidFill>
                <a:cs typeface="Arial" charset="0"/>
              </a:rPr>
              <a:t>postganglionic</a:t>
            </a:r>
            <a:r>
              <a:rPr lang="cs-CZ" altLang="cs-CZ" sz="24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cs typeface="Arial" charset="0"/>
              </a:rPr>
              <a:t>neuronal</a:t>
            </a:r>
            <a:r>
              <a:rPr lang="cs-CZ" altLang="cs-CZ" sz="24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cs typeface="Arial" charset="0"/>
              </a:rPr>
              <a:t>activity</a:t>
            </a:r>
            <a:endParaRPr lang="en-US" altLang="cs-CZ" sz="2400" b="1" dirty="0">
              <a:solidFill>
                <a:srgbClr val="000000"/>
              </a:solidFill>
              <a:cs typeface="Arial" charset="0"/>
            </a:endParaRPr>
          </a:p>
          <a:p>
            <a:pPr marL="342900" indent="-342900" eaLnBrk="0" hangingPunct="0">
              <a:lnSpc>
                <a:spcPct val="120000"/>
              </a:lnSpc>
              <a:buFontTx/>
              <a:buChar char="•"/>
              <a:tabLst>
                <a:tab pos="719138" algn="l"/>
              </a:tabLst>
            </a:pPr>
            <a:r>
              <a:rPr lang="cs-CZ" altLang="cs-CZ" sz="2400" b="1" dirty="0">
                <a:solidFill>
                  <a:srgbClr val="000000"/>
                </a:solidFill>
                <a:cs typeface="Arial" charset="0"/>
              </a:rPr>
              <a:t>↑ adrenaline</a:t>
            </a:r>
            <a:r>
              <a:rPr lang="en-US" altLang="cs-CZ" sz="24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400" b="1" dirty="0">
                <a:solidFill>
                  <a:srgbClr val="000000"/>
                </a:solidFill>
                <a:cs typeface="Arial" charset="0"/>
              </a:rPr>
              <a:t> and noradrenaline </a:t>
            </a:r>
            <a:r>
              <a:rPr lang="en-US" altLang="cs-CZ" sz="2400" b="1" dirty="0">
                <a:solidFill>
                  <a:srgbClr val="000000"/>
                </a:solidFill>
                <a:cs typeface="Arial" charset="0"/>
              </a:rPr>
              <a:t> (NA) </a:t>
            </a:r>
            <a:r>
              <a:rPr lang="cs-CZ" altLang="cs-CZ" sz="2400" b="1" dirty="0" err="1">
                <a:solidFill>
                  <a:srgbClr val="000000"/>
                </a:solidFill>
                <a:cs typeface="Arial" charset="0"/>
              </a:rPr>
              <a:t>release</a:t>
            </a:r>
            <a:r>
              <a:rPr lang="cs-CZ" altLang="cs-CZ" sz="24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cs typeface="Arial" charset="0"/>
              </a:rPr>
              <a:t>from</a:t>
            </a:r>
            <a:r>
              <a:rPr lang="cs-CZ" altLang="cs-CZ" sz="24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cs-CZ" sz="2400" b="1" dirty="0">
                <a:solidFill>
                  <a:srgbClr val="000000"/>
                </a:solidFill>
                <a:cs typeface="Arial" charset="0"/>
              </a:rPr>
              <a:t>	</a:t>
            </a:r>
            <a:r>
              <a:rPr lang="cs-CZ" altLang="cs-CZ" sz="2400" b="1" dirty="0" err="1">
                <a:solidFill>
                  <a:srgbClr val="000000"/>
                </a:solidFill>
                <a:cs typeface="Arial" charset="0"/>
              </a:rPr>
              <a:t>adrenal</a:t>
            </a:r>
            <a:r>
              <a:rPr lang="cs-CZ" altLang="cs-CZ" sz="2400" b="1" dirty="0">
                <a:solidFill>
                  <a:srgbClr val="000000"/>
                </a:solidFill>
                <a:cs typeface="Arial" charset="0"/>
              </a:rPr>
              <a:t>  </a:t>
            </a:r>
            <a:r>
              <a:rPr lang="cs-CZ" altLang="cs-CZ" sz="2400" b="1" dirty="0" err="1">
                <a:solidFill>
                  <a:srgbClr val="000000"/>
                </a:solidFill>
                <a:cs typeface="Arial" charset="0"/>
              </a:rPr>
              <a:t>glands</a:t>
            </a:r>
            <a:endParaRPr lang="en-US" altLang="cs-CZ" sz="2400" b="1" dirty="0">
              <a:solidFill>
                <a:srgbClr val="000000"/>
              </a:solidFill>
              <a:cs typeface="Arial" charset="0"/>
            </a:endParaRPr>
          </a:p>
          <a:p>
            <a:pPr marL="342900" indent="-342900" eaLnBrk="0" hangingPunct="0">
              <a:lnSpc>
                <a:spcPct val="120000"/>
              </a:lnSpc>
              <a:buFontTx/>
              <a:buChar char="•"/>
            </a:pPr>
            <a:r>
              <a:rPr lang="cs-CZ" altLang="cs-CZ" sz="2400" b="1" dirty="0">
                <a:solidFill>
                  <a:srgbClr val="000000"/>
                </a:solidFill>
                <a:cs typeface="Arial" charset="0"/>
              </a:rPr>
              <a:t>↑ </a:t>
            </a:r>
            <a:r>
              <a:rPr lang="cs-CZ" altLang="cs-CZ" sz="2400" b="1" dirty="0" err="1">
                <a:solidFill>
                  <a:srgbClr val="000000"/>
                </a:solidFill>
                <a:cs typeface="Arial" charset="0"/>
              </a:rPr>
              <a:t>neuromuscular</a:t>
            </a:r>
            <a:r>
              <a:rPr lang="cs-CZ" altLang="cs-CZ" sz="24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cs typeface="Arial" charset="0"/>
              </a:rPr>
              <a:t>signal</a:t>
            </a:r>
            <a:r>
              <a:rPr lang="cs-CZ" altLang="cs-CZ" sz="24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cs typeface="Arial" charset="0"/>
              </a:rPr>
              <a:t>transduction</a:t>
            </a:r>
            <a:endParaRPr lang="en-US" altLang="cs-CZ" sz="2400" b="1" dirty="0">
              <a:solidFill>
                <a:srgbClr val="000000"/>
              </a:solidFill>
              <a:cs typeface="Arial" charset="0"/>
            </a:endParaRPr>
          </a:p>
          <a:p>
            <a:pPr marL="342900" indent="-342900" eaLnBrk="0" hangingPunct="0">
              <a:lnSpc>
                <a:spcPct val="120000"/>
              </a:lnSpc>
              <a:buFontTx/>
              <a:buChar char="•"/>
            </a:pPr>
            <a:r>
              <a:rPr lang="cs-CZ" altLang="cs-CZ" sz="2400" b="1" dirty="0">
                <a:solidFill>
                  <a:srgbClr val="000000"/>
                </a:solidFill>
                <a:cs typeface="Arial" charset="0"/>
              </a:rPr>
              <a:t>↑ </a:t>
            </a:r>
            <a:r>
              <a:rPr lang="cs-CZ" altLang="cs-CZ" sz="2400" b="1" dirty="0" err="1">
                <a:solidFill>
                  <a:srgbClr val="000000"/>
                </a:solidFill>
                <a:cs typeface="Arial" charset="0"/>
              </a:rPr>
              <a:t>activity</a:t>
            </a:r>
            <a:r>
              <a:rPr lang="cs-CZ" altLang="cs-CZ" sz="24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cs typeface="Arial" charset="0"/>
              </a:rPr>
              <a:t>of</a:t>
            </a:r>
            <a:r>
              <a:rPr lang="cs-CZ" altLang="cs-CZ" sz="24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cs typeface="Arial" charset="0"/>
              </a:rPr>
              <a:t>parasympathetic</a:t>
            </a:r>
            <a:r>
              <a:rPr lang="cs-CZ" altLang="cs-CZ" sz="24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cs typeface="Arial" charset="0"/>
              </a:rPr>
              <a:t>effectors</a:t>
            </a:r>
            <a:endParaRPr lang="cs-CZ" altLang="cs-CZ" sz="2400" b="1" dirty="0">
              <a:solidFill>
                <a:srgbClr val="000000"/>
              </a:solidFill>
              <a:cs typeface="Arial" charset="0"/>
            </a:endParaRPr>
          </a:p>
          <a:p>
            <a:pPr marL="342900" indent="-342900" eaLnBrk="0" hangingPunct="0">
              <a:lnSpc>
                <a:spcPct val="120000"/>
              </a:lnSpc>
              <a:buFontTx/>
              <a:buChar char="•"/>
            </a:pPr>
            <a:r>
              <a:rPr lang="cs-CZ" altLang="cs-CZ" sz="2400" b="1" dirty="0">
                <a:solidFill>
                  <a:srgbClr val="000000"/>
                </a:solidFill>
                <a:cs typeface="Arial" charset="0"/>
              </a:rPr>
              <a:t>↑ </a:t>
            </a:r>
            <a:r>
              <a:rPr lang="cs-CZ" altLang="cs-CZ" sz="2400" b="1" dirty="0" err="1">
                <a:solidFill>
                  <a:srgbClr val="000000"/>
                </a:solidFill>
                <a:cs typeface="Arial" charset="0"/>
              </a:rPr>
              <a:t>sympathetic</a:t>
            </a:r>
            <a:r>
              <a:rPr lang="cs-CZ" altLang="cs-CZ" sz="24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cs-CZ" sz="2400" b="1" dirty="0">
                <a:solidFill>
                  <a:srgbClr val="000000"/>
                </a:solidFill>
                <a:cs typeface="Arial" charset="0"/>
              </a:rPr>
              <a:t>stimulation of sweat glands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cs-CZ" sz="2400" dirty="0">
                <a:solidFill>
                  <a:srgbClr val="000000"/>
                </a:solidFill>
                <a:cs typeface="Arial" charset="0"/>
              </a:rPr>
              <a:t>- pharmacological effects:</a:t>
            </a:r>
            <a:endParaRPr lang="en-US" altLang="cs-CZ" sz="2800" dirty="0">
              <a:solidFill>
                <a:srgbClr val="000000"/>
              </a:solidFill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r>
              <a:rPr lang="cs-CZ" sz="2400" dirty="0">
                <a:sym typeface="Symbol" pitchFamily="18" charset="2"/>
              </a:rPr>
              <a:t></a:t>
            </a:r>
            <a:r>
              <a:rPr lang="cs-CZ" sz="2400" dirty="0"/>
              <a:t> </a:t>
            </a:r>
            <a:r>
              <a:rPr lang="en-US" sz="2400" dirty="0"/>
              <a:t>BP, </a:t>
            </a:r>
            <a:r>
              <a:rPr lang="cs-CZ" sz="2400" dirty="0"/>
              <a:t> brady</a:t>
            </a:r>
            <a:r>
              <a:rPr lang="en-US" sz="2400" dirty="0" err="1"/>
              <a:t>cardia</a:t>
            </a:r>
            <a:r>
              <a:rPr lang="en-US" sz="2400" dirty="0"/>
              <a:t>, danger of heart arrest</a:t>
            </a:r>
            <a:endParaRPr lang="cs-CZ" sz="2400" dirty="0"/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r>
              <a:rPr lang="cs-CZ" sz="2400" dirty="0"/>
              <a:t>nauzea, </a:t>
            </a:r>
            <a:r>
              <a:rPr lang="en-US" sz="2400" dirty="0"/>
              <a:t>cough, </a:t>
            </a:r>
            <a:r>
              <a:rPr lang="cs-CZ" sz="2400" dirty="0"/>
              <a:t>dyspnoe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r>
              <a:rPr lang="en-US" sz="2400" dirty="0"/>
              <a:t>vascular dilation: </a:t>
            </a:r>
            <a:r>
              <a:rPr lang="cs-CZ" sz="2400" dirty="0"/>
              <a:t>NO</a:t>
            </a:r>
            <a:r>
              <a:rPr lang="en-US" sz="2400" dirty="0"/>
              <a:t> release</a:t>
            </a:r>
            <a:endParaRPr lang="cs-CZ" sz="2400" dirty="0"/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r>
              <a:rPr lang="en-US" sz="2400" dirty="0"/>
              <a:t>salivation, lacrimation, ↑ mucosal gland secretion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r>
              <a:rPr lang="en-US" sz="2400" dirty="0"/>
              <a:t>excessive sweating</a:t>
            </a:r>
            <a:endParaRPr lang="cs-CZ" altLang="cs-CZ" sz="2400" dirty="0"/>
          </a:p>
          <a:p>
            <a:pPr marL="342900" indent="-342900" eaLnBrk="0" hangingPunct="0">
              <a:buFontTx/>
              <a:buChar char="•"/>
            </a:pPr>
            <a:endParaRPr lang="cs-CZ" altLang="cs-CZ" sz="2400" b="1" dirty="0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None/>
            </a:pPr>
            <a:endParaRPr lang="cs-CZ" altLang="cs-CZ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411" name="Nadpis 1"/>
          <p:cNvSpPr txBox="1">
            <a:spLocks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400" dirty="0">
                <a:solidFill>
                  <a:schemeClr val="tx2"/>
                </a:solidFill>
              </a:rPr>
              <a:t>Acetylcholine and its analogues</a:t>
            </a:r>
            <a:endParaRPr lang="sk-SK" sz="4400" dirty="0">
              <a:solidFill>
                <a:schemeClr val="tx2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55650" y="4220865"/>
            <a:ext cx="7777163" cy="23764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1336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913" y="1125538"/>
            <a:ext cx="8720583" cy="452596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2800" b="1" dirty="0" err="1">
                <a:solidFill>
                  <a:srgbClr val="000000"/>
                </a:solidFill>
                <a:cs typeface="Arial" pitchFamily="34" charset="0"/>
              </a:rPr>
              <a:t>pilocarpine</a:t>
            </a:r>
            <a:r>
              <a:rPr lang="en-US" altLang="cs-CZ" sz="28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cs-CZ" sz="2800" i="1" dirty="0">
                <a:solidFill>
                  <a:srgbClr val="000000"/>
                </a:solidFill>
                <a:cs typeface="Arial" pitchFamily="34" charset="0"/>
              </a:rPr>
              <a:t>(</a:t>
            </a:r>
            <a:r>
              <a:rPr lang="en-US" altLang="cs-CZ" sz="2800" i="1" dirty="0" err="1">
                <a:solidFill>
                  <a:srgbClr val="000000"/>
                </a:solidFill>
                <a:cs typeface="Arial" pitchFamily="34" charset="0"/>
              </a:rPr>
              <a:t>Pilocarpus</a:t>
            </a:r>
            <a:r>
              <a:rPr lang="en-US" altLang="cs-CZ" sz="2800" i="1" dirty="0">
                <a:solidFill>
                  <a:srgbClr val="000000"/>
                </a:solidFill>
                <a:cs typeface="Arial" pitchFamily="34" charset="0"/>
              </a:rPr>
              <a:t>)</a:t>
            </a:r>
            <a:endParaRPr lang="cs-CZ" altLang="cs-CZ" sz="2800" i="1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non-selective M receptor agonist </a:t>
            </a:r>
          </a:p>
          <a:p>
            <a:pPr>
              <a:spcBef>
                <a:spcPct val="0"/>
              </a:spcBef>
              <a:defRPr/>
            </a:pPr>
            <a:r>
              <a:rPr lang="en-US" altLang="cs-CZ" sz="2400" dirty="0">
                <a:solidFill>
                  <a:srgbClr val="000000"/>
                </a:solidFill>
                <a:cs typeface="Arial" pitchFamily="34" charset="0"/>
              </a:rPr>
              <a:t>good </a:t>
            </a:r>
            <a:r>
              <a:rPr lang="cs-CZ" altLang="cs-CZ" sz="2400" dirty="0" err="1">
                <a:solidFill>
                  <a:srgbClr val="000000"/>
                </a:solidFill>
                <a:cs typeface="Arial" pitchFamily="34" charset="0"/>
              </a:rPr>
              <a:t>absorption</a:t>
            </a:r>
            <a:r>
              <a:rPr lang="cs-CZ" altLang="cs-CZ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cs typeface="Arial" pitchFamily="34" charset="0"/>
              </a:rPr>
              <a:t>from</a:t>
            </a:r>
            <a:r>
              <a:rPr lang="cs-CZ" altLang="cs-CZ" sz="2400" dirty="0">
                <a:solidFill>
                  <a:srgbClr val="000000"/>
                </a:solidFill>
                <a:cs typeface="Arial" pitchFamily="34" charset="0"/>
              </a:rPr>
              <a:t> GIT</a:t>
            </a:r>
            <a:endParaRPr lang="en-US" altLang="cs-CZ" sz="24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cs-CZ" sz="2400" dirty="0">
                <a:solidFill>
                  <a:srgbClr val="000000"/>
                </a:solidFill>
                <a:cs typeface="Arial" pitchFamily="34" charset="0"/>
              </a:rPr>
              <a:t>BBB </a:t>
            </a:r>
            <a:r>
              <a:rPr lang="cs-CZ" altLang="cs-CZ" sz="2400" dirty="0" err="1">
                <a:solidFill>
                  <a:srgbClr val="000000"/>
                </a:solidFill>
                <a:cs typeface="Arial" pitchFamily="34" charset="0"/>
              </a:rPr>
              <a:t>crossing</a:t>
            </a:r>
            <a:r>
              <a:rPr lang="en-US" altLang="cs-CZ" sz="2400" dirty="0">
                <a:solidFill>
                  <a:srgbClr val="000000"/>
                </a:solidFill>
                <a:cs typeface="Arial" pitchFamily="34" charset="0"/>
              </a:rPr>
              <a:t> (→CNS </a:t>
            </a:r>
            <a:r>
              <a:rPr lang="cs-CZ" altLang="cs-CZ" sz="2400" dirty="0" err="1">
                <a:solidFill>
                  <a:srgbClr val="000000"/>
                </a:solidFill>
                <a:cs typeface="Arial" pitchFamily="34" charset="0"/>
              </a:rPr>
              <a:t>excitation</a:t>
            </a:r>
            <a:r>
              <a:rPr lang="en-US" altLang="cs-CZ" sz="2400" dirty="0">
                <a:solidFill>
                  <a:srgbClr val="000000"/>
                </a:solidFill>
                <a:cs typeface="Arial" pitchFamily="34" charset="0"/>
              </a:rPr>
              <a:t>)</a:t>
            </a:r>
          </a:p>
          <a:p>
            <a:pPr>
              <a:spcBef>
                <a:spcPct val="0"/>
              </a:spcBef>
              <a:defRPr/>
            </a:pPr>
            <a:r>
              <a:rPr lang="en-US" altLang="cs-CZ" sz="2400" dirty="0">
                <a:solidFill>
                  <a:srgbClr val="000000"/>
                </a:solidFill>
                <a:cs typeface="Arial" pitchFamily="34" charset="0"/>
              </a:rPr>
              <a:t>stimulates  gland secretion </a:t>
            </a:r>
          </a:p>
          <a:p>
            <a:pPr>
              <a:spcBef>
                <a:spcPct val="0"/>
              </a:spcBef>
              <a:defRPr/>
            </a:pPr>
            <a:r>
              <a:rPr lang="en-US" altLang="cs-CZ" sz="2400" dirty="0">
                <a:solidFill>
                  <a:srgbClr val="000000"/>
                </a:solidFill>
                <a:cs typeface="Arial" pitchFamily="34" charset="0"/>
              </a:rPr>
              <a:t>stimulates </a:t>
            </a:r>
            <a:r>
              <a:rPr lang="en-US" altLang="cs-CZ" sz="2400" i="1" dirty="0">
                <a:solidFill>
                  <a:srgbClr val="000000"/>
                </a:solidFill>
                <a:cs typeface="Arial" pitchFamily="34" charset="0"/>
              </a:rPr>
              <a:t>m. sphincter </a:t>
            </a:r>
            <a:r>
              <a:rPr lang="en-US" altLang="cs-CZ" sz="2400" i="1" dirty="0" err="1">
                <a:solidFill>
                  <a:srgbClr val="000000"/>
                </a:solidFill>
                <a:cs typeface="Arial" pitchFamily="34" charset="0"/>
              </a:rPr>
              <a:t>pupilae</a:t>
            </a:r>
            <a:r>
              <a:rPr lang="en-US" altLang="cs-CZ" sz="2400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cs-CZ" sz="2400" dirty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en-US" altLang="cs-CZ" sz="2400" dirty="0" err="1">
                <a:solidFill>
                  <a:srgbClr val="000000"/>
                </a:solidFill>
                <a:cs typeface="Arial" pitchFamily="34" charset="0"/>
              </a:rPr>
              <a:t>eyedrops</a:t>
            </a:r>
            <a:r>
              <a:rPr lang="en-US" altLang="cs-CZ" sz="2400" dirty="0">
                <a:solidFill>
                  <a:srgbClr val="000000"/>
                </a:solidFill>
                <a:cs typeface="Arial" pitchFamily="34" charset="0"/>
              </a:rPr>
              <a:t>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cs-CZ" sz="2400" dirty="0">
                <a:solidFill>
                  <a:srgbClr val="000000"/>
                </a:solidFill>
                <a:cs typeface="Arial" pitchFamily="34" charset="0"/>
              </a:rPr>
              <a:t>I: </a:t>
            </a:r>
            <a:r>
              <a:rPr lang="en-US" altLang="cs-CZ" sz="2400" dirty="0" err="1">
                <a:solidFill>
                  <a:srgbClr val="000000"/>
                </a:solidFill>
                <a:cs typeface="Arial" pitchFamily="34" charset="0"/>
              </a:rPr>
              <a:t>miotic</a:t>
            </a:r>
            <a:r>
              <a:rPr lang="en-US" altLang="cs-CZ" sz="2400" dirty="0">
                <a:solidFill>
                  <a:srgbClr val="000000"/>
                </a:solidFill>
                <a:cs typeface="Arial" pitchFamily="34" charset="0"/>
              </a:rPr>
              <a:t> agent used in </a:t>
            </a:r>
            <a:r>
              <a:rPr lang="cs-CZ" altLang="cs-CZ" sz="2400" dirty="0" err="1">
                <a:solidFill>
                  <a:srgbClr val="000000"/>
                </a:solidFill>
                <a:cs typeface="Arial" pitchFamily="34" charset="0"/>
              </a:rPr>
              <a:t>ophthalmology</a:t>
            </a:r>
            <a:r>
              <a:rPr lang="cs-CZ" altLang="cs-CZ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cs-CZ" sz="2400" dirty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cs-CZ" altLang="cs-CZ" sz="2400" dirty="0">
                <a:solidFill>
                  <a:srgbClr val="000000"/>
                </a:solidFill>
                <a:cs typeface="Arial" pitchFamily="34" charset="0"/>
              </a:rPr>
              <a:t>-</a:t>
            </a:r>
            <a:r>
              <a:rPr lang="en-US" altLang="cs-CZ" sz="2400" dirty="0">
                <a:solidFill>
                  <a:srgbClr val="000000"/>
                </a:solidFill>
                <a:cs typeface="Arial" pitchFamily="34" charset="0"/>
              </a:rPr>
              <a:t>4</a:t>
            </a:r>
            <a:r>
              <a:rPr lang="cs-CZ" altLang="cs-CZ" sz="2400" dirty="0">
                <a:solidFill>
                  <a:srgbClr val="000000"/>
                </a:solidFill>
                <a:cs typeface="Arial" pitchFamily="34" charset="0"/>
              </a:rPr>
              <a:t>%</a:t>
            </a:r>
            <a:r>
              <a:rPr lang="en-US" altLang="cs-CZ" sz="2400" dirty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US" altLang="cs-CZ" sz="2400" dirty="0" err="1">
                <a:solidFill>
                  <a:srgbClr val="000000"/>
                </a:solidFill>
                <a:cs typeface="Arial" pitchFamily="34" charset="0"/>
              </a:rPr>
              <a:t>Sjögren's</a:t>
            </a:r>
            <a:r>
              <a:rPr lang="en-US" altLang="cs-CZ" sz="2400" dirty="0">
                <a:solidFill>
                  <a:srgbClr val="000000"/>
                </a:solidFill>
                <a:cs typeface="Arial" pitchFamily="34" charset="0"/>
              </a:rPr>
              <a:t> syndrome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cs-CZ" altLang="cs-CZ" sz="14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2800" b="1" dirty="0" err="1">
                <a:solidFill>
                  <a:srgbClr val="000000"/>
                </a:solidFill>
                <a:cs typeface="Arial" pitchFamily="34" charset="0"/>
              </a:rPr>
              <a:t>muscarine</a:t>
            </a:r>
            <a:r>
              <a:rPr lang="en-US" altLang="cs-CZ" sz="28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600" i="1" dirty="0">
                <a:solidFill>
                  <a:srgbClr val="000000"/>
                </a:solidFill>
                <a:cs typeface="Arial" pitchFamily="34" charset="0"/>
              </a:rPr>
              <a:t>(I</a:t>
            </a:r>
            <a:r>
              <a:rPr lang="cs-CZ" sz="2600" i="1" dirty="0" err="1">
                <a:solidFill>
                  <a:srgbClr val="000000"/>
                </a:solidFill>
                <a:cs typeface="Arial" pitchFamily="34" charset="0"/>
              </a:rPr>
              <a:t>nocybe</a:t>
            </a:r>
            <a:r>
              <a:rPr lang="cs-CZ" sz="2600" i="1" dirty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cs-CZ" sz="2600" i="1" dirty="0" err="1">
                <a:solidFill>
                  <a:srgbClr val="000000"/>
                </a:solidFill>
                <a:cs typeface="Arial" pitchFamily="34" charset="0"/>
              </a:rPr>
              <a:t>Clitocybe</a:t>
            </a:r>
            <a:r>
              <a:rPr lang="cs-CZ" sz="2600" i="1" dirty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cs-CZ" sz="2600" i="1" dirty="0" err="1">
                <a:solidFill>
                  <a:srgbClr val="000000"/>
                </a:solidFill>
                <a:cs typeface="Arial" pitchFamily="34" charset="0"/>
              </a:rPr>
              <a:t>Amanita</a:t>
            </a:r>
            <a:r>
              <a:rPr lang="cs-CZ" sz="2600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600" i="1" dirty="0">
                <a:solidFill>
                  <a:srgbClr val="000000"/>
                </a:solidFill>
                <a:cs typeface="Arial" pitchFamily="34" charset="0"/>
              </a:rPr>
              <a:t>m</a:t>
            </a:r>
            <a:r>
              <a:rPr lang="cs-CZ" sz="2600" i="1" dirty="0" err="1">
                <a:solidFill>
                  <a:srgbClr val="000000"/>
                </a:solidFill>
                <a:cs typeface="Arial" pitchFamily="34" charset="0"/>
              </a:rPr>
              <a:t>uscaria</a:t>
            </a:r>
            <a:r>
              <a:rPr lang="cs-CZ" sz="2600" i="1" dirty="0">
                <a:solidFill>
                  <a:srgbClr val="000000"/>
                </a:solidFill>
                <a:cs typeface="Arial" pitchFamily="34" charset="0"/>
              </a:rPr>
              <a:t>/</a:t>
            </a:r>
            <a:r>
              <a:rPr lang="cs-CZ" sz="2600" i="1" dirty="0" err="1">
                <a:solidFill>
                  <a:srgbClr val="000000"/>
                </a:solidFill>
                <a:cs typeface="Arial" pitchFamily="34" charset="0"/>
              </a:rPr>
              <a:t>phalloides</a:t>
            </a:r>
            <a:r>
              <a:rPr lang="en-US" sz="2600" i="1" dirty="0">
                <a:solidFill>
                  <a:srgbClr val="000000"/>
                </a:solidFill>
                <a:cs typeface="Arial" pitchFamily="34" charset="0"/>
              </a:rPr>
              <a:t>)</a:t>
            </a:r>
            <a:endParaRPr lang="en-US" altLang="cs-CZ" sz="2600" i="1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800" dirty="0">
                <a:solidFill>
                  <a:srgbClr val="000000"/>
                </a:solidFill>
                <a:cs typeface="Arial" pitchFamily="34" charset="0"/>
              </a:rPr>
              <a:t>M </a:t>
            </a:r>
            <a:r>
              <a:rPr lang="en-US" altLang="cs-CZ" sz="2800" dirty="0">
                <a:solidFill>
                  <a:srgbClr val="000000"/>
                </a:solidFill>
                <a:cs typeface="Arial" pitchFamily="34" charset="0"/>
              </a:rPr>
              <a:t>receptor </a:t>
            </a:r>
            <a:r>
              <a:rPr lang="cs-CZ" altLang="cs-CZ" sz="2800" dirty="0" err="1">
                <a:solidFill>
                  <a:srgbClr val="000000"/>
                </a:solidFill>
                <a:cs typeface="Arial" pitchFamily="34" charset="0"/>
              </a:rPr>
              <a:t>agonist</a:t>
            </a:r>
            <a:r>
              <a:rPr lang="cs-CZ" altLang="cs-CZ" sz="2800" dirty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cs-CZ" altLang="cs-CZ" sz="2800" dirty="0" err="1">
                <a:solidFill>
                  <a:srgbClr val="000000"/>
                </a:solidFill>
                <a:cs typeface="Arial" pitchFamily="34" charset="0"/>
              </a:rPr>
              <a:t>quater</a:t>
            </a:r>
            <a:r>
              <a:rPr lang="en-US" altLang="cs-CZ" sz="2800" dirty="0">
                <a:solidFill>
                  <a:srgbClr val="000000"/>
                </a:solidFill>
                <a:cs typeface="Arial" pitchFamily="34" charset="0"/>
              </a:rPr>
              <a:t>nary amine</a:t>
            </a:r>
          </a:p>
          <a:p>
            <a:pPr>
              <a:spcBef>
                <a:spcPct val="0"/>
              </a:spcBef>
              <a:defRPr/>
            </a:pPr>
            <a:endParaRPr lang="cs-CZ" altLang="cs-CZ" sz="14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2800" b="1" dirty="0">
                <a:solidFill>
                  <a:srgbClr val="000000"/>
                </a:solidFill>
                <a:cs typeface="Arial" pitchFamily="34" charset="0"/>
              </a:rPr>
              <a:t>are</a:t>
            </a:r>
            <a:r>
              <a:rPr lang="en-US" altLang="cs-CZ" sz="2800" b="1" dirty="0">
                <a:solidFill>
                  <a:srgbClr val="000000"/>
                </a:solidFill>
                <a:cs typeface="Arial" pitchFamily="34" charset="0"/>
              </a:rPr>
              <a:t>c</a:t>
            </a:r>
            <a:r>
              <a:rPr lang="cs-CZ" altLang="cs-CZ" sz="2800" b="1" dirty="0">
                <a:solidFill>
                  <a:srgbClr val="000000"/>
                </a:solidFill>
                <a:cs typeface="Arial" pitchFamily="34" charset="0"/>
              </a:rPr>
              <a:t>oline</a:t>
            </a:r>
            <a:r>
              <a:rPr lang="en-US" altLang="cs-CZ" sz="28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cs-CZ" sz="2800" i="1" dirty="0">
                <a:solidFill>
                  <a:srgbClr val="000000"/>
                </a:solidFill>
                <a:cs typeface="Arial" pitchFamily="34" charset="0"/>
              </a:rPr>
              <a:t>(</a:t>
            </a:r>
            <a:r>
              <a:rPr lang="cs-CZ" sz="2800" i="1" dirty="0" err="1"/>
              <a:t>Areca</a:t>
            </a:r>
            <a:r>
              <a:rPr lang="cs-CZ" sz="2800" i="1" dirty="0"/>
              <a:t> </a:t>
            </a:r>
            <a:r>
              <a:rPr lang="cs-CZ" sz="2800" i="1" dirty="0" err="1"/>
              <a:t>catechu</a:t>
            </a:r>
            <a:r>
              <a:rPr lang="en-US" sz="2800" i="1" dirty="0"/>
              <a:t>)</a:t>
            </a:r>
            <a:endParaRPr lang="en-US" altLang="cs-CZ" sz="2800" i="1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altLang="cs-CZ" sz="2800" dirty="0">
                <a:solidFill>
                  <a:srgbClr val="000000"/>
                </a:solidFill>
                <a:cs typeface="Arial" pitchFamily="34" charset="0"/>
              </a:rPr>
              <a:t>CNS stimulant, </a:t>
            </a:r>
            <a:r>
              <a:rPr lang="cs-CZ" altLang="cs-CZ" sz="2800" dirty="0" err="1">
                <a:solidFill>
                  <a:srgbClr val="000000"/>
                </a:solidFill>
                <a:cs typeface="Arial" pitchFamily="34" charset="0"/>
              </a:rPr>
              <a:t>ter</a:t>
            </a:r>
            <a:r>
              <a:rPr lang="en-US" altLang="cs-CZ" sz="2800" dirty="0" err="1">
                <a:solidFill>
                  <a:srgbClr val="000000"/>
                </a:solidFill>
                <a:cs typeface="Arial" pitchFamily="34" charset="0"/>
              </a:rPr>
              <a:t>tiary</a:t>
            </a:r>
            <a:r>
              <a:rPr lang="en-US" altLang="cs-CZ" sz="2800" dirty="0">
                <a:solidFill>
                  <a:srgbClr val="000000"/>
                </a:solidFill>
                <a:cs typeface="Arial" pitchFamily="34" charset="0"/>
              </a:rPr>
              <a:t> amine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altLang="cs-CZ" sz="2800" dirty="0">
                <a:solidFill>
                  <a:srgbClr val="000000"/>
                </a:solidFill>
                <a:cs typeface="Arial" pitchFamily="34" charset="0"/>
              </a:rPr>
              <a:t>M </a:t>
            </a:r>
            <a:r>
              <a:rPr lang="en-US" altLang="cs-CZ" sz="2800" dirty="0">
                <a:solidFill>
                  <a:srgbClr val="000000"/>
                </a:solidFill>
                <a:cs typeface="Arial" pitchFamily="34" charset="0"/>
              </a:rPr>
              <a:t>and</a:t>
            </a:r>
            <a:r>
              <a:rPr lang="cs-CZ" altLang="cs-CZ" sz="2800" dirty="0">
                <a:solidFill>
                  <a:srgbClr val="000000"/>
                </a:solidFill>
                <a:cs typeface="Arial" pitchFamily="34" charset="0"/>
              </a:rPr>
              <a:t> N</a:t>
            </a:r>
            <a:r>
              <a:rPr lang="en-US" altLang="cs-CZ" sz="2800" dirty="0">
                <a:solidFill>
                  <a:srgbClr val="000000"/>
                </a:solidFill>
                <a:cs typeface="Arial" pitchFamily="34" charset="0"/>
              </a:rPr>
              <a:t> receptor agonist</a:t>
            </a:r>
            <a:endParaRPr lang="cs-CZ" altLang="cs-CZ" sz="2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35" name="Nadpis 1"/>
          <p:cNvSpPr txBox="1">
            <a:spLocks/>
          </p:cNvSpPr>
          <p:nvPr/>
        </p:nvSpPr>
        <p:spPr bwMode="auto">
          <a:xfrm>
            <a:off x="315913" y="44450"/>
            <a:ext cx="88280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400" dirty="0" err="1">
                <a:solidFill>
                  <a:schemeClr val="tx2"/>
                </a:solidFill>
              </a:rPr>
              <a:t>Cholinomimetics</a:t>
            </a:r>
            <a:r>
              <a:rPr lang="en-US" sz="4400" dirty="0">
                <a:solidFill>
                  <a:schemeClr val="tx2"/>
                </a:solidFill>
              </a:rPr>
              <a:t> - natural alkaloids</a:t>
            </a:r>
            <a:endParaRPr lang="sk-SK" sz="44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9375" y="4470343"/>
            <a:ext cx="1787525" cy="2374900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052736"/>
            <a:ext cx="177165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800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1280px-Pilocarpine_Structural_Formul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24400"/>
            <a:ext cx="3744912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 descr="Výsledek obráz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2133600"/>
            <a:ext cx="4084638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Jaborandi (Pilocarpus jaborandi) Mother tincture 125m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15888"/>
            <a:ext cx="251936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107950" y="1011238"/>
            <a:ext cx="6192838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1294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cs-CZ" sz="2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pilo</a:t>
            </a:r>
            <a:r>
              <a:rPr lang="en-US" sz="2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</a:t>
            </a:r>
            <a:r>
              <a:rPr lang="cs-CZ" sz="2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pin</a:t>
            </a:r>
            <a:r>
              <a:rPr lang="en-US" sz="2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endParaRPr lang="cs-CZ" sz="2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non-selective M receptor agonist </a:t>
            </a:r>
          </a:p>
          <a:p>
            <a:pPr marL="0" indent="0" eaLnBrk="1" hangingPunct="1">
              <a:defRPr/>
            </a:pPr>
            <a:r>
              <a:rPr lang="cs-CZ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I: </a:t>
            </a:r>
            <a:r>
              <a:rPr lang="en-US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glaucoma, </a:t>
            </a:r>
            <a:r>
              <a:rPr lang="en-US" sz="26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xerostomia</a:t>
            </a:r>
            <a:r>
              <a:rPr lang="cs-CZ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cs-CZ" sz="26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Sjögrenův</a:t>
            </a:r>
            <a:r>
              <a:rPr lang="cs-CZ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26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</a:t>
            </a:r>
            <a:endParaRPr lang="cs-CZ" sz="2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Char char="•"/>
              <a:defRPr/>
            </a:pPr>
            <a:r>
              <a:rPr lang="sk-SK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% or 4% </a:t>
            </a:r>
            <a:r>
              <a:rPr lang="en-GB" sz="26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eyedrops</a:t>
            </a:r>
            <a:r>
              <a:rPr lang="en-GB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cs-CZ" sz="2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tabLst>
                <a:tab pos="354013" algn="l"/>
              </a:tabLst>
              <a:defRPr/>
            </a:pPr>
            <a:r>
              <a:rPr lang="cs-CZ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HVLP </a:t>
            </a:r>
            <a:r>
              <a:rPr lang="en-US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combined with </a:t>
            </a:r>
            <a:r>
              <a:rPr lang="cs-CZ" sz="26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timolol</a:t>
            </a:r>
            <a:endParaRPr lang="cs-CZ" sz="2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Char char="•"/>
              <a:defRPr/>
            </a:pPr>
            <a:r>
              <a:rPr lang="cs-CZ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</a:t>
            </a:r>
            <a:r>
              <a:rPr lang="sk-SK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asthma </a:t>
            </a:r>
            <a:r>
              <a:rPr lang="en-US" sz="26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bronchiale</a:t>
            </a:r>
            <a:r>
              <a:rPr lang="en-US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sk-SK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COP</a:t>
            </a:r>
            <a:r>
              <a:rPr lang="en-US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endParaRPr lang="sk-SK" sz="2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tabLst>
                <a:tab pos="354013" algn="l"/>
              </a:tabLst>
              <a:defRPr/>
            </a:pPr>
            <a:r>
              <a:rPr lang="sk-SK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sk-SK" sz="26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sinus</a:t>
            </a:r>
            <a:r>
              <a:rPr lang="en-US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k-SK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brady</a:t>
            </a:r>
            <a:r>
              <a:rPr lang="en-US" sz="26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cardia</a:t>
            </a:r>
            <a:r>
              <a:rPr lang="sk-SK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heart failure</a:t>
            </a:r>
          </a:p>
          <a:p>
            <a:pPr eaLnBrk="1" hangingPunct="1">
              <a:defRPr/>
            </a:pP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8" name="Rectangle 2"/>
          <p:cNvSpPr txBox="1">
            <a:spLocks noChangeArrowheads="1"/>
          </p:cNvSpPr>
          <p:nvPr/>
        </p:nvSpPr>
        <p:spPr bwMode="auto">
          <a:xfrm>
            <a:off x="34925" y="-142875"/>
            <a:ext cx="7273925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 err="1"/>
              <a:t>Cholinomimeti</a:t>
            </a:r>
            <a:r>
              <a:rPr lang="en-US" sz="3200" dirty="0" err="1"/>
              <a:t>cs</a:t>
            </a:r>
            <a:r>
              <a:rPr lang="cs-CZ" sz="3200" dirty="0"/>
              <a:t> - </a:t>
            </a:r>
            <a:r>
              <a:rPr lang="en-US" sz="3200" dirty="0"/>
              <a:t>natural alkaloids</a:t>
            </a:r>
            <a:r>
              <a:rPr lang="cs-CZ" sz="3200" dirty="0"/>
              <a:t> 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617483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1" t="23475" r="24324" b="4526"/>
          <a:stretch/>
        </p:blipFill>
        <p:spPr bwMode="auto">
          <a:xfrm>
            <a:off x="611560" y="536387"/>
            <a:ext cx="7563924" cy="628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051720" y="817548"/>
            <a:ext cx="4802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arecoline</a:t>
            </a:r>
            <a:r>
              <a:rPr lang="en-US" sz="2800" dirty="0"/>
              <a:t> from Areca catechu L.</a:t>
            </a:r>
            <a:endParaRPr lang="sk-SK" sz="28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6" y="-359569"/>
            <a:ext cx="7273925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 err="1"/>
              <a:t>Cholinomimeti</a:t>
            </a:r>
            <a:r>
              <a:rPr lang="en-US" sz="3200" dirty="0" err="1"/>
              <a:t>cs</a:t>
            </a:r>
            <a:r>
              <a:rPr lang="cs-CZ" sz="3200" dirty="0"/>
              <a:t> - </a:t>
            </a:r>
            <a:r>
              <a:rPr lang="en-US" sz="3200" dirty="0"/>
              <a:t>natural alkaloids</a:t>
            </a:r>
            <a:r>
              <a:rPr lang="cs-CZ" sz="3200" dirty="0"/>
              <a:t> 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82739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Antiglau</a:t>
            </a:r>
            <a:r>
              <a:rPr lang="en-US" dirty="0"/>
              <a:t>c</a:t>
            </a:r>
            <a:r>
              <a:rPr lang="cs-CZ" dirty="0" err="1"/>
              <a:t>oma</a:t>
            </a:r>
            <a:r>
              <a:rPr lang="cs-CZ" dirty="0"/>
              <a:t> </a:t>
            </a:r>
            <a:r>
              <a:rPr lang="cs-CZ" dirty="0" err="1"/>
              <a:t>agents</a:t>
            </a:r>
            <a:r>
              <a:rPr lang="cs-CZ" dirty="0"/>
              <a:t> - </a:t>
            </a:r>
            <a:r>
              <a:rPr lang="cs-CZ" dirty="0" err="1"/>
              <a:t>miotics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pilocarpine</a:t>
            </a:r>
            <a:endParaRPr lang="cs-CZ" dirty="0"/>
          </a:p>
          <a:p>
            <a:pPr>
              <a:defRPr/>
            </a:pPr>
            <a:r>
              <a:rPr lang="cs-CZ" dirty="0" err="1"/>
              <a:t>carbachol</a:t>
            </a:r>
            <a:endParaRPr lang="cs-CZ" dirty="0"/>
          </a:p>
          <a:p>
            <a:pPr>
              <a:defRPr/>
            </a:pPr>
            <a:r>
              <a:rPr lang="cs-CZ" dirty="0" err="1"/>
              <a:t>physostigmine</a:t>
            </a:r>
            <a:endParaRPr lang="cs-CZ" dirty="0"/>
          </a:p>
          <a:p>
            <a:pPr marL="0" indent="0">
              <a:buFontTx/>
              <a:buNone/>
              <a:defRPr/>
            </a:pPr>
            <a:endParaRPr lang="cs-CZ" dirty="0"/>
          </a:p>
          <a:p>
            <a:pPr marL="0" indent="0">
              <a:buFontTx/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atropine</a:t>
            </a:r>
          </a:p>
          <a:p>
            <a:pPr>
              <a:defRPr/>
            </a:pPr>
            <a:r>
              <a:rPr lang="cs-CZ" dirty="0" err="1"/>
              <a:t>scopolamine</a:t>
            </a:r>
            <a:endParaRPr lang="cs-CZ" dirty="0"/>
          </a:p>
          <a:p>
            <a:pPr>
              <a:defRPr/>
            </a:pPr>
            <a:endParaRPr lang="sk-SK" dirty="0"/>
          </a:p>
        </p:txBody>
      </p:sp>
      <p:grpSp>
        <p:nvGrpSpPr>
          <p:cNvPr id="25604" name="Skupina 3"/>
          <p:cNvGrpSpPr>
            <a:grpSpLocks/>
          </p:cNvGrpSpPr>
          <p:nvPr/>
        </p:nvGrpSpPr>
        <p:grpSpPr bwMode="auto">
          <a:xfrm>
            <a:off x="3749675" y="1674813"/>
            <a:ext cx="4856163" cy="4706937"/>
            <a:chOff x="5292080" y="2438016"/>
            <a:chExt cx="3231796" cy="3942413"/>
          </a:xfrm>
        </p:grpSpPr>
        <p:pic>
          <p:nvPicPr>
            <p:cNvPr id="2560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6" t="6087" r="16608" b="10802"/>
            <a:stretch>
              <a:fillRect/>
            </a:stretch>
          </p:blipFill>
          <p:spPr bwMode="auto">
            <a:xfrm>
              <a:off x="5292080" y="2438016"/>
              <a:ext cx="3102965" cy="3942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bdélník 5"/>
            <p:cNvSpPr/>
            <p:nvPr/>
          </p:nvSpPr>
          <p:spPr>
            <a:xfrm>
              <a:off x="6012605" y="2438016"/>
              <a:ext cx="1007889" cy="558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cs-CZ"/>
              </a:defPPr>
              <a:lvl1pPr algn="l" rtl="0" eaLnBrk="0" fontAlgn="base" hangingPunct="0">
                <a:spcBef>
                  <a:spcPts val="600"/>
                </a:spcBef>
                <a:spcAft>
                  <a:spcPct val="0"/>
                </a:spcAft>
                <a:defRPr sz="2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ts val="600"/>
                </a:spcBef>
                <a:spcAft>
                  <a:spcPct val="0"/>
                </a:spcAft>
                <a:defRPr sz="2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ts val="600"/>
                </a:spcBef>
                <a:spcAft>
                  <a:spcPct val="0"/>
                </a:spcAft>
                <a:defRPr sz="2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ts val="600"/>
                </a:spcBef>
                <a:spcAft>
                  <a:spcPct val="0"/>
                </a:spcAft>
                <a:defRPr sz="2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ts val="600"/>
                </a:spcBef>
                <a:spcAft>
                  <a:spcPct val="0"/>
                </a:spcAft>
                <a:defRPr sz="2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7" name="Obdélník 6"/>
            <p:cNvSpPr/>
            <p:nvPr/>
          </p:nvSpPr>
          <p:spPr>
            <a:xfrm rot="5400000">
              <a:off x="7879953" y="3145019"/>
              <a:ext cx="1007875" cy="279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cs-CZ"/>
              </a:defPPr>
              <a:lvl1pPr algn="l" rtl="0" eaLnBrk="0" fontAlgn="base" hangingPunct="0">
                <a:spcBef>
                  <a:spcPts val="600"/>
                </a:spcBef>
                <a:spcAft>
                  <a:spcPct val="0"/>
                </a:spcAft>
                <a:defRPr sz="2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ts val="600"/>
                </a:spcBef>
                <a:spcAft>
                  <a:spcPct val="0"/>
                </a:spcAft>
                <a:defRPr sz="2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ts val="600"/>
                </a:spcBef>
                <a:spcAft>
                  <a:spcPct val="0"/>
                </a:spcAft>
                <a:defRPr sz="2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ts val="600"/>
                </a:spcBef>
                <a:spcAft>
                  <a:spcPct val="0"/>
                </a:spcAft>
                <a:defRPr sz="2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ts val="600"/>
                </a:spcBef>
                <a:spcAft>
                  <a:spcPct val="0"/>
                </a:spcAft>
                <a:defRPr sz="2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9" name="Přímá spojnice 8"/>
          <p:cNvCxnSpPr/>
          <p:nvPr/>
        </p:nvCxnSpPr>
        <p:spPr>
          <a:xfrm flipH="1">
            <a:off x="468313" y="4292600"/>
            <a:ext cx="2159000" cy="15128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900113" y="4149725"/>
            <a:ext cx="1511300" cy="18161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16118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5"/>
          <p:cNvGraphicFramePr>
            <a:graphicFrameLocks noChangeAspect="1"/>
          </p:cNvGraphicFramePr>
          <p:nvPr/>
        </p:nvGraphicFramePr>
        <p:xfrm>
          <a:off x="468313" y="188913"/>
          <a:ext cx="7837487" cy="652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Rastrový obrázek" r:id="rId4" imgW="7838095" imgH="6523810" progId="Paint.Picture">
                  <p:embed/>
                </p:oleObj>
              </mc:Choice>
              <mc:Fallback>
                <p:oleObj name="Rastrový obrázek" r:id="rId4" imgW="7838095" imgH="6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88913"/>
                        <a:ext cx="7837487" cy="652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Line 26"/>
          <p:cNvSpPr>
            <a:spLocks noChangeShapeType="1"/>
          </p:cNvSpPr>
          <p:nvPr/>
        </p:nvSpPr>
        <p:spPr bwMode="auto">
          <a:xfrm>
            <a:off x="5599113" y="4033838"/>
            <a:ext cx="1296987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00" name="Text Box 27"/>
          <p:cNvSpPr txBox="1">
            <a:spLocks noChangeArrowheads="1"/>
          </p:cNvSpPr>
          <p:nvPr/>
        </p:nvSpPr>
        <p:spPr bwMode="auto">
          <a:xfrm>
            <a:off x="6948488" y="4365625"/>
            <a:ext cx="157927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2200" dirty="0" err="1">
                <a:latin typeface="Times New Roman" pitchFamily="18" charset="0"/>
              </a:rPr>
              <a:t>hemicholine</a:t>
            </a:r>
            <a:endParaRPr lang="cs-CZ" sz="2200" dirty="0">
              <a:latin typeface="Times New Roman" pitchFamily="18" charset="0"/>
            </a:endParaRPr>
          </a:p>
        </p:txBody>
      </p:sp>
      <p:sp>
        <p:nvSpPr>
          <p:cNvPr id="4101" name="Line 28"/>
          <p:cNvSpPr>
            <a:spLocks noChangeShapeType="1"/>
          </p:cNvSpPr>
          <p:nvPr/>
        </p:nvSpPr>
        <p:spPr bwMode="auto">
          <a:xfrm flipV="1">
            <a:off x="1692275" y="5013325"/>
            <a:ext cx="10080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02" name="Text Box 29"/>
          <p:cNvSpPr txBox="1">
            <a:spLocks noChangeArrowheads="1"/>
          </p:cNvSpPr>
          <p:nvPr/>
        </p:nvSpPr>
        <p:spPr bwMode="auto">
          <a:xfrm>
            <a:off x="684213" y="5516563"/>
            <a:ext cx="210502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2200">
                <a:latin typeface="Times New Roman" pitchFamily="18" charset="0"/>
              </a:rPr>
              <a:t>ACHE</a:t>
            </a:r>
            <a:r>
              <a:rPr lang="en-US" sz="2200">
                <a:latin typeface="Times New Roman" pitchFamily="18" charset="0"/>
              </a:rPr>
              <a:t> inhibitors</a:t>
            </a:r>
            <a:endParaRPr lang="cs-CZ" sz="2200">
              <a:latin typeface="Times New Roman" pitchFamily="18" charset="0"/>
            </a:endParaRPr>
          </a:p>
        </p:txBody>
      </p:sp>
      <p:sp>
        <p:nvSpPr>
          <p:cNvPr id="4103" name="TextovéPole 1"/>
          <p:cNvSpPr txBox="1">
            <a:spLocks noChangeArrowheads="1"/>
          </p:cNvSpPr>
          <p:nvPr/>
        </p:nvSpPr>
        <p:spPr bwMode="auto">
          <a:xfrm>
            <a:off x="3870325" y="6453188"/>
            <a:ext cx="5243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>
                <a:hlinkClick r:id="rId6"/>
              </a:rPr>
              <a:t>https://www.youtube.com/watch?v=dkpohXE06pg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607874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827088" y="1268413"/>
            <a:ext cx="75612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cs-CZ" sz="3200" b="1" dirty="0"/>
              <a:t>ACHE </a:t>
            </a:r>
            <a:r>
              <a:rPr lang="cs-CZ" sz="3200" b="1" dirty="0" err="1"/>
              <a:t>inhibitors</a:t>
            </a:r>
            <a:endParaRPr lang="cs-CZ" sz="3200" b="1" dirty="0"/>
          </a:p>
        </p:txBody>
      </p:sp>
      <p:sp>
        <p:nvSpPr>
          <p:cNvPr id="27651" name="AutoShape 4"/>
          <p:cNvSpPr>
            <a:spLocks noChangeArrowheads="1"/>
          </p:cNvSpPr>
          <p:nvPr/>
        </p:nvSpPr>
        <p:spPr bwMode="auto">
          <a:xfrm rot="3368824">
            <a:off x="3153569" y="1445419"/>
            <a:ext cx="485775" cy="2230437"/>
          </a:xfrm>
          <a:prstGeom prst="downArrow">
            <a:avLst>
              <a:gd name="adj1" fmla="val 50000"/>
              <a:gd name="adj2" fmla="val 12229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7652" name="AutoShape 5"/>
          <p:cNvSpPr>
            <a:spLocks noChangeArrowheads="1"/>
          </p:cNvSpPr>
          <p:nvPr/>
        </p:nvSpPr>
        <p:spPr bwMode="auto">
          <a:xfrm rot="-3507989">
            <a:off x="5506244" y="1440656"/>
            <a:ext cx="485775" cy="2233613"/>
          </a:xfrm>
          <a:prstGeom prst="downArrow">
            <a:avLst>
              <a:gd name="adj1" fmla="val 51769"/>
              <a:gd name="adj2" fmla="val 12231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611188" y="3213100"/>
            <a:ext cx="22541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sz="2400" b="1" dirty="0" err="1"/>
              <a:t>short</a:t>
            </a:r>
            <a:r>
              <a:rPr lang="cs-CZ" sz="2400" b="1" dirty="0"/>
              <a:t>-term</a:t>
            </a:r>
          </a:p>
          <a:p>
            <a:pPr algn="ctr"/>
            <a:r>
              <a:rPr lang="cs-CZ" sz="2400" b="1" dirty="0"/>
              <a:t>(REVERSIBLE</a:t>
            </a: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5759450" y="3213100"/>
            <a:ext cx="248495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cs-CZ" sz="2400" b="1" dirty="0">
                <a:latin typeface="Arial" charset="0"/>
              </a:rPr>
              <a:t>long-term</a:t>
            </a:r>
            <a:r>
              <a:rPr lang="cs-CZ" sz="2400" b="1" dirty="0"/>
              <a:t> </a:t>
            </a:r>
          </a:p>
          <a:p>
            <a:pPr algn="ctr" eaLnBrk="0" hangingPunct="0"/>
            <a:r>
              <a:rPr lang="cs-CZ" sz="2800" b="1" dirty="0"/>
              <a:t>(IRREVERSIBLE)</a:t>
            </a:r>
          </a:p>
        </p:txBody>
      </p:sp>
      <p:sp>
        <p:nvSpPr>
          <p:cNvPr id="27655" name="AutoShape 8"/>
          <p:cNvSpPr>
            <a:spLocks noChangeArrowheads="1"/>
          </p:cNvSpPr>
          <p:nvPr/>
        </p:nvSpPr>
        <p:spPr bwMode="auto">
          <a:xfrm>
            <a:off x="1476375" y="400526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GB" sz="2400"/>
          </a:p>
        </p:txBody>
      </p:sp>
      <p:sp>
        <p:nvSpPr>
          <p:cNvPr id="27656" name="AutoShape 9"/>
          <p:cNvSpPr>
            <a:spLocks noChangeArrowheads="1"/>
          </p:cNvSpPr>
          <p:nvPr/>
        </p:nvSpPr>
        <p:spPr bwMode="auto">
          <a:xfrm>
            <a:off x="6877050" y="404135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GB" sz="2400"/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298341" y="5013325"/>
            <a:ext cx="27799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sz="2400" b="1" dirty="0" err="1"/>
              <a:t>competitive</a:t>
            </a:r>
            <a:r>
              <a:rPr lang="cs-CZ" sz="2400" b="1" dirty="0"/>
              <a:t> </a:t>
            </a:r>
          </a:p>
          <a:p>
            <a:pPr algn="ctr"/>
            <a:r>
              <a:rPr lang="cs-CZ" sz="2400" b="1" dirty="0"/>
              <a:t>enzyme </a:t>
            </a:r>
            <a:r>
              <a:rPr lang="cs-CZ" sz="2400" b="1" dirty="0" err="1"/>
              <a:t>inhibition</a:t>
            </a:r>
            <a:endParaRPr lang="cs-CZ" sz="2400" b="1" dirty="0"/>
          </a:p>
        </p:txBody>
      </p:sp>
      <p:sp>
        <p:nvSpPr>
          <p:cNvPr id="27658" name="Text Box 11"/>
          <p:cNvSpPr txBox="1">
            <a:spLocks noChangeArrowheads="1"/>
          </p:cNvSpPr>
          <p:nvPr/>
        </p:nvSpPr>
        <p:spPr bwMode="auto">
          <a:xfrm>
            <a:off x="5619101" y="5013325"/>
            <a:ext cx="28921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sz="2400" b="1" dirty="0" err="1"/>
              <a:t>complex</a:t>
            </a:r>
            <a:endParaRPr lang="cs-CZ" sz="2400" b="1" dirty="0"/>
          </a:p>
          <a:p>
            <a:pPr algn="ctr"/>
            <a:r>
              <a:rPr lang="en-US" sz="2400" b="1" dirty="0" err="1"/>
              <a:t>i</a:t>
            </a:r>
            <a:r>
              <a:rPr lang="cs-CZ" sz="2400" b="1" dirty="0" err="1"/>
              <a:t>nhibito</a:t>
            </a:r>
            <a:r>
              <a:rPr lang="en-US" sz="2400" b="1" dirty="0"/>
              <a:t>r + </a:t>
            </a:r>
            <a:r>
              <a:rPr lang="en-US" sz="2400" b="1" dirty="0" err="1"/>
              <a:t>enzym</a:t>
            </a:r>
            <a:r>
              <a:rPr lang="cs-CZ" sz="2400" b="1" dirty="0"/>
              <a:t>e</a:t>
            </a:r>
          </a:p>
        </p:txBody>
      </p:sp>
      <p:sp>
        <p:nvSpPr>
          <p:cNvPr id="27659" name="Text Box 13"/>
          <p:cNvSpPr txBox="1">
            <a:spLocks noChangeArrowheads="1"/>
          </p:cNvSpPr>
          <p:nvPr/>
        </p:nvSpPr>
        <p:spPr bwMode="auto">
          <a:xfrm>
            <a:off x="5580063" y="5780088"/>
            <a:ext cx="3597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2400" b="1" dirty="0"/>
              <a:t>COVALENT INHIBITION</a:t>
            </a:r>
          </a:p>
        </p:txBody>
      </p:sp>
      <p:sp>
        <p:nvSpPr>
          <p:cNvPr id="27660" name="Rectangle 19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dirty="0"/>
              <a:t>Indirect </a:t>
            </a:r>
            <a:r>
              <a:rPr lang="cs-CZ" dirty="0" err="1"/>
              <a:t>cholinomimeti</a:t>
            </a:r>
            <a:r>
              <a:rPr lang="en-US" dirty="0" err="1"/>
              <a:t>cs</a:t>
            </a:r>
            <a:endParaRPr lang="cs-CZ" dirty="0"/>
          </a:p>
        </p:txBody>
      </p:sp>
      <p:sp>
        <p:nvSpPr>
          <p:cNvPr id="27661" name="TextovéPole 12"/>
          <p:cNvSpPr txBox="1">
            <a:spLocks noChangeArrowheads="1"/>
          </p:cNvSpPr>
          <p:nvPr/>
        </p:nvSpPr>
        <p:spPr bwMode="auto">
          <a:xfrm>
            <a:off x="539750" y="5949950"/>
            <a:ext cx="2218877" cy="4616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b="1" dirty="0" err="1"/>
              <a:t>medicinal</a:t>
            </a:r>
            <a:r>
              <a:rPr lang="cs-CZ" sz="2400" b="1" dirty="0"/>
              <a:t> use</a:t>
            </a:r>
            <a:endParaRPr lang="sk-SK" sz="2400" b="1" dirty="0"/>
          </a:p>
        </p:txBody>
      </p:sp>
      <p:sp>
        <p:nvSpPr>
          <p:cNvPr id="27662" name="TextovéPole 13"/>
          <p:cNvSpPr txBox="1">
            <a:spLocks noChangeArrowheads="1"/>
          </p:cNvSpPr>
          <p:nvPr/>
        </p:nvSpPr>
        <p:spPr bwMode="auto">
          <a:xfrm>
            <a:off x="6234430" y="6245225"/>
            <a:ext cx="1721946" cy="4616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b="1" dirty="0" err="1"/>
              <a:t>toxicology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2478227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délník 3"/>
          <p:cNvSpPr>
            <a:spLocks noChangeArrowheads="1"/>
          </p:cNvSpPr>
          <p:nvPr/>
        </p:nvSpPr>
        <p:spPr bwMode="auto">
          <a:xfrm>
            <a:off x="395288" y="1557338"/>
            <a:ext cx="864120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cs typeface="Arial" charset="0"/>
              </a:rPr>
              <a:t>ACHE </a:t>
            </a:r>
            <a:r>
              <a:rPr lang="cs-CZ" altLang="cs-CZ" sz="2800" b="1" dirty="0" err="1">
                <a:cs typeface="Arial" charset="0"/>
              </a:rPr>
              <a:t>inhibitors</a:t>
            </a:r>
            <a:endParaRPr lang="cs-CZ" altLang="cs-CZ" sz="2800" b="1" dirty="0">
              <a:cs typeface="Arial" charset="0"/>
            </a:endParaRPr>
          </a:p>
          <a:p>
            <a:pPr>
              <a:buFontTx/>
              <a:buChar char="•"/>
            </a:pPr>
            <a:r>
              <a:rPr lang="cs-CZ" altLang="cs-CZ" sz="2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increase</a:t>
            </a:r>
            <a:r>
              <a:rPr lang="cs-CZ" altLang="cs-CZ" sz="2800" dirty="0">
                <a:solidFill>
                  <a:srgbClr val="000000"/>
                </a:solidFill>
                <a:cs typeface="Arial" charset="0"/>
              </a:rPr>
              <a:t> A</a:t>
            </a:r>
            <a:r>
              <a:rPr lang="en-US" altLang="cs-CZ" sz="2800" dirty="0" err="1">
                <a:solidFill>
                  <a:srgbClr val="000000"/>
                </a:solidFill>
                <a:cs typeface="Arial" charset="0"/>
              </a:rPr>
              <a:t>Ch</a:t>
            </a:r>
            <a:r>
              <a:rPr lang="cs-CZ" altLang="cs-CZ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conc</a:t>
            </a:r>
            <a:r>
              <a:rPr lang="en-US" altLang="cs-CZ" sz="2800" dirty="0" err="1">
                <a:solidFill>
                  <a:srgbClr val="000000"/>
                </a:solidFill>
                <a:cs typeface="Arial" charset="0"/>
              </a:rPr>
              <a:t>entration</a:t>
            </a:r>
            <a:r>
              <a:rPr lang="en-US" altLang="cs-CZ" sz="2800" dirty="0">
                <a:solidFill>
                  <a:srgbClr val="000000"/>
                </a:solidFill>
                <a:cs typeface="Arial" charset="0"/>
              </a:rPr>
              <a:t> at  its </a:t>
            </a: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synapses</a:t>
            </a:r>
            <a:r>
              <a:rPr lang="cs-CZ" altLang="cs-CZ" sz="2800" dirty="0">
                <a:solidFill>
                  <a:srgbClr val="000000"/>
                </a:solidFill>
                <a:cs typeface="Arial" charset="0"/>
              </a:rPr>
              <a:t> and </a:t>
            </a:r>
            <a:r>
              <a:rPr lang="en-US" altLang="cs-CZ" sz="2800" dirty="0">
                <a:solidFill>
                  <a:srgbClr val="000000"/>
                </a:solidFill>
                <a:cs typeface="Arial" charset="0"/>
              </a:rPr>
              <a:t>	</a:t>
            </a: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postganglionic</a:t>
            </a:r>
            <a:r>
              <a:rPr lang="cs-CZ" altLang="cs-CZ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receptors</a:t>
            </a:r>
            <a:endParaRPr lang="en-US" altLang="cs-CZ" sz="2800" dirty="0">
              <a:solidFill>
                <a:srgbClr val="000000"/>
              </a:solidFill>
              <a:cs typeface="Arial" charset="0"/>
            </a:endParaRPr>
          </a:p>
          <a:p>
            <a:pPr>
              <a:buFontTx/>
              <a:buChar char="•"/>
            </a:pPr>
            <a:r>
              <a:rPr lang="en-US" altLang="cs-CZ" sz="2800" dirty="0">
                <a:solidFill>
                  <a:srgbClr val="000000"/>
                </a:solidFill>
                <a:cs typeface="Arial" charset="0"/>
              </a:rPr>
              <a:t> d</a:t>
            </a: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iffer</a:t>
            </a:r>
            <a:r>
              <a:rPr lang="en-US" altLang="cs-CZ" sz="2800" dirty="0" err="1">
                <a:solidFill>
                  <a:srgbClr val="000000"/>
                </a:solidFill>
                <a:cs typeface="Arial" charset="0"/>
              </a:rPr>
              <a:t>ent</a:t>
            </a:r>
            <a:r>
              <a:rPr lang="cs-CZ" altLang="cs-CZ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duration</a:t>
            </a:r>
            <a:r>
              <a:rPr lang="cs-CZ" altLang="cs-CZ" sz="2800" dirty="0">
                <a:solidFill>
                  <a:srgbClr val="000000"/>
                </a:solidFill>
                <a:cs typeface="Arial" charset="0"/>
              </a:rPr>
              <a:t> and reversibility </a:t>
            </a: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of</a:t>
            </a:r>
            <a:r>
              <a:rPr lang="cs-CZ" altLang="cs-CZ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cs-CZ" sz="2800" dirty="0">
                <a:solidFill>
                  <a:srgbClr val="000000"/>
                </a:solidFill>
                <a:cs typeface="Arial" charset="0"/>
              </a:rPr>
              <a:t>their </a:t>
            </a: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effect</a:t>
            </a:r>
            <a:endParaRPr lang="cs-CZ" altLang="cs-CZ" sz="2800" dirty="0">
              <a:solidFill>
                <a:srgbClr val="000000"/>
              </a:solidFill>
              <a:cs typeface="Arial" charset="0"/>
            </a:endParaRPr>
          </a:p>
          <a:p>
            <a:pPr>
              <a:buFontTx/>
              <a:buChar char="•"/>
            </a:pPr>
            <a:endParaRPr lang="en-US" altLang="cs-CZ" sz="2800" dirty="0">
              <a:solidFill>
                <a:srgbClr val="000000"/>
              </a:solidFill>
              <a:cs typeface="Arial" charset="0"/>
            </a:endParaRPr>
          </a:p>
          <a:p>
            <a:pPr>
              <a:buFontTx/>
              <a:buChar char="•"/>
            </a:pPr>
            <a:endParaRPr lang="cs-CZ" altLang="cs-CZ" sz="2800" dirty="0">
              <a:solidFill>
                <a:srgbClr val="FFFFFF"/>
              </a:solidFill>
              <a:cs typeface="Arial" charset="0"/>
            </a:endParaRPr>
          </a:p>
          <a:p>
            <a:pPr>
              <a:buFontTx/>
              <a:buAutoNum type="alphaUcParenR"/>
            </a:pPr>
            <a:r>
              <a:rPr lang="cs-CZ" altLang="cs-CZ" sz="2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800" b="1" dirty="0" err="1">
                <a:solidFill>
                  <a:srgbClr val="000000"/>
                </a:solidFill>
                <a:cs typeface="Arial" charset="0"/>
              </a:rPr>
              <a:t>reversible</a:t>
            </a:r>
            <a:r>
              <a:rPr lang="cs-CZ" altLang="cs-CZ" sz="2800" b="1" dirty="0">
                <a:solidFill>
                  <a:srgbClr val="000000"/>
                </a:solidFill>
                <a:cs typeface="Arial" charset="0"/>
              </a:rPr>
              <a:t>/</a:t>
            </a:r>
            <a:r>
              <a:rPr lang="cs-CZ" altLang="cs-CZ" sz="2800" b="1" dirty="0" err="1">
                <a:solidFill>
                  <a:srgbClr val="000000"/>
                </a:solidFill>
                <a:cs typeface="Arial" charset="0"/>
              </a:rPr>
              <a:t>short</a:t>
            </a:r>
            <a:r>
              <a:rPr lang="cs-CZ" altLang="cs-CZ" sz="2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800" b="1" dirty="0" err="1">
                <a:solidFill>
                  <a:srgbClr val="000000"/>
                </a:solidFill>
                <a:cs typeface="Arial" charset="0"/>
              </a:rPr>
              <a:t>or</a:t>
            </a:r>
            <a:r>
              <a:rPr lang="cs-CZ" altLang="cs-CZ" sz="2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800" b="1" dirty="0" err="1">
                <a:solidFill>
                  <a:srgbClr val="000000"/>
                </a:solidFill>
                <a:cs typeface="Arial" charset="0"/>
              </a:rPr>
              <a:t>intermediate</a:t>
            </a:r>
            <a:r>
              <a:rPr lang="cs-CZ" altLang="cs-CZ" sz="2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800" b="1" dirty="0" err="1">
                <a:solidFill>
                  <a:srgbClr val="000000"/>
                </a:solidFill>
                <a:cs typeface="Arial" charset="0"/>
              </a:rPr>
              <a:t>effect</a:t>
            </a:r>
            <a:r>
              <a:rPr lang="cs-CZ" altLang="cs-CZ" sz="2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800" dirty="0">
                <a:solidFill>
                  <a:srgbClr val="000000"/>
                </a:solidFill>
                <a:cs typeface="Arial" charset="0"/>
              </a:rPr>
              <a:t>- </a:t>
            </a: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therapy</a:t>
            </a:r>
            <a:endParaRPr lang="cs-CZ" altLang="cs-CZ" sz="2800" dirty="0">
              <a:solidFill>
                <a:srgbClr val="000000"/>
              </a:solidFill>
              <a:cs typeface="Arial" charset="0"/>
            </a:endParaRPr>
          </a:p>
          <a:p>
            <a:r>
              <a:rPr lang="cs-CZ" altLang="cs-CZ" sz="2800" b="1" dirty="0">
                <a:solidFill>
                  <a:srgbClr val="000000"/>
                </a:solidFill>
                <a:cs typeface="Arial" charset="0"/>
              </a:rPr>
              <a:t>B) </a:t>
            </a:r>
            <a:r>
              <a:rPr lang="cs-CZ" altLang="cs-CZ" sz="2800" b="1" dirty="0" err="1">
                <a:solidFill>
                  <a:srgbClr val="000000"/>
                </a:solidFill>
                <a:cs typeface="Arial" charset="0"/>
              </a:rPr>
              <a:t>irreversible</a:t>
            </a:r>
            <a:r>
              <a:rPr lang="cs-CZ" altLang="cs-CZ" sz="2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800" b="1" dirty="0" err="1">
                <a:solidFill>
                  <a:srgbClr val="000000"/>
                </a:solidFill>
                <a:cs typeface="Arial" charset="0"/>
              </a:rPr>
              <a:t>inactivation</a:t>
            </a:r>
            <a:r>
              <a:rPr lang="cs-CZ" altLang="cs-CZ" sz="2800" b="1" dirty="0">
                <a:solidFill>
                  <a:srgbClr val="000000"/>
                </a:solidFill>
                <a:cs typeface="Arial" charset="0"/>
              </a:rPr>
              <a:t>/long </a:t>
            </a:r>
            <a:r>
              <a:rPr lang="cs-CZ" altLang="cs-CZ" sz="2800" b="1" dirty="0" err="1">
                <a:solidFill>
                  <a:srgbClr val="000000"/>
                </a:solidFill>
                <a:cs typeface="Arial" charset="0"/>
              </a:rPr>
              <a:t>acting</a:t>
            </a:r>
            <a:r>
              <a:rPr lang="cs-CZ" altLang="cs-CZ" sz="2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800" dirty="0">
                <a:solidFill>
                  <a:srgbClr val="000000"/>
                </a:solidFill>
                <a:cs typeface="Arial" charset="0"/>
              </a:rPr>
              <a:t>- </a:t>
            </a: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toxicology</a:t>
            </a:r>
            <a:endParaRPr lang="cs-CZ" altLang="cs-CZ" sz="2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75" name="Rectangle 19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/>
              <a:t>Indirect c</a:t>
            </a:r>
            <a:r>
              <a:rPr lang="cs-CZ"/>
              <a:t>holinomimeti</a:t>
            </a:r>
            <a:r>
              <a:rPr lang="en-US"/>
              <a:t>c agents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759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Image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481138"/>
            <a:ext cx="2709863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Image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84313"/>
            <a:ext cx="2808288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 descr="Image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292600"/>
            <a:ext cx="32400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Image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92600"/>
            <a:ext cx="316865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 descr="Image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84313"/>
            <a:ext cx="29527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19"/>
          <p:cNvSpPr txBox="1">
            <a:spLocks noChangeArrowheads="1"/>
          </p:cNvSpPr>
          <p:nvPr/>
        </p:nvSpPr>
        <p:spPr bwMode="auto">
          <a:xfrm>
            <a:off x="395288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chemeClr val="tx2"/>
                </a:solidFill>
              </a:rPr>
              <a:t>Indirect c</a:t>
            </a:r>
            <a:r>
              <a:rPr lang="cs-CZ" sz="4400">
                <a:solidFill>
                  <a:schemeClr val="tx2"/>
                </a:solidFill>
              </a:rPr>
              <a:t>holinomimeti</a:t>
            </a:r>
            <a:r>
              <a:rPr lang="en-US" sz="4400">
                <a:solidFill>
                  <a:schemeClr val="tx2"/>
                </a:solidFill>
              </a:rPr>
              <a:t>cs</a:t>
            </a:r>
            <a:endParaRPr lang="cs-CZ" sz="4400">
              <a:solidFill>
                <a:schemeClr val="tx2"/>
              </a:solidFill>
            </a:endParaRPr>
          </a:p>
        </p:txBody>
      </p:sp>
      <p:sp>
        <p:nvSpPr>
          <p:cNvPr id="29704" name="TextovéPole 2"/>
          <p:cNvSpPr txBox="1">
            <a:spLocks noChangeArrowheads="1"/>
          </p:cNvSpPr>
          <p:nvPr/>
        </p:nvSpPr>
        <p:spPr bwMode="auto">
          <a:xfrm>
            <a:off x="2362200" y="3725863"/>
            <a:ext cx="4745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A</a:t>
            </a:r>
            <a:r>
              <a:rPr lang="cs-CZ" sz="2800"/>
              <a:t>cetylcholinester</a:t>
            </a:r>
            <a:r>
              <a:rPr lang="en-US" sz="2800"/>
              <a:t>ase binding</a:t>
            </a:r>
            <a:endParaRPr lang="sk-SK" sz="2800"/>
          </a:p>
        </p:txBody>
      </p:sp>
    </p:spTree>
    <p:extLst>
      <p:ext uri="{BB962C8B-B14F-4D97-AF65-F5344CB8AC3E}">
        <p14:creationId xmlns:p14="http://schemas.microsoft.com/office/powerpoint/2010/main" val="4255404968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sah 2"/>
          <p:cNvSpPr>
            <a:spLocks noGrp="1"/>
          </p:cNvSpPr>
          <p:nvPr>
            <p:ph idx="1"/>
          </p:nvPr>
        </p:nvSpPr>
        <p:spPr>
          <a:xfrm>
            <a:off x="735013" y="1711350"/>
            <a:ext cx="8229600" cy="4525962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altLang="cs-CZ" sz="2600" u="sng" dirty="0">
                <a:cs typeface="Arial" charset="0"/>
              </a:rPr>
              <a:t>General </a:t>
            </a:r>
            <a:r>
              <a:rPr lang="cs-CZ" altLang="cs-CZ" sz="2600" u="sng" dirty="0" err="1">
                <a:cs typeface="Arial" charset="0"/>
              </a:rPr>
              <a:t>indications</a:t>
            </a:r>
            <a:r>
              <a:rPr lang="cs-CZ" altLang="cs-CZ" sz="2600" u="sng" dirty="0">
                <a:cs typeface="Arial" charset="0"/>
              </a:rPr>
              <a:t>:</a:t>
            </a:r>
            <a:endParaRPr lang="cs-CZ" altLang="cs-CZ" sz="2600" dirty="0">
              <a:solidFill>
                <a:srgbClr val="FFCC66"/>
              </a:solidFill>
              <a:cs typeface="Arial" charset="0"/>
            </a:endParaRPr>
          </a:p>
          <a:p>
            <a:pPr marL="541338" lvl="3" indent="-457200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cs-CZ" altLang="cs-CZ" sz="2600" dirty="0" err="1">
                <a:solidFill>
                  <a:srgbClr val="000000"/>
                </a:solidFill>
                <a:cs typeface="Arial" charset="0"/>
              </a:rPr>
              <a:t>glaucoma</a:t>
            </a:r>
            <a:endParaRPr lang="cs-CZ" altLang="cs-CZ" sz="2600" dirty="0">
              <a:solidFill>
                <a:srgbClr val="000000"/>
              </a:solidFill>
              <a:cs typeface="Arial" charset="0"/>
            </a:endParaRPr>
          </a:p>
          <a:p>
            <a:pPr marL="541338" lvl="3" indent="-457200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cs-CZ" altLang="cs-CZ" sz="2600" dirty="0">
                <a:solidFill>
                  <a:srgbClr val="000000"/>
                </a:solidFill>
                <a:cs typeface="Arial" charset="0"/>
              </a:rPr>
              <a:t>GIT </a:t>
            </a:r>
            <a:r>
              <a:rPr lang="cs-CZ" altLang="cs-CZ" sz="2600" dirty="0" err="1">
                <a:solidFill>
                  <a:srgbClr val="000000"/>
                </a:solidFill>
                <a:cs typeface="Arial" charset="0"/>
              </a:rPr>
              <a:t>atony</a:t>
            </a:r>
            <a:r>
              <a:rPr lang="cs-CZ" altLang="cs-CZ" sz="2600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marL="541338" lvl="3" indent="-457200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600" dirty="0"/>
              <a:t>urinary retention </a:t>
            </a:r>
            <a:endParaRPr lang="cs-CZ" sz="2600" dirty="0"/>
          </a:p>
          <a:p>
            <a:pPr marL="541338" lvl="3" indent="-457200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cs-CZ" altLang="cs-CZ" sz="2600" dirty="0" err="1">
                <a:solidFill>
                  <a:srgbClr val="000000"/>
                </a:solidFill>
                <a:cs typeface="Arial" charset="0"/>
              </a:rPr>
              <a:t>antidotes</a:t>
            </a:r>
            <a:r>
              <a:rPr lang="cs-CZ" altLang="cs-CZ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cs typeface="Arial" charset="0"/>
              </a:rPr>
              <a:t>of</a:t>
            </a:r>
            <a:r>
              <a:rPr lang="cs-CZ" altLang="cs-CZ" sz="2600" dirty="0">
                <a:solidFill>
                  <a:srgbClr val="000000"/>
                </a:solidFill>
                <a:cs typeface="Arial" charset="0"/>
              </a:rPr>
              <a:t> non-</a:t>
            </a:r>
            <a:r>
              <a:rPr lang="cs-CZ" altLang="cs-CZ" sz="2600" dirty="0" err="1">
                <a:solidFill>
                  <a:srgbClr val="000000"/>
                </a:solidFill>
                <a:cs typeface="Arial" charset="0"/>
              </a:rPr>
              <a:t>depolarizing</a:t>
            </a:r>
            <a:r>
              <a:rPr lang="cs-CZ" altLang="cs-CZ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cs typeface="Arial" charset="0"/>
              </a:rPr>
              <a:t>muscle</a:t>
            </a:r>
            <a:r>
              <a:rPr lang="cs-CZ" altLang="cs-CZ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cs typeface="Arial" charset="0"/>
              </a:rPr>
              <a:t>relaxants</a:t>
            </a:r>
            <a:endParaRPr lang="cs-CZ" altLang="cs-CZ" sz="2600" dirty="0">
              <a:solidFill>
                <a:srgbClr val="000000"/>
              </a:solidFill>
              <a:cs typeface="Arial" charset="0"/>
            </a:endParaRPr>
          </a:p>
          <a:p>
            <a:pPr marL="541338" lvl="3" indent="-457200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cs-CZ" altLang="cs-CZ" sz="2600" dirty="0" err="1">
                <a:solidFill>
                  <a:srgbClr val="000000"/>
                </a:solidFill>
                <a:cs typeface="Arial" charset="0"/>
              </a:rPr>
              <a:t>myasthenia</a:t>
            </a:r>
            <a:r>
              <a:rPr lang="cs-CZ" altLang="cs-CZ" sz="2600" dirty="0">
                <a:solidFill>
                  <a:srgbClr val="000000"/>
                </a:solidFill>
                <a:cs typeface="Arial" charset="0"/>
              </a:rPr>
              <a:t> gravis (</a:t>
            </a:r>
            <a:r>
              <a:rPr lang="en-US" altLang="cs-CZ" sz="2600" dirty="0">
                <a:solidFill>
                  <a:srgbClr val="000000"/>
                </a:solidFill>
                <a:cs typeface="Arial" charset="0"/>
              </a:rPr>
              <a:t>use </a:t>
            </a:r>
            <a:r>
              <a:rPr lang="cs-CZ" altLang="cs-CZ" sz="2600" dirty="0" err="1">
                <a:solidFill>
                  <a:srgbClr val="000000"/>
                </a:solidFill>
                <a:cs typeface="Arial" charset="0"/>
              </a:rPr>
              <a:t>quaternary</a:t>
            </a:r>
            <a:r>
              <a:rPr lang="cs-CZ" altLang="cs-CZ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cs typeface="Arial" charset="0"/>
              </a:rPr>
              <a:t>amines</a:t>
            </a:r>
            <a:r>
              <a:rPr lang="cs-CZ" altLang="cs-CZ" sz="2600" dirty="0">
                <a:solidFill>
                  <a:srgbClr val="000000"/>
                </a:solidFill>
                <a:cs typeface="Arial" charset="0"/>
              </a:rPr>
              <a:t>)</a:t>
            </a:r>
          </a:p>
          <a:p>
            <a:pPr marL="541338" lvl="3" indent="-457200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cs-CZ" altLang="cs-CZ" sz="2600" dirty="0" err="1">
                <a:solidFill>
                  <a:srgbClr val="000000"/>
                </a:solidFill>
                <a:cs typeface="Arial" charset="0"/>
              </a:rPr>
              <a:t>Alzheimer‘s</a:t>
            </a:r>
            <a:r>
              <a:rPr lang="cs-CZ" altLang="cs-CZ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cs typeface="Arial" charset="0"/>
              </a:rPr>
              <a:t>disease</a:t>
            </a:r>
            <a:r>
              <a:rPr lang="cs-CZ" altLang="cs-CZ" sz="2600" dirty="0">
                <a:solidFill>
                  <a:srgbClr val="000000"/>
                </a:solidFill>
                <a:cs typeface="Arial" charset="0"/>
              </a:rPr>
              <a:t> (</a:t>
            </a:r>
            <a:r>
              <a:rPr lang="en-US" altLang="cs-CZ" sz="2600" dirty="0">
                <a:solidFill>
                  <a:srgbClr val="000000"/>
                </a:solidFill>
                <a:cs typeface="Arial" charset="0"/>
              </a:rPr>
              <a:t>use </a:t>
            </a:r>
            <a:r>
              <a:rPr lang="cs-CZ" altLang="cs-CZ" sz="2600" dirty="0" err="1">
                <a:solidFill>
                  <a:srgbClr val="000000"/>
                </a:solidFill>
                <a:cs typeface="Arial" charset="0"/>
              </a:rPr>
              <a:t>tertiary</a:t>
            </a:r>
            <a:r>
              <a:rPr lang="cs-CZ" altLang="cs-CZ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cs typeface="Arial" charset="0"/>
              </a:rPr>
              <a:t>amines</a:t>
            </a:r>
            <a:r>
              <a:rPr lang="cs-CZ" altLang="cs-CZ" sz="2600" dirty="0">
                <a:solidFill>
                  <a:srgbClr val="000000"/>
                </a:solidFill>
                <a:cs typeface="Arial" charset="0"/>
              </a:rPr>
              <a:t>)</a:t>
            </a:r>
          </a:p>
          <a:p>
            <a:pPr marL="541338" lvl="3" indent="-457200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cs-CZ" altLang="cs-CZ" sz="2600" dirty="0" err="1">
                <a:solidFill>
                  <a:srgbClr val="000000"/>
                </a:solidFill>
                <a:cs typeface="Arial" charset="0"/>
              </a:rPr>
              <a:t>intoxication</a:t>
            </a:r>
            <a:r>
              <a:rPr lang="cs-CZ" altLang="cs-CZ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cs typeface="Arial" charset="0"/>
              </a:rPr>
              <a:t>with</a:t>
            </a:r>
            <a:r>
              <a:rPr lang="cs-CZ" altLang="cs-CZ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cs typeface="Arial" charset="0"/>
              </a:rPr>
              <a:t>organophosphates</a:t>
            </a:r>
            <a:endParaRPr lang="en-US" altLang="cs-CZ" sz="2600" dirty="0">
              <a:solidFill>
                <a:srgbClr val="000000"/>
              </a:solidFill>
              <a:cs typeface="Arial" charset="0"/>
            </a:endParaRPr>
          </a:p>
          <a:p>
            <a:pPr marL="541338" lvl="3" indent="-457200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600" dirty="0"/>
              <a:t>poisoning associated with the central anticholinergic syndrome (atropine)</a:t>
            </a:r>
            <a:endParaRPr lang="en-US" altLang="cs-CZ" sz="2600" dirty="0">
              <a:solidFill>
                <a:srgbClr val="000000"/>
              </a:solidFill>
              <a:cs typeface="Arial" charset="0"/>
            </a:endParaRPr>
          </a:p>
          <a:p>
            <a:pPr marL="541338" indent="-457200">
              <a:spcBef>
                <a:spcPct val="0"/>
              </a:spcBef>
            </a:pPr>
            <a:endParaRPr lang="cs-CZ" altLang="cs-CZ" sz="2600" dirty="0">
              <a:solidFill>
                <a:srgbClr val="000000"/>
              </a:solidFill>
              <a:cs typeface="Arial" charset="0"/>
            </a:endParaRPr>
          </a:p>
          <a:p>
            <a:endParaRPr lang="sk-SK" sz="2600" dirty="0">
              <a:cs typeface="Arial" charset="0"/>
            </a:endParaRPr>
          </a:p>
        </p:txBody>
      </p:sp>
      <p:sp>
        <p:nvSpPr>
          <p:cNvPr id="31747" name="Rectangle 19"/>
          <p:cNvSpPr txBox="1">
            <a:spLocks noChangeArrowheads="1"/>
          </p:cNvSpPr>
          <p:nvPr/>
        </p:nvSpPr>
        <p:spPr bwMode="auto">
          <a:xfrm>
            <a:off x="395288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chemeClr val="tx2"/>
                </a:solidFill>
              </a:rPr>
              <a:t>Indirect c</a:t>
            </a:r>
            <a:r>
              <a:rPr lang="cs-CZ" sz="4400">
                <a:solidFill>
                  <a:schemeClr val="tx2"/>
                </a:solidFill>
              </a:rPr>
              <a:t>holinomimeti</a:t>
            </a:r>
            <a:r>
              <a:rPr lang="en-US" sz="4400">
                <a:solidFill>
                  <a:schemeClr val="tx2"/>
                </a:solidFill>
              </a:rPr>
              <a:t>c agents</a:t>
            </a:r>
            <a:endParaRPr lang="cs-CZ" sz="440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95314" y="836712"/>
            <a:ext cx="75612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cs-CZ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Reversible</a:t>
            </a:r>
            <a:r>
              <a:rPr lang="cs-CZ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ACHE </a:t>
            </a:r>
            <a:r>
              <a:rPr lang="cs-CZ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inhibitors</a:t>
            </a:r>
            <a:endParaRPr lang="cs-CZ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2722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cs-CZ" altLang="cs-CZ" sz="2800" u="sng" dirty="0" err="1">
                <a:solidFill>
                  <a:srgbClr val="000000"/>
                </a:solidFill>
                <a:cs typeface="Arial" charset="0"/>
              </a:rPr>
              <a:t>Side</a:t>
            </a:r>
            <a:r>
              <a:rPr lang="cs-CZ" altLang="cs-CZ" sz="2800" u="sng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800" u="sng" dirty="0" err="1">
                <a:solidFill>
                  <a:srgbClr val="000000"/>
                </a:solidFill>
                <a:cs typeface="Arial" charset="0"/>
              </a:rPr>
              <a:t>effects</a:t>
            </a:r>
            <a:r>
              <a:rPr lang="cs-CZ" altLang="cs-CZ" sz="2800" u="sng" dirty="0">
                <a:solidFill>
                  <a:srgbClr val="000000"/>
                </a:solidFill>
                <a:cs typeface="Arial" charset="0"/>
              </a:rPr>
              <a:t>:</a:t>
            </a:r>
            <a:endParaRPr lang="cs-CZ" altLang="cs-CZ" sz="2800" b="1" dirty="0">
              <a:solidFill>
                <a:srgbClr val="000000"/>
              </a:solidFill>
              <a:cs typeface="Arial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cs-CZ" altLang="cs-CZ" dirty="0" err="1">
                <a:solidFill>
                  <a:srgbClr val="000000"/>
                </a:solidFill>
                <a:cs typeface="Arial" charset="0"/>
              </a:rPr>
              <a:t>miosis</a:t>
            </a:r>
            <a:endParaRPr lang="cs-CZ" altLang="cs-CZ" dirty="0">
              <a:solidFill>
                <a:srgbClr val="000000"/>
              </a:solidFill>
              <a:cs typeface="Arial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cs-CZ" altLang="cs-CZ" dirty="0" err="1">
                <a:solidFill>
                  <a:srgbClr val="000000"/>
                </a:solidFill>
                <a:cs typeface="Arial" charset="0"/>
              </a:rPr>
              <a:t>increased</a:t>
            </a:r>
            <a:r>
              <a:rPr lang="cs-CZ" altLang="cs-CZ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cs typeface="Arial" charset="0"/>
              </a:rPr>
              <a:t>glandular</a:t>
            </a:r>
            <a:r>
              <a:rPr lang="cs-CZ" altLang="cs-CZ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cs typeface="Arial" charset="0"/>
              </a:rPr>
              <a:t>secretion</a:t>
            </a:r>
            <a:endParaRPr lang="cs-CZ" altLang="cs-CZ" dirty="0">
              <a:solidFill>
                <a:srgbClr val="000000"/>
              </a:solidFill>
              <a:cs typeface="Arial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cs-CZ" altLang="cs-CZ" dirty="0" err="1">
                <a:solidFill>
                  <a:srgbClr val="000000"/>
                </a:solidFill>
                <a:cs typeface="Arial" charset="0"/>
              </a:rPr>
              <a:t>nausea</a:t>
            </a:r>
            <a:r>
              <a:rPr lang="cs-CZ" altLang="cs-CZ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cs-CZ" altLang="cs-CZ" dirty="0" err="1">
                <a:solidFill>
                  <a:srgbClr val="000000"/>
                </a:solidFill>
                <a:cs typeface="Arial" charset="0"/>
              </a:rPr>
              <a:t>diarrhea</a:t>
            </a:r>
            <a:endParaRPr lang="cs-CZ" altLang="cs-CZ" dirty="0">
              <a:solidFill>
                <a:srgbClr val="000000"/>
              </a:solidFill>
              <a:cs typeface="Arial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cs-CZ" altLang="cs-CZ" dirty="0" err="1">
                <a:solidFill>
                  <a:srgbClr val="000000"/>
                </a:solidFill>
                <a:cs typeface="Arial" charset="0"/>
              </a:rPr>
              <a:t>heart</a:t>
            </a:r>
            <a:r>
              <a:rPr lang="cs-CZ" altLang="cs-CZ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cs-CZ" dirty="0">
                <a:solidFill>
                  <a:srgbClr val="000000"/>
                </a:solidFill>
                <a:cs typeface="Arial" charset="0"/>
              </a:rPr>
              <a:t>depressants (negative </a:t>
            </a:r>
            <a:r>
              <a:rPr lang="en-US" altLang="cs-CZ" dirty="0" err="1">
                <a:solidFill>
                  <a:srgbClr val="000000"/>
                </a:solidFill>
                <a:cs typeface="Arial" charset="0"/>
              </a:rPr>
              <a:t>chronotropic</a:t>
            </a:r>
            <a:r>
              <a:rPr lang="en-US" altLang="cs-CZ" dirty="0">
                <a:solidFill>
                  <a:srgbClr val="000000"/>
                </a:solidFill>
                <a:cs typeface="Arial" charset="0"/>
              </a:rPr>
              <a:t> effect)</a:t>
            </a:r>
            <a:endParaRPr lang="cs-CZ" altLang="cs-CZ" dirty="0">
              <a:solidFill>
                <a:srgbClr val="000000"/>
              </a:solidFill>
              <a:cs typeface="Arial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cs-CZ" altLang="cs-CZ" dirty="0">
                <a:solidFill>
                  <a:srgbClr val="000000"/>
                </a:solidFill>
                <a:cs typeface="Arial" charset="0"/>
              </a:rPr>
              <a:t>CNS – </a:t>
            </a:r>
            <a:r>
              <a:rPr lang="cs-CZ" altLang="cs-CZ" dirty="0" err="1">
                <a:solidFill>
                  <a:srgbClr val="000000"/>
                </a:solidFill>
                <a:cs typeface="Arial" charset="0"/>
              </a:rPr>
              <a:t>stimulation</a:t>
            </a:r>
            <a:r>
              <a:rPr lang="cs-CZ" altLang="cs-CZ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cs typeface="Arial" charset="0"/>
              </a:rPr>
              <a:t>followed</a:t>
            </a:r>
            <a:r>
              <a:rPr lang="cs-CZ" altLang="cs-CZ" dirty="0">
                <a:solidFill>
                  <a:srgbClr val="000000"/>
                </a:solidFill>
                <a:cs typeface="Arial" charset="0"/>
              </a:rPr>
              <a:t> by </a:t>
            </a:r>
            <a:r>
              <a:rPr lang="cs-CZ" altLang="cs-CZ" dirty="0" err="1">
                <a:solidFill>
                  <a:srgbClr val="000000"/>
                </a:solidFill>
                <a:cs typeface="Arial" charset="0"/>
              </a:rPr>
              <a:t>depression</a:t>
            </a:r>
            <a:endParaRPr lang="cs-CZ" altLang="cs-CZ" dirty="0">
              <a:solidFill>
                <a:srgbClr val="FFFFFF"/>
              </a:solidFill>
              <a:cs typeface="Arial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cs-CZ" altLang="cs-CZ" dirty="0" err="1">
                <a:solidFill>
                  <a:srgbClr val="000000"/>
                </a:solidFill>
                <a:cs typeface="Arial" charset="0"/>
              </a:rPr>
              <a:t>neuromuscular</a:t>
            </a:r>
            <a:r>
              <a:rPr lang="cs-CZ" altLang="cs-CZ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cs typeface="Arial" charset="0"/>
              </a:rPr>
              <a:t>junction</a:t>
            </a:r>
            <a:r>
              <a:rPr lang="cs-CZ" altLang="cs-CZ" dirty="0">
                <a:solidFill>
                  <a:srgbClr val="000000"/>
                </a:solidFill>
                <a:cs typeface="Arial" charset="0"/>
              </a:rPr>
              <a:t> - </a:t>
            </a:r>
            <a:r>
              <a:rPr lang="cs-CZ" altLang="cs-CZ" dirty="0" err="1"/>
              <a:t>f</a:t>
            </a:r>
            <a:r>
              <a:rPr lang="cs-CZ" dirty="0" err="1"/>
              <a:t>asciculation</a:t>
            </a:r>
            <a:r>
              <a:rPr lang="cs-CZ" dirty="0"/>
              <a:t> and </a:t>
            </a:r>
            <a:r>
              <a:rPr lang="cs-CZ" dirty="0" err="1"/>
              <a:t>twitching</a:t>
            </a:r>
            <a:r>
              <a:rPr lang="cs-CZ" dirty="0"/>
              <a:t> (</a:t>
            </a:r>
            <a:r>
              <a:rPr lang="cs-CZ" dirty="0" err="1"/>
              <a:t>overdose</a:t>
            </a:r>
            <a:r>
              <a:rPr lang="cs-CZ" dirty="0"/>
              <a:t> - </a:t>
            </a:r>
            <a:r>
              <a:rPr lang="cs-CZ" altLang="cs-CZ" dirty="0" err="1">
                <a:solidFill>
                  <a:srgbClr val="000000"/>
                </a:solidFill>
                <a:cs typeface="Arial" charset="0"/>
              </a:rPr>
              <a:t>depolarization</a:t>
            </a:r>
            <a:r>
              <a:rPr lang="cs-CZ" altLang="cs-CZ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cs typeface="Arial" charset="0"/>
              </a:rPr>
              <a:t>blockade</a:t>
            </a:r>
            <a:r>
              <a:rPr lang="cs-CZ" altLang="cs-CZ" dirty="0">
                <a:solidFill>
                  <a:srgbClr val="000000"/>
                </a:solidFill>
                <a:cs typeface="Arial" charset="0"/>
              </a:rPr>
              <a:t>)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cs-CZ" altLang="cs-CZ" dirty="0" err="1">
                <a:solidFill>
                  <a:srgbClr val="000000"/>
                </a:solidFill>
                <a:cs typeface="Arial" charset="0"/>
              </a:rPr>
              <a:t>overdosing</a:t>
            </a:r>
            <a:r>
              <a:rPr lang="cs-CZ" altLang="cs-CZ" dirty="0">
                <a:solidFill>
                  <a:srgbClr val="000000"/>
                </a:solidFill>
                <a:cs typeface="Arial" charset="0"/>
              </a:rPr>
              <a:t> = </a:t>
            </a:r>
            <a:r>
              <a:rPr lang="cs-CZ" altLang="cs-CZ" b="1" dirty="0" err="1">
                <a:solidFill>
                  <a:srgbClr val="000000"/>
                </a:solidFill>
                <a:cs typeface="Arial" charset="0"/>
              </a:rPr>
              <a:t>cholinergic</a:t>
            </a:r>
            <a:r>
              <a:rPr lang="cs-CZ" altLang="cs-CZ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b="1" dirty="0" err="1">
                <a:solidFill>
                  <a:srgbClr val="000000"/>
                </a:solidFill>
                <a:cs typeface="Arial" charset="0"/>
              </a:rPr>
              <a:t>crisis</a:t>
            </a:r>
            <a:r>
              <a:rPr lang="cs-CZ" altLang="cs-CZ" dirty="0">
                <a:solidFill>
                  <a:srgbClr val="000000"/>
                </a:solidFill>
                <a:cs typeface="Arial" charset="0"/>
              </a:rPr>
              <a:t> – </a:t>
            </a:r>
            <a:r>
              <a:rPr lang="cs-CZ" altLang="cs-CZ" dirty="0" err="1">
                <a:solidFill>
                  <a:srgbClr val="000000"/>
                </a:solidFill>
                <a:cs typeface="Arial" charset="0"/>
              </a:rPr>
              <a:t>depolarization</a:t>
            </a:r>
            <a:r>
              <a:rPr lang="cs-CZ" altLang="cs-CZ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cs typeface="Arial" charset="0"/>
              </a:rPr>
              <a:t>blockade</a:t>
            </a:r>
            <a:r>
              <a:rPr lang="en-US" altLang="cs-CZ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dirty="0">
                <a:solidFill>
                  <a:srgbClr val="000000"/>
                </a:solidFill>
                <a:cs typeface="Arial" charset="0"/>
              </a:rPr>
              <a:t>- </a:t>
            </a:r>
            <a:r>
              <a:rPr lang="cs-CZ" altLang="cs-CZ" dirty="0" err="1">
                <a:solidFill>
                  <a:srgbClr val="000000"/>
                </a:solidFill>
                <a:cs typeface="Arial" charset="0"/>
              </a:rPr>
              <a:t>muscle</a:t>
            </a:r>
            <a:r>
              <a:rPr lang="cs-CZ" altLang="cs-CZ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cs typeface="Arial" charset="0"/>
              </a:rPr>
              <a:t>paralysis</a:t>
            </a:r>
            <a:endParaRPr lang="cs-CZ" altLang="cs-CZ" dirty="0">
              <a:solidFill>
                <a:srgbClr val="000000"/>
              </a:solidFill>
              <a:cs typeface="Arial" charset="0"/>
            </a:endParaRPr>
          </a:p>
          <a:p>
            <a:endParaRPr lang="sk-SK" dirty="0">
              <a:cs typeface="Arial" charset="0"/>
            </a:endParaRPr>
          </a:p>
        </p:txBody>
      </p:sp>
      <p:sp>
        <p:nvSpPr>
          <p:cNvPr id="32771" name="Rectangle 19"/>
          <p:cNvSpPr txBox="1">
            <a:spLocks noChangeArrowheads="1"/>
          </p:cNvSpPr>
          <p:nvPr/>
        </p:nvSpPr>
        <p:spPr bwMode="auto">
          <a:xfrm>
            <a:off x="395288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chemeClr val="tx2"/>
                </a:solidFill>
              </a:rPr>
              <a:t>Indirect c</a:t>
            </a:r>
            <a:r>
              <a:rPr lang="cs-CZ" sz="4400">
                <a:solidFill>
                  <a:schemeClr val="tx2"/>
                </a:solidFill>
              </a:rPr>
              <a:t>holinomimeti</a:t>
            </a:r>
            <a:r>
              <a:rPr lang="en-US" sz="4400">
                <a:solidFill>
                  <a:schemeClr val="tx2"/>
                </a:solidFill>
              </a:rPr>
              <a:t>c agents</a:t>
            </a:r>
            <a:endParaRPr lang="cs-CZ" sz="4400">
              <a:solidFill>
                <a:schemeClr val="tx2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95314" y="888901"/>
            <a:ext cx="75612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cs-CZ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Reversible</a:t>
            </a:r>
            <a:r>
              <a:rPr lang="cs-CZ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ACHE </a:t>
            </a:r>
            <a:r>
              <a:rPr lang="cs-CZ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inhibitors</a:t>
            </a:r>
            <a:endParaRPr lang="cs-CZ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2955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7025" y="1341438"/>
            <a:ext cx="8709025" cy="46799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sz="2800" b="1" dirty="0" err="1">
                <a:ea typeface="Arial Unicode MS" pitchFamily="34" charset="-128"/>
                <a:cs typeface="Arial Unicode MS" pitchFamily="34" charset="-128"/>
              </a:rPr>
              <a:t>neostigmine</a:t>
            </a:r>
            <a:r>
              <a:rPr lang="cs-CZ" sz="2800" b="1" dirty="0">
                <a:ea typeface="Arial Unicode MS" pitchFamily="34" charset="-128"/>
                <a:cs typeface="Arial Unicode MS" pitchFamily="34" charset="-128"/>
              </a:rPr>
              <a:t>, (</a:t>
            </a:r>
            <a:r>
              <a:rPr lang="cs-CZ" sz="2800" b="1" dirty="0" err="1">
                <a:ea typeface="Arial Unicode MS" pitchFamily="34" charset="-128"/>
                <a:cs typeface="Arial Unicode MS" pitchFamily="34" charset="-128"/>
              </a:rPr>
              <a:t>edrophonium</a:t>
            </a:r>
            <a:r>
              <a:rPr lang="cs-CZ" sz="2800" b="1" dirty="0"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sk-SK" sz="2400" dirty="0" err="1"/>
              <a:t>short-term</a:t>
            </a:r>
            <a:r>
              <a:rPr lang="sk-SK" sz="2400" dirty="0"/>
              <a:t> </a:t>
            </a:r>
            <a:r>
              <a:rPr lang="sk-SK" sz="2400" dirty="0" err="1"/>
              <a:t>effect</a:t>
            </a:r>
            <a:endParaRPr lang="sk-SK" sz="2400" dirty="0"/>
          </a:p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65125" algn="l"/>
              </a:tabLst>
              <a:defRPr/>
            </a:pPr>
            <a:r>
              <a:rPr lang="sk-SK" sz="2400" dirty="0"/>
              <a:t>I:	</a:t>
            </a:r>
            <a:r>
              <a:rPr lang="sk-SK" sz="2400" dirty="0" err="1"/>
              <a:t>diagnosis</a:t>
            </a:r>
            <a:r>
              <a:rPr lang="sk-SK" sz="2400" dirty="0"/>
              <a:t> </a:t>
            </a:r>
            <a:r>
              <a:rPr lang="sk-SK" sz="2400" dirty="0" err="1"/>
              <a:t>of</a:t>
            </a:r>
            <a:r>
              <a:rPr lang="sk-SK" sz="2400" dirty="0"/>
              <a:t> </a:t>
            </a:r>
            <a:r>
              <a:rPr lang="sk-SK" sz="2400" dirty="0" err="1"/>
              <a:t>myasthenia</a:t>
            </a:r>
            <a:r>
              <a:rPr lang="sk-SK" sz="2400" dirty="0"/>
              <a:t> </a:t>
            </a:r>
            <a:r>
              <a:rPr lang="sk-SK" sz="2400" dirty="0" err="1"/>
              <a:t>gravis</a:t>
            </a:r>
            <a:endParaRPr lang="sk-SK" sz="2400" dirty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cs-CZ" sz="2400" dirty="0"/>
              <a:t>„</a:t>
            </a:r>
            <a:r>
              <a:rPr lang="cs-CZ" sz="2400" dirty="0" err="1"/>
              <a:t>decurarization</a:t>
            </a:r>
            <a:r>
              <a:rPr lang="cs-CZ" sz="2400" dirty="0"/>
              <a:t>“, </a:t>
            </a:r>
            <a:r>
              <a:rPr lang="cs-CZ" sz="2400" dirty="0" err="1"/>
              <a:t>antidotes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competitive</a:t>
            </a:r>
            <a:r>
              <a:rPr lang="cs-CZ" sz="2400" dirty="0"/>
              <a:t> </a:t>
            </a:r>
            <a:r>
              <a:rPr lang="en-US" sz="2400" dirty="0"/>
              <a:t>m</a:t>
            </a:r>
            <a:r>
              <a:rPr lang="cs-CZ" sz="2400" dirty="0" err="1"/>
              <a:t>uscle</a:t>
            </a:r>
            <a:r>
              <a:rPr lang="cs-CZ" sz="2400" dirty="0"/>
              <a:t> </a:t>
            </a:r>
            <a:r>
              <a:rPr lang="cs-CZ" sz="2400" dirty="0" err="1"/>
              <a:t>relaxants</a:t>
            </a:r>
            <a:endParaRPr lang="sk-SK" sz="2400" dirty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sk-SK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sz="2800" b="1" dirty="0" err="1">
                <a:ea typeface="Arial Unicode MS" pitchFamily="34" charset="-128"/>
                <a:cs typeface="Arial Unicode MS" pitchFamily="34" charset="-128"/>
              </a:rPr>
              <a:t>pyridostigmine</a:t>
            </a:r>
            <a:r>
              <a:rPr lang="cs-CZ" sz="2800" b="1" dirty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cs-CZ" sz="2800" b="1" dirty="0" err="1">
                <a:ea typeface="Arial Unicode MS" pitchFamily="34" charset="-128"/>
                <a:cs typeface="Arial Unicode MS" pitchFamily="34" charset="-128"/>
              </a:rPr>
              <a:t>ambenonium</a:t>
            </a:r>
            <a:endParaRPr lang="cs-CZ" sz="2800" b="1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k-SK" sz="2400" dirty="0" err="1"/>
              <a:t>longer</a:t>
            </a:r>
            <a:r>
              <a:rPr lang="sk-SK" sz="2400" dirty="0"/>
              <a:t> </a:t>
            </a:r>
            <a:r>
              <a:rPr lang="sk-SK" sz="2400" dirty="0" err="1"/>
              <a:t>effect</a:t>
            </a:r>
            <a:r>
              <a:rPr lang="sk-SK" sz="2400" dirty="0"/>
              <a:t> </a:t>
            </a:r>
            <a:r>
              <a:rPr lang="sk-SK" sz="2400" dirty="0" err="1"/>
              <a:t>than</a:t>
            </a:r>
            <a:r>
              <a:rPr lang="sk-SK" sz="2400" dirty="0"/>
              <a:t> </a:t>
            </a:r>
            <a:r>
              <a:rPr lang="sk-SK" sz="2400" dirty="0" err="1"/>
              <a:t>neostigmine</a:t>
            </a:r>
            <a:r>
              <a:rPr lang="sk-SK" sz="2400" dirty="0"/>
              <a:t>, </a:t>
            </a:r>
            <a:r>
              <a:rPr lang="sk-SK" sz="2400" dirty="0" err="1"/>
              <a:t>slower</a:t>
            </a:r>
            <a:r>
              <a:rPr lang="sk-SK" sz="2400" dirty="0"/>
              <a:t> </a:t>
            </a:r>
            <a:r>
              <a:rPr lang="sk-SK" sz="2400" dirty="0" err="1"/>
              <a:t>onset</a:t>
            </a:r>
            <a:r>
              <a:rPr lang="sk-SK" sz="2400" dirty="0"/>
              <a:t> </a:t>
            </a:r>
            <a:r>
              <a:rPr lang="sk-SK" sz="2400" dirty="0" err="1"/>
              <a:t>of</a:t>
            </a:r>
            <a:r>
              <a:rPr lang="sk-SK" sz="2400" dirty="0"/>
              <a:t> </a:t>
            </a:r>
            <a:r>
              <a:rPr lang="sk-SK" sz="2400" dirty="0" err="1"/>
              <a:t>action</a:t>
            </a:r>
            <a:endParaRPr lang="sk-SK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sk-SK" sz="2400" dirty="0" err="1"/>
              <a:t>weaker</a:t>
            </a:r>
            <a:r>
              <a:rPr lang="sk-SK" sz="2400" dirty="0"/>
              <a:t> </a:t>
            </a:r>
            <a:r>
              <a:rPr lang="sk-SK" sz="2400" dirty="0" err="1"/>
              <a:t>muscarinic</a:t>
            </a:r>
            <a:r>
              <a:rPr lang="sk-SK" sz="2400" dirty="0"/>
              <a:t> </a:t>
            </a:r>
            <a:r>
              <a:rPr lang="sk-SK" sz="2400" dirty="0" err="1"/>
              <a:t>effect</a:t>
            </a:r>
            <a:r>
              <a:rPr lang="sk-SK" sz="2400" dirty="0"/>
              <a:t> - </a:t>
            </a:r>
            <a:r>
              <a:rPr lang="sk-SK" sz="2400" dirty="0" err="1"/>
              <a:t>less</a:t>
            </a:r>
            <a:r>
              <a:rPr lang="sk-SK" sz="2400" dirty="0"/>
              <a:t> GIT </a:t>
            </a:r>
            <a:r>
              <a:rPr lang="sk-SK" sz="2400" dirty="0" err="1"/>
              <a:t>side</a:t>
            </a:r>
            <a:r>
              <a:rPr lang="sk-SK" sz="2400" dirty="0"/>
              <a:t> </a:t>
            </a:r>
            <a:r>
              <a:rPr lang="sk-SK" sz="2400" dirty="0" err="1"/>
              <a:t>effects</a:t>
            </a:r>
            <a:endParaRPr lang="sk-SK" sz="24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dirty="0">
                <a:ea typeface="Arial Unicode MS" pitchFamily="34" charset="-128"/>
                <a:cs typeface="Arial Unicode MS" pitchFamily="34" charset="-128"/>
              </a:rPr>
              <a:t>I:  m</a:t>
            </a:r>
            <a:r>
              <a:rPr lang="sk-SK" sz="2400" dirty="0" err="1"/>
              <a:t>yasthenia</a:t>
            </a:r>
            <a:r>
              <a:rPr lang="sk-SK" sz="2400" dirty="0"/>
              <a:t> </a:t>
            </a:r>
            <a:r>
              <a:rPr lang="sk-SK" sz="2400" dirty="0" err="1"/>
              <a:t>gravis</a:t>
            </a:r>
            <a:endParaRPr lang="sk-SK" sz="2400" dirty="0"/>
          </a:p>
          <a:p>
            <a:pPr eaLnBrk="1" hangingPunct="1">
              <a:lnSpc>
                <a:spcPct val="80000"/>
              </a:lnSpc>
              <a:defRPr/>
            </a:pPr>
            <a:endParaRPr lang="sk-SK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sz="2800" b="1" dirty="0" err="1">
                <a:ea typeface="Arial Unicode MS" pitchFamily="34" charset="-128"/>
                <a:cs typeface="Arial Unicode MS" pitchFamily="34" charset="-128"/>
              </a:rPr>
              <a:t>distigmine</a:t>
            </a:r>
            <a:endParaRPr lang="cs-CZ" sz="2800" b="1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k-SK" sz="2400" dirty="0" err="1"/>
              <a:t>long-acting</a:t>
            </a:r>
            <a:r>
              <a:rPr lang="sk-SK" sz="2400" dirty="0"/>
              <a:t> </a:t>
            </a:r>
            <a:r>
              <a:rPr lang="sk-SK" sz="2400" dirty="0" err="1"/>
              <a:t>reversible</a:t>
            </a:r>
            <a:r>
              <a:rPr lang="sk-SK" sz="2400" dirty="0"/>
              <a:t> ACHE </a:t>
            </a:r>
            <a:r>
              <a:rPr lang="sk-SK" sz="2400" dirty="0" err="1"/>
              <a:t>inhibitor</a:t>
            </a:r>
            <a:endParaRPr lang="sk-SK" sz="2400" dirty="0"/>
          </a:p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65125" algn="l"/>
              </a:tabLst>
              <a:defRPr/>
            </a:pPr>
            <a:r>
              <a:rPr lang="sk-SK" sz="2400" dirty="0"/>
              <a:t>I: 	</a:t>
            </a:r>
            <a:r>
              <a:rPr lang="sk-SK" sz="2400" dirty="0" err="1"/>
              <a:t>myasthenia</a:t>
            </a:r>
            <a:r>
              <a:rPr lang="sk-SK" sz="2400" dirty="0"/>
              <a:t> </a:t>
            </a:r>
            <a:r>
              <a:rPr lang="sk-SK" sz="2400" dirty="0" err="1"/>
              <a:t>gravis</a:t>
            </a:r>
            <a:r>
              <a:rPr lang="sk-SK" sz="2400" dirty="0"/>
              <a:t>, </a:t>
            </a:r>
            <a:r>
              <a:rPr lang="sk-SK" sz="2400" dirty="0" err="1"/>
              <a:t>atonic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urinary</a:t>
            </a:r>
            <a:r>
              <a:rPr lang="sk-SK" sz="2400" dirty="0"/>
              <a:t> </a:t>
            </a:r>
            <a:r>
              <a:rPr lang="sk-SK" sz="2400" dirty="0" err="1"/>
              <a:t>bladder</a:t>
            </a:r>
            <a:r>
              <a:rPr lang="sk-SK" sz="2400" dirty="0"/>
              <a:t>, </a:t>
            </a:r>
            <a:r>
              <a:rPr lang="sk-SK" sz="2400" dirty="0" err="1"/>
              <a:t>uterine</a:t>
            </a:r>
            <a:r>
              <a:rPr lang="sk-SK" sz="2400" dirty="0"/>
              <a:t> </a:t>
            </a:r>
            <a:r>
              <a:rPr lang="sk-SK" sz="2400" dirty="0" err="1"/>
              <a:t>atony</a:t>
            </a:r>
            <a:r>
              <a:rPr lang="sk-SK" sz="2400" dirty="0"/>
              <a:t>, 	</a:t>
            </a:r>
            <a:r>
              <a:rPr lang="sk-SK" sz="2400" dirty="0" err="1"/>
              <a:t>postoperative</a:t>
            </a:r>
            <a:r>
              <a:rPr lang="sk-SK" sz="2400" dirty="0"/>
              <a:t> GIT </a:t>
            </a:r>
            <a:r>
              <a:rPr lang="sk-SK" sz="2400" dirty="0" err="1"/>
              <a:t>atony</a:t>
            </a:r>
            <a:r>
              <a:rPr lang="sk-SK" sz="2400" dirty="0"/>
              <a:t>, </a:t>
            </a:r>
            <a:r>
              <a:rPr lang="sk-SK" sz="2400" dirty="0" err="1"/>
              <a:t>paralytic</a:t>
            </a:r>
            <a:r>
              <a:rPr lang="sk-SK" sz="2400" dirty="0"/>
              <a:t> </a:t>
            </a:r>
            <a:r>
              <a:rPr lang="sk-SK" sz="2400" dirty="0" err="1"/>
              <a:t>ileus</a:t>
            </a:r>
            <a:endParaRPr lang="cs-CZ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Rectangle 19"/>
          <p:cNvSpPr txBox="1">
            <a:spLocks noChangeArrowheads="1"/>
          </p:cNvSpPr>
          <p:nvPr/>
        </p:nvSpPr>
        <p:spPr bwMode="auto">
          <a:xfrm>
            <a:off x="395288" y="349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400" dirty="0" err="1">
                <a:solidFill>
                  <a:schemeClr val="tx2"/>
                </a:solidFill>
              </a:rPr>
              <a:t>Indirect</a:t>
            </a:r>
            <a:r>
              <a:rPr lang="cs-CZ" sz="4400" dirty="0">
                <a:solidFill>
                  <a:schemeClr val="tx2"/>
                </a:solidFill>
              </a:rPr>
              <a:t> </a:t>
            </a:r>
            <a:r>
              <a:rPr lang="cs-CZ" sz="4400" dirty="0" err="1">
                <a:solidFill>
                  <a:schemeClr val="tx2"/>
                </a:solidFill>
              </a:rPr>
              <a:t>cholinomimetics</a:t>
            </a:r>
            <a:r>
              <a:rPr lang="cs-CZ" sz="44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95314" y="673100"/>
            <a:ext cx="75612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cs-CZ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Reversible</a:t>
            </a:r>
            <a:r>
              <a:rPr lang="cs-CZ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ACHE </a:t>
            </a:r>
            <a:r>
              <a:rPr lang="cs-CZ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inhibitors</a:t>
            </a:r>
            <a:endParaRPr lang="cs-CZ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7324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9" t="1458" r="9323"/>
          <a:stretch/>
        </p:blipFill>
        <p:spPr bwMode="auto">
          <a:xfrm>
            <a:off x="323528" y="188640"/>
            <a:ext cx="8253663" cy="657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232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1858963"/>
            <a:ext cx="8929687" cy="4162425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400" dirty="0" err="1">
                <a:solidFill>
                  <a:schemeClr val="bg2">
                    <a:lumMod val="50000"/>
                  </a:schemeClr>
                </a:solidFill>
                <a:cs typeface="Arial" charset="0"/>
              </a:rPr>
              <a:t>n</a:t>
            </a:r>
            <a:r>
              <a:rPr lang="cs-CZ" sz="2400" dirty="0" err="1">
                <a:solidFill>
                  <a:schemeClr val="bg2">
                    <a:lumMod val="50000"/>
                  </a:schemeClr>
                </a:solidFill>
              </a:rPr>
              <a:t>euromuscular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bg2">
                    <a:lumMod val="50000"/>
                  </a:schemeClr>
                </a:solidFill>
              </a:rPr>
              <a:t>junction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</a:rPr>
              <a:t> - </a:t>
            </a:r>
            <a:r>
              <a:rPr lang="cs-CZ" sz="2400" dirty="0" err="1">
                <a:solidFill>
                  <a:schemeClr val="bg2">
                    <a:lumMod val="50000"/>
                  </a:schemeClr>
                </a:solidFill>
              </a:rPr>
              <a:t>longer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cs-CZ" sz="2400" dirty="0" err="1">
                <a:solidFill>
                  <a:schemeClr val="bg2">
                    <a:lumMod val="50000"/>
                  </a:schemeClr>
                </a:solidFill>
              </a:rPr>
              <a:t>stronger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bg2">
                    <a:lumMod val="50000"/>
                  </a:schemeClr>
                </a:solidFill>
              </a:rPr>
              <a:t>effect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bg2">
                    <a:lumMod val="50000"/>
                  </a:schemeClr>
                </a:solidFill>
              </a:rPr>
              <a:t>ACh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</a:rPr>
              <a:t> NT 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cs-CZ" sz="24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	→ </a:t>
            </a:r>
            <a:r>
              <a:rPr lang="cs-CZ" sz="2400" dirty="0" err="1">
                <a:solidFill>
                  <a:schemeClr val="bg2">
                    <a:lumMod val="50000"/>
                  </a:schemeClr>
                </a:solidFill>
                <a:cs typeface="Arial" charset="0"/>
              </a:rPr>
              <a:t>stronger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</a:t>
            </a:r>
            <a:r>
              <a:rPr lang="cs-CZ" sz="2400" dirty="0" err="1">
                <a:solidFill>
                  <a:schemeClr val="bg2">
                    <a:lumMod val="50000"/>
                  </a:schemeClr>
                </a:solidFill>
                <a:cs typeface="Arial" charset="0"/>
              </a:rPr>
              <a:t>muscle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</a:t>
            </a:r>
            <a:r>
              <a:rPr lang="cs-CZ" sz="2400" dirty="0" err="1">
                <a:solidFill>
                  <a:schemeClr val="bg2">
                    <a:lumMod val="50000"/>
                  </a:schemeClr>
                </a:solidFill>
                <a:cs typeface="Arial" charset="0"/>
              </a:rPr>
              <a:t>contraction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, </a:t>
            </a:r>
            <a:r>
              <a:rPr lang="cs-CZ" sz="2400" dirty="0" err="1">
                <a:solidFill>
                  <a:schemeClr val="bg2">
                    <a:lumMod val="50000"/>
                  </a:schemeClr>
                </a:solidFill>
                <a:cs typeface="Arial" charset="0"/>
              </a:rPr>
              <a:t>fasciculations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  <a:cs typeface="Arial" charset="0"/>
                <a:hlinkClick r:id="rId3"/>
              </a:rPr>
              <a:t>video</a:t>
            </a:r>
            <a:endParaRPr lang="cs-CZ" sz="2400" dirty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  <a:p>
            <a:pPr>
              <a:defRPr/>
            </a:pPr>
            <a:r>
              <a:rPr lang="sk-SK" sz="2400" dirty="0" err="1">
                <a:solidFill>
                  <a:schemeClr val="bg2">
                    <a:lumMod val="50000"/>
                  </a:schemeClr>
                </a:solidFill>
              </a:rPr>
              <a:t>fasciculations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</a:rPr>
              <a:t> -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</a:rPr>
              <a:t>adverse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</a:rPr>
              <a:t>effects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</a:rPr>
              <a:t> ACHEI</a:t>
            </a:r>
          </a:p>
          <a:p>
            <a:pPr marL="0" indent="0">
              <a:buFontTx/>
              <a:buNone/>
              <a:defRPr/>
            </a:pPr>
            <a:r>
              <a:rPr lang="sk-SK" sz="2400" dirty="0" err="1">
                <a:solidFill>
                  <a:schemeClr val="bg2">
                    <a:lumMod val="50000"/>
                  </a:schemeClr>
                </a:solidFill>
              </a:rPr>
              <a:t>physostigmine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</a:rPr>
              <a:t> - </a:t>
            </a:r>
            <a:r>
              <a:rPr lang="sk-SK" sz="2400" u="sng" dirty="0">
                <a:solidFill>
                  <a:schemeClr val="bg2">
                    <a:lumMod val="50000"/>
                  </a:schemeClr>
                </a:solidFill>
                <a:hlinkClick r:id="rId4"/>
              </a:rPr>
              <a:t>https://www.youtube.com/watch?v=YYMZFvJEO6I</a:t>
            </a:r>
            <a:endParaRPr lang="sk-SK" sz="2400" u="sng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70000"/>
              </a:lnSpc>
              <a:defRPr/>
            </a:pPr>
            <a:r>
              <a:rPr lang="cs-CZ" sz="2400" dirty="0" err="1">
                <a:solidFill>
                  <a:schemeClr val="bg2">
                    <a:lumMod val="50000"/>
                  </a:schemeClr>
                </a:solidFill>
                <a:cs typeface="Arial" charset="0"/>
              </a:rPr>
              <a:t>at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</a:t>
            </a:r>
            <a:r>
              <a:rPr lang="cs-CZ" sz="2400" dirty="0" err="1">
                <a:solidFill>
                  <a:schemeClr val="bg2">
                    <a:lumMod val="50000"/>
                  </a:schemeClr>
                </a:solidFill>
                <a:cs typeface="Arial" charset="0"/>
              </a:rPr>
              <a:t>high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</a:t>
            </a:r>
            <a:r>
              <a:rPr lang="cs-CZ" sz="2400" dirty="0" err="1">
                <a:solidFill>
                  <a:schemeClr val="bg2">
                    <a:lumMod val="50000"/>
                  </a:schemeClr>
                </a:solidFill>
                <a:cs typeface="Arial" charset="0"/>
              </a:rPr>
              <a:t>doses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– tremor, </a:t>
            </a:r>
            <a:r>
              <a:rPr lang="cs-CZ" sz="2400" dirty="0" err="1">
                <a:solidFill>
                  <a:schemeClr val="bg2">
                    <a:lumMod val="50000"/>
                  </a:schemeClr>
                </a:solidFill>
                <a:cs typeface="Arial" charset="0"/>
              </a:rPr>
              <a:t>muscle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</a:t>
            </a:r>
            <a:r>
              <a:rPr lang="cs-CZ" sz="2400" dirty="0" err="1">
                <a:solidFill>
                  <a:schemeClr val="bg2">
                    <a:lumMod val="50000"/>
                  </a:schemeClr>
                </a:solidFill>
                <a:cs typeface="Arial" charset="0"/>
              </a:rPr>
              <a:t>paralysis</a:t>
            </a:r>
            <a:endParaRPr lang="sk-SK" sz="2400" u="sng" dirty="0">
              <a:solidFill>
                <a:schemeClr val="bg2">
                  <a:lumMod val="50000"/>
                </a:schemeClr>
              </a:solidFill>
            </a:endParaRPr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sk-SK" sz="2400" dirty="0" err="1">
                <a:solidFill>
                  <a:schemeClr val="bg2">
                    <a:lumMod val="50000"/>
                  </a:schemeClr>
                </a:solidFill>
              </a:rPr>
              <a:t>Ondra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cs-CZ" sz="2400" dirty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  <a:p>
            <a:pPr marL="0" indent="0">
              <a:buFontTx/>
              <a:buNone/>
              <a:defRPr/>
            </a:pPr>
            <a:r>
              <a:rPr lang="sk-SK" sz="2400" dirty="0" err="1">
                <a:solidFill>
                  <a:schemeClr val="bg2">
                    <a:lumMod val="50000"/>
                  </a:schemeClr>
                </a:solidFill>
              </a:rPr>
              <a:t>edrophonium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</a:rPr>
              <a:t> in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</a:rPr>
              <a:t>dog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</a:rPr>
              <a:t>diagnosis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</a:rPr>
              <a:t>myasthenia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</a:rPr>
              <a:t>gravis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sk-SK" sz="2400" u="sng" dirty="0">
                <a:solidFill>
                  <a:schemeClr val="bg2">
                    <a:lumMod val="50000"/>
                  </a:schemeClr>
                </a:solidFill>
                <a:hlinkClick r:id="rId5"/>
              </a:rPr>
              <a:t>https://www.youtube.com/watch?v=k7YX9kuWrxA</a:t>
            </a:r>
            <a:endParaRPr lang="sk-SK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r>
              <a:rPr lang="sk-SK" sz="2400" dirty="0" err="1">
                <a:solidFill>
                  <a:schemeClr val="bg2">
                    <a:lumMod val="50000"/>
                  </a:schemeClr>
                </a:solidFill>
              </a:rPr>
              <a:t>Google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</a:rPr>
              <a:t>Tensilon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</a:rPr>
              <a:t> test (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</a:rPr>
              <a:t>human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endParaRPr lang="cs-CZ" sz="2400" dirty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33795" name="Rectangle 2"/>
          <p:cNvSpPr txBox="1">
            <a:spLocks noChangeArrowheads="1"/>
          </p:cNvSpPr>
          <p:nvPr/>
        </p:nvSpPr>
        <p:spPr bwMode="auto">
          <a:xfrm>
            <a:off x="0" y="274638"/>
            <a:ext cx="8277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4000" b="1" dirty="0" err="1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Indirect</a:t>
            </a:r>
            <a:r>
              <a:rPr lang="cs-CZ" sz="4000" b="1" dirty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 </a:t>
            </a:r>
            <a:r>
              <a:rPr lang="cs-CZ" sz="4000" b="1" dirty="0" err="1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cholinomimetics</a:t>
            </a:r>
            <a:r>
              <a:rPr lang="cs-CZ" sz="4000" b="1" dirty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 </a:t>
            </a:r>
            <a:r>
              <a:rPr lang="cs-CZ" sz="4000" b="1" dirty="0" err="1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Reversible</a:t>
            </a:r>
            <a:r>
              <a:rPr lang="cs-CZ" sz="4000" b="1" dirty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 ACHE </a:t>
            </a:r>
            <a:r>
              <a:rPr lang="cs-CZ" sz="4000" b="1" dirty="0" err="1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inhibitors</a:t>
            </a:r>
            <a:endParaRPr lang="sk-SK" sz="4000" b="1" dirty="0">
              <a:solidFill>
                <a:schemeClr val="bg2">
                  <a:lumMod val="50000"/>
                </a:schemeClr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2985183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107950" y="1695450"/>
            <a:ext cx="903605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2400" dirty="0"/>
              <a:t>- </a:t>
            </a:r>
            <a:r>
              <a:rPr lang="en-US" sz="2400" dirty="0"/>
              <a:t>CNS</a:t>
            </a:r>
            <a:r>
              <a:rPr lang="cs-CZ" sz="2400" dirty="0"/>
              <a:t> </a:t>
            </a:r>
            <a:r>
              <a:rPr lang="cs-CZ" sz="2400" dirty="0" err="1"/>
              <a:t>effects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drugs</a:t>
            </a:r>
            <a:r>
              <a:rPr lang="cs-CZ" sz="2400" dirty="0"/>
              <a:t>, </a:t>
            </a:r>
            <a:r>
              <a:rPr lang="cs-CZ" sz="2400" dirty="0" err="1"/>
              <a:t>that</a:t>
            </a:r>
            <a:r>
              <a:rPr lang="cs-CZ" sz="2400" dirty="0"/>
              <a:t> </a:t>
            </a:r>
            <a:r>
              <a:rPr lang="cs-CZ" sz="2400" dirty="0" err="1"/>
              <a:t>can</a:t>
            </a:r>
            <a:r>
              <a:rPr lang="cs-CZ" sz="2400" dirty="0"/>
              <a:t> </a:t>
            </a:r>
            <a:r>
              <a:rPr lang="cs-CZ" sz="2400" dirty="0" err="1"/>
              <a:t>cross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blood</a:t>
            </a:r>
            <a:r>
              <a:rPr lang="cs-CZ" sz="2400" dirty="0"/>
              <a:t>-brain </a:t>
            </a:r>
            <a:r>
              <a:rPr lang="cs-CZ" sz="2400" dirty="0" err="1"/>
              <a:t>barrier</a:t>
            </a:r>
            <a:r>
              <a:rPr lang="cs-CZ" sz="2400" dirty="0"/>
              <a:t> </a:t>
            </a:r>
          </a:p>
          <a:p>
            <a:endParaRPr lang="cs-CZ" sz="2400" b="1" dirty="0"/>
          </a:p>
          <a:p>
            <a:r>
              <a:rPr lang="cs-CZ" sz="2800" b="1" dirty="0"/>
              <a:t>	</a:t>
            </a:r>
            <a:r>
              <a:rPr lang="cs-CZ" sz="2800" b="1" dirty="0" err="1"/>
              <a:t>physostigmine</a:t>
            </a:r>
            <a:r>
              <a:rPr lang="en-US" sz="2800" b="1" dirty="0"/>
              <a:t> </a:t>
            </a:r>
            <a:endParaRPr lang="cs-CZ" sz="2800" b="1" dirty="0"/>
          </a:p>
          <a:p>
            <a:r>
              <a:rPr lang="cs-CZ" sz="2400" dirty="0"/>
              <a:t>	</a:t>
            </a:r>
            <a:r>
              <a:rPr lang="en-US" sz="2400" dirty="0"/>
              <a:t>I: </a:t>
            </a:r>
            <a:r>
              <a:rPr lang="cs-CZ" sz="2400" dirty="0"/>
              <a:t>	</a:t>
            </a:r>
            <a:r>
              <a:rPr lang="en-US" sz="2400" dirty="0"/>
              <a:t>a</a:t>
            </a:r>
            <a:r>
              <a:rPr lang="sk-SK" sz="2400" dirty="0" err="1"/>
              <a:t>ntidote</a:t>
            </a:r>
            <a:r>
              <a:rPr lang="sk-SK" sz="2400" dirty="0"/>
              <a:t> in </a:t>
            </a:r>
            <a:r>
              <a:rPr lang="sk-SK" sz="2400" dirty="0" err="1"/>
              <a:t>acute</a:t>
            </a:r>
            <a:r>
              <a:rPr lang="sk-SK" sz="2400" dirty="0"/>
              <a:t> </a:t>
            </a:r>
            <a:r>
              <a:rPr lang="sk-SK" sz="2400" dirty="0" err="1"/>
              <a:t>intoxications</a:t>
            </a:r>
            <a:r>
              <a:rPr lang="sk-SK" sz="2400" dirty="0"/>
              <a:t> </a:t>
            </a:r>
            <a:r>
              <a:rPr lang="sk-SK" sz="2400" dirty="0" err="1"/>
              <a:t>with</a:t>
            </a:r>
            <a:r>
              <a:rPr lang="sk-SK" sz="2400" dirty="0"/>
              <a:t> </a:t>
            </a:r>
            <a:r>
              <a:rPr lang="sk-SK" sz="2400" dirty="0" err="1"/>
              <a:t>central</a:t>
            </a:r>
            <a:r>
              <a:rPr lang="sk-SK" sz="2400" dirty="0"/>
              <a:t> </a:t>
            </a:r>
            <a:r>
              <a:rPr lang="sk-SK" sz="2400" dirty="0" err="1"/>
              <a:t>anticholinergic</a:t>
            </a:r>
            <a:r>
              <a:rPr lang="sk-SK" sz="2400" dirty="0"/>
              <a:t> 		</a:t>
            </a:r>
            <a:r>
              <a:rPr lang="sk-SK" sz="2400" dirty="0" err="1"/>
              <a:t>syndrome</a:t>
            </a:r>
            <a:endParaRPr lang="sk-SK" sz="2400" dirty="0"/>
          </a:p>
          <a:p>
            <a:endParaRPr lang="en-US" sz="2400" b="1" dirty="0"/>
          </a:p>
          <a:p>
            <a:r>
              <a:rPr lang="cs-CZ" sz="2800" b="1" dirty="0"/>
              <a:t>	</a:t>
            </a:r>
            <a:r>
              <a:rPr lang="cs-CZ" sz="2800" b="1" dirty="0" err="1"/>
              <a:t>galantamine</a:t>
            </a:r>
            <a:r>
              <a:rPr lang="cs-CZ" sz="2800" b="1" dirty="0"/>
              <a:t>, </a:t>
            </a:r>
            <a:r>
              <a:rPr lang="cs-CZ" sz="2800" b="1" dirty="0" err="1"/>
              <a:t>rivastigmine</a:t>
            </a:r>
            <a:r>
              <a:rPr lang="cs-CZ" sz="2800" b="1" dirty="0"/>
              <a:t>, </a:t>
            </a:r>
            <a:r>
              <a:rPr lang="cs-CZ" sz="2800" b="1" dirty="0" err="1"/>
              <a:t>donepezil</a:t>
            </a:r>
            <a:endParaRPr lang="cs-CZ" sz="2800" b="1" dirty="0"/>
          </a:p>
          <a:p>
            <a:r>
              <a:rPr lang="cs-CZ" sz="2400" dirty="0"/>
              <a:t>	I: </a:t>
            </a:r>
            <a:r>
              <a:rPr lang="cs-CZ" sz="2400" dirty="0" err="1"/>
              <a:t>dementias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sk-SK" sz="2400" dirty="0" err="1"/>
              <a:t>Alzheimer´s</a:t>
            </a:r>
            <a:r>
              <a:rPr lang="sk-SK" sz="2400" dirty="0"/>
              <a:t> type</a:t>
            </a:r>
          </a:p>
          <a:p>
            <a:endParaRPr lang="sk-SK" sz="2400" dirty="0"/>
          </a:p>
          <a:p>
            <a:pPr marL="727075" indent="344488">
              <a:buFont typeface="Arial" pitchFamily="34" charset="0"/>
              <a:buChar char="•"/>
            </a:pPr>
            <a:r>
              <a:rPr lang="sk-SK" sz="2400" dirty="0" err="1"/>
              <a:t>galantamine</a:t>
            </a:r>
            <a:r>
              <a:rPr lang="sk-SK" sz="2400" dirty="0"/>
              <a:t> has a </a:t>
            </a:r>
            <a:r>
              <a:rPr lang="sk-SK" sz="2400" dirty="0" err="1"/>
              <a:t>positive</a:t>
            </a:r>
            <a:r>
              <a:rPr lang="sk-SK" sz="2400" dirty="0"/>
              <a:t> </a:t>
            </a:r>
            <a:r>
              <a:rPr lang="sk-SK" sz="2400" dirty="0" err="1"/>
              <a:t>allosteric</a:t>
            </a:r>
            <a:r>
              <a:rPr lang="sk-SK" sz="2400" dirty="0"/>
              <a:t> </a:t>
            </a:r>
            <a:r>
              <a:rPr lang="sk-SK" sz="2400" dirty="0" err="1"/>
              <a:t>effect</a:t>
            </a:r>
            <a:r>
              <a:rPr lang="sk-SK" sz="2400" dirty="0"/>
              <a:t> </a:t>
            </a:r>
          </a:p>
          <a:p>
            <a:pPr defTabSz="1071563"/>
            <a:r>
              <a:rPr lang="sk-SK" sz="2400" dirty="0"/>
              <a:t>		on </a:t>
            </a:r>
            <a:r>
              <a:rPr lang="sk-SK" sz="2400" dirty="0" err="1"/>
              <a:t>ACh</a:t>
            </a:r>
            <a:r>
              <a:rPr lang="sk-SK" sz="2400" dirty="0"/>
              <a:t> </a:t>
            </a:r>
            <a:r>
              <a:rPr lang="sk-SK" sz="2400" dirty="0" err="1"/>
              <a:t>binding</a:t>
            </a:r>
            <a:r>
              <a:rPr lang="sk-SK" sz="2400" dirty="0"/>
              <a:t> </a:t>
            </a:r>
            <a:r>
              <a:rPr lang="sk-SK" sz="2400" dirty="0" err="1"/>
              <a:t>on</a:t>
            </a:r>
            <a:r>
              <a:rPr lang="sk-SK" sz="2400" dirty="0"/>
              <a:t> N </a:t>
            </a:r>
            <a:r>
              <a:rPr lang="sk-SK" sz="2400" dirty="0" err="1"/>
              <a:t>rec</a:t>
            </a:r>
            <a:r>
              <a:rPr lang="en-US" sz="2400" dirty="0" err="1"/>
              <a:t>eptors</a:t>
            </a:r>
            <a:endParaRPr lang="cs-CZ" sz="2400" dirty="0"/>
          </a:p>
        </p:txBody>
      </p:sp>
      <p:sp>
        <p:nvSpPr>
          <p:cNvPr id="38915" name="Rectangle 19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dirty="0" err="1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Indirect</a:t>
            </a:r>
            <a:r>
              <a:rPr lang="cs-CZ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cholinomimetics</a:t>
            </a:r>
            <a:endParaRPr lang="cs-CZ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74788" y="765175"/>
            <a:ext cx="75612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cs-CZ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Reversible</a:t>
            </a:r>
            <a:r>
              <a:rPr lang="cs-CZ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ACHE </a:t>
            </a:r>
            <a:r>
              <a:rPr lang="cs-CZ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inhibitors</a:t>
            </a:r>
            <a:endParaRPr lang="cs-CZ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0578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840" y="1279525"/>
            <a:ext cx="8229600" cy="3317081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r>
              <a:rPr lang="sk-SK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physostigmine</a:t>
            </a:r>
            <a:r>
              <a:rPr lang="sk-SK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sk-SK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alkaloid </a:t>
            </a:r>
            <a:r>
              <a:rPr lang="sk-SK" sz="2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sk-SK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7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Physostigma</a:t>
            </a:r>
            <a:r>
              <a:rPr lang="sk-SK" sz="27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7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venenosum</a:t>
            </a:r>
            <a:endParaRPr lang="sk-SK" sz="27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cs-CZ" sz="270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- CNS </a:t>
            </a:r>
            <a:r>
              <a:rPr lang="cs-CZ" sz="2700" dirty="0" err="1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effect</a:t>
            </a:r>
            <a:r>
              <a:rPr lang="cs-CZ" sz="270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cs-CZ" sz="2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specific</a:t>
            </a:r>
            <a:r>
              <a:rPr lang="cs-CZ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therapeutic</a:t>
            </a:r>
            <a:r>
              <a:rPr lang="cs-CZ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programe</a:t>
            </a:r>
          </a:p>
          <a:p>
            <a:pPr>
              <a:lnSpc>
                <a:spcPct val="80000"/>
              </a:lnSpc>
              <a:defRPr/>
            </a:pPr>
            <a:r>
              <a:rPr lang="cs-CZ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ntidot</a:t>
            </a:r>
            <a:r>
              <a:rPr lang="cs-CZ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in case </a:t>
            </a:r>
            <a:r>
              <a:rPr lang="cs-CZ" sz="2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cs-CZ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overdose</a:t>
            </a:r>
            <a:r>
              <a:rPr lang="cs-CZ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None/>
              <a:tabLst>
                <a:tab pos="360363" algn="l"/>
              </a:tabLst>
              <a:defRPr/>
            </a:pPr>
            <a:r>
              <a:rPr lang="cs-CZ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cs-CZ" sz="2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cs-CZ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parasympatholytics</a:t>
            </a:r>
            <a:endParaRPr lang="cs-CZ" sz="27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cs-CZ" sz="2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antidote</a:t>
            </a:r>
            <a:r>
              <a:rPr lang="cs-CZ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cs-CZ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central</a:t>
            </a:r>
            <a:r>
              <a:rPr lang="cs-CZ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None/>
              <a:tabLst>
                <a:tab pos="360363" algn="l"/>
              </a:tabLst>
              <a:defRPr/>
            </a:pPr>
            <a:r>
              <a:rPr lang="cs-CZ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anticholinergic poisoning</a:t>
            </a:r>
            <a:endParaRPr lang="cs-CZ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700" dirty="0" err="1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miotic</a:t>
            </a:r>
            <a:r>
              <a:rPr lang="cs-CZ" sz="270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cs-CZ" sz="2700" dirty="0" err="1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antiglaucoma</a:t>
            </a:r>
            <a:r>
              <a:rPr lang="cs-CZ" sz="270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agent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https://www.youtube.com/watch?v=YYMZFvJEO6I</a:t>
            </a:r>
            <a:endParaRPr lang="cs-CZ" sz="1600" dirty="0">
              <a:solidFill>
                <a:schemeClr val="bg2">
                  <a:lumMod val="5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9939" name="Picture 5" descr="https://upload.wikimedia.org/wikipedia/commons/5/5a/Physostigmine_Structural_Formula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86176"/>
            <a:ext cx="37115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7" descr="alternativní popis obrázku chyb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308225"/>
            <a:ext cx="3727450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2"/>
          <p:cNvSpPr txBox="1">
            <a:spLocks noChangeArrowheads="1"/>
          </p:cNvSpPr>
          <p:nvPr/>
        </p:nvSpPr>
        <p:spPr bwMode="auto">
          <a:xfrm>
            <a:off x="182563" y="47625"/>
            <a:ext cx="8277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4400" dirty="0" err="1">
                <a:solidFill>
                  <a:schemeClr val="tx2"/>
                </a:solidFill>
              </a:rPr>
              <a:t>Indirect</a:t>
            </a:r>
            <a:r>
              <a:rPr lang="cs-CZ" sz="4400" dirty="0">
                <a:solidFill>
                  <a:schemeClr val="tx2"/>
                </a:solidFill>
              </a:rPr>
              <a:t> </a:t>
            </a:r>
            <a:r>
              <a:rPr lang="cs-CZ" sz="4400" dirty="0" err="1">
                <a:solidFill>
                  <a:schemeClr val="tx2"/>
                </a:solidFill>
              </a:rPr>
              <a:t>cholinomimetics</a:t>
            </a:r>
            <a:endParaRPr lang="cs-CZ" sz="4400" dirty="0">
              <a:solidFill>
                <a:schemeClr val="tx2"/>
              </a:solidFill>
            </a:endParaRPr>
          </a:p>
          <a:p>
            <a:pPr algn="ctr" eaLnBrk="1" hangingPunct="1">
              <a:defRPr/>
            </a:pPr>
            <a:r>
              <a:rPr lang="cs-CZ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Reversible</a:t>
            </a:r>
            <a:r>
              <a:rPr lang="cs-CZ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ACHE </a:t>
            </a:r>
            <a:r>
              <a:rPr lang="cs-CZ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inhibitors</a:t>
            </a:r>
            <a:endParaRPr lang="sk-SK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394599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135938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4000" dirty="0" err="1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Cholinerg</a:t>
            </a:r>
            <a:r>
              <a:rPr lang="en-US" sz="4000" dirty="0" err="1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ic</a:t>
            </a:r>
            <a:r>
              <a:rPr lang="en-US" sz="4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drugs elicit their effect</a:t>
            </a:r>
            <a:r>
              <a:rPr lang="cs-CZ" sz="4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: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79388" y="1660525"/>
            <a:ext cx="8964612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buFontTx/>
              <a:buAutoNum type="arabicParenR"/>
            </a:pPr>
            <a:r>
              <a:rPr lang="en-US" sz="2800"/>
              <a:t>via the parasympathetic synapses of effector organs</a:t>
            </a:r>
          </a:p>
          <a:p>
            <a:pPr>
              <a:lnSpc>
                <a:spcPct val="130000"/>
              </a:lnSpc>
              <a:buFontTx/>
              <a:buAutoNum type="arabicParenR"/>
            </a:pPr>
            <a:r>
              <a:rPr lang="en-US" sz="2800"/>
              <a:t>via synapses of the autonomic nerve ganglia</a:t>
            </a:r>
            <a:r>
              <a:rPr lang="cs-CZ" sz="2800"/>
              <a:t> </a:t>
            </a:r>
          </a:p>
          <a:p>
            <a:pPr>
              <a:lnSpc>
                <a:spcPct val="130000"/>
              </a:lnSpc>
            </a:pPr>
            <a:r>
              <a:rPr lang="cs-CZ" sz="2800"/>
              <a:t>3) </a:t>
            </a:r>
            <a:r>
              <a:rPr lang="en-US" sz="2800"/>
              <a:t>via synapses of neuromuscular junctions </a:t>
            </a:r>
          </a:p>
          <a:p>
            <a:pPr>
              <a:lnSpc>
                <a:spcPct val="130000"/>
              </a:lnSpc>
            </a:pPr>
            <a:r>
              <a:rPr lang="cs-CZ" sz="2800"/>
              <a:t>4) </a:t>
            </a:r>
            <a:r>
              <a:rPr lang="en-US" sz="2800"/>
              <a:t>via </a:t>
            </a:r>
            <a:r>
              <a:rPr lang="cs-CZ" sz="2800"/>
              <a:t>synapse</a:t>
            </a:r>
            <a:r>
              <a:rPr lang="en-US" sz="2800"/>
              <a:t>s in </a:t>
            </a:r>
            <a:r>
              <a:rPr lang="cs-CZ" sz="2800"/>
              <a:t>CNS</a:t>
            </a:r>
            <a:endParaRPr lang="en-US" sz="2800"/>
          </a:p>
          <a:p>
            <a:pPr>
              <a:lnSpc>
                <a:spcPct val="130000"/>
              </a:lnSpc>
            </a:pPr>
            <a:r>
              <a:rPr lang="cs-CZ" sz="2800"/>
              <a:t>- </a:t>
            </a:r>
            <a:r>
              <a:rPr lang="en-US" sz="2800"/>
              <a:t>they can influence synapses, where acetylcholin </a:t>
            </a:r>
            <a:r>
              <a:rPr lang="cs-CZ" sz="2500"/>
              <a:t>(ACh)</a:t>
            </a:r>
            <a:r>
              <a:rPr lang="en-US" sz="2500"/>
              <a:t> </a:t>
            </a:r>
            <a:r>
              <a:rPr lang="en-US" sz="2800"/>
              <a:t>acts as their neurotransmitter</a:t>
            </a:r>
            <a:endParaRPr lang="cs-CZ" sz="2800"/>
          </a:p>
          <a:p>
            <a:pPr>
              <a:lnSpc>
                <a:spcPct val="130000"/>
              </a:lnSpc>
            </a:pPr>
            <a:endParaRPr lang="cs-CZ" sz="2800"/>
          </a:p>
        </p:txBody>
      </p:sp>
      <p:pic>
        <p:nvPicPr>
          <p:cNvPr id="5124" name="Picture 7" descr="Výsledek obrázku pro acetylchol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4981575"/>
            <a:ext cx="44164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30646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sah 2"/>
          <p:cNvSpPr>
            <a:spLocks noGrp="1"/>
          </p:cNvSpPr>
          <p:nvPr>
            <p:ph idx="1"/>
          </p:nvPr>
        </p:nvSpPr>
        <p:spPr>
          <a:xfrm>
            <a:off x="914400" y="1783357"/>
            <a:ext cx="8229600" cy="45259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effects</a:t>
            </a:r>
            <a:r>
              <a:rPr lang="cs-CZ" altLang="cs-CZ" sz="2800" dirty="0">
                <a:solidFill>
                  <a:srgbClr val="000000"/>
                </a:solidFill>
                <a:cs typeface="Arial" charset="0"/>
              </a:rPr>
              <a:t>: </a:t>
            </a: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nausea</a:t>
            </a:r>
            <a:r>
              <a:rPr lang="cs-CZ" altLang="cs-CZ" sz="2800" dirty="0">
                <a:solidFill>
                  <a:srgbClr val="000000"/>
                </a:solidFill>
                <a:cs typeface="Arial" charset="0"/>
              </a:rPr>
              <a:t>, vomitus, </a:t>
            </a: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sweating</a:t>
            </a:r>
            <a:r>
              <a:rPr lang="cs-CZ" altLang="cs-CZ" sz="2800" dirty="0">
                <a:solidFill>
                  <a:srgbClr val="000000"/>
                </a:solidFill>
                <a:cs typeface="Arial" charset="0"/>
              </a:rPr>
              <a:t>, CVS </a:t>
            </a: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collapse</a:t>
            </a:r>
            <a:r>
              <a:rPr lang="cs-CZ" altLang="cs-CZ" sz="28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breath</a:t>
            </a:r>
            <a:r>
              <a:rPr lang="cs-CZ" altLang="cs-CZ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depression</a:t>
            </a:r>
            <a:r>
              <a:rPr lang="cs-CZ" altLang="cs-CZ" sz="28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cs-CZ" altLang="cs-CZ" sz="2800" dirty="0" err="1"/>
              <a:t>f</a:t>
            </a:r>
            <a:r>
              <a:rPr lang="cs-CZ" sz="2800" dirty="0" err="1"/>
              <a:t>asciculation</a:t>
            </a:r>
            <a:r>
              <a:rPr lang="cs-CZ" sz="2800" dirty="0"/>
              <a:t> and </a:t>
            </a:r>
            <a:r>
              <a:rPr lang="cs-CZ" sz="2800" dirty="0" err="1"/>
              <a:t>twitching</a:t>
            </a:r>
            <a:r>
              <a:rPr lang="cs-CZ" sz="2800" dirty="0"/>
              <a:t> →</a:t>
            </a:r>
            <a:r>
              <a:rPr lang="cs-CZ" sz="2800" dirty="0" err="1"/>
              <a:t>muscle</a:t>
            </a:r>
            <a:r>
              <a:rPr lang="cs-CZ" sz="2800" dirty="0"/>
              <a:t> </a:t>
            </a:r>
            <a:r>
              <a:rPr lang="cs-CZ" sz="2800" dirty="0" err="1"/>
              <a:t>paralysis</a:t>
            </a:r>
            <a:r>
              <a:rPr lang="cs-CZ" sz="2800" dirty="0"/>
              <a:t>, CNS </a:t>
            </a: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convulsions</a:t>
            </a:r>
            <a:endParaRPr lang="cs-CZ" altLang="cs-CZ" sz="2800" dirty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insecticides</a:t>
            </a:r>
            <a:r>
              <a:rPr lang="cs-CZ" altLang="cs-CZ" sz="2800" dirty="0">
                <a:solidFill>
                  <a:srgbClr val="000000"/>
                </a:solidFill>
                <a:cs typeface="Arial" charset="0"/>
              </a:rPr>
              <a:t> (</a:t>
            </a:r>
            <a:r>
              <a:rPr lang="cs-CZ" altLang="cs-CZ" sz="2800" b="1" dirty="0" err="1">
                <a:solidFill>
                  <a:srgbClr val="000000"/>
                </a:solidFill>
                <a:cs typeface="Arial" charset="0"/>
              </a:rPr>
              <a:t>malathion</a:t>
            </a:r>
            <a:r>
              <a:rPr lang="cs-CZ" altLang="cs-CZ" sz="28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cs-CZ" altLang="cs-CZ" sz="2800" b="1" dirty="0" err="1">
                <a:solidFill>
                  <a:srgbClr val="000000"/>
                </a:solidFill>
                <a:cs typeface="Arial" charset="0"/>
              </a:rPr>
              <a:t>parathion</a:t>
            </a:r>
            <a:endParaRPr lang="cs-CZ" altLang="cs-CZ" sz="2800" dirty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cs-CZ" sz="2800" dirty="0">
                <a:solidFill>
                  <a:srgbClr val="000000"/>
                </a:solidFill>
                <a:cs typeface="Arial" charset="0"/>
              </a:rPr>
              <a:t> chemical weapons such as </a:t>
            </a:r>
            <a:r>
              <a:rPr lang="cs-CZ" altLang="cs-CZ" sz="2800" dirty="0">
                <a:solidFill>
                  <a:srgbClr val="000000"/>
                </a:solidFill>
                <a:cs typeface="Arial" charset="0"/>
              </a:rPr>
              <a:t>nerve </a:t>
            </a: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gas</a:t>
            </a:r>
            <a:r>
              <a:rPr lang="cs-CZ" altLang="cs-CZ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cs-CZ" sz="2800" b="1" dirty="0" err="1">
                <a:solidFill>
                  <a:srgbClr val="000000"/>
                </a:solidFill>
                <a:cs typeface="Arial" charset="0"/>
              </a:rPr>
              <a:t>sarin</a:t>
            </a:r>
            <a:r>
              <a:rPr lang="en-US" altLang="cs-CZ" sz="2800" dirty="0">
                <a:solidFill>
                  <a:srgbClr val="000000"/>
                </a:solidFill>
                <a:cs typeface="Arial" charset="0"/>
              </a:rPr>
              <a:t> or VX</a:t>
            </a:r>
            <a:r>
              <a:rPr lang="cs-CZ" altLang="cs-CZ" sz="28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soman</a:t>
            </a:r>
            <a:r>
              <a:rPr lang="cs-CZ" altLang="cs-CZ" sz="2800" dirty="0">
                <a:solidFill>
                  <a:srgbClr val="000000"/>
                </a:solidFill>
                <a:cs typeface="Arial" charset="0"/>
              </a:rPr>
              <a:t>, tabun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antidotes</a:t>
            </a:r>
            <a:r>
              <a:rPr lang="cs-CZ" altLang="cs-CZ" sz="2800" dirty="0">
                <a:solidFill>
                  <a:srgbClr val="000000"/>
                </a:solidFill>
                <a:cs typeface="Arial" charset="0"/>
              </a:rPr>
              <a:t>: </a:t>
            </a:r>
            <a:r>
              <a:rPr lang="cs-CZ" altLang="cs-CZ" sz="2800" b="1" dirty="0" err="1">
                <a:solidFill>
                  <a:srgbClr val="000000"/>
                </a:solidFill>
                <a:cs typeface="Arial" charset="0"/>
              </a:rPr>
              <a:t>obidoxim</a:t>
            </a:r>
            <a:r>
              <a:rPr lang="en-US" altLang="cs-CZ" sz="2800" b="1" dirty="0">
                <a:solidFill>
                  <a:srgbClr val="000000"/>
                </a:solidFill>
                <a:cs typeface="Arial" charset="0"/>
              </a:rPr>
              <a:t>e</a:t>
            </a:r>
            <a:r>
              <a:rPr lang="cs-CZ" altLang="cs-CZ" sz="28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trimedoxim</a:t>
            </a:r>
            <a:r>
              <a:rPr lang="en-US" altLang="cs-CZ" sz="2800" dirty="0">
                <a:solidFill>
                  <a:srgbClr val="000000"/>
                </a:solidFill>
                <a:cs typeface="Arial" charset="0"/>
              </a:rPr>
              <a:t>e</a:t>
            </a:r>
            <a:r>
              <a:rPr lang="cs-CZ" altLang="cs-CZ" sz="28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pralidoxim</a:t>
            </a:r>
            <a:r>
              <a:rPr lang="en-US" altLang="cs-CZ" sz="2800" dirty="0">
                <a:solidFill>
                  <a:srgbClr val="000000"/>
                </a:solidFill>
                <a:cs typeface="Arial" charset="0"/>
              </a:rPr>
              <a:t>e</a:t>
            </a:r>
            <a:endParaRPr lang="cs-CZ" altLang="cs-CZ" sz="2800" dirty="0">
              <a:solidFill>
                <a:srgbClr val="000000"/>
              </a:solidFill>
              <a:cs typeface="Arial" charset="0"/>
            </a:endParaRPr>
          </a:p>
          <a:p>
            <a:endParaRPr lang="sk-SK" dirty="0">
              <a:cs typeface="Arial" charset="0"/>
            </a:endParaRPr>
          </a:p>
        </p:txBody>
      </p:sp>
      <p:sp>
        <p:nvSpPr>
          <p:cNvPr id="41987" name="Rectangle 19"/>
          <p:cNvSpPr txBox="1">
            <a:spLocks noChangeArrowheads="1"/>
          </p:cNvSpPr>
          <p:nvPr/>
        </p:nvSpPr>
        <p:spPr bwMode="auto">
          <a:xfrm>
            <a:off x="395288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chemeClr val="tx2"/>
                </a:solidFill>
              </a:rPr>
              <a:t>Indirect</a:t>
            </a:r>
            <a:r>
              <a:rPr lang="cs-CZ" sz="4400">
                <a:solidFill>
                  <a:schemeClr val="tx2"/>
                </a:solidFill>
              </a:rPr>
              <a:t> cholinomimeti</a:t>
            </a:r>
            <a:r>
              <a:rPr lang="en-US" sz="4400">
                <a:solidFill>
                  <a:schemeClr val="tx2"/>
                </a:solidFill>
              </a:rPr>
              <a:t>cs</a:t>
            </a:r>
            <a:r>
              <a:rPr lang="cs-CZ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58888" y="849313"/>
            <a:ext cx="75612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cs-CZ" sz="40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</a:t>
            </a:r>
            <a:r>
              <a:rPr lang="en-US" sz="40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</a:t>
            </a:r>
            <a:r>
              <a:rPr lang="cs-CZ" sz="4000" u="sng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ever</a:t>
            </a:r>
            <a:r>
              <a:rPr lang="en-US" sz="4000" u="sng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sible</a:t>
            </a:r>
            <a:r>
              <a:rPr lang="cs-CZ" sz="4000" b="1" dirty="0"/>
              <a:t> </a:t>
            </a: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ACHE inhibitors</a:t>
            </a:r>
            <a:endParaRPr lang="cs-CZ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0322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1" descr="Oxida&amp;ccaron;ní desulfurace malathio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797425"/>
            <a:ext cx="5929312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10"/>
          <p:cNvSpPr>
            <a:spLocks noChangeArrowheads="1"/>
          </p:cNvSpPr>
          <p:nvPr/>
        </p:nvSpPr>
        <p:spPr bwMode="auto">
          <a:xfrm>
            <a:off x="179512" y="3155484"/>
            <a:ext cx="8784976" cy="156966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2" eaLnBrk="0" hangingPunct="0"/>
            <a:r>
              <a:rPr lang="sk-SK" sz="2400" dirty="0" err="1"/>
              <a:t>Intoxication</a:t>
            </a:r>
            <a:r>
              <a:rPr lang="sk-SK" sz="2400" dirty="0"/>
              <a:t> </a:t>
            </a:r>
            <a:r>
              <a:rPr lang="sk-SK" sz="2400" dirty="0" err="1"/>
              <a:t>symptoms</a:t>
            </a:r>
            <a:r>
              <a:rPr lang="sk-SK" sz="2400" dirty="0"/>
              <a:t>: </a:t>
            </a:r>
            <a:r>
              <a:rPr lang="sk-SK" sz="2400" dirty="0" err="1"/>
              <a:t>miosis</a:t>
            </a:r>
            <a:r>
              <a:rPr lang="sk-SK" sz="2400" dirty="0"/>
              <a:t>, </a:t>
            </a:r>
            <a:r>
              <a:rPr lang="sk-SK" sz="2400" dirty="0" err="1"/>
              <a:t>dyspnoe</a:t>
            </a:r>
            <a:r>
              <a:rPr lang="sk-SK" sz="2400" dirty="0"/>
              <a:t>, </a:t>
            </a:r>
            <a:r>
              <a:rPr lang="cs-CZ" sz="2400" dirty="0" err="1"/>
              <a:t>bronchospasm</a:t>
            </a:r>
            <a:r>
              <a:rPr lang="cs-CZ" sz="2400" dirty="0"/>
              <a:t>, </a:t>
            </a:r>
            <a:r>
              <a:rPr lang="cs-CZ" sz="2400" dirty="0" err="1"/>
              <a:t>vomiting</a:t>
            </a:r>
            <a:r>
              <a:rPr lang="cs-CZ" sz="2400" dirty="0"/>
              <a:t>, </a:t>
            </a:r>
            <a:r>
              <a:rPr lang="cs-CZ" sz="2400" dirty="0" err="1"/>
              <a:t>sweating</a:t>
            </a:r>
            <a:r>
              <a:rPr lang="cs-CZ" sz="2400" dirty="0"/>
              <a:t>, </a:t>
            </a:r>
            <a:r>
              <a:rPr lang="cs-CZ" sz="2400" dirty="0" err="1"/>
              <a:t>salivation</a:t>
            </a:r>
            <a:r>
              <a:rPr lang="cs-CZ" sz="2400" dirty="0"/>
              <a:t>, </a:t>
            </a:r>
            <a:r>
              <a:rPr lang="cs-CZ" sz="2400" dirty="0" err="1"/>
              <a:t>lacrimation</a:t>
            </a:r>
            <a:r>
              <a:rPr lang="cs-CZ" sz="2400" dirty="0"/>
              <a:t>, </a:t>
            </a:r>
            <a:r>
              <a:rPr lang="cs-CZ" sz="2400" dirty="0" err="1"/>
              <a:t>diarrhea</a:t>
            </a:r>
            <a:r>
              <a:rPr lang="cs-CZ" sz="2400" dirty="0"/>
              <a:t>, </a:t>
            </a:r>
            <a:r>
              <a:rPr lang="cs-CZ" sz="2400" dirty="0" err="1"/>
              <a:t>neuromuscular</a:t>
            </a:r>
            <a:r>
              <a:rPr lang="cs-CZ" sz="2400" dirty="0"/>
              <a:t> </a:t>
            </a:r>
            <a:r>
              <a:rPr lang="cs-CZ" sz="2400" dirty="0" err="1"/>
              <a:t>paralysis</a:t>
            </a:r>
            <a:endParaRPr lang="cs-CZ" sz="2400" dirty="0"/>
          </a:p>
          <a:p>
            <a:pPr marL="0" lvl="2" eaLnBrk="0" hangingPunct="0"/>
            <a:r>
              <a:rPr lang="cs-CZ" sz="2400" dirty="0"/>
              <a:t>CNS: </a:t>
            </a:r>
            <a:r>
              <a:rPr lang="cs-CZ" sz="2400" dirty="0" err="1"/>
              <a:t>convulsions</a:t>
            </a:r>
            <a:r>
              <a:rPr lang="cs-CZ" sz="2400" dirty="0"/>
              <a:t> → </a:t>
            </a:r>
            <a:r>
              <a:rPr lang="cs-CZ" sz="2400" dirty="0" err="1"/>
              <a:t>coma</a:t>
            </a:r>
            <a:r>
              <a:rPr lang="cs-CZ" sz="2400" dirty="0"/>
              <a:t>, </a:t>
            </a:r>
            <a:r>
              <a:rPr lang="cs-CZ" sz="2400" dirty="0" err="1"/>
              <a:t>late</a:t>
            </a:r>
            <a:r>
              <a:rPr lang="cs-CZ" sz="2400" dirty="0"/>
              <a:t> </a:t>
            </a:r>
            <a:r>
              <a:rPr lang="cs-CZ" sz="2400" dirty="0" err="1"/>
              <a:t>neurological</a:t>
            </a:r>
            <a:r>
              <a:rPr lang="cs-CZ" sz="2400" dirty="0"/>
              <a:t> toxicity (</a:t>
            </a:r>
            <a:r>
              <a:rPr lang="cs-CZ" sz="2400" dirty="0" err="1"/>
              <a:t>demyelinization</a:t>
            </a:r>
            <a:r>
              <a:rPr lang="cs-CZ" sz="2400" dirty="0"/>
              <a:t>, polyneuritis, vision </a:t>
            </a:r>
            <a:r>
              <a:rPr lang="cs-CZ" sz="2400" dirty="0" err="1"/>
              <a:t>impairment</a:t>
            </a:r>
            <a:r>
              <a:rPr lang="cs-CZ" sz="2400" dirty="0"/>
              <a:t>)</a:t>
            </a:r>
          </a:p>
        </p:txBody>
      </p:sp>
      <p:sp>
        <p:nvSpPr>
          <p:cNvPr id="29703" name="Text Box 19"/>
          <p:cNvSpPr txBox="1">
            <a:spLocks noChangeArrowheads="1"/>
          </p:cNvSpPr>
          <p:nvPr/>
        </p:nvSpPr>
        <p:spPr bwMode="auto">
          <a:xfrm>
            <a:off x="107504" y="1484784"/>
            <a:ext cx="92175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sz="2400" dirty="0" err="1"/>
              <a:t>Or</a:t>
            </a:r>
            <a:r>
              <a:rPr lang="sk-SK" sz="2400" dirty="0" err="1"/>
              <a:t>ganophosphates</a:t>
            </a:r>
            <a:endParaRPr lang="sk-SK" sz="24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2400" dirty="0" err="1"/>
              <a:t>insecticides</a:t>
            </a:r>
            <a:r>
              <a:rPr lang="cs-CZ" sz="2400" dirty="0"/>
              <a:t>: </a:t>
            </a:r>
            <a:r>
              <a:rPr lang="cs-CZ" sz="2400" b="1" dirty="0" err="1"/>
              <a:t>malathion</a:t>
            </a:r>
            <a:r>
              <a:rPr lang="en-US" sz="2400" dirty="0"/>
              <a:t> (</a:t>
            </a:r>
            <a:r>
              <a:rPr lang="cs-CZ" sz="2400" dirty="0"/>
              <a:t>→ </a:t>
            </a:r>
            <a:r>
              <a:rPr lang="en-US" sz="2400" dirty="0" err="1"/>
              <a:t>malaoxon</a:t>
            </a:r>
            <a:r>
              <a:rPr lang="en-US" sz="2400" dirty="0"/>
              <a:t>)</a:t>
            </a:r>
            <a:r>
              <a:rPr lang="cs-CZ" sz="2400" dirty="0"/>
              <a:t> </a:t>
            </a:r>
            <a:r>
              <a:rPr lang="cs-CZ" sz="2400" b="1" dirty="0" err="1"/>
              <a:t>parathion</a:t>
            </a:r>
            <a:r>
              <a:rPr lang="cs-CZ" sz="2400" dirty="0"/>
              <a:t> </a:t>
            </a:r>
            <a:r>
              <a:rPr lang="cs-CZ" sz="2300" dirty="0"/>
              <a:t>(→</a:t>
            </a:r>
            <a:r>
              <a:rPr lang="en-US" sz="2300" dirty="0"/>
              <a:t> </a:t>
            </a:r>
            <a:r>
              <a:rPr lang="cs-CZ" sz="2300" dirty="0" err="1"/>
              <a:t>paraoxon</a:t>
            </a:r>
            <a:r>
              <a:rPr lang="en-US" sz="2300" dirty="0"/>
              <a:t>)</a:t>
            </a:r>
            <a:r>
              <a:rPr lang="cs-CZ" sz="2300" dirty="0"/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2300" dirty="0" err="1"/>
              <a:t>chemical</a:t>
            </a:r>
            <a:r>
              <a:rPr lang="cs-CZ" sz="2300" dirty="0"/>
              <a:t> </a:t>
            </a:r>
            <a:r>
              <a:rPr lang="cs-CZ" sz="2300" dirty="0" err="1"/>
              <a:t>weapons</a:t>
            </a:r>
            <a:r>
              <a:rPr lang="cs-CZ" sz="2400" dirty="0"/>
              <a:t> (</a:t>
            </a:r>
            <a:r>
              <a:rPr lang="cs-CZ" sz="2400" dirty="0" err="1"/>
              <a:t>neurotoxic</a:t>
            </a:r>
            <a:r>
              <a:rPr lang="cs-CZ" sz="2400" dirty="0"/>
              <a:t> </a:t>
            </a:r>
            <a:r>
              <a:rPr lang="cs-CZ" sz="2400" dirty="0" err="1"/>
              <a:t>poisons</a:t>
            </a:r>
            <a:r>
              <a:rPr lang="cs-CZ" sz="2400" dirty="0"/>
              <a:t>): </a:t>
            </a:r>
          </a:p>
          <a:p>
            <a:pPr marL="4487863" lvl="8" indent="-360363">
              <a:buFont typeface="Arial" pitchFamily="34" charset="0"/>
              <a:buChar char="•"/>
              <a:defRPr/>
            </a:pPr>
            <a:r>
              <a:rPr lang="cs-CZ" sz="2400" b="1" dirty="0"/>
              <a:t>VX- agent</a:t>
            </a:r>
            <a:r>
              <a:rPr lang="cs-CZ" sz="2400" dirty="0"/>
              <a:t>, </a:t>
            </a:r>
            <a:r>
              <a:rPr lang="cs-CZ" sz="2400" b="1" dirty="0"/>
              <a:t>sarin</a:t>
            </a:r>
            <a:r>
              <a:rPr lang="cs-CZ" sz="2400" dirty="0"/>
              <a:t>, tabun, </a:t>
            </a:r>
            <a:r>
              <a:rPr lang="cs-CZ" sz="2400" dirty="0" err="1"/>
              <a:t>soman</a:t>
            </a:r>
            <a:endParaRPr lang="cs-CZ" sz="2400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258888" y="849313"/>
            <a:ext cx="75612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cs-CZ" sz="4000" u="sng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Irreversible</a:t>
            </a:r>
            <a:r>
              <a:rPr lang="cs-CZ" sz="4000" b="1" dirty="0"/>
              <a:t> </a:t>
            </a:r>
            <a:r>
              <a:rPr lang="cs-CZ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ACHE </a:t>
            </a:r>
            <a:r>
              <a:rPr lang="cs-CZ" sz="4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inhibitors</a:t>
            </a:r>
            <a:endParaRPr lang="cs-CZ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015" name="Rectangle 19"/>
          <p:cNvSpPr txBox="1">
            <a:spLocks noChangeArrowheads="1"/>
          </p:cNvSpPr>
          <p:nvPr/>
        </p:nvSpPr>
        <p:spPr bwMode="auto">
          <a:xfrm>
            <a:off x="395288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400" dirty="0" err="1">
                <a:solidFill>
                  <a:schemeClr val="tx2"/>
                </a:solidFill>
              </a:rPr>
              <a:t>Indirect</a:t>
            </a:r>
            <a:r>
              <a:rPr lang="cs-CZ" sz="4400" dirty="0">
                <a:solidFill>
                  <a:schemeClr val="tx2"/>
                </a:solidFill>
              </a:rPr>
              <a:t> </a:t>
            </a:r>
            <a:r>
              <a:rPr lang="cs-CZ" sz="4400" dirty="0" err="1">
                <a:solidFill>
                  <a:schemeClr val="tx2"/>
                </a:solidFill>
              </a:rPr>
              <a:t>cholinomimetics</a:t>
            </a:r>
            <a:r>
              <a:rPr lang="cs-CZ" sz="44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4301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4791075"/>
            <a:ext cx="2251075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293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395288" y="5243513"/>
            <a:ext cx="1857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sk-SK" sz="2400"/>
          </a:p>
        </p:txBody>
      </p:sp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323850" y="1628775"/>
            <a:ext cx="8712200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b="1" u="sng" dirty="0" err="1"/>
              <a:t>Therapy</a:t>
            </a:r>
            <a:r>
              <a:rPr lang="cs-CZ" sz="2400" b="1" u="sng" dirty="0"/>
              <a:t> </a:t>
            </a:r>
            <a:r>
              <a:rPr lang="cs-CZ" sz="2400" b="1" u="sng" dirty="0" err="1"/>
              <a:t>of</a:t>
            </a:r>
            <a:r>
              <a:rPr lang="cs-CZ" sz="2400" b="1" u="sng" dirty="0"/>
              <a:t> </a:t>
            </a:r>
            <a:r>
              <a:rPr lang="cs-CZ" sz="2400" b="1" u="sng" dirty="0" err="1"/>
              <a:t>organophosphate</a:t>
            </a:r>
            <a:r>
              <a:rPr lang="cs-CZ" sz="2400" b="1" u="sng" dirty="0"/>
              <a:t> </a:t>
            </a:r>
            <a:r>
              <a:rPr lang="cs-CZ" sz="2400" b="1" u="sng" dirty="0" err="1"/>
              <a:t>itoxication</a:t>
            </a:r>
            <a:r>
              <a:rPr lang="cs-CZ" sz="2400" b="1" u="sng" dirty="0"/>
              <a:t>:</a:t>
            </a:r>
          </a:p>
          <a:p>
            <a:pPr eaLnBrk="1" hangingPunct="1">
              <a:lnSpc>
                <a:spcPct val="125000"/>
              </a:lnSpc>
            </a:pPr>
            <a:r>
              <a:rPr lang="cs-CZ" sz="2400" dirty="0"/>
              <a:t>1. </a:t>
            </a:r>
            <a:r>
              <a:rPr lang="sk-SK" sz="2400" dirty="0" err="1"/>
              <a:t>reduce</a:t>
            </a:r>
            <a:r>
              <a:rPr lang="sk-SK" sz="2400" dirty="0"/>
              <a:t> </a:t>
            </a:r>
            <a:r>
              <a:rPr lang="sk-SK" sz="2400" dirty="0" err="1"/>
              <a:t>further</a:t>
            </a:r>
            <a:r>
              <a:rPr lang="sk-SK" sz="2400" dirty="0"/>
              <a:t> </a:t>
            </a:r>
            <a:r>
              <a:rPr lang="sk-SK" sz="2400" dirty="0" err="1"/>
              <a:t>neurotoxine</a:t>
            </a:r>
            <a:r>
              <a:rPr lang="sk-SK" sz="2400" dirty="0"/>
              <a:t> </a:t>
            </a:r>
            <a:r>
              <a:rPr lang="sk-SK" sz="2400" dirty="0" err="1"/>
              <a:t>absorption</a:t>
            </a:r>
            <a:r>
              <a:rPr lang="sk-SK" sz="2400" dirty="0"/>
              <a:t> </a:t>
            </a:r>
          </a:p>
          <a:p>
            <a:pPr eaLnBrk="1" hangingPunct="1">
              <a:lnSpc>
                <a:spcPct val="125000"/>
              </a:lnSpc>
            </a:pPr>
            <a:r>
              <a:rPr lang="cs-CZ" sz="2400" dirty="0"/>
              <a:t>2. m</a:t>
            </a:r>
            <a:r>
              <a:rPr lang="sk-SK" sz="2400" dirty="0" err="1"/>
              <a:t>echanical</a:t>
            </a:r>
            <a:r>
              <a:rPr lang="sk-SK" sz="2400" dirty="0"/>
              <a:t> </a:t>
            </a:r>
            <a:r>
              <a:rPr lang="sk-SK" sz="2400" dirty="0" err="1"/>
              <a:t>ventilation</a:t>
            </a:r>
            <a:r>
              <a:rPr lang="sk-SK" sz="2400" dirty="0"/>
              <a:t> </a:t>
            </a:r>
          </a:p>
          <a:p>
            <a:pPr eaLnBrk="1" hangingPunct="1">
              <a:lnSpc>
                <a:spcPct val="125000"/>
              </a:lnSpc>
            </a:pPr>
            <a:r>
              <a:rPr lang="cs-CZ" sz="2400" dirty="0"/>
              <a:t>3. </a:t>
            </a:r>
            <a:r>
              <a:rPr lang="cs-CZ" sz="2400" b="1" dirty="0"/>
              <a:t>atropine</a:t>
            </a:r>
            <a:r>
              <a:rPr lang="cs-CZ" sz="2400" dirty="0"/>
              <a:t> </a:t>
            </a:r>
            <a:r>
              <a:rPr lang="cs-CZ" sz="2400" dirty="0" err="1"/>
              <a:t>i.v</a:t>
            </a:r>
            <a:r>
              <a:rPr lang="cs-CZ" sz="2400" dirty="0"/>
              <a:t>. in </a:t>
            </a:r>
            <a:r>
              <a:rPr lang="cs-CZ" sz="2400" dirty="0" err="1"/>
              <a:t>high</a:t>
            </a:r>
            <a:r>
              <a:rPr lang="cs-CZ" sz="2400" dirty="0"/>
              <a:t> </a:t>
            </a:r>
            <a:r>
              <a:rPr lang="cs-CZ" sz="2400" dirty="0" err="1"/>
              <a:t>doses</a:t>
            </a:r>
            <a:r>
              <a:rPr lang="cs-CZ" sz="2400" dirty="0"/>
              <a:t> 2</a:t>
            </a:r>
            <a:r>
              <a:rPr lang="en-US" sz="2400" dirty="0"/>
              <a:t> </a:t>
            </a:r>
            <a:r>
              <a:rPr lang="cs-CZ" sz="2400" dirty="0"/>
              <a:t>mg </a:t>
            </a:r>
            <a:r>
              <a:rPr lang="cs-CZ" sz="2400" dirty="0" err="1"/>
              <a:t>every</a:t>
            </a:r>
            <a:r>
              <a:rPr lang="cs-CZ" sz="2400" dirty="0"/>
              <a:t> 5 min </a:t>
            </a:r>
            <a:r>
              <a:rPr lang="cs-CZ" sz="2400" dirty="0" err="1"/>
              <a:t>until</a:t>
            </a:r>
            <a:r>
              <a:rPr lang="cs-CZ" sz="2400" dirty="0"/>
              <a:t> a </a:t>
            </a:r>
            <a:r>
              <a:rPr lang="cs-CZ" sz="2400" dirty="0" err="1"/>
              <a:t>slight</a:t>
            </a:r>
            <a:r>
              <a:rPr lang="cs-CZ" sz="2400" dirty="0"/>
              <a:t> 	</a:t>
            </a:r>
            <a:r>
              <a:rPr lang="cs-CZ" sz="2400" dirty="0" err="1"/>
              <a:t>overdose</a:t>
            </a:r>
            <a:r>
              <a:rPr lang="cs-CZ" sz="2400" dirty="0"/>
              <a:t> (</a:t>
            </a:r>
            <a:r>
              <a:rPr lang="sk-SK" sz="2400" dirty="0"/>
              <a:t>in </a:t>
            </a:r>
            <a:r>
              <a:rPr lang="sk-SK" sz="2400" dirty="0" err="1"/>
              <a:t>mass-casualty</a:t>
            </a:r>
            <a:r>
              <a:rPr lang="sk-SK" sz="2400" dirty="0"/>
              <a:t> </a:t>
            </a:r>
            <a:r>
              <a:rPr lang="sk-SK" sz="2400" dirty="0" err="1"/>
              <a:t>settings</a:t>
            </a:r>
            <a:r>
              <a:rPr lang="sk-SK" sz="2400" dirty="0"/>
              <a:t> </a:t>
            </a:r>
            <a:r>
              <a:rPr lang="cs-CZ" sz="2400" dirty="0" err="1"/>
              <a:t>s.c</a:t>
            </a:r>
            <a:r>
              <a:rPr lang="cs-CZ" sz="2400" dirty="0"/>
              <a:t>.)</a:t>
            </a:r>
          </a:p>
          <a:p>
            <a:r>
              <a:rPr lang="cs-CZ" sz="2400" dirty="0"/>
              <a:t>4. </a:t>
            </a:r>
            <a:r>
              <a:rPr lang="cs-CZ" sz="2400" b="1" dirty="0"/>
              <a:t>ACHE</a:t>
            </a:r>
            <a:r>
              <a:rPr lang="cs-CZ" sz="2400" dirty="0"/>
              <a:t> </a:t>
            </a:r>
            <a:r>
              <a:rPr lang="cs-CZ" sz="2400" b="1" dirty="0" err="1"/>
              <a:t>reactivators</a:t>
            </a:r>
            <a:r>
              <a:rPr lang="cs-CZ" sz="2400" b="1" dirty="0"/>
              <a:t> : </a:t>
            </a:r>
            <a:r>
              <a:rPr lang="cs-CZ" sz="2400" b="1" dirty="0" err="1"/>
              <a:t>obidoxime</a:t>
            </a:r>
            <a:r>
              <a:rPr lang="cs-CZ" sz="2400" b="1" dirty="0"/>
              <a:t>, (</a:t>
            </a:r>
            <a:r>
              <a:rPr lang="cs-CZ" sz="2400" b="1" dirty="0" err="1"/>
              <a:t>pralidoxime</a:t>
            </a:r>
            <a:r>
              <a:rPr lang="cs-CZ" sz="2400" b="1" dirty="0"/>
              <a:t>)</a:t>
            </a:r>
          </a:p>
          <a:p>
            <a:pPr marL="0" lvl="3" eaLnBrk="1" hangingPunct="1">
              <a:lnSpc>
                <a:spcPct val="125000"/>
              </a:lnSpc>
            </a:pPr>
            <a:r>
              <a:rPr lang="cs-CZ" sz="2400" dirty="0"/>
              <a:t>5. </a:t>
            </a:r>
            <a:r>
              <a:rPr lang="cs-CZ" sz="2400" dirty="0" err="1"/>
              <a:t>therapy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muscle</a:t>
            </a:r>
            <a:r>
              <a:rPr lang="cs-CZ" sz="2400" dirty="0"/>
              <a:t> </a:t>
            </a:r>
            <a:r>
              <a:rPr lang="cs-CZ" sz="2400" dirty="0" err="1"/>
              <a:t>convulsions</a:t>
            </a:r>
            <a:r>
              <a:rPr lang="cs-CZ" sz="2400" dirty="0"/>
              <a:t> </a:t>
            </a:r>
            <a:r>
              <a:rPr lang="cs-CZ" sz="2400" dirty="0" err="1"/>
              <a:t>i.v</a:t>
            </a:r>
            <a:r>
              <a:rPr lang="cs-CZ" sz="2400" dirty="0"/>
              <a:t>. </a:t>
            </a:r>
            <a:r>
              <a:rPr lang="cs-CZ" sz="2400" b="1" dirty="0" err="1"/>
              <a:t>benzodiazepines</a:t>
            </a:r>
            <a:endParaRPr lang="cs-CZ" sz="2400" b="1" dirty="0"/>
          </a:p>
          <a:p>
            <a:pPr marL="0" lvl="3" eaLnBrk="1" hangingPunct="1">
              <a:lnSpc>
                <a:spcPct val="125000"/>
              </a:lnSpc>
            </a:pPr>
            <a:r>
              <a:rPr lang="cs-CZ" sz="2400" dirty="0"/>
              <a:t>6. </a:t>
            </a:r>
            <a:r>
              <a:rPr lang="cs-CZ" sz="2400" dirty="0" err="1"/>
              <a:t>high</a:t>
            </a:r>
            <a:r>
              <a:rPr lang="cs-CZ" sz="2400" dirty="0"/>
              <a:t> </a:t>
            </a:r>
            <a:r>
              <a:rPr lang="cs-CZ" sz="2400" dirty="0" err="1"/>
              <a:t>doses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reversible</a:t>
            </a:r>
            <a:r>
              <a:rPr lang="cs-CZ" sz="2400" dirty="0"/>
              <a:t> ACHE </a:t>
            </a:r>
            <a:r>
              <a:rPr lang="cs-CZ" sz="2400" dirty="0" err="1"/>
              <a:t>inhibitors</a:t>
            </a:r>
            <a:r>
              <a:rPr lang="cs-CZ" sz="2400" dirty="0"/>
              <a:t> </a:t>
            </a:r>
          </a:p>
          <a:p>
            <a:pPr marL="0" lvl="3" eaLnBrk="1" hangingPunct="1">
              <a:lnSpc>
                <a:spcPct val="125000"/>
              </a:lnSpc>
            </a:pPr>
            <a:r>
              <a:rPr lang="cs-CZ" sz="2400" dirty="0"/>
              <a:t>7. </a:t>
            </a:r>
            <a:r>
              <a:rPr lang="en-US" sz="2400" dirty="0" err="1"/>
              <a:t>bioscavengers</a:t>
            </a:r>
            <a:r>
              <a:rPr lang="en-US" sz="2400" dirty="0"/>
              <a:t> </a:t>
            </a:r>
            <a:r>
              <a:rPr lang="cs-CZ" sz="2400" dirty="0"/>
              <a:t>	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58888" y="704850"/>
            <a:ext cx="75612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cs-CZ" sz="4000" u="sng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Irreversible</a:t>
            </a:r>
            <a:r>
              <a:rPr lang="cs-CZ" sz="4000" b="1" dirty="0"/>
              <a:t> </a:t>
            </a:r>
            <a:r>
              <a:rPr lang="cs-CZ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ACHE </a:t>
            </a:r>
            <a:r>
              <a:rPr lang="cs-CZ" sz="4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inhibitors</a:t>
            </a:r>
            <a:endParaRPr lang="cs-CZ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4037" name="Rectangle 19"/>
          <p:cNvSpPr txBox="1">
            <a:spLocks noChangeArrowheads="1"/>
          </p:cNvSpPr>
          <p:nvPr/>
        </p:nvSpPr>
        <p:spPr bwMode="auto">
          <a:xfrm>
            <a:off x="395288" y="-144463"/>
            <a:ext cx="82296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400" dirty="0" err="1">
                <a:solidFill>
                  <a:schemeClr val="tx2"/>
                </a:solidFill>
              </a:rPr>
              <a:t>Indirect</a:t>
            </a:r>
            <a:r>
              <a:rPr lang="cs-CZ" sz="4400" dirty="0">
                <a:solidFill>
                  <a:schemeClr val="tx2"/>
                </a:solidFill>
              </a:rPr>
              <a:t> </a:t>
            </a:r>
            <a:r>
              <a:rPr lang="cs-CZ" sz="4400" dirty="0" err="1">
                <a:solidFill>
                  <a:schemeClr val="tx2"/>
                </a:solidFill>
              </a:rPr>
              <a:t>cholinomimetics</a:t>
            </a:r>
            <a:endParaRPr lang="cs-CZ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19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4"/>
          <p:cNvSpPr>
            <a:spLocks noChangeArrowheads="1"/>
          </p:cNvSpPr>
          <p:nvPr/>
        </p:nvSpPr>
        <p:spPr bwMode="auto">
          <a:xfrm rot="3350415">
            <a:off x="3174206" y="748507"/>
            <a:ext cx="485775" cy="1423988"/>
          </a:xfrm>
          <a:prstGeom prst="downArrow">
            <a:avLst>
              <a:gd name="adj1" fmla="val 50000"/>
              <a:gd name="adj2" fmla="val 12229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5059" name="AutoShape 5"/>
          <p:cNvSpPr>
            <a:spLocks noChangeArrowheads="1"/>
          </p:cNvSpPr>
          <p:nvPr/>
        </p:nvSpPr>
        <p:spPr bwMode="auto">
          <a:xfrm rot="-3209630">
            <a:off x="4999037" y="738188"/>
            <a:ext cx="485775" cy="1447800"/>
          </a:xfrm>
          <a:prstGeom prst="downArrow">
            <a:avLst>
              <a:gd name="adj1" fmla="val 50000"/>
              <a:gd name="adj2" fmla="val 12236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5060" name="Rectangle 1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dirty="0" err="1"/>
              <a:t>Parasympatholytics</a:t>
            </a:r>
            <a:r>
              <a:rPr lang="cs-CZ" dirty="0"/>
              <a:t> </a:t>
            </a:r>
          </a:p>
        </p:txBody>
      </p:sp>
      <p:sp>
        <p:nvSpPr>
          <p:cNvPr id="45061" name="Text Box 15"/>
          <p:cNvSpPr txBox="1">
            <a:spLocks noChangeArrowheads="1"/>
          </p:cNvSpPr>
          <p:nvPr/>
        </p:nvSpPr>
        <p:spPr bwMode="auto">
          <a:xfrm>
            <a:off x="1187917" y="2060575"/>
            <a:ext cx="23759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2400" b="1" dirty="0" err="1"/>
              <a:t>tertiary</a:t>
            </a:r>
            <a:r>
              <a:rPr lang="cs-CZ" sz="2400" b="1" dirty="0"/>
              <a:t> </a:t>
            </a:r>
            <a:r>
              <a:rPr lang="cs-CZ" sz="2400" b="1" dirty="0" err="1"/>
              <a:t>amines</a:t>
            </a:r>
            <a:endParaRPr lang="cs-CZ" sz="2400" b="1" dirty="0"/>
          </a:p>
        </p:txBody>
      </p:sp>
      <p:sp>
        <p:nvSpPr>
          <p:cNvPr id="45062" name="Rectangle 16"/>
          <p:cNvSpPr>
            <a:spLocks noChangeArrowheads="1"/>
          </p:cNvSpPr>
          <p:nvPr/>
        </p:nvSpPr>
        <p:spPr bwMode="auto">
          <a:xfrm>
            <a:off x="4572000" y="2060575"/>
            <a:ext cx="4213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cs-CZ" sz="2400" b="1" dirty="0" err="1">
                <a:latin typeface="Arial" charset="0"/>
              </a:rPr>
              <a:t>quaternary</a:t>
            </a:r>
            <a:r>
              <a:rPr lang="cs-CZ" sz="2400" b="1" dirty="0">
                <a:latin typeface="Arial" charset="0"/>
              </a:rPr>
              <a:t> </a:t>
            </a:r>
            <a:r>
              <a:rPr lang="cs-CZ" sz="2400" b="1" dirty="0" err="1">
                <a:latin typeface="Arial" charset="0"/>
              </a:rPr>
              <a:t>amines</a:t>
            </a:r>
            <a:endParaRPr lang="cs-CZ" sz="2400" b="1" dirty="0">
              <a:latin typeface="Arial" charset="0"/>
            </a:endParaRPr>
          </a:p>
        </p:txBody>
      </p:sp>
      <p:sp>
        <p:nvSpPr>
          <p:cNvPr id="45063" name="Text Box 17"/>
          <p:cNvSpPr txBox="1">
            <a:spLocks noChangeArrowheads="1"/>
          </p:cNvSpPr>
          <p:nvPr/>
        </p:nvSpPr>
        <p:spPr bwMode="auto">
          <a:xfrm>
            <a:off x="466724" y="2522240"/>
            <a:ext cx="38266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2400" b="1" dirty="0"/>
              <a:t>(</a:t>
            </a:r>
            <a:r>
              <a:rPr lang="cs-CZ" sz="2400" b="1" dirty="0" err="1"/>
              <a:t>blockade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u="sng" dirty="0"/>
              <a:t>M</a:t>
            </a:r>
            <a:r>
              <a:rPr lang="cs-CZ" sz="2400" b="1" dirty="0"/>
              <a:t> </a:t>
            </a:r>
            <a:r>
              <a:rPr lang="cs-CZ" sz="2400" b="1" dirty="0" err="1"/>
              <a:t>receptors</a:t>
            </a:r>
            <a:endParaRPr lang="cs-CZ" sz="2400" b="1" dirty="0"/>
          </a:p>
        </p:txBody>
      </p:sp>
      <p:sp>
        <p:nvSpPr>
          <p:cNvPr id="45064" name="Text Box 18"/>
          <p:cNvSpPr txBox="1">
            <a:spLocks noChangeArrowheads="1"/>
          </p:cNvSpPr>
          <p:nvPr/>
        </p:nvSpPr>
        <p:spPr bwMode="auto">
          <a:xfrm>
            <a:off x="4761069" y="2348880"/>
            <a:ext cx="43829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2400" b="1" dirty="0" err="1"/>
              <a:t>blockade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4000" b="1" dirty="0"/>
              <a:t>M</a:t>
            </a:r>
            <a:r>
              <a:rPr lang="cs-CZ" sz="2400" b="1" dirty="0"/>
              <a:t> </a:t>
            </a:r>
            <a:r>
              <a:rPr lang="en-US" sz="2400" b="1" dirty="0">
                <a:cs typeface="Arial" charset="0"/>
              </a:rPr>
              <a:t>&gt;</a:t>
            </a:r>
            <a:r>
              <a:rPr lang="cs-CZ" sz="2400" b="1" dirty="0"/>
              <a:t>N </a:t>
            </a:r>
            <a:r>
              <a:rPr lang="cs-CZ" sz="2400" b="1" dirty="0" err="1"/>
              <a:t>receptors</a:t>
            </a:r>
            <a:endParaRPr lang="cs-CZ" sz="2400" b="1" dirty="0"/>
          </a:p>
        </p:txBody>
      </p:sp>
      <p:sp>
        <p:nvSpPr>
          <p:cNvPr id="31753" name="Text Box 22"/>
          <p:cNvSpPr txBox="1">
            <a:spLocks noChangeArrowheads="1"/>
          </p:cNvSpPr>
          <p:nvPr/>
        </p:nvSpPr>
        <p:spPr bwMode="auto">
          <a:xfrm>
            <a:off x="534988" y="3068960"/>
            <a:ext cx="389255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sz="2400" dirty="0"/>
              <a:t>atropine</a:t>
            </a:r>
          </a:p>
          <a:p>
            <a:pPr>
              <a:defRPr/>
            </a:pPr>
            <a:r>
              <a:rPr lang="cs-CZ" sz="2400" dirty="0" err="1"/>
              <a:t>scopolamine</a:t>
            </a:r>
            <a:endParaRPr lang="cs-CZ" sz="2400" dirty="0"/>
          </a:p>
          <a:p>
            <a:pPr>
              <a:defRPr/>
            </a:pPr>
            <a:r>
              <a:rPr lang="cs-CZ" sz="2400" dirty="0" err="1"/>
              <a:t>tropi</a:t>
            </a:r>
            <a:r>
              <a:rPr lang="en-US" sz="2400" dirty="0"/>
              <a:t>c</a:t>
            </a:r>
            <a:r>
              <a:rPr lang="cs-CZ" sz="2400" dirty="0"/>
              <a:t>amid</a:t>
            </a:r>
            <a:r>
              <a:rPr lang="en-US" sz="2400" dirty="0"/>
              <a:t>e</a:t>
            </a:r>
            <a:r>
              <a:rPr lang="cs-CZ" sz="2400" dirty="0"/>
              <a:t>, </a:t>
            </a:r>
            <a:r>
              <a:rPr lang="cs-CZ" sz="2400" dirty="0" err="1"/>
              <a:t>cyklopentolate</a:t>
            </a:r>
            <a:endParaRPr lang="cs-CZ" sz="2400" dirty="0"/>
          </a:p>
          <a:p>
            <a:pPr>
              <a:defRPr/>
            </a:pPr>
            <a:r>
              <a:rPr lang="cs-CZ" sz="2400" dirty="0" err="1"/>
              <a:t>oxybutynine</a:t>
            </a:r>
            <a:r>
              <a:rPr lang="cs-CZ" sz="2400" dirty="0"/>
              <a:t>, </a:t>
            </a:r>
            <a:r>
              <a:rPr lang="cs-CZ" sz="2400" dirty="0" err="1"/>
              <a:t>tolterodine</a:t>
            </a:r>
            <a:endParaRPr lang="cs-CZ" sz="24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r>
              <a:rPr lang="cs-CZ" sz="2400" dirty="0" err="1"/>
              <a:t>solifenacin</a:t>
            </a:r>
            <a:r>
              <a:rPr lang="cs-CZ" sz="2400" dirty="0"/>
              <a:t>, </a:t>
            </a:r>
            <a:r>
              <a:rPr lang="cs-CZ" sz="2400" dirty="0" err="1"/>
              <a:t>darifenacin</a:t>
            </a:r>
            <a:endParaRPr lang="cs-CZ" sz="2400" dirty="0"/>
          </a:p>
          <a:p>
            <a:pPr>
              <a:defRPr/>
            </a:pPr>
            <a:r>
              <a:rPr lang="cs-CZ" sz="2400" dirty="0" err="1"/>
              <a:t>procy</a:t>
            </a:r>
            <a:r>
              <a:rPr lang="en-US" sz="2400" dirty="0"/>
              <a:t>c</a:t>
            </a:r>
            <a:r>
              <a:rPr lang="cs-CZ" sz="2400" dirty="0" err="1"/>
              <a:t>lidine</a:t>
            </a:r>
            <a:r>
              <a:rPr lang="cs-CZ" sz="2400" dirty="0"/>
              <a:t>, </a:t>
            </a:r>
            <a:r>
              <a:rPr lang="cs-CZ" sz="2400" dirty="0" err="1"/>
              <a:t>biperiden</a:t>
            </a:r>
            <a:endParaRPr lang="cs-CZ" sz="2400" dirty="0"/>
          </a:p>
          <a:p>
            <a:pPr>
              <a:defRPr/>
            </a:pPr>
            <a:r>
              <a:rPr lang="en-US" sz="2400" dirty="0"/>
              <a:t>(</a:t>
            </a:r>
            <a:r>
              <a:rPr lang="cs-CZ" sz="2400" dirty="0" err="1"/>
              <a:t>pirenzepine</a:t>
            </a:r>
            <a:r>
              <a:rPr lang="cs-CZ" sz="2400" dirty="0"/>
              <a:t>, </a:t>
            </a:r>
            <a:r>
              <a:rPr lang="cs-CZ" sz="2400" dirty="0" err="1"/>
              <a:t>telenzepine</a:t>
            </a:r>
            <a:r>
              <a:rPr lang="en-US" sz="2400" dirty="0"/>
              <a:t>)</a:t>
            </a:r>
            <a:r>
              <a:rPr lang="cs-CZ" sz="2400" dirty="0"/>
              <a:t> (</a:t>
            </a:r>
            <a:r>
              <a:rPr lang="cs-CZ" sz="2400" dirty="0" err="1"/>
              <a:t>homatropine</a:t>
            </a:r>
            <a:r>
              <a:rPr lang="cs-CZ" sz="2400" dirty="0"/>
              <a:t>)</a:t>
            </a:r>
          </a:p>
          <a:p>
            <a:pPr>
              <a:defRPr/>
            </a:pPr>
            <a:endParaRPr lang="cs-CZ" sz="2400" dirty="0"/>
          </a:p>
        </p:txBody>
      </p:sp>
      <p:sp>
        <p:nvSpPr>
          <p:cNvPr id="45066" name="Text Box 25"/>
          <p:cNvSpPr txBox="1">
            <a:spLocks noChangeArrowheads="1"/>
          </p:cNvSpPr>
          <p:nvPr/>
        </p:nvSpPr>
        <p:spPr bwMode="auto">
          <a:xfrm>
            <a:off x="5221288" y="3573463"/>
            <a:ext cx="38512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2400" dirty="0" err="1"/>
              <a:t>butyls</a:t>
            </a:r>
            <a:r>
              <a:rPr lang="en-US" sz="2400" dirty="0"/>
              <a:t>c</a:t>
            </a:r>
            <a:r>
              <a:rPr lang="cs-CZ" sz="2400" dirty="0" err="1"/>
              <a:t>opolamine</a:t>
            </a:r>
            <a:endParaRPr lang="cs-CZ" sz="2400" dirty="0"/>
          </a:p>
          <a:p>
            <a:r>
              <a:rPr lang="cs-CZ" sz="2400" dirty="0" err="1"/>
              <a:t>phenpiverine</a:t>
            </a:r>
            <a:r>
              <a:rPr lang="cs-CZ" sz="2400" dirty="0"/>
              <a:t>, </a:t>
            </a:r>
            <a:r>
              <a:rPr lang="cs-CZ" sz="2400" dirty="0" err="1"/>
              <a:t>propiverine</a:t>
            </a:r>
            <a:endParaRPr lang="cs-CZ" sz="2400" dirty="0"/>
          </a:p>
          <a:p>
            <a:r>
              <a:rPr lang="cs-CZ" sz="2400" dirty="0" err="1"/>
              <a:t>otilonium</a:t>
            </a:r>
            <a:r>
              <a:rPr lang="cs-CZ" sz="2400" dirty="0"/>
              <a:t>, </a:t>
            </a:r>
            <a:r>
              <a:rPr lang="cs-CZ" sz="2400" dirty="0" err="1"/>
              <a:t>glycopyrrolate</a:t>
            </a:r>
            <a:endParaRPr lang="cs-CZ" sz="2400" dirty="0"/>
          </a:p>
          <a:p>
            <a:r>
              <a:rPr lang="cs-CZ" sz="2400" dirty="0" err="1"/>
              <a:t>ipratropium</a:t>
            </a:r>
            <a:r>
              <a:rPr lang="cs-CZ" sz="2400" dirty="0"/>
              <a:t>, </a:t>
            </a:r>
            <a:r>
              <a:rPr lang="cs-CZ" sz="2400" dirty="0" err="1"/>
              <a:t>tiotropium</a:t>
            </a:r>
            <a:endParaRPr lang="cs-CZ" sz="2400" dirty="0"/>
          </a:p>
          <a:p>
            <a:r>
              <a:rPr lang="cs-CZ" sz="2400" dirty="0"/>
              <a:t>a</a:t>
            </a:r>
            <a:r>
              <a:rPr lang="en-US" sz="2400" dirty="0"/>
              <a:t>c</a:t>
            </a:r>
            <a:r>
              <a:rPr lang="cs-CZ" sz="2400" dirty="0" err="1"/>
              <a:t>lidinium</a:t>
            </a:r>
            <a:r>
              <a:rPr lang="cs-CZ" sz="2400" dirty="0"/>
              <a:t>, </a:t>
            </a:r>
            <a:r>
              <a:rPr lang="sk-SK" sz="2400" dirty="0"/>
              <a:t>ume</a:t>
            </a:r>
            <a:r>
              <a:rPr lang="en-US" sz="2400" dirty="0"/>
              <a:t>c</a:t>
            </a:r>
            <a:r>
              <a:rPr lang="sk-SK" sz="2400" dirty="0" err="1"/>
              <a:t>lidinium</a:t>
            </a:r>
            <a:endParaRPr lang="cs-CZ" sz="2400" dirty="0"/>
          </a:p>
          <a:p>
            <a:r>
              <a:rPr lang="cs-CZ" sz="2400" dirty="0" err="1"/>
              <a:t>trospium</a:t>
            </a:r>
            <a:endParaRPr lang="cs-CZ" sz="2400" dirty="0"/>
          </a:p>
          <a:p>
            <a:r>
              <a:rPr lang="cs-CZ" sz="2400" dirty="0"/>
              <a:t>(</a:t>
            </a:r>
            <a:r>
              <a:rPr lang="cs-CZ" sz="2400" dirty="0" err="1"/>
              <a:t>oxy</a:t>
            </a:r>
            <a:r>
              <a:rPr lang="en-US" sz="2400" dirty="0" err="1"/>
              <a:t>ph</a:t>
            </a:r>
            <a:r>
              <a:rPr lang="cs-CZ" sz="2400" dirty="0" err="1"/>
              <a:t>enonium</a:t>
            </a:r>
            <a:r>
              <a:rPr lang="cs-CZ" sz="2400" dirty="0"/>
              <a:t>),(</a:t>
            </a:r>
            <a:r>
              <a:rPr lang="cs-CZ" sz="2400" dirty="0" err="1"/>
              <a:t>poldin</a:t>
            </a:r>
            <a:r>
              <a:rPr lang="cs-CZ" sz="2400" dirty="0"/>
              <a:t>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00726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608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4457700"/>
            <a:ext cx="134143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>
            <a:spLocks noGrp="1"/>
          </p:cNvSpPr>
          <p:nvPr/>
        </p:nvSpPr>
        <p:spPr>
          <a:xfrm>
            <a:off x="179512" y="1277102"/>
            <a:ext cx="8964487" cy="546655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defRPr/>
            </a:pPr>
            <a:endParaRPr lang="cs-CZ" dirty="0"/>
          </a:p>
          <a:p>
            <a:pPr>
              <a:spcBef>
                <a:spcPts val="400"/>
              </a:spcBef>
              <a:defRPr/>
            </a:pPr>
            <a:endParaRPr lang="cs-CZ" dirty="0"/>
          </a:p>
          <a:p>
            <a:pPr>
              <a:spcBef>
                <a:spcPts val="400"/>
              </a:spcBef>
              <a:defRPr/>
            </a:pPr>
            <a:endParaRPr lang="cs-CZ" dirty="0"/>
          </a:p>
          <a:p>
            <a:pPr marL="0" indent="0">
              <a:spcBef>
                <a:spcPts val="400"/>
              </a:spcBef>
              <a:buFont typeface="Arial" pitchFamily="34" charset="0"/>
              <a:buNone/>
              <a:defRPr/>
            </a:pPr>
            <a:endParaRPr lang="cs-CZ" dirty="0"/>
          </a:p>
          <a:p>
            <a:pPr marL="0" indent="0">
              <a:spcBef>
                <a:spcPts val="400"/>
              </a:spcBef>
              <a:buFont typeface="Arial" pitchFamily="34" charset="0"/>
              <a:buNone/>
              <a:defRPr/>
            </a:pPr>
            <a:endParaRPr lang="cs-CZ" sz="1000" dirty="0"/>
          </a:p>
          <a:p>
            <a:pPr marL="0" indent="0">
              <a:spcBef>
                <a:spcPts val="400"/>
              </a:spcBef>
              <a:buClrTx/>
              <a:buFont typeface="Arial" pitchFamily="34" charset="0"/>
              <a:buNone/>
              <a:defRPr/>
            </a:pPr>
            <a:r>
              <a:rPr lang="cs-CZ" b="1" dirty="0" err="1"/>
              <a:t>Ter</a:t>
            </a:r>
            <a:r>
              <a:rPr lang="en-US" b="1" dirty="0" err="1"/>
              <a:t>tiary</a:t>
            </a:r>
            <a:r>
              <a:rPr lang="en-US" b="1" dirty="0"/>
              <a:t> amines</a:t>
            </a:r>
            <a:endParaRPr lang="cs-CZ" b="1" dirty="0"/>
          </a:p>
          <a:p>
            <a:pPr lvl="1">
              <a:spcBef>
                <a:spcPts val="400"/>
              </a:spcBef>
              <a:buClrTx/>
              <a:defRPr/>
            </a:pPr>
            <a:r>
              <a:rPr lang="cs-CZ" sz="2400" dirty="0" err="1"/>
              <a:t>homatropin</a:t>
            </a:r>
            <a:r>
              <a:rPr lang="en-US" sz="2400" dirty="0"/>
              <a:t>e</a:t>
            </a:r>
            <a:r>
              <a:rPr lang="cs-CZ" sz="2400" dirty="0"/>
              <a:t>, </a:t>
            </a:r>
            <a:r>
              <a:rPr lang="cs-CZ" sz="2400" dirty="0" err="1"/>
              <a:t>tropi</a:t>
            </a:r>
            <a:r>
              <a:rPr lang="en-US" sz="2400" dirty="0"/>
              <a:t>c</a:t>
            </a:r>
            <a:r>
              <a:rPr lang="cs-CZ" sz="2400" dirty="0"/>
              <a:t>amid</a:t>
            </a:r>
            <a:r>
              <a:rPr lang="en-US" sz="2400" dirty="0"/>
              <a:t>e</a:t>
            </a:r>
            <a:r>
              <a:rPr lang="cs-CZ" sz="2400" dirty="0"/>
              <a:t>, </a:t>
            </a:r>
            <a:r>
              <a:rPr lang="cs-CZ" sz="2400" dirty="0" err="1"/>
              <a:t>oxybutynin</a:t>
            </a:r>
            <a:r>
              <a:rPr lang="en-US" sz="2400" dirty="0"/>
              <a:t>e</a:t>
            </a:r>
            <a:r>
              <a:rPr lang="cs-CZ" sz="2400" dirty="0"/>
              <a:t>, </a:t>
            </a:r>
            <a:r>
              <a:rPr lang="cs-CZ" sz="2400" dirty="0" err="1"/>
              <a:t>cy</a:t>
            </a:r>
            <a:r>
              <a:rPr lang="en-US" sz="2400" dirty="0"/>
              <a:t>c</a:t>
            </a:r>
            <a:r>
              <a:rPr lang="cs-CZ" sz="2400" dirty="0" err="1"/>
              <a:t>lopentol</a:t>
            </a:r>
            <a:r>
              <a:rPr lang="en-US" sz="2400" dirty="0"/>
              <a:t>ate</a:t>
            </a:r>
            <a:r>
              <a:rPr lang="cs-CZ" sz="2400" dirty="0"/>
              <a:t>, </a:t>
            </a:r>
            <a:r>
              <a:rPr lang="cs-CZ" sz="2400" dirty="0" err="1"/>
              <a:t>darifenacin</a:t>
            </a:r>
            <a:r>
              <a:rPr lang="cs-CZ" sz="2400" dirty="0"/>
              <a:t>,  </a:t>
            </a:r>
            <a:r>
              <a:rPr lang="cs-CZ" sz="2400" dirty="0" err="1"/>
              <a:t>tolterodin</a:t>
            </a:r>
            <a:r>
              <a:rPr lang="en-US" sz="2400" dirty="0"/>
              <a:t>e</a:t>
            </a:r>
            <a:r>
              <a:rPr lang="cs-CZ" sz="2400" dirty="0"/>
              <a:t>, </a:t>
            </a:r>
            <a:r>
              <a:rPr lang="cs-CZ" sz="2400" dirty="0" err="1"/>
              <a:t>biperiden</a:t>
            </a:r>
            <a:endParaRPr lang="cs-CZ" sz="2400" dirty="0"/>
          </a:p>
          <a:p>
            <a:pPr lvl="1">
              <a:spcBef>
                <a:spcPts val="400"/>
              </a:spcBef>
              <a:buClrTx/>
              <a:defRPr/>
            </a:pPr>
            <a:r>
              <a:rPr lang="cs-CZ" sz="2400" b="1" dirty="0"/>
              <a:t>CNS</a:t>
            </a:r>
            <a:r>
              <a:rPr lang="en-US" sz="2400" b="1" dirty="0"/>
              <a:t> effects </a:t>
            </a:r>
            <a:r>
              <a:rPr lang="cs-CZ" sz="2400" dirty="0"/>
              <a:t>(</a:t>
            </a:r>
            <a:r>
              <a:rPr lang="cs-CZ" sz="2400" dirty="0" err="1"/>
              <a:t>antihistamin</a:t>
            </a:r>
            <a:r>
              <a:rPr lang="en-US" sz="2400" dirty="0" err="1"/>
              <a:t>es</a:t>
            </a:r>
            <a:r>
              <a:rPr lang="en-US" sz="2400" dirty="0"/>
              <a:t>, neuroleptics</a:t>
            </a:r>
            <a:r>
              <a:rPr lang="cs-CZ" sz="2400" dirty="0"/>
              <a:t>, </a:t>
            </a:r>
            <a:r>
              <a:rPr lang="cs-CZ" sz="2400" dirty="0" err="1"/>
              <a:t>antidep</a:t>
            </a:r>
            <a:r>
              <a:rPr lang="en-US" sz="2400" dirty="0" err="1"/>
              <a:t>ressants</a:t>
            </a:r>
            <a:r>
              <a:rPr lang="cs-CZ" sz="2400" dirty="0"/>
              <a:t>)</a:t>
            </a:r>
            <a:endParaRPr lang="en-US" sz="2400" dirty="0"/>
          </a:p>
          <a:p>
            <a:pPr lvl="1">
              <a:spcBef>
                <a:spcPts val="400"/>
              </a:spcBef>
              <a:buClrTx/>
              <a:defRPr/>
            </a:pPr>
            <a:r>
              <a:rPr lang="en-US" sz="2400" dirty="0"/>
              <a:t>used in ophthalmology</a:t>
            </a:r>
            <a:endParaRPr lang="cs-CZ" sz="2400" dirty="0"/>
          </a:p>
          <a:p>
            <a:pPr>
              <a:spcBef>
                <a:spcPts val="400"/>
              </a:spcBef>
              <a:buClrTx/>
              <a:defRPr/>
            </a:pPr>
            <a:endParaRPr lang="cs-CZ" sz="2000" dirty="0"/>
          </a:p>
          <a:p>
            <a:pPr>
              <a:spcBef>
                <a:spcPts val="400"/>
              </a:spcBef>
              <a:buClrTx/>
              <a:defRPr/>
            </a:pPr>
            <a:endParaRPr lang="cs-CZ" sz="1000" dirty="0"/>
          </a:p>
          <a:p>
            <a:pPr>
              <a:spcBef>
                <a:spcPts val="400"/>
              </a:spcBef>
              <a:buClrTx/>
              <a:defRPr/>
            </a:pPr>
            <a:endParaRPr lang="cs-CZ" sz="1000" dirty="0"/>
          </a:p>
          <a:p>
            <a:pPr marL="0" indent="0">
              <a:spcBef>
                <a:spcPts val="400"/>
              </a:spcBef>
              <a:buClrTx/>
              <a:buFont typeface="Arial" pitchFamily="34" charset="0"/>
              <a:buNone/>
              <a:defRPr/>
            </a:pPr>
            <a:r>
              <a:rPr lang="en-US" b="1" dirty="0"/>
              <a:t>Quaternary amines</a:t>
            </a:r>
            <a:r>
              <a:rPr lang="cs-CZ" b="1" dirty="0"/>
              <a:t> </a:t>
            </a:r>
          </a:p>
          <a:p>
            <a:pPr lvl="1">
              <a:spcBef>
                <a:spcPts val="400"/>
              </a:spcBef>
              <a:buClrTx/>
              <a:defRPr/>
            </a:pPr>
            <a:r>
              <a:rPr lang="cs-CZ" sz="2400" dirty="0" err="1"/>
              <a:t>ipratropium</a:t>
            </a:r>
            <a:r>
              <a:rPr lang="cs-CZ" sz="2400" dirty="0"/>
              <a:t>, </a:t>
            </a:r>
            <a:r>
              <a:rPr lang="cs-CZ" sz="2400" dirty="0" err="1"/>
              <a:t>tiotropium</a:t>
            </a:r>
            <a:r>
              <a:rPr lang="cs-CZ" sz="2400" dirty="0"/>
              <a:t>, </a:t>
            </a:r>
            <a:r>
              <a:rPr lang="cs-CZ" sz="2400" dirty="0" err="1"/>
              <a:t>butyls</a:t>
            </a:r>
            <a:r>
              <a:rPr lang="en-US" sz="2400" dirty="0"/>
              <a:t>c</a:t>
            </a:r>
            <a:r>
              <a:rPr lang="cs-CZ" sz="2400" dirty="0" err="1"/>
              <a:t>opolamin</a:t>
            </a:r>
            <a:r>
              <a:rPr lang="en-US" sz="2400" dirty="0"/>
              <a:t>e</a:t>
            </a:r>
            <a:r>
              <a:rPr lang="cs-CZ" sz="2400" dirty="0"/>
              <a:t>, </a:t>
            </a:r>
            <a:r>
              <a:rPr lang="cs-CZ" sz="2400" dirty="0" err="1"/>
              <a:t>trospium</a:t>
            </a:r>
            <a:r>
              <a:rPr lang="cs-CZ" sz="2400" dirty="0"/>
              <a:t>, </a:t>
            </a:r>
            <a:r>
              <a:rPr lang="cs-CZ" sz="2400" dirty="0" err="1"/>
              <a:t>otilonium</a:t>
            </a:r>
            <a:endParaRPr lang="cs-CZ" sz="2400" dirty="0"/>
          </a:p>
          <a:p>
            <a:pPr lvl="1">
              <a:spcBef>
                <a:spcPts val="400"/>
              </a:spcBef>
              <a:buClrTx/>
              <a:defRPr/>
            </a:pPr>
            <a:r>
              <a:rPr lang="en-US" sz="2400" dirty="0"/>
              <a:t>more </a:t>
            </a:r>
            <a:r>
              <a:rPr lang="en-US" sz="2400" b="1" dirty="0"/>
              <a:t>peripheral effects </a:t>
            </a:r>
            <a:r>
              <a:rPr lang="en-US" sz="2400" dirty="0"/>
              <a:t>and less CNS effects</a:t>
            </a:r>
            <a:endParaRPr lang="cs-CZ" sz="2400" dirty="0"/>
          </a:p>
        </p:txBody>
      </p:sp>
      <p:pic>
        <p:nvPicPr>
          <p:cNvPr id="4608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883419" cy="90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>
            <a:spLocks noGrp="1"/>
          </p:cNvSpPr>
          <p:nvPr/>
        </p:nvSpPr>
        <p:spPr>
          <a:xfrm>
            <a:off x="354013" y="266700"/>
            <a:ext cx="8229600" cy="9906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800" dirty="0" err="1">
                <a:solidFill>
                  <a:schemeClr val="tx1"/>
                </a:solidFill>
              </a:rPr>
              <a:t>Antimus</a:t>
            </a:r>
            <a:r>
              <a:rPr lang="en-US" sz="2800" dirty="0">
                <a:solidFill>
                  <a:schemeClr val="tx1"/>
                </a:solidFill>
              </a:rPr>
              <a:t>c</a:t>
            </a:r>
            <a:r>
              <a:rPr lang="cs-CZ" sz="2800" dirty="0" err="1">
                <a:solidFill>
                  <a:schemeClr val="tx1"/>
                </a:solidFill>
              </a:rPr>
              <a:t>arini</a:t>
            </a:r>
            <a:r>
              <a:rPr lang="en-US" sz="2800" dirty="0">
                <a:solidFill>
                  <a:schemeClr val="tx1"/>
                </a:solidFill>
              </a:rPr>
              <a:t>c</a:t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cs-CZ" sz="2800" dirty="0" err="1">
                <a:solidFill>
                  <a:schemeClr val="tx1"/>
                </a:solidFill>
              </a:rPr>
              <a:t>semisynt</a:t>
            </a:r>
            <a:r>
              <a:rPr lang="en-US" sz="2800" dirty="0">
                <a:solidFill>
                  <a:schemeClr val="tx1"/>
                </a:solidFill>
              </a:rPr>
              <a:t>h</a:t>
            </a:r>
            <a:r>
              <a:rPr lang="cs-CZ" sz="2800" dirty="0" err="1">
                <a:solidFill>
                  <a:schemeClr val="tx1"/>
                </a:solidFill>
              </a:rPr>
              <a:t>etic</a:t>
            </a:r>
            <a:r>
              <a:rPr lang="cs-CZ" sz="2800" dirty="0">
                <a:solidFill>
                  <a:schemeClr val="tx1"/>
                </a:solidFill>
              </a:rPr>
              <a:t> a</a:t>
            </a:r>
            <a:r>
              <a:rPr lang="en-US" sz="2800" dirty="0" err="1">
                <a:solidFill>
                  <a:schemeClr val="tx1"/>
                </a:solidFill>
              </a:rPr>
              <a:t>nd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synt</a:t>
            </a:r>
            <a:r>
              <a:rPr lang="en-US" sz="2800" dirty="0">
                <a:solidFill>
                  <a:schemeClr val="tx1"/>
                </a:solidFill>
              </a:rPr>
              <a:t>h</a:t>
            </a:r>
            <a:r>
              <a:rPr lang="cs-CZ" sz="2800" dirty="0" err="1">
                <a:solidFill>
                  <a:schemeClr val="tx1"/>
                </a:solidFill>
              </a:rPr>
              <a:t>etic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deriv</a:t>
            </a:r>
            <a:r>
              <a:rPr lang="en-US" sz="2800" dirty="0" err="1">
                <a:solidFill>
                  <a:schemeClr val="tx1"/>
                </a:solidFill>
              </a:rPr>
              <a:t>atives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4608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1217613"/>
            <a:ext cx="212566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1243013"/>
            <a:ext cx="201136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avá složená závorka 9"/>
          <p:cNvSpPr/>
          <p:nvPr/>
        </p:nvSpPr>
        <p:spPr>
          <a:xfrm rot="5400000">
            <a:off x="5106194" y="2472531"/>
            <a:ext cx="103188" cy="936625"/>
          </a:xfrm>
          <a:prstGeom prst="rightBrace">
            <a:avLst>
              <a:gd name="adj1" fmla="val 33314"/>
              <a:gd name="adj2" fmla="val 4600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cs-CZ"/>
            </a:defPPr>
            <a:lvl1pPr algn="l" rtl="0" eaLnBrk="0" fontAlgn="base" hangingPunct="0">
              <a:spcBef>
                <a:spcPts val="6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ts val="6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ts val="6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ts val="6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ts val="6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 dirty="0"/>
          </a:p>
        </p:txBody>
      </p:sp>
      <p:sp>
        <p:nvSpPr>
          <p:cNvPr id="46090" name="TextovéPole 5"/>
          <p:cNvSpPr txBox="1">
            <a:spLocks noChangeArrowheads="1"/>
          </p:cNvSpPr>
          <p:nvPr/>
        </p:nvSpPr>
        <p:spPr bwMode="auto">
          <a:xfrm>
            <a:off x="5932025" y="3009900"/>
            <a:ext cx="8835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cs-CZ" sz="1200" i="1" dirty="0">
                <a:cs typeface="Arial" charset="0"/>
              </a:rPr>
              <a:t>trop</a:t>
            </a:r>
            <a:r>
              <a:rPr lang="en-US" sz="1200" i="1" dirty="0" err="1">
                <a:cs typeface="Arial" charset="0"/>
              </a:rPr>
              <a:t>ic</a:t>
            </a:r>
            <a:r>
              <a:rPr lang="en-US" sz="1200" i="1" dirty="0">
                <a:cs typeface="Arial" charset="0"/>
              </a:rPr>
              <a:t> acid</a:t>
            </a:r>
            <a:endParaRPr lang="cs-CZ" sz="1200" i="1" dirty="0">
              <a:cs typeface="Arial" charset="0"/>
            </a:endParaRPr>
          </a:p>
        </p:txBody>
      </p:sp>
      <p:sp>
        <p:nvSpPr>
          <p:cNvPr id="46091" name="TextovéPole 13"/>
          <p:cNvSpPr txBox="1">
            <a:spLocks noChangeArrowheads="1"/>
          </p:cNvSpPr>
          <p:nvPr/>
        </p:nvSpPr>
        <p:spPr bwMode="auto">
          <a:xfrm>
            <a:off x="4944788" y="3014663"/>
            <a:ext cx="516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cs-CZ" sz="1200" i="1" dirty="0">
                <a:cs typeface="Arial" charset="0"/>
              </a:rPr>
              <a:t>ba</a:t>
            </a:r>
            <a:r>
              <a:rPr lang="en-US" sz="1200" i="1" dirty="0">
                <a:cs typeface="Arial" charset="0"/>
              </a:rPr>
              <a:t>se</a:t>
            </a:r>
            <a:endParaRPr lang="cs-CZ" sz="1200" i="1" dirty="0">
              <a:cs typeface="Arial" charset="0"/>
            </a:endParaRPr>
          </a:p>
        </p:txBody>
      </p:sp>
      <p:sp>
        <p:nvSpPr>
          <p:cNvPr id="13" name="Pravá složená závorka 12"/>
          <p:cNvSpPr/>
          <p:nvPr/>
        </p:nvSpPr>
        <p:spPr>
          <a:xfrm rot="5400000">
            <a:off x="6249194" y="2324894"/>
            <a:ext cx="111125" cy="1223963"/>
          </a:xfrm>
          <a:prstGeom prst="rightBrace">
            <a:avLst>
              <a:gd name="adj1" fmla="val 33314"/>
              <a:gd name="adj2" fmla="val 4600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cs-CZ"/>
            </a:defPPr>
            <a:lvl1pPr algn="l" rtl="0" eaLnBrk="0" fontAlgn="base" hangingPunct="0">
              <a:spcBef>
                <a:spcPts val="6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ts val="6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ts val="6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ts val="6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ts val="6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 dirty="0"/>
          </a:p>
        </p:txBody>
      </p:sp>
      <p:sp>
        <p:nvSpPr>
          <p:cNvPr id="14" name="Ovál 13"/>
          <p:cNvSpPr/>
          <p:nvPr/>
        </p:nvSpPr>
        <p:spPr>
          <a:xfrm>
            <a:off x="4689475" y="1316038"/>
            <a:ext cx="512763" cy="3587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algn="l" rtl="0" eaLnBrk="0" fontAlgn="base" hangingPunct="0">
              <a:spcBef>
                <a:spcPts val="60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ts val="60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ts val="60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ts val="60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ts val="60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778625" y="1337284"/>
            <a:ext cx="512763" cy="3587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algn="l" rtl="0" eaLnBrk="0" fontAlgn="base" hangingPunct="0">
              <a:spcBef>
                <a:spcPts val="60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ts val="60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ts val="60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ts val="60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ts val="60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31776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cs-CZ" sz="2800" u="sng" dirty="0">
                <a:cs typeface="Arial" charset="0"/>
              </a:rPr>
              <a:t>- </a:t>
            </a:r>
            <a:r>
              <a:rPr lang="cs-CZ" altLang="cs-CZ" sz="2800" u="sng" dirty="0" err="1">
                <a:cs typeface="Arial" charset="0"/>
              </a:rPr>
              <a:t>effects</a:t>
            </a:r>
            <a:r>
              <a:rPr lang="en-US" altLang="cs-CZ" sz="2800" u="sng" dirty="0">
                <a:cs typeface="Arial" charset="0"/>
              </a:rPr>
              <a:t> </a:t>
            </a:r>
            <a:r>
              <a:rPr lang="en-US" altLang="cs-CZ" sz="2800" dirty="0">
                <a:cs typeface="Arial" charset="0"/>
              </a:rPr>
              <a:t>of r</a:t>
            </a:r>
            <a:r>
              <a:rPr lang="cs-CZ" altLang="cs-CZ" sz="2800" dirty="0" err="1">
                <a:cs typeface="Arial" charset="0"/>
              </a:rPr>
              <a:t>eversible</a:t>
            </a:r>
            <a:r>
              <a:rPr lang="cs-CZ" altLang="cs-CZ" sz="2800" dirty="0">
                <a:cs typeface="Arial" charset="0"/>
              </a:rPr>
              <a:t> M </a:t>
            </a:r>
            <a:r>
              <a:rPr lang="cs-CZ" altLang="cs-CZ" sz="2800" dirty="0" err="1">
                <a:cs typeface="Arial" charset="0"/>
              </a:rPr>
              <a:t>receptors</a:t>
            </a:r>
            <a:r>
              <a:rPr lang="cs-CZ" altLang="cs-CZ" sz="2800" dirty="0">
                <a:cs typeface="Arial" charset="0"/>
              </a:rPr>
              <a:t> </a:t>
            </a:r>
            <a:r>
              <a:rPr lang="cs-CZ" altLang="cs-CZ" sz="2800" dirty="0" err="1">
                <a:cs typeface="Arial" charset="0"/>
              </a:rPr>
              <a:t>antagonists</a:t>
            </a:r>
            <a:r>
              <a:rPr lang="en-US" altLang="cs-CZ" sz="2800" dirty="0">
                <a:cs typeface="Arial" charset="0"/>
              </a:rPr>
              <a:t>:</a:t>
            </a:r>
            <a:endParaRPr lang="cs-CZ" altLang="cs-CZ" sz="2800" dirty="0">
              <a:cs typeface="Arial" charset="0"/>
            </a:endParaRPr>
          </a:p>
          <a:p>
            <a:pPr lvl="1">
              <a:lnSpc>
                <a:spcPct val="135000"/>
              </a:lnSpc>
              <a:spcBef>
                <a:spcPct val="0"/>
              </a:spcBef>
              <a:buFontTx/>
              <a:buChar char="•"/>
            </a:pPr>
            <a:r>
              <a:rPr lang="en-US" altLang="cs-CZ" dirty="0">
                <a:solidFill>
                  <a:srgbClr val="000000"/>
                </a:solidFill>
                <a:cs typeface="Arial" charset="0"/>
              </a:rPr>
              <a:t>glandular </a:t>
            </a:r>
            <a:r>
              <a:rPr lang="cs-CZ" altLang="cs-CZ" dirty="0" err="1">
                <a:solidFill>
                  <a:srgbClr val="000000"/>
                </a:solidFill>
                <a:cs typeface="Arial" charset="0"/>
              </a:rPr>
              <a:t>secretion</a:t>
            </a:r>
            <a:endParaRPr lang="cs-CZ" altLang="cs-CZ" dirty="0">
              <a:solidFill>
                <a:srgbClr val="000000"/>
              </a:solidFill>
              <a:cs typeface="Arial" charset="0"/>
            </a:endParaRPr>
          </a:p>
          <a:p>
            <a:pPr lvl="1">
              <a:lnSpc>
                <a:spcPct val="135000"/>
              </a:lnSpc>
              <a:spcBef>
                <a:spcPct val="0"/>
              </a:spcBef>
              <a:buFontTx/>
              <a:buChar char="•"/>
            </a:pPr>
            <a:r>
              <a:rPr lang="cs-CZ" altLang="cs-CZ" dirty="0">
                <a:solidFill>
                  <a:srgbClr val="000000"/>
                </a:solidFill>
                <a:cs typeface="Arial" charset="0"/>
              </a:rPr>
              <a:t>CVS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Tx/>
              <a:buChar char="•"/>
            </a:pPr>
            <a:r>
              <a:rPr lang="cs-CZ" altLang="cs-CZ" dirty="0" err="1">
                <a:solidFill>
                  <a:srgbClr val="000000"/>
                </a:solidFill>
                <a:cs typeface="Arial" charset="0"/>
              </a:rPr>
              <a:t>eye</a:t>
            </a:r>
            <a:endParaRPr lang="cs-CZ" altLang="cs-CZ" dirty="0">
              <a:solidFill>
                <a:srgbClr val="000000"/>
              </a:solidFill>
              <a:cs typeface="Arial" charset="0"/>
            </a:endParaRPr>
          </a:p>
          <a:p>
            <a:pPr lvl="1">
              <a:lnSpc>
                <a:spcPct val="135000"/>
              </a:lnSpc>
              <a:spcBef>
                <a:spcPct val="0"/>
              </a:spcBef>
              <a:buFontTx/>
              <a:buChar char="•"/>
            </a:pPr>
            <a:r>
              <a:rPr lang="cs-CZ" altLang="cs-CZ" dirty="0">
                <a:solidFill>
                  <a:srgbClr val="000000"/>
                </a:solidFill>
                <a:cs typeface="Arial" charset="0"/>
              </a:rPr>
              <a:t>GIT 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Tx/>
              <a:buChar char="•"/>
            </a:pPr>
            <a:r>
              <a:rPr lang="cs-CZ" altLang="cs-CZ" dirty="0" err="1">
                <a:solidFill>
                  <a:srgbClr val="000000"/>
                </a:solidFill>
                <a:cs typeface="Arial" charset="0"/>
              </a:rPr>
              <a:t>bronchi</a:t>
            </a:r>
            <a:endParaRPr lang="cs-CZ" altLang="cs-CZ" dirty="0">
              <a:solidFill>
                <a:srgbClr val="000000"/>
              </a:solidFill>
              <a:cs typeface="Arial" charset="0"/>
            </a:endParaRPr>
          </a:p>
          <a:p>
            <a:pPr lvl="1">
              <a:lnSpc>
                <a:spcPct val="135000"/>
              </a:lnSpc>
              <a:spcBef>
                <a:spcPct val="0"/>
              </a:spcBef>
              <a:buFontTx/>
              <a:buChar char="•"/>
            </a:pPr>
            <a:r>
              <a:rPr lang="cs-CZ" altLang="cs-CZ" dirty="0">
                <a:solidFill>
                  <a:srgbClr val="000000"/>
                </a:solidFill>
                <a:cs typeface="Arial" charset="0"/>
              </a:rPr>
              <a:t>CNS </a:t>
            </a:r>
          </a:p>
          <a:p>
            <a:endParaRPr lang="sk-SK" dirty="0">
              <a:cs typeface="Arial" charset="0"/>
            </a:endParaRPr>
          </a:p>
        </p:txBody>
      </p:sp>
      <p:sp>
        <p:nvSpPr>
          <p:cNvPr id="47107" name="Rectangle 2"/>
          <p:cNvSpPr txBox="1">
            <a:spLocks noChangeArrowheads="1"/>
          </p:cNvSpPr>
          <p:nvPr/>
        </p:nvSpPr>
        <p:spPr bwMode="auto">
          <a:xfrm>
            <a:off x="312738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400"/>
              <a:t>Parasympat</a:t>
            </a:r>
            <a:r>
              <a:rPr lang="en-US" sz="4400"/>
              <a:t>holytics </a:t>
            </a:r>
          </a:p>
          <a:p>
            <a:pPr algn="ctr" eaLnBrk="1" hangingPunct="1"/>
            <a:r>
              <a:rPr lang="en-US" sz="4400"/>
              <a:t>direct antimuscarinic agents</a:t>
            </a:r>
            <a:endParaRPr lang="cs-CZ" sz="4400"/>
          </a:p>
        </p:txBody>
      </p:sp>
    </p:spTree>
    <p:extLst>
      <p:ext uri="{BB962C8B-B14F-4D97-AF65-F5344CB8AC3E}">
        <p14:creationId xmlns:p14="http://schemas.microsoft.com/office/powerpoint/2010/main" val="2686148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cs-CZ" sz="2800" dirty="0">
                <a:cs typeface="Arial" charset="0"/>
              </a:rPr>
              <a:t>- </a:t>
            </a:r>
            <a:r>
              <a:rPr lang="en-US" altLang="cs-CZ" sz="2800" u="sng" dirty="0">
                <a:cs typeface="Arial" charset="0"/>
              </a:rPr>
              <a:t>clinical use</a:t>
            </a:r>
            <a:r>
              <a:rPr lang="cs-CZ" altLang="cs-CZ" sz="2800" u="sng" dirty="0">
                <a:cs typeface="Arial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spasmolytics</a:t>
            </a:r>
            <a:endParaRPr lang="cs-CZ" altLang="cs-CZ" sz="2800" dirty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bronchodil</a:t>
            </a:r>
            <a:r>
              <a:rPr lang="en-US" altLang="cs-CZ" sz="2800" dirty="0" err="1">
                <a:solidFill>
                  <a:srgbClr val="000000"/>
                </a:solidFill>
                <a:cs typeface="Arial" charset="0"/>
              </a:rPr>
              <a:t>ators</a:t>
            </a:r>
            <a:endParaRPr lang="cs-CZ" altLang="cs-CZ" sz="2800" dirty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antiarrhythmics</a:t>
            </a:r>
            <a:endParaRPr lang="cs-CZ" altLang="cs-CZ" sz="2800" dirty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mydriatics</a:t>
            </a:r>
            <a:endParaRPr lang="cs-CZ" altLang="cs-CZ" sz="2800" dirty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premedication</a:t>
            </a:r>
            <a:r>
              <a:rPr lang="cs-CZ" altLang="cs-CZ" sz="2800" dirty="0">
                <a:solidFill>
                  <a:srgbClr val="000000"/>
                </a:solidFill>
                <a:cs typeface="Arial" charset="0"/>
              </a:rPr>
              <a:t> prior to GA </a:t>
            </a:r>
          </a:p>
          <a:p>
            <a:pPr>
              <a:spcBef>
                <a:spcPct val="0"/>
              </a:spcBef>
            </a:pP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antiemetics</a:t>
            </a:r>
            <a:endParaRPr lang="cs-CZ" altLang="cs-CZ" sz="2800" dirty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antiparkinsonics</a:t>
            </a:r>
            <a:endParaRPr lang="cs-CZ" altLang="cs-CZ" sz="2800" dirty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antidotes</a:t>
            </a:r>
            <a:r>
              <a:rPr lang="cs-CZ" altLang="cs-CZ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cs-CZ" sz="2800" dirty="0">
                <a:solidFill>
                  <a:srgbClr val="000000"/>
                </a:solidFill>
                <a:cs typeface="Arial" charset="0"/>
              </a:rPr>
              <a:t>for </a:t>
            </a: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pilocarpine</a:t>
            </a:r>
            <a:endParaRPr lang="en-US" altLang="cs-CZ" sz="2800" dirty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cs-CZ" sz="2800">
                <a:solidFill>
                  <a:srgbClr val="000000"/>
                </a:solidFill>
                <a:cs typeface="Arial" charset="0"/>
              </a:rPr>
              <a:t>antidotes for </a:t>
            </a:r>
            <a:r>
              <a:rPr lang="cs-CZ" altLang="cs-CZ" sz="2800">
                <a:solidFill>
                  <a:srgbClr val="000000"/>
                </a:solidFill>
                <a:cs typeface="Arial" charset="0"/>
              </a:rPr>
              <a:t>ACHEI </a:t>
            </a:r>
            <a:r>
              <a:rPr lang="cs-CZ" altLang="cs-CZ" sz="2800" dirty="0" err="1">
                <a:solidFill>
                  <a:srgbClr val="000000"/>
                </a:solidFill>
                <a:cs typeface="Arial" charset="0"/>
              </a:rPr>
              <a:t>poisoning</a:t>
            </a:r>
            <a:r>
              <a:rPr lang="en-US" altLang="cs-CZ" sz="2800" dirty="0">
                <a:solidFill>
                  <a:srgbClr val="000000"/>
                </a:solidFill>
                <a:cs typeface="Arial" charset="0"/>
              </a:rPr>
              <a:t> (</a:t>
            </a:r>
            <a:r>
              <a:rPr lang="en-US" altLang="cs-CZ" sz="2800" dirty="0" err="1">
                <a:solidFill>
                  <a:srgbClr val="000000"/>
                </a:solidFill>
                <a:cs typeface="Arial" charset="0"/>
              </a:rPr>
              <a:t>physostigmine</a:t>
            </a:r>
            <a:r>
              <a:rPr lang="en-US" altLang="cs-CZ" sz="2800" dirty="0">
                <a:solidFill>
                  <a:srgbClr val="000000"/>
                </a:solidFill>
                <a:cs typeface="Arial" charset="0"/>
              </a:rPr>
              <a:t>)</a:t>
            </a:r>
            <a:endParaRPr lang="cs-CZ" altLang="cs-CZ" sz="2800" dirty="0">
              <a:solidFill>
                <a:srgbClr val="000000"/>
              </a:solidFill>
              <a:cs typeface="Arial" charset="0"/>
            </a:endParaRPr>
          </a:p>
          <a:p>
            <a:endParaRPr lang="sk-SK" dirty="0">
              <a:cs typeface="Arial" charset="0"/>
            </a:endParaRPr>
          </a:p>
        </p:txBody>
      </p:sp>
      <p:sp>
        <p:nvSpPr>
          <p:cNvPr id="48131" name="Rectangle 2"/>
          <p:cNvSpPr txBox="1">
            <a:spLocks noChangeArrowheads="1"/>
          </p:cNvSpPr>
          <p:nvPr/>
        </p:nvSpPr>
        <p:spPr bwMode="auto">
          <a:xfrm>
            <a:off x="312738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400"/>
              <a:t>Parasympat</a:t>
            </a:r>
            <a:r>
              <a:rPr lang="en-US" sz="4400"/>
              <a:t>holytics </a:t>
            </a:r>
          </a:p>
          <a:p>
            <a:pPr algn="ctr" eaLnBrk="1" hangingPunct="1"/>
            <a:r>
              <a:rPr lang="en-US" sz="4400"/>
              <a:t>direct antimuscarinic agents</a:t>
            </a:r>
            <a:endParaRPr lang="cs-CZ" sz="4400"/>
          </a:p>
        </p:txBody>
      </p:sp>
    </p:spTree>
    <p:extLst>
      <p:ext uri="{BB962C8B-B14F-4D97-AF65-F5344CB8AC3E}">
        <p14:creationId xmlns:p14="http://schemas.microsoft.com/office/powerpoint/2010/main" val="2605218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sah 2"/>
          <p:cNvSpPr>
            <a:spLocks noGrp="1"/>
          </p:cNvSpPr>
          <p:nvPr>
            <p:ph idx="1"/>
          </p:nvPr>
        </p:nvSpPr>
        <p:spPr>
          <a:xfrm>
            <a:off x="312738" y="1600200"/>
            <a:ext cx="8723758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cs-CZ" sz="26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-s</a:t>
            </a:r>
            <a:r>
              <a:rPr lang="cs-CZ" altLang="cs-CZ" sz="26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ide </a:t>
            </a:r>
            <a:r>
              <a:rPr lang="cs-CZ" altLang="cs-CZ" sz="26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effects</a:t>
            </a:r>
            <a:r>
              <a:rPr lang="cs-CZ" altLang="cs-CZ" sz="26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alt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dry </a:t>
            </a:r>
            <a:r>
              <a:rPr lang="cs-CZ" altLang="cs-CZ" sz="2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mouth</a:t>
            </a:r>
            <a:r>
              <a:rPr lang="en-US" alt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altLang="cs-CZ" sz="2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xerostomia</a:t>
            </a:r>
            <a:r>
              <a:rPr lang="en-US" alt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dry eyes (x</a:t>
            </a:r>
            <a:r>
              <a:rPr lang="cs-CZ" altLang="cs-CZ" sz="2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erophthalmia</a:t>
            </a:r>
            <a:r>
              <a:rPr lang="en-US" alt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altLang="cs-CZ" sz="2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altLang="cs-CZ" sz="2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loss</a:t>
            </a:r>
            <a:r>
              <a:rPr lang="cs-CZ" alt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alt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accommodation</a:t>
            </a:r>
            <a:r>
              <a:rPr lang="en-US" alt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altLang="cs-CZ" sz="2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cycloplegia</a:t>
            </a:r>
            <a:r>
              <a:rPr lang="en-US" alt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heart </a:t>
            </a:r>
            <a:r>
              <a:rPr lang="cs-CZ" altLang="cs-CZ" sz="2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palpitations</a:t>
            </a:r>
            <a:endParaRPr lang="cs-CZ" altLang="cs-CZ" sz="2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altLang="cs-CZ" sz="2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constipation</a:t>
            </a:r>
            <a:endParaRPr lang="en-US" altLang="cs-CZ" sz="2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alt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urin</a:t>
            </a:r>
            <a:r>
              <a:rPr lang="en-US" altLang="cs-CZ" sz="2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ary</a:t>
            </a:r>
            <a:r>
              <a:rPr lang="cs-CZ" alt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retention</a:t>
            </a:r>
            <a:endParaRPr lang="cs-CZ" altLang="cs-CZ" sz="2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CNS: seizures, severe </a:t>
            </a:r>
            <a:r>
              <a:rPr lang="en-US" sz="2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dyskinesias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hallucinations, agitated delirium, respiratory depression, coma</a:t>
            </a:r>
          </a:p>
          <a:p>
            <a:endParaRPr lang="sk-SK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2"/>
          <p:cNvSpPr txBox="1">
            <a:spLocks noChangeArrowheads="1"/>
          </p:cNvSpPr>
          <p:nvPr/>
        </p:nvSpPr>
        <p:spPr bwMode="auto">
          <a:xfrm>
            <a:off x="312738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400" dirty="0" err="1">
                <a:latin typeface="Arial" pitchFamily="34" charset="0"/>
                <a:cs typeface="Arial" pitchFamily="34" charset="0"/>
              </a:rPr>
              <a:t>Parasympat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holytics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hangingPunct="1"/>
            <a:r>
              <a:rPr lang="en-US" sz="4400" dirty="0">
                <a:latin typeface="Arial" pitchFamily="34" charset="0"/>
                <a:cs typeface="Arial" pitchFamily="34" charset="0"/>
              </a:rPr>
              <a:t>direct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antimuscarinic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agents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94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805" y="44624"/>
            <a:ext cx="5832475" cy="1066800"/>
          </a:xfrm>
        </p:spPr>
        <p:txBody>
          <a:bodyPr/>
          <a:lstStyle/>
          <a:p>
            <a:pPr algn="l" eaLnBrk="1" hangingPunct="1"/>
            <a:r>
              <a:rPr lang="cs-CZ" sz="4000" dirty="0">
                <a:latin typeface="Arial" pitchFamily="34" charset="0"/>
                <a:cs typeface="Arial" pitchFamily="34" charset="0"/>
              </a:rPr>
              <a:t>PL </a:t>
            </a:r>
            <a:r>
              <a:rPr lang="cs-CZ" sz="40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cs-CZ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4000" dirty="0" err="1">
                <a:latin typeface="Arial" pitchFamily="34" charset="0"/>
                <a:cs typeface="Arial" pitchFamily="34" charset="0"/>
              </a:rPr>
              <a:t>tertiary</a:t>
            </a:r>
            <a:r>
              <a:rPr lang="cs-CZ" sz="4000" dirty="0">
                <a:latin typeface="Arial" pitchFamily="34" charset="0"/>
                <a:cs typeface="Arial" pitchFamily="34" charset="0"/>
              </a:rPr>
              <a:t> N</a:t>
            </a:r>
            <a:endParaRPr lang="sk-SK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8775" y="1196752"/>
            <a:ext cx="8893175" cy="5471195"/>
          </a:xfrm>
        </p:spPr>
        <p:txBody>
          <a:bodyPr>
            <a:normAutofit/>
          </a:bodyPr>
          <a:lstStyle/>
          <a:p>
            <a:pPr marL="0" indent="0">
              <a:lnSpc>
                <a:spcPts val="2700"/>
              </a:lnSpc>
              <a:buNone/>
              <a:defRPr/>
            </a:pPr>
            <a:r>
              <a:rPr lang="cs-CZ" sz="2500" b="1" dirty="0">
                <a:latin typeface="Arial" pitchFamily="34" charset="0"/>
                <a:cs typeface="Arial" pitchFamily="34" charset="0"/>
              </a:rPr>
              <a:t>atropine, </a:t>
            </a:r>
            <a:r>
              <a:rPr lang="cs-CZ" sz="2500" b="1" dirty="0" err="1">
                <a:latin typeface="Arial" pitchFamily="34" charset="0"/>
                <a:cs typeface="Arial" pitchFamily="34" charset="0"/>
              </a:rPr>
              <a:t>tropi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c</a:t>
            </a:r>
            <a:r>
              <a:rPr lang="cs-CZ" sz="2500" b="1" dirty="0">
                <a:latin typeface="Arial" pitchFamily="34" charset="0"/>
                <a:cs typeface="Arial" pitchFamily="34" charset="0"/>
              </a:rPr>
              <a:t>amid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500" b="1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500" b="1" dirty="0" err="1">
                <a:latin typeface="Arial" pitchFamily="34" charset="0"/>
                <a:cs typeface="Arial" pitchFamily="34" charset="0"/>
              </a:rPr>
              <a:t>cy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c</a:t>
            </a:r>
            <a:r>
              <a:rPr lang="cs-CZ" sz="2500" b="1" dirty="0" err="1">
                <a:latin typeface="Arial" pitchFamily="34" charset="0"/>
                <a:cs typeface="Arial" pitchFamily="34" charset="0"/>
              </a:rPr>
              <a:t>lopentol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ate</a:t>
            </a:r>
            <a:r>
              <a:rPr lang="cs-CZ" sz="25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500" dirty="0" err="1">
                <a:latin typeface="Arial" pitchFamily="34" charset="0"/>
                <a:cs typeface="Arial" pitchFamily="34" charset="0"/>
              </a:rPr>
              <a:t>homatropin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e</a:t>
            </a:r>
            <a:endParaRPr lang="cs-CZ" sz="25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700"/>
              </a:lnSpc>
              <a:defRPr/>
            </a:pPr>
            <a:r>
              <a:rPr lang="sk-SK" sz="2500" dirty="0" err="1">
                <a:latin typeface="Arial" pitchFamily="34" charset="0"/>
                <a:cs typeface="Arial" pitchFamily="34" charset="0"/>
              </a:rPr>
              <a:t>mydriasis</a:t>
            </a:r>
            <a:r>
              <a:rPr lang="sk-SK" sz="2500" dirty="0">
                <a:latin typeface="Arial" pitchFamily="34" charset="0"/>
                <a:cs typeface="Arial" pitchFamily="34" charset="0"/>
              </a:rPr>
              <a:t> (</a:t>
            </a:r>
            <a:r>
              <a:rPr lang="sk-SK" sz="2500" dirty="0" err="1">
                <a:latin typeface="Arial" pitchFamily="34" charset="0"/>
                <a:cs typeface="Arial" pitchFamily="34" charset="0"/>
              </a:rPr>
              <a:t>stimulation</a:t>
            </a:r>
            <a:r>
              <a:rPr lang="sk-SK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25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sk-SK" sz="2500" dirty="0">
                <a:latin typeface="Arial" pitchFamily="34" charset="0"/>
                <a:cs typeface="Arial" pitchFamily="34" charset="0"/>
              </a:rPr>
              <a:t> m. </a:t>
            </a:r>
            <a:r>
              <a:rPr lang="sk-SK" sz="2500" dirty="0" err="1">
                <a:latin typeface="Arial" pitchFamily="34" charset="0"/>
                <a:cs typeface="Arial" pitchFamily="34" charset="0"/>
              </a:rPr>
              <a:t>sphincter</a:t>
            </a:r>
            <a:r>
              <a:rPr lang="sk-SK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2500" dirty="0" err="1">
                <a:latin typeface="Arial" pitchFamily="34" charset="0"/>
                <a:cs typeface="Arial" pitchFamily="34" charset="0"/>
              </a:rPr>
              <a:t>pupilae</a:t>
            </a:r>
            <a:r>
              <a:rPr lang="sk-SK" sz="25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ts val="2700"/>
              </a:lnSpc>
              <a:defRPr/>
            </a:pPr>
            <a:r>
              <a:rPr lang="sk-SK" sz="2500" dirty="0" err="1">
                <a:latin typeface="Arial" pitchFamily="34" charset="0"/>
                <a:cs typeface="Arial" pitchFamily="34" charset="0"/>
              </a:rPr>
              <a:t>cycloplegia</a:t>
            </a:r>
            <a:r>
              <a:rPr lang="sk-SK" sz="25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paralysis of the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ciliary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muscle of the eye</a:t>
            </a:r>
            <a:r>
              <a:rPr lang="cs-CZ" sz="25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lnSpc>
                <a:spcPts val="2700"/>
              </a:lnSpc>
              <a:buNone/>
              <a:defRPr/>
            </a:pPr>
            <a:r>
              <a:rPr lang="cs-CZ" sz="2500" dirty="0">
                <a:latin typeface="Arial" pitchFamily="34" charset="0"/>
                <a:cs typeface="Arial" pitchFamily="34" charset="0"/>
              </a:rPr>
              <a:t>I: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for diagnostic and therapeutic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mydriasis</a:t>
            </a:r>
            <a:endParaRPr lang="en-US" sz="25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ts val="2700"/>
              </a:lnSpc>
              <a:buNone/>
              <a:defRPr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endParaRPr lang="cs-CZ" sz="25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ts val="2700"/>
              </a:lnSpc>
              <a:buFontTx/>
              <a:buNone/>
              <a:defRPr/>
            </a:pPr>
            <a:r>
              <a:rPr lang="en-US" sz="2500" b="1" dirty="0" err="1">
                <a:latin typeface="Arial" pitchFamily="34" charset="0"/>
                <a:cs typeface="Arial" pitchFamily="34" charset="0"/>
              </a:rPr>
              <a:t>sc</a:t>
            </a:r>
            <a:r>
              <a:rPr lang="cs-CZ" sz="2500" b="1" dirty="0" err="1">
                <a:latin typeface="Arial" pitchFamily="34" charset="0"/>
                <a:cs typeface="Arial" pitchFamily="34" charset="0"/>
              </a:rPr>
              <a:t>opolamin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5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500" dirty="0" err="1">
                <a:latin typeface="Arial" pitchFamily="34" charset="0"/>
                <a:cs typeface="Arial" pitchFamily="34" charset="0"/>
              </a:rPr>
              <a:t>hyoscin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500" dirty="0">
                <a:latin typeface="Arial" pitchFamily="34" charset="0"/>
                <a:cs typeface="Arial" pitchFamily="34" charset="0"/>
              </a:rPr>
              <a:t>) TTS, </a:t>
            </a:r>
            <a:r>
              <a:rPr lang="cs-CZ" sz="2500" dirty="0" err="1">
                <a:latin typeface="Arial" pitchFamily="34" charset="0"/>
                <a:cs typeface="Arial" pitchFamily="34" charset="0"/>
              </a:rPr>
              <a:t>supp</a:t>
            </a:r>
            <a:r>
              <a:rPr lang="cs-CZ" sz="25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eaLnBrk="1" hangingPunct="1">
              <a:lnSpc>
                <a:spcPts val="2700"/>
              </a:lnSpc>
              <a:buNone/>
              <a:defRPr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I: therapy of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kinetosis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, CNS depression</a:t>
            </a:r>
          </a:p>
          <a:p>
            <a:pPr marL="0" indent="0" eaLnBrk="1" hangingPunct="1">
              <a:lnSpc>
                <a:spcPts val="2700"/>
              </a:lnSpc>
              <a:buNone/>
              <a:defRPr/>
            </a:pPr>
            <a:endParaRPr lang="cs-CZ" sz="25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ts val="2700"/>
              </a:lnSpc>
              <a:buFontTx/>
              <a:buNone/>
              <a:defRPr/>
            </a:pPr>
            <a:r>
              <a:rPr lang="en-US" sz="2500" b="1" dirty="0">
                <a:latin typeface="Arial" pitchFamily="34" charset="0"/>
                <a:cs typeface="Arial" pitchFamily="34" charset="0"/>
              </a:rPr>
              <a:t>o</a:t>
            </a:r>
            <a:r>
              <a:rPr lang="cs-CZ" sz="2500" b="1" dirty="0" err="1">
                <a:latin typeface="Arial" pitchFamily="34" charset="0"/>
                <a:cs typeface="Arial" pitchFamily="34" charset="0"/>
              </a:rPr>
              <a:t>xybutinin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5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2700"/>
              </a:lnSpc>
              <a:defRPr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orally, TTS</a:t>
            </a:r>
          </a:p>
          <a:p>
            <a:pPr>
              <a:lnSpc>
                <a:spcPts val="2700"/>
              </a:lnSpc>
              <a:defRPr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pharmacokinetics: high 1st pass effect</a:t>
            </a:r>
            <a:endParaRPr lang="cs-CZ" sz="25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ts val="2700"/>
              </a:lnSpc>
              <a:buNone/>
              <a:defRPr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I: antispasmodic agent used for overactive urine bladder</a:t>
            </a:r>
            <a:endParaRPr lang="cs-CZ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64904"/>
            <a:ext cx="2073687" cy="233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2711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61447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1844675"/>
            <a:ext cx="4408488" cy="1217613"/>
          </a:xfrm>
          <a:solidFill>
            <a:schemeClr val="bg1"/>
          </a:solidFill>
        </p:spPr>
        <p:txBody>
          <a:bodyPr anchor="t">
            <a:normAutofit fontScale="90000"/>
          </a:bodyPr>
          <a:lstStyle/>
          <a:p>
            <a:r>
              <a:rPr lang="cs-CZ" sz="2200" dirty="0" err="1">
                <a:cs typeface="Arial" charset="0"/>
              </a:rPr>
              <a:t>alkaloids</a:t>
            </a:r>
            <a:r>
              <a:rPr lang="cs-CZ" sz="2200" dirty="0">
                <a:cs typeface="Arial" charset="0"/>
              </a:rPr>
              <a:t> </a:t>
            </a:r>
            <a:r>
              <a:rPr lang="cs-CZ" sz="2200" dirty="0" err="1">
                <a:cs typeface="Arial" charset="0"/>
              </a:rPr>
              <a:t>from</a:t>
            </a:r>
            <a:r>
              <a:rPr lang="cs-CZ" sz="2200" dirty="0">
                <a:cs typeface="Arial" charset="0"/>
              </a:rPr>
              <a:t> </a:t>
            </a:r>
            <a:r>
              <a:rPr lang="cs-CZ" sz="2200" dirty="0" err="1">
                <a:cs typeface="Arial" charset="0"/>
              </a:rPr>
              <a:t>Solanaceae</a:t>
            </a:r>
            <a:r>
              <a:rPr lang="cs-CZ" sz="2200" dirty="0">
                <a:cs typeface="Arial" charset="0"/>
              </a:rPr>
              <a:t> </a:t>
            </a:r>
            <a:r>
              <a:rPr lang="cs-CZ" sz="2200" dirty="0" err="1">
                <a:cs typeface="Arial" charset="0"/>
              </a:rPr>
              <a:t>family</a:t>
            </a:r>
            <a:br>
              <a:rPr lang="cs-CZ" sz="2200" dirty="0">
                <a:cs typeface="Arial" charset="0"/>
              </a:rPr>
            </a:br>
            <a:r>
              <a:rPr lang="cs-CZ" sz="2400" b="1" dirty="0">
                <a:cs typeface="Arial" charset="0"/>
              </a:rPr>
              <a:t>(</a:t>
            </a:r>
            <a:r>
              <a:rPr lang="cs-CZ" sz="2400" b="1" dirty="0" err="1">
                <a:cs typeface="Arial" charset="0"/>
              </a:rPr>
              <a:t>Solanum</a:t>
            </a:r>
            <a:r>
              <a:rPr lang="cs-CZ" sz="2400" b="1" dirty="0">
                <a:cs typeface="Arial" charset="0"/>
              </a:rPr>
              <a:t> </a:t>
            </a:r>
            <a:r>
              <a:rPr lang="cs-CZ" sz="2400" b="1" dirty="0" err="1">
                <a:cs typeface="Arial" charset="0"/>
              </a:rPr>
              <a:t>nigrum</a:t>
            </a:r>
            <a:r>
              <a:rPr lang="cs-CZ" sz="2400" b="1" dirty="0">
                <a:cs typeface="Arial" charset="0"/>
              </a:rPr>
              <a:t>)</a:t>
            </a:r>
            <a:br>
              <a:rPr lang="cs-CZ" sz="2400" b="1" dirty="0">
                <a:cs typeface="Arial" charset="0"/>
              </a:rPr>
            </a:br>
            <a:r>
              <a:rPr lang="cs-CZ" sz="2400" b="1" dirty="0">
                <a:cs typeface="Arial" charset="0"/>
              </a:rPr>
              <a:t>(</a:t>
            </a:r>
            <a:r>
              <a:rPr lang="cs-CZ" sz="2400" b="1" dirty="0" err="1">
                <a:cs typeface="Arial" charset="0"/>
              </a:rPr>
              <a:t>Datura</a:t>
            </a:r>
            <a:r>
              <a:rPr lang="cs-CZ" sz="2400" b="1" dirty="0">
                <a:cs typeface="Arial" charset="0"/>
              </a:rPr>
              <a:t> </a:t>
            </a:r>
            <a:r>
              <a:rPr lang="cs-CZ" sz="2400" b="1" dirty="0" err="1">
                <a:cs typeface="Arial" charset="0"/>
              </a:rPr>
              <a:t>stramonium</a:t>
            </a:r>
            <a:r>
              <a:rPr lang="cs-CZ" sz="2400" b="1" dirty="0">
                <a:cs typeface="Arial" charset="0"/>
              </a:rPr>
              <a:t>) </a:t>
            </a:r>
            <a:br>
              <a:rPr lang="cs-CZ" sz="2400" b="1" dirty="0">
                <a:latin typeface="Arial Narrow" pitchFamily="34" charset="0"/>
              </a:rPr>
            </a:br>
            <a:endParaRPr lang="en-US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9913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grpSp>
        <p:nvGrpSpPr>
          <p:cNvPr id="4" name="Organization Chart 6"/>
          <p:cNvGrpSpPr>
            <a:grpSpLocks/>
          </p:cNvGrpSpPr>
          <p:nvPr/>
        </p:nvGrpSpPr>
        <p:grpSpPr bwMode="auto">
          <a:xfrm>
            <a:off x="214313" y="1628775"/>
            <a:ext cx="9072562" cy="3671888"/>
            <a:chOff x="-1" y="890"/>
            <a:chExt cx="4891" cy="2313"/>
          </a:xfrm>
          <a:solidFill>
            <a:schemeClr val="bg1"/>
          </a:solidFill>
        </p:grpSpPr>
        <p:cxnSp>
          <p:nvCxnSpPr>
            <p:cNvPr id="5" name="_s3076"/>
            <p:cNvCxnSpPr>
              <a:cxnSpLocks noChangeShapeType="1"/>
              <a:stCxn id="25" idx="0"/>
              <a:endCxn id="23" idx="2"/>
            </p:cNvCxnSpPr>
            <p:nvPr/>
          </p:nvCxnSpPr>
          <p:spPr bwMode="auto">
            <a:xfrm rot="5400000" flipH="1">
              <a:off x="4135" y="2247"/>
              <a:ext cx="144" cy="504"/>
            </a:xfrm>
            <a:prstGeom prst="bentConnector3">
              <a:avLst>
                <a:gd name="adj1" fmla="val 50000"/>
              </a:avLst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</p:cxnSp>
        <p:cxnSp>
          <p:nvCxnSpPr>
            <p:cNvPr id="6" name="_s3077"/>
            <p:cNvCxnSpPr>
              <a:cxnSpLocks noChangeShapeType="1"/>
              <a:stCxn id="24" idx="0"/>
              <a:endCxn id="23" idx="2"/>
            </p:cNvCxnSpPr>
            <p:nvPr/>
          </p:nvCxnSpPr>
          <p:spPr bwMode="auto">
            <a:xfrm rot="16200000">
              <a:off x="3631" y="2247"/>
              <a:ext cx="144" cy="504"/>
            </a:xfrm>
            <a:prstGeom prst="bentConnector3">
              <a:avLst>
                <a:gd name="adj1" fmla="val 50000"/>
              </a:avLst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</p:cxnSp>
        <p:cxnSp>
          <p:nvCxnSpPr>
            <p:cNvPr id="7" name="_s3078"/>
            <p:cNvCxnSpPr>
              <a:cxnSpLocks noChangeShapeType="1"/>
              <a:stCxn id="23" idx="0"/>
              <a:endCxn id="17" idx="2"/>
            </p:cNvCxnSpPr>
            <p:nvPr/>
          </p:nvCxnSpPr>
          <p:spPr bwMode="auto">
            <a:xfrm rot="5400000" flipH="1">
              <a:off x="3758" y="1941"/>
              <a:ext cx="144" cy="251"/>
            </a:xfrm>
            <a:prstGeom prst="bentConnector3">
              <a:avLst>
                <a:gd name="adj1" fmla="val 50000"/>
              </a:avLst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</p:cxnSp>
        <p:cxnSp>
          <p:nvCxnSpPr>
            <p:cNvPr id="8" name="_s3079"/>
            <p:cNvCxnSpPr>
              <a:cxnSpLocks noChangeShapeType="1"/>
              <a:stCxn id="22" idx="0"/>
              <a:endCxn id="17" idx="2"/>
            </p:cNvCxnSpPr>
            <p:nvPr/>
          </p:nvCxnSpPr>
          <p:spPr bwMode="auto">
            <a:xfrm rot="16200000">
              <a:off x="3255" y="1689"/>
              <a:ext cx="144" cy="755"/>
            </a:xfrm>
            <a:prstGeom prst="bentConnector3">
              <a:avLst>
                <a:gd name="adj1" fmla="val 50000"/>
              </a:avLst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</p:cxnSp>
        <p:cxnSp>
          <p:nvCxnSpPr>
            <p:cNvPr id="9" name="_s3080"/>
            <p:cNvCxnSpPr>
              <a:cxnSpLocks noChangeShapeType="1"/>
              <a:stCxn id="21" idx="0"/>
              <a:endCxn id="18" idx="2"/>
            </p:cNvCxnSpPr>
            <p:nvPr/>
          </p:nvCxnSpPr>
          <p:spPr bwMode="auto">
            <a:xfrm rot="5400000" flipH="1">
              <a:off x="1114" y="2247"/>
              <a:ext cx="144" cy="504"/>
            </a:xfrm>
            <a:prstGeom prst="bentConnector3">
              <a:avLst>
                <a:gd name="adj1" fmla="val 50000"/>
              </a:avLst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</p:cxnSp>
        <p:cxnSp>
          <p:nvCxnSpPr>
            <p:cNvPr id="10" name="_s3081"/>
            <p:cNvCxnSpPr>
              <a:cxnSpLocks noChangeShapeType="1"/>
              <a:stCxn id="20" idx="0"/>
              <a:endCxn id="18" idx="2"/>
            </p:cNvCxnSpPr>
            <p:nvPr/>
          </p:nvCxnSpPr>
          <p:spPr bwMode="auto">
            <a:xfrm rot="16200000">
              <a:off x="610" y="2247"/>
              <a:ext cx="144" cy="504"/>
            </a:xfrm>
            <a:prstGeom prst="bentConnector3">
              <a:avLst>
                <a:gd name="adj1" fmla="val 50000"/>
              </a:avLst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</p:cxnSp>
        <p:cxnSp>
          <p:nvCxnSpPr>
            <p:cNvPr id="11" name="_s3082"/>
            <p:cNvCxnSpPr>
              <a:cxnSpLocks noChangeShapeType="1"/>
              <a:stCxn id="19" idx="0"/>
              <a:endCxn id="16" idx="2"/>
            </p:cNvCxnSpPr>
            <p:nvPr/>
          </p:nvCxnSpPr>
          <p:spPr bwMode="auto">
            <a:xfrm rot="5400000" flipH="1">
              <a:off x="1493" y="1689"/>
              <a:ext cx="144" cy="755"/>
            </a:xfrm>
            <a:prstGeom prst="bentConnector3">
              <a:avLst>
                <a:gd name="adj1" fmla="val 50000"/>
              </a:avLst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</p:cxnSp>
        <p:cxnSp>
          <p:nvCxnSpPr>
            <p:cNvPr id="12" name="_s3083"/>
            <p:cNvCxnSpPr>
              <a:cxnSpLocks noChangeShapeType="1"/>
              <a:stCxn id="18" idx="0"/>
              <a:endCxn id="16" idx="2"/>
            </p:cNvCxnSpPr>
            <p:nvPr/>
          </p:nvCxnSpPr>
          <p:spPr bwMode="auto">
            <a:xfrm rot="16200000">
              <a:off x="989" y="1940"/>
              <a:ext cx="144" cy="253"/>
            </a:xfrm>
            <a:prstGeom prst="bentConnector3">
              <a:avLst>
                <a:gd name="adj1" fmla="val 50000"/>
              </a:avLst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</p:cxnSp>
        <p:cxnSp>
          <p:nvCxnSpPr>
            <p:cNvPr id="13" name="_s3084"/>
            <p:cNvCxnSpPr>
              <a:cxnSpLocks noChangeShapeType="1"/>
              <a:stCxn id="17" idx="0"/>
              <a:endCxn id="15" idx="2"/>
            </p:cNvCxnSpPr>
            <p:nvPr/>
          </p:nvCxnSpPr>
          <p:spPr bwMode="auto">
            <a:xfrm rot="5400000" flipH="1">
              <a:off x="3002" y="1005"/>
              <a:ext cx="144" cy="1260"/>
            </a:xfrm>
            <a:prstGeom prst="bentConnector3">
              <a:avLst>
                <a:gd name="adj1" fmla="val 50000"/>
              </a:avLst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</p:cxnSp>
        <p:cxnSp>
          <p:nvCxnSpPr>
            <p:cNvPr id="14" name="_s3085"/>
            <p:cNvCxnSpPr>
              <a:cxnSpLocks noChangeShapeType="1"/>
              <a:stCxn id="16" idx="0"/>
              <a:endCxn id="15" idx="2"/>
            </p:cNvCxnSpPr>
            <p:nvPr/>
          </p:nvCxnSpPr>
          <p:spPr bwMode="auto">
            <a:xfrm rot="16200000">
              <a:off x="1744" y="1006"/>
              <a:ext cx="144" cy="1257"/>
            </a:xfrm>
            <a:prstGeom prst="bentConnector3">
              <a:avLst>
                <a:gd name="adj1" fmla="val 50000"/>
              </a:avLst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</p:cxnSp>
        <p:sp>
          <p:nvSpPr>
            <p:cNvPr id="15" name="_s3086"/>
            <p:cNvSpPr>
              <a:spLocks noChangeArrowheads="1"/>
            </p:cNvSpPr>
            <p:nvPr/>
          </p:nvSpPr>
          <p:spPr bwMode="auto">
            <a:xfrm>
              <a:off x="1934" y="1275"/>
              <a:ext cx="1020" cy="288"/>
            </a:xfrm>
            <a:prstGeom prst="rect">
              <a:avLst/>
            </a:prstGeom>
            <a:grpFill/>
            <a:ln w="127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65837" tIns="32918" rIns="65837" bIns="32918" anchor="ctr"/>
            <a:lstStyle/>
            <a:p>
              <a:pPr algn="ctr">
                <a:defRPr/>
              </a:pPr>
              <a:r>
                <a:rPr lang="cs-CZ" altLang="en-US" sz="2000" b="1" dirty="0" err="1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cholinotropics</a:t>
              </a:r>
              <a:endParaRPr lang="cs-CZ" altLang="en-US" sz="2000" b="1" dirty="0">
                <a:solidFill>
                  <a:srgbClr val="000000"/>
                </a:solidFill>
                <a:latin typeface="Candara" panose="020E0502030303020204" pitchFamily="34" charset="0"/>
                <a:cs typeface="Arial" charset="0"/>
              </a:endParaRPr>
            </a:p>
          </p:txBody>
        </p:sp>
        <p:sp>
          <p:nvSpPr>
            <p:cNvPr id="16" name="_s3087"/>
            <p:cNvSpPr>
              <a:spLocks noChangeArrowheads="1"/>
            </p:cNvSpPr>
            <p:nvPr/>
          </p:nvSpPr>
          <p:spPr bwMode="auto">
            <a:xfrm>
              <a:off x="608" y="1707"/>
              <a:ext cx="1157" cy="288"/>
            </a:xfrm>
            <a:prstGeom prst="rect">
              <a:avLst/>
            </a:prstGeom>
            <a:grpFill/>
            <a:ln w="127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65837" tIns="32918" rIns="65837" bIns="32918" anchor="ctr"/>
            <a:lstStyle/>
            <a:p>
              <a:pPr algn="ctr">
                <a:defRPr/>
              </a:pPr>
              <a:r>
                <a:rPr lang="cs-CZ" altLang="en-US" sz="2000" b="1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cholinomimetics</a:t>
              </a:r>
            </a:p>
          </p:txBody>
        </p:sp>
        <p:sp>
          <p:nvSpPr>
            <p:cNvPr id="17" name="_s3088"/>
            <p:cNvSpPr>
              <a:spLocks noChangeArrowheads="1"/>
            </p:cNvSpPr>
            <p:nvPr/>
          </p:nvSpPr>
          <p:spPr bwMode="auto">
            <a:xfrm>
              <a:off x="3125" y="1707"/>
              <a:ext cx="1157" cy="288"/>
            </a:xfrm>
            <a:prstGeom prst="rect">
              <a:avLst/>
            </a:prstGeom>
            <a:grpFill/>
            <a:ln w="127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65837" tIns="32918" rIns="65837" bIns="32918" anchor="ctr"/>
            <a:lstStyle/>
            <a:p>
              <a:pPr algn="ctr">
                <a:defRPr/>
              </a:pPr>
              <a:r>
                <a:rPr lang="cs-CZ" altLang="en-US" sz="2000" b="1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cholinolytics</a:t>
              </a:r>
            </a:p>
          </p:txBody>
        </p:sp>
        <p:sp>
          <p:nvSpPr>
            <p:cNvPr id="18" name="_s3089"/>
            <p:cNvSpPr>
              <a:spLocks noChangeArrowheads="1"/>
            </p:cNvSpPr>
            <p:nvPr/>
          </p:nvSpPr>
          <p:spPr bwMode="auto">
            <a:xfrm>
              <a:off x="503" y="2139"/>
              <a:ext cx="863" cy="288"/>
            </a:xfrm>
            <a:prstGeom prst="rect">
              <a:avLst/>
            </a:prstGeom>
            <a:grpFill/>
            <a:ln w="127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65837" tIns="32918" rIns="65837" bIns="32918" anchor="ctr"/>
            <a:lstStyle/>
            <a:p>
              <a:pPr algn="ctr">
                <a:defRPr/>
              </a:pPr>
              <a:r>
                <a:rPr lang="cs-CZ" altLang="en-US" sz="1600" b="1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direct</a:t>
              </a:r>
              <a:endParaRPr lang="cs-CZ" altLang="en-US" sz="1600">
                <a:solidFill>
                  <a:srgbClr val="FFFFFF"/>
                </a:solidFill>
                <a:latin typeface="Candara" panose="020E0502030303020204" pitchFamily="34" charset="0"/>
                <a:cs typeface="Arial" charset="0"/>
              </a:endParaRPr>
            </a:p>
          </p:txBody>
        </p:sp>
        <p:sp>
          <p:nvSpPr>
            <p:cNvPr id="19" name="_s3090"/>
            <p:cNvSpPr>
              <a:spLocks noChangeArrowheads="1"/>
            </p:cNvSpPr>
            <p:nvPr/>
          </p:nvSpPr>
          <p:spPr bwMode="auto">
            <a:xfrm>
              <a:off x="1510" y="2139"/>
              <a:ext cx="863" cy="288"/>
            </a:xfrm>
            <a:prstGeom prst="rect">
              <a:avLst/>
            </a:prstGeom>
            <a:grpFill/>
            <a:ln w="127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65837" tIns="32918" rIns="65837" bIns="32918" anchor="ctr"/>
            <a:lstStyle/>
            <a:p>
              <a:pPr algn="ctr">
                <a:defRPr/>
              </a:pPr>
              <a:r>
                <a:rPr lang="cs-CZ" altLang="en-US" sz="1600" b="1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indirect</a:t>
              </a:r>
              <a:endParaRPr lang="cs-CZ" altLang="en-US" sz="1600">
                <a:solidFill>
                  <a:srgbClr val="FFFFFF"/>
                </a:solidFill>
                <a:latin typeface="Candara" panose="020E0502030303020204" pitchFamily="34" charset="0"/>
                <a:cs typeface="Arial" charset="0"/>
              </a:endParaRPr>
            </a:p>
          </p:txBody>
        </p:sp>
        <p:sp>
          <p:nvSpPr>
            <p:cNvPr id="20" name="_s3091"/>
            <p:cNvSpPr>
              <a:spLocks noChangeArrowheads="1"/>
            </p:cNvSpPr>
            <p:nvPr/>
          </p:nvSpPr>
          <p:spPr bwMode="auto">
            <a:xfrm>
              <a:off x="-1" y="2571"/>
              <a:ext cx="863" cy="288"/>
            </a:xfrm>
            <a:prstGeom prst="rect">
              <a:avLst/>
            </a:prstGeom>
            <a:grpFill/>
            <a:ln w="127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65837" tIns="32918" rIns="65837" bIns="32918" anchor="ctr"/>
            <a:lstStyle/>
            <a:p>
              <a:pPr algn="ctr">
                <a:defRPr/>
              </a:pPr>
              <a:r>
                <a:rPr lang="cs-CZ" altLang="en-US" sz="2000" b="1" dirty="0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N</a:t>
              </a:r>
              <a:r>
                <a:rPr lang="en-US" altLang="en-US" sz="2000" b="1" baseline="-25000" dirty="0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N</a:t>
              </a:r>
              <a:endParaRPr lang="cs-CZ" altLang="en-US" sz="2000" b="1" baseline="-25000" dirty="0">
                <a:solidFill>
                  <a:srgbClr val="000000"/>
                </a:solidFill>
                <a:latin typeface="Candara" panose="020E0502030303020204" pitchFamily="34" charset="0"/>
                <a:cs typeface="Arial" charset="0"/>
              </a:endParaRPr>
            </a:p>
          </p:txBody>
        </p:sp>
        <p:sp>
          <p:nvSpPr>
            <p:cNvPr id="21" name="_s3092"/>
            <p:cNvSpPr>
              <a:spLocks noChangeArrowheads="1"/>
            </p:cNvSpPr>
            <p:nvPr/>
          </p:nvSpPr>
          <p:spPr bwMode="auto">
            <a:xfrm>
              <a:off x="1006" y="2571"/>
              <a:ext cx="863" cy="288"/>
            </a:xfrm>
            <a:prstGeom prst="rect">
              <a:avLst/>
            </a:prstGeom>
            <a:grpFill/>
            <a:ln w="127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65837" tIns="32918" rIns="65837" bIns="32918" anchor="ctr"/>
            <a:lstStyle/>
            <a:p>
              <a:pPr algn="ctr">
                <a:defRPr/>
              </a:pPr>
              <a:r>
                <a:rPr lang="cs-CZ" altLang="en-US" sz="2000" b="1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M</a:t>
              </a:r>
              <a:endParaRPr lang="cs-CZ" altLang="en-US" sz="2000">
                <a:solidFill>
                  <a:srgbClr val="FFFFFF"/>
                </a:solidFill>
                <a:latin typeface="Candara" panose="020E0502030303020204" pitchFamily="34" charset="0"/>
                <a:cs typeface="Arial" charset="0"/>
              </a:endParaRPr>
            </a:p>
          </p:txBody>
        </p:sp>
        <p:sp>
          <p:nvSpPr>
            <p:cNvPr id="22" name="_s3093"/>
            <p:cNvSpPr>
              <a:spLocks noChangeArrowheads="1"/>
            </p:cNvSpPr>
            <p:nvPr/>
          </p:nvSpPr>
          <p:spPr bwMode="auto">
            <a:xfrm>
              <a:off x="2517" y="2139"/>
              <a:ext cx="863" cy="288"/>
            </a:xfrm>
            <a:prstGeom prst="rect">
              <a:avLst/>
            </a:prstGeom>
            <a:grpFill/>
            <a:ln w="127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65837" tIns="32918" rIns="65837" bIns="32918" anchor="ctr"/>
            <a:lstStyle/>
            <a:p>
              <a:pPr algn="ctr">
                <a:defRPr/>
              </a:pPr>
              <a:r>
                <a:rPr lang="cs-CZ" altLang="en-US" sz="1600" b="1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indirect</a:t>
              </a:r>
              <a:endParaRPr lang="cs-CZ" altLang="en-US" sz="1600">
                <a:solidFill>
                  <a:srgbClr val="FFFFFF"/>
                </a:solidFill>
                <a:latin typeface="Candara" panose="020E0502030303020204" pitchFamily="34" charset="0"/>
                <a:cs typeface="Arial" charset="0"/>
              </a:endParaRPr>
            </a:p>
          </p:txBody>
        </p:sp>
        <p:sp>
          <p:nvSpPr>
            <p:cNvPr id="23" name="_s3094"/>
            <p:cNvSpPr>
              <a:spLocks noChangeArrowheads="1"/>
            </p:cNvSpPr>
            <p:nvPr/>
          </p:nvSpPr>
          <p:spPr bwMode="auto">
            <a:xfrm>
              <a:off x="3524" y="2139"/>
              <a:ext cx="863" cy="288"/>
            </a:xfrm>
            <a:prstGeom prst="rect">
              <a:avLst/>
            </a:prstGeom>
            <a:grpFill/>
            <a:ln w="127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65837" tIns="32918" rIns="65837" bIns="32918" anchor="ctr"/>
            <a:lstStyle/>
            <a:p>
              <a:pPr algn="ctr">
                <a:defRPr/>
              </a:pPr>
              <a:r>
                <a:rPr lang="cs-CZ" altLang="en-US" sz="1600" b="1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direct</a:t>
              </a:r>
              <a:endParaRPr lang="cs-CZ" altLang="en-US" sz="1600">
                <a:solidFill>
                  <a:srgbClr val="FFFFFF"/>
                </a:solidFill>
                <a:latin typeface="Candara" panose="020E0502030303020204" pitchFamily="34" charset="0"/>
                <a:cs typeface="Arial" charset="0"/>
              </a:endParaRPr>
            </a:p>
          </p:txBody>
        </p:sp>
        <p:sp>
          <p:nvSpPr>
            <p:cNvPr id="24" name="_s3095"/>
            <p:cNvSpPr>
              <a:spLocks noChangeArrowheads="1"/>
            </p:cNvSpPr>
            <p:nvPr/>
          </p:nvSpPr>
          <p:spPr bwMode="auto">
            <a:xfrm>
              <a:off x="3020" y="2571"/>
              <a:ext cx="863" cy="288"/>
            </a:xfrm>
            <a:prstGeom prst="rect">
              <a:avLst/>
            </a:prstGeom>
            <a:grpFill/>
            <a:ln w="127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65837" tIns="32918" rIns="65837" bIns="32918" anchor="ctr"/>
            <a:lstStyle/>
            <a:p>
              <a:pPr algn="ctr">
                <a:defRPr/>
              </a:pPr>
              <a:r>
                <a:rPr lang="cs-CZ" altLang="en-US" sz="2000" b="1" dirty="0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N</a:t>
              </a:r>
              <a:r>
                <a:rPr lang="en-US" altLang="en-US" sz="2000" b="1" baseline="-25000" dirty="0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N</a:t>
              </a:r>
              <a:endParaRPr lang="cs-CZ" altLang="en-US" sz="2000" baseline="-25000" dirty="0">
                <a:solidFill>
                  <a:srgbClr val="FFFFFF"/>
                </a:solidFill>
                <a:latin typeface="Candara" panose="020E0502030303020204" pitchFamily="34" charset="0"/>
                <a:cs typeface="Arial" charset="0"/>
              </a:endParaRPr>
            </a:p>
          </p:txBody>
        </p:sp>
        <p:sp>
          <p:nvSpPr>
            <p:cNvPr id="25" name="_s3096"/>
            <p:cNvSpPr>
              <a:spLocks noChangeArrowheads="1"/>
            </p:cNvSpPr>
            <p:nvPr/>
          </p:nvSpPr>
          <p:spPr bwMode="auto">
            <a:xfrm>
              <a:off x="4027" y="2571"/>
              <a:ext cx="863" cy="288"/>
            </a:xfrm>
            <a:prstGeom prst="rect">
              <a:avLst/>
            </a:prstGeom>
            <a:grpFill/>
            <a:ln w="127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65837" tIns="32918" rIns="65837" bIns="32918" anchor="ctr"/>
            <a:lstStyle/>
            <a:p>
              <a:pPr algn="ctr">
                <a:defRPr/>
              </a:pPr>
              <a:r>
                <a:rPr lang="cs-CZ" altLang="en-US" sz="2000" b="1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M</a:t>
              </a:r>
              <a:endParaRPr lang="cs-CZ" altLang="en-US" sz="2000">
                <a:solidFill>
                  <a:srgbClr val="FFFFFF"/>
                </a:solidFill>
                <a:latin typeface="Candara" panose="020E0502030303020204" pitchFamily="34" charset="0"/>
                <a:cs typeface="Arial" charset="0"/>
              </a:endParaRPr>
            </a:p>
          </p:txBody>
        </p:sp>
      </p:grpSp>
      <p:sp>
        <p:nvSpPr>
          <p:cNvPr id="26" name="Text Box 76"/>
          <p:cNvSpPr txBox="1">
            <a:spLocks noChangeArrowheads="1"/>
          </p:cNvSpPr>
          <p:nvPr/>
        </p:nvSpPr>
        <p:spPr bwMode="auto">
          <a:xfrm>
            <a:off x="1435100" y="5589588"/>
            <a:ext cx="2513013" cy="3683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0000"/>
                </a:solidFill>
                <a:latin typeface="Candara" pitchFamily="34" charset="0"/>
                <a:cs typeface="Arial" charset="0"/>
              </a:rPr>
              <a:t>parasympathomimetics</a:t>
            </a:r>
          </a:p>
        </p:txBody>
      </p:sp>
      <p:sp>
        <p:nvSpPr>
          <p:cNvPr id="27" name="Text Box 77"/>
          <p:cNvSpPr txBox="1">
            <a:spLocks noChangeArrowheads="1"/>
          </p:cNvSpPr>
          <p:nvPr/>
        </p:nvSpPr>
        <p:spPr bwMode="auto">
          <a:xfrm>
            <a:off x="55563" y="1784350"/>
            <a:ext cx="2319337" cy="36988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0000"/>
                </a:solidFill>
                <a:latin typeface="Candara" pitchFamily="34" charset="0"/>
                <a:cs typeface="Arial" charset="0"/>
              </a:rPr>
              <a:t>acetylcholine analog. </a:t>
            </a:r>
          </a:p>
        </p:txBody>
      </p:sp>
      <p:sp>
        <p:nvSpPr>
          <p:cNvPr id="28" name="Text Box 78"/>
          <p:cNvSpPr txBox="1">
            <a:spLocks noChangeArrowheads="1"/>
          </p:cNvSpPr>
          <p:nvPr/>
        </p:nvSpPr>
        <p:spPr bwMode="auto">
          <a:xfrm>
            <a:off x="3097213" y="107950"/>
            <a:ext cx="4137025" cy="36988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0000"/>
                </a:solidFill>
                <a:latin typeface="Candara" pitchFamily="34" charset="0"/>
                <a:cs typeface="Arial" charset="0"/>
              </a:rPr>
              <a:t>acetylcholine esterase (ACHE) inhibitors</a:t>
            </a:r>
          </a:p>
        </p:txBody>
      </p:sp>
      <p:sp>
        <p:nvSpPr>
          <p:cNvPr id="29" name="Line 79"/>
          <p:cNvSpPr>
            <a:spLocks noChangeShapeType="1"/>
          </p:cNvSpPr>
          <p:nvPr/>
        </p:nvSpPr>
        <p:spPr bwMode="auto">
          <a:xfrm flipV="1">
            <a:off x="2843213" y="4918075"/>
            <a:ext cx="0" cy="67151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0" name="Line 80"/>
          <p:cNvSpPr>
            <a:spLocks noChangeShapeType="1"/>
          </p:cNvSpPr>
          <p:nvPr/>
        </p:nvSpPr>
        <p:spPr bwMode="auto">
          <a:xfrm flipH="1">
            <a:off x="3924300" y="500063"/>
            <a:ext cx="1079500" cy="30734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" name="Line 81"/>
          <p:cNvSpPr>
            <a:spLocks noChangeShapeType="1"/>
          </p:cNvSpPr>
          <p:nvPr/>
        </p:nvSpPr>
        <p:spPr bwMode="auto">
          <a:xfrm>
            <a:off x="55563" y="2176463"/>
            <a:ext cx="1203325" cy="13239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" name="Text Box 82"/>
          <p:cNvSpPr txBox="1">
            <a:spLocks noChangeArrowheads="1"/>
          </p:cNvSpPr>
          <p:nvPr/>
        </p:nvSpPr>
        <p:spPr bwMode="auto">
          <a:xfrm>
            <a:off x="6777038" y="5318125"/>
            <a:ext cx="1997075" cy="36988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0000"/>
                </a:solidFill>
                <a:latin typeface="Candara" pitchFamily="34" charset="0"/>
                <a:cs typeface="Arial" charset="0"/>
              </a:rPr>
              <a:t>parasympatolytics</a:t>
            </a:r>
          </a:p>
        </p:txBody>
      </p:sp>
      <p:sp>
        <p:nvSpPr>
          <p:cNvPr id="33" name="Text Box 83"/>
          <p:cNvSpPr txBox="1">
            <a:spLocks noChangeArrowheads="1"/>
          </p:cNvSpPr>
          <p:nvPr/>
        </p:nvSpPr>
        <p:spPr bwMode="auto">
          <a:xfrm>
            <a:off x="3697288" y="4918075"/>
            <a:ext cx="1614487" cy="36988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0000"/>
                </a:solidFill>
                <a:latin typeface="Candara" pitchFamily="34" charset="0"/>
                <a:cs typeface="Arial" charset="0"/>
              </a:rPr>
              <a:t>ganglioplegics</a:t>
            </a:r>
          </a:p>
        </p:txBody>
      </p:sp>
      <p:sp>
        <p:nvSpPr>
          <p:cNvPr id="34" name="Text Box 84"/>
          <p:cNvSpPr txBox="1">
            <a:spLocks noChangeArrowheads="1"/>
          </p:cNvSpPr>
          <p:nvPr/>
        </p:nvSpPr>
        <p:spPr bwMode="auto">
          <a:xfrm>
            <a:off x="3851275" y="6205538"/>
            <a:ext cx="2109788" cy="369887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0000"/>
                </a:solidFill>
                <a:latin typeface="Candara" pitchFamily="34" charset="0"/>
                <a:cs typeface="Arial" charset="0"/>
              </a:rPr>
              <a:t>muscle relaxants</a:t>
            </a:r>
          </a:p>
        </p:txBody>
      </p:sp>
      <p:sp>
        <p:nvSpPr>
          <p:cNvPr id="35" name="Line 85"/>
          <p:cNvSpPr>
            <a:spLocks noChangeShapeType="1"/>
          </p:cNvSpPr>
          <p:nvPr/>
        </p:nvSpPr>
        <p:spPr bwMode="auto">
          <a:xfrm flipV="1">
            <a:off x="7664450" y="4797425"/>
            <a:ext cx="579438" cy="503238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59" name="Rectangle 86"/>
          <p:cNvSpPr>
            <a:spLocks noChangeArrowheads="1"/>
          </p:cNvSpPr>
          <p:nvPr/>
        </p:nvSpPr>
        <p:spPr bwMode="auto">
          <a:xfrm>
            <a:off x="7308850" y="6092825"/>
            <a:ext cx="1655763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altLang="cs-CZ" sz="2000" b="1">
                <a:solidFill>
                  <a:srgbClr val="000000"/>
                </a:solidFill>
                <a:latin typeface="Candara" pitchFamily="34" charset="0"/>
                <a:cs typeface="Arial" charset="0"/>
              </a:rPr>
              <a:t>N</a:t>
            </a:r>
            <a:r>
              <a:rPr lang="cs-CZ" altLang="cs-CZ" sz="2000" b="1" baseline="-25000">
                <a:solidFill>
                  <a:srgbClr val="000000"/>
                </a:solidFill>
                <a:latin typeface="Candara" pitchFamily="34" charset="0"/>
                <a:cs typeface="Arial" charset="0"/>
              </a:rPr>
              <a:t>M</a:t>
            </a:r>
          </a:p>
        </p:txBody>
      </p:sp>
      <p:sp>
        <p:nvSpPr>
          <p:cNvPr id="37" name="Line 87"/>
          <p:cNvSpPr>
            <a:spLocks noChangeShapeType="1"/>
          </p:cNvSpPr>
          <p:nvPr/>
        </p:nvSpPr>
        <p:spPr bwMode="auto">
          <a:xfrm flipV="1">
            <a:off x="5961063" y="6345238"/>
            <a:ext cx="1347787" cy="5715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8" name="Line 88"/>
          <p:cNvSpPr>
            <a:spLocks noChangeShapeType="1"/>
          </p:cNvSpPr>
          <p:nvPr/>
        </p:nvSpPr>
        <p:spPr bwMode="auto">
          <a:xfrm flipV="1">
            <a:off x="5372100" y="4581525"/>
            <a:ext cx="415925" cy="33655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9" name="Text Box 83"/>
          <p:cNvSpPr txBox="1">
            <a:spLocks noChangeArrowheads="1"/>
          </p:cNvSpPr>
          <p:nvPr/>
        </p:nvSpPr>
        <p:spPr bwMode="auto">
          <a:xfrm>
            <a:off x="144463" y="6092825"/>
            <a:ext cx="1825625" cy="36988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0000"/>
                </a:solidFill>
                <a:latin typeface="Candara" pitchFamily="34" charset="0"/>
                <a:cs typeface="Arial" charset="0"/>
              </a:rPr>
              <a:t>gangliomimetics</a:t>
            </a:r>
          </a:p>
        </p:txBody>
      </p:sp>
      <p:sp>
        <p:nvSpPr>
          <p:cNvPr id="40" name="Line 79"/>
          <p:cNvSpPr>
            <a:spLocks noChangeShapeType="1"/>
          </p:cNvSpPr>
          <p:nvPr/>
        </p:nvSpPr>
        <p:spPr bwMode="auto">
          <a:xfrm flipV="1">
            <a:off x="790575" y="4813300"/>
            <a:ext cx="109538" cy="12080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724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5" grpId="0" animBg="1"/>
      <p:bldP spid="37" grpId="0" animBg="1"/>
      <p:bldP spid="38" grpId="0" animBg="1"/>
      <p:bldP spid="4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altLang="cs-CZ" sz="25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Selective</a:t>
            </a:r>
            <a:r>
              <a:rPr lang="cs-CZ" altLang="cs-CZ" sz="25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5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parasympatholytics</a:t>
            </a:r>
            <a:r>
              <a:rPr lang="en-US" altLang="cs-CZ" sz="25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altLang="cs-CZ" sz="2500" u="sng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5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darinefacin</a:t>
            </a:r>
            <a:r>
              <a:rPr lang="cs-CZ" altLang="cs-CZ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altLang="cs-CZ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solifenacin</a:t>
            </a:r>
            <a:endParaRPr lang="cs-CZ" altLang="cs-CZ" sz="25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altLang="cs-CZ" sz="25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cs-CZ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selective</a:t>
            </a:r>
            <a:r>
              <a:rPr lang="cs-CZ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</a:t>
            </a:r>
            <a:r>
              <a:rPr lang="en-US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nta</a:t>
            </a:r>
            <a:r>
              <a:rPr lang="cs-CZ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gonists</a:t>
            </a:r>
            <a:endParaRPr lang="cs-CZ" altLang="cs-CZ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symptomatic</a:t>
            </a:r>
            <a:r>
              <a:rPr lang="cs-CZ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therapy</a:t>
            </a:r>
            <a:r>
              <a:rPr lang="cs-CZ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overactive</a:t>
            </a:r>
            <a:r>
              <a:rPr lang="cs-CZ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urinary</a:t>
            </a:r>
            <a:r>
              <a:rPr lang="cs-CZ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bladder</a:t>
            </a:r>
            <a:endParaRPr lang="en-US" altLang="cs-CZ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altLang="cs-CZ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pirenzepine</a:t>
            </a:r>
            <a:r>
              <a:rPr lang="en-US" altLang="cs-CZ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cs-CZ" altLang="cs-CZ" sz="25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gastric</a:t>
            </a:r>
            <a:r>
              <a:rPr lang="cs-CZ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M1 </a:t>
            </a:r>
            <a:r>
              <a:rPr lang="cs-CZ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Rc</a:t>
            </a:r>
            <a:r>
              <a:rPr lang="cs-CZ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selective</a:t>
            </a:r>
            <a:r>
              <a:rPr lang="en-US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antagonist</a:t>
            </a:r>
            <a:endParaRPr lang="cs-CZ" altLang="cs-CZ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former </a:t>
            </a:r>
            <a:r>
              <a:rPr lang="cs-CZ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indication</a:t>
            </a:r>
            <a:r>
              <a:rPr lang="cs-CZ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gastroduodenal</a:t>
            </a:r>
            <a:r>
              <a:rPr lang="cs-CZ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ulcers</a:t>
            </a:r>
            <a:endParaRPr lang="cs-CZ" altLang="cs-CZ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805" y="44624"/>
            <a:ext cx="5832475" cy="1066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4000" dirty="0">
                <a:latin typeface="Arial" pitchFamily="34" charset="0"/>
                <a:cs typeface="Arial" pitchFamily="34" charset="0"/>
              </a:rPr>
              <a:t>PL </a:t>
            </a:r>
            <a:r>
              <a:rPr lang="cs-CZ" sz="40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cs-CZ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4000" dirty="0" err="1">
                <a:latin typeface="Arial" pitchFamily="34" charset="0"/>
                <a:cs typeface="Arial" pitchFamily="34" charset="0"/>
              </a:rPr>
              <a:t>tertiary</a:t>
            </a:r>
            <a:r>
              <a:rPr lang="cs-CZ" sz="4000" dirty="0">
                <a:latin typeface="Arial" pitchFamily="34" charset="0"/>
                <a:cs typeface="Arial" pitchFamily="34" charset="0"/>
              </a:rPr>
              <a:t> N</a:t>
            </a:r>
            <a:endParaRPr lang="sk-SK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899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928992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cs-CZ" alt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 not </a:t>
            </a:r>
            <a:r>
              <a:rPr lang="cs-CZ" alt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cross</a:t>
            </a:r>
            <a:r>
              <a:rPr lang="cs-CZ" alt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BBB (blood-brain barrier)</a:t>
            </a:r>
            <a:endParaRPr lang="cs-CZ" alt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altLang="cs-CZ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spasmolytics</a:t>
            </a:r>
            <a:r>
              <a:rPr lang="en-US" altLang="cs-CZ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functional bowel disorders</a:t>
            </a:r>
            <a:r>
              <a:rPr lang="cs-CZ" alt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altLang="cs-CZ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otilonium</a:t>
            </a:r>
            <a:endParaRPr lang="en-US" alt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	       		</a:t>
            </a:r>
            <a:r>
              <a:rPr lang="cs-CZ" altLang="cs-CZ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N-</a:t>
            </a:r>
            <a:r>
              <a:rPr lang="cs-CZ" altLang="cs-CZ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butylscopolamine</a:t>
            </a:r>
            <a:endParaRPr lang="en-US" altLang="cs-CZ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cs-CZ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			</a:t>
            </a:r>
            <a:r>
              <a:rPr lang="cs-CZ" altLang="cs-CZ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phenpiverine</a:t>
            </a:r>
            <a:r>
              <a:rPr lang="en-US" alt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		          		        	(</a:t>
            </a:r>
            <a:r>
              <a:rPr lang="cs-CZ" alt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oxy</a:t>
            </a:r>
            <a:r>
              <a:rPr lang="en-US" alt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cs-CZ" alt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enonium</a:t>
            </a:r>
            <a:r>
              <a:rPr lang="en-US" alt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cs-CZ" alt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alt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alt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poldin</a:t>
            </a:r>
            <a:r>
              <a:rPr lang="en-US" alt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alt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altLang="cs-CZ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urinary</a:t>
            </a:r>
            <a:r>
              <a:rPr lang="cs-CZ" altLang="cs-CZ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antispasmodic</a:t>
            </a:r>
            <a:r>
              <a:rPr lang="en-US" altLang="cs-CZ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en-US" alt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alt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overa</a:t>
            </a:r>
            <a:r>
              <a:rPr lang="cs-CZ" alt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ctive</a:t>
            </a:r>
            <a:r>
              <a:rPr lang="en-US" alt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urinary</a:t>
            </a:r>
            <a:r>
              <a:rPr lang="cs-CZ" alt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bladder</a:t>
            </a:r>
            <a:r>
              <a:rPr lang="cs-CZ" alt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				</a:t>
            </a:r>
            <a:r>
              <a:rPr lang="cs-CZ" altLang="cs-CZ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trospium</a:t>
            </a:r>
            <a:endParaRPr lang="cs-CZ" altLang="cs-CZ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altLang="cs-CZ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bronchodilat</a:t>
            </a:r>
            <a:r>
              <a:rPr lang="en-US" altLang="cs-CZ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cs-CZ" altLang="cs-CZ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agents</a:t>
            </a:r>
            <a:r>
              <a:rPr lang="cs-CZ" altLang="cs-CZ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	</a:t>
            </a:r>
            <a:r>
              <a:rPr lang="cs-CZ" altLang="cs-CZ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ipratropium</a:t>
            </a:r>
            <a:r>
              <a:rPr lang="cs-CZ" alt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cs-CZ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(SAMA)</a:t>
            </a:r>
            <a:r>
              <a:rPr lang="cs-CZ" altLang="cs-CZ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			</a:t>
            </a:r>
            <a:r>
              <a:rPr lang="cs-CZ" altLang="cs-CZ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tiotropium</a:t>
            </a:r>
            <a:r>
              <a:rPr lang="en-US" altLang="cs-CZ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cs-CZ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aclidinium</a:t>
            </a:r>
            <a:endParaRPr lang="en-US" altLang="cs-CZ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57600" lvl="8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cs-CZ" sz="23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glycopyrrolate</a:t>
            </a:r>
            <a:r>
              <a:rPr lang="en-US" altLang="cs-CZ" sz="2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cs-CZ" sz="23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umeclidinium</a:t>
            </a:r>
            <a:endParaRPr lang="en-US" altLang="cs-CZ" sz="23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35013" y="1257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4000" dirty="0"/>
              <a:t>PL </a:t>
            </a:r>
            <a:r>
              <a:rPr lang="en-US" sz="4000" dirty="0"/>
              <a:t>with </a:t>
            </a:r>
            <a:r>
              <a:rPr lang="en-US" sz="4000" dirty="0">
                <a:latin typeface="Arial" pitchFamily="34" charset="0"/>
                <a:ea typeface="+mj-ea"/>
                <a:cs typeface="Arial" pitchFamily="34" charset="0"/>
              </a:rPr>
              <a:t>quaternary</a:t>
            </a:r>
            <a:r>
              <a:rPr lang="en-US" sz="4000" dirty="0"/>
              <a:t> </a:t>
            </a:r>
            <a:r>
              <a:rPr lang="cs-CZ" sz="4000" dirty="0"/>
              <a:t>N</a:t>
            </a:r>
            <a:endParaRPr lang="en-GB" sz="4000" dirty="0"/>
          </a:p>
        </p:txBody>
      </p:sp>
      <p:sp>
        <p:nvSpPr>
          <p:cNvPr id="2" name="Levá složená závorka 1"/>
          <p:cNvSpPr/>
          <p:nvPr/>
        </p:nvSpPr>
        <p:spPr>
          <a:xfrm>
            <a:off x="4499992" y="4869160"/>
            <a:ext cx="277813" cy="72008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TextovéPole 2"/>
          <p:cNvSpPr txBox="1"/>
          <p:nvPr/>
        </p:nvSpPr>
        <p:spPr>
          <a:xfrm>
            <a:off x="3271771" y="5013176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cs-CZ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(LAMA)</a:t>
            </a:r>
            <a:endParaRPr lang="sk-SK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7584" y="5877272"/>
            <a:ext cx="6415539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cs-CZ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 long acting 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muscarinic antagonists </a:t>
            </a:r>
            <a:r>
              <a:rPr lang="en-US" altLang="cs-CZ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(LAMA)</a:t>
            </a:r>
          </a:p>
          <a:p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short acting muscarinic antagonists (SAMA)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2026065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07288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Anticholinergic effects of other drugs</a:t>
            </a:r>
            <a:endParaRPr lang="sk-SK" sz="40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525963"/>
          </a:xfrm>
        </p:spPr>
        <p:txBody>
          <a:bodyPr/>
          <a:lstStyle/>
          <a:p>
            <a:r>
              <a:rPr lang="en-US" sz="2800" dirty="0"/>
              <a:t>Antidepressants (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amitriptyline</a:t>
            </a:r>
            <a:r>
              <a:rPr lang="en-US" sz="2800" dirty="0"/>
              <a:t>)</a:t>
            </a:r>
          </a:p>
          <a:p>
            <a:r>
              <a:rPr lang="en-US" sz="2800" dirty="0"/>
              <a:t>Antipsychotics (</a:t>
            </a:r>
            <a:r>
              <a:rPr lang="en-US" sz="2800" b="1" dirty="0"/>
              <a:t>chlorpromazine</a:t>
            </a:r>
            <a:r>
              <a:rPr lang="en-US" sz="2800" dirty="0"/>
              <a:t>) </a:t>
            </a:r>
          </a:p>
          <a:p>
            <a:r>
              <a:rPr lang="en-US" sz="2800" dirty="0" err="1"/>
              <a:t>Antiemetics</a:t>
            </a:r>
            <a:r>
              <a:rPr lang="en-US" sz="2800" dirty="0"/>
              <a:t> (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thiethylperazine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Antiparkinson</a:t>
            </a:r>
            <a:r>
              <a:rPr lang="en-US" sz="2800" dirty="0"/>
              <a:t> agents </a:t>
            </a:r>
            <a:r>
              <a:rPr lang="en-US" sz="2400" dirty="0"/>
              <a:t>(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procy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lidin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biperiden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)</a:t>
            </a:r>
            <a:endParaRPr lang="en-US" sz="2800" dirty="0"/>
          </a:p>
          <a:p>
            <a:r>
              <a:rPr lang="en-US" sz="2800" dirty="0" err="1"/>
              <a:t>Antihistaminics</a:t>
            </a:r>
            <a:r>
              <a:rPr lang="en-US" sz="2800" dirty="0"/>
              <a:t> </a:t>
            </a:r>
            <a:r>
              <a:rPr lang="en-US" sz="2600" dirty="0"/>
              <a:t>(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cyproheptadine</a:t>
            </a:r>
            <a:r>
              <a:rPr lang="en-US" sz="2600" dirty="0"/>
              <a:t>, </a:t>
            </a:r>
            <a:r>
              <a:rPr lang="en-US" sz="2600" dirty="0" err="1"/>
              <a:t>orphenadrine</a:t>
            </a:r>
            <a:r>
              <a:rPr lang="en-US" sz="2600" dirty="0"/>
              <a:t>)</a:t>
            </a:r>
          </a:p>
          <a:p>
            <a:r>
              <a:rPr lang="en-US" sz="2800" dirty="0"/>
              <a:t>Central muscle relaxant</a:t>
            </a:r>
          </a:p>
          <a:p>
            <a:endParaRPr lang="sk-SK" dirty="0"/>
          </a:p>
        </p:txBody>
      </p:sp>
      <p:sp>
        <p:nvSpPr>
          <p:cNvPr id="4" name="Obdélník 3"/>
          <p:cNvSpPr/>
          <p:nvPr/>
        </p:nvSpPr>
        <p:spPr>
          <a:xfrm>
            <a:off x="4067944" y="4211503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cs-CZ" sz="2400" b="1" dirty="0" err="1">
                <a:latin typeface="Arial" pitchFamily="34" charset="0"/>
                <a:cs typeface="Arial" pitchFamily="34" charset="0"/>
              </a:rPr>
              <a:t>or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ph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enadrin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inj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700"/>
              </a:lnSpc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anticholinergic, muscle relaxant</a:t>
            </a:r>
          </a:p>
          <a:p>
            <a:pPr>
              <a:lnSpc>
                <a:spcPts val="2700"/>
              </a:lnSpc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with antihistamine effects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700"/>
              </a:lnSpc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I: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vertebrogen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ic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pain syndrome,    </a:t>
            </a:r>
          </a:p>
          <a:p>
            <a:pPr>
              <a:lnSpc>
                <a:spcPts val="2700"/>
              </a:lnSpc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neurosurgery (CNS effects)</a:t>
            </a:r>
            <a:br>
              <a:rPr lang="sk-SK" sz="2400" dirty="0">
                <a:latin typeface="Arial" pitchFamily="34" charset="0"/>
                <a:cs typeface="Arial" pitchFamily="34" charset="0"/>
              </a:rPr>
            </a:b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244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321" y="95250"/>
            <a:ext cx="8743167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9148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sah 2"/>
          <p:cNvSpPr>
            <a:spLocks noGrp="1"/>
          </p:cNvSpPr>
          <p:nvPr>
            <p:ph idx="1"/>
          </p:nvPr>
        </p:nvSpPr>
        <p:spPr>
          <a:xfrm>
            <a:off x="493713" y="1125538"/>
            <a:ext cx="8229600" cy="573246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cs-CZ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cs-CZ" altLang="cs-CZ" sz="2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Centraly</a:t>
            </a:r>
            <a:r>
              <a:rPr lang="cs-CZ" altLang="cs-CZ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acting</a:t>
            </a:r>
            <a:endParaRPr lang="cs-CZ" altLang="cs-CZ" sz="25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cs-CZ" altLang="cs-CZ" sz="2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Peripheral</a:t>
            </a:r>
            <a:r>
              <a:rPr lang="en-US" altLang="cs-CZ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effect on neuromuscular junctions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5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nondepolarizing</a:t>
            </a:r>
            <a:r>
              <a:rPr lang="cs-CZ" altLang="cs-CZ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	 	</a:t>
            </a:r>
            <a:r>
              <a:rPr lang="cs-CZ" altLang="cs-CZ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depolarizing</a:t>
            </a:r>
            <a:endParaRPr lang="cs-CZ" altLang="cs-CZ" sz="25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N</a:t>
            </a:r>
            <a:r>
              <a:rPr lang="cs-CZ" altLang="cs-CZ" sz="25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antagonists</a:t>
            </a:r>
            <a:r>
              <a:rPr lang="cs-CZ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	- N</a:t>
            </a:r>
            <a:r>
              <a:rPr lang="cs-CZ" altLang="cs-CZ" sz="25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agonists</a:t>
            </a:r>
            <a:endParaRPr lang="cs-CZ" altLang="cs-CZ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antag</a:t>
            </a:r>
            <a:r>
              <a:rPr lang="cs-CZ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by ACHEI		</a:t>
            </a:r>
            <a:r>
              <a:rPr lang="en-US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altLang="cs-CZ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altLang="cs-CZ" sz="2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decamethonium</a:t>
            </a:r>
            <a:endParaRPr lang="cs-CZ" altLang="cs-CZ" sz="2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tubocurarin</a:t>
            </a:r>
            <a:r>
              <a:rPr lang="en-US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			- </a:t>
            </a:r>
            <a:r>
              <a:rPr lang="cs-CZ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suxamethonium</a:t>
            </a:r>
            <a:endParaRPr lang="cs-CZ" altLang="cs-CZ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mivacurium</a:t>
            </a:r>
            <a:r>
              <a:rPr lang="cs-CZ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cs-CZ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atracurium</a:t>
            </a:r>
            <a:r>
              <a:rPr lang="cs-CZ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cisatracurium</a:t>
            </a:r>
            <a:endParaRPr lang="cs-CZ" altLang="cs-CZ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rocuronium</a:t>
            </a:r>
            <a:r>
              <a:rPr lang="en-US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pipecuronium</a:t>
            </a:r>
            <a:endParaRPr lang="cs-CZ" altLang="cs-CZ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pancuronium</a:t>
            </a:r>
            <a:r>
              <a:rPr lang="en-US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vecuronium</a:t>
            </a:r>
            <a:r>
              <a:rPr lang="en-US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5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indirect</a:t>
            </a:r>
            <a:r>
              <a:rPr lang="en-US" altLang="cs-CZ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muscle relaxants: </a:t>
            </a:r>
            <a:r>
              <a:rPr lang="cs-CZ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dantrolen</a:t>
            </a:r>
            <a:r>
              <a:rPr lang="en-US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e, </a:t>
            </a:r>
            <a:r>
              <a:rPr lang="en-US" altLang="cs-CZ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botulinum</a:t>
            </a:r>
            <a:r>
              <a:rPr lang="en-US" alt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toxin</a:t>
            </a:r>
            <a:endParaRPr lang="cs-CZ" altLang="cs-CZ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sk-SK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827" name="Nadpis 1"/>
          <p:cNvSpPr txBox="1">
            <a:spLocks/>
          </p:cNvSpPr>
          <p:nvPr/>
        </p:nvSpPr>
        <p:spPr bwMode="auto">
          <a:xfrm>
            <a:off x="250825" y="-26988"/>
            <a:ext cx="8713788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200" dirty="0">
                <a:solidFill>
                  <a:schemeClr val="tx2"/>
                </a:solidFill>
              </a:rPr>
              <a:t>Skeletal muscle relaxants</a:t>
            </a:r>
            <a:endParaRPr lang="sk-SK" sz="4200" dirty="0">
              <a:solidFill>
                <a:schemeClr val="tx2"/>
              </a:solidFill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 flipH="1">
            <a:off x="3023828" y="1988840"/>
            <a:ext cx="612068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4355976" y="1988840"/>
            <a:ext cx="57606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253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1303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Cholinergic nervous system</a:t>
            </a:r>
            <a:br>
              <a:rPr lang="en-US" dirty="0"/>
            </a:br>
            <a:r>
              <a:rPr lang="en-US" sz="2800" dirty="0"/>
              <a:t>- pharmacological interventions</a:t>
            </a:r>
            <a:endParaRPr lang="sk-SK" sz="2800" dirty="0"/>
          </a:p>
        </p:txBody>
      </p:sp>
      <p:grpSp>
        <p:nvGrpSpPr>
          <p:cNvPr id="53" name="Skupina 52"/>
          <p:cNvGrpSpPr/>
          <p:nvPr/>
        </p:nvGrpSpPr>
        <p:grpSpPr>
          <a:xfrm>
            <a:off x="214313" y="2095649"/>
            <a:ext cx="8750300" cy="2514600"/>
            <a:chOff x="214313" y="2095649"/>
            <a:chExt cx="8750300" cy="2514600"/>
          </a:xfrm>
        </p:grpSpPr>
        <p:cxnSp>
          <p:nvCxnSpPr>
            <p:cNvPr id="5" name="_s3076"/>
            <p:cNvCxnSpPr>
              <a:cxnSpLocks noChangeShapeType="1"/>
              <a:stCxn id="25" idx="0"/>
              <a:endCxn id="23" idx="2"/>
            </p:cNvCxnSpPr>
            <p:nvPr/>
          </p:nvCxnSpPr>
          <p:spPr bwMode="auto">
            <a:xfrm rot="16200000" flipV="1">
              <a:off x="7784648" y="3693225"/>
              <a:ext cx="228600" cy="691047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</p:cxnSp>
        <p:cxnSp>
          <p:nvCxnSpPr>
            <p:cNvPr id="6" name="_s3077"/>
            <p:cNvCxnSpPr>
              <a:cxnSpLocks noChangeShapeType="1"/>
              <a:stCxn id="24" idx="0"/>
              <a:endCxn id="23" idx="2"/>
            </p:cNvCxnSpPr>
            <p:nvPr/>
          </p:nvCxnSpPr>
          <p:spPr bwMode="auto">
            <a:xfrm rot="16200000">
              <a:off x="6970749" y="3571301"/>
              <a:ext cx="228600" cy="934895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</p:cxnSp>
        <p:cxnSp>
          <p:nvCxnSpPr>
            <p:cNvPr id="7" name="_s3078"/>
            <p:cNvCxnSpPr>
              <a:cxnSpLocks noChangeShapeType="1"/>
              <a:stCxn id="23" idx="0"/>
              <a:endCxn id="17" idx="2"/>
            </p:cNvCxnSpPr>
            <p:nvPr/>
          </p:nvCxnSpPr>
          <p:spPr bwMode="auto">
            <a:xfrm rot="5400000" flipH="1">
              <a:off x="7206328" y="3119359"/>
              <a:ext cx="228600" cy="465593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</p:cxnSp>
        <p:cxnSp>
          <p:nvCxnSpPr>
            <p:cNvPr id="8" name="_s3079"/>
            <p:cNvCxnSpPr>
              <a:cxnSpLocks noChangeShapeType="1"/>
              <a:stCxn id="22" idx="0"/>
              <a:endCxn id="17" idx="2"/>
            </p:cNvCxnSpPr>
            <p:nvPr/>
          </p:nvCxnSpPr>
          <p:spPr bwMode="auto">
            <a:xfrm rot="16200000">
              <a:off x="6273288" y="2651911"/>
              <a:ext cx="228600" cy="1400487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</p:cxnSp>
        <p:cxnSp>
          <p:nvCxnSpPr>
            <p:cNvPr id="9" name="_s3080"/>
            <p:cNvCxnSpPr>
              <a:cxnSpLocks noChangeShapeType="1"/>
              <a:stCxn id="21" idx="0"/>
              <a:endCxn id="18" idx="2"/>
            </p:cNvCxnSpPr>
            <p:nvPr/>
          </p:nvCxnSpPr>
          <p:spPr bwMode="auto">
            <a:xfrm rot="16200000" flipV="1">
              <a:off x="2277261" y="3596807"/>
              <a:ext cx="228600" cy="883884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</p:cxnSp>
        <p:cxnSp>
          <p:nvCxnSpPr>
            <p:cNvPr id="10" name="_s3081"/>
            <p:cNvCxnSpPr>
              <a:cxnSpLocks noChangeShapeType="1"/>
              <a:stCxn id="20" idx="0"/>
              <a:endCxn id="18" idx="2"/>
            </p:cNvCxnSpPr>
            <p:nvPr/>
          </p:nvCxnSpPr>
          <p:spPr bwMode="auto">
            <a:xfrm rot="16200000">
              <a:off x="1366944" y="3571301"/>
              <a:ext cx="228600" cy="934895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</p:cxnSp>
        <p:cxnSp>
          <p:nvCxnSpPr>
            <p:cNvPr id="11" name="_s3082"/>
            <p:cNvCxnSpPr>
              <a:cxnSpLocks noChangeShapeType="1"/>
              <a:stCxn id="19" idx="0"/>
              <a:endCxn id="16" idx="2"/>
            </p:cNvCxnSpPr>
            <p:nvPr/>
          </p:nvCxnSpPr>
          <p:spPr bwMode="auto">
            <a:xfrm rot="5400000" flipH="1">
              <a:off x="3004865" y="2651911"/>
              <a:ext cx="228600" cy="1400487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</p:cxnSp>
        <p:cxnSp>
          <p:nvCxnSpPr>
            <p:cNvPr id="12" name="_s3083"/>
            <p:cNvCxnSpPr>
              <a:cxnSpLocks noChangeShapeType="1"/>
              <a:stCxn id="18" idx="0"/>
              <a:endCxn id="16" idx="2"/>
            </p:cNvCxnSpPr>
            <p:nvPr/>
          </p:nvCxnSpPr>
          <p:spPr bwMode="auto">
            <a:xfrm rot="16200000">
              <a:off x="2069970" y="3117504"/>
              <a:ext cx="228600" cy="469302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</p:cxnSp>
        <p:cxnSp>
          <p:nvCxnSpPr>
            <p:cNvPr id="13" name="_s3084"/>
            <p:cNvCxnSpPr>
              <a:cxnSpLocks noChangeShapeType="1"/>
              <a:stCxn id="17" idx="0"/>
              <a:endCxn id="15" idx="2"/>
            </p:cNvCxnSpPr>
            <p:nvPr/>
          </p:nvCxnSpPr>
          <p:spPr bwMode="auto">
            <a:xfrm rot="5400000" flipH="1">
              <a:off x="5803985" y="1498530"/>
              <a:ext cx="228600" cy="2337237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</p:cxnSp>
        <p:cxnSp>
          <p:nvCxnSpPr>
            <p:cNvPr id="14" name="_s3085"/>
            <p:cNvCxnSpPr>
              <a:cxnSpLocks noChangeShapeType="1"/>
              <a:stCxn id="16" idx="0"/>
              <a:endCxn id="15" idx="2"/>
            </p:cNvCxnSpPr>
            <p:nvPr/>
          </p:nvCxnSpPr>
          <p:spPr bwMode="auto">
            <a:xfrm rot="16200000">
              <a:off x="3470458" y="1500519"/>
              <a:ext cx="228600" cy="2331673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</p:cxnSp>
        <p:sp>
          <p:nvSpPr>
            <p:cNvPr id="15" name="_s3086"/>
            <p:cNvSpPr>
              <a:spLocks noChangeArrowheads="1"/>
            </p:cNvSpPr>
            <p:nvPr/>
          </p:nvSpPr>
          <p:spPr bwMode="auto">
            <a:xfrm>
              <a:off x="3803642" y="2095649"/>
              <a:ext cx="1892049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65837" tIns="32918" rIns="65837" bIns="32918" anchor="ctr"/>
            <a:lstStyle/>
            <a:p>
              <a:pPr algn="ctr">
                <a:defRPr/>
              </a:pPr>
              <a:r>
                <a:rPr lang="cs-CZ" altLang="en-US" sz="2000" b="1" dirty="0" err="1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cholinotropics</a:t>
              </a:r>
              <a:endParaRPr lang="cs-CZ" altLang="en-US" sz="2000" b="1" dirty="0">
                <a:solidFill>
                  <a:srgbClr val="000000"/>
                </a:solidFill>
                <a:latin typeface="Candara" panose="020E0502030303020204" pitchFamily="34" charset="0"/>
                <a:cs typeface="Arial" charset="0"/>
              </a:endParaRPr>
            </a:p>
          </p:txBody>
        </p:sp>
        <p:sp>
          <p:nvSpPr>
            <p:cNvPr id="16" name="_s3087"/>
            <p:cNvSpPr>
              <a:spLocks noChangeArrowheads="1"/>
            </p:cNvSpPr>
            <p:nvPr/>
          </p:nvSpPr>
          <p:spPr bwMode="auto">
            <a:xfrm>
              <a:off x="1343978" y="2781449"/>
              <a:ext cx="2146178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65837" tIns="32918" rIns="65837" bIns="32918" anchor="ctr"/>
            <a:lstStyle/>
            <a:p>
              <a:pPr algn="ctr">
                <a:defRPr/>
              </a:pPr>
              <a:r>
                <a:rPr lang="cs-CZ" altLang="en-US" sz="2000" b="1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cholinomimetics</a:t>
              </a:r>
            </a:p>
          </p:txBody>
        </p:sp>
        <p:sp>
          <p:nvSpPr>
            <p:cNvPr id="17" name="_s3088"/>
            <p:cNvSpPr>
              <a:spLocks noChangeArrowheads="1"/>
            </p:cNvSpPr>
            <p:nvPr/>
          </p:nvSpPr>
          <p:spPr bwMode="auto">
            <a:xfrm>
              <a:off x="6012888" y="2781449"/>
              <a:ext cx="2146178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65837" tIns="32918" rIns="65837" bIns="32918" anchor="ctr"/>
            <a:lstStyle/>
            <a:p>
              <a:pPr algn="ctr">
                <a:defRPr/>
              </a:pPr>
              <a:r>
                <a:rPr lang="cs-CZ" altLang="en-US" sz="2000" b="1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cholinolytics</a:t>
              </a:r>
            </a:p>
          </p:txBody>
        </p:sp>
        <p:sp>
          <p:nvSpPr>
            <p:cNvPr id="18" name="_s3089"/>
            <p:cNvSpPr>
              <a:spLocks noChangeArrowheads="1"/>
            </p:cNvSpPr>
            <p:nvPr/>
          </p:nvSpPr>
          <p:spPr bwMode="auto">
            <a:xfrm>
              <a:off x="1149208" y="3467249"/>
              <a:ext cx="1600822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65837" tIns="32918" rIns="65837" bIns="32918" anchor="ctr"/>
            <a:lstStyle/>
            <a:p>
              <a:pPr algn="ctr">
                <a:defRPr/>
              </a:pPr>
              <a:r>
                <a:rPr lang="cs-CZ" altLang="en-US" sz="1600" b="1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direct</a:t>
              </a:r>
              <a:endParaRPr lang="cs-CZ" altLang="en-US" sz="1600">
                <a:solidFill>
                  <a:srgbClr val="FFFFFF"/>
                </a:solidFill>
                <a:latin typeface="Candara" panose="020E0502030303020204" pitchFamily="34" charset="0"/>
                <a:cs typeface="Arial" charset="0"/>
              </a:endParaRPr>
            </a:p>
          </p:txBody>
        </p:sp>
        <p:sp>
          <p:nvSpPr>
            <p:cNvPr id="19" name="_s3090"/>
            <p:cNvSpPr>
              <a:spLocks noChangeArrowheads="1"/>
            </p:cNvSpPr>
            <p:nvPr/>
          </p:nvSpPr>
          <p:spPr bwMode="auto">
            <a:xfrm>
              <a:off x="3017143" y="3467249"/>
              <a:ext cx="1600822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65837" tIns="32918" rIns="65837" bIns="32918" anchor="ctr"/>
            <a:lstStyle/>
            <a:p>
              <a:pPr algn="ctr">
                <a:defRPr/>
              </a:pPr>
              <a:r>
                <a:rPr lang="cs-CZ" altLang="en-US" sz="1600" b="1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indirect</a:t>
              </a:r>
              <a:endParaRPr lang="cs-CZ" altLang="en-US" sz="1600">
                <a:solidFill>
                  <a:srgbClr val="FFFFFF"/>
                </a:solidFill>
                <a:latin typeface="Candara" panose="020E0502030303020204" pitchFamily="34" charset="0"/>
                <a:cs typeface="Arial" charset="0"/>
              </a:endParaRPr>
            </a:p>
          </p:txBody>
        </p:sp>
        <p:sp>
          <p:nvSpPr>
            <p:cNvPr id="20" name="_s3091"/>
            <p:cNvSpPr>
              <a:spLocks noChangeArrowheads="1"/>
            </p:cNvSpPr>
            <p:nvPr/>
          </p:nvSpPr>
          <p:spPr bwMode="auto">
            <a:xfrm>
              <a:off x="214313" y="4153049"/>
              <a:ext cx="1600822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65837" tIns="32918" rIns="65837" bIns="32918" anchor="ctr"/>
            <a:lstStyle/>
            <a:p>
              <a:pPr algn="ctr">
                <a:defRPr/>
              </a:pPr>
              <a:r>
                <a:rPr lang="cs-CZ" altLang="en-US" sz="2000" b="1" dirty="0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N</a:t>
              </a:r>
              <a:r>
                <a:rPr lang="en-US" altLang="en-US" sz="2000" b="1" baseline="-25000" dirty="0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N</a:t>
              </a:r>
              <a:endParaRPr lang="cs-CZ" altLang="en-US" sz="2000" b="1" baseline="-25000" dirty="0">
                <a:solidFill>
                  <a:srgbClr val="000000"/>
                </a:solidFill>
                <a:latin typeface="Candara" panose="020E0502030303020204" pitchFamily="34" charset="0"/>
                <a:cs typeface="Arial" charset="0"/>
              </a:endParaRPr>
            </a:p>
          </p:txBody>
        </p:sp>
        <p:sp>
          <p:nvSpPr>
            <p:cNvPr id="21" name="_s3092"/>
            <p:cNvSpPr>
              <a:spLocks noChangeArrowheads="1"/>
            </p:cNvSpPr>
            <p:nvPr/>
          </p:nvSpPr>
          <p:spPr bwMode="auto">
            <a:xfrm>
              <a:off x="2082248" y="4153049"/>
              <a:ext cx="1502510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65837" tIns="32918" rIns="65837" bIns="32918" anchor="ctr"/>
            <a:lstStyle/>
            <a:p>
              <a:pPr algn="ctr">
                <a:defRPr/>
              </a:pPr>
              <a:r>
                <a:rPr lang="cs-CZ" altLang="en-US" sz="2000" b="1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M</a:t>
              </a:r>
              <a:endParaRPr lang="cs-CZ" altLang="en-US" sz="2000">
                <a:solidFill>
                  <a:srgbClr val="FFFFFF"/>
                </a:solidFill>
                <a:latin typeface="Candara" panose="020E0502030303020204" pitchFamily="34" charset="0"/>
                <a:cs typeface="Arial" charset="0"/>
              </a:endParaRPr>
            </a:p>
          </p:txBody>
        </p:sp>
        <p:sp>
          <p:nvSpPr>
            <p:cNvPr id="22" name="_s3093"/>
            <p:cNvSpPr>
              <a:spLocks noChangeArrowheads="1"/>
            </p:cNvSpPr>
            <p:nvPr/>
          </p:nvSpPr>
          <p:spPr bwMode="auto">
            <a:xfrm>
              <a:off x="4885078" y="3467249"/>
              <a:ext cx="1600822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65837" tIns="32918" rIns="65837" bIns="32918" anchor="ctr"/>
            <a:lstStyle/>
            <a:p>
              <a:pPr algn="ctr">
                <a:defRPr/>
              </a:pPr>
              <a:r>
                <a:rPr lang="cs-CZ" altLang="en-US" sz="1600" b="1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indirect</a:t>
              </a:r>
              <a:endParaRPr lang="cs-CZ" altLang="en-US" sz="1600">
                <a:solidFill>
                  <a:srgbClr val="FFFFFF"/>
                </a:solidFill>
                <a:latin typeface="Candara" panose="020E0502030303020204" pitchFamily="34" charset="0"/>
                <a:cs typeface="Arial" charset="0"/>
              </a:endParaRPr>
            </a:p>
          </p:txBody>
        </p:sp>
        <p:sp>
          <p:nvSpPr>
            <p:cNvPr id="23" name="_s3094"/>
            <p:cNvSpPr>
              <a:spLocks noChangeArrowheads="1"/>
            </p:cNvSpPr>
            <p:nvPr/>
          </p:nvSpPr>
          <p:spPr bwMode="auto">
            <a:xfrm>
              <a:off x="6753013" y="3467249"/>
              <a:ext cx="1600822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65837" tIns="32918" rIns="65837" bIns="32918" anchor="ctr"/>
            <a:lstStyle/>
            <a:p>
              <a:pPr algn="ctr">
                <a:defRPr/>
              </a:pPr>
              <a:r>
                <a:rPr lang="cs-CZ" altLang="en-US" sz="1600" b="1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direct</a:t>
              </a:r>
              <a:endParaRPr lang="cs-CZ" altLang="en-US" sz="1600">
                <a:solidFill>
                  <a:srgbClr val="FFFFFF"/>
                </a:solidFill>
                <a:latin typeface="Candara" panose="020E0502030303020204" pitchFamily="34" charset="0"/>
                <a:cs typeface="Arial" charset="0"/>
              </a:endParaRPr>
            </a:p>
          </p:txBody>
        </p:sp>
        <p:sp>
          <p:nvSpPr>
            <p:cNvPr id="24" name="_s3095"/>
            <p:cNvSpPr>
              <a:spLocks noChangeArrowheads="1"/>
            </p:cNvSpPr>
            <p:nvPr/>
          </p:nvSpPr>
          <p:spPr bwMode="auto">
            <a:xfrm>
              <a:off x="5818118" y="4153049"/>
              <a:ext cx="1600822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65837" tIns="32918" rIns="65837" bIns="32918" anchor="ctr"/>
            <a:lstStyle/>
            <a:p>
              <a:pPr algn="ctr">
                <a:defRPr/>
              </a:pPr>
              <a:r>
                <a:rPr lang="cs-CZ" altLang="en-US" sz="2000" b="1" dirty="0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N</a:t>
              </a:r>
              <a:r>
                <a:rPr lang="en-US" altLang="en-US" sz="2000" b="1" baseline="-25000" dirty="0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N</a:t>
              </a:r>
              <a:endParaRPr lang="cs-CZ" altLang="en-US" sz="2000" baseline="-25000" dirty="0">
                <a:solidFill>
                  <a:srgbClr val="FFFFFF"/>
                </a:solidFill>
                <a:latin typeface="Candara" panose="020E0502030303020204" pitchFamily="34" charset="0"/>
                <a:cs typeface="Arial" charset="0"/>
              </a:endParaRPr>
            </a:p>
          </p:txBody>
        </p:sp>
        <p:sp>
          <p:nvSpPr>
            <p:cNvPr id="25" name="_s3096"/>
            <p:cNvSpPr>
              <a:spLocks noChangeArrowheads="1"/>
            </p:cNvSpPr>
            <p:nvPr/>
          </p:nvSpPr>
          <p:spPr bwMode="auto">
            <a:xfrm>
              <a:off x="7524328" y="4153049"/>
              <a:ext cx="1440285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65837" tIns="32918" rIns="65837" bIns="32918" anchor="ctr"/>
            <a:lstStyle/>
            <a:p>
              <a:pPr algn="ctr">
                <a:defRPr/>
              </a:pPr>
              <a:r>
                <a:rPr lang="cs-CZ" altLang="en-US" sz="2000" b="1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M</a:t>
              </a:r>
              <a:endParaRPr lang="cs-CZ" altLang="en-US" sz="2000">
                <a:solidFill>
                  <a:srgbClr val="FFFFFF"/>
                </a:solidFill>
                <a:latin typeface="Candara" panose="020E0502030303020204" pitchFamily="34" charset="0"/>
                <a:cs typeface="Arial" charset="0"/>
              </a:endParaRPr>
            </a:p>
          </p:txBody>
        </p:sp>
      </p:grpSp>
      <p:sp>
        <p:nvSpPr>
          <p:cNvPr id="26" name="Text Box 76"/>
          <p:cNvSpPr txBox="1">
            <a:spLocks noChangeArrowheads="1"/>
          </p:cNvSpPr>
          <p:nvPr/>
        </p:nvSpPr>
        <p:spPr bwMode="auto">
          <a:xfrm>
            <a:off x="1435100" y="5445274"/>
            <a:ext cx="2513013" cy="3683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0000"/>
                </a:solidFill>
                <a:latin typeface="Candara" pitchFamily="34" charset="0"/>
                <a:cs typeface="Arial" charset="0"/>
              </a:rPr>
              <a:t>parasympathomimetics</a:t>
            </a:r>
          </a:p>
        </p:txBody>
      </p:sp>
      <p:sp>
        <p:nvSpPr>
          <p:cNvPr id="27" name="Text Box 77"/>
          <p:cNvSpPr txBox="1">
            <a:spLocks noChangeArrowheads="1"/>
          </p:cNvSpPr>
          <p:nvPr/>
        </p:nvSpPr>
        <p:spPr bwMode="auto">
          <a:xfrm>
            <a:off x="55563" y="1640036"/>
            <a:ext cx="2319337" cy="36988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0000"/>
                </a:solidFill>
                <a:latin typeface="Candara" pitchFamily="34" charset="0"/>
                <a:cs typeface="Arial" charset="0"/>
              </a:rPr>
              <a:t>acetylcholine analog. </a:t>
            </a:r>
          </a:p>
        </p:txBody>
      </p:sp>
      <p:sp>
        <p:nvSpPr>
          <p:cNvPr id="28" name="Text Box 78"/>
          <p:cNvSpPr txBox="1">
            <a:spLocks noChangeArrowheads="1"/>
          </p:cNvSpPr>
          <p:nvPr/>
        </p:nvSpPr>
        <p:spPr bwMode="auto">
          <a:xfrm>
            <a:off x="3727443" y="2869317"/>
            <a:ext cx="1731564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rgbClr val="000000"/>
                </a:solidFill>
                <a:latin typeface="Candara" pitchFamily="34" charset="0"/>
                <a:cs typeface="Arial" charset="0"/>
              </a:rPr>
              <a:t>ACHE </a:t>
            </a:r>
            <a:r>
              <a:rPr lang="cs-CZ" altLang="cs-CZ" b="1" dirty="0" err="1">
                <a:solidFill>
                  <a:srgbClr val="000000"/>
                </a:solidFill>
                <a:latin typeface="Candara" pitchFamily="34" charset="0"/>
                <a:cs typeface="Arial" charset="0"/>
              </a:rPr>
              <a:t>inhibitors</a:t>
            </a:r>
            <a:endParaRPr lang="cs-CZ" altLang="cs-CZ" b="1" dirty="0">
              <a:solidFill>
                <a:srgbClr val="000000"/>
              </a:solidFill>
              <a:latin typeface="Candara" pitchFamily="34" charset="0"/>
              <a:cs typeface="Arial" charset="0"/>
            </a:endParaRPr>
          </a:p>
        </p:txBody>
      </p:sp>
      <p:sp>
        <p:nvSpPr>
          <p:cNvPr id="29" name="Line 79"/>
          <p:cNvSpPr>
            <a:spLocks noChangeShapeType="1"/>
          </p:cNvSpPr>
          <p:nvPr/>
        </p:nvSpPr>
        <p:spPr bwMode="auto">
          <a:xfrm flipV="1">
            <a:off x="2843213" y="4773761"/>
            <a:ext cx="0" cy="671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0" name="Line 80"/>
          <p:cNvSpPr>
            <a:spLocks noChangeShapeType="1"/>
          </p:cNvSpPr>
          <p:nvPr/>
        </p:nvSpPr>
        <p:spPr bwMode="auto">
          <a:xfrm flipH="1">
            <a:off x="3924300" y="3237853"/>
            <a:ext cx="215652" cy="19129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" name="Line 81"/>
          <p:cNvSpPr>
            <a:spLocks noChangeShapeType="1"/>
          </p:cNvSpPr>
          <p:nvPr/>
        </p:nvSpPr>
        <p:spPr bwMode="auto">
          <a:xfrm>
            <a:off x="713966" y="2036910"/>
            <a:ext cx="630011" cy="14295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" name="Text Box 82"/>
          <p:cNvSpPr txBox="1">
            <a:spLocks noChangeArrowheads="1"/>
          </p:cNvSpPr>
          <p:nvPr/>
        </p:nvSpPr>
        <p:spPr bwMode="auto">
          <a:xfrm>
            <a:off x="6777038" y="5173811"/>
            <a:ext cx="2124299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dirty="0" err="1">
                <a:solidFill>
                  <a:srgbClr val="000000"/>
                </a:solidFill>
                <a:latin typeface="Candara" pitchFamily="34" charset="0"/>
                <a:cs typeface="Arial" charset="0"/>
              </a:rPr>
              <a:t>parasympat</a:t>
            </a:r>
            <a:r>
              <a:rPr lang="en-US" altLang="cs-CZ" b="1" dirty="0">
                <a:solidFill>
                  <a:srgbClr val="000000"/>
                </a:solidFill>
                <a:latin typeface="Candara" pitchFamily="34" charset="0"/>
                <a:cs typeface="Arial" charset="0"/>
              </a:rPr>
              <a:t>h</a:t>
            </a:r>
            <a:r>
              <a:rPr lang="cs-CZ" altLang="cs-CZ" b="1" dirty="0" err="1">
                <a:solidFill>
                  <a:srgbClr val="000000"/>
                </a:solidFill>
                <a:latin typeface="Candara" pitchFamily="34" charset="0"/>
                <a:cs typeface="Arial" charset="0"/>
              </a:rPr>
              <a:t>olytics</a:t>
            </a:r>
            <a:endParaRPr lang="cs-CZ" altLang="cs-CZ" b="1" dirty="0">
              <a:solidFill>
                <a:srgbClr val="000000"/>
              </a:solidFill>
              <a:latin typeface="Candara" pitchFamily="34" charset="0"/>
              <a:cs typeface="Arial" charset="0"/>
            </a:endParaRPr>
          </a:p>
        </p:txBody>
      </p:sp>
      <p:sp>
        <p:nvSpPr>
          <p:cNvPr id="33" name="Text Box 83"/>
          <p:cNvSpPr txBox="1">
            <a:spLocks noChangeArrowheads="1"/>
          </p:cNvSpPr>
          <p:nvPr/>
        </p:nvSpPr>
        <p:spPr bwMode="auto">
          <a:xfrm>
            <a:off x="3697288" y="4773761"/>
            <a:ext cx="1614487" cy="36988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0000"/>
                </a:solidFill>
                <a:latin typeface="Candara" pitchFamily="34" charset="0"/>
                <a:cs typeface="Arial" charset="0"/>
              </a:rPr>
              <a:t>ganglioplegics</a:t>
            </a:r>
          </a:p>
        </p:txBody>
      </p:sp>
      <p:sp>
        <p:nvSpPr>
          <p:cNvPr id="34" name="Text Box 84"/>
          <p:cNvSpPr txBox="1">
            <a:spLocks noChangeArrowheads="1"/>
          </p:cNvSpPr>
          <p:nvPr/>
        </p:nvSpPr>
        <p:spPr bwMode="auto">
          <a:xfrm>
            <a:off x="3851275" y="6061224"/>
            <a:ext cx="2109788" cy="369887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0000"/>
                </a:solidFill>
                <a:latin typeface="Candara" pitchFamily="34" charset="0"/>
                <a:cs typeface="Arial" charset="0"/>
              </a:rPr>
              <a:t>muscle relaxants</a:t>
            </a:r>
          </a:p>
        </p:txBody>
      </p:sp>
      <p:sp>
        <p:nvSpPr>
          <p:cNvPr id="35" name="Line 85"/>
          <p:cNvSpPr>
            <a:spLocks noChangeShapeType="1"/>
          </p:cNvSpPr>
          <p:nvPr/>
        </p:nvSpPr>
        <p:spPr bwMode="auto">
          <a:xfrm flipV="1">
            <a:off x="7664450" y="4653111"/>
            <a:ext cx="579438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59" name="Rectangle 86"/>
          <p:cNvSpPr>
            <a:spLocks noChangeArrowheads="1"/>
          </p:cNvSpPr>
          <p:nvPr/>
        </p:nvSpPr>
        <p:spPr bwMode="auto">
          <a:xfrm>
            <a:off x="7308850" y="5948511"/>
            <a:ext cx="1655763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altLang="cs-CZ" sz="2000" b="1">
                <a:solidFill>
                  <a:srgbClr val="000000"/>
                </a:solidFill>
                <a:latin typeface="Candara" pitchFamily="34" charset="0"/>
                <a:cs typeface="Arial" charset="0"/>
              </a:rPr>
              <a:t>N</a:t>
            </a:r>
            <a:r>
              <a:rPr lang="cs-CZ" altLang="cs-CZ" sz="2000" b="1" baseline="-25000">
                <a:solidFill>
                  <a:srgbClr val="000000"/>
                </a:solidFill>
                <a:latin typeface="Candara" pitchFamily="34" charset="0"/>
                <a:cs typeface="Arial" charset="0"/>
              </a:rPr>
              <a:t>M</a:t>
            </a:r>
          </a:p>
        </p:txBody>
      </p:sp>
      <p:sp>
        <p:nvSpPr>
          <p:cNvPr id="37" name="Line 87"/>
          <p:cNvSpPr>
            <a:spLocks noChangeShapeType="1"/>
          </p:cNvSpPr>
          <p:nvPr/>
        </p:nvSpPr>
        <p:spPr bwMode="auto">
          <a:xfrm flipV="1">
            <a:off x="5961063" y="6200924"/>
            <a:ext cx="1347787" cy="57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8" name="Line 88"/>
          <p:cNvSpPr>
            <a:spLocks noChangeShapeType="1"/>
          </p:cNvSpPr>
          <p:nvPr/>
        </p:nvSpPr>
        <p:spPr bwMode="auto">
          <a:xfrm flipV="1">
            <a:off x="5372100" y="4437211"/>
            <a:ext cx="415925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9" name="Text Box 83"/>
          <p:cNvSpPr txBox="1">
            <a:spLocks noChangeArrowheads="1"/>
          </p:cNvSpPr>
          <p:nvPr/>
        </p:nvSpPr>
        <p:spPr bwMode="auto">
          <a:xfrm>
            <a:off x="144463" y="5948511"/>
            <a:ext cx="1825625" cy="36988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0000"/>
                </a:solidFill>
                <a:latin typeface="Candara" pitchFamily="34" charset="0"/>
                <a:cs typeface="Arial" charset="0"/>
              </a:rPr>
              <a:t>gangliomimetics</a:t>
            </a:r>
          </a:p>
        </p:txBody>
      </p:sp>
      <p:sp>
        <p:nvSpPr>
          <p:cNvPr id="40" name="Line 79"/>
          <p:cNvSpPr>
            <a:spLocks noChangeShapeType="1"/>
          </p:cNvSpPr>
          <p:nvPr/>
        </p:nvSpPr>
        <p:spPr bwMode="auto">
          <a:xfrm flipV="1">
            <a:off x="790575" y="4668986"/>
            <a:ext cx="109538" cy="1208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3" name="Zástupný symbol pro obsah 2"/>
          <p:cNvSpPr txBox="1">
            <a:spLocks/>
          </p:cNvSpPr>
          <p:nvPr/>
        </p:nvSpPr>
        <p:spPr>
          <a:xfrm>
            <a:off x="5863277" y="2060848"/>
            <a:ext cx="652939" cy="613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dirty="0">
                <a:latin typeface="Arial Unicode MS"/>
                <a:ea typeface="Arial Unicode MS"/>
                <a:cs typeface="Arial Unicode MS"/>
              </a:rPr>
              <a:t>Θ</a:t>
            </a:r>
            <a:endParaRPr lang="en-US" dirty="0">
              <a:latin typeface="Arial Unicode MS"/>
              <a:ea typeface="Arial Unicode MS"/>
              <a:cs typeface="Arial Unicode MS"/>
            </a:endParaRPr>
          </a:p>
        </p:txBody>
      </p:sp>
      <p:grpSp>
        <p:nvGrpSpPr>
          <p:cNvPr id="50" name="Skupina 49"/>
          <p:cNvGrpSpPr/>
          <p:nvPr/>
        </p:nvGrpSpPr>
        <p:grpSpPr>
          <a:xfrm>
            <a:off x="2843808" y="2023559"/>
            <a:ext cx="1271168" cy="613353"/>
            <a:chOff x="2868784" y="1916832"/>
            <a:chExt cx="1271168" cy="613353"/>
          </a:xfrm>
        </p:grpSpPr>
        <p:sp>
          <p:nvSpPr>
            <p:cNvPr id="42" name="Zástupný symbol pro obsah 2"/>
            <p:cNvSpPr txBox="1">
              <a:spLocks/>
            </p:cNvSpPr>
            <p:nvPr/>
          </p:nvSpPr>
          <p:spPr>
            <a:xfrm>
              <a:off x="2868784" y="1916832"/>
              <a:ext cx="1271168" cy="61335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sk-SK" dirty="0">
                  <a:solidFill>
                    <a:schemeClr val="bg1"/>
                  </a:solidFill>
                  <a:latin typeface="Arial Unicode MS"/>
                  <a:ea typeface="Arial Unicode MS"/>
                  <a:cs typeface="Arial Unicode MS"/>
                </a:rPr>
                <a:t>⊝</a:t>
              </a:r>
              <a:r>
                <a:rPr lang="el-GR" dirty="0">
                  <a:latin typeface="Arial Unicode MS"/>
                  <a:ea typeface="Arial Unicode MS"/>
                  <a:cs typeface="Arial Unicode MS"/>
                </a:rPr>
                <a:t>Θ</a:t>
              </a:r>
              <a:endParaRPr lang="en-US" dirty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endParaRPr>
            </a:p>
          </p:txBody>
        </p:sp>
        <p:cxnSp>
          <p:nvCxnSpPr>
            <p:cNvPr id="49" name="Přímá spojnice 48"/>
            <p:cNvCxnSpPr/>
            <p:nvPr/>
          </p:nvCxnSpPr>
          <p:spPr>
            <a:xfrm flipH="1">
              <a:off x="3439886" y="2154778"/>
              <a:ext cx="4443" cy="1203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5407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79488"/>
            <a:ext cx="8964612" cy="62658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sz="2600" b="1" dirty="0" err="1"/>
              <a:t>Cholinomimeti</a:t>
            </a:r>
            <a:r>
              <a:rPr lang="en-US" sz="2600" b="1" dirty="0" err="1"/>
              <a:t>cs</a:t>
            </a:r>
            <a:r>
              <a:rPr lang="cs-CZ" sz="2600" b="1" dirty="0"/>
              <a:t> </a:t>
            </a:r>
            <a:r>
              <a:rPr lang="cs-CZ" sz="2600" dirty="0"/>
              <a:t>- ↑ a</a:t>
            </a:r>
            <a:r>
              <a:rPr lang="en-US" sz="2600" dirty="0" err="1"/>
              <a:t>ctivity</a:t>
            </a:r>
            <a:r>
              <a:rPr lang="en-US" sz="2600" dirty="0"/>
              <a:t> at cholinergic </a:t>
            </a:r>
            <a:r>
              <a:rPr lang="cs-CZ" sz="2600" dirty="0" err="1"/>
              <a:t>synaps</a:t>
            </a:r>
            <a:r>
              <a:rPr lang="en-US" sz="2600" dirty="0" err="1"/>
              <a:t>es</a:t>
            </a:r>
            <a:endParaRPr lang="cs-CZ" sz="2600" b="1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u="sng" dirty="0"/>
              <a:t>direct </a:t>
            </a:r>
            <a:r>
              <a:rPr lang="cs-CZ" sz="2600" dirty="0"/>
              <a:t>–  </a:t>
            </a:r>
            <a:r>
              <a:rPr lang="en-US" sz="2600" dirty="0" err="1"/>
              <a:t>ACh</a:t>
            </a:r>
            <a:r>
              <a:rPr lang="en-US" sz="2600" dirty="0"/>
              <a:t> and its analogues</a:t>
            </a:r>
            <a:endParaRPr lang="cs-CZ" sz="2600" dirty="0"/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sz="2600" dirty="0"/>
              <a:t>		  </a:t>
            </a:r>
            <a:r>
              <a:rPr lang="en-US" sz="2600" dirty="0"/>
              <a:t>they imitate </a:t>
            </a:r>
            <a:r>
              <a:rPr lang="cs-CZ" sz="2600" dirty="0" err="1"/>
              <a:t>ACh</a:t>
            </a:r>
            <a:r>
              <a:rPr lang="cs-CZ" sz="2600" dirty="0"/>
              <a:t> </a:t>
            </a:r>
            <a:r>
              <a:rPr lang="en-US" sz="2600" dirty="0"/>
              <a:t>effects on </a:t>
            </a:r>
            <a:r>
              <a:rPr lang="cs-CZ" sz="2600" dirty="0"/>
              <a:t>M </a:t>
            </a:r>
            <a:r>
              <a:rPr lang="en-US" sz="2600" dirty="0"/>
              <a:t>and</a:t>
            </a:r>
            <a:r>
              <a:rPr lang="cs-CZ" sz="2600" dirty="0"/>
              <a:t> N receptor</a:t>
            </a:r>
            <a:r>
              <a:rPr lang="en-US" sz="2600" dirty="0"/>
              <a:t>s</a:t>
            </a:r>
            <a:endParaRPr lang="en-US" sz="4000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tabLst>
                <a:tab pos="1160463" algn="l"/>
                <a:tab pos="1350963" algn="l"/>
              </a:tabLst>
              <a:defRPr/>
            </a:pPr>
            <a:r>
              <a:rPr lang="en-GB" sz="2600" u="sng" dirty="0"/>
              <a:t>indirect</a:t>
            </a:r>
            <a:r>
              <a:rPr lang="cs-CZ" sz="2600" dirty="0"/>
              <a:t> - </a:t>
            </a:r>
            <a:r>
              <a:rPr lang="en-US" sz="2600" dirty="0"/>
              <a:t>ACHE inhibitors</a:t>
            </a:r>
            <a:endParaRPr lang="cs-CZ" sz="2600" dirty="0"/>
          </a:p>
          <a:p>
            <a:pPr marL="457200" lvl="1" indent="0" eaLnBrk="1" hangingPunct="1">
              <a:lnSpc>
                <a:spcPct val="90000"/>
              </a:lnSpc>
              <a:buFontTx/>
              <a:buNone/>
              <a:tabLst>
                <a:tab pos="1160463" algn="l"/>
                <a:tab pos="1350963" algn="l"/>
                <a:tab pos="2060575" algn="l"/>
              </a:tabLst>
              <a:defRPr/>
            </a:pPr>
            <a:r>
              <a:rPr lang="cs-CZ" sz="2600" dirty="0"/>
              <a:t>			 </a:t>
            </a:r>
            <a:r>
              <a:rPr lang="en-US" sz="2600" dirty="0"/>
              <a:t>always non-selective</a:t>
            </a:r>
            <a:r>
              <a:rPr lang="cs-CZ" sz="2600" dirty="0"/>
              <a:t> </a:t>
            </a:r>
            <a:r>
              <a:rPr lang="en-US" sz="2600" dirty="0"/>
              <a:t>			</a:t>
            </a:r>
            <a:r>
              <a:rPr lang="cs-CZ" sz="2600" dirty="0"/>
              <a:t>			     	</a:t>
            </a:r>
            <a:r>
              <a:rPr lang="cs-CZ" sz="1600" dirty="0">
                <a:hlinkClick r:id="rId3"/>
              </a:rPr>
              <a:t>https://www.youtube.com/watch?v=k7YX9kuWrxA</a:t>
            </a:r>
            <a:r>
              <a:rPr lang="cs-CZ" sz="2600" dirty="0"/>
              <a:t>		</a:t>
            </a:r>
          </a:p>
          <a:p>
            <a:pPr lvl="4" eaLnBrk="1" hangingPunct="1">
              <a:lnSpc>
                <a:spcPct val="90000"/>
              </a:lnSpc>
              <a:tabLst>
                <a:tab pos="1882775" algn="l"/>
              </a:tabLst>
              <a:defRPr/>
            </a:pPr>
            <a:r>
              <a:rPr lang="en-US" sz="2200" dirty="0"/>
              <a:t>short-term effect</a:t>
            </a:r>
            <a:r>
              <a:rPr lang="cs-CZ" sz="2200" dirty="0"/>
              <a:t> - </a:t>
            </a:r>
            <a:r>
              <a:rPr lang="cs-CZ" sz="2200" dirty="0" err="1"/>
              <a:t>edro</a:t>
            </a:r>
            <a:r>
              <a:rPr lang="en-US" sz="2200" dirty="0" err="1"/>
              <a:t>ph</a:t>
            </a:r>
            <a:r>
              <a:rPr lang="cs-CZ" sz="2200" dirty="0" err="1"/>
              <a:t>onium</a:t>
            </a:r>
            <a:endParaRPr lang="cs-CZ" sz="2200" dirty="0"/>
          </a:p>
          <a:p>
            <a:pPr lvl="4" eaLnBrk="1" hangingPunct="1">
              <a:lnSpc>
                <a:spcPct val="90000"/>
              </a:lnSpc>
              <a:tabLst>
                <a:tab pos="1882775" algn="l"/>
              </a:tabLst>
              <a:defRPr/>
            </a:pPr>
            <a:r>
              <a:rPr lang="en-US" sz="2200" dirty="0"/>
              <a:t>intermediate and long-term effect</a:t>
            </a:r>
            <a:r>
              <a:rPr lang="cs-CZ" sz="2200" dirty="0"/>
              <a:t> - </a:t>
            </a:r>
            <a:r>
              <a:rPr lang="en-US" sz="2200" dirty="0" err="1"/>
              <a:t>carbamates</a:t>
            </a:r>
            <a:r>
              <a:rPr lang="en-US" sz="2200" dirty="0"/>
              <a:t> </a:t>
            </a:r>
            <a:r>
              <a:rPr lang="cs-CZ" sz="2200" dirty="0"/>
              <a:t>(„</a:t>
            </a:r>
            <a:r>
              <a:rPr lang="cs-CZ" sz="2200" dirty="0" err="1"/>
              <a:t>stigmin</a:t>
            </a:r>
            <a:r>
              <a:rPr lang="en-US" sz="2200" dirty="0"/>
              <a:t>s</a:t>
            </a:r>
            <a:r>
              <a:rPr lang="cs-CZ" sz="2200" dirty="0"/>
              <a:t>“)</a:t>
            </a:r>
          </a:p>
          <a:p>
            <a:pPr lvl="4" eaLnBrk="1" hangingPunct="1">
              <a:lnSpc>
                <a:spcPct val="90000"/>
              </a:lnSpc>
              <a:tabLst>
                <a:tab pos="1882775" algn="l"/>
              </a:tabLst>
              <a:defRPr/>
            </a:pPr>
            <a:r>
              <a:rPr lang="en-US" sz="2200" dirty="0"/>
              <a:t>very long effect </a:t>
            </a:r>
            <a:r>
              <a:rPr lang="cs-CZ" sz="2200" dirty="0"/>
              <a:t> - </a:t>
            </a:r>
            <a:r>
              <a:rPr lang="cs-CZ" sz="2200" dirty="0" err="1"/>
              <a:t>organo</a:t>
            </a:r>
            <a:r>
              <a:rPr lang="en-US" sz="2200" dirty="0"/>
              <a:t>phosphates</a:t>
            </a:r>
            <a:endParaRPr lang="cs-CZ" sz="2200" dirty="0"/>
          </a:p>
          <a:p>
            <a:pPr lvl="4" eaLnBrk="1" hangingPunct="1">
              <a:lnSpc>
                <a:spcPct val="90000"/>
              </a:lnSpc>
              <a:tabLst>
                <a:tab pos="1882775" algn="l"/>
              </a:tabLst>
              <a:defRPr/>
            </a:pPr>
            <a:endParaRPr lang="cs-CZ" sz="22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sz="2600" b="1" dirty="0" err="1"/>
              <a:t>Parasympat</a:t>
            </a:r>
            <a:r>
              <a:rPr lang="en-US" sz="2600" b="1" dirty="0" err="1"/>
              <a:t>homimetics</a:t>
            </a:r>
            <a:r>
              <a:rPr lang="cs-CZ" sz="2600" dirty="0"/>
              <a:t> - </a:t>
            </a:r>
            <a:r>
              <a:rPr lang="en-US" sz="2600" dirty="0"/>
              <a:t>they imitate A</a:t>
            </a:r>
            <a:r>
              <a:rPr lang="cs-CZ" sz="2600" dirty="0"/>
              <a:t>Ch </a:t>
            </a:r>
            <a:r>
              <a:rPr lang="en-US" sz="2600" dirty="0"/>
              <a:t>effect on</a:t>
            </a:r>
            <a:r>
              <a:rPr lang="cs-CZ" sz="2600" dirty="0"/>
              <a:t> M </a:t>
            </a:r>
            <a:r>
              <a:rPr lang="en-US" sz="2600" dirty="0"/>
              <a:t>r</a:t>
            </a:r>
            <a:r>
              <a:rPr lang="cs-CZ" sz="2600" dirty="0"/>
              <a:t>c.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u="sng" dirty="0"/>
              <a:t>direct </a:t>
            </a:r>
            <a:r>
              <a:rPr lang="cs-CZ" sz="2600" dirty="0"/>
              <a:t>(</a:t>
            </a:r>
            <a:r>
              <a:rPr lang="en-US" sz="2600" dirty="0"/>
              <a:t>mostly non-selective effect</a:t>
            </a:r>
            <a:r>
              <a:rPr lang="cs-CZ" sz="2600" dirty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dirty="0"/>
              <a:t>stimulatory agents selective to M</a:t>
            </a:r>
            <a:r>
              <a:rPr lang="cs-CZ" sz="2600" dirty="0"/>
              <a:t> receptor</a:t>
            </a:r>
            <a:r>
              <a:rPr lang="en-US" sz="2600" dirty="0"/>
              <a:t>s for </a:t>
            </a:r>
            <a:r>
              <a:rPr lang="cs-CZ" sz="2600" dirty="0" err="1"/>
              <a:t>ACh</a:t>
            </a:r>
            <a:endParaRPr lang="cs-CZ" sz="2600" dirty="0"/>
          </a:p>
          <a:p>
            <a:pPr eaLnBrk="1" hangingPunct="1">
              <a:lnSpc>
                <a:spcPct val="90000"/>
              </a:lnSpc>
              <a:defRPr/>
            </a:pPr>
            <a:endParaRPr lang="cs-CZ" sz="2600" dirty="0"/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107950" y="115888"/>
            <a:ext cx="8675688" cy="7921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cs-CZ" sz="4000" dirty="0">
                <a:solidFill>
                  <a:schemeClr val="tx2"/>
                </a:solidFill>
                <a:latin typeface="Arial" charset="0"/>
              </a:rPr>
              <a:t>Terminolog</a:t>
            </a:r>
            <a:r>
              <a:rPr lang="en-US" sz="4000" dirty="0">
                <a:solidFill>
                  <a:schemeClr val="tx2"/>
                </a:solidFill>
                <a:latin typeface="Arial" charset="0"/>
              </a:rPr>
              <a:t>y</a:t>
            </a:r>
            <a:r>
              <a:rPr lang="cs-CZ" sz="4000" dirty="0">
                <a:solidFill>
                  <a:schemeClr val="tx2"/>
                </a:solidFill>
                <a:latin typeface="Arial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6539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252413" y="1989138"/>
            <a:ext cx="8783637" cy="448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1294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354013" algn="l"/>
              </a:tabLst>
            </a:pPr>
            <a:r>
              <a:rPr lang="cs-CZ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- 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agents blocking </a:t>
            </a:r>
            <a:r>
              <a:rPr lang="cs-CZ" sz="2800" dirty="0">
                <a:ea typeface="Arial Unicode MS" pitchFamily="34" charset="-128"/>
                <a:cs typeface="Arial Unicode MS" pitchFamily="34" charset="-128"/>
              </a:rPr>
              <a:t>acetylcholin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e receptors</a:t>
            </a:r>
            <a:endParaRPr lang="cs-CZ" sz="2800" dirty="0"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20000"/>
              </a:lnSpc>
              <a:tabLst>
                <a:tab pos="354013" algn="l"/>
              </a:tabLst>
            </a:pPr>
            <a:r>
              <a:rPr lang="cs-CZ" sz="2800" b="1" dirty="0" err="1">
                <a:ea typeface="Arial Unicode MS" pitchFamily="34" charset="-128"/>
                <a:cs typeface="Arial Unicode MS" pitchFamily="34" charset="-128"/>
              </a:rPr>
              <a:t>Parasympat</a:t>
            </a:r>
            <a:r>
              <a:rPr lang="en-US" sz="2800" b="1" dirty="0" err="1">
                <a:ea typeface="Arial Unicode MS" pitchFamily="34" charset="-128"/>
                <a:cs typeface="Arial Unicode MS" pitchFamily="34" charset="-128"/>
              </a:rPr>
              <a:t>holytics</a:t>
            </a:r>
            <a:r>
              <a:rPr lang="cs-CZ" sz="2800" dirty="0"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M receptor blockers</a:t>
            </a:r>
          </a:p>
          <a:p>
            <a:pPr lvl="1">
              <a:lnSpc>
                <a:spcPct val="120000"/>
              </a:lnSpc>
              <a:tabLst>
                <a:tab pos="354013" algn="l"/>
              </a:tabLst>
            </a:pPr>
            <a:r>
              <a:rPr lang="en-US" sz="2800" dirty="0"/>
              <a:t>- </a:t>
            </a:r>
            <a:r>
              <a:rPr lang="cs-CZ" sz="2800" dirty="0" err="1"/>
              <a:t>without</a:t>
            </a:r>
            <a:r>
              <a:rPr lang="cs-CZ" sz="2800" dirty="0"/>
              <a:t> </a:t>
            </a:r>
            <a:r>
              <a:rPr lang="cs-CZ" sz="2800" dirty="0" err="1"/>
              <a:t>any</a:t>
            </a:r>
            <a:r>
              <a:rPr lang="cs-CZ" sz="2800" dirty="0"/>
              <a:t> </a:t>
            </a:r>
            <a:r>
              <a:rPr lang="cs-CZ" sz="2800" dirty="0" err="1"/>
              <a:t>effect</a:t>
            </a:r>
            <a:r>
              <a:rPr lang="cs-CZ" sz="2800" dirty="0"/>
              <a:t> on </a:t>
            </a:r>
            <a:r>
              <a:rPr lang="cs-CZ" sz="2800" dirty="0" err="1"/>
              <a:t>nicotinic</a:t>
            </a:r>
            <a:r>
              <a:rPr lang="cs-CZ" sz="2800" dirty="0"/>
              <a:t> </a:t>
            </a:r>
            <a:r>
              <a:rPr lang="cs-CZ" sz="2800" dirty="0" err="1"/>
              <a:t>receptors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20000"/>
              </a:lnSpc>
              <a:tabLst>
                <a:tab pos="354013" algn="l"/>
              </a:tabLst>
            </a:pPr>
            <a:r>
              <a:rPr lang="cs-CZ" sz="2800" b="1" dirty="0" err="1">
                <a:ea typeface="Arial Unicode MS" pitchFamily="34" charset="-128"/>
                <a:cs typeface="Arial Unicode MS" pitchFamily="34" charset="-128"/>
              </a:rPr>
              <a:t>Ganglioplegi</a:t>
            </a:r>
            <a:r>
              <a:rPr lang="en-US" sz="2800" b="1" dirty="0" err="1">
                <a:ea typeface="Arial Unicode MS" pitchFamily="34" charset="-128"/>
                <a:cs typeface="Arial Unicode MS" pitchFamily="34" charset="-128"/>
              </a:rPr>
              <a:t>cs</a:t>
            </a:r>
            <a:r>
              <a:rPr lang="cs-CZ" sz="2800" dirty="0">
                <a:ea typeface="Arial Unicode MS" pitchFamily="34" charset="-128"/>
                <a:cs typeface="Arial Unicode MS" pitchFamily="34" charset="-128"/>
              </a:rPr>
              <a:t> 	- N</a:t>
            </a:r>
            <a:r>
              <a:rPr lang="cs-CZ" sz="2800" baseline="-25000" dirty="0"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cs-CZ" sz="2800" dirty="0"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2800" dirty="0" err="1">
                <a:ea typeface="Arial Unicode MS" pitchFamily="34" charset="-128"/>
                <a:cs typeface="Arial Unicode MS" pitchFamily="34" charset="-128"/>
              </a:rPr>
              <a:t>recepto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r blockers</a:t>
            </a:r>
            <a:endParaRPr lang="cs-CZ" sz="2800" dirty="0"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20000"/>
              </a:lnSpc>
              <a:tabLst>
                <a:tab pos="354013" algn="l"/>
              </a:tabLst>
            </a:pPr>
            <a:r>
              <a:rPr lang="cs-CZ" sz="2800" b="1" dirty="0">
                <a:ea typeface="Arial Unicode MS" pitchFamily="34" charset="-128"/>
                <a:cs typeface="Arial Unicode MS" pitchFamily="34" charset="-128"/>
              </a:rPr>
              <a:t>Peri</a:t>
            </a:r>
            <a:r>
              <a:rPr lang="en-US" sz="2800" b="1" dirty="0" err="1">
                <a:ea typeface="Arial Unicode MS" pitchFamily="34" charset="-128"/>
                <a:cs typeface="Arial Unicode MS" pitchFamily="34" charset="-128"/>
              </a:rPr>
              <a:t>ph</a:t>
            </a:r>
            <a:r>
              <a:rPr lang="cs-CZ" sz="2800" b="1" dirty="0" err="1"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z="2800" b="1" dirty="0"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cs-CZ" sz="2800" b="1" dirty="0">
                <a:ea typeface="Arial Unicode MS" pitchFamily="34" charset="-128"/>
                <a:cs typeface="Arial Unicode MS" pitchFamily="34" charset="-128"/>
              </a:rPr>
              <a:t> m</a:t>
            </a:r>
            <a:r>
              <a:rPr lang="en-US" sz="2800" b="1" dirty="0" err="1">
                <a:ea typeface="Arial Unicode MS" pitchFamily="34" charset="-128"/>
                <a:cs typeface="Arial Unicode MS" pitchFamily="34" charset="-128"/>
              </a:rPr>
              <a:t>uscle</a:t>
            </a:r>
            <a:r>
              <a:rPr lang="en-US" sz="2800" b="1" dirty="0">
                <a:ea typeface="Arial Unicode MS" pitchFamily="34" charset="-128"/>
                <a:cs typeface="Arial Unicode MS" pitchFamily="34" charset="-128"/>
              </a:rPr>
              <a:t> relaxants 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(non-depolarizing</a:t>
            </a:r>
            <a:r>
              <a:rPr lang="sk-SK" sz="2800" dirty="0">
                <a:ea typeface="Arial Unicode MS" pitchFamily="34" charset="-128"/>
                <a:cs typeface="Arial Unicode MS" pitchFamily="34" charset="-128"/>
              </a:rPr>
              <a:t>) – 	</a:t>
            </a:r>
          </a:p>
          <a:p>
            <a:pPr lvl="1">
              <a:lnSpc>
                <a:spcPct val="120000"/>
              </a:lnSpc>
              <a:tabLst>
                <a:tab pos="354013" algn="l"/>
              </a:tabLst>
            </a:pPr>
            <a:r>
              <a:rPr lang="sk-SK" sz="2800" dirty="0">
                <a:ea typeface="Arial Unicode MS" pitchFamily="34" charset="-128"/>
                <a:cs typeface="Arial Unicode MS" pitchFamily="34" charset="-128"/>
              </a:rPr>
              <a:t>				- </a:t>
            </a:r>
            <a:r>
              <a:rPr lang="cs-CZ" sz="2800" dirty="0"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cs-CZ" sz="2800" baseline="-25000" dirty="0"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cs-CZ" sz="2800" dirty="0">
                <a:ea typeface="Arial Unicode MS" pitchFamily="34" charset="-128"/>
                <a:cs typeface="Arial Unicode MS" pitchFamily="34" charset="-128"/>
              </a:rPr>
              <a:t>-receptor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 blockers</a:t>
            </a:r>
          </a:p>
          <a:p>
            <a:pPr lvl="1">
              <a:tabLst>
                <a:tab pos="354013" algn="l"/>
              </a:tabLst>
            </a:pPr>
            <a:endParaRPr lang="cs-CZ" sz="2800" dirty="0">
              <a:ea typeface="Arial Unicode MS" pitchFamily="34" charset="-128"/>
              <a:cs typeface="Arial Unicode MS" pitchFamily="34" charset="-128"/>
            </a:endParaRPr>
          </a:p>
          <a:p>
            <a:pPr lvl="1">
              <a:tabLst>
                <a:tab pos="354013" algn="l"/>
              </a:tabLst>
            </a:pPr>
            <a:endParaRPr lang="cs-CZ" sz="2800" dirty="0">
              <a:ea typeface="Arial Unicode MS" pitchFamily="34" charset="-128"/>
              <a:cs typeface="Arial Unicode MS" pitchFamily="34" charset="-128"/>
            </a:endParaRPr>
          </a:p>
          <a:p>
            <a:pPr lvl="1">
              <a:tabLst>
                <a:tab pos="354013" algn="l"/>
              </a:tabLst>
            </a:pPr>
            <a:endParaRPr lang="cs-CZ" sz="28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3" name="AutoShape 2"/>
          <p:cNvSpPr>
            <a:spLocks noChangeArrowheads="1"/>
          </p:cNvSpPr>
          <p:nvPr/>
        </p:nvSpPr>
        <p:spPr bwMode="auto">
          <a:xfrm>
            <a:off x="144463" y="692622"/>
            <a:ext cx="8675687" cy="7921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cs-CZ" sz="4000" dirty="0">
                <a:solidFill>
                  <a:schemeClr val="tx2"/>
                </a:solidFill>
                <a:latin typeface="Arial" charset="0"/>
              </a:rPr>
              <a:t>Terminolog</a:t>
            </a:r>
            <a:r>
              <a:rPr lang="en-US" sz="4000" dirty="0">
                <a:solidFill>
                  <a:schemeClr val="tx2"/>
                </a:solidFill>
                <a:latin typeface="Arial" charset="0"/>
              </a:rPr>
              <a:t>y:</a:t>
            </a:r>
            <a:r>
              <a:rPr lang="cs-CZ" sz="4000" dirty="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endParaRPr lang="cs-CZ" sz="1400" dirty="0">
              <a:cs typeface="Arial" charset="0"/>
            </a:endParaRPr>
          </a:p>
          <a:p>
            <a:r>
              <a:rPr lang="cs-CZ" sz="2800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2800" b="1" dirty="0" err="1">
                <a:ea typeface="Arial Unicode MS" pitchFamily="34" charset="-128"/>
                <a:cs typeface="Arial Unicode MS" pitchFamily="34" charset="-128"/>
              </a:rPr>
              <a:t>Cholinolyti</a:t>
            </a:r>
            <a:r>
              <a:rPr lang="en-US" sz="2800" b="1" dirty="0" err="1">
                <a:ea typeface="Arial Unicode MS" pitchFamily="34" charset="-128"/>
                <a:cs typeface="Arial Unicode MS" pitchFamily="34" charset="-128"/>
              </a:rPr>
              <a:t>cs</a:t>
            </a:r>
            <a:r>
              <a:rPr lang="cs-CZ" sz="2800" b="1" dirty="0"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800" b="1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cs-CZ" sz="2800" dirty="0"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u="sng" dirty="0"/>
              <a:t>direct:</a:t>
            </a:r>
            <a:endParaRPr lang="cs-CZ" sz="28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397915" y="5373216"/>
            <a:ext cx="7244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400" dirty="0"/>
              <a:t>- </a:t>
            </a:r>
            <a:r>
              <a:rPr lang="en-US" sz="2800" u="sng" dirty="0">
                <a:latin typeface="+mn-lt"/>
              </a:rPr>
              <a:t>indirect:</a:t>
            </a:r>
            <a:r>
              <a:rPr lang="en-US" sz="2800" dirty="0">
                <a:latin typeface="+mn-lt"/>
              </a:rPr>
              <a:t> </a:t>
            </a:r>
            <a:r>
              <a:rPr lang="en-US" sz="2400" dirty="0"/>
              <a:t>e.g. presynaptic </a:t>
            </a:r>
            <a:r>
              <a:rPr lang="en-US" sz="2400" dirty="0" err="1"/>
              <a:t>i</a:t>
            </a:r>
            <a:r>
              <a:rPr lang="sk-SK" sz="2400" dirty="0" err="1"/>
              <a:t>nhibi</a:t>
            </a:r>
            <a:r>
              <a:rPr lang="en-US" sz="2400" dirty="0" err="1"/>
              <a:t>tion</a:t>
            </a:r>
            <a:r>
              <a:rPr lang="en-US" sz="2400" dirty="0"/>
              <a:t> of </a:t>
            </a:r>
            <a:r>
              <a:rPr lang="en-US" sz="2400" dirty="0" err="1"/>
              <a:t>ACh</a:t>
            </a:r>
            <a:r>
              <a:rPr lang="en-US" sz="2400" dirty="0"/>
              <a:t> release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1799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9" name="Group 16"/>
          <p:cNvGrpSpPr>
            <a:grpSpLocks/>
          </p:cNvGrpSpPr>
          <p:nvPr/>
        </p:nvGrpSpPr>
        <p:grpSpPr bwMode="auto">
          <a:xfrm>
            <a:off x="250825" y="1828800"/>
            <a:ext cx="8642350" cy="4870451"/>
            <a:chOff x="158" y="1152"/>
            <a:chExt cx="5444" cy="3068"/>
          </a:xfrm>
        </p:grpSpPr>
        <p:graphicFrame>
          <p:nvGraphicFramePr>
            <p:cNvPr id="11272" name="Object 6"/>
            <p:cNvGraphicFramePr>
              <a:graphicFrameLocks noChangeAspect="1"/>
            </p:cNvGraphicFramePr>
            <p:nvPr/>
          </p:nvGraphicFramePr>
          <p:xfrm>
            <a:off x="2789" y="2795"/>
            <a:ext cx="2496" cy="10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7" name="Bitmap Image" r:id="rId4" imgW="3962325" imgH="1628690" progId="Paint.Picture">
                    <p:embed/>
                  </p:oleObj>
                </mc:Choice>
                <mc:Fallback>
                  <p:oleObj name="Bitmap Image" r:id="rId4" imgW="3962325" imgH="162869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9" y="2795"/>
                          <a:ext cx="2496" cy="102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3" name="Object 7"/>
            <p:cNvGraphicFramePr>
              <a:graphicFrameLocks noChangeAspect="1"/>
            </p:cNvGraphicFramePr>
            <p:nvPr/>
          </p:nvGraphicFramePr>
          <p:xfrm>
            <a:off x="480" y="1152"/>
            <a:ext cx="2070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8" name="Bitmap Image" r:id="rId6" imgW="3285984" imgH="1762376" progId="Paint.Picture">
                    <p:embed/>
                  </p:oleObj>
                </mc:Choice>
                <mc:Fallback>
                  <p:oleObj name="Bitmap Image" r:id="rId6" imgW="3285984" imgH="176237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1152"/>
                          <a:ext cx="2070" cy="111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4" name="Text Box 8"/>
            <p:cNvSpPr txBox="1">
              <a:spLocks noChangeArrowheads="1"/>
            </p:cNvSpPr>
            <p:nvPr/>
          </p:nvSpPr>
          <p:spPr bwMode="auto">
            <a:xfrm>
              <a:off x="3424" y="3929"/>
              <a:ext cx="217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400" dirty="0">
                  <a:solidFill>
                    <a:srgbClr val="000000"/>
                  </a:solidFill>
                  <a:latin typeface="Candara" pitchFamily="34" charset="0"/>
                  <a:cs typeface="Arial" charset="0"/>
                </a:rPr>
                <a:t>a</a:t>
              </a:r>
              <a:r>
                <a:rPr lang="en-US" altLang="cs-CZ" sz="2400" dirty="0" err="1">
                  <a:solidFill>
                    <a:srgbClr val="000000"/>
                  </a:solidFill>
                  <a:latin typeface="Candara" pitchFamily="34" charset="0"/>
                  <a:cs typeface="Arial" charset="0"/>
                </a:rPr>
                <a:t>cetylcholin</a:t>
              </a:r>
              <a:r>
                <a:rPr lang="cs-CZ" altLang="cs-CZ" sz="2400" dirty="0">
                  <a:solidFill>
                    <a:srgbClr val="000000"/>
                  </a:solidFill>
                  <a:latin typeface="Candara" pitchFamily="34" charset="0"/>
                  <a:cs typeface="Arial" charset="0"/>
                </a:rPr>
                <a:t>e</a:t>
              </a:r>
              <a:r>
                <a:rPr lang="en-US" altLang="cs-CZ" sz="2400" dirty="0">
                  <a:solidFill>
                    <a:srgbClr val="000000"/>
                  </a:solidFill>
                  <a:latin typeface="Candara" pitchFamily="34" charset="0"/>
                  <a:cs typeface="Arial" charset="0"/>
                </a:rPr>
                <a:t> (</a:t>
              </a:r>
              <a:r>
                <a:rPr lang="en-US" altLang="cs-CZ" sz="2400" dirty="0" err="1">
                  <a:solidFill>
                    <a:srgbClr val="000000"/>
                  </a:solidFill>
                  <a:latin typeface="Candara" pitchFamily="34" charset="0"/>
                  <a:cs typeface="Arial" charset="0"/>
                </a:rPr>
                <a:t>ACh</a:t>
              </a:r>
              <a:r>
                <a:rPr lang="en-US" altLang="cs-CZ" sz="2400" dirty="0">
                  <a:solidFill>
                    <a:srgbClr val="000000"/>
                  </a:solidFill>
                  <a:latin typeface="Candara" pitchFamily="34" charset="0"/>
                  <a:cs typeface="Arial" charset="0"/>
                </a:rPr>
                <a:t>)</a:t>
              </a:r>
              <a:endParaRPr lang="en-US" altLang="cs-CZ" sz="2800" dirty="0">
                <a:solidFill>
                  <a:srgbClr val="000000"/>
                </a:solidFill>
                <a:latin typeface="Candara" pitchFamily="34" charset="0"/>
                <a:cs typeface="Arial" charset="0"/>
              </a:endParaRPr>
            </a:p>
          </p:txBody>
        </p:sp>
        <p:sp>
          <p:nvSpPr>
            <p:cNvPr id="11275" name="Text Box 9"/>
            <p:cNvSpPr txBox="1">
              <a:spLocks noChangeArrowheads="1"/>
            </p:cNvSpPr>
            <p:nvPr/>
          </p:nvSpPr>
          <p:spPr bwMode="auto">
            <a:xfrm>
              <a:off x="960" y="2352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400">
                  <a:solidFill>
                    <a:srgbClr val="000000"/>
                  </a:solidFill>
                  <a:latin typeface="Candara" pitchFamily="34" charset="0"/>
                  <a:cs typeface="Arial" charset="0"/>
                </a:rPr>
                <a:t>c</a:t>
              </a:r>
              <a:r>
                <a:rPr lang="en-US" altLang="cs-CZ" sz="2400">
                  <a:solidFill>
                    <a:srgbClr val="000000"/>
                  </a:solidFill>
                  <a:latin typeface="Candara" pitchFamily="34" charset="0"/>
                  <a:cs typeface="Arial" charset="0"/>
                </a:rPr>
                <a:t>holin</a:t>
              </a:r>
              <a:r>
                <a:rPr lang="cs-CZ" altLang="cs-CZ" sz="2400">
                  <a:solidFill>
                    <a:srgbClr val="000000"/>
                  </a:solidFill>
                  <a:latin typeface="Candara" pitchFamily="34" charset="0"/>
                  <a:cs typeface="Arial" charset="0"/>
                </a:rPr>
                <a:t>e</a:t>
              </a:r>
              <a:endParaRPr lang="en-US" altLang="cs-CZ" sz="2400">
                <a:solidFill>
                  <a:srgbClr val="000000"/>
                </a:solidFill>
                <a:latin typeface="Candara" pitchFamily="34" charset="0"/>
                <a:cs typeface="Arial" charset="0"/>
              </a:endParaRPr>
            </a:p>
          </p:txBody>
        </p:sp>
        <p:sp>
          <p:nvSpPr>
            <p:cNvPr id="11276" name="Text Box 10"/>
            <p:cNvSpPr txBox="1">
              <a:spLocks noChangeArrowheads="1"/>
            </p:cNvSpPr>
            <p:nvPr/>
          </p:nvSpPr>
          <p:spPr bwMode="auto">
            <a:xfrm>
              <a:off x="3792" y="2064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400">
                  <a:solidFill>
                    <a:srgbClr val="000000"/>
                  </a:solidFill>
                  <a:latin typeface="Candara" pitchFamily="34" charset="0"/>
                  <a:cs typeface="Arial" charset="0"/>
                </a:rPr>
                <a:t>a</a:t>
              </a:r>
              <a:r>
                <a:rPr lang="en-US" altLang="cs-CZ" sz="2400">
                  <a:solidFill>
                    <a:srgbClr val="000000"/>
                  </a:solidFill>
                  <a:latin typeface="Candara" pitchFamily="34" charset="0"/>
                  <a:cs typeface="Arial" charset="0"/>
                </a:rPr>
                <a:t>cetyl CoA</a:t>
              </a:r>
            </a:p>
          </p:txBody>
        </p:sp>
        <p:sp>
          <p:nvSpPr>
            <p:cNvPr id="11277" name="Line 11"/>
            <p:cNvSpPr>
              <a:spLocks noChangeShapeType="1"/>
            </p:cNvSpPr>
            <p:nvPr/>
          </p:nvSpPr>
          <p:spPr bwMode="auto">
            <a:xfrm flipV="1">
              <a:off x="295" y="3249"/>
              <a:ext cx="213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1278" name="Rectangle 12"/>
            <p:cNvSpPr>
              <a:spLocks noChangeArrowheads="1"/>
            </p:cNvSpPr>
            <p:nvPr/>
          </p:nvSpPr>
          <p:spPr bwMode="auto">
            <a:xfrm>
              <a:off x="2928" y="153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cs-CZ" sz="2400" b="1">
                  <a:solidFill>
                    <a:srgbClr val="000000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11279" name="Text Box 13"/>
            <p:cNvSpPr txBox="1">
              <a:spLocks noChangeArrowheads="1"/>
            </p:cNvSpPr>
            <p:nvPr/>
          </p:nvSpPr>
          <p:spPr bwMode="auto">
            <a:xfrm>
              <a:off x="158" y="3312"/>
              <a:ext cx="2359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300" b="1" i="1">
                  <a:solidFill>
                    <a:srgbClr val="000000"/>
                  </a:solidFill>
                  <a:latin typeface="Candara" pitchFamily="34" charset="0"/>
                  <a:cs typeface="Arial" charset="0"/>
                </a:rPr>
                <a:t>c</a:t>
              </a:r>
              <a:r>
                <a:rPr lang="en-US" altLang="cs-CZ" sz="2300" b="1" i="1">
                  <a:solidFill>
                    <a:srgbClr val="000000"/>
                  </a:solidFill>
                  <a:latin typeface="Candara" pitchFamily="34" charset="0"/>
                  <a:cs typeface="Arial" charset="0"/>
                </a:rPr>
                <a:t>holin</a:t>
              </a:r>
              <a:r>
                <a:rPr lang="cs-CZ" altLang="cs-CZ" sz="2300" b="1" i="1">
                  <a:solidFill>
                    <a:srgbClr val="000000"/>
                  </a:solidFill>
                  <a:latin typeface="Candara" pitchFamily="34" charset="0"/>
                  <a:cs typeface="Arial" charset="0"/>
                </a:rPr>
                <a:t>e </a:t>
              </a:r>
              <a:r>
                <a:rPr lang="en-US" altLang="cs-CZ" sz="2300" b="1" i="1">
                  <a:solidFill>
                    <a:srgbClr val="000000"/>
                  </a:solidFill>
                  <a:latin typeface="Candara" pitchFamily="34" charset="0"/>
                  <a:cs typeface="Arial" charset="0"/>
                </a:rPr>
                <a:t>acetyl</a:t>
              </a:r>
              <a:r>
                <a:rPr lang="cs-CZ" altLang="cs-CZ" sz="2300" b="1" i="1">
                  <a:solidFill>
                    <a:srgbClr val="000000"/>
                  </a:solidFill>
                  <a:latin typeface="Candara" pitchFamily="34" charset="0"/>
                  <a:cs typeface="Arial" charset="0"/>
                </a:rPr>
                <a:t>transferase</a:t>
              </a:r>
              <a:r>
                <a:rPr lang="en-US" altLang="cs-CZ" sz="2300" b="1" i="1">
                  <a:solidFill>
                    <a:srgbClr val="000000"/>
                  </a:solidFill>
                  <a:latin typeface="Candara" pitchFamily="34" charset="0"/>
                  <a:cs typeface="Arial" charset="0"/>
                </a:rPr>
                <a:t> (CHAT)</a:t>
              </a:r>
            </a:p>
          </p:txBody>
        </p:sp>
        <p:graphicFrame>
          <p:nvGraphicFramePr>
            <p:cNvPr id="11280" name="Object 14"/>
            <p:cNvGraphicFramePr>
              <a:graphicFrameLocks noChangeAspect="1"/>
            </p:cNvGraphicFramePr>
            <p:nvPr/>
          </p:nvGraphicFramePr>
          <p:xfrm>
            <a:off x="3474" y="1212"/>
            <a:ext cx="1854" cy="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9" name="Bitmap Image" r:id="rId8" imgW="2943636" imgH="1200318" progId="Paint.Picture">
                    <p:embed/>
                  </p:oleObj>
                </mc:Choice>
                <mc:Fallback>
                  <p:oleObj name="Bitmap Image" r:id="rId8" imgW="2943636" imgH="120031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4" y="1212"/>
                          <a:ext cx="1854" cy="75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8" name="Přímá spojnice se šipkou 17"/>
          <p:cNvCxnSpPr/>
          <p:nvPr/>
        </p:nvCxnSpPr>
        <p:spPr>
          <a:xfrm>
            <a:off x="539750" y="5229225"/>
            <a:ext cx="338455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1" name="Nadpis 1"/>
          <p:cNvSpPr>
            <a:spLocks noGrp="1"/>
          </p:cNvSpPr>
          <p:nvPr>
            <p:ph type="title"/>
          </p:nvPr>
        </p:nvSpPr>
        <p:spPr>
          <a:xfrm>
            <a:off x="-324544" y="4445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Acetylcholine synthesis</a:t>
            </a:r>
            <a:endParaRPr lang="sk-SK" sz="40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074185"/>
            <a:ext cx="6334876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choline in lecithin form is a dietary supplement </a:t>
            </a:r>
          </a:p>
          <a:p>
            <a:r>
              <a:rPr lang="en-US" sz="2400" b="1" i="1" dirty="0"/>
              <a:t>lecithin acts as a precursor to </a:t>
            </a:r>
            <a:r>
              <a:rPr lang="en-US" sz="2400" b="1" i="1" dirty="0" err="1"/>
              <a:t>ACh</a:t>
            </a:r>
            <a:endParaRPr lang="sk-SK" sz="2400" b="1" i="1" dirty="0"/>
          </a:p>
        </p:txBody>
      </p:sp>
    </p:spTree>
    <p:extLst>
      <p:ext uri="{BB962C8B-B14F-4D97-AF65-F5344CB8AC3E}">
        <p14:creationId xmlns:p14="http://schemas.microsoft.com/office/powerpoint/2010/main" val="399658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57200" y="444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Acetylcholine degradation</a:t>
            </a:r>
            <a:endParaRPr lang="sk-SK" sz="40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971550" y="1844675"/>
            <a:ext cx="7848600" cy="4676775"/>
            <a:chOff x="576" y="942"/>
            <a:chExt cx="4944" cy="2946"/>
          </a:xfrm>
        </p:grpSpPr>
        <p:graphicFrame>
          <p:nvGraphicFramePr>
            <p:cNvPr id="6" name="Object 6"/>
            <p:cNvGraphicFramePr>
              <a:graphicFrameLocks noChangeAspect="1"/>
            </p:cNvGraphicFramePr>
            <p:nvPr/>
          </p:nvGraphicFramePr>
          <p:xfrm>
            <a:off x="576" y="942"/>
            <a:ext cx="2496" cy="10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9" name="Bitmap Image" r:id="rId3" imgW="3962325" imgH="1628690" progId="Paint.Picture">
                    <p:embed/>
                  </p:oleObj>
                </mc:Choice>
                <mc:Fallback>
                  <p:oleObj name="Bitmap Image" r:id="rId3" imgW="3962325" imgH="162869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942"/>
                          <a:ext cx="2496" cy="10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714" y="2496"/>
            <a:ext cx="2070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0" name="Bitmap Image" r:id="rId5" imgW="3285984" imgH="1762376" progId="Paint.Picture">
                    <p:embed/>
                  </p:oleObj>
                </mc:Choice>
                <mc:Fallback>
                  <p:oleObj name="Bitmap Image" r:id="rId5" imgW="3285984" imgH="176237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" y="2496"/>
                          <a:ext cx="2070" cy="1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3888" y="2640"/>
            <a:ext cx="972" cy="7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1" name="Bitmap Image" r:id="rId7" imgW="1543142" imgH="1133539" progId="Paint.Picture">
                    <p:embed/>
                  </p:oleObj>
                </mc:Choice>
                <mc:Fallback>
                  <p:oleObj name="Bitmap Image" r:id="rId7" imgW="1543142" imgH="1133539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2640"/>
                          <a:ext cx="972" cy="7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104" y="1954"/>
              <a:ext cx="1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cs-CZ" altLang="cs-CZ" sz="2400" dirty="0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a</a:t>
              </a:r>
              <a:r>
                <a:rPr lang="en-US" altLang="cs-CZ" sz="2400" dirty="0" err="1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cetylcholin</a:t>
              </a:r>
              <a:r>
                <a:rPr lang="cs-CZ" altLang="cs-CZ" sz="2400" dirty="0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e</a:t>
              </a:r>
              <a:endParaRPr lang="en-US" altLang="cs-CZ" sz="2800" dirty="0">
                <a:solidFill>
                  <a:srgbClr val="000000"/>
                </a:solidFill>
                <a:latin typeface="Candara" panose="020E0502030303020204" pitchFamily="34" charset="0"/>
                <a:cs typeface="Arial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200" y="3600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cs-CZ" altLang="cs-CZ" sz="2400" dirty="0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c</a:t>
              </a:r>
              <a:r>
                <a:rPr lang="en-US" altLang="cs-CZ" sz="2400" dirty="0" err="1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holin</a:t>
              </a:r>
              <a:r>
                <a:rPr lang="cs-CZ" altLang="cs-CZ" sz="2400" dirty="0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e</a:t>
              </a:r>
              <a:endParaRPr lang="en-US" altLang="cs-CZ" sz="2400" dirty="0">
                <a:solidFill>
                  <a:srgbClr val="000000"/>
                </a:solidFill>
                <a:latin typeface="Candara" panose="020E0502030303020204" pitchFamily="34" charset="0"/>
                <a:cs typeface="Arial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963" y="3600"/>
              <a:ext cx="7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cs-CZ" altLang="cs-CZ" sz="2400" dirty="0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a</a:t>
              </a:r>
              <a:r>
                <a:rPr lang="en-US" altLang="cs-CZ" sz="2400" dirty="0" err="1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cet</a:t>
              </a:r>
              <a:r>
                <a:rPr lang="cs-CZ" altLang="cs-CZ" sz="2400" dirty="0" err="1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ate</a:t>
              </a:r>
              <a:endParaRPr lang="en-US" altLang="cs-CZ" sz="2400" dirty="0">
                <a:solidFill>
                  <a:srgbClr val="000000"/>
                </a:solidFill>
                <a:latin typeface="Candara" panose="020E0502030303020204" pitchFamily="34" charset="0"/>
                <a:cs typeface="Arial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3552" y="1248"/>
              <a:ext cx="144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603" y="960"/>
              <a:ext cx="120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cs-CZ" sz="2400" b="1" i="1" dirty="0" err="1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hydrol</a:t>
              </a:r>
              <a:r>
                <a:rPr lang="cs-CZ" altLang="cs-CZ" sz="2400" b="1" i="1" dirty="0" err="1">
                  <a:solidFill>
                    <a:srgbClr val="000000"/>
                  </a:solidFill>
                  <a:latin typeface="Candara" panose="020E0502030303020204" pitchFamily="34" charset="0"/>
                  <a:cs typeface="Arial" charset="0"/>
                </a:rPr>
                <a:t>ysis</a:t>
              </a:r>
              <a:endParaRPr lang="en-US" altLang="cs-CZ" sz="2400" b="1" i="1" dirty="0">
                <a:solidFill>
                  <a:srgbClr val="000000"/>
                </a:solidFill>
                <a:latin typeface="Candara" panose="020E0502030303020204" pitchFamily="34" charset="0"/>
                <a:cs typeface="Arial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024" y="297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cs-CZ" sz="2400" b="1">
                  <a:solidFill>
                    <a:srgbClr val="000000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343" y="1279"/>
              <a:ext cx="217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cs-CZ" sz="2400" b="1" i="1" dirty="0" err="1">
                  <a:latin typeface="Candara" panose="020E0502030303020204" pitchFamily="34" charset="0"/>
                  <a:cs typeface="Arial" charset="0"/>
                </a:rPr>
                <a:t>a</a:t>
              </a:r>
              <a:r>
                <a:rPr lang="en-US" altLang="cs-CZ" sz="2400" b="1" i="1">
                  <a:latin typeface="Candara" panose="020E0502030303020204" pitchFamily="34" charset="0"/>
                  <a:cs typeface="Arial" charset="0"/>
                </a:rPr>
                <a:t>cetylcholinesterase</a:t>
              </a:r>
              <a:endParaRPr lang="en-US" altLang="cs-CZ" sz="2400" b="1" i="1" dirty="0">
                <a:latin typeface="Candara" panose="020E0502030303020204" pitchFamily="34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cs-CZ" sz="2400" b="1" i="1" dirty="0">
                  <a:latin typeface="Candara" panose="020E0502030303020204" pitchFamily="34" charset="0"/>
                  <a:cs typeface="Arial" charset="0"/>
                </a:rPr>
                <a:t>(ACHE)</a:t>
              </a:r>
              <a:endParaRPr lang="en-US" altLang="cs-CZ" sz="2400" dirty="0">
                <a:latin typeface="Candara" panose="020E0502030303020204" pitchFamily="34" charset="0"/>
                <a:cs typeface="Arial" charset="0"/>
              </a:endParaRPr>
            </a:p>
          </p:txBody>
        </p:sp>
      </p:grpSp>
      <p:cxnSp>
        <p:nvCxnSpPr>
          <p:cNvPr id="16" name="Přímá spojnice se šipkou 15"/>
          <p:cNvCxnSpPr/>
          <p:nvPr/>
        </p:nvCxnSpPr>
        <p:spPr>
          <a:xfrm>
            <a:off x="5220072" y="2276872"/>
            <a:ext cx="338455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1601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arasympathetic_system[2020052711092374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PARA_SHOWWINDOW" val="0"/>
  <p:tag name="ARS_CHARTSHOWITEMTEXT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2398</Words>
  <Application>Microsoft Office PowerPoint</Application>
  <PresentationFormat>Předvádění na obrazovce (4:3)</PresentationFormat>
  <Paragraphs>530</Paragraphs>
  <Slides>44</Slides>
  <Notes>41</Notes>
  <HiddenSlides>7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44</vt:i4>
      </vt:variant>
    </vt:vector>
  </HeadingPairs>
  <TitlesOfParts>
    <vt:vector size="55" baseType="lpstr">
      <vt:lpstr>Arial</vt:lpstr>
      <vt:lpstr>Arial Narrow</vt:lpstr>
      <vt:lpstr>Arial Unicode MS</vt:lpstr>
      <vt:lpstr>Calibri</vt:lpstr>
      <vt:lpstr>Candara</vt:lpstr>
      <vt:lpstr>Symbol</vt:lpstr>
      <vt:lpstr>Times New Roman</vt:lpstr>
      <vt:lpstr>Wingdings</vt:lpstr>
      <vt:lpstr>Motiv systému Office</vt:lpstr>
      <vt:lpstr>Rastrový obrázek</vt:lpstr>
      <vt:lpstr>Bitmap Image</vt:lpstr>
      <vt:lpstr>Prezentace aplikace PowerPoint</vt:lpstr>
      <vt:lpstr>Prezentace aplikace PowerPoint</vt:lpstr>
      <vt:lpstr>Cholinergic drugs elicit their effect:</vt:lpstr>
      <vt:lpstr>Prezentace aplikace PowerPoint</vt:lpstr>
      <vt:lpstr>Cholinergic nervous system - pharmacological interventions</vt:lpstr>
      <vt:lpstr>Prezentace aplikace PowerPoint</vt:lpstr>
      <vt:lpstr>Prezentace aplikace PowerPoint</vt:lpstr>
      <vt:lpstr>Acetylcholine synthesis</vt:lpstr>
      <vt:lpstr>Prezentace aplikace PowerPoint</vt:lpstr>
      <vt:lpstr>Cholinotropic agents</vt:lpstr>
      <vt:lpstr>Prezentace aplikace PowerPoint</vt:lpstr>
      <vt:lpstr>Cholinomimetika </vt:lpstr>
      <vt:lpstr>Cholinomimetics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Antiglaucoma agents - miotics</vt:lpstr>
      <vt:lpstr>Indirect cholinomimetics</vt:lpstr>
      <vt:lpstr>Indirect cholinomimetic agents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Indirect cholinomimetics</vt:lpstr>
      <vt:lpstr>Prezentace aplikace PowerPoint</vt:lpstr>
      <vt:lpstr>Prezentace aplikace PowerPoint</vt:lpstr>
      <vt:lpstr>Prezentace aplikace PowerPoint</vt:lpstr>
      <vt:lpstr>Prezentace aplikace PowerPoint</vt:lpstr>
      <vt:lpstr>Parasympatholytics </vt:lpstr>
      <vt:lpstr>Prezentace aplikace PowerPoint</vt:lpstr>
      <vt:lpstr>Prezentace aplikace PowerPoint</vt:lpstr>
      <vt:lpstr>Prezentace aplikace PowerPoint</vt:lpstr>
      <vt:lpstr>Prezentace aplikace PowerPoint</vt:lpstr>
      <vt:lpstr>PL with tertiary N</vt:lpstr>
      <vt:lpstr>alkaloids from Solanaceae family (Solanum nigrum) (Datura stramonium)  </vt:lpstr>
      <vt:lpstr>PL with tertiary N</vt:lpstr>
      <vt:lpstr>Prezentace aplikace PowerPoint</vt:lpstr>
      <vt:lpstr>Anticholinergic effects of other drugs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2017-04-20T17:32:27Z</dcterms:created>
  <dcterms:modified xsi:type="dcterms:W3CDTF">2020-05-27T09:09:24Z</dcterms:modified>
</cp:coreProperties>
</file>