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0" r:id="rId28"/>
    <p:sldId id="281" r:id="rId29"/>
  </p:sldIdLst>
  <p:sldSz cx="9145588" cy="6858000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72513" autoAdjust="0"/>
  </p:normalViewPr>
  <p:slideViewPr>
    <p:cSldViewPr snapToGrid="0">
      <p:cViewPr varScale="1">
        <p:scale>
          <a:sx n="95" d="100"/>
          <a:sy n="95" d="100"/>
        </p:scale>
        <p:origin x="2136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7733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8446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0340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7362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3482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0154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0208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8567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9788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1802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173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en-US" sz="11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3370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896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en-US" sz="11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838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6789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2369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8485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cs-CZ" alt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1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7058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487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78EFFE-A59E-4044-8CA2-0984CBE5DA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Department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Pharmacology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BC9843-6E4B-47A4-9333-EB626004597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6068" y="2900365"/>
            <a:ext cx="8522680" cy="1171580"/>
          </a:xfrm>
        </p:spPr>
        <p:txBody>
          <a:bodyPr/>
          <a:lstStyle/>
          <a:p>
            <a:pPr algn="ctr"/>
            <a:r>
              <a:rPr lang="en-US" altLang="cs-CZ">
                <a:solidFill>
                  <a:srgbClr val="000000"/>
                </a:solidFill>
                <a:latin typeface="Candara" panose="020E0502030303020204" pitchFamily="34" charset="0"/>
              </a:rPr>
              <a:t>Antihistaminines</a:t>
            </a:r>
            <a:br>
              <a:rPr lang="en-US" altLang="cs-CZ" sz="5400">
                <a:latin typeface="Arial" panose="020B0604020202020204" pitchFamily="34" charset="0"/>
              </a:rPr>
            </a:b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04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02D3412-EBC8-4E10-B654-8D21692584B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H</a:t>
            </a:r>
            <a:r>
              <a:rPr lang="cs-CZ" altLang="en-US" sz="3600" b="1" baseline="-250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3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receptors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AD9AA84-9F3C-4DED-8562-5DACDCEDA487}"/>
              </a:ext>
            </a:extLst>
          </p:cNvPr>
          <p:cNvSpPr txBox="1">
            <a:spLocks/>
          </p:cNvSpPr>
          <p:nvPr/>
        </p:nvSpPr>
        <p:spPr>
          <a:xfrm>
            <a:off x="612948" y="1268413"/>
            <a:ext cx="8227839" cy="55451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endParaRPr lang="cs-CZ" sz="2600" u="sng" kern="0" dirty="0">
              <a:latin typeface="Candara" panose="020E0502030303020204" pitchFamily="34" charset="0"/>
            </a:endParaRPr>
          </a:p>
          <a:p>
            <a:pPr algn="ctr">
              <a:defRPr/>
            </a:pPr>
            <a:r>
              <a:rPr lang="en-US" sz="2600" u="sng" kern="0" dirty="0">
                <a:latin typeface="Candara" panose="020E0502030303020204" pitchFamily="34" charset="0"/>
              </a:rPr>
              <a:t>presynaptic</a:t>
            </a:r>
            <a:r>
              <a:rPr lang="en-US" sz="2600" kern="0" dirty="0">
                <a:latin typeface="Candara" panose="020E0502030303020204" pitchFamily="34" charset="0"/>
              </a:rPr>
              <a:t>, G</a:t>
            </a:r>
            <a:r>
              <a:rPr lang="en-US" sz="2600" kern="0" baseline="-25000" dirty="0">
                <a:latin typeface="Candara" panose="020E0502030303020204" pitchFamily="34" charset="0"/>
              </a:rPr>
              <a:t>i</a:t>
            </a:r>
            <a:r>
              <a:rPr lang="en-US" sz="2600" kern="0" dirty="0">
                <a:latin typeface="Candara" panose="020E0502030303020204" pitchFamily="34" charset="0"/>
              </a:rPr>
              <a:t> protein</a:t>
            </a:r>
            <a:r>
              <a:rPr lang="en-US" sz="2600" kern="0" dirty="0">
                <a:latin typeface="Candara" panose="020E0502030303020204" pitchFamily="34" charset="0"/>
                <a:sym typeface="Symbol" pitchFamily="16" charset="2"/>
              </a:rPr>
              <a:t> → inhibition of N-type Ca</a:t>
            </a:r>
            <a:r>
              <a:rPr lang="en-US" sz="2600" kern="0" baseline="30000" dirty="0">
                <a:latin typeface="Candara" panose="020E0502030303020204" pitchFamily="34" charset="0"/>
                <a:sym typeface="Symbol" pitchFamily="16" charset="2"/>
              </a:rPr>
              <a:t>2+</a:t>
            </a:r>
            <a:r>
              <a:rPr lang="en-US" sz="2600" kern="0" dirty="0">
                <a:latin typeface="Candara" panose="020E0502030303020204" pitchFamily="34" charset="0"/>
                <a:sym typeface="Symbol" pitchFamily="16" charset="2"/>
              </a:rPr>
              <a:t> channels → </a:t>
            </a:r>
            <a:r>
              <a:rPr lang="en-US" sz="2600" kern="0" dirty="0">
                <a:latin typeface="Candara" panose="020E0502030303020204" pitchFamily="34" charset="0"/>
              </a:rPr>
              <a:t>↓ cellular Ca</a:t>
            </a:r>
            <a:r>
              <a:rPr lang="en-US" sz="2600" kern="0" baseline="30000" dirty="0">
                <a:latin typeface="Candara" panose="020E0502030303020204" pitchFamily="34" charset="0"/>
              </a:rPr>
              <a:t>2+</a:t>
            </a:r>
            <a:endParaRPr lang="en-US" sz="2600" kern="0" dirty="0">
              <a:latin typeface="Candara" panose="020E0502030303020204" pitchFamily="34" charset="0"/>
            </a:endParaRPr>
          </a:p>
          <a:p>
            <a:pPr marL="0" lvl="1">
              <a:lnSpc>
                <a:spcPct val="100000"/>
              </a:lnSpc>
              <a:defRPr/>
            </a:pPr>
            <a:r>
              <a:rPr lang="en-US" sz="2600" kern="0" dirty="0">
                <a:latin typeface="Candara" panose="020E0502030303020204" pitchFamily="34" charset="0"/>
              </a:rPr>
              <a:t>feedback inhibition of histamine release</a:t>
            </a:r>
          </a:p>
          <a:p>
            <a:pPr algn="ctr">
              <a:defRPr/>
            </a:pPr>
            <a:endParaRPr lang="cs-CZ" sz="2600" kern="0" dirty="0">
              <a:latin typeface="Candara" panose="020E0502030303020204" pitchFamily="34" charset="0"/>
            </a:endParaRPr>
          </a:p>
          <a:p>
            <a:pPr algn="ctr">
              <a:defRPr/>
            </a:pPr>
            <a:r>
              <a:rPr lang="en-US" sz="2600" kern="0" dirty="0">
                <a:latin typeface="Candara" panose="020E0502030303020204" pitchFamily="34" charset="0"/>
              </a:rPr>
              <a:t>heteroreceptors, ↓ release of other neurotransmitters</a:t>
            </a:r>
          </a:p>
          <a:p>
            <a:pPr algn="ctr">
              <a:spcBef>
                <a:spcPts val="1800"/>
              </a:spcBef>
              <a:defRPr/>
            </a:pPr>
            <a:r>
              <a:rPr lang="en-US" sz="2800" b="1" kern="0" dirty="0">
                <a:latin typeface="Candara" panose="020E0502030303020204" pitchFamily="34" charset="0"/>
              </a:rPr>
              <a:t>Location: </a:t>
            </a:r>
          </a:p>
          <a:p>
            <a:pPr marL="540000" lvl="1">
              <a:lnSpc>
                <a:spcPct val="100000"/>
              </a:lnSpc>
              <a:defRPr/>
            </a:pPr>
            <a:r>
              <a:rPr lang="en-US" sz="2400" kern="0" dirty="0">
                <a:latin typeface="Candara" panose="020E0502030303020204" pitchFamily="34" charset="0"/>
              </a:rPr>
              <a:t>mainly in CNS (but in PNS tissues as well)</a:t>
            </a:r>
          </a:p>
          <a:p>
            <a:pPr algn="ctr">
              <a:spcBef>
                <a:spcPts val="1800"/>
              </a:spcBef>
              <a:defRPr/>
            </a:pPr>
            <a:r>
              <a:rPr lang="en-US" sz="2800" b="1" kern="0" dirty="0">
                <a:latin typeface="Candara" panose="020E0502030303020204" pitchFamily="34" charset="0"/>
              </a:rPr>
              <a:t>Effect</a:t>
            </a:r>
            <a:r>
              <a:rPr lang="cs-CZ" sz="2800" b="1" kern="0" dirty="0">
                <a:latin typeface="Candara" panose="020E0502030303020204" pitchFamily="34" charset="0"/>
              </a:rPr>
              <a:t>s</a:t>
            </a:r>
            <a:r>
              <a:rPr lang="en-US" sz="2800" b="1" kern="0" dirty="0">
                <a:latin typeface="Candara" panose="020E0502030303020204" pitchFamily="34" charset="0"/>
              </a:rPr>
              <a:t>: </a:t>
            </a:r>
            <a:endParaRPr lang="cs-CZ" sz="2800" b="1" kern="0" dirty="0">
              <a:latin typeface="Candara" panose="020E0502030303020204" pitchFamily="34" charset="0"/>
            </a:endParaRPr>
          </a:p>
          <a:p>
            <a:pPr algn="ctr">
              <a:spcBef>
                <a:spcPts val="1800"/>
              </a:spcBef>
              <a:defRPr/>
            </a:pPr>
            <a:r>
              <a:rPr lang="en-US" sz="2400" kern="0" dirty="0">
                <a:latin typeface="Candara" panose="020E0502030303020204" pitchFamily="34" charset="0"/>
              </a:rPr>
              <a:t>sedation </a:t>
            </a:r>
          </a:p>
          <a:p>
            <a:pPr marL="540000" lvl="1">
              <a:lnSpc>
                <a:spcPct val="100000"/>
              </a:lnSpc>
              <a:defRPr/>
            </a:pPr>
            <a:r>
              <a:rPr lang="en-US" sz="2400" kern="0" dirty="0">
                <a:latin typeface="Candara" panose="020E0502030303020204" pitchFamily="34" charset="0"/>
              </a:rPr>
              <a:t>negative chronotropic effect</a:t>
            </a:r>
          </a:p>
          <a:p>
            <a:pPr marL="540000" lvl="1">
              <a:lnSpc>
                <a:spcPct val="100000"/>
              </a:lnSpc>
              <a:defRPr/>
            </a:pPr>
            <a:r>
              <a:rPr lang="en-US" sz="2400" kern="0" dirty="0">
                <a:latin typeface="Candara" panose="020E0502030303020204" pitchFamily="34" charset="0"/>
              </a:rPr>
              <a:t>bronchoconstriction</a:t>
            </a:r>
            <a:endParaRPr lang="en-US" b="1" kern="0" dirty="0">
              <a:latin typeface="Candara" panose="020E0502030303020204" pitchFamily="34" charset="0"/>
            </a:endParaRPr>
          </a:p>
          <a:p>
            <a:pPr algn="ctr">
              <a:defRPr/>
            </a:pPr>
            <a:endParaRPr lang="en-US" kern="0" dirty="0">
              <a:latin typeface="Candara" panose="020E05020303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57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E6FF22B-8B35-407A-ADCC-FFDAC27DD65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H</a:t>
            </a:r>
            <a:r>
              <a:rPr lang="cs-CZ" altLang="en-US" sz="3600" baseline="-250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4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receptors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368F05BD-F1AB-4A0A-881F-3BFC1BFEF6A8}"/>
              </a:ext>
            </a:extLst>
          </p:cNvPr>
          <p:cNvSpPr txBox="1">
            <a:spLocks/>
          </p:cNvSpPr>
          <p:nvPr/>
        </p:nvSpPr>
        <p:spPr>
          <a:xfrm>
            <a:off x="611188" y="1268413"/>
            <a:ext cx="8229600" cy="55451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tabLst>
                <a:tab pos="342900" algn="l"/>
                <a:tab pos="722313" algn="l"/>
                <a:tab pos="1446213" algn="l"/>
                <a:tab pos="2171700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5100" algn="l"/>
                <a:tab pos="7237413" algn="l"/>
                <a:tab pos="7961313" algn="l"/>
                <a:tab pos="8685213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lang="en-US" altLang="en-US" sz="2600" kern="0" dirty="0">
                <a:latin typeface="Candara" panose="020E0502030303020204" pitchFamily="34" charset="0"/>
              </a:rPr>
              <a:t>possibly isoform of H</a:t>
            </a:r>
            <a:r>
              <a:rPr lang="en-US" altLang="en-US" sz="2600" kern="0" baseline="-25000" dirty="0">
                <a:latin typeface="Candara" panose="020E0502030303020204" pitchFamily="34" charset="0"/>
              </a:rPr>
              <a:t>3</a:t>
            </a:r>
          </a:p>
          <a:p>
            <a:pPr algn="ctr">
              <a:spcBef>
                <a:spcPts val="1800"/>
              </a:spcBef>
              <a:tabLst>
                <a:tab pos="342900" algn="l"/>
                <a:tab pos="722313" algn="l"/>
                <a:tab pos="1446213" algn="l"/>
                <a:tab pos="2171700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5100" algn="l"/>
                <a:tab pos="7237413" algn="l"/>
                <a:tab pos="7961313" algn="l"/>
                <a:tab pos="8685213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endParaRPr lang="cs-CZ" altLang="en-US" sz="2800" b="1" kern="0" dirty="0">
              <a:latin typeface="Candara" panose="020E0502030303020204" pitchFamily="34" charset="0"/>
            </a:endParaRPr>
          </a:p>
          <a:p>
            <a:pPr algn="ctr">
              <a:spcBef>
                <a:spcPts val="1800"/>
              </a:spcBef>
              <a:tabLst>
                <a:tab pos="342900" algn="l"/>
                <a:tab pos="722313" algn="l"/>
                <a:tab pos="1446213" algn="l"/>
                <a:tab pos="2171700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5100" algn="l"/>
                <a:tab pos="7237413" algn="l"/>
                <a:tab pos="7961313" algn="l"/>
                <a:tab pos="8685213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lang="en-US" altLang="en-US" sz="2800" b="1" kern="0" dirty="0">
                <a:latin typeface="Candara" panose="020E0502030303020204" pitchFamily="34" charset="0"/>
              </a:rPr>
              <a:t>Location:</a:t>
            </a:r>
          </a:p>
          <a:p>
            <a:pPr algn="ctr">
              <a:tabLst>
                <a:tab pos="342900" algn="l"/>
                <a:tab pos="722313" algn="l"/>
                <a:tab pos="1446213" algn="l"/>
                <a:tab pos="2171700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5100" algn="l"/>
                <a:tab pos="7237413" algn="l"/>
                <a:tab pos="7961313" algn="l"/>
                <a:tab pos="8685213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lang="en-US" altLang="en-US" sz="2600" kern="0" dirty="0" err="1">
                <a:latin typeface="Candara" panose="020E0502030303020204" pitchFamily="34" charset="0"/>
              </a:rPr>
              <a:t>eosinophiles</a:t>
            </a:r>
            <a:r>
              <a:rPr lang="en-US" altLang="en-US" sz="2600" kern="0" dirty="0">
                <a:latin typeface="Candara" panose="020E0502030303020204" pitchFamily="34" charset="0"/>
              </a:rPr>
              <a:t>, basophiles, bone marrow, thymus, intestine, spleen</a:t>
            </a:r>
            <a:endParaRPr lang="en-US" sz="2600" kern="0" dirty="0">
              <a:latin typeface="Candara" panose="020E0502030303020204" pitchFamily="34" charset="0"/>
            </a:endParaRPr>
          </a:p>
          <a:p>
            <a:pPr algn="ctr">
              <a:spcBef>
                <a:spcPts val="1800"/>
              </a:spcBef>
              <a:defRPr/>
            </a:pPr>
            <a:endParaRPr lang="cs-CZ" sz="2800" b="1" kern="0" dirty="0">
              <a:latin typeface="Candara" panose="020E0502030303020204" pitchFamily="34" charset="0"/>
            </a:endParaRPr>
          </a:p>
          <a:p>
            <a:pPr algn="ctr">
              <a:spcBef>
                <a:spcPts val="1800"/>
              </a:spcBef>
              <a:defRPr/>
            </a:pPr>
            <a:r>
              <a:rPr lang="en-US" sz="2800" b="1" kern="0" dirty="0">
                <a:latin typeface="Candara" panose="020E0502030303020204" pitchFamily="34" charset="0"/>
              </a:rPr>
              <a:t>Effect</a:t>
            </a:r>
            <a:r>
              <a:rPr lang="cs-CZ" sz="2800" b="1" kern="0" dirty="0">
                <a:latin typeface="Candara" panose="020E0502030303020204" pitchFamily="34" charset="0"/>
              </a:rPr>
              <a:t>s</a:t>
            </a:r>
            <a:r>
              <a:rPr lang="en-US" sz="2800" b="1" kern="0" dirty="0">
                <a:latin typeface="Candara" panose="020E0502030303020204" pitchFamily="34" charset="0"/>
              </a:rPr>
              <a:t>:</a:t>
            </a:r>
          </a:p>
          <a:p>
            <a:pPr lvl="1">
              <a:lnSpc>
                <a:spcPct val="100000"/>
              </a:lnSpc>
              <a:tabLst>
                <a:tab pos="342900" algn="l"/>
                <a:tab pos="722313" algn="l"/>
                <a:tab pos="1446213" algn="l"/>
                <a:tab pos="2171700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5100" algn="l"/>
                <a:tab pos="7237413" algn="l"/>
                <a:tab pos="7961313" algn="l"/>
                <a:tab pos="8685213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lang="en-US" altLang="en-US" sz="2400" kern="0" dirty="0">
                <a:latin typeface="Candara" panose="020E0502030303020204" pitchFamily="34" charset="0"/>
              </a:rPr>
              <a:t>influencing activity of immune system </a:t>
            </a:r>
          </a:p>
          <a:p>
            <a:pPr lvl="1">
              <a:lnSpc>
                <a:spcPct val="100000"/>
              </a:lnSpc>
              <a:tabLst>
                <a:tab pos="342900" algn="l"/>
                <a:tab pos="722313" algn="l"/>
                <a:tab pos="1446213" algn="l"/>
                <a:tab pos="2171700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5100" algn="l"/>
                <a:tab pos="7237413" algn="l"/>
                <a:tab pos="7961313" algn="l"/>
                <a:tab pos="8685213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lang="en-US" altLang="en-US" sz="2400" kern="0" dirty="0">
                <a:latin typeface="Candara" panose="020E0502030303020204" pitchFamily="34" charset="0"/>
              </a:rPr>
              <a:t>important for chemotaxis</a:t>
            </a:r>
          </a:p>
          <a:p>
            <a:pPr algn="ctr">
              <a:spcBef>
                <a:spcPts val="1800"/>
              </a:spcBef>
              <a:defRPr/>
            </a:pPr>
            <a:endParaRPr lang="en-US" sz="2800" b="1" kern="0" dirty="0">
              <a:latin typeface="Candara" panose="020E05020303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03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B9BEEBC-750C-4865-BD2A-C3855356624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How to antagonize effects </a:t>
            </a:r>
          </a:p>
          <a:p>
            <a:pPr algn="ctr"/>
            <a:r>
              <a:rPr lang="en-US" altLang="en-US" sz="36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of histamine? 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0102DB3-C34F-4980-852E-0B0F64E22D97}"/>
              </a:ext>
            </a:extLst>
          </p:cNvPr>
          <p:cNvSpPr txBox="1">
            <a:spLocks/>
          </p:cNvSpPr>
          <p:nvPr/>
        </p:nvSpPr>
        <p:spPr>
          <a:xfrm>
            <a:off x="334963" y="1493783"/>
            <a:ext cx="8496300" cy="49688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09538" algn="ctr">
              <a:tabLst>
                <a:tab pos="7747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en-US" altLang="en-US" sz="2800" b="1" kern="0">
                <a:latin typeface="Candara" panose="020E0502030303020204" pitchFamily="34" charset="0"/>
              </a:rPr>
              <a:t>Treat the symptom</a:t>
            </a:r>
          </a:p>
          <a:p>
            <a:pPr marL="540000" lvl="1">
              <a:lnSpc>
                <a:spcPct val="100000"/>
              </a:lnSpc>
              <a:tabLst>
                <a:tab pos="7747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en-US" altLang="en-US" sz="2400" kern="0">
                <a:latin typeface="Candara" panose="020E0502030303020204" pitchFamily="34" charset="0"/>
              </a:rPr>
              <a:t> vasoconstrictiors, sedatives, antacides, tocolytics etc.</a:t>
            </a:r>
          </a:p>
          <a:p>
            <a:pPr marL="109538" algn="ctr">
              <a:tabLst>
                <a:tab pos="7747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endParaRPr lang="en-US" altLang="en-US" sz="1000" b="1" kern="0">
              <a:solidFill>
                <a:srgbClr val="FF66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109538" algn="ctr">
              <a:tabLst>
                <a:tab pos="7747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endParaRPr lang="en-US" altLang="en-US" sz="2800" b="1" kern="0">
              <a:latin typeface="Candara" panose="020E0502030303020204" pitchFamily="34" charset="0"/>
            </a:endParaRPr>
          </a:p>
          <a:p>
            <a:pPr marL="109538" algn="ctr">
              <a:tabLst>
                <a:tab pos="7747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en-US" altLang="en-US" sz="2800" b="1" kern="0">
                <a:latin typeface="Candara" panose="020E0502030303020204" pitchFamily="34" charset="0"/>
              </a:rPr>
              <a:t>Treat the cause</a:t>
            </a:r>
          </a:p>
          <a:p>
            <a:pPr marL="540000" lvl="1">
              <a:lnSpc>
                <a:spcPct val="150000"/>
              </a:lnSpc>
              <a:tabLst>
                <a:tab pos="7747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en-US" altLang="en-US" sz="2400" kern="0">
                <a:latin typeface="Candara" panose="020E0502030303020204" pitchFamily="34" charset="0"/>
              </a:rPr>
              <a:t>inhibition of synthesis  (glucocorticoids)</a:t>
            </a:r>
          </a:p>
          <a:p>
            <a:pPr marL="540000" lvl="1">
              <a:lnSpc>
                <a:spcPct val="150000"/>
              </a:lnSpc>
              <a:tabLst>
                <a:tab pos="7747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en-US" altLang="en-US" sz="2400" kern="0">
                <a:latin typeface="Candara" panose="020E0502030303020204" pitchFamily="34" charset="0"/>
              </a:rPr>
              <a:t>inhibition of release (cromoglycate, nedokromil, β</a:t>
            </a:r>
            <a:r>
              <a:rPr lang="en-US" altLang="en-US" sz="2400" kern="0" baseline="-25000">
                <a:latin typeface="Candara" panose="020E0502030303020204" pitchFamily="34" charset="0"/>
              </a:rPr>
              <a:t>2</a:t>
            </a:r>
            <a:r>
              <a:rPr lang="en-US" altLang="en-US" sz="2400" kern="0">
                <a:latin typeface="Candara" panose="020E0502030303020204" pitchFamily="34" charset="0"/>
              </a:rPr>
              <a:t>-SM, glucocorticoids)</a:t>
            </a:r>
          </a:p>
          <a:p>
            <a:pPr marL="540000" lvl="1">
              <a:lnSpc>
                <a:spcPct val="150000"/>
              </a:lnSpc>
              <a:tabLst>
                <a:tab pos="7747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en-US" altLang="en-US" sz="2400" kern="0">
                <a:latin typeface="Candara" panose="020E0502030303020204" pitchFamily="34" charset="0"/>
              </a:rPr>
              <a:t>receptor antagonism:</a:t>
            </a:r>
          </a:p>
          <a:p>
            <a:pPr marL="1260000" lvl="2">
              <a:lnSpc>
                <a:spcPct val="150000"/>
              </a:lnSpc>
              <a:tabLst>
                <a:tab pos="7747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en-US" altLang="en-US" sz="2000" kern="0">
                <a:latin typeface="Candara" panose="020E0502030303020204" pitchFamily="34" charset="0"/>
              </a:rPr>
              <a:t>- non-specifically, indirectly  (epinephrine)</a:t>
            </a:r>
          </a:p>
          <a:p>
            <a:pPr marL="1260000" lvl="2">
              <a:lnSpc>
                <a:spcPct val="150000"/>
              </a:lnSpc>
              <a:tabLst>
                <a:tab pos="7747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en-US" altLang="en-US" sz="2000" kern="0">
                <a:latin typeface="Candara" panose="020E0502030303020204" pitchFamily="34" charset="0"/>
              </a:rPr>
              <a:t>- specifically, directly  (H1, H2, H3 - antihistaminines)</a:t>
            </a:r>
          </a:p>
          <a:p>
            <a:pPr lvl="1">
              <a:lnSpc>
                <a:spcPct val="100000"/>
              </a:lnSpc>
              <a:tabLst>
                <a:tab pos="7747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endParaRPr lang="en-US" altLang="en-US" sz="2400" kern="0">
              <a:latin typeface="Candara" panose="020E05020303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214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6" name="Obrázek 3">
            <a:extLst>
              <a:ext uri="{FF2B5EF4-FFF2-40B4-BE49-F238E27FC236}">
                <a16:creationId xmlns:a16="http://schemas.microsoft.com/office/drawing/2014/main" id="{D69627C6-78AF-42BF-90BD-FA5F71967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4" y="2781300"/>
            <a:ext cx="2660121" cy="218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4C45FD0-A0DB-4762-8313-59EBF9550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82" y="2792409"/>
            <a:ext cx="39497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69531559-1A39-493D-AB0F-9489CAE64C7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altLang="en-US" sz="36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Histamine in </a:t>
            </a:r>
            <a:r>
              <a:rPr lang="cs-CZ" altLang="en-US" sz="3600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clinical</a:t>
            </a:r>
            <a:r>
              <a:rPr lang="cs-CZ" altLang="en-US" sz="36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practise</a:t>
            </a:r>
            <a:endParaRPr lang="cs-CZ" altLang="en-US" sz="3600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9BB54EC9-A493-4F49-B218-59F4D11EEF91}"/>
              </a:ext>
            </a:extLst>
          </p:cNvPr>
          <p:cNvSpPr txBox="1">
            <a:spLocks/>
          </p:cNvSpPr>
          <p:nvPr/>
        </p:nvSpPr>
        <p:spPr>
          <a:xfrm>
            <a:off x="457200" y="1557338"/>
            <a:ext cx="8229600" cy="48244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3000" kern="0" dirty="0">
                <a:latin typeface="Candara" panose="020E0502030303020204" pitchFamily="34" charset="0"/>
              </a:rPr>
              <a:t>limited use (ineffective when given orally)</a:t>
            </a:r>
          </a:p>
          <a:p>
            <a:pPr algn="ctr"/>
            <a:r>
              <a:rPr lang="en-US" altLang="en-US" sz="3000" kern="0" dirty="0">
                <a:latin typeface="Candara" panose="020E0502030303020204" pitchFamily="34" charset="0"/>
              </a:rPr>
              <a:t>diagnostics in al</a:t>
            </a:r>
            <a:r>
              <a:rPr lang="cs-CZ" altLang="en-US" sz="3000" kern="0" dirty="0">
                <a:latin typeface="Candara" panose="020E0502030303020204" pitchFamily="34" charset="0"/>
              </a:rPr>
              <a:t>l</a:t>
            </a:r>
            <a:r>
              <a:rPr lang="en-US" altLang="en-US" sz="3000" kern="0" dirty="0">
                <a:latin typeface="Candara" panose="020E0502030303020204" pitchFamily="34" charset="0"/>
              </a:rPr>
              <a:t>ergology </a:t>
            </a:r>
          </a:p>
          <a:p>
            <a:pPr algn="ctr"/>
            <a:endParaRPr lang="en-US" altLang="en-US" sz="3000" kern="0" dirty="0">
              <a:latin typeface="Candara" panose="020E0502030303020204" pitchFamily="34" charset="0"/>
            </a:endParaRPr>
          </a:p>
          <a:p>
            <a:pPr algn="ctr"/>
            <a:endParaRPr lang="en-US" altLang="en-US" sz="3000" kern="0" dirty="0">
              <a:latin typeface="Candara" panose="020E0502030303020204" pitchFamily="34" charset="0"/>
            </a:endParaRPr>
          </a:p>
          <a:p>
            <a:pPr algn="ctr"/>
            <a:endParaRPr lang="en-US" altLang="en-US" sz="3000" kern="0" dirty="0">
              <a:latin typeface="Candara" panose="020E0502030303020204" pitchFamily="34" charset="0"/>
            </a:endParaRPr>
          </a:p>
          <a:p>
            <a:pPr algn="ctr"/>
            <a:endParaRPr lang="en-US" altLang="en-US" sz="3000" kern="0" dirty="0">
              <a:latin typeface="Candara" panose="020E0502030303020204" pitchFamily="34" charset="0"/>
            </a:endParaRPr>
          </a:p>
          <a:p>
            <a:pPr algn="ctr"/>
            <a:endParaRPr lang="en-US" altLang="en-US" sz="3000" kern="0" dirty="0">
              <a:latin typeface="Candara" panose="020E0502030303020204" pitchFamily="34" charset="0"/>
            </a:endParaRPr>
          </a:p>
          <a:p>
            <a:pPr algn="ctr"/>
            <a:endParaRPr lang="cs-CZ" altLang="en-US" sz="3000" kern="0" dirty="0">
              <a:latin typeface="Candara" panose="020E0502030303020204" pitchFamily="34" charset="0"/>
            </a:endParaRPr>
          </a:p>
          <a:p>
            <a:pPr algn="ctr"/>
            <a:endParaRPr lang="cs-CZ" altLang="en-US" sz="3000" kern="0" dirty="0">
              <a:latin typeface="Candara" panose="020E0502030303020204" pitchFamily="34" charset="0"/>
            </a:endParaRPr>
          </a:p>
          <a:p>
            <a:pPr algn="ctr"/>
            <a:endParaRPr lang="cs-CZ" altLang="en-US" sz="3000" kern="0" dirty="0">
              <a:latin typeface="Candara" panose="020E0502030303020204" pitchFamily="34" charset="0"/>
            </a:endParaRPr>
          </a:p>
          <a:p>
            <a:pPr algn="ctr"/>
            <a:r>
              <a:rPr lang="en-US" altLang="en-US" sz="3000" kern="0" dirty="0">
                <a:latin typeface="Candara" panose="020E0502030303020204" pitchFamily="34" charset="0"/>
              </a:rPr>
              <a:t>histamine analogue → </a:t>
            </a:r>
            <a:r>
              <a:rPr lang="cs-CZ" altLang="en-US" sz="3000" b="1" kern="0" dirty="0">
                <a:latin typeface="Candara" panose="020E0502030303020204" pitchFamily="34" charset="0"/>
              </a:rPr>
              <a:t>b</a:t>
            </a:r>
            <a:r>
              <a:rPr lang="en-US" altLang="en-US" sz="3000" b="1" kern="0" dirty="0" err="1">
                <a:latin typeface="Candara" panose="020E0502030303020204" pitchFamily="34" charset="0"/>
              </a:rPr>
              <a:t>etahistin</a:t>
            </a:r>
            <a:r>
              <a:rPr lang="cs-CZ" altLang="en-US" sz="3000" b="1" kern="0" dirty="0">
                <a:latin typeface="Candara" panose="020E0502030303020204" pitchFamily="34" charset="0"/>
              </a:rPr>
              <a:t>e</a:t>
            </a:r>
            <a:endParaRPr lang="en-US" altLang="en-US" sz="3000" b="1" kern="0" dirty="0">
              <a:latin typeface="Candara" panose="020E05020303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99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F7B30F2-A4C9-4EDD-9C1E-E11C370E606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Lewis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reaction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CC524C1-D6DE-43C5-A1F8-9429455BCE50}"/>
              </a:ext>
            </a:extLst>
          </p:cNvPr>
          <p:cNvSpPr txBox="1">
            <a:spLocks/>
          </p:cNvSpPr>
          <p:nvPr/>
        </p:nvSpPr>
        <p:spPr>
          <a:xfrm>
            <a:off x="684213" y="1426985"/>
            <a:ext cx="8064500" cy="45819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2600" kern="0" dirty="0">
                <a:latin typeface="Candara" panose="020E0502030303020204" pitchFamily="34" charset="0"/>
              </a:rPr>
              <a:t>typical response to intradermal histamine administration:</a:t>
            </a:r>
          </a:p>
          <a:p>
            <a:pPr marL="539750" lvl="1">
              <a:lnSpc>
                <a:spcPct val="100000"/>
              </a:lnSpc>
            </a:pPr>
            <a:endParaRPr lang="cs-CZ" altLang="en-US" sz="2400" b="1" kern="0" dirty="0">
              <a:latin typeface="Candara" panose="020E0502030303020204" pitchFamily="34" charset="0"/>
            </a:endParaRPr>
          </a:p>
          <a:p>
            <a:pPr marL="539750" lvl="1">
              <a:lnSpc>
                <a:spcPct val="100000"/>
              </a:lnSpc>
            </a:pPr>
            <a:r>
              <a:rPr lang="en-US" altLang="en-US" sz="2400" b="1" kern="0" dirty="0">
                <a:latin typeface="Candara" panose="020E0502030303020204" pitchFamily="34" charset="0"/>
              </a:rPr>
              <a:t>skin reddening </a:t>
            </a:r>
            <a:r>
              <a:rPr lang="en-US" altLang="en-US" sz="2400" kern="0" dirty="0">
                <a:latin typeface="Candara" panose="020E0502030303020204" pitchFamily="34" charset="0"/>
              </a:rPr>
              <a:t>(vasodilatation of arterioles)</a:t>
            </a:r>
          </a:p>
          <a:p>
            <a:pPr marL="539750" lvl="1">
              <a:lnSpc>
                <a:spcPct val="100000"/>
              </a:lnSpc>
            </a:pPr>
            <a:endParaRPr lang="cs-CZ" altLang="en-US" sz="2400" b="1" kern="0" dirty="0">
              <a:latin typeface="Candara" panose="020E0502030303020204" pitchFamily="34" charset="0"/>
            </a:endParaRPr>
          </a:p>
          <a:p>
            <a:pPr marL="539750" lvl="1">
              <a:lnSpc>
                <a:spcPct val="100000"/>
              </a:lnSpc>
            </a:pPr>
            <a:r>
              <a:rPr lang="en-US" altLang="en-US" sz="2400" b="1" kern="0" dirty="0">
                <a:latin typeface="Candara" panose="020E0502030303020204" pitchFamily="34" charset="0"/>
              </a:rPr>
              <a:t>wheal </a:t>
            </a:r>
            <a:r>
              <a:rPr lang="en-US" altLang="en-US" sz="2400" kern="0" dirty="0">
                <a:latin typeface="Candara" panose="020E0502030303020204" pitchFamily="34" charset="0"/>
              </a:rPr>
              <a:t>(capillary permeability)</a:t>
            </a:r>
          </a:p>
          <a:p>
            <a:pPr marL="539750" lvl="1">
              <a:lnSpc>
                <a:spcPct val="100000"/>
              </a:lnSpc>
            </a:pPr>
            <a:endParaRPr lang="cs-CZ" altLang="en-US" sz="2400" b="1" kern="0" dirty="0">
              <a:latin typeface="Candara" panose="020E0502030303020204" pitchFamily="34" charset="0"/>
            </a:endParaRPr>
          </a:p>
          <a:p>
            <a:pPr marL="539750" lvl="1">
              <a:lnSpc>
                <a:spcPct val="100000"/>
              </a:lnSpc>
            </a:pPr>
            <a:r>
              <a:rPr lang="en-US" altLang="en-US" sz="2400" b="1" kern="0" dirty="0">
                <a:latin typeface="Candara" panose="020E0502030303020204" pitchFamily="34" charset="0"/>
              </a:rPr>
              <a:t>flare </a:t>
            </a:r>
            <a:r>
              <a:rPr lang="en-US" altLang="en-US" sz="2400" kern="0" dirty="0">
                <a:latin typeface="Candara" panose="020E0502030303020204" pitchFamily="34" charset="0"/>
              </a:rPr>
              <a:t>(redness in the surrounding area due to arteriolar dilatation mediated by axon reflex)</a:t>
            </a:r>
            <a:endParaRPr lang="en-US" altLang="en-US" sz="2600" kern="0" dirty="0">
              <a:latin typeface="Candara" panose="020E0502030303020204" pitchFamily="34" charset="0"/>
            </a:endParaRPr>
          </a:p>
          <a:p>
            <a:pPr algn="ctr"/>
            <a:endParaRPr lang="cs-CZ" altLang="en-US" sz="2600" kern="0" dirty="0">
              <a:latin typeface="Candara" panose="020E0502030303020204" pitchFamily="34" charset="0"/>
            </a:endParaRPr>
          </a:p>
          <a:p>
            <a:pPr algn="ctr"/>
            <a:endParaRPr lang="cs-CZ" altLang="en-US" sz="2600" kern="0" dirty="0">
              <a:latin typeface="Candara" panose="020E0502030303020204" pitchFamily="34" charset="0"/>
            </a:endParaRPr>
          </a:p>
          <a:p>
            <a:pPr algn="ctr"/>
            <a:r>
              <a:rPr lang="en-US" altLang="en-US" sz="2600" kern="0" dirty="0">
                <a:latin typeface="Candara" panose="020E0502030303020204" pitchFamily="34" charset="0"/>
              </a:rPr>
              <a:t>used in allergy testing – positive control</a:t>
            </a:r>
          </a:p>
          <a:p>
            <a:pPr algn="ctr"/>
            <a:r>
              <a:rPr lang="cs-CZ" altLang="en-US" sz="2600" kern="0" dirty="0"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cs-CZ" altLang="en-US" sz="2600" kern="0" dirty="0" err="1">
                <a:latin typeface="Candara" panose="020E0502030303020204" pitchFamily="34" charset="0"/>
              </a:rPr>
              <a:t>it</a:t>
            </a:r>
            <a:r>
              <a:rPr lang="cs-CZ" altLang="en-US" sz="2600" kern="0" dirty="0">
                <a:latin typeface="Candara" panose="020E0502030303020204" pitchFamily="34" charset="0"/>
              </a:rPr>
              <a:t> </a:t>
            </a:r>
            <a:r>
              <a:rPr lang="en-US" altLang="en-US" sz="2600" kern="0" dirty="0">
                <a:latin typeface="Candara" panose="020E0502030303020204" pitchFamily="34" charset="0"/>
              </a:rPr>
              <a:t>is used to evaluate the potential </a:t>
            </a:r>
            <a:r>
              <a:rPr lang="en-US" altLang="en-US" sz="2600" kern="0" dirty="0" err="1">
                <a:latin typeface="Candara" panose="020E0502030303020204" pitchFamily="34" charset="0"/>
              </a:rPr>
              <a:t>antial</a:t>
            </a:r>
            <a:r>
              <a:rPr lang="cs-CZ" altLang="en-US" sz="2600" kern="0" dirty="0">
                <a:latin typeface="Candara" panose="020E0502030303020204" pitchFamily="34" charset="0"/>
              </a:rPr>
              <a:t>l</a:t>
            </a:r>
            <a:r>
              <a:rPr lang="en-US" altLang="en-US" sz="2600" kern="0" dirty="0" err="1">
                <a:latin typeface="Candara" panose="020E0502030303020204" pitchFamily="34" charset="0"/>
              </a:rPr>
              <a:t>ergic</a:t>
            </a:r>
            <a:r>
              <a:rPr lang="en-US" altLang="en-US" sz="2600" kern="0" dirty="0">
                <a:latin typeface="Candara" panose="020E0502030303020204" pitchFamily="34" charset="0"/>
              </a:rPr>
              <a:t> effect of H1 antihistamines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64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8280BEF-347F-4C39-B5B5-97265BF4B07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Allergy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7C5AD1D-4E78-48F6-9826-E22503AEC531}"/>
              </a:ext>
            </a:extLst>
          </p:cNvPr>
          <p:cNvSpPr txBox="1">
            <a:spLocks/>
          </p:cNvSpPr>
          <p:nvPr/>
        </p:nvSpPr>
        <p:spPr>
          <a:xfrm>
            <a:off x="385763" y="1211928"/>
            <a:ext cx="8229600" cy="49577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altLang="en-US" sz="1800" kern="0" dirty="0">
                <a:latin typeface="Candara" panose="020E0502030303020204" pitchFamily="34" charset="0"/>
              </a:rPr>
              <a:t>has a high incidence, 10-30% (and growing)</a:t>
            </a:r>
          </a:p>
          <a:p>
            <a:pPr algn="ctr">
              <a:defRPr/>
            </a:pPr>
            <a:endParaRPr lang="cs-CZ" altLang="en-US" sz="1800" kern="0" dirty="0">
              <a:latin typeface="Candara" panose="020E0502030303020204" pitchFamily="34" charset="0"/>
            </a:endParaRPr>
          </a:p>
          <a:p>
            <a:pPr algn="ctr">
              <a:defRPr/>
            </a:pPr>
            <a:r>
              <a:rPr lang="en-US" altLang="en-US" sz="1800" kern="0" dirty="0">
                <a:latin typeface="Candara" panose="020E0502030303020204" pitchFamily="34" charset="0"/>
              </a:rPr>
              <a:t>genetic factors</a:t>
            </a:r>
          </a:p>
          <a:p>
            <a:pPr algn="ctr">
              <a:defRPr/>
            </a:pPr>
            <a:endParaRPr lang="cs-CZ" altLang="en-US" sz="1800" kern="0" dirty="0">
              <a:latin typeface="Candara" panose="020E0502030303020204" pitchFamily="34" charset="0"/>
            </a:endParaRPr>
          </a:p>
          <a:p>
            <a:pPr algn="ctr">
              <a:defRPr/>
            </a:pPr>
            <a:r>
              <a:rPr lang="en-US" altLang="en-US" sz="1800" kern="0" dirty="0">
                <a:latin typeface="Candara" panose="020E0502030303020204" pitchFamily="34" charset="0"/>
              </a:rPr>
              <a:t>various theories about its origin</a:t>
            </a:r>
          </a:p>
          <a:p>
            <a:pPr algn="ctr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endParaRPr lang="cs-CZ" altLang="en-US" sz="2000" b="1" u="sng" kern="0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cs-CZ" altLang="en-US" sz="2000" b="1" kern="0" dirty="0">
                <a:latin typeface="Candara" panose="020E0502030303020204" pitchFamily="34" charset="0"/>
              </a:rPr>
              <a:t>      </a:t>
            </a:r>
            <a:r>
              <a:rPr lang="en-US" altLang="en-US" sz="2000" b="1" u="sng" kern="0" dirty="0">
                <a:latin typeface="Candara" panose="020E0502030303020204" pitchFamily="34" charset="0"/>
              </a:rPr>
              <a:t>Mechanism of </a:t>
            </a:r>
            <a:r>
              <a:rPr lang="en-US" altLang="en-US" sz="2000" b="1" u="sng" kern="0" dirty="0" err="1">
                <a:latin typeface="Candara" panose="020E0502030303020204" pitchFamily="34" charset="0"/>
              </a:rPr>
              <a:t>alergic</a:t>
            </a:r>
            <a:r>
              <a:rPr lang="en-US" altLang="en-US" sz="2000" b="1" u="sng" kern="0" dirty="0">
                <a:latin typeface="Candara" panose="020E0502030303020204" pitchFamily="34" charset="0"/>
              </a:rPr>
              <a:t> reaction:</a:t>
            </a:r>
          </a:p>
          <a:p>
            <a:pPr marL="720000" algn="ctr">
              <a:lnSpc>
                <a:spcPct val="150000"/>
              </a:lnSpc>
              <a:defRPr/>
            </a:pPr>
            <a:r>
              <a:rPr lang="en-US" altLang="en-US" sz="2000" kern="0" dirty="0">
                <a:latin typeface="Candara" panose="020E0502030303020204" pitchFamily="34" charset="0"/>
                <a:cs typeface="Arial" panose="020B0604020202020204" pitchFamily="34" charset="0"/>
              </a:rPr>
              <a:t>early contact with allergen</a:t>
            </a:r>
          </a:p>
          <a:p>
            <a:pPr marL="720000" algn="ctr">
              <a:lnSpc>
                <a:spcPct val="150000"/>
              </a:lnSpc>
              <a:defRPr/>
            </a:pPr>
            <a:r>
              <a:rPr lang="en-US" altLang="en-US" sz="2000" kern="0" dirty="0">
                <a:latin typeface="Candara" panose="020E0502030303020204" pitchFamily="34" charset="0"/>
                <a:cs typeface="Arial" panose="020B0604020202020204" pitchFamily="34" charset="0"/>
              </a:rPr>
              <a:t>allergen binds to </a:t>
            </a:r>
            <a:r>
              <a:rPr lang="en-US" altLang="en-US" sz="2000" kern="0" dirty="0" err="1">
                <a:latin typeface="Candara" panose="020E0502030303020204" pitchFamily="34" charset="0"/>
                <a:cs typeface="Arial" panose="020B0604020202020204" pitchFamily="34" charset="0"/>
              </a:rPr>
              <a:t>IgE</a:t>
            </a:r>
            <a:r>
              <a:rPr lang="en-US" altLang="en-US" sz="2000" kern="0" dirty="0">
                <a:latin typeface="Candara" panose="020E0502030303020204" pitchFamily="34" charset="0"/>
                <a:cs typeface="Arial" panose="020B0604020202020204" pitchFamily="34" charset="0"/>
              </a:rPr>
              <a:t> antibody</a:t>
            </a:r>
          </a:p>
          <a:p>
            <a:pPr marL="720000" algn="ctr">
              <a:lnSpc>
                <a:spcPct val="150000"/>
              </a:lnSpc>
              <a:defRPr/>
            </a:pPr>
            <a:r>
              <a:rPr lang="en-US" altLang="en-US" sz="2000" kern="0" dirty="0">
                <a:latin typeface="Candara" panose="020E0502030303020204" pitchFamily="34" charset="0"/>
                <a:cs typeface="Arial" panose="020B0604020202020204" pitchFamily="34" charset="0"/>
              </a:rPr>
              <a:t>degranulation of cells containing histamine</a:t>
            </a:r>
          </a:p>
          <a:p>
            <a:pPr marL="720000" algn="ctr">
              <a:lnSpc>
                <a:spcPct val="150000"/>
              </a:lnSpc>
              <a:defRPr/>
            </a:pPr>
            <a:r>
              <a:rPr lang="en-US" altLang="en-US" sz="2000" kern="0" dirty="0">
                <a:latin typeface="Candara" panose="020E0502030303020204" pitchFamily="34" charset="0"/>
                <a:cs typeface="Arial" panose="020B0604020202020204" pitchFamily="34" charset="0"/>
              </a:rPr>
              <a:t>a</a:t>
            </a:r>
            <a:r>
              <a:rPr lang="cs-CZ" altLang="en-US" sz="2000" kern="0" dirty="0">
                <a:latin typeface="Candara" panose="020E0502030303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000" kern="0" dirty="0" err="1">
                <a:latin typeface="Candara" panose="020E0502030303020204" pitchFamily="34" charset="0"/>
                <a:cs typeface="Arial" panose="020B0604020202020204" pitchFamily="34" charset="0"/>
              </a:rPr>
              <a:t>tivation</a:t>
            </a:r>
            <a:r>
              <a:rPr lang="en-US" altLang="en-US" sz="2000" kern="0" dirty="0">
                <a:latin typeface="Candara" panose="020E0502030303020204" pitchFamily="34" charset="0"/>
                <a:cs typeface="Arial" panose="020B0604020202020204" pitchFamily="34" charset="0"/>
              </a:rPr>
              <a:t> of phospholipase C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kern="0" dirty="0">
                <a:latin typeface="Candara" panose="020E0502030303020204" pitchFamily="34" charset="0"/>
                <a:cs typeface="Arial" panose="020B0604020202020204" pitchFamily="34" charset="0"/>
              </a:rPr>
              <a:t>	→ mobilization of intracellular Ca</a:t>
            </a:r>
            <a:r>
              <a:rPr lang="en-US" altLang="en-US" kern="0" baseline="11000" dirty="0">
                <a:latin typeface="Candara" panose="020E0502030303020204" pitchFamily="34" charset="0"/>
                <a:cs typeface="Arial" panose="020B0604020202020204" pitchFamily="34" charset="0"/>
              </a:rPr>
              <a:t>2+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kern="0" dirty="0">
                <a:latin typeface="Candara" panose="020E0502030303020204" pitchFamily="34" charset="0"/>
                <a:cs typeface="Arial" panose="020B0604020202020204" pitchFamily="34" charset="0"/>
              </a:rPr>
              <a:t>	→ mediators are released</a:t>
            </a:r>
            <a:r>
              <a:rPr lang="en-US" altLang="en-US" kern="0" dirty="0">
                <a:latin typeface="Candara" panose="020E0502030303020204" pitchFamily="34" charset="0"/>
              </a:rPr>
              <a:t>: HIS, PG, LT, PAF, cytokines</a:t>
            </a:r>
          </a:p>
          <a:p>
            <a:pPr algn="ctr">
              <a:spcBef>
                <a:spcPts val="2400"/>
              </a:spcBef>
              <a:buFont typeface="Arial" panose="020B0604020202020204" pitchFamily="34" charset="0"/>
              <a:buNone/>
              <a:defRPr/>
            </a:pPr>
            <a:endParaRPr lang="en-US" altLang="en-US" sz="1200" b="1" kern="0" dirty="0">
              <a:latin typeface="Candara" panose="020E05020303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59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24BA2-20BB-4BF5-A28C-C1683B318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0333" y="931333"/>
            <a:ext cx="7044264" cy="528319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5A0BF18-BCA3-4667-9608-870AC8ECA02C}"/>
              </a:ext>
            </a:extLst>
          </p:cNvPr>
          <p:cNvSpPr txBox="1"/>
          <p:nvPr/>
        </p:nvSpPr>
        <p:spPr>
          <a:xfrm>
            <a:off x="1016000" y="6480000"/>
            <a:ext cx="5315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Stephan C. Bischoff. Nature Reviews Immunology 7, 93-104, February 2007</a:t>
            </a:r>
            <a:endParaRPr lang="cs-CZ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514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0604AD2-41D4-4482-B253-F76FF59C372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Allergy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treatment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1C36CC7-E23D-4C0A-9AAC-C138F9209A24}"/>
              </a:ext>
            </a:extLst>
          </p:cNvPr>
          <p:cNvSpPr txBox="1">
            <a:spLocks/>
          </p:cNvSpPr>
          <p:nvPr/>
        </p:nvSpPr>
        <p:spPr>
          <a:xfrm>
            <a:off x="477296" y="1570056"/>
            <a:ext cx="8229600" cy="45259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719138" indent="-358775" algn="ctr"/>
            <a:r>
              <a:rPr lang="en-US" altLang="en-US" sz="2800" kern="0" dirty="0">
                <a:latin typeface="Candara" panose="020E0502030303020204" pitchFamily="34" charset="0"/>
              </a:rPr>
              <a:t>always as an addition to taking </a:t>
            </a:r>
            <a:r>
              <a:rPr lang="en-US" altLang="en-US" sz="2800" kern="0" dirty="0" err="1">
                <a:latin typeface="Candara" panose="020E0502030303020204" pitchFamily="34" charset="0"/>
              </a:rPr>
              <a:t>enviromental</a:t>
            </a:r>
            <a:r>
              <a:rPr lang="en-US" altLang="en-US" sz="2800" kern="0" dirty="0">
                <a:latin typeface="Candara" panose="020E0502030303020204" pitchFamily="34" charset="0"/>
              </a:rPr>
              <a:t> control measures and avoiding allergen</a:t>
            </a:r>
          </a:p>
          <a:p>
            <a:pPr marL="719138" indent="-358775" algn="ctr"/>
            <a:endParaRPr lang="cs-CZ" altLang="en-US" sz="2800" kern="0" dirty="0">
              <a:latin typeface="Candara" panose="020E0502030303020204" pitchFamily="34" charset="0"/>
            </a:endParaRPr>
          </a:p>
          <a:p>
            <a:pPr marL="719138" indent="-358775" algn="ctr"/>
            <a:r>
              <a:rPr lang="en-US" altLang="en-US" sz="2800" kern="0" dirty="0">
                <a:latin typeface="Candara" panose="020E0502030303020204" pitchFamily="34" charset="0"/>
              </a:rPr>
              <a:t>H</a:t>
            </a:r>
            <a:r>
              <a:rPr lang="en-US" altLang="en-US" sz="2800" kern="0" baseline="-25000" dirty="0">
                <a:latin typeface="Candara" panose="020E0502030303020204" pitchFamily="34" charset="0"/>
              </a:rPr>
              <a:t>1</a:t>
            </a:r>
            <a:r>
              <a:rPr lang="en-US" altLang="en-US" sz="2800" kern="0" dirty="0">
                <a:latin typeface="Candara" panose="020E0502030303020204" pitchFamily="34" charset="0"/>
              </a:rPr>
              <a:t>- antihistamines</a:t>
            </a:r>
          </a:p>
          <a:p>
            <a:pPr marL="719138" indent="-358775" algn="ctr"/>
            <a:endParaRPr lang="cs-CZ" altLang="en-US" sz="2800" kern="0" dirty="0">
              <a:latin typeface="Candara" panose="020E0502030303020204" pitchFamily="34" charset="0"/>
            </a:endParaRPr>
          </a:p>
          <a:p>
            <a:pPr marL="719138" indent="-358775" algn="ctr"/>
            <a:r>
              <a:rPr lang="en-US" altLang="en-US" sz="2800" kern="0" dirty="0">
                <a:latin typeface="Candara" panose="020E0502030303020204" pitchFamily="34" charset="0"/>
              </a:rPr>
              <a:t>glucocorticoids</a:t>
            </a:r>
          </a:p>
          <a:p>
            <a:pPr marL="719138" indent="-358775" algn="ctr"/>
            <a:endParaRPr lang="cs-CZ" altLang="en-US" sz="2800" kern="0" dirty="0">
              <a:latin typeface="Candara" panose="020E0502030303020204" pitchFamily="34" charset="0"/>
            </a:endParaRPr>
          </a:p>
          <a:p>
            <a:pPr marL="719138" indent="-358775" algn="ctr"/>
            <a:r>
              <a:rPr lang="en-US" altLang="en-US" sz="2800" kern="0" dirty="0">
                <a:latin typeface="Candara" panose="020E0502030303020204" pitchFamily="34" charset="0"/>
              </a:rPr>
              <a:t>mast cells stabilizers</a:t>
            </a:r>
          </a:p>
          <a:p>
            <a:pPr marL="719138" indent="-358775" algn="ctr"/>
            <a:endParaRPr lang="cs-CZ" altLang="en-US" sz="2800" kern="0" dirty="0">
              <a:latin typeface="Candara" panose="020E0502030303020204" pitchFamily="34" charset="0"/>
            </a:endParaRPr>
          </a:p>
          <a:p>
            <a:pPr marL="719138" indent="-358775" algn="ctr"/>
            <a:r>
              <a:rPr lang="en-US" altLang="en-US" sz="2800" kern="0" dirty="0">
                <a:latin typeface="Candara" panose="020E0502030303020204" pitchFamily="34" charset="0"/>
              </a:rPr>
              <a:t>immunotherapy</a:t>
            </a:r>
          </a:p>
          <a:p>
            <a:pPr marL="719138" indent="-358775" algn="ctr"/>
            <a:endParaRPr lang="cs-CZ" altLang="en-US" sz="2800" kern="0" dirty="0">
              <a:latin typeface="Candara" panose="020E0502030303020204" pitchFamily="34" charset="0"/>
            </a:endParaRPr>
          </a:p>
          <a:p>
            <a:pPr marL="719138" indent="-358775" algn="ctr"/>
            <a:r>
              <a:rPr lang="en-US" altLang="en-US" sz="2800" kern="0" dirty="0">
                <a:latin typeface="Candara" panose="020E0502030303020204" pitchFamily="34" charset="0"/>
              </a:rPr>
              <a:t>epinephrine (anaphylactic shock)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013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2AF109D-4B95-411E-BE9B-D2BE01CEF4E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H</a:t>
            </a:r>
            <a:r>
              <a:rPr lang="cs-CZ" altLang="en-US" sz="3600" b="1" baseline="-250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1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antihistamines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3389AFC-1E71-47BD-9B29-E2D286EDFEC9}"/>
              </a:ext>
            </a:extLst>
          </p:cNvPr>
          <p:cNvSpPr txBox="1">
            <a:spLocks/>
          </p:cNvSpPr>
          <p:nvPr/>
        </p:nvSpPr>
        <p:spPr>
          <a:xfrm>
            <a:off x="438150" y="1268413"/>
            <a:ext cx="8229600" cy="49244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2600" b="1" kern="0" dirty="0" err="1">
                <a:latin typeface="Candara" panose="020E0502030303020204" pitchFamily="34" charset="0"/>
              </a:rPr>
              <a:t>MoA</a:t>
            </a:r>
            <a:r>
              <a:rPr lang="en-US" altLang="en-US" sz="2600" b="1" kern="0" dirty="0">
                <a:latin typeface="Candara" panose="020E0502030303020204" pitchFamily="34" charset="0"/>
              </a:rPr>
              <a:t>: antagonization of H</a:t>
            </a:r>
            <a:r>
              <a:rPr lang="en-US" altLang="en-US" sz="2600" b="1" kern="0" baseline="-25000" dirty="0">
                <a:latin typeface="Candara" panose="020E0502030303020204" pitchFamily="34" charset="0"/>
              </a:rPr>
              <a:t>1</a:t>
            </a:r>
            <a:r>
              <a:rPr lang="en-US" altLang="en-US" sz="2600" b="1" kern="0" dirty="0">
                <a:latin typeface="Candara" panose="020E0502030303020204" pitchFamily="34" charset="0"/>
              </a:rPr>
              <a:t> receptor</a:t>
            </a:r>
            <a:r>
              <a:rPr lang="en-US" altLang="en-US" sz="2600" kern="0" dirty="0"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en-US" altLang="en-US" sz="2600" kern="0" dirty="0">
                <a:latin typeface="Candara" panose="020E0502030303020204" pitchFamily="34" charset="0"/>
              </a:rPr>
              <a:t>they antagonize the allergy </a:t>
            </a:r>
            <a:r>
              <a:rPr lang="en-US" altLang="en-US" sz="2600" kern="0" dirty="0" err="1">
                <a:latin typeface="Candara" panose="020E0502030303020204" pitchFamily="34" charset="0"/>
              </a:rPr>
              <a:t>symptomes</a:t>
            </a:r>
            <a:r>
              <a:rPr lang="en-US" altLang="en-US" sz="2600" kern="0" dirty="0">
                <a:latin typeface="Candara" panose="020E0502030303020204" pitchFamily="34" charset="0"/>
              </a:rPr>
              <a:t> caused by histamine</a:t>
            </a:r>
          </a:p>
          <a:p>
            <a:pPr algn="ctr"/>
            <a:endParaRPr lang="en-US" altLang="en-US" sz="2600" kern="0" dirty="0">
              <a:latin typeface="Candara" panose="020E0502030303020204" pitchFamily="34" charset="0"/>
            </a:endParaRPr>
          </a:p>
          <a:p>
            <a:pPr algn="ctr"/>
            <a:r>
              <a:rPr lang="en-US" altLang="en-US" sz="2600" kern="0" dirty="0">
                <a:latin typeface="Candara" panose="020E0502030303020204" pitchFamily="34" charset="0"/>
              </a:rPr>
              <a:t>high selectivity to H</a:t>
            </a:r>
            <a:r>
              <a:rPr lang="en-US" altLang="en-US" sz="2600" kern="0" baseline="-25000" dirty="0">
                <a:latin typeface="Candara" panose="020E0502030303020204" pitchFamily="34" charset="0"/>
              </a:rPr>
              <a:t>1 </a:t>
            </a:r>
            <a:r>
              <a:rPr lang="en-US" altLang="en-US" sz="2600" kern="0" dirty="0" err="1">
                <a:latin typeface="Candara" panose="020E0502030303020204" pitchFamily="34" charset="0"/>
              </a:rPr>
              <a:t>rp</a:t>
            </a:r>
            <a:r>
              <a:rPr lang="en-US" altLang="en-US" sz="2600" kern="0" dirty="0">
                <a:latin typeface="Candara" panose="020E0502030303020204" pitchFamily="34" charset="0"/>
              </a:rPr>
              <a:t>. → low affinity to H</a:t>
            </a:r>
            <a:r>
              <a:rPr lang="en-US" altLang="en-US" sz="2600" kern="0" baseline="-25000" dirty="0">
                <a:latin typeface="Candara" panose="020E0502030303020204" pitchFamily="34" charset="0"/>
              </a:rPr>
              <a:t>2 </a:t>
            </a:r>
            <a:r>
              <a:rPr lang="en-US" altLang="en-US" sz="2600" kern="0" dirty="0" err="1">
                <a:latin typeface="Candara" panose="020E0502030303020204" pitchFamily="34" charset="0"/>
              </a:rPr>
              <a:t>rp</a:t>
            </a:r>
            <a:r>
              <a:rPr lang="en-US" altLang="en-US" sz="2600" kern="0" dirty="0">
                <a:latin typeface="Candara" panose="020E0502030303020204" pitchFamily="34" charset="0"/>
              </a:rPr>
              <a:t>.</a:t>
            </a:r>
          </a:p>
          <a:p>
            <a:pPr algn="ctr"/>
            <a:r>
              <a:rPr lang="en-US" altLang="en-US" sz="2600" kern="0" dirty="0">
                <a:latin typeface="Candara" panose="020E0502030303020204" pitchFamily="34" charset="0"/>
              </a:rPr>
              <a:t>3 generations</a:t>
            </a:r>
          </a:p>
          <a:p>
            <a:pPr algn="ctr"/>
            <a:endParaRPr lang="en-US" altLang="en-US" sz="2600" kern="0" dirty="0">
              <a:latin typeface="Candara" panose="020E0502030303020204" pitchFamily="34" charset="0"/>
            </a:endParaRPr>
          </a:p>
          <a:p>
            <a:pPr algn="ctr"/>
            <a:endParaRPr lang="en-US" altLang="en-US" sz="1600" kern="0" dirty="0">
              <a:latin typeface="Candara" panose="020E0502030303020204" pitchFamily="34" charset="0"/>
            </a:endParaRPr>
          </a:p>
          <a:p>
            <a:pPr algn="ctr"/>
            <a:r>
              <a:rPr lang="en-US" altLang="en-US" sz="2600" b="1" kern="0" dirty="0">
                <a:latin typeface="Candara" panose="020E0502030303020204" pitchFamily="34" charset="0"/>
              </a:rPr>
              <a:t>AE:</a:t>
            </a:r>
          </a:p>
          <a:p>
            <a:pPr lvl="1">
              <a:lnSpc>
                <a:spcPct val="100000"/>
              </a:lnSpc>
            </a:pPr>
            <a:r>
              <a:rPr lang="en-US" altLang="en-US" sz="2600" b="1" kern="0" dirty="0" err="1">
                <a:latin typeface="Candara" panose="020E0502030303020204" pitchFamily="34" charset="0"/>
              </a:rPr>
              <a:t>antimuskaric</a:t>
            </a:r>
            <a:r>
              <a:rPr lang="en-US" altLang="en-US" sz="2600" b="1" kern="0" dirty="0">
                <a:latin typeface="Candara" panose="020E0502030303020204" pitchFamily="34" charset="0"/>
              </a:rPr>
              <a:t>, </a:t>
            </a:r>
            <a:r>
              <a:rPr lang="en-US" altLang="en-US" sz="2600" b="1" kern="0" dirty="0" err="1">
                <a:latin typeface="Candara" panose="020E0502030303020204" pitchFamily="34" charset="0"/>
              </a:rPr>
              <a:t>antiserotonergic</a:t>
            </a:r>
            <a:r>
              <a:rPr lang="en-US" altLang="en-US" sz="2600" b="1" kern="0" dirty="0">
                <a:latin typeface="Candara" panose="020E0502030303020204" pitchFamily="34" charset="0"/>
              </a:rPr>
              <a:t> a antiadrenergic </a:t>
            </a:r>
            <a:r>
              <a:rPr lang="en-US" altLang="en-US" sz="2600" kern="0" dirty="0">
                <a:latin typeface="Candara" panose="020E0502030303020204" pitchFamily="34" charset="0"/>
              </a:rPr>
              <a:t>effects of older drugs of this group (sedation, fluctuating blood </a:t>
            </a:r>
            <a:r>
              <a:rPr lang="en-US" altLang="en-US" sz="2600" kern="0" dirty="0" err="1">
                <a:latin typeface="Candara" panose="020E0502030303020204" pitchFamily="34" charset="0"/>
              </a:rPr>
              <a:t>presure</a:t>
            </a:r>
            <a:r>
              <a:rPr lang="en-US" altLang="en-US" sz="2600" kern="0" dirty="0">
                <a:latin typeface="Candara" panose="020E0502030303020204" pitchFamily="34" charset="0"/>
              </a:rPr>
              <a:t>,...)</a:t>
            </a:r>
          </a:p>
          <a:p>
            <a:pPr lvl="1">
              <a:lnSpc>
                <a:spcPct val="100000"/>
              </a:lnSpc>
            </a:pPr>
            <a:endParaRPr lang="en-US" altLang="en-US" sz="1000" kern="0" dirty="0">
              <a:latin typeface="Candara" panose="020E0502030303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en-US" sz="2600" b="1" kern="0" dirty="0">
                <a:latin typeface="Candara" panose="020E0502030303020204" pitchFamily="34" charset="0"/>
              </a:rPr>
              <a:t>block of Na</a:t>
            </a:r>
            <a:r>
              <a:rPr lang="en-US" altLang="en-US" sz="2600" b="1" kern="0" baseline="30000" dirty="0">
                <a:latin typeface="Candara" panose="020E0502030303020204" pitchFamily="34" charset="0"/>
              </a:rPr>
              <a:t>+</a:t>
            </a:r>
            <a:r>
              <a:rPr lang="en-US" altLang="en-US" sz="2600" b="1" kern="0" dirty="0">
                <a:latin typeface="Candara" panose="020E0502030303020204" pitchFamily="34" charset="0"/>
              </a:rPr>
              <a:t> channels </a:t>
            </a:r>
            <a:r>
              <a:rPr lang="en-US" altLang="en-US" sz="2600" kern="0" dirty="0">
                <a:latin typeface="Candara" panose="020E0502030303020204" pitchFamily="34" charset="0"/>
              </a:rPr>
              <a:t>→ locally </a:t>
            </a:r>
            <a:r>
              <a:rPr lang="en-US" altLang="en-US" sz="2600" kern="0" dirty="0" err="1">
                <a:latin typeface="Candara" panose="020E0502030303020204" pitchFamily="34" charset="0"/>
              </a:rPr>
              <a:t>anaesthetic</a:t>
            </a:r>
            <a:r>
              <a:rPr lang="en-US" altLang="en-US" sz="2600" kern="0" dirty="0">
                <a:latin typeface="Candara" panose="020E0502030303020204" pitchFamily="34" charset="0"/>
              </a:rPr>
              <a:t> and antipruritic effect</a:t>
            </a:r>
            <a:endParaRPr lang="en-US" altLang="en-US" kern="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8370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459D33C-CA24-49AA-A2AF-E5070F41E66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556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H</a:t>
            </a:r>
            <a:r>
              <a:rPr lang="cs-CZ" altLang="en-US" sz="3600" b="1" baseline="-250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1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antihistamines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b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</a:b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pharmacokinetics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D18724A-7AAB-49EB-B52D-C50DC0139DC2}"/>
              </a:ext>
            </a:extLst>
          </p:cNvPr>
          <p:cNvSpPr txBox="1">
            <a:spLocks/>
          </p:cNvSpPr>
          <p:nvPr/>
        </p:nvSpPr>
        <p:spPr>
          <a:xfrm>
            <a:off x="80387" y="1228414"/>
            <a:ext cx="8912888" cy="50688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600" b="1" kern="0" dirty="0">
                <a:latin typeface="Candara" panose="020E0502030303020204" pitchFamily="34" charset="0"/>
              </a:rPr>
              <a:t>Dosage forms: </a:t>
            </a:r>
          </a:p>
          <a:p>
            <a:pPr marL="539750" lvl="1">
              <a:lnSpc>
                <a:spcPct val="90000"/>
              </a:lnSpc>
            </a:pPr>
            <a:r>
              <a:rPr lang="en-US" altLang="en-US" sz="2400" kern="0" dirty="0">
                <a:latin typeface="Candara" panose="020E0502030303020204" pitchFamily="34" charset="0"/>
              </a:rPr>
              <a:t>oral, topical, parenteral (</a:t>
            </a:r>
            <a:r>
              <a:rPr lang="en-US" altLang="en-US" sz="2400" kern="0" dirty="0" err="1">
                <a:latin typeface="Candara" panose="020E0502030303020204" pitchFamily="34" charset="0"/>
              </a:rPr>
              <a:t>i.m.</a:t>
            </a:r>
            <a:r>
              <a:rPr lang="en-US" altLang="en-US" sz="2400" kern="0" dirty="0">
                <a:latin typeface="Candara" panose="020E0502030303020204" pitchFamily="34" charset="0"/>
              </a:rPr>
              <a:t>, infusion)</a:t>
            </a:r>
          </a:p>
          <a:p>
            <a:pPr algn="ctr">
              <a:lnSpc>
                <a:spcPct val="90000"/>
              </a:lnSpc>
            </a:pPr>
            <a:endParaRPr lang="cs-CZ" altLang="en-US" sz="2600" kern="0" dirty="0">
              <a:latin typeface="Candara" panose="020E0502030303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en-US" sz="2600" kern="0" dirty="0">
                <a:latin typeface="Candara" panose="020E0502030303020204" pitchFamily="34" charset="0"/>
              </a:rPr>
              <a:t>easy and quickly absorbed from GIT</a:t>
            </a:r>
          </a:p>
          <a:p>
            <a:pPr algn="ctr">
              <a:lnSpc>
                <a:spcPct val="90000"/>
              </a:lnSpc>
            </a:pPr>
            <a:endParaRPr lang="cs-CZ" altLang="en-US" sz="2600" kern="0" dirty="0">
              <a:latin typeface="Candara" panose="020E0502030303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en-US" sz="2600" kern="0" dirty="0">
                <a:latin typeface="Candara" panose="020E0502030303020204" pitchFamily="34" charset="0"/>
              </a:rPr>
              <a:t>distributed evenly in the body</a:t>
            </a:r>
          </a:p>
          <a:p>
            <a:pPr algn="ctr"/>
            <a:endParaRPr lang="cs-CZ" altLang="en-US" sz="2600" kern="0" dirty="0">
              <a:latin typeface="Candara" panose="020E0502030303020204" pitchFamily="34" charset="0"/>
            </a:endParaRPr>
          </a:p>
          <a:p>
            <a:pPr algn="ctr"/>
            <a:r>
              <a:rPr lang="en-US" altLang="en-US" sz="2600" kern="0" dirty="0">
                <a:latin typeface="Candara" panose="020E0502030303020204" pitchFamily="34" charset="0"/>
              </a:rPr>
              <a:t>metabolized in liver (some in form of prodrug) </a:t>
            </a:r>
          </a:p>
          <a:p>
            <a:pPr algn="ctr"/>
            <a:endParaRPr lang="cs-CZ" altLang="en-US" sz="2600" kern="0" dirty="0">
              <a:latin typeface="Candara" panose="020E0502030303020204" pitchFamily="34" charset="0"/>
            </a:endParaRPr>
          </a:p>
          <a:p>
            <a:pPr algn="ctr"/>
            <a:r>
              <a:rPr lang="en-US" altLang="en-US" sz="2600" kern="0" dirty="0">
                <a:latin typeface="Candara" panose="020E0502030303020204" pitchFamily="34" charset="0"/>
              </a:rPr>
              <a:t>excreted in urine, stool</a:t>
            </a:r>
          </a:p>
          <a:p>
            <a:pPr algn="ctr"/>
            <a:endParaRPr lang="cs-CZ" altLang="en-US" sz="2600" kern="0" dirty="0">
              <a:latin typeface="Candara" panose="020E0502030303020204" pitchFamily="34" charset="0"/>
            </a:endParaRPr>
          </a:p>
          <a:p>
            <a:pPr algn="ctr"/>
            <a:r>
              <a:rPr lang="en-US" altLang="en-US" sz="2600" kern="0" dirty="0">
                <a:latin typeface="Candara" panose="020E0502030303020204" pitchFamily="34" charset="0"/>
              </a:rPr>
              <a:t>drugs of </a:t>
            </a:r>
            <a:r>
              <a:rPr lang="en-US" altLang="en-US" sz="2600" u="sng" kern="0" dirty="0">
                <a:latin typeface="Candara" panose="020E0502030303020204" pitchFamily="34" charset="0"/>
              </a:rPr>
              <a:t>I. generation</a:t>
            </a:r>
            <a:r>
              <a:rPr lang="en-US" altLang="en-US" sz="2600" kern="0" dirty="0">
                <a:latin typeface="Candara" panose="020E0502030303020204" pitchFamily="34" charset="0"/>
              </a:rPr>
              <a:t> cross the blood-brain barrier → central effects (sedation)</a:t>
            </a:r>
          </a:p>
          <a:p>
            <a:pPr algn="ctr"/>
            <a:endParaRPr lang="cs-CZ" altLang="en-US" sz="2600" kern="0" dirty="0">
              <a:latin typeface="Candara" panose="020E0502030303020204" pitchFamily="34" charset="0"/>
            </a:endParaRPr>
          </a:p>
          <a:p>
            <a:pPr algn="ctr"/>
            <a:r>
              <a:rPr lang="en-US" altLang="en-US" sz="2600" kern="0" dirty="0">
                <a:latin typeface="Candara" panose="020E0502030303020204" pitchFamily="34" charset="0"/>
              </a:rPr>
              <a:t>cross the placenta and are distributed into milk!</a:t>
            </a:r>
            <a:endParaRPr lang="en-US" altLang="en-US" sz="2600" b="1" kern="0" dirty="0">
              <a:latin typeface="Candara" panose="020E05020303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21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569223D-2425-4284-9092-C22013C66A6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Histamine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5AC23EA-C851-4919-9A92-A5E0C78DB1AA}"/>
              </a:ext>
            </a:extLst>
          </p:cNvPr>
          <p:cNvSpPr txBox="1">
            <a:spLocks/>
          </p:cNvSpPr>
          <p:nvPr/>
        </p:nvSpPr>
        <p:spPr>
          <a:xfrm>
            <a:off x="468313" y="821402"/>
            <a:ext cx="7991475" cy="5689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60000" algn="ctr">
              <a:spcBef>
                <a:spcPct val="0"/>
              </a:spcBef>
              <a:defRPr/>
            </a:pPr>
            <a:r>
              <a:rPr lang="en-US" altLang="en-US" sz="2600" kern="0">
                <a:latin typeface="Candara" panose="020E0502030303020204" pitchFamily="34" charset="0"/>
              </a:rPr>
              <a:t>- autacoid (local hormone)</a:t>
            </a:r>
          </a:p>
          <a:p>
            <a:pPr marL="360000" algn="ctr">
              <a:spcBef>
                <a:spcPct val="0"/>
              </a:spcBef>
              <a:defRPr/>
            </a:pPr>
            <a:r>
              <a:rPr lang="en-US" altLang="en-US" sz="2600" kern="0">
                <a:latin typeface="Candara" panose="020E0502030303020204" pitchFamily="34" charset="0"/>
              </a:rPr>
              <a:t>- endogenous amine (hydrophilic)</a:t>
            </a:r>
          </a:p>
          <a:p>
            <a:pPr marL="360000" algn="ctr">
              <a:spcBef>
                <a:spcPct val="0"/>
              </a:spcBef>
              <a:defRPr/>
            </a:pPr>
            <a:r>
              <a:rPr lang="en-US" altLang="en-US" sz="2600" kern="0">
                <a:latin typeface="Candara" panose="020E0502030303020204" pitchFamily="34" charset="0"/>
              </a:rPr>
              <a:t>- in tissues is formed from histidine</a:t>
            </a:r>
            <a:endParaRPr lang="en-US" altLang="en-US" sz="1000" kern="0">
              <a:latin typeface="Candara" panose="020E0502030303020204" pitchFamily="34" charset="0"/>
            </a:endParaRPr>
          </a:p>
          <a:p>
            <a:pPr marL="612000" indent="-609600" algn="ctr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600" b="1" kern="0">
                <a:latin typeface="Candara" panose="020E0502030303020204" pitchFamily="34" charset="0"/>
              </a:rPr>
              <a:t>Location: </a:t>
            </a:r>
            <a:r>
              <a:rPr lang="en-US" altLang="en-US" sz="2400" kern="0">
                <a:latin typeface="Candara" panose="020E0502030303020204" pitchFamily="34" charset="0"/>
              </a:rPr>
              <a:t>in granules in mast cells, basophiles (histaminocytes) → bound to heparan sulphate and acidic protein</a:t>
            </a:r>
            <a:endParaRPr lang="en-US" altLang="en-US" sz="2400" ker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marL="540000" lvl="1">
              <a:lnSpc>
                <a:spcPct val="100000"/>
              </a:lnSpc>
              <a:defRPr/>
            </a:pPr>
            <a:endParaRPr lang="en-US" altLang="en-US" sz="2400" kern="0">
              <a:latin typeface="Candara" panose="020E0502030303020204" pitchFamily="34" charset="0"/>
            </a:endParaRPr>
          </a:p>
          <a:p>
            <a:pPr marL="540000" lvl="1">
              <a:lnSpc>
                <a:spcPct val="100000"/>
              </a:lnSpc>
              <a:defRPr/>
            </a:pPr>
            <a:r>
              <a:rPr lang="en-US" altLang="en-US" sz="2400" kern="0">
                <a:latin typeface="Candara" panose="020E0502030303020204" pitchFamily="34" charset="0"/>
              </a:rPr>
              <a:t>in almost all tissues, highest levels in lungs, GIT, skin</a:t>
            </a:r>
            <a:r>
              <a:rPr lang="en-US" altLang="en-US" sz="2200" kern="0">
                <a:latin typeface="Candara" panose="020E0502030303020204" pitchFamily="34" charset="0"/>
              </a:rPr>
              <a:t> </a:t>
            </a:r>
          </a:p>
          <a:p>
            <a:pPr marL="540000" lvl="1">
              <a:lnSpc>
                <a:spcPct val="100000"/>
              </a:lnSpc>
              <a:defRPr/>
            </a:pPr>
            <a:endParaRPr lang="en-US" altLang="en-US" sz="2200" b="1" kern="0">
              <a:latin typeface="Candara" panose="020E0502030303020204" pitchFamily="34" charset="0"/>
            </a:endParaRPr>
          </a:p>
          <a:p>
            <a:pPr marL="540000" lvl="1">
              <a:lnSpc>
                <a:spcPct val="100000"/>
              </a:lnSpc>
              <a:defRPr/>
            </a:pPr>
            <a:endParaRPr lang="en-US" altLang="en-US" sz="1000" b="1" kern="0">
              <a:latin typeface="Candara" panose="020E0502030303020204" pitchFamily="34" charset="0"/>
            </a:endParaRPr>
          </a:p>
          <a:p>
            <a:pPr marL="609600" indent="-609600" algn="ctr">
              <a:spcBef>
                <a:spcPts val="1800"/>
              </a:spcBef>
              <a:defRPr/>
            </a:pPr>
            <a:r>
              <a:rPr lang="en-US" altLang="en-US" sz="2600" b="1" kern="0">
                <a:latin typeface="Candara" panose="020E0502030303020204" pitchFamily="34" charset="0"/>
              </a:rPr>
              <a:t>Main roles in the body:</a:t>
            </a:r>
            <a:endParaRPr lang="en-US" altLang="en-US" sz="2800" b="1" ker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557100"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400" kern="0">
                <a:latin typeface="Candara" panose="020E0502030303020204" pitchFamily="34" charset="0"/>
              </a:rPr>
              <a:t>neurotransmitter – </a:t>
            </a:r>
            <a:r>
              <a:rPr lang="en-US" altLang="en-US" sz="2400" b="1" kern="0">
                <a:latin typeface="Candara" panose="020E0502030303020204" pitchFamily="34" charset="0"/>
              </a:rPr>
              <a:t>CNS</a:t>
            </a:r>
          </a:p>
          <a:p>
            <a:pPr marL="557100"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400" kern="0">
                <a:latin typeface="Candara" panose="020E0502030303020204" pitchFamily="34" charset="0"/>
              </a:rPr>
              <a:t>mediator of allergic/inflammatory reactions – </a:t>
            </a:r>
            <a:r>
              <a:rPr lang="en-US" altLang="en-US" sz="2400" b="1" kern="0">
                <a:latin typeface="Candara" panose="020E0502030303020204" pitchFamily="34" charset="0"/>
              </a:rPr>
              <a:t>mast cells, basophilles</a:t>
            </a:r>
          </a:p>
          <a:p>
            <a:pPr marL="557100"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400" kern="0">
                <a:latin typeface="Candara" panose="020E0502030303020204" pitchFamily="34" charset="0"/>
              </a:rPr>
              <a:t>regulation of gastric acid release (</a:t>
            </a:r>
            <a:r>
              <a:rPr lang="en-US" altLang="en-US" sz="2400" kern="0">
                <a:latin typeface="Candara" panose="020E0502030303020204" pitchFamily="34" charset="0"/>
                <a:cs typeface="Arial" panose="020B0604020202020204" pitchFamily="34" charset="0"/>
              </a:rPr>
              <a:t>↑) - </a:t>
            </a:r>
            <a:r>
              <a:rPr lang="en-US" altLang="en-US" sz="2400" b="1" kern="0">
                <a:latin typeface="Candara" panose="020E0502030303020204" pitchFamily="34" charset="0"/>
                <a:cs typeface="Arial" panose="020B0604020202020204" pitchFamily="34" charset="0"/>
              </a:rPr>
              <a:t>stomach</a:t>
            </a:r>
            <a:endParaRPr lang="en-US" altLang="en-US" sz="2400" b="1" kern="0">
              <a:latin typeface="Candara" panose="020E05020303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3391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57F209D-7BFB-40F5-A7C7-BF595453EC2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1540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             H</a:t>
            </a:r>
            <a:r>
              <a:rPr lang="cs-CZ" altLang="en-US" sz="3600" b="1" baseline="-250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1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antihistamines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- I.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generation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E713078-A077-422E-BDDB-5C369B203289}"/>
              </a:ext>
            </a:extLst>
          </p:cNvPr>
          <p:cNvSpPr txBox="1">
            <a:spLocks/>
          </p:cNvSpPr>
          <p:nvPr/>
        </p:nvSpPr>
        <p:spPr>
          <a:xfrm>
            <a:off x="611188" y="660351"/>
            <a:ext cx="8229600" cy="50403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700" kern="0" dirty="0">
                <a:latin typeface="Candara" panose="020E0502030303020204" pitchFamily="34" charset="0"/>
              </a:rPr>
              <a:t>relatively old drugs</a:t>
            </a:r>
          </a:p>
          <a:p>
            <a:pPr algn="ctr">
              <a:lnSpc>
                <a:spcPct val="150000"/>
              </a:lnSpc>
            </a:pPr>
            <a:r>
              <a:rPr lang="en-US" altLang="en-US" sz="2700" kern="0" dirty="0">
                <a:latin typeface="Candara" panose="020E0502030303020204" pitchFamily="34" charset="0"/>
              </a:rPr>
              <a:t>in general lower selectivity to H</a:t>
            </a:r>
            <a:r>
              <a:rPr lang="en-US" altLang="en-US" sz="2700" kern="0" baseline="-25000" dirty="0">
                <a:latin typeface="Candara" panose="020E0502030303020204" pitchFamily="34" charset="0"/>
              </a:rPr>
              <a:t>1 </a:t>
            </a:r>
            <a:r>
              <a:rPr lang="en-US" altLang="en-US" sz="2700" kern="0" dirty="0">
                <a:latin typeface="Candara" panose="020E0502030303020204" pitchFamily="34" charset="0"/>
              </a:rPr>
              <a:t>receptors  </a:t>
            </a:r>
          </a:p>
          <a:p>
            <a:pPr algn="ctr">
              <a:lnSpc>
                <a:spcPct val="150000"/>
              </a:lnSpc>
            </a:pPr>
            <a:r>
              <a:rPr lang="en-US" altLang="en-US" sz="2700" kern="0" dirty="0">
                <a:latin typeface="Candara" panose="020E0502030303020204" pitchFamily="34" charset="0"/>
              </a:rPr>
              <a:t>they cross the </a:t>
            </a:r>
            <a:r>
              <a:rPr lang="en-US" altLang="en-US" sz="2700" b="1" kern="0" dirty="0">
                <a:latin typeface="Candara" panose="020E0502030303020204" pitchFamily="34" charset="0"/>
              </a:rPr>
              <a:t>blood-brain barrier</a:t>
            </a:r>
          </a:p>
          <a:p>
            <a:pPr algn="ctr">
              <a:lnSpc>
                <a:spcPct val="150000"/>
              </a:lnSpc>
            </a:pPr>
            <a:r>
              <a:rPr lang="en-US" altLang="en-US" sz="2700" kern="0" dirty="0">
                <a:latin typeface="Candara" panose="020E0502030303020204" pitchFamily="34" charset="0"/>
              </a:rPr>
              <a:t>effect lasts </a:t>
            </a:r>
            <a:r>
              <a:rPr lang="en-US" altLang="en-US" sz="2700" b="1" kern="0" dirty="0">
                <a:latin typeface="Candara" panose="020E0502030303020204" pitchFamily="34" charset="0"/>
              </a:rPr>
              <a:t>approx. 4 - 6 h</a:t>
            </a:r>
          </a:p>
          <a:p>
            <a:pPr algn="ctr">
              <a:lnSpc>
                <a:spcPct val="150000"/>
              </a:lnSpc>
            </a:pPr>
            <a:r>
              <a:rPr lang="en-US" altLang="en-US" sz="2700" kern="0" dirty="0">
                <a:latin typeface="Candara" panose="020E0502030303020204" pitchFamily="34" charset="0"/>
              </a:rPr>
              <a:t>rather common adverse effects</a:t>
            </a:r>
          </a:p>
          <a:p>
            <a:pPr algn="ctr">
              <a:spcBef>
                <a:spcPts val="1800"/>
              </a:spcBef>
            </a:pPr>
            <a:r>
              <a:rPr lang="cs-CZ" altLang="en-US" sz="2700" b="1" kern="0" dirty="0">
                <a:latin typeface="Candara" panose="020E0502030303020204" pitchFamily="34" charset="0"/>
              </a:rPr>
              <a:t>d</a:t>
            </a:r>
            <a:r>
              <a:rPr lang="en-US" altLang="en-US" sz="2700" b="1" kern="0" dirty="0" err="1">
                <a:latin typeface="Candara" panose="020E0502030303020204" pitchFamily="34" charset="0"/>
              </a:rPr>
              <a:t>imetinden</a:t>
            </a:r>
            <a:r>
              <a:rPr lang="cs-CZ" altLang="en-US" sz="2700" kern="0" dirty="0">
                <a:latin typeface="Candara" panose="020E0502030303020204" pitchFamily="34" charset="0"/>
              </a:rPr>
              <a:t> (</a:t>
            </a:r>
            <a:r>
              <a:rPr lang="cs-CZ" altLang="en-US" sz="2700" kern="0" dirty="0" err="1">
                <a:latin typeface="Candara" panose="020E0502030303020204" pitchFamily="34" charset="0"/>
              </a:rPr>
              <a:t>Fenistil</a:t>
            </a:r>
            <a:r>
              <a:rPr lang="cs-CZ" altLang="en-US" sz="2700" kern="0" dirty="0">
                <a:latin typeface="Candara" panose="020E0502030303020204" pitchFamily="34" charset="0"/>
              </a:rPr>
              <a:t>®)</a:t>
            </a:r>
            <a:r>
              <a:rPr lang="cs-CZ" altLang="en-US" sz="2700" b="1" kern="0" dirty="0">
                <a:latin typeface="Candara" panose="020E0502030303020204" pitchFamily="34" charset="0"/>
              </a:rPr>
              <a:t> </a:t>
            </a:r>
            <a:endParaRPr lang="en-US" altLang="en-US" sz="2700" kern="0" dirty="0">
              <a:latin typeface="Candara" panose="020E0502030303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altLang="en-US" sz="2700" b="1" kern="0" dirty="0">
                <a:latin typeface="Candara" panose="020E0502030303020204" pitchFamily="34" charset="0"/>
              </a:rPr>
              <a:t>promethazine</a:t>
            </a:r>
          </a:p>
          <a:p>
            <a:pPr algn="ctr">
              <a:spcBef>
                <a:spcPts val="600"/>
              </a:spcBef>
            </a:pPr>
            <a:r>
              <a:rPr lang="cs-CZ" altLang="en-US" sz="2700" b="1" kern="0" dirty="0">
                <a:latin typeface="Candara" panose="020E0502030303020204" pitchFamily="34" charset="0"/>
              </a:rPr>
              <a:t>b</a:t>
            </a:r>
            <a:r>
              <a:rPr lang="en-US" altLang="en-US" sz="2700" b="1" kern="0" dirty="0" err="1">
                <a:latin typeface="Candara" panose="020E0502030303020204" pitchFamily="34" charset="0"/>
              </a:rPr>
              <a:t>isulepin</a:t>
            </a:r>
            <a:r>
              <a:rPr lang="cs-CZ" altLang="en-US" sz="2700" b="1" kern="0" dirty="0">
                <a:latin typeface="Candara" panose="020E0502030303020204" pitchFamily="34" charset="0"/>
              </a:rPr>
              <a:t> </a:t>
            </a:r>
            <a:r>
              <a:rPr lang="cs-CZ" altLang="en-US" sz="2700" kern="0" dirty="0">
                <a:latin typeface="Candara" panose="020E0502030303020204" pitchFamily="34" charset="0"/>
              </a:rPr>
              <a:t>(</a:t>
            </a:r>
            <a:r>
              <a:rPr lang="cs-CZ" altLang="en-US" sz="2700" kern="0" dirty="0" err="1">
                <a:latin typeface="Candara" panose="020E0502030303020204" pitchFamily="34" charset="0"/>
              </a:rPr>
              <a:t>Dithiaden</a:t>
            </a:r>
            <a:r>
              <a:rPr lang="cs-CZ" altLang="en-US" sz="2700" kern="0" dirty="0">
                <a:latin typeface="Candara" panose="020E0502030303020204" pitchFamily="34" charset="0"/>
              </a:rPr>
              <a:t>®)</a:t>
            </a:r>
            <a:endParaRPr lang="en-US" altLang="en-US" sz="2700" b="1" kern="0" dirty="0">
              <a:latin typeface="Candara" panose="020E0502030303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altLang="en-US" sz="2700" b="1" kern="0" dirty="0" err="1">
                <a:latin typeface="Candara" panose="020E0502030303020204" pitchFamily="34" charset="0"/>
              </a:rPr>
              <a:t>moxastine</a:t>
            </a:r>
            <a:r>
              <a:rPr lang="en-US" altLang="en-US" sz="2700" b="1" kern="0" dirty="0">
                <a:latin typeface="Candara" panose="020E0502030303020204" pitchFamily="34" charset="0"/>
              </a:rPr>
              <a:t> </a:t>
            </a:r>
            <a:r>
              <a:rPr lang="en-US" altLang="en-US" sz="2700" kern="0" dirty="0">
                <a:latin typeface="Candara" panose="020E0502030303020204" pitchFamily="34" charset="0"/>
              </a:rPr>
              <a:t>– for motion sickness</a:t>
            </a:r>
            <a:r>
              <a:rPr lang="cs-CZ" altLang="en-US" sz="2700" kern="0" dirty="0">
                <a:latin typeface="Candara" panose="020E0502030303020204" pitchFamily="34" charset="0"/>
              </a:rPr>
              <a:t> (</a:t>
            </a:r>
            <a:r>
              <a:rPr lang="cs-CZ" altLang="en-US" sz="2700" kern="0" dirty="0" err="1">
                <a:latin typeface="Candara" panose="020E0502030303020204" pitchFamily="34" charset="0"/>
              </a:rPr>
              <a:t>Kinedryl</a:t>
            </a:r>
            <a:r>
              <a:rPr lang="cs-CZ" altLang="en-US" sz="2700" kern="0" dirty="0">
                <a:latin typeface="Candara" panose="020E0502030303020204" pitchFamily="34" charset="0"/>
              </a:rPr>
              <a:t>®)</a:t>
            </a:r>
            <a:endParaRPr lang="en-US" altLang="en-US" sz="2700" kern="0" dirty="0">
              <a:latin typeface="Candara" panose="020E0502030303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altLang="en-US" sz="2700" b="1" kern="0" dirty="0">
                <a:latin typeface="Candara" panose="020E0502030303020204" pitchFamily="34" charset="0"/>
              </a:rPr>
              <a:t>cyproheptadine</a:t>
            </a:r>
            <a:r>
              <a:rPr lang="en-US" altLang="en-US" sz="2700" kern="0" dirty="0">
                <a:latin typeface="Candara" panose="020E0502030303020204" pitchFamily="34" charset="0"/>
              </a:rPr>
              <a:t> – treatment of serotonin syndrome</a:t>
            </a:r>
          </a:p>
          <a:p>
            <a:pPr algn="ctr">
              <a:spcBef>
                <a:spcPts val="600"/>
              </a:spcBef>
            </a:pPr>
            <a:r>
              <a:rPr lang="en-US" altLang="en-US" sz="2700" b="1" kern="0" dirty="0">
                <a:latin typeface="Candara" panose="020E0502030303020204" pitchFamily="34" charset="0"/>
              </a:rPr>
              <a:t>ketotifen</a:t>
            </a:r>
          </a:p>
          <a:p>
            <a:pPr algn="ctr"/>
            <a:endParaRPr lang="en-US" altLang="en-US" sz="2800" kern="0" dirty="0">
              <a:latin typeface="Candara" panose="020E05020303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04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AC34881-CDC9-4427-B425-679196DD073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H</a:t>
            </a:r>
            <a:r>
              <a:rPr lang="cs-CZ" altLang="en-US" sz="3600" b="1" baseline="-250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1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antihistamines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b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</a:b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AE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of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I.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generation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3035C52-BA75-48E0-8C20-956DC6BAAE9A}"/>
              </a:ext>
            </a:extLst>
          </p:cNvPr>
          <p:cNvSpPr txBox="1">
            <a:spLocks/>
          </p:cNvSpPr>
          <p:nvPr/>
        </p:nvSpPr>
        <p:spPr>
          <a:xfrm>
            <a:off x="189156" y="1558438"/>
            <a:ext cx="8640762" cy="5256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algn="ctr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600" b="1" kern="0" dirty="0">
                <a:latin typeface="Candara" panose="020E0502030303020204" pitchFamily="34" charset="0"/>
              </a:rPr>
              <a:t>sedative</a:t>
            </a:r>
            <a:r>
              <a:rPr lang="en-US" altLang="en-US" sz="2600" kern="0" dirty="0">
                <a:latin typeface="Candara" panose="020E0502030303020204" pitchFamily="34" charset="0"/>
              </a:rPr>
              <a:t>, even hypnotic eff.– driving, heavy </a:t>
            </a:r>
            <a:r>
              <a:rPr lang="en-US" altLang="en-US" sz="2600" kern="0" dirty="0" err="1">
                <a:latin typeface="Candara" panose="020E0502030303020204" pitchFamily="34" charset="0"/>
              </a:rPr>
              <a:t>mashinery</a:t>
            </a:r>
            <a:r>
              <a:rPr lang="en-US" altLang="en-US" sz="2600" kern="0" dirty="0">
                <a:latin typeface="Candara" panose="020E0502030303020204" pitchFamily="34" charset="0"/>
              </a:rPr>
              <a:t> operation (!)</a:t>
            </a:r>
          </a:p>
          <a:p>
            <a:pPr marL="1588" algn="ctr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800" kern="0" dirty="0">
              <a:latin typeface="Candara" panose="020E0502030303020204" pitchFamily="34" charset="0"/>
            </a:endParaRPr>
          </a:p>
          <a:p>
            <a:pPr marL="1588" algn="ctr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600" b="1" kern="0" dirty="0">
                <a:latin typeface="Candara" panose="020E0502030303020204" pitchFamily="34" charset="0"/>
              </a:rPr>
              <a:t>paradoxical reaction </a:t>
            </a:r>
            <a:r>
              <a:rPr lang="en-US" altLang="en-US" sz="2600" kern="0" dirty="0">
                <a:latin typeface="Candara" panose="020E0502030303020204" pitchFamily="34" charset="0"/>
              </a:rPr>
              <a:t>(children, elderly) = excitation (sleeplessness, nervousness, tachycardia, tremor, ...)</a:t>
            </a:r>
          </a:p>
          <a:p>
            <a:pPr marL="1588" algn="ctr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800" kern="0" dirty="0">
              <a:latin typeface="Candara" panose="020E0502030303020204" pitchFamily="34" charset="0"/>
            </a:endParaRPr>
          </a:p>
          <a:p>
            <a:pPr marL="1588" lvl="1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600" kern="0" dirty="0">
                <a:latin typeface="Candara" panose="020E0502030303020204" pitchFamily="34" charset="0"/>
              </a:rPr>
              <a:t>indigestion (nausea, vomiting, diarrhea x constipation)</a:t>
            </a:r>
            <a:endParaRPr lang="en-US" altLang="en-US" sz="1000" kern="0" dirty="0">
              <a:latin typeface="Candara" panose="020E0502030303020204" pitchFamily="34" charset="0"/>
            </a:endParaRPr>
          </a:p>
          <a:p>
            <a:pPr marL="1588" algn="ctr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1200" kern="0" dirty="0">
              <a:latin typeface="Candara" panose="020E0502030303020204" pitchFamily="34" charset="0"/>
            </a:endParaRPr>
          </a:p>
          <a:p>
            <a:pPr marL="1588" algn="ctr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600" kern="0" dirty="0">
                <a:latin typeface="Candara" panose="020E0502030303020204" pitchFamily="34" charset="0"/>
              </a:rPr>
              <a:t>skin symptoms → phototoxicity</a:t>
            </a:r>
            <a:endParaRPr lang="en-US" altLang="en-US" sz="800" kern="0" dirty="0">
              <a:latin typeface="Candara" panose="020E0502030303020204" pitchFamily="34" charset="0"/>
            </a:endParaRPr>
          </a:p>
          <a:p>
            <a:pPr marL="1588" algn="ctr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1200" kern="0" dirty="0">
              <a:latin typeface="Candara" panose="020E0502030303020204" pitchFamily="34" charset="0"/>
            </a:endParaRPr>
          </a:p>
          <a:p>
            <a:pPr marL="1588" algn="ctr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600" kern="0" dirty="0">
                <a:latin typeface="Candara" panose="020E0502030303020204" pitchFamily="34" charset="0"/>
              </a:rPr>
              <a:t>anticholinergic effects</a:t>
            </a:r>
            <a:endParaRPr lang="en-US" altLang="en-US" sz="800" kern="0" dirty="0">
              <a:latin typeface="Candara" panose="020E0502030303020204" pitchFamily="34" charset="0"/>
            </a:endParaRPr>
          </a:p>
          <a:p>
            <a:pPr marL="1588" algn="ctr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cs-CZ" sz="1200" kern="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1588" algn="ctr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sz="2600" kern="0" dirty="0" err="1">
                <a:latin typeface="Candara" panose="020E0502030303020204" pitchFamily="34" charset="0"/>
                <a:cs typeface="Calibri" panose="020F0502020204030204" pitchFamily="34" charset="0"/>
              </a:rPr>
              <a:t>increas</a:t>
            </a:r>
            <a:r>
              <a:rPr lang="en-US" altLang="cs-CZ" sz="2600" kern="0" dirty="0">
                <a:latin typeface="Candara" panose="020E0502030303020204" pitchFamily="34" charset="0"/>
                <a:cs typeface="Calibri" panose="020F0502020204030204" pitchFamily="34" charset="0"/>
              </a:rPr>
              <a:t> in appetite (</a:t>
            </a:r>
            <a:r>
              <a:rPr lang="en-US" altLang="cs-CZ" sz="2600" kern="0" dirty="0" err="1">
                <a:latin typeface="Candara" panose="020E0502030303020204" pitchFamily="34" charset="0"/>
                <a:cs typeface="Calibri" panose="020F0502020204030204" pitchFamily="34" charset="0"/>
              </a:rPr>
              <a:t>antiserotoninergic</a:t>
            </a:r>
            <a:r>
              <a:rPr lang="en-US" altLang="cs-CZ" sz="2600" kern="0" dirty="0">
                <a:latin typeface="Candara" panose="020E0502030303020204" pitchFamily="34" charset="0"/>
                <a:cs typeface="Calibri" panose="020F0502020204030204" pitchFamily="34" charset="0"/>
              </a:rPr>
              <a:t> effect)</a:t>
            </a:r>
          </a:p>
          <a:p>
            <a:pPr marL="1588" algn="ctr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cs-CZ" sz="1200" kern="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1588" algn="ctr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600" b="1" kern="0" dirty="0" err="1">
                <a:latin typeface="Candara" panose="020E0502030303020204" pitchFamily="34" charset="0"/>
              </a:rPr>
              <a:t>ortostatic</a:t>
            </a:r>
            <a:r>
              <a:rPr lang="en-US" altLang="en-US" sz="2600" b="1" kern="0" dirty="0">
                <a:latin typeface="Candara" panose="020E0502030303020204" pitchFamily="34" charset="0"/>
              </a:rPr>
              <a:t> hypotension</a:t>
            </a:r>
            <a:r>
              <a:rPr lang="en-US" altLang="en-US" sz="2600" kern="0" dirty="0">
                <a:latin typeface="Candara" panose="020E0502030303020204" pitchFamily="34" charset="0"/>
              </a:rPr>
              <a:t> (weak block of α-adrenergic </a:t>
            </a:r>
            <a:r>
              <a:rPr lang="en-US" altLang="en-US" sz="2600" kern="0" dirty="0" err="1">
                <a:latin typeface="Candara" panose="020E0502030303020204" pitchFamily="34" charset="0"/>
              </a:rPr>
              <a:t>rp</a:t>
            </a:r>
            <a:r>
              <a:rPr lang="en-US" altLang="en-US" sz="2600" kern="0" dirty="0">
                <a:latin typeface="Candara" panose="020E0502030303020204" pitchFamily="34" charset="0"/>
              </a:rPr>
              <a:t>.)</a:t>
            </a:r>
            <a:endParaRPr lang="en-US" altLang="en-US" sz="800" kern="0" dirty="0">
              <a:latin typeface="Candara" panose="020E05020303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000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55FF6A3-7451-488E-9DC6-48A5FDA64C2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H</a:t>
            </a:r>
            <a:r>
              <a:rPr lang="cs-CZ" altLang="en-US" sz="3600" b="1" baseline="-250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1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antihistamines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b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</a:b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II. and III.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generation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4F44217-B3C8-4001-AE7B-C6623FE68D21}"/>
              </a:ext>
            </a:extLst>
          </p:cNvPr>
          <p:cNvSpPr txBox="1">
            <a:spLocks/>
          </p:cNvSpPr>
          <p:nvPr/>
        </p:nvSpPr>
        <p:spPr>
          <a:xfrm>
            <a:off x="70338" y="1460748"/>
            <a:ext cx="9104190" cy="44259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ctr">
              <a:buFontTx/>
              <a:buChar char="-"/>
            </a:pPr>
            <a:r>
              <a:rPr lang="en-US" altLang="en-US" sz="2800" kern="0" dirty="0">
                <a:latin typeface="Candara" panose="020E0502030303020204" pitchFamily="34" charset="0"/>
                <a:sym typeface="Wingdings" panose="05000000000000000000" pitchFamily="2" charset="2"/>
              </a:rPr>
              <a:t>low distribution to CNS – </a:t>
            </a:r>
            <a:r>
              <a:rPr lang="en-US" altLang="en-US" sz="2800" kern="0" dirty="0">
                <a:latin typeface="Candara" panose="020E0502030303020204" pitchFamily="34" charset="0"/>
              </a:rPr>
              <a:t>minimal sedative effect</a:t>
            </a:r>
            <a:endParaRPr lang="cs-CZ" altLang="en-US" sz="2800" kern="0" dirty="0">
              <a:latin typeface="Candara" panose="020E0502030303020204" pitchFamily="34" charset="0"/>
            </a:endParaRPr>
          </a:p>
          <a:p>
            <a:pPr marL="457200" indent="-457200" algn="ctr">
              <a:buFontTx/>
              <a:buChar char="-"/>
            </a:pPr>
            <a:endParaRPr lang="en-US" altLang="en-US" sz="2800" kern="0" dirty="0">
              <a:latin typeface="Candara" panose="020E0502030303020204" pitchFamily="34" charset="0"/>
            </a:endParaRPr>
          </a:p>
          <a:p>
            <a:pPr marL="457200" indent="-457200" algn="ctr">
              <a:buFontTx/>
              <a:buChar char="-"/>
            </a:pPr>
            <a:r>
              <a:rPr lang="en-US" altLang="en-US" sz="2800" kern="0" dirty="0">
                <a:latin typeface="Candara" panose="020E0502030303020204" pitchFamily="34" charset="0"/>
                <a:sym typeface="Wingdings" panose="05000000000000000000" pitchFamily="2" charset="2"/>
              </a:rPr>
              <a:t>better properties – higher selectivity towards </a:t>
            </a:r>
            <a:r>
              <a:rPr lang="en-US" altLang="en-US" sz="2800" kern="0" dirty="0" err="1">
                <a:latin typeface="Candara" panose="020E0502030303020204" pitchFamily="34" charset="0"/>
                <a:sym typeface="Wingdings" panose="05000000000000000000" pitchFamily="2" charset="2"/>
              </a:rPr>
              <a:t>rp</a:t>
            </a:r>
            <a:r>
              <a:rPr lang="en-US" altLang="en-US" sz="2800" kern="0" dirty="0">
                <a:latin typeface="Candara" panose="020E0502030303020204" pitchFamily="34" charset="0"/>
                <a:sym typeface="Wingdings" panose="05000000000000000000" pitchFamily="2" charset="2"/>
              </a:rPr>
              <a:t>., less</a:t>
            </a:r>
            <a:r>
              <a:rPr lang="cs-CZ" altLang="en-US" sz="2800" kern="0" dirty="0">
                <a:latin typeface="Candara" panose="020E0502030303020204" pitchFamily="34" charset="0"/>
                <a:sym typeface="Wingdings" panose="05000000000000000000" pitchFamily="2" charset="2"/>
              </a:rPr>
              <a:t> AE</a:t>
            </a:r>
          </a:p>
          <a:p>
            <a:pPr marL="457200" indent="-457200" algn="ctr">
              <a:buFontTx/>
              <a:buChar char="-"/>
            </a:pPr>
            <a:endParaRPr lang="en-US" altLang="en-US" sz="2800" kern="0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algn="ctr"/>
            <a:r>
              <a:rPr lang="cs-CZ" altLang="en-US" sz="2800" kern="0" dirty="0">
                <a:latin typeface="Candara" panose="020E0502030303020204" pitchFamily="34" charset="0"/>
              </a:rPr>
              <a:t>- </a:t>
            </a:r>
            <a:r>
              <a:rPr lang="en-US" altLang="en-US" sz="2800" kern="0" dirty="0">
                <a:latin typeface="Candara" panose="020E0502030303020204" pitchFamily="34" charset="0"/>
              </a:rPr>
              <a:t>effect lasts for </a:t>
            </a:r>
            <a:r>
              <a:rPr lang="en-US" altLang="en-US" sz="2800" b="1" kern="0" dirty="0">
                <a:latin typeface="Candara" panose="020E0502030303020204" pitchFamily="34" charset="0"/>
                <a:sym typeface="Wingdings" panose="05000000000000000000" pitchFamily="2" charset="2"/>
              </a:rPr>
              <a:t>12 – 24 hours, </a:t>
            </a:r>
            <a:r>
              <a:rPr lang="en-US" altLang="en-US" sz="2800" kern="0" dirty="0">
                <a:latin typeface="Candara" panose="020E0502030303020204" pitchFamily="34" charset="0"/>
                <a:sym typeface="Wingdings" panose="05000000000000000000" pitchFamily="2" charset="2"/>
              </a:rPr>
              <a:t>given 1 - 2 times a day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600" kern="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D52FF83-74AD-4D8A-9C6F-C9FD12424F6F}"/>
              </a:ext>
            </a:extLst>
          </p:cNvPr>
          <p:cNvSpPr txBox="1">
            <a:spLocks/>
          </p:cNvSpPr>
          <p:nvPr/>
        </p:nvSpPr>
        <p:spPr bwMode="auto">
          <a:xfrm>
            <a:off x="900113" y="3883585"/>
            <a:ext cx="40386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35000"/>
              </a:spcBef>
              <a:buFont typeface="Arial" panose="020B0604020202020204" pitchFamily="34" charset="0"/>
              <a:buNone/>
            </a:pPr>
            <a:r>
              <a:rPr lang="cs-CZ" altLang="en-US" sz="2800" b="1" dirty="0">
                <a:latin typeface="Candara" panose="020E0502030303020204" pitchFamily="34" charset="0"/>
              </a:rPr>
              <a:t>II. </a:t>
            </a:r>
            <a:r>
              <a:rPr lang="cs-CZ" altLang="en-US" sz="2800" b="1" dirty="0" err="1">
                <a:latin typeface="Candara" panose="020E0502030303020204" pitchFamily="34" charset="0"/>
              </a:rPr>
              <a:t>generation</a:t>
            </a:r>
            <a:endParaRPr lang="cs-CZ" altLang="en-US" sz="2800" b="1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en-US" sz="2600" dirty="0" err="1">
                <a:latin typeface="Candara" panose="020E0502030303020204" pitchFamily="34" charset="0"/>
              </a:rPr>
              <a:t>cetirizine</a:t>
            </a:r>
            <a:endParaRPr lang="cs-CZ" altLang="en-US" sz="2600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en-US" sz="2600" dirty="0" err="1">
                <a:latin typeface="Candara" panose="020E0502030303020204" pitchFamily="34" charset="0"/>
              </a:rPr>
              <a:t>loratadine</a:t>
            </a:r>
            <a:endParaRPr lang="cs-CZ" altLang="en-US" sz="2600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en-US" sz="2600" dirty="0" err="1">
                <a:latin typeface="Candara" panose="020E0502030303020204" pitchFamily="34" charset="0"/>
              </a:rPr>
              <a:t>fexofenadine</a:t>
            </a:r>
            <a:endParaRPr lang="cs-CZ" altLang="en-US" sz="2600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en-US" sz="2600" dirty="0" err="1">
                <a:latin typeface="Candara" panose="020E0502030303020204" pitchFamily="34" charset="0"/>
              </a:rPr>
              <a:t>azelastine</a:t>
            </a:r>
            <a:endParaRPr lang="cs-CZ" altLang="en-US" sz="2600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en-US" sz="2600" dirty="0" err="1">
                <a:latin typeface="Candara" panose="020E0502030303020204" pitchFamily="34" charset="0"/>
              </a:rPr>
              <a:t>levocabastine</a:t>
            </a:r>
            <a:endParaRPr lang="cs-CZ" altLang="en-US" sz="2600" dirty="0">
              <a:latin typeface="Candara" panose="020E0502030303020204" pitchFamily="34" charset="0"/>
            </a:endParaRPr>
          </a:p>
          <a:p>
            <a:pPr>
              <a:spcBef>
                <a:spcPct val="35000"/>
              </a:spcBef>
              <a:buFont typeface="Arial" panose="020B0604020202020204" pitchFamily="34" charset="0"/>
              <a:buNone/>
            </a:pPr>
            <a:endParaRPr lang="cs-CZ" altLang="en-US" sz="2600" dirty="0">
              <a:latin typeface="Candara" panose="020E0502030303020204" pitchFamily="34" charset="0"/>
            </a:endParaRPr>
          </a:p>
          <a:p>
            <a:pPr>
              <a:spcBef>
                <a:spcPct val="35000"/>
              </a:spcBef>
              <a:buFont typeface="Arial" panose="020B0604020202020204" pitchFamily="34" charset="0"/>
              <a:buNone/>
            </a:pPr>
            <a:endParaRPr lang="cs-CZ" altLang="en-US" sz="2400" b="1" dirty="0">
              <a:latin typeface="Candara" panose="020E0502030303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3C2F56B-9312-487A-A7AD-150EB23A4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883585"/>
            <a:ext cx="2808288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800" b="1" dirty="0">
                <a:latin typeface="Candara" panose="020E0502030303020204" pitchFamily="34" charset="0"/>
              </a:rPr>
              <a:t>III. </a:t>
            </a:r>
            <a:r>
              <a:rPr lang="cs-CZ" altLang="en-US" sz="2800" b="1" dirty="0" err="1">
                <a:latin typeface="Candara" panose="020E0502030303020204" pitchFamily="34" charset="0"/>
              </a:rPr>
              <a:t>generation</a:t>
            </a:r>
            <a:endParaRPr lang="cs-CZ" altLang="en-US" sz="2800" b="1" dirty="0">
              <a:latin typeface="Candara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en-US" sz="1000" b="1" dirty="0">
              <a:latin typeface="Candara" panose="020E0502030303020204" pitchFamily="34" charset="0"/>
            </a:endParaRPr>
          </a:p>
          <a:p>
            <a:pPr marL="342900" indent="-342900">
              <a:spcBef>
                <a:spcPts val="600"/>
              </a:spcBef>
              <a:defRPr/>
            </a:pPr>
            <a:r>
              <a:rPr lang="cs-CZ" altLang="en-US" sz="2600" dirty="0" err="1">
                <a:latin typeface="Candara" panose="020E0502030303020204" pitchFamily="34" charset="0"/>
              </a:rPr>
              <a:t>levocetirizine</a:t>
            </a:r>
            <a:endParaRPr lang="cs-CZ" altLang="en-US" sz="2600" dirty="0">
              <a:latin typeface="Candara" panose="020E0502030303020204" pitchFamily="34" charset="0"/>
            </a:endParaRPr>
          </a:p>
          <a:p>
            <a:pPr marL="342900" indent="-342900">
              <a:spcBef>
                <a:spcPts val="600"/>
              </a:spcBef>
              <a:defRPr/>
            </a:pPr>
            <a:r>
              <a:rPr lang="cs-CZ" altLang="en-US" sz="2600" dirty="0" err="1">
                <a:latin typeface="Candara" panose="020E0502030303020204" pitchFamily="34" charset="0"/>
              </a:rPr>
              <a:t>desloratadine</a:t>
            </a:r>
            <a:endParaRPr lang="cs-CZ" altLang="en-US" sz="2600" dirty="0">
              <a:latin typeface="Candara" panose="020E0502030303020204" pitchFamily="34" charset="0"/>
            </a:endParaRPr>
          </a:p>
          <a:p>
            <a:pPr marL="342900" indent="-342900">
              <a:spcBef>
                <a:spcPts val="600"/>
              </a:spcBef>
              <a:defRPr/>
            </a:pPr>
            <a:r>
              <a:rPr lang="cs-CZ" altLang="en-US" sz="2600" dirty="0" err="1">
                <a:latin typeface="Candara" panose="020E0502030303020204" pitchFamily="34" charset="0"/>
              </a:rPr>
              <a:t>bilastine</a:t>
            </a:r>
            <a:endParaRPr lang="cs-CZ" altLang="en-US" sz="2600" dirty="0">
              <a:latin typeface="Candara" panose="020E0502030303020204" pitchFamily="34" charset="0"/>
            </a:endParaRPr>
          </a:p>
          <a:p>
            <a:pPr marL="342900" indent="-342900">
              <a:spcBef>
                <a:spcPts val="600"/>
              </a:spcBef>
              <a:defRPr/>
            </a:pPr>
            <a:r>
              <a:rPr lang="cs-CZ" altLang="en-US" sz="2600" dirty="0" err="1">
                <a:latin typeface="Candara" panose="020E0502030303020204" pitchFamily="34" charset="0"/>
              </a:rPr>
              <a:t>rupatadine</a:t>
            </a:r>
            <a:endParaRPr lang="cs-CZ" altLang="en-US" sz="2600" dirty="0">
              <a:latin typeface="Candara" panose="020E05020303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364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2DD028E-2DE7-4376-B0B1-7BBE5B60052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Novel H</a:t>
            </a:r>
            <a:r>
              <a:rPr lang="cs-CZ" altLang="en-US" sz="3600" b="1" baseline="-250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1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antihistamines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b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</a:b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III.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generation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Zástupný symbol pro obsah 7">
            <a:extLst>
              <a:ext uri="{FF2B5EF4-FFF2-40B4-BE49-F238E27FC236}">
                <a16:creationId xmlns:a16="http://schemas.microsoft.com/office/drawing/2014/main" id="{40BE1347-02CA-4836-961C-3BCA18C9A525}"/>
              </a:ext>
            </a:extLst>
          </p:cNvPr>
          <p:cNvSpPr txBox="1">
            <a:spLocks/>
          </p:cNvSpPr>
          <p:nvPr/>
        </p:nvSpPr>
        <p:spPr>
          <a:xfrm>
            <a:off x="457994" y="1519814"/>
            <a:ext cx="8229600" cy="45259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2600" b="1" kern="0">
                <a:latin typeface="Candara" panose="020E0502030303020204" pitchFamily="34" charset="0"/>
              </a:rPr>
              <a:t>bilastine</a:t>
            </a:r>
          </a:p>
          <a:p>
            <a:pPr algn="ctr"/>
            <a:endParaRPr lang="en-US" altLang="en-US" sz="1200" b="1" kern="0">
              <a:latin typeface="Candara" panose="020E0502030303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en-US" sz="2600" kern="0">
                <a:latin typeface="Candara" panose="020E0502030303020204" pitchFamily="34" charset="0"/>
              </a:rPr>
              <a:t>high selectivity towards H</a:t>
            </a:r>
            <a:r>
              <a:rPr lang="en-US" altLang="en-US" sz="2600" kern="0" baseline="-25000">
                <a:latin typeface="Candara" panose="020E0502030303020204" pitchFamily="34" charset="0"/>
              </a:rPr>
              <a:t>1</a:t>
            </a:r>
            <a:r>
              <a:rPr lang="en-US" altLang="en-US" sz="2600" kern="0">
                <a:latin typeface="Candara" panose="020E0502030303020204" pitchFamily="34" charset="0"/>
              </a:rPr>
              <a:t>-receptors, antiinflammatory properties</a:t>
            </a:r>
          </a:p>
          <a:p>
            <a:pPr lvl="1">
              <a:lnSpc>
                <a:spcPct val="100000"/>
              </a:lnSpc>
            </a:pPr>
            <a:endParaRPr lang="en-US" altLang="en-US" sz="2600" kern="0">
              <a:latin typeface="Candara" panose="020E0502030303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en-US" sz="2600" kern="0">
                <a:latin typeface="Candara" panose="020E0502030303020204" pitchFamily="34" charset="0"/>
              </a:rPr>
              <a:t>not metabolized by liver or intestinal wall, low potential for drug-drug interaction</a:t>
            </a:r>
          </a:p>
          <a:p>
            <a:pPr algn="ctr">
              <a:spcBef>
                <a:spcPts val="1800"/>
              </a:spcBef>
            </a:pPr>
            <a:endParaRPr lang="en-US" altLang="en-US" sz="2600" b="1" kern="0">
              <a:latin typeface="Candara" panose="020E0502030303020204" pitchFamily="34" charset="0"/>
            </a:endParaRPr>
          </a:p>
          <a:p>
            <a:pPr algn="ctr">
              <a:spcBef>
                <a:spcPts val="1800"/>
              </a:spcBef>
            </a:pPr>
            <a:r>
              <a:rPr lang="en-US" altLang="en-US" sz="2600" b="1" kern="0">
                <a:latin typeface="Candara" panose="020E0502030303020204" pitchFamily="34" charset="0"/>
              </a:rPr>
              <a:t>rupatadine</a:t>
            </a:r>
          </a:p>
          <a:p>
            <a:pPr lvl="1">
              <a:lnSpc>
                <a:spcPct val="100000"/>
              </a:lnSpc>
            </a:pPr>
            <a:endParaRPr lang="en-US" altLang="en-US" sz="1200" kern="0">
              <a:latin typeface="Candara" panose="020E0502030303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en-US" sz="2600" kern="0">
                <a:latin typeface="Candara" panose="020E0502030303020204" pitchFamily="34" charset="0"/>
              </a:rPr>
              <a:t>long-term effect</a:t>
            </a:r>
          </a:p>
          <a:p>
            <a:pPr lvl="1">
              <a:lnSpc>
                <a:spcPct val="100000"/>
              </a:lnSpc>
            </a:pPr>
            <a:endParaRPr lang="en-US" altLang="en-US" sz="2600" kern="0">
              <a:latin typeface="Candara" panose="020E0502030303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en-US" sz="2600" kern="0">
                <a:latin typeface="Candara" panose="020E0502030303020204" pitchFamily="34" charset="0"/>
              </a:rPr>
              <a:t>dual effect (H</a:t>
            </a:r>
            <a:r>
              <a:rPr lang="en-US" altLang="en-US" sz="2600" kern="0" baseline="-25000">
                <a:latin typeface="Candara" panose="020E0502030303020204" pitchFamily="34" charset="0"/>
              </a:rPr>
              <a:t>1 </a:t>
            </a:r>
            <a:r>
              <a:rPr lang="en-US" altLang="en-US" sz="2600" kern="0">
                <a:latin typeface="Candara" panose="020E0502030303020204" pitchFamily="34" charset="0"/>
              </a:rPr>
              <a:t>antagonist + blocks PAF receptors)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533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768B51B-B705-4C18-8E9D-9618FB46D85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H</a:t>
            </a:r>
            <a:r>
              <a:rPr lang="cs-CZ" altLang="en-US" sz="3600" b="1" baseline="-250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1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antihistamines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b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</a:b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AE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of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II.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generation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5E54AC0-D5DA-49CA-B160-1D2D3AA50FD9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altLang="en-US" sz="2600" b="1" kern="0">
                <a:latin typeface="Candara" panose="020E0502030303020204" pitchFamily="34" charset="0"/>
              </a:rPr>
              <a:t>arrythmogenic</a:t>
            </a:r>
            <a:r>
              <a:rPr lang="en-US" altLang="en-US" sz="2600" kern="0">
                <a:latin typeface="Candara" panose="020E0502030303020204" pitchFamily="34" charset="0"/>
              </a:rPr>
              <a:t>→ QT interval prolongation (some drugs even withdrawn)</a:t>
            </a:r>
          </a:p>
          <a:p>
            <a:pPr algn="ctr">
              <a:spcBef>
                <a:spcPts val="1200"/>
              </a:spcBef>
            </a:pPr>
            <a:r>
              <a:rPr lang="en-US" altLang="en-US" sz="2600" kern="0">
                <a:latin typeface="Candara" panose="020E0502030303020204" pitchFamily="34" charset="0"/>
              </a:rPr>
              <a:t>possible sedation when overdosed (cetirizine)</a:t>
            </a:r>
          </a:p>
          <a:p>
            <a:pPr algn="ctr">
              <a:spcBef>
                <a:spcPts val="1200"/>
              </a:spcBef>
            </a:pPr>
            <a:endParaRPr lang="en-US" altLang="en-US" sz="2600" b="1" kern="0">
              <a:latin typeface="Candara" panose="020E0502030303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altLang="en-US" sz="2600" b="1" kern="0">
                <a:latin typeface="Candara" panose="020E0502030303020204" pitchFamily="34" charset="0"/>
              </a:rPr>
              <a:t>Interactions</a:t>
            </a:r>
            <a:r>
              <a:rPr lang="en-US" altLang="en-US" sz="2600" kern="0">
                <a:latin typeface="Candara" panose="020E0502030303020204" pitchFamily="34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2600" kern="0">
                <a:latin typeface="Candara" panose="020E0502030303020204" pitchFamily="34" charset="0"/>
              </a:rPr>
              <a:t> are metabolised by CYP3A4 → be cautious of inhibitors of this isoform (macrolide ATB, azole antifungals, verapamil, grapefruit juice...)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976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A940AB1-C2DB-4572-85AE-F17E1447C7A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H</a:t>
            </a:r>
            <a:r>
              <a:rPr lang="cs-CZ" altLang="en-US" sz="3600" b="1" baseline="-250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1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antihistamines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b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</a:b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Indications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I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30000E0-927E-4E96-9814-107F52CB3C91}"/>
              </a:ext>
            </a:extLst>
          </p:cNvPr>
          <p:cNvSpPr txBox="1">
            <a:spLocks/>
          </p:cNvSpPr>
          <p:nvPr/>
        </p:nvSpPr>
        <p:spPr>
          <a:xfrm>
            <a:off x="434975" y="1698291"/>
            <a:ext cx="8458200" cy="5184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altLang="en-US" sz="2200" kern="0">
                <a:latin typeface="Candara" panose="020E0502030303020204" pitchFamily="34" charset="0"/>
                <a:sym typeface="Symbol" panose="05050102010706020507" pitchFamily="18" charset="2"/>
              </a:rPr>
              <a:t>treatment of symptoms of </a:t>
            </a:r>
            <a:r>
              <a:rPr lang="en-US" altLang="en-US" sz="2200" b="1" kern="0">
                <a:latin typeface="Candara" panose="020E0502030303020204" pitchFamily="34" charset="0"/>
                <a:sym typeface="Symbol" panose="05050102010706020507" pitchFamily="18" charset="2"/>
              </a:rPr>
              <a:t>allergic diseases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altLang="en-US" sz="2200" kern="0">
                <a:latin typeface="Candara" panose="020E0502030303020204" pitchFamily="34" charset="0"/>
                <a:sym typeface="Symbol" panose="05050102010706020507" pitchFamily="18" charset="2"/>
              </a:rPr>
              <a:t>- allergic rhinitis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altLang="en-US" sz="2200" kern="0">
                <a:latin typeface="Candara" panose="020E0502030303020204" pitchFamily="34" charset="0"/>
                <a:sym typeface="Symbol" panose="05050102010706020507" pitchFamily="18" charset="2"/>
              </a:rPr>
              <a:t>- urticaria, drug and food allergy 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en-US" altLang="en-US" sz="2200" kern="0">
              <a:latin typeface="Candara" panose="020E0502030303020204" pitchFamily="34" charset="0"/>
              <a:sym typeface="Symbol" panose="05050102010706020507" pitchFamily="18" charset="2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altLang="en-US" sz="2200" kern="0">
                <a:latin typeface="Candara" panose="020E0502030303020204" pitchFamily="34" charset="0"/>
                <a:sym typeface="Symbol" panose="05050102010706020507" pitchFamily="18" charset="2"/>
              </a:rPr>
              <a:t>add-on treatment of anafylactic reactions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en-US" altLang="en-US" sz="2200" b="1" kern="0">
              <a:latin typeface="Candara" panose="020E0502030303020204" pitchFamily="34" charset="0"/>
              <a:sym typeface="Symbol" panose="05050102010706020507" pitchFamily="18" charset="2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altLang="en-US" sz="2200" b="1" kern="0">
                <a:latin typeface="Candara" panose="020E0502030303020204" pitchFamily="34" charset="0"/>
                <a:sym typeface="Symbol" panose="05050102010706020507" pitchFamily="18" charset="2"/>
              </a:rPr>
              <a:t>pruritus</a:t>
            </a:r>
            <a:r>
              <a:rPr lang="en-US" altLang="en-US" sz="2200" kern="0">
                <a:latin typeface="Candara" panose="020E0502030303020204" pitchFamily="34" charset="0"/>
                <a:sym typeface="Symbol" panose="05050102010706020507" pitchFamily="18" charset="2"/>
              </a:rPr>
              <a:t> of various ethiology (e.g. itching in allergic and non-allergic dermatitis + insect bites)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en-US" altLang="en-US" sz="2200" b="1" kern="0">
              <a:latin typeface="Candara" panose="020E0502030303020204" pitchFamily="34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altLang="en-US" sz="2200" b="1" kern="0">
                <a:latin typeface="Candara" panose="020E0502030303020204" pitchFamily="34" charset="0"/>
              </a:rPr>
              <a:t>tinitus, Meniére‘s disease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570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A940AB1-C2DB-4572-85AE-F17E1447C7A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H</a:t>
            </a:r>
            <a:r>
              <a:rPr lang="cs-CZ" altLang="en-US" sz="3600" b="1" baseline="-250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1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antihistamines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b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</a:b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Indications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II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1BF5A34-DC17-47D3-87CD-FBA7406DB781}"/>
              </a:ext>
            </a:extLst>
          </p:cNvPr>
          <p:cNvSpPr txBox="1">
            <a:spLocks/>
          </p:cNvSpPr>
          <p:nvPr/>
        </p:nvSpPr>
        <p:spPr>
          <a:xfrm>
            <a:off x="434975" y="1437035"/>
            <a:ext cx="8458200" cy="5184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cs-CZ" altLang="en-US" sz="2200" b="1" kern="0" dirty="0">
                <a:latin typeface="Candara" panose="020E0502030303020204" pitchFamily="34" charset="0"/>
              </a:rPr>
              <a:t>m</a:t>
            </a:r>
            <a:r>
              <a:rPr lang="en-US" altLang="en-US" sz="2200" b="1" kern="0" dirty="0" err="1">
                <a:latin typeface="Candara" panose="020E0502030303020204" pitchFamily="34" charset="0"/>
              </a:rPr>
              <a:t>igraine</a:t>
            </a:r>
            <a:endParaRPr lang="en-US" altLang="en-US" sz="2200" b="1" kern="0" dirty="0">
              <a:latin typeface="Candara" panose="020E0502030303020204" pitchFamily="34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en-US" altLang="en-US" sz="2200" b="1" kern="0" dirty="0">
              <a:latin typeface="Candara" panose="020E0502030303020204" pitchFamily="34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altLang="en-US" sz="2200" b="1" kern="0" dirty="0">
                <a:latin typeface="Candara" panose="020E0502030303020204" pitchFamily="34" charset="0"/>
              </a:rPr>
              <a:t>nausea a vomiting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altLang="en-US" sz="2200" kern="0" dirty="0">
                <a:latin typeface="Candara" panose="020E0502030303020204" pitchFamily="34" charset="0"/>
              </a:rPr>
              <a:t>movement sickness (</a:t>
            </a:r>
            <a:r>
              <a:rPr lang="en-US" altLang="en-US" sz="2200" kern="0" dirty="0" err="1">
                <a:latin typeface="Candara" panose="020E0502030303020204" pitchFamily="34" charset="0"/>
              </a:rPr>
              <a:t>moxastine</a:t>
            </a:r>
            <a:r>
              <a:rPr lang="en-US" altLang="en-US" sz="2200" kern="0" dirty="0">
                <a:latin typeface="Candara" panose="020E0502030303020204" pitchFamily="34" charset="0"/>
              </a:rPr>
              <a:t>, embramine)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altLang="en-US" sz="2200" kern="0" dirty="0">
                <a:latin typeface="Candara" panose="020E0502030303020204" pitchFamily="34" charset="0"/>
              </a:rPr>
              <a:t>vertigo 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US" altLang="en-US" sz="2200" kern="0" dirty="0">
              <a:latin typeface="Candara" panose="020E0502030303020204" pitchFamily="34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altLang="en-US" sz="2200" b="1" kern="0" dirty="0">
                <a:latin typeface="Candara" panose="020E0502030303020204" pitchFamily="34" charset="0"/>
              </a:rPr>
              <a:t>prophylactic premedication</a:t>
            </a:r>
            <a:r>
              <a:rPr lang="en-US" altLang="en-US" sz="2200" kern="0" dirty="0">
                <a:latin typeface="Candara" panose="020E0502030303020204" pitchFamily="34" charset="0"/>
              </a:rPr>
              <a:t> before some drugs (e.g. monoclonal antibodies) 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en-US" altLang="en-US" sz="2200" kern="0" dirty="0">
              <a:latin typeface="Candara" panose="020E0502030303020204" pitchFamily="34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altLang="en-US" sz="2200" b="1" kern="0" dirty="0">
                <a:latin typeface="Candara" panose="020E0502030303020204" pitchFamily="34" charset="0"/>
              </a:rPr>
              <a:t>sleeplessness</a:t>
            </a:r>
            <a:r>
              <a:rPr lang="en-US" altLang="en-US" sz="2200" kern="0" dirty="0">
                <a:latin typeface="Candara" panose="020E0502030303020204" pitchFamily="34" charset="0"/>
              </a:rPr>
              <a:t>, when hypnotics are not tolerated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en-US" altLang="en-US" sz="2200" b="1" kern="0" dirty="0">
              <a:latin typeface="Candara" panose="020E0502030303020204" pitchFamily="34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altLang="en-US" sz="2200" b="1" kern="0" dirty="0">
                <a:latin typeface="Candara" panose="020E0502030303020204" pitchFamily="34" charset="0"/>
              </a:rPr>
              <a:t>anxiety</a:t>
            </a:r>
            <a:r>
              <a:rPr lang="en-US" altLang="en-US" sz="2200" kern="0" dirty="0">
                <a:latin typeface="Candara" panose="020E0502030303020204" pitchFamily="34" charset="0"/>
              </a:rPr>
              <a:t> (hydroxyzine → mild anxiolytic effect)</a:t>
            </a:r>
            <a:endParaRPr lang="en-US" altLang="en-US" sz="2200" kern="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57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5A0DD60-BEDF-4BD4-90E6-7A7131F08EA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H</a:t>
            </a:r>
            <a:r>
              <a:rPr lang="cs-CZ" altLang="en-US" sz="3600" b="1" baseline="-250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1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antihistamines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b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</a:b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Contraindications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A0FEA2-642C-425E-9711-004DC30CBAB0}"/>
              </a:ext>
            </a:extLst>
          </p:cNvPr>
          <p:cNvSpPr txBox="1">
            <a:spLocks/>
          </p:cNvSpPr>
          <p:nvPr/>
        </p:nvSpPr>
        <p:spPr>
          <a:xfrm>
            <a:off x="86481" y="1628775"/>
            <a:ext cx="9059107" cy="45259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altLang="en-US" sz="2800" kern="0" dirty="0">
                <a:latin typeface="Candara" panose="020E0502030303020204" pitchFamily="34" charset="0"/>
              </a:rPr>
              <a:t>- </a:t>
            </a:r>
            <a:r>
              <a:rPr lang="en-US" altLang="en-US" sz="2800" kern="0" dirty="0">
                <a:latin typeface="Candara" panose="020E0502030303020204" pitchFamily="34" charset="0"/>
              </a:rPr>
              <a:t>alcohol dependency</a:t>
            </a:r>
          </a:p>
          <a:p>
            <a:pPr algn="ctr">
              <a:spcBef>
                <a:spcPts val="600"/>
              </a:spcBef>
            </a:pPr>
            <a:r>
              <a:rPr lang="cs-CZ" altLang="en-US" sz="2800" kern="0" dirty="0">
                <a:latin typeface="Candara" panose="020E0502030303020204" pitchFamily="34" charset="0"/>
              </a:rPr>
              <a:t>- </a:t>
            </a:r>
            <a:r>
              <a:rPr lang="en-US" altLang="en-US" sz="2800" kern="0" dirty="0">
                <a:latin typeface="Candara" panose="020E0502030303020204" pitchFamily="34" charset="0"/>
              </a:rPr>
              <a:t>hypersensitiveness to that substance</a:t>
            </a:r>
          </a:p>
          <a:p>
            <a:pPr algn="ctr">
              <a:spcBef>
                <a:spcPts val="600"/>
              </a:spcBef>
            </a:pPr>
            <a:r>
              <a:rPr lang="cs-CZ" altLang="en-US" sz="2800" kern="0" dirty="0">
                <a:latin typeface="Candara" panose="020E0502030303020204" pitchFamily="34" charset="0"/>
              </a:rPr>
              <a:t>- </a:t>
            </a:r>
            <a:r>
              <a:rPr lang="en-US" altLang="en-US" sz="2800" kern="0" dirty="0">
                <a:latin typeface="Candara" panose="020E0502030303020204" pitchFamily="34" charset="0"/>
              </a:rPr>
              <a:t>serious hypotension</a:t>
            </a:r>
          </a:p>
          <a:p>
            <a:pPr algn="ctr">
              <a:spcBef>
                <a:spcPts val="600"/>
              </a:spcBef>
            </a:pPr>
            <a:r>
              <a:rPr lang="cs-CZ" altLang="en-US" sz="2800" kern="0" dirty="0">
                <a:latin typeface="Candara" panose="020E0502030303020204" pitchFamily="34" charset="0"/>
              </a:rPr>
              <a:t>- </a:t>
            </a:r>
            <a:r>
              <a:rPr lang="en-US" altLang="en-US" sz="2800" kern="0" dirty="0">
                <a:latin typeface="Candara" panose="020E0502030303020204" pitchFamily="34" charset="0"/>
              </a:rPr>
              <a:t>simultaneous administration of sedative drugs </a:t>
            </a:r>
            <a:endParaRPr lang="cs-CZ" altLang="en-US" sz="2800" kern="0" dirty="0">
              <a:latin typeface="Candara" panose="020E0502030303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altLang="en-US" sz="2800" kern="0" dirty="0">
                <a:latin typeface="Candara" panose="020E0502030303020204" pitchFamily="34" charset="0"/>
              </a:rPr>
              <a:t>(</a:t>
            </a:r>
            <a:r>
              <a:rPr lang="en-US" altLang="en-US" sz="2800" kern="0" dirty="0" err="1">
                <a:latin typeface="Candara" panose="020E0502030303020204" pitchFamily="34" charset="0"/>
              </a:rPr>
              <a:t>I.generation</a:t>
            </a:r>
            <a:r>
              <a:rPr lang="en-US" altLang="en-US" sz="2800" kern="0" dirty="0">
                <a:latin typeface="Candara" panose="020E0502030303020204" pitchFamily="34" charset="0"/>
              </a:rPr>
              <a:t>)</a:t>
            </a:r>
          </a:p>
          <a:p>
            <a:pPr algn="ctr">
              <a:spcBef>
                <a:spcPts val="600"/>
              </a:spcBef>
            </a:pPr>
            <a:r>
              <a:rPr lang="cs-CZ" altLang="en-US" sz="2800" kern="0" dirty="0">
                <a:latin typeface="Candara" panose="020E0502030303020204" pitchFamily="34" charset="0"/>
              </a:rPr>
              <a:t>- </a:t>
            </a:r>
            <a:r>
              <a:rPr lang="en-US" altLang="en-US" sz="2800" kern="0" dirty="0">
                <a:latin typeface="Candara" panose="020E0502030303020204" pitchFamily="34" charset="0"/>
              </a:rPr>
              <a:t>activities which require full attention </a:t>
            </a:r>
            <a:endParaRPr lang="cs-CZ" altLang="en-US" sz="2800" kern="0" dirty="0">
              <a:latin typeface="Candara" panose="020E0502030303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altLang="en-US" sz="2800" kern="0" dirty="0">
                <a:latin typeface="Candara" panose="020E0502030303020204" pitchFamily="34" charset="0"/>
              </a:rPr>
              <a:t>(</a:t>
            </a:r>
            <a:r>
              <a:rPr lang="en-US" altLang="en-US" sz="2800" kern="0" dirty="0" err="1">
                <a:latin typeface="Candara" panose="020E0502030303020204" pitchFamily="34" charset="0"/>
              </a:rPr>
              <a:t>I.generation</a:t>
            </a:r>
            <a:r>
              <a:rPr lang="en-US" altLang="en-US" sz="2800" kern="0" dirty="0">
                <a:latin typeface="Candara" panose="020E0502030303020204" pitchFamily="34" charset="0"/>
              </a:rPr>
              <a:t>)</a:t>
            </a:r>
          </a:p>
          <a:p>
            <a:pPr algn="ctr">
              <a:spcBef>
                <a:spcPts val="600"/>
              </a:spcBef>
            </a:pPr>
            <a:r>
              <a:rPr lang="cs-CZ" altLang="en-US" sz="2800" kern="0" dirty="0">
                <a:latin typeface="Candara" panose="020E0502030303020204" pitchFamily="34" charset="0"/>
              </a:rPr>
              <a:t>- </a:t>
            </a:r>
            <a:r>
              <a:rPr lang="en-US" altLang="en-US" sz="2800" kern="0" dirty="0">
                <a:latin typeface="Candara" panose="020E0502030303020204" pitchFamily="34" charset="0"/>
              </a:rPr>
              <a:t>patients with history of arrythmias </a:t>
            </a:r>
            <a:endParaRPr lang="cs-CZ" altLang="en-US" sz="2800" kern="0" dirty="0">
              <a:latin typeface="Candara" panose="020E0502030303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altLang="en-US" sz="2800" kern="0" dirty="0">
                <a:latin typeface="Candara" panose="020E0502030303020204" pitchFamily="34" charset="0"/>
              </a:rPr>
              <a:t>(II. generation)</a:t>
            </a:r>
          </a:p>
          <a:p>
            <a:pPr algn="ctr"/>
            <a:endParaRPr lang="en-US" altLang="en-US" kern="0" dirty="0">
              <a:latin typeface="Candara" panose="020E05020303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910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9DCD6B4-6687-4D6C-9945-20E8A01263F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H</a:t>
            </a:r>
            <a:r>
              <a:rPr lang="cs-CZ" altLang="en-US" sz="3600" baseline="-250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3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antihistamines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b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</a:b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0CBF324-3D17-4481-98F1-6143DB05DCB7}"/>
              </a:ext>
            </a:extLst>
          </p:cNvPr>
          <p:cNvSpPr txBox="1">
            <a:spLocks/>
          </p:cNvSpPr>
          <p:nvPr/>
        </p:nvSpPr>
        <p:spPr>
          <a:xfrm>
            <a:off x="457200" y="1773238"/>
            <a:ext cx="7859713" cy="43529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2600" b="1" kern="0">
                <a:latin typeface="Candara" panose="020E0502030303020204" pitchFamily="34" charset="0"/>
              </a:rPr>
              <a:t>betahistine</a:t>
            </a:r>
            <a:endParaRPr lang="en-US" altLang="en-US" sz="2600" kern="0">
              <a:latin typeface="Candara" panose="020E0502030303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600" kern="0">
                <a:latin typeface="Candara" panose="020E0502030303020204" pitchFamily="34" charset="0"/>
              </a:rPr>
              <a:t>MoA: H</a:t>
            </a:r>
            <a:r>
              <a:rPr lang="en-US" altLang="en-US" sz="2600" kern="0" baseline="-25000">
                <a:latin typeface="Candara" panose="020E0502030303020204" pitchFamily="34" charset="0"/>
              </a:rPr>
              <a:t>3</a:t>
            </a:r>
            <a:r>
              <a:rPr lang="en-US" altLang="en-US" sz="2600" kern="0">
                <a:latin typeface="Candara" panose="020E0502030303020204" pitchFamily="34" charset="0"/>
              </a:rPr>
              <a:t> antagonist, H</a:t>
            </a:r>
            <a:r>
              <a:rPr lang="en-US" altLang="en-US" sz="2600" kern="0" baseline="-25000">
                <a:latin typeface="Candara" panose="020E0502030303020204" pitchFamily="34" charset="0"/>
              </a:rPr>
              <a:t>1</a:t>
            </a:r>
            <a:r>
              <a:rPr lang="en-US" altLang="en-US" sz="2600" kern="0">
                <a:latin typeface="Candara" panose="020E0502030303020204" pitchFamily="34" charset="0"/>
              </a:rPr>
              <a:t> agonist</a:t>
            </a:r>
          </a:p>
          <a:p>
            <a:pPr lvl="1">
              <a:lnSpc>
                <a:spcPct val="90000"/>
              </a:lnSpc>
            </a:pPr>
            <a:r>
              <a:rPr lang="en-US" altLang="en-US" sz="2600" kern="0">
                <a:latin typeface="Candara" panose="020E0502030303020204" pitchFamily="34" charset="0"/>
              </a:rPr>
              <a:t>analogue of histamine</a:t>
            </a:r>
          </a:p>
          <a:p>
            <a:pPr lvl="1">
              <a:lnSpc>
                <a:spcPct val="90000"/>
              </a:lnSpc>
            </a:pPr>
            <a:endParaRPr lang="en-US" altLang="en-US" sz="2600" kern="0">
              <a:latin typeface="Candara" panose="020E0502030303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cs-CZ" sz="2600" kern="0">
                <a:latin typeface="Candara" panose="020E0502030303020204" pitchFamily="34" charset="0"/>
                <a:cs typeface="Arial" panose="020B0604020202020204" pitchFamily="34" charset="0"/>
              </a:rPr>
              <a:t>improves microcirculation of the inner ear by vasodilatating capillaries </a:t>
            </a:r>
          </a:p>
          <a:p>
            <a:pPr lvl="1">
              <a:lnSpc>
                <a:spcPct val="90000"/>
              </a:lnSpc>
            </a:pPr>
            <a:endParaRPr lang="en-US" altLang="en-US" sz="2600" kern="0">
              <a:latin typeface="Candara" panose="020E0502030303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600" b="1" kern="0">
                <a:latin typeface="Candara" panose="020E0502030303020204" pitchFamily="34" charset="0"/>
              </a:rPr>
              <a:t>indications</a:t>
            </a:r>
            <a:r>
              <a:rPr lang="en-US" altLang="en-US" sz="2600" kern="0">
                <a:latin typeface="Candara" panose="020E0502030303020204" pitchFamily="34" charset="0"/>
              </a:rPr>
              <a:t>: tinitus, vertigo, Meni</a:t>
            </a:r>
            <a:r>
              <a:rPr lang="en-US" altLang="en-US" sz="2600" kern="0">
                <a:latin typeface="Candara" panose="020E0502030303020204" pitchFamily="34" charset="0"/>
                <a:cs typeface="Arial" panose="020B0604020202020204" pitchFamily="34" charset="0"/>
              </a:rPr>
              <a:t>ère‘s disease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40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1741586-0D99-49C1-8B0B-AA7B5BF9B54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Histamine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9BDFAFF-6F5F-4170-A06F-9745288DB142}"/>
              </a:ext>
            </a:extLst>
          </p:cNvPr>
          <p:cNvSpPr txBox="1">
            <a:spLocks/>
          </p:cNvSpPr>
          <p:nvPr/>
        </p:nvSpPr>
        <p:spPr>
          <a:xfrm>
            <a:off x="468313" y="1700213"/>
            <a:ext cx="8229600" cy="48974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60000" algn="ctr">
              <a:spcBef>
                <a:spcPct val="0"/>
              </a:spcBef>
              <a:defRPr/>
            </a:pPr>
            <a:r>
              <a:rPr lang="en-US" sz="2700" kern="0" dirty="0">
                <a:latin typeface="Candara" panose="020E0502030303020204" pitchFamily="34" charset="0"/>
              </a:rPr>
              <a:t>is released from mast cells granules by exocytosis (activation of phospholipase C a ↑ Ca</a:t>
            </a:r>
            <a:r>
              <a:rPr lang="en-US" sz="2700" kern="0" baseline="30000" dirty="0">
                <a:latin typeface="Candara" panose="020E0502030303020204" pitchFamily="34" charset="0"/>
              </a:rPr>
              <a:t>2+</a:t>
            </a:r>
            <a:r>
              <a:rPr lang="en-US" sz="2700" kern="0" dirty="0">
                <a:latin typeface="Candara" panose="020E0502030303020204" pitchFamily="34" charset="0"/>
              </a:rPr>
              <a:t>) </a:t>
            </a:r>
            <a:endParaRPr lang="cs-CZ" sz="2700" kern="0" dirty="0">
              <a:latin typeface="Candara" panose="020E0502030303020204" pitchFamily="34" charset="0"/>
            </a:endParaRPr>
          </a:p>
          <a:p>
            <a:pPr marL="360000" algn="ctr">
              <a:spcBef>
                <a:spcPct val="0"/>
              </a:spcBef>
              <a:defRPr/>
            </a:pPr>
            <a:endParaRPr lang="en-US" sz="2700" kern="0" dirty="0">
              <a:latin typeface="Candara" panose="020E0502030303020204" pitchFamily="34" charset="0"/>
            </a:endParaRPr>
          </a:p>
          <a:p>
            <a:pPr algn="ctr">
              <a:spcBef>
                <a:spcPts val="1800"/>
              </a:spcBef>
              <a:defRPr/>
            </a:pPr>
            <a:r>
              <a:rPr lang="en-US" sz="2800" b="1" kern="0" dirty="0">
                <a:latin typeface="Candara" panose="020E0502030303020204" pitchFamily="34" charset="0"/>
              </a:rPr>
              <a:t>Stimuli:</a:t>
            </a:r>
          </a:p>
          <a:p>
            <a:pPr marL="540000" lvl="1">
              <a:lnSpc>
                <a:spcPct val="100000"/>
              </a:lnSpc>
              <a:defRPr/>
            </a:pPr>
            <a:endParaRPr lang="cs-CZ" sz="2400" kern="0" dirty="0">
              <a:latin typeface="Candara" panose="020E0502030303020204" pitchFamily="34" charset="0"/>
            </a:endParaRPr>
          </a:p>
          <a:p>
            <a:pPr marL="540000" lvl="1">
              <a:lnSpc>
                <a:spcPct val="100000"/>
              </a:lnSpc>
              <a:defRPr/>
            </a:pPr>
            <a:r>
              <a:rPr lang="en-US" sz="2400" kern="0" dirty="0" err="1">
                <a:latin typeface="Candara" panose="020E0502030303020204" pitchFamily="34" charset="0"/>
              </a:rPr>
              <a:t>imunological</a:t>
            </a:r>
            <a:r>
              <a:rPr lang="en-US" sz="2400" kern="0" dirty="0">
                <a:latin typeface="Candara" panose="020E0502030303020204" pitchFamily="34" charset="0"/>
              </a:rPr>
              <a:t>:  antigen + </a:t>
            </a:r>
            <a:r>
              <a:rPr lang="en-US" sz="2400" kern="0" dirty="0" err="1">
                <a:latin typeface="Candara" panose="020E0502030303020204" pitchFamily="34" charset="0"/>
              </a:rPr>
              <a:t>IgE</a:t>
            </a:r>
            <a:endParaRPr lang="en-US" sz="2400" kern="0" dirty="0">
              <a:latin typeface="Candara" panose="020E0502030303020204" pitchFamily="34" charset="0"/>
            </a:endParaRPr>
          </a:p>
          <a:p>
            <a:pPr marL="540000" lvl="1">
              <a:lnSpc>
                <a:spcPct val="100000"/>
              </a:lnSpc>
              <a:defRPr/>
            </a:pPr>
            <a:endParaRPr lang="cs-CZ" sz="2400" kern="0" dirty="0">
              <a:latin typeface="Candara" panose="020E0502030303020204" pitchFamily="34" charset="0"/>
            </a:endParaRPr>
          </a:p>
          <a:p>
            <a:pPr marL="540000" lvl="1">
              <a:lnSpc>
                <a:spcPct val="100000"/>
              </a:lnSpc>
              <a:defRPr/>
            </a:pPr>
            <a:r>
              <a:rPr lang="en-US" sz="2400" kern="0" dirty="0">
                <a:latin typeface="Candara" panose="020E0502030303020204" pitchFamily="34" charset="0"/>
              </a:rPr>
              <a:t>physical, chemical or mechanical cell damage </a:t>
            </a:r>
          </a:p>
          <a:p>
            <a:pPr marL="540000" lvl="1">
              <a:lnSpc>
                <a:spcPct val="100000"/>
              </a:lnSpc>
              <a:defRPr/>
            </a:pPr>
            <a:endParaRPr lang="cs-CZ" sz="2400" kern="0" dirty="0">
              <a:latin typeface="Candara" panose="020E0502030303020204" pitchFamily="34" charset="0"/>
            </a:endParaRPr>
          </a:p>
          <a:p>
            <a:pPr marL="540000" lvl="1">
              <a:lnSpc>
                <a:spcPct val="100000"/>
              </a:lnSpc>
              <a:defRPr/>
            </a:pPr>
            <a:r>
              <a:rPr lang="en-US" sz="2400" kern="0" dirty="0">
                <a:latin typeface="Candara" panose="020E0502030303020204" pitchFamily="34" charset="0"/>
              </a:rPr>
              <a:t>drugs</a:t>
            </a:r>
          </a:p>
          <a:p>
            <a:pPr algn="ctr">
              <a:spcBef>
                <a:spcPct val="0"/>
              </a:spcBef>
              <a:buFont typeface="Arial" charset="0"/>
              <a:buNone/>
              <a:defRPr/>
            </a:pPr>
            <a:endParaRPr lang="en-US" b="1" kern="0" dirty="0">
              <a:latin typeface="Candara" panose="020E05020303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27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2B0D8D5A-2857-467E-A67D-B2091F690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79" y="153897"/>
            <a:ext cx="6151633" cy="623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8FF096D-A921-49FE-833D-3CDDE47DE0CF}"/>
              </a:ext>
            </a:extLst>
          </p:cNvPr>
          <p:cNvSpPr txBox="1"/>
          <p:nvPr/>
        </p:nvSpPr>
        <p:spPr>
          <a:xfrm>
            <a:off x="4029390" y="6491232"/>
            <a:ext cx="1608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200" dirty="0"/>
              <a:t>doi:10.1038/nrd2465</a:t>
            </a:r>
            <a:endParaRPr lang="cs-CZ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14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49DB7B8-054C-4E5F-961A-556B06229EF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H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istamine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metabolism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F86F6315-71A8-4D6F-ABC3-6770F5493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9313"/>
            <a:ext cx="8948738" cy="6042025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554163" algn="l"/>
                <a:tab pos="1960563" algn="l"/>
                <a:tab pos="2368550" algn="l"/>
                <a:tab pos="2774950" algn="l"/>
                <a:tab pos="3182938" algn="l"/>
                <a:tab pos="3590925" algn="l"/>
                <a:tab pos="3998913" algn="l"/>
                <a:tab pos="4405313" algn="l"/>
                <a:tab pos="4813300" algn="l"/>
                <a:tab pos="5221288" algn="l"/>
                <a:tab pos="5627688" algn="l"/>
                <a:tab pos="6035675" algn="l"/>
                <a:tab pos="6443663" algn="l"/>
                <a:tab pos="6850063" algn="l"/>
                <a:tab pos="7258050" algn="l"/>
                <a:tab pos="7666038" algn="l"/>
                <a:tab pos="8074025" algn="l"/>
                <a:tab pos="8480425" algn="l"/>
                <a:tab pos="8888413" algn="l"/>
                <a:tab pos="9296400" algn="l"/>
                <a:tab pos="9702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554163" algn="l"/>
                <a:tab pos="1960563" algn="l"/>
                <a:tab pos="2368550" algn="l"/>
                <a:tab pos="2774950" algn="l"/>
                <a:tab pos="3182938" algn="l"/>
                <a:tab pos="3590925" algn="l"/>
                <a:tab pos="3998913" algn="l"/>
                <a:tab pos="4405313" algn="l"/>
                <a:tab pos="4813300" algn="l"/>
                <a:tab pos="5221288" algn="l"/>
                <a:tab pos="5627688" algn="l"/>
                <a:tab pos="6035675" algn="l"/>
                <a:tab pos="6443663" algn="l"/>
                <a:tab pos="6850063" algn="l"/>
                <a:tab pos="7258050" algn="l"/>
                <a:tab pos="7666038" algn="l"/>
                <a:tab pos="8074025" algn="l"/>
                <a:tab pos="8480425" algn="l"/>
                <a:tab pos="8888413" algn="l"/>
                <a:tab pos="9296400" algn="l"/>
                <a:tab pos="970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554163" algn="l"/>
                <a:tab pos="1960563" algn="l"/>
                <a:tab pos="2368550" algn="l"/>
                <a:tab pos="2774950" algn="l"/>
                <a:tab pos="3182938" algn="l"/>
                <a:tab pos="3590925" algn="l"/>
                <a:tab pos="3998913" algn="l"/>
                <a:tab pos="4405313" algn="l"/>
                <a:tab pos="4813300" algn="l"/>
                <a:tab pos="5221288" algn="l"/>
                <a:tab pos="5627688" algn="l"/>
                <a:tab pos="6035675" algn="l"/>
                <a:tab pos="6443663" algn="l"/>
                <a:tab pos="6850063" algn="l"/>
                <a:tab pos="7258050" algn="l"/>
                <a:tab pos="7666038" algn="l"/>
                <a:tab pos="8074025" algn="l"/>
                <a:tab pos="8480425" algn="l"/>
                <a:tab pos="8888413" algn="l"/>
                <a:tab pos="9296400" algn="l"/>
                <a:tab pos="970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554163" algn="l"/>
                <a:tab pos="1960563" algn="l"/>
                <a:tab pos="2368550" algn="l"/>
                <a:tab pos="2774950" algn="l"/>
                <a:tab pos="3182938" algn="l"/>
                <a:tab pos="3590925" algn="l"/>
                <a:tab pos="3998913" algn="l"/>
                <a:tab pos="4405313" algn="l"/>
                <a:tab pos="4813300" algn="l"/>
                <a:tab pos="5221288" algn="l"/>
                <a:tab pos="5627688" algn="l"/>
                <a:tab pos="6035675" algn="l"/>
                <a:tab pos="6443663" algn="l"/>
                <a:tab pos="6850063" algn="l"/>
                <a:tab pos="7258050" algn="l"/>
                <a:tab pos="7666038" algn="l"/>
                <a:tab pos="8074025" algn="l"/>
                <a:tab pos="8480425" algn="l"/>
                <a:tab pos="8888413" algn="l"/>
                <a:tab pos="9296400" algn="l"/>
                <a:tab pos="970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554163" algn="l"/>
                <a:tab pos="1960563" algn="l"/>
                <a:tab pos="2368550" algn="l"/>
                <a:tab pos="2774950" algn="l"/>
                <a:tab pos="3182938" algn="l"/>
                <a:tab pos="3590925" algn="l"/>
                <a:tab pos="3998913" algn="l"/>
                <a:tab pos="4405313" algn="l"/>
                <a:tab pos="4813300" algn="l"/>
                <a:tab pos="5221288" algn="l"/>
                <a:tab pos="5627688" algn="l"/>
                <a:tab pos="6035675" algn="l"/>
                <a:tab pos="6443663" algn="l"/>
                <a:tab pos="6850063" algn="l"/>
                <a:tab pos="7258050" algn="l"/>
                <a:tab pos="7666038" algn="l"/>
                <a:tab pos="8074025" algn="l"/>
                <a:tab pos="8480425" algn="l"/>
                <a:tab pos="8888413" algn="l"/>
                <a:tab pos="9296400" algn="l"/>
                <a:tab pos="970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554163" algn="l"/>
                <a:tab pos="1960563" algn="l"/>
                <a:tab pos="2368550" algn="l"/>
                <a:tab pos="2774950" algn="l"/>
                <a:tab pos="3182938" algn="l"/>
                <a:tab pos="3590925" algn="l"/>
                <a:tab pos="3998913" algn="l"/>
                <a:tab pos="4405313" algn="l"/>
                <a:tab pos="4813300" algn="l"/>
                <a:tab pos="5221288" algn="l"/>
                <a:tab pos="5627688" algn="l"/>
                <a:tab pos="6035675" algn="l"/>
                <a:tab pos="6443663" algn="l"/>
                <a:tab pos="6850063" algn="l"/>
                <a:tab pos="7258050" algn="l"/>
                <a:tab pos="7666038" algn="l"/>
                <a:tab pos="8074025" algn="l"/>
                <a:tab pos="8480425" algn="l"/>
                <a:tab pos="8888413" algn="l"/>
                <a:tab pos="9296400" algn="l"/>
                <a:tab pos="970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554163" algn="l"/>
                <a:tab pos="1960563" algn="l"/>
                <a:tab pos="2368550" algn="l"/>
                <a:tab pos="2774950" algn="l"/>
                <a:tab pos="3182938" algn="l"/>
                <a:tab pos="3590925" algn="l"/>
                <a:tab pos="3998913" algn="l"/>
                <a:tab pos="4405313" algn="l"/>
                <a:tab pos="4813300" algn="l"/>
                <a:tab pos="5221288" algn="l"/>
                <a:tab pos="5627688" algn="l"/>
                <a:tab pos="6035675" algn="l"/>
                <a:tab pos="6443663" algn="l"/>
                <a:tab pos="6850063" algn="l"/>
                <a:tab pos="7258050" algn="l"/>
                <a:tab pos="7666038" algn="l"/>
                <a:tab pos="8074025" algn="l"/>
                <a:tab pos="8480425" algn="l"/>
                <a:tab pos="8888413" algn="l"/>
                <a:tab pos="9296400" algn="l"/>
                <a:tab pos="970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554163" algn="l"/>
                <a:tab pos="1960563" algn="l"/>
                <a:tab pos="2368550" algn="l"/>
                <a:tab pos="2774950" algn="l"/>
                <a:tab pos="3182938" algn="l"/>
                <a:tab pos="3590925" algn="l"/>
                <a:tab pos="3998913" algn="l"/>
                <a:tab pos="4405313" algn="l"/>
                <a:tab pos="4813300" algn="l"/>
                <a:tab pos="5221288" algn="l"/>
                <a:tab pos="5627688" algn="l"/>
                <a:tab pos="6035675" algn="l"/>
                <a:tab pos="6443663" algn="l"/>
                <a:tab pos="6850063" algn="l"/>
                <a:tab pos="7258050" algn="l"/>
                <a:tab pos="7666038" algn="l"/>
                <a:tab pos="8074025" algn="l"/>
                <a:tab pos="8480425" algn="l"/>
                <a:tab pos="8888413" algn="l"/>
                <a:tab pos="9296400" algn="l"/>
                <a:tab pos="970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554163" algn="l"/>
                <a:tab pos="1960563" algn="l"/>
                <a:tab pos="2368550" algn="l"/>
                <a:tab pos="2774950" algn="l"/>
                <a:tab pos="3182938" algn="l"/>
                <a:tab pos="3590925" algn="l"/>
                <a:tab pos="3998913" algn="l"/>
                <a:tab pos="4405313" algn="l"/>
                <a:tab pos="4813300" algn="l"/>
                <a:tab pos="5221288" algn="l"/>
                <a:tab pos="5627688" algn="l"/>
                <a:tab pos="6035675" algn="l"/>
                <a:tab pos="6443663" algn="l"/>
                <a:tab pos="6850063" algn="l"/>
                <a:tab pos="7258050" algn="l"/>
                <a:tab pos="7666038" algn="l"/>
                <a:tab pos="8074025" algn="l"/>
                <a:tab pos="8480425" algn="l"/>
                <a:tab pos="8888413" algn="l"/>
                <a:tab pos="9296400" algn="l"/>
                <a:tab pos="970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200" b="1">
              <a:latin typeface="Candara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200" b="1">
              <a:latin typeface="Candara" panose="020E0502030303020204" pitchFamily="34" charset="0"/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63D90915-492E-4C00-9B41-2C43AEE78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136650"/>
            <a:ext cx="1808162" cy="523875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9" tIns="42452" rIns="81639" bIns="4245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>
                <a:latin typeface="Candara" panose="020E0502030303020204" pitchFamily="34" charset="0"/>
              </a:rPr>
              <a:t>L-histidine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ABE80FD-20DE-465B-AE84-91052762C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1730375"/>
            <a:ext cx="2335338" cy="36273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Candara" panose="020E0502030303020204" pitchFamily="34" charset="0"/>
              </a:rPr>
              <a:t>histidinde</a:t>
            </a:r>
            <a:r>
              <a:rPr lang="cs-CZ" altLang="cs-CZ" sz="1800" dirty="0">
                <a:latin typeface="Candara" panose="020E0502030303020204" pitchFamily="34" charset="0"/>
              </a:rPr>
              <a:t> </a:t>
            </a:r>
            <a:r>
              <a:rPr lang="cs-CZ" altLang="cs-CZ" sz="1800" dirty="0" err="1">
                <a:latin typeface="Candara" panose="020E0502030303020204" pitchFamily="34" charset="0"/>
              </a:rPr>
              <a:t>karboxylase</a:t>
            </a:r>
            <a:endParaRPr lang="cs-CZ" altLang="cs-CZ" sz="1800" dirty="0">
              <a:latin typeface="Candara" panose="020E050203030302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6ECBAB7-1208-41DE-95BA-95657B778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2055813"/>
            <a:ext cx="1949015" cy="639731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ndara" panose="020E0502030303020204" pitchFamily="34" charset="0"/>
              </a:rPr>
              <a:t>imidazole-N-</a:t>
            </a:r>
          </a:p>
          <a:p>
            <a:pPr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Candara" panose="020E0502030303020204" pitchFamily="34" charset="0"/>
              </a:rPr>
              <a:t>methyltransferase</a:t>
            </a:r>
            <a:endParaRPr lang="cs-CZ" altLang="cs-CZ" sz="1800" dirty="0">
              <a:latin typeface="Candara" panose="020E0502030303020204" pitchFamily="34" charset="0"/>
            </a:endParaRP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F7B6B4CE-02EE-494A-8E88-7B1947F7B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2246313"/>
            <a:ext cx="1808162" cy="523875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9" tIns="42452" rIns="81639" bIns="4245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 u="sng" dirty="0">
                <a:latin typeface="Candara" panose="020E0502030303020204" pitchFamily="34" charset="0"/>
              </a:rPr>
              <a:t>Histamine</a:t>
            </a: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BB0C077D-506B-4B70-850F-2CA7E7253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160713"/>
            <a:ext cx="1808163" cy="523875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9" tIns="42452" rIns="81639" bIns="4245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Candara" panose="020E0502030303020204" pitchFamily="34" charset="0"/>
              </a:rPr>
              <a:t>metylhistamine</a:t>
            </a:r>
            <a:endParaRPr lang="cs-CZ" altLang="cs-CZ" sz="1800" dirty="0">
              <a:latin typeface="Candara" panose="020E0502030303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18C352F-66A0-430D-9273-E67C5199D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2940050"/>
            <a:ext cx="1737419" cy="36273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ndara" panose="020E0502030303020204" pitchFamily="34" charset="0"/>
              </a:rPr>
              <a:t>diamine </a:t>
            </a:r>
            <a:r>
              <a:rPr lang="cs-CZ" altLang="cs-CZ" sz="1800" dirty="0" err="1">
                <a:latin typeface="Candara" panose="020E0502030303020204" pitchFamily="34" charset="0"/>
              </a:rPr>
              <a:t>oxidase</a:t>
            </a:r>
            <a:endParaRPr lang="cs-CZ" altLang="cs-CZ" sz="1800" dirty="0">
              <a:latin typeface="Candara" panose="020E0502030303020204" pitchFamily="34" charset="0"/>
            </a:endParaRP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A721FB5A-42DA-48D6-AEDE-22028B256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3751263"/>
            <a:ext cx="690563" cy="36353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ct val="0"/>
              </a:spcBef>
              <a:buFontTx/>
              <a:buNone/>
            </a:pPr>
            <a:r>
              <a:rPr lang="cs-CZ" altLang="en-US" sz="1800">
                <a:latin typeface="Candara" panose="020E0502030303020204" pitchFamily="34" charset="0"/>
              </a:rPr>
              <a:t>MAO</a:t>
            </a:r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7992DC70-9BD9-42E1-AE62-634CBF2E9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4271963"/>
            <a:ext cx="3297238" cy="595312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9" tIns="42452" rIns="81639" bIns="4245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Candara" panose="020E0502030303020204" pitchFamily="34" charset="0"/>
              </a:rPr>
              <a:t>metylhimidazole</a:t>
            </a:r>
            <a:r>
              <a:rPr lang="cs-CZ" altLang="cs-CZ" sz="1800" dirty="0">
                <a:latin typeface="Candara" panose="020E0502030303020204" pitchFamily="34" charset="0"/>
              </a:rPr>
              <a:t> acetaldehyde</a:t>
            </a: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2B56CAB1-8277-4E16-8807-D2BAC3D92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925" y="3946525"/>
            <a:ext cx="2825750" cy="523875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9" tIns="42452" rIns="81639" bIns="4245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ndara" panose="020E0502030303020204" pitchFamily="34" charset="0"/>
              </a:rPr>
              <a:t>imidazole acetaldehyde</a:t>
            </a: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2F8C291D-C438-41CA-800A-9093A80F0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841" y="4930775"/>
            <a:ext cx="2615864" cy="36273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ndara" panose="020E0502030303020204" pitchFamily="34" charset="0"/>
              </a:rPr>
              <a:t>aldehyde </a:t>
            </a:r>
            <a:r>
              <a:rPr lang="cs-CZ" altLang="cs-CZ" sz="1800" dirty="0" err="1">
                <a:latin typeface="Candara" panose="020E0502030303020204" pitchFamily="34" charset="0"/>
              </a:rPr>
              <a:t>dehydrogenase</a:t>
            </a:r>
            <a:endParaRPr lang="cs-CZ" altLang="cs-CZ" sz="1800" dirty="0">
              <a:latin typeface="Candara" panose="020E0502030303020204" pitchFamily="34" charset="0"/>
            </a:endParaRPr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ADAEE794-1339-4EDB-9B8A-0831F3FBF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5513388"/>
            <a:ext cx="3609975" cy="5207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9" tIns="42452" rIns="81639" bIns="4245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latin typeface="Candara" panose="020E0502030303020204" pitchFamily="34" charset="0"/>
              </a:rPr>
              <a:t>methylimidazole</a:t>
            </a:r>
            <a:r>
              <a:rPr lang="cs-CZ" altLang="cs-CZ" sz="2000" dirty="0">
                <a:latin typeface="Candara" panose="020E0502030303020204" pitchFamily="34" charset="0"/>
              </a:rPr>
              <a:t> acid</a:t>
            </a:r>
          </a:p>
        </p:txBody>
      </p:sp>
      <p:sp>
        <p:nvSpPr>
          <p:cNvPr id="21" name="AutoShape 14">
            <a:extLst>
              <a:ext uri="{FF2B5EF4-FFF2-40B4-BE49-F238E27FC236}">
                <a16:creationId xmlns:a16="http://schemas.microsoft.com/office/drawing/2014/main" id="{EFDD4CA2-B98D-4F10-8AC3-C64EE4647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263" y="5513388"/>
            <a:ext cx="2984500" cy="5207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9" tIns="42452" rIns="81639" bIns="4245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latin typeface="Candara" panose="020E0502030303020204" pitchFamily="34" charset="0"/>
              </a:rPr>
              <a:t>imidazeacetic</a:t>
            </a:r>
            <a:r>
              <a:rPr lang="cs-CZ" altLang="cs-CZ" sz="2000" dirty="0">
                <a:latin typeface="Candara" panose="020E0502030303020204" pitchFamily="34" charset="0"/>
              </a:rPr>
              <a:t> acid</a:t>
            </a:r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E9008438-06EB-472C-8E97-9573214DF0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1975" y="1658938"/>
            <a:ext cx="4763" cy="5969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38D298DC-1CFD-454B-9C9C-EC647A204F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8975" y="2579688"/>
            <a:ext cx="1439863" cy="531812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EA5FF194-DBD6-4D7B-B5C1-B9FF619EE9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4638" y="2709863"/>
            <a:ext cx="1373187" cy="117633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584378B1-17F4-4D3D-AD84-36FEBD336D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92300" y="3683000"/>
            <a:ext cx="4763" cy="671513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E0623C4C-E1BE-453F-85FF-C293F1C70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59163" y="4859338"/>
            <a:ext cx="4762" cy="671512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27" name="Line 16">
            <a:extLst>
              <a:ext uri="{FF2B5EF4-FFF2-40B4-BE49-F238E27FC236}">
                <a16:creationId xmlns:a16="http://schemas.microsoft.com/office/drawing/2014/main" id="{4FA8D043-3D70-44C5-94E3-6806619889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37275" y="4527550"/>
            <a:ext cx="4763" cy="1046163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2FBE767-9AB1-48D7-AE11-235C42CF6B7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Histamine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receptors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C0E28A4-E131-447E-846B-CF36EB4AEABC}"/>
              </a:ext>
            </a:extLst>
          </p:cNvPr>
          <p:cNvSpPr txBox="1">
            <a:spLocks/>
          </p:cNvSpPr>
          <p:nvPr/>
        </p:nvSpPr>
        <p:spPr>
          <a:xfrm>
            <a:off x="468313" y="1608956"/>
            <a:ext cx="8229600" cy="2260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2700" kern="0" dirty="0">
                <a:latin typeface="Candara" panose="020E0502030303020204" pitchFamily="34" charset="0"/>
              </a:rPr>
              <a:t>4 subtypes (H</a:t>
            </a:r>
            <a:r>
              <a:rPr lang="en-US" sz="2700" kern="0" baseline="-25000" dirty="0">
                <a:latin typeface="Candara" panose="020E0502030303020204" pitchFamily="34" charset="0"/>
              </a:rPr>
              <a:t>1</a:t>
            </a:r>
            <a:r>
              <a:rPr lang="en-US" sz="2700" kern="0" dirty="0">
                <a:latin typeface="Candara" panose="020E0502030303020204" pitchFamily="34" charset="0"/>
              </a:rPr>
              <a:t> – H</a:t>
            </a:r>
            <a:r>
              <a:rPr lang="en-US" sz="2700" kern="0" baseline="-25000" dirty="0">
                <a:latin typeface="Candara" panose="020E0502030303020204" pitchFamily="34" charset="0"/>
              </a:rPr>
              <a:t>4</a:t>
            </a:r>
            <a:r>
              <a:rPr lang="en-US" sz="2700" kern="0" dirty="0">
                <a:latin typeface="Candara" panose="020E0502030303020204" pitchFamily="34" charset="0"/>
              </a:rPr>
              <a:t>)</a:t>
            </a:r>
          </a:p>
          <a:p>
            <a:pPr algn="ctr">
              <a:defRPr/>
            </a:pPr>
            <a:endParaRPr lang="cs-CZ" sz="2700" kern="0" dirty="0">
              <a:latin typeface="Candara" panose="020E0502030303020204" pitchFamily="34" charset="0"/>
            </a:endParaRPr>
          </a:p>
          <a:p>
            <a:pPr algn="ctr">
              <a:defRPr/>
            </a:pPr>
            <a:r>
              <a:rPr lang="en-US" sz="2700" kern="0" dirty="0">
                <a:latin typeface="Candara" panose="020E0502030303020204" pitchFamily="34" charset="0"/>
              </a:rPr>
              <a:t>G protein-coupled receptors</a:t>
            </a:r>
          </a:p>
          <a:p>
            <a:pPr algn="ctr">
              <a:defRPr/>
            </a:pPr>
            <a:endParaRPr lang="cs-CZ" sz="2700" kern="0" dirty="0">
              <a:latin typeface="Candara" panose="020E0502030303020204" pitchFamily="34" charset="0"/>
            </a:endParaRPr>
          </a:p>
          <a:p>
            <a:pPr algn="ctr">
              <a:defRPr/>
            </a:pPr>
            <a:r>
              <a:rPr lang="en-US" sz="2700" kern="0" dirty="0">
                <a:latin typeface="Candara" panose="020E0502030303020204" pitchFamily="34" charset="0"/>
              </a:rPr>
              <a:t>their stimulation results in increase in cellular concentration of Ca</a:t>
            </a:r>
            <a:r>
              <a:rPr lang="en-US" sz="2700" kern="0" baseline="30000" dirty="0">
                <a:latin typeface="Candara" panose="020E0502030303020204" pitchFamily="34" charset="0"/>
              </a:rPr>
              <a:t>2+</a:t>
            </a:r>
            <a:r>
              <a:rPr lang="en-US" sz="2700" kern="0" dirty="0">
                <a:latin typeface="Candara" panose="020E0502030303020204" pitchFamily="34" charset="0"/>
              </a:rPr>
              <a:t> ions</a:t>
            </a:r>
          </a:p>
          <a:p>
            <a:pPr algn="ctr">
              <a:buFont typeface="Arial" charset="0"/>
              <a:buNone/>
              <a:defRPr/>
            </a:pPr>
            <a:endParaRPr lang="en-US" kern="0" dirty="0">
              <a:latin typeface="Candara" panose="020E05020303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277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7A07D8B-1DEC-4468-88DC-8E1EEA7147D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H</a:t>
            </a:r>
            <a:r>
              <a:rPr lang="cs-CZ" altLang="en-US" sz="3600" b="1" baseline="-250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1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receptors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9C818C98-ADA7-4BBC-A01D-F2A2F6177DAB}"/>
              </a:ext>
            </a:extLst>
          </p:cNvPr>
          <p:cNvSpPr txBox="1">
            <a:spLocks/>
          </p:cNvSpPr>
          <p:nvPr/>
        </p:nvSpPr>
        <p:spPr>
          <a:xfrm>
            <a:off x="494669" y="1215976"/>
            <a:ext cx="8569325" cy="54276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altLang="en-US" sz="2600" kern="0" dirty="0">
                <a:latin typeface="Candara" panose="020E0502030303020204" pitchFamily="34" charset="0"/>
              </a:rPr>
              <a:t>postsynaptic, </a:t>
            </a:r>
            <a:r>
              <a:rPr lang="en-US" altLang="en-US" sz="2600" kern="0" dirty="0" err="1">
                <a:latin typeface="Candara" panose="020E0502030303020204" pitchFamily="34" charset="0"/>
              </a:rPr>
              <a:t>G</a:t>
            </a:r>
            <a:r>
              <a:rPr lang="en-US" altLang="en-US" sz="2600" kern="0" baseline="-25000" dirty="0" err="1">
                <a:latin typeface="Candara" panose="020E0502030303020204" pitchFamily="34" charset="0"/>
              </a:rPr>
              <a:t>q</a:t>
            </a:r>
            <a:r>
              <a:rPr lang="en-US" altLang="en-US" sz="2600" kern="0" dirty="0">
                <a:latin typeface="Candara" panose="020E0502030303020204" pitchFamily="34" charset="0"/>
              </a:rPr>
              <a:t>-protein </a:t>
            </a:r>
            <a:r>
              <a:rPr lang="en-US" altLang="en-US" sz="2600" kern="0" dirty="0">
                <a:latin typeface="Candara" panose="020E0502030303020204" pitchFamily="34" charset="0"/>
                <a:cs typeface="Arial" panose="020B0604020202020204" pitchFamily="34" charset="0"/>
              </a:rPr>
              <a:t>↑ </a:t>
            </a:r>
            <a:r>
              <a:rPr lang="en-US" altLang="en-US" sz="2600" kern="0" dirty="0">
                <a:latin typeface="Candara" panose="020E0502030303020204" pitchFamily="34" charset="0"/>
              </a:rPr>
              <a:t>phospholipase C</a:t>
            </a:r>
            <a:r>
              <a:rPr lang="en-US" altLang="en-US" sz="2600" kern="0" dirty="0">
                <a:latin typeface="Candara" panose="020E0502030303020204" pitchFamily="34" charset="0"/>
                <a:cs typeface="Arial" panose="020B0604020202020204" pitchFamily="34" charset="0"/>
              </a:rPr>
              <a:t> → </a:t>
            </a:r>
            <a:br>
              <a:rPr lang="en-US" altLang="en-US" sz="2600" kern="0" dirty="0"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US" altLang="en-US" sz="2600" kern="0" dirty="0">
                <a:latin typeface="Candara" panose="020E0502030303020204" pitchFamily="34" charset="0"/>
                <a:cs typeface="Arial" panose="020B0604020202020204" pitchFamily="34" charset="0"/>
              </a:rPr>
              <a:t>↑ IP3 and DAG → ↑ Ca</a:t>
            </a:r>
            <a:r>
              <a:rPr lang="en-US" altLang="en-US" sz="2600" kern="0" baseline="30000" dirty="0">
                <a:latin typeface="Candara" panose="020E0502030303020204" pitchFamily="34" charset="0"/>
                <a:cs typeface="Arial" panose="020B0604020202020204" pitchFamily="34" charset="0"/>
              </a:rPr>
              <a:t>2+</a:t>
            </a:r>
            <a:endParaRPr lang="en-US" altLang="en-US" sz="2600" b="1" kern="0" dirty="0">
              <a:latin typeface="Candara" panose="020E0502030303020204" pitchFamily="34" charset="0"/>
            </a:endParaRPr>
          </a:p>
          <a:p>
            <a:pPr algn="ctr">
              <a:spcBef>
                <a:spcPts val="1800"/>
              </a:spcBef>
              <a:defRPr/>
            </a:pPr>
            <a:r>
              <a:rPr lang="en-US" altLang="en-US" sz="2800" b="1" kern="0" dirty="0">
                <a:latin typeface="Candara" panose="020E0502030303020204" pitchFamily="34" charset="0"/>
              </a:rPr>
              <a:t>Location: </a:t>
            </a:r>
          </a:p>
          <a:p>
            <a:pPr marL="540000" lvl="1">
              <a:lnSpc>
                <a:spcPct val="100000"/>
              </a:lnSpc>
              <a:defRPr/>
            </a:pPr>
            <a:r>
              <a:rPr lang="en-US" altLang="en-US" sz="2400" kern="0" dirty="0" err="1">
                <a:latin typeface="Candara" panose="020E0502030303020204" pitchFamily="34" charset="0"/>
              </a:rPr>
              <a:t>endothel</a:t>
            </a:r>
            <a:r>
              <a:rPr lang="en-US" altLang="en-US" sz="2400" kern="0" dirty="0">
                <a:latin typeface="Candara" panose="020E0502030303020204" pitchFamily="34" charset="0"/>
              </a:rPr>
              <a:t>, smooth muscles (vessels, bronchi, uterus, GIT), peripheral neuron ending, CNS (!!!)</a:t>
            </a:r>
          </a:p>
          <a:p>
            <a:pPr algn="ctr">
              <a:spcBef>
                <a:spcPts val="1800"/>
              </a:spcBef>
              <a:defRPr/>
            </a:pPr>
            <a:r>
              <a:rPr lang="en-US" altLang="en-US" sz="2800" b="1" kern="0" dirty="0">
                <a:latin typeface="Candara" panose="020E0502030303020204" pitchFamily="34" charset="0"/>
              </a:rPr>
              <a:t>Effect</a:t>
            </a:r>
            <a:r>
              <a:rPr lang="cs-CZ" altLang="en-US" sz="2800" b="1" kern="0" dirty="0">
                <a:latin typeface="Candara" panose="020E0502030303020204" pitchFamily="34" charset="0"/>
              </a:rPr>
              <a:t>s</a:t>
            </a:r>
            <a:r>
              <a:rPr lang="en-US" altLang="en-US" sz="2800" b="1" kern="0" dirty="0">
                <a:latin typeface="Candara" panose="020E0502030303020204" pitchFamily="34" charset="0"/>
              </a:rPr>
              <a:t>:</a:t>
            </a:r>
          </a:p>
          <a:p>
            <a:pPr marL="540000" lvl="1">
              <a:lnSpc>
                <a:spcPct val="150000"/>
              </a:lnSpc>
              <a:defRPr/>
            </a:pPr>
            <a:r>
              <a:rPr lang="en-US" altLang="en-US" sz="2400" kern="0" dirty="0">
                <a:latin typeface="Candara" panose="020E0502030303020204" pitchFamily="34" charset="0"/>
              </a:rPr>
              <a:t>smooth muscle contraction (bronchi, uterus, ileum)</a:t>
            </a:r>
          </a:p>
          <a:p>
            <a:pPr marL="540000" lvl="1">
              <a:lnSpc>
                <a:spcPct val="150000"/>
              </a:lnSpc>
              <a:defRPr/>
            </a:pPr>
            <a:r>
              <a:rPr lang="en-US" altLang="en-US" sz="2400" kern="0" dirty="0">
                <a:latin typeface="Candara" panose="020E0502030303020204" pitchFamily="34" charset="0"/>
              </a:rPr>
              <a:t>vasodilatation of minor vessels (↓BP, reddening of skin)</a:t>
            </a:r>
          </a:p>
          <a:p>
            <a:pPr marL="540000" lvl="1">
              <a:lnSpc>
                <a:spcPct val="150000"/>
              </a:lnSpc>
              <a:defRPr/>
            </a:pPr>
            <a:r>
              <a:rPr lang="en-US" altLang="en-US" sz="2400" kern="0" dirty="0">
                <a:latin typeface="Candara" panose="020E0502030303020204" pitchFamily="34" charset="0"/>
              </a:rPr>
              <a:t>increase in vessel permeability (swelling)</a:t>
            </a:r>
          </a:p>
          <a:p>
            <a:pPr marL="540000" lvl="1">
              <a:lnSpc>
                <a:spcPct val="150000"/>
              </a:lnSpc>
              <a:defRPr/>
            </a:pPr>
            <a:r>
              <a:rPr lang="en-US" altLang="en-US" sz="2400" kern="0" dirty="0">
                <a:latin typeface="Candara" panose="020E0502030303020204" pitchFamily="34" charset="0"/>
              </a:rPr>
              <a:t>irritation of peripheral neuron endings (itching, even pain)</a:t>
            </a:r>
          </a:p>
          <a:p>
            <a:pPr marL="540000" lvl="1">
              <a:lnSpc>
                <a:spcPct val="150000"/>
              </a:lnSpc>
              <a:defRPr/>
            </a:pPr>
            <a:r>
              <a:rPr lang="en-US" altLang="en-US" sz="2400" kern="0" dirty="0">
                <a:latin typeface="Candara" panose="020E0502030303020204" pitchFamily="34" charset="0"/>
              </a:rPr>
              <a:t>excitation of CNS</a:t>
            </a:r>
          </a:p>
          <a:p>
            <a:pPr lvl="1">
              <a:defRPr/>
            </a:pPr>
            <a:endParaRPr lang="en-US" altLang="en-US" sz="2400" kern="0" dirty="0"/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altLang="en-US" kern="0" dirty="0"/>
          </a:p>
          <a:p>
            <a:pPr algn="ctr">
              <a:defRPr/>
            </a:pPr>
            <a:endParaRPr lang="en-US" alt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92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4" name="Picture 4" descr="PL C">
            <a:extLst>
              <a:ext uri="{FF2B5EF4-FFF2-40B4-BE49-F238E27FC236}">
                <a16:creationId xmlns:a16="http://schemas.microsoft.com/office/drawing/2014/main" id="{BE357C4F-6A29-4614-B92E-B6605AAA1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33" y="1110800"/>
            <a:ext cx="7224712" cy="535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0E4FEEF-39EB-4B24-B019-D0BCCB00E7DD}"/>
              </a:ext>
            </a:extLst>
          </p:cNvPr>
          <p:cNvSpPr txBox="1"/>
          <p:nvPr/>
        </p:nvSpPr>
        <p:spPr>
          <a:xfrm>
            <a:off x="2582333" y="6570134"/>
            <a:ext cx="3806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cs-CZ" sz="1200" dirty="0"/>
              <a:t>Alberts et al., The molecular Biology of the Cell, 2002</a:t>
            </a:r>
            <a:endParaRPr lang="cs-CZ" altLang="cs-CZ" sz="1200" b="1" dirty="0"/>
          </a:p>
          <a:p>
            <a:endParaRPr lang="cs-CZ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01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BF478-0DA2-4DA3-8EDF-55DE126E2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7839821-D2A7-49F7-9778-1EDCFCB6BDB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9115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H</a:t>
            </a:r>
            <a:r>
              <a:rPr lang="cs-CZ" altLang="en-US" sz="3600" baseline="-25000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2</a:t>
            </a:r>
            <a:r>
              <a:rPr lang="cs-CZ" altLang="en-US" sz="3600" b="1" dirty="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cs-CZ" altLang="en-US" sz="3600" b="1" dirty="0" err="1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rPr>
              <a:t>receptors</a:t>
            </a:r>
            <a:endParaRPr lang="fr-FR" altLang="en-US" sz="3600" b="1" dirty="0">
              <a:solidFill>
                <a:srgbClr val="00000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DB64EF2-44FF-47A6-90F5-2E74C6BBCC48}"/>
              </a:ext>
            </a:extLst>
          </p:cNvPr>
          <p:cNvSpPr txBox="1">
            <a:spLocks/>
          </p:cNvSpPr>
          <p:nvPr/>
        </p:nvSpPr>
        <p:spPr>
          <a:xfrm>
            <a:off x="411596" y="1538215"/>
            <a:ext cx="8497890" cy="50355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altLang="en-US" sz="2600" kern="0">
                <a:latin typeface="Candara" panose="020E0502030303020204" pitchFamily="34" charset="0"/>
              </a:rPr>
              <a:t>postsynaptic, G</a:t>
            </a:r>
            <a:r>
              <a:rPr lang="en-US" altLang="en-US" sz="2600" kern="0" baseline="-25000">
                <a:latin typeface="Candara" panose="020E0502030303020204" pitchFamily="34" charset="0"/>
              </a:rPr>
              <a:t>s</a:t>
            </a:r>
            <a:r>
              <a:rPr lang="en-US" altLang="en-US" sz="2600" kern="0">
                <a:latin typeface="Candara" panose="020E0502030303020204" pitchFamily="34" charset="0"/>
              </a:rPr>
              <a:t>-protein ↑ activity of adenylate cyclase →</a:t>
            </a:r>
            <a:r>
              <a:rPr lang="en-US" altLang="en-US" sz="2600" kern="0">
                <a:latin typeface="Candara" panose="020E0502030303020204" pitchFamily="34" charset="0"/>
                <a:sym typeface="Symbol" panose="05050102010706020507" pitchFamily="18" charset="2"/>
              </a:rPr>
              <a:t> cAMP</a:t>
            </a:r>
          </a:p>
          <a:p>
            <a:pPr algn="ctr">
              <a:defRPr/>
            </a:pPr>
            <a:endParaRPr lang="en-US" altLang="en-US" sz="2600" kern="0">
              <a:latin typeface="Candara" panose="020E0502030303020204" pitchFamily="34" charset="0"/>
              <a:sym typeface="Symbol" panose="05050102010706020507" pitchFamily="18" charset="2"/>
            </a:endParaRPr>
          </a:p>
          <a:p>
            <a:pPr algn="ctr">
              <a:spcBef>
                <a:spcPts val="1800"/>
              </a:spcBef>
              <a:defRPr/>
            </a:pPr>
            <a:r>
              <a:rPr lang="en-US" altLang="en-US" sz="2600" b="1" kern="0">
                <a:latin typeface="Candara" panose="020E0502030303020204" pitchFamily="34" charset="0"/>
              </a:rPr>
              <a:t>Location: </a:t>
            </a:r>
          </a:p>
          <a:p>
            <a:pPr marL="540000" lvl="1">
              <a:lnSpc>
                <a:spcPct val="100000"/>
              </a:lnSpc>
              <a:defRPr/>
            </a:pPr>
            <a:r>
              <a:rPr lang="en-US" altLang="en-US" sz="2400" kern="0">
                <a:latin typeface="Candara" panose="020E0502030303020204" pitchFamily="34" charset="0"/>
              </a:rPr>
              <a:t>stomach mucosa, heart, vessels, immune system</a:t>
            </a:r>
          </a:p>
          <a:p>
            <a:pPr algn="ctr">
              <a:spcBef>
                <a:spcPts val="1800"/>
              </a:spcBef>
              <a:defRPr/>
            </a:pPr>
            <a:endParaRPr lang="en-US" altLang="en-US" sz="2600" b="1" kern="0">
              <a:latin typeface="Candara" panose="020E0502030303020204" pitchFamily="34" charset="0"/>
              <a:sym typeface="Symbol" panose="05050102010706020507" pitchFamily="18" charset="2"/>
            </a:endParaRPr>
          </a:p>
          <a:p>
            <a:pPr algn="ctr">
              <a:spcBef>
                <a:spcPts val="1800"/>
              </a:spcBef>
              <a:defRPr/>
            </a:pPr>
            <a:r>
              <a:rPr lang="en-US" altLang="en-US" sz="2600" b="1" kern="0">
                <a:latin typeface="Candara" panose="020E0502030303020204" pitchFamily="34" charset="0"/>
                <a:sym typeface="Symbol" panose="05050102010706020507" pitchFamily="18" charset="2"/>
              </a:rPr>
              <a:t>Effect:</a:t>
            </a:r>
          </a:p>
          <a:p>
            <a:pPr marL="540000" lvl="1">
              <a:lnSpc>
                <a:spcPct val="100000"/>
              </a:lnSpc>
              <a:defRPr/>
            </a:pPr>
            <a:r>
              <a:rPr lang="en-US" altLang="en-US" sz="2400" kern="0">
                <a:latin typeface="Candara" panose="020E0502030303020204" pitchFamily="34" charset="0"/>
              </a:rPr>
              <a:t>in stomach: gastric acid, pepsine, intrinsic factor secretion</a:t>
            </a:r>
          </a:p>
          <a:p>
            <a:pPr marL="540000" lvl="1">
              <a:lnSpc>
                <a:spcPct val="100000"/>
              </a:lnSpc>
              <a:defRPr/>
            </a:pPr>
            <a:endParaRPr lang="en-US" altLang="en-US" sz="2400" kern="0">
              <a:latin typeface="Candara" panose="020E0502030303020204" pitchFamily="34" charset="0"/>
            </a:endParaRPr>
          </a:p>
          <a:p>
            <a:pPr marL="540000" lvl="1">
              <a:lnSpc>
                <a:spcPct val="100000"/>
              </a:lnSpc>
              <a:defRPr/>
            </a:pPr>
            <a:r>
              <a:rPr lang="en-US" altLang="en-US" sz="2400" kern="0">
                <a:latin typeface="Candara" panose="020E0502030303020204" pitchFamily="34" charset="0"/>
              </a:rPr>
              <a:t>slower and longer vasodilatation</a:t>
            </a:r>
          </a:p>
          <a:p>
            <a:pPr marL="540000" lvl="1">
              <a:lnSpc>
                <a:spcPct val="100000"/>
              </a:lnSpc>
              <a:defRPr/>
            </a:pPr>
            <a:endParaRPr lang="en-US" altLang="en-US" sz="2400" kern="0">
              <a:latin typeface="Candara" panose="020E0502030303020204" pitchFamily="34" charset="0"/>
            </a:endParaRPr>
          </a:p>
          <a:p>
            <a:pPr marL="540000" lvl="1">
              <a:lnSpc>
                <a:spcPct val="100000"/>
              </a:lnSpc>
              <a:defRPr/>
            </a:pPr>
            <a:r>
              <a:rPr lang="en-US" altLang="en-US" sz="2400" kern="0">
                <a:latin typeface="Candara" panose="020E0502030303020204" pitchFamily="34" charset="0"/>
              </a:rPr>
              <a:t>+ inotropic, + chronotropic effect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5517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Antihistaminines_EN_ 2020[2020021312011564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šablona-prezentace-med-cz-4-3</Template>
  <TotalTime>113</TotalTime>
  <Words>1295</Words>
  <Application>Microsoft Office PowerPoint</Application>
  <PresentationFormat>Vlastní</PresentationFormat>
  <Paragraphs>332</Paragraphs>
  <Slides>28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</vt:lpstr>
      <vt:lpstr>Calibri</vt:lpstr>
      <vt:lpstr>Candara</vt:lpstr>
      <vt:lpstr>Symbol</vt:lpstr>
      <vt:lpstr>Tahoma</vt:lpstr>
      <vt:lpstr>Times New Roman</vt:lpstr>
      <vt:lpstr>Wingdings</vt:lpstr>
      <vt:lpstr>Prezentace_MU_CZ</vt:lpstr>
      <vt:lpstr>Antihistaminines </vt:lpstr>
      <vt:lpstr>Histamine</vt:lpstr>
      <vt:lpstr>Histamine</vt:lpstr>
      <vt:lpstr>Prezentace aplikace PowerPoint</vt:lpstr>
      <vt:lpstr>Histamine metabolism</vt:lpstr>
      <vt:lpstr>Histamine receptors</vt:lpstr>
      <vt:lpstr>H1 receptors</vt:lpstr>
      <vt:lpstr>Prezentace aplikace PowerPoint</vt:lpstr>
      <vt:lpstr>H2 receptors</vt:lpstr>
      <vt:lpstr>H3 receptors</vt:lpstr>
      <vt:lpstr>H4 receptors</vt:lpstr>
      <vt:lpstr>Prezentace aplikace PowerPoint</vt:lpstr>
      <vt:lpstr>Prezentace aplikace PowerPoint</vt:lpstr>
      <vt:lpstr> Lewis reaction</vt:lpstr>
      <vt:lpstr> Allergy</vt:lpstr>
      <vt:lpstr>Prezentace aplikace PowerPoint</vt:lpstr>
      <vt:lpstr> Allergy treatment</vt:lpstr>
      <vt:lpstr>H1 antihistamines</vt:lpstr>
      <vt:lpstr>H1 antihistamines  pharmacokinetics</vt:lpstr>
      <vt:lpstr>              H1 antihistamines - I. generation</vt:lpstr>
      <vt:lpstr>H1 antihistamines  AE of I. generation</vt:lpstr>
      <vt:lpstr>H1 antihistamines  II. and III. generation</vt:lpstr>
      <vt:lpstr>Novel H1 antihistamines  III. generation</vt:lpstr>
      <vt:lpstr>H1 antihistamines  AE of II. generation</vt:lpstr>
      <vt:lpstr>H1 antihistamines  Indications I</vt:lpstr>
      <vt:lpstr>H1 antihistamines  Indications II</vt:lpstr>
      <vt:lpstr>H1 antihistamines  Contraindications</vt:lpstr>
      <vt:lpstr>H3 antihistamines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Antihistaminika </dc:title>
  <dc:creator>Leoš Landa</dc:creator>
  <cp:lastModifiedBy>Leoš Landa</cp:lastModifiedBy>
  <cp:revision>23</cp:revision>
  <cp:lastPrinted>1601-01-01T00:00:00Z</cp:lastPrinted>
  <dcterms:created xsi:type="dcterms:W3CDTF">2020-02-12T09:43:19Z</dcterms:created>
  <dcterms:modified xsi:type="dcterms:W3CDTF">2020-02-13T11:01:36Z</dcterms:modified>
</cp:coreProperties>
</file>