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60" r:id="rId2"/>
    <p:sldId id="256" r:id="rId3"/>
    <p:sldId id="257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91" r:id="rId14"/>
    <p:sldId id="268" r:id="rId15"/>
    <p:sldId id="269" r:id="rId16"/>
    <p:sldId id="270" r:id="rId17"/>
    <p:sldId id="271" r:id="rId18"/>
    <p:sldId id="292" r:id="rId19"/>
    <p:sldId id="272" r:id="rId20"/>
    <p:sldId id="293" r:id="rId21"/>
    <p:sldId id="273" r:id="rId22"/>
    <p:sldId id="274" r:id="rId23"/>
    <p:sldId id="275" r:id="rId24"/>
    <p:sldId id="294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95" r:id="rId35"/>
    <p:sldId id="285" r:id="rId36"/>
    <p:sldId id="290" r:id="rId37"/>
  </p:sldIdLst>
  <p:sldSz cx="9145588" cy="6858000"/>
  <p:notesSz cx="6858000" cy="9144000"/>
  <p:custDataLst>
    <p:tags r:id="rId4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31" d="100"/>
          <a:sy n="131" d="100"/>
        </p:scale>
        <p:origin x="90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5.xml"/><Relationship Id="rId1" Type="http://schemas.openxmlformats.org/officeDocument/2006/relationships/tags" Target="../tags/tag5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78EFFE-A59E-4044-8CA2-0984CBE5DA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Pharmacology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3AF8A6-ED23-4CCE-9208-02DB1638B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20" y="1504009"/>
            <a:ext cx="835183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Drugs</a:t>
            </a:r>
            <a:r>
              <a:rPr lang="cs-CZ" altLang="cs-CZ" sz="4400" b="1" dirty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cs-CZ" altLang="cs-CZ" sz="4400" b="1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used</a:t>
            </a:r>
            <a:r>
              <a:rPr lang="cs-CZ" altLang="cs-CZ" sz="4400" b="1" dirty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 in </a:t>
            </a:r>
            <a:r>
              <a:rPr lang="cs-CZ" altLang="cs-CZ" sz="4400" b="1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diseases</a:t>
            </a:r>
            <a:r>
              <a:rPr lang="cs-CZ" altLang="cs-CZ" sz="4400" b="1" dirty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cs-CZ" altLang="cs-CZ" sz="4400" b="1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characterized</a:t>
            </a:r>
            <a:r>
              <a:rPr lang="cs-CZ" altLang="cs-CZ" sz="4400" b="1" dirty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 by </a:t>
            </a:r>
            <a:r>
              <a:rPr lang="cs-CZ" altLang="cs-CZ" sz="4400" b="1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bronchial</a:t>
            </a:r>
            <a:r>
              <a:rPr lang="cs-CZ" altLang="cs-CZ" sz="4400" b="1" dirty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cs-CZ" altLang="cs-CZ" sz="4400" b="1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obstruction</a:t>
            </a:r>
            <a:endParaRPr lang="cs-CZ" altLang="cs-CZ" sz="4400" b="1" dirty="0">
              <a:solidFill>
                <a:srgbClr val="000000"/>
              </a:solidFill>
              <a:latin typeface="Candara" panose="020E0502030303020204" pitchFamily="34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604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9AC506AC-A3C2-4353-9A20-06F7F6833BD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Administration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9EE173DA-8D6B-4990-BC87-8425BF275403}"/>
              </a:ext>
            </a:extLst>
          </p:cNvPr>
          <p:cNvSpPr txBox="1">
            <a:spLocks/>
          </p:cNvSpPr>
          <p:nvPr/>
        </p:nvSpPr>
        <p:spPr>
          <a:xfrm>
            <a:off x="457200" y="1773238"/>
            <a:ext cx="8229600" cy="452596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oral, parenteral (injections, infusions)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en-US" sz="2600" b="1" kern="0" dirty="0">
              <a:latin typeface="Candara" panose="020E0502030303020204" pitchFamily="34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en-US" sz="2600" b="1" kern="0" dirty="0">
              <a:latin typeface="Candara" panose="020E0502030303020204" pitchFamily="34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600" b="1" kern="0" dirty="0">
                <a:latin typeface="Candara" panose="020E0502030303020204" pitchFamily="34" charset="0"/>
              </a:rPr>
              <a:t>inhalation</a:t>
            </a:r>
          </a:p>
          <a:p>
            <a:pPr marL="1278900" lvl="1" indent="-342900"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en-US" sz="2400" kern="0" dirty="0">
              <a:latin typeface="Candara" panose="020E0502030303020204" pitchFamily="34" charset="0"/>
            </a:endParaRPr>
          </a:p>
          <a:p>
            <a:pPr marL="1278900" lvl="1" indent="-3429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altLang="en-US" sz="2400" kern="0" dirty="0">
                <a:latin typeface="Candara" panose="020E0502030303020204" pitchFamily="34" charset="0"/>
              </a:rPr>
              <a:t>- </a:t>
            </a:r>
            <a:r>
              <a:rPr lang="en-US" altLang="en-US" sz="2400" kern="0" dirty="0">
                <a:latin typeface="Candara" panose="020E0502030303020204" pitchFamily="34" charset="0"/>
              </a:rPr>
              <a:t>local administration, high drug concentration at the site </a:t>
            </a:r>
            <a:endParaRPr lang="cs-CZ" altLang="en-US" sz="2400" kern="0" dirty="0">
              <a:latin typeface="Candara" panose="020E0502030303020204" pitchFamily="34" charset="0"/>
            </a:endParaRPr>
          </a:p>
          <a:p>
            <a:pPr marL="1278900" lvl="1" indent="-3429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kern="0" dirty="0">
                <a:latin typeface="Candara" panose="020E0502030303020204" pitchFamily="34" charset="0"/>
              </a:rPr>
              <a:t>of action</a:t>
            </a:r>
            <a:endParaRPr lang="cs-CZ" altLang="en-US" sz="2400" kern="0" dirty="0">
              <a:latin typeface="Candara" panose="020E0502030303020204" pitchFamily="34" charset="0"/>
            </a:endParaRPr>
          </a:p>
          <a:p>
            <a:pPr marL="1278900" lvl="1" indent="-342900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400" kern="0" dirty="0">
              <a:latin typeface="Candara" panose="020E0502030303020204" pitchFamily="34" charset="0"/>
            </a:endParaRPr>
          </a:p>
          <a:p>
            <a:pPr marL="936000"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altLang="en-US" sz="2400" kern="0" dirty="0">
                <a:latin typeface="Candara" panose="020E0502030303020204" pitchFamily="34" charset="0"/>
              </a:rPr>
              <a:t>- </a:t>
            </a:r>
            <a:r>
              <a:rPr lang="en-US" altLang="en-US" sz="2400" kern="0" dirty="0">
                <a:latin typeface="Candara" panose="020E0502030303020204" pitchFamily="34" charset="0"/>
              </a:rPr>
              <a:t>fast onset of the effect</a:t>
            </a:r>
            <a:endParaRPr lang="cs-CZ" altLang="en-US" sz="2400" kern="0" dirty="0">
              <a:latin typeface="Candara" panose="020E0502030303020204" pitchFamily="34" charset="0"/>
            </a:endParaRPr>
          </a:p>
          <a:p>
            <a:pPr marL="1278900" lvl="1" indent="-342900" fontAlgn="auto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en-US" altLang="en-US" sz="2400" kern="0" dirty="0">
              <a:latin typeface="Candara" panose="020E0502030303020204" pitchFamily="34" charset="0"/>
            </a:endParaRPr>
          </a:p>
          <a:p>
            <a:pPr marL="1278900" lvl="1" indent="-3429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altLang="en-US" sz="2400" kern="0" dirty="0">
                <a:latin typeface="Candara" panose="020E0502030303020204" pitchFamily="34" charset="0"/>
              </a:rPr>
              <a:t>- </a:t>
            </a:r>
            <a:r>
              <a:rPr lang="en-US" altLang="en-US" sz="2400" kern="0" dirty="0">
                <a:latin typeface="Candara" panose="020E0502030303020204" pitchFamily="34" charset="0"/>
              </a:rPr>
              <a:t>minimal penetration to systemic circulation → ↓ risk of side effects </a:t>
            </a:r>
          </a:p>
          <a:p>
            <a:pPr>
              <a:defRPr/>
            </a:pPr>
            <a:endParaRPr lang="en-US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8503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04F27653-3A25-41B2-B762-80D79D9EBD19}"/>
              </a:ext>
            </a:extLst>
          </p:cNvPr>
          <p:cNvSpPr txBox="1">
            <a:spLocks/>
          </p:cNvSpPr>
          <p:nvPr/>
        </p:nvSpPr>
        <p:spPr>
          <a:xfrm>
            <a:off x="56963" y="1699807"/>
            <a:ext cx="9431337" cy="478019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40000" indent="-360000">
              <a:defRPr/>
            </a:pPr>
            <a:r>
              <a:rPr lang="en-US" altLang="en-US" sz="2800" kern="0" dirty="0">
                <a:latin typeface="Candara" panose="020E0502030303020204" pitchFamily="34" charset="0"/>
              </a:rPr>
              <a:t>- β</a:t>
            </a:r>
            <a:r>
              <a:rPr lang="en-US" altLang="en-US" sz="2800" kern="0" baseline="-25000" dirty="0">
                <a:latin typeface="Candara" panose="020E0502030303020204" pitchFamily="34" charset="0"/>
              </a:rPr>
              <a:t>2</a:t>
            </a:r>
            <a:r>
              <a:rPr lang="en-US" altLang="en-US" sz="2800" kern="0" dirty="0">
                <a:latin typeface="Candara" panose="020E0502030303020204" pitchFamily="34" charset="0"/>
              </a:rPr>
              <a:t> sympathomimetics</a:t>
            </a:r>
          </a:p>
          <a:p>
            <a:pPr marL="540000" indent="-360000">
              <a:defRPr/>
            </a:pPr>
            <a:r>
              <a:rPr lang="en-US" altLang="en-US" sz="2800" kern="0" dirty="0">
                <a:latin typeface="Candara" panose="020E0502030303020204" pitchFamily="34" charset="0"/>
              </a:rPr>
              <a:t>- </a:t>
            </a:r>
            <a:r>
              <a:rPr lang="en-US" altLang="en-US" sz="2800" kern="0" dirty="0" err="1">
                <a:latin typeface="Candara" panose="020E0502030303020204" pitchFamily="34" charset="0"/>
              </a:rPr>
              <a:t>parasympatholytics</a:t>
            </a:r>
            <a:endParaRPr lang="en-US" altLang="en-US" sz="2800" kern="0" dirty="0">
              <a:latin typeface="Candara" panose="020E0502030303020204" pitchFamily="34" charset="0"/>
            </a:endParaRPr>
          </a:p>
          <a:p>
            <a:pPr marL="540000" indent="-360000">
              <a:defRPr/>
            </a:pPr>
            <a:r>
              <a:rPr lang="en-US" altLang="en-US" sz="2800" kern="0" dirty="0">
                <a:latin typeface="Candara" panose="020E0502030303020204" pitchFamily="34" charset="0"/>
              </a:rPr>
              <a:t>- glucocorticoids</a:t>
            </a:r>
          </a:p>
          <a:p>
            <a:pPr marL="540000" indent="-360000">
              <a:defRPr/>
            </a:pPr>
            <a:r>
              <a:rPr lang="en-US" altLang="en-US" sz="2800" kern="0" dirty="0">
                <a:latin typeface="Candara" panose="020E0502030303020204" pitchFamily="34" charset="0"/>
              </a:rPr>
              <a:t>- methylxanthines</a:t>
            </a:r>
          </a:p>
          <a:p>
            <a:pPr marL="540000" indent="-360000">
              <a:defRPr/>
            </a:pPr>
            <a:r>
              <a:rPr lang="en-US" altLang="en-US" sz="2800" kern="0" dirty="0">
                <a:latin typeface="Candara" panose="020E0502030303020204" pitchFamily="34" charset="0"/>
              </a:rPr>
              <a:t>- roflumilast (COPD only)</a:t>
            </a:r>
          </a:p>
          <a:p>
            <a:pPr marL="540000" indent="-360000">
              <a:defRPr/>
            </a:pPr>
            <a:r>
              <a:rPr lang="en-US" altLang="en-US" sz="2800" kern="0" dirty="0">
                <a:latin typeface="Candara" panose="020E0502030303020204" pitchFamily="34" charset="0"/>
              </a:rPr>
              <a:t>- </a:t>
            </a:r>
            <a:r>
              <a:rPr lang="en-US" altLang="en-US" sz="2800" kern="0" dirty="0" err="1">
                <a:latin typeface="Candara" panose="020E0502030303020204" pitchFamily="34" charset="0"/>
              </a:rPr>
              <a:t>antileukotrienes</a:t>
            </a:r>
            <a:r>
              <a:rPr lang="en-US" altLang="en-US" sz="2800" kern="0" dirty="0">
                <a:latin typeface="Candara" panose="020E0502030303020204" pitchFamily="34" charset="0"/>
              </a:rPr>
              <a:t> </a:t>
            </a:r>
          </a:p>
          <a:p>
            <a:pPr marL="540000" indent="-360000">
              <a:defRPr/>
            </a:pPr>
            <a:r>
              <a:rPr lang="en-US" altLang="en-US" sz="2800" kern="0" dirty="0">
                <a:latin typeface="Candara" panose="020E0502030303020204" pitchFamily="34" charset="0"/>
              </a:rPr>
              <a:t>- </a:t>
            </a:r>
            <a:r>
              <a:rPr lang="en-US" altLang="en-US" sz="2800" kern="0" dirty="0" err="1">
                <a:latin typeface="Candara" panose="020E0502030303020204" pitchFamily="34" charset="0"/>
              </a:rPr>
              <a:t>imunoprofhyla</a:t>
            </a:r>
            <a:r>
              <a:rPr lang="cs-CZ" altLang="en-US" sz="2800" kern="0" dirty="0">
                <a:latin typeface="Candara" panose="020E0502030303020204" pitchFamily="34" charset="0"/>
              </a:rPr>
              <a:t>c</a:t>
            </a:r>
            <a:r>
              <a:rPr lang="en-US" altLang="en-US" sz="2800" kern="0" dirty="0">
                <a:latin typeface="Candara" panose="020E0502030303020204" pitchFamily="34" charset="0"/>
              </a:rPr>
              <a:t>tics</a:t>
            </a:r>
          </a:p>
          <a:p>
            <a:pPr marL="540000" indent="-360000">
              <a:defRPr/>
            </a:pPr>
            <a:r>
              <a:rPr lang="en-US" altLang="en-US" sz="2800" kern="0" dirty="0">
                <a:latin typeface="Candara" panose="020E0502030303020204" pitchFamily="34" charset="0"/>
              </a:rPr>
              <a:t>- </a:t>
            </a:r>
            <a:r>
              <a:rPr lang="cs-CZ" altLang="en-US" sz="2800" kern="0" dirty="0">
                <a:latin typeface="Candara" panose="020E0502030303020204" pitchFamily="34" charset="0"/>
              </a:rPr>
              <a:t>m</a:t>
            </a:r>
            <a:r>
              <a:rPr lang="en-US" altLang="en-US" sz="2800" kern="0" dirty="0" err="1">
                <a:latin typeface="Candara" panose="020E0502030303020204" pitchFamily="34" charset="0"/>
              </a:rPr>
              <a:t>onoclonal</a:t>
            </a:r>
            <a:r>
              <a:rPr lang="en-US" altLang="en-US" sz="2800" kern="0" dirty="0">
                <a:latin typeface="Candara" panose="020E0502030303020204" pitchFamily="34" charset="0"/>
              </a:rPr>
              <a:t> antibodies</a:t>
            </a:r>
          </a:p>
          <a:p>
            <a:pPr marL="540000" indent="-360000">
              <a:tabLst>
                <a:tab pos="355600" algn="l"/>
              </a:tabLst>
              <a:defRPr/>
            </a:pPr>
            <a:r>
              <a:rPr lang="en-US" altLang="en-US" kern="0" dirty="0">
                <a:latin typeface="Candara" panose="020E0502030303020204" pitchFamily="34" charset="0"/>
              </a:rPr>
              <a:t>- </a:t>
            </a:r>
            <a:r>
              <a:rPr lang="en-US" altLang="en-US" kern="0" dirty="0" err="1">
                <a:latin typeface="Candara" panose="020E0502030303020204" pitchFamily="34" charset="0"/>
              </a:rPr>
              <a:t>noselective</a:t>
            </a:r>
            <a:r>
              <a:rPr lang="en-US" altLang="en-US" kern="0" dirty="0">
                <a:latin typeface="Candara" panose="020E0502030303020204" pitchFamily="34" charset="0"/>
              </a:rPr>
              <a:t> sympathomimetics (epinephrine, life-saving medication)</a:t>
            </a:r>
          </a:p>
          <a:p>
            <a:pPr marL="540000" indent="-360000">
              <a:defRPr/>
            </a:pPr>
            <a:r>
              <a:rPr lang="en-US" altLang="en-US" kern="0" dirty="0">
                <a:latin typeface="Candara" panose="020E0502030303020204" pitchFamily="34" charset="0"/>
              </a:rPr>
              <a:t>- adjuvant medication (</a:t>
            </a:r>
            <a:r>
              <a:rPr lang="en-US" altLang="en-US" kern="0" dirty="0" err="1">
                <a:latin typeface="Candara" panose="020E0502030303020204" pitchFamily="34" charset="0"/>
              </a:rPr>
              <a:t>antitussics</a:t>
            </a:r>
            <a:r>
              <a:rPr lang="en-US" altLang="en-US" kern="0" dirty="0">
                <a:latin typeface="Candara" panose="020E0502030303020204" pitchFamily="34" charset="0"/>
              </a:rPr>
              <a:t>, drugs </a:t>
            </a:r>
            <a:r>
              <a:rPr lang="en-US" altLang="en-US" kern="0" dirty="0" err="1">
                <a:latin typeface="Candara" panose="020E0502030303020204" pitchFamily="34" charset="0"/>
              </a:rPr>
              <a:t>facilitatong</a:t>
            </a:r>
            <a:r>
              <a:rPr lang="en-US" altLang="en-US" kern="0" dirty="0">
                <a:latin typeface="Candara" panose="020E0502030303020204" pitchFamily="34" charset="0"/>
              </a:rPr>
              <a:t> expectoration) </a:t>
            </a:r>
          </a:p>
          <a:p>
            <a:pPr>
              <a:defRPr/>
            </a:pPr>
            <a:endParaRPr lang="en-US" altLang="en-US" sz="2800" kern="0" dirty="0">
              <a:latin typeface="Candara" panose="020E0502030303020204" pitchFamily="34" charset="0"/>
            </a:endParaRPr>
          </a:p>
          <a:p>
            <a:pPr>
              <a:defRPr/>
            </a:pPr>
            <a:endParaRPr lang="en-US" altLang="cs-CZ" sz="2800" kern="0" dirty="0"/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D19547FF-855C-4CAA-81ED-68B7C01FC339}"/>
              </a:ext>
            </a:extLst>
          </p:cNvPr>
          <p:cNvCxnSpPr>
            <a:cxnSpLocks/>
          </p:cNvCxnSpPr>
          <p:nvPr/>
        </p:nvCxnSpPr>
        <p:spPr>
          <a:xfrm flipH="1">
            <a:off x="3065069" y="1504213"/>
            <a:ext cx="2060175" cy="1604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625A4CF8-765E-4BAE-A784-763F3D4287FC}"/>
              </a:ext>
            </a:extLst>
          </p:cNvPr>
          <p:cNvCxnSpPr>
            <a:cxnSpLocks/>
          </p:cNvCxnSpPr>
          <p:nvPr/>
        </p:nvCxnSpPr>
        <p:spPr>
          <a:xfrm flipH="1">
            <a:off x="3452774" y="1504213"/>
            <a:ext cx="1672470" cy="822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EA39F1F0-2456-425E-83D7-0FEC2EDFCA3F}"/>
              </a:ext>
            </a:extLst>
          </p:cNvPr>
          <p:cNvCxnSpPr>
            <a:cxnSpLocks/>
          </p:cNvCxnSpPr>
          <p:nvPr/>
        </p:nvCxnSpPr>
        <p:spPr>
          <a:xfrm flipH="1">
            <a:off x="3833165" y="1504213"/>
            <a:ext cx="1292079" cy="400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0">
            <a:extLst>
              <a:ext uri="{FF2B5EF4-FFF2-40B4-BE49-F238E27FC236}">
                <a16:creationId xmlns:a16="http://schemas.microsoft.com/office/drawing/2014/main" id="{27D7DD23-CB86-4D8D-8E75-6B2A8C0F4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2658" y="1310258"/>
            <a:ext cx="28404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en-US" sz="2000" dirty="0">
                <a:latin typeface="Candara" panose="020E0502030303020204" pitchFamily="34" charset="0"/>
              </a:rPr>
              <a:t>BRONCHODILATATORS</a:t>
            </a:r>
          </a:p>
        </p:txBody>
      </p:sp>
      <p:sp>
        <p:nvSpPr>
          <p:cNvPr id="12" name="Pravá složená závorka 11">
            <a:extLst>
              <a:ext uri="{FF2B5EF4-FFF2-40B4-BE49-F238E27FC236}">
                <a16:creationId xmlns:a16="http://schemas.microsoft.com/office/drawing/2014/main" id="{30497526-B175-443E-AAD0-7FC4CFD4030D}"/>
              </a:ext>
            </a:extLst>
          </p:cNvPr>
          <p:cNvSpPr/>
          <p:nvPr/>
        </p:nvSpPr>
        <p:spPr>
          <a:xfrm>
            <a:off x="4195038" y="3957523"/>
            <a:ext cx="307975" cy="106332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CA1A8A51-706A-44FB-B424-FEDF39C17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158" y="4267097"/>
            <a:ext cx="2673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en-US" sz="2000" dirty="0" err="1">
                <a:latin typeface="Candara" panose="020E0502030303020204" pitchFamily="34" charset="0"/>
              </a:rPr>
              <a:t>asthma</a:t>
            </a:r>
            <a:r>
              <a:rPr lang="cs-CZ" altLang="en-US" sz="2000" dirty="0">
                <a:latin typeface="Candara" panose="020E0502030303020204" pitchFamily="34" charset="0"/>
              </a:rPr>
              <a:t> </a:t>
            </a:r>
            <a:r>
              <a:rPr lang="cs-CZ" altLang="en-US" sz="2000" dirty="0" err="1">
                <a:latin typeface="Candara" panose="020E0502030303020204" pitchFamily="34" charset="0"/>
              </a:rPr>
              <a:t>only</a:t>
            </a:r>
            <a:endParaRPr lang="cs-CZ" altLang="en-US" sz="2000" dirty="0">
              <a:latin typeface="Candara" panose="020E0502030303020204" pitchFamily="34" charset="0"/>
            </a:endParaRPr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4D02C692-5A7B-439D-8B6B-C5654D6376BF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368425" y="142671"/>
            <a:ext cx="8229600" cy="11430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Drugs used in diseases characterized </a:t>
            </a:r>
            <a:endParaRPr lang="cs-CZ" altLang="cs-CZ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  <a:p>
            <a:pPr algn="ctr"/>
            <a:r>
              <a:rPr lang="en-US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by bronchial obstruction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4211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31D550-D67B-48A6-B340-B27F964E59D3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31673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altLang="en-US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β</a:t>
            </a:r>
            <a:r>
              <a:rPr lang="cs-CZ" altLang="en-US" sz="3600" baseline="-250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2</a:t>
            </a:r>
            <a:r>
              <a:rPr lang="cs-CZ" altLang="en-US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sympathomimetics</a:t>
            </a:r>
            <a:endParaRPr lang="cs-CZ" altLang="en-US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203563-7FC4-42F3-B327-881F9FE2FB19}"/>
              </a:ext>
            </a:extLst>
          </p:cNvPr>
          <p:cNvSpPr txBox="1">
            <a:spLocks/>
          </p:cNvSpPr>
          <p:nvPr/>
        </p:nvSpPr>
        <p:spPr>
          <a:xfrm>
            <a:off x="539750" y="1268413"/>
            <a:ext cx="8229600" cy="525621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en-US" sz="2600" b="1" kern="0">
                <a:latin typeface="Candara" panose="020E0502030303020204" pitchFamily="34" charset="0"/>
              </a:rPr>
              <a:t>MoA:</a:t>
            </a:r>
            <a:r>
              <a:rPr lang="en-US" altLang="en-US" sz="2600" kern="0">
                <a:latin typeface="Candara" panose="020E0502030303020204" pitchFamily="34" charset="0"/>
              </a:rPr>
              <a:t> selective </a:t>
            </a:r>
            <a:r>
              <a:rPr lang="en-US" altLang="en-US" sz="2600" kern="0">
                <a:latin typeface="Candara" panose="020E0502030303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600" kern="0" baseline="-25000">
                <a:latin typeface="Candara" panose="020E0502030303020204" pitchFamily="34" charset="0"/>
                <a:cs typeface="Arial" panose="020B0604020202020204" pitchFamily="34" charset="0"/>
              </a:rPr>
              <a:t>2 </a:t>
            </a:r>
            <a:r>
              <a:rPr lang="en-US" altLang="en-US" sz="2600" kern="0">
                <a:latin typeface="Candara" panose="020E0502030303020204" pitchFamily="34" charset="0"/>
              </a:rPr>
              <a:t>stimulants </a:t>
            </a:r>
          </a:p>
          <a:p>
            <a:pPr lvl="1">
              <a:lnSpc>
                <a:spcPct val="100000"/>
              </a:lnSpc>
            </a:pPr>
            <a:r>
              <a:rPr lang="en-US" altLang="en-US" sz="2600" kern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00000"/>
              </a:lnSpc>
            </a:pPr>
            <a:r>
              <a:rPr lang="en-US" altLang="en-US" sz="2600" kern="0">
                <a:latin typeface="Candara" panose="020E0502030303020204" pitchFamily="34" charset="0"/>
                <a:cs typeface="Arial" panose="020B0604020202020204" pitchFamily="34" charset="0"/>
              </a:rPr>
              <a:t>- inhibition of mediator release from mast cells + stimulation of ciliary beat frequency</a:t>
            </a:r>
          </a:p>
          <a:p>
            <a:pPr algn="ctr"/>
            <a:endParaRPr lang="en-US" altLang="en-US" sz="2600" ker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sz="2600" kern="0">
                <a:latin typeface="Candara" panose="020E0502030303020204" pitchFamily="34" charset="0"/>
                <a:cs typeface="Arial" panose="020B0604020202020204" pitchFamily="34" charset="0"/>
              </a:rPr>
              <a:t>- diagnostics – post-bronchodilator test (salbutamol)</a:t>
            </a:r>
          </a:p>
          <a:p>
            <a:pPr algn="ctr"/>
            <a:endParaRPr lang="en-US" altLang="en-US" sz="2600" ker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sz="2600" kern="0">
                <a:latin typeface="Candara" panose="020E0502030303020204" pitchFamily="34" charset="0"/>
                <a:cs typeface="Arial" panose="020B0604020202020204" pitchFamily="34" charset="0"/>
              </a:rPr>
              <a:t>- mostly </a:t>
            </a:r>
            <a:r>
              <a:rPr lang="en-US" altLang="en-US" sz="2600" b="1" kern="0">
                <a:latin typeface="Candara" panose="020E0502030303020204" pitchFamily="34" charset="0"/>
                <a:cs typeface="Arial" panose="020B0604020202020204" pitchFamily="34" charset="0"/>
              </a:rPr>
              <a:t>inhaled</a:t>
            </a:r>
            <a:r>
              <a:rPr lang="en-US" altLang="en-US" sz="2600" kern="0">
                <a:latin typeface="Candara" panose="020E0502030303020204" pitchFamily="34" charset="0"/>
                <a:cs typeface="Arial" panose="020B0604020202020204" pitchFamily="34" charset="0"/>
              </a:rPr>
              <a:t>, may be also given orally (mainly in kids)</a:t>
            </a:r>
          </a:p>
          <a:p>
            <a:pPr algn="ctr"/>
            <a:endParaRPr lang="en-US" altLang="en-US" sz="2600" ker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sz="2600" kern="0">
                <a:latin typeface="Candara" panose="020E0502030303020204" pitchFamily="34" charset="0"/>
                <a:cs typeface="Arial" panose="020B0604020202020204" pitchFamily="34" charset="0"/>
              </a:rPr>
              <a:t>- not completely selective in their binding to β receptors</a:t>
            </a:r>
          </a:p>
          <a:p>
            <a:pPr algn="ctr"/>
            <a:r>
              <a:rPr lang="en-US" altLang="en-US" sz="2600" kern="0">
                <a:latin typeface="Candara" panose="020E0502030303020204" pitchFamily="34" charset="0"/>
                <a:cs typeface="Arial" panose="020B0604020202020204" pitchFamily="34" charset="0"/>
              </a:rPr>
              <a:t>long-term use = down-regulation of receptors</a:t>
            </a:r>
          </a:p>
          <a:p>
            <a:pPr algn="ctr">
              <a:spcBef>
                <a:spcPts val="1800"/>
              </a:spcBef>
            </a:pPr>
            <a:endParaRPr lang="en-US" altLang="en-US" sz="2600" kern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2460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31D550-D67B-48A6-B340-B27F964E59D3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31673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altLang="en-US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β</a:t>
            </a:r>
            <a:r>
              <a:rPr lang="cs-CZ" altLang="en-US" sz="3600" baseline="-250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2</a:t>
            </a:r>
            <a:r>
              <a:rPr lang="cs-CZ" altLang="en-US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sympathomimetics</a:t>
            </a:r>
            <a:endParaRPr lang="cs-CZ" altLang="en-US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203563-7FC4-42F3-B327-881F9FE2FB19}"/>
              </a:ext>
            </a:extLst>
          </p:cNvPr>
          <p:cNvSpPr txBox="1">
            <a:spLocks/>
          </p:cNvSpPr>
          <p:nvPr/>
        </p:nvSpPr>
        <p:spPr>
          <a:xfrm>
            <a:off x="539750" y="1604912"/>
            <a:ext cx="8229600" cy="330358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ts val="1800"/>
              </a:spcBef>
            </a:pPr>
            <a:r>
              <a:rPr lang="en-US" altLang="en-US" sz="2600" kern="0" dirty="0">
                <a:latin typeface="Candara" panose="020E0502030303020204" pitchFamily="34" charset="0"/>
              </a:rPr>
              <a:t>Indication: </a:t>
            </a:r>
            <a:r>
              <a:rPr lang="en-US" altLang="en-US" sz="2600" b="1" kern="0" dirty="0">
                <a:latin typeface="Candara" panose="020E0502030303020204" pitchFamily="34" charset="0"/>
              </a:rPr>
              <a:t>asthma</a:t>
            </a:r>
            <a:r>
              <a:rPr lang="en-US" altLang="en-US" sz="2600" kern="0" dirty="0">
                <a:latin typeface="Candara" panose="020E0502030303020204" pitchFamily="34" charset="0"/>
              </a:rPr>
              <a:t>, COPD</a:t>
            </a:r>
          </a:p>
          <a:p>
            <a:pPr algn="ctr">
              <a:spcBef>
                <a:spcPts val="1800"/>
              </a:spcBef>
            </a:pPr>
            <a:r>
              <a:rPr lang="en-US" altLang="en-US" sz="2600" b="1" kern="0" dirty="0">
                <a:latin typeface="Candara" panose="020E0502030303020204" pitchFamily="34" charset="0"/>
              </a:rPr>
              <a:t>AE: </a:t>
            </a:r>
            <a:r>
              <a:rPr lang="en-US" altLang="en-US" sz="2600" kern="0" dirty="0">
                <a:latin typeface="Candara" panose="020E0502030303020204" pitchFamily="34" charset="0"/>
              </a:rPr>
              <a:t>nervousness, tremor, cephalgia, palpitation, hypokalemia (mainly when given orally)</a:t>
            </a:r>
          </a:p>
          <a:p>
            <a:pPr algn="ctr">
              <a:spcBef>
                <a:spcPts val="1800"/>
              </a:spcBef>
            </a:pPr>
            <a:r>
              <a:rPr lang="en-US" altLang="en-US" sz="2600" b="1" kern="0" dirty="0">
                <a:latin typeface="Candara" panose="020E0502030303020204" pitchFamily="34" charset="0"/>
              </a:rPr>
              <a:t>CI:</a:t>
            </a:r>
            <a:r>
              <a:rPr lang="en-US" altLang="en-US" sz="2600" kern="0" dirty="0">
                <a:latin typeface="Candara" panose="020E0502030303020204" pitchFamily="34" charset="0"/>
              </a:rPr>
              <a:t> </a:t>
            </a:r>
            <a:r>
              <a:rPr lang="en-US" altLang="en-US" sz="2600" kern="0" dirty="0">
                <a:latin typeface="Candara" panose="020E0502030303020204" pitchFamily="34" charset="0"/>
                <a:ea typeface="SimSun" panose="02010600030101010101" pitchFamily="2" charset="-122"/>
              </a:rPr>
              <a:t>hypertension, dysrhythmia, pregnancy</a:t>
            </a:r>
            <a:endParaRPr lang="en-US" altLang="en-US" sz="2600" kern="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4587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94FDD4-23BC-4BC4-8501-9593CF9C73DE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31673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altLang="en-US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β</a:t>
            </a:r>
            <a:r>
              <a:rPr lang="cs-CZ" altLang="en-US" sz="3600" baseline="-250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2</a:t>
            </a:r>
            <a:r>
              <a:rPr lang="cs-CZ" altLang="en-US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sympatomimetika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EB0FDFA-3D0D-4015-B095-26E6F4027625}"/>
              </a:ext>
            </a:extLst>
          </p:cNvPr>
          <p:cNvSpPr txBox="1">
            <a:spLocks/>
          </p:cNvSpPr>
          <p:nvPr/>
        </p:nvSpPr>
        <p:spPr>
          <a:xfrm>
            <a:off x="457200" y="1412875"/>
            <a:ext cx="8240713" cy="522922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en-US" sz="2200" b="1" kern="0">
                <a:latin typeface="Candara" panose="020E0502030303020204" pitchFamily="34" charset="0"/>
              </a:rPr>
              <a:t>Short-acting = SABA (also rapid-acting = RABA)</a:t>
            </a:r>
          </a:p>
          <a:p>
            <a:pPr lvl="1">
              <a:lnSpc>
                <a:spcPct val="100000"/>
              </a:lnSpc>
            </a:pPr>
            <a:r>
              <a:rPr lang="en-US" altLang="en-US" sz="2200" kern="0">
                <a:latin typeface="Candara" panose="020E0502030303020204" pitchFamily="34" charset="0"/>
              </a:rPr>
              <a:t>fast onset of effect, which lasts 4 – 6 hours, inhalation</a:t>
            </a:r>
            <a:endParaRPr lang="en-US" altLang="en-US" sz="2200" kern="0">
              <a:solidFill>
                <a:srgbClr val="004CE4"/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en-US" sz="800" kern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200" kern="0">
                <a:latin typeface="Candara" panose="020E0502030303020204" pitchFamily="34" charset="0"/>
              </a:rPr>
              <a:t>salbutamol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en-US" sz="800" kern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200" kern="0">
                <a:latin typeface="Candara" panose="020E0502030303020204" pitchFamily="34" charset="0"/>
              </a:rPr>
              <a:t>  fenoterol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200" kern="0">
                <a:latin typeface="Candara" panose="020E0502030303020204" pitchFamily="34" charset="0"/>
                <a:cs typeface="Arial" panose="020B0604020202020204" pitchFamily="34" charset="0"/>
              </a:rPr>
              <a:t>	</a:t>
            </a:r>
          </a:p>
          <a:p>
            <a:pPr algn="ctr">
              <a:spcBef>
                <a:spcPts val="1800"/>
              </a:spcBef>
            </a:pPr>
            <a:r>
              <a:rPr lang="en-US" altLang="en-US" sz="2200" b="1" kern="0">
                <a:latin typeface="Candara" panose="020E0502030303020204" pitchFamily="34" charset="0"/>
              </a:rPr>
              <a:t>Long-acting = LABA</a:t>
            </a:r>
          </a:p>
          <a:p>
            <a:pPr lvl="1">
              <a:lnSpc>
                <a:spcPct val="100000"/>
              </a:lnSpc>
            </a:pPr>
            <a:r>
              <a:rPr lang="en-US" altLang="en-US" sz="2200" kern="0">
                <a:latin typeface="Candara" panose="020E0502030303020204" pitchFamily="34" charset="0"/>
                <a:cs typeface="Arial" panose="020B0604020202020204" pitchFamily="34" charset="0"/>
              </a:rPr>
              <a:t>effect lasts for up to 12 hours, inhaled or administered orally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en-US" sz="800" ker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200" kern="0">
                <a:latin typeface="Candara" panose="020E0502030303020204" pitchFamily="34" charset="0"/>
                <a:cs typeface="Arial" panose="020B0604020202020204" pitchFamily="34" charset="0"/>
              </a:rPr>
              <a:t>salmeterol</a:t>
            </a:r>
          </a:p>
          <a:p>
            <a:pPr lvl="1">
              <a:lnSpc>
                <a:spcPct val="100000"/>
              </a:lnSpc>
            </a:pPr>
            <a:endParaRPr lang="en-US" altLang="en-US" sz="800" ker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altLang="en-US" sz="2200" kern="0">
                <a:latin typeface="Candara" panose="020E0502030303020204" pitchFamily="34" charset="0"/>
                <a:cs typeface="Arial" panose="020B0604020202020204" pitchFamily="34" charset="0"/>
              </a:rPr>
              <a:t>clenbuterol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en-US" sz="800" ker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200" kern="0">
                <a:latin typeface="Candara" panose="020E0502030303020204" pitchFamily="34" charset="0"/>
                <a:cs typeface="Arial" panose="020B0604020202020204" pitchFamily="34" charset="0"/>
              </a:rPr>
              <a:t>formoterol (RABA)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en-US" sz="800" ker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200" kern="0">
                <a:latin typeface="Candara" panose="020E0502030303020204" pitchFamily="34" charset="0"/>
                <a:cs typeface="Arial" panose="020B0604020202020204" pitchFamily="34" charset="0"/>
              </a:rPr>
              <a:t>indakaterol (U-LABA)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en-US" sz="800" ker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200" kern="0">
                <a:latin typeface="Candara" panose="020E0502030303020204" pitchFamily="34" charset="0"/>
                <a:cs typeface="Arial" panose="020B0604020202020204" pitchFamily="34" charset="0"/>
              </a:rPr>
              <a:t>vilanterol (U-LABA)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en-US" sz="2200" kern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5183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B9FF7A-5BFD-4667-98DC-1A38A5C217E0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31673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Parasympatholytics</a:t>
            </a:r>
            <a:endParaRPr lang="cs-CZ" altLang="en-US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B6F0621-C898-4F0E-B294-C146D7A398DE}"/>
              </a:ext>
            </a:extLst>
          </p:cNvPr>
          <p:cNvSpPr txBox="1">
            <a:spLocks/>
          </p:cNvSpPr>
          <p:nvPr/>
        </p:nvSpPr>
        <p:spPr>
          <a:xfrm>
            <a:off x="457200" y="1143928"/>
            <a:ext cx="8229600" cy="4968875"/>
          </a:xfrm>
          <a:prstGeom prst="rect">
            <a:avLst/>
          </a:prstGeom>
        </p:spPr>
        <p:txBody>
          <a:bodyPr vert="horz" lIns="0" tIns="0" rIns="0" bIns="0" rtlCol="0" anchor="t">
            <a:normAutofit fontScale="92500"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2500" b="1" kern="0">
                <a:latin typeface="Candara" panose="020E0502030303020204" pitchFamily="34" charset="0"/>
              </a:rPr>
              <a:t>MoA:</a:t>
            </a:r>
            <a:r>
              <a:rPr lang="en-US" sz="2500" kern="0">
                <a:latin typeface="Candara" panose="020E0502030303020204" pitchFamily="34" charset="0"/>
              </a:rPr>
              <a:t> competitive antagonism of M receptors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en-US" sz="2500" kern="0">
              <a:latin typeface="Candara" panose="020E0502030303020204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500" kern="0">
                <a:latin typeface="Candara" panose="020E0502030303020204" pitchFamily="34" charset="0"/>
              </a:rPr>
              <a:t>- in a form of inhalation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500" kern="0">
                <a:latin typeface="Candara" panose="020E0502030303020204" pitchFamily="34" charset="0"/>
              </a:rPr>
              <a:t>- can be combined with </a:t>
            </a:r>
            <a:r>
              <a:rPr lang="en-US" sz="2500" kern="0">
                <a:latin typeface="Candara" panose="020E0502030303020204" pitchFamily="34" charset="0"/>
                <a:cs typeface="Arial" charset="0"/>
              </a:rPr>
              <a:t>β</a:t>
            </a:r>
            <a:r>
              <a:rPr lang="en-US" sz="2500" kern="0" baseline="-25000">
                <a:latin typeface="Candara" panose="020E0502030303020204" pitchFamily="34" charset="0"/>
                <a:cs typeface="Arial" charset="0"/>
              </a:rPr>
              <a:t>2</a:t>
            </a:r>
            <a:r>
              <a:rPr lang="en-US" sz="2500" kern="0">
                <a:latin typeface="Candara" panose="020E0502030303020204" pitchFamily="34" charset="0"/>
                <a:cs typeface="Arial" charset="0"/>
              </a:rPr>
              <a:t>-</a:t>
            </a:r>
            <a:r>
              <a:rPr lang="en-US" sz="2500" kern="0">
                <a:latin typeface="Candara" panose="020E0502030303020204" pitchFamily="34" charset="0"/>
              </a:rPr>
              <a:t>sympathomimetics or glucocorticoids</a:t>
            </a:r>
          </a:p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endParaRPr lang="en-US" sz="2500" b="1" kern="0">
              <a:latin typeface="Candara" panose="020E0502030303020204" pitchFamily="34" charset="0"/>
            </a:endParaRPr>
          </a:p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500" b="1" kern="0">
                <a:latin typeface="Candara" panose="020E0502030303020204" pitchFamily="34" charset="0"/>
              </a:rPr>
              <a:t>Indication:</a:t>
            </a:r>
            <a:r>
              <a:rPr lang="en-US" sz="2500" kern="0">
                <a:latin typeface="Candara" panose="020E0502030303020204" pitchFamily="34" charset="0"/>
              </a:rPr>
              <a:t> </a:t>
            </a:r>
            <a:r>
              <a:rPr lang="en-US" sz="2500" b="1" kern="0">
                <a:latin typeface="Candara" panose="020E0502030303020204" pitchFamily="34" charset="0"/>
              </a:rPr>
              <a:t>COPD</a:t>
            </a:r>
            <a:r>
              <a:rPr lang="en-US" sz="2500" kern="0">
                <a:latin typeface="Candara" panose="020E0502030303020204" pitchFamily="34" charset="0"/>
              </a:rPr>
              <a:t>, asthma</a:t>
            </a:r>
          </a:p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endParaRPr lang="en-US" sz="2500" kern="0">
              <a:latin typeface="Candara" panose="020E0502030303020204" pitchFamily="34" charset="0"/>
            </a:endParaRPr>
          </a:p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500" b="1" kern="0">
                <a:latin typeface="Candara" panose="020E0502030303020204" pitchFamily="34" charset="0"/>
              </a:rPr>
              <a:t>AE:</a:t>
            </a:r>
            <a:r>
              <a:rPr lang="en-US" sz="2500" kern="0">
                <a:latin typeface="Candara" panose="020E0502030303020204" pitchFamily="34" charset="0"/>
              </a:rPr>
              <a:t> if entering the systemic circulation (low risk, they contain quaternary nitrogen in their structure) – anticholinergic effects</a:t>
            </a:r>
          </a:p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500" b="1" kern="0">
                <a:latin typeface="Candara" panose="020E0502030303020204" pitchFamily="34" charset="0"/>
              </a:rPr>
              <a:t>CI:</a:t>
            </a:r>
            <a:r>
              <a:rPr lang="en-US" sz="2500" kern="0">
                <a:latin typeface="Candara" panose="020E0502030303020204" pitchFamily="34" charset="0"/>
              </a:rPr>
              <a:t> glaucoma, prostate hypertrophy, pregnancy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500" b="1" kern="0">
              <a:solidFill>
                <a:srgbClr val="6B009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0952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79ACA7-6440-4A9B-8B17-84C46AE5D3A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31673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Parasympatholytics</a:t>
            </a:r>
            <a:endParaRPr lang="cs-CZ" altLang="en-US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C8E9384-1567-4946-A218-5CF40E3676AD}"/>
              </a:ext>
            </a:extLst>
          </p:cNvPr>
          <p:cNvSpPr txBox="1">
            <a:spLocks/>
          </p:cNvSpPr>
          <p:nvPr/>
        </p:nvSpPr>
        <p:spPr>
          <a:xfrm>
            <a:off x="34925" y="1214339"/>
            <a:ext cx="9109075" cy="471011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2700" b="1" kern="0">
                <a:latin typeface="Candara" panose="020E0502030303020204" pitchFamily="34" charset="0"/>
              </a:rPr>
              <a:t>ipratropium</a:t>
            </a:r>
          </a:p>
          <a:p>
            <a:pPr lvl="1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2700" kern="0">
                <a:latin typeface="Candara" panose="020E0502030303020204" pitchFamily="34" charset="0"/>
              </a:rPr>
              <a:t>- </a:t>
            </a:r>
            <a:r>
              <a:rPr lang="en-US" sz="2700">
                <a:latin typeface="Candara" panose="020E0502030303020204" pitchFamily="34" charset="0"/>
              </a:rPr>
              <a:t>used in asthma as well – in patients resistent to β2 sympathomimetic treatment (approx. 1/6 of patients)</a:t>
            </a:r>
          </a:p>
          <a:p>
            <a:pPr lvl="1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2700">
                <a:latin typeface="Candara" panose="020E0502030303020204" pitchFamily="34" charset="0"/>
              </a:rPr>
              <a:t>short acting (SAMA)</a:t>
            </a:r>
            <a:endParaRPr lang="en-US" sz="2700" b="1">
              <a:effectLst>
                <a:outerShdw blurRad="38100" dist="38100" dir="2700000" algn="tl">
                  <a:srgbClr val="C0C0C0"/>
                </a:outerShdw>
              </a:effectLst>
              <a:latin typeface="Candara" panose="020E0502030303020204" pitchFamily="34" charset="0"/>
            </a:endParaRPr>
          </a:p>
          <a:p>
            <a:pPr algn="ctr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en-US" sz="2700" b="1" kern="0">
              <a:latin typeface="Candara" panose="020E0502030303020204" pitchFamily="34" charset="0"/>
            </a:endParaRPr>
          </a:p>
          <a:p>
            <a:pPr algn="ctr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en-US" sz="2700" b="1" kern="0">
                <a:latin typeface="Candara" panose="020E0502030303020204" pitchFamily="34" charset="0"/>
              </a:rPr>
              <a:t>aclidinium </a:t>
            </a:r>
            <a:r>
              <a:rPr lang="en-US" sz="2700" kern="0">
                <a:latin typeface="Candara" panose="020E0502030303020204" pitchFamily="34" charset="0"/>
              </a:rPr>
              <a:t>(LAMA)</a:t>
            </a:r>
            <a:endParaRPr lang="en-US" sz="2700" b="1" kern="0">
              <a:latin typeface="Candara" panose="020E0502030303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endParaRPr lang="en-US" sz="2700" b="1" kern="0">
              <a:latin typeface="Candara" panose="020E0502030303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sz="2700" b="1" kern="0">
                <a:latin typeface="Candara" panose="020E0502030303020204" pitchFamily="34" charset="0"/>
              </a:rPr>
              <a:t>tiotropium </a:t>
            </a:r>
            <a:r>
              <a:rPr lang="en-US" sz="2700" kern="0">
                <a:latin typeface="Candara" panose="020E0502030303020204" pitchFamily="34" charset="0"/>
              </a:rPr>
              <a:t>(U-LAMA) 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en-US" sz="2700" b="1" kern="0">
              <a:latin typeface="Candara" panose="020E0502030303020204" pitchFamily="34" charset="0"/>
            </a:endParaRP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en-US" sz="2700" b="1" kern="0">
                <a:latin typeface="Candara" panose="020E0502030303020204" pitchFamily="34" charset="0"/>
              </a:rPr>
              <a:t>glykopyrronium-bromide </a:t>
            </a:r>
            <a:r>
              <a:rPr lang="en-US" sz="2700" kern="0">
                <a:latin typeface="Candara" panose="020E0502030303020204" pitchFamily="34" charset="0"/>
              </a:rPr>
              <a:t>(U-LAMA)</a:t>
            </a:r>
            <a:endParaRPr lang="en-US" sz="2700" b="1" kern="0">
              <a:latin typeface="Candara" panose="020E0502030303020204" pitchFamily="34" charset="0"/>
            </a:endParaRP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en-US" sz="2700" b="1" kern="0">
              <a:latin typeface="Candara" panose="020E0502030303020204" pitchFamily="34" charset="0"/>
            </a:endParaRP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en-US" sz="2700" b="1" kern="0">
                <a:latin typeface="Candara" panose="020E0502030303020204" pitchFamily="34" charset="0"/>
              </a:rPr>
              <a:t>umeclidinium </a:t>
            </a:r>
            <a:r>
              <a:rPr lang="en-US" sz="2700" kern="0">
                <a:latin typeface="Candara" panose="020E0502030303020204" pitchFamily="34" charset="0"/>
              </a:rPr>
              <a:t>(U-LAMA)</a:t>
            </a:r>
            <a:endParaRPr lang="en-US" sz="2700" b="1" kern="0">
              <a:latin typeface="Candara" panose="020E0502030303020204" pitchFamily="34" charset="0"/>
            </a:endParaRPr>
          </a:p>
        </p:txBody>
      </p:sp>
      <p:sp>
        <p:nvSpPr>
          <p:cNvPr id="6" name="Pravá složená závorka 5">
            <a:extLst>
              <a:ext uri="{FF2B5EF4-FFF2-40B4-BE49-F238E27FC236}">
                <a16:creationId xmlns:a16="http://schemas.microsoft.com/office/drawing/2014/main" id="{6738669E-9CDC-4E44-BF95-0372846D947F}"/>
              </a:ext>
            </a:extLst>
          </p:cNvPr>
          <p:cNvSpPr/>
          <p:nvPr/>
        </p:nvSpPr>
        <p:spPr>
          <a:xfrm>
            <a:off x="7161860" y="3441790"/>
            <a:ext cx="287338" cy="3229672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TextovéPole 2">
            <a:extLst>
              <a:ext uri="{FF2B5EF4-FFF2-40B4-BE49-F238E27FC236}">
                <a16:creationId xmlns:a16="http://schemas.microsoft.com/office/drawing/2014/main" id="{BE6C838A-3CF9-4297-9716-50EF287DE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6133" y="4642269"/>
            <a:ext cx="151961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700" dirty="0">
                <a:latin typeface="Candara" panose="020E0502030303020204" pitchFamily="34" charset="0"/>
              </a:rPr>
              <a:t>COPD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700" dirty="0" err="1">
                <a:latin typeface="Candara" panose="020E0502030303020204" pitchFamily="34" charset="0"/>
              </a:rPr>
              <a:t>only</a:t>
            </a:r>
            <a:endParaRPr lang="cs-CZ" altLang="cs-CZ" sz="270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2892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074F17-230B-4C8B-8D48-421F59109C0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31673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Glucocorticoids</a:t>
            </a:r>
            <a:endParaRPr lang="cs-CZ" altLang="en-US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512978C-DEB9-4032-A68E-BB3F529BC826}"/>
              </a:ext>
            </a:extLst>
          </p:cNvPr>
          <p:cNvSpPr txBox="1">
            <a:spLocks/>
          </p:cNvSpPr>
          <p:nvPr/>
        </p:nvSpPr>
        <p:spPr>
          <a:xfrm>
            <a:off x="742490" y="1100164"/>
            <a:ext cx="8362950" cy="558958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2600" b="1" kern="0" dirty="0" err="1">
                <a:latin typeface="Candara" panose="020E0502030303020204" pitchFamily="34" charset="0"/>
              </a:rPr>
              <a:t>MoA</a:t>
            </a:r>
            <a:r>
              <a:rPr lang="en-US" altLang="en-US" sz="2600" b="1" kern="0" dirty="0">
                <a:latin typeface="Candara" panose="020E0502030303020204" pitchFamily="34" charset="0"/>
              </a:rPr>
              <a:t>:</a:t>
            </a:r>
            <a:r>
              <a:rPr lang="en-US" altLang="en-US" sz="2600" kern="0" dirty="0">
                <a:latin typeface="Candara" panose="020E0502030303020204" pitchFamily="34" charset="0"/>
              </a:rPr>
              <a:t> inhibition of phospholipase A2 </a:t>
            </a:r>
            <a:endParaRPr lang="cs-CZ" altLang="en-US" sz="2600" kern="0" dirty="0">
              <a:latin typeface="Candara" panose="020E0502030303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2600" kern="0" dirty="0">
                <a:latin typeface="Candara" panose="020E0502030303020204" pitchFamily="34" charset="0"/>
              </a:rPr>
              <a:t>by lipocortin</a:t>
            </a:r>
          </a:p>
          <a:p>
            <a:pPr algn="ctr">
              <a:lnSpc>
                <a:spcPct val="90000"/>
              </a:lnSpc>
            </a:pPr>
            <a:endParaRPr lang="cs-CZ" altLang="en-US" sz="2600" b="1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endParaRPr lang="cs-CZ" altLang="en-US" sz="2600" b="1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2600" b="1" kern="0" dirty="0">
                <a:latin typeface="Candara" panose="020E0502030303020204" pitchFamily="34" charset="0"/>
                <a:cs typeface="Arial" panose="020B0604020202020204" pitchFamily="34" charset="0"/>
              </a:rPr>
              <a:t>Effects</a:t>
            </a:r>
            <a:r>
              <a:rPr lang="cs-CZ" altLang="en-US" sz="2600" b="1" kern="0" dirty="0">
                <a:latin typeface="Candara" panose="020E0502030303020204" pitchFamily="34" charset="0"/>
                <a:cs typeface="Arial" panose="020B0604020202020204" pitchFamily="34" charset="0"/>
              </a:rPr>
              <a:t> I</a:t>
            </a:r>
            <a:r>
              <a:rPr lang="en-US" altLang="en-US" sz="2600" b="1" kern="0" dirty="0">
                <a:latin typeface="Candara" panose="020E0502030303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endParaRPr lang="cs-CZ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endParaRPr lang="en-US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79500" lvl="1" indent="-358775">
              <a:lnSpc>
                <a:spcPct val="90000"/>
              </a:lnSpc>
            </a:pP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↓ cytokine, PG a LT secretion</a:t>
            </a:r>
            <a:endParaRPr lang="cs-CZ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79500" lvl="1" indent="-358775">
              <a:lnSpc>
                <a:spcPct val="90000"/>
              </a:lnSpc>
            </a:pPr>
            <a:endParaRPr lang="en-US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79500" lvl="1" indent="-358775">
              <a:lnSpc>
                <a:spcPct val="90000"/>
              </a:lnSpc>
            </a:pP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↓ lipolytic and proteolytic enzyme secretion</a:t>
            </a:r>
            <a:endParaRPr lang="cs-CZ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79500" lvl="1" indent="-358775">
              <a:lnSpc>
                <a:spcPct val="90000"/>
              </a:lnSpc>
            </a:pPr>
            <a:endParaRPr lang="en-US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79500" lvl="1" indent="-358775">
              <a:lnSpc>
                <a:spcPct val="90000"/>
              </a:lnSpc>
            </a:pP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↓ endothelial permeability</a:t>
            </a:r>
            <a:endParaRPr lang="cs-CZ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79500" lvl="1" indent="-358775">
              <a:lnSpc>
                <a:spcPct val="90000"/>
              </a:lnSpc>
            </a:pPr>
            <a:endParaRPr lang="en-US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79500" lvl="1" indent="-358775">
              <a:lnSpc>
                <a:spcPct val="90000"/>
              </a:lnSpc>
            </a:pP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block of cell migration </a:t>
            </a:r>
            <a:endParaRPr lang="cs-CZ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79500" lvl="1" indent="-358775">
              <a:lnSpc>
                <a:spcPct val="90000"/>
              </a:lnSpc>
            </a:pPr>
            <a:endParaRPr lang="cs-CZ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79500" lvl="1" indent="-358775">
              <a:lnSpc>
                <a:spcPct val="90000"/>
              </a:lnSpc>
            </a:pP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↓ bronchial hyperreactivity,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5541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074F17-230B-4C8B-8D48-421F59109C0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31673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Glucocorticoids</a:t>
            </a:r>
            <a:endParaRPr lang="cs-CZ" altLang="en-US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512978C-DEB9-4032-A68E-BB3F529BC826}"/>
              </a:ext>
            </a:extLst>
          </p:cNvPr>
          <p:cNvSpPr txBox="1">
            <a:spLocks/>
          </p:cNvSpPr>
          <p:nvPr/>
        </p:nvSpPr>
        <p:spPr>
          <a:xfrm>
            <a:off x="742490" y="1100164"/>
            <a:ext cx="8362950" cy="558958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2600" b="1" kern="0" dirty="0">
                <a:latin typeface="Candara" panose="020E0502030303020204" pitchFamily="34" charset="0"/>
                <a:cs typeface="Arial" panose="020B0604020202020204" pitchFamily="34" charset="0"/>
              </a:rPr>
              <a:t>Effects</a:t>
            </a:r>
            <a:r>
              <a:rPr lang="cs-CZ" altLang="en-US" sz="2600" b="1" kern="0" dirty="0">
                <a:latin typeface="Candara" panose="020E0502030303020204" pitchFamily="34" charset="0"/>
                <a:cs typeface="Arial" panose="020B0604020202020204" pitchFamily="34" charset="0"/>
              </a:rPr>
              <a:t> II</a:t>
            </a:r>
            <a:r>
              <a:rPr lang="en-US" altLang="en-US" sz="2600" b="1" kern="0" dirty="0">
                <a:latin typeface="Candara" panose="020E0502030303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endParaRPr lang="cs-CZ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endParaRPr lang="en-US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79500" lvl="1" indent="-358775">
              <a:lnSpc>
                <a:spcPct val="90000"/>
              </a:lnSpc>
            </a:pP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reduction of edema</a:t>
            </a:r>
          </a:p>
          <a:p>
            <a:pPr marL="1079500" lvl="1" indent="-358775">
              <a:lnSpc>
                <a:spcPct val="90000"/>
              </a:lnSpc>
            </a:pP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prevention of chronic irreversible changes </a:t>
            </a:r>
            <a:b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(hypertrophy and hyperplasia of bronchial smooth muscles, subendothelial fibrosis and thickening of mucous basal membrane</a:t>
            </a:r>
            <a:r>
              <a:rPr lang="cs-CZ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)</a:t>
            </a:r>
          </a:p>
          <a:p>
            <a:pPr marL="1079500" lvl="1" indent="-358775">
              <a:lnSpc>
                <a:spcPct val="90000"/>
              </a:lnSpc>
            </a:pPr>
            <a:endParaRPr lang="en-US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79500" lvl="1" indent="-358775">
              <a:lnSpc>
                <a:spcPct val="90000"/>
              </a:lnSpc>
            </a:pP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increase in sensitivity of </a:t>
            </a:r>
            <a:r>
              <a:rPr lang="el-GR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β</a:t>
            </a:r>
            <a:r>
              <a:rPr lang="el-GR" altLang="en-US" sz="2600" kern="0" baseline="-25000" dirty="0">
                <a:latin typeface="Candara" panose="020E0502030303020204" pitchFamily="34" charset="0"/>
                <a:cs typeface="Arial" panose="020B0604020202020204" pitchFamily="34" charset="0"/>
              </a:rPr>
              <a:t>2 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adrenergic receptors to </a:t>
            </a:r>
            <a:r>
              <a:rPr lang="el-GR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β</a:t>
            </a:r>
            <a:r>
              <a:rPr lang="el-GR" altLang="en-US" sz="2600" kern="0" baseline="-25000" dirty="0">
                <a:latin typeface="Candara" panose="020E0502030303020204" pitchFamily="34" charset="0"/>
                <a:cs typeface="Arial" panose="020B0604020202020204" pitchFamily="34" charset="0"/>
              </a:rPr>
              <a:t>2</a:t>
            </a:r>
            <a:r>
              <a:rPr lang="el-GR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SM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9602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E387821-BC4A-47FF-A256-7104F23747CD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MoA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at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the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cellular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level</a:t>
            </a:r>
            <a:endParaRPr lang="cs-CZ" altLang="cs-CZ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3A296-5831-46BB-B12C-59A3633F6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466" y="2060575"/>
            <a:ext cx="6265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b="1" dirty="0" err="1">
                <a:latin typeface="Arial" panose="020B0604020202020204" pitchFamily="34" charset="0"/>
              </a:rPr>
              <a:t>glu</a:t>
            </a:r>
            <a:r>
              <a:rPr lang="cs-CZ" altLang="cs-CZ" sz="2000" b="1" dirty="0">
                <a:latin typeface="Arial" panose="020B0604020202020204" pitchFamily="34" charset="0"/>
              </a:rPr>
              <a:t>c</a:t>
            </a:r>
            <a:r>
              <a:rPr lang="en-US" altLang="cs-CZ" sz="2000" b="1" dirty="0">
                <a:latin typeface="Arial" panose="020B0604020202020204" pitchFamily="34" charset="0"/>
              </a:rPr>
              <a:t>o</a:t>
            </a:r>
            <a:r>
              <a:rPr lang="cs-CZ" altLang="cs-CZ" sz="2000" b="1" dirty="0">
                <a:latin typeface="Arial" panose="020B0604020202020204" pitchFamily="34" charset="0"/>
              </a:rPr>
              <a:t>c</a:t>
            </a:r>
            <a:r>
              <a:rPr lang="en-US" altLang="cs-CZ" sz="2000" b="1" dirty="0" err="1">
                <a:latin typeface="Arial" panose="020B0604020202020204" pitchFamily="34" charset="0"/>
              </a:rPr>
              <a:t>orti</a:t>
            </a:r>
            <a:r>
              <a:rPr lang="cs-CZ" altLang="cs-CZ" sz="2000" b="1" dirty="0">
                <a:latin typeface="Arial" panose="020B0604020202020204" pitchFamily="34" charset="0"/>
              </a:rPr>
              <a:t>c</a:t>
            </a:r>
            <a:r>
              <a:rPr lang="en-US" altLang="cs-CZ" sz="2000" b="1" dirty="0" err="1">
                <a:latin typeface="Arial" panose="020B0604020202020204" pitchFamily="34" charset="0"/>
              </a:rPr>
              <a:t>oid</a:t>
            </a:r>
            <a:r>
              <a:rPr lang="en-US" altLang="cs-CZ" sz="2000" b="1" dirty="0">
                <a:latin typeface="Arial" panose="020B0604020202020204" pitchFamily="34" charset="0"/>
              </a:rPr>
              <a:t> + 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en-US" altLang="cs-CZ" sz="2000" b="1" u="sng" dirty="0" err="1">
                <a:latin typeface="Arial" panose="020B0604020202020204" pitchFamily="34" charset="0"/>
              </a:rPr>
              <a:t>cytopla</a:t>
            </a:r>
            <a:r>
              <a:rPr lang="cs-CZ" altLang="cs-CZ" sz="2000" b="1" u="sng" dirty="0" err="1">
                <a:latin typeface="Arial" panose="020B0604020202020204" pitchFamily="34" charset="0"/>
              </a:rPr>
              <a:t>sma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en-US" altLang="cs-CZ" sz="2000" b="1" dirty="0">
                <a:latin typeface="Arial" panose="020B0604020202020204" pitchFamily="34" charset="0"/>
              </a:rPr>
              <a:t>receptor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68987F23-9B13-471B-A2C6-D2866CB0C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2924175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4BFDB553-B7C7-431A-AD27-2250FACB1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5041" y="4076700"/>
            <a:ext cx="44230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err="1">
                <a:latin typeface="Arial" panose="020B0604020202020204" pitchFamily="34" charset="0"/>
              </a:rPr>
              <a:t>production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of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specific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mRNA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8" name="AutoShape 9">
            <a:extLst>
              <a:ext uri="{FF2B5EF4-FFF2-40B4-BE49-F238E27FC236}">
                <a16:creationId xmlns:a16="http://schemas.microsoft.com/office/drawing/2014/main" id="{EF38E10C-BF30-4805-BA4E-998EA871D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581525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96ADE111-160C-41C0-B555-09623E8D7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734050"/>
            <a:ext cx="62985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err="1">
                <a:latin typeface="Arial" panose="020B0604020202020204" pitchFamily="34" charset="0"/>
              </a:rPr>
              <a:t>production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of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some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proteins</a:t>
            </a:r>
            <a:r>
              <a:rPr lang="cs-CZ" altLang="cs-CZ" sz="2400" b="1" dirty="0">
                <a:latin typeface="Arial" panose="020B0604020202020204" pitchFamily="34" charset="0"/>
              </a:rPr>
              <a:t> (</a:t>
            </a:r>
            <a:r>
              <a:rPr lang="cs-CZ" altLang="cs-CZ" sz="2400" b="1" dirty="0" err="1">
                <a:latin typeface="Arial" panose="020B0604020202020204" pitchFamily="34" charset="0"/>
              </a:rPr>
              <a:t>lipocortins</a:t>
            </a:r>
            <a:r>
              <a:rPr lang="cs-CZ" altLang="cs-CZ" sz="2400" b="1" dirty="0">
                <a:latin typeface="Arial" panose="020B0604020202020204" pitchFamily="34" charset="0"/>
              </a:rPr>
              <a:t>) </a:t>
            </a:r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78125DB7-EC29-4A43-A26A-4DE9E9F506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47494" y="412230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EFECB16E-915A-460D-91A4-0F981F8734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3880" y="5756121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733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3791AD-3A3A-4A1D-B4C9-BDB67EDCD6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5E97C864-CB3F-4FE8-AD7B-D5F57A38E6E6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Bronchial</a:t>
            </a:r>
            <a:r>
              <a:rPr lang="cs-CZ" altLang="en-US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asthma</a:t>
            </a:r>
            <a:endParaRPr lang="fr-FR" altLang="en-US" sz="3600" b="1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5182E84D-C6CF-489E-880C-C88236B71A13}"/>
              </a:ext>
            </a:extLst>
          </p:cNvPr>
          <p:cNvSpPr txBox="1">
            <a:spLocks/>
          </p:cNvSpPr>
          <p:nvPr/>
        </p:nvSpPr>
        <p:spPr>
          <a:xfrm>
            <a:off x="395288" y="957287"/>
            <a:ext cx="8497887" cy="547211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en-US" sz="2600" kern="0" dirty="0">
                <a:latin typeface="Candara" panose="020E0502030303020204" pitchFamily="34" charset="0"/>
              </a:rPr>
              <a:t>chronic inflammatory disease of airways</a:t>
            </a:r>
          </a:p>
          <a:p>
            <a:pPr algn="ctr"/>
            <a:r>
              <a:rPr lang="en-US" altLang="en-US" sz="2600" kern="0" dirty="0">
                <a:latin typeface="Candara" panose="020E0502030303020204" pitchFamily="34" charset="0"/>
              </a:rPr>
              <a:t>affecting 300 million people all </a:t>
            </a:r>
            <a:r>
              <a:rPr lang="en-US" altLang="en-US" sz="2600" kern="0" dirty="0" err="1">
                <a:latin typeface="Candara" panose="020E0502030303020204" pitchFamily="34" charset="0"/>
              </a:rPr>
              <a:t>acros</a:t>
            </a:r>
            <a:r>
              <a:rPr lang="en-US" altLang="en-US" sz="2600" kern="0" dirty="0">
                <a:latin typeface="Candara" panose="020E0502030303020204" pitchFamily="34" charset="0"/>
              </a:rPr>
              <a:t> the globe</a:t>
            </a:r>
          </a:p>
          <a:p>
            <a:pPr algn="ctr"/>
            <a:r>
              <a:rPr lang="en-US" altLang="en-US" sz="2600" kern="0" dirty="0">
                <a:latin typeface="Candara" panose="020E0502030303020204" pitchFamily="34" charset="0"/>
              </a:rPr>
              <a:t>prevalence in CZ: 8 %, in children over 10 %</a:t>
            </a:r>
            <a:endParaRPr lang="en-US" altLang="en-US" sz="1000" kern="0" dirty="0">
              <a:latin typeface="Candara" panose="020E0502030303020204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altLang="en-US" sz="2800" b="1" kern="0" dirty="0">
                <a:latin typeface="Candara" panose="020E0502030303020204" pitchFamily="34" charset="0"/>
              </a:rPr>
              <a:t>Characteristics: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kern="0" dirty="0">
                <a:latin typeface="Candara" panose="020E0502030303020204" pitchFamily="34" charset="0"/>
              </a:rPr>
              <a:t>bronchial hyper-reactivity 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kern="0" dirty="0">
                <a:latin typeface="Candara" panose="020E0502030303020204" pitchFamily="34" charset="0"/>
              </a:rPr>
              <a:t>obstruction (often reversible)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kern="0" dirty="0">
                <a:latin typeface="Candara" panose="020E0502030303020204" pitchFamily="34" charset="0"/>
              </a:rPr>
              <a:t>inflammation</a:t>
            </a:r>
            <a:endParaRPr lang="en-US" altLang="en-US" sz="1000" kern="0" dirty="0">
              <a:latin typeface="Candara" panose="020E0502030303020204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altLang="en-US" sz="2800" b="1" kern="0" dirty="0">
                <a:latin typeface="Candara" panose="020E0502030303020204" pitchFamily="34" charset="0"/>
              </a:rPr>
              <a:t>Symptoms: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b="1" kern="0" dirty="0">
                <a:latin typeface="Candara" panose="020E0502030303020204" pitchFamily="34" charset="0"/>
              </a:rPr>
              <a:t>shortness of breath</a:t>
            </a:r>
            <a:r>
              <a:rPr lang="en-US" altLang="en-US" sz="2400" kern="0" dirty="0">
                <a:latin typeface="Candara" panose="020E0502030303020204" pitchFamily="34" charset="0"/>
              </a:rPr>
              <a:t> (bronchoconstriction, mucous plug, </a:t>
            </a:r>
            <a:r>
              <a:rPr lang="en-US" altLang="en-US" sz="2400" kern="0" dirty="0" err="1">
                <a:latin typeface="Candara" panose="020E0502030303020204" pitchFamily="34" charset="0"/>
              </a:rPr>
              <a:t>oedema</a:t>
            </a:r>
            <a:r>
              <a:rPr lang="en-US" altLang="en-US" sz="2400" kern="0" dirty="0">
                <a:latin typeface="Candara" panose="020E0502030303020204" pitchFamily="34" charset="0"/>
              </a:rPr>
              <a:t>, airway remodeling due to the inflammation)</a:t>
            </a:r>
            <a:endParaRPr lang="cs-CZ" altLang="en-US" sz="2400" kern="0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</a:pPr>
            <a:endParaRPr lang="en-US" altLang="en-US" sz="2400" kern="0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kern="0" dirty="0">
                <a:latin typeface="Candara" panose="020E0502030303020204" pitchFamily="34" charset="0"/>
              </a:rPr>
              <a:t>difficult and prolonged </a:t>
            </a:r>
            <a:r>
              <a:rPr lang="en-US" altLang="en-US" sz="2400" b="1" kern="0" dirty="0">
                <a:latin typeface="Candara" panose="020E0502030303020204" pitchFamily="34" charset="0"/>
              </a:rPr>
              <a:t>expiration</a:t>
            </a:r>
            <a:r>
              <a:rPr lang="en-US" altLang="en-US" sz="2400" kern="0" dirty="0">
                <a:latin typeface="Candara" panose="020E0502030303020204" pitchFamily="34" charset="0"/>
              </a:rPr>
              <a:t> → wheezing, whistling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endParaRPr lang="cs-CZ" altLang="en-US" sz="2400" b="1" kern="0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b="1" kern="0" dirty="0">
                <a:latin typeface="Candara" panose="020E0502030303020204" pitchFamily="34" charset="0"/>
              </a:rPr>
              <a:t>cough</a:t>
            </a:r>
            <a:r>
              <a:rPr lang="en-US" altLang="en-US" sz="2400" kern="0" dirty="0">
                <a:latin typeface="Candara" panose="020E0502030303020204" pitchFamily="34" charset="0"/>
              </a:rPr>
              <a:t> (especially at night or in early morning)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3567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E387821-BC4A-47FF-A256-7104F23747CD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MoA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at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the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cellular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level</a:t>
            </a:r>
            <a:endParaRPr lang="cs-CZ" altLang="cs-CZ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8E4DDA66-4525-4B2F-9296-D5819BEF3476}"/>
              </a:ext>
            </a:extLst>
          </p:cNvPr>
          <p:cNvSpPr txBox="1">
            <a:spLocks/>
          </p:cNvSpPr>
          <p:nvPr/>
        </p:nvSpPr>
        <p:spPr>
          <a:xfrm>
            <a:off x="53315" y="1858822"/>
            <a:ext cx="4321175" cy="44862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GB" altLang="cs-CZ" sz="1800" kern="0" dirty="0">
                <a:latin typeface="Arial" panose="020B0604020202020204" pitchFamily="34" charset="0"/>
              </a:rPr>
              <a:t>After entering the cell they bind to specific receptors in cytoplasm causing change of conformation = activation of receptors </a:t>
            </a:r>
          </a:p>
          <a:p>
            <a:pPr algn="ctr">
              <a:lnSpc>
                <a:spcPct val="80000"/>
              </a:lnSpc>
            </a:pPr>
            <a:endParaRPr lang="en-GB" altLang="cs-CZ" sz="1800" kern="0" dirty="0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GB" altLang="cs-CZ" sz="1800" kern="0" dirty="0">
                <a:latin typeface="Arial" panose="020B0604020202020204" pitchFamily="34" charset="0"/>
              </a:rPr>
              <a:t>Complexes of corticoid + receptor are transported to cell nucleus and bind to DNA elements. </a:t>
            </a:r>
          </a:p>
          <a:p>
            <a:pPr algn="ctr">
              <a:lnSpc>
                <a:spcPct val="80000"/>
              </a:lnSpc>
            </a:pPr>
            <a:endParaRPr lang="en-GB" altLang="cs-CZ" sz="1800" kern="0" dirty="0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GB" altLang="cs-CZ" sz="1800" kern="0" dirty="0">
                <a:latin typeface="Arial" panose="020B0604020202020204" pitchFamily="34" charset="0"/>
              </a:rPr>
              <a:t>The result is increased transcription of genes either inducing or inhibiting synthesis of other proteins</a:t>
            </a:r>
          </a:p>
          <a:p>
            <a:pPr algn="ctr">
              <a:lnSpc>
                <a:spcPct val="80000"/>
              </a:lnSpc>
            </a:pPr>
            <a:endParaRPr lang="en-GB" altLang="cs-CZ" sz="1800" kern="0" dirty="0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GB" altLang="cs-CZ" sz="1800" kern="0" dirty="0">
                <a:latin typeface="Arial" panose="020B0604020202020204" pitchFamily="34" charset="0"/>
              </a:rPr>
              <a:t>GLC receptors are present in all tissues!!!</a:t>
            </a:r>
          </a:p>
          <a:p>
            <a:pPr algn="ctr">
              <a:lnSpc>
                <a:spcPct val="80000"/>
              </a:lnSpc>
            </a:pPr>
            <a:endParaRPr lang="en-GB" altLang="cs-CZ" sz="1800" kern="0" dirty="0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GB" altLang="cs-CZ" sz="1800" kern="0" dirty="0">
                <a:latin typeface="Arial" panose="020B0604020202020204" pitchFamily="34" charset="0"/>
              </a:rPr>
              <a:t>Proteins called </a:t>
            </a:r>
            <a:r>
              <a:rPr lang="en-GB" altLang="cs-CZ" sz="1800" b="1" kern="0" dirty="0" err="1">
                <a:latin typeface="Arial" panose="020B0604020202020204" pitchFamily="34" charset="0"/>
              </a:rPr>
              <a:t>lipocortins</a:t>
            </a:r>
            <a:r>
              <a:rPr lang="en-GB" altLang="cs-CZ" sz="1800" kern="0" dirty="0">
                <a:latin typeface="Arial" panose="020B0604020202020204" pitchFamily="34" charset="0"/>
              </a:rPr>
              <a:t> are able to suppress phospholipase A</a:t>
            </a:r>
          </a:p>
        </p:txBody>
      </p:sp>
      <p:pic>
        <p:nvPicPr>
          <p:cNvPr id="13" name="Picture 5" descr="Slide3">
            <a:extLst>
              <a:ext uri="{FF2B5EF4-FFF2-40B4-BE49-F238E27FC236}">
                <a16:creationId xmlns:a16="http://schemas.microsoft.com/office/drawing/2014/main" id="{C1C24CBB-0D83-403E-AD2C-7BD764312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71303" y="1528203"/>
            <a:ext cx="4643437" cy="50704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9328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CB63993-33D1-4740-A875-DF9B39ABA210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7596"/>
            <a:ext cx="8229600" cy="566610"/>
          </a:xfrm>
        </p:spPr>
        <p:txBody>
          <a:bodyPr/>
          <a:lstStyle/>
          <a:p>
            <a:pPr algn="ctr" eaLnBrk="1" hangingPunct="1"/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Antiinflammatory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effect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of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GC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82C8B76-A0CF-4046-B45F-1A6C212ECEA2}"/>
              </a:ext>
            </a:extLst>
          </p:cNvPr>
          <p:cNvSpPr txBox="1">
            <a:spLocks/>
          </p:cNvSpPr>
          <p:nvPr/>
        </p:nvSpPr>
        <p:spPr>
          <a:xfrm>
            <a:off x="539750" y="765175"/>
            <a:ext cx="7772400" cy="41148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800" kern="0" dirty="0">
                <a:latin typeface="Arial" panose="020B0604020202020204" pitchFamily="34" charset="0"/>
              </a:rPr>
              <a:t>                         AA </a:t>
            </a:r>
            <a:r>
              <a:rPr lang="cs-CZ" altLang="cs-CZ" sz="2800" kern="0" dirty="0" err="1">
                <a:latin typeface="Arial" panose="020B0604020202020204" pitchFamily="34" charset="0"/>
              </a:rPr>
              <a:t>cascade</a:t>
            </a:r>
            <a:r>
              <a:rPr lang="cs-CZ" altLang="cs-CZ" sz="2800" kern="0" dirty="0">
                <a:latin typeface="Arial" panose="020B0604020202020204" pitchFamily="34" charset="0"/>
              </a:rPr>
              <a:t> </a:t>
            </a:r>
            <a:r>
              <a:rPr lang="cs-CZ" altLang="cs-CZ" sz="2800" kern="0" dirty="0" err="1">
                <a:latin typeface="Arial" panose="020B0604020202020204" pitchFamily="34" charset="0"/>
              </a:rPr>
              <a:t>inhibition</a:t>
            </a:r>
            <a:endParaRPr lang="cs-CZ" altLang="cs-CZ" sz="2800" kern="0" dirty="0">
              <a:latin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1850811F-3074-4D31-A123-66D1E3B67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484313"/>
            <a:ext cx="32385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 err="1">
                <a:latin typeface="Arial" panose="020B0604020202020204" pitchFamily="34" charset="0"/>
              </a:rPr>
              <a:t>membrane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phospholipids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83E55893-441C-4456-88FB-F385304A5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1412875"/>
            <a:ext cx="2170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dirty="0" err="1">
                <a:latin typeface="Arial" panose="020B0604020202020204" pitchFamily="34" charset="0"/>
              </a:rPr>
              <a:t>lipocortin</a:t>
            </a:r>
            <a:endParaRPr lang="cs-CZ" altLang="cs-CZ" sz="2800" dirty="0">
              <a:latin typeface="Arial" panose="020B0604020202020204" pitchFamily="34" charset="0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58C94003-B98A-4339-84A7-99EF4B4AA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1052513"/>
            <a:ext cx="266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i="1" dirty="0" err="1">
                <a:latin typeface="Arial" panose="020B0604020202020204" pitchFamily="34" charset="0"/>
              </a:rPr>
              <a:t>glucocorticoids</a:t>
            </a:r>
            <a:endParaRPr lang="cs-CZ" altLang="cs-CZ" sz="2000" b="1" i="1" dirty="0">
              <a:latin typeface="Arial" panose="020B0604020202020204" pitchFamily="34" charset="0"/>
            </a:endParaRP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7D06B44A-CD82-4CCE-8A4A-EA5159421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8038" y="1989138"/>
            <a:ext cx="158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33">
            <a:extLst>
              <a:ext uri="{FF2B5EF4-FFF2-40B4-BE49-F238E27FC236}">
                <a16:creationId xmlns:a16="http://schemas.microsoft.com/office/drawing/2014/main" id="{D96E1EB2-BD30-4A90-A0BE-79E19AB677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0563" y="1916113"/>
            <a:ext cx="35877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32">
            <a:extLst>
              <a:ext uri="{FF2B5EF4-FFF2-40B4-BE49-F238E27FC236}">
                <a16:creationId xmlns:a16="http://schemas.microsoft.com/office/drawing/2014/main" id="{27CAE351-A55C-4111-94DA-2E6EA7075D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1500" y="1268413"/>
            <a:ext cx="5762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346B6B29-8BDF-4702-B091-284BC39F33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79813" y="2565400"/>
            <a:ext cx="16192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67E63563-1B7F-4727-BBA2-876E61953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4138" y="2278063"/>
            <a:ext cx="25034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 err="1">
                <a:latin typeface="Arial" panose="020B0604020202020204" pitchFamily="34" charset="0"/>
              </a:rPr>
              <a:t>phospholipase</a:t>
            </a:r>
            <a:r>
              <a:rPr lang="cs-CZ" altLang="cs-CZ" sz="2000" dirty="0">
                <a:latin typeface="Arial" panose="020B0604020202020204" pitchFamily="34" charset="0"/>
              </a:rPr>
              <a:t> A2</a:t>
            </a:r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66FAF81B-2DE0-4F57-A850-968E0FE8DE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8950" y="2349500"/>
            <a:ext cx="369888" cy="43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EF7593B8-BB1D-45DA-A6B0-D6E334631A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98950" y="2349500"/>
            <a:ext cx="368300" cy="43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EFB0D905-810C-4410-860F-F69FB1651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925763"/>
            <a:ext cx="32400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 err="1">
                <a:latin typeface="Arial" panose="020B0604020202020204" pitchFamily="34" charset="0"/>
              </a:rPr>
              <a:t>arachidonic</a:t>
            </a:r>
            <a:r>
              <a:rPr lang="cs-CZ" altLang="cs-CZ" sz="2000" dirty="0">
                <a:latin typeface="Arial" panose="020B0604020202020204" pitchFamily="34" charset="0"/>
              </a:rPr>
              <a:t> acid</a:t>
            </a: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7AF387CF-2C7A-4296-9837-35A0CB4A3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213100"/>
            <a:ext cx="15128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>
                <a:latin typeface="Arial" panose="020B0604020202020204" pitchFamily="34" charset="0"/>
              </a:rPr>
              <a:t>Inh. 5-LOX</a:t>
            </a: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4C6885CD-ECEB-4040-9F02-2472D0AE8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717925"/>
            <a:ext cx="18261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err="1">
                <a:latin typeface="Arial" panose="020B0604020202020204" pitchFamily="34" charset="0"/>
              </a:rPr>
              <a:t>lipooxygenase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19" name="Line 28">
            <a:extLst>
              <a:ext uri="{FF2B5EF4-FFF2-40B4-BE49-F238E27FC236}">
                <a16:creationId xmlns:a16="http://schemas.microsoft.com/office/drawing/2014/main" id="{40EE9F0C-451A-42DE-A863-FEE59785D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3502025"/>
            <a:ext cx="360362" cy="287338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0" name="Line 29">
            <a:extLst>
              <a:ext uri="{FF2B5EF4-FFF2-40B4-BE49-F238E27FC236}">
                <a16:creationId xmlns:a16="http://schemas.microsoft.com/office/drawing/2014/main" id="{8F8697BB-CE8A-4674-9668-877AD6B380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9613" y="3502025"/>
            <a:ext cx="360362" cy="288925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1" name="Line 13">
            <a:extLst>
              <a:ext uri="{FF2B5EF4-FFF2-40B4-BE49-F238E27FC236}">
                <a16:creationId xmlns:a16="http://schemas.microsoft.com/office/drawing/2014/main" id="{E655814B-7C85-4135-8D82-29AD654DA3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3357563"/>
            <a:ext cx="1222375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2" name="Line 14">
            <a:extLst>
              <a:ext uri="{FF2B5EF4-FFF2-40B4-BE49-F238E27FC236}">
                <a16:creationId xmlns:a16="http://schemas.microsoft.com/office/drawing/2014/main" id="{B7FC890D-3A44-4072-B55C-F89826EFC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7538" y="3357563"/>
            <a:ext cx="1800225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3" name="Text Box 26">
            <a:extLst>
              <a:ext uri="{FF2B5EF4-FFF2-40B4-BE49-F238E27FC236}">
                <a16:creationId xmlns:a16="http://schemas.microsoft.com/office/drawing/2014/main" id="{E4C73522-F00F-4C3D-B289-A0AA5275F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4" y="3141663"/>
            <a:ext cx="1149343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 dirty="0">
                <a:latin typeface="Arial" panose="020B0604020202020204" pitchFamily="34" charset="0"/>
              </a:rPr>
              <a:t>A-A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 dirty="0" err="1">
                <a:latin typeface="Arial" panose="020B0604020202020204" pitchFamily="34" charset="0"/>
              </a:rPr>
              <a:t>NSAIDs</a:t>
            </a:r>
            <a:endParaRPr lang="cs-CZ" altLang="cs-CZ" sz="2000" b="1" i="1" dirty="0">
              <a:latin typeface="Arial" panose="020B0604020202020204" pitchFamily="34" charset="0"/>
            </a:endParaRPr>
          </a:p>
        </p:txBody>
      </p:sp>
      <p:sp>
        <p:nvSpPr>
          <p:cNvPr id="24" name="Line 25">
            <a:extLst>
              <a:ext uri="{FF2B5EF4-FFF2-40B4-BE49-F238E27FC236}">
                <a16:creationId xmlns:a16="http://schemas.microsoft.com/office/drawing/2014/main" id="{50176FC4-0164-40F1-B6D6-1308E5CBF6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32363" y="3573463"/>
            <a:ext cx="360362" cy="288925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5" name="Line 24">
            <a:extLst>
              <a:ext uri="{FF2B5EF4-FFF2-40B4-BE49-F238E27FC236}">
                <a16:creationId xmlns:a16="http://schemas.microsoft.com/office/drawing/2014/main" id="{686BB4FB-4B1D-44A2-9F02-F944D25271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3573463"/>
            <a:ext cx="360362" cy="287337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6" name="Line 20">
            <a:extLst>
              <a:ext uri="{FF2B5EF4-FFF2-40B4-BE49-F238E27FC236}">
                <a16:creationId xmlns:a16="http://schemas.microsoft.com/office/drawing/2014/main" id="{3B39DD96-95F5-4D4C-9EAD-7E23DE2352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4724400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7" name="Text Box 18">
            <a:extLst>
              <a:ext uri="{FF2B5EF4-FFF2-40B4-BE49-F238E27FC236}">
                <a16:creationId xmlns:a16="http://schemas.microsoft.com/office/drawing/2014/main" id="{39126BD9-83EB-425C-831B-4CE6F6CE7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365625"/>
            <a:ext cx="19976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LEUKOTRIENS</a:t>
            </a:r>
          </a:p>
        </p:txBody>
      </p:sp>
      <p:sp>
        <p:nvSpPr>
          <p:cNvPr id="29" name="Text Box 17">
            <a:extLst>
              <a:ext uri="{FF2B5EF4-FFF2-40B4-BE49-F238E27FC236}">
                <a16:creationId xmlns:a16="http://schemas.microsoft.com/office/drawing/2014/main" id="{E19EB60C-D30E-48DA-9016-0D660BC57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4005263"/>
            <a:ext cx="20104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err="1">
                <a:latin typeface="Arial" panose="020B0604020202020204" pitchFamily="34" charset="0"/>
              </a:rPr>
              <a:t>cyclooxygenase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30" name="Text Box 19">
            <a:extLst>
              <a:ext uri="{FF2B5EF4-FFF2-40B4-BE49-F238E27FC236}">
                <a16:creationId xmlns:a16="http://schemas.microsoft.com/office/drawing/2014/main" id="{B5C2D30E-B820-4D63-AECD-278367002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860800"/>
            <a:ext cx="253486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PROSTAGLANDINE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PROSTACYCLINES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TROMBOXANES</a:t>
            </a:r>
          </a:p>
        </p:txBody>
      </p:sp>
      <p:sp>
        <p:nvSpPr>
          <p:cNvPr id="31" name="Line 21">
            <a:extLst>
              <a:ext uri="{FF2B5EF4-FFF2-40B4-BE49-F238E27FC236}">
                <a16:creationId xmlns:a16="http://schemas.microsoft.com/office/drawing/2014/main" id="{87A023B1-9FE7-4C19-8BAF-F6487216D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0788" y="4581525"/>
            <a:ext cx="0" cy="10810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2" name="Text Box 22">
            <a:extLst>
              <a:ext uri="{FF2B5EF4-FFF2-40B4-BE49-F238E27FC236}">
                <a16:creationId xmlns:a16="http://schemas.microsoft.com/office/drawing/2014/main" id="{AE84942B-D50A-4FA0-A420-6C03E3420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5805488"/>
            <a:ext cx="16385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err="1">
                <a:latin typeface="Arial" panose="020B0604020202020204" pitchFamily="34" charset="0"/>
              </a:rPr>
              <a:t>inflammation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33" name="Text Box 20">
            <a:extLst>
              <a:ext uri="{FF2B5EF4-FFF2-40B4-BE49-F238E27FC236}">
                <a16:creationId xmlns:a16="http://schemas.microsoft.com/office/drawing/2014/main" id="{AF5EE602-3309-41B9-B44F-9E387DEBF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812599"/>
            <a:ext cx="34932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>
                <a:latin typeface="Arial" panose="020B0604020202020204" pitchFamily="34" charset="0"/>
              </a:rPr>
              <a:t>Mobilization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of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fagocytosis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>
                <a:latin typeface="Arial" panose="020B0604020202020204" pitchFamily="34" charset="0"/>
              </a:rPr>
              <a:t>Changes</a:t>
            </a:r>
            <a:r>
              <a:rPr lang="cs-CZ" altLang="cs-CZ" sz="1800" dirty="0">
                <a:latin typeface="Arial" panose="020B0604020202020204" pitchFamily="34" charset="0"/>
              </a:rPr>
              <a:t> in </a:t>
            </a:r>
            <a:r>
              <a:rPr lang="cs-CZ" altLang="cs-CZ" sz="1800" dirty="0" err="1">
                <a:latin typeface="Arial" panose="020B0604020202020204" pitchFamily="34" charset="0"/>
              </a:rPr>
              <a:t>vessels</a:t>
            </a:r>
            <a:r>
              <a:rPr lang="cs-CZ" altLang="cs-CZ" sz="1800" dirty="0">
                <a:latin typeface="Arial" panose="020B0604020202020204" pitchFamily="34" charset="0"/>
              </a:rPr>
              <a:t> permeability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>
                <a:latin typeface="Arial" panose="020B0604020202020204" pitchFamily="34" charset="0"/>
              </a:rPr>
              <a:t>Inflammation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4063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0F600BA-9432-4899-BC81-6C6580279B40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Glucocorticoids</a:t>
            </a:r>
            <a:endParaRPr lang="cs-CZ" altLang="cs-CZ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B582E19-1EF3-4DAA-AC96-61B327E2F3DA}"/>
              </a:ext>
            </a:extLst>
          </p:cNvPr>
          <p:cNvSpPr txBox="1">
            <a:spLocks/>
          </p:cNvSpPr>
          <p:nvPr/>
        </p:nvSpPr>
        <p:spPr>
          <a:xfrm>
            <a:off x="457200" y="1517650"/>
            <a:ext cx="8580438" cy="5224463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2000" b="1" u="sng" kern="0" dirty="0">
                <a:latin typeface="Candara" panose="020E0502030303020204" pitchFamily="34" charset="0"/>
              </a:rPr>
              <a:t>given by inhalation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kern="0" dirty="0">
                <a:latin typeface="Candara" panose="020E0502030303020204" pitchFamily="34" charset="0"/>
              </a:rPr>
              <a:t>lower risk of systemic adverse effects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kern="0" dirty="0">
                <a:latin typeface="Candara" panose="020E0502030303020204" pitchFamily="34" charset="0"/>
                <a:cs typeface="Arial" panose="020B0604020202020204" pitchFamily="34" charset="0"/>
              </a:rPr>
              <a:t>AE: affected vocal cords – croaky voice,  oral </a:t>
            </a:r>
            <a:r>
              <a:rPr lang="en-US" altLang="en-US" b="1" kern="0" dirty="0">
                <a:latin typeface="Candara" panose="020E0502030303020204" pitchFamily="34" charset="0"/>
                <a:cs typeface="Arial" panose="020B0604020202020204" pitchFamily="34" charset="0"/>
              </a:rPr>
              <a:t>candidiasis (thrush)</a:t>
            </a:r>
          </a:p>
          <a:p>
            <a:pPr marL="468000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                     beclomethasone</a:t>
            </a:r>
          </a:p>
          <a:p>
            <a:pPr marL="46800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	             budesonide		</a:t>
            </a:r>
          </a:p>
          <a:p>
            <a:pPr marL="46800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b="1" i="1" kern="0" dirty="0">
                <a:latin typeface="Candara" panose="020E0502030303020204" pitchFamily="34" charset="0"/>
                <a:cs typeface="Arial" panose="020B0604020202020204" pitchFamily="34" charset="0"/>
              </a:rPr>
              <a:t>	             f</a:t>
            </a:r>
            <a:r>
              <a:rPr lang="en-US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luticasone</a:t>
            </a:r>
          </a:p>
          <a:p>
            <a:pPr marL="46800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altLang="en-US" sz="2000" b="1" kern="0" dirty="0" err="1">
                <a:latin typeface="Candara" panose="020E0502030303020204" pitchFamily="34" charset="0"/>
                <a:cs typeface="Arial" panose="020B0604020202020204" pitchFamily="34" charset="0"/>
              </a:rPr>
              <a:t>ciclesonide</a:t>
            </a:r>
            <a:endParaRPr lang="en-US" altLang="en-US" sz="2000" b="1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46800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	             mometasone</a:t>
            </a:r>
          </a:p>
          <a:p>
            <a:pPr algn="ctr" fontAlgn="auto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defRPr/>
            </a:pPr>
            <a:endParaRPr lang="en-US" altLang="en-US" sz="2000" b="1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 fontAlgn="auto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en-US" altLang="en-US" sz="2000" b="1" u="sng" kern="0" dirty="0">
                <a:latin typeface="Candara" panose="020E0502030303020204" pitchFamily="34" charset="0"/>
                <a:cs typeface="Arial" panose="020B0604020202020204" pitchFamily="34" charset="0"/>
              </a:rPr>
              <a:t>systemic administration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kern="0" dirty="0">
                <a:latin typeface="Candara" panose="020E0502030303020204" pitchFamily="34" charset="0"/>
              </a:rPr>
              <a:t>orally, via injection – acute conditions, doses are gradually decreased, in severe persistent asthma – if nothing else is effective</a:t>
            </a:r>
            <a:endParaRPr lang="en-US" altLang="en-US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468000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kern="0" dirty="0">
                <a:latin typeface="Candara" panose="020E0502030303020204" pitchFamily="34" charset="0"/>
                <a:cs typeface="Arial" panose="020B0604020202020204" pitchFamily="34" charset="0"/>
              </a:rPr>
              <a:t>	</a:t>
            </a:r>
            <a:r>
              <a:rPr lang="cs-CZ" altLang="en-US" sz="2000" kern="0" dirty="0">
                <a:latin typeface="Candara" panose="020E0502030303020204" pitchFamily="34" charset="0"/>
                <a:cs typeface="Arial" panose="020B0604020202020204" pitchFamily="34" charset="0"/>
              </a:rPr>
              <a:t>            </a:t>
            </a:r>
            <a:r>
              <a:rPr lang="en-US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prednisone</a:t>
            </a:r>
          </a:p>
          <a:p>
            <a:pPr marL="46800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	</a:t>
            </a:r>
            <a:r>
              <a:rPr lang="cs-CZ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            </a:t>
            </a:r>
            <a:r>
              <a:rPr lang="en-US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triamcinolone</a:t>
            </a:r>
          </a:p>
          <a:p>
            <a:pPr marL="46800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	</a:t>
            </a:r>
            <a:r>
              <a:rPr lang="cs-CZ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            </a:t>
            </a:r>
            <a:r>
              <a:rPr lang="en-US" altLang="en-US" sz="2000" b="1" kern="0" dirty="0">
                <a:latin typeface="Candara" panose="020E0502030303020204" pitchFamily="34" charset="0"/>
                <a:cs typeface="Arial" panose="020B0604020202020204" pitchFamily="34" charset="0"/>
              </a:rPr>
              <a:t>hydrocortisone (injection)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1716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884930-C087-4E0D-9F3F-654B23C79B78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Methylxanthines</a:t>
            </a:r>
            <a:endParaRPr lang="cs-CZ" altLang="en-US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2D357BE-49AA-411E-812B-2A251240AE93}"/>
              </a:ext>
            </a:extLst>
          </p:cNvPr>
          <p:cNvSpPr txBox="1">
            <a:spLocks/>
          </p:cNvSpPr>
          <p:nvPr/>
        </p:nvSpPr>
        <p:spPr>
          <a:xfrm>
            <a:off x="457200" y="1431267"/>
            <a:ext cx="8229600" cy="51847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80000"/>
              </a:lnSpc>
              <a:tabLst>
                <a:tab pos="1077913" algn="l"/>
              </a:tabLst>
            </a:pPr>
            <a:r>
              <a:rPr lang="cs-CZ" altLang="en-US" b="1" kern="0" dirty="0" err="1">
                <a:latin typeface="Candara" panose="020E0502030303020204" pitchFamily="34" charset="0"/>
              </a:rPr>
              <a:t>MoA</a:t>
            </a:r>
            <a:r>
              <a:rPr lang="cs-CZ" altLang="en-US" b="1" kern="0" dirty="0">
                <a:latin typeface="Candara" panose="020E0502030303020204" pitchFamily="34" charset="0"/>
              </a:rPr>
              <a:t>: </a:t>
            </a:r>
            <a:r>
              <a:rPr lang="cs-CZ" altLang="en-US" kern="0" dirty="0" err="1">
                <a:latin typeface="Candara" panose="020E0502030303020204" pitchFamily="34" charset="0"/>
              </a:rPr>
              <a:t>phosphodiesterase</a:t>
            </a:r>
            <a:r>
              <a:rPr lang="cs-CZ" altLang="en-US" kern="0" dirty="0">
                <a:latin typeface="Candara" panose="020E0502030303020204" pitchFamily="34" charset="0"/>
              </a:rPr>
              <a:t> 1 – 4 </a:t>
            </a:r>
            <a:r>
              <a:rPr lang="cs-CZ" altLang="en-US" kern="0" dirty="0" err="1">
                <a:latin typeface="Candara" panose="020E0502030303020204" pitchFamily="34" charset="0"/>
              </a:rPr>
              <a:t>inhibitors</a:t>
            </a:r>
            <a:endParaRPr lang="cs-CZ" altLang="en-US" kern="0" dirty="0">
              <a:latin typeface="Candara" panose="020E0502030303020204" pitchFamily="34" charset="0"/>
            </a:endParaRPr>
          </a:p>
          <a:p>
            <a:pPr algn="ctr">
              <a:lnSpc>
                <a:spcPct val="80000"/>
              </a:lnSpc>
              <a:tabLst>
                <a:tab pos="1077913" algn="l"/>
              </a:tabLst>
            </a:pPr>
            <a:r>
              <a:rPr lang="cs-CZ" altLang="en-US" kern="0" dirty="0">
                <a:latin typeface="Candara" panose="020E0502030303020204" pitchFamily="34" charset="0"/>
                <a:sym typeface="Symbol" panose="05050102010706020507" pitchFamily="18" charset="2"/>
              </a:rPr>
              <a:t>adenosine </a:t>
            </a:r>
            <a:r>
              <a:rPr lang="cs-CZ" altLang="en-US" kern="0" dirty="0" err="1">
                <a:latin typeface="Candara" panose="020E0502030303020204" pitchFamily="34" charset="0"/>
                <a:sym typeface="Symbol" panose="05050102010706020507" pitchFamily="18" charset="2"/>
              </a:rPr>
              <a:t>receptors</a:t>
            </a:r>
            <a:r>
              <a:rPr lang="cs-CZ" altLang="en-US" kern="0" dirty="0">
                <a:latin typeface="Candara" panose="020E0502030303020204" pitchFamily="34" charset="0"/>
                <a:sym typeface="Symbol" panose="05050102010706020507" pitchFamily="18" charset="2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  <a:sym typeface="Symbol" panose="05050102010706020507" pitchFamily="18" charset="2"/>
              </a:rPr>
              <a:t>antagonists</a:t>
            </a:r>
            <a:endParaRPr lang="cs-CZ" altLang="en-US" sz="1000" kern="0" dirty="0">
              <a:latin typeface="Candara" panose="020E0502030303020204" pitchFamily="34" charset="0"/>
            </a:endParaRPr>
          </a:p>
          <a:p>
            <a:pPr algn="ctr">
              <a:lnSpc>
                <a:spcPct val="80000"/>
              </a:lnSpc>
              <a:spcBef>
                <a:spcPts val="1800"/>
              </a:spcBef>
              <a:tabLst>
                <a:tab pos="1077913" algn="l"/>
              </a:tabLst>
            </a:pPr>
            <a:r>
              <a:rPr lang="cs-CZ" altLang="en-US" kern="0" dirty="0" err="1">
                <a:latin typeface="Candara" panose="020E0502030303020204" pitchFamily="34" charset="0"/>
              </a:rPr>
              <a:t>sustained-release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drug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forms</a:t>
            </a:r>
            <a:endParaRPr lang="cs-CZ" altLang="en-US" kern="0" dirty="0">
              <a:latin typeface="Candara" panose="020E0502030303020204" pitchFamily="34" charset="0"/>
            </a:endParaRPr>
          </a:p>
          <a:p>
            <a:pPr algn="ctr">
              <a:lnSpc>
                <a:spcPct val="80000"/>
              </a:lnSpc>
              <a:spcBef>
                <a:spcPts val="1800"/>
              </a:spcBef>
              <a:tabLst>
                <a:tab pos="1077913" algn="l"/>
              </a:tabLst>
            </a:pPr>
            <a:endParaRPr lang="cs-CZ" altLang="en-US" b="1" kern="0" dirty="0">
              <a:latin typeface="Candara" panose="020E0502030303020204" pitchFamily="34" charset="0"/>
            </a:endParaRPr>
          </a:p>
          <a:p>
            <a:pPr algn="ctr">
              <a:lnSpc>
                <a:spcPct val="80000"/>
              </a:lnSpc>
              <a:spcBef>
                <a:spcPts val="1800"/>
              </a:spcBef>
              <a:tabLst>
                <a:tab pos="1077913" algn="l"/>
              </a:tabLst>
            </a:pPr>
            <a:r>
              <a:rPr lang="cs-CZ" altLang="en-US" b="1" kern="0" dirty="0" err="1">
                <a:latin typeface="Candara" panose="020E0502030303020204" pitchFamily="34" charset="0"/>
              </a:rPr>
              <a:t>Effects</a:t>
            </a:r>
            <a:r>
              <a:rPr lang="cs-CZ" altLang="en-US" b="1" kern="0" dirty="0">
                <a:latin typeface="Candara" panose="020E0502030303020204" pitchFamily="34" charset="0"/>
              </a:rPr>
              <a:t>: 	</a:t>
            </a:r>
          </a:p>
          <a:p>
            <a:pPr>
              <a:lnSpc>
                <a:spcPct val="80000"/>
              </a:lnSpc>
              <a:spcBef>
                <a:spcPts val="1800"/>
              </a:spcBef>
              <a:tabLst>
                <a:tab pos="1077913" algn="l"/>
              </a:tabLst>
            </a:pPr>
            <a:r>
              <a:rPr lang="cs-CZ" altLang="en-US" kern="0" dirty="0">
                <a:latin typeface="Candara" panose="020E0502030303020204" pitchFamily="34" charset="0"/>
              </a:rPr>
              <a:t>–</a:t>
            </a:r>
            <a:r>
              <a:rPr lang="cs-CZ" altLang="en-US" b="1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bronchodilatation</a:t>
            </a:r>
            <a:endParaRPr lang="cs-CZ" altLang="en-US" kern="0" dirty="0">
              <a:latin typeface="Candara" panose="020E0502030303020204" pitchFamily="34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  <a:tabLst>
                <a:tab pos="1077913" algn="l"/>
              </a:tabLst>
            </a:pPr>
            <a:endParaRPr lang="cs-CZ" altLang="en-US" kern="0" dirty="0">
              <a:latin typeface="Candara" panose="020E0502030303020204" pitchFamily="34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  <a:tabLst>
                <a:tab pos="1077913" algn="l"/>
              </a:tabLst>
            </a:pPr>
            <a:r>
              <a:rPr lang="cs-CZ" altLang="en-US" kern="0" dirty="0">
                <a:latin typeface="Candara" panose="020E0502030303020204" pitchFamily="34" charset="0"/>
              </a:rPr>
              <a:t>– </a:t>
            </a:r>
            <a:r>
              <a:rPr lang="cs-CZ" altLang="en-US" kern="0" dirty="0" err="1">
                <a:latin typeface="Candara" panose="020E0502030303020204" pitchFamily="34" charset="0"/>
              </a:rPr>
              <a:t>cardiostimulation</a:t>
            </a:r>
            <a:r>
              <a:rPr lang="cs-CZ" altLang="en-US" kern="0" dirty="0">
                <a:latin typeface="Candara" panose="020E0502030303020204" pitchFamily="34" charset="0"/>
              </a:rPr>
              <a:t> (</a:t>
            </a:r>
            <a:r>
              <a:rPr lang="cs-CZ" altLang="en-US" kern="0" dirty="0">
                <a:latin typeface="Candara" panose="020E0502030303020204" pitchFamily="34" charset="0"/>
                <a:sym typeface="Symbol" panose="05050102010706020507" pitchFamily="18" charset="2"/>
              </a:rPr>
              <a:t>+</a:t>
            </a:r>
            <a:r>
              <a:rPr lang="cs-CZ" altLang="en-US" kern="0" dirty="0" err="1">
                <a:latin typeface="Candara" panose="020E0502030303020204" pitchFamily="34" charset="0"/>
                <a:sym typeface="Symbol" panose="05050102010706020507" pitchFamily="18" charset="2"/>
              </a:rPr>
              <a:t>chrono</a:t>
            </a:r>
            <a:r>
              <a:rPr lang="cs-CZ" altLang="en-US" kern="0" dirty="0">
                <a:latin typeface="Candara" panose="020E0502030303020204" pitchFamily="34" charset="0"/>
                <a:sym typeface="Symbol" panose="05050102010706020507" pitchFamily="18" charset="2"/>
              </a:rPr>
              <a:t>, +</a:t>
            </a:r>
            <a:r>
              <a:rPr lang="cs-CZ" altLang="en-US" kern="0" dirty="0" err="1">
                <a:latin typeface="Candara" panose="020E0502030303020204" pitchFamily="34" charset="0"/>
                <a:sym typeface="Symbol" panose="05050102010706020507" pitchFamily="18" charset="2"/>
              </a:rPr>
              <a:t>inotropic</a:t>
            </a:r>
            <a:r>
              <a:rPr lang="cs-CZ" altLang="en-US" kern="0" dirty="0">
                <a:latin typeface="Candara" panose="020E0502030303020204" pitchFamily="34" charset="0"/>
                <a:sym typeface="Symbol" panose="05050102010706020507" pitchFamily="18" charset="2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  <a:sym typeface="Symbol" panose="05050102010706020507" pitchFamily="18" charset="2"/>
              </a:rPr>
              <a:t>eff</a:t>
            </a:r>
            <a:r>
              <a:rPr lang="cs-CZ" altLang="en-US" kern="0" dirty="0">
                <a:latin typeface="Candara" panose="020E0502030303020204" pitchFamily="34" charset="0"/>
                <a:sym typeface="Symbol" panose="05050102010706020507" pitchFamily="18" charset="2"/>
              </a:rPr>
              <a:t>. 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  <a:tabLst>
                <a:tab pos="1077913" algn="l"/>
              </a:tabLst>
            </a:pPr>
            <a:endParaRPr lang="cs-CZ" altLang="en-US" b="1" kern="0" dirty="0">
              <a:latin typeface="Candara" panose="020E0502030303020204" pitchFamily="34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  <a:tabLst>
                <a:tab pos="1077913" algn="l"/>
              </a:tabLst>
            </a:pPr>
            <a:r>
              <a:rPr lang="cs-CZ" altLang="en-US" kern="0" dirty="0">
                <a:latin typeface="Candara" panose="020E0502030303020204" pitchFamily="34" charset="0"/>
              </a:rPr>
              <a:t>– </a:t>
            </a:r>
            <a:r>
              <a:rPr lang="cs-CZ" altLang="en-US" kern="0" dirty="0" err="1">
                <a:latin typeface="Candara" panose="020E0502030303020204" pitchFamily="34" charset="0"/>
              </a:rPr>
              <a:t>diuretic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eff</a:t>
            </a:r>
            <a:r>
              <a:rPr lang="cs-CZ" altLang="en-US" kern="0" dirty="0">
                <a:latin typeface="Candara" panose="020E0502030303020204" pitchFamily="34" charset="0"/>
              </a:rPr>
              <a:t>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  <a:tabLst>
                <a:tab pos="1077913" algn="l"/>
              </a:tabLst>
            </a:pPr>
            <a:endParaRPr lang="cs-CZ" altLang="en-US" kern="0" dirty="0">
              <a:latin typeface="Candara" panose="020E0502030303020204" pitchFamily="34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  <a:tabLst>
                <a:tab pos="1077913" algn="l"/>
              </a:tabLst>
            </a:pPr>
            <a:r>
              <a:rPr lang="cs-CZ" altLang="en-US" kern="0" dirty="0">
                <a:latin typeface="Candara" panose="020E0502030303020204" pitchFamily="34" charset="0"/>
              </a:rPr>
              <a:t>– CNS and </a:t>
            </a:r>
            <a:r>
              <a:rPr lang="cs-CZ" altLang="en-US" kern="0" dirty="0" err="1">
                <a:latin typeface="Candara" panose="020E0502030303020204" pitchFamily="34" charset="0"/>
              </a:rPr>
              <a:t>respiratory</a:t>
            </a:r>
            <a:r>
              <a:rPr lang="cs-CZ" altLang="en-US" kern="0" dirty="0">
                <a:latin typeface="Candara" panose="020E0502030303020204" pitchFamily="34" charset="0"/>
              </a:rPr>
              <a:t> center </a:t>
            </a:r>
            <a:r>
              <a:rPr lang="cs-CZ" altLang="en-US" kern="0" dirty="0" err="1">
                <a:latin typeface="Candara" panose="020E0502030303020204" pitchFamily="34" charset="0"/>
              </a:rPr>
              <a:t>stimulation</a:t>
            </a:r>
            <a:endParaRPr lang="cs-CZ" altLang="en-US" kern="0" dirty="0">
              <a:latin typeface="Candara" panose="020E0502030303020204" pitchFamily="34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  <a:tabLst>
                <a:tab pos="1077913" algn="l"/>
              </a:tabLst>
            </a:pPr>
            <a:endParaRPr lang="cs-CZ" altLang="en-US" kern="0" dirty="0">
              <a:latin typeface="Candara" panose="020E0502030303020204" pitchFamily="34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  <a:tabLst>
                <a:tab pos="1077913" algn="l"/>
              </a:tabLst>
            </a:pPr>
            <a:r>
              <a:rPr lang="cs-CZ" altLang="en-US" kern="0" dirty="0">
                <a:latin typeface="Candara" panose="020E0502030303020204" pitchFamily="34" charset="0"/>
              </a:rPr>
              <a:t>– </a:t>
            </a:r>
            <a:r>
              <a:rPr lang="cs-CZ" altLang="en-US" kern="0" dirty="0" err="1">
                <a:latin typeface="Candara" panose="020E0502030303020204" pitchFamily="34" charset="0"/>
              </a:rPr>
              <a:t>stimulation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of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hydrochloric</a:t>
            </a:r>
            <a:r>
              <a:rPr lang="cs-CZ" altLang="en-US" kern="0" dirty="0">
                <a:latin typeface="Candara" panose="020E0502030303020204" pitchFamily="34" charset="0"/>
              </a:rPr>
              <a:t> acid </a:t>
            </a:r>
            <a:r>
              <a:rPr lang="cs-CZ" altLang="en-US" kern="0" dirty="0" err="1">
                <a:latin typeface="Candara" panose="020E0502030303020204" pitchFamily="34" charset="0"/>
              </a:rPr>
              <a:t>secretion</a:t>
            </a:r>
            <a:endParaRPr lang="cs-CZ" altLang="en-US" sz="1000" kern="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9876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884930-C087-4E0D-9F3F-654B23C79B78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Methylxanthines</a:t>
            </a:r>
            <a:endParaRPr lang="cs-CZ" altLang="en-US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2D357BE-49AA-411E-812B-2A251240AE93}"/>
              </a:ext>
            </a:extLst>
          </p:cNvPr>
          <p:cNvSpPr txBox="1">
            <a:spLocks/>
          </p:cNvSpPr>
          <p:nvPr/>
        </p:nvSpPr>
        <p:spPr>
          <a:xfrm>
            <a:off x="457200" y="1628775"/>
            <a:ext cx="8229600" cy="51847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80000"/>
              </a:lnSpc>
              <a:spcBef>
                <a:spcPts val="1800"/>
              </a:spcBef>
              <a:tabLst>
                <a:tab pos="1077913" algn="l"/>
              </a:tabLst>
            </a:pPr>
            <a:r>
              <a:rPr lang="cs-CZ" altLang="en-US" b="1" kern="0" dirty="0" err="1">
                <a:latin typeface="Candara" panose="020E0502030303020204" pitchFamily="34" charset="0"/>
              </a:rPr>
              <a:t>Effects</a:t>
            </a:r>
            <a:r>
              <a:rPr lang="cs-CZ" altLang="en-US" b="1" kern="0" dirty="0">
                <a:latin typeface="Candara" panose="020E0502030303020204" pitchFamily="34" charset="0"/>
              </a:rPr>
              <a:t>:</a:t>
            </a:r>
            <a:endParaRPr lang="cs-CZ" altLang="en-US" kern="0" dirty="0">
              <a:latin typeface="Candara" panose="020E0502030303020204" pitchFamily="34" charset="0"/>
            </a:endParaRPr>
          </a:p>
          <a:p>
            <a:pPr algn="ctr">
              <a:lnSpc>
                <a:spcPct val="80000"/>
              </a:lnSpc>
              <a:spcBef>
                <a:spcPts val="1800"/>
              </a:spcBef>
              <a:tabLst>
                <a:tab pos="1077913" algn="l"/>
              </a:tabLst>
            </a:pPr>
            <a:r>
              <a:rPr lang="cs-CZ" altLang="en-US" kern="0" dirty="0">
                <a:latin typeface="Candara" panose="020E0502030303020204" pitchFamily="34" charset="0"/>
              </a:rPr>
              <a:t>- </a:t>
            </a:r>
            <a:r>
              <a:rPr lang="cs-CZ" altLang="en-US" kern="0" dirty="0" err="1">
                <a:latin typeface="Candara" panose="020E0502030303020204" pitchFamily="34" charset="0"/>
              </a:rPr>
              <a:t>substrates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of</a:t>
            </a:r>
            <a:r>
              <a:rPr lang="cs-CZ" altLang="en-US" kern="0" dirty="0">
                <a:latin typeface="Candara" panose="020E0502030303020204" pitchFamily="34" charset="0"/>
              </a:rPr>
              <a:t> CYP450 – </a:t>
            </a:r>
            <a:r>
              <a:rPr lang="cs-CZ" altLang="en-US" kern="0" dirty="0" err="1">
                <a:latin typeface="Candara" panose="020E0502030303020204" pitchFamily="34" charset="0"/>
              </a:rPr>
              <a:t>be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cautious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if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patient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is</a:t>
            </a:r>
            <a:r>
              <a:rPr lang="cs-CZ" altLang="en-US" kern="0" dirty="0">
                <a:latin typeface="Candara" panose="020E0502030303020204" pitchFamily="34" charset="0"/>
              </a:rPr>
              <a:t> a </a:t>
            </a:r>
            <a:r>
              <a:rPr lang="cs-CZ" altLang="en-US" kern="0" dirty="0" err="1">
                <a:latin typeface="Candara" panose="020E0502030303020204" pitchFamily="34" charset="0"/>
              </a:rPr>
              <a:t>smoker</a:t>
            </a:r>
            <a:r>
              <a:rPr lang="cs-CZ" altLang="en-US" kern="0" dirty="0">
                <a:latin typeface="Candara" panose="020E0502030303020204" pitchFamily="34" charset="0"/>
              </a:rPr>
              <a:t>!</a:t>
            </a:r>
            <a:endParaRPr lang="cs-CZ" altLang="en-US" sz="1000" kern="0" dirty="0">
              <a:latin typeface="Candara" panose="020E0502030303020204" pitchFamily="34" charset="0"/>
            </a:endParaRPr>
          </a:p>
          <a:p>
            <a:pPr algn="ctr">
              <a:lnSpc>
                <a:spcPct val="80000"/>
              </a:lnSpc>
              <a:spcBef>
                <a:spcPts val="1800"/>
              </a:spcBef>
              <a:tabLst>
                <a:tab pos="1077913" algn="l"/>
              </a:tabLst>
            </a:pPr>
            <a:endParaRPr lang="cs-CZ" altLang="en-US" b="1" kern="0" dirty="0">
              <a:latin typeface="Candara" panose="020E0502030303020204" pitchFamily="34" charset="0"/>
            </a:endParaRPr>
          </a:p>
          <a:p>
            <a:pPr algn="ctr">
              <a:lnSpc>
                <a:spcPct val="80000"/>
              </a:lnSpc>
              <a:spcBef>
                <a:spcPts val="1800"/>
              </a:spcBef>
              <a:tabLst>
                <a:tab pos="1077913" algn="l"/>
              </a:tabLst>
            </a:pPr>
            <a:r>
              <a:rPr lang="cs-CZ" altLang="en-US" b="1" kern="0" dirty="0">
                <a:latin typeface="Candara" panose="020E0502030303020204" pitchFamily="34" charset="0"/>
              </a:rPr>
              <a:t>CI: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pregnancy</a:t>
            </a:r>
            <a:r>
              <a:rPr lang="cs-CZ" altLang="en-US" kern="0" dirty="0">
                <a:latin typeface="Candara" panose="020E0502030303020204" pitchFamily="34" charset="0"/>
              </a:rPr>
              <a:t>, </a:t>
            </a:r>
            <a:r>
              <a:rPr lang="cs-CZ" altLang="en-US" kern="0" dirty="0" err="1">
                <a:latin typeface="Candara" panose="020E0502030303020204" pitchFamily="34" charset="0"/>
              </a:rPr>
              <a:t>epilepsy</a:t>
            </a:r>
            <a:r>
              <a:rPr lang="cs-CZ" altLang="en-US" kern="0" dirty="0">
                <a:latin typeface="Candara" panose="020E0502030303020204" pitchFamily="34" charset="0"/>
              </a:rPr>
              <a:t>, </a:t>
            </a:r>
            <a:r>
              <a:rPr lang="cs-CZ" altLang="en-US" kern="0" dirty="0" err="1">
                <a:latin typeface="Candara" panose="020E0502030303020204" pitchFamily="34" charset="0"/>
              </a:rPr>
              <a:t>cardiovascular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disease</a:t>
            </a:r>
            <a:endParaRPr lang="cs-CZ" altLang="en-US" sz="1000" kern="0" dirty="0">
              <a:latin typeface="Candara" panose="020E0502030303020204" pitchFamily="34" charset="0"/>
            </a:endParaRPr>
          </a:p>
          <a:p>
            <a:pPr algn="ctr">
              <a:lnSpc>
                <a:spcPct val="80000"/>
              </a:lnSpc>
              <a:spcBef>
                <a:spcPts val="1800"/>
              </a:spcBef>
              <a:tabLst>
                <a:tab pos="1077913" algn="l"/>
              </a:tabLst>
            </a:pPr>
            <a:endParaRPr lang="cs-CZ" altLang="en-US" b="1" kern="0" dirty="0">
              <a:latin typeface="Candara" panose="020E0502030303020204" pitchFamily="34" charset="0"/>
            </a:endParaRPr>
          </a:p>
          <a:p>
            <a:pPr algn="ctr">
              <a:lnSpc>
                <a:spcPct val="80000"/>
              </a:lnSpc>
              <a:spcBef>
                <a:spcPts val="1800"/>
              </a:spcBef>
              <a:tabLst>
                <a:tab pos="1077913" algn="l"/>
              </a:tabLst>
            </a:pPr>
            <a:r>
              <a:rPr lang="cs-CZ" altLang="en-US" b="1" kern="0" dirty="0">
                <a:latin typeface="Candara" panose="020E0502030303020204" pitchFamily="34" charset="0"/>
              </a:rPr>
              <a:t>AE:</a:t>
            </a:r>
            <a:r>
              <a:rPr lang="cs-CZ" altLang="en-US" kern="0" dirty="0">
                <a:latin typeface="Candara" panose="020E0502030303020204" pitchFamily="34" charset="0"/>
              </a:rPr>
              <a:t> </a:t>
            </a:r>
            <a:r>
              <a:rPr lang="cs-CZ" altLang="en-US" kern="0" dirty="0" err="1">
                <a:latin typeface="Candara" panose="020E0502030303020204" pitchFamily="34" charset="0"/>
              </a:rPr>
              <a:t>tachycardia</a:t>
            </a:r>
            <a:r>
              <a:rPr lang="cs-CZ" altLang="en-US" kern="0" dirty="0">
                <a:latin typeface="Candara" panose="020E0502030303020204" pitchFamily="34" charset="0"/>
              </a:rPr>
              <a:t>, </a:t>
            </a:r>
            <a:r>
              <a:rPr lang="cs-CZ" altLang="en-US" kern="0" dirty="0" err="1">
                <a:latin typeface="Candara" panose="020E0502030303020204" pitchFamily="34" charset="0"/>
              </a:rPr>
              <a:t>palpitations</a:t>
            </a:r>
            <a:r>
              <a:rPr lang="cs-CZ" altLang="en-US" kern="0" dirty="0">
                <a:latin typeface="Candara" panose="020E0502030303020204" pitchFamily="34" charset="0"/>
              </a:rPr>
              <a:t>, </a:t>
            </a:r>
            <a:r>
              <a:rPr lang="cs-CZ" altLang="en-US" kern="0" dirty="0" err="1">
                <a:latin typeface="Candara" panose="020E0502030303020204" pitchFamily="34" charset="0"/>
              </a:rPr>
              <a:t>sleeplessness</a:t>
            </a:r>
            <a:endParaRPr lang="cs-CZ" altLang="en-US" kern="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21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60C980-ADE4-4923-91A8-7311135B52E7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Methylxanthines</a:t>
            </a:r>
            <a:endParaRPr lang="cs-CZ" altLang="en-US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F4C4D36-D7E7-413E-8FB3-5AA8287BDC99}"/>
              </a:ext>
            </a:extLst>
          </p:cNvPr>
          <p:cNvSpPr txBox="1">
            <a:spLocks/>
          </p:cNvSpPr>
          <p:nvPr/>
        </p:nvSpPr>
        <p:spPr>
          <a:xfrm>
            <a:off x="98923" y="954088"/>
            <a:ext cx="9046665" cy="452596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en-US" sz="2600" b="1" kern="0" dirty="0">
                <a:latin typeface="Candara" panose="020E0502030303020204" pitchFamily="34" charset="0"/>
              </a:rPr>
              <a:t>theophylline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600" kern="0" dirty="0">
                <a:latin typeface="Candara" panose="020E0502030303020204" pitchFamily="34" charset="0"/>
              </a:rPr>
              <a:t> - combination therapy with 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600" kern="0" baseline="-25000" dirty="0">
                <a:latin typeface="Candara" panose="020E0502030303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600" kern="0" dirty="0">
                <a:latin typeface="Candara" panose="020E0502030303020204" pitchFamily="34" charset="0"/>
              </a:rPr>
              <a:t> SM is convenient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600" kern="0" dirty="0">
                <a:latin typeface="Candara" panose="020E0502030303020204" pitchFamily="34" charset="0"/>
              </a:rPr>
              <a:t> 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600" kern="0" dirty="0">
                <a:latin typeface="Candara" panose="020E0502030303020204" pitchFamily="34" charset="0"/>
              </a:rPr>
              <a:t>- becoming </a:t>
            </a:r>
            <a:r>
              <a:rPr lang="en-US" altLang="en-US" sz="2600" kern="0" dirty="0" err="1">
                <a:latin typeface="Candara" panose="020E0502030303020204" pitchFamily="34" charset="0"/>
              </a:rPr>
              <a:t>obsolent</a:t>
            </a:r>
            <a:r>
              <a:rPr lang="en-US" altLang="en-US" sz="2600" kern="0" dirty="0">
                <a:latin typeface="Candara" panose="020E0502030303020204" pitchFamily="34" charset="0"/>
              </a:rPr>
              <a:t>, therapeutic drug monitoring needed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endParaRPr lang="en-US" altLang="en-US" sz="2600" kern="0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600" kern="0" dirty="0">
                <a:latin typeface="Candara" panose="020E0502030303020204" pitchFamily="34" charset="0"/>
              </a:rPr>
              <a:t> - variable pharmacokinetics, low therapeutic index</a:t>
            </a:r>
          </a:p>
          <a:p>
            <a:pPr algn="ctr">
              <a:spcBef>
                <a:spcPts val="1800"/>
              </a:spcBef>
            </a:pPr>
            <a:endParaRPr lang="en-US" altLang="en-US" sz="2600" b="1" kern="0" dirty="0">
              <a:latin typeface="Candara" panose="020E0502030303020204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altLang="en-US" sz="2600" b="1" kern="0" dirty="0">
                <a:latin typeface="Candara" panose="020E0502030303020204" pitchFamily="34" charset="0"/>
              </a:rPr>
              <a:t>aminophylline</a:t>
            </a:r>
            <a:r>
              <a:rPr lang="en-US" altLang="en-US" sz="2600" kern="0" dirty="0">
                <a:latin typeface="Candara" panose="020E0502030303020204" pitchFamily="34" charset="0"/>
              </a:rPr>
              <a:t>  </a:t>
            </a:r>
          </a:p>
          <a:p>
            <a:pPr lvl="1">
              <a:lnSpc>
                <a:spcPct val="100000"/>
              </a:lnSpc>
            </a:pPr>
            <a:r>
              <a:rPr lang="en-US" altLang="en-US" sz="2600" kern="0" dirty="0">
                <a:latin typeface="Candara" panose="020E0502030303020204" pitchFamily="34" charset="0"/>
              </a:rPr>
              <a:t> - a complex of theophylline and </a:t>
            </a:r>
            <a:r>
              <a:rPr lang="en-US" altLang="en-US" sz="2600" kern="0" dirty="0" err="1">
                <a:latin typeface="Candara" panose="020E0502030303020204" pitchFamily="34" charset="0"/>
              </a:rPr>
              <a:t>ethylendiamine</a:t>
            </a:r>
            <a:r>
              <a:rPr lang="en-US" altLang="en-US" sz="2600" kern="0" dirty="0">
                <a:latin typeface="Candara" panose="020E0502030303020204" pitchFamily="34" charset="0"/>
              </a:rPr>
              <a:t> (better solubility)</a:t>
            </a:r>
          </a:p>
          <a:p>
            <a:pPr lvl="1">
              <a:lnSpc>
                <a:spcPct val="100000"/>
              </a:lnSpc>
            </a:pPr>
            <a:endParaRPr lang="en-US" altLang="en-US" sz="2600" kern="0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altLang="en-US" sz="2600" kern="0" dirty="0">
                <a:latin typeface="Candara" panose="020E0502030303020204" pitchFamily="34" charset="0"/>
              </a:rPr>
              <a:t>- COPD, emphysema</a:t>
            </a:r>
            <a:endParaRPr lang="en-US" altLang="en-US" sz="2600" b="1" kern="0" dirty="0">
              <a:latin typeface="Candara" panose="020E0502030303020204" pitchFamily="34" charset="0"/>
            </a:endParaRPr>
          </a:p>
          <a:p>
            <a:pPr algn="ctr"/>
            <a:endParaRPr lang="en-US" altLang="en-US" sz="2600" kern="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1110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85664E5-90C6-4001-A507-8B2A9F3F5F3B}"/>
              </a:ext>
            </a:extLst>
          </p:cNvPr>
          <p:cNvSpPr txBox="1"/>
          <p:nvPr/>
        </p:nvSpPr>
        <p:spPr>
          <a:xfrm>
            <a:off x="1915490" y="276632"/>
            <a:ext cx="51847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3600" b="1" dirty="0" err="1">
                <a:solidFill>
                  <a:srgbClr val="000000"/>
                </a:solidFill>
                <a:latin typeface="Candara" pitchFamily="34" charset="0"/>
              </a:rPr>
              <a:t>roflumilast</a:t>
            </a:r>
            <a:endParaRPr lang="cs-CZ" sz="3600" b="1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DED57075-AC23-489D-B162-B7D30563C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7745"/>
            <a:ext cx="87137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1" indent="0" algn="ctr">
              <a:spcBef>
                <a:spcPct val="0"/>
              </a:spcBef>
              <a:buNone/>
            </a:pPr>
            <a:r>
              <a:rPr lang="cs-CZ" altLang="cs-CZ" sz="2600" dirty="0">
                <a:latin typeface="Candara" panose="020E0502030303020204" pitchFamily="34" charset="0"/>
              </a:rPr>
              <a:t> </a:t>
            </a:r>
            <a:r>
              <a:rPr lang="cs-CZ" altLang="cs-CZ" sz="2600" dirty="0" err="1">
                <a:latin typeface="Candara" panose="020E0502030303020204" pitchFamily="34" charset="0"/>
              </a:rPr>
              <a:t>selective</a:t>
            </a:r>
            <a:r>
              <a:rPr lang="cs-CZ" altLang="cs-CZ" sz="2600" dirty="0">
                <a:latin typeface="Candara" panose="020E0502030303020204" pitchFamily="34" charset="0"/>
              </a:rPr>
              <a:t> long-</a:t>
            </a:r>
            <a:r>
              <a:rPr lang="cs-CZ" altLang="cs-CZ" sz="2600" dirty="0" err="1">
                <a:latin typeface="Candara" panose="020E0502030303020204" pitchFamily="34" charset="0"/>
              </a:rPr>
              <a:t>acting</a:t>
            </a:r>
            <a:r>
              <a:rPr lang="cs-CZ" altLang="cs-CZ" sz="2600" dirty="0">
                <a:latin typeface="Candara" panose="020E0502030303020204" pitchFamily="34" charset="0"/>
              </a:rPr>
              <a:t> inhibitor </a:t>
            </a:r>
            <a:r>
              <a:rPr lang="cs-CZ" altLang="cs-CZ" sz="2600" dirty="0" err="1">
                <a:latin typeface="Candara" panose="020E0502030303020204" pitchFamily="34" charset="0"/>
              </a:rPr>
              <a:t>of</a:t>
            </a:r>
            <a:r>
              <a:rPr lang="cs-CZ" altLang="cs-CZ" sz="2600" dirty="0">
                <a:latin typeface="Candara" panose="020E0502030303020204" pitchFamily="34" charset="0"/>
              </a:rPr>
              <a:t> </a:t>
            </a:r>
            <a:r>
              <a:rPr lang="cs-CZ" altLang="cs-CZ" sz="2600" dirty="0" err="1">
                <a:latin typeface="Candara" panose="020E0502030303020204" pitchFamily="34" charset="0"/>
              </a:rPr>
              <a:t>phosphodiesterase</a:t>
            </a:r>
            <a:r>
              <a:rPr lang="cs-CZ" altLang="cs-CZ" sz="2600" dirty="0">
                <a:latin typeface="Candara" panose="020E0502030303020204" pitchFamily="34" charset="0"/>
              </a:rPr>
              <a:t> 4</a:t>
            </a:r>
          </a:p>
          <a:p>
            <a:pPr marL="457200" lvl="1" indent="0" algn="ctr">
              <a:spcBef>
                <a:spcPct val="0"/>
              </a:spcBef>
              <a:buNone/>
            </a:pPr>
            <a:r>
              <a:rPr lang="cs-CZ" altLang="cs-CZ" sz="2600" dirty="0">
                <a:latin typeface="Candara" panose="020E0502030303020204" pitchFamily="34" charset="0"/>
              </a:rPr>
              <a:t> </a:t>
            </a:r>
          </a:p>
          <a:p>
            <a:pPr marL="457200" lvl="1" indent="0" algn="ctr">
              <a:spcBef>
                <a:spcPct val="0"/>
              </a:spcBef>
              <a:buNone/>
            </a:pPr>
            <a:r>
              <a:rPr lang="cs-CZ" altLang="cs-CZ" sz="2600" dirty="0" err="1">
                <a:latin typeface="Candara" panose="020E0502030303020204" pitchFamily="34" charset="0"/>
              </a:rPr>
              <a:t>reduces</a:t>
            </a:r>
            <a:r>
              <a:rPr lang="cs-CZ" altLang="cs-CZ" sz="2600" dirty="0">
                <a:latin typeface="Candara" panose="020E0502030303020204" pitchFamily="34" charset="0"/>
              </a:rPr>
              <a:t> </a:t>
            </a:r>
            <a:r>
              <a:rPr lang="cs-CZ" altLang="cs-CZ" sz="2600" dirty="0" err="1">
                <a:latin typeface="Candara" panose="020E0502030303020204" pitchFamily="34" charset="0"/>
              </a:rPr>
              <a:t>the</a:t>
            </a:r>
            <a:r>
              <a:rPr lang="cs-CZ" altLang="cs-CZ" sz="2600" dirty="0">
                <a:latin typeface="Candara" panose="020E0502030303020204" pitchFamily="34" charset="0"/>
              </a:rPr>
              <a:t> </a:t>
            </a:r>
            <a:r>
              <a:rPr lang="cs-CZ" altLang="cs-CZ" sz="2600" dirty="0" err="1">
                <a:latin typeface="Candara" panose="020E0502030303020204" pitchFamily="34" charset="0"/>
              </a:rPr>
              <a:t>inflammation</a:t>
            </a:r>
            <a:r>
              <a:rPr lang="cs-CZ" altLang="cs-CZ" sz="2600" dirty="0">
                <a:latin typeface="Candara" panose="020E0502030303020204" pitchFamily="34" charset="0"/>
              </a:rPr>
              <a:t> in </a:t>
            </a:r>
            <a:r>
              <a:rPr lang="cs-CZ" altLang="cs-CZ" sz="2600" dirty="0" err="1">
                <a:latin typeface="Candara" panose="020E0502030303020204" pitchFamily="34" charset="0"/>
              </a:rPr>
              <a:t>bronchi</a:t>
            </a:r>
            <a:r>
              <a:rPr lang="cs-CZ" altLang="cs-CZ" sz="2600" dirty="0">
                <a:latin typeface="Candara" panose="020E0502030303020204" pitchFamily="34" charset="0"/>
              </a:rPr>
              <a:t> in COPD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1146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9E9565E-9A0B-44F8-8E54-34086D508267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06389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en-US" sz="3600" kern="12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Antileukotrienes</a:t>
            </a:r>
            <a:endParaRPr lang="cs-CZ" altLang="en-US" sz="3600" kern="12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D8A0607-C0F3-4EC3-B799-EF0AA635D0A0}"/>
              </a:ext>
            </a:extLst>
          </p:cNvPr>
          <p:cNvSpPr txBox="1">
            <a:spLocks/>
          </p:cNvSpPr>
          <p:nvPr/>
        </p:nvSpPr>
        <p:spPr>
          <a:xfrm>
            <a:off x="611188" y="1844675"/>
            <a:ext cx="8229600" cy="3817290"/>
          </a:xfrm>
          <a:prstGeom prst="rect">
            <a:avLst/>
          </a:prstGeom>
        </p:spPr>
        <p:txBody>
          <a:bodyPr vert="horz" lIns="0" tIns="0" rIns="0" bIns="0" rtlCol="0" anchor="t">
            <a:normAutofit fontScale="77500" lnSpcReduction="20000"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en-US" sz="2350" b="1" kern="0" dirty="0" err="1">
                <a:latin typeface="Candara" panose="020E0502030303020204" pitchFamily="34" charset="0"/>
              </a:rPr>
              <a:t>MoA</a:t>
            </a:r>
            <a:r>
              <a:rPr lang="en-US" altLang="en-US" sz="2350" b="1" kern="0" dirty="0">
                <a:latin typeface="Candara" panose="020E0502030303020204" pitchFamily="34" charset="0"/>
              </a:rPr>
              <a:t>:</a:t>
            </a:r>
            <a:r>
              <a:rPr lang="en-US" altLang="en-US" sz="2350" kern="0" dirty="0">
                <a:latin typeface="Candara" panose="020E0502030303020204" pitchFamily="34" charset="0"/>
              </a:rPr>
              <a:t> antagonism of LT-receptors / inhibition of lipoxygenase</a:t>
            </a:r>
          </a:p>
          <a:p>
            <a:pPr algn="ctr" fontAlgn="auto">
              <a:lnSpc>
                <a:spcPct val="110000"/>
              </a:lnSpc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350" b="1" kern="0" dirty="0">
                <a:latin typeface="Candara" panose="020E0502030303020204" pitchFamily="34" charset="0"/>
              </a:rPr>
              <a:t>LT receptor antagonists:</a:t>
            </a:r>
            <a:endParaRPr lang="en-US" altLang="en-US" sz="2350" kern="0" dirty="0">
              <a:latin typeface="Candara" panose="020E0502030303020204" pitchFamily="34" charset="0"/>
            </a:endParaRPr>
          </a:p>
          <a:p>
            <a:pPr lvl="1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en-US" sz="2350" kern="0" dirty="0">
                <a:latin typeface="Candara" panose="020E0502030303020204" pitchFamily="34" charset="0"/>
              </a:rPr>
              <a:t>treatment of persisting asthma, allows lowering of glucocorticoid dose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en-US" sz="2350" kern="0" dirty="0">
                <a:latin typeface="Candara" panose="020E0502030303020204" pitchFamily="34" charset="0"/>
              </a:rPr>
              <a:t>1-2x a day, orally</a:t>
            </a:r>
          </a:p>
          <a:p>
            <a:pPr algn="ctr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en-US" sz="2350" b="1" kern="0" dirty="0">
                <a:latin typeface="Candara" panose="020E0502030303020204" pitchFamily="34" charset="0"/>
              </a:rPr>
              <a:t>      </a:t>
            </a:r>
          </a:p>
          <a:p>
            <a:pPr algn="ctr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350" b="1" kern="0" dirty="0">
                <a:latin typeface="Candara" panose="020E0502030303020204" pitchFamily="34" charset="0"/>
              </a:rPr>
              <a:t>montelukast</a:t>
            </a:r>
            <a:endParaRPr lang="en-US" altLang="en-US" sz="2350" kern="0" dirty="0">
              <a:latin typeface="Candara" panose="020E0502030303020204" pitchFamily="34" charset="0"/>
            </a:endParaRPr>
          </a:p>
          <a:p>
            <a:pPr algn="ctr" fontAlgn="auto">
              <a:lnSpc>
                <a:spcPct val="110000"/>
              </a:lnSpc>
              <a:spcBef>
                <a:spcPts val="2400"/>
              </a:spcBef>
              <a:spcAft>
                <a:spcPts val="0"/>
              </a:spcAft>
              <a:defRPr/>
            </a:pPr>
            <a:endParaRPr lang="cs-CZ" altLang="en-US" sz="2350" b="1" kern="0" dirty="0">
              <a:latin typeface="Candara" panose="020E0502030303020204" pitchFamily="34" charset="0"/>
            </a:endParaRPr>
          </a:p>
          <a:p>
            <a:pPr algn="ctr" fontAlgn="auto">
              <a:lnSpc>
                <a:spcPct val="110000"/>
              </a:lnSpc>
              <a:spcBef>
                <a:spcPts val="2400"/>
              </a:spcBef>
              <a:spcAft>
                <a:spcPts val="0"/>
              </a:spcAft>
              <a:defRPr/>
            </a:pPr>
            <a:r>
              <a:rPr lang="en-US" altLang="en-US" sz="2350" b="1" kern="0" dirty="0">
                <a:latin typeface="Candara" panose="020E0502030303020204" pitchFamily="34" charset="0"/>
              </a:rPr>
              <a:t>Inhibitors of LOX:</a:t>
            </a:r>
            <a:endParaRPr lang="en-US" altLang="en-US" sz="2350" kern="0" dirty="0">
              <a:latin typeface="Candara" panose="020E0502030303020204" pitchFamily="34" charset="0"/>
            </a:endParaRPr>
          </a:p>
          <a:p>
            <a:pPr lvl="1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en-US" sz="2350" kern="0" dirty="0">
                <a:latin typeface="Candara" panose="020E0502030303020204" pitchFamily="34" charset="0"/>
              </a:rPr>
              <a:t>need for frequent application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en-US" sz="2350" kern="0" dirty="0">
                <a:latin typeface="Candara" panose="020E0502030303020204" pitchFamily="34" charset="0"/>
              </a:rPr>
              <a:t>not registered in CZ (</a:t>
            </a:r>
            <a:r>
              <a:rPr lang="en-US" altLang="en-US" sz="2350" b="1" kern="0" dirty="0">
                <a:latin typeface="Candara" panose="020E0502030303020204" pitchFamily="34" charset="0"/>
              </a:rPr>
              <a:t>zileuton</a:t>
            </a:r>
            <a:r>
              <a:rPr lang="en-US" altLang="en-US" sz="2350" kern="0" dirty="0">
                <a:latin typeface="Candara" panose="020E0502030303020204" pitchFamily="34" charset="0"/>
              </a:rPr>
              <a:t> – USA)</a:t>
            </a: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350" b="1" kern="0" dirty="0">
                <a:latin typeface="Candara" panose="020E0502030303020204" pitchFamily="34" charset="0"/>
              </a:rPr>
              <a:t>	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77578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B0E96BF-0124-4D6E-BB9B-8FDDECEDEF2F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23850" y="260350"/>
            <a:ext cx="8507413" cy="1143000"/>
          </a:xfrm>
        </p:spPr>
        <p:txBody>
          <a:bodyPr/>
          <a:lstStyle/>
          <a:p>
            <a:pPr algn="ctr" eaLnBrk="1" hangingPunct="1"/>
            <a:r>
              <a:rPr lang="cs-CZ" altLang="en-US" sz="3600" kern="12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Imunoprophylactics</a:t>
            </a:r>
            <a:r>
              <a:rPr lang="cs-CZ" altLang="en-US" sz="3600" kern="12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br>
              <a:rPr lang="cs-CZ" altLang="en-US" sz="3600" kern="12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</a:br>
            <a:r>
              <a:rPr lang="cs-CZ" altLang="en-US" sz="3600" kern="12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(mast </a:t>
            </a:r>
            <a:r>
              <a:rPr lang="cs-CZ" altLang="en-US" sz="3600" kern="12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cells</a:t>
            </a:r>
            <a:r>
              <a:rPr lang="cs-CZ" altLang="en-US" sz="3600" kern="12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en-US" sz="3600" kern="12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stabilizers</a:t>
            </a:r>
            <a:r>
              <a:rPr lang="cs-CZ" altLang="en-US" sz="3600" kern="12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4154E1E-6CD3-4DE4-9120-3160C951C820}"/>
              </a:ext>
            </a:extLst>
          </p:cNvPr>
          <p:cNvSpPr txBox="1">
            <a:spLocks/>
          </p:cNvSpPr>
          <p:nvPr/>
        </p:nvSpPr>
        <p:spPr>
          <a:xfrm>
            <a:off x="385763" y="1720240"/>
            <a:ext cx="8507412" cy="4852988"/>
          </a:xfrm>
          <a:prstGeom prst="rect">
            <a:avLst/>
          </a:prstGeom>
        </p:spPr>
        <p:txBody>
          <a:bodyPr vert="horz" lIns="0" tIns="0" rIns="0" bIns="0" rtlCol="0" anchor="t">
            <a:normAutofit fontScale="92500" lnSpcReduction="10000"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altLang="en-US" sz="2600" b="1" kern="0" dirty="0" err="1">
                <a:latin typeface="Candara" panose="020E0502030303020204" pitchFamily="34" charset="0"/>
              </a:rPr>
              <a:t>MoA</a:t>
            </a:r>
            <a:r>
              <a:rPr lang="en-US" altLang="en-US" sz="2600" b="1" kern="0" dirty="0">
                <a:latin typeface="Candara" panose="020E0502030303020204" pitchFamily="34" charset="0"/>
              </a:rPr>
              <a:t>:</a:t>
            </a:r>
            <a:r>
              <a:rPr lang="en-US" altLang="en-US" sz="2600" kern="0" dirty="0">
                <a:latin typeface="Candara" panose="020E0502030303020204" pitchFamily="34" charset="0"/>
              </a:rPr>
              <a:t> </a:t>
            </a:r>
            <a:r>
              <a:rPr lang="en-US" altLang="en-US" sz="2600" kern="0" dirty="0" err="1">
                <a:latin typeface="Candara" panose="020E0502030303020204" pitchFamily="34" charset="0"/>
              </a:rPr>
              <a:t>stabilisation</a:t>
            </a:r>
            <a:r>
              <a:rPr lang="en-US" altLang="en-US" sz="2600" kern="0" dirty="0">
                <a:latin typeface="Candara" panose="020E0502030303020204" pitchFamily="34" charset="0"/>
              </a:rPr>
              <a:t> of mast cell membrane 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→ ↓ Ca</a:t>
            </a:r>
            <a:r>
              <a:rPr lang="en-US" altLang="en-US" sz="2600" kern="0" baseline="30000" dirty="0">
                <a:latin typeface="Candara" panose="020E0502030303020204" pitchFamily="34" charset="0"/>
                <a:cs typeface="Arial" panose="020B0604020202020204" pitchFamily="34" charset="0"/>
              </a:rPr>
              <a:t>2+ 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influx → ↓ degranulation of mast cells and thereby ↓ histamine release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influence on lymphocyte function</a:t>
            </a:r>
          </a:p>
          <a:p>
            <a:pPr algn="ctr" fontAlgn="auto">
              <a:spcAft>
                <a:spcPts val="0"/>
              </a:spcAft>
              <a:defRPr/>
            </a:pPr>
            <a:endParaRPr lang="cs-CZ" altLang="en-US" sz="2600" kern="0" dirty="0">
              <a:latin typeface="Candara" panose="020E0502030303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prevention of asthma attack, they </a:t>
            </a:r>
            <a:r>
              <a:rPr lang="en-US" altLang="en-US" sz="2600" b="1" kern="0" dirty="0">
                <a:latin typeface="Candara" panose="020E0502030303020204" pitchFamily="34" charset="0"/>
              </a:rPr>
              <a:t>do not affect already present bronchospasm</a:t>
            </a:r>
          </a:p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en-US" altLang="en-US" sz="2600" b="1" kern="0" dirty="0">
                <a:latin typeface="Candara" panose="020E0502030303020204" pitchFamily="34" charset="0"/>
              </a:rPr>
              <a:t>Use: </a:t>
            </a:r>
            <a:r>
              <a:rPr lang="en-US" altLang="en-US" sz="2600" kern="0" dirty="0">
                <a:latin typeface="Candara" panose="020E0502030303020204" pitchFamily="34" charset="0"/>
              </a:rPr>
              <a:t>as preventive, long-term, maintenance therapy – mild and moderate asthma</a:t>
            </a:r>
            <a:endParaRPr lang="en-US" altLang="en-US" sz="26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when combined with other </a:t>
            </a:r>
            <a:r>
              <a:rPr lang="en-US" altLang="en-US" sz="2600" kern="0" dirty="0" err="1">
                <a:latin typeface="Candara" panose="020E0502030303020204" pitchFamily="34" charset="0"/>
                <a:cs typeface="Arial" panose="020B0604020202020204" pitchFamily="34" charset="0"/>
              </a:rPr>
              <a:t>antiasthmatics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, they allow lowering of their dose</a:t>
            </a:r>
          </a:p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en-US" altLang="en-US" sz="2600" b="1" kern="0" dirty="0">
                <a:latin typeface="Candara" panose="020E0502030303020204" pitchFamily="34" charset="0"/>
                <a:cs typeface="Arial" panose="020B0604020202020204" pitchFamily="34" charset="0"/>
              </a:rPr>
              <a:t>CI: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kern="0" dirty="0" err="1">
                <a:latin typeface="Candara" panose="020E0502030303020204" pitchFamily="34" charset="0"/>
                <a:cs typeface="Arial" panose="020B0604020202020204" pitchFamily="34" charset="0"/>
              </a:rPr>
              <a:t>pregancy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 (1. trimester)</a:t>
            </a:r>
          </a:p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en-US" altLang="en-US" sz="2600" b="1" kern="0" dirty="0" err="1">
                <a:latin typeface="Candara" panose="020E0502030303020204" pitchFamily="34" charset="0"/>
                <a:cs typeface="Arial" panose="020B0604020202020204" pitchFamily="34" charset="0"/>
              </a:rPr>
              <a:t>nedokromil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600" b="1" kern="0" dirty="0">
                <a:latin typeface="Candara" panose="020E0502030303020204" pitchFamily="34" charset="0"/>
                <a:cs typeface="Arial" panose="020B0604020202020204" pitchFamily="34" charset="0"/>
              </a:rPr>
              <a:t>ketotifen</a:t>
            </a:r>
            <a:r>
              <a:rPr lang="en-US" altLang="en-US" sz="2600" kern="0" dirty="0">
                <a:latin typeface="Candara" panose="020E0502030303020204" pitchFamily="34" charset="0"/>
                <a:cs typeface="Arial" panose="020B0604020202020204" pitchFamily="34" charset="0"/>
              </a:rPr>
              <a:t> (H1 antihistamine), </a:t>
            </a:r>
            <a:r>
              <a:rPr lang="en-US" altLang="en-US" sz="2600" b="1" kern="0" dirty="0">
                <a:latin typeface="Candara" panose="020E0502030303020204" pitchFamily="34" charset="0"/>
                <a:cs typeface="Arial" panose="020B0604020202020204" pitchFamily="34" charset="0"/>
              </a:rPr>
              <a:t>cromoglycate</a:t>
            </a:r>
            <a:endParaRPr lang="en-US" altLang="en-US" sz="2600" b="1" kern="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4055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A78DC9B-BC4C-4AB3-B580-B509092E9A99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611188" y="204826"/>
            <a:ext cx="8229600" cy="76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3600" b="1" dirty="0" err="1">
                <a:latin typeface="Candara" panose="020E0502030303020204" pitchFamily="34" charset="0"/>
              </a:rPr>
              <a:t>Monoclonal</a:t>
            </a:r>
            <a:r>
              <a:rPr lang="cs-CZ" altLang="en-US" sz="3600" b="1" dirty="0">
                <a:latin typeface="Candara" panose="020E0502030303020204" pitchFamily="34" charset="0"/>
              </a:rPr>
              <a:t> </a:t>
            </a:r>
            <a:r>
              <a:rPr lang="cs-CZ" altLang="en-US" sz="3600" b="1" dirty="0" err="1">
                <a:latin typeface="Candara" panose="020E0502030303020204" pitchFamily="34" charset="0"/>
              </a:rPr>
              <a:t>antibodies</a:t>
            </a:r>
            <a:endParaRPr lang="cs-CZ" altLang="en-US" sz="3600" b="1" dirty="0">
              <a:latin typeface="Candara" panose="020E0502030303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D7570E4-A6EE-4E96-8969-C067007B2799}"/>
              </a:ext>
            </a:extLst>
          </p:cNvPr>
          <p:cNvSpPr txBox="1">
            <a:spLocks/>
          </p:cNvSpPr>
          <p:nvPr/>
        </p:nvSpPr>
        <p:spPr>
          <a:xfrm>
            <a:off x="395288" y="1451381"/>
            <a:ext cx="8569325" cy="260123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b="1" kern="0" dirty="0">
                <a:latin typeface="Candara" panose="020E0502030303020204" pitchFamily="34" charset="0"/>
              </a:rPr>
              <a:t>Anti-</a:t>
            </a:r>
            <a:r>
              <a:rPr lang="en-US" altLang="en-US" sz="2000" b="1" kern="0" dirty="0" err="1">
                <a:latin typeface="Candara" panose="020E0502030303020204" pitchFamily="34" charset="0"/>
              </a:rPr>
              <a:t>IgE</a:t>
            </a:r>
            <a:endParaRPr lang="en-US" altLang="en-US" sz="2000" b="1" kern="0" dirty="0">
              <a:latin typeface="Candara" panose="020E0502030303020204" pitchFamily="34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en-US" sz="2000" b="1" kern="0" dirty="0">
              <a:latin typeface="Candara" panose="020E0502030303020204" pitchFamily="34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b="1" kern="0" dirty="0">
                <a:latin typeface="Candara" panose="020E0502030303020204" pitchFamily="34" charset="0"/>
              </a:rPr>
              <a:t>omalizumab</a:t>
            </a:r>
            <a:endParaRPr lang="en-US" altLang="en-US" sz="2000" kern="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cs-CZ" altLang="en-US" sz="2000" kern="0" dirty="0">
              <a:latin typeface="Candara" panose="020E0502030303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altLang="en-US" sz="2000" kern="0" dirty="0">
                <a:latin typeface="Candara" panose="020E0502030303020204" pitchFamily="34" charset="0"/>
              </a:rPr>
              <a:t>antibodies against a part of </a:t>
            </a:r>
            <a:r>
              <a:rPr lang="en-US" altLang="en-US" sz="2000" kern="0" dirty="0" err="1">
                <a:latin typeface="Candara" panose="020E0502030303020204" pitchFamily="34" charset="0"/>
              </a:rPr>
              <a:t>IgE</a:t>
            </a:r>
            <a:r>
              <a:rPr lang="en-US" altLang="en-US" sz="2000" kern="0" dirty="0">
                <a:latin typeface="Candara" panose="020E0502030303020204" pitchFamily="34" charset="0"/>
              </a:rPr>
              <a:t>, which binds to mast cells</a:t>
            </a:r>
          </a:p>
          <a:p>
            <a:pPr algn="ctr" fontAlgn="auto">
              <a:spcAft>
                <a:spcPts val="0"/>
              </a:spcAft>
              <a:defRPr/>
            </a:pPr>
            <a:endParaRPr lang="cs-CZ" altLang="en-US" sz="2000" kern="0" dirty="0">
              <a:latin typeface="Candara" panose="020E0502030303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altLang="en-US" sz="2000" kern="0" dirty="0">
                <a:latin typeface="Candara" panose="020E0502030303020204" pitchFamily="34" charset="0"/>
              </a:rPr>
              <a:t>Indication: severe persistent allergic asthma, which cannot be otherwise </a:t>
            </a:r>
            <a:r>
              <a:rPr lang="en-US" altLang="en-US" sz="2000" kern="0" dirty="0" err="1">
                <a:latin typeface="Candara" panose="020E0502030303020204" pitchFamily="34" charset="0"/>
              </a:rPr>
              <a:t>controled</a:t>
            </a:r>
            <a:endParaRPr lang="en-US" altLang="en-US" sz="2000" kern="0" dirty="0">
              <a:latin typeface="Candara" panose="020E0502030303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cs-CZ" altLang="en-US" sz="2000" kern="0" dirty="0">
              <a:latin typeface="Candara" panose="020E0502030303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cs-CZ" altLang="en-US" sz="2000" kern="0" dirty="0">
              <a:latin typeface="Candara" panose="020E0502030303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altLang="en-US" sz="2000" kern="0" dirty="0" err="1">
                <a:latin typeface="Candara" panose="020E0502030303020204" pitchFamily="34" charset="0"/>
              </a:rPr>
              <a:t>administred</a:t>
            </a:r>
            <a:r>
              <a:rPr lang="en-US" altLang="en-US" sz="2000" kern="0" dirty="0">
                <a:latin typeface="Candara" panose="020E0502030303020204" pitchFamily="34" charset="0"/>
              </a:rPr>
              <a:t> subcutaneously in specialized </a:t>
            </a:r>
            <a:r>
              <a:rPr lang="en-US" altLang="en-US" sz="2000" kern="0" dirty="0" err="1">
                <a:latin typeface="Candara" panose="020E0502030303020204" pitchFamily="34" charset="0"/>
              </a:rPr>
              <a:t>centres</a:t>
            </a:r>
            <a:r>
              <a:rPr lang="en-US" altLang="en-US" sz="2000" kern="0" dirty="0">
                <a:latin typeface="Candara" panose="020E0502030303020204" pitchFamily="34" charset="0"/>
              </a:rPr>
              <a:t> only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1005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3791AD-3A3A-4A1D-B4C9-BDB67EDCD6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B5DDC726-5B58-4773-9BB5-649302C46BDF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68313" y="115888"/>
            <a:ext cx="82296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defRPr/>
            </a:pPr>
            <a:r>
              <a:rPr lang="cs-CZ" altLang="en-US" sz="3600" kern="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Bronchial</a:t>
            </a:r>
            <a:r>
              <a:rPr lang="cs-CZ" altLang="en-US" sz="3600" kern="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en-US" sz="3600" kern="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asthma</a:t>
            </a:r>
            <a:endParaRPr lang="fr-FR" altLang="en-US" sz="3600" kern="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A6636A6C-4AD3-4833-950F-5425CFF0C1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1363663"/>
            <a:ext cx="6276975" cy="423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">
            <a:extLst>
              <a:ext uri="{FF2B5EF4-FFF2-40B4-BE49-F238E27FC236}">
                <a16:creationId xmlns:a16="http://schemas.microsoft.com/office/drawing/2014/main" id="{7632CD63-E9D2-41D3-93D0-B68B4CAB9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87869"/>
            <a:ext cx="2232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Candara" panose="020E0502030303020204" pitchFamily="34" charset="0"/>
              </a:rPr>
              <a:t>ALERGIC ASTHMA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B264F0C-4D8C-4F01-9CFE-931BA55FB049}"/>
              </a:ext>
            </a:extLst>
          </p:cNvPr>
          <p:cNvSpPr txBox="1"/>
          <p:nvPr/>
        </p:nvSpPr>
        <p:spPr>
          <a:xfrm>
            <a:off x="755650" y="5597525"/>
            <a:ext cx="69119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800" dirty="0">
                <a:latin typeface="Candara" panose="020E0502030303020204" pitchFamily="34" charset="0"/>
              </a:rPr>
              <a:t>NON-ALERGIC ASTHMA</a:t>
            </a:r>
          </a:p>
          <a:p>
            <a:pPr marL="432000" indent="-216000">
              <a:buFont typeface="Arial" panose="020B0604020202020204" pitchFamily="34" charset="0"/>
              <a:buChar char="•"/>
              <a:defRPr/>
            </a:pPr>
            <a:r>
              <a:rPr lang="cs-CZ" sz="1800" dirty="0" err="1">
                <a:latin typeface="Candara" panose="020E0502030303020204" pitchFamily="34" charset="0"/>
              </a:rPr>
              <a:t>allergy</a:t>
            </a:r>
            <a:r>
              <a:rPr lang="cs-CZ" sz="1800" dirty="0">
                <a:latin typeface="Candara" panose="020E0502030303020204" pitchFamily="34" charset="0"/>
              </a:rPr>
              <a:t> not </a:t>
            </a:r>
            <a:r>
              <a:rPr lang="cs-CZ" sz="1800" dirty="0" err="1">
                <a:latin typeface="Candara" panose="020E0502030303020204" pitchFamily="34" charset="0"/>
              </a:rPr>
              <a:t>present</a:t>
            </a:r>
            <a:endParaRPr lang="cs-CZ" sz="1800" dirty="0">
              <a:latin typeface="Candara" panose="020E0502030303020204" pitchFamily="34" charset="0"/>
            </a:endParaRPr>
          </a:p>
          <a:p>
            <a:pPr marL="432000" indent="-216000">
              <a:buFont typeface="Arial" panose="020B0604020202020204" pitchFamily="34" charset="0"/>
              <a:buChar char="•"/>
              <a:defRPr/>
            </a:pPr>
            <a:r>
              <a:rPr lang="cs-CZ" sz="1800" dirty="0" err="1">
                <a:latin typeface="Candara" panose="020E0502030303020204" pitchFamily="34" charset="0"/>
              </a:rPr>
              <a:t>excercire-induced</a:t>
            </a:r>
            <a:r>
              <a:rPr lang="cs-CZ" sz="1800" dirty="0">
                <a:latin typeface="Candara" panose="020E0502030303020204" pitchFamily="34" charset="0"/>
              </a:rPr>
              <a:t>, aspirin-</a:t>
            </a:r>
            <a:r>
              <a:rPr lang="cs-CZ" sz="1800" dirty="0" err="1">
                <a:latin typeface="Candara" panose="020E0502030303020204" pitchFamily="34" charset="0"/>
              </a:rPr>
              <a:t>sesitive</a:t>
            </a:r>
            <a:r>
              <a:rPr lang="cs-CZ" sz="1800" dirty="0">
                <a:latin typeface="Candara" panose="020E0502030303020204" pitchFamily="34" charset="0"/>
              </a:rPr>
              <a:t>, </a:t>
            </a:r>
            <a:r>
              <a:rPr lang="cs-CZ" sz="1800" dirty="0" err="1">
                <a:latin typeface="Candara" panose="020E0502030303020204" pitchFamily="34" charset="0"/>
              </a:rPr>
              <a:t>infectious</a:t>
            </a:r>
            <a:r>
              <a:rPr lang="cs-CZ" sz="1800" dirty="0">
                <a:latin typeface="Candara" panose="020E0502030303020204" pitchFamily="34" charset="0"/>
              </a:rPr>
              <a:t>, </a:t>
            </a:r>
            <a:r>
              <a:rPr lang="cs-CZ" sz="1800" dirty="0" err="1">
                <a:latin typeface="Candara" panose="020E0502030303020204" pitchFamily="34" charset="0"/>
              </a:rPr>
              <a:t>work-related</a:t>
            </a:r>
            <a:r>
              <a:rPr lang="cs-CZ" sz="1800" dirty="0">
                <a:latin typeface="Candara" panose="020E0502030303020204" pitchFamily="34" charset="0"/>
              </a:rPr>
              <a:t>, </a:t>
            </a:r>
            <a:r>
              <a:rPr lang="cs-CZ" sz="1800" dirty="0" err="1">
                <a:latin typeface="Candara" panose="020E0502030303020204" pitchFamily="34" charset="0"/>
              </a:rPr>
              <a:t>endogenous</a:t>
            </a:r>
            <a:endParaRPr lang="cs-CZ" sz="180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2664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2ECEF08-AEDA-4CFD-AB20-A33B92FB5246}"/>
              </a:ext>
            </a:extLst>
          </p:cNvPr>
          <p:cNvSpPr txBox="1"/>
          <p:nvPr/>
        </p:nvSpPr>
        <p:spPr>
          <a:xfrm>
            <a:off x="1016153" y="5888735"/>
            <a:ext cx="76947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/>
              <a:t>http://www.remedia.cz/Okruhy-temat/Respiracni-onemocneni/Omalizumab-terapeuticka-perspektiva-v-lecbe-tezkeho-bronchialniho-astmatu/8-1o-gD.magarticle.aspx</a:t>
            </a:r>
          </a:p>
        </p:txBody>
      </p:sp>
      <p:pic>
        <p:nvPicPr>
          <p:cNvPr id="4" name="Picture 5" descr="vtextu20060906032727">
            <a:extLst>
              <a:ext uri="{FF2B5EF4-FFF2-40B4-BE49-F238E27FC236}">
                <a16:creationId xmlns:a16="http://schemas.microsoft.com/office/drawing/2014/main" id="{837F24CE-80F6-4A5C-AEEC-539FD64BA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171" y="1929382"/>
            <a:ext cx="5370513" cy="364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42F84F3-E98F-40BB-9377-D5F91F544DAC}"/>
              </a:ext>
            </a:extLst>
          </p:cNvPr>
          <p:cNvSpPr txBox="1">
            <a:spLocks/>
          </p:cNvSpPr>
          <p:nvPr/>
        </p:nvSpPr>
        <p:spPr>
          <a:xfrm>
            <a:off x="395288" y="225692"/>
            <a:ext cx="8229600" cy="207803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en-US" sz="2800" b="1" kern="0" dirty="0">
                <a:latin typeface="Candara" panose="020E0502030303020204" pitchFamily="34" charset="0"/>
              </a:rPr>
              <a:t>Anti-</a:t>
            </a:r>
            <a:r>
              <a:rPr lang="cs-CZ" altLang="en-US" sz="2800" b="1" kern="0" dirty="0" err="1">
                <a:latin typeface="Candara" panose="020E0502030303020204" pitchFamily="34" charset="0"/>
              </a:rPr>
              <a:t>IgE</a:t>
            </a:r>
            <a:endParaRPr lang="cs-CZ" altLang="en-US" sz="2800" b="1" kern="0" dirty="0">
              <a:latin typeface="Candara" panose="020E0502030303020204" pitchFamily="34" charset="0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endParaRPr lang="cs-CZ" altLang="en-US" sz="2600" b="1" kern="0" dirty="0">
              <a:latin typeface="Candara" panose="020E0502030303020204" pitchFamily="34" charset="0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en-US" sz="2600" b="1" kern="0" dirty="0">
                <a:latin typeface="Candara" panose="020E0502030303020204" pitchFamily="34" charset="0"/>
              </a:rPr>
              <a:t>  </a:t>
            </a:r>
            <a:r>
              <a:rPr lang="cs-CZ" altLang="en-US" sz="2600" b="1" kern="0" dirty="0" err="1">
                <a:latin typeface="Candara" panose="020E0502030303020204" pitchFamily="34" charset="0"/>
              </a:rPr>
              <a:t>omalizumab</a:t>
            </a:r>
            <a:endParaRPr lang="cs-CZ" altLang="en-US" sz="2600" kern="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>
              <a:defRPr/>
            </a:pPr>
            <a:endParaRPr lang="cs-CZ" altLang="en-US" sz="2600" kern="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492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7271556-C2DB-408F-B58B-D16AFB319E30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611188" y="204826"/>
            <a:ext cx="8229600" cy="76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3600" b="1" dirty="0" err="1">
                <a:latin typeface="Candara" panose="020E0502030303020204" pitchFamily="34" charset="0"/>
              </a:rPr>
              <a:t>Monoclonal</a:t>
            </a:r>
            <a:r>
              <a:rPr lang="cs-CZ" altLang="en-US" sz="3600" b="1" dirty="0">
                <a:latin typeface="Candara" panose="020E0502030303020204" pitchFamily="34" charset="0"/>
              </a:rPr>
              <a:t> </a:t>
            </a:r>
            <a:r>
              <a:rPr lang="cs-CZ" altLang="en-US" sz="3600" b="1" dirty="0" err="1">
                <a:latin typeface="Candara" panose="020E0502030303020204" pitchFamily="34" charset="0"/>
              </a:rPr>
              <a:t>antibodies</a:t>
            </a:r>
            <a:endParaRPr lang="cs-CZ" altLang="en-US" sz="3600" b="1" dirty="0">
              <a:latin typeface="Candara" panose="020E0502030303020204" pitchFamily="34" charset="0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D92BD213-F68F-4DED-A6FC-A0317D979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787525"/>
            <a:ext cx="8064500" cy="3062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b="1" dirty="0">
                <a:latin typeface="Candara" panose="020E0502030303020204" pitchFamily="34" charset="0"/>
              </a:rPr>
              <a:t>Anti-IL-5</a:t>
            </a:r>
          </a:p>
          <a:p>
            <a:pPr algn="ctr" eaLnBrk="1" fontAlgn="auto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600" b="1" dirty="0">
              <a:latin typeface="Candara" panose="020E0502030303020204" pitchFamily="34" charset="0"/>
            </a:endParaRPr>
          </a:p>
          <a:p>
            <a:pPr algn="ctr" eaLnBrk="1" fontAlgn="auto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600" b="1" dirty="0" err="1">
                <a:latin typeface="Candara" panose="020E0502030303020204" pitchFamily="34" charset="0"/>
              </a:rPr>
              <a:t>mepolizumab</a:t>
            </a:r>
            <a:r>
              <a:rPr lang="cs-CZ" altLang="cs-CZ" sz="2600" b="1" dirty="0">
                <a:latin typeface="Candara" panose="020E0502030303020204" pitchFamily="34" charset="0"/>
              </a:rPr>
              <a:t>, </a:t>
            </a:r>
            <a:r>
              <a:rPr lang="cs-CZ" altLang="cs-CZ" sz="2600" b="1" dirty="0" err="1">
                <a:latin typeface="Candara" panose="020E0502030303020204" pitchFamily="34" charset="0"/>
              </a:rPr>
              <a:t>reslizumab</a:t>
            </a:r>
            <a:endParaRPr lang="cs-CZ" altLang="cs-CZ" sz="2600" b="1" dirty="0">
              <a:latin typeface="Candara" panose="020E0502030303020204" pitchFamily="34" charset="0"/>
            </a:endParaRPr>
          </a:p>
          <a:p>
            <a:pPr algn="ctr" eaLnBrk="1" fontAlgn="auto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600" b="1" dirty="0">
              <a:latin typeface="Candara" panose="020E0502030303020204" pitchFamily="34" charset="0"/>
            </a:endParaRPr>
          </a:p>
          <a:p>
            <a:pPr algn="ctr" eaLnBrk="1" hangingPunct="1">
              <a:spcBef>
                <a:spcPts val="600"/>
              </a:spcBef>
              <a:buNone/>
              <a:defRPr/>
            </a:pPr>
            <a:r>
              <a:rPr lang="en-US" sz="2600" dirty="0">
                <a:latin typeface="Candara" panose="020E0502030303020204" pitchFamily="34" charset="0"/>
              </a:rPr>
              <a:t>add-on treatment for severe refractory eosinophilic asthma in adult patients</a:t>
            </a:r>
            <a:endParaRPr lang="cs-CZ" altLang="cs-CZ" sz="260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74419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78EE9B2-598A-481C-9342-1460CC769EF5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538163" y="44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3600" b="1" dirty="0" err="1">
                <a:latin typeface="Candara" panose="020E0502030303020204" pitchFamily="34" charset="0"/>
              </a:rPr>
              <a:t>Other</a:t>
            </a:r>
            <a:r>
              <a:rPr lang="cs-CZ" altLang="en-US" sz="3600" b="1" dirty="0">
                <a:latin typeface="Candara" panose="020E0502030303020204" pitchFamily="34" charset="0"/>
              </a:rPr>
              <a:t> </a:t>
            </a:r>
            <a:r>
              <a:rPr lang="cs-CZ" altLang="en-US" sz="3600" b="1" dirty="0" err="1">
                <a:latin typeface="Candara" panose="020E0502030303020204" pitchFamily="34" charset="0"/>
              </a:rPr>
              <a:t>options</a:t>
            </a:r>
            <a:endParaRPr lang="cs-CZ" altLang="en-US" sz="3600" b="1" dirty="0">
              <a:latin typeface="Candara" panose="020E0502030303020204" pitchFamily="34" charset="0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7800E593-943A-431D-8D8C-A06E06294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84313"/>
            <a:ext cx="8158162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600" b="1" dirty="0" err="1">
                <a:latin typeface="Candara" panose="020E0502030303020204" pitchFamily="34" charset="0"/>
              </a:rPr>
              <a:t>Bronchial</a:t>
            </a:r>
            <a:r>
              <a:rPr lang="cs-CZ" altLang="cs-CZ" sz="2600" b="1" dirty="0">
                <a:latin typeface="Candara" panose="020E0502030303020204" pitchFamily="34" charset="0"/>
              </a:rPr>
              <a:t> </a:t>
            </a:r>
            <a:r>
              <a:rPr lang="cs-CZ" altLang="cs-CZ" sz="2600" b="1" dirty="0" err="1">
                <a:latin typeface="Candara" panose="020E0502030303020204" pitchFamily="34" charset="0"/>
              </a:rPr>
              <a:t>thermoplasty</a:t>
            </a:r>
            <a:endParaRPr lang="cs-CZ" altLang="cs-CZ" sz="2600" b="1" dirty="0">
              <a:latin typeface="Candara" panose="020E0502030303020204" pitchFamily="34" charset="0"/>
            </a:endParaRPr>
          </a:p>
          <a:p>
            <a:pPr marL="457200" indent="-457200"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altLang="cs-CZ" sz="2600" dirty="0" err="1">
                <a:latin typeface="Candara" panose="020E0502030303020204" pitchFamily="34" charset="0"/>
              </a:rPr>
              <a:t>bronchoskopic</a:t>
            </a:r>
            <a:r>
              <a:rPr lang="cs-CZ" altLang="cs-CZ" sz="2600" dirty="0">
                <a:latin typeface="Candara" panose="020E0502030303020204" pitchFamily="34" charset="0"/>
              </a:rPr>
              <a:t> </a:t>
            </a:r>
            <a:r>
              <a:rPr lang="cs-CZ" altLang="cs-CZ" sz="2600" dirty="0" err="1">
                <a:latin typeface="Candara" panose="020E0502030303020204" pitchFamily="34" charset="0"/>
              </a:rPr>
              <a:t>procedure</a:t>
            </a:r>
            <a:r>
              <a:rPr lang="cs-CZ" altLang="cs-CZ" sz="2600" dirty="0">
                <a:latin typeface="Candara" panose="020E0502030303020204" pitchFamily="34" charset="0"/>
              </a:rPr>
              <a:t>, </a:t>
            </a:r>
            <a:r>
              <a:rPr lang="cs-CZ" altLang="cs-CZ" sz="2600" dirty="0" err="1">
                <a:latin typeface="Candara" panose="020E0502030303020204" pitchFamily="34" charset="0"/>
              </a:rPr>
              <a:t>during</a:t>
            </a:r>
            <a:r>
              <a:rPr lang="cs-CZ" altLang="cs-CZ" sz="2600" dirty="0">
                <a:latin typeface="Candara" panose="020E0502030303020204" pitchFamily="34" charset="0"/>
              </a:rPr>
              <a:t> </a:t>
            </a:r>
            <a:r>
              <a:rPr lang="cs-CZ" altLang="cs-CZ" sz="2600" dirty="0" err="1">
                <a:latin typeface="Candara" panose="020E0502030303020204" pitchFamily="34" charset="0"/>
              </a:rPr>
              <a:t>which</a:t>
            </a:r>
            <a:r>
              <a:rPr lang="cs-CZ" altLang="cs-CZ" sz="2600" dirty="0">
                <a:latin typeface="Candara" panose="020E0502030303020204" pitchFamily="34" charset="0"/>
              </a:rPr>
              <a:t> a t</a:t>
            </a:r>
            <a:r>
              <a:rPr lang="en-US" sz="2600" dirty="0" err="1">
                <a:latin typeface="Candara" panose="020E0502030303020204" pitchFamily="34" charset="0"/>
              </a:rPr>
              <a:t>herapeutic</a:t>
            </a:r>
            <a:r>
              <a:rPr lang="en-US" sz="2600" dirty="0">
                <a:latin typeface="Candara" panose="020E0502030303020204" pitchFamily="34" charset="0"/>
              </a:rPr>
              <a:t> radiofrequency energy </a:t>
            </a:r>
            <a:r>
              <a:rPr lang="cs-CZ" altLang="cs-CZ" sz="2600" dirty="0" err="1">
                <a:latin typeface="Candara" panose="020E0502030303020204" pitchFamily="34" charset="0"/>
              </a:rPr>
              <a:t>is</a:t>
            </a:r>
            <a:r>
              <a:rPr lang="cs-CZ" altLang="cs-CZ" sz="2600" dirty="0">
                <a:latin typeface="Candara" panose="020E0502030303020204" pitchFamily="34" charset="0"/>
              </a:rPr>
              <a:t> </a:t>
            </a:r>
            <a:r>
              <a:rPr lang="cs-CZ" altLang="cs-CZ" sz="2600" dirty="0" err="1">
                <a:latin typeface="Candara" panose="020E0502030303020204" pitchFamily="34" charset="0"/>
              </a:rPr>
              <a:t>delivered</a:t>
            </a:r>
            <a:r>
              <a:rPr lang="cs-CZ" altLang="cs-CZ" sz="2600" dirty="0">
                <a:latin typeface="Candara" panose="020E0502030303020204" pitchFamily="34" charset="0"/>
              </a:rPr>
              <a:t> </a:t>
            </a:r>
            <a:r>
              <a:rPr lang="en-US" sz="2600" dirty="0">
                <a:latin typeface="Candara" panose="020E0502030303020204" pitchFamily="34" charset="0"/>
              </a:rPr>
              <a:t>to the airway wall</a:t>
            </a:r>
            <a:r>
              <a:rPr lang="cs-CZ" sz="2600" dirty="0">
                <a:latin typeface="Candara" panose="020E0502030303020204" pitchFamily="34" charset="0"/>
              </a:rPr>
              <a:t>, </a:t>
            </a:r>
            <a:r>
              <a:rPr lang="cs-CZ" sz="2600" dirty="0" err="1">
                <a:latin typeface="Candara" panose="020E0502030303020204" pitchFamily="34" charset="0"/>
              </a:rPr>
              <a:t>resulting</a:t>
            </a:r>
            <a:r>
              <a:rPr lang="cs-CZ" sz="2600" dirty="0">
                <a:latin typeface="Candara" panose="020E0502030303020204" pitchFamily="34" charset="0"/>
              </a:rPr>
              <a:t> in </a:t>
            </a:r>
            <a:r>
              <a:rPr lang="cs-CZ" sz="2600" dirty="0" err="1">
                <a:latin typeface="Candara" panose="020E0502030303020204" pitchFamily="34" charset="0"/>
              </a:rPr>
              <a:t>reduction</a:t>
            </a:r>
            <a:r>
              <a:rPr lang="cs-CZ" sz="2600" dirty="0">
                <a:latin typeface="Candara" panose="020E0502030303020204" pitchFamily="34" charset="0"/>
              </a:rPr>
              <a:t> </a:t>
            </a:r>
            <a:r>
              <a:rPr lang="cs-CZ" sz="2600" dirty="0" err="1">
                <a:latin typeface="Candara" panose="020E0502030303020204" pitchFamily="34" charset="0"/>
              </a:rPr>
              <a:t>of</a:t>
            </a:r>
            <a:r>
              <a:rPr lang="cs-CZ" sz="2600" dirty="0">
                <a:latin typeface="Candara" panose="020E0502030303020204" pitchFamily="34" charset="0"/>
              </a:rPr>
              <a:t> </a:t>
            </a:r>
            <a:r>
              <a:rPr lang="cs-CZ" sz="2600" dirty="0" err="1">
                <a:latin typeface="Candara" panose="020E0502030303020204" pitchFamily="34" charset="0"/>
              </a:rPr>
              <a:t>smooth</a:t>
            </a:r>
            <a:r>
              <a:rPr lang="cs-CZ" sz="2600" dirty="0">
                <a:latin typeface="Candara" panose="020E0502030303020204" pitchFamily="34" charset="0"/>
              </a:rPr>
              <a:t> </a:t>
            </a:r>
            <a:r>
              <a:rPr lang="cs-CZ" sz="2600" dirty="0" err="1">
                <a:latin typeface="Candara" panose="020E0502030303020204" pitchFamily="34" charset="0"/>
              </a:rPr>
              <a:t>mucle</a:t>
            </a:r>
            <a:r>
              <a:rPr lang="cs-CZ" sz="2600" dirty="0">
                <a:latin typeface="Candara" panose="020E0502030303020204" pitchFamily="34" charset="0"/>
              </a:rPr>
              <a:t> </a:t>
            </a:r>
            <a:r>
              <a:rPr lang="cs-CZ" sz="2600" dirty="0" err="1">
                <a:latin typeface="Candara" panose="020E0502030303020204" pitchFamily="34" charset="0"/>
              </a:rPr>
              <a:t>cells</a:t>
            </a:r>
            <a:endParaRPr lang="cs-CZ" altLang="cs-CZ" sz="2600" dirty="0">
              <a:latin typeface="Candara" panose="020E0502030303020204" pitchFamily="34" charset="0"/>
            </a:endParaRPr>
          </a:p>
          <a:p>
            <a:pPr algn="ctr" eaLnBrk="1" fontAlgn="auto" hangingPunct="1"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600" b="1" dirty="0">
              <a:latin typeface="Candara" panose="020E0502030303020204" pitchFamily="34" charset="0"/>
            </a:endParaRPr>
          </a:p>
          <a:p>
            <a:pPr algn="ctr" eaLnBrk="1" fontAlgn="auto" hangingPunct="1"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2600" b="1" dirty="0" err="1">
                <a:latin typeface="Candara" panose="020E0502030303020204" pitchFamily="34" charset="0"/>
              </a:rPr>
              <a:t>Allergen</a:t>
            </a:r>
            <a:r>
              <a:rPr lang="cs-CZ" altLang="cs-CZ" sz="2600" b="1" dirty="0">
                <a:latin typeface="Candara" panose="020E0502030303020204" pitchFamily="34" charset="0"/>
              </a:rPr>
              <a:t> </a:t>
            </a:r>
            <a:r>
              <a:rPr lang="cs-CZ" altLang="cs-CZ" sz="2600" b="1" dirty="0" err="1">
                <a:latin typeface="Candara" panose="020E0502030303020204" pitchFamily="34" charset="0"/>
              </a:rPr>
              <a:t>immunotherapy</a:t>
            </a:r>
            <a:endParaRPr lang="cs-CZ" altLang="cs-CZ" sz="2600" b="1" dirty="0">
              <a:latin typeface="Candara" panose="020E0502030303020204" pitchFamily="34" charset="0"/>
            </a:endParaRPr>
          </a:p>
          <a:p>
            <a:pPr marL="457200" indent="-457200"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600" dirty="0">
                <a:latin typeface="Candara" panose="020E0502030303020204" pitchFamily="34" charset="0"/>
              </a:rPr>
              <a:t>induce</a:t>
            </a:r>
            <a:r>
              <a:rPr lang="cs-CZ" sz="2600" dirty="0">
                <a:latin typeface="Candara" panose="020E0502030303020204" pitchFamily="34" charset="0"/>
              </a:rPr>
              <a:t>s</a:t>
            </a:r>
            <a:r>
              <a:rPr lang="en-US" sz="2600" dirty="0">
                <a:latin typeface="Candara" panose="020E0502030303020204" pitchFamily="34" charset="0"/>
              </a:rPr>
              <a:t> tolerance to the</a:t>
            </a:r>
            <a:r>
              <a:rPr lang="cs-CZ" sz="2600" dirty="0">
                <a:latin typeface="Candara" panose="020E0502030303020204" pitchFamily="34" charset="0"/>
              </a:rPr>
              <a:t> </a:t>
            </a:r>
            <a:r>
              <a:rPr lang="cs-CZ" sz="2600" dirty="0" err="1">
                <a:latin typeface="Candara" panose="020E0502030303020204" pitchFamily="34" charset="0"/>
              </a:rPr>
              <a:t>triggering</a:t>
            </a:r>
            <a:r>
              <a:rPr lang="cs-CZ" sz="2600" dirty="0">
                <a:latin typeface="Candara" panose="020E0502030303020204" pitchFamily="34" charset="0"/>
              </a:rPr>
              <a:t> </a:t>
            </a:r>
            <a:r>
              <a:rPr lang="en-US" sz="2600" dirty="0">
                <a:latin typeface="Candara" panose="020E0502030303020204" pitchFamily="34" charset="0"/>
              </a:rPr>
              <a:t>allergen</a:t>
            </a:r>
            <a:endParaRPr lang="cs-CZ" altLang="cs-CZ" sz="2600" dirty="0">
              <a:latin typeface="Candara" panose="020E0502030303020204" pitchFamily="34" charset="0"/>
            </a:endParaRPr>
          </a:p>
          <a:p>
            <a:pPr marL="457200" indent="-457200"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endParaRPr lang="cs-CZ" altLang="cs-CZ" sz="2600" dirty="0">
              <a:latin typeface="Candara" panose="020E0502030303020204" pitchFamily="34" charset="0"/>
            </a:endParaRPr>
          </a:p>
          <a:p>
            <a:pPr marL="457200" indent="-457200"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endParaRPr lang="cs-CZ" altLang="cs-CZ" sz="260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5926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FBBE3A4-6088-4717-9181-1E5C42434726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991886" y="72006"/>
            <a:ext cx="6362071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en-US" sz="36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Devices</a:t>
            </a:r>
            <a:r>
              <a:rPr lang="cs-CZ" altLang="en-US" sz="36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for</a:t>
            </a:r>
            <a:r>
              <a:rPr lang="cs-CZ" altLang="en-US" sz="36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inhaled</a:t>
            </a:r>
            <a:r>
              <a:rPr lang="cs-CZ" altLang="en-US" sz="36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medications</a:t>
            </a:r>
            <a:endParaRPr lang="cs-CZ" altLang="en-US" sz="3600" dirty="0">
              <a:solidFill>
                <a:schemeClr val="tx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BB4C359-DE94-40DF-9EDD-3BD955411B6D}"/>
              </a:ext>
            </a:extLst>
          </p:cNvPr>
          <p:cNvSpPr txBox="1">
            <a:spLocks/>
          </p:cNvSpPr>
          <p:nvPr/>
        </p:nvSpPr>
        <p:spPr>
          <a:xfrm>
            <a:off x="0" y="1196975"/>
            <a:ext cx="9070848" cy="51419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cs-CZ" altLang="en-US" sz="2500" b="1" kern="0" dirty="0">
                <a:latin typeface="Candara" panose="020E0502030303020204" pitchFamily="34" charset="0"/>
              </a:rPr>
              <a:t>MDI </a:t>
            </a:r>
            <a:r>
              <a:rPr lang="cs-CZ" altLang="en-US" sz="2500" kern="0" dirty="0">
                <a:latin typeface="Candara" panose="020E0502030303020204" pitchFamily="34" charset="0"/>
              </a:rPr>
              <a:t>= </a:t>
            </a:r>
            <a:r>
              <a:rPr lang="cs-CZ" altLang="en-US" sz="2500" kern="0" dirty="0" err="1">
                <a:latin typeface="Candara" panose="020E0502030303020204" pitchFamily="34" charset="0"/>
              </a:rPr>
              <a:t>metered</a:t>
            </a:r>
            <a:r>
              <a:rPr lang="cs-CZ" altLang="en-US" sz="2500" kern="0" dirty="0">
                <a:latin typeface="Candara" panose="020E0502030303020204" pitchFamily="34" charset="0"/>
              </a:rPr>
              <a:t> dose </a:t>
            </a:r>
            <a:r>
              <a:rPr lang="cs-CZ" altLang="en-US" sz="2500" kern="0" dirty="0" err="1">
                <a:latin typeface="Candara" panose="020E0502030303020204" pitchFamily="34" charset="0"/>
              </a:rPr>
              <a:t>inhalers</a:t>
            </a:r>
            <a:endParaRPr lang="cs-CZ" altLang="en-US" sz="2500" kern="0" dirty="0">
              <a:latin typeface="Candara" panose="020E0502030303020204" pitchFamily="34" charset="0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cs-CZ" altLang="en-US" sz="2500" kern="0" dirty="0" err="1">
                <a:latin typeface="Candara" panose="020E0502030303020204" pitchFamily="34" charset="0"/>
              </a:rPr>
              <a:t>drugs</a:t>
            </a:r>
            <a:r>
              <a:rPr lang="cs-CZ" altLang="en-US" sz="2500" kern="0" dirty="0">
                <a:latin typeface="Candara" panose="020E0502030303020204" pitchFamily="34" charset="0"/>
              </a:rPr>
              <a:t> as </a:t>
            </a:r>
            <a:r>
              <a:rPr lang="cs-CZ" altLang="en-US" sz="2500" kern="0" dirty="0" err="1">
                <a:latin typeface="Candara" panose="020E0502030303020204" pitchFamily="34" charset="0"/>
              </a:rPr>
              <a:t>solutions</a:t>
            </a:r>
            <a:r>
              <a:rPr lang="cs-CZ" altLang="en-US" sz="2500" kern="0" dirty="0">
                <a:latin typeface="Candara" panose="020E0502030303020204" pitchFamily="34" charset="0"/>
              </a:rPr>
              <a:t>, </a:t>
            </a:r>
            <a:r>
              <a:rPr lang="cs-CZ" altLang="en-US" sz="2500" kern="0" dirty="0" err="1">
                <a:latin typeface="Candara" panose="020E0502030303020204" pitchFamily="34" charset="0"/>
              </a:rPr>
              <a:t>propellants</a:t>
            </a:r>
            <a:endParaRPr lang="cs-CZ" altLang="en-US" sz="2500" kern="0" dirty="0">
              <a:latin typeface="Candara" panose="020E0502030303020204" pitchFamily="34" charset="0"/>
            </a:endParaRPr>
          </a:p>
          <a:p>
            <a:pPr algn="ctr">
              <a:lnSpc>
                <a:spcPct val="90000"/>
              </a:lnSpc>
              <a:spcBef>
                <a:spcPts val="1200"/>
              </a:spcBef>
            </a:pPr>
            <a:endParaRPr lang="cs-CZ" altLang="en-US" sz="2500" b="1" kern="0" dirty="0">
              <a:latin typeface="Candara" panose="020E0502030303020204" pitchFamily="34" charset="0"/>
            </a:endParaRPr>
          </a:p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cs-CZ" altLang="en-US" sz="2500" b="1" kern="0" dirty="0">
                <a:latin typeface="Candara" panose="020E0502030303020204" pitchFamily="34" charset="0"/>
              </a:rPr>
              <a:t>BAI </a:t>
            </a:r>
            <a:r>
              <a:rPr lang="cs-CZ" altLang="en-US" sz="2500" kern="0" dirty="0">
                <a:latin typeface="Candara" panose="020E0502030303020204" pitchFamily="34" charset="0"/>
              </a:rPr>
              <a:t>= </a:t>
            </a:r>
            <a:r>
              <a:rPr lang="cs-CZ" altLang="en-US" sz="2500" kern="0" dirty="0" err="1">
                <a:latin typeface="Candara" panose="020E0502030303020204" pitchFamily="34" charset="0"/>
              </a:rPr>
              <a:t>breath-actuated</a:t>
            </a:r>
            <a:r>
              <a:rPr lang="cs-CZ" altLang="en-US" sz="2500" kern="0" dirty="0">
                <a:latin typeface="Candara" panose="020E0502030303020204" pitchFamily="34" charset="0"/>
              </a:rPr>
              <a:t> </a:t>
            </a:r>
            <a:r>
              <a:rPr lang="cs-CZ" altLang="en-US" sz="2500" kern="0" dirty="0" err="1">
                <a:latin typeface="Candara" panose="020E0502030303020204" pitchFamily="34" charset="0"/>
              </a:rPr>
              <a:t>inhalers</a:t>
            </a:r>
            <a:endParaRPr lang="cs-CZ" altLang="en-US" sz="2500" kern="0" dirty="0">
              <a:latin typeface="Candara" panose="020E0502030303020204" pitchFamily="34" charset="0"/>
            </a:endParaRPr>
          </a:p>
          <a:p>
            <a:pPr algn="ctr">
              <a:lnSpc>
                <a:spcPct val="90000"/>
              </a:lnSpc>
              <a:spcBef>
                <a:spcPts val="1200"/>
              </a:spcBef>
            </a:pPr>
            <a:endParaRPr lang="cs-CZ" altLang="en-US" sz="2500" b="1" kern="0" dirty="0">
              <a:latin typeface="Candara" panose="020E0502030303020204" pitchFamily="34" charset="0"/>
            </a:endParaRPr>
          </a:p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cs-CZ" altLang="en-US" sz="2500" b="1" kern="0" dirty="0">
                <a:latin typeface="Candara" panose="020E0502030303020204" pitchFamily="34" charset="0"/>
              </a:rPr>
              <a:t>DPI </a:t>
            </a:r>
            <a:r>
              <a:rPr lang="cs-CZ" altLang="en-US" sz="2500" kern="0" dirty="0">
                <a:latin typeface="Candara" panose="020E0502030303020204" pitchFamily="34" charset="0"/>
              </a:rPr>
              <a:t>= dry </a:t>
            </a:r>
            <a:r>
              <a:rPr lang="cs-CZ" altLang="en-US" sz="2500" kern="0" dirty="0" err="1">
                <a:latin typeface="Candara" panose="020E0502030303020204" pitchFamily="34" charset="0"/>
              </a:rPr>
              <a:t>powder</a:t>
            </a:r>
            <a:r>
              <a:rPr lang="cs-CZ" altLang="en-US" sz="2500" kern="0" dirty="0">
                <a:latin typeface="Candara" panose="020E0502030303020204" pitchFamily="34" charset="0"/>
              </a:rPr>
              <a:t> </a:t>
            </a:r>
            <a:r>
              <a:rPr lang="cs-CZ" altLang="en-US" sz="2500" kern="0" dirty="0" err="1">
                <a:latin typeface="Candara" panose="020E0502030303020204" pitchFamily="34" charset="0"/>
              </a:rPr>
              <a:t>inhalers</a:t>
            </a:r>
            <a:endParaRPr lang="cs-CZ" altLang="en-US" sz="2500" kern="0" dirty="0">
              <a:latin typeface="Candara" panose="020E0502030303020204" pitchFamily="34" charset="0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cs-CZ" altLang="en-US" sz="2500" kern="0" dirty="0" err="1">
                <a:latin typeface="Candara" panose="020E0502030303020204" pitchFamily="34" charset="0"/>
              </a:rPr>
              <a:t>spinhaler</a:t>
            </a:r>
            <a:r>
              <a:rPr lang="cs-CZ" altLang="en-US" sz="2500" kern="0" dirty="0">
                <a:latin typeface="Candara" panose="020E0502030303020204" pitchFamily="34" charset="0"/>
              </a:rPr>
              <a:t>, </a:t>
            </a:r>
            <a:r>
              <a:rPr lang="cs-CZ" altLang="en-US" sz="2500" kern="0" dirty="0" err="1">
                <a:latin typeface="Candara" panose="020E0502030303020204" pitchFamily="34" charset="0"/>
              </a:rPr>
              <a:t>diskhaler</a:t>
            </a:r>
            <a:r>
              <a:rPr lang="cs-CZ" altLang="en-US" sz="2500" kern="0" dirty="0">
                <a:latin typeface="Candara" panose="020E0502030303020204" pitchFamily="34" charset="0"/>
              </a:rPr>
              <a:t>, </a:t>
            </a:r>
            <a:r>
              <a:rPr lang="cs-CZ" altLang="en-US" sz="2500" kern="0" dirty="0" err="1">
                <a:latin typeface="Candara" panose="020E0502030303020204" pitchFamily="34" charset="0"/>
              </a:rPr>
              <a:t>turbohaler</a:t>
            </a:r>
            <a:endParaRPr lang="cs-CZ" altLang="en-US" sz="2500" kern="0" dirty="0">
              <a:latin typeface="Candara" panose="020E0502030303020204" pitchFamily="34" charset="0"/>
            </a:endParaRPr>
          </a:p>
          <a:p>
            <a:pPr algn="ctr">
              <a:lnSpc>
                <a:spcPct val="90000"/>
              </a:lnSpc>
              <a:spcBef>
                <a:spcPts val="1200"/>
              </a:spcBef>
            </a:pPr>
            <a:endParaRPr lang="cs-CZ" altLang="en-US" sz="2500" b="1" kern="0" dirty="0">
              <a:latin typeface="Candara" panose="020E0502030303020204" pitchFamily="34" charset="0"/>
            </a:endParaRPr>
          </a:p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cs-CZ" altLang="en-US" sz="2500" b="1" kern="0" dirty="0" err="1">
                <a:latin typeface="Candara" panose="020E0502030303020204" pitchFamily="34" charset="0"/>
              </a:rPr>
              <a:t>nebulizers</a:t>
            </a:r>
            <a:r>
              <a:rPr lang="cs-CZ" altLang="en-US" sz="2500" b="1" kern="0" dirty="0">
                <a:latin typeface="Candara" panose="020E0502030303020204" pitchFamily="34" charset="0"/>
              </a:rPr>
              <a:t> </a:t>
            </a:r>
            <a:r>
              <a:rPr lang="cs-CZ" altLang="en-US" sz="2500" kern="0" dirty="0">
                <a:latin typeface="Candara" panose="020E0502030303020204" pitchFamily="34" charset="0"/>
              </a:rPr>
              <a:t>(</a:t>
            </a:r>
            <a:r>
              <a:rPr lang="cs-CZ" altLang="en-US" sz="2500" kern="0" dirty="0" err="1">
                <a:latin typeface="Candara" panose="020E0502030303020204" pitchFamily="34" charset="0"/>
              </a:rPr>
              <a:t>liquid</a:t>
            </a:r>
            <a:r>
              <a:rPr lang="cs-CZ" altLang="en-US" sz="2500" kern="0" dirty="0">
                <a:latin typeface="Candara" panose="020E0502030303020204" pitchFamily="34" charset="0"/>
                <a:cs typeface="Arial" panose="020B0604020202020204" pitchFamily="34" charset="0"/>
              </a:rPr>
              <a:t> → </a:t>
            </a:r>
            <a:r>
              <a:rPr lang="cs-CZ" altLang="en-US" sz="2500" kern="0" dirty="0">
                <a:latin typeface="Candara" panose="020E0502030303020204" pitchFamily="34" charset="0"/>
              </a:rPr>
              <a:t>aerosol)</a:t>
            </a:r>
            <a:endParaRPr lang="cs-CZ" altLang="en-US" sz="25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200"/>
              </a:spcBef>
            </a:pPr>
            <a:endParaRPr lang="cs-CZ" altLang="en-US" sz="2500" kern="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51602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FBBE3A4-6088-4717-9181-1E5C42434726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991886" y="72006"/>
            <a:ext cx="6362071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en-US" sz="36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Devices</a:t>
            </a:r>
            <a:r>
              <a:rPr lang="cs-CZ" altLang="en-US" sz="36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for</a:t>
            </a:r>
            <a:r>
              <a:rPr lang="cs-CZ" altLang="en-US" sz="36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inhaled</a:t>
            </a:r>
            <a:r>
              <a:rPr lang="cs-CZ" altLang="en-US" sz="36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medications</a:t>
            </a:r>
            <a:endParaRPr lang="cs-CZ" altLang="en-US" sz="3600" dirty="0">
              <a:solidFill>
                <a:schemeClr val="tx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BB4C359-DE94-40DF-9EDD-3BD955411B6D}"/>
              </a:ext>
            </a:extLst>
          </p:cNvPr>
          <p:cNvSpPr txBox="1">
            <a:spLocks/>
          </p:cNvSpPr>
          <p:nvPr/>
        </p:nvSpPr>
        <p:spPr>
          <a:xfrm>
            <a:off x="0" y="1196975"/>
            <a:ext cx="9070848" cy="51419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en-US" altLang="en-US" sz="2500" kern="0" dirty="0">
                <a:latin typeface="Candara" panose="020E0502030303020204" pitchFamily="34" charset="0"/>
                <a:cs typeface="Arial" panose="020B0604020202020204" pitchFamily="34" charset="0"/>
              </a:rPr>
              <a:t>spacers for children and elderly</a:t>
            </a:r>
          </a:p>
          <a:p>
            <a:pPr algn="ctr">
              <a:lnSpc>
                <a:spcPct val="90000"/>
              </a:lnSpc>
              <a:spcBef>
                <a:spcPts val="1200"/>
              </a:spcBef>
            </a:pPr>
            <a:endParaRPr lang="en-US" altLang="en-US" sz="25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en-US" altLang="en-US" sz="2500" kern="0" dirty="0">
                <a:latin typeface="Candara" panose="020E0502030303020204" pitchFamily="34" charset="0"/>
                <a:cs typeface="Arial" panose="020B0604020202020204" pitchFamily="34" charset="0"/>
              </a:rPr>
              <a:t>patient must be educated how to use their inhaler</a:t>
            </a:r>
            <a:br>
              <a:rPr lang="en-US" altLang="en-US" sz="2500" kern="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altLang="en-US" sz="2500" kern="0" dirty="0">
                <a:latin typeface="Candara" panose="020E0502030303020204" pitchFamily="34" charset="0"/>
                <a:cs typeface="Arial" panose="020B0604020202020204" pitchFamily="34" charset="0"/>
              </a:rPr>
              <a:t>→ up to 41 % of patients use incorrect technique</a:t>
            </a:r>
          </a:p>
          <a:p>
            <a:pPr algn="ctr">
              <a:lnSpc>
                <a:spcPct val="90000"/>
              </a:lnSpc>
              <a:spcBef>
                <a:spcPts val="1200"/>
              </a:spcBef>
            </a:pPr>
            <a:endParaRPr lang="en-US" altLang="en-US" sz="2500" kern="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cs-CZ" altLang="en-US" sz="2500" kern="0" dirty="0">
                <a:latin typeface="Candara" panose="020E0502030303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500" kern="0" dirty="0" err="1">
                <a:latin typeface="Candara" panose="020E0502030303020204" pitchFamily="34" charset="0"/>
                <a:cs typeface="Arial" panose="020B0604020202020204" pitchFamily="34" charset="0"/>
              </a:rPr>
              <a:t>nhalers</a:t>
            </a:r>
            <a:r>
              <a:rPr lang="en-US" altLang="en-US" sz="2500" kern="0" dirty="0">
                <a:latin typeface="Candara" panose="020E0502030303020204" pitchFamily="34" charset="0"/>
                <a:cs typeface="Arial" panose="020B0604020202020204" pitchFamily="34" charset="0"/>
              </a:rPr>
              <a:t> often combine two drugs (bronchodilator + glucocorticoid or two bronchodilators)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89900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pic>
        <p:nvPicPr>
          <p:cNvPr id="4" name="Picture 6" descr="200905280912_meshcare_4">
            <a:extLst>
              <a:ext uri="{FF2B5EF4-FFF2-40B4-BE49-F238E27FC236}">
                <a16:creationId xmlns:a16="http://schemas.microsoft.com/office/drawing/2014/main" id="{45BE3325-0738-47CE-93DD-585E2C20D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608" y="1646238"/>
            <a:ext cx="2592387" cy="168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article_images">
            <a:extLst>
              <a:ext uri="{FF2B5EF4-FFF2-40B4-BE49-F238E27FC236}">
                <a16:creationId xmlns:a16="http://schemas.microsoft.com/office/drawing/2014/main" id="{B3D2FCB8-611A-404C-AD3B-BA7966D8F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7625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main">
            <a:extLst>
              <a:ext uri="{FF2B5EF4-FFF2-40B4-BE49-F238E27FC236}">
                <a16:creationId xmlns:a16="http://schemas.microsoft.com/office/drawing/2014/main" id="{8092F844-131A-4F7F-9B7A-AB2F11D41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4055947"/>
            <a:ext cx="431958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369499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2AB3DAB-8D41-4DA0-B9B4-6DFE825624CD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047662" y="55183"/>
            <a:ext cx="82296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        </a:t>
            </a:r>
            <a:r>
              <a:rPr lang="cs-CZ" altLang="en-US" sz="28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Adjuvant</a:t>
            </a: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28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medication</a:t>
            </a: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in </a:t>
            </a:r>
            <a:r>
              <a:rPr lang="cs-CZ" altLang="en-US" sz="28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diseases</a:t>
            </a: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28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characterized</a:t>
            </a: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  by </a:t>
            </a:r>
            <a:r>
              <a:rPr lang="cs-CZ" altLang="en-US" sz="28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bronchial</a:t>
            </a: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28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obstruction</a:t>
            </a: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and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cs-CZ" altLang="en-US" sz="28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another</a:t>
            </a: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28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drugs</a:t>
            </a: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28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affecting</a:t>
            </a: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28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respiratory</a:t>
            </a:r>
            <a:r>
              <a:rPr lang="cs-CZ" altLang="en-US" sz="2800" dirty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lang="cs-CZ" altLang="en-US" sz="2800" dirty="0" err="1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rPr>
              <a:t>system</a:t>
            </a:r>
            <a:endParaRPr lang="cs-CZ" altLang="en-US" sz="2800" dirty="0">
              <a:solidFill>
                <a:schemeClr val="tx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4E2E298-CC2F-4F09-8C83-D55E08AF6330}"/>
              </a:ext>
            </a:extLst>
          </p:cNvPr>
          <p:cNvSpPr txBox="1">
            <a:spLocks/>
          </p:cNvSpPr>
          <p:nvPr/>
        </p:nvSpPr>
        <p:spPr>
          <a:xfrm>
            <a:off x="915988" y="3013393"/>
            <a:ext cx="8229600" cy="219502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ts val="2400"/>
              </a:spcBef>
            </a:pPr>
            <a:r>
              <a:rPr lang="cs-CZ" altLang="en-US" kern="0">
                <a:latin typeface="Candara" panose="020E0502030303020204" pitchFamily="34" charset="0"/>
              </a:rPr>
              <a:t>antitussives</a:t>
            </a:r>
          </a:p>
          <a:p>
            <a:pPr algn="ctr">
              <a:spcBef>
                <a:spcPts val="2400"/>
              </a:spcBef>
            </a:pPr>
            <a:r>
              <a:rPr lang="cs-CZ" altLang="en-US" kern="0">
                <a:latin typeface="Candara" panose="020E0502030303020204" pitchFamily="34" charset="0"/>
              </a:rPr>
              <a:t>drugs facilitating expectoration</a:t>
            </a:r>
          </a:p>
          <a:p>
            <a:pPr algn="ctr">
              <a:spcBef>
                <a:spcPts val="2400"/>
              </a:spcBef>
            </a:pPr>
            <a:r>
              <a:rPr lang="cs-CZ" altLang="en-US" kern="0">
                <a:latin typeface="Candara" panose="020E0502030303020204" pitchFamily="34" charset="0"/>
              </a:rPr>
              <a:t>H</a:t>
            </a:r>
            <a:r>
              <a:rPr lang="cs-CZ" altLang="en-US" kern="0" baseline="-25000">
                <a:latin typeface="Candara" panose="020E0502030303020204" pitchFamily="34" charset="0"/>
              </a:rPr>
              <a:t>1</a:t>
            </a:r>
            <a:r>
              <a:rPr lang="cs-CZ" altLang="en-US" kern="0">
                <a:latin typeface="Candara" panose="020E0502030303020204" pitchFamily="34" charset="0"/>
              </a:rPr>
              <a:t> antihistamines (mainly II. a III. generation)</a:t>
            </a:r>
          </a:p>
          <a:p>
            <a:pPr algn="ctr">
              <a:spcBef>
                <a:spcPts val="2400"/>
              </a:spcBef>
            </a:pPr>
            <a:endParaRPr lang="cs-CZ" altLang="en-US" kern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5008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3791AD-3A3A-4A1D-B4C9-BDB67EDCD6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5" name="Obrázek 3">
            <a:extLst>
              <a:ext uri="{FF2B5EF4-FFF2-40B4-BE49-F238E27FC236}">
                <a16:creationId xmlns:a16="http://schemas.microsoft.com/office/drawing/2014/main" id="{E6FAB1E3-95B5-49C2-BFED-AC2DC9B0B8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769" y="884006"/>
            <a:ext cx="69215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0BA42B9-B97E-4916-B8A1-8E3BA7D977D8}"/>
              </a:ext>
            </a:extLst>
          </p:cNvPr>
          <p:cNvSpPr txBox="1"/>
          <p:nvPr/>
        </p:nvSpPr>
        <p:spPr>
          <a:xfrm>
            <a:off x="3233318" y="6471041"/>
            <a:ext cx="4757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https://www.canstockphoto.com/anatomy-of-asthma-6231875.html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552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9F099BFA-572F-40A2-A8D4-1249621BB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5588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cs-CZ" sz="3600" b="1" kern="0" dirty="0">
                <a:solidFill>
                  <a:srgbClr val="000000"/>
                </a:solidFill>
                <a:latin typeface="Candara" pitchFamily="34" charset="0"/>
              </a:rPr>
              <a:t>Diagnose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GB" altLang="cs-CZ" sz="240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GB" altLang="cs-CZ" sz="2400" dirty="0">
                <a:latin typeface="Arial" panose="020B0604020202020204" pitchFamily="34" charset="0"/>
              </a:rPr>
              <a:t>Anamnesis – personal, familiar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GB" altLang="cs-CZ" sz="240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GB" altLang="cs-CZ" sz="2400" dirty="0">
                <a:latin typeface="Arial" panose="020B0604020202020204" pitchFamily="34" charset="0"/>
              </a:rPr>
              <a:t>Clinical examinations - auscultation, signs of atopy,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en-GB" altLang="cs-CZ" sz="2400" dirty="0">
                <a:latin typeface="Arial" panose="020B0604020202020204" pitchFamily="34" charset="0"/>
              </a:rPr>
              <a:t>eosinophilia,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P</a:t>
            </a:r>
            <a:r>
              <a:rPr lang="en-GB" altLang="cs-CZ" sz="2400" dirty="0">
                <a:latin typeface="Arial" panose="020B0604020202020204" pitchFamily="34" charset="0"/>
              </a:rPr>
              <a:t>EF – Peak Expiratory Flow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      </a:t>
            </a:r>
            <a:r>
              <a:rPr lang="en-GB" altLang="cs-CZ" sz="2400" dirty="0">
                <a:latin typeface="Arial" panose="020B0604020202020204" pitchFamily="34" charset="0"/>
              </a:rPr>
              <a:t>FEV </a:t>
            </a:r>
            <a:r>
              <a:rPr lang="cs-CZ" altLang="cs-CZ" sz="2400" dirty="0">
                <a:latin typeface="Arial" panose="020B0604020202020204" pitchFamily="34" charset="0"/>
              </a:rPr>
              <a:t>1 </a:t>
            </a:r>
            <a:r>
              <a:rPr lang="en-GB" altLang="cs-CZ" sz="2400" dirty="0">
                <a:latin typeface="Arial" panose="020B0604020202020204" pitchFamily="34" charset="0"/>
              </a:rPr>
              <a:t>– Forced Expired Volume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GB" altLang="cs-CZ" sz="240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GB" altLang="cs-CZ" sz="2400" dirty="0">
                <a:latin typeface="Arial" panose="020B0604020202020204" pitchFamily="34" charset="0"/>
              </a:rPr>
              <a:t>Laboratory tests- eosinophilia, </a:t>
            </a:r>
            <a:r>
              <a:rPr lang="en-GB" altLang="cs-CZ" sz="2400" dirty="0" err="1">
                <a:latin typeface="Arial" panose="020B0604020202020204" pitchFamily="34" charset="0"/>
              </a:rPr>
              <a:t>IgE</a:t>
            </a:r>
            <a:r>
              <a:rPr lang="en-GB" altLang="cs-CZ" sz="2400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GB" altLang="cs-CZ" sz="2400" dirty="0">
                <a:latin typeface="Arial" panose="020B0604020202020204" pitchFamily="34" charset="0"/>
              </a:rPr>
              <a:t>	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GB" altLang="cs-CZ" sz="2400" dirty="0">
                <a:latin typeface="Arial" panose="020B0604020202020204" pitchFamily="34" charset="0"/>
              </a:rPr>
              <a:t>Allergy testing</a:t>
            </a:r>
            <a:endParaRPr lang="en-GB" altLang="cs-CZ" sz="2400" dirty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400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3791AD-3A3A-4A1D-B4C9-BDB67EDCD6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7F8C048-2548-4300-ADDF-298E92AE0301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12385" y="29263"/>
            <a:ext cx="8229600" cy="11398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GB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Classification with regard </a:t>
            </a:r>
            <a:endParaRPr lang="cs-CZ" altLang="cs-CZ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  <a:p>
            <a:pPr algn="ctr"/>
            <a:r>
              <a:rPr lang="en-GB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to seriousness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8FFE5C5-B218-4FAF-8656-0372FE6A62D8}"/>
              </a:ext>
            </a:extLst>
          </p:cNvPr>
          <p:cNvSpPr txBox="1">
            <a:spLocks/>
          </p:cNvSpPr>
          <p:nvPr/>
        </p:nvSpPr>
        <p:spPr>
          <a:xfrm>
            <a:off x="168248" y="1489582"/>
            <a:ext cx="8820150" cy="50403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GB" altLang="cs-CZ" sz="2600" b="1" kern="0" dirty="0"/>
              <a:t>Intermittent</a:t>
            </a:r>
            <a:r>
              <a:rPr lang="en-GB" altLang="cs-CZ" sz="2600" kern="0" dirty="0"/>
              <a:t> – sign up to once a week, night symptoms  up to twice a month, pulmonary function normal</a:t>
            </a:r>
            <a:endParaRPr lang="cs-CZ" altLang="cs-CZ" sz="2600" kern="0" dirty="0"/>
          </a:p>
          <a:p>
            <a:pPr algn="ctr"/>
            <a:endParaRPr lang="en-GB" altLang="cs-CZ" sz="2600" kern="0" dirty="0"/>
          </a:p>
          <a:p>
            <a:pPr algn="ctr"/>
            <a:endParaRPr lang="en-GB" altLang="cs-CZ" sz="1200" kern="0" dirty="0"/>
          </a:p>
          <a:p>
            <a:pPr algn="ctr"/>
            <a:r>
              <a:rPr lang="en-GB" altLang="cs-CZ" sz="2600" b="1" kern="0" dirty="0"/>
              <a:t>Mild persistent</a:t>
            </a:r>
            <a:r>
              <a:rPr lang="en-GB" altLang="cs-CZ" sz="2600" kern="0" dirty="0"/>
              <a:t>– signs no more than once daily, night symptoms  up to twice a month, PEF at least 80 %</a:t>
            </a:r>
            <a:endParaRPr lang="cs-CZ" altLang="cs-CZ" sz="2600" kern="0" dirty="0"/>
          </a:p>
          <a:p>
            <a:pPr algn="ctr"/>
            <a:endParaRPr lang="en-GB" altLang="cs-CZ" sz="2600" kern="0" dirty="0"/>
          </a:p>
          <a:p>
            <a:pPr algn="ctr"/>
            <a:endParaRPr lang="en-GB" altLang="cs-CZ" sz="1200" kern="0" dirty="0"/>
          </a:p>
          <a:p>
            <a:pPr algn="ctr"/>
            <a:r>
              <a:rPr lang="en-GB" altLang="cs-CZ" sz="2600" b="1" kern="0" dirty="0"/>
              <a:t>Moderate persistent</a:t>
            </a:r>
            <a:r>
              <a:rPr lang="en-GB" altLang="cs-CZ" sz="2600" kern="0" dirty="0"/>
              <a:t>– signs once a day and are not permanent, night sign no more than once a week, PEF 60-80 %</a:t>
            </a:r>
            <a:endParaRPr lang="cs-CZ" altLang="cs-CZ" sz="2600" kern="0" dirty="0"/>
          </a:p>
          <a:p>
            <a:pPr algn="ctr"/>
            <a:endParaRPr lang="en-GB" altLang="cs-CZ" sz="2600" kern="0" dirty="0"/>
          </a:p>
          <a:p>
            <a:pPr algn="ctr"/>
            <a:endParaRPr lang="en-GB" altLang="cs-CZ" sz="1200" kern="0" dirty="0"/>
          </a:p>
          <a:p>
            <a:pPr algn="ctr"/>
            <a:r>
              <a:rPr lang="en-GB" altLang="cs-CZ" sz="2600" b="1" kern="0" dirty="0"/>
              <a:t>Severe persistent</a:t>
            </a:r>
            <a:r>
              <a:rPr lang="en-GB" altLang="cs-CZ" sz="2600" kern="0" dirty="0"/>
              <a:t>– permanent signs, daily, obstruction, PEF </a:t>
            </a:r>
            <a:r>
              <a:rPr lang="en-GB" altLang="cs-CZ" sz="2600" kern="0" dirty="0">
                <a:cs typeface="Arial" panose="020B0604020202020204" pitchFamily="34" charset="0"/>
              </a:rPr>
              <a:t>≤ 60 %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3545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DBB7F9C-1247-453E-9D03-C4052694B2A2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541109" y="101131"/>
            <a:ext cx="4561951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Managment</a:t>
            </a:r>
            <a:r>
              <a:rPr lang="cs-CZ" altLang="en-US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of</a:t>
            </a:r>
            <a:r>
              <a:rPr lang="cs-CZ" altLang="en-US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asthma</a:t>
            </a:r>
            <a:endParaRPr lang="cs-CZ" altLang="en-US" sz="3600" dirty="0">
              <a:solidFill>
                <a:srgbClr val="000000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C588E56-D174-4509-B972-0089542BA7A0}"/>
              </a:ext>
            </a:extLst>
          </p:cNvPr>
          <p:cNvSpPr txBox="1">
            <a:spLocks/>
          </p:cNvSpPr>
          <p:nvPr/>
        </p:nvSpPr>
        <p:spPr>
          <a:xfrm>
            <a:off x="203442" y="1700213"/>
            <a:ext cx="8748712" cy="4032250"/>
          </a:xfrm>
          <a:prstGeom prst="rect">
            <a:avLst/>
          </a:prstGeom>
        </p:spPr>
        <p:txBody>
          <a:bodyPr vert="horz" lIns="0" tIns="0" rIns="0" bIns="0" rtlCol="0" anchor="t">
            <a:normAutofit fontScale="92500" lnSpcReduction="20000"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the disease itself cannot be fully treated, the goal is to keep asthma under control</a:t>
            </a:r>
            <a:endParaRPr lang="cs-CZ" altLang="en-US" sz="2600" kern="0" dirty="0">
              <a:latin typeface="Candara" panose="020E0502030303020204" pitchFamily="34" charset="0"/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en-US" sz="2600" kern="0" dirty="0">
              <a:latin typeface="Candara" panose="020E0502030303020204" pitchFamily="34" charset="0"/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600" kern="0" dirty="0">
              <a:latin typeface="Candara" panose="020E0502030303020204" pitchFamily="34" charset="0"/>
            </a:endParaRPr>
          </a:p>
          <a:p>
            <a:pPr algn="ctr" fontAlgn="auto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en-US" altLang="en-US" sz="2600" b="1" kern="0" dirty="0">
                <a:latin typeface="Candara" panose="020E0502030303020204" pitchFamily="34" charset="0"/>
              </a:rPr>
              <a:t>Goals:</a:t>
            </a:r>
            <a:r>
              <a:rPr lang="en-US" altLang="en-US" sz="2600" kern="0" dirty="0">
                <a:latin typeface="Candara" panose="020E0502030303020204" pitchFamily="34" charset="0"/>
              </a:rPr>
              <a:t>	</a:t>
            </a:r>
            <a:endParaRPr lang="cs-CZ" altLang="en-US" sz="2600" kern="0" dirty="0">
              <a:latin typeface="Candara" panose="020E0502030303020204" pitchFamily="34" charset="0"/>
            </a:endParaRPr>
          </a:p>
          <a:p>
            <a:pPr algn="ctr" fontAlgn="auto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defRPr/>
            </a:pPr>
            <a:endParaRPr lang="en-US" altLang="en-US" sz="1300" kern="0" dirty="0">
              <a:latin typeface="Candara" panose="020E0502030303020204" pitchFamily="34" charset="0"/>
            </a:endParaRP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	minimalize both acute and chronic symptoms</a:t>
            </a: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en-US" sz="2600" kern="0" dirty="0">
              <a:latin typeface="Candara" panose="020E0502030303020204" pitchFamily="34" charset="0"/>
            </a:endParaRP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reduction of exacerbations (lessen SABA administration) </a:t>
            </a: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en-US" sz="2600" kern="0" dirty="0">
              <a:latin typeface="Candara" panose="020E0502030303020204" pitchFamily="34" charset="0"/>
            </a:endParaRP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improvement of the quality of life (physical activity)</a:t>
            </a: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en-US" sz="2600" kern="0" dirty="0">
              <a:latin typeface="Candara" panose="020E0502030303020204" pitchFamily="34" charset="0"/>
            </a:endParaRP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avoid adverse effects of the treatment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74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1F7F23C8-2C73-4C08-AD4D-8C397238875D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971016" y="263348"/>
            <a:ext cx="82296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Chronic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obstructive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pulmonary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</a:p>
          <a:p>
            <a:pPr algn="ctr"/>
            <a:r>
              <a:rPr lang="cs-CZ" altLang="cs-CZ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disease</a:t>
            </a:r>
            <a:r>
              <a:rPr lang="cs-CZ" altLang="cs-CZ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(COPD)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F55C725-974D-46A5-9041-FBABE4967642}"/>
              </a:ext>
            </a:extLst>
          </p:cNvPr>
          <p:cNvSpPr txBox="1">
            <a:spLocks/>
          </p:cNvSpPr>
          <p:nvPr/>
        </p:nvSpPr>
        <p:spPr>
          <a:xfrm>
            <a:off x="183148" y="1447410"/>
            <a:ext cx="8640762" cy="542766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en-US" sz="2600" kern="0">
                <a:latin typeface="Candara" panose="020E0502030303020204" pitchFamily="34" charset="0"/>
              </a:rPr>
              <a:t>affecting 600 million people all across the globe</a:t>
            </a:r>
          </a:p>
          <a:p>
            <a:pPr algn="ctr"/>
            <a:r>
              <a:rPr lang="en-US" altLang="en-US" sz="2600" kern="0">
                <a:latin typeface="Candara" panose="020E0502030303020204" pitchFamily="34" charset="0"/>
              </a:rPr>
              <a:t>prevalence: 8 %</a:t>
            </a:r>
          </a:p>
          <a:p>
            <a:pPr algn="ctr"/>
            <a:r>
              <a:rPr lang="en-US" altLang="en-US" sz="2600" kern="0">
                <a:latin typeface="Candara" panose="020E0502030303020204" pitchFamily="34" charset="0"/>
              </a:rPr>
              <a:t>risk factors: smoking, polluted air, dust and chemical vapors at workplace, genetic predisposition</a:t>
            </a:r>
          </a:p>
          <a:p>
            <a:pPr algn="ctr">
              <a:spcBef>
                <a:spcPts val="1800"/>
              </a:spcBef>
            </a:pPr>
            <a:r>
              <a:rPr lang="en-US" altLang="en-US" sz="2800" b="1" kern="0">
                <a:latin typeface="Candara" panose="020E0502030303020204" pitchFamily="34" charset="0"/>
              </a:rPr>
              <a:t>Characteristics: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kern="0">
                <a:latin typeface="Candara" panose="020E0502030303020204" pitchFamily="34" charset="0"/>
              </a:rPr>
              <a:t>chronic inflammation caused and maintained by long-term exposure to harmful agents (irritating gases and particles)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kern="0">
                <a:latin typeface="Candara" panose="020E0502030303020204" pitchFamily="34" charset="0"/>
              </a:rPr>
              <a:t>poorly reversible, progressing bronchial obstruction 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kern="0">
                <a:latin typeface="Candara" panose="020E0502030303020204" pitchFamily="34" charset="0"/>
              </a:rPr>
              <a:t>production of mucus</a:t>
            </a:r>
            <a:endParaRPr lang="en-US" altLang="en-US" sz="1000" kern="0">
              <a:latin typeface="Candara" panose="020E0502030303020204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altLang="en-US" sz="2800" b="1" kern="0">
                <a:latin typeface="Candara" panose="020E0502030303020204" pitchFamily="34" charset="0"/>
              </a:rPr>
              <a:t>Symptoms: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b="1" kern="0">
                <a:latin typeface="Candara" panose="020E0502030303020204" pitchFamily="34" charset="0"/>
              </a:rPr>
              <a:t>cough</a:t>
            </a:r>
            <a:r>
              <a:rPr lang="en-US" altLang="en-US" sz="2400" kern="0">
                <a:latin typeface="Candara" panose="020E0502030303020204" pitchFamily="34" charset="0"/>
              </a:rPr>
              <a:t> (usually whole day, hardly ever only during night)</a:t>
            </a:r>
            <a:endParaRPr lang="en-US" altLang="en-US" sz="2400" b="1" kern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b="1" kern="0">
                <a:latin typeface="Candara" panose="020E0502030303020204" pitchFamily="34" charset="0"/>
              </a:rPr>
              <a:t>expectoration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b="1" kern="0">
                <a:latin typeface="Candara" panose="020E0502030303020204" pitchFamily="34" charset="0"/>
              </a:rPr>
              <a:t>shortness of breath</a:t>
            </a:r>
            <a:r>
              <a:rPr lang="en-US" altLang="en-US" sz="2400" kern="0">
                <a:latin typeface="Candara" panose="020E0502030303020204" pitchFamily="34" charset="0"/>
              </a:rPr>
              <a:t> </a:t>
            </a:r>
            <a:endParaRPr lang="en-US" altLang="cs-CZ" ker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7863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BF478-0DA2-4DA3-8EDF-55DE126E2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8CCC344-B504-419C-88E7-F544345B028A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600211" y="64555"/>
            <a:ext cx="4437011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Managment</a:t>
            </a:r>
            <a:r>
              <a:rPr lang="cs-CZ" altLang="en-US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</a:t>
            </a:r>
            <a:r>
              <a:rPr lang="cs-CZ" altLang="en-US" sz="3600" dirty="0" err="1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of</a:t>
            </a:r>
            <a:r>
              <a:rPr lang="cs-CZ" altLang="en-US" sz="3600" dirty="0">
                <a:solidFill>
                  <a:srgbClr val="000000"/>
                </a:solidFill>
                <a:latin typeface="Candara" pitchFamily="34" charset="0"/>
                <a:ea typeface="+mn-ea"/>
                <a:cs typeface="+mn-cs"/>
              </a:rPr>
              <a:t> COPD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D7BCEC1-568E-42F7-B63E-B743C4D468D3}"/>
              </a:ext>
            </a:extLst>
          </p:cNvPr>
          <p:cNvSpPr txBox="1">
            <a:spLocks/>
          </p:cNvSpPr>
          <p:nvPr/>
        </p:nvSpPr>
        <p:spPr>
          <a:xfrm>
            <a:off x="672415" y="1656196"/>
            <a:ext cx="7958138" cy="439261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we can only slow the progression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reduction of risk factors is necessary (mainly top quit smoking)</a:t>
            </a:r>
            <a:endParaRPr lang="cs-CZ" altLang="en-US" sz="2600" kern="0" dirty="0">
              <a:latin typeface="Candara" panose="020E0502030303020204" pitchFamily="34" charset="0"/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600" kern="0" dirty="0">
              <a:latin typeface="Candara" panose="020E0502030303020204" pitchFamily="34" charset="0"/>
            </a:endParaRPr>
          </a:p>
          <a:p>
            <a:pPr algn="ctr" fontAlgn="auto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en-US" altLang="en-US" sz="2600" b="1" kern="0" dirty="0">
                <a:latin typeface="Candara" panose="020E0502030303020204" pitchFamily="34" charset="0"/>
              </a:rPr>
              <a:t>Goals:</a:t>
            </a:r>
            <a:r>
              <a:rPr lang="en-US" altLang="en-US" sz="2600" kern="0" dirty="0">
                <a:latin typeface="Candara" panose="020E0502030303020204" pitchFamily="34" charset="0"/>
              </a:rPr>
              <a:t>	</a:t>
            </a: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symptom reduction</a:t>
            </a: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en-US" sz="2600" kern="0" dirty="0">
              <a:latin typeface="Candara" panose="020E0502030303020204" pitchFamily="34" charset="0"/>
            </a:endParaRP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improvement in physical condition and overall health state</a:t>
            </a: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en-US" sz="2600" kern="0" dirty="0">
              <a:latin typeface="Candara" panose="020E0502030303020204" pitchFamily="34" charset="0"/>
            </a:endParaRPr>
          </a:p>
          <a:p>
            <a:pPr marL="900000"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600" kern="0" dirty="0">
                <a:latin typeface="Candara" panose="020E0502030303020204" pitchFamily="34" charset="0"/>
              </a:rPr>
              <a:t>prevention of complications and exacerbations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57310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Asthma_EN_ 2020[2020021312001691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šablona-prezentace-med-cz-4-3 - kopie</Template>
  <TotalTime>290</TotalTime>
  <Words>1576</Words>
  <Application>Microsoft Office PowerPoint</Application>
  <PresentationFormat>Vlastní</PresentationFormat>
  <Paragraphs>383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SimSun</vt:lpstr>
      <vt:lpstr>Arial</vt:lpstr>
      <vt:lpstr>Candara</vt:lpstr>
      <vt:lpstr>Symbol</vt:lpstr>
      <vt:lpstr>Tahoma</vt:lpstr>
      <vt:lpstr>Times New Roman</vt:lpstr>
      <vt:lpstr>Wingdings</vt:lpstr>
      <vt:lpstr>Prezentace_MU_CZ</vt:lpstr>
      <vt:lpstr>Prezentace aplikace PowerPoint</vt:lpstr>
      <vt:lpstr>Bronchial asthma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Administration </vt:lpstr>
      <vt:lpstr>Prezentace aplikace PowerPoint</vt:lpstr>
      <vt:lpstr>β2 sympathomimetics</vt:lpstr>
      <vt:lpstr>β2 sympathomimetics</vt:lpstr>
      <vt:lpstr>β2 sympatomimetika</vt:lpstr>
      <vt:lpstr>Parasympatholytics</vt:lpstr>
      <vt:lpstr>Parasympatholytics</vt:lpstr>
      <vt:lpstr>Glucocorticoids</vt:lpstr>
      <vt:lpstr>Glucocorticoids</vt:lpstr>
      <vt:lpstr>MoA at the cellular level</vt:lpstr>
      <vt:lpstr>MoA at the cellular level</vt:lpstr>
      <vt:lpstr>Antiinflammatory effect of GC</vt:lpstr>
      <vt:lpstr>Glucocorticoids</vt:lpstr>
      <vt:lpstr>Methylxanthines</vt:lpstr>
      <vt:lpstr>Methylxanthines</vt:lpstr>
      <vt:lpstr>Methylxanthines</vt:lpstr>
      <vt:lpstr>Prezentace aplikace PowerPoint</vt:lpstr>
      <vt:lpstr>Antileukotrienes</vt:lpstr>
      <vt:lpstr>Imunoprophylactics  (mast cells stabilizers)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Antihistaminika</dc:title>
  <dc:creator>Leoš Landa</dc:creator>
  <cp:lastModifiedBy>Leoš Landa</cp:lastModifiedBy>
  <cp:revision>28</cp:revision>
  <cp:lastPrinted>1601-01-01T00:00:00Z</cp:lastPrinted>
  <dcterms:created xsi:type="dcterms:W3CDTF">2020-02-12T11:41:19Z</dcterms:created>
  <dcterms:modified xsi:type="dcterms:W3CDTF">2020-02-13T12:26:38Z</dcterms:modified>
</cp:coreProperties>
</file>