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85" r:id="rId4"/>
    <p:sldId id="258" r:id="rId5"/>
    <p:sldId id="308" r:id="rId6"/>
    <p:sldId id="289" r:id="rId7"/>
    <p:sldId id="287" r:id="rId8"/>
    <p:sldId id="264" r:id="rId9"/>
    <p:sldId id="329" r:id="rId10"/>
    <p:sldId id="330" r:id="rId11"/>
    <p:sldId id="274" r:id="rId12"/>
    <p:sldId id="275" r:id="rId13"/>
    <p:sldId id="309" r:id="rId14"/>
    <p:sldId id="310" r:id="rId15"/>
    <p:sldId id="312" r:id="rId16"/>
    <p:sldId id="314" r:id="rId17"/>
    <p:sldId id="315" r:id="rId18"/>
    <p:sldId id="292" r:id="rId19"/>
    <p:sldId id="293" r:id="rId20"/>
    <p:sldId id="294" r:id="rId21"/>
    <p:sldId id="295" r:id="rId22"/>
    <p:sldId id="273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12192000" cy="6858000"/>
  <p:notesSz cx="6769100" cy="9906000"/>
  <p:custDataLst>
    <p:tags r:id="rId3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93E"/>
    <a:srgbClr val="FF99FF"/>
    <a:srgbClr val="F9FD6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580" autoAdjust="0"/>
  </p:normalViewPr>
  <p:slideViewPr>
    <p:cSldViewPr snapToGrid="0">
      <p:cViewPr varScale="1">
        <p:scale>
          <a:sx n="97" d="100"/>
          <a:sy n="97" d="100"/>
        </p:scale>
        <p:origin x="96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0426D-77D3-4671-9397-6FACAC966408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125C0-A93E-4B65-A2AB-0C612DD94D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741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34257" y="1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F83BE-11C9-4048-B6F5-DCBD813C1CB2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2FB0-B515-4F9A-9132-A9EF786FB2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257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edia.cz/Okruhy-temat/Endokrinologie-a-metabolismus/Glukokortikoidy-indukovana-osteoporoza/8-W-ip.magarticle.aspx#resource-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remedia.cz/Okruhy-temat/Endokrinologie-a-metabolismus/Glukokortikoidy-indukovana-osteoporoza/8-W-ip.magarticle.aspx#resource-3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Eikosanoidy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ikiskripta.eu/index.php/Kortikosteroidy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Zp%C4%9Btn%C3%A1_vazba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58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Protein může působit již uvnitř buňky.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9DE68-B8EB-4DE5-BA8E-329003F1ACF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17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Glukokortikoidy mají široké protizánětlivé, protialergické, imunosupresivní 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antiproliferativní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účinky. Významně snižují celkový počet eozinofilů, tvorbu prozánětlivých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cytokinů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T-lymfocyty a alveolárními makrofágy, snižují počet mastocytů a dendritických buněk. GK ovlivňují i aktivitu strukturálních buněk v průduškách. Epiteliální buňky dýchacích cest tvoří menší množství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cytokinů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jiných prozánětlivých mediátorů, je snížena propustnost endoteliálních buněk, a tím je i potlačen rozvoj edému a sekrece hlenu mukózními buňkami. GK snižují všeobecnou hypersenzitivitu a ovlivňují i maximální bronchokonstrikční odpověď na provokační stimuly. Na sliznicích dýchacích cest nedochází k atrofickým změnám, na rozdíl od dlouhodobé místní aplikace kortikosteroidů v dermatologii.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154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Inzulin – inhibice </a:t>
            </a:r>
            <a:r>
              <a:rPr lang="cs-CZ" dirty="0" err="1"/>
              <a:t>triacylglycerollipázy</a:t>
            </a:r>
            <a:r>
              <a:rPr lang="cs-CZ" dirty="0"/>
              <a:t> </a:t>
            </a:r>
          </a:p>
          <a:p>
            <a:r>
              <a:rPr lang="cs-CZ" dirty="0"/>
              <a:t>Kůže se</a:t>
            </a:r>
            <a:r>
              <a:rPr lang="cs-CZ" baseline="0" dirty="0"/>
              <a:t> př</a:t>
            </a:r>
            <a:r>
              <a:rPr lang="cs-CZ" dirty="0"/>
              <a:t>i nadbytku kortizolu ztenčuje</a:t>
            </a:r>
            <a:r>
              <a:rPr lang="cs-CZ" baseline="0" dirty="0"/>
              <a:t> a vznikají strie,  s obnažením vaskulárních vrstev kůže. Zpomaluje se hojení ran, v kostech se projevuje také katabolický účinek.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Glukokortikoidy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snižují novotvorbu kosti 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(inhibují proteosyntézu v osteoblastech a jejich diferenciaci)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osteoporóza, převaha osteoklastů</a:t>
            </a:r>
          </a:p>
          <a:p>
            <a:endParaRPr lang="cs-CZ" dirty="0"/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Útlum kostní formace je pravděpodobně prvním a jedním z nejzávažnějších efektů podávání glukokortikoidů. Glukokortikoidy zvyšují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apoptózu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osteoblastů. Osteoblasty nesou jaderný receptor pro glukokortikoidy typu a (aktivní forma). Farmakologické dávky glukokortikoidů snižují velikost kolonií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stromálních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kmenových buněk, ze kterých vznikají osteoblasty, snižují syntézu kolagenu typu I dozrálými osteoblasty a snižují i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autokrinní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produkci IGF-1 (Insulin-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1) a jeho vazebných proteinů 3, 4 a 5 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[2]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Glukokortikoidy snižují adhezi osteoblastů k extracelulární matrix a snižují vaskularizaci kosti. Klesá i produkce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osteokalcinu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aktivita alkalické fosfatázy </a:t>
            </a:r>
            <a:r>
              <a:rPr lang="cs-CZ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[3]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Mineralokortikoidní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účinek glukokortikoidů : aldosteron zvyšuje retenci sodíku a vody v ledvinách, vysoká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plazmatická hladina kortizolu má významný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mïneralokortikoidní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účinek</a:t>
            </a:r>
            <a:endParaRPr lang="cs-CZ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38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48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PRENATÁLNÍ KORTIKOSTEROIDY A JEJICH ÚČINKY NA PLOD A NOVOROZENCE</a:t>
            </a:r>
          </a:p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Prenatální kortikosteroidy a jejich účinky na plod a novorozence</a:t>
            </a:r>
          </a:p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Prenatální kortikosteroidy (KS) se používají pro indukci maturace fetálních plic při hrozícím předčasném porodu před 34. týdnem těhotenství déle než 30 let. Není pochyb o tom, že snižují výskyt respirační morbidity a neonatální mortalitu.</a:t>
            </a:r>
            <a:b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Přestože se indukce plicní zralosti KS v klinické praxi používá dlouho, řada problémů spojených s prenatálním působením exogenních KS zůstává otevřena. Současný stav vědění dovoluje říci, že jedna prenatální kúra KS pro indukci plicní zralosti postačuje. Naopak, opakované podávání KS ohrožuje růst a vývoj CNS plodu a novorozence.</a:t>
            </a:r>
            <a:b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 se, že i nižší dávky KS, než se dosud používají, by mohly mít dostatečný stimulační efekt pro vyzrávání plíce a nižší supresivní efekt na růst plodu, vývoj CNS a na produkci endogenního kortizolu plodem, resp. novorozencem jako odpovědi na stres.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09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258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Kyselina arachidonová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(ARA) patří mezi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nenasycené mastné kyseliny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 čtyřmi dvojnými vazbami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tetraenové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kyseliny). Její sumární vzorec je C</a:t>
            </a:r>
            <a:r>
              <a:rPr lang="cs-CZ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cs-CZ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cs-CZ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systematický název kyselina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all-cis-5,8,11,14-eikosatetraenová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počet uhlíků a počet a pozice dvojných vazeb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20:4;5,8,11,14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série </a:t>
            </a:r>
            <a:r>
              <a:rPr lang="el-G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ω6</a:t>
            </a:r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důležitou složkou fosfolipidů u živočichů. Do těla se dostává jednak potravou (nachází se zvláště v podzemnici olejné - arašídech), jednak vzniká z esenciální nenasycené mastné kyseliny linolové (18:2;9,12).</a:t>
            </a:r>
          </a:p>
          <a:p>
            <a:b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Kyselina arachidonová je prekurzorem pro syntézu 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eikosanoidů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ikosanoidy"/>
              </a:rPr>
              <a:t>Eikosanoidy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jsou na organismus silně působící látky, které zahrnují prostaglandiny,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prostacykliny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thromboxany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leukotrieny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Jsou syntetizovány v různých orgánech.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Arachidonát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jejich syntézu se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vyštěpí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buněčné membrány působením </a:t>
            </a:r>
            <a:r>
              <a:rPr lang="cs-CZ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fosfolipasy</a:t>
            </a:r>
            <a:r>
              <a:rPr lang="cs-CZ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</a:t>
            </a:r>
            <a:r>
              <a:rPr lang="cs-CZ" sz="1200" b="0" i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Význam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fosfolipasy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ukazuje skutečnost, že při léčbě zánětlivých stavů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Kortikosteroidy"/>
              </a:rPr>
              <a:t>kortikosteroidy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dochází k inhibici tohoto enzymu a tudíž i nižší produkci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arachidonátu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 arachidonové kyseliny, uvolněné z buněk nebo přijaté potravou, vznikají buď 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cyklooxygenázovou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(cyklizující) cestou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nebo 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lipoxygenázovou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cestou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různé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typy 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eikosanoidů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92339-7D49-4485-9558-A0D30A4E10F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098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Zánětlivá reakce se vyznačuje</a:t>
            </a:r>
            <a:r>
              <a:rPr lang="cs-CZ" baseline="0" dirty="0"/>
              <a:t> </a:t>
            </a:r>
            <a:r>
              <a:rPr lang="cs-CZ" dirty="0"/>
              <a:t>zvýšeným prokrvením a propustností cév pro tekutiny (</a:t>
            </a:r>
            <a:r>
              <a:rPr lang="cs-CZ" dirty="0" err="1"/>
              <a:t>vasoaktivní</a:t>
            </a:r>
            <a:r>
              <a:rPr lang="cs-CZ" dirty="0"/>
              <a:t> faktory </a:t>
            </a:r>
            <a:r>
              <a:rPr lang="cs-CZ" dirty="0" err="1"/>
              <a:t>leukotrieny</a:t>
            </a:r>
            <a:r>
              <a:rPr lang="cs-CZ" dirty="0"/>
              <a:t>, bradykinin, histamin) b. migrací leukocytů do místa zánětu (</a:t>
            </a:r>
            <a:r>
              <a:rPr lang="cs-CZ" dirty="0" err="1"/>
              <a:t>interleukiny</a:t>
            </a:r>
            <a:r>
              <a:rPr lang="cs-CZ" dirty="0"/>
              <a:t>, </a:t>
            </a:r>
            <a:r>
              <a:rPr lang="cs-CZ" dirty="0" err="1"/>
              <a:t>leukotrieny</a:t>
            </a:r>
            <a:r>
              <a:rPr lang="cs-CZ" dirty="0"/>
              <a:t>). Glukokortikoidy inhibují oba tyto mechanismy</a:t>
            </a:r>
          </a:p>
          <a:p>
            <a:endParaRPr lang="cs-CZ" dirty="0"/>
          </a:p>
          <a:p>
            <a:r>
              <a:rPr lang="cs-CZ" dirty="0"/>
              <a:t>Lymfocyty T/B = cca 70:30% T – CD4 „</a:t>
            </a:r>
            <a:r>
              <a:rPr lang="cs-CZ" dirty="0" err="1"/>
              <a:t>helper</a:t>
            </a:r>
            <a:r>
              <a:rPr lang="cs-CZ" dirty="0"/>
              <a:t>” (</a:t>
            </a:r>
            <a:r>
              <a:rPr lang="cs-CZ" dirty="0" err="1"/>
              <a:t>dirig</a:t>
            </a:r>
            <a:r>
              <a:rPr lang="cs-CZ" dirty="0"/>
              <a:t>. </a:t>
            </a:r>
            <a:r>
              <a:rPr lang="cs-CZ" dirty="0" err="1"/>
              <a:t>Interleukiny</a:t>
            </a:r>
            <a:r>
              <a:rPr lang="cs-CZ" dirty="0"/>
              <a:t>, IL=poslové (2:1) – </a:t>
            </a:r>
            <a:r>
              <a:rPr lang="cs-CZ" dirty="0" err="1"/>
              <a:t>celulár</a:t>
            </a:r>
            <a:r>
              <a:rPr lang="cs-CZ" dirty="0"/>
              <a:t>. </a:t>
            </a:r>
            <a:r>
              <a:rPr lang="cs-CZ" dirty="0" err="1"/>
              <a:t>imun</a:t>
            </a:r>
            <a:r>
              <a:rPr lang="cs-CZ" dirty="0"/>
              <a:t>.) T – CD8 „supresor” (</a:t>
            </a:r>
            <a:r>
              <a:rPr lang="cs-CZ" dirty="0" err="1"/>
              <a:t>cytotox</a:t>
            </a:r>
            <a:r>
              <a:rPr lang="cs-CZ" dirty="0"/>
              <a:t>.) T – CD0 „natural </a:t>
            </a:r>
            <a:r>
              <a:rPr lang="cs-CZ" dirty="0" err="1"/>
              <a:t>killer</a:t>
            </a:r>
            <a:r>
              <a:rPr lang="cs-CZ" dirty="0"/>
              <a:t>” B – </a:t>
            </a:r>
            <a:r>
              <a:rPr lang="cs-CZ" dirty="0" err="1"/>
              <a:t>Ly</a:t>
            </a:r>
            <a:r>
              <a:rPr lang="cs-CZ" dirty="0"/>
              <a:t> </a:t>
            </a:r>
            <a:r>
              <a:rPr lang="cs-CZ" dirty="0" err="1"/>
              <a:t>plasmocyty</a:t>
            </a:r>
            <a:r>
              <a:rPr lang="cs-CZ" dirty="0"/>
              <a:t>, </a:t>
            </a:r>
            <a:r>
              <a:rPr lang="cs-CZ" dirty="0" err="1"/>
              <a:t>Ig</a:t>
            </a:r>
            <a:r>
              <a:rPr lang="cs-CZ" dirty="0"/>
              <a:t> humorální imunita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299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cílem je eliminace cizorodého materiálu z organizmu </a:t>
            </a:r>
          </a:p>
          <a:p>
            <a:r>
              <a:rPr lang="cs-CZ" dirty="0"/>
              <a:t>3 fáze: </a:t>
            </a:r>
          </a:p>
          <a:p>
            <a:r>
              <a:rPr lang="cs-CZ" dirty="0"/>
              <a:t>– rozpoznání antigenu </a:t>
            </a:r>
          </a:p>
          <a:p>
            <a:r>
              <a:rPr lang="cs-CZ" dirty="0"/>
              <a:t>– amplifikace signálu</a:t>
            </a:r>
          </a:p>
          <a:p>
            <a:r>
              <a:rPr lang="cs-CZ" dirty="0"/>
              <a:t>– efektorová fáze (spolu se zpětnou regulací)</a:t>
            </a:r>
          </a:p>
          <a:p>
            <a:r>
              <a:rPr lang="cs-CZ" dirty="0"/>
              <a:t> u některých stimulů se zánětlivá rekce omezí převážně na reakce nespecifické imunity</a:t>
            </a:r>
          </a:p>
          <a:p>
            <a:r>
              <a:rPr lang="cs-CZ" dirty="0"/>
              <a:t>pokud stimul antigenní, následuje specifická imunitní reakce (záleží na typu antigenu zda převáží humorální nebo buněčná odpověď 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72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15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172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55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Produkce ACTH je ovlivňována negativní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Zpětná vazba"/>
              </a:rPr>
              <a:t>zpětnou vazbou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tedy čím více je kortizolu v krvi, tím slabší je stimulace produkce ACTH. Opačně při nízké koncentraci kortizolu v krvi dochází k nadprodukci ACTH, což vede k hyperplazii (zvětšení) kůry nadledvin.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655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dirty="0"/>
              <a:t>ad 1. poločas cca 8-12h.</a:t>
            </a:r>
          </a:p>
          <a:p>
            <a:pPr eaLnBrk="1" hangingPunct="1">
              <a:spcBef>
                <a:spcPct val="0"/>
              </a:spcBef>
            </a:pPr>
            <a:r>
              <a:rPr lang="cs-CZ" dirty="0"/>
              <a:t>ad 2.  poločas cca 12-36h</a:t>
            </a:r>
          </a:p>
          <a:p>
            <a:pPr eaLnBrk="1" hangingPunct="1">
              <a:spcBef>
                <a:spcPct val="0"/>
              </a:spcBef>
            </a:pPr>
            <a:r>
              <a:rPr lang="cs-CZ" dirty="0"/>
              <a:t>ad3 poločas cca 36-72h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3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A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při inhalačních traumatech, u kyselé aspirace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obvykle v krátké infuzi (30 mg/kg </a:t>
            </a:r>
            <a:r>
              <a:rPr lang="cs-CZ" dirty="0" err="1"/>
              <a:t>methylprednizolonu</a:t>
            </a:r>
            <a:r>
              <a:rPr lang="cs-CZ" dirty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edémy, akutní </a:t>
            </a:r>
            <a:r>
              <a:rPr lang="cs-CZ" dirty="0" err="1"/>
              <a:t>hyperkalcémie</a:t>
            </a:r>
            <a:r>
              <a:rPr lang="cs-CZ" dirty="0"/>
              <a:t>, </a:t>
            </a:r>
            <a:r>
              <a:rPr lang="cs-CZ" dirty="0" err="1"/>
              <a:t>tyreotoxická</a:t>
            </a:r>
            <a:r>
              <a:rPr lang="cs-CZ" dirty="0"/>
              <a:t> krize, maligní hypertermie, uštknutí hady, popíchání hmyzem, bakteriální meningitida, akutní traumata míchy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 err="1"/>
              <a:t>hydrokortizon</a:t>
            </a:r>
            <a:r>
              <a:rPr lang="cs-CZ" dirty="0"/>
              <a:t> působí retenci Na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 err="1"/>
              <a:t>dexametazon</a:t>
            </a:r>
            <a:r>
              <a:rPr lang="cs-CZ" dirty="0"/>
              <a:t> nejlepší pro edém mozku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 err="1"/>
              <a:t>methylprednizolon</a:t>
            </a:r>
            <a:r>
              <a:rPr lang="cs-CZ" dirty="0"/>
              <a:t> </a:t>
            </a:r>
            <a:r>
              <a:rPr lang="cs-CZ" dirty="0" err="1"/>
              <a:t>neljlépe</a:t>
            </a:r>
            <a:r>
              <a:rPr lang="cs-CZ" dirty="0"/>
              <a:t> proniká do </a:t>
            </a:r>
            <a:r>
              <a:rPr lang="cs-CZ" dirty="0" err="1"/>
              <a:t>alveobronchiálního</a:t>
            </a:r>
            <a:r>
              <a:rPr lang="cs-CZ" dirty="0"/>
              <a:t> stromu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při ukončení do 48h lze ukončit rychle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komplikace: </a:t>
            </a:r>
            <a:r>
              <a:rPr lang="cs-CZ" dirty="0" err="1"/>
              <a:t>dysritmie</a:t>
            </a:r>
            <a:r>
              <a:rPr lang="cs-CZ" dirty="0"/>
              <a:t>, hyperglykémie, hemoragické ulcerace žaludku, aktivace latentní infekcí, provokace psychózy</a:t>
            </a:r>
          </a:p>
        </p:txBody>
      </p:sp>
      <p:sp>
        <p:nvSpPr>
          <p:cNvPr id="512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CBEFB4-B773-4D0A-A6F7-A9632A932EE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823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532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543B01-17A9-40C6-B724-58CDE31C8E8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357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Před terapií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vyléčíme všechny infekce včetně parazitárních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u starších pacientu RTG hrudníku k vyloučení TBC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vyšetření glykémie na lačno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u diabetiků snaha o optimální kompenzaci před zahájením terapie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preventivně aplikace vit. D a přívod kalcia obzvlášť u postmenopauzálních žen (lze aplikovat HST)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u pac. s </a:t>
            </a:r>
            <a:r>
              <a:rPr lang="cs-CZ" dirty="0" err="1"/>
              <a:t>gastr</a:t>
            </a:r>
            <a:r>
              <a:rPr lang="cs-CZ" dirty="0"/>
              <a:t>. vředy aplikace </a:t>
            </a:r>
            <a:r>
              <a:rPr lang="cs-CZ" dirty="0" err="1"/>
              <a:t>antiulceroz</a:t>
            </a:r>
            <a:endParaRPr lang="cs-CZ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doporučení užívat </a:t>
            </a:r>
            <a:r>
              <a:rPr lang="cs-CZ" dirty="0" err="1"/>
              <a:t>kort</a:t>
            </a:r>
            <a:r>
              <a:rPr lang="cs-CZ" dirty="0"/>
              <a:t>. s jídlem k prevenci dyspepsie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v průběhu terapie kontraindikována vakcinace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cs-CZ" dirty="0"/>
          </a:p>
        </p:txBody>
      </p:sp>
      <p:sp>
        <p:nvSpPr>
          <p:cNvPr id="51203" name="Zástupný symbol pro číslo snímku 3"/>
          <p:cNvSpPr txBox="1">
            <a:spLocks noGrp="1"/>
          </p:cNvSpPr>
          <p:nvPr/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204290-168D-486D-8908-32FBE26F0219}" type="slidenum">
              <a:rPr lang="cs-CZ" sz="1200">
                <a:latin typeface="Calibri" pitchFamily="34" charset="0"/>
              </a:rPr>
              <a:pPr algn="r"/>
              <a:t>26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25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/>
              <a:t>V průběhu terapie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u DM kontrola kompenzace (obvykle zvýšení dávek PAD nebo I)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sledujeme výskyt steroidních </a:t>
            </a:r>
            <a:r>
              <a:rPr lang="cs-CZ" dirty="0" err="1"/>
              <a:t>ddepresí</a:t>
            </a:r>
            <a:r>
              <a:rPr lang="cs-CZ" dirty="0"/>
              <a:t> zvlášť u psychiatrických pacientů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k prevenci steroidní myopatie a osteoporóze doporučuje přiměřenou fyzickou aktivitu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sledujeme </a:t>
            </a:r>
            <a:r>
              <a:rPr lang="cs-CZ" dirty="0" err="1"/>
              <a:t>lipidogram</a:t>
            </a:r>
            <a:r>
              <a:rPr lang="cs-CZ" dirty="0"/>
              <a:t> v případě patologie zahajujeme terapii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sledujeme kardiální kompenzaci, u pacientů současně užívající diuretika sledujeme kvůli riziku </a:t>
            </a:r>
            <a:r>
              <a:rPr lang="cs-CZ" dirty="0" err="1"/>
              <a:t>hypokalémie</a:t>
            </a:r>
            <a:endParaRPr lang="cs-CZ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hypertenze může být zhoršena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u rizikových pacientů provádíme prevenci </a:t>
            </a:r>
            <a:r>
              <a:rPr lang="cs-CZ" dirty="0" err="1"/>
              <a:t>trombembolií</a:t>
            </a:r>
            <a:endParaRPr lang="cs-CZ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dirty="0"/>
              <a:t>u dětí konzultujeme se střediskem pro terapii růst hormonem</a:t>
            </a:r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50BD3-D91F-4D78-9DC2-87FF51BCC10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642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Lokálně = inhalace, rektálně, </a:t>
            </a:r>
            <a:r>
              <a:rPr lang="cs-CZ" dirty="0" err="1"/>
              <a:t>intraaurikulárně</a:t>
            </a:r>
            <a:r>
              <a:rPr lang="cs-CZ" dirty="0"/>
              <a:t> atd.)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Kombinace např. s </a:t>
            </a:r>
            <a:r>
              <a:rPr lang="cs-CZ" dirty="0" err="1"/>
              <a:t>imunosupresivy</a:t>
            </a:r>
            <a:r>
              <a:rPr lang="cs-CZ" dirty="0"/>
              <a:t> umožňuje snížit dávku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cirkad</a:t>
            </a:r>
            <a:r>
              <a:rPr lang="cs-CZ" dirty="0"/>
              <a:t>/alternující = dávka 1x </a:t>
            </a:r>
            <a:r>
              <a:rPr lang="cs-CZ" dirty="0" err="1"/>
              <a:t>dennně</a:t>
            </a:r>
            <a:r>
              <a:rPr lang="cs-CZ" dirty="0"/>
              <a:t> ráno/ dávka obden ráno</a:t>
            </a:r>
          </a:p>
        </p:txBody>
      </p:sp>
      <p:sp>
        <p:nvSpPr>
          <p:cNvPr id="55299" name="Zástupný symbol pro číslo snímku 3"/>
          <p:cNvSpPr txBox="1">
            <a:spLocks noGrp="1"/>
          </p:cNvSpPr>
          <p:nvPr/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227D10-6A9D-4E4F-9D5E-2553B828598F}" type="slidenum">
              <a:rPr lang="cs-CZ" sz="1200">
                <a:latin typeface="Calibri" pitchFamily="34" charset="0"/>
              </a:rPr>
              <a:pPr algn="r"/>
              <a:t>28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799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Ukončení terapie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Detrakční</a:t>
            </a:r>
            <a:r>
              <a:rPr lang="cs-CZ" dirty="0"/>
              <a:t> syndrom – při příliš rychlém poklesu dávek, tělo není adaptováno na příliš nízké dávky kortikoidů = únavnost, slabost, bolesti kloubů, nauzea, hypotenze, </a:t>
            </a:r>
            <a:r>
              <a:rPr lang="cs-CZ" dirty="0" err="1"/>
              <a:t>subfebrilie</a:t>
            </a: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Ukončení terapie kortikoidy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vyšší než 7,5 mg </a:t>
            </a:r>
            <a:r>
              <a:rPr lang="cs-CZ" dirty="0" err="1"/>
              <a:t>prednizonu</a:t>
            </a:r>
            <a:r>
              <a:rPr lang="cs-CZ" dirty="0"/>
              <a:t> nebo ekvivalentu = </a:t>
            </a:r>
            <a:r>
              <a:rPr lang="cs-CZ" dirty="0" err="1"/>
              <a:t>suprese</a:t>
            </a:r>
            <a:r>
              <a:rPr lang="cs-CZ" dirty="0"/>
              <a:t> </a:t>
            </a:r>
            <a:r>
              <a:rPr lang="cs-CZ" dirty="0" err="1"/>
              <a:t>Hhosy</a:t>
            </a:r>
            <a:endParaRPr lang="cs-CZ" dirty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pokud podáváme ve více denních dávkách tak vysazujeme postupně dílčí dávky a necháváme jen ranní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je.li terapie vedena dlouhodobě účinným kortikoidem provedeme </a:t>
            </a:r>
            <a:r>
              <a:rPr lang="cs-CZ" dirty="0" err="1"/>
              <a:t>úpřevedení</a:t>
            </a:r>
            <a:r>
              <a:rPr lang="cs-CZ" dirty="0"/>
              <a:t> na kratší kortikoid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dávku snižujeme o 2,5-5 mg </a:t>
            </a:r>
            <a:r>
              <a:rPr lang="cs-CZ" dirty="0" err="1"/>
              <a:t>prednizonu</a:t>
            </a:r>
            <a:r>
              <a:rPr lang="cs-CZ" dirty="0"/>
              <a:t> každých 3-7 dní až do dávky 5 mg ráno a potom vyšetřujeme plazmat. hladiny kortizolu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Osteoporóza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denzitometrické vyšetření u všech pacientů s dávku nad 7,5 mg </a:t>
            </a:r>
            <a:r>
              <a:rPr lang="cs-CZ" dirty="0" err="1"/>
              <a:t>prednisonu</a:t>
            </a:r>
            <a:r>
              <a:rPr lang="cs-CZ" dirty="0"/>
              <a:t> či ekvivalentu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po 6ti měsících se podle úbytku kostní hmoty nasazují </a:t>
            </a:r>
            <a:r>
              <a:rPr lang="cs-CZ" dirty="0" err="1"/>
              <a:t>bisfosfonáty</a:t>
            </a:r>
            <a:endParaRPr lang="cs-CZ" dirty="0"/>
          </a:p>
        </p:txBody>
      </p:sp>
      <p:sp>
        <p:nvSpPr>
          <p:cNvPr id="5734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9B1775-3B65-4CBC-A629-6E81D3E6B67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10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Zóna </a:t>
            </a:r>
            <a:r>
              <a:rPr lang="cs-CZ" baseline="0" dirty="0" err="1"/>
              <a:t>fasciculata</a:t>
            </a:r>
            <a:r>
              <a:rPr lang="cs-CZ" baseline="0" dirty="0"/>
              <a:t> </a:t>
            </a:r>
            <a:r>
              <a:rPr lang="cs-CZ" sz="1200" dirty="0"/>
              <a:t>– 75% tkáně, řízené hormonem ACTH, v buňkách této vrstvy skladován cholesterol, produkce ACTH způsobí jeho uvolnění (přeměňuje se na </a:t>
            </a:r>
            <a:r>
              <a:rPr lang="cs-CZ" sz="1200" dirty="0" err="1"/>
              <a:t>pregnenolon</a:t>
            </a:r>
            <a:r>
              <a:rPr lang="cs-CZ" sz="1200" dirty="0"/>
              <a:t>, </a:t>
            </a:r>
            <a:r>
              <a:rPr lang="cs-CZ" sz="1200" dirty="0" err="1"/>
              <a:t>hydroxypregnenolon</a:t>
            </a:r>
            <a:r>
              <a:rPr lang="cs-CZ" sz="1200" dirty="0"/>
              <a:t>, </a:t>
            </a:r>
            <a:r>
              <a:rPr lang="cs-CZ" sz="1200" dirty="0" err="1"/>
              <a:t>deoxykortizol</a:t>
            </a:r>
            <a:r>
              <a:rPr lang="cs-CZ" sz="1200" dirty="0"/>
              <a:t>, kortizol)</a:t>
            </a:r>
          </a:p>
          <a:p>
            <a:r>
              <a:rPr lang="cs-CZ" sz="1200" dirty="0"/>
              <a:t>Zóna </a:t>
            </a:r>
            <a:r>
              <a:rPr lang="cs-CZ" sz="1200" dirty="0" err="1"/>
              <a:t>reticularis</a:t>
            </a:r>
            <a:r>
              <a:rPr lang="cs-CZ" sz="1200" dirty="0"/>
              <a:t> - </a:t>
            </a:r>
            <a:r>
              <a:rPr lang="cs-CZ" sz="1200" b="0" dirty="0"/>
              <a:t>syntéza steroidních hormonů androgenů, estrogenů a </a:t>
            </a:r>
            <a:r>
              <a:rPr lang="cs-CZ" sz="1200" b="0" dirty="0" err="1"/>
              <a:t>gestagenů</a:t>
            </a:r>
            <a:r>
              <a:rPr lang="cs-CZ" sz="1200" b="0" dirty="0"/>
              <a:t> (DHEA – </a:t>
            </a:r>
            <a:r>
              <a:rPr lang="cs-CZ" sz="1200" b="0" dirty="0" err="1"/>
              <a:t>dehydroandrosteron</a:t>
            </a:r>
            <a:r>
              <a:rPr lang="cs-CZ" sz="1200" b="0" dirty="0"/>
              <a:t>) a malé množství testosteronu.</a:t>
            </a:r>
          </a:p>
          <a:p>
            <a:r>
              <a:rPr lang="cs-CZ" sz="1200" b="0" dirty="0"/>
              <a:t>Vrstva = </a:t>
            </a:r>
            <a:r>
              <a:rPr lang="cs-CZ" sz="1200" b="0" dirty="0" err="1"/>
              <a:t>layer</a:t>
            </a:r>
            <a:r>
              <a:rPr lang="cs-CZ" sz="1200" b="0" dirty="0"/>
              <a:t>,</a:t>
            </a:r>
            <a:r>
              <a:rPr lang="cs-CZ" sz="1200" b="0" baseline="0" dirty="0"/>
              <a:t> </a:t>
            </a:r>
            <a:endParaRPr lang="cs-CZ" sz="1200" b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413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816AF-8225-43BC-838C-31A889CE3FD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708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614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0E64A-2452-4048-A3EB-B4AD97DDA3C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535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488E7-6284-43E3-8DDB-3C8BE5D26F7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701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8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/>
          </a:p>
          <a:p>
            <a:pPr marL="228600" indent="-228600">
              <a:buAutoNum type="arabicParenR"/>
            </a:pP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stimulation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62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baseline="0" dirty="0"/>
          </a:p>
          <a:p>
            <a:pPr marL="228600" indent="-228600">
              <a:buAutoNum type="arabicParenR"/>
            </a:pPr>
            <a:r>
              <a:rPr lang="cs-CZ" dirty="0" err="1"/>
              <a:t>Sympathetic</a:t>
            </a:r>
            <a:r>
              <a:rPr lang="cs-CZ" dirty="0"/>
              <a:t> and </a:t>
            </a:r>
            <a:r>
              <a:rPr lang="cs-CZ" dirty="0" err="1"/>
              <a:t>parasympathetic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10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baseline="0" dirty="0"/>
              <a:t>ADH se vyplavuje při stresu, kortizol inhibuje jeho produkci. </a:t>
            </a:r>
            <a:endParaRPr lang="cs-CZ" dirty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B5430-2434-45FD-8F10-AF8403493CF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44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>
                <a:solidFill>
                  <a:srgbClr val="FF0000"/>
                </a:solidFill>
                <a:latin typeface="+mn-lt"/>
              </a:rPr>
              <a:t>Koncentrace kortizolu v krvi se během dne mění tak, že ráno je nejvyšší a nejnižší je před usnutím – </a:t>
            </a:r>
            <a:r>
              <a:rPr lang="cs-CZ" b="0" u="sng" dirty="0">
                <a:solidFill>
                  <a:srgbClr val="FF0000"/>
                </a:solidFill>
                <a:latin typeface="+mn-lt"/>
              </a:rPr>
              <a:t>večerní hodnoty jsou asi o 50 % nižší než ranní</a:t>
            </a:r>
            <a:r>
              <a:rPr lang="cs-CZ" b="0" dirty="0">
                <a:solidFill>
                  <a:srgbClr val="FF0000"/>
                </a:solidFill>
                <a:latin typeface="+mn-lt"/>
              </a:rPr>
              <a:t>.</a:t>
            </a:r>
            <a:endParaRPr lang="cs-CZ" b="0" dirty="0">
              <a:latin typeface="+mn-lt"/>
            </a:endParaRPr>
          </a:p>
          <a:p>
            <a:endParaRPr lang="cs-CZ" b="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57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Výchozí látka – cholesterol – syntetizuje se v játrech, je transportován v lipoproteinech  k endokrinním žlázám .</a:t>
            </a:r>
          </a:p>
          <a:p>
            <a:r>
              <a:rPr lang="cs-CZ" dirty="0"/>
              <a:t>Steroidní</a:t>
            </a:r>
            <a:r>
              <a:rPr lang="cs-CZ" baseline="0" dirty="0"/>
              <a:t> hormony jsou skladovány v místě své produkce jen ve velmi malém množství  – kůra nadledvin, vaječníky, varlata, placenta – v okamžiku potřeby se zahájí syntéza z cholesterolu. </a:t>
            </a:r>
          </a:p>
          <a:p>
            <a:r>
              <a:rPr lang="cs-CZ" baseline="0" dirty="0"/>
              <a:t>Kde a jaký hormon bude syntetizován závisí na tom: a) které receptory pro nadřazené hormony jsou na žlázových buňkách b) které enzymy potřebné ke změně struktury jsou ve žlázových buňkách </a:t>
            </a:r>
          </a:p>
          <a:p>
            <a:r>
              <a:rPr lang="cs-CZ" baseline="0" dirty="0"/>
              <a:t>Kůra nadledvin obsahuje 11, 17, 21 hydroxylázu, která připojuje OH skupinu na příslušný uhlík </a:t>
            </a:r>
          </a:p>
          <a:p>
            <a:r>
              <a:rPr lang="cs-CZ" b="1" baseline="0" dirty="0"/>
              <a:t>Hydroxylace na 21 uhlíku </a:t>
            </a:r>
            <a:r>
              <a:rPr lang="cs-CZ" baseline="0" dirty="0"/>
              <a:t>znemožní dostupnost 17 hydroxyláze – což umožní tvorbu </a:t>
            </a:r>
            <a:r>
              <a:rPr lang="cs-CZ" b="1" baseline="0" dirty="0" err="1"/>
              <a:t>mineralokortikoidů</a:t>
            </a:r>
            <a:r>
              <a:rPr lang="cs-CZ" b="1" baseline="0" dirty="0"/>
              <a:t> </a:t>
            </a:r>
          </a:p>
          <a:p>
            <a:r>
              <a:rPr lang="cs-CZ" b="1" baseline="0" dirty="0"/>
              <a:t>Hydroxylace 17 uhlíku </a:t>
            </a:r>
            <a:r>
              <a:rPr lang="cs-CZ" baseline="0" dirty="0"/>
              <a:t>– </a:t>
            </a:r>
            <a:r>
              <a:rPr lang="cs-CZ" b="1" baseline="0" dirty="0">
                <a:solidFill>
                  <a:schemeClr val="tx1"/>
                </a:solidFill>
              </a:rPr>
              <a:t>tvorba glukokortikoidů.</a:t>
            </a:r>
          </a:p>
          <a:p>
            <a:r>
              <a:rPr lang="cs-CZ" baseline="0" dirty="0"/>
              <a:t>Cholesterol (27 C), </a:t>
            </a:r>
            <a:r>
              <a:rPr lang="cs-CZ" baseline="0" dirty="0" err="1"/>
              <a:t>pregnenolon</a:t>
            </a:r>
            <a:r>
              <a:rPr lang="cs-CZ" baseline="0" dirty="0"/>
              <a:t> (21 C), Hormony kůry a dřeně nadledvin (21C), androgeny (19C), estrogeny (18C)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METYRAPON</a:t>
            </a:r>
            <a:r>
              <a:rPr lang="cs-CZ" baseline="0" dirty="0"/>
              <a:t> – BLOKUJE 11-</a:t>
            </a:r>
            <a:r>
              <a:rPr lang="el-GR" baseline="0" dirty="0"/>
              <a:t>β</a:t>
            </a:r>
            <a:r>
              <a:rPr lang="cs-CZ" baseline="0" dirty="0"/>
              <a:t> HYDROXYLÁZU – ZPĚTOVAZEBNĚ DOCHÁZÍ KE ZVÝŠENÍ ACTH – netvoří se kortizol, kortizon</a:t>
            </a:r>
          </a:p>
          <a:p>
            <a:endParaRPr lang="cs-CZ" baseline="0" dirty="0"/>
          </a:p>
          <a:p>
            <a:endParaRPr lang="cs-CZ" dirty="0"/>
          </a:p>
          <a:p>
            <a:r>
              <a:rPr lang="cs-CZ" dirty="0"/>
              <a:t>Řízení organismu : a) systém nervový – neurotransmitery – neurální poslové</a:t>
            </a:r>
            <a:r>
              <a:rPr lang="cs-CZ" baseline="0" dirty="0"/>
              <a:t>  b) systém humorální – žlázy s vnitřní sekrecí – hormony – endokrinní poslové  </a:t>
            </a:r>
          </a:p>
          <a:p>
            <a:r>
              <a:rPr lang="cs-CZ" dirty="0"/>
              <a:t>Hormony</a:t>
            </a:r>
            <a:r>
              <a:rPr lang="cs-CZ" baseline="0" dirty="0"/>
              <a:t> : </a:t>
            </a:r>
          </a:p>
          <a:p>
            <a:r>
              <a:rPr lang="cs-CZ" baseline="0" dirty="0"/>
              <a:t>a) steroidní – syntetizované ve žlázách mezodermálního původu </a:t>
            </a:r>
          </a:p>
          <a:p>
            <a:r>
              <a:rPr lang="cs-CZ" baseline="0" dirty="0"/>
              <a:t>b) peptidy a glykoproteiny - syntetizované ve žlázách entodermu a ektodermu – vzniknou nejprve </a:t>
            </a:r>
            <a:r>
              <a:rPr lang="cs-CZ" baseline="0" dirty="0" err="1"/>
              <a:t>prohormony</a:t>
            </a:r>
            <a:r>
              <a:rPr lang="cs-CZ" baseline="0" dirty="0"/>
              <a:t>, hydrolytickým štěpením vznikne hormon</a:t>
            </a:r>
          </a:p>
          <a:p>
            <a:r>
              <a:rPr lang="cs-CZ" dirty="0"/>
              <a:t>c) deriváty tyrozinu – hormony</a:t>
            </a:r>
            <a:r>
              <a:rPr lang="cs-CZ" baseline="0" dirty="0"/>
              <a:t> štítné žlázy a dřeně nadledvin</a:t>
            </a:r>
          </a:p>
          <a:p>
            <a:r>
              <a:rPr lang="cs-CZ" baseline="0" dirty="0"/>
              <a:t>Hormony se navážou na transportní vazebné proteiny  např. </a:t>
            </a:r>
            <a:r>
              <a:rPr lang="cs-CZ" baseline="0" dirty="0" err="1"/>
              <a:t>transkortin</a:t>
            </a:r>
            <a:r>
              <a:rPr lang="cs-CZ" baseline="0" dirty="0"/>
              <a:t> u kortizolu. Když jsou ve vazbě, „nefungují“, krví se dostanou k cílové buňce, která má receptor – rozpoznávací místo. Steroidy mají malé molekuly, proto se dostanou do buňky, své receptory mají uvnitř buňky. Peptidy jsou velké molekuly, proto mají receptory na povrchu buněk v buněčné membráně.  Vazba hormon – receptor aktivuje výkonné místo  a stimuluje „druhého posla“. Druhý posel zahájí sled reakcí, které uskuteční účinek příslušného hormonu. </a:t>
            </a:r>
          </a:p>
          <a:p>
            <a:r>
              <a:rPr lang="cs-CZ" baseline="0" dirty="0"/>
              <a:t> </a:t>
            </a:r>
            <a:endParaRPr lang="cs-CZ" dirty="0"/>
          </a:p>
          <a:p>
            <a:r>
              <a:rPr lang="cs-CZ" dirty="0"/>
              <a:t>Cholesterol – výchozí látka všech steroidních</a:t>
            </a:r>
            <a:r>
              <a:rPr lang="cs-CZ" baseline="0" dirty="0"/>
              <a:t> hormonů,  nachází se v plazmě a v lipidových granulích </a:t>
            </a:r>
            <a:r>
              <a:rPr lang="cs-CZ" baseline="0" dirty="0" err="1"/>
              <a:t>zona</a:t>
            </a:r>
            <a:r>
              <a:rPr lang="cs-CZ" baseline="0" dirty="0"/>
              <a:t> </a:t>
            </a:r>
            <a:r>
              <a:rPr lang="cs-CZ" baseline="0" dirty="0" err="1"/>
              <a:t>fasciculata</a:t>
            </a:r>
            <a:r>
              <a:rPr lang="cs-CZ" baseline="0" dirty="0"/>
              <a:t>. </a:t>
            </a:r>
          </a:p>
          <a:p>
            <a:r>
              <a:rPr lang="cs-CZ" baseline="0" dirty="0"/>
              <a:t>ACTH urychluje  konverzi cholesterolu na </a:t>
            </a:r>
            <a:r>
              <a:rPr lang="cs-CZ" baseline="0" dirty="0" err="1"/>
              <a:t>pregnenolon</a:t>
            </a:r>
            <a:r>
              <a:rPr lang="cs-CZ" baseline="0" dirty="0"/>
              <a:t>, D hormon je také steroid.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2FB0-B515-4F9A-9132-A9EF786FB28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2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200" b="1" dirty="0">
                <a:latin typeface="Calibri" panose="020F0502020204030204" pitchFamily="34" charset="0"/>
              </a:rPr>
              <a:t>Po vstupu do buňky se váží na specifické receptory v cytoplazmě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200" b="1" dirty="0">
                <a:latin typeface="Calibri" panose="020F0502020204030204" pitchFamily="34" charset="0"/>
                <a:cs typeface="Arial" panose="020B0604020202020204" pitchFamily="34" charset="0"/>
              </a:rPr>
              <a:t>	→ </a:t>
            </a:r>
            <a:r>
              <a:rPr lang="cs-CZ" altLang="cs-CZ" sz="1200" b="1" dirty="0">
                <a:latin typeface="Calibri" panose="020F0502020204030204" pitchFamily="34" charset="0"/>
              </a:rPr>
              <a:t>změna konformace </a:t>
            </a:r>
            <a:r>
              <a:rPr lang="cs-CZ" altLang="cs-CZ" sz="1200" b="1" dirty="0" err="1">
                <a:latin typeface="Calibri" panose="020F0502020204030204" pitchFamily="34" charset="0"/>
              </a:rPr>
              <a:t>rc</a:t>
            </a:r>
            <a:r>
              <a:rPr lang="cs-CZ" altLang="cs-CZ" sz="1200" b="1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200" b="1" dirty="0">
                <a:latin typeface="Calibri" panose="020F0502020204030204" pitchFamily="34" charset="0"/>
                <a:cs typeface="Arial" panose="020B0604020202020204" pitchFamily="34" charset="0"/>
              </a:rPr>
              <a:t>	→</a:t>
            </a:r>
            <a:r>
              <a:rPr lang="cs-CZ" altLang="cs-CZ" sz="1200" b="1" dirty="0">
                <a:latin typeface="Calibri" panose="020F0502020204030204" pitchFamily="34" charset="0"/>
              </a:rPr>
              <a:t> aktivace </a:t>
            </a:r>
            <a:r>
              <a:rPr lang="cs-CZ" altLang="cs-CZ" sz="1200" b="1" dirty="0" err="1">
                <a:latin typeface="Calibri" panose="020F0502020204030204" pitchFamily="34" charset="0"/>
              </a:rPr>
              <a:t>rc</a:t>
            </a:r>
            <a:endParaRPr lang="cs-CZ" altLang="cs-CZ" sz="1200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cs-CZ" altLang="cs-CZ" sz="1200" b="1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200" b="1" dirty="0">
                <a:latin typeface="Calibri" panose="020F0502020204030204" pitchFamily="34" charset="0"/>
              </a:rPr>
              <a:t>S</a:t>
            </a:r>
            <a:r>
              <a:rPr lang="pt-BR" altLang="cs-CZ" sz="1200" b="1" dirty="0">
                <a:latin typeface="Calibri" panose="020F0502020204030204" pitchFamily="34" charset="0"/>
              </a:rPr>
              <a:t>+</a:t>
            </a:r>
            <a:r>
              <a:rPr lang="cs-CZ" altLang="cs-CZ" sz="1200" b="1" dirty="0">
                <a:latin typeface="Calibri" panose="020F0502020204030204" pitchFamily="34" charset="0"/>
              </a:rPr>
              <a:t>R komplexy a putují do jádra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200" b="1" dirty="0">
                <a:latin typeface="Calibri" panose="020F0502020204030204" pitchFamily="34" charset="0"/>
                <a:cs typeface="Arial" panose="020B0604020202020204" pitchFamily="34" charset="0"/>
              </a:rPr>
              <a:t>	→</a:t>
            </a:r>
            <a:r>
              <a:rPr lang="cs-CZ" altLang="cs-CZ" sz="1200" b="1" dirty="0">
                <a:latin typeface="Calibri" panose="020F0502020204030204" pitchFamily="34" charset="0"/>
              </a:rPr>
              <a:t> váží se na elementy DNA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200" b="1" dirty="0">
                <a:latin typeface="Calibri" panose="020F0502020204030204" pitchFamily="34" charset="0"/>
                <a:cs typeface="Arial" panose="020B0604020202020204" pitchFamily="34" charset="0"/>
              </a:rPr>
              <a:t>	→</a:t>
            </a:r>
            <a:r>
              <a:rPr lang="cs-CZ" altLang="cs-CZ" sz="1200" b="1" dirty="0">
                <a:latin typeface="Calibri" panose="020F0502020204030204" pitchFamily="34" charset="0"/>
              </a:rPr>
              <a:t> zvýšení transkripce genů indukujících syntézu některých proteinů nebo inhibujících syntézu jiných</a:t>
            </a:r>
            <a:r>
              <a:rPr lang="cs-CZ" altLang="cs-CZ" sz="1200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cs-CZ" altLang="cs-CZ" sz="1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200" dirty="0">
                <a:latin typeface="Calibri" panose="020F0502020204030204" pitchFamily="34" charset="0"/>
              </a:rPr>
              <a:t>Receptory pro </a:t>
            </a:r>
            <a:r>
              <a:rPr lang="cs-CZ" altLang="cs-CZ" sz="1200" dirty="0" err="1">
                <a:latin typeface="Calibri" panose="020F0502020204030204" pitchFamily="34" charset="0"/>
              </a:rPr>
              <a:t>glk</a:t>
            </a:r>
            <a:r>
              <a:rPr lang="cs-CZ" altLang="cs-CZ" sz="1200" dirty="0">
                <a:latin typeface="Calibri" panose="020F0502020204030204" pitchFamily="34" charset="0"/>
              </a:rPr>
              <a:t> prakticky ve všech tkáních!!!</a:t>
            </a:r>
          </a:p>
          <a:p>
            <a:pPr>
              <a:lnSpc>
                <a:spcPct val="90000"/>
              </a:lnSpc>
            </a:pPr>
            <a:endParaRPr lang="cs-CZ" altLang="cs-CZ" sz="120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altLang="cs-CZ" sz="1200" b="1" dirty="0" err="1">
                <a:latin typeface="Calibri" panose="020F0502020204030204" pitchFamily="34" charset="0"/>
              </a:rPr>
              <a:t>lipokortiny</a:t>
            </a:r>
            <a:r>
              <a:rPr lang="cs-CZ" altLang="cs-CZ" sz="1200" b="1" dirty="0">
                <a:latin typeface="Calibri" panose="020F0502020204030204" pitchFamily="34" charset="0"/>
              </a:rPr>
              <a:t>  </a:t>
            </a:r>
            <a:r>
              <a:rPr lang="cs-CZ" altLang="cs-CZ" sz="1200" b="1" dirty="0">
                <a:latin typeface="Calibri" panose="020F050202020403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1200" dirty="0">
                <a:latin typeface="Calibri" panose="020F0502020204030204" pitchFamily="34" charset="0"/>
              </a:rPr>
              <a:t> inhibují fosfolipázu 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Intracelular</a:t>
            </a:r>
            <a:r>
              <a:rPr lang="cs-CZ" dirty="0"/>
              <a:t> </a:t>
            </a:r>
            <a:r>
              <a:rPr lang="cs-CZ" dirty="0" err="1"/>
              <a:t>mechanisms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least 30 – 60 </a:t>
            </a:r>
            <a:r>
              <a:rPr lang="cs-CZ" dirty="0" err="1"/>
              <a:t>minutes</a:t>
            </a:r>
            <a:r>
              <a:rPr lang="cs-CZ" dirty="0"/>
              <a:t> to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reaction</a:t>
            </a:r>
            <a:endParaRPr lang="cs-CZ" dirty="0"/>
          </a:p>
          <a:p>
            <a:pPr>
              <a:lnSpc>
                <a:spcPct val="90000"/>
              </a:lnSpc>
            </a:pPr>
            <a:endParaRPr lang="sk-SK" altLang="cs-CZ" sz="120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9DE68-B8EB-4DE5-BA8E-329003F1ACF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25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67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40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14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4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7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55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1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48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06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59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16541-D7BB-4E26-AC1B-DC6DF493B8E9}" type="datetimeFigureOut">
              <a:rPr lang="cs-CZ" smtClean="0"/>
              <a:t>28.05.2020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3C92-2C13-4794-BFE5-3B9B698D57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5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Glucocorticoids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90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 4"/>
          <p:cNvSpPr/>
          <p:nvPr/>
        </p:nvSpPr>
        <p:spPr>
          <a:xfrm>
            <a:off x="3042138" y="1441310"/>
            <a:ext cx="5913120" cy="4775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5486401" y="2255520"/>
            <a:ext cx="2664823" cy="22232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kupina 10"/>
          <p:cNvGrpSpPr/>
          <p:nvPr/>
        </p:nvGrpSpPr>
        <p:grpSpPr>
          <a:xfrm>
            <a:off x="4016454" y="3107598"/>
            <a:ext cx="575091" cy="608064"/>
            <a:chOff x="4016454" y="3453068"/>
            <a:chExt cx="575091" cy="608064"/>
          </a:xfrm>
        </p:grpSpPr>
        <p:sp>
          <p:nvSpPr>
            <p:cNvPr id="12" name="Výsečový 11"/>
            <p:cNvSpPr/>
            <p:nvPr/>
          </p:nvSpPr>
          <p:spPr>
            <a:xfrm rot="19255214">
              <a:off x="4016454" y="3453068"/>
              <a:ext cx="575091" cy="608064"/>
            </a:xfrm>
            <a:prstGeom prst="pie">
              <a:avLst>
                <a:gd name="adj1" fmla="val 20893253"/>
                <a:gd name="adj2" fmla="val 16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13" name="Rovnoramenný trojúhelník 12"/>
            <p:cNvSpPr/>
            <p:nvPr/>
          </p:nvSpPr>
          <p:spPr>
            <a:xfrm flipV="1">
              <a:off x="4114587" y="3511908"/>
              <a:ext cx="378824" cy="27739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16" name="Zakřivená spojnice 15"/>
          <p:cNvCxnSpPr/>
          <p:nvPr/>
        </p:nvCxnSpPr>
        <p:spPr>
          <a:xfrm>
            <a:off x="6475218" y="2917728"/>
            <a:ext cx="1082566" cy="612424"/>
          </a:xfrm>
          <a:prstGeom prst="curvedConnector3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/>
          <p:nvPr/>
        </p:nvCxnSpPr>
        <p:spPr>
          <a:xfrm>
            <a:off x="6396391" y="3051852"/>
            <a:ext cx="1082566" cy="612424"/>
          </a:xfrm>
          <a:prstGeom prst="curvedConnector3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Šipka doprava 20"/>
          <p:cNvSpPr/>
          <p:nvPr/>
        </p:nvSpPr>
        <p:spPr>
          <a:xfrm rot="7027868">
            <a:off x="6324541" y="3369457"/>
            <a:ext cx="455446" cy="21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kupina 8"/>
          <p:cNvGrpSpPr/>
          <p:nvPr/>
        </p:nvGrpSpPr>
        <p:grpSpPr>
          <a:xfrm>
            <a:off x="5548678" y="4519407"/>
            <a:ext cx="254169" cy="296274"/>
            <a:chOff x="3282455" y="5564191"/>
            <a:chExt cx="407448" cy="499500"/>
          </a:xfrm>
        </p:grpSpPr>
        <p:sp>
          <p:nvSpPr>
            <p:cNvPr id="8" name="Vývojový diagram: spojnice 7"/>
            <p:cNvSpPr/>
            <p:nvPr/>
          </p:nvSpPr>
          <p:spPr>
            <a:xfrm>
              <a:off x="3509924" y="5633091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ývojový diagram: spojnice 23"/>
            <p:cNvSpPr/>
            <p:nvPr/>
          </p:nvSpPr>
          <p:spPr>
            <a:xfrm>
              <a:off x="3282455" y="5925582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ývojový diagram: spojnice 24"/>
            <p:cNvSpPr/>
            <p:nvPr/>
          </p:nvSpPr>
          <p:spPr>
            <a:xfrm>
              <a:off x="3382304" y="5971618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ývojový diagram: spojnice 25"/>
            <p:cNvSpPr/>
            <p:nvPr/>
          </p:nvSpPr>
          <p:spPr>
            <a:xfrm>
              <a:off x="3482153" y="5925582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ývojový diagram: spojnice 26"/>
            <p:cNvSpPr/>
            <p:nvPr/>
          </p:nvSpPr>
          <p:spPr>
            <a:xfrm>
              <a:off x="3442321" y="5833509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ývojový diagram: spojnice 27"/>
            <p:cNvSpPr/>
            <p:nvPr/>
          </p:nvSpPr>
          <p:spPr>
            <a:xfrm>
              <a:off x="3362388" y="5778448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ývojový diagram: spojnice 28"/>
            <p:cNvSpPr/>
            <p:nvPr/>
          </p:nvSpPr>
          <p:spPr>
            <a:xfrm>
              <a:off x="3432228" y="5710282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ývojový diagram: spojnice 29"/>
            <p:cNvSpPr/>
            <p:nvPr/>
          </p:nvSpPr>
          <p:spPr>
            <a:xfrm>
              <a:off x="3590054" y="5564191"/>
              <a:ext cx="99849" cy="92073"/>
            </a:xfrm>
            <a:prstGeom prst="flowChartConnector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8336" r="10292" b="5278"/>
          <a:stretch/>
        </p:blipFill>
        <p:spPr>
          <a:xfrm>
            <a:off x="4088219" y="4237074"/>
            <a:ext cx="361508" cy="345560"/>
          </a:xfrm>
          <a:prstGeom prst="rect">
            <a:avLst/>
          </a:prstGeom>
        </p:spPr>
      </p:pic>
      <p:sp>
        <p:nvSpPr>
          <p:cNvPr id="10" name="Volný tvar 9"/>
          <p:cNvSpPr/>
          <p:nvPr/>
        </p:nvSpPr>
        <p:spPr>
          <a:xfrm>
            <a:off x="6818812" y="4851446"/>
            <a:ext cx="187922" cy="181173"/>
          </a:xfrm>
          <a:custGeom>
            <a:avLst/>
            <a:gdLst>
              <a:gd name="connsiteX0" fmla="*/ 12555 w 326242"/>
              <a:gd name="connsiteY0" fmla="*/ 218158 h 292586"/>
              <a:gd name="connsiteX1" fmla="*/ 17871 w 326242"/>
              <a:gd name="connsiteY1" fmla="*/ 250056 h 292586"/>
              <a:gd name="connsiteX2" fmla="*/ 55085 w 326242"/>
              <a:gd name="connsiteY2" fmla="*/ 292586 h 292586"/>
              <a:gd name="connsiteX3" fmla="*/ 134829 w 326242"/>
              <a:gd name="connsiteY3" fmla="*/ 281954 h 292586"/>
              <a:gd name="connsiteX4" fmla="*/ 150778 w 326242"/>
              <a:gd name="connsiteY4" fmla="*/ 276638 h 292586"/>
              <a:gd name="connsiteX5" fmla="*/ 156095 w 326242"/>
              <a:gd name="connsiteY5" fmla="*/ 260689 h 292586"/>
              <a:gd name="connsiteX6" fmla="*/ 134829 w 326242"/>
              <a:gd name="connsiteY6" fmla="*/ 191577 h 292586"/>
              <a:gd name="connsiteX7" fmla="*/ 118881 w 326242"/>
              <a:gd name="connsiteY7" fmla="*/ 180944 h 292586"/>
              <a:gd name="connsiteX8" fmla="*/ 65718 w 326242"/>
              <a:gd name="connsiteY8" fmla="*/ 202210 h 292586"/>
              <a:gd name="connsiteX9" fmla="*/ 60401 w 326242"/>
              <a:gd name="connsiteY9" fmla="*/ 223475 h 292586"/>
              <a:gd name="connsiteX10" fmla="*/ 65718 w 326242"/>
              <a:gd name="connsiteY10" fmla="*/ 239424 h 292586"/>
              <a:gd name="connsiteX11" fmla="*/ 86983 w 326242"/>
              <a:gd name="connsiteY11" fmla="*/ 244740 h 292586"/>
              <a:gd name="connsiteX12" fmla="*/ 102932 w 326242"/>
              <a:gd name="connsiteY12" fmla="*/ 250056 h 292586"/>
              <a:gd name="connsiteX13" fmla="*/ 219890 w 326242"/>
              <a:gd name="connsiteY13" fmla="*/ 244740 h 292586"/>
              <a:gd name="connsiteX14" fmla="*/ 235839 w 326242"/>
              <a:gd name="connsiteY14" fmla="*/ 239424 h 292586"/>
              <a:gd name="connsiteX15" fmla="*/ 241155 w 326242"/>
              <a:gd name="connsiteY15" fmla="*/ 218158 h 292586"/>
              <a:gd name="connsiteX16" fmla="*/ 235839 w 326242"/>
              <a:gd name="connsiteY16" fmla="*/ 164996 h 292586"/>
              <a:gd name="connsiteX17" fmla="*/ 209257 w 326242"/>
              <a:gd name="connsiteY17" fmla="*/ 133098 h 292586"/>
              <a:gd name="connsiteX18" fmla="*/ 193308 w 326242"/>
              <a:gd name="connsiteY18" fmla="*/ 127782 h 292586"/>
              <a:gd name="connsiteX19" fmla="*/ 156095 w 326242"/>
              <a:gd name="connsiteY19" fmla="*/ 133098 h 292586"/>
              <a:gd name="connsiteX20" fmla="*/ 156095 w 326242"/>
              <a:gd name="connsiteY20" fmla="*/ 175628 h 292586"/>
              <a:gd name="connsiteX21" fmla="*/ 283685 w 326242"/>
              <a:gd name="connsiteY21" fmla="*/ 154363 h 292586"/>
              <a:gd name="connsiteX22" fmla="*/ 289001 w 326242"/>
              <a:gd name="connsiteY22" fmla="*/ 138414 h 292586"/>
              <a:gd name="connsiteX23" fmla="*/ 273053 w 326242"/>
              <a:gd name="connsiteY23" fmla="*/ 85251 h 292586"/>
              <a:gd name="connsiteX24" fmla="*/ 257104 w 326242"/>
              <a:gd name="connsiteY24" fmla="*/ 79935 h 292586"/>
              <a:gd name="connsiteX25" fmla="*/ 230522 w 326242"/>
              <a:gd name="connsiteY25" fmla="*/ 85251 h 292586"/>
              <a:gd name="connsiteX26" fmla="*/ 241155 w 326242"/>
              <a:gd name="connsiteY26" fmla="*/ 111833 h 292586"/>
              <a:gd name="connsiteX27" fmla="*/ 283685 w 326242"/>
              <a:gd name="connsiteY27" fmla="*/ 117149 h 292586"/>
              <a:gd name="connsiteX28" fmla="*/ 320899 w 326242"/>
              <a:gd name="connsiteY28" fmla="*/ 111833 h 292586"/>
              <a:gd name="connsiteX29" fmla="*/ 294318 w 326242"/>
              <a:gd name="connsiteY29" fmla="*/ 42721 h 292586"/>
              <a:gd name="connsiteX30" fmla="*/ 278369 w 326242"/>
              <a:gd name="connsiteY30" fmla="*/ 37405 h 292586"/>
              <a:gd name="connsiteX31" fmla="*/ 203941 w 326242"/>
              <a:gd name="connsiteY31" fmla="*/ 42721 h 292586"/>
              <a:gd name="connsiteX32" fmla="*/ 187992 w 326242"/>
              <a:gd name="connsiteY32" fmla="*/ 48038 h 292586"/>
              <a:gd name="connsiteX33" fmla="*/ 172043 w 326242"/>
              <a:gd name="connsiteY33" fmla="*/ 63986 h 292586"/>
              <a:gd name="connsiteX34" fmla="*/ 156095 w 326242"/>
              <a:gd name="connsiteY34" fmla="*/ 74619 h 292586"/>
              <a:gd name="connsiteX35" fmla="*/ 145462 w 326242"/>
              <a:gd name="connsiteY35" fmla="*/ 95884 h 292586"/>
              <a:gd name="connsiteX36" fmla="*/ 129513 w 326242"/>
              <a:gd name="connsiteY36" fmla="*/ 106517 h 292586"/>
              <a:gd name="connsiteX37" fmla="*/ 113564 w 326242"/>
              <a:gd name="connsiteY37" fmla="*/ 143731 h 292586"/>
              <a:gd name="connsiteX38" fmla="*/ 97615 w 326242"/>
              <a:gd name="connsiteY38" fmla="*/ 149047 h 292586"/>
              <a:gd name="connsiteX39" fmla="*/ 86983 w 326242"/>
              <a:gd name="connsiteY39" fmla="*/ 164996 h 292586"/>
              <a:gd name="connsiteX40" fmla="*/ 55085 w 326242"/>
              <a:gd name="connsiteY40" fmla="*/ 180944 h 292586"/>
              <a:gd name="connsiteX41" fmla="*/ 33820 w 326242"/>
              <a:gd name="connsiteY41" fmla="*/ 186261 h 292586"/>
              <a:gd name="connsiteX42" fmla="*/ 1922 w 326242"/>
              <a:gd name="connsiteY42" fmla="*/ 180944 h 292586"/>
              <a:gd name="connsiteX43" fmla="*/ 7239 w 326242"/>
              <a:gd name="connsiteY43" fmla="*/ 154363 h 292586"/>
              <a:gd name="connsiteX44" fmla="*/ 23188 w 326242"/>
              <a:gd name="connsiteY44" fmla="*/ 122465 h 292586"/>
              <a:gd name="connsiteX45" fmla="*/ 28504 w 326242"/>
              <a:gd name="connsiteY45" fmla="*/ 101200 h 292586"/>
              <a:gd name="connsiteX46" fmla="*/ 44453 w 326242"/>
              <a:gd name="connsiteY46" fmla="*/ 85251 h 292586"/>
              <a:gd name="connsiteX47" fmla="*/ 81667 w 326242"/>
              <a:gd name="connsiteY47" fmla="*/ 69303 h 292586"/>
              <a:gd name="connsiteX48" fmla="*/ 118881 w 326242"/>
              <a:gd name="connsiteY48" fmla="*/ 63986 h 292586"/>
              <a:gd name="connsiteX49" fmla="*/ 134829 w 326242"/>
              <a:gd name="connsiteY49" fmla="*/ 58670 h 292586"/>
              <a:gd name="connsiteX50" fmla="*/ 166727 w 326242"/>
              <a:gd name="connsiteY50" fmla="*/ 37405 h 292586"/>
              <a:gd name="connsiteX51" fmla="*/ 145462 w 326242"/>
              <a:gd name="connsiteY51" fmla="*/ 191 h 292586"/>
              <a:gd name="connsiteX52" fmla="*/ 140146 w 326242"/>
              <a:gd name="connsiteY52" fmla="*/ 191 h 29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26242" h="292586">
                <a:moveTo>
                  <a:pt x="12555" y="218158"/>
                </a:moveTo>
                <a:cubicBezTo>
                  <a:pt x="14327" y="228791"/>
                  <a:pt x="13725" y="240106"/>
                  <a:pt x="17871" y="250056"/>
                </a:cubicBezTo>
                <a:cubicBezTo>
                  <a:pt x="29799" y="278683"/>
                  <a:pt x="34944" y="279159"/>
                  <a:pt x="55085" y="292586"/>
                </a:cubicBezTo>
                <a:cubicBezTo>
                  <a:pt x="81666" y="289042"/>
                  <a:pt x="108377" y="286362"/>
                  <a:pt x="134829" y="281954"/>
                </a:cubicBezTo>
                <a:cubicBezTo>
                  <a:pt x="140357" y="281033"/>
                  <a:pt x="146815" y="280600"/>
                  <a:pt x="150778" y="276638"/>
                </a:cubicBezTo>
                <a:cubicBezTo>
                  <a:pt x="154741" y="272675"/>
                  <a:pt x="154323" y="266005"/>
                  <a:pt x="156095" y="260689"/>
                </a:cubicBezTo>
                <a:cubicBezTo>
                  <a:pt x="148314" y="167334"/>
                  <a:pt x="171547" y="209937"/>
                  <a:pt x="134829" y="191577"/>
                </a:cubicBezTo>
                <a:cubicBezTo>
                  <a:pt x="129114" y="188720"/>
                  <a:pt x="124197" y="184488"/>
                  <a:pt x="118881" y="180944"/>
                </a:cubicBezTo>
                <a:cubicBezTo>
                  <a:pt x="93520" y="184568"/>
                  <a:pt x="78950" y="179055"/>
                  <a:pt x="65718" y="202210"/>
                </a:cubicBezTo>
                <a:cubicBezTo>
                  <a:pt x="62093" y="208554"/>
                  <a:pt x="62173" y="216387"/>
                  <a:pt x="60401" y="223475"/>
                </a:cubicBezTo>
                <a:cubicBezTo>
                  <a:pt x="62173" y="228791"/>
                  <a:pt x="61342" y="235923"/>
                  <a:pt x="65718" y="239424"/>
                </a:cubicBezTo>
                <a:cubicBezTo>
                  <a:pt x="71423" y="243988"/>
                  <a:pt x="79958" y="242733"/>
                  <a:pt x="86983" y="244740"/>
                </a:cubicBezTo>
                <a:cubicBezTo>
                  <a:pt x="92371" y="246279"/>
                  <a:pt x="97616" y="248284"/>
                  <a:pt x="102932" y="250056"/>
                </a:cubicBezTo>
                <a:cubicBezTo>
                  <a:pt x="141918" y="248284"/>
                  <a:pt x="180988" y="247852"/>
                  <a:pt x="219890" y="244740"/>
                </a:cubicBezTo>
                <a:cubicBezTo>
                  <a:pt x="225476" y="244293"/>
                  <a:pt x="232338" y="243800"/>
                  <a:pt x="235839" y="239424"/>
                </a:cubicBezTo>
                <a:cubicBezTo>
                  <a:pt x="240403" y="233718"/>
                  <a:pt x="239383" y="225247"/>
                  <a:pt x="241155" y="218158"/>
                </a:cubicBezTo>
                <a:cubicBezTo>
                  <a:pt x="239383" y="200437"/>
                  <a:pt x="239844" y="182349"/>
                  <a:pt x="235839" y="164996"/>
                </a:cubicBezTo>
                <a:cubicBezTo>
                  <a:pt x="234056" y="157270"/>
                  <a:pt x="214403" y="136529"/>
                  <a:pt x="209257" y="133098"/>
                </a:cubicBezTo>
                <a:cubicBezTo>
                  <a:pt x="204594" y="129990"/>
                  <a:pt x="198624" y="129554"/>
                  <a:pt x="193308" y="127782"/>
                </a:cubicBezTo>
                <a:cubicBezTo>
                  <a:pt x="180904" y="129554"/>
                  <a:pt x="167302" y="127494"/>
                  <a:pt x="156095" y="133098"/>
                </a:cubicBezTo>
                <a:cubicBezTo>
                  <a:pt x="144205" y="139043"/>
                  <a:pt x="155670" y="173504"/>
                  <a:pt x="156095" y="175628"/>
                </a:cubicBezTo>
                <a:cubicBezTo>
                  <a:pt x="203096" y="173390"/>
                  <a:pt x="255952" y="195963"/>
                  <a:pt x="283685" y="154363"/>
                </a:cubicBezTo>
                <a:cubicBezTo>
                  <a:pt x="286793" y="149700"/>
                  <a:pt x="287229" y="143730"/>
                  <a:pt x="289001" y="138414"/>
                </a:cubicBezTo>
                <a:cubicBezTo>
                  <a:pt x="286675" y="122130"/>
                  <a:pt x="288650" y="97729"/>
                  <a:pt x="273053" y="85251"/>
                </a:cubicBezTo>
                <a:cubicBezTo>
                  <a:pt x="268677" y="81750"/>
                  <a:pt x="262420" y="81707"/>
                  <a:pt x="257104" y="79935"/>
                </a:cubicBezTo>
                <a:cubicBezTo>
                  <a:pt x="248243" y="81707"/>
                  <a:pt x="238041" y="80239"/>
                  <a:pt x="230522" y="85251"/>
                </a:cubicBezTo>
                <a:cubicBezTo>
                  <a:pt x="212542" y="97237"/>
                  <a:pt x="232679" y="109521"/>
                  <a:pt x="241155" y="111833"/>
                </a:cubicBezTo>
                <a:cubicBezTo>
                  <a:pt x="254939" y="115592"/>
                  <a:pt x="269508" y="115377"/>
                  <a:pt x="283685" y="117149"/>
                </a:cubicBezTo>
                <a:cubicBezTo>
                  <a:pt x="296090" y="115377"/>
                  <a:pt x="316079" y="123400"/>
                  <a:pt x="320899" y="111833"/>
                </a:cubicBezTo>
                <a:cubicBezTo>
                  <a:pt x="335421" y="76980"/>
                  <a:pt x="318271" y="54698"/>
                  <a:pt x="294318" y="42721"/>
                </a:cubicBezTo>
                <a:cubicBezTo>
                  <a:pt x="289306" y="40215"/>
                  <a:pt x="283685" y="39177"/>
                  <a:pt x="278369" y="37405"/>
                </a:cubicBezTo>
                <a:cubicBezTo>
                  <a:pt x="253560" y="39177"/>
                  <a:pt x="228643" y="39815"/>
                  <a:pt x="203941" y="42721"/>
                </a:cubicBezTo>
                <a:cubicBezTo>
                  <a:pt x="198375" y="43376"/>
                  <a:pt x="192655" y="44930"/>
                  <a:pt x="187992" y="48038"/>
                </a:cubicBezTo>
                <a:cubicBezTo>
                  <a:pt x="181736" y="52208"/>
                  <a:pt x="177819" y="59173"/>
                  <a:pt x="172043" y="63986"/>
                </a:cubicBezTo>
                <a:cubicBezTo>
                  <a:pt x="167135" y="68076"/>
                  <a:pt x="161411" y="71075"/>
                  <a:pt x="156095" y="74619"/>
                </a:cubicBezTo>
                <a:cubicBezTo>
                  <a:pt x="152551" y="81707"/>
                  <a:pt x="150536" y="89796"/>
                  <a:pt x="145462" y="95884"/>
                </a:cubicBezTo>
                <a:cubicBezTo>
                  <a:pt x="141372" y="100793"/>
                  <a:pt x="133505" y="101528"/>
                  <a:pt x="129513" y="106517"/>
                </a:cubicBezTo>
                <a:cubicBezTo>
                  <a:pt x="104093" y="138291"/>
                  <a:pt x="151592" y="105703"/>
                  <a:pt x="113564" y="143731"/>
                </a:cubicBezTo>
                <a:cubicBezTo>
                  <a:pt x="109601" y="147694"/>
                  <a:pt x="102931" y="147275"/>
                  <a:pt x="97615" y="149047"/>
                </a:cubicBezTo>
                <a:cubicBezTo>
                  <a:pt x="94071" y="154363"/>
                  <a:pt x="91501" y="160478"/>
                  <a:pt x="86983" y="164996"/>
                </a:cubicBezTo>
                <a:cubicBezTo>
                  <a:pt x="77663" y="174316"/>
                  <a:pt x="67192" y="177485"/>
                  <a:pt x="55085" y="180944"/>
                </a:cubicBezTo>
                <a:cubicBezTo>
                  <a:pt x="48060" y="182951"/>
                  <a:pt x="40908" y="184489"/>
                  <a:pt x="33820" y="186261"/>
                </a:cubicBezTo>
                <a:cubicBezTo>
                  <a:pt x="23187" y="184489"/>
                  <a:pt x="8823" y="189225"/>
                  <a:pt x="1922" y="180944"/>
                </a:cubicBezTo>
                <a:cubicBezTo>
                  <a:pt x="-3863" y="174002"/>
                  <a:pt x="5047" y="163129"/>
                  <a:pt x="7239" y="154363"/>
                </a:cubicBezTo>
                <a:cubicBezTo>
                  <a:pt x="11642" y="136753"/>
                  <a:pt x="12791" y="138059"/>
                  <a:pt x="23188" y="122465"/>
                </a:cubicBezTo>
                <a:cubicBezTo>
                  <a:pt x="24960" y="115377"/>
                  <a:pt x="24879" y="107544"/>
                  <a:pt x="28504" y="101200"/>
                </a:cubicBezTo>
                <a:cubicBezTo>
                  <a:pt x="32234" y="94672"/>
                  <a:pt x="38335" y="89621"/>
                  <a:pt x="44453" y="85251"/>
                </a:cubicBezTo>
                <a:cubicBezTo>
                  <a:pt x="51178" y="80448"/>
                  <a:pt x="72026" y="71231"/>
                  <a:pt x="81667" y="69303"/>
                </a:cubicBezTo>
                <a:cubicBezTo>
                  <a:pt x="93954" y="66845"/>
                  <a:pt x="106476" y="65758"/>
                  <a:pt x="118881" y="63986"/>
                </a:cubicBezTo>
                <a:cubicBezTo>
                  <a:pt x="124197" y="62214"/>
                  <a:pt x="129931" y="61391"/>
                  <a:pt x="134829" y="58670"/>
                </a:cubicBezTo>
                <a:cubicBezTo>
                  <a:pt x="146000" y="52464"/>
                  <a:pt x="166727" y="37405"/>
                  <a:pt x="166727" y="37405"/>
                </a:cubicBezTo>
                <a:cubicBezTo>
                  <a:pt x="161219" y="4357"/>
                  <a:pt x="171258" y="6640"/>
                  <a:pt x="145462" y="191"/>
                </a:cubicBezTo>
                <a:cubicBezTo>
                  <a:pt x="143743" y="-239"/>
                  <a:pt x="141918" y="191"/>
                  <a:pt x="140146" y="19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Zakřivená spojnice 17"/>
          <p:cNvCxnSpPr/>
          <p:nvPr/>
        </p:nvCxnSpPr>
        <p:spPr>
          <a:xfrm>
            <a:off x="6166856" y="3709951"/>
            <a:ext cx="770818" cy="456207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Šipka doprava 39"/>
          <p:cNvSpPr/>
          <p:nvPr/>
        </p:nvSpPr>
        <p:spPr>
          <a:xfrm>
            <a:off x="8196222" y="15611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9434868" y="1373591"/>
            <a:ext cx="2698595" cy="95410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/>
              <a:t>Change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proteosynthesis</a:t>
            </a:r>
            <a:endParaRPr lang="cs-CZ" sz="2800" dirty="0"/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795343" y="569603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in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32" name="Obdélník 31"/>
          <p:cNvSpPr/>
          <p:nvPr/>
        </p:nvSpPr>
        <p:spPr>
          <a:xfrm>
            <a:off x="9274002" y="609600"/>
            <a:ext cx="147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</a:rPr>
              <a:t>Specific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Šipka doprava 32"/>
          <p:cNvSpPr/>
          <p:nvPr/>
        </p:nvSpPr>
        <p:spPr>
          <a:xfrm>
            <a:off x="8282596" y="784725"/>
            <a:ext cx="905691" cy="313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94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4.375E-6 1.85185E-6 C 0.00221 -0.00278 0.00469 -0.00486 0.00677 -0.00787 C 0.00781 -0.00903 0.00846 -0.01111 0.00938 -0.01227 C 0.01081 -0.01412 0.01224 -0.01551 0.01367 -0.0169 L 0.01719 -0.02616 C 0.01771 -0.02778 0.0181 -0.02986 0.01888 -0.03079 C 0.02148 -0.03379 0.02201 -0.03403 0.02409 -0.03842 C 0.02474 -0.03981 0.025 -0.04166 0.02578 -0.04305 C 0.02656 -0.04444 0.0276 -0.04491 0.02839 -0.04606 C 0.0293 -0.04745 0.02995 -0.0493 0.03099 -0.05069 C 0.03255 -0.05301 0.03412 -0.05602 0.0362 -0.05671 L 0.0405 -0.05833 C 0.04232 -0.0618 0.04323 -0.06389 0.04557 -0.06597 C 0.05143 -0.07129 0.04453 -0.06273 0.05169 -0.0706 C 0.05287 -0.07199 0.05391 -0.07384 0.05508 -0.07523 C 0.05586 -0.07592 0.0569 -0.07592 0.05768 -0.07685 C 0.05977 -0.0787 0.06172 -0.08079 0.06367 -0.08287 C 0.06888 -0.08842 0.06354 -0.08426 0.07148 -0.08912 L 0.07409 -0.09051 C 0.07565 -0.09861 0.07422 -0.09421 0.08008 -0.10139 C 0.08464 -0.10671 0.08073 -0.10278 0.08698 -0.10579 C 0.0888 -0.10671 0.09037 -0.10833 0.09219 -0.10903 C 0.10052 -0.1118 0.09505 -0.11018 0.10859 -0.11342 L 0.16979 -0.11204 C 0.1707 -0.11204 0.17188 -0.1118 0.1724 -0.11041 C 0.17318 -0.10833 0.17279 -0.10532 0.17318 -0.10278 C 0.17461 -0.09537 0.175 -0.09884 0.17578 -0.09213 C 0.17591 -0.09097 0.17578 -0.09004 0.17578 -0.08912 L 0.17578 -0.08912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6.66667E-6 L 1.875E-6 6.66667E-6 C -0.00235 0.00186 -0.00456 0.00441 -0.0069 0.00603 C -0.00925 0.00741 -0.01159 0.00765 -0.0138 0.00904 L -0.01641 0.01066 C -0.02136 0.01945 -0.01641 0.01204 -0.02253 0.01667 C -0.02917 0.02177 -0.02071 0.0176 -0.02761 0.02431 C -0.0293 0.02593 -0.03281 0.02755 -0.03281 0.02755 C -0.03373 0.02894 -0.03451 0.03079 -0.03542 0.03218 C -0.0362 0.03334 -0.03724 0.0338 -0.03802 0.03519 C -0.03985 0.03797 -0.04323 0.04445 -0.04323 0.04445 C -0.04349 0.0463 -0.04349 0.04862 -0.04401 0.05047 C -0.04466 0.05232 -0.04597 0.05325 -0.04662 0.0551 C -0.04805 0.05904 -0.04922 0.06297 -0.05013 0.06737 L -0.05182 0.07663 C -0.05209 0.08265 -0.05235 0.0889 -0.05274 0.09491 C -0.05391 0.11621 -0.05287 0.09723 -0.05443 0.11181 C -0.05482 0.11529 -0.05495 0.11899 -0.05521 0.12246 C -0.05651 0.13751 -0.05547 0.12663 -0.05703 0.13635 C -0.05729 0.13843 -0.05729 0.14052 -0.05781 0.14237 C -0.05821 0.14376 -0.05899 0.14445 -0.05951 0.14561 L -0.05951 0.14561 " pathEditMode="relative" ptsTypes="AAAAAAAAAAAAAAAAAAAA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116 L -2.08333E-7 -0.00093 C 0.0026 -0.00162 0.00547 -0.00162 0.00807 -0.00255 C 0.00951 -0.00301 0.01042 -0.00487 0.01185 -0.00556 C 0.01289 -0.00625 0.01419 -0.00649 0.0155 -0.00718 C 0.01719 -0.00811 0.02096 -0.01019 0.02096 -0.00996 C 0.02435 -0.01366 0.02695 -0.0169 0.03112 -0.01899 L 0.03385 -0.02037 C 0.03867 -0.02848 0.03398 -0.02246 0.04206 -0.02662 C 0.04609 -0.02825 0.04505 -0.02963 0.04857 -0.03241 C 0.05026 -0.03403 0.05404 -0.03496 0.05586 -0.03519 C 0.0625 -0.03496 0.06927 -0.03519 0.07591 -0.03403 C 0.07734 -0.0338 0.07839 -0.03195 0.07969 -0.03102 C 0.08047 -0.03033 0.08151 -0.02987 0.08242 -0.0294 C 0.0832 -0.02848 0.08411 -0.02732 0.08503 -0.02662 C 0.08685 -0.025 0.08893 -0.02408 0.09063 -0.022 C 0.0918 -0.02037 0.09258 -0.01806 0.09336 -0.01598 C 0.09466 -0.01297 0.09583 -0.01019 0.09714 -0.00718 L 0.10065 0.00185 C 0.1013 0.00347 0.10156 0.00578 0.10247 0.00648 L 0.10534 0.00787 C 0.10599 0.00972 0.10625 0.01226 0.10703 0.01388 C 0.10781 0.01504 0.10911 0.0155 0.1099 0.01666 C 0.11068 0.01805 0.11107 0.0199 0.11185 0.02129 C 0.11133 0.02731 0.11185 0.03333 0.11081 0.03935 C 0.11055 0.04074 0.10859 0.0405 0.10807 0.04213 C 0.10755 0.04398 0.10807 0.04629 0.10807 0.04838 L 0.10807 0.04861 " pathEditMode="relative" rAng="0" ptsTypes="AAAAAAAAAAAAAAAAAAAAAAAAAA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8 0.04213 L 0.10768 0.04236 C 0.1099 0.04467 0.11198 0.04791 0.11458 0.04976 C 0.11641 0.05092 0.11862 0.05046 0.12057 0.05115 C 0.12148 0.05162 0.12227 0.05231 0.12318 0.05277 C 0.125 0.05601 0.1263 0.05763 0.12747 0.0618 C 0.12813 0.06458 0.12878 0.07013 0.12917 0.07268 C 0.12969 0.07569 0.13034 0.0787 0.13086 0.08171 C 0.13177 0.08657 0.13164 0.08773 0.13438 0.09097 C 0.13516 0.09189 0.13607 0.09213 0.13698 0.09259 C 0.14453 0.09629 0.13672 0.09189 0.14297 0.0956 L 0.14818 0.10162 L 0.15078 0.10486 C 0.15156 0.10578 0.15234 0.10717 0.15339 0.10787 C 0.15508 0.10879 0.15768 0.11041 0.15938 0.11088 C 0.16055 0.11111 0.16172 0.11088 0.16289 0.11088 L 0.16289 0.11111 " pathEditMode="relative" rAng="0" ptsTypes="AAAAAAAAAAAAAAA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4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0.00023 C 0.00157 0.00023 0.00326 -0.00024 0.00469 0.00069 C 0.00521 0.00092 0.00521 0.00231 0.0056 0.003 C 0.00599 0.00347 0.00652 0.00347 0.00691 0.0037 C 0.00925 0.00995 0.00625 0.00254 0.00912 0.00763 C 0.00951 0.00833 0.00951 0.00949 0.01003 0.00995 C 0.01081 0.01088 0.01172 0.01088 0.01264 0.01157 L 0.01433 0.01319 C 0.01667 0.01921 0.01355 0.0118 0.01654 0.01689 C 0.01693 0.01759 0.01693 0.01875 0.01745 0.01921 C 0.01862 0.02106 0.02019 0.02106 0.02175 0.02152 C 0.02201 0.02245 0.02227 0.02338 0.02266 0.02384 C 0.02305 0.02453 0.02344 0.02523 0.02396 0.02546 C 0.02527 0.02638 0.02657 0.02731 0.02787 0.02777 C 0.03047 0.0287 0.0293 0.02824 0.03139 0.02939 C 0.03178 0.03009 0.03217 0.03125 0.03269 0.03171 C 0.03347 0.0324 0.03529 0.03333 0.03529 0.03356 C 0.03581 0.03425 0.03633 0.03564 0.03698 0.03634 C 0.04115 0.04074 0.03829 0.03564 0.04089 0.03958 C 0.04141 0.04027 0.0418 0.0412 0.04232 0.04189 C 0.04284 0.04259 0.04349 0.04328 0.04402 0.04421 C 0.04441 0.0449 0.04441 0.04583 0.04493 0.04652 C 0.04519 0.04699 0.04571 0.04722 0.04623 0.04722 C 0.04753 0.04768 0.04883 0.04768 0.05014 0.04791 C 0.05053 0.04838 0.05105 0.04838 0.05144 0.04884 C 0.05183 0.0493 0.05222 0.05 0.05274 0.05046 C 0.05352 0.05092 0.05534 0.05185 0.05534 0.05208 C 0.05547 0.05277 0.05547 0.0537 0.05573 0.05416 C 0.05743 0.05717 0.06003 0.05532 0.06185 0.05509 C 0.06303 0.05486 0.0642 0.05439 0.06537 0.05416 C 0.06576 0.05393 0.06628 0.0537 0.06667 0.05347 C 0.06732 0.05324 0.06797 0.05347 0.06849 0.05277 C 0.06889 0.05185 0.06902 0.05069 0.06928 0.04953 C 0.06954 0.04884 0.06941 0.04791 0.0698 0.04722 C 0.07006 0.04675 0.07058 0.04675 0.0711 0.04652 C 0.07162 0.04606 0.07227 0.0456 0.07279 0.0449 C 0.07331 0.04444 0.07357 0.04375 0.07409 0.04328 C 0.07461 0.04305 0.07527 0.04282 0.07592 0.04259 C 0.0767 0.04166 0.07748 0.04004 0.07852 0.03958 C 0.07891 0.03912 0.07943 0.03912 0.07982 0.03865 C 0.08321 0.03564 0.07917 0.03842 0.08243 0.03634 C 0.08594 0.03657 0.08933 0.0368 0.09284 0.03726 C 0.09336 0.03726 0.09375 0.03773 0.09415 0.03796 C 0.09545 0.03842 0.09675 0.03842 0.09805 0.03865 C 0.09857 0.03888 0.09909 0.03888 0.09935 0.03958 C 0.10209 0.04421 0.09792 0.04004 0.10079 0.04259 L 0.10079 0.04282 " pathEditMode="relative" rAng="0" ptsTypes="AAAAAAAAAAAAAAAAAAAAAAAAAAAAAAAAAAAAAAAAAAAAAAAA">
                                      <p:cBhvr>
                                        <p:cTn id="3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31 0.00046 0.00261 0.00092 0.00391 0.00139 C 0.0043 0.00162 0.00469 0.00208 0.00521 0.00231 C 0.00886 0.00278 0.0125 0.00278 0.01602 0.00301 C 0.0168 0.00347 0.01758 0.0037 0.01823 0.00463 C 0.01888 0.00532 0.01914 0.00648 0.01954 0.00764 C 0.02032 0.00995 0.01967 0.01041 0.02084 0.01227 C 0.02136 0.01296 0.02201 0.01342 0.02266 0.01389 C 0.0267 0.01713 0.02305 0.01412 0.02657 0.0162 C 0.02735 0.01666 0.028 0.01736 0.02878 0.01782 C 0.02995 0.01852 0.03295 0.01898 0.03399 0.01921 C 0.03594 0.01991 0.03816 0.0206 0.04011 0.02083 C 0.04414 0.02129 0.04818 0.02129 0.05235 0.02176 L 0.06316 0.02245 C 0.06381 0.02268 0.06433 0.02291 0.06498 0.02315 C 0.06576 0.02361 0.06758 0.02477 0.06758 0.02477 C 0.06797 0.02546 0.06836 0.02639 0.06888 0.02708 C 0.07344 0.03356 0.06967 0.02708 0.0767 0.03333 C 0.08204 0.03796 0.07943 0.0368 0.08412 0.03796 C 0.08477 0.03842 0.08516 0.03935 0.08581 0.03958 C 0.09258 0.04051 0.10599 0.0412 0.10599 0.0412 C 0.10743 0.04143 0.10886 0.04143 0.11029 0.0419 C 0.1112 0.04213 0.11237 0.04282 0.11342 0.04352 C 0.11706 0.04791 0.11237 0.04259 0.11602 0.04583 C 0.11758 0.04722 0.11719 0.04745 0.11862 0.04977 C 0.11901 0.05023 0.11941 0.05069 0.11993 0.05116 C 0.12097 0.05393 0.12084 0.05416 0.12253 0.05671 C 0.12292 0.05717 0.12344 0.05764 0.12383 0.0581 C 0.12396 0.05903 0.12396 0.05995 0.12422 0.06065 C 0.12552 0.06389 0.12644 0.06296 0.12813 0.06597 C 0.12956 0.06852 0.12943 0.06713 0.12943 0.06921 L 0.12943 0.06921 " pathEditMode="relative" ptsTypes="AAAAAAAAAAAAAAAAAAAAAAAAAAAAAAA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" grpId="0" animBg="1"/>
      <p:bldP spid="10" grpId="1" animBg="1"/>
      <p:bldP spid="40" grpId="0" animBg="1"/>
      <p:bldP spid="41" grpId="0" animBg="1"/>
      <p:bldP spid="32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Glucocorticoids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 influence </a:t>
            </a:r>
            <a:r>
              <a:rPr lang="cs-CZ" dirty="0" err="1"/>
              <a:t>sugar</a:t>
            </a:r>
            <a:r>
              <a:rPr lang="cs-CZ" dirty="0"/>
              <a:t>, fat and protein </a:t>
            </a:r>
            <a:r>
              <a:rPr lang="cs-CZ" b="1" dirty="0" err="1">
                <a:solidFill>
                  <a:srgbClr val="0070C0"/>
                </a:solidFill>
              </a:rPr>
              <a:t>metabolism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anti-</a:t>
            </a:r>
            <a:r>
              <a:rPr lang="cs-CZ" b="1" dirty="0" err="1">
                <a:solidFill>
                  <a:srgbClr val="0070C0"/>
                </a:solidFill>
              </a:rPr>
              <a:t>inflammatory</a:t>
            </a:r>
            <a:r>
              <a:rPr lang="cs-CZ" dirty="0"/>
              <a:t> and </a:t>
            </a:r>
            <a:r>
              <a:rPr lang="cs-CZ" b="1" dirty="0">
                <a:solidFill>
                  <a:srgbClr val="0070C0"/>
                </a:solidFill>
              </a:rPr>
              <a:t>anti-</a:t>
            </a:r>
            <a:r>
              <a:rPr lang="cs-CZ" b="1" dirty="0" err="1">
                <a:solidFill>
                  <a:srgbClr val="0070C0"/>
                </a:solidFill>
              </a:rPr>
              <a:t>allergic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</a:t>
            </a:r>
          </a:p>
          <a:p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b="1" dirty="0" err="1">
                <a:solidFill>
                  <a:srgbClr val="0070C0"/>
                </a:solidFill>
              </a:rPr>
              <a:t>immunosuppressive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(in many </a:t>
            </a:r>
            <a:r>
              <a:rPr lang="cs-CZ" dirty="0" err="1"/>
              <a:t>branches</a:t>
            </a:r>
            <a:r>
              <a:rPr lang="cs-CZ" dirty="0"/>
              <a:t> – in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slides</a:t>
            </a:r>
            <a:r>
              <a:rPr lang="cs-CZ" dirty="0"/>
              <a:t>)</a:t>
            </a:r>
          </a:p>
          <a:p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b="1" dirty="0" err="1">
                <a:solidFill>
                  <a:srgbClr val="0070C0"/>
                </a:solidFill>
              </a:rPr>
              <a:t>antiproliferative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Hydrocortisone</a:t>
            </a:r>
            <a:r>
              <a:rPr lang="cs-CZ" dirty="0"/>
              <a:t> (</a:t>
            </a:r>
            <a:r>
              <a:rPr lang="cs-CZ" dirty="0" err="1"/>
              <a:t>cortizol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1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38635" y="1198948"/>
            <a:ext cx="10689081" cy="678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/>
              <a:t>	       </a:t>
            </a:r>
            <a:r>
              <a:rPr lang="cs-CZ" altLang="cs-CZ" sz="2000" dirty="0" err="1">
                <a:latin typeface="+mn-lt"/>
              </a:rPr>
              <a:t>reduced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glucose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uptake</a:t>
            </a:r>
            <a:r>
              <a:rPr lang="cs-CZ" altLang="cs-CZ" sz="2000" dirty="0">
                <a:latin typeface="+mn-lt"/>
              </a:rPr>
              <a:t> and </a:t>
            </a:r>
            <a:r>
              <a:rPr lang="cs-CZ" altLang="cs-CZ" sz="2000" dirty="0" err="1">
                <a:latin typeface="+mn-lt"/>
              </a:rPr>
              <a:t>reduced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glucose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utilisation</a:t>
            </a:r>
            <a:r>
              <a:rPr lang="cs-CZ" altLang="cs-CZ" sz="2000" dirty="0">
                <a:latin typeface="+mn-lt"/>
              </a:rPr>
              <a:t> in </a:t>
            </a:r>
            <a:r>
              <a:rPr lang="cs-CZ" altLang="cs-CZ" sz="2000" dirty="0" err="1">
                <a:latin typeface="+mn-lt"/>
              </a:rPr>
              <a:t>the</a:t>
            </a:r>
            <a:r>
              <a:rPr lang="cs-CZ" altLang="cs-CZ" sz="2000" dirty="0">
                <a:latin typeface="+mn-lt"/>
              </a:rPr>
              <a:t> cell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+mn-lt"/>
              </a:rPr>
              <a:t>Proteolysis</a:t>
            </a:r>
            <a:r>
              <a:rPr lang="cs-CZ" altLang="cs-CZ" sz="2000" dirty="0">
                <a:latin typeface="+mn-lt"/>
              </a:rPr>
              <a:t>, </a:t>
            </a:r>
            <a:r>
              <a:rPr lang="cs-CZ" altLang="cs-CZ" sz="2000" dirty="0" err="1">
                <a:latin typeface="+mn-lt"/>
              </a:rPr>
              <a:t>tissue</a:t>
            </a:r>
            <a:r>
              <a:rPr lang="cs-CZ" altLang="cs-CZ" sz="2000" dirty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+mn-lt"/>
              </a:rPr>
              <a:t>proteins</a:t>
            </a:r>
            <a:r>
              <a:rPr lang="cs-CZ" altLang="cs-CZ" sz="2000" dirty="0">
                <a:latin typeface="+mn-lt"/>
              </a:rPr>
              <a:t> = </a:t>
            </a:r>
            <a:r>
              <a:rPr lang="cs-CZ" altLang="cs-CZ" sz="2000" dirty="0" err="1">
                <a:latin typeface="+mn-lt"/>
              </a:rPr>
              <a:t>aminoacids</a:t>
            </a:r>
            <a:r>
              <a:rPr lang="cs-CZ" altLang="cs-CZ" sz="2000" dirty="0">
                <a:latin typeface="+mn-lt"/>
              </a:rPr>
              <a:t>                         						                                                                                                               </a:t>
            </a:r>
            <a:r>
              <a:rPr lang="cs-CZ" altLang="cs-CZ" sz="2000" dirty="0" err="1">
                <a:latin typeface="+mn-lt"/>
              </a:rPr>
              <a:t>decomposition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of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tissue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proteins</a:t>
            </a:r>
            <a:r>
              <a:rPr lang="cs-CZ" altLang="cs-CZ" sz="2000" dirty="0">
                <a:latin typeface="+mn-lt"/>
              </a:rPr>
              <a:t>        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↑ </a:t>
            </a:r>
            <a:r>
              <a:rPr lang="cs-CZ" altLang="cs-CZ" sz="2000" u="sng" dirty="0" err="1">
                <a:latin typeface="+mn-lt"/>
              </a:rPr>
              <a:t>gluconeogenesis</a:t>
            </a:r>
            <a:r>
              <a:rPr lang="cs-CZ" altLang="cs-CZ" sz="2000" dirty="0">
                <a:latin typeface="+mn-lt"/>
              </a:rPr>
              <a:t>  	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 err="1">
                <a:latin typeface="+mn-lt"/>
              </a:rPr>
              <a:t>catabolism</a:t>
            </a:r>
            <a:r>
              <a:rPr lang="cs-CZ" altLang="cs-CZ" sz="2000" dirty="0">
                <a:latin typeface="+mn-lt"/>
              </a:rPr>
              <a:t>                             (</a:t>
            </a:r>
            <a:r>
              <a:rPr lang="cs-CZ" altLang="cs-CZ" sz="2000" dirty="0" err="1">
                <a:latin typeface="+mn-lt"/>
              </a:rPr>
              <a:t>glucose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formation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from</a:t>
            </a:r>
            <a:r>
              <a:rPr lang="cs-CZ" altLang="cs-CZ" sz="2000" dirty="0">
                <a:latin typeface="+mn-lt"/>
              </a:rPr>
              <a:t> non </a:t>
            </a:r>
            <a:r>
              <a:rPr lang="cs-CZ" altLang="cs-CZ" sz="2000" dirty="0" err="1">
                <a:latin typeface="+mn-lt"/>
              </a:rPr>
              <a:t>sugar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residues</a:t>
            </a:r>
            <a:r>
              <a:rPr lang="cs-CZ" altLang="cs-CZ" sz="2000" dirty="0">
                <a:latin typeface="+mn-lt"/>
              </a:rPr>
              <a:t>)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+mn-lt"/>
              </a:rPr>
              <a:t>		               	                                                   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+mn-lt"/>
              </a:rPr>
              <a:t>                                                                   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+mn-lt"/>
              </a:rPr>
              <a:t>				           </a:t>
            </a:r>
            <a:r>
              <a:rPr lang="cs-CZ" altLang="cs-CZ" sz="2000" dirty="0">
                <a:latin typeface="+mn-lt"/>
                <a:cs typeface="Calibri" panose="020F0502020204030204" pitchFamily="34" charset="0"/>
              </a:rPr>
              <a:t>↑ </a:t>
            </a:r>
            <a:r>
              <a:rPr lang="cs-CZ" altLang="cs-CZ" sz="2000" dirty="0" err="1">
                <a:latin typeface="+mn-lt"/>
                <a:cs typeface="Calibri" panose="020F0502020204030204" pitchFamily="34" charset="0"/>
              </a:rPr>
              <a:t>glycaemia</a:t>
            </a:r>
            <a:endParaRPr lang="cs-CZ" altLang="cs-CZ" sz="2000" dirty="0"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+mn-lt"/>
              </a:rPr>
              <a:t>         </a:t>
            </a:r>
            <a:r>
              <a:rPr lang="cs-CZ" altLang="cs-CZ" sz="1600" dirty="0" err="1">
                <a:latin typeface="+mn-lt"/>
              </a:rPr>
              <a:t>Connective</a:t>
            </a:r>
            <a:r>
              <a:rPr lang="cs-CZ" altLang="cs-CZ" sz="1600" dirty="0">
                <a:latin typeface="+mn-lt"/>
              </a:rPr>
              <a:t> </a:t>
            </a:r>
            <a:r>
              <a:rPr lang="cs-CZ" altLang="cs-CZ" sz="1600" dirty="0" err="1">
                <a:latin typeface="+mn-lt"/>
              </a:rPr>
              <a:t>tissue</a:t>
            </a:r>
            <a:r>
              <a:rPr lang="cs-CZ" altLang="cs-CZ" sz="1600" dirty="0">
                <a:latin typeface="+mn-lt"/>
              </a:rPr>
              <a:t>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          </a:t>
            </a:r>
            <a:r>
              <a:rPr lang="cs-CZ" altLang="cs-CZ" sz="1600" dirty="0" err="1">
                <a:latin typeface="+mn-lt"/>
              </a:rPr>
              <a:t>muscle</a:t>
            </a:r>
            <a:r>
              <a:rPr lang="cs-CZ" altLang="cs-CZ" sz="1600" dirty="0">
                <a:latin typeface="+mn-lt"/>
              </a:rPr>
              <a:t> </a:t>
            </a:r>
            <a:r>
              <a:rPr lang="cs-CZ" altLang="cs-CZ" sz="1600" dirty="0" err="1">
                <a:latin typeface="+mn-lt"/>
              </a:rPr>
              <a:t>atrophy</a:t>
            </a:r>
            <a:r>
              <a:rPr lang="cs-CZ" altLang="cs-CZ" sz="2000" dirty="0">
                <a:latin typeface="+mn-lt"/>
              </a:rPr>
              <a:t>		               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err="1">
                <a:latin typeface="+mn-lt"/>
              </a:rPr>
              <a:t>fibroblasts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growth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stopping</a:t>
            </a:r>
            <a:r>
              <a:rPr lang="cs-CZ" altLang="cs-CZ" sz="1400" dirty="0">
                <a:latin typeface="+mn-lt"/>
              </a:rPr>
              <a:t>	</a:t>
            </a:r>
            <a:r>
              <a:rPr lang="cs-CZ" altLang="cs-CZ" sz="2000" dirty="0">
                <a:latin typeface="+mn-lt"/>
              </a:rPr>
              <a:t>                  </a:t>
            </a:r>
            <a:r>
              <a:rPr lang="cs-CZ" altLang="cs-CZ" sz="2000" dirty="0">
                <a:latin typeface="+mn-lt"/>
                <a:cs typeface="Calibri" panose="020F0502020204030204" pitchFamily="34" charset="0"/>
              </a:rPr>
              <a:t>↑ </a:t>
            </a:r>
            <a:r>
              <a:rPr lang="cs-CZ" altLang="cs-CZ" sz="2000" dirty="0" err="1">
                <a:latin typeface="+mn-lt"/>
                <a:cs typeface="Calibri" panose="020F0502020204030204" pitchFamily="34" charset="0"/>
              </a:rPr>
              <a:t>of</a:t>
            </a:r>
            <a:r>
              <a:rPr lang="cs-CZ" altLang="cs-CZ" sz="2000" dirty="0">
                <a:latin typeface="+mn-lt"/>
                <a:cs typeface="Calibri" panose="020F0502020204030204" pitchFamily="34" charset="0"/>
              </a:rPr>
              <a:t> insulin </a:t>
            </a:r>
            <a:r>
              <a:rPr lang="cs-CZ" altLang="cs-CZ" sz="2000" dirty="0" err="1">
                <a:latin typeface="+mn-lt"/>
                <a:cs typeface="Calibri" panose="020F0502020204030204" pitchFamily="34" charset="0"/>
              </a:rPr>
              <a:t>secretion</a:t>
            </a:r>
            <a:r>
              <a:rPr lang="cs-CZ" altLang="cs-CZ" sz="1400" dirty="0">
                <a:latin typeface="+mn-lt"/>
              </a:rPr>
              <a:t>		</a:t>
            </a:r>
            <a:endParaRPr lang="cs-CZ" altLang="cs-CZ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osteoblasts</a:t>
            </a: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↑</a:t>
            </a: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osteoclasts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collagen</a:t>
            </a: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  <a:endParaRPr lang="cs-CZ" altLang="cs-CZ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↓Ca </a:t>
            </a: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resorption</a:t>
            </a: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intestine</a:t>
            </a:r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kidneys</a:t>
            </a:r>
            <a:r>
              <a:rPr lang="cs-CZ" altLang="cs-CZ" sz="1400" dirty="0">
                <a:latin typeface="+mn-lt"/>
              </a:rPr>
              <a:t> (</a:t>
            </a:r>
            <a:r>
              <a:rPr lang="cs-CZ" altLang="cs-CZ" sz="1400" dirty="0" err="1">
                <a:latin typeface="+mn-lt"/>
              </a:rPr>
              <a:t>osteoporosis</a:t>
            </a:r>
            <a:r>
              <a:rPr lang="cs-CZ" altLang="cs-CZ" sz="1400" dirty="0">
                <a:latin typeface="+mn-lt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         </a:t>
            </a:r>
            <a:r>
              <a:rPr lang="cs-CZ" altLang="cs-CZ" sz="2000" dirty="0">
                <a:cs typeface="Calibri" panose="020F0502020204030204" pitchFamily="34" charset="0"/>
              </a:rPr>
              <a:t>   ↑ </a:t>
            </a:r>
            <a:r>
              <a:rPr lang="cs-CZ" altLang="cs-CZ" sz="2000" dirty="0" err="1">
                <a:latin typeface="+mn-lt"/>
              </a:rPr>
              <a:t>storage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of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glycogen</a:t>
            </a:r>
            <a:r>
              <a:rPr lang="cs-CZ" altLang="cs-CZ" sz="2000" dirty="0">
                <a:latin typeface="+mn-lt"/>
              </a:rPr>
              <a:t> in </a:t>
            </a:r>
            <a:r>
              <a:rPr lang="cs-CZ" altLang="cs-CZ" sz="2000" dirty="0" err="1">
                <a:latin typeface="+mn-lt"/>
              </a:rPr>
              <a:t>the</a:t>
            </a:r>
            <a:r>
              <a:rPr lang="cs-CZ" altLang="cs-CZ" sz="2000" dirty="0">
                <a:latin typeface="+mn-lt"/>
              </a:rPr>
              <a:t> liver               </a:t>
            </a:r>
            <a:r>
              <a:rPr lang="cs-CZ" altLang="cs-CZ" sz="2000" dirty="0" err="1">
                <a:latin typeface="+mn-lt"/>
              </a:rPr>
              <a:t>lipogenesis</a:t>
            </a:r>
            <a:r>
              <a:rPr lang="cs-CZ" altLang="cs-CZ" sz="2000" dirty="0">
                <a:latin typeface="+mn-lt"/>
              </a:rPr>
              <a:t> support, </a:t>
            </a:r>
            <a:r>
              <a:rPr lang="cs-CZ" altLang="cs-CZ" sz="2000" dirty="0" err="1">
                <a:latin typeface="+mn-lt"/>
              </a:rPr>
              <a:t>lipolysis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inhibition</a:t>
            </a:r>
            <a:endParaRPr lang="cs-CZ" altLang="cs-CZ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                                                                                           fat </a:t>
            </a:r>
            <a:r>
              <a:rPr lang="cs-CZ" altLang="cs-CZ" sz="2000" dirty="0" err="1">
                <a:latin typeface="+mn-lt"/>
              </a:rPr>
              <a:t>deposition</a:t>
            </a:r>
            <a:r>
              <a:rPr lang="cs-CZ" altLang="cs-CZ" sz="2000" dirty="0">
                <a:latin typeface="+mn-lt"/>
              </a:rPr>
              <a:t>, </a:t>
            </a:r>
            <a:r>
              <a:rPr lang="cs-CZ" altLang="cs-CZ" sz="2000" dirty="0" err="1">
                <a:latin typeface="+mn-lt"/>
              </a:rPr>
              <a:t>redistribution</a:t>
            </a:r>
            <a:r>
              <a:rPr lang="cs-CZ" altLang="cs-CZ" sz="2000" dirty="0">
                <a:latin typeface="+mn-lt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                                                                                         ↑glycerol, </a:t>
            </a:r>
            <a:r>
              <a:rPr lang="cs-CZ" altLang="cs-CZ" sz="2000" dirty="0" err="1">
                <a:latin typeface="+mn-lt"/>
              </a:rPr>
              <a:t>aminoacids</a:t>
            </a:r>
            <a:r>
              <a:rPr lang="cs-CZ" altLang="cs-CZ" sz="2000" dirty="0">
                <a:latin typeface="+mn-lt"/>
              </a:rPr>
              <a:t> in </a:t>
            </a:r>
            <a:r>
              <a:rPr lang="cs-CZ" altLang="cs-CZ" sz="2000" dirty="0" err="1">
                <a:latin typeface="+mn-lt"/>
              </a:rPr>
              <a:t>blood</a:t>
            </a: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+mn-lt"/>
              </a:rPr>
              <a:t>        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37309" y="3564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GCs</a:t>
            </a:r>
            <a:r>
              <a:rPr lang="cs-CZ" dirty="0"/>
              <a:t> and </a:t>
            </a:r>
            <a:r>
              <a:rPr lang="cs-CZ" dirty="0" err="1"/>
              <a:t>sugar</a:t>
            </a:r>
            <a:r>
              <a:rPr lang="cs-CZ" dirty="0"/>
              <a:t>, fat and protein </a:t>
            </a:r>
            <a:r>
              <a:rPr lang="cs-CZ" dirty="0" err="1"/>
              <a:t>metabolism</a:t>
            </a:r>
            <a:endParaRPr lang="cs-CZ" dirty="0"/>
          </a:p>
        </p:txBody>
      </p:sp>
      <p:sp>
        <p:nvSpPr>
          <p:cNvPr id="2" name="Šipka dolů 1"/>
          <p:cNvSpPr/>
          <p:nvPr/>
        </p:nvSpPr>
        <p:spPr>
          <a:xfrm>
            <a:off x="5498432" y="3324660"/>
            <a:ext cx="288757" cy="42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5482387" y="4322416"/>
            <a:ext cx="288757" cy="42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3195586">
            <a:off x="3990468" y="5272348"/>
            <a:ext cx="381003" cy="798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18247837">
            <a:off x="6521111" y="5242362"/>
            <a:ext cx="381003" cy="798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8853" y="3104144"/>
            <a:ext cx="2598827" cy="36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Šipka dolů 8"/>
          <p:cNvSpPr/>
          <p:nvPr/>
        </p:nvSpPr>
        <p:spPr>
          <a:xfrm>
            <a:off x="5494419" y="1860544"/>
            <a:ext cx="288757" cy="421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 rot="10800000">
            <a:off x="1663997" y="3397135"/>
            <a:ext cx="311752" cy="526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6200000">
            <a:off x="2378922" y="2933042"/>
            <a:ext cx="336885" cy="439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9144001" y="2053389"/>
            <a:ext cx="2907638" cy="892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Fats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altLang="cs-CZ" dirty="0">
                <a:solidFill>
                  <a:schemeClr val="tx1"/>
                </a:solidFill>
              </a:rPr>
              <a:t>↑ </a:t>
            </a:r>
            <a:r>
              <a:rPr lang="cs-CZ" altLang="cs-CZ" dirty="0" err="1">
                <a:solidFill>
                  <a:schemeClr val="tx1"/>
                </a:solidFill>
              </a:rPr>
              <a:t>lipolysis</a:t>
            </a:r>
            <a:r>
              <a:rPr lang="cs-CZ" altLang="cs-CZ" dirty="0">
                <a:solidFill>
                  <a:schemeClr val="tx1"/>
                </a:solidFill>
              </a:rPr>
              <a:t>, </a:t>
            </a:r>
            <a:r>
              <a:rPr lang="cs-CZ" altLang="cs-CZ" dirty="0" err="1">
                <a:solidFill>
                  <a:schemeClr val="tx1"/>
                </a:solidFill>
              </a:rPr>
              <a:t>facilitation</a:t>
            </a:r>
            <a:r>
              <a:rPr lang="cs-CZ" altLang="cs-CZ" dirty="0">
                <a:solidFill>
                  <a:schemeClr val="tx1"/>
                </a:solidFill>
              </a:rPr>
              <a:t>  </a:t>
            </a:r>
            <a:r>
              <a:rPr lang="cs-CZ" altLang="cs-CZ" dirty="0" err="1">
                <a:solidFill>
                  <a:schemeClr val="tx1"/>
                </a:solidFill>
              </a:rPr>
              <a:t>of</a:t>
            </a:r>
            <a:r>
              <a:rPr lang="cs-CZ" altLang="cs-CZ" dirty="0">
                <a:solidFill>
                  <a:schemeClr val="tx1"/>
                </a:solidFill>
              </a:rPr>
              <a:t> lipid </a:t>
            </a:r>
            <a:r>
              <a:rPr lang="cs-CZ" altLang="cs-CZ" dirty="0" err="1">
                <a:solidFill>
                  <a:schemeClr val="tx1"/>
                </a:solidFill>
              </a:rPr>
              <a:t>absorption</a:t>
            </a:r>
            <a:r>
              <a:rPr lang="cs-CZ" altLang="cs-CZ" dirty="0">
                <a:solidFill>
                  <a:schemeClr val="tx1"/>
                </a:solidFill>
              </a:rPr>
              <a:t>, fat </a:t>
            </a:r>
            <a:r>
              <a:rPr lang="cs-CZ" altLang="cs-CZ" dirty="0" err="1">
                <a:solidFill>
                  <a:schemeClr val="tx1"/>
                </a:solidFill>
              </a:rPr>
              <a:t>redistribution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4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13346" y="1443793"/>
            <a:ext cx="11405937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200" b="1" dirty="0"/>
              <a:t>  </a:t>
            </a:r>
          </a:p>
          <a:p>
            <a:r>
              <a:rPr lang="cs-CZ" altLang="cs-CZ" sz="2800" b="1" dirty="0">
                <a:latin typeface="+mn-lt"/>
              </a:rPr>
              <a:t>CNS: 		 </a:t>
            </a:r>
            <a:r>
              <a:rPr lang="en-US" altLang="cs-CZ" sz="2800" dirty="0">
                <a:latin typeface="+mn-lt"/>
              </a:rPr>
              <a:t>Euphoria / psychotic disorder after high doses / depression</a:t>
            </a:r>
            <a:endParaRPr lang="cs-CZ" altLang="cs-CZ" sz="2800" dirty="0">
              <a:latin typeface="+mn-lt"/>
            </a:endParaRPr>
          </a:p>
          <a:p>
            <a:r>
              <a:rPr lang="cs-CZ" altLang="cs-CZ" sz="2800" b="1" dirty="0">
                <a:latin typeface="+mn-lt"/>
              </a:rPr>
              <a:t>GIT: 		</a:t>
            </a:r>
            <a:r>
              <a:rPr lang="en-US" altLang="cs-CZ" sz="2800" b="1" dirty="0">
                <a:latin typeface="+mn-lt"/>
              </a:rPr>
              <a:t> </a:t>
            </a:r>
            <a:r>
              <a:rPr lang="en-US" altLang="cs-CZ" sz="2800" dirty="0">
                <a:latin typeface="+mn-lt"/>
              </a:rPr>
              <a:t>Increasing formation of </a:t>
            </a:r>
            <a:r>
              <a:rPr lang="en-US" altLang="cs-CZ" sz="2800" dirty="0" err="1">
                <a:latin typeface="+mn-lt"/>
              </a:rPr>
              <a:t>HCl</a:t>
            </a:r>
            <a:r>
              <a:rPr lang="en-US" altLang="cs-CZ" sz="2800" dirty="0">
                <a:latin typeface="+mn-lt"/>
              </a:rPr>
              <a:t> and pepsin in the stomach </a:t>
            </a: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cs-CZ" sz="2800" b="1" dirty="0">
                <a:latin typeface="+mn-lt"/>
              </a:rPr>
              <a:t>BLOOD:  	</a:t>
            </a:r>
            <a:r>
              <a:rPr lang="cs-CZ" altLang="cs-CZ" sz="2800" dirty="0">
                <a:latin typeface="+mn-lt"/>
              </a:rPr>
              <a:t>↑ </a:t>
            </a:r>
            <a:r>
              <a:rPr lang="cs-CZ" altLang="cs-CZ" sz="2800" dirty="0" err="1">
                <a:latin typeface="+mn-lt"/>
              </a:rPr>
              <a:t>Tro</a:t>
            </a:r>
            <a:r>
              <a:rPr lang="cs-CZ" altLang="cs-CZ" sz="2800" dirty="0">
                <a:latin typeface="+mn-lt"/>
              </a:rPr>
              <a:t>, Ery, </a:t>
            </a:r>
            <a:r>
              <a:rPr lang="cs-CZ" altLang="cs-CZ" sz="2800" dirty="0" err="1">
                <a:latin typeface="+mn-lt"/>
              </a:rPr>
              <a:t>circul</a:t>
            </a:r>
            <a:r>
              <a:rPr lang="cs-CZ" altLang="cs-CZ" sz="2800" dirty="0">
                <a:latin typeface="+mn-lt"/>
              </a:rPr>
              <a:t>.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2800" dirty="0" err="1">
                <a:latin typeface="+mn-lt"/>
              </a:rPr>
              <a:t>lymfocytes</a:t>
            </a:r>
            <a:r>
              <a:rPr lang="cs-CZ" altLang="cs-CZ" sz="2800" dirty="0">
                <a:latin typeface="+mn-lt"/>
              </a:rPr>
              <a:t>,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cs-CZ" altLang="cs-CZ" sz="2800" dirty="0" err="1">
                <a:latin typeface="+mn-lt"/>
              </a:rPr>
              <a:t>eosinofils</a:t>
            </a:r>
            <a:r>
              <a:rPr lang="cs-CZ" altLang="cs-CZ" sz="2800" dirty="0">
                <a:latin typeface="+mn-lt"/>
              </a:rPr>
              <a:t>                                                                                  </a:t>
            </a:r>
          </a:p>
          <a:p>
            <a:pPr eaLnBrk="1" hangingPunct="1">
              <a:lnSpc>
                <a:spcPct val="140000"/>
              </a:lnSpc>
            </a:pPr>
            <a:r>
              <a:rPr lang="cs-CZ" altLang="cs-CZ" sz="2800" b="1" dirty="0">
                <a:latin typeface="+mn-lt"/>
              </a:rPr>
              <a:t>LUNGS: 	</a:t>
            </a:r>
            <a:r>
              <a:rPr lang="cs-CZ" altLang="cs-CZ" sz="2800" dirty="0">
                <a:latin typeface="+mn-lt"/>
              </a:rPr>
              <a:t>↑ </a:t>
            </a:r>
            <a:r>
              <a:rPr lang="cs-CZ" altLang="cs-CZ" sz="2800" dirty="0" err="1">
                <a:latin typeface="+mn-lt"/>
              </a:rPr>
              <a:t>formation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of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pulmonary</a:t>
            </a:r>
            <a:r>
              <a:rPr lang="cs-CZ" altLang="cs-CZ" sz="2800" dirty="0">
                <a:latin typeface="+mn-lt"/>
              </a:rPr>
              <a:t> </a:t>
            </a:r>
            <a:r>
              <a:rPr lang="cs-CZ" altLang="cs-CZ" sz="2800" dirty="0" err="1">
                <a:latin typeface="+mn-lt"/>
              </a:rPr>
              <a:t>surfactant</a:t>
            </a: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140000"/>
              </a:lnSpc>
            </a:pPr>
            <a:endParaRPr lang="cs-CZ" altLang="cs-CZ" sz="2800" dirty="0">
              <a:latin typeface="+mn-lt"/>
            </a:endParaRPr>
          </a:p>
          <a:p>
            <a:pPr eaLnBrk="1" hangingPunct="1">
              <a:lnSpc>
                <a:spcPct val="140000"/>
              </a:lnSpc>
            </a:pPr>
            <a:r>
              <a:rPr lang="cs-CZ" altLang="cs-CZ" sz="2800" dirty="0" err="1">
                <a:latin typeface="+mn-lt"/>
              </a:rPr>
              <a:t>HCl</a:t>
            </a:r>
            <a:r>
              <a:rPr lang="cs-CZ" altLang="cs-CZ" sz="2800" dirty="0">
                <a:latin typeface="+mn-lt"/>
              </a:rPr>
              <a:t> – </a:t>
            </a:r>
            <a:r>
              <a:rPr lang="cs-CZ" altLang="cs-CZ" sz="2800" dirty="0" err="1">
                <a:latin typeface="+mn-lt"/>
              </a:rPr>
              <a:t>hydrochloric</a:t>
            </a:r>
            <a:r>
              <a:rPr lang="cs-CZ" altLang="cs-CZ" sz="2800" dirty="0">
                <a:latin typeface="+mn-lt"/>
              </a:rPr>
              <a:t> acid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37309" y="3564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30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88426" y="1809158"/>
            <a:ext cx="10853342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3200" b="1" dirty="0">
                <a:latin typeface="Arial" panose="020B0604020202020204" pitchFamily="34" charset="0"/>
              </a:rPr>
              <a:t> </a:t>
            </a:r>
            <a:endParaRPr lang="cs-CZ" altLang="cs-CZ" b="1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b="1" dirty="0" err="1">
                <a:latin typeface="+mn-lt"/>
              </a:rPr>
              <a:t>Permissive</a:t>
            </a:r>
            <a:r>
              <a:rPr lang="cs-CZ" altLang="cs-CZ" b="1" dirty="0">
                <a:latin typeface="+mn-lt"/>
              </a:rPr>
              <a:t> </a:t>
            </a:r>
            <a:r>
              <a:rPr lang="cs-CZ" altLang="cs-CZ" b="1" dirty="0" err="1">
                <a:latin typeface="+mn-lt"/>
              </a:rPr>
              <a:t>effect</a:t>
            </a:r>
            <a:r>
              <a:rPr lang="cs-CZ" altLang="cs-CZ" b="1" dirty="0">
                <a:latin typeface="+mn-lt"/>
              </a:rPr>
              <a:t> to:</a:t>
            </a:r>
          </a:p>
          <a:p>
            <a:r>
              <a:rPr lang="en-US" altLang="cs-CZ" dirty="0">
                <a:latin typeface="+mn-lt"/>
              </a:rPr>
              <a:t>- </a:t>
            </a:r>
            <a:r>
              <a:rPr lang="cs-CZ" altLang="cs-CZ" dirty="0">
                <a:latin typeface="+mn-lt"/>
              </a:rPr>
              <a:t>D</a:t>
            </a:r>
            <a:r>
              <a:rPr lang="en-US" altLang="cs-CZ" dirty="0" err="1">
                <a:latin typeface="+mn-lt"/>
              </a:rPr>
              <a:t>evelopment</a:t>
            </a:r>
            <a:r>
              <a:rPr lang="en-US" altLang="cs-CZ" dirty="0">
                <a:latin typeface="+mn-lt"/>
              </a:rPr>
              <a:t> of organs of the fetus</a:t>
            </a:r>
          </a:p>
          <a:p>
            <a:r>
              <a:rPr lang="en-US" altLang="cs-CZ" dirty="0">
                <a:latin typeface="+mn-lt"/>
              </a:rPr>
              <a:t>- </a:t>
            </a:r>
            <a:r>
              <a:rPr lang="cs-CZ" altLang="cs-CZ" dirty="0">
                <a:latin typeface="+mn-lt"/>
              </a:rPr>
              <a:t>D</a:t>
            </a:r>
            <a:r>
              <a:rPr lang="en-US" altLang="cs-CZ" dirty="0" err="1">
                <a:latin typeface="+mn-lt"/>
              </a:rPr>
              <a:t>evelopment</a:t>
            </a:r>
            <a:r>
              <a:rPr lang="en-US" altLang="cs-CZ" dirty="0">
                <a:latin typeface="+mn-lt"/>
              </a:rPr>
              <a:t> and maturation of intestinal enzymes</a:t>
            </a:r>
          </a:p>
          <a:p>
            <a:r>
              <a:rPr lang="en-US" altLang="cs-CZ" dirty="0">
                <a:latin typeface="+mn-lt"/>
              </a:rPr>
              <a:t>- </a:t>
            </a:r>
            <a:r>
              <a:rPr lang="cs-CZ" altLang="cs-CZ" dirty="0">
                <a:latin typeface="+mn-lt"/>
              </a:rPr>
              <a:t>I</a:t>
            </a:r>
            <a:r>
              <a:rPr lang="en-US" altLang="cs-CZ" dirty="0" err="1">
                <a:latin typeface="+mn-lt"/>
              </a:rPr>
              <a:t>ncreases</a:t>
            </a:r>
            <a:r>
              <a:rPr lang="en-US" altLang="cs-CZ" dirty="0">
                <a:latin typeface="+mn-lt"/>
              </a:rPr>
              <a:t> the synthesis of surfactant in the lungs of the fetus</a:t>
            </a:r>
          </a:p>
          <a:p>
            <a:r>
              <a:rPr lang="cs-CZ" altLang="cs-CZ" dirty="0">
                <a:latin typeface="+mn-lt"/>
              </a:rPr>
              <a:t>- S</a:t>
            </a:r>
            <a:r>
              <a:rPr lang="en-US" altLang="cs-CZ" dirty="0" err="1">
                <a:latin typeface="+mn-lt"/>
              </a:rPr>
              <a:t>uppresses</a:t>
            </a:r>
            <a:r>
              <a:rPr lang="en-US" altLang="cs-CZ" dirty="0">
                <a:latin typeface="+mn-lt"/>
              </a:rPr>
              <a:t> bone growth</a:t>
            </a:r>
            <a:endParaRPr lang="cs-CZ" altLang="cs-CZ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cs-CZ" altLang="cs-CZ" b="1" dirty="0">
              <a:latin typeface="+mn-lt"/>
            </a:endParaRPr>
          </a:p>
          <a:p>
            <a:pPr eaLnBrk="1" hangingPunct="1"/>
            <a:r>
              <a:rPr lang="cs-CZ" altLang="cs-CZ" b="1" dirty="0" err="1">
                <a:latin typeface="+mn-lt"/>
              </a:rPr>
              <a:t>Ions</a:t>
            </a:r>
            <a:r>
              <a:rPr lang="cs-CZ" altLang="cs-CZ" b="1" dirty="0">
                <a:latin typeface="+mn-lt"/>
              </a:rPr>
              <a:t> </a:t>
            </a:r>
          </a:p>
          <a:p>
            <a:r>
              <a:rPr lang="cs-CZ" altLang="cs-CZ" dirty="0">
                <a:latin typeface="+mn-lt"/>
              </a:rPr>
              <a:t> - </a:t>
            </a:r>
            <a:r>
              <a:rPr lang="en-US" altLang="cs-CZ" dirty="0">
                <a:latin typeface="+mn-lt"/>
              </a:rPr>
              <a:t>Decreased </a:t>
            </a:r>
            <a:r>
              <a:rPr lang="en-US" altLang="cs-CZ" dirty="0" err="1">
                <a:latin typeface="+mn-lt"/>
              </a:rPr>
              <a:t>calcemia</a:t>
            </a:r>
            <a:endParaRPr lang="en-US" altLang="cs-CZ" dirty="0">
              <a:latin typeface="+mn-lt"/>
            </a:endParaRPr>
          </a:p>
          <a:p>
            <a:r>
              <a:rPr lang="cs-CZ" altLang="cs-CZ" dirty="0">
                <a:latin typeface="+mn-lt"/>
              </a:rPr>
              <a:t> - </a:t>
            </a:r>
            <a:r>
              <a:rPr lang="en-US" altLang="cs-CZ" dirty="0">
                <a:latin typeface="+mn-lt"/>
              </a:rPr>
              <a:t>Increased potassium loss</a:t>
            </a:r>
          </a:p>
          <a:p>
            <a:r>
              <a:rPr lang="cs-CZ" altLang="cs-CZ" dirty="0">
                <a:latin typeface="+mn-lt"/>
              </a:rPr>
              <a:t> - </a:t>
            </a:r>
            <a:r>
              <a:rPr lang="en-US" altLang="cs-CZ" dirty="0">
                <a:latin typeface="+mn-lt"/>
              </a:rPr>
              <a:t>Sodium and chloride retention</a:t>
            </a:r>
            <a:endParaRPr lang="cs-CZ" altLang="cs-CZ" dirty="0">
              <a:latin typeface="Arial" panose="020B0604020202020204" pitchFamily="34" charset="0"/>
            </a:endParaRPr>
          </a:p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53351" y="3885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GCs</a:t>
            </a:r>
            <a:r>
              <a:rPr lang="cs-CZ" dirty="0"/>
              <a:t> and </a:t>
            </a:r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developmental</a:t>
            </a:r>
            <a:r>
              <a:rPr lang="cs-CZ" dirty="0"/>
              <a:t> </a:t>
            </a:r>
            <a:r>
              <a:rPr lang="cs-CZ" dirty="0" err="1"/>
              <a:t>defects</a:t>
            </a:r>
            <a:endParaRPr lang="cs-CZ" dirty="0"/>
          </a:p>
          <a:p>
            <a:r>
              <a:rPr lang="cs-CZ" dirty="0"/>
              <a:t>GK and </a:t>
            </a:r>
            <a:r>
              <a:rPr lang="cs-CZ" dirty="0" err="1"/>
              <a:t>ions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25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32125" y="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6462" y="958931"/>
            <a:ext cx="11694696" cy="467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cs-CZ" altLang="cs-CZ" sz="2800" b="1" dirty="0">
              <a:latin typeface="Arial" panose="020B0604020202020204" pitchFamily="34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+mn-lt"/>
              </a:rPr>
              <a:t>Negative feedback on </a:t>
            </a:r>
            <a:r>
              <a:rPr lang="cs-CZ" altLang="cs-CZ" sz="2000" b="1" dirty="0" err="1">
                <a:latin typeface="+mn-lt"/>
              </a:rPr>
              <a:t>the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hypothalamus</a:t>
            </a:r>
            <a:r>
              <a:rPr lang="cs-CZ" altLang="cs-CZ" sz="2000" b="1" dirty="0">
                <a:latin typeface="+mn-lt"/>
              </a:rPr>
              <a:t> and </a:t>
            </a:r>
            <a:r>
              <a:rPr lang="cs-CZ" altLang="cs-CZ" sz="2000" b="1" dirty="0" err="1">
                <a:latin typeface="+mn-lt"/>
              </a:rPr>
              <a:t>the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anterior</a:t>
            </a:r>
            <a:r>
              <a:rPr lang="cs-CZ" altLang="cs-CZ" sz="2000" b="1" dirty="0">
                <a:latin typeface="+mn-lt"/>
              </a:rPr>
              <a:t> lobe </a:t>
            </a:r>
            <a:r>
              <a:rPr lang="cs-CZ" altLang="cs-CZ" sz="2000" b="1" dirty="0" err="1">
                <a:latin typeface="+mn-lt"/>
              </a:rPr>
              <a:t>of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the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pituitary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gland</a:t>
            </a:r>
            <a:endParaRPr lang="cs-CZ" altLang="cs-CZ" sz="2000" b="1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cs-CZ" sz="2000" b="1" dirty="0">
                <a:latin typeface="+mn-lt"/>
              </a:rPr>
              <a:t>	</a:t>
            </a:r>
            <a:r>
              <a:rPr lang="cs-CZ" altLang="cs-CZ" sz="2000" dirty="0" err="1">
                <a:latin typeface="+mn-lt"/>
              </a:rPr>
              <a:t>reduced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release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of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endogenous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glucocorticoids</a:t>
            </a:r>
            <a:endParaRPr lang="cs-CZ" altLang="cs-CZ" sz="20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endParaRPr lang="cs-CZ" altLang="cs-CZ" sz="2000" b="1" dirty="0"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+mn-lt"/>
              </a:rPr>
              <a:t>Vazotropic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dirty="0">
                <a:latin typeface="+mn-lt"/>
              </a:rPr>
              <a:t> - </a:t>
            </a:r>
            <a:r>
              <a:rPr lang="cs-CZ" altLang="cs-CZ" sz="2000" dirty="0" err="1">
                <a:latin typeface="+mn-lt"/>
              </a:rPr>
              <a:t>GCs</a:t>
            </a:r>
            <a:r>
              <a:rPr lang="en-US" altLang="cs-CZ" sz="2000" dirty="0">
                <a:latin typeface="+mn-lt"/>
              </a:rPr>
              <a:t> - </a:t>
            </a:r>
            <a:r>
              <a:rPr lang="en-US" altLang="cs-CZ" sz="2000" dirty="0" err="1">
                <a:latin typeface="+mn-lt"/>
              </a:rPr>
              <a:t>vaso</a:t>
            </a:r>
            <a:r>
              <a:rPr lang="cs-CZ" altLang="cs-CZ" sz="2000" dirty="0" err="1">
                <a:latin typeface="+mn-lt"/>
              </a:rPr>
              <a:t>constriction</a:t>
            </a:r>
            <a:r>
              <a:rPr lang="en-US" altLang="cs-CZ" sz="2000" dirty="0">
                <a:latin typeface="+mn-lt"/>
              </a:rPr>
              <a:t>, decrease of permeability of vessels, suppression of </a:t>
            </a:r>
            <a:r>
              <a:rPr lang="en-US" altLang="cs-CZ" sz="2000" dirty="0" err="1">
                <a:latin typeface="+mn-lt"/>
              </a:rPr>
              <a:t>ede</a:t>
            </a:r>
            <a:r>
              <a:rPr lang="cs-CZ" altLang="cs-CZ" sz="2000" dirty="0" err="1">
                <a:latin typeface="+mn-lt"/>
              </a:rPr>
              <a:t>ma</a:t>
            </a:r>
            <a:endParaRPr lang="cs-CZ" altLang="cs-CZ" sz="2000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cs-CZ" altLang="cs-CZ" sz="2000" dirty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+mn-lt"/>
              </a:rPr>
              <a:t>At cell </a:t>
            </a:r>
            <a:r>
              <a:rPr lang="cs-CZ" altLang="cs-CZ" sz="2000" b="1" dirty="0" err="1">
                <a:latin typeface="+mn-lt"/>
              </a:rPr>
              <a:t>level</a:t>
            </a:r>
            <a:r>
              <a:rPr lang="cs-CZ" altLang="cs-CZ" sz="2000" b="1" dirty="0">
                <a:latin typeface="+mn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cs-CZ" altLang="cs-CZ" sz="2000" b="1" dirty="0">
                <a:latin typeface="+mn-lt"/>
              </a:rPr>
              <a:t>  	</a:t>
            </a:r>
            <a:r>
              <a:rPr lang="en-US" altLang="cs-CZ" sz="2000" b="1" dirty="0">
                <a:latin typeface="+mn-lt"/>
              </a:rPr>
              <a:t> </a:t>
            </a:r>
            <a:r>
              <a:rPr lang="cs-CZ" altLang="cs-CZ" sz="2000" dirty="0">
                <a:latin typeface="+mn-lt"/>
              </a:rPr>
              <a:t>in place</a:t>
            </a:r>
            <a:r>
              <a:rPr lang="en-US" altLang="cs-CZ" sz="2000" dirty="0">
                <a:latin typeface="+mn-lt"/>
              </a:rPr>
              <a:t> of acute inflammation: decrease in migration and leucocyte activity</a:t>
            </a:r>
          </a:p>
          <a:p>
            <a:pPr>
              <a:lnSpc>
                <a:spcPct val="120000"/>
              </a:lnSpc>
            </a:pPr>
            <a:r>
              <a:rPr lang="en-US" altLang="cs-CZ" sz="2000" dirty="0">
                <a:latin typeface="+mn-lt"/>
              </a:rPr>
              <a:t>   </a:t>
            </a:r>
            <a:r>
              <a:rPr lang="cs-CZ" altLang="cs-CZ" sz="2000" dirty="0">
                <a:latin typeface="+mn-lt"/>
              </a:rPr>
              <a:t>	</a:t>
            </a:r>
            <a:r>
              <a:rPr lang="en-US" altLang="cs-CZ" sz="2000" dirty="0">
                <a:latin typeface="+mn-lt"/>
              </a:rPr>
              <a:t> </a:t>
            </a:r>
            <a:r>
              <a:rPr lang="cs-CZ" altLang="cs-CZ" sz="2000" dirty="0">
                <a:latin typeface="+mn-lt"/>
              </a:rPr>
              <a:t>in place</a:t>
            </a:r>
            <a:r>
              <a:rPr lang="en-US" altLang="cs-CZ" sz="2000" dirty="0">
                <a:latin typeface="+mn-lt"/>
              </a:rPr>
              <a:t> of chronic inflammation: decrease proliferation of blood vessels and fibrosis</a:t>
            </a:r>
          </a:p>
          <a:p>
            <a:pPr>
              <a:lnSpc>
                <a:spcPct val="120000"/>
              </a:lnSpc>
            </a:pPr>
            <a:r>
              <a:rPr lang="en-US" altLang="cs-CZ" sz="2000" dirty="0">
                <a:latin typeface="+mn-lt"/>
              </a:rPr>
              <a:t>   </a:t>
            </a:r>
            <a:r>
              <a:rPr lang="cs-CZ" altLang="cs-CZ" sz="2000" dirty="0">
                <a:latin typeface="+mn-lt"/>
              </a:rPr>
              <a:t>	</a:t>
            </a:r>
            <a:r>
              <a:rPr lang="en-US" altLang="cs-CZ" sz="2000" dirty="0">
                <a:latin typeface="+mn-lt"/>
              </a:rPr>
              <a:t> In </a:t>
            </a:r>
            <a:r>
              <a:rPr lang="cs-CZ" altLang="cs-CZ" sz="2000" dirty="0">
                <a:latin typeface="+mn-lt"/>
              </a:rPr>
              <a:t>place </a:t>
            </a:r>
            <a:r>
              <a:rPr lang="cs-CZ" altLang="cs-CZ" sz="2000" dirty="0" err="1">
                <a:latin typeface="+mn-lt"/>
              </a:rPr>
              <a:t>of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lymphoid tissue: decrease B and T lymphocyte expansion</a:t>
            </a:r>
            <a:endParaRPr lang="cs-CZ" altLang="cs-CZ" sz="2000" dirty="0">
              <a:latin typeface="+mn-lt"/>
            </a:endParaRP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+mn-lt"/>
              </a:rPr>
              <a:t>Towards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the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mediators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of</a:t>
            </a:r>
            <a:r>
              <a:rPr lang="cs-CZ" altLang="cs-CZ" sz="2000" b="1" dirty="0">
                <a:latin typeface="+mn-lt"/>
              </a:rPr>
              <a:t> </a:t>
            </a:r>
            <a:r>
              <a:rPr lang="cs-CZ" altLang="cs-CZ" sz="2000" b="1" dirty="0" err="1">
                <a:latin typeface="+mn-lt"/>
              </a:rPr>
              <a:t>inflammation</a:t>
            </a:r>
            <a:r>
              <a:rPr lang="cs-CZ" altLang="cs-CZ" sz="2000" b="1" dirty="0">
                <a:latin typeface="+mn-lt"/>
              </a:rPr>
              <a:t> and  </a:t>
            </a:r>
            <a:r>
              <a:rPr lang="cs-CZ" altLang="cs-CZ" sz="2000" b="1" dirty="0" err="1">
                <a:latin typeface="+mn-lt"/>
              </a:rPr>
              <a:t>immunological</a:t>
            </a:r>
            <a:r>
              <a:rPr lang="cs-CZ" altLang="cs-CZ" sz="2000" b="1" dirty="0">
                <a:latin typeface="+mn-lt"/>
              </a:rPr>
              <a:t>  </a:t>
            </a:r>
            <a:r>
              <a:rPr lang="cs-CZ" altLang="cs-CZ" sz="2000" b="1" dirty="0" err="1">
                <a:latin typeface="+mn-lt"/>
              </a:rPr>
              <a:t>reaction</a:t>
            </a:r>
            <a:r>
              <a:rPr lang="cs-CZ" altLang="cs-CZ" sz="2000" b="1" dirty="0">
                <a:latin typeface="+mn-lt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cs-CZ" altLang="cs-CZ" sz="2000" b="1" dirty="0">
                <a:latin typeface="+mn-lt"/>
              </a:rPr>
              <a:t>    	</a:t>
            </a:r>
            <a:r>
              <a:rPr lang="en-US" altLang="cs-CZ" sz="2000" dirty="0">
                <a:latin typeface="+mn-lt"/>
              </a:rPr>
              <a:t>Decrease </a:t>
            </a:r>
            <a:r>
              <a:rPr lang="cs-CZ" altLang="cs-CZ" sz="2000" dirty="0" err="1">
                <a:latin typeface="+mn-lt"/>
              </a:rPr>
              <a:t>of</a:t>
            </a:r>
            <a:r>
              <a:rPr lang="en-US" altLang="cs-CZ" sz="2000" dirty="0">
                <a:latin typeface="+mn-lt"/>
              </a:rPr>
              <a:t> cytokine production and activity, decreased synthesis of PGs</a:t>
            </a:r>
            <a:endParaRPr lang="cs-CZ" altLang="cs-CZ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3351" y="3885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Regulatory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3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674" y="-16249"/>
            <a:ext cx="1009859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Anti-</a:t>
            </a:r>
            <a:r>
              <a:rPr lang="cs-CZ" altLang="cs-CZ" dirty="0" err="1"/>
              <a:t>inflammatory</a:t>
            </a:r>
            <a:r>
              <a:rPr lang="cs-CZ" altLang="cs-CZ" dirty="0"/>
              <a:t> – </a:t>
            </a:r>
            <a:r>
              <a:rPr lang="cs-CZ" altLang="cs-CZ" dirty="0" err="1"/>
              <a:t>cascade</a:t>
            </a:r>
            <a:r>
              <a:rPr lang="cs-CZ" altLang="cs-CZ" dirty="0"/>
              <a:t> </a:t>
            </a:r>
            <a:r>
              <a:rPr lang="cs-CZ" altLang="cs-CZ" dirty="0" err="1"/>
              <a:t>inhibition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AA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896226" y="1052513"/>
            <a:ext cx="2663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i="1" dirty="0" err="1">
                <a:latin typeface="Arial" panose="020B0604020202020204" pitchFamily="34" charset="0"/>
              </a:rPr>
              <a:t>glucocorticoids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688139" y="2278064"/>
            <a:ext cx="25034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 err="1">
                <a:latin typeface="Arial" panose="020B0604020202020204" pitchFamily="34" charset="0"/>
              </a:rPr>
              <a:t>Phospholipase</a:t>
            </a:r>
            <a:r>
              <a:rPr lang="cs-CZ" altLang="cs-CZ" sz="2000" dirty="0">
                <a:latin typeface="Arial" panose="020B0604020202020204" pitchFamily="34" charset="0"/>
              </a:rPr>
              <a:t> A2 </a:t>
            </a:r>
            <a:r>
              <a:rPr lang="cs-CZ" altLang="cs-CZ" sz="2000" dirty="0" err="1">
                <a:latin typeface="Arial" panose="020B0604020202020204" pitchFamily="34" charset="0"/>
              </a:rPr>
              <a:t>A2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08213" y="1484314"/>
            <a:ext cx="3238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 err="1">
                <a:latin typeface="Arial" panose="020B0604020202020204" pitchFamily="34" charset="0"/>
              </a:rPr>
              <a:t>Membrane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phospholipids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4872039" y="1989138"/>
            <a:ext cx="15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151314" y="2925764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 err="1">
                <a:latin typeface="Arial" panose="020B0604020202020204" pitchFamily="34" charset="0"/>
              </a:rPr>
              <a:t>Arachidonic</a:t>
            </a:r>
            <a:r>
              <a:rPr lang="cs-CZ" altLang="cs-CZ" sz="2000" dirty="0">
                <a:latin typeface="Arial" panose="020B0604020202020204" pitchFamily="34" charset="0"/>
              </a:rPr>
              <a:t> acid</a:t>
            </a:r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>
            <a:off x="5103813" y="2565400"/>
            <a:ext cx="16192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>
            <a:off x="5822950" y="2349500"/>
            <a:ext cx="36830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>
            <a:off x="5822950" y="2349500"/>
            <a:ext cx="369888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H="1">
            <a:off x="4295776" y="3357564"/>
            <a:ext cx="1222375" cy="10810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5951539" y="3357564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2139950" y="4149726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2000">
              <a:latin typeface="Arial" panose="020B0604020202020204" pitchFamily="34" charset="0"/>
            </a:endParaRP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000375" y="3717926"/>
            <a:ext cx="1683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>
                <a:latin typeface="Arial" panose="020B0604020202020204" pitchFamily="34" charset="0"/>
              </a:rPr>
              <a:t>lipoxygenase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5519738" y="4005264"/>
            <a:ext cx="2010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>
                <a:latin typeface="Arial" panose="020B0604020202020204" pitchFamily="34" charset="0"/>
              </a:rPr>
              <a:t>cyclooxygenase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2208213" y="4365626"/>
            <a:ext cx="1997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panose="020B0604020202020204" pitchFamily="34" charset="0"/>
              </a:rPr>
              <a:t>LEUKOTRIENS</a:t>
            </a: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7824789" y="3860801"/>
            <a:ext cx="253486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Arial" panose="020B0604020202020204" pitchFamily="34" charset="0"/>
              </a:rPr>
              <a:t>PROSTAGLANDINS</a:t>
            </a:r>
          </a:p>
          <a:p>
            <a:pPr eaLnBrk="1" hangingPunct="1"/>
            <a:r>
              <a:rPr lang="cs-CZ" altLang="cs-CZ" sz="2000" dirty="0">
                <a:latin typeface="Arial" panose="020B0604020202020204" pitchFamily="34" charset="0"/>
              </a:rPr>
              <a:t>PROSTACYCLINS</a:t>
            </a:r>
          </a:p>
          <a:p>
            <a:pPr eaLnBrk="1" hangingPunct="1"/>
            <a:r>
              <a:rPr lang="cs-CZ" altLang="cs-CZ" sz="2000" dirty="0">
                <a:latin typeface="Arial" panose="020B0604020202020204" pitchFamily="34" charset="0"/>
              </a:rPr>
              <a:t>THROMBOXANS</a:t>
            </a:r>
          </a:p>
        </p:txBody>
      </p:sp>
      <p:sp>
        <p:nvSpPr>
          <p:cNvPr id="14355" name="Line 20"/>
          <p:cNvSpPr>
            <a:spLocks noChangeShapeType="1"/>
          </p:cNvSpPr>
          <p:nvPr/>
        </p:nvSpPr>
        <p:spPr bwMode="auto">
          <a:xfrm>
            <a:off x="3143250" y="4724400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7824788" y="4581525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57" name="Text Box 22"/>
          <p:cNvSpPr txBox="1">
            <a:spLocks noChangeArrowheads="1"/>
          </p:cNvSpPr>
          <p:nvPr/>
        </p:nvSpPr>
        <p:spPr bwMode="auto">
          <a:xfrm>
            <a:off x="7967663" y="5805489"/>
            <a:ext cx="1638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>
                <a:latin typeface="Arial" panose="020B0604020202020204" pitchFamily="34" charset="0"/>
              </a:rPr>
              <a:t>inflammation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8" name="Text Box 23"/>
          <p:cNvSpPr txBox="1">
            <a:spLocks noChangeArrowheads="1"/>
          </p:cNvSpPr>
          <p:nvPr/>
        </p:nvSpPr>
        <p:spPr bwMode="auto">
          <a:xfrm>
            <a:off x="1919288" y="5851526"/>
            <a:ext cx="4006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 err="1">
                <a:latin typeface="Arial" panose="020B0604020202020204" pitchFamily="34" charset="0"/>
              </a:rPr>
              <a:t>Fagycytosis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mobilisation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dirty="0" err="1">
                <a:latin typeface="Arial" panose="020B0604020202020204" pitchFamily="34" charset="0"/>
              </a:rPr>
              <a:t>Blood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vessel</a:t>
            </a:r>
            <a:r>
              <a:rPr lang="cs-CZ" altLang="cs-CZ" sz="2000" dirty="0">
                <a:latin typeface="Arial" panose="020B0604020202020204" pitchFamily="34" charset="0"/>
              </a:rPr>
              <a:t> permeability </a:t>
            </a:r>
            <a:r>
              <a:rPr lang="cs-CZ" altLang="cs-CZ" sz="2000" dirty="0" err="1">
                <a:latin typeface="Arial" panose="020B0604020202020204" pitchFamily="34" charset="0"/>
              </a:rPr>
              <a:t>change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 dirty="0" err="1">
                <a:latin typeface="Arial" panose="020B0604020202020204" pitchFamily="34" charset="0"/>
              </a:rPr>
              <a:t>Inflammation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>
            <a:off x="6456363" y="3573464"/>
            <a:ext cx="360362" cy="287337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 flipV="1">
            <a:off x="6456363" y="3573464"/>
            <a:ext cx="360362" cy="288925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1" name="Text Box 26"/>
          <p:cNvSpPr txBox="1">
            <a:spLocks noChangeArrowheads="1"/>
          </p:cNvSpPr>
          <p:nvPr/>
        </p:nvSpPr>
        <p:spPr bwMode="auto">
          <a:xfrm>
            <a:off x="7032625" y="3141663"/>
            <a:ext cx="10810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i="1" dirty="0">
                <a:latin typeface="Arial" panose="020B0604020202020204" pitchFamily="34" charset="0"/>
              </a:rPr>
              <a:t>A-A</a:t>
            </a:r>
          </a:p>
          <a:p>
            <a:pPr eaLnBrk="1" hangingPunct="1"/>
            <a:r>
              <a:rPr lang="cs-CZ" altLang="cs-CZ" sz="2000" b="1" i="1" dirty="0">
                <a:latin typeface="Arial" panose="020B0604020202020204" pitchFamily="34" charset="0"/>
              </a:rPr>
              <a:t>NSAID</a:t>
            </a: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914398" y="3052680"/>
            <a:ext cx="2310314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1" i="1" dirty="0" err="1">
                <a:latin typeface="Arial" panose="020B0604020202020204" pitchFamily="34" charset="0"/>
              </a:rPr>
              <a:t>Inh</a:t>
            </a:r>
            <a:r>
              <a:rPr lang="cs-CZ" altLang="cs-CZ" sz="2000" b="1" i="1" dirty="0">
                <a:latin typeface="Arial" panose="020B0604020202020204" pitchFamily="34" charset="0"/>
              </a:rPr>
              <a:t>. 5-LOX - </a:t>
            </a:r>
            <a:r>
              <a:rPr lang="cs-CZ" altLang="cs-CZ" sz="2000" b="1" i="1" dirty="0" err="1">
                <a:latin typeface="Arial" panose="020B0604020202020204" pitchFamily="34" charset="0"/>
              </a:rPr>
              <a:t>antileukotriens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  <p:sp>
        <p:nvSpPr>
          <p:cNvPr id="14363" name="Line 28"/>
          <p:cNvSpPr>
            <a:spLocks noChangeShapeType="1"/>
          </p:cNvSpPr>
          <p:nvPr/>
        </p:nvSpPr>
        <p:spPr bwMode="auto">
          <a:xfrm>
            <a:off x="3503613" y="3502025"/>
            <a:ext cx="360362" cy="287338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4" name="Line 29"/>
          <p:cNvSpPr>
            <a:spLocks noChangeShapeType="1"/>
          </p:cNvSpPr>
          <p:nvPr/>
        </p:nvSpPr>
        <p:spPr bwMode="auto">
          <a:xfrm flipV="1">
            <a:off x="3503613" y="3502026"/>
            <a:ext cx="360362" cy="288925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4365" name="Text Box 6"/>
          <p:cNvSpPr txBox="1">
            <a:spLocks noChangeArrowheads="1"/>
          </p:cNvSpPr>
          <p:nvPr/>
        </p:nvSpPr>
        <p:spPr bwMode="auto">
          <a:xfrm>
            <a:off x="5448301" y="1412876"/>
            <a:ext cx="2170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800" dirty="0" err="1">
                <a:latin typeface="Arial" panose="020B0604020202020204" pitchFamily="34" charset="0"/>
              </a:rPr>
              <a:t>lipocortins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sp>
        <p:nvSpPr>
          <p:cNvPr id="14366" name="Line 32"/>
          <p:cNvSpPr>
            <a:spLocks noChangeShapeType="1"/>
          </p:cNvSpPr>
          <p:nvPr/>
        </p:nvSpPr>
        <p:spPr bwMode="auto">
          <a:xfrm flipH="1">
            <a:off x="7175501" y="1268414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7" name="Line 33"/>
          <p:cNvSpPr>
            <a:spLocks noChangeShapeType="1"/>
          </p:cNvSpPr>
          <p:nvPr/>
        </p:nvSpPr>
        <p:spPr bwMode="auto">
          <a:xfrm flipH="1">
            <a:off x="6024564" y="1916114"/>
            <a:ext cx="35877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487281" y="5407943"/>
            <a:ext cx="2663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i="1" dirty="0" err="1">
                <a:latin typeface="Arial" panose="020B0604020202020204" pitchFamily="34" charset="0"/>
              </a:rPr>
              <a:t>eikosanoids</a:t>
            </a:r>
            <a:endParaRPr lang="cs-CZ" altLang="cs-CZ" sz="2000" b="1" i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9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4589" y="476250"/>
            <a:ext cx="9682999" cy="1143000"/>
          </a:xfrm>
        </p:spPr>
        <p:txBody>
          <a:bodyPr>
            <a:normAutofit/>
          </a:bodyPr>
          <a:lstStyle/>
          <a:p>
            <a:r>
              <a:rPr lang="cs-CZ" altLang="cs-CZ" dirty="0"/>
              <a:t>Anti-</a:t>
            </a:r>
            <a:r>
              <a:rPr lang="cs-CZ" altLang="cs-CZ" dirty="0" err="1"/>
              <a:t>inflammatory</a:t>
            </a:r>
            <a:r>
              <a:rPr lang="cs-CZ" altLang="cs-CZ" dirty="0"/>
              <a:t> </a:t>
            </a:r>
            <a:r>
              <a:rPr lang="cs-CZ" altLang="cs-CZ" dirty="0" err="1"/>
              <a:t>effect</a:t>
            </a:r>
            <a:endParaRPr lang="cs-CZ" alt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453" y="2060575"/>
            <a:ext cx="7772400" cy="41148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AA </a:t>
            </a:r>
            <a:r>
              <a:rPr lang="cs-CZ" altLang="cs-CZ" dirty="0" err="1">
                <a:latin typeface="Arial" panose="020B0604020202020204" pitchFamily="34" charset="0"/>
              </a:rPr>
              <a:t>cascade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inhibition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err="1">
                <a:latin typeface="Arial" panose="020B0604020202020204" pitchFamily="34" charset="0"/>
              </a:rPr>
              <a:t>Migration</a:t>
            </a:r>
            <a:r>
              <a:rPr lang="cs-CZ" altLang="cs-CZ" dirty="0">
                <a:latin typeface="Arial" panose="020B0604020202020204" pitchFamily="34" charset="0"/>
              </a:rPr>
              <a:t> and </a:t>
            </a:r>
            <a:r>
              <a:rPr lang="cs-CZ" altLang="cs-CZ" dirty="0" err="1">
                <a:latin typeface="Arial" panose="020B0604020202020204" pitchFamily="34" charset="0"/>
              </a:rPr>
              <a:t>leucocyte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function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disruption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dirty="0" err="1">
                <a:latin typeface="Arial" panose="020B0604020202020204" pitchFamily="34" charset="0"/>
              </a:rPr>
              <a:t>Antibody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production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reduction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22947" y="5589589"/>
            <a:ext cx="93656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cs-CZ" sz="3200" b="1" dirty="0">
                <a:latin typeface="Arial" panose="020B0604020202020204" pitchFamily="34" charset="0"/>
              </a:rPr>
              <a:t>All types of inflammation regardless of origin</a:t>
            </a:r>
            <a:r>
              <a:rPr lang="cs-CZ" altLang="cs-CZ" sz="3200" b="1" dirty="0">
                <a:latin typeface="Arial" panose="020B0604020202020204" pitchFamily="34" charset="0"/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Arial" panose="020B0604020202020204" pitchFamily="34" charset="0"/>
              </a:rPr>
              <a:t>(</a:t>
            </a:r>
            <a:r>
              <a:rPr lang="cs-CZ" altLang="cs-CZ" sz="3200" b="1" dirty="0" err="1">
                <a:latin typeface="Arial" panose="020B0604020202020204" pitchFamily="34" charset="0"/>
              </a:rPr>
              <a:t>aseptic</a:t>
            </a:r>
            <a:r>
              <a:rPr lang="cs-CZ" altLang="cs-CZ" sz="3200" b="1" dirty="0">
                <a:latin typeface="Arial" panose="020B0604020202020204" pitchFamily="34" charset="0"/>
              </a:rPr>
              <a:t>, </a:t>
            </a:r>
            <a:r>
              <a:rPr lang="cs-CZ" altLang="cs-CZ" sz="3200" b="1" dirty="0" err="1">
                <a:latin typeface="Arial" panose="020B0604020202020204" pitchFamily="34" charset="0"/>
              </a:rPr>
              <a:t>viral</a:t>
            </a:r>
            <a:r>
              <a:rPr lang="cs-CZ" altLang="cs-CZ" sz="3200" b="1" dirty="0">
                <a:latin typeface="Arial" panose="020B0604020202020204" pitchFamily="34" charset="0"/>
              </a:rPr>
              <a:t>, </a:t>
            </a:r>
            <a:r>
              <a:rPr lang="cs-CZ" altLang="cs-CZ" sz="3200" b="1" dirty="0" err="1">
                <a:latin typeface="Arial" panose="020B0604020202020204" pitchFamily="34" charset="0"/>
              </a:rPr>
              <a:t>bacterial</a:t>
            </a:r>
            <a:r>
              <a:rPr lang="cs-CZ" altLang="cs-CZ" sz="3200" b="1" dirty="0">
                <a:latin typeface="Arial" panose="020B0604020202020204" pitchFamily="34" charset="0"/>
              </a:rPr>
              <a:t>, </a:t>
            </a:r>
            <a:r>
              <a:rPr lang="cs-CZ" altLang="cs-CZ" sz="3200" b="1" dirty="0" err="1">
                <a:latin typeface="Arial" panose="020B0604020202020204" pitchFamily="34" charset="0"/>
              </a:rPr>
              <a:t>parasitic</a:t>
            </a:r>
            <a:r>
              <a:rPr lang="cs-CZ" altLang="cs-CZ" sz="3200" b="1" dirty="0">
                <a:latin typeface="Arial" panose="020B0604020202020204" pitchFamily="34" charset="0"/>
              </a:rPr>
              <a:t>….)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83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dirty="0" err="1"/>
              <a:t>Immunosupressive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5453"/>
            <a:ext cx="10515600" cy="4861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altLang="cs-CZ" sz="3000" dirty="0" err="1">
                <a:latin typeface="+mj-lt"/>
                <a:cs typeface="Arial" panose="020B0604020202020204" pitchFamily="34" charset="0"/>
              </a:rPr>
              <a:t>Inhibition</a:t>
            </a:r>
            <a:r>
              <a:rPr lang="cs-CZ" altLang="cs-CZ" sz="3000" dirty="0">
                <a:latin typeface="+mj-lt"/>
                <a:cs typeface="Arial" panose="020B0604020202020204" pitchFamily="34" charset="0"/>
              </a:rPr>
              <a:t> </a:t>
            </a:r>
            <a:r>
              <a:rPr lang="cs-CZ" altLang="cs-CZ" sz="3000" dirty="0" err="1">
                <a:latin typeface="+mj-lt"/>
                <a:cs typeface="Arial" panose="020B0604020202020204" pitchFamily="34" charset="0"/>
              </a:rPr>
              <a:t>of</a:t>
            </a:r>
            <a:r>
              <a:rPr lang="cs-CZ" altLang="cs-CZ" sz="3000" dirty="0">
                <a:latin typeface="+mj-lt"/>
                <a:cs typeface="Arial" panose="020B0604020202020204" pitchFamily="34" charset="0"/>
              </a:rPr>
              <a:t> antigen </a:t>
            </a:r>
            <a:r>
              <a:rPr lang="cs-CZ" altLang="cs-CZ" sz="3000" dirty="0" err="1">
                <a:latin typeface="+mj-lt"/>
                <a:cs typeface="Arial" panose="020B0604020202020204" pitchFamily="34" charset="0"/>
              </a:rPr>
              <a:t>recognition</a:t>
            </a:r>
            <a:r>
              <a:rPr lang="cs-CZ" altLang="cs-CZ" sz="3000" dirty="0">
                <a:latin typeface="+mj-lt"/>
              </a:rPr>
              <a:t> </a:t>
            </a:r>
          </a:p>
          <a:p>
            <a:pPr marL="0" indent="0">
              <a:buNone/>
            </a:pPr>
            <a:br>
              <a:rPr lang="cs-CZ" altLang="cs-CZ" sz="3000" dirty="0">
                <a:latin typeface="+mj-lt"/>
              </a:rPr>
            </a:br>
            <a:r>
              <a:rPr lang="cs-CZ" altLang="cs-CZ" sz="3000" dirty="0" err="1">
                <a:latin typeface="+mj-lt"/>
              </a:rPr>
              <a:t>Inhibition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of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the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effector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phase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of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the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>
                <a:latin typeface="+mj-lt"/>
              </a:rPr>
              <a:t>immune</a:t>
            </a:r>
            <a:r>
              <a:rPr lang="cs-CZ" altLang="cs-CZ" sz="3000" dirty="0">
                <a:latin typeface="+mj-lt"/>
              </a:rPr>
              <a:t> response (cell </a:t>
            </a:r>
            <a:r>
              <a:rPr lang="cs-CZ" altLang="cs-CZ" sz="3000" dirty="0" err="1">
                <a:latin typeface="+mj-lt"/>
              </a:rPr>
              <a:t>lysis</a:t>
            </a:r>
            <a:r>
              <a:rPr lang="cs-CZ" altLang="cs-CZ" sz="3000" dirty="0">
                <a:latin typeface="+mj-lt"/>
              </a:rPr>
              <a:t>)</a:t>
            </a:r>
            <a:br>
              <a:rPr lang="cs-CZ" altLang="cs-CZ" sz="3300" dirty="0">
                <a:latin typeface="+mj-lt"/>
              </a:rPr>
            </a:br>
            <a:endParaRPr lang="cs-CZ" altLang="cs-CZ" sz="33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altLang="cs-CZ" sz="3300" b="1" u="sng" dirty="0">
                <a:latin typeface="+mj-lt"/>
              </a:rPr>
              <a:t>!  CAUTION:</a:t>
            </a:r>
            <a:r>
              <a:rPr lang="cs-CZ" altLang="cs-CZ" sz="3300" b="1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cs-CZ" altLang="cs-CZ" sz="3300" b="1" dirty="0" err="1">
                <a:latin typeface="+mj-lt"/>
              </a:rPr>
              <a:t>Inhibition</a:t>
            </a:r>
            <a:r>
              <a:rPr lang="cs-CZ" altLang="cs-CZ" sz="3300" b="1" dirty="0">
                <a:latin typeface="+mj-lt"/>
              </a:rPr>
              <a:t> CELL MEDIATED  </a:t>
            </a:r>
            <a:r>
              <a:rPr lang="cs-CZ" altLang="cs-CZ" sz="3300" b="1" dirty="0" err="1">
                <a:latin typeface="+mj-lt"/>
              </a:rPr>
              <a:t>immunity</a:t>
            </a:r>
            <a:endParaRPr lang="cs-CZ" altLang="cs-CZ" sz="3300" b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cs-CZ" altLang="cs-CZ" sz="3300" b="1" dirty="0">
                <a:latin typeface="+mj-lt"/>
              </a:rPr>
              <a:t>ANTIBODY </a:t>
            </a:r>
            <a:r>
              <a:rPr lang="cs-CZ" altLang="cs-CZ" sz="3300" b="1" dirty="0" err="1">
                <a:latin typeface="+mj-lt"/>
              </a:rPr>
              <a:t>immunity</a:t>
            </a:r>
            <a:r>
              <a:rPr lang="cs-CZ" altLang="cs-CZ" sz="3300" b="1" dirty="0">
                <a:latin typeface="+mj-lt"/>
              </a:rPr>
              <a:t> </a:t>
            </a:r>
            <a:r>
              <a:rPr lang="cs-CZ" altLang="cs-CZ" sz="3300" b="1" dirty="0" err="1">
                <a:latin typeface="+mj-lt"/>
              </a:rPr>
              <a:t>is</a:t>
            </a:r>
            <a:r>
              <a:rPr lang="cs-CZ" altLang="cs-CZ" sz="3300" b="1" dirty="0">
                <a:latin typeface="+mj-lt"/>
              </a:rPr>
              <a:t> </a:t>
            </a:r>
            <a:r>
              <a:rPr lang="cs-CZ" altLang="cs-CZ" sz="3300" b="1" dirty="0" err="1">
                <a:latin typeface="+mj-lt"/>
              </a:rPr>
              <a:t>affected</a:t>
            </a:r>
            <a:r>
              <a:rPr lang="cs-CZ" altLang="cs-CZ" sz="3300" b="1" dirty="0">
                <a:latin typeface="+mj-lt"/>
              </a:rPr>
              <a:t>  </a:t>
            </a:r>
            <a:r>
              <a:rPr lang="cs-CZ" altLang="cs-CZ" sz="3300" b="1" dirty="0" err="1">
                <a:latin typeface="+mj-lt"/>
              </a:rPr>
              <a:t>significantly</a:t>
            </a:r>
            <a:r>
              <a:rPr lang="cs-CZ" altLang="cs-CZ" sz="3300" b="1" dirty="0">
                <a:latin typeface="+mj-lt"/>
              </a:rPr>
              <a:t> </a:t>
            </a:r>
            <a:r>
              <a:rPr lang="cs-CZ" altLang="cs-CZ" sz="3300" b="1" dirty="0" err="1">
                <a:latin typeface="+mj-lt"/>
              </a:rPr>
              <a:t>less</a:t>
            </a:r>
            <a:r>
              <a:rPr lang="cs-CZ" altLang="cs-CZ" sz="3300" b="1" dirty="0">
                <a:latin typeface="+mj-lt"/>
              </a:rPr>
              <a:t> and in </a:t>
            </a:r>
            <a:r>
              <a:rPr lang="cs-CZ" altLang="cs-CZ" sz="3300" b="1" dirty="0" err="1">
                <a:latin typeface="+mj-lt"/>
              </a:rPr>
              <a:t>GSc</a:t>
            </a:r>
            <a:r>
              <a:rPr lang="cs-CZ" altLang="cs-CZ" sz="3300" b="1" dirty="0">
                <a:latin typeface="+mj-lt"/>
              </a:rPr>
              <a:t> </a:t>
            </a:r>
            <a:r>
              <a:rPr lang="cs-CZ" altLang="cs-CZ" sz="3300" b="1" dirty="0" err="1">
                <a:latin typeface="+mj-lt"/>
              </a:rPr>
              <a:t>higher</a:t>
            </a:r>
            <a:r>
              <a:rPr lang="cs-CZ" altLang="cs-CZ" sz="3300" b="1" dirty="0">
                <a:latin typeface="+mj-lt"/>
              </a:rPr>
              <a:t> </a:t>
            </a:r>
            <a:r>
              <a:rPr lang="cs-CZ" altLang="cs-CZ" sz="3300" b="1" dirty="0" err="1">
                <a:latin typeface="+mj-lt"/>
              </a:rPr>
              <a:t>doses</a:t>
            </a:r>
            <a:endParaRPr lang="cs-CZ" altLang="cs-CZ" sz="3300" b="1" dirty="0">
              <a:latin typeface="+mj-lt"/>
            </a:endParaRPr>
          </a:p>
          <a:p>
            <a:pPr marL="0" indent="0">
              <a:buNone/>
            </a:pPr>
            <a:endParaRPr lang="cs-CZ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25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altLang="cs-CZ" dirty="0"/>
              <a:t>Anti-</a:t>
            </a:r>
            <a:r>
              <a:rPr lang="cs-CZ" altLang="cs-CZ" dirty="0" err="1"/>
              <a:t>inflammatory</a:t>
            </a:r>
            <a:r>
              <a:rPr lang="cs-CZ" altLang="cs-CZ" dirty="0"/>
              <a:t> </a:t>
            </a:r>
            <a:r>
              <a:rPr lang="cs-CZ" altLang="cs-CZ" dirty="0" err="1"/>
              <a:t>effect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+mj-lt"/>
              </a:rPr>
              <a:t>Decreased</a:t>
            </a:r>
            <a:r>
              <a:rPr lang="cs-CZ" dirty="0">
                <a:latin typeface="+mj-lt"/>
              </a:rPr>
              <a:t> histamine </a:t>
            </a:r>
            <a:r>
              <a:rPr lang="cs-CZ" dirty="0" err="1">
                <a:latin typeface="+mj-lt"/>
              </a:rPr>
              <a:t>release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from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basophils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r>
              <a:rPr lang="cs-CZ" dirty="0" err="1">
                <a:latin typeface="+mj-lt"/>
              </a:rPr>
              <a:t>Inhibition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the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formation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of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inflammatory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mediators</a:t>
            </a:r>
            <a:r>
              <a:rPr lang="cs-CZ" dirty="0">
                <a:latin typeface="+mj-lt"/>
              </a:rPr>
              <a:t> and </a:t>
            </a:r>
            <a:r>
              <a:rPr lang="cs-CZ" dirty="0" err="1">
                <a:latin typeface="+mj-lt"/>
              </a:rPr>
              <a:t>allergic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reactions</a:t>
            </a:r>
            <a:r>
              <a:rPr lang="cs-CZ" dirty="0">
                <a:latin typeface="+mj-lt"/>
              </a:rPr>
              <a:t> (</a:t>
            </a:r>
            <a:r>
              <a:rPr lang="cs-CZ" dirty="0" err="1">
                <a:latin typeface="+mj-lt"/>
              </a:rPr>
              <a:t>cytokines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complement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components</a:t>
            </a:r>
            <a:r>
              <a:rPr lang="cs-CZ" dirty="0">
                <a:latin typeface="+mj-lt"/>
              </a:rPr>
              <a:t>, </a:t>
            </a:r>
            <a:r>
              <a:rPr lang="cs-CZ" dirty="0" err="1">
                <a:latin typeface="+mj-lt"/>
              </a:rPr>
              <a:t>kallikrein</a:t>
            </a:r>
            <a:r>
              <a:rPr lang="cs-CZ" dirty="0">
                <a:latin typeface="+mj-lt"/>
              </a:rPr>
              <a:t> ...)</a:t>
            </a:r>
          </a:p>
          <a:p>
            <a:pPr marL="0" indent="0">
              <a:buNone/>
            </a:pPr>
            <a:endParaRPr lang="cs-CZ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70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Suprarenal</a:t>
            </a:r>
            <a:r>
              <a:rPr lang="cs-CZ" dirty="0"/>
              <a:t> </a:t>
            </a:r>
            <a:r>
              <a:rPr lang="cs-CZ" dirty="0" err="1"/>
              <a:t>glands</a:t>
            </a:r>
            <a:r>
              <a:rPr lang="cs-CZ" dirty="0"/>
              <a:t> - anatomy</a:t>
            </a:r>
          </a:p>
        </p:txBody>
      </p:sp>
      <p:pic>
        <p:nvPicPr>
          <p:cNvPr id="1030" name="Picture 6" descr="http://www.zdravi4u.cz/pages/Image/telo-organy/nadledvink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76" y="2323358"/>
            <a:ext cx="37433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bor:Pineal clip image0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04" y="2397938"/>
            <a:ext cx="34099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442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dirty="0"/>
              <a:t>Anti- </a:t>
            </a:r>
            <a:r>
              <a:rPr lang="cs-CZ" dirty="0" err="1"/>
              <a:t>proliferative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dirty="0" err="1">
                <a:latin typeface="+mj-lt"/>
              </a:rPr>
              <a:t>Block</a:t>
            </a:r>
            <a:r>
              <a:rPr lang="cs-CZ" altLang="cs-CZ" dirty="0">
                <a:latin typeface="+mj-lt"/>
              </a:rPr>
              <a:t> cell </a:t>
            </a:r>
            <a:r>
              <a:rPr lang="cs-CZ" altLang="cs-CZ" dirty="0" err="1">
                <a:latin typeface="+mj-lt"/>
              </a:rPr>
              <a:t>cycle</a:t>
            </a: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dirty="0" err="1">
                <a:latin typeface="+mj-lt"/>
              </a:rPr>
              <a:t>Induction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of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differentiation</a:t>
            </a: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dirty="0"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dirty="0" err="1">
                <a:latin typeface="+mj-lt"/>
              </a:rPr>
              <a:t>GCs</a:t>
            </a:r>
            <a:r>
              <a:rPr lang="cs-CZ" altLang="cs-CZ" dirty="0">
                <a:latin typeface="+mj-lt"/>
              </a:rPr>
              <a:t> - </a:t>
            </a:r>
            <a:r>
              <a:rPr lang="cs-CZ" altLang="cs-CZ" dirty="0" err="1">
                <a:latin typeface="+mj-lt"/>
              </a:rPr>
              <a:t>lymphocyte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disintegration</a:t>
            </a:r>
            <a:r>
              <a:rPr lang="cs-CZ" altLang="cs-CZ" dirty="0">
                <a:latin typeface="+mj-lt"/>
              </a:rPr>
              <a:t> (</a:t>
            </a:r>
            <a:r>
              <a:rPr lang="cs-CZ" altLang="cs-CZ" dirty="0" err="1">
                <a:latin typeface="+mj-lt"/>
              </a:rPr>
              <a:t>acute</a:t>
            </a:r>
            <a:r>
              <a:rPr lang="cs-CZ" altLang="cs-CZ" dirty="0">
                <a:latin typeface="+mj-lt"/>
              </a:rPr>
              <a:t> and </a:t>
            </a:r>
            <a:r>
              <a:rPr lang="cs-CZ" altLang="cs-CZ" dirty="0" err="1">
                <a:latin typeface="+mj-lt"/>
              </a:rPr>
              <a:t>chronic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lymphocytic</a:t>
            </a:r>
            <a:r>
              <a:rPr lang="cs-CZ" altLang="cs-CZ" dirty="0">
                <a:latin typeface="+mj-lt"/>
              </a:rPr>
              <a:t> </a:t>
            </a:r>
            <a:r>
              <a:rPr lang="cs-CZ" altLang="cs-CZ" dirty="0" err="1">
                <a:latin typeface="+mj-lt"/>
              </a:rPr>
              <a:t>leukemia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lymphomas</a:t>
            </a:r>
            <a:r>
              <a:rPr lang="cs-CZ" altLang="cs-CZ" dirty="0">
                <a:latin typeface="+mj-lt"/>
              </a:rPr>
              <a:t>, </a:t>
            </a:r>
            <a:r>
              <a:rPr lang="cs-CZ" altLang="cs-CZ" dirty="0" err="1">
                <a:latin typeface="+mj-lt"/>
              </a:rPr>
              <a:t>myelomas</a:t>
            </a:r>
            <a:r>
              <a:rPr lang="cs-CZ" altLang="cs-CZ" dirty="0">
                <a:latin typeface="+mj-lt"/>
              </a:rPr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689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2" y="365125"/>
            <a:ext cx="10515600" cy="1325563"/>
          </a:xfrm>
        </p:spPr>
        <p:txBody>
          <a:bodyPr/>
          <a:lstStyle/>
          <a:p>
            <a:r>
              <a:rPr lang="cs-CZ" dirty="0" err="1"/>
              <a:t>Effect</a:t>
            </a:r>
            <a:r>
              <a:rPr lang="cs-CZ" dirty="0"/>
              <a:t> and </a:t>
            </a:r>
            <a:r>
              <a:rPr lang="cs-CZ" dirty="0" err="1"/>
              <a:t>equipotent</a:t>
            </a:r>
            <a:r>
              <a:rPr lang="cs-CZ" dirty="0"/>
              <a:t> </a:t>
            </a:r>
            <a:r>
              <a:rPr lang="cs-CZ" dirty="0" err="1"/>
              <a:t>doses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CSs</a:t>
            </a:r>
            <a:endParaRPr lang="cs-CZ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119509"/>
              </p:ext>
            </p:extLst>
          </p:nvPr>
        </p:nvGraphicFramePr>
        <p:xfrm>
          <a:off x="681036" y="1572128"/>
          <a:ext cx="9110664" cy="4940965"/>
        </p:xfrm>
        <a:graphic>
          <a:graphicData uri="http://schemas.openxmlformats.org/drawingml/2006/table">
            <a:tbl>
              <a:tblPr/>
              <a:tblGrid>
                <a:gridCol w="257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5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Substance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Equip.dose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Anti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infl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effect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Mineral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 </a:t>
                      </a:r>
                      <a:r>
                        <a:rPr kumimoji="0" 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effect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Cortisol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20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Cortisone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Prednisone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Prednisolone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Methylpredn</a:t>
                      </a: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Triamcinolone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4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5-10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Dexamethasone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0,75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Bethametasone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0,6 mg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Fludrocortisone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</a:rPr>
                        <a:t>125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6896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9658"/>
            <a:ext cx="10515600" cy="1325563"/>
          </a:xfrm>
        </p:spPr>
        <p:txBody>
          <a:bodyPr/>
          <a:lstStyle/>
          <a:p>
            <a:r>
              <a:rPr lang="cs-CZ" dirty="0" err="1"/>
              <a:t>GCs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, anti-</a:t>
            </a:r>
            <a:r>
              <a:rPr lang="cs-CZ" dirty="0" err="1"/>
              <a:t>inflammatory</a:t>
            </a:r>
            <a:r>
              <a:rPr lang="cs-CZ" dirty="0"/>
              <a:t>, </a:t>
            </a:r>
            <a:r>
              <a:rPr lang="cs-CZ" dirty="0" err="1"/>
              <a:t>immunosupressive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effects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100" b="1" u="sng" dirty="0"/>
              <a:t>Strong anti-inflammatory and immunosuppressive action</a:t>
            </a:r>
          </a:p>
          <a:p>
            <a:pPr marL="0" indent="0">
              <a:buNone/>
            </a:pPr>
            <a:r>
              <a:rPr lang="en-US" sz="2000" dirty="0"/>
              <a:t>INHIBITION OF ACUTE AND CHRONIC DISEASE, INFLUENCE OF ALL TYPES OF </a:t>
            </a:r>
            <a:r>
              <a:rPr lang="cs-CZ" sz="2000" dirty="0"/>
              <a:t>INFLAMMATORY  </a:t>
            </a:r>
            <a:r>
              <a:rPr lang="en-US" sz="2000" dirty="0"/>
              <a:t>REACTIONS</a:t>
            </a:r>
          </a:p>
          <a:p>
            <a:pPr marL="0" indent="0">
              <a:buNone/>
            </a:pPr>
            <a:r>
              <a:rPr lang="en-US" sz="2000" dirty="0"/>
              <a:t>Inhibition of healing repair processes, prevention of graft rejection</a:t>
            </a:r>
          </a:p>
          <a:p>
            <a:pPr marL="0" indent="0">
              <a:buNone/>
            </a:pPr>
            <a:r>
              <a:rPr lang="en-US" sz="2000" dirty="0"/>
              <a:t>Mineralocorticoid effects: sodium retention, potassium depletion</a:t>
            </a:r>
          </a:p>
          <a:p>
            <a:pPr marL="0" indent="0">
              <a:buNone/>
            </a:pPr>
            <a:r>
              <a:rPr lang="en-US" sz="2000" dirty="0"/>
              <a:t>Blood and lymphatic system: ↓ lymphocytes, ↓ eosinophils in circulation, </a:t>
            </a:r>
            <a:r>
              <a:rPr lang="cs-CZ" sz="2000" dirty="0" err="1"/>
              <a:t>their</a:t>
            </a:r>
            <a:r>
              <a:rPr lang="cs-CZ" sz="2000" dirty="0"/>
              <a:t> </a:t>
            </a:r>
            <a:r>
              <a:rPr lang="en-US" sz="2000" dirty="0"/>
              <a:t>redistribution to </a:t>
            </a:r>
            <a:r>
              <a:rPr lang="cs-CZ" sz="2000" dirty="0"/>
              <a:t>BM</a:t>
            </a:r>
            <a:r>
              <a:rPr lang="en-US" sz="2000" dirty="0"/>
              <a:t>, spleen, L</a:t>
            </a:r>
            <a:r>
              <a:rPr lang="cs-CZ" sz="2000" dirty="0"/>
              <a:t>N,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sz="2000" dirty="0"/>
              <a:t> platelets, erythrocytes and HB</a:t>
            </a:r>
          </a:p>
          <a:p>
            <a:pPr marL="0" indent="0">
              <a:buNone/>
            </a:pPr>
            <a:r>
              <a:rPr lang="en-US" sz="2000" dirty="0"/>
              <a:t>Kidneys: glucocorticoids maintain the ability of the kidneys to secrete water, retain glomerular filtration, tubular resorption, prevent the transfer of water to cells and maintain extracellular fluid volume</a:t>
            </a:r>
          </a:p>
          <a:p>
            <a:pPr marL="0" indent="0">
              <a:buNone/>
            </a:pPr>
            <a:r>
              <a:rPr lang="en-US" sz="2000" dirty="0"/>
              <a:t>Heart and vessels: allow for increased sensitivity to the vasoactive effect of </a:t>
            </a:r>
            <a:r>
              <a:rPr lang="en-US" sz="2000" dirty="0" err="1"/>
              <a:t>catecholamines</a:t>
            </a:r>
            <a:r>
              <a:rPr lang="en-US" sz="2000" dirty="0"/>
              <a:t> and ATII, increased myocardial contractility and vascular tone</a:t>
            </a:r>
          </a:p>
          <a:p>
            <a:pPr marL="0" indent="0">
              <a:buNone/>
            </a:pPr>
            <a:r>
              <a:rPr lang="en-US" sz="2000" dirty="0"/>
              <a:t>CNS: mood regulation, </a:t>
            </a:r>
            <a:r>
              <a:rPr lang="cs-CZ" sz="2000" dirty="0" err="1"/>
              <a:t>strong</a:t>
            </a:r>
            <a:r>
              <a:rPr lang="cs-CZ" sz="2000" dirty="0"/>
              <a:t> </a:t>
            </a:r>
            <a:r>
              <a:rPr lang="cs-CZ" sz="2000" dirty="0" err="1"/>
              <a:t>insomnia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GIT: increased secretion of HCL and pepsin, increased absorption of lipids from the intestine, decreased absorption of Ca</a:t>
            </a:r>
          </a:p>
          <a:p>
            <a:pPr marL="0" indent="0">
              <a:buNone/>
            </a:pPr>
            <a:r>
              <a:rPr lang="en-US" sz="2000" dirty="0"/>
              <a:t>Bone metabolism: osteoporosis (metabolism of Ca, P, collagen synthesis and degradation, osteoblasts / cl</a:t>
            </a:r>
            <a:r>
              <a:rPr lang="cs-CZ" sz="2000" dirty="0" err="1"/>
              <a:t>asts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Pulmonary surfactant: cortisol - an endocrine stimulant for pulmonary surfactant formation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82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16" y="0"/>
            <a:ext cx="9467850" cy="1143000"/>
          </a:xfrm>
        </p:spPr>
        <p:txBody>
          <a:bodyPr>
            <a:normAutofit/>
          </a:bodyPr>
          <a:lstStyle/>
          <a:p>
            <a:r>
              <a:rPr lang="cs-CZ" altLang="cs-CZ" dirty="0" err="1"/>
              <a:t>Systemically</a:t>
            </a:r>
            <a:r>
              <a:rPr lang="cs-CZ" altLang="cs-CZ" dirty="0"/>
              <a:t> </a:t>
            </a:r>
            <a:r>
              <a:rPr lang="cs-CZ" altLang="cs-CZ" dirty="0" err="1"/>
              <a:t>administered</a:t>
            </a:r>
            <a:r>
              <a:rPr lang="cs-CZ" altLang="cs-CZ" dirty="0"/>
              <a:t> </a:t>
            </a:r>
            <a:r>
              <a:rPr lang="cs-CZ" altLang="cs-CZ" dirty="0" err="1"/>
              <a:t>GCs</a:t>
            </a:r>
            <a:endParaRPr lang="cs-CZ" altLang="cs-CZ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499" y="1475640"/>
            <a:ext cx="7772400" cy="491172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sz="2600" dirty="0">
                <a:latin typeface="+mj-lt"/>
              </a:rPr>
              <a:t>1-4 </a:t>
            </a:r>
            <a:r>
              <a:rPr lang="cs-CZ" altLang="cs-CZ" sz="2600" dirty="0" err="1">
                <a:latin typeface="+mj-lt"/>
              </a:rPr>
              <a:t>times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efficient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than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cortisol</a:t>
            </a:r>
            <a:endParaRPr lang="cs-CZ" altLang="cs-CZ" sz="2600" dirty="0">
              <a:latin typeface="+mj-lt"/>
            </a:endParaRPr>
          </a:p>
          <a:p>
            <a:pPr lvl="1"/>
            <a:r>
              <a:rPr lang="cs-CZ" altLang="cs-CZ" sz="2600" b="1" dirty="0" err="1">
                <a:latin typeface="+mj-lt"/>
              </a:rPr>
              <a:t>prednisolone</a:t>
            </a:r>
            <a:r>
              <a:rPr lang="cs-CZ" altLang="cs-CZ" sz="2600" b="1" dirty="0">
                <a:latin typeface="+mj-lt"/>
              </a:rPr>
              <a:t>, </a:t>
            </a:r>
            <a:r>
              <a:rPr lang="cs-CZ" altLang="cs-CZ" sz="2600" b="1" dirty="0" err="1">
                <a:latin typeface="+mj-lt"/>
              </a:rPr>
              <a:t>prednisone</a:t>
            </a:r>
            <a:endParaRPr lang="cs-CZ" altLang="cs-CZ" sz="2600" b="1" dirty="0">
              <a:latin typeface="+mj-lt"/>
            </a:endParaRPr>
          </a:p>
          <a:p>
            <a:pPr lvl="1"/>
            <a:r>
              <a:rPr lang="cs-CZ" altLang="cs-CZ" sz="2600" b="1" dirty="0" err="1">
                <a:latin typeface="+mj-lt"/>
              </a:rPr>
              <a:t>hydrokortisone</a:t>
            </a:r>
            <a:endParaRPr lang="cs-CZ" altLang="cs-CZ" sz="2600" b="1" dirty="0">
              <a:latin typeface="+mj-lt"/>
            </a:endParaRPr>
          </a:p>
          <a:p>
            <a:pPr marL="457200" lvl="1" indent="0">
              <a:buNone/>
            </a:pPr>
            <a:endParaRPr lang="cs-CZ" altLang="cs-CZ" sz="2600" dirty="0">
              <a:latin typeface="+mj-lt"/>
            </a:endParaRPr>
          </a:p>
          <a:p>
            <a:pPr marL="457200" lvl="1" indent="0">
              <a:buNone/>
            </a:pPr>
            <a:endParaRPr lang="cs-CZ" altLang="cs-CZ" sz="2600" dirty="0">
              <a:latin typeface="+mj-lt"/>
            </a:endParaRPr>
          </a:p>
          <a:p>
            <a:r>
              <a:rPr lang="cs-CZ" altLang="cs-CZ" sz="2600" dirty="0">
                <a:latin typeface="+mj-lt"/>
              </a:rPr>
              <a:t>5-15times </a:t>
            </a:r>
            <a:r>
              <a:rPr lang="cs-CZ" altLang="cs-CZ" sz="2600" dirty="0" err="1">
                <a:latin typeface="+mj-lt"/>
              </a:rPr>
              <a:t>efficient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than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cortisol</a:t>
            </a:r>
            <a:endParaRPr lang="cs-CZ" altLang="cs-CZ" sz="2600" dirty="0">
              <a:latin typeface="+mj-lt"/>
            </a:endParaRPr>
          </a:p>
          <a:p>
            <a:pPr lvl="1"/>
            <a:r>
              <a:rPr lang="cs-CZ" altLang="cs-CZ" sz="2600" b="1" dirty="0" err="1">
                <a:latin typeface="+mj-lt"/>
              </a:rPr>
              <a:t>methylprednisolone</a:t>
            </a:r>
            <a:r>
              <a:rPr lang="cs-CZ" altLang="cs-CZ" sz="2600" b="1" dirty="0">
                <a:latin typeface="+mj-lt"/>
              </a:rPr>
              <a:t> (</a:t>
            </a:r>
            <a:r>
              <a:rPr lang="cs-CZ" altLang="cs-CZ" sz="2600" b="1" dirty="0" err="1">
                <a:latin typeface="+mj-lt"/>
              </a:rPr>
              <a:t>Solu-Medrol</a:t>
            </a:r>
            <a:r>
              <a:rPr lang="cs-CZ" altLang="cs-CZ" sz="2600" b="1" dirty="0">
                <a:latin typeface="+mj-lt"/>
              </a:rPr>
              <a:t>)</a:t>
            </a:r>
          </a:p>
          <a:p>
            <a:pPr lvl="1"/>
            <a:r>
              <a:rPr lang="cs-CZ" altLang="cs-CZ" sz="2600" b="1" dirty="0" err="1">
                <a:latin typeface="+mj-lt"/>
              </a:rPr>
              <a:t>triamcinolone</a:t>
            </a:r>
            <a:endParaRPr lang="cs-CZ" altLang="cs-CZ" sz="2600" b="1" dirty="0">
              <a:latin typeface="+mj-lt"/>
            </a:endParaRPr>
          </a:p>
          <a:p>
            <a:pPr lvl="1"/>
            <a:r>
              <a:rPr lang="cs-CZ" altLang="cs-CZ" sz="2600" dirty="0" err="1">
                <a:latin typeface="+mj-lt"/>
              </a:rPr>
              <a:t>paramethasone</a:t>
            </a:r>
            <a:endParaRPr lang="cs-CZ" altLang="cs-CZ" sz="2600" dirty="0">
              <a:latin typeface="+mj-lt"/>
            </a:endParaRPr>
          </a:p>
          <a:p>
            <a:pPr lvl="1"/>
            <a:r>
              <a:rPr lang="cs-CZ" altLang="cs-CZ" sz="2600" dirty="0" err="1">
                <a:latin typeface="+mj-lt"/>
              </a:rPr>
              <a:t>fluprednisolone</a:t>
            </a:r>
            <a:endParaRPr lang="cs-CZ" altLang="cs-CZ" sz="2600" dirty="0">
              <a:latin typeface="+mj-lt"/>
            </a:endParaRPr>
          </a:p>
          <a:p>
            <a:pPr lvl="1"/>
            <a:endParaRPr lang="cs-CZ" altLang="cs-CZ" sz="2600" dirty="0">
              <a:latin typeface="+mj-lt"/>
            </a:endParaRPr>
          </a:p>
          <a:p>
            <a:r>
              <a:rPr lang="cs-CZ" altLang="cs-CZ" sz="2600" dirty="0" err="1">
                <a:latin typeface="+mj-lt"/>
              </a:rPr>
              <a:t>approx</a:t>
            </a:r>
            <a:r>
              <a:rPr lang="cs-CZ" altLang="cs-CZ" sz="2600" dirty="0">
                <a:latin typeface="+mj-lt"/>
              </a:rPr>
              <a:t> 30times </a:t>
            </a:r>
            <a:r>
              <a:rPr lang="cs-CZ" altLang="cs-CZ" sz="2600" dirty="0" err="1">
                <a:latin typeface="+mj-lt"/>
              </a:rPr>
              <a:t>efficient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than</a:t>
            </a:r>
            <a:r>
              <a:rPr lang="cs-CZ" altLang="cs-CZ" sz="2600" dirty="0">
                <a:latin typeface="+mj-lt"/>
              </a:rPr>
              <a:t> </a:t>
            </a:r>
            <a:r>
              <a:rPr lang="cs-CZ" altLang="cs-CZ" sz="2600" dirty="0" err="1">
                <a:latin typeface="+mj-lt"/>
              </a:rPr>
              <a:t>cortisol</a:t>
            </a:r>
            <a:endParaRPr lang="cs-CZ" altLang="cs-CZ" sz="2600" dirty="0">
              <a:latin typeface="+mj-lt"/>
            </a:endParaRPr>
          </a:p>
          <a:p>
            <a:pPr lvl="1"/>
            <a:r>
              <a:rPr lang="cs-CZ" altLang="cs-CZ" sz="2600" dirty="0" err="1">
                <a:latin typeface="+mj-lt"/>
              </a:rPr>
              <a:t>bethametasone</a:t>
            </a:r>
            <a:endParaRPr lang="cs-CZ" altLang="cs-CZ" sz="2600" dirty="0">
              <a:latin typeface="+mj-lt"/>
            </a:endParaRPr>
          </a:p>
          <a:p>
            <a:pPr lvl="1"/>
            <a:r>
              <a:rPr lang="cs-CZ" altLang="cs-CZ" sz="2600" b="1" dirty="0" err="1">
                <a:latin typeface="+mj-lt"/>
              </a:rPr>
              <a:t>dexamethasone</a:t>
            </a:r>
            <a:endParaRPr lang="cs-CZ" altLang="cs-CZ" sz="2600" b="1" dirty="0">
              <a:latin typeface="+mj-lt"/>
            </a:endParaRPr>
          </a:p>
          <a:p>
            <a:pPr lvl="1">
              <a:buFontTx/>
              <a:buNone/>
            </a:pPr>
            <a:endParaRPr lang="cs-CZ" altLang="cs-CZ" sz="2600" dirty="0">
              <a:latin typeface="Arial" panose="020B0604020202020204" pitchFamily="34" charset="0"/>
            </a:endParaRPr>
          </a:p>
        </p:txBody>
      </p:sp>
      <p:sp>
        <p:nvSpPr>
          <p:cNvPr id="58372" name="AutoShape 4"/>
          <p:cNvSpPr>
            <a:spLocks/>
          </p:cNvSpPr>
          <p:nvPr/>
        </p:nvSpPr>
        <p:spPr bwMode="auto">
          <a:xfrm>
            <a:off x="7535863" y="4941889"/>
            <a:ext cx="576262" cy="1366837"/>
          </a:xfrm>
          <a:prstGeom prst="rightBrace">
            <a:avLst>
              <a:gd name="adj1" fmla="val 197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8373" name="AutoShape 5"/>
          <p:cNvSpPr>
            <a:spLocks/>
          </p:cNvSpPr>
          <p:nvPr/>
        </p:nvSpPr>
        <p:spPr bwMode="auto">
          <a:xfrm>
            <a:off x="7464425" y="2997201"/>
            <a:ext cx="647700" cy="1655763"/>
          </a:xfrm>
          <a:prstGeom prst="rightBrace">
            <a:avLst>
              <a:gd name="adj1" fmla="val 213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8374" name="AutoShape 6"/>
          <p:cNvSpPr>
            <a:spLocks/>
          </p:cNvSpPr>
          <p:nvPr/>
        </p:nvSpPr>
        <p:spPr bwMode="auto">
          <a:xfrm>
            <a:off x="7464426" y="1196975"/>
            <a:ext cx="576263" cy="1366838"/>
          </a:xfrm>
          <a:prstGeom prst="rightBrace">
            <a:avLst>
              <a:gd name="adj1" fmla="val 197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8183564" y="1412876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err="1">
                <a:latin typeface="+mj-lt"/>
              </a:rPr>
              <a:t>Short</a:t>
            </a:r>
            <a:r>
              <a:rPr lang="cs-CZ" altLang="cs-CZ" sz="2400" dirty="0">
                <a:latin typeface="+mj-lt"/>
              </a:rPr>
              <a:t> term </a:t>
            </a:r>
            <a:r>
              <a:rPr lang="cs-CZ" altLang="cs-CZ" sz="2400" dirty="0" err="1">
                <a:latin typeface="+mj-lt"/>
              </a:rPr>
              <a:t>acting</a:t>
            </a:r>
            <a:endParaRPr lang="cs-CZ" altLang="cs-CZ" sz="2400" dirty="0">
              <a:latin typeface="+mj-lt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8256589" y="3429001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+mj-lt"/>
              </a:rPr>
              <a:t>Medium term </a:t>
            </a:r>
            <a:r>
              <a:rPr lang="cs-CZ" altLang="cs-CZ" sz="2400" dirty="0" err="1">
                <a:latin typeface="+mj-lt"/>
              </a:rPr>
              <a:t>acting</a:t>
            </a:r>
            <a:endParaRPr lang="cs-CZ" altLang="cs-CZ" sz="2400" dirty="0">
              <a:latin typeface="+mj-lt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8183564" y="5229226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latin typeface="Calibri Light" panose="020F0302020204030204" pitchFamily="34" charset="0"/>
              </a:rPr>
              <a:t>Long term </a:t>
            </a:r>
            <a:r>
              <a:rPr lang="cs-CZ" altLang="cs-CZ" sz="2400" dirty="0" err="1">
                <a:latin typeface="Calibri Light" panose="020F0302020204030204" pitchFamily="34" charset="0"/>
              </a:rPr>
              <a:t>acting</a:t>
            </a:r>
            <a:endParaRPr lang="cs-CZ" altLang="cs-CZ" sz="2400" dirty="0">
              <a:latin typeface="Calibri Light" panose="020F0302020204030204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7927976" y="6067426"/>
            <a:ext cx="28037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(</a:t>
            </a:r>
            <a:r>
              <a:rPr lang="cs-CZ" altLang="cs-CZ" sz="2000" dirty="0" err="1">
                <a:latin typeface="Calibri Light" panose="020F0302020204030204" pitchFamily="34" charset="0"/>
              </a:rPr>
              <a:t>stronger</a:t>
            </a:r>
            <a:r>
              <a:rPr lang="cs-CZ" altLang="cs-CZ" sz="2000" dirty="0">
                <a:latin typeface="Calibri Light" panose="020F0302020204030204" pitchFamily="34" charset="0"/>
              </a:rPr>
              <a:t> axis </a:t>
            </a:r>
            <a:r>
              <a:rPr lang="cs-CZ" altLang="cs-CZ" sz="2000" dirty="0" err="1">
                <a:latin typeface="Calibri Light" panose="020F0302020204030204" pitchFamily="34" charset="0"/>
              </a:rPr>
              <a:t>supression</a:t>
            </a:r>
            <a:r>
              <a:rPr lang="cs-CZ" altLang="cs-CZ" sz="2000" dirty="0">
                <a:latin typeface="Calibri Light" panose="020F030202020403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8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2" grpId="0" animBg="1"/>
      <p:bldP spid="58373" grpId="0" animBg="1"/>
      <p:bldP spid="58374" grpId="0" animBg="1"/>
      <p:bldP spid="58375" grpId="0"/>
      <p:bldP spid="58376" grpId="0"/>
      <p:bldP spid="58377" grpId="0"/>
      <p:bldP spid="583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97277" y="188913"/>
            <a:ext cx="11653735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therapeutical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regimen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42133" y="1268989"/>
            <a:ext cx="11308879" cy="48402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Short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term </a:t>
            </a: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application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of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high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doses</a:t>
            </a:r>
            <a:endParaRPr lang="cs-CZ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endParaRPr lang="cs-CZ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endParaRPr lang="cs-CZ" sz="28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A)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single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(2-4 g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methylprednisolone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Polytraumatas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septic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toxic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shock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Hydrocortisone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30 mg / kg</a:t>
            </a:r>
          </a:p>
          <a:p>
            <a:pPr>
              <a:defRPr/>
            </a:pP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B) </a:t>
            </a: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repeated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methylprednisolone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hydrocortisone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dexamethasone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Anaphyl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.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Shock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status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asthmaticus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,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hypoglycemic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coma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...</a:t>
            </a: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Duration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up to 48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hours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 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Exceptionally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 up to 7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days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59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519954" y="1541025"/>
            <a:ext cx="8642350" cy="484028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C)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Pulse therapy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Short-term infusions for several days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Originally in transplant rejection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Today predominantly in immune-mediated diseases resistant to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standard therapy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D) </a:t>
            </a: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Prolonged therapy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In most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branches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Primarily for anti-inflammatory and immunosuppressive effects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Dosage and length depend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on the current stat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us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of the patient</a:t>
            </a: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Strength differences, duration and frequency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adverse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e</a:t>
            </a:r>
            <a:r>
              <a:rPr lang="en-US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ffects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  No hydrocortisone with respect to </a:t>
            </a:r>
            <a:r>
              <a:rPr lang="en-US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mineralo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corticoid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</a:t>
            </a:r>
            <a:r>
              <a:rPr lang="en-US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ctivity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97277" y="188913"/>
            <a:ext cx="11653735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therapeutical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regimen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989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76764" y="1618845"/>
            <a:ext cx="8642350" cy="354330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Before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8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therapy</a:t>
            </a:r>
            <a:r>
              <a:rPr lang="cs-CZ" sz="2800" b="1" dirty="0">
                <a:solidFill>
                  <a:schemeClr val="tx1"/>
                </a:solidFill>
                <a:latin typeface="Calibri Light" panose="020F0302020204030204" pitchFamily="34" charset="0"/>
              </a:rPr>
              <a:t> start: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potential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infection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elimination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fasting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glycaemia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diabetes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compensation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preventive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application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D vitamine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anti-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ulcer</a:t>
            </a:r>
            <a:r>
              <a:rPr lang="cs-CZ" sz="28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8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treatment</a:t>
            </a:r>
            <a:endParaRPr lang="cs-CZ" sz="28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498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763146" y="1365927"/>
            <a:ext cx="8642350" cy="44799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During</a:t>
            </a:r>
            <a:r>
              <a:rPr lang="cs-CZ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</a:t>
            </a:r>
            <a:r>
              <a:rPr lang="cs-CZ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therapy</a:t>
            </a:r>
            <a:r>
              <a:rPr lang="cs-CZ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: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DM monitoring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compensation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monitoring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of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mental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state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myopathy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and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osteporosis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(K, Ca,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rehab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.,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exercise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)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thromboembolic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prevention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consultation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centre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for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growth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hormone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treatment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in  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pediatric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medicine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628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1132" y="1633863"/>
            <a:ext cx="11426270" cy="38322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Prevention</a:t>
            </a:r>
            <a:endParaRPr lang="cs-CZ" sz="2400" b="1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-	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Application of the lowest effective dose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-	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If possible local applications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	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Combination with other drugs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     C</a:t>
            </a:r>
            <a:r>
              <a:rPr lang="en-US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ircadia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therapy / alternating therapy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    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Minimizing the use of depot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medication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(circadian rhythm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disruption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, local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  	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trophic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 charset="0"/>
              </a:rPr>
              <a:t>changes after application)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6" y="188913"/>
            <a:ext cx="11356304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prevention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770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25401" y="1181101"/>
            <a:ext cx="8642350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Immunosuppression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↑ susceptibility to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infections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activation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latent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infections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Slow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wound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healing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Even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with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local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administration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Supression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endogenous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glucocorticoid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production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Acute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inadequacy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when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suddenly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discontinuing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higher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doses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Prevention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=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complete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therapy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by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gradual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dose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reduction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Osteoporosis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Risk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only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for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chronic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therapy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Densitometric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examination</a:t>
            </a:r>
            <a:endParaRPr lang="cs-CZ" sz="3600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Mineralocorticoid</a:t>
            </a:r>
            <a:r>
              <a:rPr lang="cs-CZ" sz="3600" b="1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="1" baseline="30000" dirty="0" err="1">
                <a:solidFill>
                  <a:schemeClr val="tx1"/>
                </a:solidFill>
                <a:latin typeface="+mj-lt"/>
                <a:cs typeface="Arial"/>
              </a:rPr>
              <a:t>effect</a:t>
            </a:r>
            <a:endParaRPr lang="cs-CZ" sz="3600" b="1" baseline="300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Water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retention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and Na +</a:t>
            </a:r>
          </a:p>
          <a:p>
            <a:pPr>
              <a:defRPr/>
            </a:pP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- ↑ TK,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loss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3600" baseline="300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3600" baseline="30000" dirty="0">
                <a:solidFill>
                  <a:schemeClr val="tx1"/>
                </a:solidFill>
                <a:latin typeface="+mj-lt"/>
                <a:cs typeface="Arial"/>
              </a:rPr>
              <a:t> K +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113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Adrenal</a:t>
            </a:r>
            <a:r>
              <a:rPr lang="cs-CZ" dirty="0"/>
              <a:t> </a:t>
            </a:r>
            <a:r>
              <a:rPr lang="cs-CZ" dirty="0" err="1"/>
              <a:t>cortex</a:t>
            </a:r>
            <a:r>
              <a:rPr lang="cs-CZ" dirty="0"/>
              <a:t> - </a:t>
            </a:r>
            <a:r>
              <a:rPr lang="cs-CZ" dirty="0" err="1"/>
              <a:t>physiology</a:t>
            </a:r>
            <a:endParaRPr lang="cs-CZ" dirty="0"/>
          </a:p>
        </p:txBody>
      </p:sp>
      <p:pic>
        <p:nvPicPr>
          <p:cNvPr id="2050" name="Picture 2" descr="http://player.slideplayer.cz/11/3374824/data/images/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3" y="2010241"/>
            <a:ext cx="61055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22838" y="2744487"/>
            <a:ext cx="233954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glomerulosa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551538" y="3591184"/>
            <a:ext cx="233954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fasciculata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856463" y="4384333"/>
            <a:ext cx="2339546" cy="28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reticularis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7050528" y="2010241"/>
            <a:ext cx="4507812" cy="3886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400" dirty="0"/>
          </a:p>
          <a:p>
            <a:r>
              <a:rPr lang="cs-CZ" sz="1600" b="1" dirty="0" err="1">
                <a:solidFill>
                  <a:schemeClr val="accent5"/>
                </a:solidFill>
              </a:rPr>
              <a:t>Zona</a:t>
            </a:r>
            <a:r>
              <a:rPr lang="cs-CZ" sz="1600" b="1" dirty="0">
                <a:solidFill>
                  <a:schemeClr val="accent5"/>
                </a:solidFill>
              </a:rPr>
              <a:t> </a:t>
            </a:r>
            <a:r>
              <a:rPr lang="cs-CZ" sz="1600" b="1" dirty="0" err="1">
                <a:solidFill>
                  <a:schemeClr val="accent5"/>
                </a:solidFill>
              </a:rPr>
              <a:t>glomerulosa</a:t>
            </a:r>
            <a:r>
              <a:rPr lang="cs-CZ" sz="1600" b="1" dirty="0">
                <a:solidFill>
                  <a:schemeClr val="accent5"/>
                </a:solidFill>
              </a:rPr>
              <a:t> – </a:t>
            </a:r>
            <a:r>
              <a:rPr lang="cs-CZ" sz="1600" b="1" dirty="0" err="1">
                <a:solidFill>
                  <a:schemeClr val="accent5"/>
                </a:solidFill>
              </a:rPr>
              <a:t>mineralocorticoids</a:t>
            </a:r>
            <a:r>
              <a:rPr lang="cs-CZ" sz="1600" b="1" dirty="0">
                <a:solidFill>
                  <a:schemeClr val="accent5"/>
                </a:solidFill>
              </a:rPr>
              <a:t> </a:t>
            </a:r>
            <a:r>
              <a:rPr lang="cs-CZ" sz="1600" b="1" dirty="0" err="1">
                <a:solidFill>
                  <a:schemeClr val="accent5"/>
                </a:solidFill>
              </a:rPr>
              <a:t>production</a:t>
            </a:r>
            <a:r>
              <a:rPr lang="cs-CZ" sz="1600" b="1" dirty="0">
                <a:solidFill>
                  <a:schemeClr val="accent5"/>
                </a:solidFill>
              </a:rPr>
              <a:t> - aldosteron </a:t>
            </a:r>
            <a:r>
              <a:rPr lang="cs-CZ" sz="1600" dirty="0"/>
              <a:t>10 – 15%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tissue</a:t>
            </a:r>
            <a:r>
              <a:rPr lang="cs-CZ" sz="1600" dirty="0"/>
              <a:t>, </a:t>
            </a:r>
            <a:r>
              <a:rPr lang="cs-CZ" sz="1600" dirty="0" err="1"/>
              <a:t>controlled</a:t>
            </a:r>
            <a:r>
              <a:rPr lang="cs-CZ" sz="1600" dirty="0"/>
              <a:t> by ATII a K</a:t>
            </a:r>
            <a:r>
              <a:rPr lang="cs-CZ" sz="1600" baseline="30000" dirty="0"/>
              <a:t>+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b="1" dirty="0" err="1">
                <a:solidFill>
                  <a:schemeClr val="accent5"/>
                </a:solidFill>
              </a:rPr>
              <a:t>Zona</a:t>
            </a:r>
            <a:r>
              <a:rPr lang="cs-CZ" sz="1600" b="1" dirty="0">
                <a:solidFill>
                  <a:schemeClr val="accent5"/>
                </a:solidFill>
              </a:rPr>
              <a:t> </a:t>
            </a:r>
            <a:r>
              <a:rPr lang="cs-CZ" sz="1600" b="1" dirty="0" err="1">
                <a:solidFill>
                  <a:schemeClr val="accent5"/>
                </a:solidFill>
              </a:rPr>
              <a:t>fasciculata</a:t>
            </a:r>
            <a:r>
              <a:rPr lang="cs-CZ" sz="1600" b="1" dirty="0">
                <a:solidFill>
                  <a:schemeClr val="accent5"/>
                </a:solidFill>
              </a:rPr>
              <a:t> </a:t>
            </a:r>
            <a:r>
              <a:rPr lang="cs-CZ" sz="1600" dirty="0"/>
              <a:t>75%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tissue</a:t>
            </a:r>
            <a:r>
              <a:rPr lang="cs-CZ" sz="1600" dirty="0"/>
              <a:t>,  </a:t>
            </a:r>
            <a:r>
              <a:rPr lang="cs-CZ" sz="1600" dirty="0" err="1"/>
              <a:t>controlled</a:t>
            </a:r>
            <a:r>
              <a:rPr lang="cs-CZ" sz="1600" dirty="0"/>
              <a:t> by ACTH,  „</a:t>
            </a:r>
            <a:r>
              <a:rPr lang="cs-CZ" sz="1600" dirty="0" err="1"/>
              <a:t>stock</a:t>
            </a:r>
            <a:r>
              <a:rPr lang="cs-CZ" sz="1600" dirty="0"/>
              <a:t>“ </a:t>
            </a:r>
            <a:r>
              <a:rPr lang="cs-CZ" sz="1600" dirty="0" err="1"/>
              <a:t>of</a:t>
            </a:r>
            <a:r>
              <a:rPr lang="cs-CZ" sz="1600" dirty="0"/>
              <a:t> cholesterol, </a:t>
            </a:r>
            <a:r>
              <a:rPr lang="cs-CZ" sz="1600" dirty="0" err="1"/>
              <a:t>its</a:t>
            </a:r>
            <a:r>
              <a:rPr lang="cs-CZ" sz="1600" dirty="0"/>
              <a:t> </a:t>
            </a:r>
            <a:r>
              <a:rPr lang="cs-CZ" sz="1600" dirty="0" err="1"/>
              <a:t>releasing</a:t>
            </a:r>
            <a:r>
              <a:rPr lang="cs-CZ" sz="1600" dirty="0"/>
              <a:t> and </a:t>
            </a:r>
            <a:r>
              <a:rPr lang="cs-CZ" sz="1600" dirty="0" err="1"/>
              <a:t>transformation</a:t>
            </a:r>
            <a:r>
              <a:rPr lang="cs-CZ" sz="1600" dirty="0"/>
              <a:t>  to </a:t>
            </a:r>
            <a:r>
              <a:rPr lang="cs-CZ" sz="1600" b="1" dirty="0" err="1">
                <a:solidFill>
                  <a:schemeClr val="accent5"/>
                </a:solidFill>
              </a:rPr>
              <a:t>cortizol</a:t>
            </a:r>
            <a:r>
              <a:rPr lang="cs-CZ" sz="1600" b="1" dirty="0">
                <a:solidFill>
                  <a:schemeClr val="accent5"/>
                </a:solidFill>
              </a:rPr>
              <a:t> = </a:t>
            </a:r>
            <a:r>
              <a:rPr lang="cs-CZ" sz="1600" b="1" dirty="0" err="1">
                <a:solidFill>
                  <a:schemeClr val="accent5"/>
                </a:solidFill>
              </a:rPr>
              <a:t>main</a:t>
            </a:r>
            <a:r>
              <a:rPr lang="cs-CZ" sz="1600" b="1" dirty="0">
                <a:solidFill>
                  <a:schemeClr val="accent5"/>
                </a:solidFill>
              </a:rPr>
              <a:t> </a:t>
            </a:r>
            <a:r>
              <a:rPr lang="cs-CZ" sz="1600" b="1" dirty="0" err="1">
                <a:solidFill>
                  <a:schemeClr val="accent5"/>
                </a:solidFill>
              </a:rPr>
              <a:t>human</a:t>
            </a:r>
            <a:r>
              <a:rPr lang="cs-CZ" sz="1600" b="1" dirty="0">
                <a:solidFill>
                  <a:schemeClr val="accent5"/>
                </a:solidFill>
              </a:rPr>
              <a:t>  </a:t>
            </a:r>
            <a:r>
              <a:rPr lang="cs-CZ" sz="1600" b="1" dirty="0" err="1">
                <a:solidFill>
                  <a:schemeClr val="accent5"/>
                </a:solidFill>
              </a:rPr>
              <a:t>glucocorticoid</a:t>
            </a:r>
            <a:r>
              <a:rPr lang="cs-CZ" sz="1600" b="1" dirty="0">
                <a:solidFill>
                  <a:schemeClr val="accent5"/>
                </a:solidFill>
              </a:rPr>
              <a:t>.</a:t>
            </a:r>
          </a:p>
          <a:p>
            <a:pPr marL="0" indent="0">
              <a:buNone/>
            </a:pPr>
            <a:endParaRPr lang="cs-CZ" sz="1600" b="1" dirty="0"/>
          </a:p>
          <a:p>
            <a:r>
              <a:rPr lang="cs-CZ" sz="1600" b="1" dirty="0" err="1">
                <a:solidFill>
                  <a:schemeClr val="accent5"/>
                </a:solidFill>
              </a:rPr>
              <a:t>Zona</a:t>
            </a:r>
            <a:r>
              <a:rPr lang="cs-CZ" sz="1600" b="1" dirty="0">
                <a:solidFill>
                  <a:schemeClr val="accent5"/>
                </a:solidFill>
              </a:rPr>
              <a:t> </a:t>
            </a:r>
            <a:r>
              <a:rPr lang="cs-CZ" sz="1600" b="1" dirty="0" err="1">
                <a:solidFill>
                  <a:schemeClr val="accent5"/>
                </a:solidFill>
              </a:rPr>
              <a:t>reticularis</a:t>
            </a:r>
            <a:r>
              <a:rPr lang="cs-CZ" sz="1600" b="1" dirty="0">
                <a:solidFill>
                  <a:schemeClr val="accent5"/>
                </a:solidFill>
              </a:rPr>
              <a:t> </a:t>
            </a:r>
            <a:r>
              <a:rPr lang="cs-CZ" sz="1600" dirty="0"/>
              <a:t>10 – 15 %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tissue</a:t>
            </a:r>
            <a:r>
              <a:rPr lang="cs-CZ" sz="1600" dirty="0"/>
              <a:t> – </a:t>
            </a:r>
            <a:r>
              <a:rPr lang="cs-CZ" sz="1600" dirty="0" err="1"/>
              <a:t>androgens</a:t>
            </a:r>
            <a:r>
              <a:rPr lang="cs-CZ" sz="1600" dirty="0"/>
              <a:t>, </a:t>
            </a:r>
            <a:r>
              <a:rPr lang="cs-CZ" sz="1600" dirty="0" err="1"/>
              <a:t>gestagens</a:t>
            </a:r>
            <a:r>
              <a:rPr lang="cs-CZ" sz="1600" dirty="0"/>
              <a:t>, </a:t>
            </a:r>
            <a:r>
              <a:rPr lang="cs-CZ" sz="1600" dirty="0" err="1"/>
              <a:t>cortisol</a:t>
            </a:r>
            <a:r>
              <a:rPr lang="cs-CZ" sz="1600" dirty="0"/>
              <a:t> </a:t>
            </a:r>
            <a:r>
              <a:rPr lang="cs-CZ" sz="1600" dirty="0" err="1"/>
              <a:t>production</a:t>
            </a:r>
            <a:r>
              <a:rPr lang="cs-CZ" sz="1600" dirty="0"/>
              <a:t>.</a:t>
            </a:r>
          </a:p>
          <a:p>
            <a:endParaRPr lang="cs-CZ" sz="1600" dirty="0"/>
          </a:p>
          <a:p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486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25402" y="1181101"/>
            <a:ext cx="8642350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Hyperglycemia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steroidal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diabetes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Muscle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weakness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myopathy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atrophy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Psychotropic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effects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Insomnia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motor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agitation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vertigo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euphoria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depression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Psychic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habit</a:t>
            </a: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GIT</a:t>
            </a: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Exacerbation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of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gastric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ulcer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Intestinal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perforation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acute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pancreatitis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KVS</a:t>
            </a:r>
          </a:p>
          <a:p>
            <a:pPr>
              <a:defRPr/>
            </a:pP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- HT,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atherosclerosis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cardiomyopathy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↑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coagulopathy</a:t>
            </a:r>
            <a:r>
              <a:rPr lang="cs-CZ" sz="2400" dirty="0">
                <a:solidFill>
                  <a:schemeClr val="tx1"/>
                </a:solidFill>
                <a:latin typeface="+mj-lt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+mj-lt"/>
                <a:cs typeface="Arial"/>
              </a:rPr>
              <a:t>arrhythmia</a:t>
            </a:r>
            <a:endParaRPr lang="cs-CZ" sz="2400" dirty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109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1020222" y="1181101"/>
            <a:ext cx="8642350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Eye</a:t>
            </a:r>
            <a:endParaRPr lang="cs-CZ" sz="2400" b="1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Induction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of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glaucoma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(↑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intraocular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pressure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Corneal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ulceration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in keratitis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herpetica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Endocrine</a:t>
            </a:r>
            <a:endParaRPr lang="cs-CZ" sz="2400" b="1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Growth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inhibition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in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children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(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therapy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longer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than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6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months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Amenorrhea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potency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and libido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decrease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b="1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Skin</a:t>
            </a: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atrophy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Intradermal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bleeding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defRPr/>
            </a:pP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Acne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, </a:t>
            </a:r>
            <a:r>
              <a:rPr lang="cs-CZ" sz="2400" dirty="0" err="1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hirsutism</a:t>
            </a:r>
            <a:endParaRPr lang="cs-CZ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30847" y="188913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–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adverse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events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81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3782" y="259937"/>
            <a:ext cx="8642350" cy="79216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+mj-lt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cs-CZ" sz="4400" dirty="0" err="1">
                <a:solidFill>
                  <a:schemeClr val="tx1"/>
                </a:solidFill>
                <a:latin typeface="+mj-lt"/>
              </a:rPr>
              <a:t>interactions</a:t>
            </a:r>
            <a:endParaRPr lang="cs-CZ"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18397" y="1132461"/>
            <a:ext cx="11056243" cy="5561013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Prednisone reduces the plasma levels of salicylates and oral anticoagulants.</a:t>
            </a:r>
          </a:p>
          <a:p>
            <a:pPr>
              <a:lnSpc>
                <a:spcPct val="150000"/>
              </a:lnSpc>
              <a:defRPr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The effect of prednisone is reduced by barbiturates, phenytoin, rifampicin. </a:t>
            </a:r>
            <a:r>
              <a:rPr lang="cs-CZ" sz="2400" dirty="0">
                <a:solidFill>
                  <a:schemeClr val="tx1"/>
                </a:solidFill>
                <a:latin typeface="Calibri Light" panose="020F0302020204030204" pitchFamily="34" charset="0"/>
                <a:cs typeface="Arial"/>
              </a:rPr>
              <a:t>	</a:t>
            </a:r>
            <a:r>
              <a:rPr lang="cs-CZ" sz="2800" dirty="0">
                <a:solidFill>
                  <a:schemeClr val="tx1"/>
                </a:solidFill>
                <a:latin typeface="Candara" pitchFamily="34" charset="0"/>
                <a:cs typeface="Arial"/>
              </a:rPr>
              <a:t>	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92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Therapeutic</a:t>
            </a:r>
            <a:r>
              <a:rPr lang="cs-CZ" dirty="0"/>
              <a:t> </a:t>
            </a:r>
            <a:r>
              <a:rPr lang="cs-CZ" dirty="0" err="1"/>
              <a:t>indications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err="1"/>
              <a:t>Diseases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connective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, </a:t>
            </a:r>
            <a:r>
              <a:rPr lang="cs-CZ" dirty="0" err="1"/>
              <a:t>rheumatological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and </a:t>
            </a:r>
            <a:r>
              <a:rPr lang="cs-CZ" dirty="0" err="1"/>
              <a:t>collagenoses</a:t>
            </a:r>
            <a:r>
              <a:rPr lang="cs-CZ" dirty="0"/>
              <a:t> (RA, SLE, SS, DM…)</a:t>
            </a:r>
          </a:p>
          <a:p>
            <a:r>
              <a:rPr lang="cs-CZ" dirty="0"/>
              <a:t>Severe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allergic</a:t>
            </a:r>
            <a:r>
              <a:rPr lang="cs-CZ" dirty="0"/>
              <a:t> </a:t>
            </a:r>
            <a:r>
              <a:rPr lang="cs-CZ" dirty="0" err="1"/>
              <a:t>reactions</a:t>
            </a:r>
            <a:endParaRPr lang="cs-CZ" dirty="0"/>
          </a:p>
          <a:p>
            <a:r>
              <a:rPr lang="cs-CZ" dirty="0"/>
              <a:t>Non-</a:t>
            </a:r>
            <a:r>
              <a:rPr lang="cs-CZ" dirty="0" err="1"/>
              <a:t>infectious</a:t>
            </a:r>
            <a:r>
              <a:rPr lang="cs-CZ" dirty="0"/>
              <a:t> 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diseases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  <a:p>
            <a:r>
              <a:rPr lang="cs-CZ" dirty="0"/>
              <a:t>Severe skin </a:t>
            </a:r>
            <a:r>
              <a:rPr lang="cs-CZ" dirty="0" err="1"/>
              <a:t>disorders</a:t>
            </a:r>
            <a:endParaRPr lang="cs-CZ" dirty="0"/>
          </a:p>
          <a:p>
            <a:r>
              <a:rPr lang="cs-CZ" dirty="0" err="1"/>
              <a:t>Haematological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r>
              <a:rPr lang="cs-CZ" dirty="0" err="1"/>
              <a:t>Malignant</a:t>
            </a:r>
            <a:r>
              <a:rPr lang="cs-CZ" dirty="0"/>
              <a:t> </a:t>
            </a:r>
            <a:r>
              <a:rPr lang="cs-CZ" dirty="0" err="1"/>
              <a:t>diseases</a:t>
            </a:r>
            <a:endParaRPr lang="cs-CZ" dirty="0"/>
          </a:p>
          <a:p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organ </a:t>
            </a:r>
            <a:r>
              <a:rPr lang="cs-CZ" dirty="0" err="1"/>
              <a:t>transplantation</a:t>
            </a:r>
            <a:endParaRPr lang="cs-CZ" dirty="0"/>
          </a:p>
          <a:p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gastrointestinal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/>
              <a:t>Non-</a:t>
            </a:r>
            <a:r>
              <a:rPr lang="cs-CZ" dirty="0" err="1"/>
              <a:t>inflammatory</a:t>
            </a:r>
            <a:r>
              <a:rPr lang="cs-CZ" dirty="0"/>
              <a:t> </a:t>
            </a:r>
            <a:r>
              <a:rPr lang="cs-CZ" dirty="0" err="1"/>
              <a:t>respiratory</a:t>
            </a:r>
            <a:r>
              <a:rPr lang="cs-CZ" dirty="0"/>
              <a:t> </a:t>
            </a:r>
            <a:r>
              <a:rPr lang="cs-CZ" dirty="0" err="1"/>
              <a:t>disorders</a:t>
            </a:r>
            <a:endParaRPr lang="cs-CZ" dirty="0"/>
          </a:p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Disease</a:t>
            </a:r>
            <a:endParaRPr lang="cs-CZ" dirty="0"/>
          </a:p>
          <a:p>
            <a:r>
              <a:rPr lang="cs-CZ" dirty="0" err="1"/>
              <a:t>Immunalternative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 in neurology</a:t>
            </a:r>
          </a:p>
          <a:p>
            <a:r>
              <a:rPr lang="cs-CZ" dirty="0" err="1"/>
              <a:t>Substitution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adrenocortical</a:t>
            </a:r>
            <a:r>
              <a:rPr lang="cs-CZ" dirty="0"/>
              <a:t> </a:t>
            </a:r>
            <a:r>
              <a:rPr lang="cs-CZ" dirty="0" err="1"/>
              <a:t>insufficiency</a:t>
            </a:r>
            <a:endParaRPr lang="cs-CZ" dirty="0"/>
          </a:p>
          <a:p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adrenal</a:t>
            </a:r>
            <a:r>
              <a:rPr lang="cs-CZ" dirty="0"/>
              <a:t> </a:t>
            </a:r>
            <a:r>
              <a:rPr lang="cs-CZ" dirty="0" err="1"/>
              <a:t>hyperplasia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522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Adrenal</a:t>
            </a:r>
            <a:r>
              <a:rPr lang="cs-CZ" dirty="0"/>
              <a:t> </a:t>
            </a:r>
            <a:r>
              <a:rPr lang="cs-CZ" dirty="0" err="1"/>
              <a:t>medulla</a:t>
            </a:r>
            <a:r>
              <a:rPr lang="cs-CZ" dirty="0"/>
              <a:t> - </a:t>
            </a:r>
            <a:r>
              <a:rPr lang="cs-CZ" dirty="0" err="1"/>
              <a:t>physiology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178"/>
            <a:ext cx="10815535" cy="4205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5"/>
                </a:solidFill>
              </a:rPr>
              <a:t>A-</a:t>
            </a:r>
            <a:r>
              <a:rPr lang="cs-CZ" b="1" dirty="0" err="1">
                <a:solidFill>
                  <a:schemeClr val="accent5"/>
                </a:solidFill>
              </a:rPr>
              <a:t>cells</a:t>
            </a:r>
            <a:r>
              <a:rPr lang="cs-CZ" b="1" dirty="0">
                <a:solidFill>
                  <a:schemeClr val="accent5"/>
                </a:solidFill>
              </a:rPr>
              <a:t> – adrenaline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r>
              <a:rPr lang="cs-CZ" dirty="0"/>
              <a:t>- 80 % </a:t>
            </a:r>
            <a:r>
              <a:rPr lang="cs-CZ" dirty="0" err="1"/>
              <a:t>catecholamines</a:t>
            </a:r>
            <a:r>
              <a:rPr lang="cs-CZ" dirty="0"/>
              <a:t> </a:t>
            </a:r>
            <a:r>
              <a:rPr lang="cs-CZ" dirty="0" err="1"/>
              <a:t>secreted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. Adrenalin </a:t>
            </a:r>
            <a:r>
              <a:rPr lang="cs-CZ" dirty="0" err="1"/>
              <a:t>secretion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n</a:t>
            </a:r>
          </a:p>
          <a:p>
            <a:pPr marL="0" indent="0">
              <a:buNone/>
            </a:pPr>
            <a:r>
              <a:rPr lang="cs-CZ" dirty="0"/>
              <a:t>Nerve impulse →</a:t>
            </a:r>
            <a:r>
              <a:rPr lang="cs-CZ" dirty="0" err="1"/>
              <a:t>physical</a:t>
            </a:r>
            <a:r>
              <a:rPr lang="cs-CZ" dirty="0"/>
              <a:t> and </a:t>
            </a:r>
            <a:r>
              <a:rPr lang="cs-CZ" dirty="0" err="1"/>
              <a:t>psychological</a:t>
            </a:r>
            <a:r>
              <a:rPr lang="cs-CZ" dirty="0"/>
              <a:t> stress (</a:t>
            </a:r>
            <a:r>
              <a:rPr lang="cs-CZ" dirty="0" err="1"/>
              <a:t>crisis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) →alarm </a:t>
            </a:r>
            <a:r>
              <a:rPr lang="cs-CZ" dirty="0" err="1"/>
              <a:t>reaction</a:t>
            </a:r>
            <a:r>
              <a:rPr lang="cs-CZ" dirty="0"/>
              <a:t> → </a:t>
            </a:r>
            <a:r>
              <a:rPr lang="cs-CZ" dirty="0" err="1"/>
              <a:t>adaptation</a:t>
            </a:r>
            <a:r>
              <a:rPr lang="cs-CZ" dirty="0"/>
              <a:t> </a:t>
            </a:r>
            <a:r>
              <a:rPr lang="cs-CZ" dirty="0" err="1"/>
              <a:t>stage</a:t>
            </a:r>
            <a:r>
              <a:rPr lang="cs-CZ" dirty="0"/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/>
              <a:t>↑ </a:t>
            </a:r>
            <a:r>
              <a:rPr lang="cs-CZ" dirty="0" err="1"/>
              <a:t>glucosis</a:t>
            </a:r>
            <a:r>
              <a:rPr lang="cs-CZ" dirty="0"/>
              <a:t>, </a:t>
            </a:r>
            <a:r>
              <a:rPr lang="cs-CZ" dirty="0" err="1"/>
              <a:t>lactate</a:t>
            </a:r>
            <a:r>
              <a:rPr lang="cs-CZ" dirty="0"/>
              <a:t>, free </a:t>
            </a:r>
            <a:r>
              <a:rPr lang="cs-CZ" dirty="0" err="1"/>
              <a:t>fatty</a:t>
            </a:r>
            <a:r>
              <a:rPr lang="cs-CZ" dirty="0"/>
              <a:t> </a:t>
            </a:r>
            <a:r>
              <a:rPr lang="cs-CZ" dirty="0" err="1"/>
              <a:t>acids</a:t>
            </a:r>
            <a:r>
              <a:rPr lang="cs-CZ" dirty="0"/>
              <a:t> </a:t>
            </a:r>
            <a:r>
              <a:rPr lang="cs-CZ" dirty="0" err="1"/>
              <a:t>concentration</a:t>
            </a:r>
            <a:r>
              <a:rPr lang="cs-CZ" dirty="0"/>
              <a:t>,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exhaustion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stage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baseline="30000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chemeClr val="accent5"/>
                </a:solidFill>
              </a:rPr>
              <a:t>N-</a:t>
            </a:r>
            <a:r>
              <a:rPr lang="cs-CZ" b="1" dirty="0" err="1">
                <a:solidFill>
                  <a:schemeClr val="accent5"/>
                </a:solidFill>
              </a:rPr>
              <a:t>cells</a:t>
            </a:r>
            <a:r>
              <a:rPr lang="cs-CZ" dirty="0">
                <a:solidFill>
                  <a:schemeClr val="accent5"/>
                </a:solidFill>
              </a:rPr>
              <a:t> – </a:t>
            </a:r>
            <a:r>
              <a:rPr lang="cs-CZ" b="1" dirty="0">
                <a:solidFill>
                  <a:schemeClr val="accent5"/>
                </a:solidFill>
              </a:rPr>
              <a:t>noradrenaline</a:t>
            </a:r>
            <a:r>
              <a:rPr lang="cs-CZ" dirty="0"/>
              <a:t> – </a:t>
            </a:r>
            <a:r>
              <a:rPr lang="cs-CZ" dirty="0" err="1"/>
              <a:t>causes</a:t>
            </a:r>
            <a:r>
              <a:rPr lang="cs-CZ" dirty="0"/>
              <a:t> </a:t>
            </a:r>
            <a:r>
              <a:rPr lang="cs-CZ" dirty="0" err="1"/>
              <a:t>contraction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 (</a:t>
            </a:r>
            <a:r>
              <a:rPr lang="cs-CZ" dirty="0" err="1"/>
              <a:t>except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vessels</a:t>
            </a:r>
            <a:r>
              <a:rPr lang="cs-CZ" dirty="0"/>
              <a:t>), </a:t>
            </a:r>
            <a:r>
              <a:rPr lang="cs-CZ" dirty="0" err="1"/>
              <a:t>thereby</a:t>
            </a:r>
            <a:r>
              <a:rPr lang="cs-CZ" dirty="0"/>
              <a:t> ↑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07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STRESS - </a:t>
            </a:r>
            <a:r>
              <a:rPr lang="cs-CZ" dirty="0" err="1"/>
              <a:t>physiology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6178"/>
            <a:ext cx="10815535" cy="5140851"/>
          </a:xfrm>
        </p:spPr>
        <p:txBody>
          <a:bodyPr>
            <a:noAutofit/>
          </a:bodyPr>
          <a:lstStyle/>
          <a:p>
            <a:pPr>
              <a:buAutoNum type="arabicParenR"/>
            </a:pPr>
            <a:r>
              <a:rPr lang="cs-CZ" sz="1400" dirty="0" err="1"/>
              <a:t>Adrenal</a:t>
            </a:r>
            <a:r>
              <a:rPr lang="cs-CZ" sz="1400" dirty="0"/>
              <a:t> </a:t>
            </a:r>
            <a:r>
              <a:rPr lang="cs-CZ" sz="1400" dirty="0" err="1"/>
              <a:t>medulla</a:t>
            </a:r>
            <a:r>
              <a:rPr lang="cs-CZ" sz="1400" dirty="0"/>
              <a:t> </a:t>
            </a:r>
            <a:r>
              <a:rPr lang="cs-CZ" sz="1400" dirty="0" err="1"/>
              <a:t>activation</a:t>
            </a:r>
            <a:r>
              <a:rPr lang="cs-CZ" sz="1400" dirty="0"/>
              <a:t> </a:t>
            </a:r>
            <a:r>
              <a:rPr lang="cs-CZ" sz="1400" dirty="0" err="1"/>
              <a:t>makes</a:t>
            </a:r>
            <a:r>
              <a:rPr lang="cs-CZ" sz="1400" dirty="0"/>
              <a:t> </a:t>
            </a:r>
            <a:r>
              <a:rPr lang="cs-CZ" sz="1400" dirty="0" err="1"/>
              <a:t>changes</a:t>
            </a:r>
            <a:r>
              <a:rPr lang="cs-CZ" sz="1400" dirty="0"/>
              <a:t> </a:t>
            </a:r>
            <a:r>
              <a:rPr lang="cs-CZ" sz="1400" dirty="0" err="1"/>
              <a:t>leaded</a:t>
            </a:r>
            <a:r>
              <a:rPr lang="cs-CZ" sz="1400" dirty="0"/>
              <a:t> to </a:t>
            </a:r>
            <a:r>
              <a:rPr lang="cs-CZ" sz="1400" b="1" dirty="0" err="1">
                <a:solidFill>
                  <a:srgbClr val="0070C0"/>
                </a:solidFill>
              </a:rPr>
              <a:t>organism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b="1" dirty="0" err="1">
                <a:solidFill>
                  <a:srgbClr val="0070C0"/>
                </a:solidFill>
              </a:rPr>
              <a:t>survival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cs-CZ" sz="1400" dirty="0"/>
              <a:t>in </a:t>
            </a:r>
            <a:r>
              <a:rPr lang="cs-CZ" sz="1400" dirty="0" err="1"/>
              <a:t>exceptional</a:t>
            </a:r>
            <a:r>
              <a:rPr lang="cs-CZ" sz="1400" dirty="0"/>
              <a:t> </a:t>
            </a:r>
            <a:r>
              <a:rPr lang="cs-CZ" sz="1400" dirty="0" err="1"/>
              <a:t>conditions</a:t>
            </a:r>
            <a:r>
              <a:rPr lang="cs-CZ" sz="1400" dirty="0"/>
              <a:t>  </a:t>
            </a:r>
          </a:p>
          <a:p>
            <a:pPr>
              <a:buAutoNum type="arabicParenR"/>
            </a:pPr>
            <a:r>
              <a:rPr lang="cs-CZ" sz="1400" dirty="0" err="1"/>
              <a:t>Cells</a:t>
            </a:r>
            <a:r>
              <a:rPr lang="cs-CZ" sz="1400" dirty="0"/>
              <a:t> </a:t>
            </a:r>
            <a:r>
              <a:rPr lang="cs-CZ" sz="1400" dirty="0" err="1"/>
              <a:t>produced</a:t>
            </a:r>
            <a:r>
              <a:rPr lang="cs-CZ" sz="1400" dirty="0"/>
              <a:t> </a:t>
            </a:r>
            <a:r>
              <a:rPr lang="cs-CZ" sz="1400" dirty="0" err="1"/>
              <a:t>hormons</a:t>
            </a:r>
            <a:r>
              <a:rPr lang="cs-CZ" sz="1400" dirty="0"/>
              <a:t> – </a:t>
            </a:r>
            <a:r>
              <a:rPr lang="cs-CZ" sz="1400" dirty="0" err="1"/>
              <a:t>colored</a:t>
            </a:r>
            <a:r>
              <a:rPr lang="cs-CZ" sz="1400" dirty="0"/>
              <a:t> by chrome </a:t>
            </a:r>
            <a:r>
              <a:rPr lang="cs-CZ" sz="1400" dirty="0" err="1"/>
              <a:t>colors</a:t>
            </a:r>
            <a:r>
              <a:rPr lang="cs-CZ" sz="1400" dirty="0"/>
              <a:t> = </a:t>
            </a:r>
            <a:r>
              <a:rPr lang="cs-CZ" sz="1400" dirty="0" err="1"/>
              <a:t>chromafine</a:t>
            </a:r>
            <a:r>
              <a:rPr lang="cs-CZ" sz="1400" dirty="0"/>
              <a:t> = </a:t>
            </a:r>
            <a:r>
              <a:rPr lang="cs-CZ" sz="1400" b="1" dirty="0" err="1">
                <a:solidFill>
                  <a:srgbClr val="0070C0"/>
                </a:solidFill>
              </a:rPr>
              <a:t>feochromocytes</a:t>
            </a:r>
            <a:endParaRPr lang="cs-CZ" sz="1400" b="1" dirty="0">
              <a:solidFill>
                <a:srgbClr val="0070C0"/>
              </a:solidFill>
            </a:endParaRPr>
          </a:p>
          <a:p>
            <a:pPr>
              <a:buAutoNum type="arabicParenR"/>
            </a:pPr>
            <a:r>
              <a:rPr lang="cs-CZ" sz="1400" dirty="0"/>
              <a:t>Source </a:t>
            </a:r>
            <a:r>
              <a:rPr lang="cs-CZ" sz="1400" dirty="0" err="1"/>
              <a:t>material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adrenal</a:t>
            </a:r>
            <a:r>
              <a:rPr lang="cs-CZ" sz="1400" dirty="0"/>
              <a:t> </a:t>
            </a:r>
            <a:r>
              <a:rPr lang="cs-CZ" sz="1400" dirty="0" err="1"/>
              <a:t>medulla</a:t>
            </a:r>
            <a:r>
              <a:rPr lang="cs-CZ" sz="1400" dirty="0"/>
              <a:t> </a:t>
            </a:r>
            <a:r>
              <a:rPr lang="cs-CZ" sz="1400" dirty="0" err="1"/>
              <a:t>hormones</a:t>
            </a:r>
            <a:r>
              <a:rPr lang="cs-CZ" sz="1400" dirty="0"/>
              <a:t> </a:t>
            </a:r>
            <a:r>
              <a:rPr lang="cs-CZ" sz="1400" dirty="0" err="1"/>
              <a:t>synthesis</a:t>
            </a:r>
            <a:r>
              <a:rPr lang="cs-CZ" sz="1400" dirty="0"/>
              <a:t> = dopamine, noradrenaline and adrenaline = </a:t>
            </a:r>
            <a:r>
              <a:rPr lang="cs-CZ" sz="1400" b="1" dirty="0">
                <a:solidFill>
                  <a:srgbClr val="0070C0"/>
                </a:solidFill>
              </a:rPr>
              <a:t>tyrosine,</a:t>
            </a:r>
            <a:r>
              <a:rPr lang="cs-CZ" sz="1400" dirty="0"/>
              <a:t> </a:t>
            </a:r>
            <a:r>
              <a:rPr lang="cs-CZ" sz="1400" dirty="0" err="1"/>
              <a:t>created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phenylalanine</a:t>
            </a:r>
            <a:endParaRPr lang="cs-CZ" sz="1400" dirty="0"/>
          </a:p>
          <a:p>
            <a:pPr>
              <a:buAutoNum type="arabicParenR"/>
            </a:pPr>
            <a:r>
              <a:rPr lang="cs-CZ" sz="1400" dirty="0"/>
              <a:t>STRESS – </a:t>
            </a:r>
            <a:r>
              <a:rPr lang="cs-CZ" sz="1400" dirty="0" err="1"/>
              <a:t>organism</a:t>
            </a:r>
            <a:r>
              <a:rPr lang="cs-CZ" sz="1400" dirty="0"/>
              <a:t> </a:t>
            </a:r>
            <a:r>
              <a:rPr lang="cs-CZ" sz="1400" dirty="0" err="1"/>
              <a:t>reaction</a:t>
            </a:r>
            <a:r>
              <a:rPr lang="cs-CZ" sz="1400" dirty="0"/>
              <a:t> to </a:t>
            </a:r>
            <a:r>
              <a:rPr lang="cs-CZ" sz="1400" dirty="0" err="1"/>
              <a:t>burden</a:t>
            </a:r>
            <a:r>
              <a:rPr lang="cs-CZ" sz="1400" dirty="0"/>
              <a:t> – </a:t>
            </a:r>
            <a:r>
              <a:rPr lang="cs-CZ" sz="1400" dirty="0" err="1"/>
              <a:t>mental</a:t>
            </a:r>
            <a:r>
              <a:rPr lang="cs-CZ" sz="1400" dirty="0"/>
              <a:t> (</a:t>
            </a:r>
            <a:r>
              <a:rPr lang="cs-CZ" sz="1400" dirty="0" err="1"/>
              <a:t>fear</a:t>
            </a:r>
            <a:r>
              <a:rPr lang="cs-CZ" sz="1400" dirty="0"/>
              <a:t>, </a:t>
            </a:r>
            <a:r>
              <a:rPr lang="cs-CZ" sz="1400" dirty="0" err="1"/>
              <a:t>anger</a:t>
            </a:r>
            <a:r>
              <a:rPr lang="cs-CZ" sz="1400" dirty="0"/>
              <a:t>), </a:t>
            </a:r>
            <a:r>
              <a:rPr lang="cs-CZ" sz="1400" dirty="0" err="1"/>
              <a:t>physical</a:t>
            </a:r>
            <a:r>
              <a:rPr lang="cs-CZ" sz="1400" dirty="0"/>
              <a:t> (</a:t>
            </a:r>
            <a:r>
              <a:rPr lang="cs-CZ" sz="1400" dirty="0" err="1"/>
              <a:t>cold</a:t>
            </a:r>
            <a:r>
              <a:rPr lang="cs-CZ" sz="1400" dirty="0"/>
              <a:t>, hot), </a:t>
            </a:r>
            <a:r>
              <a:rPr lang="cs-CZ" sz="1400" dirty="0" err="1"/>
              <a:t>traumatic</a:t>
            </a:r>
            <a:r>
              <a:rPr lang="cs-CZ" sz="1400" dirty="0"/>
              <a:t>,  </a:t>
            </a:r>
            <a:r>
              <a:rPr lang="cs-CZ" sz="1400" dirty="0" err="1"/>
              <a:t>exertion</a:t>
            </a:r>
            <a:r>
              <a:rPr lang="cs-CZ" sz="1400" dirty="0"/>
              <a:t> – </a:t>
            </a:r>
            <a:r>
              <a:rPr lang="cs-CZ" sz="1400" dirty="0" err="1"/>
              <a:t>hypoglycaemia</a:t>
            </a:r>
            <a:r>
              <a:rPr lang="cs-CZ" sz="1400" dirty="0"/>
              <a:t>, </a:t>
            </a:r>
            <a:r>
              <a:rPr lang="cs-CZ" sz="1400" dirty="0" err="1"/>
              <a:t>hypoxia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200" dirty="0"/>
              <a:t>      A – </a:t>
            </a:r>
            <a:r>
              <a:rPr lang="cs-CZ" sz="1200" b="1" dirty="0"/>
              <a:t>ALARM STAGE </a:t>
            </a:r>
            <a:r>
              <a:rPr lang="cs-CZ" sz="1200" dirty="0"/>
              <a:t>- Acetylcholine </a:t>
            </a:r>
            <a:r>
              <a:rPr lang="cs-CZ" sz="1200" dirty="0" err="1"/>
              <a:t>is</a:t>
            </a:r>
            <a:r>
              <a:rPr lang="cs-CZ" sz="1200" dirty="0"/>
              <a:t> </a:t>
            </a:r>
            <a:r>
              <a:rPr lang="cs-CZ" sz="1200" dirty="0" err="1"/>
              <a:t>released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</a:t>
            </a:r>
            <a:r>
              <a:rPr lang="cs-CZ" sz="1200" dirty="0" err="1"/>
              <a:t>presynaptic</a:t>
            </a:r>
            <a:r>
              <a:rPr lang="cs-CZ" sz="1200" dirty="0"/>
              <a:t> nerve </a:t>
            </a:r>
            <a:r>
              <a:rPr lang="cs-CZ" sz="1200" dirty="0" err="1"/>
              <a:t>fibres</a:t>
            </a:r>
            <a:r>
              <a:rPr lang="cs-CZ" sz="1200" dirty="0"/>
              <a:t>  </a:t>
            </a:r>
            <a:r>
              <a:rPr lang="cs-CZ" sz="1200" dirty="0" err="1"/>
              <a:t>terms</a:t>
            </a:r>
            <a:r>
              <a:rPr lang="cs-CZ" sz="1200" dirty="0"/>
              <a:t> 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starts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catecholamines</a:t>
            </a:r>
            <a:r>
              <a:rPr lang="cs-CZ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secretion</a:t>
            </a:r>
            <a:r>
              <a:rPr lang="cs-CZ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feochromocytes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B - ↑ BP,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glycogenolysis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glycogen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livers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muscles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cs-CZ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) →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hyperglycaemia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lipolysis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fat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cs-CZ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source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muscular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„to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struggle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escape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“. </a:t>
            </a:r>
          </a:p>
          <a:p>
            <a:pPr marL="0" indent="0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C – 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parallel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cs-CZ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cs-CZ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CRH – ACTH – </a:t>
            </a:r>
            <a:r>
              <a:rPr lang="cs-CZ" sz="12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cortisol</a:t>
            </a:r>
            <a:r>
              <a:rPr lang="cs-CZ" sz="1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- ↑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cortisol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secretion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D -  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ADAPTATION STAGE 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Cortizol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encourages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gluconeogenesis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glucose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synthesis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exhaustion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glycogen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non-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sugar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substrates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amino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acids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glycerol and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lactate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lipolysis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cs-CZ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additional</a:t>
            </a:r>
            <a:r>
              <a:rPr lang="cs-CZ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secure</a:t>
            </a:r>
            <a:r>
              <a:rPr lang="cs-CZ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fuel</a:t>
            </a:r>
            <a:r>
              <a:rPr lang="cs-CZ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expenditure</a:t>
            </a:r>
            <a:endParaRPr lang="cs-CZ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E–   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EXHAUSTION STAGE 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long and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heavy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stress –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depletion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cortisol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disruption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secretion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(supra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renal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cortex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damage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organism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collapse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hypotension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shock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heart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cs-CZ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1200" dirty="0"/>
              <a:t>NT – </a:t>
            </a:r>
            <a:r>
              <a:rPr lang="cs-CZ" sz="1200" dirty="0" err="1"/>
              <a:t>neurotransmitters</a:t>
            </a:r>
            <a:r>
              <a:rPr lang="cs-CZ" sz="1200" dirty="0"/>
              <a:t>, ANS – </a:t>
            </a:r>
            <a:r>
              <a:rPr lang="cs-CZ" sz="1200" dirty="0" err="1"/>
              <a:t>autonomic</a:t>
            </a:r>
            <a:r>
              <a:rPr lang="cs-CZ" sz="1200" dirty="0"/>
              <a:t> </a:t>
            </a:r>
            <a:r>
              <a:rPr lang="cs-CZ" sz="1200" dirty="0" err="1"/>
              <a:t>nervous</a:t>
            </a:r>
            <a:r>
              <a:rPr lang="cs-CZ" sz="1200" dirty="0"/>
              <a:t> </a:t>
            </a:r>
            <a:r>
              <a:rPr lang="cs-CZ" sz="1200" dirty="0" err="1"/>
              <a:t>system</a:t>
            </a:r>
            <a:r>
              <a:rPr lang="cs-CZ" sz="1200" dirty="0"/>
              <a:t>, S – </a:t>
            </a:r>
            <a:r>
              <a:rPr lang="cs-CZ" sz="1200" dirty="0" err="1"/>
              <a:t>sympathetic</a:t>
            </a:r>
            <a:r>
              <a:rPr lang="cs-CZ" sz="1200" dirty="0"/>
              <a:t>, PS – </a:t>
            </a:r>
            <a:r>
              <a:rPr lang="cs-CZ" sz="1200" dirty="0" err="1"/>
              <a:t>parasympathetic</a:t>
            </a:r>
            <a:r>
              <a:rPr lang="cs-CZ" sz="1200" dirty="0"/>
              <a:t>, BP – </a:t>
            </a:r>
            <a:r>
              <a:rPr lang="cs-CZ" sz="1200" dirty="0" err="1"/>
              <a:t>blood</a:t>
            </a:r>
            <a:r>
              <a:rPr lang="cs-CZ" sz="1200" dirty="0"/>
              <a:t> </a:t>
            </a:r>
            <a:r>
              <a:rPr lang="cs-CZ" sz="1200" dirty="0" err="1"/>
              <a:t>pressure</a:t>
            </a:r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98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25403" y="237553"/>
            <a:ext cx="8642350" cy="792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Glucocorticoids</a:t>
            </a:r>
            <a:r>
              <a:rPr lang="cs-CZ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 - </a:t>
            </a:r>
            <a:r>
              <a:rPr lang="cs-CZ" sz="4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regulation</a:t>
            </a:r>
            <a:endParaRPr lang="cs-CZ" sz="4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080246" y="1029715"/>
            <a:ext cx="8640762" cy="538742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cs-CZ" sz="24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192935" y="2325540"/>
            <a:ext cx="1511300" cy="5762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b="1" dirty="0" err="1"/>
              <a:t>hypothalamus</a:t>
            </a:r>
            <a:endParaRPr lang="cs-CZ" b="1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276260" y="3947661"/>
            <a:ext cx="1368425" cy="5762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b="1" dirty="0" err="1"/>
              <a:t>hypophysis</a:t>
            </a:r>
            <a:endParaRPr lang="cs-CZ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240076" y="5475716"/>
            <a:ext cx="1439862" cy="64770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 err="1"/>
              <a:t>Suprarenal</a:t>
            </a:r>
            <a:r>
              <a:rPr lang="cs-CZ" sz="1600" b="1" dirty="0"/>
              <a:t> </a:t>
            </a:r>
            <a:r>
              <a:rPr lang="cs-CZ" sz="1600" b="1" dirty="0" err="1"/>
              <a:t>gland</a:t>
            </a:r>
            <a:endParaRPr lang="cs-CZ" sz="1600" b="1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194972" y="3104583"/>
            <a:ext cx="1441450" cy="629179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/>
              <a:t>CRH</a:t>
            </a:r>
          </a:p>
          <a:p>
            <a:pPr algn="ctr">
              <a:defRPr/>
            </a:pPr>
            <a:r>
              <a:rPr lang="cs-CZ" sz="1600" b="1" dirty="0" err="1"/>
              <a:t>corticoliberine</a:t>
            </a:r>
            <a:endParaRPr lang="cs-CZ" sz="1600" b="1" dirty="0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242210" y="4705011"/>
            <a:ext cx="1439862" cy="61752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/>
              <a:t>ACTH</a:t>
            </a:r>
          </a:p>
          <a:p>
            <a:pPr algn="ctr">
              <a:defRPr/>
            </a:pPr>
            <a:r>
              <a:rPr lang="cs-CZ" sz="1600" b="1" dirty="0" err="1"/>
              <a:t>corticotropine</a:t>
            </a:r>
            <a:endParaRPr lang="cs-CZ" sz="1600" b="1" dirty="0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40579" y="6254520"/>
            <a:ext cx="1441450" cy="493057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cs-CZ" sz="1600" b="1" dirty="0" err="1"/>
              <a:t>cortisol</a:t>
            </a:r>
            <a:endParaRPr lang="cs-CZ" sz="1600" b="1" dirty="0"/>
          </a:p>
        </p:txBody>
      </p:sp>
      <p:grpSp>
        <p:nvGrpSpPr>
          <p:cNvPr id="57" name="Skupina 56"/>
          <p:cNvGrpSpPr>
            <a:grpSpLocks/>
          </p:cNvGrpSpPr>
          <p:nvPr/>
        </p:nvGrpSpPr>
        <p:grpSpPr bwMode="auto">
          <a:xfrm rot="5400000">
            <a:off x="6128514" y="5017429"/>
            <a:ext cx="2204848" cy="779554"/>
            <a:chOff x="2968303" y="-727748"/>
            <a:chExt cx="2204897" cy="779609"/>
          </a:xfrm>
        </p:grpSpPr>
        <p:sp>
          <p:nvSpPr>
            <p:cNvPr id="17440" name="Line 38"/>
            <p:cNvSpPr>
              <a:spLocks noChangeShapeType="1"/>
            </p:cNvSpPr>
            <p:nvPr/>
          </p:nvSpPr>
          <p:spPr bwMode="auto">
            <a:xfrm rot="16200000" flipH="1" flipV="1">
              <a:off x="2595812" y="-352039"/>
              <a:ext cx="757094" cy="5675"/>
            </a:xfrm>
            <a:prstGeom prst="line">
              <a:avLst/>
            </a:prstGeom>
            <a:noFill/>
            <a:ln w="635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41" name="Skupina 2"/>
            <p:cNvGrpSpPr>
              <a:grpSpLocks/>
            </p:cNvGrpSpPr>
            <p:nvPr/>
          </p:nvGrpSpPr>
          <p:grpSpPr bwMode="auto">
            <a:xfrm>
              <a:off x="2968303" y="-719718"/>
              <a:ext cx="2204897" cy="771579"/>
              <a:chOff x="2807530" y="-719718"/>
              <a:chExt cx="2204897" cy="771579"/>
            </a:xfrm>
          </p:grpSpPr>
          <p:sp>
            <p:nvSpPr>
              <p:cNvPr id="17442" name="Line 42"/>
              <p:cNvSpPr>
                <a:spLocks noChangeShapeType="1"/>
              </p:cNvSpPr>
              <p:nvPr/>
            </p:nvSpPr>
            <p:spPr bwMode="auto">
              <a:xfrm rot="16200000" flipV="1">
                <a:off x="4626637" y="-333929"/>
                <a:ext cx="771579" cy="1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3" name="Line 43"/>
              <p:cNvSpPr>
                <a:spLocks noChangeShapeType="1"/>
              </p:cNvSpPr>
              <p:nvPr/>
            </p:nvSpPr>
            <p:spPr bwMode="auto">
              <a:xfrm rot="16200000" flipV="1">
                <a:off x="3896891" y="-1795613"/>
                <a:ext cx="16446" cy="2195167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90" name="Skupina 89"/>
          <p:cNvGrpSpPr>
            <a:grpSpLocks/>
          </p:cNvGrpSpPr>
          <p:nvPr/>
        </p:nvGrpSpPr>
        <p:grpSpPr bwMode="auto">
          <a:xfrm rot="5400000" flipV="1">
            <a:off x="2712476" y="4084073"/>
            <a:ext cx="3784361" cy="1090688"/>
            <a:chOff x="2721904" y="2114220"/>
            <a:chExt cx="5257189" cy="1008062"/>
          </a:xfrm>
        </p:grpSpPr>
        <p:grpSp>
          <p:nvGrpSpPr>
            <p:cNvPr id="17436" name="Skupina 1"/>
            <p:cNvGrpSpPr>
              <a:grpSpLocks/>
            </p:cNvGrpSpPr>
            <p:nvPr/>
          </p:nvGrpSpPr>
          <p:grpSpPr bwMode="auto">
            <a:xfrm>
              <a:off x="2721904" y="2114220"/>
              <a:ext cx="5257189" cy="1008062"/>
              <a:chOff x="2721904" y="2061370"/>
              <a:chExt cx="5257189" cy="1008062"/>
            </a:xfrm>
          </p:grpSpPr>
          <p:sp>
            <p:nvSpPr>
              <p:cNvPr id="17438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7475062" y="2565401"/>
                <a:ext cx="1008062" cy="0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39" name="Line 37"/>
              <p:cNvSpPr>
                <a:spLocks noChangeShapeType="1"/>
              </p:cNvSpPr>
              <p:nvPr/>
            </p:nvSpPr>
            <p:spPr bwMode="auto">
              <a:xfrm rot="16200000" flipV="1">
                <a:off x="5350498" y="-561704"/>
                <a:ext cx="0" cy="5257188"/>
              </a:xfrm>
              <a:prstGeom prst="line">
                <a:avLst/>
              </a:prstGeom>
              <a:noFill/>
              <a:ln w="635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37" name="Line 44"/>
            <p:cNvSpPr>
              <a:spLocks noChangeShapeType="1"/>
            </p:cNvSpPr>
            <p:nvPr/>
          </p:nvSpPr>
          <p:spPr bwMode="auto">
            <a:xfrm rot="16200000" flipH="1" flipV="1">
              <a:off x="2286600" y="2570854"/>
              <a:ext cx="909993" cy="14674"/>
            </a:xfrm>
            <a:prstGeom prst="line">
              <a:avLst/>
            </a:prstGeom>
            <a:noFill/>
            <a:ln w="635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5" name="AutoShape 24"/>
          <p:cNvSpPr>
            <a:spLocks noChangeArrowheads="1"/>
          </p:cNvSpPr>
          <p:nvPr/>
        </p:nvSpPr>
        <p:spPr bwMode="auto">
          <a:xfrm>
            <a:off x="5875496" y="2858269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8" name="Ovál 57"/>
          <p:cNvSpPr/>
          <p:nvPr/>
        </p:nvSpPr>
        <p:spPr>
          <a:xfrm>
            <a:off x="4887740" y="1269951"/>
            <a:ext cx="1512887" cy="558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>
                <a:solidFill>
                  <a:schemeClr val="tx1"/>
                </a:solidFill>
              </a:rPr>
              <a:t>pyrogens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9" name="Ovál 58"/>
          <p:cNvSpPr/>
          <p:nvPr/>
        </p:nvSpPr>
        <p:spPr>
          <a:xfrm>
            <a:off x="8167380" y="1277577"/>
            <a:ext cx="933450" cy="55721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  <a:latin typeface="Arial"/>
                <a:cs typeface="Arial"/>
              </a:rPr>
              <a:t>↓</a:t>
            </a:r>
            <a:r>
              <a:rPr lang="cs-CZ" b="1" dirty="0">
                <a:solidFill>
                  <a:schemeClr val="tx1"/>
                </a:solidFill>
              </a:rPr>
              <a:t> BP</a:t>
            </a:r>
          </a:p>
        </p:txBody>
      </p:sp>
      <p:sp>
        <p:nvSpPr>
          <p:cNvPr id="60" name="Ovál 59"/>
          <p:cNvSpPr/>
          <p:nvPr/>
        </p:nvSpPr>
        <p:spPr>
          <a:xfrm>
            <a:off x="9100830" y="1271538"/>
            <a:ext cx="1925638" cy="5572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  <a:latin typeface="Arial"/>
                <a:cs typeface="Arial"/>
              </a:rPr>
              <a:t>↓ </a:t>
            </a:r>
            <a:r>
              <a:rPr lang="cs-CZ" sz="1600" b="1" dirty="0" err="1">
                <a:solidFill>
                  <a:schemeClr val="tx1"/>
                </a:solidFill>
                <a:latin typeface="Arial"/>
                <a:cs typeface="Arial"/>
              </a:rPr>
              <a:t>glycaemia</a:t>
            </a:r>
            <a:endParaRPr lang="cs-CZ" sz="1600" b="1" dirty="0">
              <a:solidFill>
                <a:schemeClr val="tx1"/>
              </a:solidFill>
            </a:endParaRPr>
          </a:p>
        </p:txBody>
      </p:sp>
      <p:sp>
        <p:nvSpPr>
          <p:cNvPr id="61" name="Ovál 60"/>
          <p:cNvSpPr/>
          <p:nvPr/>
        </p:nvSpPr>
        <p:spPr>
          <a:xfrm>
            <a:off x="3868623" y="1278887"/>
            <a:ext cx="931862" cy="558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ADH</a:t>
            </a:r>
          </a:p>
        </p:txBody>
      </p:sp>
      <p:sp>
        <p:nvSpPr>
          <p:cNvPr id="62" name="Ovál 61"/>
          <p:cNvSpPr/>
          <p:nvPr/>
        </p:nvSpPr>
        <p:spPr>
          <a:xfrm>
            <a:off x="6492706" y="1271739"/>
            <a:ext cx="1571625" cy="55721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1"/>
                </a:solidFill>
              </a:rPr>
              <a:t>histamine</a:t>
            </a:r>
          </a:p>
        </p:txBody>
      </p:sp>
      <p:sp>
        <p:nvSpPr>
          <p:cNvPr id="63" name="Ovál 62"/>
          <p:cNvSpPr/>
          <p:nvPr/>
        </p:nvSpPr>
        <p:spPr>
          <a:xfrm>
            <a:off x="1463903" y="1260670"/>
            <a:ext cx="1130300" cy="558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>
                <a:solidFill>
                  <a:schemeClr val="tx1"/>
                </a:solidFill>
              </a:rPr>
              <a:t>pain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4" name="Ovál 63"/>
          <p:cNvSpPr/>
          <p:nvPr/>
        </p:nvSpPr>
        <p:spPr>
          <a:xfrm>
            <a:off x="2647674" y="1248137"/>
            <a:ext cx="1128712" cy="5572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stress</a:t>
            </a:r>
          </a:p>
        </p:txBody>
      </p:sp>
      <p:cxnSp>
        <p:nvCxnSpPr>
          <p:cNvPr id="75" name="Přímá spojnice se šipkou 74"/>
          <p:cNvCxnSpPr/>
          <p:nvPr/>
        </p:nvCxnSpPr>
        <p:spPr>
          <a:xfrm>
            <a:off x="5794964" y="1855301"/>
            <a:ext cx="8390" cy="469218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/>
          <p:cNvCxnSpPr/>
          <p:nvPr/>
        </p:nvCxnSpPr>
        <p:spPr>
          <a:xfrm>
            <a:off x="3660252" y="1828751"/>
            <a:ext cx="1464037" cy="69908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2017912" y="1923385"/>
            <a:ext cx="2697781" cy="675160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/>
          <p:cNvCxnSpPr/>
          <p:nvPr/>
        </p:nvCxnSpPr>
        <p:spPr>
          <a:xfrm>
            <a:off x="4498697" y="1847948"/>
            <a:ext cx="651300" cy="431273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se šipkou 80"/>
          <p:cNvCxnSpPr/>
          <p:nvPr/>
        </p:nvCxnSpPr>
        <p:spPr>
          <a:xfrm flipH="1">
            <a:off x="6204591" y="1861566"/>
            <a:ext cx="565227" cy="382309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Přímá spojnice se šipkou 87"/>
          <p:cNvCxnSpPr/>
          <p:nvPr/>
        </p:nvCxnSpPr>
        <p:spPr>
          <a:xfrm flipH="1">
            <a:off x="6857948" y="1939390"/>
            <a:ext cx="2608073" cy="659155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6721801" y="1855301"/>
            <a:ext cx="1378103" cy="536149"/>
          </a:xfrm>
          <a:prstGeom prst="straightConnector1">
            <a:avLst/>
          </a:prstGeom>
          <a:ln w="635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utoShape 24"/>
          <p:cNvSpPr>
            <a:spLocks noChangeArrowheads="1"/>
          </p:cNvSpPr>
          <p:nvPr/>
        </p:nvSpPr>
        <p:spPr bwMode="auto">
          <a:xfrm>
            <a:off x="5862527" y="3769428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" name="AutoShape 24"/>
          <p:cNvSpPr>
            <a:spLocks noChangeArrowheads="1"/>
          </p:cNvSpPr>
          <p:nvPr/>
        </p:nvSpPr>
        <p:spPr bwMode="auto">
          <a:xfrm>
            <a:off x="5859286" y="4524944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7" name="AutoShape 24"/>
          <p:cNvSpPr>
            <a:spLocks noChangeArrowheads="1"/>
          </p:cNvSpPr>
          <p:nvPr/>
        </p:nvSpPr>
        <p:spPr bwMode="auto">
          <a:xfrm>
            <a:off x="5856043" y="5299916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" name="AutoShape 24"/>
          <p:cNvSpPr>
            <a:spLocks noChangeArrowheads="1"/>
          </p:cNvSpPr>
          <p:nvPr/>
        </p:nvSpPr>
        <p:spPr bwMode="auto">
          <a:xfrm>
            <a:off x="5872257" y="6142981"/>
            <a:ext cx="176106" cy="213900"/>
          </a:xfrm>
          <a:prstGeom prst="downArrow">
            <a:avLst>
              <a:gd name="adj1" fmla="val 50000"/>
              <a:gd name="adj2" fmla="val 3752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5345943" y="1829066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69" name="Obdélník 68"/>
          <p:cNvSpPr/>
          <p:nvPr/>
        </p:nvSpPr>
        <p:spPr>
          <a:xfrm>
            <a:off x="7137085" y="4210810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0" name="Obdélník 69"/>
          <p:cNvSpPr/>
          <p:nvPr/>
        </p:nvSpPr>
        <p:spPr>
          <a:xfrm>
            <a:off x="4376417" y="2629978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1" name="Obdélník 70"/>
          <p:cNvSpPr/>
          <p:nvPr/>
        </p:nvSpPr>
        <p:spPr>
          <a:xfrm>
            <a:off x="6539206" y="1874461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72" name="Obdélník 71"/>
          <p:cNvSpPr/>
          <p:nvPr/>
        </p:nvSpPr>
        <p:spPr>
          <a:xfrm>
            <a:off x="6380320" y="3612471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73" name="Obdélník 72"/>
          <p:cNvSpPr/>
          <p:nvPr/>
        </p:nvSpPr>
        <p:spPr>
          <a:xfrm>
            <a:off x="5997703" y="5982787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74" name="Obdélník 73"/>
          <p:cNvSpPr/>
          <p:nvPr/>
        </p:nvSpPr>
        <p:spPr>
          <a:xfrm>
            <a:off x="5965271" y="4403657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76" name="Obdélník 75"/>
          <p:cNvSpPr/>
          <p:nvPr/>
        </p:nvSpPr>
        <p:spPr>
          <a:xfrm>
            <a:off x="8257764" y="2153319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82" name="Obdélník 81"/>
          <p:cNvSpPr/>
          <p:nvPr/>
        </p:nvSpPr>
        <p:spPr>
          <a:xfrm>
            <a:off x="7524943" y="1955522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83" name="Obdélník 82"/>
          <p:cNvSpPr/>
          <p:nvPr/>
        </p:nvSpPr>
        <p:spPr>
          <a:xfrm>
            <a:off x="4408836" y="1845271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84" name="Obdélník 83"/>
          <p:cNvSpPr/>
          <p:nvPr/>
        </p:nvSpPr>
        <p:spPr>
          <a:xfrm>
            <a:off x="3783024" y="1929582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  <p:sp>
        <p:nvSpPr>
          <p:cNvPr id="85" name="Obdélník 84"/>
          <p:cNvSpPr/>
          <p:nvPr/>
        </p:nvSpPr>
        <p:spPr>
          <a:xfrm>
            <a:off x="3273935" y="2208440"/>
            <a:ext cx="365191" cy="384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>
                <a:solidFill>
                  <a:schemeClr val="accent6"/>
                </a:solidFill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5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rchelson.com/wp-content/uploads/2014/09/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3" y="1241388"/>
            <a:ext cx="9205541" cy="46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35084" y="121926"/>
            <a:ext cx="10515600" cy="1325563"/>
          </a:xfrm>
        </p:spPr>
        <p:txBody>
          <a:bodyPr/>
          <a:lstStyle/>
          <a:p>
            <a:r>
              <a:rPr lang="cs-CZ" dirty="0" err="1"/>
              <a:t>Endogenous</a:t>
            </a:r>
            <a:r>
              <a:rPr lang="cs-CZ" dirty="0"/>
              <a:t> and </a:t>
            </a:r>
            <a:r>
              <a:rPr lang="cs-CZ" dirty="0" err="1"/>
              <a:t>exogenous</a:t>
            </a:r>
            <a:r>
              <a:rPr lang="cs-CZ" dirty="0"/>
              <a:t> </a:t>
            </a:r>
            <a:r>
              <a:rPr lang="cs-CZ" dirty="0" err="1"/>
              <a:t>cortisol</a:t>
            </a:r>
            <a:r>
              <a:rPr lang="cs-CZ" dirty="0"/>
              <a:t> </a:t>
            </a:r>
            <a:r>
              <a:rPr lang="cs-CZ" dirty="0" err="1"/>
              <a:t>secretion</a:t>
            </a:r>
            <a:r>
              <a:rPr lang="cs-CZ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9659566" y="2694562"/>
            <a:ext cx="1935804" cy="2889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err="1">
                <a:solidFill>
                  <a:schemeClr val="tx1"/>
                </a:solidFill>
              </a:rPr>
              <a:t>Resting</a:t>
            </a:r>
            <a:r>
              <a:rPr lang="cs-CZ" sz="1600" dirty="0">
                <a:solidFill>
                  <a:schemeClr val="tx1"/>
                </a:solidFill>
              </a:rPr>
              <a:t> – 20 – 25 mg/24 </a:t>
            </a:r>
            <a:r>
              <a:rPr lang="cs-CZ" sz="1600" dirty="0" err="1">
                <a:solidFill>
                  <a:schemeClr val="tx1"/>
                </a:solidFill>
              </a:rPr>
              <a:t>hours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Stress: 10 </a:t>
            </a:r>
            <a:r>
              <a:rPr lang="cs-CZ" sz="1600" dirty="0" err="1">
                <a:solidFill>
                  <a:schemeClr val="tx1"/>
                </a:solidFill>
              </a:rPr>
              <a:t>times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higher</a:t>
            </a:r>
            <a:endParaRPr lang="cs-CZ" sz="1600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  <a:p>
            <a:r>
              <a:rPr lang="cs-CZ" sz="1600" dirty="0">
                <a:solidFill>
                  <a:schemeClr val="tx1"/>
                </a:solidFill>
              </a:rPr>
              <a:t>Maximum: 6 – 8 </a:t>
            </a:r>
            <a:r>
              <a:rPr lang="cs-CZ" sz="1600" dirty="0" err="1">
                <a:solidFill>
                  <a:schemeClr val="tx1"/>
                </a:solidFill>
              </a:rPr>
              <a:t>hours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err="1">
                <a:solidFill>
                  <a:schemeClr val="tx1"/>
                </a:solidFill>
              </a:rPr>
              <a:t>a.m</a:t>
            </a:r>
            <a:r>
              <a:rPr lang="cs-CZ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0445" y="6128212"/>
            <a:ext cx="6031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Exogenous</a:t>
            </a:r>
            <a:r>
              <a:rPr lang="cs-CZ" dirty="0"/>
              <a:t> </a:t>
            </a:r>
            <a:r>
              <a:rPr lang="cs-CZ" dirty="0" err="1"/>
              <a:t>corticoids</a:t>
            </a:r>
            <a:r>
              <a:rPr lang="cs-CZ" dirty="0"/>
              <a:t> </a:t>
            </a:r>
            <a:r>
              <a:rPr lang="cs-CZ" dirty="0" err="1"/>
              <a:t>usage</a:t>
            </a:r>
            <a:r>
              <a:rPr lang="cs-CZ" dirty="0"/>
              <a:t> – </a:t>
            </a:r>
            <a:r>
              <a:rPr lang="cs-CZ" dirty="0" err="1"/>
              <a:t>endogenous</a:t>
            </a:r>
            <a:r>
              <a:rPr lang="cs-CZ" dirty="0"/>
              <a:t> </a:t>
            </a:r>
            <a:r>
              <a:rPr lang="cs-CZ" dirty="0" err="1"/>
              <a:t>secretion</a:t>
            </a:r>
            <a:r>
              <a:rPr lang="cs-CZ" dirty="0"/>
              <a:t> </a:t>
            </a:r>
            <a:r>
              <a:rPr lang="cs-CZ" dirty="0" err="1"/>
              <a:t>downturn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59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445" y="35188"/>
            <a:ext cx="10515600" cy="1325563"/>
          </a:xfrm>
        </p:spPr>
        <p:txBody>
          <a:bodyPr/>
          <a:lstStyle/>
          <a:p>
            <a:r>
              <a:rPr lang="cs-CZ" dirty="0"/>
              <a:t>Steroid </a:t>
            </a:r>
            <a:r>
              <a:rPr lang="cs-CZ" dirty="0" err="1"/>
              <a:t>hormones</a:t>
            </a:r>
            <a:r>
              <a:rPr lang="cs-CZ" dirty="0"/>
              <a:t> </a:t>
            </a:r>
            <a:r>
              <a:rPr lang="cs-CZ" dirty="0" err="1"/>
              <a:t>biosynthesis</a:t>
            </a:r>
            <a:r>
              <a:rPr lang="cs-CZ" dirty="0"/>
              <a:t> - </a:t>
            </a:r>
            <a:r>
              <a:rPr lang="cs-CZ" dirty="0" err="1"/>
              <a:t>biochemistry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61977" y="1508628"/>
            <a:ext cx="1441622" cy="4036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Cholesterol</a:t>
            </a:r>
            <a:r>
              <a:rPr lang="cs-CZ" dirty="0"/>
              <a:t>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7189132" y="1515122"/>
            <a:ext cx="1441622" cy="4036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solidFill>
                  <a:schemeClr val="tx1"/>
                </a:solidFill>
              </a:rPr>
              <a:t>Pregnenolone</a:t>
            </a:r>
            <a:r>
              <a:rPr lang="cs-CZ" sz="1600" dirty="0"/>
              <a:t>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335571" y="2033559"/>
            <a:ext cx="1823112" cy="40365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Progesterone</a:t>
            </a:r>
            <a:r>
              <a:rPr lang="cs-CZ" dirty="0"/>
              <a:t> 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8688923" y="2030627"/>
            <a:ext cx="1874110" cy="4036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17</a:t>
            </a:r>
            <a:r>
              <a:rPr lang="el-GR" sz="1400" dirty="0">
                <a:solidFill>
                  <a:schemeClr val="tx1"/>
                </a:solidFill>
              </a:rPr>
              <a:t>α</a:t>
            </a:r>
            <a:r>
              <a:rPr lang="cs-CZ" sz="1400" dirty="0">
                <a:solidFill>
                  <a:schemeClr val="tx1"/>
                </a:solidFill>
              </a:rPr>
              <a:t>-OH - </a:t>
            </a:r>
            <a:r>
              <a:rPr lang="cs-CZ" sz="1400" dirty="0" err="1">
                <a:solidFill>
                  <a:schemeClr val="tx1"/>
                </a:solidFill>
              </a:rPr>
              <a:t>pregnenolone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309668" y="2647913"/>
            <a:ext cx="1874110" cy="4036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17</a:t>
            </a:r>
            <a:r>
              <a:rPr lang="el-GR" sz="1400" dirty="0">
                <a:solidFill>
                  <a:schemeClr val="tx1"/>
                </a:solidFill>
              </a:rPr>
              <a:t>α</a:t>
            </a:r>
            <a:r>
              <a:rPr lang="cs-CZ" sz="1400" dirty="0">
                <a:solidFill>
                  <a:schemeClr val="tx1"/>
                </a:solidFill>
              </a:rPr>
              <a:t>-OH - progesterone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8707779" y="2648559"/>
            <a:ext cx="1874110" cy="40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DHEA 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735855" y="3481683"/>
            <a:ext cx="1874110" cy="403654"/>
          </a:xfrm>
          <a:prstGeom prst="rect">
            <a:avLst/>
          </a:prstGeom>
          <a:solidFill>
            <a:srgbClr val="F9FD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11- </a:t>
            </a:r>
            <a:r>
              <a:rPr lang="cs-CZ" sz="1200" dirty="0" err="1">
                <a:solidFill>
                  <a:schemeClr val="tx1"/>
                </a:solidFill>
              </a:rPr>
              <a:t>deoxycorticosterone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758238" y="3484607"/>
            <a:ext cx="1874110" cy="4036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</a:rPr>
              <a:t>11 - </a:t>
            </a:r>
            <a:r>
              <a:rPr lang="cs-CZ" sz="1200" dirty="0" err="1">
                <a:solidFill>
                  <a:schemeClr val="tx1"/>
                </a:solidFill>
              </a:rPr>
              <a:t>deoxycortisol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05333" y="3496962"/>
            <a:ext cx="1874110" cy="403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androstendion</a:t>
            </a:r>
            <a:r>
              <a:rPr lang="cs-CZ" sz="1400" dirty="0"/>
              <a:t>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9852416" y="3496962"/>
            <a:ext cx="2038865" cy="424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other</a:t>
            </a:r>
            <a:r>
              <a:rPr lang="cs-CZ" sz="1400" dirty="0">
                <a:solidFill>
                  <a:schemeClr val="tx1"/>
                </a:solidFill>
              </a:rPr>
              <a:t> 17 - </a:t>
            </a:r>
            <a:r>
              <a:rPr lang="cs-CZ" sz="1400" dirty="0" err="1">
                <a:solidFill>
                  <a:schemeClr val="tx1"/>
                </a:solidFill>
              </a:rPr>
              <a:t>ketosteroids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723495" y="4272136"/>
            <a:ext cx="1874110" cy="403654"/>
          </a:xfrm>
          <a:prstGeom prst="rect">
            <a:avLst/>
          </a:prstGeom>
          <a:solidFill>
            <a:srgbClr val="F9FD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corticosterone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719373" y="5024883"/>
            <a:ext cx="1874110" cy="403654"/>
          </a:xfrm>
          <a:prstGeom prst="rect">
            <a:avLst/>
          </a:prstGeom>
          <a:solidFill>
            <a:srgbClr val="F9FD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aldosterone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762354" y="4269207"/>
            <a:ext cx="1874110" cy="4036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Hydrocortisone</a:t>
            </a:r>
            <a:r>
              <a:rPr lang="cs-CZ" sz="1400" dirty="0">
                <a:solidFill>
                  <a:schemeClr val="tx1"/>
                </a:solidFill>
              </a:rPr>
              <a:t> = </a:t>
            </a:r>
            <a:r>
              <a:rPr lang="cs-CZ" sz="1400" dirty="0" err="1">
                <a:solidFill>
                  <a:schemeClr val="tx1"/>
                </a:solidFill>
              </a:rPr>
              <a:t>cortizol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5758232" y="5028993"/>
            <a:ext cx="1874110" cy="4036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cortizon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751868" y="4275699"/>
            <a:ext cx="1874110" cy="40365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estrone</a:t>
            </a:r>
            <a:r>
              <a:rPr lang="cs-CZ" dirty="0"/>
              <a:t>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7805328" y="5035491"/>
            <a:ext cx="1874110" cy="40365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estradiol 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9873029" y="4262154"/>
            <a:ext cx="2018253" cy="403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testosterone</a:t>
            </a:r>
            <a:r>
              <a:rPr lang="cs-CZ" dirty="0"/>
              <a:t> 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9860671" y="5021944"/>
            <a:ext cx="2030612" cy="403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>
                <a:solidFill>
                  <a:schemeClr val="tx1"/>
                </a:solidFill>
              </a:rPr>
              <a:t>dihydrotestosterone</a:t>
            </a:r>
            <a:r>
              <a:rPr lang="cs-CZ" sz="1200" dirty="0"/>
              <a:t> </a:t>
            </a:r>
          </a:p>
        </p:txBody>
      </p:sp>
      <p:cxnSp>
        <p:nvCxnSpPr>
          <p:cNvPr id="2048" name="Přímá spojnice se šipkou 2047"/>
          <p:cNvCxnSpPr/>
          <p:nvPr/>
        </p:nvCxnSpPr>
        <p:spPr>
          <a:xfrm>
            <a:off x="4147794" y="1690688"/>
            <a:ext cx="2912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Přímá spojnice se šipkou 2050"/>
          <p:cNvCxnSpPr/>
          <p:nvPr/>
        </p:nvCxnSpPr>
        <p:spPr>
          <a:xfrm flipH="1">
            <a:off x="6863269" y="1776101"/>
            <a:ext cx="272824" cy="222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Přímá spojnice se šipkou 2052"/>
          <p:cNvCxnSpPr/>
          <p:nvPr/>
        </p:nvCxnSpPr>
        <p:spPr>
          <a:xfrm>
            <a:off x="8679494" y="1732257"/>
            <a:ext cx="483357" cy="22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Přímá spojnice se šipkou 2054"/>
          <p:cNvCxnSpPr/>
          <p:nvPr/>
        </p:nvCxnSpPr>
        <p:spPr>
          <a:xfrm>
            <a:off x="6246723" y="2479249"/>
            <a:ext cx="0" cy="121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Přímá spojnice se šipkou 2056"/>
          <p:cNvCxnSpPr/>
          <p:nvPr/>
        </p:nvCxnSpPr>
        <p:spPr>
          <a:xfrm>
            <a:off x="9644834" y="2450968"/>
            <a:ext cx="0" cy="1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Přímá spojnice se šipkou 2058"/>
          <p:cNvCxnSpPr/>
          <p:nvPr/>
        </p:nvCxnSpPr>
        <p:spPr>
          <a:xfrm flipH="1">
            <a:off x="7268066" y="2479249"/>
            <a:ext cx="2215299" cy="370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Přímá spojnice se šipkou 2060"/>
          <p:cNvCxnSpPr/>
          <p:nvPr/>
        </p:nvCxnSpPr>
        <p:spPr>
          <a:xfrm flipH="1">
            <a:off x="4326902" y="2254240"/>
            <a:ext cx="970961" cy="115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Přímá spojnice se šipkou 2062"/>
          <p:cNvCxnSpPr/>
          <p:nvPr/>
        </p:nvCxnSpPr>
        <p:spPr>
          <a:xfrm>
            <a:off x="6246723" y="3130381"/>
            <a:ext cx="0" cy="28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Přímá spojnice se šipkou 2064"/>
          <p:cNvCxnSpPr/>
          <p:nvPr/>
        </p:nvCxnSpPr>
        <p:spPr>
          <a:xfrm>
            <a:off x="6523348" y="3130381"/>
            <a:ext cx="1470582" cy="28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Přímá spojnice se šipkou 2066"/>
          <p:cNvCxnSpPr/>
          <p:nvPr/>
        </p:nvCxnSpPr>
        <p:spPr>
          <a:xfrm>
            <a:off x="9341963" y="3155352"/>
            <a:ext cx="0" cy="219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Přímá spojnice se šipkou 2068"/>
          <p:cNvCxnSpPr/>
          <p:nvPr/>
        </p:nvCxnSpPr>
        <p:spPr>
          <a:xfrm>
            <a:off x="9973020" y="3189367"/>
            <a:ext cx="229866" cy="201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Přímá spojnice se šipkou 2070"/>
          <p:cNvCxnSpPr/>
          <p:nvPr/>
        </p:nvCxnSpPr>
        <p:spPr>
          <a:xfrm flipH="1" flipV="1">
            <a:off x="10027428" y="3132738"/>
            <a:ext cx="242509" cy="197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Přímá spojnice se šipkou 2074"/>
          <p:cNvCxnSpPr/>
          <p:nvPr/>
        </p:nvCxnSpPr>
        <p:spPr>
          <a:xfrm>
            <a:off x="4672910" y="3924777"/>
            <a:ext cx="0" cy="27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Přímá spojnice se šipkou 2076"/>
          <p:cNvCxnSpPr/>
          <p:nvPr/>
        </p:nvCxnSpPr>
        <p:spPr>
          <a:xfrm>
            <a:off x="6695287" y="3924777"/>
            <a:ext cx="0" cy="27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/>
          <p:nvPr/>
        </p:nvCxnSpPr>
        <p:spPr>
          <a:xfrm>
            <a:off x="8733043" y="3964053"/>
            <a:ext cx="0" cy="27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10721961" y="3964053"/>
            <a:ext cx="0" cy="24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10801823" y="3964053"/>
            <a:ext cx="0" cy="24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9483365" y="3964053"/>
            <a:ext cx="377306" cy="240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 flipV="1">
            <a:off x="9663623" y="3956334"/>
            <a:ext cx="294249" cy="183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/>
          <p:cNvCxnSpPr/>
          <p:nvPr/>
        </p:nvCxnSpPr>
        <p:spPr>
          <a:xfrm>
            <a:off x="4693333" y="4718198"/>
            <a:ext cx="0" cy="27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6608190" y="4718198"/>
            <a:ext cx="0" cy="27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>
            <a:stCxn id="28" idx="0"/>
          </p:cNvCxnSpPr>
          <p:nvPr/>
        </p:nvCxnSpPr>
        <p:spPr>
          <a:xfrm flipV="1">
            <a:off x="6695287" y="4718198"/>
            <a:ext cx="0" cy="31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>
            <a:off x="8630754" y="4718198"/>
            <a:ext cx="0" cy="27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endCxn id="29" idx="2"/>
          </p:cNvCxnSpPr>
          <p:nvPr/>
        </p:nvCxnSpPr>
        <p:spPr>
          <a:xfrm flipH="1" flipV="1">
            <a:off x="8688923" y="4679353"/>
            <a:ext cx="4116" cy="318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9625915" y="4699344"/>
            <a:ext cx="294249" cy="27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H="1">
            <a:off x="9679438" y="4797780"/>
            <a:ext cx="278434" cy="256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>
            <a:off x="10801823" y="4718198"/>
            <a:ext cx="0" cy="20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471340" y="5816339"/>
            <a:ext cx="169683" cy="1696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472909" y="6270399"/>
            <a:ext cx="169683" cy="1696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" name="Obdélník 96"/>
          <p:cNvSpPr/>
          <p:nvPr/>
        </p:nvSpPr>
        <p:spPr>
          <a:xfrm>
            <a:off x="3736158" y="5819478"/>
            <a:ext cx="169683" cy="169682"/>
          </a:xfrm>
          <a:prstGeom prst="rect">
            <a:avLst/>
          </a:prstGeom>
          <a:solidFill>
            <a:srgbClr val="F9FD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8" name="Obdélník 97"/>
          <p:cNvSpPr/>
          <p:nvPr/>
        </p:nvSpPr>
        <p:spPr>
          <a:xfrm>
            <a:off x="3728299" y="6254685"/>
            <a:ext cx="169683" cy="169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9" name="Obdélník 98"/>
          <p:cNvSpPr/>
          <p:nvPr/>
        </p:nvSpPr>
        <p:spPr>
          <a:xfrm>
            <a:off x="7217793" y="5813195"/>
            <a:ext cx="169683" cy="169682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0" name="Obdélník 99"/>
          <p:cNvSpPr/>
          <p:nvPr/>
        </p:nvSpPr>
        <p:spPr>
          <a:xfrm>
            <a:off x="7209930" y="6248401"/>
            <a:ext cx="169683" cy="169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 100"/>
          <p:cNvSpPr/>
          <p:nvPr/>
        </p:nvSpPr>
        <p:spPr>
          <a:xfrm>
            <a:off x="10077250" y="5844620"/>
            <a:ext cx="169683" cy="169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Obdélník 61"/>
          <p:cNvSpPr/>
          <p:nvPr/>
        </p:nvSpPr>
        <p:spPr>
          <a:xfrm>
            <a:off x="743930" y="5813195"/>
            <a:ext cx="1301685" cy="201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Precurzors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3" name="Obdélník 102"/>
          <p:cNvSpPr/>
          <p:nvPr/>
        </p:nvSpPr>
        <p:spPr>
          <a:xfrm>
            <a:off x="736072" y="6257827"/>
            <a:ext cx="1301685" cy="201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Intermediate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products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4" name="Obdélník 103"/>
          <p:cNvSpPr/>
          <p:nvPr/>
        </p:nvSpPr>
        <p:spPr>
          <a:xfrm>
            <a:off x="3961610" y="5806910"/>
            <a:ext cx="1515363" cy="17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Mineralocorticoids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5" name="Obdélník 104"/>
          <p:cNvSpPr/>
          <p:nvPr/>
        </p:nvSpPr>
        <p:spPr>
          <a:xfrm>
            <a:off x="3963181" y="6242113"/>
            <a:ext cx="1515363" cy="17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Glucocorticoids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6" name="Obdélník 105"/>
          <p:cNvSpPr/>
          <p:nvPr/>
        </p:nvSpPr>
        <p:spPr>
          <a:xfrm>
            <a:off x="7460526" y="5817905"/>
            <a:ext cx="1515363" cy="17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Estrogens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7" name="Obdélník 106"/>
          <p:cNvSpPr/>
          <p:nvPr/>
        </p:nvSpPr>
        <p:spPr>
          <a:xfrm>
            <a:off x="7452672" y="6224830"/>
            <a:ext cx="1515363" cy="17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err="1">
                <a:solidFill>
                  <a:schemeClr val="tx1"/>
                </a:solidFill>
              </a:rPr>
              <a:t>Androgens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8" name="Obdélník 107"/>
          <p:cNvSpPr/>
          <p:nvPr/>
        </p:nvSpPr>
        <p:spPr>
          <a:xfrm>
            <a:off x="10338843" y="5849329"/>
            <a:ext cx="1515363" cy="175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>
                <a:solidFill>
                  <a:schemeClr val="tx1"/>
                </a:solidFill>
              </a:rPr>
              <a:t>17 </a:t>
            </a:r>
            <a:r>
              <a:rPr lang="cs-CZ" sz="1200" dirty="0" err="1">
                <a:solidFill>
                  <a:schemeClr val="tx1"/>
                </a:solidFill>
              </a:rPr>
              <a:t>ketosteroids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4672910" y="1508628"/>
            <a:ext cx="1666930" cy="11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20,22 </a:t>
            </a:r>
            <a:r>
              <a:rPr lang="cs-CZ" sz="800" dirty="0" err="1">
                <a:solidFill>
                  <a:schemeClr val="tx1"/>
                </a:solidFill>
              </a:rPr>
              <a:t>desmolase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110" name="Obdélník 109"/>
          <p:cNvSpPr/>
          <p:nvPr/>
        </p:nvSpPr>
        <p:spPr>
          <a:xfrm>
            <a:off x="7385638" y="2566723"/>
            <a:ext cx="1666930" cy="11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3</a:t>
            </a:r>
            <a:r>
              <a:rPr lang="el-GR" sz="800" dirty="0">
                <a:solidFill>
                  <a:schemeClr val="tx1"/>
                </a:solidFill>
              </a:rPr>
              <a:t>β</a:t>
            </a:r>
            <a:r>
              <a:rPr lang="cs-CZ" sz="800" dirty="0">
                <a:solidFill>
                  <a:schemeClr val="tx1"/>
                </a:solidFill>
              </a:rPr>
              <a:t> - </a:t>
            </a:r>
            <a:r>
              <a:rPr lang="cs-CZ" sz="800" dirty="0" err="1">
                <a:solidFill>
                  <a:schemeClr val="tx1"/>
                </a:solidFill>
              </a:rPr>
              <a:t>dehydrogenase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111" name="Obdélník 110"/>
          <p:cNvSpPr/>
          <p:nvPr/>
        </p:nvSpPr>
        <p:spPr>
          <a:xfrm>
            <a:off x="5447975" y="3171967"/>
            <a:ext cx="1666930" cy="11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21-</a:t>
            </a:r>
            <a:r>
              <a:rPr lang="el-GR" sz="800" dirty="0">
                <a:solidFill>
                  <a:schemeClr val="tx1"/>
                </a:solidFill>
              </a:rPr>
              <a:t>β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hydroxylase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112" name="Obdélník 111"/>
          <p:cNvSpPr/>
          <p:nvPr/>
        </p:nvSpPr>
        <p:spPr>
          <a:xfrm>
            <a:off x="8635316" y="1726344"/>
            <a:ext cx="1666930" cy="11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17</a:t>
            </a:r>
            <a:r>
              <a:rPr lang="el-GR" sz="800" dirty="0">
                <a:solidFill>
                  <a:schemeClr val="tx1"/>
                </a:solidFill>
              </a:rPr>
              <a:t>α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hydroxylase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113" name="Obdélník 112"/>
          <p:cNvSpPr/>
          <p:nvPr/>
        </p:nvSpPr>
        <p:spPr>
          <a:xfrm>
            <a:off x="5809380" y="2462220"/>
            <a:ext cx="1666930" cy="11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17</a:t>
            </a:r>
            <a:r>
              <a:rPr lang="el-GR" sz="800" dirty="0">
                <a:solidFill>
                  <a:schemeClr val="tx1"/>
                </a:solidFill>
              </a:rPr>
              <a:t>α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hydroxylase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114" name="Obdélník 113"/>
          <p:cNvSpPr/>
          <p:nvPr/>
        </p:nvSpPr>
        <p:spPr>
          <a:xfrm>
            <a:off x="6253526" y="3977509"/>
            <a:ext cx="1666930" cy="11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11-</a:t>
            </a:r>
            <a:r>
              <a:rPr lang="el-GR" sz="800" dirty="0">
                <a:solidFill>
                  <a:schemeClr val="tx1"/>
                </a:solidFill>
              </a:rPr>
              <a:t>β</a:t>
            </a:r>
            <a:r>
              <a:rPr lang="cs-CZ" sz="800" dirty="0">
                <a:solidFill>
                  <a:schemeClr val="tx1"/>
                </a:solidFill>
              </a:rPr>
              <a:t> </a:t>
            </a:r>
            <a:r>
              <a:rPr lang="cs-CZ" sz="800" dirty="0" err="1">
                <a:solidFill>
                  <a:schemeClr val="tx1"/>
                </a:solidFill>
              </a:rPr>
              <a:t>hydroxylase</a:t>
            </a:r>
            <a:endParaRPr lang="cs-CZ" sz="800" dirty="0">
              <a:solidFill>
                <a:schemeClr val="tx1"/>
              </a:solidFill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7632342" y="2721434"/>
            <a:ext cx="762721" cy="117523"/>
          </a:xfrm>
          <a:prstGeom prst="rect">
            <a:avLst/>
          </a:prstGeom>
          <a:solidFill>
            <a:srgbClr val="F739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TRILOSTAN</a:t>
            </a:r>
          </a:p>
        </p:txBody>
      </p:sp>
      <p:sp>
        <p:nvSpPr>
          <p:cNvPr id="117" name="Obdélník 116"/>
          <p:cNvSpPr/>
          <p:nvPr/>
        </p:nvSpPr>
        <p:spPr>
          <a:xfrm>
            <a:off x="5758232" y="3988535"/>
            <a:ext cx="855923" cy="108849"/>
          </a:xfrm>
          <a:prstGeom prst="rect">
            <a:avLst/>
          </a:prstGeom>
          <a:solidFill>
            <a:srgbClr val="F739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METYRAPON</a:t>
            </a:r>
          </a:p>
        </p:txBody>
      </p:sp>
      <p:cxnSp>
        <p:nvCxnSpPr>
          <p:cNvPr id="70" name="Přímá spojnice se šipkou 69"/>
          <p:cNvCxnSpPr/>
          <p:nvPr/>
        </p:nvCxnSpPr>
        <p:spPr>
          <a:xfrm flipH="1">
            <a:off x="4987176" y="3137187"/>
            <a:ext cx="272824" cy="222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032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6056" y="2255520"/>
            <a:ext cx="16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Glucocorticoid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in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3042138" y="1369500"/>
            <a:ext cx="5913120" cy="4775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486401" y="2255520"/>
            <a:ext cx="2664823" cy="22232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sečový 9"/>
          <p:cNvSpPr/>
          <p:nvPr/>
        </p:nvSpPr>
        <p:spPr>
          <a:xfrm rot="19255214">
            <a:off x="4075191" y="3861158"/>
            <a:ext cx="575091" cy="608064"/>
          </a:xfrm>
          <a:prstGeom prst="pie">
            <a:avLst>
              <a:gd name="adj1" fmla="val 20893253"/>
              <a:gd name="adj2" fmla="val 16200000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Rovnoramenný trojúhelník 10"/>
          <p:cNvSpPr/>
          <p:nvPr/>
        </p:nvSpPr>
        <p:spPr>
          <a:xfrm flipV="1">
            <a:off x="2246811" y="2347457"/>
            <a:ext cx="378824" cy="2773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897086" y="4478774"/>
            <a:ext cx="110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Receptor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9274002" y="609600"/>
            <a:ext cx="147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>
                <a:solidFill>
                  <a:schemeClr val="accent1">
                    <a:lumMod val="75000"/>
                  </a:schemeClr>
                </a:solidFill>
              </a:rPr>
              <a:t>Specific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8282596" y="784725"/>
            <a:ext cx="905691" cy="3135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481150" y="3715662"/>
            <a:ext cx="190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Receptor-hormon komplex</a:t>
            </a:r>
          </a:p>
        </p:txBody>
      </p:sp>
      <p:sp>
        <p:nvSpPr>
          <p:cNvPr id="3" name="TextovéPole 2"/>
          <p:cNvSpPr txBox="1"/>
          <p:nvPr/>
        </p:nvSpPr>
        <p:spPr>
          <a:xfrm rot="2348604">
            <a:off x="1035294" y="4639246"/>
            <a:ext cx="1948301" cy="120032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Receptor in cytoplasma – </a:t>
            </a:r>
            <a:r>
              <a:rPr lang="cs-CZ" dirty="0" err="1"/>
              <a:t>slower</a:t>
            </a:r>
            <a:r>
              <a:rPr lang="cs-CZ" dirty="0"/>
              <a:t> efekt</a:t>
            </a:r>
          </a:p>
          <a:p>
            <a:pPr algn="ctr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1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023 L 4.16667E-7 0.00046 C 0.00208 -0.00116 0.0043 -0.00394 0.00677 -0.00417 C 0.01979 -0.00509 0.03281 -0.00347 0.04596 -0.00278 C 0.04844 -0.00255 0.0526 -0.00093 0.05534 0.00023 C 0.0569 0.00116 0.05885 0.00185 0.06042 0.00324 C 0.06159 0.00417 0.06263 0.00556 0.0638 0.00625 C 0.06667 0.00764 0.0681 0.00694 0.07057 0.00903 C 0.07161 0.00995 0.07214 0.01134 0.07318 0.01204 C 0.07422 0.01273 0.07552 0.01296 0.07669 0.01343 C 0.07747 0.01389 0.07825 0.01458 0.07917 0.01505 C 0.08411 0.0206 0.0793 0.01574 0.08424 0.01944 C 0.08542 0.02014 0.08659 0.02153 0.08776 0.02222 C 0.09023 0.02407 0.09544 0.02685 0.09544 0.02708 C 0.10039 0.03519 0.09596 0.02824 0.10469 0.03843 L 0.1099 0.04421 C 0.11081 0.04514 0.11146 0.04676 0.11237 0.04722 C 0.11328 0.04769 0.11419 0.04815 0.11497 0.04884 C 0.11628 0.04954 0.11966 0.05046 0.12096 0.05185 C 0.12448 0.05463 0.12253 0.05394 0.12526 0.05741 C 0.12604 0.0588 0.12695 0.05949 0.12773 0.06042 C 0.13177 0.07106 0.12656 0.05856 0.13281 0.06921 C 0.13359 0.0706 0.13398 0.07245 0.13464 0.07384 C 0.13542 0.07523 0.13646 0.07639 0.13724 0.07824 C 0.13776 0.0794 0.13815 0.08125 0.13893 0.08241 C 0.13932 0.0838 0.1401 0.08449 0.14049 0.08542 C 0.14492 0.09468 0.13984 0.08565 0.14401 0.09282 C 0.14427 0.09421 0.1444 0.09606 0.14492 0.09722 C 0.14531 0.09838 0.14609 0.09907 0.14648 0.10023 C 0.14753 0.10208 0.14818 0.10394 0.14909 0.10602 C 0.14935 0.10741 0.14987 0.10903 0.15 0.11042 C 0.15039 0.11319 0.15026 0.11644 0.15078 0.11921 C 0.15117 0.12106 0.15195 0.12222 0.1526 0.12384 C 0.15286 0.12477 0.15312 0.12569 0.15352 0.12685 L 0.15169 0.12523 " pathEditMode="relative" rAng="0" ptsTypes="AAAAAAAAAAAAAAAAAAAAAAAAAAAAAA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4.07407E-6 L -0.00468 0.00162 C -0.01263 -0.00487 -0.025 -0.00926 -0.0289 -0.01459 C -0.03177 -0.01713 -0.025 -0.01968 -0.02083 -0.02223 C -0.01263 -0.02894 -0.01666 -0.02686 0.00378 -0.03218 C 0.02891 -0.04931 0.01797 -0.03912 0.00378 -0.07755 C 0.00248 -0.07963 -0.00468 -0.08102 -0.00468 -0.08287 C -0.0069 -0.09051 -0.00468 -0.09838 -0.00468 -0.10487 L -0.00468 -0.10371 " pathEditMode="relative" rAng="0" ptsTypes="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1" grpId="0" animBg="1"/>
      <p:bldP spid="12" grpId="0"/>
      <p:bldP spid="13" grpId="0"/>
      <p:bldP spid="14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5._Glucocorticoids_2020[2020052815054057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SHOWWINDOW" val="0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  <p:tag name="ARS_SLIDE_ISRESPONSED" val="1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3801</Words>
  <Application>Microsoft Office PowerPoint</Application>
  <PresentationFormat>Širokoúhlá obrazovka</PresentationFormat>
  <Paragraphs>547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Times New Roman</vt:lpstr>
      <vt:lpstr>Motiv Office</vt:lpstr>
      <vt:lpstr>Glucocorticoids</vt:lpstr>
      <vt:lpstr>Suprarenal glands - anatomy</vt:lpstr>
      <vt:lpstr>Adrenal cortex - physiology</vt:lpstr>
      <vt:lpstr>Adrenal medulla - physiology</vt:lpstr>
      <vt:lpstr>STRESS - physiology</vt:lpstr>
      <vt:lpstr>Prezentace aplikace PowerPoint</vt:lpstr>
      <vt:lpstr>Endogenous and exogenous cortisol secretion </vt:lpstr>
      <vt:lpstr>Steroid hormones biosynthesis - biochemistry</vt:lpstr>
      <vt:lpstr>Prezentace aplikace PowerPoint</vt:lpstr>
      <vt:lpstr>Prezentace aplikace PowerPoint</vt:lpstr>
      <vt:lpstr>Glucocorticoids</vt:lpstr>
      <vt:lpstr>Prezentace aplikace PowerPoint</vt:lpstr>
      <vt:lpstr>Prezentace aplikace PowerPoint</vt:lpstr>
      <vt:lpstr>Prezentace aplikace PowerPoint</vt:lpstr>
      <vt:lpstr>Prezentace aplikace PowerPoint</vt:lpstr>
      <vt:lpstr>Anti-inflammatory – cascade inhibition of AA</vt:lpstr>
      <vt:lpstr>Anti-inflammatory effect</vt:lpstr>
      <vt:lpstr>Immunosupressive effect</vt:lpstr>
      <vt:lpstr>Anti-inflammatory effect</vt:lpstr>
      <vt:lpstr>Anti- proliferative effect</vt:lpstr>
      <vt:lpstr>Effect and equipotent doses of CSs</vt:lpstr>
      <vt:lpstr>GCs effects, anti-inflammatory, immunosupressive and other effects</vt:lpstr>
      <vt:lpstr>Systemically administered GCs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Therapeutic indications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Glukokortikoidy</dc:title>
  <dc:creator>Petra Řiháčková</dc:creator>
  <cp:lastModifiedBy>Leoš Landa</cp:lastModifiedBy>
  <cp:revision>330</cp:revision>
  <cp:lastPrinted>2016-05-03T09:32:32Z</cp:lastPrinted>
  <dcterms:created xsi:type="dcterms:W3CDTF">2016-02-19T10:42:33Z</dcterms:created>
  <dcterms:modified xsi:type="dcterms:W3CDTF">2020-05-28T13:07:02Z</dcterms:modified>
</cp:coreProperties>
</file>