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84"/>
  </p:notesMasterIdLst>
  <p:handoutMasterIdLst>
    <p:handoutMasterId r:id="rId85"/>
  </p:handoutMasterIdLst>
  <p:sldIdLst>
    <p:sldId id="418" r:id="rId3"/>
    <p:sldId id="419" r:id="rId4"/>
    <p:sldId id="286" r:id="rId5"/>
    <p:sldId id="291" r:id="rId6"/>
    <p:sldId id="282" r:id="rId7"/>
    <p:sldId id="285" r:id="rId8"/>
    <p:sldId id="303" r:id="rId9"/>
    <p:sldId id="312" r:id="rId10"/>
    <p:sldId id="325" r:id="rId11"/>
    <p:sldId id="327" r:id="rId12"/>
    <p:sldId id="326" r:id="rId13"/>
    <p:sldId id="328" r:id="rId14"/>
    <p:sldId id="376" r:id="rId15"/>
    <p:sldId id="330" r:id="rId16"/>
    <p:sldId id="331" r:id="rId17"/>
    <p:sldId id="420" r:id="rId18"/>
    <p:sldId id="332" r:id="rId19"/>
    <p:sldId id="333" r:id="rId20"/>
    <p:sldId id="334" r:id="rId21"/>
    <p:sldId id="335" r:id="rId22"/>
    <p:sldId id="336" r:id="rId23"/>
    <p:sldId id="337" r:id="rId24"/>
    <p:sldId id="377" r:id="rId25"/>
    <p:sldId id="340" r:id="rId26"/>
    <p:sldId id="341" r:id="rId27"/>
    <p:sldId id="342" r:id="rId28"/>
    <p:sldId id="313" r:id="rId29"/>
    <p:sldId id="257" r:id="rId30"/>
    <p:sldId id="279" r:id="rId31"/>
    <p:sldId id="283" r:id="rId32"/>
    <p:sldId id="284" r:id="rId33"/>
    <p:sldId id="280" r:id="rId34"/>
    <p:sldId id="281" r:id="rId35"/>
    <p:sldId id="436" r:id="rId36"/>
    <p:sldId id="288" r:id="rId37"/>
    <p:sldId id="437" r:id="rId38"/>
    <p:sldId id="438" r:id="rId39"/>
    <p:sldId id="314" r:id="rId40"/>
    <p:sldId id="296" r:id="rId41"/>
    <p:sldId id="297" r:id="rId42"/>
    <p:sldId id="298" r:id="rId43"/>
    <p:sldId id="439" r:id="rId44"/>
    <p:sldId id="289" r:id="rId45"/>
    <p:sldId id="290" r:id="rId46"/>
    <p:sldId id="260" r:id="rId47"/>
    <p:sldId id="440" r:id="rId48"/>
    <p:sldId id="441" r:id="rId49"/>
    <p:sldId id="261" r:id="rId50"/>
    <p:sldId id="315" r:id="rId51"/>
    <p:sldId id="316" r:id="rId52"/>
    <p:sldId id="262" r:id="rId53"/>
    <p:sldId id="263" r:id="rId54"/>
    <p:sldId id="317" r:id="rId55"/>
    <p:sldId id="265" r:id="rId56"/>
    <p:sldId id="442" r:id="rId57"/>
    <p:sldId id="264" r:id="rId58"/>
    <p:sldId id="266" r:id="rId59"/>
    <p:sldId id="267" r:id="rId60"/>
    <p:sldId id="306" r:id="rId61"/>
    <p:sldId id="268" r:id="rId62"/>
    <p:sldId id="307" r:id="rId63"/>
    <p:sldId id="269" r:id="rId64"/>
    <p:sldId id="308" r:id="rId65"/>
    <p:sldId id="270" r:id="rId66"/>
    <p:sldId id="318" r:id="rId67"/>
    <p:sldId id="271" r:id="rId68"/>
    <p:sldId id="309" r:id="rId69"/>
    <p:sldId id="272" r:id="rId70"/>
    <p:sldId id="273" r:id="rId71"/>
    <p:sldId id="443" r:id="rId72"/>
    <p:sldId id="274" r:id="rId73"/>
    <p:sldId id="319" r:id="rId74"/>
    <p:sldId id="320" r:id="rId75"/>
    <p:sldId id="321" r:id="rId76"/>
    <p:sldId id="322" r:id="rId77"/>
    <p:sldId id="275" r:id="rId78"/>
    <p:sldId id="323" r:id="rId79"/>
    <p:sldId id="277" r:id="rId80"/>
    <p:sldId id="324" r:id="rId81"/>
    <p:sldId id="444" r:id="rId82"/>
    <p:sldId id="302" r:id="rId83"/>
  </p:sldIdLst>
  <p:sldSz cx="9144000" cy="6858000" type="screen4x3"/>
  <p:notesSz cx="6858000" cy="9144000"/>
  <p:custDataLst>
    <p:tags r:id="rId86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9900"/>
    <a:srgbClr val="000000"/>
    <a:srgbClr val="000066"/>
    <a:srgbClr val="0000B0"/>
    <a:srgbClr val="FFFF00"/>
    <a:srgbClr val="0099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498" y="72"/>
      </p:cViewPr>
      <p:guideLst>
        <p:guide orient="horz" pos="4319"/>
        <p:guide pos="2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93AC0-7CFC-4F62-A973-25C97D7A2607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9941C-0BF3-4A97-8A2D-ED18F2AC8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832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E980C91-EC8B-47FB-B67F-97B0D322E3A9}" type="datetimeFigureOut">
              <a:rPr lang="en-US"/>
              <a:pPr>
                <a:defRPr/>
              </a:pPr>
              <a:t>9/22/2020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94FEB48-DC50-430D-B6C6-4ED85B6F9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12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4B7E-78D7-4B03-9F12-98FE13115B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91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4CFEC-F127-4378-99DA-C2700B8B08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5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FE29F-4696-4DD8-BED1-DAC8C751EA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663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885C-4A45-406D-81F3-AB8895D2C7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519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38C2-B58C-4209-8AE8-CE0ECDBA205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8A-4E84-445C-A59E-E101F2D2C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90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38C2-B58C-4209-8AE8-CE0ECDBA205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8A-4E84-445C-A59E-E101F2D2C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88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38C2-B58C-4209-8AE8-CE0ECDBA205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8A-4E84-445C-A59E-E101F2D2C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65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38C2-B58C-4209-8AE8-CE0ECDBA205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8A-4E84-445C-A59E-E101F2D2C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86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38C2-B58C-4209-8AE8-CE0ECDBA205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8A-4E84-445C-A59E-E101F2D2C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68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38C2-B58C-4209-8AE8-CE0ECDBA205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8A-4E84-445C-A59E-E101F2D2C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30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38C2-B58C-4209-8AE8-CE0ECDBA205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8A-4E84-445C-A59E-E101F2D2C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5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174C8-4BB0-4FE5-80E7-E710950662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282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38C2-B58C-4209-8AE8-CE0ECDBA205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8A-4E84-445C-A59E-E101F2D2C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38C2-B58C-4209-8AE8-CE0ECDBA205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8A-4E84-445C-A59E-E101F2D2C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7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38C2-B58C-4209-8AE8-CE0ECDBA205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8A-4E84-445C-A59E-E101F2D2C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7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38C2-B58C-4209-8AE8-CE0ECDBA205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7578A-4E84-445C-A59E-E101F2D2C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24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0AF2B-3A48-4104-BB24-A7B4F36F3E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09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C293B-C6AD-47CC-BF97-C05DB25EAD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028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21538-2335-4AD0-9204-0448A9CD19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479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40FBC-07B4-497D-976A-B137BB46B6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06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E9E64-D22A-4859-B7D2-100678981C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647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0C08E-CF46-4006-95E3-EE29862AAF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50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6939B-F2E2-4C2C-AD61-E1063C398D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1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627584A0-4196-453B-BECB-79F1984FFF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438C2-B58C-4209-8AE8-CE0ECDBA205C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7578A-4E84-445C-A59E-E101F2D2C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6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4.gif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n.ca/biology/desmid/brian/BIOL3530/DB_Ch02/DBNModel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0.gif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4461899" y="516621"/>
            <a:ext cx="4738687" cy="176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392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cs-CZ" dirty="0">
                <a:latin typeface="+mn-lt"/>
              </a:rPr>
              <a:t>CONNECTIVE TISSUE</a:t>
            </a:r>
          </a:p>
          <a:p>
            <a:pPr eaLnBrk="1" hangingPunct="1">
              <a:defRPr/>
            </a:pPr>
            <a:endParaRPr lang="cs-CZ" dirty="0">
              <a:latin typeface="+mn-lt"/>
            </a:endParaRPr>
          </a:p>
          <a:p>
            <a:pPr eaLnBrk="1" hangingPunct="1">
              <a:defRPr/>
            </a:pPr>
            <a:endParaRPr lang="cs-CZ" dirty="0">
              <a:latin typeface="+mn-lt"/>
            </a:endParaRPr>
          </a:p>
        </p:txBody>
      </p:sp>
      <p:pic>
        <p:nvPicPr>
          <p:cNvPr id="48131" name="Picture 7" descr="http://www.anatomybox.com/wp-content/uploads/2012/11/connective-tiss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3379788"/>
            <a:ext cx="461168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9" descr="http://stevegallik.org/sites/histologyolm.stevegallik.org/images/areolar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381375"/>
            <a:ext cx="4137025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1" descr="Rat Stomach Tissue Sec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3" b="3062"/>
          <a:stretch>
            <a:fillRect/>
          </a:stretch>
        </p:blipFill>
        <p:spPr bwMode="auto">
          <a:xfrm>
            <a:off x="150813" y="250825"/>
            <a:ext cx="4135437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6">
            <a:extLst>
              <a:ext uri="{FF2B5EF4-FFF2-40B4-BE49-F238E27FC236}">
                <a16:creationId xmlns:a16="http://schemas.microsoft.com/office/drawing/2014/main" id="{5BE5D581-1E63-41D4-B471-BBC5AF5F4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962" y="2188270"/>
            <a:ext cx="43905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cs-CZ" sz="1600" b="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Department </a:t>
            </a:r>
            <a:r>
              <a:rPr lang="cs-CZ" sz="1600" b="0" dirty="0" err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of</a:t>
            </a:r>
            <a:r>
              <a:rPr lang="cs-CZ" sz="1600" b="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cs-CZ" sz="1600" b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Histology and Embryology</a:t>
            </a:r>
            <a:r>
              <a:rPr lang="cs-CZ" sz="1600" b="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, </a:t>
            </a:r>
          </a:p>
          <a:p>
            <a:pPr algn="r" eaLnBrk="1" hangingPunct="1">
              <a:defRPr/>
            </a:pPr>
            <a:r>
              <a:rPr lang="cs-CZ" sz="1600" b="0" dirty="0" err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Faculty</a:t>
            </a:r>
            <a:r>
              <a:rPr lang="cs-CZ" sz="1600" b="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cs-CZ" sz="1600" b="0" dirty="0" err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of</a:t>
            </a:r>
            <a:r>
              <a:rPr lang="cs-CZ" sz="1600" b="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cs-CZ" sz="1600" b="0" dirty="0" err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Medicine</a:t>
            </a:r>
            <a:r>
              <a:rPr lang="cs-CZ" sz="1600" b="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MU</a:t>
            </a:r>
          </a:p>
          <a:p>
            <a:pPr algn="ctr" eaLnBrk="1" hangingPunct="1">
              <a:defRPr/>
            </a:pPr>
            <a:r>
              <a:rPr lang="cs-CZ" sz="1600" b="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 </a:t>
            </a:r>
          </a:p>
          <a:p>
            <a:pPr algn="r" eaLnBrk="1" hangingPunct="1">
              <a:defRPr/>
            </a:pPr>
            <a:r>
              <a:rPr lang="cs-CZ" sz="1600" b="0" u="sng" dirty="0" err="1">
                <a:cs typeface="Arial" charset="0"/>
              </a:rPr>
              <a:t>pvanhara</a:t>
            </a:r>
            <a:r>
              <a:rPr lang="cs-CZ" sz="1600" b="0" u="sng" dirty="0">
                <a:cs typeface="Arial" charset="0"/>
              </a:rPr>
              <a:t>@med.</a:t>
            </a:r>
            <a:r>
              <a:rPr lang="cs-CZ" sz="1600" b="0" u="sng" dirty="0" err="1">
                <a:cs typeface="Arial" charset="0"/>
              </a:rPr>
              <a:t>muni.cz</a:t>
            </a:r>
            <a:endParaRPr lang="cs-CZ" sz="1600" b="0" u="sng" dirty="0">
              <a:cs typeface="Arial" charset="0"/>
            </a:endParaRPr>
          </a:p>
        </p:txBody>
      </p:sp>
      <p:sp>
        <p:nvSpPr>
          <p:cNvPr id="3" name="Rectangle 37">
            <a:extLst>
              <a:ext uri="{FF2B5EF4-FFF2-40B4-BE49-F238E27FC236}">
                <a16:creationId xmlns:a16="http://schemas.microsoft.com/office/drawing/2014/main" id="{84D014C7-A53C-40C7-A67E-15764F52D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188" y="1758156"/>
            <a:ext cx="2700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0" dirty="0">
                <a:solidFill>
                  <a:srgbClr val="000000"/>
                </a:solidFill>
                <a:latin typeface="Tahoma" panose="020B0604030504040204" pitchFamily="34" charset="0"/>
              </a:rPr>
              <a:t>Petr Vaňhara, PhD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D:\Documents\Science\Výuka\Histology Resources\Connective Tissue\Netter's Histology\Colla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71" y="650058"/>
            <a:ext cx="7191643" cy="61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COLLAGEN</a:t>
            </a:r>
            <a:endParaRPr lang="en-US" altLang="cs-CZ" sz="2000" b="0"/>
          </a:p>
        </p:txBody>
      </p:sp>
      <p:sp>
        <p:nvSpPr>
          <p:cNvPr id="3" name="Šipka doprava 2"/>
          <p:cNvSpPr/>
          <p:nvPr/>
        </p:nvSpPr>
        <p:spPr bwMode="auto">
          <a:xfrm>
            <a:off x="1415332" y="2242268"/>
            <a:ext cx="278296" cy="32600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Šipka doprava 9"/>
          <p:cNvSpPr/>
          <p:nvPr/>
        </p:nvSpPr>
        <p:spPr bwMode="auto">
          <a:xfrm>
            <a:off x="931627" y="3054626"/>
            <a:ext cx="278296" cy="32600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Šipka doprava 10"/>
          <p:cNvSpPr/>
          <p:nvPr/>
        </p:nvSpPr>
        <p:spPr bwMode="auto">
          <a:xfrm>
            <a:off x="994575" y="5766333"/>
            <a:ext cx="278296" cy="32600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Šipka doprava 11"/>
          <p:cNvSpPr/>
          <p:nvPr/>
        </p:nvSpPr>
        <p:spPr bwMode="auto">
          <a:xfrm rot="10800000">
            <a:off x="8590410" y="1975899"/>
            <a:ext cx="278296" cy="32600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Šipka doprava 12"/>
          <p:cNvSpPr/>
          <p:nvPr/>
        </p:nvSpPr>
        <p:spPr bwMode="auto">
          <a:xfrm rot="10800000">
            <a:off x="6969669" y="4696570"/>
            <a:ext cx="278296" cy="32600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343244" y="6579414"/>
            <a:ext cx="5017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>
                <a:solidFill>
                  <a:srgbClr val="FF0000"/>
                </a:solidFill>
              </a:rPr>
              <a:t>further study: </a:t>
            </a:r>
            <a:r>
              <a:rPr lang="cs-CZ" sz="1200"/>
              <a:t>https://www.ncbi.nlm.nih.gov/books/NBK507709/</a:t>
            </a:r>
            <a:endParaRPr lang="en-US"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05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35483"/>
              </p:ext>
            </p:extLst>
          </p:nvPr>
        </p:nvGraphicFramePr>
        <p:xfrm>
          <a:off x="195263" y="754063"/>
          <a:ext cx="8588375" cy="5629277"/>
        </p:xfrm>
        <a:graphic>
          <a:graphicData uri="http://schemas.openxmlformats.org/drawingml/2006/table">
            <a:tbl>
              <a:tblPr/>
              <a:tblGrid>
                <a:gridCol w="623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8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Localization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 function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Bone, tendons, meniscus, dentin, dermis, capsules of organs, loose CT 90% of type I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Fibrils (75nm) – fibers (1-20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in pull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Hyaline and elastic cartilage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Fibrils (20nm)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in pressure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Skin, veins, smooth muscles, uterus, liver, spleen, kidney, lung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Like I, high content of proteoglycans and glycoprotiens, reticular network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Shape formation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Basal lamina of epithelium and endtohelium, basal membranes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fibrils or fibers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Mechanical support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Lamina of muscle cells and adipocytes, fetal membranes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Like IV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7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Interstitial tissue, chondrocytes – adhesion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Connecting dermis and epidermis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Basal membrane of epithelium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VIII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Some endothel</a:t>
                      </a: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ia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(Cornea)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7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IX,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Growth plate, </a:t>
                      </a: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hypertrophic and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mineralized cartilage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Growth of bones, mineralization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COLLAGEN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aza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7" y="621756"/>
            <a:ext cx="467995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5" descr="HP_img6-15-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157538"/>
            <a:ext cx="4932362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 descr="HP_img6-15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52197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Line 8"/>
          <p:cNvSpPr>
            <a:spLocks noChangeShapeType="1"/>
          </p:cNvSpPr>
          <p:nvPr/>
        </p:nvSpPr>
        <p:spPr bwMode="auto">
          <a:xfrm>
            <a:off x="1042988" y="1773238"/>
            <a:ext cx="50482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9"/>
          <p:cNvSpPr>
            <a:spLocks noChangeShapeType="1"/>
          </p:cNvSpPr>
          <p:nvPr/>
        </p:nvSpPr>
        <p:spPr bwMode="auto">
          <a:xfrm flipV="1">
            <a:off x="1763713" y="1341438"/>
            <a:ext cx="30241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Line 10"/>
          <p:cNvSpPr>
            <a:spLocks noChangeShapeType="1"/>
          </p:cNvSpPr>
          <p:nvPr/>
        </p:nvSpPr>
        <p:spPr bwMode="auto">
          <a:xfrm>
            <a:off x="1547813" y="1773238"/>
            <a:ext cx="4392612" cy="266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Text Box 11"/>
          <p:cNvSpPr txBox="1">
            <a:spLocks noChangeArrowheads="1"/>
          </p:cNvSpPr>
          <p:nvPr/>
        </p:nvSpPr>
        <p:spPr bwMode="auto">
          <a:xfrm>
            <a:off x="3490913" y="1441450"/>
            <a:ext cx="86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/>
              <a:t>AZAN</a:t>
            </a:r>
          </a:p>
        </p:txBody>
      </p:sp>
      <p:sp>
        <p:nvSpPr>
          <p:cNvPr id="59402" name="Text Box 12"/>
          <p:cNvSpPr txBox="1">
            <a:spLocks noChangeArrowheads="1"/>
          </p:cNvSpPr>
          <p:nvPr/>
        </p:nvSpPr>
        <p:spPr bwMode="auto">
          <a:xfrm>
            <a:off x="2387600" y="1908175"/>
            <a:ext cx="79216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/>
              <a:t>HES</a:t>
            </a:r>
          </a:p>
        </p:txBody>
      </p:sp>
      <p:sp>
        <p:nvSpPr>
          <p:cNvPr id="59403" name="Text Box 13"/>
          <p:cNvSpPr txBox="1">
            <a:spLocks noChangeArrowheads="1"/>
          </p:cNvSpPr>
          <p:nvPr/>
        </p:nvSpPr>
        <p:spPr bwMode="auto">
          <a:xfrm>
            <a:off x="503238" y="1771650"/>
            <a:ext cx="50323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/>
              <a:t>HE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/>
          <p:cNvSpPr txBox="1"/>
          <p:nvPr/>
        </p:nvSpPr>
        <p:spPr>
          <a:xfrm>
            <a:off x="75050" y="80359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COLLAGEN IN LIGHT MICROSCOPE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File:Unraveling Colla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471488"/>
            <a:ext cx="625157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Obdélník 3"/>
          <p:cNvSpPr>
            <a:spLocks noChangeArrowheads="1"/>
          </p:cNvSpPr>
          <p:nvPr/>
        </p:nvSpPr>
        <p:spPr bwMode="auto">
          <a:xfrm>
            <a:off x="250825" y="2611438"/>
            <a:ext cx="6265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romanUcPeriod"/>
            </a:pPr>
            <a:endParaRPr lang="cs-CZ" altLang="cs-CZ" sz="2800"/>
          </a:p>
        </p:txBody>
      </p:sp>
      <p:sp>
        <p:nvSpPr>
          <p:cNvPr id="60420" name="Obdélník 7"/>
          <p:cNvSpPr>
            <a:spLocks noChangeArrowheads="1"/>
          </p:cNvSpPr>
          <p:nvPr/>
        </p:nvSpPr>
        <p:spPr bwMode="auto">
          <a:xfrm>
            <a:off x="-22226" y="719138"/>
            <a:ext cx="3019867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0000"/>
                </a:solidFill>
              </a:rPr>
              <a:t>Julian Voss-Andreae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0000"/>
                </a:solidFill>
              </a:rPr>
              <a:t>"Unraveling</a:t>
            </a:r>
            <a:r>
              <a:rPr lang="cs-CZ" altLang="cs-CZ" sz="2000">
                <a:solidFill>
                  <a:srgbClr val="FF0000"/>
                </a:solidFill>
              </a:rPr>
              <a:t> </a:t>
            </a:r>
            <a:r>
              <a:rPr lang="en-US" altLang="cs-CZ" sz="2000">
                <a:solidFill>
                  <a:srgbClr val="FF0000"/>
                </a:solidFill>
              </a:rPr>
              <a:t>Collagen" </a:t>
            </a:r>
            <a:endParaRPr lang="cs-CZ" altLang="cs-CZ" sz="20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0000"/>
                </a:solidFill>
              </a:rPr>
              <a:t>2005 </a:t>
            </a:r>
            <a:endParaRPr lang="cs-CZ" altLang="cs-CZ" sz="2000" b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900" b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900" b="0"/>
              <a:t>Orange Memorial Park Sculpture Garden, City of </a:t>
            </a:r>
            <a:endParaRPr lang="cs-CZ" altLang="cs-CZ" sz="1900" b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900" b="0"/>
              <a:t>South San Francisco, CA</a:t>
            </a: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COLLAGEN IN ART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Obdélník 2"/>
          <p:cNvSpPr>
            <a:spLocks noChangeArrowheads="1"/>
          </p:cNvSpPr>
          <p:nvPr/>
        </p:nvSpPr>
        <p:spPr bwMode="auto">
          <a:xfrm>
            <a:off x="0" y="784225"/>
            <a:ext cx="9144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cs-CZ" sz="1800" b="0"/>
              <a:t>less abundant than collagen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z="1800" b="0"/>
              <a:t>polymer – tropoelastin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z="1800" b="0"/>
              <a:t>minimal tensile resistance, loss of elasticity if overstretched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z="1800" b="0"/>
              <a:t>reduction of hysteresis = allow return back to original state after mechanic change</a:t>
            </a:r>
          </a:p>
        </p:txBody>
      </p:sp>
      <p:pic>
        <p:nvPicPr>
          <p:cNvPr id="61444" name="Picture 2" descr="http://legacy.owensboro.kctcs.edu/gcaplan/anat/Histology/elast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8" b="17314"/>
          <a:stretch>
            <a:fillRect/>
          </a:stretch>
        </p:blipFill>
        <p:spPr bwMode="auto">
          <a:xfrm>
            <a:off x="5508625" y="3635375"/>
            <a:ext cx="3203575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 descr="http://www.udel.edu/Biology/Wags/histopage/empage/ect/ect3.gif"/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546475"/>
            <a:ext cx="4132263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ELASTIC FIBERS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Obdélník 2"/>
          <p:cNvSpPr>
            <a:spLocks noChangeArrowheads="1"/>
          </p:cNvSpPr>
          <p:nvPr/>
        </p:nvSpPr>
        <p:spPr bwMode="auto">
          <a:xfrm>
            <a:off x="0" y="784225"/>
            <a:ext cx="89995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cs-CZ" sz="1800" b="0">
                <a:latin typeface="Calibri" panose="020F0502020204030204" pitchFamily="34" charset="0"/>
              </a:rPr>
              <a:t>collagen 3D meshwork	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z="1800" b="0">
                <a:latin typeface="Calibri" panose="020F0502020204030204" pitchFamily="34" charset="0"/>
              </a:rPr>
              <a:t>bone marrow, spleen, lymphatic nodules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z="1800" b="0">
                <a:latin typeface="Calibri" panose="020F0502020204030204" pitchFamily="34" charset="0"/>
              </a:rPr>
              <a:t>microenvironment for e.g. hematopoietic stem cells and progenitors</a:t>
            </a:r>
          </a:p>
          <a:p>
            <a:pPr eaLnBrk="1" hangingPunct="1">
              <a:spcBef>
                <a:spcPct val="0"/>
              </a:spcBef>
            </a:pPr>
            <a:endParaRPr lang="en-US" altLang="cs-CZ" sz="1800" b="0">
              <a:latin typeface="Calibri" panose="020F0502020204030204" pitchFamily="34" charset="0"/>
            </a:endParaRP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2060575"/>
            <a:ext cx="5543550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RETICULAR FIBERS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0072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41933" r="8514" b="19281"/>
          <a:stretch>
            <a:fillRect/>
          </a:stretch>
        </p:blipFill>
        <p:spPr bwMode="auto">
          <a:xfrm>
            <a:off x="342900" y="707349"/>
            <a:ext cx="84963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RETICULAR CONNECTIVE TISSUE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Obdélník 1"/>
          <p:cNvSpPr>
            <a:spLocks noChangeArrowheads="1"/>
          </p:cNvSpPr>
          <p:nvPr/>
        </p:nvSpPr>
        <p:spPr bwMode="auto">
          <a:xfrm>
            <a:off x="184150" y="427038"/>
            <a:ext cx="8353425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 b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 b="0"/>
              <a:t>Amorphous extracellular matrix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 b="0"/>
              <a:t>Colorless, transparent, homogenous substance consisting of </a:t>
            </a:r>
            <a:r>
              <a:rPr lang="en-US" altLang="cs-CZ" sz="1800" b="0" u="sng"/>
              <a:t>glycosaminglycans, proteoglycans</a:t>
            </a:r>
            <a:r>
              <a:rPr lang="en-US" altLang="cs-CZ" sz="1800" b="0"/>
              <a:t> and </a:t>
            </a:r>
            <a:r>
              <a:rPr lang="en-US" altLang="cs-CZ" sz="1800" b="0" u="sng"/>
              <a:t>structural glycoproteins</a:t>
            </a:r>
          </a:p>
        </p:txBody>
      </p:sp>
      <p:pic>
        <p:nvPicPr>
          <p:cNvPr id="64515" name="Picture 5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3429000"/>
            <a:ext cx="53244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4900"/>
            <a:ext cx="303053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EXTRACELLULAR MATRIX – GROUND SUBSTANCE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délník 2"/>
          <p:cNvSpPr>
            <a:spLocks noChangeArrowheads="1"/>
          </p:cNvSpPr>
          <p:nvPr/>
        </p:nvSpPr>
        <p:spPr bwMode="auto">
          <a:xfrm>
            <a:off x="215900" y="44450"/>
            <a:ext cx="8712200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sz="2900" b="0" dirty="0"/>
          </a:p>
          <a:p>
            <a:pPr eaLnBrk="1" hangingPunct="1">
              <a:defRPr/>
            </a:pPr>
            <a:r>
              <a:rPr lang="en-US" sz="1800" b="0" dirty="0"/>
              <a:t>linear polysaccharides composed of two disaccharide subunits </a:t>
            </a:r>
            <a:endParaRPr lang="cs-CZ" sz="1800" b="0" dirty="0"/>
          </a:p>
          <a:p>
            <a:pPr eaLnBrk="1" hangingPunct="1">
              <a:defRPr/>
            </a:pPr>
            <a:r>
              <a:rPr lang="en-US" sz="1800" b="0" dirty="0"/>
              <a:t>– </a:t>
            </a:r>
            <a:r>
              <a:rPr lang="en-US" sz="1800" b="0" dirty="0" err="1">
                <a:solidFill>
                  <a:srgbClr val="FF0000"/>
                </a:solidFill>
              </a:rPr>
              <a:t>uronic</a:t>
            </a:r>
            <a:r>
              <a:rPr lang="en-US" sz="1800" b="0" dirty="0">
                <a:solidFill>
                  <a:srgbClr val="FF0000"/>
                </a:solidFill>
              </a:rPr>
              <a:t> acid and </a:t>
            </a:r>
            <a:r>
              <a:rPr lang="en-US" sz="1800" b="0" dirty="0" err="1">
                <a:solidFill>
                  <a:srgbClr val="FF0000"/>
                </a:solidFill>
              </a:rPr>
              <a:t>hexosamine</a:t>
            </a:r>
            <a:endParaRPr lang="en-US" sz="1800" b="0" dirty="0">
              <a:solidFill>
                <a:srgbClr val="FF0000"/>
              </a:solidFill>
            </a:endParaRPr>
          </a:p>
        </p:txBody>
      </p:sp>
      <p:pic>
        <p:nvPicPr>
          <p:cNvPr id="65539" name="Picture 4" descr="http://de.academic.ru/pictures/dewiki/72/Hyaluronsa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3705225"/>
            <a:ext cx="32575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Obdélník 4"/>
          <p:cNvSpPr>
            <a:spLocks noChangeArrowheads="1"/>
          </p:cNvSpPr>
          <p:nvPr/>
        </p:nvSpPr>
        <p:spPr bwMode="auto">
          <a:xfrm>
            <a:off x="4940300" y="5876925"/>
            <a:ext cx="362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>
                <a:latin typeface="Calibri" panose="020F0502020204030204" pitchFamily="34" charset="0"/>
              </a:rPr>
              <a:t>glucosamin or galactosamin</a:t>
            </a:r>
          </a:p>
        </p:txBody>
      </p:sp>
      <p:sp>
        <p:nvSpPr>
          <p:cNvPr id="65541" name="Obdélník 5"/>
          <p:cNvSpPr>
            <a:spLocks noChangeArrowheads="1"/>
          </p:cNvSpPr>
          <p:nvPr/>
        </p:nvSpPr>
        <p:spPr bwMode="auto">
          <a:xfrm>
            <a:off x="250825" y="2967038"/>
            <a:ext cx="3532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>
                <a:latin typeface="Calibri" panose="020F0502020204030204" pitchFamily="34" charset="0"/>
              </a:rPr>
              <a:t>glucuronic  or iduronic acid</a:t>
            </a:r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611188" y="3705225"/>
            <a:ext cx="1800225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rot="10800000">
            <a:off x="6786563" y="5467350"/>
            <a:ext cx="919162" cy="3603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4" name="Obdélník 10"/>
          <p:cNvSpPr>
            <a:spLocks noChangeArrowheads="1"/>
          </p:cNvSpPr>
          <p:nvPr/>
        </p:nvSpPr>
        <p:spPr bwMode="auto">
          <a:xfrm>
            <a:off x="250825" y="2205038"/>
            <a:ext cx="6202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0">
                <a:latin typeface="Calibri" panose="020F0502020204030204" pitchFamily="34" charset="0"/>
              </a:rPr>
              <a:t>polysaccharides rich in hexosamines = acid mukopolysaccharides</a:t>
            </a:r>
          </a:p>
        </p:txBody>
      </p:sp>
      <p:sp>
        <p:nvSpPr>
          <p:cNvPr id="10" name="Obdélník 9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GLYCOSAMINOGLYCANS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Group 2"/>
          <p:cNvGraphicFramePr>
            <a:graphicFrameLocks noGrp="1"/>
          </p:cNvGraphicFramePr>
          <p:nvPr/>
        </p:nvGraphicFramePr>
        <p:xfrm>
          <a:off x="395288" y="2636838"/>
          <a:ext cx="8748712" cy="2582900"/>
        </p:xfrm>
        <a:graphic>
          <a:graphicData uri="http://schemas.openxmlformats.org/drawingml/2006/table">
            <a:tbl>
              <a:tblPr/>
              <a:tblGrid>
                <a:gridCol w="3240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Glycosaminoglycan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Localization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Hyaluronic acid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Umbilical cord, synovial fluid, fluid of corpus vitreum, cartilage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Chondroitinsulphate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Cartilage, bone, cornea, skin, notochord, aorta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Dermatansulphate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Skin, ligaments, adventitia of aorta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Heparansulphate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Aorta, lungs, liver, basal membranes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Keratansulphate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Iris, cartilage, nucleus pulposus, anulus fibrosus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9951" name="Obdélník 3"/>
          <p:cNvSpPr>
            <a:spLocks noChangeArrowheads="1"/>
          </p:cNvSpPr>
          <p:nvPr/>
        </p:nvSpPr>
        <p:spPr bwMode="auto">
          <a:xfrm>
            <a:off x="271559" y="601940"/>
            <a:ext cx="871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sz="1800" b="0"/>
              <a:t>They </a:t>
            </a:r>
            <a:r>
              <a:rPr lang="en-US" sz="1800" b="0" dirty="0"/>
              <a:t>bind to protein structures (except for hyaluronic acid)</a:t>
            </a:r>
            <a:endParaRPr lang="en-US" sz="1800" b="0" dirty="0">
              <a:solidFill>
                <a:srgbClr val="FF0000"/>
              </a:solidFill>
            </a:endParaRPr>
          </a:p>
        </p:txBody>
      </p:sp>
      <p:pic>
        <p:nvPicPr>
          <p:cNvPr id="38914" name="Picture 2" descr="http://lh5.ggpht.com/-63bhcDuJ2IY/S3egfKEl-wI/AAAAAAAArjI/gM6yCsr_1SU/m_DSC_0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94" y="1379496"/>
            <a:ext cx="74295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GLYCOSAMINOGLYCANS</a:t>
            </a:r>
            <a:endParaRPr lang="en-US" altLang="cs-CZ" sz="20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231775" y="1096963"/>
            <a:ext cx="8732838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/>
              <a:t>Mechanical and biological properties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/>
              <a:t>→ </a:t>
            </a:r>
            <a:r>
              <a:rPr lang="en-US" altLang="cs-CZ" sz="1600" b="0"/>
              <a:t>surrounds other tissues, </a:t>
            </a:r>
            <a:r>
              <a:rPr lang="cs-CZ" altLang="cs-CZ" sz="1600" b="0"/>
              <a:t>allows </a:t>
            </a:r>
            <a:r>
              <a:rPr lang="en-US" altLang="cs-CZ" sz="1600" b="0"/>
              <a:t>compartmentalization, </a:t>
            </a:r>
            <a:r>
              <a:rPr lang="cs-CZ" altLang="cs-CZ" sz="1600" b="0"/>
              <a:t>provides </a:t>
            </a:r>
            <a:r>
              <a:rPr lang="en-US" altLang="cs-CZ" sz="1600" b="0"/>
              <a:t>support, </a:t>
            </a:r>
            <a:r>
              <a:rPr lang="cs-CZ" altLang="cs-CZ" sz="1600" b="0"/>
              <a:t>defines </a:t>
            </a:r>
            <a:r>
              <a:rPr lang="en-US" altLang="cs-CZ" sz="1600" b="0"/>
              <a:t>physico-chemical environment, </a:t>
            </a:r>
            <a:r>
              <a:rPr lang="cs-CZ" altLang="cs-CZ" sz="1600" b="0"/>
              <a:t>brings </a:t>
            </a:r>
            <a:r>
              <a:rPr lang="en-US" altLang="cs-CZ" sz="1600" b="0"/>
              <a:t>immunological support, </a:t>
            </a:r>
            <a:r>
              <a:rPr lang="cs-CZ" altLang="cs-CZ" sz="1600" b="0"/>
              <a:t>provides </a:t>
            </a:r>
            <a:r>
              <a:rPr lang="en-US" altLang="cs-CZ" sz="1600" b="0"/>
              <a:t>storage</a:t>
            </a:r>
            <a:r>
              <a:rPr lang="cs-CZ" altLang="cs-CZ" sz="1600" b="0"/>
              <a:t> of energy, ...</a:t>
            </a:r>
            <a:endParaRPr lang="en-US" altLang="cs-CZ" sz="1600" b="0"/>
          </a:p>
        </p:txBody>
      </p:sp>
      <p:pic>
        <p:nvPicPr>
          <p:cNvPr id="49156" name="Picture 9" descr="HP_img6-15-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43163"/>
            <a:ext cx="39354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" b="4851"/>
          <a:stretch>
            <a:fillRect/>
          </a:stretch>
        </p:blipFill>
        <p:spPr bwMode="auto">
          <a:xfrm>
            <a:off x="4329113" y="2265363"/>
            <a:ext cx="4613275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63781" y="61823"/>
            <a:ext cx="8558926" cy="4277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/>
              <a:t>CONNECTIVE TISSUE</a:t>
            </a:r>
            <a:endParaRPr lang="en-US" altLang="cs-CZ" sz="2000" b="0" i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22250"/>
            <a:ext cx="4103687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vá jednoduchá závorka 3"/>
          <p:cNvSpPr/>
          <p:nvPr/>
        </p:nvSpPr>
        <p:spPr>
          <a:xfrm>
            <a:off x="6228184" y="1628800"/>
            <a:ext cx="216024" cy="216024"/>
          </a:xfrm>
          <a:prstGeom prst="leftBracket">
            <a:avLst/>
          </a:prstGeom>
          <a:ln w="25400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b="0"/>
          </a:p>
        </p:txBody>
      </p:sp>
      <p:sp>
        <p:nvSpPr>
          <p:cNvPr id="7" name="Levá jednoduchá závorka 6"/>
          <p:cNvSpPr/>
          <p:nvPr/>
        </p:nvSpPr>
        <p:spPr>
          <a:xfrm>
            <a:off x="5039544" y="620688"/>
            <a:ext cx="216024" cy="5400600"/>
          </a:xfrm>
          <a:prstGeom prst="leftBracket">
            <a:avLst/>
          </a:prstGeom>
          <a:ln w="25400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b="0"/>
          </a:p>
        </p:txBody>
      </p:sp>
      <p:sp>
        <p:nvSpPr>
          <p:cNvPr id="40965" name="Obdélník 1"/>
          <p:cNvSpPr>
            <a:spLocks noChangeArrowheads="1"/>
          </p:cNvSpPr>
          <p:nvPr/>
        </p:nvSpPr>
        <p:spPr bwMode="auto">
          <a:xfrm>
            <a:off x="34925" y="222250"/>
            <a:ext cx="4926013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b="0"/>
          </a:p>
          <a:p>
            <a:pPr eaLnBrk="1" hangingPunct="1">
              <a:defRPr/>
            </a:pPr>
            <a:endParaRPr lang="en-US" sz="1800" b="0" dirty="0"/>
          </a:p>
          <a:p>
            <a:pPr eaLnBrk="1" hangingPunct="1">
              <a:buFont typeface="Calibri" panose="020F0502020204030204" pitchFamily="34" charset="0"/>
              <a:buChar char="—"/>
              <a:defRPr/>
            </a:pPr>
            <a:r>
              <a:rPr lang="en-US" sz="1800" b="0" dirty="0"/>
              <a:t> protein + dominant </a:t>
            </a:r>
            <a:r>
              <a:rPr lang="en-US" sz="1800" b="0" u="sng" dirty="0"/>
              <a:t>linear</a:t>
            </a:r>
            <a:r>
              <a:rPr lang="en-US" sz="1800" b="0" dirty="0"/>
              <a:t> saccharide component</a:t>
            </a:r>
          </a:p>
          <a:p>
            <a:pPr eaLnBrk="1" hangingPunct="1">
              <a:buFont typeface="Calibri" panose="020F0502020204030204" pitchFamily="34" charset="0"/>
              <a:buChar char="—"/>
              <a:defRPr/>
            </a:pPr>
            <a:endParaRPr lang="en-US" sz="1800" b="0" dirty="0"/>
          </a:p>
          <a:p>
            <a:pPr eaLnBrk="1" hangingPunct="1">
              <a:buFont typeface="Calibri" panose="020F0502020204030204" pitchFamily="34" charset="0"/>
              <a:buChar char="—"/>
              <a:defRPr/>
            </a:pPr>
            <a:r>
              <a:rPr lang="en-US" sz="1800" b="0" dirty="0"/>
              <a:t> proteoglycan aggregates</a:t>
            </a:r>
          </a:p>
          <a:p>
            <a:pPr eaLnBrk="1" hangingPunct="1">
              <a:buFont typeface="Calibri" panose="020F0502020204030204" pitchFamily="34" charset="0"/>
              <a:buChar char="—"/>
              <a:defRPr/>
            </a:pPr>
            <a:endParaRPr lang="en-US" sz="1800" b="0" dirty="0"/>
          </a:p>
          <a:p>
            <a:pPr eaLnBrk="1" hangingPunct="1">
              <a:buFont typeface="Calibri" panose="020F0502020204030204" pitchFamily="34" charset="0"/>
              <a:buChar char="—"/>
              <a:defRPr/>
            </a:pPr>
            <a:r>
              <a:rPr lang="en-US" sz="1800" b="0" dirty="0"/>
              <a:t> water-binding, volume dependent of </a:t>
            </a:r>
            <a:r>
              <a:rPr lang="en-US" sz="1800" b="0" dirty="0" err="1"/>
              <a:t>hydratation</a:t>
            </a:r>
            <a:endParaRPr lang="en-US" sz="1800" b="0" dirty="0"/>
          </a:p>
          <a:p>
            <a:pPr eaLnBrk="1" hangingPunct="1">
              <a:buFont typeface="Calibri" panose="020F0502020204030204" pitchFamily="34" charset="0"/>
              <a:buChar char="—"/>
              <a:defRPr/>
            </a:pPr>
            <a:endParaRPr lang="en-US" sz="1800" b="0" dirty="0"/>
          </a:p>
          <a:p>
            <a:pPr eaLnBrk="1" hangingPunct="1">
              <a:buFont typeface="Calibri" panose="020F0502020204030204" pitchFamily="34" charset="0"/>
              <a:buChar char="—"/>
              <a:defRPr/>
            </a:pPr>
            <a:r>
              <a:rPr lang="en-US" sz="1800" b="0" dirty="0"/>
              <a:t> </a:t>
            </a:r>
            <a:r>
              <a:rPr lang="en-US" sz="1800" b="0" dirty="0" err="1"/>
              <a:t>aggrecan</a:t>
            </a:r>
            <a:r>
              <a:rPr lang="en-US" sz="1800" b="0" dirty="0"/>
              <a:t> (cartilage)</a:t>
            </a:r>
          </a:p>
          <a:p>
            <a:pPr eaLnBrk="1" hangingPunct="1">
              <a:buFont typeface="Calibri" panose="020F0502020204030204" pitchFamily="34" charset="0"/>
              <a:buChar char="—"/>
              <a:defRPr/>
            </a:pPr>
            <a:r>
              <a:rPr lang="en-US" sz="1800" b="0" dirty="0"/>
              <a:t> </a:t>
            </a:r>
            <a:r>
              <a:rPr lang="en-US" sz="1800" b="0" dirty="0" err="1"/>
              <a:t>synde</a:t>
            </a:r>
            <a:r>
              <a:rPr lang="cs-CZ" sz="1800" b="0" dirty="0"/>
              <a:t>c</a:t>
            </a:r>
            <a:r>
              <a:rPr lang="en-US" sz="1800" b="0" dirty="0"/>
              <a:t>an</a:t>
            </a:r>
          </a:p>
          <a:p>
            <a:pPr eaLnBrk="1" hangingPunct="1">
              <a:buFont typeface="Calibri" panose="020F0502020204030204" pitchFamily="34" charset="0"/>
              <a:buChar char="—"/>
              <a:defRPr/>
            </a:pPr>
            <a:r>
              <a:rPr lang="en-US" sz="1800" b="0" dirty="0"/>
              <a:t> </a:t>
            </a:r>
            <a:r>
              <a:rPr lang="en-US" sz="1800" b="0" dirty="0" err="1"/>
              <a:t>fibrogly</a:t>
            </a:r>
            <a:r>
              <a:rPr lang="cs-CZ" sz="1800" b="0" dirty="0"/>
              <a:t>c</a:t>
            </a:r>
            <a:r>
              <a:rPr lang="en-US" sz="1800" b="0" dirty="0"/>
              <a:t>an</a:t>
            </a:r>
          </a:p>
          <a:p>
            <a:pPr eaLnBrk="1" hangingPunct="1">
              <a:defRPr/>
            </a:pPr>
            <a:endParaRPr lang="en-US" sz="1800" b="0" dirty="0"/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PROTEOGLYCANS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Obdélník 1"/>
          <p:cNvSpPr>
            <a:spLocks noChangeArrowheads="1"/>
          </p:cNvSpPr>
          <p:nvPr/>
        </p:nvSpPr>
        <p:spPr bwMode="auto">
          <a:xfrm>
            <a:off x="215900" y="708025"/>
            <a:ext cx="8712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 b="0"/>
          </a:p>
          <a:p>
            <a:pPr eaLnBrk="1" hangingPunct="1">
              <a:spcBef>
                <a:spcPct val="0"/>
              </a:spcBef>
            </a:pPr>
            <a:r>
              <a:rPr lang="en-US" altLang="cs-CZ" sz="1800" b="0"/>
              <a:t> dominant protein + </a:t>
            </a:r>
            <a:r>
              <a:rPr lang="en-US" altLang="cs-CZ" sz="1800" b="0" u="sng"/>
              <a:t>branched saccharide component</a:t>
            </a:r>
            <a:endParaRPr lang="en-US" altLang="cs-CZ" sz="1800" b="0"/>
          </a:p>
          <a:p>
            <a:pPr eaLnBrk="1" hangingPunct="1">
              <a:spcBef>
                <a:spcPct val="0"/>
              </a:spcBef>
            </a:pPr>
            <a:r>
              <a:rPr lang="en-US" altLang="cs-CZ" sz="1800" b="0"/>
              <a:t> interaction between cells and ECM</a:t>
            </a:r>
          </a:p>
        </p:txBody>
      </p:sp>
      <p:pic>
        <p:nvPicPr>
          <p:cNvPr id="68611" name="Picture 2" descr="http://www.fz-juelich.de/cae/servlet/contentblob/899194/normal/3412/NWG_Glykosylier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93" y="980282"/>
            <a:ext cx="2124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 descr="Cover image expansion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3086100"/>
            <a:ext cx="41910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Obdélník 5"/>
          <p:cNvSpPr>
            <a:spLocks noChangeArrowheads="1"/>
          </p:cNvSpPr>
          <p:nvPr/>
        </p:nvSpPr>
        <p:spPr bwMode="auto">
          <a:xfrm>
            <a:off x="0" y="2622550"/>
            <a:ext cx="4875213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 b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Char char="―"/>
            </a:pPr>
            <a:r>
              <a:rPr lang="en-US" altLang="cs-CZ" sz="1800" b="0"/>
              <a:t> </a:t>
            </a:r>
            <a:r>
              <a:rPr lang="en-US" altLang="cs-CZ" sz="1800"/>
              <a:t>fibronectin</a:t>
            </a:r>
            <a:r>
              <a:rPr lang="en-US" altLang="cs-CZ" sz="1800" b="0"/>
              <a:t> – connects collagen fibers and glykosaminoglycans, cell adhesion and migration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Char char="―"/>
            </a:pPr>
            <a:r>
              <a:rPr lang="en-US" altLang="cs-CZ" sz="1800" b="0"/>
              <a:t> </a:t>
            </a:r>
            <a:r>
              <a:rPr lang="en-US" altLang="cs-CZ" sz="1800"/>
              <a:t>laminin</a:t>
            </a:r>
            <a:r>
              <a:rPr lang="en-US" altLang="cs-CZ" sz="1800" b="0"/>
              <a:t> – basal lamina – epithelial integrity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Char char="―"/>
            </a:pPr>
            <a:r>
              <a:rPr lang="en-US" altLang="cs-CZ" sz="1800" b="0"/>
              <a:t> </a:t>
            </a:r>
            <a:r>
              <a:rPr lang="en-US" altLang="cs-CZ" sz="1800"/>
              <a:t>chondronectin</a:t>
            </a:r>
            <a:r>
              <a:rPr lang="en-US" altLang="cs-CZ" sz="1800" b="0"/>
              <a:t> – cartilage – adhesion of chond</a:t>
            </a:r>
            <a:r>
              <a:rPr lang="cs-CZ" altLang="cs-CZ" sz="1800" b="0"/>
              <a:t>r</a:t>
            </a:r>
            <a:r>
              <a:rPr lang="en-US" altLang="cs-CZ" sz="1800" b="0"/>
              <a:t>ocytes to collagen</a:t>
            </a:r>
          </a:p>
        </p:txBody>
      </p:sp>
      <p:sp>
        <p:nvSpPr>
          <p:cNvPr id="68614" name="Obdélník 6"/>
          <p:cNvSpPr>
            <a:spLocks noChangeArrowheads="1"/>
          </p:cNvSpPr>
          <p:nvPr/>
        </p:nvSpPr>
        <p:spPr bwMode="auto">
          <a:xfrm>
            <a:off x="7235825" y="6435725"/>
            <a:ext cx="1908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000" b="0"/>
              <a:t>(J. Nutr. 136:2123-2126, 2006)</a:t>
            </a: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STRUCTURAL GLYCOPROTEINS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39875"/>
            <a:ext cx="4922838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690563"/>
            <a:ext cx="3268662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COMPOSITION OF ECM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6" descr="tissue_connec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774825"/>
            <a:ext cx="6858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7"/>
          <p:cNvSpPr>
            <a:spLocks noChangeArrowheads="1"/>
          </p:cNvSpPr>
          <p:nvPr/>
        </p:nvSpPr>
        <p:spPr bwMode="auto">
          <a:xfrm>
            <a:off x="6978650" y="6169025"/>
            <a:ext cx="2025650" cy="168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500" b="0"/>
              <a:t>http://www.exploringnature.org/db/detail.php?dbID=21&amp;detID=691</a:t>
            </a: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CLASSIFICATION OF SPECIALIZED CONNECTIVE TISSUE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Obdélník 2"/>
          <p:cNvSpPr>
            <a:spLocks noChangeArrowheads="1"/>
          </p:cNvSpPr>
          <p:nvPr/>
        </p:nvSpPr>
        <p:spPr bwMode="auto">
          <a:xfrm>
            <a:off x="0" y="784225"/>
            <a:ext cx="89995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cs-CZ" sz="1800" b="0"/>
              <a:t>A</a:t>
            </a:r>
            <a:r>
              <a:rPr lang="cs-CZ" altLang="cs-CZ" sz="1800" b="0"/>
              <a:t>dipocyt</a:t>
            </a:r>
            <a:r>
              <a:rPr lang="en-US" altLang="cs-CZ" sz="1800" b="0"/>
              <a:t>es</a:t>
            </a:r>
            <a:r>
              <a:rPr lang="cs-CZ" altLang="cs-CZ" sz="1800" b="0"/>
              <a:t>, fibroblast</a:t>
            </a:r>
            <a:r>
              <a:rPr lang="en-US" altLang="cs-CZ" sz="1800" b="0"/>
              <a:t>s</a:t>
            </a:r>
            <a:r>
              <a:rPr lang="cs-CZ" altLang="cs-CZ" sz="1800" b="0"/>
              <a:t>, reti</a:t>
            </a:r>
            <a:r>
              <a:rPr lang="en-US" altLang="cs-CZ" sz="1800" b="0"/>
              <a:t>c</a:t>
            </a:r>
            <a:r>
              <a:rPr lang="cs-CZ" altLang="cs-CZ" sz="1800" b="0"/>
              <a:t>ul</a:t>
            </a:r>
            <a:r>
              <a:rPr lang="en-US" altLang="cs-CZ" sz="1800" b="0"/>
              <a:t>a</a:t>
            </a:r>
            <a:r>
              <a:rPr lang="cs-CZ" altLang="cs-CZ" sz="1800" b="0"/>
              <a:t>r, </a:t>
            </a:r>
            <a:r>
              <a:rPr lang="en-US" altLang="cs-CZ" sz="1800" b="0"/>
              <a:t>c</a:t>
            </a:r>
            <a:r>
              <a:rPr lang="cs-CZ" altLang="cs-CZ" sz="1800" b="0"/>
              <a:t>ol</a:t>
            </a:r>
            <a:r>
              <a:rPr lang="en-US" altLang="cs-CZ" sz="1800" b="0"/>
              <a:t>l</a:t>
            </a:r>
            <a:r>
              <a:rPr lang="cs-CZ" altLang="cs-CZ" sz="1800" b="0"/>
              <a:t>agen a</a:t>
            </a:r>
            <a:r>
              <a:rPr lang="en-US" altLang="cs-CZ" sz="1800" b="0"/>
              <a:t>nd</a:t>
            </a:r>
            <a:r>
              <a:rPr lang="cs-CZ" altLang="cs-CZ" sz="1800" b="0"/>
              <a:t> elastic</a:t>
            </a:r>
            <a:r>
              <a:rPr lang="en-US" altLang="cs-CZ" sz="1800" b="0"/>
              <a:t> fibers</a:t>
            </a:r>
            <a:r>
              <a:rPr lang="cs-CZ" altLang="cs-CZ" sz="1800" b="0"/>
              <a:t>, </a:t>
            </a:r>
            <a:r>
              <a:rPr lang="en-US" altLang="cs-CZ" sz="1800" b="0"/>
              <a:t>capillarie</a:t>
            </a:r>
            <a:r>
              <a:rPr lang="cs-CZ" altLang="cs-CZ" sz="1800" b="0"/>
              <a:t>s</a:t>
            </a:r>
            <a:endParaRPr lang="en-US" altLang="cs-CZ" sz="1800" b="0"/>
          </a:p>
          <a:p>
            <a:pPr eaLnBrk="1" hangingPunct="1">
              <a:spcBef>
                <a:spcPct val="0"/>
              </a:spcBef>
            </a:pPr>
            <a:r>
              <a:rPr lang="en-US" altLang="cs-CZ" sz="1800" b="0"/>
              <a:t>White and brown adipose tissue</a:t>
            </a:r>
            <a:endParaRPr lang="cs-CZ" altLang="cs-CZ" sz="1800" b="0"/>
          </a:p>
          <a:p>
            <a:pPr eaLnBrk="1" hangingPunct="1">
              <a:spcBef>
                <a:spcPct val="0"/>
              </a:spcBef>
            </a:pPr>
            <a:endParaRPr lang="cs-CZ" altLang="cs-CZ" sz="2000" b="0"/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354263"/>
            <a:ext cx="58547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ADIPOSE TISSUE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993775"/>
            <a:ext cx="54864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ovéPole 3"/>
          <p:cNvSpPr txBox="1">
            <a:spLocks noChangeArrowheads="1"/>
          </p:cNvSpPr>
          <p:nvPr/>
        </p:nvSpPr>
        <p:spPr bwMode="auto">
          <a:xfrm>
            <a:off x="137675" y="2438470"/>
            <a:ext cx="4176713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700" b="0"/>
              <a:t> fetus and child</a:t>
            </a:r>
            <a:r>
              <a:rPr lang="cs-CZ" altLang="cs-CZ" sz="1700" b="0"/>
              <a:t>ren</a:t>
            </a:r>
            <a:r>
              <a:rPr lang="en-US" altLang="cs-CZ" sz="1700" b="0"/>
              <a:t> </a:t>
            </a:r>
            <a:r>
              <a:rPr lang="cs-CZ" altLang="cs-CZ" sz="1700" b="0"/>
              <a:t>up </a:t>
            </a:r>
            <a:r>
              <a:rPr lang="en-US" altLang="cs-CZ" sz="1700" b="0"/>
              <a:t>to 1</a:t>
            </a:r>
            <a:r>
              <a:rPr lang="en-US" altLang="cs-CZ" sz="1700" b="0" baseline="30000"/>
              <a:t>st</a:t>
            </a:r>
            <a:r>
              <a:rPr lang="en-US" altLang="cs-CZ" sz="1700" b="0"/>
              <a:t> year of life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700" b="0"/>
              <a:t> fast source of energy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700" b="0"/>
              <a:t> typical localization – between shoulder blades, axilla, mediastinum, around kidneys, pancreas, small intestine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700" b="0"/>
              <a:t> small cells with numerous fat droplets</a:t>
            </a:r>
          </a:p>
        </p:txBody>
      </p:sp>
      <p:sp>
        <p:nvSpPr>
          <p:cNvPr id="5" name="Obdélník 4"/>
          <p:cNvSpPr/>
          <p:nvPr/>
        </p:nvSpPr>
        <p:spPr>
          <a:xfrm>
            <a:off x="0" y="-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34925" y="84478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BROWN ADIPOSE TISSUE</a:t>
            </a:r>
            <a:endParaRPr lang="en-US" altLang="cs-CZ" sz="2000" b="0"/>
          </a:p>
        </p:txBody>
      </p:sp>
      <p:pic>
        <p:nvPicPr>
          <p:cNvPr id="1026" name="Picture 2" descr="Image result for hibernation dorm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35" y="3601978"/>
            <a:ext cx="4726677" cy="31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420938"/>
            <a:ext cx="644366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ovéPole 3"/>
          <p:cNvSpPr txBox="1">
            <a:spLocks noChangeArrowheads="1"/>
          </p:cNvSpPr>
          <p:nvPr/>
        </p:nvSpPr>
        <p:spPr bwMode="auto">
          <a:xfrm>
            <a:off x="34925" y="620713"/>
            <a:ext cx="54737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800" b="0"/>
              <a:t> adipocytes are actively form</a:t>
            </a:r>
            <a:r>
              <a:rPr lang="cs-CZ" altLang="cs-CZ" sz="1800" b="0"/>
              <a:t>ed</a:t>
            </a:r>
            <a:r>
              <a:rPr lang="en-US" altLang="cs-CZ" sz="1800" b="0"/>
              <a:t> until 2</a:t>
            </a:r>
            <a:r>
              <a:rPr lang="en-US" altLang="cs-CZ" sz="1800" b="0" baseline="30000"/>
              <a:t>nd</a:t>
            </a:r>
            <a:r>
              <a:rPr lang="en-US" altLang="cs-CZ" sz="1800" b="0"/>
              <a:t> year of life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800" b="0"/>
              <a:t> no innervations, but rich vascularisation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800" b="0"/>
              <a:t> adipocytes with only one lipid droplet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cs-CZ" sz="1800" b="0"/>
              <a:t> leptin (adipokinins)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cs-CZ" sz="1800" b="0"/>
          </a:p>
        </p:txBody>
      </p:sp>
      <p:sp>
        <p:nvSpPr>
          <p:cNvPr id="5" name="Obdélník 4"/>
          <p:cNvSpPr/>
          <p:nvPr/>
        </p:nvSpPr>
        <p:spPr>
          <a:xfrm>
            <a:off x="0" y="-398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34925" y="84478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WHITE ADIPOSE TISSUE</a:t>
            </a:r>
            <a:endParaRPr lang="en-US" altLang="cs-CZ" sz="2000" b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7262"/>
            <a:ext cx="7227651" cy="5420738"/>
          </a:xfrm>
          <a:prstGeom prst="rect">
            <a:avLst/>
          </a:prstGeom>
        </p:spPr>
      </p:pic>
      <p:sp>
        <p:nvSpPr>
          <p:cNvPr id="2" name="Obdélník 2"/>
          <p:cNvSpPr>
            <a:spLocks noChangeArrowheads="1"/>
          </p:cNvSpPr>
          <p:nvPr/>
        </p:nvSpPr>
        <p:spPr bwMode="auto">
          <a:xfrm>
            <a:off x="4896278" y="376564"/>
            <a:ext cx="43995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CARTILAGE</a:t>
            </a:r>
          </a:p>
        </p:txBody>
      </p:sp>
    </p:spTree>
    <p:extLst>
      <p:ext uri="{BB962C8B-B14F-4D97-AF65-F5344CB8AC3E}">
        <p14:creationId xmlns:p14="http://schemas.microsoft.com/office/powerpoint/2010/main" val="4178789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Obdélník 3"/>
          <p:cNvSpPr>
            <a:spLocks noChangeArrowheads="1"/>
          </p:cNvSpPr>
          <p:nvPr/>
        </p:nvSpPr>
        <p:spPr bwMode="auto">
          <a:xfrm>
            <a:off x="131376" y="739244"/>
            <a:ext cx="7850188" cy="369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General </a:t>
            </a: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features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specialized connective tissue 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 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contin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ous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ECM</a:t>
            </a:r>
          </a:p>
          <a:p>
            <a:pPr marL="342891" marR="0" lvl="0" indent="-342891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flexible, mechanically resistant</a:t>
            </a:r>
          </a:p>
          <a:p>
            <a:pPr marL="342891" marR="0" lvl="0" indent="-342891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avascular,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non-i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ervat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</a:t>
            </a:r>
            <a:endParaRPr kumimoji="0" lang="en-US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support of soft tissues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- trachea, larynx</a:t>
            </a:r>
          </a:p>
          <a:p>
            <a:pPr marL="342891" marR="0" lvl="0" indent="-342891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skeletal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support -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costal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cartilages</a:t>
            </a:r>
            <a:endParaRPr kumimoji="0" lang="en-US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diarthrosis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-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joints</a:t>
            </a:r>
            <a:endParaRPr kumimoji="0" lang="en-US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bone 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growth</a:t>
            </a:r>
          </a:p>
        </p:txBody>
      </p:sp>
      <p:pic>
        <p:nvPicPr>
          <p:cNvPr id="22530" name="Picture 2" descr="http://cdn4.arthrex.com/taxon-images/foot_and_ankle_cartilage_allograft/foot_and_ankle_cartilage_allograft_0-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811" y="2587955"/>
            <a:ext cx="4788726" cy="442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69686" y="4925129"/>
            <a:ext cx="4572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alt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cells</a:t>
            </a:r>
            <a:endParaRPr kumimoji="0" lang="cs-CZ" altLang="cs-CZ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cs-CZ" altLang="cs-CZ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alt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fibrils</a:t>
            </a:r>
            <a:endParaRPr kumimoji="0" lang="cs-CZ" altLang="cs-CZ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cs-CZ" altLang="cs-CZ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alt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amorphous</a:t>
            </a:r>
            <a:r>
              <a:rPr kumimoji="0" lang="cs-CZ" altLang="cs-CZ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cs-CZ" altLang="cs-CZ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ground</a:t>
            </a:r>
            <a:r>
              <a:rPr kumimoji="0" lang="cs-CZ" altLang="cs-CZ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substance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163557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CARTILAGE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3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14482" t="-240" r="10518" b="240"/>
          <a:stretch/>
        </p:blipFill>
        <p:spPr>
          <a:xfrm>
            <a:off x="5388159" y="1917228"/>
            <a:ext cx="3642200" cy="363436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4285" y="914035"/>
            <a:ext cx="55372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</a:t>
            </a:r>
            <a:r>
              <a:rPr kumimoji="0" lang="en-US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erichondrium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– connective tissue around cartilage (</a:t>
            </a:r>
            <a:r>
              <a:rPr kumimoji="0" lang="cs-CZ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except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joints)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Extracellular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matrix –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water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proteoglycans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and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collagen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fibrils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891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Cells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of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cartilage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- </a:t>
            </a:r>
            <a:r>
              <a:rPr kumimoji="0" lang="en-US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chondroblasts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chondrocytes </a:t>
            </a: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457087" y="3789933"/>
            <a:ext cx="2265364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Solid consistence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Pressure elasticity</a:t>
            </a:r>
          </a:p>
        </p:txBody>
      </p:sp>
      <p:sp>
        <p:nvSpPr>
          <p:cNvPr id="9" name="Obdélník 8"/>
          <p:cNvSpPr/>
          <p:nvPr/>
        </p:nvSpPr>
        <p:spPr>
          <a:xfrm>
            <a:off x="2401452" y="5762174"/>
            <a:ext cx="2023311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Growth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ECM production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520625" y="2076146"/>
            <a:ext cx="1166217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Nutrition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Growth</a:t>
            </a:r>
          </a:p>
        </p:txBody>
      </p:sp>
      <p:sp>
        <p:nvSpPr>
          <p:cNvPr id="8" name="Obdélník 7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4285" y="43002"/>
            <a:ext cx="599920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CARTILAGE – COMPOSITION AND STRUCTURE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Šipka ohnutá nahoru 11"/>
          <p:cNvSpPr/>
          <p:nvPr/>
        </p:nvSpPr>
        <p:spPr>
          <a:xfrm rot="5400000">
            <a:off x="1318029" y="1723816"/>
            <a:ext cx="911677" cy="823952"/>
          </a:xfrm>
          <a:prstGeom prst="bentUpArrow">
            <a:avLst>
              <a:gd name="adj1" fmla="val 12133"/>
              <a:gd name="adj2" fmla="val 16155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Šipka ohnutá nahoru 12"/>
          <p:cNvSpPr/>
          <p:nvPr/>
        </p:nvSpPr>
        <p:spPr>
          <a:xfrm rot="5400000">
            <a:off x="1318028" y="3630005"/>
            <a:ext cx="911677" cy="823952"/>
          </a:xfrm>
          <a:prstGeom prst="bentUpArrow">
            <a:avLst>
              <a:gd name="adj1" fmla="val 12133"/>
              <a:gd name="adj2" fmla="val 16155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Šipka ohnutá nahoru 13"/>
          <p:cNvSpPr/>
          <p:nvPr/>
        </p:nvSpPr>
        <p:spPr>
          <a:xfrm rot="5400000">
            <a:off x="1319081" y="5441609"/>
            <a:ext cx="911677" cy="823952"/>
          </a:xfrm>
          <a:prstGeom prst="bentUpArrow">
            <a:avLst>
              <a:gd name="adj1" fmla="val 12133"/>
              <a:gd name="adj2" fmla="val 16155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81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8"/>
          <p:cNvSpPr txBox="1">
            <a:spLocks noChangeArrowheads="1"/>
          </p:cNvSpPr>
          <p:nvPr/>
        </p:nvSpPr>
        <p:spPr bwMode="auto">
          <a:xfrm>
            <a:off x="2422808" y="627216"/>
            <a:ext cx="45528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Cells and extracellular matrix</a:t>
            </a:r>
            <a:r>
              <a:rPr lang="cs-CZ" altLang="cs-CZ" sz="2000"/>
              <a:t> (ECM)</a:t>
            </a:r>
            <a:endParaRPr lang="en-US" altLang="cs-CZ" sz="2000"/>
          </a:p>
        </p:txBody>
      </p:sp>
      <p:sp>
        <p:nvSpPr>
          <p:cNvPr id="50180" name="Text Box 9"/>
          <p:cNvSpPr txBox="1">
            <a:spLocks noChangeArrowheads="1"/>
          </p:cNvSpPr>
          <p:nvPr/>
        </p:nvSpPr>
        <p:spPr bwMode="auto">
          <a:xfrm>
            <a:off x="-55659" y="2925157"/>
            <a:ext cx="3406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cs-CZ" sz="1600">
                <a:solidFill>
                  <a:srgbClr val="FF0000"/>
                </a:solidFill>
              </a:rPr>
              <a:t>Matrix</a:t>
            </a:r>
            <a:r>
              <a:rPr lang="en-US" altLang="cs-CZ" sz="1600" b="0"/>
              <a:t> – fibrous and amorphous</a:t>
            </a:r>
          </a:p>
        </p:txBody>
      </p:sp>
      <p:sp>
        <p:nvSpPr>
          <p:cNvPr id="50181" name="Text Box 10"/>
          <p:cNvSpPr txBox="1">
            <a:spLocks noChangeArrowheads="1"/>
          </p:cNvSpPr>
          <p:nvPr/>
        </p:nvSpPr>
        <p:spPr bwMode="auto">
          <a:xfrm>
            <a:off x="63781" y="3509093"/>
            <a:ext cx="868045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cs-CZ" sz="1600"/>
              <a:t>Fibrous component 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cs-CZ" sz="1600" b="0"/>
              <a:t>collagen 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cs-CZ" sz="1600" b="0"/>
              <a:t>reticular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cs-CZ" sz="1600" b="0"/>
              <a:t>elastic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cs-CZ" sz="1600" b="0"/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cs-CZ" sz="1600"/>
              <a:t>Amorphous component</a:t>
            </a:r>
            <a:r>
              <a:rPr lang="en-US" altLang="cs-CZ" sz="1600" b="0"/>
              <a:t> (amorphous ground substance)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cs-CZ" sz="1600" b="0"/>
              <a:t>Complex matrix consisting of </a:t>
            </a:r>
            <a:endParaRPr lang="cs-CZ" altLang="cs-CZ" sz="1600" b="0"/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cs-CZ" sz="1600" b="0"/>
              <a:t>glycosaminoglycans </a:t>
            </a:r>
            <a:endParaRPr lang="cs-CZ" altLang="cs-CZ" sz="1600" b="0"/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cs-CZ" sz="1600" b="0"/>
              <a:t>glycoproteins </a:t>
            </a:r>
            <a:endParaRPr lang="cs-CZ" altLang="cs-CZ" sz="1600" b="0"/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cs-CZ" sz="1600" b="0"/>
              <a:t>proteoglycans </a:t>
            </a:r>
            <a:endParaRPr lang="cs-CZ" altLang="cs-CZ" sz="1600" b="0"/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600" b="0"/>
              <a:t>composition </a:t>
            </a:r>
            <a:r>
              <a:rPr lang="en-US" altLang="cs-CZ" sz="1600" b="0"/>
              <a:t>depend</a:t>
            </a:r>
            <a:r>
              <a:rPr lang="cs-CZ" altLang="cs-CZ" sz="1600" b="0"/>
              <a:t>ent</a:t>
            </a:r>
            <a:r>
              <a:rPr lang="en-US" altLang="cs-CZ" sz="1600" b="0"/>
              <a:t> on tissue type (connective </a:t>
            </a:r>
            <a:r>
              <a:rPr lang="en-US" altLang="cs-CZ" sz="1600" b="0">
                <a:sym typeface="Symbol" panose="05050102010706020507" pitchFamily="18" charset="2"/>
              </a:rPr>
              <a:t></a:t>
            </a:r>
            <a:r>
              <a:rPr lang="en-US" altLang="cs-CZ" sz="2800" b="0">
                <a:sym typeface="Symbol" panose="05050102010706020507" pitchFamily="18" charset="2"/>
              </a:rPr>
              <a:t> </a:t>
            </a:r>
            <a:r>
              <a:rPr lang="en-US" altLang="cs-CZ" sz="1600" b="0"/>
              <a:t>ligament </a:t>
            </a:r>
            <a:r>
              <a:rPr lang="en-US" altLang="cs-CZ" sz="1600" b="0">
                <a:sym typeface="Symbol" panose="05050102010706020507" pitchFamily="18" charset="2"/>
              </a:rPr>
              <a:t> cartilage  bone)</a:t>
            </a:r>
          </a:p>
        </p:txBody>
      </p:sp>
      <p:sp>
        <p:nvSpPr>
          <p:cNvPr id="24582" name="Text Box 11"/>
          <p:cNvSpPr txBox="1">
            <a:spLocks noChangeArrowheads="1"/>
          </p:cNvSpPr>
          <p:nvPr/>
        </p:nvSpPr>
        <p:spPr bwMode="auto">
          <a:xfrm>
            <a:off x="0" y="1131055"/>
            <a:ext cx="68222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cs-CZ" sz="1600">
                <a:solidFill>
                  <a:srgbClr val="FF0000"/>
                </a:solidFill>
              </a:rPr>
              <a:t>Cells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600"/>
          </a:p>
          <a:p>
            <a:pPr eaLnBrk="1" hangingPunct="1">
              <a:spcBef>
                <a:spcPct val="0"/>
              </a:spcBef>
            </a:pPr>
            <a:r>
              <a:rPr lang="en-US" altLang="cs-CZ" sz="1600"/>
              <a:t>Connective tissue</a:t>
            </a:r>
            <a:r>
              <a:rPr lang="en-US" altLang="cs-CZ" sz="1600" b="0"/>
              <a:t> – permanent and transient cell populations (</a:t>
            </a:r>
            <a:r>
              <a:rPr lang="cs-CZ" altLang="cs-CZ" sz="1600" b="0"/>
              <a:t>e.g. </a:t>
            </a:r>
            <a:r>
              <a:rPr lang="en-US" altLang="cs-CZ" sz="1600" b="0"/>
              <a:t>fibroblasts/myofibroblasts, immune cells, adipocytes, adult stem cells)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z="1600"/>
              <a:t>Cartilage</a:t>
            </a:r>
            <a:r>
              <a:rPr lang="en-US" altLang="cs-CZ" sz="1600" b="0"/>
              <a:t> – chondroblasts/chondrocytes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z="1600"/>
              <a:t>Bone</a:t>
            </a:r>
            <a:r>
              <a:rPr lang="en-US" altLang="cs-CZ" sz="1600" b="0"/>
              <a:t> – osteoblasts/osteocytes/osteoclasts</a:t>
            </a:r>
          </a:p>
        </p:txBody>
      </p:sp>
      <p:pic>
        <p:nvPicPr>
          <p:cNvPr id="50183" name="Picture 1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32088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63781" y="61823"/>
            <a:ext cx="85589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/>
              <a:t>GENERAL COMPOSITION OF CONNECTIVE TISSUE</a:t>
            </a:r>
            <a:endParaRPr lang="en-US" altLang="cs-CZ" sz="2000" b="0" i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image.slidesharecdn.com/cartilagelecture-150319145858-conversion-gate01/95/cartilage-lecture-6-638.jpg?cb=14267775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656" y="1126364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34268" y="1987497"/>
            <a:ext cx="1267655" cy="52322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Hyaline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34268" y="3832670"/>
            <a:ext cx="1103957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Elastic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34268" y="4830198"/>
            <a:ext cx="1259319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Fibrous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206659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DISTRIBUTION 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52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40-day Old Cat Fe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50" y="1774222"/>
            <a:ext cx="7016597" cy="310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063207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http://chickscope.beckman.uiuc.edu/explore/embryology/day14/dev2.html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4724" y="1156225"/>
            <a:ext cx="1267655" cy="52322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Hyaline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130651" y="487428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Alcian Blue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cs-CZ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Alizarin Red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délník 1"/>
          <p:cNvSpPr>
            <a:spLocks noChangeArrowheads="1"/>
          </p:cNvSpPr>
          <p:nvPr/>
        </p:nvSpPr>
        <p:spPr bwMode="auto">
          <a:xfrm>
            <a:off x="211598" y="5337584"/>
            <a:ext cx="5184775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most abundant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temporary embryonal/fetal skeleton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epiphyseal growth plate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articulation (joints) respiratory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passages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4285" y="43002"/>
            <a:ext cx="206659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DISTRIBUTION 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07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4237511" y="1647738"/>
            <a:ext cx="4906489" cy="4429666"/>
            <a:chOff x="179389" y="1976441"/>
            <a:chExt cx="6070271" cy="4765675"/>
          </a:xfrm>
        </p:grpSpPr>
        <p:pic>
          <p:nvPicPr>
            <p:cNvPr id="3" name="Picture 8" descr="chondroblas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9" y="1989141"/>
              <a:ext cx="3092803" cy="21669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6" descr="cartilage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762" y="1976441"/>
              <a:ext cx="2901898" cy="21796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22"/>
            <p:cNvPicPr>
              <a:picLocks noChangeAspect="1" noChangeArrowheads="1"/>
            </p:cNvPicPr>
            <p:nvPr/>
          </p:nvPicPr>
          <p:blipFill>
            <a:blip r:embed="rId4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9" y="4248153"/>
              <a:ext cx="6070271" cy="2493963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Obdélník 5"/>
          <p:cNvSpPr/>
          <p:nvPr/>
        </p:nvSpPr>
        <p:spPr>
          <a:xfrm>
            <a:off x="179389" y="1647738"/>
            <a:ext cx="39970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mesenchymal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origin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typical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ultrastructure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of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proteosynthetically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active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cells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production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of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extracellular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matrix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interstitial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proliferation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isogenetic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groups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lacunae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79389" y="978779"/>
            <a:ext cx="4012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Chondroblasts and chondrocytes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4285" y="43002"/>
            <a:ext cx="294683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CELLS OF CARTILAGE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284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39" y="750544"/>
            <a:ext cx="8143875" cy="54483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906461" y="2790981"/>
            <a:ext cx="782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Runx2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Osx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238823" y="3679879"/>
            <a:ext cx="782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Sox9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Runx2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525469" y="2144650"/>
            <a:ext cx="802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C/EBP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PPAR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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677598" y="4958714"/>
            <a:ext cx="1336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Collagen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aggrecan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4285" y="43002"/>
            <a:ext cx="527279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DIFFERENTIATION OF CHONDROBLASTS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29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histonano.com/books/Junqueira's%20Basic%20Histology%20PDF%20WHOLE%20BOOK/New%20folder%207/loadBinar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53" y="1400188"/>
            <a:ext cx="483870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879" y="922338"/>
            <a:ext cx="1895475" cy="508635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527279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DIFFERENTIATION OF CHONDROBLASTS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461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87648" y="798304"/>
            <a:ext cx="4488665" cy="2230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oval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round cells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rich in organelles, especially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rER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and GA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glycogen granules (anaerobic metabolism)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occasionally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lipid droplets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2" descr="http://intranet.tdmu.edu.ua/data/kafedra/internal/histolog/classes_stud/en/med/lik/ptn/1/08%20Chondroid%20tissue.%20Bony%20tissue.%20Muscular%20tissues..files/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50" y="3358993"/>
            <a:ext cx="4258235" cy="34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540583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ULTRASTRUCTURE OF CHONDROBLASTS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39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41" y="851110"/>
            <a:ext cx="7620000" cy="5715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540583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ULTRASTRUCTURE OF CHONDROBLASTS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038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1130563"/>
            <a:ext cx="6229350" cy="48387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540583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ULTRASTRUCTURE OF CHONDROBLASTS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29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61" y="1985162"/>
            <a:ext cx="2740171" cy="2860618"/>
          </a:xfrm>
          <a:prstGeom prst="rect">
            <a:avLst/>
          </a:prstGeom>
        </p:spPr>
      </p:pic>
      <p:sp>
        <p:nvSpPr>
          <p:cNvPr id="2" name="Obdélník 3"/>
          <p:cNvSpPr>
            <a:spLocks noChangeArrowheads="1"/>
          </p:cNvSpPr>
          <p:nvPr/>
        </p:nvSpPr>
        <p:spPr bwMode="auto">
          <a:xfrm>
            <a:off x="120686" y="602866"/>
            <a:ext cx="871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Extracelullar </a:t>
            </a:r>
            <a:r>
              <a:rPr kumimoji="0" lang="cs-CZ" alt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matrix</a:t>
            </a:r>
            <a:endParaRPr kumimoji="0" lang="en-US" altLang="cs-CZ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délník 3"/>
          <p:cNvSpPr>
            <a:spLocks noChangeArrowheads="1"/>
          </p:cNvSpPr>
          <p:nvPr/>
        </p:nvSpPr>
        <p:spPr bwMode="auto">
          <a:xfrm>
            <a:off x="1893673" y="5636877"/>
            <a:ext cx="6082128" cy="70788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biomechanical properties</a:t>
            </a:r>
            <a:endParaRPr kumimoji="0" lang="en-US" altLang="cs-CZ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Šipka dolů 3"/>
          <p:cNvSpPr/>
          <p:nvPr/>
        </p:nvSpPr>
        <p:spPr>
          <a:xfrm>
            <a:off x="3120919" y="1669494"/>
            <a:ext cx="675861" cy="3491954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22879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IT WORKS?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54067" y="1432238"/>
            <a:ext cx="3466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Simplex" panose="00000400000000000000" pitchFamily="2" charset="0"/>
              </a:rPr>
              <a:t>glycosaminoglycans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155801" y="2436297"/>
            <a:ext cx="25198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Simplex" panose="00000400000000000000" pitchFamily="2" charset="0"/>
              </a:rPr>
              <a:t>proteoglycans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094700" y="2844284"/>
            <a:ext cx="1120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Simplex" panose="00000400000000000000" pitchFamily="2" charset="0"/>
              </a:rPr>
              <a:t>fibers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492789" y="3850759"/>
            <a:ext cx="1146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Simplex" panose="00000400000000000000" pitchFamily="2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394831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0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63000" y="676764"/>
            <a:ext cx="8712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unbranched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polysaccharides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containing a repeating disaccharide unit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acetylgalactosamine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GalNAc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or 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acetylglucosamine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GlcNAc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uronic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acid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glucuronate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iduronate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délník 5"/>
          <p:cNvSpPr>
            <a:spLocks noChangeArrowheads="1"/>
          </p:cNvSpPr>
          <p:nvPr/>
        </p:nvSpPr>
        <p:spPr bwMode="auto">
          <a:xfrm>
            <a:off x="5675796" y="2110398"/>
            <a:ext cx="2303451" cy="46166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hyaluronic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acid </a:t>
            </a:r>
          </a:p>
        </p:txBody>
      </p:sp>
      <p:pic>
        <p:nvPicPr>
          <p:cNvPr id="3074" name="Picture 2" descr="http://www.chemie-im-alltag.de/english/articles/0128/Hyaluronsae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20" y="2851104"/>
            <a:ext cx="73533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94" y="1952938"/>
            <a:ext cx="4676775" cy="61912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513211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GLYCOSAMINOGLYCANS IN CARTILAGE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391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225425" y="1128713"/>
            <a:ext cx="5818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cs-CZ" sz="1800">
                <a:solidFill>
                  <a:srgbClr val="FF0000"/>
                </a:solidFill>
              </a:rPr>
              <a:t>Embryon</a:t>
            </a:r>
            <a:r>
              <a:rPr lang="cs-CZ" altLang="cs-CZ" sz="1800">
                <a:solidFill>
                  <a:srgbClr val="FF0000"/>
                </a:solidFill>
              </a:rPr>
              <a:t>i</a:t>
            </a:r>
            <a:r>
              <a:rPr lang="en-US" altLang="cs-CZ" sz="1800">
                <a:solidFill>
                  <a:srgbClr val="FF0000"/>
                </a:solidFill>
              </a:rPr>
              <a:t>c CT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800" b="0"/>
              <a:t> Mesenchyme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800" b="0"/>
              <a:t> Jelly-like CT (Wharton jelly, dental pulp, strom</a:t>
            </a:r>
            <a:r>
              <a:rPr lang="cs-CZ" altLang="cs-CZ" sz="1800" b="0"/>
              <a:t>a</a:t>
            </a:r>
            <a:r>
              <a:rPr lang="en-US" altLang="cs-CZ" sz="1800" b="0"/>
              <a:t> of iris)</a:t>
            </a: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225425" y="2919413"/>
            <a:ext cx="349885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cs-CZ" sz="1800">
                <a:solidFill>
                  <a:srgbClr val="FF0000"/>
                </a:solidFill>
              </a:rPr>
              <a:t>Adult CT</a:t>
            </a:r>
            <a:r>
              <a:rPr lang="en-US" altLang="cs-CZ" sz="1800" b="0"/>
              <a:t>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800" b="0"/>
              <a:t> Areolar (loose, interstitial) CT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800" b="0"/>
              <a:t> Dense collagen irregular 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 b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800" b="0"/>
              <a:t> Dense collagen regular CT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800" b="0"/>
              <a:t> Fat (adipose tissue)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800" b="0"/>
              <a:t> Cartilage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800" b="0"/>
              <a:t> Bone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0"/>
              <a:t>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800" b="0"/>
              <a:t> Blood and hematopoietic tissue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800" b="0"/>
              <a:t> Lymphatic tissue</a:t>
            </a:r>
          </a:p>
        </p:txBody>
      </p:sp>
      <p:sp>
        <p:nvSpPr>
          <p:cNvPr id="51205" name="AutoShape 7"/>
          <p:cNvSpPr>
            <a:spLocks/>
          </p:cNvSpPr>
          <p:nvPr/>
        </p:nvSpPr>
        <p:spPr bwMode="auto">
          <a:xfrm>
            <a:off x="4511675" y="3276600"/>
            <a:ext cx="88900" cy="561975"/>
          </a:xfrm>
          <a:prstGeom prst="rightBrace">
            <a:avLst>
              <a:gd name="adj1" fmla="val 5267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  <p:sp>
        <p:nvSpPr>
          <p:cNvPr id="51206" name="AutoShape 8"/>
          <p:cNvSpPr>
            <a:spLocks/>
          </p:cNvSpPr>
          <p:nvPr/>
        </p:nvSpPr>
        <p:spPr bwMode="auto">
          <a:xfrm>
            <a:off x="4518025" y="4073525"/>
            <a:ext cx="79375" cy="828675"/>
          </a:xfrm>
          <a:prstGeom prst="rightBrace">
            <a:avLst>
              <a:gd name="adj1" fmla="val 87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  <p:sp>
        <p:nvSpPr>
          <p:cNvPr id="51207" name="Text Box 9"/>
          <p:cNvSpPr txBox="1">
            <a:spLocks noChangeArrowheads="1"/>
          </p:cNvSpPr>
          <p:nvPr/>
        </p:nvSpPr>
        <p:spPr bwMode="auto">
          <a:xfrm>
            <a:off x="4740275" y="3348038"/>
            <a:ext cx="48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0"/>
              <a:t>CT</a:t>
            </a:r>
          </a:p>
        </p:txBody>
      </p:sp>
      <p:sp>
        <p:nvSpPr>
          <p:cNvPr id="51208" name="Text Box 10"/>
          <p:cNvSpPr txBox="1">
            <a:spLocks noChangeArrowheads="1"/>
          </p:cNvSpPr>
          <p:nvPr/>
        </p:nvSpPr>
        <p:spPr bwMode="auto">
          <a:xfrm>
            <a:off x="4756150" y="4297363"/>
            <a:ext cx="1720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0"/>
              <a:t>Specialized CT</a:t>
            </a:r>
          </a:p>
        </p:txBody>
      </p:sp>
      <p:sp>
        <p:nvSpPr>
          <p:cNvPr id="51209" name="AutoShape 12"/>
          <p:cNvSpPr>
            <a:spLocks/>
          </p:cNvSpPr>
          <p:nvPr/>
        </p:nvSpPr>
        <p:spPr bwMode="auto">
          <a:xfrm>
            <a:off x="4533900" y="5070475"/>
            <a:ext cx="79375" cy="828675"/>
          </a:xfrm>
          <a:prstGeom prst="rightBrace">
            <a:avLst>
              <a:gd name="adj1" fmla="val 87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  <p:sp>
        <p:nvSpPr>
          <p:cNvPr id="51210" name="Text Box 13"/>
          <p:cNvSpPr txBox="1">
            <a:spLocks noChangeArrowheads="1"/>
          </p:cNvSpPr>
          <p:nvPr/>
        </p:nvSpPr>
        <p:spPr bwMode="auto">
          <a:xfrm>
            <a:off x="4772025" y="5294313"/>
            <a:ext cx="273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0"/>
              <a:t>Trophic CT (body liquids)</a:t>
            </a: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252413" y="2906713"/>
            <a:ext cx="4095750" cy="2333625"/>
          </a:xfrm>
          <a:prstGeom prst="rect">
            <a:avLst/>
          </a:prstGeom>
          <a:noFill/>
          <a:ln w="19050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  <p:sp>
        <p:nvSpPr>
          <p:cNvPr id="12" name="Obdélník 11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/>
          <p:cNvSpPr txBox="1"/>
          <p:nvPr/>
        </p:nvSpPr>
        <p:spPr>
          <a:xfrm>
            <a:off x="63781" y="61823"/>
            <a:ext cx="85589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/>
              <a:t>CLASSSIFICATION OF CONNECTIVE TISSUE</a:t>
            </a:r>
            <a:endParaRPr lang="en-US" altLang="cs-CZ" sz="2000" b="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"/>
          <p:cNvGraphicFramePr>
            <a:graphicFrameLocks noGrp="1"/>
          </p:cNvGraphicFramePr>
          <p:nvPr/>
        </p:nvGraphicFramePr>
        <p:xfrm>
          <a:off x="197644" y="1050300"/>
          <a:ext cx="8748712" cy="2582900"/>
        </p:xfrm>
        <a:graphic>
          <a:graphicData uri="http://schemas.openxmlformats.org/drawingml/2006/table">
            <a:tbl>
              <a:tblPr/>
              <a:tblGrid>
                <a:gridCol w="3240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Glycosaminoglycan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Localization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Hyaluronic acid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Umbilical cord, synovial fluid, fluid of corpus vitreum, cartilage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Chondroitinsulphate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Cartilage, bone, cornea, skin, notochord, aorta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Dermatansulphate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Skin, ligaments, adventitia of aorta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Heparansulphate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Aorta, lungs, liver, basal membranes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Keratansulphate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Iris, cartilage, nucleus pulposus, anulus fibrosus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Obdélník 1"/>
          <p:cNvSpPr/>
          <p:nvPr/>
        </p:nvSpPr>
        <p:spPr>
          <a:xfrm>
            <a:off x="197644" y="2177079"/>
            <a:ext cx="8748712" cy="375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97644" y="3303858"/>
            <a:ext cx="8748712" cy="3293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3006"/>
            <a:ext cx="4095750" cy="1905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203006"/>
            <a:ext cx="4095750" cy="1905000"/>
          </a:xfrm>
          <a:prstGeom prst="rect">
            <a:avLst/>
          </a:prstGeom>
        </p:spPr>
      </p:pic>
      <p:sp>
        <p:nvSpPr>
          <p:cNvPr id="11" name="Ovál 10"/>
          <p:cNvSpPr/>
          <p:nvPr/>
        </p:nvSpPr>
        <p:spPr>
          <a:xfrm>
            <a:off x="1603513" y="4189754"/>
            <a:ext cx="887896" cy="7172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ál 12"/>
          <p:cNvSpPr/>
          <p:nvPr/>
        </p:nvSpPr>
        <p:spPr>
          <a:xfrm>
            <a:off x="6639339" y="4098645"/>
            <a:ext cx="1504122" cy="462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97644" y="1552607"/>
            <a:ext cx="8748712" cy="5502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4285" y="43002"/>
            <a:ext cx="513211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GLYCOSAMINOGLYCANS IN CARTILAGE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57983" y="6308480"/>
            <a:ext cx="214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Chondroitinsulphate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767269" y="6308480"/>
            <a:ext cx="1748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Keratansulphate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8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  <p:bldP spid="13" grpId="0" animBg="1"/>
      <p:bldP spid="12" grpId="0" animBg="1"/>
      <p:bldP spid="3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Obdélník 1"/>
          <p:cNvSpPr>
            <a:spLocks noChangeArrowheads="1"/>
          </p:cNvSpPr>
          <p:nvPr/>
        </p:nvSpPr>
        <p:spPr bwMode="auto">
          <a:xfrm>
            <a:off x="44285" y="580859"/>
            <a:ext cx="4752975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proteoglycans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protein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 dominant </a:t>
            </a:r>
            <a:r>
              <a: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linear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saccharide component</a:t>
            </a:r>
            <a:endParaRPr kumimoji="0" lang="cs-CZ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proteoglycan aggregates</a:t>
            </a:r>
            <a:endParaRPr kumimoji="0" lang="cs-CZ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water-binding</a:t>
            </a:r>
            <a:r>
              <a:rPr kumimoji="0" lang="cs-CZ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80%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volume dependent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of hydratation</a:t>
            </a:r>
            <a:endParaRPr kumimoji="0" lang="cs-CZ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10287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aggrecan (cartilage)</a:t>
            </a:r>
            <a:endParaRPr kumimoji="0" lang="cs-CZ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10287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syndekan</a:t>
            </a:r>
            <a:endParaRPr kumimoji="0" lang="cs-CZ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102870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fibroglykan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407560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PROTEOGLYCANS AND FIBERS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2" descr="VÃ½sledek obrÃ¡zku pro aggrec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555" y="1131698"/>
            <a:ext cx="3497521" cy="41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1"/>
          <p:cNvSpPr>
            <a:spLocks noChangeArrowheads="1"/>
          </p:cNvSpPr>
          <p:nvPr/>
        </p:nvSpPr>
        <p:spPr bwMode="auto">
          <a:xfrm>
            <a:off x="159075" y="4001166"/>
            <a:ext cx="56825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2714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collagen fibrils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col II + col IX/XI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thin fibrils (15-20 nm </a:t>
            </a: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 no striation) that do not form fibers like col 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interconnected with perichondrium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elastic fibers </a:t>
            </a:r>
          </a:p>
        </p:txBody>
      </p:sp>
    </p:spTree>
    <p:extLst>
      <p:ext uri="{BB962C8B-B14F-4D97-AF65-F5344CB8AC3E}">
        <p14:creationId xmlns:p14="http://schemas.microsoft.com/office/powerpoint/2010/main" val="3083963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3112777" y="1254466"/>
            <a:ext cx="5547574" cy="3620982"/>
          </a:xfrm>
          <a:prstGeom prst="rect">
            <a:avLst/>
          </a:prstGeom>
        </p:spPr>
      </p:pic>
      <p:sp>
        <p:nvSpPr>
          <p:cNvPr id="2" name="Obdélník 1"/>
          <p:cNvSpPr>
            <a:spLocks noChangeArrowheads="1"/>
          </p:cNvSpPr>
          <p:nvPr/>
        </p:nvSpPr>
        <p:spPr bwMode="auto">
          <a:xfrm>
            <a:off x="179389" y="1984902"/>
            <a:ext cx="24312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pericellular</a:t>
            </a:r>
            <a:endParaRPr kumimoji="0" lang="en-US" alt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territorial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interterritorial</a:t>
            </a:r>
            <a:endParaRPr kumimoji="0" lang="en-US" alt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746167" y="6245878"/>
            <a:ext cx="7838614" cy="47705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transduction of biochemical and biomechanical signals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2239617" y="2282551"/>
            <a:ext cx="2755005" cy="89146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1914939" y="2638076"/>
            <a:ext cx="2841478" cy="457847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2358887" y="3209607"/>
            <a:ext cx="3458581" cy="963261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4285" y="43002"/>
            <a:ext cx="577318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TISSUE ARCHITECTURE OF CARTILAGE ECM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2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1207427"/>
            <a:ext cx="8701016" cy="3776991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00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790" y="911360"/>
            <a:ext cx="4163684" cy="3166633"/>
          </a:xfrm>
          <a:prstGeom prst="rect">
            <a:avLst/>
          </a:prstGeom>
        </p:spPr>
      </p:pic>
      <p:sp>
        <p:nvSpPr>
          <p:cNvPr id="2" name="Obdélník 1"/>
          <p:cNvSpPr>
            <a:spLocks noChangeArrowheads="1"/>
          </p:cNvSpPr>
          <p:nvPr/>
        </p:nvSpPr>
        <p:spPr bwMode="auto">
          <a:xfrm>
            <a:off x="179390" y="863461"/>
            <a:ext cx="79216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2714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pressure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elasticity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proteoglycans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polyanionic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(COO</a:t>
            </a:r>
            <a:r>
              <a:rPr kumimoji="0" lang="cs-CZ" altLang="cs-CZ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SO</a:t>
            </a:r>
            <a:r>
              <a:rPr kumimoji="0" lang="cs-CZ" altLang="cs-CZ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cs-CZ" altLang="cs-CZ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II-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expansion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prevented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by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collagen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fibrils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repulsion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forces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auto">
          <a:xfrm>
            <a:off x="179390" y="4388451"/>
            <a:ext cx="896461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2714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biphasic model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of cartilage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conditioned by ECM composition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proteoglycans, collagen, cells, and lipids constitute the solid phase of the mixture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interstitial fluid that is free to move through the matrix fluid phase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impact loads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fluid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flows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through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framework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until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cartilage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start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behave as a single-phase, incompressible, elastic solid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 fluid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not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flow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after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load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release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fluid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returns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nutritive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aspect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577318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TISSUE ARCHITECTURE OF CARTILAGE ECM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04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988" y="1840753"/>
            <a:ext cx="5305518" cy="3881451"/>
          </a:xfrm>
          <a:prstGeom prst="rect">
            <a:avLst/>
          </a:prstGeom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79389" y="1874142"/>
            <a:ext cx="3750263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tangential (superficial) zone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transitional zone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radial (deep) zone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tide mark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mineralized cartilage zone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subchondral bone</a:t>
            </a:r>
          </a:p>
          <a:p>
            <a:pPr marL="0" marR="0" lvl="0" indent="2714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72053" y="929137"/>
            <a:ext cx="6340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synovial cartilage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577318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TISSUE ARCHITECTURE OF CARTILAGE ECM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60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1-Hyaline%20Cartilage%20-%20Trache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751" r="2751" b="10133"/>
          <a:stretch/>
        </p:blipFill>
        <p:spPr bwMode="auto">
          <a:xfrm>
            <a:off x="305117" y="757399"/>
            <a:ext cx="8642351" cy="597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ousměrná svislá šipka 2"/>
          <p:cNvSpPr/>
          <p:nvPr/>
        </p:nvSpPr>
        <p:spPr>
          <a:xfrm>
            <a:off x="573403" y="1274923"/>
            <a:ext cx="431800" cy="3384551"/>
          </a:xfrm>
          <a:prstGeom prst="upDownArrow">
            <a:avLst/>
          </a:prstGeom>
          <a:gradFill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TextovéPole 3"/>
          <p:cNvSpPr txBox="1">
            <a:spLocks noChangeArrowheads="1"/>
          </p:cNvSpPr>
          <p:nvPr/>
        </p:nvSpPr>
        <p:spPr bwMode="auto">
          <a:xfrm>
            <a:off x="890906" y="1995645"/>
            <a:ext cx="2710999" cy="369332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Exchange of metabolites</a:t>
            </a:r>
          </a:p>
        </p:txBody>
      </p:sp>
      <p:sp>
        <p:nvSpPr>
          <p:cNvPr id="9" name="Dvojitá šipka 8"/>
          <p:cNvSpPr/>
          <p:nvPr/>
        </p:nvSpPr>
        <p:spPr>
          <a:xfrm rot="5400000">
            <a:off x="3850798" y="1563052"/>
            <a:ext cx="503239" cy="431800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vojitá šipka 10"/>
          <p:cNvSpPr/>
          <p:nvPr/>
        </p:nvSpPr>
        <p:spPr>
          <a:xfrm rot="5400000">
            <a:off x="3850799" y="2031365"/>
            <a:ext cx="503237" cy="431800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vojitá šipka 12"/>
          <p:cNvSpPr/>
          <p:nvPr/>
        </p:nvSpPr>
        <p:spPr>
          <a:xfrm rot="5400000">
            <a:off x="3850799" y="2463165"/>
            <a:ext cx="503237" cy="431800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2" name="TextovéPole 13"/>
          <p:cNvSpPr txBox="1">
            <a:spLocks noChangeArrowheads="1"/>
          </p:cNvSpPr>
          <p:nvPr/>
        </p:nvSpPr>
        <p:spPr bwMode="auto">
          <a:xfrm>
            <a:off x="4383406" y="1747996"/>
            <a:ext cx="2069797" cy="369332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Apositional growth</a:t>
            </a:r>
          </a:p>
        </p:txBody>
      </p:sp>
      <p:sp>
        <p:nvSpPr>
          <p:cNvPr id="15" name="Dvojitá šipka 14"/>
          <p:cNvSpPr/>
          <p:nvPr/>
        </p:nvSpPr>
        <p:spPr>
          <a:xfrm rot="16200000">
            <a:off x="2791144" y="3903821"/>
            <a:ext cx="504825" cy="431800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vojitá šipka 15"/>
          <p:cNvSpPr/>
          <p:nvPr/>
        </p:nvSpPr>
        <p:spPr>
          <a:xfrm rot="16200000">
            <a:off x="2791936" y="4371340"/>
            <a:ext cx="503237" cy="431800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vojitá šipka 16"/>
          <p:cNvSpPr/>
          <p:nvPr/>
        </p:nvSpPr>
        <p:spPr>
          <a:xfrm rot="16200000">
            <a:off x="2791144" y="4803935"/>
            <a:ext cx="504825" cy="431800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6" name="TextovéPole 17"/>
          <p:cNvSpPr txBox="1">
            <a:spLocks noChangeArrowheads="1"/>
          </p:cNvSpPr>
          <p:nvPr/>
        </p:nvSpPr>
        <p:spPr bwMode="auto">
          <a:xfrm>
            <a:off x="1481457" y="5396072"/>
            <a:ext cx="2691763" cy="40011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Interstitial proliferation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4285" y="43002"/>
            <a:ext cx="342138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NUTRITION AND GROWTH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532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1" y="1470991"/>
            <a:ext cx="6656844" cy="528463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65279" y="1117048"/>
            <a:ext cx="33481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stratum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fibrosum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biomechanics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stratum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chondrogenicum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growth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238238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PERICHONDRIUM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169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7910" y="680761"/>
            <a:ext cx="58870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membrana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fibrosa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dense collagen c.t.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membrana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synovialis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intima,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subintima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folds extending to the joint cavity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numerous blood and lymphatic vessels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nerves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discontinuous cell layers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synovialocytes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basal membrane and intercellular junctions absent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not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an epithelium</a:t>
            </a: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mesenchymal (c.t.) origin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synovial fluid rich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hyaluronans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bursae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synoviales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vaginae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tendineum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http://www2.indstate.edu/thcme/mmmoga/histology/syno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1" y="4829405"/>
            <a:ext cx="27813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2.indstate.edu/thcme/mmmoga/histology/syno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629" y="4829404"/>
            <a:ext cx="27813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6620105"/>
            <a:ext cx="38464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http://www2.indstate.edu/thcme/mmmoga/histology/slide35.html</a:t>
            </a:r>
          </a:p>
        </p:txBody>
      </p:sp>
      <p:pic>
        <p:nvPicPr>
          <p:cNvPr id="9224" name="Picture 8" descr="http://www.mdpi.com/lubricants/lubricants-01-00102/article_deploy/html/images/lubricants-01-00102-g003-10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074" y="770814"/>
            <a:ext cx="1895732" cy="285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4285" y="43002"/>
            <a:ext cx="155363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SYNOVIUM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2" descr="https://www.dartmouth.edu/~anatomy/Histo/lab_2/bone/DMS090/5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217" y="4837319"/>
            <a:ext cx="2680880" cy="178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930959" y="6620105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https://www.dartmouth.edu/~anatomy/Histo/lab_2/bone/DMS090/53.gif</a:t>
            </a:r>
          </a:p>
        </p:txBody>
      </p:sp>
    </p:spTree>
    <p:extLst>
      <p:ext uri="{BB962C8B-B14F-4D97-AF65-F5344CB8AC3E}">
        <p14:creationId xmlns:p14="http://schemas.microsoft.com/office/powerpoint/2010/main" val="1101937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 txBox="1">
            <a:spLocks noChangeArrowheads="1"/>
          </p:cNvSpPr>
          <p:nvPr/>
        </p:nvSpPr>
        <p:spPr bwMode="auto">
          <a:xfrm>
            <a:off x="0" y="1482174"/>
            <a:ext cx="3168651" cy="203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acidophilic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elastic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fibers</a:t>
            </a: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dispersed in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matrix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isogenetic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groups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auricula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meatus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larynx, epiglottis</a:t>
            </a:r>
          </a:p>
        </p:txBody>
      </p:sp>
      <p:pic>
        <p:nvPicPr>
          <p:cNvPr id="78852" name="Picture 8" descr="elastická chrupa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9" y="1196978"/>
            <a:ext cx="5580063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277691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ELASTIC CARTILAGE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56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Obdélník 2"/>
          <p:cNvSpPr>
            <a:spLocks noChangeArrowheads="1"/>
          </p:cNvSpPr>
          <p:nvPr/>
        </p:nvSpPr>
        <p:spPr bwMode="auto">
          <a:xfrm>
            <a:off x="0" y="784225"/>
            <a:ext cx="600783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73050" marR="0" lvl="0" indent="-2730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 abundant than collagen</a:t>
            </a:r>
          </a:p>
          <a:p>
            <a:pPr marL="273050" marR="0" lvl="0" indent="-2730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polymer – tropoelastin</a:t>
            </a:r>
          </a:p>
          <a:p>
            <a:pPr marL="273050" marR="0" lvl="0" indent="-2730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minimal tensile resistance, loss of elasticity if overstretched</a:t>
            </a:r>
          </a:p>
          <a:p>
            <a:pPr marL="273050" marR="0" lvl="0" indent="-2730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reduction of hysteresis = allow return back to original state after mechanic change</a:t>
            </a:r>
          </a:p>
        </p:txBody>
      </p:sp>
      <p:pic>
        <p:nvPicPr>
          <p:cNvPr id="64516" name="Picture 2" descr="http://legacy.owensboro.kctcs.edu/gcaplan/anat/Histology/elast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8" b="17314"/>
          <a:stretch>
            <a:fillRect/>
          </a:stretch>
        </p:blipFill>
        <p:spPr bwMode="auto">
          <a:xfrm>
            <a:off x="5508625" y="3635375"/>
            <a:ext cx="3203575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4" descr="http://www.udel.edu/Biology/Wags/histopage/empage/ect/ect3.gif"/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546475"/>
            <a:ext cx="4132263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nature.com/srep/2013/130620/srep02043/images/srep02043-f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71" y="676971"/>
            <a:ext cx="2504629" cy="257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225414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ELASTIC FIBERS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900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Podnadpis 2"/>
          <p:cNvSpPr txBox="1">
            <a:spLocks/>
          </p:cNvSpPr>
          <p:nvPr/>
        </p:nvSpPr>
        <p:spPr bwMode="auto">
          <a:xfrm>
            <a:off x="184150" y="825500"/>
            <a:ext cx="86423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1800" b="0"/>
              <a:t>Mesenchyme = loose tissue between germ layers</a:t>
            </a:r>
          </a:p>
          <a:p>
            <a:pPr eaLnBrk="1" hangingPunct="1"/>
            <a:r>
              <a:rPr lang="en-US" altLang="cs-CZ" sz="1800" b="0"/>
              <a:t>Complex network of star- or spindle-shaped cells</a:t>
            </a:r>
          </a:p>
          <a:p>
            <a:pPr eaLnBrk="1" hangingPunct="1"/>
            <a:r>
              <a:rPr lang="en-US" altLang="cs-CZ" sz="1800" b="0"/>
              <a:t>Jelly-like amorphous ground substance</a:t>
            </a:r>
          </a:p>
        </p:txBody>
      </p:sp>
      <p:pic>
        <p:nvPicPr>
          <p:cNvPr id="33798" name="Picture 9" descr="http://www.mun.ca/biology/desmid/brian/BIOL3530/DB_Ch02/fig2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2907" r="3012" b="5002"/>
          <a:stretch>
            <a:fillRect/>
          </a:stretch>
        </p:blipFill>
        <p:spPr bwMode="auto">
          <a:xfrm>
            <a:off x="4878388" y="1690688"/>
            <a:ext cx="3865562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Obdélník 8"/>
          <p:cNvSpPr>
            <a:spLocks noChangeArrowheads="1"/>
          </p:cNvSpPr>
          <p:nvPr/>
        </p:nvSpPr>
        <p:spPr bwMode="auto">
          <a:xfrm>
            <a:off x="0" y="6634163"/>
            <a:ext cx="4572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800" b="0">
                <a:latin typeface="Verdana" panose="020B0604030504040204" pitchFamily="34" charset="0"/>
                <a:hlinkClick r:id="rId3"/>
              </a:rPr>
              <a:t>http://www.mun.ca/biology/desmid/brian/BIOL3530/DB_Ch02/DBNModel.html</a:t>
            </a:r>
            <a:endParaRPr lang="en-US" altLang="cs-CZ" sz="800" b="0">
              <a:latin typeface="Verdana" panose="020B0604030504040204" pitchFamily="34" charset="0"/>
            </a:endParaRPr>
          </a:p>
        </p:txBody>
      </p:sp>
      <p:sp>
        <p:nvSpPr>
          <p:cNvPr id="52230" name="TextovéPole 5"/>
          <p:cNvSpPr txBox="1">
            <a:spLocks noChangeArrowheads="1"/>
          </p:cNvSpPr>
          <p:nvPr/>
        </p:nvSpPr>
        <p:spPr bwMode="auto">
          <a:xfrm>
            <a:off x="342900" y="2933700"/>
            <a:ext cx="421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0"/>
              <a:t>DAY 12 of embryonic development</a:t>
            </a:r>
          </a:p>
        </p:txBody>
      </p:sp>
      <p:pic>
        <p:nvPicPr>
          <p:cNvPr id="52231" name="Picture 6" descr="http://embryology.med.unsw.edu.au/wwwhuman/Stages/Images/CSt9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640138"/>
            <a:ext cx="3022600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" r="9389" b="36047"/>
          <a:stretch>
            <a:fillRect/>
          </a:stretch>
        </p:blipFill>
        <p:spPr bwMode="auto">
          <a:xfrm>
            <a:off x="5457825" y="4122738"/>
            <a:ext cx="3371850" cy="2173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4" name="AutoShape 12"/>
          <p:cNvSpPr>
            <a:spLocks noChangeArrowheads="1"/>
          </p:cNvSpPr>
          <p:nvPr/>
        </p:nvSpPr>
        <p:spPr bwMode="auto">
          <a:xfrm rot="5400000">
            <a:off x="6677026" y="4257675"/>
            <a:ext cx="1085850" cy="238125"/>
          </a:xfrm>
          <a:prstGeom prst="rightArrow">
            <a:avLst>
              <a:gd name="adj1" fmla="val 33333"/>
              <a:gd name="adj2" fmla="val 81341"/>
            </a:avLst>
          </a:prstGeom>
          <a:solidFill>
            <a:srgbClr val="FF5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800"/>
          </a:p>
        </p:txBody>
      </p:sp>
      <p:cxnSp>
        <p:nvCxnSpPr>
          <p:cNvPr id="33805" name="AutoShape 13"/>
          <p:cNvCxnSpPr>
            <a:cxnSpLocks noChangeShapeType="1"/>
          </p:cNvCxnSpPr>
          <p:nvPr/>
        </p:nvCxnSpPr>
        <p:spPr bwMode="auto">
          <a:xfrm>
            <a:off x="2305050" y="3933825"/>
            <a:ext cx="9525" cy="165735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6" name="AutoShape 14"/>
          <p:cNvSpPr>
            <a:spLocks noChangeArrowheads="1"/>
          </p:cNvSpPr>
          <p:nvPr/>
        </p:nvSpPr>
        <p:spPr bwMode="auto">
          <a:xfrm rot="-1536172">
            <a:off x="2886075" y="4116388"/>
            <a:ext cx="2335213" cy="238125"/>
          </a:xfrm>
          <a:prstGeom prst="rightArrow">
            <a:avLst>
              <a:gd name="adj1" fmla="val 33333"/>
              <a:gd name="adj2" fmla="val 174931"/>
            </a:avLst>
          </a:prstGeom>
          <a:solidFill>
            <a:srgbClr val="FF5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800"/>
          </a:p>
        </p:txBody>
      </p:sp>
      <p:sp>
        <p:nvSpPr>
          <p:cNvPr id="12" name="Obdélník 11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/>
          <p:cNvSpPr txBox="1"/>
          <p:nvPr/>
        </p:nvSpPr>
        <p:spPr>
          <a:xfrm>
            <a:off x="63781" y="61823"/>
            <a:ext cx="85589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/>
              <a:t>EMBRYONIC ORIGIN OF CONNECTIVE TISSUE</a:t>
            </a:r>
            <a:endParaRPr lang="en-US" altLang="cs-CZ" sz="2000" b="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4" grpId="0" animBg="1"/>
      <p:bldP spid="3380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6501"/>
          <a:stretch/>
        </p:blipFill>
        <p:spPr>
          <a:xfrm>
            <a:off x="0" y="445864"/>
            <a:ext cx="9144000" cy="641213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277691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ELASTIC CARTILAGE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2315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Obdélník 1"/>
          <p:cNvSpPr>
            <a:spLocks noChangeArrowheads="1"/>
          </p:cNvSpPr>
          <p:nvPr/>
        </p:nvSpPr>
        <p:spPr bwMode="auto">
          <a:xfrm>
            <a:off x="3563939" y="3752849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876" name="Rectangle 3"/>
          <p:cNvSpPr txBox="1">
            <a:spLocks noChangeArrowheads="1"/>
          </p:cNvSpPr>
          <p:nvPr/>
        </p:nvSpPr>
        <p:spPr bwMode="auto">
          <a:xfrm>
            <a:off x="103188" y="864363"/>
            <a:ext cx="446881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ibr</a:t>
            </a:r>
            <a:r>
              <a:rPr kumimoji="0" lang="cs-CZ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ous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compound dominant – collagen I 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II – mechanical durability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inimum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of amorphous matrix-fibers visible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ntervertebral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discs, symphysis pubis, articular discs, meniscus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98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00" y="3465513"/>
            <a:ext cx="4118588" cy="33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319" y="551046"/>
            <a:ext cx="3622675" cy="241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ttp://www2.indstate.edu/thcme/mmmoga/histology/inve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038475"/>
            <a:ext cx="27813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4285" y="43002"/>
            <a:ext cx="241944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FIBROCARTILAGE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0873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60" y="575343"/>
            <a:ext cx="3805239" cy="26225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1" name="Text Box 8"/>
          <p:cNvSpPr txBox="1">
            <a:spLocks noChangeArrowheads="1"/>
          </p:cNvSpPr>
          <p:nvPr/>
        </p:nvSpPr>
        <p:spPr bwMode="auto">
          <a:xfrm>
            <a:off x="0" y="888213"/>
            <a:ext cx="5063207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Cartilage – no innervation, no vascularization – no spontaneous regeneration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migration of chondrocytes to site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 damage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Initiation of other degenerative events leading to cartilage erosion (arthritis)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902" name="Text Box 9"/>
          <p:cNvSpPr txBox="1">
            <a:spLocks noChangeArrowheads="1"/>
          </p:cNvSpPr>
          <p:nvPr/>
        </p:nvSpPr>
        <p:spPr bwMode="auto">
          <a:xfrm>
            <a:off x="44285" y="3711248"/>
            <a:ext cx="424815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Therapy: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joint mobility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restoration of biochemical and biophysical parameters of cartilage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prevention of further damage</a:t>
            </a: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removal of damaged tissue, autologous transplantation, MSCs on biocompatible scaffolds</a:t>
            </a:r>
            <a:endParaRPr kumimoji="0" lang="en-US" alt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 descr="http://images.iop.org/objects/med/news/10/4/48/pi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40" y="3420076"/>
            <a:ext cx="4204659" cy="31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4285" y="43002"/>
            <a:ext cx="323710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 CORRELATION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5275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" y="7557"/>
            <a:ext cx="9133924" cy="6850443"/>
          </a:xfrm>
          <a:prstGeom prst="rect">
            <a:avLst/>
          </a:prstGeom>
        </p:spPr>
      </p:pic>
      <p:sp>
        <p:nvSpPr>
          <p:cNvPr id="2" name="Obdélník 2"/>
          <p:cNvSpPr>
            <a:spLocks noChangeArrowheads="1"/>
          </p:cNvSpPr>
          <p:nvPr/>
        </p:nvSpPr>
        <p:spPr bwMode="auto">
          <a:xfrm>
            <a:off x="-2025611" y="5520065"/>
            <a:ext cx="76332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BONE</a:t>
            </a:r>
            <a:endParaRPr kumimoji="0" lang="cs-CZ" altLang="cs-CZ" sz="5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8852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 txBox="1">
            <a:spLocks noChangeArrowheads="1"/>
          </p:cNvSpPr>
          <p:nvPr/>
        </p:nvSpPr>
        <p:spPr bwMode="auto">
          <a:xfrm>
            <a:off x="44285" y="985839"/>
            <a:ext cx="5795963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Primary (woven, fibrous)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Temporary, growth and regeneration of bones, collagen fibrils woven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Replaced by secondary bone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Remains only in some parts of body  - sutures of skull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tuberositas</a:t>
            </a:r>
            <a:r>
              <a:rPr kumimoji="0" lang="en-US" alt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ossium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tooth cement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Secondary (lamellar)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Lamellae – collagen fibers in concentric layers (3-7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m) around a canal with capillaries = Haversian system (</a:t>
            </a:r>
            <a:r>
              <a:rPr kumimoji="0" lang="en-US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osteon)</a:t>
            </a:r>
            <a:endParaRPr kumimoji="0" lang="en-US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948" name="Picture 7" descr="File:Transverse Section Of Bo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61" y="3614177"/>
            <a:ext cx="3529342" cy="308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644670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HISTOLOGICAL CLASSIFICATION OF BONE TISSUE</a:t>
            </a:r>
          </a:p>
        </p:txBody>
      </p:sp>
      <p:pic>
        <p:nvPicPr>
          <p:cNvPr id="9" name="Picture 9" descr="http://upload.wikimedia.org/wikipedia/commons/e/ec/Woven_bone_matri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581" y="811402"/>
            <a:ext cx="3359407" cy="247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2987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285" y="43002"/>
            <a:ext cx="335418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(WOVEN) BONE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6710" y="1007732"/>
            <a:ext cx="7927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Temporary, growth and regeneration of bones, collagen fibrils woven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Replaced by secondary bone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Remains only in some parts of body  - sutures of skull</a:t>
            </a:r>
            <a:r>
              <a:rPr kumimoji="0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cs-CZ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tuberositas ossium</a:t>
            </a: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tooth cement</a:t>
            </a:r>
            <a:endParaRPr kumimoji="0" lang="en-US" alt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9" descr="http://upload.wikimedia.org/wikipedia/commons/e/ec/Woven_bone_matri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312" y="4249332"/>
            <a:ext cx="3359407" cy="247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VÃ½sledek obrÃ¡zku pro primary  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9" y="2728187"/>
            <a:ext cx="5087767" cy="399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045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4285" y="43002"/>
            <a:ext cx="418454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 (LAMELLAR) BONE</a:t>
            </a:r>
            <a:endParaRPr kumimoji="0" lang="en-US" altLang="cs-C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 descr="VÃ½sledek obrÃ¡zku pro trabecular compact bo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4"/>
          <a:stretch/>
        </p:blipFill>
        <p:spPr bwMode="auto">
          <a:xfrm>
            <a:off x="5117271" y="1751670"/>
            <a:ext cx="2203388" cy="151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97" y="624579"/>
            <a:ext cx="1650164" cy="3206834"/>
          </a:xfrm>
          <a:prstGeom prst="rect">
            <a:avLst/>
          </a:prstGeom>
        </p:spPr>
      </p:pic>
      <p:pic>
        <p:nvPicPr>
          <p:cNvPr id="19" name="Picture 4" descr="Bone-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43" y="3742539"/>
            <a:ext cx="3234393" cy="311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5111" y="624579"/>
            <a:ext cx="49660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Lamellae – collagen fibers in concentric layers (3-7</a:t>
            </a: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</a:t>
            </a: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m) around a canal with capillaries = Haversian system (osteon)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cs-CZ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Spongy (trabecular)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Trabeculae, similar to compact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Epiphyses of long bones, short bones, middle layer of flat bo</a:t>
            </a:r>
            <a:r>
              <a:rPr kumimoji="0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 of the skull (</a:t>
            </a:r>
            <a:r>
              <a:rPr kumimoji="0" lang="en-US" altLang="cs-CZ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diploe</a:t>
            </a: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altLang="cs-CZ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ompact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Outer and inner coat lamellae typical Haversian systems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Volkmann’s canals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Interstitial canals</a:t>
            </a:r>
            <a:endParaRPr kumimoji="0" lang="en-US" alt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www.dartmouth.edu/~anatomy/Histo/lab_2/bone/DMS090/5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597" y="3974612"/>
            <a:ext cx="4183390" cy="278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1358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 txBox="1">
            <a:spLocks noChangeArrowheads="1"/>
          </p:cNvSpPr>
          <p:nvPr/>
        </p:nvSpPr>
        <p:spPr bwMode="auto">
          <a:xfrm>
            <a:off x="0" y="1052514"/>
            <a:ext cx="45720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Outer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Synovial joint – hyaline ca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tilage</a:t>
            </a:r>
            <a:endParaRPr kumimoji="0" lang="en-US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eriosteum </a:t>
            </a:r>
            <a:r>
              <a:rPr kumimoji="0" lang="en-US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periost</a:t>
            </a:r>
            <a:r>
              <a:rPr kumimoji="0" lang="en-US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membrane – dense CT, inner layer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(osteoblasts) and outer layer (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fibr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ous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Inactive bone - 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fibr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ous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CT in 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periost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dominant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Collagen fibers – parallel to the bone surface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Sharpey’s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fibers fix 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periost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the bone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7" y="774703"/>
            <a:ext cx="382587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236981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BONE SURFACES</a:t>
            </a:r>
            <a:endParaRPr kumimoji="0" lang="en-US" altLang="cs-C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7468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farm7.static.flickr.com/6140/6003152325_a91c2a820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593116"/>
            <a:ext cx="876617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Obdélník 2"/>
          <p:cNvSpPr>
            <a:spLocks noChangeArrowheads="1"/>
          </p:cNvSpPr>
          <p:nvPr/>
        </p:nvSpPr>
        <p:spPr bwMode="auto">
          <a:xfrm>
            <a:off x="144463" y="6524627"/>
            <a:ext cx="4572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National Museum of Natural History</a:t>
            </a:r>
            <a:r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NY, USA</a:t>
            </a:r>
          </a:p>
        </p:txBody>
      </p:sp>
      <p:sp>
        <p:nvSpPr>
          <p:cNvPr id="5" name="Obdélník 4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236981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BONE SURFACES</a:t>
            </a:r>
            <a:endParaRPr kumimoji="0" lang="en-US" altLang="cs-C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0024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2.indstate.edu/thcme/mmmoga/histology/musinb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840" y="622171"/>
            <a:ext cx="4782319" cy="33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236981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BONE SURFACES</a:t>
            </a:r>
            <a:endParaRPr kumimoji="0" lang="en-US" altLang="cs-C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130" y="4429697"/>
            <a:ext cx="7153275" cy="235267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41737" y="4108230"/>
            <a:ext cx="2375031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Inactive</a:t>
            </a: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70368" y="4108229"/>
            <a:ext cx="2375031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Active</a:t>
            </a: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1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9" b="10136"/>
          <a:stretch>
            <a:fillRect/>
          </a:stretch>
        </p:blipFill>
        <p:spPr bwMode="auto">
          <a:xfrm>
            <a:off x="5884863" y="608013"/>
            <a:ext cx="3019425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/>
          <a:stretch>
            <a:fillRect/>
          </a:stretch>
        </p:blipFill>
        <p:spPr bwMode="auto">
          <a:xfrm>
            <a:off x="152400" y="3478213"/>
            <a:ext cx="3068638" cy="329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467100"/>
            <a:ext cx="2532063" cy="330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3476625"/>
            <a:ext cx="2894013" cy="3287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5" name="TextovéPole 6"/>
          <p:cNvSpPr txBox="1">
            <a:spLocks noChangeArrowheads="1"/>
          </p:cNvSpPr>
          <p:nvPr/>
        </p:nvSpPr>
        <p:spPr bwMode="auto">
          <a:xfrm>
            <a:off x="1652980" y="6372165"/>
            <a:ext cx="15680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Connective</a:t>
            </a:r>
          </a:p>
        </p:txBody>
      </p:sp>
      <p:sp>
        <p:nvSpPr>
          <p:cNvPr id="53256" name="TextovéPole 7"/>
          <p:cNvSpPr txBox="1">
            <a:spLocks noChangeArrowheads="1"/>
          </p:cNvSpPr>
          <p:nvPr/>
        </p:nvSpPr>
        <p:spPr bwMode="auto">
          <a:xfrm>
            <a:off x="7100888" y="6375400"/>
            <a:ext cx="180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Bone</a:t>
            </a:r>
          </a:p>
        </p:txBody>
      </p:sp>
      <p:sp>
        <p:nvSpPr>
          <p:cNvPr id="53257" name="TextovéPole 8"/>
          <p:cNvSpPr txBox="1">
            <a:spLocks noChangeArrowheads="1"/>
          </p:cNvSpPr>
          <p:nvPr/>
        </p:nvSpPr>
        <p:spPr bwMode="auto">
          <a:xfrm>
            <a:off x="4997485" y="6372165"/>
            <a:ext cx="12811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Cartilage</a:t>
            </a:r>
          </a:p>
        </p:txBody>
      </p:sp>
      <p:pic>
        <p:nvPicPr>
          <p:cNvPr id="53258" name="Picture 9" descr="http://www.mun.ca/biology/desmid/brian/BIOL3530/DB_Ch02/fig2_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2907" r="3012" b="5002"/>
          <a:stretch>
            <a:fillRect/>
          </a:stretch>
        </p:blipFill>
        <p:spPr bwMode="auto">
          <a:xfrm>
            <a:off x="119063" y="963613"/>
            <a:ext cx="395446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AutoShape 15"/>
          <p:cNvSpPr>
            <a:spLocks noChangeArrowheads="1"/>
          </p:cNvSpPr>
          <p:nvPr/>
        </p:nvSpPr>
        <p:spPr bwMode="auto">
          <a:xfrm>
            <a:off x="4133850" y="1820863"/>
            <a:ext cx="1466850" cy="409575"/>
          </a:xfrm>
          <a:prstGeom prst="rightArrow">
            <a:avLst>
              <a:gd name="adj1" fmla="val 50000"/>
              <a:gd name="adj2" fmla="val 89535"/>
            </a:avLst>
          </a:prstGeom>
          <a:solidFill>
            <a:srgbClr val="FF5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800"/>
          </a:p>
        </p:txBody>
      </p:sp>
      <p:sp>
        <p:nvSpPr>
          <p:cNvPr id="53260" name="TextovéPole 6"/>
          <p:cNvSpPr txBox="1">
            <a:spLocks noChangeArrowheads="1"/>
          </p:cNvSpPr>
          <p:nvPr/>
        </p:nvSpPr>
        <p:spPr bwMode="auto">
          <a:xfrm>
            <a:off x="5884863" y="2963833"/>
            <a:ext cx="17956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Mesenchyme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ovéPole 13"/>
          <p:cNvSpPr txBox="1"/>
          <p:nvPr/>
        </p:nvSpPr>
        <p:spPr>
          <a:xfrm>
            <a:off x="63781" y="61823"/>
            <a:ext cx="85589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/>
              <a:t>DERIVATIVES OF CONNECTIVE TISSUE</a:t>
            </a:r>
            <a:endParaRPr lang="en-US" altLang="cs-CZ" sz="2000" b="0" i="1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5/5a/619_Red_and_Yellow_Bone_Marr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6" y="4195354"/>
            <a:ext cx="3926251" cy="241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8" name="Rectangle 3"/>
          <p:cNvSpPr txBox="1">
            <a:spLocks noChangeArrowheads="1"/>
          </p:cNvSpPr>
          <p:nvPr/>
        </p:nvSpPr>
        <p:spPr bwMode="auto">
          <a:xfrm>
            <a:off x="44285" y="646313"/>
            <a:ext cx="6426200" cy="25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Inner </a:t>
            </a:r>
            <a:r>
              <a:rPr kumimoji="0" lang="en-US" altLang="cs-C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 </a:t>
            </a:r>
            <a:r>
              <a:rPr kumimoji="0" lang="en-US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lining</a:t>
            </a: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cavities</a:t>
            </a:r>
            <a:endParaRPr kumimoji="0" lang="en-US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edullar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cavity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ndosteum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endost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– single cell lining – bone remodeling 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bone marrow – hematopoiesis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ellow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gray bone marrow – 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adipoc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ich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vascularization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hematopoietic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niche</a:t>
            </a:r>
            <a:endParaRPr kumimoji="0" lang="en-US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6019" name="Picture 2" descr="File:Gray72-en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33" y="3050519"/>
            <a:ext cx="5141267" cy="375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http://education.vetmed.vt.edu/Curriculum/VM8054/Labs/Lab8/IMAGES/BONE%20BLOOD%20SUPPL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7"/>
          <a:stretch/>
        </p:blipFill>
        <p:spPr bwMode="auto">
          <a:xfrm>
            <a:off x="7045114" y="66677"/>
            <a:ext cx="1952554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236981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BONE SURFACES</a:t>
            </a:r>
            <a:endParaRPr kumimoji="0" lang="en-US" altLang="cs-C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42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one_marrow_40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 bwMode="auto">
          <a:xfrm>
            <a:off x="580747" y="1076149"/>
            <a:ext cx="8284955" cy="565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557312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ENDOSTEAL SURFACE OF COMPACT BONE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250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 txBox="1">
            <a:spLocks noChangeArrowheads="1"/>
          </p:cNvSpPr>
          <p:nvPr/>
        </p:nvSpPr>
        <p:spPr bwMode="auto">
          <a:xfrm>
            <a:off x="44285" y="829418"/>
            <a:ext cx="88931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60</a:t>
            </a: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mineral compound, 24% organic compound 12% H</a:t>
            </a:r>
            <a:r>
              <a:rPr kumimoji="0" lang="en-US" altLang="cs-CZ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0, 4% fat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rystals</a:t>
            </a: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calcium phosphate, hydroxyapatite</a:t>
            </a:r>
          </a:p>
        </p:txBody>
      </p:sp>
      <p:pic>
        <p:nvPicPr>
          <p:cNvPr id="87044" name="Picture 4" descr="http://bio2tech.com/resources/generic+sem+b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256" y="2197843"/>
            <a:ext cx="4072006" cy="419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193373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BONE MATRIX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49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2994368"/>
            <a:ext cx="5200650" cy="3705225"/>
          </a:xfrm>
          <a:prstGeom prst="rect">
            <a:avLst/>
          </a:prstGeom>
        </p:spPr>
      </p:pic>
      <p:pic>
        <p:nvPicPr>
          <p:cNvPr id="3" name="Picture 2" descr="http://www.nature.com/nature/journal/v412/n6846/images/412491aa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1" y="636929"/>
            <a:ext cx="4127500" cy="421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193373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BONE MATRIX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9747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 txBox="1">
            <a:spLocks noChangeArrowheads="1"/>
          </p:cNvSpPr>
          <p:nvPr/>
        </p:nvSpPr>
        <p:spPr bwMode="auto">
          <a:xfrm>
            <a:off x="0" y="669928"/>
            <a:ext cx="9144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lining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bone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</a:t>
            </a:r>
            <a:endParaRPr kumimoji="0" lang="en-US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produce ECM – collagen (I) and 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noncol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agenous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proteoglycans, glycoproteins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basophilic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cytoplasm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rER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well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developer Golgi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Apparatus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euchromatin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nucleus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steocytes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embedded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matrix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canalliculi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ossium</a:t>
            </a:r>
            <a:endParaRPr kumimoji="0" lang="en-US" alt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Soubor:Active osteoblas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528" y="2731106"/>
            <a:ext cx="5836925" cy="379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439094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CELLS OF BONE – OSTEOBLASTS</a:t>
            </a:r>
          </a:p>
        </p:txBody>
      </p:sp>
    </p:spTree>
    <p:extLst>
      <p:ext uri="{BB962C8B-B14F-4D97-AF65-F5344CB8AC3E}">
        <p14:creationId xmlns:p14="http://schemas.microsoft.com/office/powerpoint/2010/main" val="18779677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30" y="855349"/>
            <a:ext cx="6602614" cy="440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www.mhhe.com/biosci/ap/histology_mh/osteocyt.jp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3232" r="5501" b="6136"/>
          <a:stretch>
            <a:fillRect/>
          </a:stretch>
        </p:blipFill>
        <p:spPr bwMode="auto">
          <a:xfrm>
            <a:off x="0" y="2966350"/>
            <a:ext cx="2093015" cy="162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www.gla.ac.uk/ibls/US/fab/images/generic/boblas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48" y="4592827"/>
            <a:ext cx="2788541" cy="210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SEM of osteocy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349"/>
            <a:ext cx="2093015" cy="195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oubor:Osteocyte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3279"/>
            <a:ext cx="2093015" cy="136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4285" y="43002"/>
            <a:ext cx="426270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CELLS OF BONE – OSTEOCYTES</a:t>
            </a:r>
          </a:p>
        </p:txBody>
      </p:sp>
    </p:spTree>
    <p:extLst>
      <p:ext uri="{BB962C8B-B14F-4D97-AF65-F5344CB8AC3E}">
        <p14:creationId xmlns:p14="http://schemas.microsoft.com/office/powerpoint/2010/main" val="35282461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 txBox="1">
            <a:spLocks noChangeArrowheads="1"/>
          </p:cNvSpPr>
          <p:nvPr/>
        </p:nvSpPr>
        <p:spPr bwMode="auto">
          <a:xfrm>
            <a:off x="3" y="631828"/>
            <a:ext cx="88931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multinuclear,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formed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fusion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mononuclear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macrophages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bone matrix resorption</a:t>
            </a:r>
          </a:p>
        </p:txBody>
      </p:sp>
      <p:pic>
        <p:nvPicPr>
          <p:cNvPr id="89091" name="Picture 4" descr="http://www.technion.ac.il/~mdcourse/274203/slides/Skeletal%20Tissues/6-Osteoclasts%20-%20Intramembranous%20Ossific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7034" r="3722" b="18977"/>
          <a:stretch>
            <a:fillRect/>
          </a:stretch>
        </p:blipFill>
        <p:spPr bwMode="auto">
          <a:xfrm>
            <a:off x="3688387" y="1950243"/>
            <a:ext cx="5040313" cy="30305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6" descr="http://bp0.blogger.com/_AOuMhsgQteY/RlyXaYXhvLI/AAAAAAAAADo/_xdySV3WRMs/s320/boyde_bf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9" y="2124076"/>
            <a:ext cx="3048000" cy="2609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440537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CELLS OF BONE – OSTEOCLASTS</a:t>
            </a:r>
          </a:p>
        </p:txBody>
      </p:sp>
    </p:spTree>
    <p:extLst>
      <p:ext uri="{BB962C8B-B14F-4D97-AF65-F5344CB8AC3E}">
        <p14:creationId xmlns:p14="http://schemas.microsoft.com/office/powerpoint/2010/main" val="34104302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intechopen.com/source/html/18309/media/imag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2" y="1571697"/>
            <a:ext cx="8525256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440537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CELLS OF BONE – OSTEOCLASTS</a:t>
            </a:r>
          </a:p>
        </p:txBody>
      </p:sp>
    </p:spTree>
    <p:extLst>
      <p:ext uri="{BB962C8B-B14F-4D97-AF65-F5344CB8AC3E}">
        <p14:creationId xmlns:p14="http://schemas.microsoft.com/office/powerpoint/2010/main" val="15255718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ile:Osteoclas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163763"/>
            <a:ext cx="4392612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 txBox="1">
            <a:spLocks noChangeArrowheads="1"/>
          </p:cNvSpPr>
          <p:nvPr/>
        </p:nvSpPr>
        <p:spPr bwMode="auto">
          <a:xfrm>
            <a:off x="3" y="546101"/>
            <a:ext cx="8893175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omplex</a:t>
            </a: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architecture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nzymes</a:t>
            </a: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degrading organic matrix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HCl</a:t>
            </a: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0116" name="Picture 2" descr="TEM of Osteocl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2492375"/>
            <a:ext cx="41529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440537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CELLS OF BONE – OSTEOCLASTS</a:t>
            </a:r>
          </a:p>
        </p:txBody>
      </p:sp>
    </p:spTree>
    <p:extLst>
      <p:ext uri="{BB962C8B-B14F-4D97-AF65-F5344CB8AC3E}">
        <p14:creationId xmlns:p14="http://schemas.microsoft.com/office/powerpoint/2010/main" val="3855960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09538" y="930275"/>
            <a:ext cx="84911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cs-C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Intramembraneous</a:t>
            </a:r>
            <a:endParaRPr kumimoji="0" lang="en-US" alt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41" name="Rectangle 6"/>
          <p:cNvSpPr>
            <a:spLocks noChangeArrowheads="1"/>
          </p:cNvSpPr>
          <p:nvPr/>
        </p:nvSpPr>
        <p:spPr bwMode="auto">
          <a:xfrm>
            <a:off x="100016" y="2868098"/>
            <a:ext cx="870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cs-C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Endochondral</a:t>
            </a:r>
            <a:endParaRPr kumimoji="0" lang="en-US" alt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148" y="1094402"/>
            <a:ext cx="4510065" cy="1637946"/>
          </a:xfrm>
          <a:prstGeom prst="rect">
            <a:avLst/>
          </a:prstGeom>
        </p:spPr>
      </p:pic>
      <p:pic>
        <p:nvPicPr>
          <p:cNvPr id="6" name="Picture 2" descr="http://www.nature.com/labinvest/journal/v96/n2/images/labinvest2015142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29" y="3465513"/>
            <a:ext cx="53530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g.medscape.com/pi/features/slideshow-slide/osteoporosis/fig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70" y="4617341"/>
            <a:ext cx="3053030" cy="207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4285" y="43002"/>
            <a:ext cx="27737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BONE OSSIFICATION</a:t>
            </a:r>
          </a:p>
        </p:txBody>
      </p:sp>
    </p:spTree>
    <p:extLst>
      <p:ext uri="{BB962C8B-B14F-4D97-AF65-F5344CB8AC3E}">
        <p14:creationId xmlns:p14="http://schemas.microsoft.com/office/powerpoint/2010/main" val="4149253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180975" y="879475"/>
            <a:ext cx="8783638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FF0000"/>
                </a:solidFill>
              </a:rPr>
              <a:t>Cells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cs-CZ" sz="1800" b="0"/>
              <a:t> Fibroblasts/fibrocytes/myofibroblasts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cs-CZ" sz="1800" b="0"/>
              <a:t> Heparinocytes</a:t>
            </a:r>
            <a:endParaRPr lang="en-US" altLang="cs-CZ" sz="1800" b="0">
              <a:sym typeface="Symbol" panose="05050102010706020507" pitchFamily="18" charset="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cs-CZ" sz="1800" b="0">
                <a:sym typeface="Symbol" panose="05050102010706020507" pitchFamily="18" charset="2"/>
              </a:rPr>
              <a:t> Macrophages of CT = histiocytes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cs-CZ" sz="1800" b="0">
                <a:sym typeface="Symbol" panose="05050102010706020507" pitchFamily="18" charset="2"/>
              </a:rPr>
              <a:t> Plasma cells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cs-CZ" sz="1800" b="0">
                <a:sym typeface="Symbol" panose="05050102010706020507" pitchFamily="18" charset="2"/>
              </a:rPr>
              <a:t> Lymphocytes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cs-CZ" sz="1800" b="0">
                <a:sym typeface="Symbol" panose="05050102010706020507" pitchFamily="18" charset="2"/>
              </a:rPr>
              <a:t> Adipocytes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altLang="cs-CZ" sz="1800" b="0">
                <a:sym typeface="Symbol" panose="05050102010706020507" pitchFamily="18" charset="2"/>
              </a:rPr>
              <a:t> Adult stem cells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endParaRPr lang="en-US" altLang="cs-CZ" sz="1800" b="0">
              <a:sym typeface="Symbol" panose="05050102010706020507" pitchFamily="18" charset="2"/>
            </a:endParaRPr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2362200" y="3624263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srgbClr val="FF0000"/>
                </a:solidFill>
              </a:rPr>
              <a:t>Extracellular matrix</a:t>
            </a:r>
            <a:endParaRPr lang="en-US" altLang="cs-CZ" sz="1800" b="0"/>
          </a:p>
        </p:txBody>
      </p:sp>
      <p:sp>
        <p:nvSpPr>
          <p:cNvPr id="54277" name="Rectangle 8"/>
          <p:cNvSpPr>
            <a:spLocks noChangeArrowheads="1"/>
          </p:cNvSpPr>
          <p:nvPr/>
        </p:nvSpPr>
        <p:spPr bwMode="auto">
          <a:xfrm>
            <a:off x="2466975" y="3954463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0"/>
              <a:t>- Fibrous compound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0"/>
              <a:t>- Amorphous ground substance</a:t>
            </a:r>
            <a:endParaRPr lang="en-US" altLang="cs-CZ" sz="1800" b="0">
              <a:sym typeface="Symbol" panose="05050102010706020507" pitchFamily="18" charset="2"/>
            </a:endParaRPr>
          </a:p>
        </p:txBody>
      </p:sp>
      <p:pic>
        <p:nvPicPr>
          <p:cNvPr id="54278" name="Picture 12"/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600075"/>
            <a:ext cx="187642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5143500"/>
            <a:ext cx="18780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3" y="2090738"/>
            <a:ext cx="18732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3509963"/>
            <a:ext cx="1881187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9"/>
          <a:stretch>
            <a:fillRect/>
          </a:stretch>
        </p:blipFill>
        <p:spPr bwMode="auto">
          <a:xfrm>
            <a:off x="117475" y="4743450"/>
            <a:ext cx="22796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42"/>
          <a:stretch>
            <a:fillRect/>
          </a:stretch>
        </p:blipFill>
        <p:spPr bwMode="auto">
          <a:xfrm>
            <a:off x="2476500" y="4752975"/>
            <a:ext cx="1963738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759325"/>
            <a:ext cx="237172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ovéPole 13"/>
          <p:cNvSpPr txBox="1"/>
          <p:nvPr/>
        </p:nvSpPr>
        <p:spPr>
          <a:xfrm>
            <a:off x="63781" y="61823"/>
            <a:ext cx="85589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/>
              <a:t>LOOSE COLLAGEN CONNECTIVE TISSUE</a:t>
            </a:r>
            <a:endParaRPr lang="en-US" altLang="cs-CZ" sz="2000" b="0" i="1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5" y="1577008"/>
            <a:ext cx="8944375" cy="514847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485761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INTRAMEMBRANEOUS OSSIFICATION</a:t>
            </a:r>
          </a:p>
        </p:txBody>
      </p:sp>
    </p:spTree>
    <p:extLst>
      <p:ext uri="{BB962C8B-B14F-4D97-AF65-F5344CB8AC3E}">
        <p14:creationId xmlns:p14="http://schemas.microsoft.com/office/powerpoint/2010/main" val="489780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69" y="1394620"/>
            <a:ext cx="7218363" cy="506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3" name="Text Box 5"/>
          <p:cNvSpPr txBox="1">
            <a:spLocks noChangeArrowheads="1"/>
          </p:cNvSpPr>
          <p:nvPr/>
        </p:nvSpPr>
        <p:spPr bwMode="auto">
          <a:xfrm>
            <a:off x="2347913" y="2286001"/>
            <a:ext cx="38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2164" name="Text Box 6"/>
          <p:cNvSpPr txBox="1">
            <a:spLocks noChangeArrowheads="1"/>
          </p:cNvSpPr>
          <p:nvPr/>
        </p:nvSpPr>
        <p:spPr bwMode="auto">
          <a:xfrm>
            <a:off x="2038351" y="2044701"/>
            <a:ext cx="38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2165" name="Text Box 7"/>
          <p:cNvSpPr txBox="1">
            <a:spLocks noChangeArrowheads="1"/>
          </p:cNvSpPr>
          <p:nvPr/>
        </p:nvSpPr>
        <p:spPr bwMode="auto">
          <a:xfrm>
            <a:off x="2441575" y="2686052"/>
            <a:ext cx="38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2166" name="Text Box 8"/>
          <p:cNvSpPr txBox="1">
            <a:spLocks noChangeArrowheads="1"/>
          </p:cNvSpPr>
          <p:nvPr/>
        </p:nvSpPr>
        <p:spPr bwMode="auto">
          <a:xfrm>
            <a:off x="1933575" y="2863852"/>
            <a:ext cx="38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2167" name="Text Box 9"/>
          <p:cNvSpPr txBox="1">
            <a:spLocks noChangeArrowheads="1"/>
          </p:cNvSpPr>
          <p:nvPr/>
        </p:nvSpPr>
        <p:spPr bwMode="auto">
          <a:xfrm>
            <a:off x="2955925" y="3079752"/>
            <a:ext cx="38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9216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2175049"/>
            <a:ext cx="169227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1" y="3929064"/>
            <a:ext cx="1355725" cy="241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4285" y="43002"/>
            <a:ext cx="422134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ENDOCHONDRAL OSSIFICATION</a:t>
            </a:r>
          </a:p>
        </p:txBody>
      </p:sp>
    </p:spTree>
    <p:extLst>
      <p:ext uri="{BB962C8B-B14F-4D97-AF65-F5344CB8AC3E}">
        <p14:creationId xmlns:p14="http://schemas.microsoft.com/office/powerpoint/2010/main" val="2327472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nature.com/nrendo/journal/v11/n12/images/nrendo.2015.165-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325562"/>
            <a:ext cx="901065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422134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ENDOCHONDRAL OSSIFICATION</a:t>
            </a:r>
          </a:p>
        </p:txBody>
      </p:sp>
    </p:spTree>
    <p:extLst>
      <p:ext uri="{BB962C8B-B14F-4D97-AF65-F5344CB8AC3E}">
        <p14:creationId xmlns:p14="http://schemas.microsoft.com/office/powerpoint/2010/main" val="21083821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2qiws50qrj9uc.cloudfront.net/content/develop/142/5/817/F2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7" y="803794"/>
            <a:ext cx="8636249" cy="53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422134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ENDOCHONDRAL OSSIFICATION</a:t>
            </a:r>
          </a:p>
        </p:txBody>
      </p:sp>
    </p:spTree>
    <p:extLst>
      <p:ext uri="{BB962C8B-B14F-4D97-AF65-F5344CB8AC3E}">
        <p14:creationId xmlns:p14="http://schemas.microsoft.com/office/powerpoint/2010/main" val="12406465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1/10/Proximal_tibia_Masson_Goldner_Trikrom_rabbit_600x_growth_z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221906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GROWTH PLATE</a:t>
            </a:r>
          </a:p>
        </p:txBody>
      </p:sp>
      <p:sp>
        <p:nvSpPr>
          <p:cNvPr id="5" name="Šipka doleva 4"/>
          <p:cNvSpPr/>
          <p:nvPr/>
        </p:nvSpPr>
        <p:spPr>
          <a:xfrm>
            <a:off x="3695385" y="6181646"/>
            <a:ext cx="3521574" cy="589448"/>
          </a:xfrm>
          <a:prstGeom prst="leftArrow">
            <a:avLst>
              <a:gd name="adj1" fmla="val 60256"/>
              <a:gd name="adj2" fmla="val 5000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08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221906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GROWTH PLATE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2115967" y="5743339"/>
            <a:ext cx="3559359" cy="861501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29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http://ns.umich.edu/Releases/2005/Feb05/img/bo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7" b="22063"/>
          <a:stretch/>
        </p:blipFill>
        <p:spPr bwMode="auto">
          <a:xfrm>
            <a:off x="366822" y="968285"/>
            <a:ext cx="7286625" cy="263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Obdélník 4"/>
          <p:cNvSpPr>
            <a:spLocks noChangeArrowheads="1"/>
          </p:cNvSpPr>
          <p:nvPr/>
        </p:nvSpPr>
        <p:spPr bwMode="auto">
          <a:xfrm>
            <a:off x="150127" y="6580598"/>
            <a:ext cx="772001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http://ns.umich.edu/Releases/2005/Feb05/img/bone.jpg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19" y="3808159"/>
            <a:ext cx="1887537" cy="256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285046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BONE REMODELLING</a:t>
            </a:r>
          </a:p>
        </p:txBody>
      </p:sp>
      <p:pic>
        <p:nvPicPr>
          <p:cNvPr id="3" name="bone_remodell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441" y="3808159"/>
            <a:ext cx="3124830" cy="23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2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nature.com/nrrheum/journal/v11/n1/images/nrrheum.2014.164-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886"/>
            <a:ext cx="5463729" cy="39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library.med.utah.edu/WebPath/jpeg3/BONE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88" y="4912066"/>
            <a:ext cx="2803885" cy="184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645098" y="1413611"/>
            <a:ext cx="34157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533400" indent="-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47800" indent="-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05000" indent="-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62200" indent="-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19400" indent="-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76600" indent="-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33800" indent="-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91000" indent="-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33400" marR="0" lvl="0" indent="-5334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3400" marR="0" lvl="0" indent="-5334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Reactive </a:t>
            </a:r>
            <a:r>
              <a:rPr kumimoji="0" lang="cs-CZ" altLang="cs-CZ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cs-CZ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hase </a:t>
            </a:r>
            <a:endParaRPr kumimoji="0" lang="en-US" alt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0488" marR="0" lvl="0" indent="-90488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racture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inflammatory phase </a:t>
            </a:r>
          </a:p>
          <a:p>
            <a:pPr marL="180975" marR="0" lvl="0" indent="-180975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US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ranulation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tissue formation </a:t>
            </a:r>
          </a:p>
          <a:p>
            <a:pPr marL="533400" marR="0" lvl="0" indent="-5334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Reparative </a:t>
            </a:r>
            <a:r>
              <a:rPr kumimoji="0" lang="cs-CZ" altLang="cs-CZ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cs-CZ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hase </a:t>
            </a:r>
            <a:endParaRPr kumimoji="0" lang="en-US" alt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artilage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cs-CZ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callus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formation </a:t>
            </a:r>
          </a:p>
          <a:p>
            <a:pPr marL="180975" marR="0" lvl="0" indent="-180975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amellar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bone deposition </a:t>
            </a:r>
          </a:p>
          <a:p>
            <a:pPr marL="533400" marR="0" lvl="0" indent="-5334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Remodeling </a:t>
            </a:r>
            <a:r>
              <a:rPr kumimoji="0" lang="cs-CZ" altLang="cs-CZ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cs-CZ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hase </a:t>
            </a:r>
            <a:endParaRPr kumimoji="0" lang="en-US" alt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en-US" alt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emodeling</a:t>
            </a:r>
            <a:r>
              <a:rPr kumimoji="0" lang="en-US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original bone shape </a:t>
            </a:r>
          </a:p>
          <a:p>
            <a:pPr marL="533400" marR="0" lvl="0" indent="-5334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4285" y="43002"/>
            <a:ext cx="629082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 CORRELATIONS – FRACTURE HEALING</a:t>
            </a:r>
          </a:p>
        </p:txBody>
      </p:sp>
    </p:spTree>
    <p:extLst>
      <p:ext uri="{BB962C8B-B14F-4D97-AF65-F5344CB8AC3E}">
        <p14:creationId xmlns:p14="http://schemas.microsoft.com/office/powerpoint/2010/main" val="31551803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 txBox="1">
            <a:spLocks noChangeArrowheads="1"/>
          </p:cNvSpPr>
          <p:nvPr/>
        </p:nvSpPr>
        <p:spPr bwMode="auto">
          <a:xfrm>
            <a:off x="44285" y="649988"/>
            <a:ext cx="3043239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OSTEOPOROSIS</a:t>
            </a:r>
          </a:p>
        </p:txBody>
      </p:sp>
      <p:pic>
        <p:nvPicPr>
          <p:cNvPr id="6150" name="Picture 6" descr="http://1.bp.blogspot.com/-RlmeWVPsF9w/TangAgX0qFI/AAAAAAAAAHg/MiiJLkYvMZ8/s1600/osteoporotic+b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87584"/>
            <a:ext cx="4770570" cy="214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7"/>
          <p:cNvSpPr>
            <a:spLocks noChangeArrowheads="1"/>
          </p:cNvSpPr>
          <p:nvPr/>
        </p:nvSpPr>
        <p:spPr bwMode="auto">
          <a:xfrm>
            <a:off x="0" y="3770313"/>
            <a:ext cx="25603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OSTEOPETROSIS</a:t>
            </a:r>
          </a:p>
        </p:txBody>
      </p:sp>
      <p:pic>
        <p:nvPicPr>
          <p:cNvPr id="95238" name="Picture 4" descr="http://images.radiopaedia.org/images/130505/24e8e4473dafe5ee65962c39037049_big_gall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8" y="4239314"/>
            <a:ext cx="3379787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Rectangle 9"/>
          <p:cNvSpPr>
            <a:spLocks noChangeArrowheads="1"/>
          </p:cNvSpPr>
          <p:nvPr/>
        </p:nvSpPr>
        <p:spPr bwMode="auto">
          <a:xfrm>
            <a:off x="5524717" y="647368"/>
            <a:ext cx="31716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REVMATOID ARTHRITIS</a:t>
            </a:r>
          </a:p>
        </p:txBody>
      </p:sp>
      <p:pic>
        <p:nvPicPr>
          <p:cNvPr id="95240" name="Picture 2" descr="http://www.rheumatoidarthritistreatment101.com/wp-content/uploads/2011/04/1M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795" y="1043543"/>
            <a:ext cx="2892559" cy="252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4285" y="43002"/>
            <a:ext cx="847911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 CORRELATIONS – DISBALANCE OF BONE HOMEOSTASIS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025421" y="3770313"/>
            <a:ext cx="2328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PAGET DISEASE</a:t>
            </a:r>
          </a:p>
        </p:txBody>
      </p:sp>
      <p:pic>
        <p:nvPicPr>
          <p:cNvPr id="12" name="Picture 2" descr="VÃ½sledek obrÃ¡zku pro PAGET disea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53" y="4126874"/>
            <a:ext cx="2330748" cy="264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32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 txBox="1">
            <a:spLocks noChangeArrowheads="1"/>
          </p:cNvSpPr>
          <p:nvPr/>
        </p:nvSpPr>
        <p:spPr bwMode="auto">
          <a:xfrm>
            <a:off x="0" y="830095"/>
            <a:ext cx="6843423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0313" indent="-250825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79588" indent="-3429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01875" indent="-34290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59075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6275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73475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30675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Synarthrosis </a:t>
            </a:r>
            <a:endParaRPr kumimoji="0" lang="en-US" altLang="cs-CZ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joint by intercalated tissue (catilage, bone or c.t.)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Synostoses</a:t>
            </a: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joint by bone tissue – os coxae, os sacrum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Synchondrosis</a:t>
            </a: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joint by hyaline cartialge – development of synostosis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Symphysis</a:t>
            </a: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joint by fibrocartilage– os pubis, intervertebral discs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Syndesmosis</a:t>
            </a: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dense collage regular c.t. – sutures of skull, gomphosis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cs-CZ" altLang="cs-CZ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Diarthrosis </a:t>
            </a:r>
            <a:endParaRPr kumimoji="0" lang="en-US" altLang="cs-CZ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synovial joint</a:t>
            </a:r>
            <a:endParaRPr kumimoji="0" lang="en-US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hyaline cartilage without perichondrium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cartialge calcification in site of attachment to the bone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joint capsule</a:t>
            </a:r>
          </a:p>
          <a:p>
            <a:pPr marL="1230313" marR="0" lvl="2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Stratum fibrosum</a:t>
            </a:r>
          </a:p>
          <a:p>
            <a:pPr marL="1230313" marR="0" lvl="2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Stratum synoviale</a:t>
            </a:r>
          </a:p>
          <a:p>
            <a:pPr marL="1230313" marR="0" lvl="2" indent="-2508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cs-CZ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2" name="Rectangle 6"/>
          <p:cNvSpPr>
            <a:spLocks noChangeArrowheads="1"/>
          </p:cNvSpPr>
          <p:nvPr/>
        </p:nvSpPr>
        <p:spPr bwMode="auto">
          <a:xfrm>
            <a:off x="0" y="5592880"/>
            <a:ext cx="82375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meniscus – fibrocartialge, avascular, without inervation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tendons – dense collagen regular c.t., elastic fibers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bursae – like joint capsule</a:t>
            </a:r>
          </a:p>
        </p:txBody>
      </p:sp>
      <p:pic>
        <p:nvPicPr>
          <p:cNvPr id="99333" name="Picture 8" descr="mc_ch08_fig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3332163"/>
            <a:ext cx="2643187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10" descr="Image5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76" y="204311"/>
            <a:ext cx="26828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109677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JOINTS</a:t>
            </a:r>
          </a:p>
        </p:txBody>
      </p:sp>
    </p:spTree>
    <p:extLst>
      <p:ext uri="{BB962C8B-B14F-4D97-AF65-F5344CB8AC3E}">
        <p14:creationId xmlns:p14="http://schemas.microsoft.com/office/powerpoint/2010/main" val="1434016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3781" y="581715"/>
            <a:ext cx="574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800"/>
              <a:t>Mesenchymal </a:t>
            </a:r>
            <a:r>
              <a:rPr lang="en-US" sz="1800" dirty="0"/>
              <a:t>(adult) stem cells</a:t>
            </a:r>
            <a:endParaRPr lang="en-US" sz="1800" dirty="0"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sz="1800" b="0" dirty="0"/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63781" y="86363"/>
            <a:ext cx="85589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b="0"/>
              <a:t>CELLS OF LOOSE COLLAGEN CONNECTIVE TISSUE</a:t>
            </a:r>
            <a:endParaRPr lang="en-US" altLang="cs-CZ" sz="2000" b="0" i="1"/>
          </a:p>
        </p:txBody>
      </p:sp>
      <p:pic>
        <p:nvPicPr>
          <p:cNvPr id="2050" name="Picture 2" descr="VÃ½sledek obrÃ¡zku pro mesenchymal stem 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660" y="1441424"/>
            <a:ext cx="6055041" cy="445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mesenchymal stem cel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2" y="1007950"/>
            <a:ext cx="3087594" cy="2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38213"/>
            <a:ext cx="1804987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939800"/>
            <a:ext cx="1804987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936625"/>
            <a:ext cx="1747838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3432176"/>
            <a:ext cx="1804987" cy="272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Rectangle 9"/>
          <p:cNvSpPr>
            <a:spLocks noChangeArrowheads="1"/>
          </p:cNvSpPr>
          <p:nvPr/>
        </p:nvSpPr>
        <p:spPr bwMode="auto">
          <a:xfrm>
            <a:off x="3599515" y="6385780"/>
            <a:ext cx="35959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B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http://www.med.muni.cz/histol</a:t>
            </a:r>
            <a:r>
              <a:rPr kumimoji="0" lang="cs-CZ" alt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00B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ogy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00B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831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438525"/>
            <a:ext cx="1827213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927100"/>
            <a:ext cx="172243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ecx.images-amazon.com/images/I/41RNW9VE8OL._SX359_BO1,204,203,200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1" y="3432176"/>
            <a:ext cx="1975624" cy="27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uide to General Histology and Microscopy Anatom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633" y="3432176"/>
            <a:ext cx="2212706" cy="278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0" y="-2454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4285" y="43002"/>
            <a:ext cx="235211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FURTHER STUDY</a:t>
            </a:r>
          </a:p>
        </p:txBody>
      </p:sp>
    </p:spTree>
    <p:extLst>
      <p:ext uri="{BB962C8B-B14F-4D97-AF65-F5344CB8AC3E}">
        <p14:creationId xmlns:p14="http://schemas.microsoft.com/office/powerpoint/2010/main" val="22955304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-media-cache-ak0.pinimg.com/736x/80/3c/6a/803c6afaa0f98409c9117ff64d69de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55" y="273326"/>
            <a:ext cx="6046450" cy="48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674190" y="5459895"/>
            <a:ext cx="60485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attention</a:t>
            </a:r>
          </a:p>
        </p:txBody>
      </p:sp>
    </p:spTree>
    <p:extLst>
      <p:ext uri="{BB962C8B-B14F-4D97-AF65-F5344CB8AC3E}">
        <p14:creationId xmlns:p14="http://schemas.microsoft.com/office/powerpoint/2010/main" val="663439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Podnadpis 2"/>
          <p:cNvSpPr txBox="1">
            <a:spLocks/>
          </p:cNvSpPr>
          <p:nvPr/>
        </p:nvSpPr>
        <p:spPr bwMode="auto">
          <a:xfrm>
            <a:off x="250825" y="745085"/>
            <a:ext cx="8642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cs-CZ" sz="2300"/>
              <a:t>Collagen fibers</a:t>
            </a:r>
          </a:p>
          <a:p>
            <a:pPr eaLnBrk="1" hangingPunct="1"/>
            <a:endParaRPr lang="en-US" altLang="cs-CZ" sz="2300"/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2924175"/>
            <a:ext cx="4910137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Obdélník 2"/>
          <p:cNvSpPr>
            <a:spLocks noChangeArrowheads="1"/>
          </p:cNvSpPr>
          <p:nvPr/>
        </p:nvSpPr>
        <p:spPr bwMode="auto">
          <a:xfrm>
            <a:off x="0" y="1517650"/>
            <a:ext cx="89995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600" b="0"/>
              <a:t>family of fibrous proteins encoded by &gt;35 genes </a:t>
            </a:r>
            <a:r>
              <a:rPr lang="en-US" altLang="cs-CZ" sz="1000" b="0"/>
              <a:t>(2013)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600" b="0"/>
              <a:t>polymer – subunit = tropocollagen; triple helix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600" b="0"/>
              <a:t>different structural and mechanical properties (strength, elasticity, pliability…)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1600" b="0"/>
              <a:t>most abundant protein in human body ( 30% dry weight)</a:t>
            </a:r>
          </a:p>
        </p:txBody>
      </p:sp>
      <p:pic>
        <p:nvPicPr>
          <p:cNvPr id="56326" name="Picture 2" descr="http://www.arserrc.gov/ctmi/1948collagen.gif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0"/>
          <a:stretch>
            <a:fillRect/>
          </a:stretch>
        </p:blipFill>
        <p:spPr bwMode="auto">
          <a:xfrm>
            <a:off x="365125" y="4005263"/>
            <a:ext cx="28829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ovací šipka 8"/>
          <p:cNvCxnSpPr/>
          <p:nvPr/>
        </p:nvCxnSpPr>
        <p:spPr>
          <a:xfrm flipV="1">
            <a:off x="3419475" y="4292600"/>
            <a:ext cx="1512888" cy="720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63781" y="86363"/>
            <a:ext cx="855892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000" b="0"/>
              <a:t>E</a:t>
            </a:r>
            <a:r>
              <a:rPr lang="en-US" altLang="cs-CZ" sz="2000" b="0"/>
              <a:t>XTRACELLULAR MATRIX – FIBROUS COMPONENT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ISSUE CONCEPT AND CLASSIFICATION_CONNECTIVE_2019[20190326130032967].mdb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11403</TotalTime>
  <Words>2403</Words>
  <Application>Microsoft Office PowerPoint</Application>
  <PresentationFormat>Předvádění na obrazovce (4:3)</PresentationFormat>
  <Paragraphs>506</Paragraphs>
  <Slides>81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81</vt:i4>
      </vt:variant>
    </vt:vector>
  </HeadingPairs>
  <TitlesOfParts>
    <vt:vector size="89" baseType="lpstr">
      <vt:lpstr>Arial</vt:lpstr>
      <vt:lpstr>Calibri</vt:lpstr>
      <vt:lpstr>Calibri Light</vt:lpstr>
      <vt:lpstr>Tahoma</vt:lpstr>
      <vt:lpstr>Verdana</vt:lpstr>
      <vt:lpstr>Wingdings</vt:lpstr>
      <vt:lpstr>Výchozí návrh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Petr</dc:creator>
  <cp:lastModifiedBy>Petr Vaňhara</cp:lastModifiedBy>
  <cp:revision>140</cp:revision>
  <dcterms:created xsi:type="dcterms:W3CDTF">2012-01-06T11:04:05Z</dcterms:created>
  <dcterms:modified xsi:type="dcterms:W3CDTF">2020-09-22T19:23:04Z</dcterms:modified>
</cp:coreProperties>
</file>