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handoutMasterIdLst>
    <p:handoutMasterId r:id="rId69"/>
  </p:handoutMasterIdLst>
  <p:sldIdLst>
    <p:sldId id="396" r:id="rId2"/>
    <p:sldId id="397" r:id="rId3"/>
    <p:sldId id="400" r:id="rId4"/>
    <p:sldId id="401" r:id="rId5"/>
    <p:sldId id="402" r:id="rId6"/>
    <p:sldId id="403" r:id="rId7"/>
    <p:sldId id="398" r:id="rId8"/>
    <p:sldId id="404" r:id="rId9"/>
    <p:sldId id="407" r:id="rId10"/>
    <p:sldId id="307" r:id="rId11"/>
    <p:sldId id="324" r:id="rId12"/>
    <p:sldId id="321" r:id="rId13"/>
    <p:sldId id="320" r:id="rId14"/>
    <p:sldId id="309" r:id="rId15"/>
    <p:sldId id="308" r:id="rId16"/>
    <p:sldId id="330" r:id="rId17"/>
    <p:sldId id="312" r:id="rId18"/>
    <p:sldId id="331" r:id="rId19"/>
    <p:sldId id="334" r:id="rId20"/>
    <p:sldId id="340" r:id="rId21"/>
    <p:sldId id="317" r:id="rId22"/>
    <p:sldId id="356" r:id="rId23"/>
    <p:sldId id="355" r:id="rId24"/>
    <p:sldId id="348" r:id="rId25"/>
    <p:sldId id="380" r:id="rId26"/>
    <p:sldId id="381" r:id="rId27"/>
    <p:sldId id="347" r:id="rId28"/>
    <p:sldId id="349" r:id="rId29"/>
    <p:sldId id="383" r:id="rId30"/>
    <p:sldId id="329" r:id="rId31"/>
    <p:sldId id="341" r:id="rId32"/>
    <p:sldId id="342" r:id="rId33"/>
    <p:sldId id="384" r:id="rId34"/>
    <p:sldId id="382" r:id="rId35"/>
    <p:sldId id="379" r:id="rId36"/>
    <p:sldId id="394" r:id="rId37"/>
    <p:sldId id="339" r:id="rId38"/>
    <p:sldId id="361" r:id="rId39"/>
    <p:sldId id="362" r:id="rId40"/>
    <p:sldId id="264" r:id="rId41"/>
    <p:sldId id="364" r:id="rId42"/>
    <p:sldId id="386" r:id="rId43"/>
    <p:sldId id="357" r:id="rId44"/>
    <p:sldId id="387" r:id="rId45"/>
    <p:sldId id="366" r:id="rId46"/>
    <p:sldId id="358" r:id="rId47"/>
    <p:sldId id="359" r:id="rId48"/>
    <p:sldId id="360" r:id="rId49"/>
    <p:sldId id="367" r:id="rId50"/>
    <p:sldId id="368" r:id="rId51"/>
    <p:sldId id="409" r:id="rId52"/>
    <p:sldId id="410" r:id="rId53"/>
    <p:sldId id="370" r:id="rId54"/>
    <p:sldId id="408" r:id="rId55"/>
    <p:sldId id="412" r:id="rId56"/>
    <p:sldId id="373" r:id="rId57"/>
    <p:sldId id="369" r:id="rId58"/>
    <p:sldId id="393" r:id="rId59"/>
    <p:sldId id="413" r:id="rId60"/>
    <p:sldId id="374" r:id="rId61"/>
    <p:sldId id="388" r:id="rId62"/>
    <p:sldId id="389" r:id="rId63"/>
    <p:sldId id="390" r:id="rId64"/>
    <p:sldId id="391" r:id="rId65"/>
    <p:sldId id="392" r:id="rId66"/>
    <p:sldId id="281" r:id="rId67"/>
  </p:sldIdLst>
  <p:sldSz cx="9144000" cy="6858000" type="screen4x3"/>
  <p:notesSz cx="6797675" cy="9926638"/>
  <p:custDataLst>
    <p:tags r:id="rId7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3" autoAdjust="0"/>
    <p:restoredTop sz="94533" autoAdjust="0"/>
  </p:normalViewPr>
  <p:slideViewPr>
    <p:cSldViewPr snapToGrid="0" showGuides="1">
      <p:cViewPr varScale="1">
        <p:scale>
          <a:sx n="79" d="100"/>
          <a:sy n="79" d="100"/>
        </p:scale>
        <p:origin x="480" y="67"/>
      </p:cViewPr>
      <p:guideLst>
        <p:guide orient="horz" pos="2818"/>
        <p:guide pos="2880"/>
      </p:guideLst>
    </p:cSldViewPr>
  </p:slideViewPr>
  <p:outlineViewPr>
    <p:cViewPr>
      <p:scale>
        <a:sx n="33" d="100"/>
        <a:sy n="33" d="100"/>
      </p:scale>
      <p:origin x="0" y="-232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19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6E991-D27B-49E6-92CA-DFC351BE37FE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55CEF-3083-4246-B977-FDB79DE04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04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14CF3-A801-4B5A-84B4-54389AEA03C8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FC45E-5969-44B3-8079-6DA4E75A0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2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FC45E-5969-44B3-8079-6DA4E75A0F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C45E-5969-44B3-8079-6DA4E75A0F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FC45E-5969-44B3-8079-6DA4E75A0FF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6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1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26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0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51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91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88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3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5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07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6CCA4-D10D-44CF-9609-71261FAE4BD0}" type="datetimeFigureOut">
              <a:rPr lang="en-US" smtClean="0"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139BB-2EF1-4511-AA74-F830BAE30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4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human mouse dog chicken fish embryogen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5" y="534540"/>
            <a:ext cx="4747726" cy="573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0" y="780319"/>
            <a:ext cx="4572001" cy="43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857250" indent="-857250" eaLnBrk="1" hangingPunct="1">
              <a:spcBef>
                <a:spcPct val="0"/>
              </a:spcBef>
              <a:buFontTx/>
              <a:buAutoNum type="romanUcPeriod"/>
            </a:pPr>
            <a:r>
              <a:rPr lang="cs-CZ" altLang="cs-CZ" sz="3600" dirty="0" err="1">
                <a:solidFill>
                  <a:schemeClr val="bg1"/>
                </a:solidFill>
                <a:latin typeface="+mn-lt"/>
              </a:rPr>
              <a:t>Revision</a:t>
            </a:r>
            <a:r>
              <a:rPr lang="cs-CZ" altLang="cs-CZ" sz="36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3600" dirty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cs-CZ" sz="3600" dirty="0" err="1">
                <a:solidFill>
                  <a:schemeClr val="bg1"/>
                </a:solidFill>
                <a:latin typeface="+mn-lt"/>
              </a:rPr>
              <a:t>embryonic</a:t>
            </a:r>
            <a:r>
              <a:rPr lang="cs-CZ" altLang="cs-CZ" sz="36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cs-CZ" altLang="cs-CZ" sz="3600" dirty="0" err="1">
                <a:solidFill>
                  <a:schemeClr val="bg1"/>
                </a:solidFill>
                <a:latin typeface="+mn-lt"/>
              </a:rPr>
              <a:t>fetal</a:t>
            </a:r>
            <a:r>
              <a:rPr lang="cs-CZ" altLang="cs-CZ" sz="3600" dirty="0">
                <a:solidFill>
                  <a:schemeClr val="bg1"/>
                </a:solidFill>
                <a:latin typeface="+mn-lt"/>
              </a:rPr>
              <a:t> development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941541" y="5261133"/>
            <a:ext cx="3952540" cy="58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bg1"/>
                </a:solidFill>
                <a:latin typeface="+mn-lt"/>
              </a:rPr>
              <a:t>Petr Vaňhara,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Dept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. 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of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Histology and Embryology LF MU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17791"/>
            <a:ext cx="362907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chemeClr val="bg1"/>
                </a:solidFill>
              </a:rPr>
              <a:t>Crash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course</a:t>
            </a:r>
            <a:r>
              <a:rPr lang="cs-CZ" sz="2000" b="1" dirty="0">
                <a:solidFill>
                  <a:schemeClr val="bg1"/>
                </a:solidFill>
              </a:rPr>
              <a:t> H&amp;E I 21-25.9.2020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7081" y="625537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>
                <a:solidFill>
                  <a:schemeClr val="bg1"/>
                </a:solidFill>
              </a:rPr>
              <a:t>M</a:t>
            </a:r>
            <a:r>
              <a:rPr lang="en-US" sz="1200">
                <a:solidFill>
                  <a:schemeClr val="bg1"/>
                </a:solidFill>
              </a:rPr>
              <a:t>ouse embryo, approximately 10.5 days post-fertilisation</a:t>
            </a:r>
            <a:r>
              <a:rPr lang="cs-CZ" sz="1200">
                <a:solidFill>
                  <a:schemeClr val="bg1"/>
                </a:solidFill>
              </a:rPr>
              <a:t> </a:t>
            </a:r>
          </a:p>
          <a:p>
            <a:r>
              <a:rPr lang="cs-CZ" sz="1200">
                <a:solidFill>
                  <a:schemeClr val="bg1"/>
                </a:solidFill>
              </a:rPr>
              <a:t>(equivalent to day 28 in humans).</a:t>
            </a:r>
          </a:p>
          <a:p>
            <a:r>
              <a:rPr lang="en-US" sz="800">
                <a:solidFill>
                  <a:schemeClr val="bg1"/>
                </a:solidFill>
              </a:rPr>
              <a:t> </a:t>
            </a:r>
            <a:r>
              <a:rPr lang="cs-CZ" sz="800">
                <a:solidFill>
                  <a:schemeClr val="bg1"/>
                </a:solidFill>
              </a:rPr>
              <a:t>Photo </a:t>
            </a:r>
            <a:r>
              <a:rPr lang="en-US" sz="800">
                <a:solidFill>
                  <a:schemeClr val="bg1"/>
                </a:solidFill>
              </a:rPr>
              <a:t>by Jim Swoger</a:t>
            </a:r>
            <a:r>
              <a:rPr lang="cs-CZ" sz="800">
                <a:solidFill>
                  <a:schemeClr val="bg1"/>
                </a:solidFill>
              </a:rPr>
              <a:t> BNPS.co.uk (01202) 558833</a:t>
            </a:r>
            <a:endParaRPr lang="en-US" sz="8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73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7" y="614751"/>
            <a:ext cx="730512" cy="7272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1" name="Ovál 20"/>
          <p:cNvSpPr/>
          <p:nvPr/>
        </p:nvSpPr>
        <p:spPr>
          <a:xfrm>
            <a:off x="843748" y="903036"/>
            <a:ext cx="438308" cy="4383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ál 21"/>
          <p:cNvSpPr/>
          <p:nvPr/>
        </p:nvSpPr>
        <p:spPr>
          <a:xfrm>
            <a:off x="1208454" y="1154495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1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ál 22"/>
          <p:cNvSpPr/>
          <p:nvPr/>
        </p:nvSpPr>
        <p:spPr>
          <a:xfrm>
            <a:off x="1510781" y="1363135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ál 23"/>
          <p:cNvSpPr/>
          <p:nvPr/>
        </p:nvSpPr>
        <p:spPr>
          <a:xfrm>
            <a:off x="1592633" y="1715360"/>
            <a:ext cx="360000" cy="36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3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ál 24"/>
          <p:cNvSpPr/>
          <p:nvPr/>
        </p:nvSpPr>
        <p:spPr>
          <a:xfrm>
            <a:off x="1748867" y="2054608"/>
            <a:ext cx="360000" cy="36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4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ál 25"/>
          <p:cNvSpPr/>
          <p:nvPr/>
        </p:nvSpPr>
        <p:spPr>
          <a:xfrm>
            <a:off x="1916063" y="2389010"/>
            <a:ext cx="360000" cy="360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5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0" name="Přímá spojnice se šipkou 29"/>
          <p:cNvCxnSpPr/>
          <p:nvPr/>
        </p:nvCxnSpPr>
        <p:spPr>
          <a:xfrm>
            <a:off x="944885" y="1430956"/>
            <a:ext cx="381085" cy="4788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ál 51"/>
          <p:cNvSpPr/>
          <p:nvPr/>
        </p:nvSpPr>
        <p:spPr>
          <a:xfrm>
            <a:off x="2346505" y="3044520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8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1" name="Ovál 50"/>
          <p:cNvSpPr/>
          <p:nvPr/>
        </p:nvSpPr>
        <p:spPr>
          <a:xfrm>
            <a:off x="1748867" y="2715858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6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Ovál 52"/>
          <p:cNvSpPr/>
          <p:nvPr/>
        </p:nvSpPr>
        <p:spPr>
          <a:xfrm>
            <a:off x="1989915" y="3006768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5" name="TextovéPole 84"/>
          <p:cNvSpPr txBox="1"/>
          <p:nvPr/>
        </p:nvSpPr>
        <p:spPr>
          <a:xfrm>
            <a:off x="892726" y="543646"/>
            <a:ext cx="1444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>
                <a:solidFill>
                  <a:srgbClr val="FF0000"/>
                </a:solidFill>
              </a:rPr>
              <a:t>Fertilization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04" name="Přímá spojnice 103"/>
          <p:cNvCxnSpPr>
            <a:stCxn id="28" idx="3"/>
            <a:endCxn id="21" idx="2"/>
          </p:cNvCxnSpPr>
          <p:nvPr/>
        </p:nvCxnSpPr>
        <p:spPr>
          <a:xfrm>
            <a:off x="765299" y="978384"/>
            <a:ext cx="78449" cy="1438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ovéPole 106"/>
          <p:cNvSpPr txBox="1"/>
          <p:nvPr/>
        </p:nvSpPr>
        <p:spPr>
          <a:xfrm>
            <a:off x="789981" y="988562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/>
              <a:t>START!</a:t>
            </a:r>
            <a:endParaRPr lang="en-US" sz="1000" b="1" dirty="0"/>
          </a:p>
        </p:txBody>
      </p:sp>
      <p:sp>
        <p:nvSpPr>
          <p:cNvPr id="109" name="Ovál 108"/>
          <p:cNvSpPr/>
          <p:nvPr/>
        </p:nvSpPr>
        <p:spPr>
          <a:xfrm>
            <a:off x="2622912" y="3296571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>
                <a:solidFill>
                  <a:srgbClr val="FF0000"/>
                </a:solidFill>
              </a:rPr>
              <a:t>9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1" name="Ovál 110"/>
          <p:cNvSpPr/>
          <p:nvPr/>
        </p:nvSpPr>
        <p:spPr>
          <a:xfrm>
            <a:off x="2581376" y="3666863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10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14" name="Ovál 113"/>
          <p:cNvSpPr/>
          <p:nvPr/>
        </p:nvSpPr>
        <p:spPr>
          <a:xfrm>
            <a:off x="2729245" y="4013179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11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15" name="Ovál 114"/>
          <p:cNvSpPr/>
          <p:nvPr/>
        </p:nvSpPr>
        <p:spPr>
          <a:xfrm>
            <a:off x="2670275" y="4381441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12</a:t>
            </a:r>
            <a:endParaRPr lang="en-US" sz="1400">
              <a:solidFill>
                <a:srgbClr val="FF0000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34787" y="3023137"/>
            <a:ext cx="2635488" cy="3125173"/>
            <a:chOff x="34787" y="3023137"/>
            <a:chExt cx="2635488" cy="3125173"/>
          </a:xfrm>
        </p:grpSpPr>
        <p:pic>
          <p:nvPicPr>
            <p:cNvPr id="108" name="Obrázek 1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903" y="4887098"/>
              <a:ext cx="1326865" cy="12612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0" name="TextovéPole 119"/>
            <p:cNvSpPr txBox="1"/>
            <p:nvPr/>
          </p:nvSpPr>
          <p:spPr>
            <a:xfrm>
              <a:off x="231585" y="3692502"/>
              <a:ext cx="2400608" cy="5035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36000" tIns="36000" rIns="36000" bIns="36000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400" dirty="0" err="1"/>
                <a:t>Adhesion</a:t>
              </a:r>
              <a:r>
                <a:rPr lang="cs-CZ" sz="1400" dirty="0"/>
                <a:t> </a:t>
              </a:r>
              <a:r>
                <a:rPr lang="cs-CZ" sz="1400" dirty="0" err="1"/>
                <a:t>of</a:t>
              </a:r>
              <a:r>
                <a:rPr lang="cs-CZ" sz="1400" dirty="0"/>
                <a:t> blastocyst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sz="1400" dirty="0" err="1"/>
                <a:t>Differentiation</a:t>
              </a:r>
              <a:r>
                <a:rPr lang="cs-CZ" sz="1400" dirty="0"/>
                <a:t> </a:t>
              </a:r>
              <a:r>
                <a:rPr lang="cs-CZ" sz="1400" dirty="0" err="1"/>
                <a:t>of</a:t>
              </a:r>
              <a:r>
                <a:rPr lang="cs-CZ" sz="1400" dirty="0"/>
                <a:t> trofoblast</a:t>
              </a:r>
              <a:endParaRPr lang="en-US" sz="1400" dirty="0"/>
            </a:p>
          </p:txBody>
        </p:sp>
        <p:cxnSp>
          <p:nvCxnSpPr>
            <p:cNvPr id="121" name="Přímá spojnice 120"/>
            <p:cNvCxnSpPr>
              <a:stCxn id="51" idx="3"/>
              <a:endCxn id="120" idx="0"/>
            </p:cNvCxnSpPr>
            <p:nvPr/>
          </p:nvCxnSpPr>
          <p:spPr>
            <a:xfrm flipH="1">
              <a:off x="1431889" y="3023137"/>
              <a:ext cx="369699" cy="6693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ovéPole 134"/>
            <p:cNvSpPr txBox="1"/>
            <p:nvPr/>
          </p:nvSpPr>
          <p:spPr>
            <a:xfrm>
              <a:off x="34787" y="3218442"/>
              <a:ext cx="1557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>
                  <a:solidFill>
                    <a:srgbClr val="FF0000"/>
                  </a:solidFill>
                </a:rPr>
                <a:t>Implantation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  <p:sp>
          <p:nvSpPr>
            <p:cNvPr id="137" name="TextovéPole 136"/>
            <p:cNvSpPr txBox="1"/>
            <p:nvPr/>
          </p:nvSpPr>
          <p:spPr>
            <a:xfrm>
              <a:off x="231585" y="4253664"/>
              <a:ext cx="1999818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cs-CZ" sz="1400" dirty="0"/>
                <a:t>End </a:t>
              </a:r>
              <a:r>
                <a:rPr lang="cs-CZ" sz="1400" dirty="0" err="1"/>
                <a:t>of</a:t>
              </a:r>
              <a:r>
                <a:rPr lang="cs-CZ" sz="1400" dirty="0"/>
                <a:t> </a:t>
              </a:r>
              <a:r>
                <a:rPr lang="cs-CZ" sz="1400" dirty="0" err="1"/>
                <a:t>implantation</a:t>
              </a:r>
              <a:endParaRPr lang="en-US" sz="1400" dirty="0"/>
            </a:p>
          </p:txBody>
        </p:sp>
        <p:cxnSp>
          <p:nvCxnSpPr>
            <p:cNvPr id="139" name="Přímá spojnice 138"/>
            <p:cNvCxnSpPr>
              <a:cxnSpLocks/>
              <a:stCxn id="115" idx="2"/>
              <a:endCxn id="137" idx="3"/>
            </p:cNvCxnSpPr>
            <p:nvPr/>
          </p:nvCxnSpPr>
          <p:spPr>
            <a:xfrm flipH="1" flipV="1">
              <a:off x="2231403" y="4407553"/>
              <a:ext cx="438872" cy="1538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TextovéPole 151"/>
          <p:cNvSpPr txBox="1"/>
          <p:nvPr/>
        </p:nvSpPr>
        <p:spPr>
          <a:xfrm>
            <a:off x="4457989" y="2572939"/>
            <a:ext cx="1843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>
                <a:solidFill>
                  <a:srgbClr val="FF0000"/>
                </a:solidFill>
              </a:rPr>
              <a:t>Embryogenesis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7" name="TextovéPole 176"/>
          <p:cNvSpPr txBox="1"/>
          <p:nvPr/>
        </p:nvSpPr>
        <p:spPr>
          <a:xfrm>
            <a:off x="5472155" y="3697469"/>
            <a:ext cx="3629734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Differentiation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embryoblast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err="1"/>
              <a:t>Bilaminar</a:t>
            </a:r>
            <a:r>
              <a:rPr lang="cs-CZ" sz="1400" b="1" dirty="0"/>
              <a:t> </a:t>
            </a:r>
            <a:r>
              <a:rPr lang="cs-CZ" sz="1400" b="1" dirty="0" err="1"/>
              <a:t>germ</a:t>
            </a:r>
            <a:r>
              <a:rPr lang="cs-CZ" sz="1400" b="1" dirty="0"/>
              <a:t> </a:t>
            </a:r>
            <a:r>
              <a:rPr lang="cs-CZ" sz="1400" b="1" dirty="0" err="1"/>
              <a:t>disc</a:t>
            </a:r>
            <a:endParaRPr lang="cs-CZ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Amniotic</a:t>
            </a:r>
            <a:r>
              <a:rPr lang="cs-CZ" sz="1400" dirty="0"/>
              <a:t> </a:t>
            </a:r>
            <a:r>
              <a:rPr lang="cs-CZ" sz="1400" dirty="0" err="1"/>
              <a:t>cavity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Primary</a:t>
            </a:r>
            <a:r>
              <a:rPr lang="cs-CZ" sz="1400" dirty="0"/>
              <a:t> </a:t>
            </a:r>
            <a:r>
              <a:rPr lang="cs-CZ" sz="1400" dirty="0" err="1"/>
              <a:t>yolk</a:t>
            </a:r>
            <a:r>
              <a:rPr lang="cs-CZ" sz="1400" dirty="0"/>
              <a:t> </a:t>
            </a:r>
            <a:r>
              <a:rPr lang="cs-CZ" sz="1400" dirty="0" err="1"/>
              <a:t>sac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Extraembryonic</a:t>
            </a:r>
            <a:r>
              <a:rPr lang="cs-CZ" sz="1400" dirty="0"/>
              <a:t> mesoderm</a:t>
            </a:r>
            <a:endParaRPr lang="en-US" sz="1400" dirty="0"/>
          </a:p>
        </p:txBody>
      </p:sp>
      <p:sp>
        <p:nvSpPr>
          <p:cNvPr id="348" name="Ovál 347"/>
          <p:cNvSpPr/>
          <p:nvPr/>
        </p:nvSpPr>
        <p:spPr>
          <a:xfrm>
            <a:off x="2894866" y="4668413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13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49" name="Ovál 348"/>
          <p:cNvSpPr/>
          <p:nvPr/>
        </p:nvSpPr>
        <p:spPr>
          <a:xfrm>
            <a:off x="2597718" y="4887098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14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60" name="Ovál 359"/>
          <p:cNvSpPr/>
          <p:nvPr/>
        </p:nvSpPr>
        <p:spPr>
          <a:xfrm>
            <a:off x="2492920" y="5246588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15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61" name="Ovál 360"/>
          <p:cNvSpPr/>
          <p:nvPr/>
        </p:nvSpPr>
        <p:spPr>
          <a:xfrm>
            <a:off x="2277918" y="5550168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16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62" name="Ovál 361"/>
          <p:cNvSpPr/>
          <p:nvPr/>
        </p:nvSpPr>
        <p:spPr>
          <a:xfrm>
            <a:off x="2052909" y="5849766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17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63" name="Ovál 362"/>
          <p:cNvSpPr/>
          <p:nvPr/>
        </p:nvSpPr>
        <p:spPr>
          <a:xfrm>
            <a:off x="2221376" y="6180477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18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80" name="TextovéPole 79"/>
          <p:cNvSpPr txBox="1"/>
          <p:nvPr/>
        </p:nvSpPr>
        <p:spPr>
          <a:xfrm>
            <a:off x="151694" y="2236789"/>
            <a:ext cx="107042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1</a:t>
            </a:r>
            <a:r>
              <a:rPr lang="cs-CZ" sz="2000" b="1" baseline="30000" dirty="0"/>
              <a:t>st</a:t>
            </a:r>
            <a:r>
              <a:rPr lang="cs-CZ" sz="2000" b="1" dirty="0"/>
              <a:t> </a:t>
            </a:r>
            <a:r>
              <a:rPr lang="cs-CZ" sz="2000" b="1" dirty="0" err="1"/>
              <a:t>week</a:t>
            </a:r>
            <a:endParaRPr lang="en-US" sz="2000" b="1" dirty="0"/>
          </a:p>
        </p:txBody>
      </p:sp>
      <p:sp>
        <p:nvSpPr>
          <p:cNvPr id="81" name="TextovéPole 80"/>
          <p:cNvSpPr txBox="1"/>
          <p:nvPr/>
        </p:nvSpPr>
        <p:spPr>
          <a:xfrm>
            <a:off x="5840417" y="3249083"/>
            <a:ext cx="112684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2</a:t>
            </a:r>
            <a:r>
              <a:rPr lang="cs-CZ" sz="2000" b="1" baseline="30000"/>
              <a:t>nd</a:t>
            </a:r>
            <a:r>
              <a:rPr lang="cs-CZ" sz="2000" b="1"/>
              <a:t> week</a:t>
            </a:r>
            <a:endParaRPr lang="en-US" sz="2000" b="1"/>
          </a:p>
        </p:txBody>
      </p:sp>
      <p:grpSp>
        <p:nvGrpSpPr>
          <p:cNvPr id="4" name="Skupina 3"/>
          <p:cNvGrpSpPr/>
          <p:nvPr/>
        </p:nvGrpSpPr>
        <p:grpSpPr>
          <a:xfrm>
            <a:off x="1802143" y="637646"/>
            <a:ext cx="4677491" cy="1298247"/>
            <a:chOff x="1802143" y="637646"/>
            <a:chExt cx="4677491" cy="1298247"/>
          </a:xfrm>
        </p:grpSpPr>
        <p:grpSp>
          <p:nvGrpSpPr>
            <p:cNvPr id="2" name="Skupina 1"/>
            <p:cNvGrpSpPr/>
            <p:nvPr/>
          </p:nvGrpSpPr>
          <p:grpSpPr>
            <a:xfrm>
              <a:off x="2038343" y="637646"/>
              <a:ext cx="4441291" cy="822592"/>
              <a:chOff x="2038343" y="637646"/>
              <a:chExt cx="4441291" cy="822592"/>
            </a:xfrm>
          </p:grpSpPr>
          <p:cxnSp>
            <p:nvCxnSpPr>
              <p:cNvPr id="41" name="Přímá spojnice 40"/>
              <p:cNvCxnSpPr>
                <a:stCxn id="10" idx="2"/>
                <a:endCxn id="96" idx="1"/>
              </p:cNvCxnSpPr>
              <p:nvPr/>
            </p:nvCxnSpPr>
            <p:spPr>
              <a:xfrm flipV="1">
                <a:off x="2038343" y="1048942"/>
                <a:ext cx="2071036" cy="31055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ovéPole 85"/>
              <p:cNvSpPr txBox="1"/>
              <p:nvPr/>
            </p:nvSpPr>
            <p:spPr>
              <a:xfrm>
                <a:off x="2457918" y="786079"/>
                <a:ext cx="112986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1">
                    <a:solidFill>
                      <a:srgbClr val="FF0000"/>
                    </a:solidFill>
                  </a:rPr>
                  <a:t>Cleavage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7" name="Skupina 6"/>
              <p:cNvGrpSpPr/>
              <p:nvPr/>
            </p:nvGrpSpPr>
            <p:grpSpPr>
              <a:xfrm>
                <a:off x="4109379" y="637646"/>
                <a:ext cx="2370255" cy="822592"/>
                <a:chOff x="3818510" y="743199"/>
                <a:chExt cx="2370255" cy="822592"/>
              </a:xfrm>
            </p:grpSpPr>
            <p:pic>
              <p:nvPicPr>
                <p:cNvPr id="12" name="Obrázek 1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890289" y="793040"/>
                  <a:ext cx="731131" cy="727266"/>
                </a:xfrm>
                <a:prstGeom prst="rect">
                  <a:avLst/>
                </a:prstGeom>
              </p:spPr>
            </p:pic>
            <p:pic>
              <p:nvPicPr>
                <p:cNvPr id="13" name="Obrázek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45879" y="790364"/>
                  <a:ext cx="733783" cy="729905"/>
                </a:xfrm>
                <a:prstGeom prst="rect">
                  <a:avLst/>
                </a:prstGeom>
              </p:spPr>
            </p:pic>
            <p:pic>
              <p:nvPicPr>
                <p:cNvPr id="14" name="Obrázek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00251" y="796164"/>
                  <a:ext cx="733783" cy="729905"/>
                </a:xfrm>
                <a:prstGeom prst="rect">
                  <a:avLst/>
                </a:prstGeom>
              </p:spPr>
            </p:pic>
            <p:sp>
              <p:nvSpPr>
                <p:cNvPr id="96" name="Obdélník 95"/>
                <p:cNvSpPr/>
                <p:nvPr/>
              </p:nvSpPr>
              <p:spPr>
                <a:xfrm>
                  <a:off x="3818510" y="743199"/>
                  <a:ext cx="2370255" cy="82259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" name="Pravá jednoduchá závorka 9"/>
            <p:cNvSpPr/>
            <p:nvPr/>
          </p:nvSpPr>
          <p:spPr>
            <a:xfrm rot="19684065">
              <a:off x="1802143" y="918251"/>
              <a:ext cx="255534" cy="1017642"/>
            </a:xfrm>
            <a:prstGeom prst="rightBracket">
              <a:avLst>
                <a:gd name="adj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250619" y="637414"/>
            <a:ext cx="6796071" cy="2425102"/>
            <a:chOff x="2250619" y="637414"/>
            <a:chExt cx="6796071" cy="2425102"/>
          </a:xfrm>
        </p:grpSpPr>
        <p:grpSp>
          <p:nvGrpSpPr>
            <p:cNvPr id="3" name="Skupina 2"/>
            <p:cNvGrpSpPr/>
            <p:nvPr/>
          </p:nvGrpSpPr>
          <p:grpSpPr>
            <a:xfrm>
              <a:off x="2491309" y="637414"/>
              <a:ext cx="6555381" cy="2425102"/>
              <a:chOff x="2491309" y="637414"/>
              <a:chExt cx="6555381" cy="2425102"/>
            </a:xfrm>
          </p:grpSpPr>
          <p:grpSp>
            <p:nvGrpSpPr>
              <p:cNvPr id="126" name="Skupina 125"/>
              <p:cNvGrpSpPr/>
              <p:nvPr/>
            </p:nvGrpSpPr>
            <p:grpSpPr>
              <a:xfrm>
                <a:off x="6719461" y="637414"/>
                <a:ext cx="2327229" cy="2425102"/>
                <a:chOff x="32012" y="2548037"/>
                <a:chExt cx="1588220" cy="1603326"/>
              </a:xfrm>
            </p:grpSpPr>
            <p:pic>
              <p:nvPicPr>
                <p:cNvPr id="15" name="Obrázek 1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6399" y="2607505"/>
                  <a:ext cx="710086" cy="706333"/>
                </a:xfrm>
                <a:prstGeom prst="rect">
                  <a:avLst/>
                </a:prstGeom>
              </p:spPr>
            </p:pic>
            <p:pic>
              <p:nvPicPr>
                <p:cNvPr id="16" name="Obrázek 15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38954" y="2606883"/>
                  <a:ext cx="727816" cy="706955"/>
                </a:xfrm>
                <a:prstGeom prst="rect">
                  <a:avLst/>
                </a:prstGeom>
              </p:spPr>
            </p:pic>
            <p:pic>
              <p:nvPicPr>
                <p:cNvPr id="17" name="Obrázek 16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185" y="3374903"/>
                  <a:ext cx="713898" cy="693436"/>
                </a:xfrm>
                <a:prstGeom prst="rect">
                  <a:avLst/>
                </a:prstGeom>
              </p:spPr>
            </p:pic>
            <p:pic>
              <p:nvPicPr>
                <p:cNvPr id="18" name="Obrázek 17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7044" y="3378218"/>
                  <a:ext cx="719726" cy="701652"/>
                </a:xfrm>
                <a:prstGeom prst="rect">
                  <a:avLst/>
                </a:prstGeom>
              </p:spPr>
            </p:pic>
            <p:sp>
              <p:nvSpPr>
                <p:cNvPr id="27" name="AutoShape 2" descr="Výsledek obrázku pro human zygote"/>
                <p:cNvSpPr>
                  <a:spLocks noChangeAspect="1" noChangeArrowheads="1"/>
                </p:cNvSpPr>
                <p:nvPr/>
              </p:nvSpPr>
              <p:spPr bwMode="auto">
                <a:xfrm>
                  <a:off x="32012" y="3386704"/>
                  <a:ext cx="304800" cy="3048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Obdélník 77"/>
                <p:cNvSpPr/>
                <p:nvPr/>
              </p:nvSpPr>
              <p:spPr>
                <a:xfrm>
                  <a:off x="45777" y="2548037"/>
                  <a:ext cx="1574455" cy="16033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1" name="Přímá spojnice 90"/>
              <p:cNvCxnSpPr>
                <a:stCxn id="78" idx="1"/>
                <a:endCxn id="92" idx="2"/>
              </p:cNvCxnSpPr>
              <p:nvPr/>
            </p:nvCxnSpPr>
            <p:spPr>
              <a:xfrm flipH="1">
                <a:off x="2491309" y="1849965"/>
                <a:ext cx="4248322" cy="24913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extovéPole 101"/>
              <p:cNvSpPr txBox="1"/>
              <p:nvPr/>
            </p:nvSpPr>
            <p:spPr>
              <a:xfrm>
                <a:off x="3307804" y="1616602"/>
                <a:ext cx="16566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b="1">
                    <a:solidFill>
                      <a:srgbClr val="FF0000"/>
                    </a:solidFill>
                  </a:rPr>
                  <a:t>Blastogenesis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2" name="Pravá jednoduchá závorka 91"/>
            <p:cNvSpPr/>
            <p:nvPr/>
          </p:nvSpPr>
          <p:spPr>
            <a:xfrm rot="19684065">
              <a:off x="2250619" y="1811458"/>
              <a:ext cx="260392" cy="712999"/>
            </a:xfrm>
            <a:prstGeom prst="rightBracket">
              <a:avLst>
                <a:gd name="adj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TextovéPole 93"/>
          <p:cNvSpPr txBox="1"/>
          <p:nvPr/>
        </p:nvSpPr>
        <p:spPr>
          <a:xfrm>
            <a:off x="5840416" y="4998514"/>
            <a:ext cx="109427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3</a:t>
            </a:r>
            <a:r>
              <a:rPr lang="cs-CZ" sz="2000" b="1" baseline="30000" dirty="0"/>
              <a:t>rd</a:t>
            </a:r>
            <a:r>
              <a:rPr lang="cs-CZ" sz="2000" b="1" dirty="0"/>
              <a:t> </a:t>
            </a:r>
            <a:r>
              <a:rPr lang="cs-CZ" sz="2000" b="1" dirty="0" err="1"/>
              <a:t>week</a:t>
            </a:r>
            <a:endParaRPr lang="en-US" sz="2000" b="1" dirty="0"/>
          </a:p>
        </p:txBody>
      </p:sp>
      <p:sp>
        <p:nvSpPr>
          <p:cNvPr id="95" name="Pravá jednoduchá závorka 94"/>
          <p:cNvSpPr/>
          <p:nvPr/>
        </p:nvSpPr>
        <p:spPr>
          <a:xfrm rot="20077311">
            <a:off x="3056666" y="2539778"/>
            <a:ext cx="268089" cy="2458622"/>
          </a:xfrm>
          <a:prstGeom prst="rightBracket">
            <a:avLst>
              <a:gd name="adj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ile:Stage6 bf0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72" y="3104991"/>
            <a:ext cx="1226039" cy="151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Přímá spojnice 96"/>
          <p:cNvCxnSpPr>
            <a:stCxn id="1026" idx="1"/>
            <a:endCxn id="95" idx="2"/>
          </p:cNvCxnSpPr>
          <p:nvPr/>
        </p:nvCxnSpPr>
        <p:spPr>
          <a:xfrm flipH="1" flipV="1">
            <a:off x="3311820" y="3711639"/>
            <a:ext cx="767452" cy="1520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Stage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6" y="4998515"/>
            <a:ext cx="1011988" cy="13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TextovéPole 115"/>
          <p:cNvSpPr txBox="1"/>
          <p:nvPr/>
        </p:nvSpPr>
        <p:spPr>
          <a:xfrm>
            <a:off x="5100252" y="5438140"/>
            <a:ext cx="4001637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err="1"/>
              <a:t>Trilaminar</a:t>
            </a:r>
            <a:r>
              <a:rPr lang="cs-CZ" sz="1400" b="1" dirty="0"/>
              <a:t> </a:t>
            </a:r>
            <a:r>
              <a:rPr lang="cs-CZ" sz="1400" b="1" dirty="0" err="1"/>
              <a:t>germ</a:t>
            </a:r>
            <a:r>
              <a:rPr lang="cs-CZ" sz="1400" b="1" dirty="0"/>
              <a:t> </a:t>
            </a:r>
            <a:r>
              <a:rPr lang="cs-CZ" sz="1400" b="1" dirty="0" err="1"/>
              <a:t>disc</a:t>
            </a:r>
            <a:endParaRPr lang="cs-CZ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Differentiation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epiblast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/>
              <a:t>Primitive node and primitive </a:t>
            </a:r>
            <a:r>
              <a:rPr lang="cs-CZ" sz="1400" dirty="0" err="1"/>
              <a:t>streak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Differentiation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mesoderm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Differentiation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ectoderm</a:t>
            </a:r>
            <a:r>
              <a:rPr lang="cs-CZ" sz="1400" dirty="0"/>
              <a:t> and </a:t>
            </a:r>
            <a:r>
              <a:rPr lang="cs-CZ" sz="1400" dirty="0" err="1"/>
              <a:t>neuroectoderm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/>
              <a:t>Somitogenesis</a:t>
            </a:r>
            <a:endParaRPr lang="cs-CZ" sz="1400" dirty="0"/>
          </a:p>
        </p:txBody>
      </p:sp>
      <p:sp>
        <p:nvSpPr>
          <p:cNvPr id="117" name="Pravá jednoduchá závorka 116"/>
          <p:cNvSpPr/>
          <p:nvPr/>
        </p:nvSpPr>
        <p:spPr>
          <a:xfrm rot="20115981">
            <a:off x="3383976" y="4975357"/>
            <a:ext cx="201381" cy="1423335"/>
          </a:xfrm>
          <a:prstGeom prst="rightBracket">
            <a:avLst>
              <a:gd name="adj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ál 117"/>
          <p:cNvSpPr/>
          <p:nvPr/>
        </p:nvSpPr>
        <p:spPr>
          <a:xfrm>
            <a:off x="2581376" y="6267656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19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19" name="Ovál 118"/>
          <p:cNvSpPr/>
          <p:nvPr/>
        </p:nvSpPr>
        <p:spPr>
          <a:xfrm>
            <a:off x="2946495" y="6273701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20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22" name="Ovál 121"/>
          <p:cNvSpPr/>
          <p:nvPr/>
        </p:nvSpPr>
        <p:spPr>
          <a:xfrm>
            <a:off x="3309829" y="6289129"/>
            <a:ext cx="360000" cy="360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21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44285" y="43002"/>
            <a:ext cx="33411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FIRST EVENTS IN HUMAN LIFE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82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77" grpId="0" animBg="1"/>
      <p:bldP spid="81" grpId="0" animBg="1"/>
      <p:bldP spid="94" grpId="0" animBg="1"/>
      <p:bldP spid="95" grpId="0" animBg="1"/>
      <p:bldP spid="116" grpId="0" animBg="1"/>
      <p:bldP spid="1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b="542"/>
          <a:stretch/>
        </p:blipFill>
        <p:spPr>
          <a:xfrm>
            <a:off x="3370986" y="1231795"/>
            <a:ext cx="5652150" cy="380515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423424" y="3613835"/>
            <a:ext cx="884172" cy="351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/>
          <p:cNvSpPr/>
          <p:nvPr/>
        </p:nvSpPr>
        <p:spPr>
          <a:xfrm>
            <a:off x="7223279" y="3789685"/>
            <a:ext cx="1505083" cy="351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délník 8"/>
          <p:cNvSpPr/>
          <p:nvPr/>
        </p:nvSpPr>
        <p:spPr>
          <a:xfrm>
            <a:off x="6854222" y="4224377"/>
            <a:ext cx="1125996" cy="74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Skupina 12"/>
          <p:cNvGrpSpPr/>
          <p:nvPr/>
        </p:nvGrpSpPr>
        <p:grpSpPr>
          <a:xfrm>
            <a:off x="161201" y="1296561"/>
            <a:ext cx="3086368" cy="4610460"/>
            <a:chOff x="161201" y="1296561"/>
            <a:chExt cx="3086368" cy="461046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1201" y="1296561"/>
              <a:ext cx="3086368" cy="3113494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9984" y="4429521"/>
              <a:ext cx="1527585" cy="1477500"/>
            </a:xfrm>
            <a:prstGeom prst="rect">
              <a:avLst/>
            </a:prstGeom>
          </p:spPr>
        </p:pic>
      </p:grpSp>
      <p:sp>
        <p:nvSpPr>
          <p:cNvPr id="11" name="TextovéPole 10"/>
          <p:cNvSpPr txBox="1"/>
          <p:nvPr/>
        </p:nvSpPr>
        <p:spPr>
          <a:xfrm>
            <a:off x="44285" y="656853"/>
            <a:ext cx="107042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/>
              <a:t>1</a:t>
            </a:r>
            <a:r>
              <a:rPr lang="cs-CZ" sz="2000" b="1" baseline="30000"/>
              <a:t>st</a:t>
            </a:r>
            <a:r>
              <a:rPr lang="cs-CZ" sz="2000" b="1"/>
              <a:t> week</a:t>
            </a:r>
            <a:endParaRPr lang="en-US" sz="2000" b="1"/>
          </a:p>
        </p:txBody>
      </p:sp>
      <p:sp>
        <p:nvSpPr>
          <p:cNvPr id="12" name="TextovéPole 11"/>
          <p:cNvSpPr txBox="1"/>
          <p:nvPr/>
        </p:nvSpPr>
        <p:spPr>
          <a:xfrm>
            <a:off x="226451" y="6275912"/>
            <a:ext cx="398538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Conclusion: </a:t>
            </a:r>
            <a:r>
              <a:rPr lang="cs-CZ" sz="1600" b="1">
                <a:latin typeface="Arial" panose="020B0604020202020204" pitchFamily="34" charset="0"/>
                <a:cs typeface="Arial" panose="020B0604020202020204" pitchFamily="34" charset="0"/>
              </a:rPr>
              <a:t>all blastomeres are equal.</a:t>
            </a:r>
            <a:endParaRPr lang="cs-CZ" sz="2000" b="1" dirty="0"/>
          </a:p>
        </p:txBody>
      </p:sp>
      <p:sp>
        <p:nvSpPr>
          <p:cNvPr id="15" name="Obdélník 14"/>
          <p:cNvSpPr/>
          <p:nvPr/>
        </p:nvSpPr>
        <p:spPr>
          <a:xfrm rot="20929382">
            <a:off x="5100377" y="5499725"/>
            <a:ext cx="3507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70C0"/>
                </a:solidFill>
                <a:latin typeface="Goudy Stout" panose="0202090407030B020401" pitchFamily="18" charset="0"/>
              </a:rPr>
              <a:t>Really?</a:t>
            </a:r>
            <a:endParaRPr lang="en-US" sz="3200" b="1" dirty="0">
              <a:solidFill>
                <a:srgbClr val="0070C0"/>
              </a:solidFill>
              <a:latin typeface="Goudy Stout" panose="0202090407030B020401" pitchFamily="18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ovéPole 17"/>
          <p:cNvSpPr txBox="1"/>
          <p:nvPr/>
        </p:nvSpPr>
        <p:spPr>
          <a:xfrm>
            <a:off x="44285" y="43002"/>
            <a:ext cx="33411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FIRST EVENTS IN HUMAN LIFE</a:t>
            </a:r>
            <a:endParaRPr lang="en-US" sz="20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6279690" y="43002"/>
            <a:ext cx="286431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SOLO FOR BLASTOMERES</a:t>
            </a:r>
            <a:endParaRPr lang="en-US" sz="2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267525" y="678146"/>
            <a:ext cx="633891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WHAT IS DEVELOPMENTAL POTENTIAL OF BLASTOMERES?</a:t>
            </a:r>
          </a:p>
        </p:txBody>
      </p:sp>
      <p:pic>
        <p:nvPicPr>
          <p:cNvPr id="5" name="Blastocyst develop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12498"/>
          <a:stretch/>
        </p:blipFill>
        <p:spPr>
          <a:xfrm>
            <a:off x="3285511" y="1326549"/>
            <a:ext cx="5823100" cy="374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80" y="984697"/>
            <a:ext cx="2532941" cy="23781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0" y="3500439"/>
            <a:ext cx="2646463" cy="26812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558633"/>
            <a:ext cx="107042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/>
              <a:t>1</a:t>
            </a:r>
            <a:r>
              <a:rPr lang="cs-CZ" sz="2000" b="1" baseline="30000"/>
              <a:t>st</a:t>
            </a:r>
            <a:r>
              <a:rPr lang="cs-CZ" sz="2000" b="1"/>
              <a:t> week</a:t>
            </a:r>
            <a:endParaRPr lang="en-US" sz="2000" b="1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194" y="4473575"/>
            <a:ext cx="1811626" cy="18020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44" y="599002"/>
            <a:ext cx="1811626" cy="180205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687121" y="4656377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„inside-outside“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687121" y="1740178"/>
            <a:ext cx="1204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„cell polarity“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64790" y="6330495"/>
            <a:ext cx="8513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16-cell embryo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totipotent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later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(32-cell),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loses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developmental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cell are </a:t>
            </a:r>
            <a:r>
              <a:rPr lang="cs-CZ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determined</a:t>
            </a:r>
            <a:r>
              <a:rPr lang="cs-CZ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8" name="Picture 2" descr="Výsledek obrázku pro 32 cell human morul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4" t="-8561" r="2124" b="8561"/>
          <a:stretch/>
        </p:blipFill>
        <p:spPr bwMode="auto">
          <a:xfrm>
            <a:off x="6701507" y="1186423"/>
            <a:ext cx="1808478" cy="19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744" y="2505630"/>
            <a:ext cx="1811626" cy="1860144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1507" y="3309440"/>
            <a:ext cx="1811626" cy="181643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44285" y="43002"/>
            <a:ext cx="33411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FIRST EVENTS IN HUMAN LIFE</a:t>
            </a:r>
            <a:endParaRPr lang="en-US" sz="2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177721" y="32237"/>
            <a:ext cx="396627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DETERMINATION OF BLASTOMERES</a:t>
            </a:r>
            <a:endParaRPr lang="en-US" sz="2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477411" y="576309"/>
            <a:ext cx="321985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Mechanism of diferentiation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290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délník 38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4" y="1180248"/>
            <a:ext cx="4746743" cy="41393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10942" y="643029"/>
            <a:ext cx="14615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/>
              <a:t>1</a:t>
            </a:r>
            <a:r>
              <a:rPr lang="cs-CZ" sz="2000" b="1" baseline="30000"/>
              <a:t>st</a:t>
            </a:r>
            <a:r>
              <a:rPr lang="cs-CZ" sz="2000" b="1"/>
              <a:t>-2</a:t>
            </a:r>
            <a:r>
              <a:rPr lang="cs-CZ" sz="2000" b="1" baseline="30000"/>
              <a:t>nd</a:t>
            </a:r>
            <a:r>
              <a:rPr lang="cs-CZ" sz="2000" b="1"/>
              <a:t> week</a:t>
            </a:r>
            <a:endParaRPr lang="en-US" sz="2000" b="1"/>
          </a:p>
        </p:txBody>
      </p:sp>
      <p:sp>
        <p:nvSpPr>
          <p:cNvPr id="4" name="TextovéPole 3"/>
          <p:cNvSpPr txBox="1"/>
          <p:nvPr/>
        </p:nvSpPr>
        <p:spPr>
          <a:xfrm>
            <a:off x="1171032" y="1215104"/>
            <a:ext cx="6623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i="1">
                <a:latin typeface="Arial" panose="020B0604020202020204" pitchFamily="34" charset="0"/>
                <a:cs typeface="Arial" panose="020B0604020202020204" pitchFamily="34" charset="0"/>
              </a:rPr>
              <a:t>Day 5</a:t>
            </a:r>
            <a:endParaRPr lang="en-U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-54552" y="1689749"/>
            <a:ext cx="6623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i="1">
                <a:latin typeface="Arial" panose="020B0604020202020204" pitchFamily="34" charset="0"/>
                <a:cs typeface="Arial" panose="020B0604020202020204" pitchFamily="34" charset="0"/>
              </a:rPr>
              <a:t>Day 6</a:t>
            </a:r>
            <a:endParaRPr lang="en-U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47252" y="1243140"/>
            <a:ext cx="88036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i="1">
                <a:latin typeface="Arial" panose="020B0604020202020204" pitchFamily="34" charset="0"/>
                <a:cs typeface="Arial" panose="020B0604020202020204" pitchFamily="34" charset="0"/>
              </a:rPr>
              <a:t>Day 7 </a:t>
            </a:r>
            <a:r>
              <a:rPr lang="cs-CZ" sz="1400" b="1" i="1" baseline="3000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endParaRPr lang="en-U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141650" y="2637572"/>
            <a:ext cx="6623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i="1">
                <a:latin typeface="Arial" panose="020B0604020202020204" pitchFamily="34" charset="0"/>
                <a:cs typeface="Arial" panose="020B0604020202020204" pitchFamily="34" charset="0"/>
              </a:rPr>
              <a:t>Day 8</a:t>
            </a:r>
            <a:endParaRPr lang="en-U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82435" y="4057879"/>
            <a:ext cx="6623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i="1">
                <a:latin typeface="Arial" panose="020B0604020202020204" pitchFamily="34" charset="0"/>
                <a:cs typeface="Arial" panose="020B0604020202020204" pitchFamily="34" charset="0"/>
              </a:rPr>
              <a:t>Day 9</a:t>
            </a:r>
            <a:endParaRPr lang="en-US" sz="14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05318" y="5384724"/>
            <a:ext cx="150393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b="1" i="1">
                <a:latin typeface="Arial" panose="020B0604020202020204" pitchFamily="34" charset="0"/>
                <a:cs typeface="Arial" panose="020B0604020202020204" pitchFamily="34" charset="0"/>
              </a:rPr>
              <a:t>end of 2</a:t>
            </a:r>
            <a:r>
              <a:rPr lang="cs-CZ" sz="1400" b="1" i="1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cs-CZ" sz="1400" b="1" i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3558828" y="4149408"/>
            <a:ext cx="5687189" cy="2637550"/>
            <a:chOff x="3558828" y="4149408"/>
            <a:chExt cx="5687189" cy="2637550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4845" y="4475926"/>
              <a:ext cx="2704488" cy="2311032"/>
            </a:xfrm>
            <a:prstGeom prst="rect">
              <a:avLst/>
            </a:prstGeom>
          </p:spPr>
        </p:pic>
        <p:sp>
          <p:nvSpPr>
            <p:cNvPr id="11" name="TextovéPole 10"/>
            <p:cNvSpPr txBox="1"/>
            <p:nvPr/>
          </p:nvSpPr>
          <p:spPr>
            <a:xfrm>
              <a:off x="4110392" y="4687758"/>
              <a:ext cx="76335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hypoblast</a:t>
              </a:r>
              <a:endParaRPr lang="en-US" sz="105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8205995" y="4534156"/>
              <a:ext cx="65114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epiblast</a:t>
              </a:r>
              <a:endParaRPr lang="en-US" sz="105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7667962" y="5377472"/>
              <a:ext cx="134043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syncytiotrophoblast</a:t>
              </a:r>
              <a:endParaRPr lang="en-US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6239850" y="4149408"/>
              <a:ext cx="62869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amnion</a:t>
              </a:r>
              <a:endParaRPr lang="en-US" sz="105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7626113" y="5887488"/>
              <a:ext cx="16039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yolk sac</a:t>
              </a:r>
              <a:endParaRPr lang="en-US" sz="11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7698090" y="6346727"/>
              <a:ext cx="154792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extraembryonic mesoderm</a:t>
              </a:r>
              <a:endParaRPr lang="en-US" sz="11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3558828" y="5935866"/>
              <a:ext cx="152956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5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extraembryonic coelom</a:t>
              </a:r>
              <a:endParaRPr lang="en-US" sz="105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3703686" y="5388306"/>
              <a:ext cx="109998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i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cytotrophoblast</a:t>
              </a:r>
              <a:endParaRPr lang="en-US" sz="105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Přímá spojnice 18"/>
            <p:cNvCxnSpPr/>
            <p:nvPr/>
          </p:nvCxnSpPr>
          <p:spPr>
            <a:xfrm>
              <a:off x="4844334" y="5565455"/>
              <a:ext cx="519730" cy="35742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19"/>
            <p:cNvCxnSpPr/>
            <p:nvPr/>
          </p:nvCxnSpPr>
          <p:spPr>
            <a:xfrm>
              <a:off x="4959595" y="4919996"/>
              <a:ext cx="1283233" cy="51483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flipV="1">
              <a:off x="4946216" y="6081863"/>
              <a:ext cx="560934" cy="1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 flipH="1">
              <a:off x="6288933" y="4408753"/>
              <a:ext cx="310100" cy="826288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/>
            <p:cNvCxnSpPr/>
            <p:nvPr/>
          </p:nvCxnSpPr>
          <p:spPr>
            <a:xfrm flipH="1">
              <a:off x="6233500" y="4687852"/>
              <a:ext cx="1992081" cy="647413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 flipH="1">
              <a:off x="7102418" y="5382616"/>
              <a:ext cx="994251" cy="26171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 flipH="1" flipV="1">
              <a:off x="6529127" y="5928182"/>
              <a:ext cx="1260181" cy="7684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/>
            <p:nvPr/>
          </p:nvCxnSpPr>
          <p:spPr>
            <a:xfrm flipH="1" flipV="1">
              <a:off x="6488098" y="6488560"/>
              <a:ext cx="1260181" cy="7684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ovéPole 26"/>
            <p:cNvSpPr txBox="1"/>
            <p:nvPr/>
          </p:nvSpPr>
          <p:spPr>
            <a:xfrm>
              <a:off x="4110392" y="5040304"/>
              <a:ext cx="65915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5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lacunae</a:t>
              </a:r>
              <a:endParaRPr lang="en-US" sz="105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Přímá spojnice 27"/>
            <p:cNvCxnSpPr/>
            <p:nvPr/>
          </p:nvCxnSpPr>
          <p:spPr>
            <a:xfrm>
              <a:off x="4707887" y="5246780"/>
              <a:ext cx="466861" cy="8047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 flipV="1">
              <a:off x="4705550" y="5073677"/>
              <a:ext cx="546038" cy="118805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ovéPole 31"/>
          <p:cNvSpPr txBox="1"/>
          <p:nvPr/>
        </p:nvSpPr>
        <p:spPr>
          <a:xfrm>
            <a:off x="5727359" y="44048"/>
            <a:ext cx="341664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DEVELOPMENT OF GERM DISC</a:t>
            </a:r>
            <a:endParaRPr lang="en-US" sz="2000" b="1" dirty="0"/>
          </a:p>
        </p:txBody>
      </p:sp>
      <p:pic>
        <p:nvPicPr>
          <p:cNvPr id="34" name="Obrázek 33"/>
          <p:cNvPicPr>
            <a:picLocks noChangeAspect="1"/>
          </p:cNvPicPr>
          <p:nvPr/>
        </p:nvPicPr>
        <p:blipFill rotWithShape="1">
          <a:blip r:embed="rId4"/>
          <a:srcRect r="35432"/>
          <a:stretch/>
        </p:blipFill>
        <p:spPr>
          <a:xfrm>
            <a:off x="6572993" y="905100"/>
            <a:ext cx="2170042" cy="1997610"/>
          </a:xfrm>
          <a:prstGeom prst="rect">
            <a:avLst/>
          </a:prstGeom>
        </p:spPr>
      </p:pic>
      <p:sp>
        <p:nvSpPr>
          <p:cNvPr id="40" name="TextovéPole 39"/>
          <p:cNvSpPr txBox="1"/>
          <p:nvPr/>
        </p:nvSpPr>
        <p:spPr>
          <a:xfrm>
            <a:off x="44285" y="43002"/>
            <a:ext cx="33411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FIRST EVENTS IN HUMAN LIFE</a:t>
            </a:r>
            <a:endParaRPr lang="en-US" sz="2000" b="1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1768113" y="652565"/>
            <a:ext cx="268535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BILAMINAR GERM DISC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7264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955" y="1742438"/>
            <a:ext cx="4196207" cy="5088614"/>
          </a:xfrm>
          <a:prstGeom prst="rect">
            <a:avLst/>
          </a:prstGeom>
        </p:spPr>
      </p:pic>
      <p:pic>
        <p:nvPicPr>
          <p:cNvPr id="2050" name="Picture 2" descr="https://embryology.med.unsw.edu.au/embryology/images/c/ce/Stage5_bf11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7"/>
          <a:stretch/>
        </p:blipFill>
        <p:spPr bwMode="auto">
          <a:xfrm>
            <a:off x="-28340" y="1322674"/>
            <a:ext cx="4104252" cy="553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ile:Hertig1956 fig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75" y="550352"/>
            <a:ext cx="4181697" cy="130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0" y="653876"/>
            <a:ext cx="112684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/>
              <a:t>2</a:t>
            </a:r>
            <a:r>
              <a:rPr lang="en-US" sz="2000" b="1" baseline="30000"/>
              <a:t>nd</a:t>
            </a:r>
            <a:r>
              <a:rPr lang="en-US" sz="2000" b="1"/>
              <a:t> week</a:t>
            </a:r>
            <a:endParaRPr lang="en-US" sz="2000" b="1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6146358" y="59903"/>
            <a:ext cx="29351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BILAMIN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GERM DISC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0" y="68294"/>
            <a:ext cx="41601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ORGANIZ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EXIST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 MAMMALLS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Šipka doprava 8"/>
          <p:cNvSpPr/>
          <p:nvPr/>
        </p:nvSpPr>
        <p:spPr>
          <a:xfrm rot="9944211">
            <a:off x="6299526" y="5508843"/>
            <a:ext cx="1583871" cy="335231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7988890" y="5179796"/>
            <a:ext cx="1065084" cy="52785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80000">
                <a:schemeClr val="accent1">
                  <a:tint val="44500"/>
                  <a:satMod val="160000"/>
                  <a:alpha val="9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7988890" y="5153238"/>
            <a:ext cx="1065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>
                <a:latin typeface="Arial" panose="020B0604020202020204" pitchFamily="34" charset="0"/>
                <a:cs typeface="Arial" panose="020B0604020202020204" pitchFamily="34" charset="0"/>
              </a:rPr>
              <a:t>Primitive node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69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ál 4"/>
          <p:cNvSpPr/>
          <p:nvPr/>
        </p:nvSpPr>
        <p:spPr>
          <a:xfrm>
            <a:off x="68680" y="2901523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15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6" name="Ovál 5"/>
          <p:cNvSpPr/>
          <p:nvPr/>
        </p:nvSpPr>
        <p:spPr>
          <a:xfrm>
            <a:off x="372593" y="2705211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16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7" name="Ovál 6"/>
          <p:cNvSpPr/>
          <p:nvPr/>
        </p:nvSpPr>
        <p:spPr>
          <a:xfrm>
            <a:off x="738336" y="2696676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17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8" name="Ovál 7"/>
          <p:cNvSpPr/>
          <p:nvPr/>
        </p:nvSpPr>
        <p:spPr>
          <a:xfrm>
            <a:off x="1032129" y="2906233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18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1329900" y="3130949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19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4" name="Ovál 13"/>
          <p:cNvSpPr/>
          <p:nvPr/>
        </p:nvSpPr>
        <p:spPr>
          <a:xfrm>
            <a:off x="1639133" y="2919547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20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5" name="Ovál 14"/>
          <p:cNvSpPr/>
          <p:nvPr/>
        </p:nvSpPr>
        <p:spPr>
          <a:xfrm>
            <a:off x="2018487" y="2934431"/>
            <a:ext cx="360000" cy="36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rgbClr val="FF0000"/>
                </a:solidFill>
              </a:rPr>
              <a:t>21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16" name="Ovál 15"/>
          <p:cNvSpPr/>
          <p:nvPr/>
        </p:nvSpPr>
        <p:spPr>
          <a:xfrm>
            <a:off x="2288346" y="2684149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chemeClr val="bg1">
                    <a:lumMod val="50000"/>
                  </a:schemeClr>
                </a:solidFill>
              </a:rPr>
              <a:t>22</a:t>
            </a: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Ovál 16"/>
          <p:cNvSpPr/>
          <p:nvPr/>
        </p:nvSpPr>
        <p:spPr>
          <a:xfrm>
            <a:off x="2651471" y="2601039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23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ál 17"/>
          <p:cNvSpPr/>
          <p:nvPr/>
        </p:nvSpPr>
        <p:spPr>
          <a:xfrm>
            <a:off x="3011272" y="2727187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chemeClr val="bg1">
                    <a:lumMod val="50000"/>
                  </a:schemeClr>
                </a:solidFill>
              </a:rPr>
              <a:t>24</a:t>
            </a: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ál 18"/>
          <p:cNvSpPr/>
          <p:nvPr/>
        </p:nvSpPr>
        <p:spPr>
          <a:xfrm>
            <a:off x="3237764" y="2984755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 dirty="0">
                <a:solidFill>
                  <a:schemeClr val="bg1">
                    <a:lumMod val="50000"/>
                  </a:schemeClr>
                </a:solidFill>
              </a:rPr>
              <a:t>25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ál 19"/>
          <p:cNvSpPr/>
          <p:nvPr/>
        </p:nvSpPr>
        <p:spPr>
          <a:xfrm>
            <a:off x="3621704" y="3016790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chemeClr val="bg1">
                    <a:lumMod val="50000"/>
                  </a:schemeClr>
                </a:solidFill>
              </a:rPr>
              <a:t>26</a:t>
            </a: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ál 20"/>
          <p:cNvSpPr/>
          <p:nvPr/>
        </p:nvSpPr>
        <p:spPr>
          <a:xfrm>
            <a:off x="3957376" y="2934694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chemeClr val="bg1">
                    <a:lumMod val="50000"/>
                  </a:schemeClr>
                </a:solidFill>
              </a:rPr>
              <a:t>27</a:t>
            </a: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Ovál 21"/>
          <p:cNvSpPr/>
          <p:nvPr/>
        </p:nvSpPr>
        <p:spPr>
          <a:xfrm>
            <a:off x="4225326" y="2684149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chemeClr val="bg1">
                    <a:lumMod val="50000"/>
                  </a:schemeClr>
                </a:solidFill>
              </a:rPr>
              <a:t>28</a:t>
            </a: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https://embryology.med.unsw.edu.au/embryology/images/b/b1/Hertig1956_fig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66" y="787442"/>
            <a:ext cx="1096828" cy="17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Výsledek obrázku pro trilaminar germ disc sche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8" b="5802"/>
          <a:stretch/>
        </p:blipFill>
        <p:spPr bwMode="auto">
          <a:xfrm>
            <a:off x="4822862" y="1497968"/>
            <a:ext cx="4201742" cy="241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ovéPole 48"/>
          <p:cNvSpPr txBox="1"/>
          <p:nvPr/>
        </p:nvSpPr>
        <p:spPr>
          <a:xfrm>
            <a:off x="154364" y="3881367"/>
            <a:ext cx="10538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/>
              <a:t>3. týden</a:t>
            </a:r>
            <a:endParaRPr lang="en-US" sz="2000" b="1"/>
          </a:p>
        </p:txBody>
      </p:sp>
      <p:pic>
        <p:nvPicPr>
          <p:cNvPr id="51" name="Obrázek 50"/>
          <p:cNvPicPr>
            <a:picLocks noChangeAspect="1"/>
          </p:cNvPicPr>
          <p:nvPr/>
        </p:nvPicPr>
        <p:blipFill rotWithShape="1">
          <a:blip r:embed="rId4"/>
          <a:srcRect t="4218"/>
          <a:stretch/>
        </p:blipFill>
        <p:spPr>
          <a:xfrm>
            <a:off x="4696713" y="3884978"/>
            <a:ext cx="4459474" cy="2958798"/>
          </a:xfrm>
          <a:prstGeom prst="rect">
            <a:avLst/>
          </a:prstGeom>
        </p:spPr>
      </p:pic>
      <p:sp>
        <p:nvSpPr>
          <p:cNvPr id="60" name="Obdélník 59"/>
          <p:cNvSpPr/>
          <p:nvPr/>
        </p:nvSpPr>
        <p:spPr>
          <a:xfrm>
            <a:off x="0" y="3722332"/>
            <a:ext cx="4079139" cy="312178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ovéPole 60"/>
          <p:cNvSpPr txBox="1"/>
          <p:nvPr/>
        </p:nvSpPr>
        <p:spPr>
          <a:xfrm>
            <a:off x="119141" y="6536247"/>
            <a:ext cx="683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Day 16</a:t>
            </a:r>
          </a:p>
        </p:txBody>
      </p:sp>
      <p:pic>
        <p:nvPicPr>
          <p:cNvPr id="63" name="Picture 2" descr="File:Stage8 bf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450" y="3750793"/>
            <a:ext cx="1984855" cy="30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File:Stage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7" y="3935392"/>
            <a:ext cx="1541573" cy="210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ovéPole 64"/>
          <p:cNvSpPr txBox="1"/>
          <p:nvPr/>
        </p:nvSpPr>
        <p:spPr>
          <a:xfrm>
            <a:off x="1488376" y="4589616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874009" y="5690867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streak</a:t>
            </a:r>
          </a:p>
        </p:txBody>
      </p:sp>
      <p:cxnSp>
        <p:nvCxnSpPr>
          <p:cNvPr id="68" name="Přímá spojnice 67"/>
          <p:cNvCxnSpPr/>
          <p:nvPr/>
        </p:nvCxnSpPr>
        <p:spPr>
          <a:xfrm flipV="1">
            <a:off x="766734" y="4755477"/>
            <a:ext cx="743166" cy="1228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H="1" flipV="1">
            <a:off x="757664" y="5081321"/>
            <a:ext cx="915587" cy="609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1119812" y="3775470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en-US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pl</a:t>
            </a:r>
            <a:r>
              <a:rPr lang="en-US" sz="1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</a:p>
        </p:txBody>
      </p:sp>
      <p:cxnSp>
        <p:nvCxnSpPr>
          <p:cNvPr id="71" name="Přímá spojnice 70"/>
          <p:cNvCxnSpPr/>
          <p:nvPr/>
        </p:nvCxnSpPr>
        <p:spPr>
          <a:xfrm flipH="1" flipV="1">
            <a:off x="2332645" y="4118047"/>
            <a:ext cx="783881" cy="5330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Přímá spojnice 73"/>
          <p:cNvCxnSpPr/>
          <p:nvPr/>
        </p:nvCxnSpPr>
        <p:spPr>
          <a:xfrm flipH="1">
            <a:off x="1813057" y="5304360"/>
            <a:ext cx="1287629" cy="3831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ovéPole 61"/>
          <p:cNvSpPr txBox="1"/>
          <p:nvPr/>
        </p:nvSpPr>
        <p:spPr>
          <a:xfrm>
            <a:off x="3356074" y="6536336"/>
            <a:ext cx="683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Day 18</a:t>
            </a:r>
          </a:p>
        </p:txBody>
      </p:sp>
      <p:pic>
        <p:nvPicPr>
          <p:cNvPr id="92" name="Obrázek 91"/>
          <p:cNvPicPr>
            <a:picLocks noChangeAspect="1"/>
          </p:cNvPicPr>
          <p:nvPr/>
        </p:nvPicPr>
        <p:blipFill rotWithShape="1">
          <a:blip r:embed="rId7"/>
          <a:srcRect r="35432"/>
          <a:stretch/>
        </p:blipFill>
        <p:spPr>
          <a:xfrm>
            <a:off x="546633" y="1031016"/>
            <a:ext cx="1255559" cy="1101425"/>
          </a:xfrm>
          <a:prstGeom prst="rect">
            <a:avLst/>
          </a:prstGeom>
        </p:spPr>
      </p:pic>
      <p:sp>
        <p:nvSpPr>
          <p:cNvPr id="101" name="TextovéPole 100"/>
          <p:cNvSpPr txBox="1"/>
          <p:nvPr/>
        </p:nvSpPr>
        <p:spPr>
          <a:xfrm>
            <a:off x="0" y="2264232"/>
            <a:ext cx="184608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/>
              <a:t>3</a:t>
            </a:r>
            <a:r>
              <a:rPr lang="en-US" sz="2000" b="1" baseline="30000"/>
              <a:t>rd</a:t>
            </a:r>
            <a:r>
              <a:rPr lang="en-US" sz="2000" b="1"/>
              <a:t> week</a:t>
            </a:r>
            <a:r>
              <a:rPr lang="cs-CZ" sz="2000" b="1"/>
              <a:t> </a:t>
            </a:r>
            <a:r>
              <a:rPr lang="en-US" sz="2000" b="1" i="1">
                <a:solidFill>
                  <a:schemeClr val="accent1">
                    <a:lumMod val="50000"/>
                  </a:schemeClr>
                </a:solidFill>
              </a:rPr>
              <a:t>begins</a:t>
            </a:r>
            <a:endParaRPr lang="en-US" sz="2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4" name="TextovéPole 103"/>
          <p:cNvSpPr txBox="1"/>
          <p:nvPr/>
        </p:nvSpPr>
        <p:spPr>
          <a:xfrm>
            <a:off x="-12699" y="608789"/>
            <a:ext cx="168148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/>
              <a:t>2</a:t>
            </a:r>
            <a:r>
              <a:rPr lang="en-US" sz="2000" b="1" baseline="30000"/>
              <a:t>nd</a:t>
            </a:r>
            <a:r>
              <a:rPr lang="en-US" sz="2000" b="1"/>
              <a:t> week </a:t>
            </a:r>
            <a:r>
              <a:rPr lang="en-US" sz="2000" b="1" i="1">
                <a:solidFill>
                  <a:schemeClr val="bg1">
                    <a:lumMod val="50000"/>
                  </a:schemeClr>
                </a:solidFill>
              </a:rPr>
              <a:t>ends</a:t>
            </a:r>
            <a:endParaRPr lang="en-US" sz="2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" name="Ovál 104"/>
          <p:cNvSpPr/>
          <p:nvPr/>
        </p:nvSpPr>
        <p:spPr>
          <a:xfrm>
            <a:off x="-9301" y="3264319"/>
            <a:ext cx="360000" cy="36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cs-CZ" sz="1400">
                <a:solidFill>
                  <a:schemeClr val="bg1">
                    <a:lumMod val="50000"/>
                  </a:schemeClr>
                </a:solidFill>
              </a:rPr>
              <a:t>14</a:t>
            </a: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Obdélník 6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File:Stage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10" y="794830"/>
            <a:ext cx="1282485" cy="17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ovéPole 74"/>
          <p:cNvSpPr txBox="1"/>
          <p:nvPr/>
        </p:nvSpPr>
        <p:spPr>
          <a:xfrm>
            <a:off x="5738637" y="1174186"/>
            <a:ext cx="236475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STRUCTURES</a:t>
            </a:r>
            <a:endParaRPr lang="en-US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ovéPole 75"/>
          <p:cNvSpPr txBox="1"/>
          <p:nvPr/>
        </p:nvSpPr>
        <p:spPr>
          <a:xfrm>
            <a:off x="-21687" y="88008"/>
            <a:ext cx="396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TRILAMIN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GERM DISC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4190003" y="88008"/>
            <a:ext cx="5161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STREAK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NODE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03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Stage8 b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" y="1351722"/>
            <a:ext cx="3487081" cy="530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13166" y="1624001"/>
            <a:ext cx="1587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>
                <a:latin typeface="Arial" panose="020B0604020202020204" pitchFamily="34" charset="0"/>
                <a:cs typeface="Arial" panose="020B0604020202020204" pitchFamily="34" charset="0"/>
              </a:rPr>
              <a:t>Prechord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al plate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t="4218"/>
          <a:stretch/>
        </p:blipFill>
        <p:spPr>
          <a:xfrm>
            <a:off x="4161402" y="3736721"/>
            <a:ext cx="4459474" cy="2958798"/>
          </a:xfrm>
          <a:prstGeom prst="rect">
            <a:avLst/>
          </a:prstGeom>
        </p:spPr>
      </p:pic>
      <p:cxnSp>
        <p:nvCxnSpPr>
          <p:cNvPr id="18" name="Přímá spojnice 17"/>
          <p:cNvCxnSpPr/>
          <p:nvPr/>
        </p:nvCxnSpPr>
        <p:spPr>
          <a:xfrm flipV="1">
            <a:off x="1494888" y="6051151"/>
            <a:ext cx="2244637" cy="9446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1773374" y="5349349"/>
            <a:ext cx="2300191" cy="1867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2930413" y="1772377"/>
            <a:ext cx="1310875" cy="5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élník 22"/>
          <p:cNvSpPr/>
          <p:nvPr/>
        </p:nvSpPr>
        <p:spPr>
          <a:xfrm>
            <a:off x="4241288" y="2680361"/>
            <a:ext cx="22402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400" b="1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2930413" y="2837318"/>
            <a:ext cx="1310875" cy="5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0" y="664536"/>
            <a:ext cx="11961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9834" y="77333"/>
            <a:ext cx="396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TRILAMIN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GERM DISC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073565" y="3364095"/>
            <a:ext cx="26725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Notochordal process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Přímá spojnice 25"/>
          <p:cNvCxnSpPr>
            <a:endCxn id="7" idx="1"/>
          </p:cNvCxnSpPr>
          <p:nvPr/>
        </p:nvCxnSpPr>
        <p:spPr>
          <a:xfrm flipV="1">
            <a:off x="1828928" y="3517984"/>
            <a:ext cx="2244637" cy="5973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4161402" y="68242"/>
            <a:ext cx="5161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STREAK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NODE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109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3637" t="1291" r="3305"/>
          <a:stretch/>
        </p:blipFill>
        <p:spPr>
          <a:xfrm>
            <a:off x="1048086" y="3030181"/>
            <a:ext cx="6600279" cy="3631928"/>
          </a:xfrm>
          <a:prstGeom prst="rect">
            <a:avLst/>
          </a:prstGeom>
        </p:spPr>
      </p:pic>
      <p:pic>
        <p:nvPicPr>
          <p:cNvPr id="2050" name="Picture 2" descr="File:Stage8 bf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4" y="1103022"/>
            <a:ext cx="3974389" cy="204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5"/>
          <p:cNvCxnSpPr/>
          <p:nvPr/>
        </p:nvCxnSpPr>
        <p:spPr>
          <a:xfrm flipH="1">
            <a:off x="1967413" y="2212636"/>
            <a:ext cx="360152" cy="20117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 descr="Výsledek obrázku pro trilaminar germ disc sche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8" b="5802"/>
          <a:stretch/>
        </p:blipFill>
        <p:spPr bwMode="auto">
          <a:xfrm>
            <a:off x="5049273" y="658158"/>
            <a:ext cx="3232999" cy="185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ovéPole 42"/>
          <p:cNvSpPr txBox="1"/>
          <p:nvPr/>
        </p:nvSpPr>
        <p:spPr>
          <a:xfrm>
            <a:off x="1769242" y="6301782"/>
            <a:ext cx="13244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lang="cs-CZ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3862298" y="6285633"/>
            <a:ext cx="13244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lang="cs-CZ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6015920" y="6285633"/>
            <a:ext cx="13244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</a:t>
            </a:r>
            <a:r>
              <a:rPr lang="cs-CZ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0" y="565497"/>
            <a:ext cx="11961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</p:txBody>
      </p:sp>
      <p:sp>
        <p:nvSpPr>
          <p:cNvPr id="41" name="Obdélník 40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ovéPole 47"/>
          <p:cNvSpPr txBox="1"/>
          <p:nvPr/>
        </p:nvSpPr>
        <p:spPr>
          <a:xfrm>
            <a:off x="0" y="104191"/>
            <a:ext cx="396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TRILAMIN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GERM DISC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4245253" y="104106"/>
            <a:ext cx="5161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STREAK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 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NODE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13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884" y="906482"/>
            <a:ext cx="3463537" cy="26722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37" y="3828994"/>
            <a:ext cx="7141306" cy="3010218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4598375" y="1375480"/>
            <a:ext cx="1624760" cy="133481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4542" r="206" b="4275"/>
          <a:stretch/>
        </p:blipFill>
        <p:spPr>
          <a:xfrm>
            <a:off x="46495" y="1099773"/>
            <a:ext cx="3138586" cy="2699848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0" y="604555"/>
            <a:ext cx="11961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/>
          <a:srcRect t="4218"/>
          <a:stretch/>
        </p:blipFill>
        <p:spPr>
          <a:xfrm>
            <a:off x="7273626" y="900751"/>
            <a:ext cx="1800779" cy="1194791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9834" y="77333"/>
            <a:ext cx="396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TRILAMIN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GERM DISC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161402" y="68242"/>
            <a:ext cx="5161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STREAK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NODE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4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endoderm hypobl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" y="1072404"/>
            <a:ext cx="5053482" cy="34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primitive streak S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47" y="1891348"/>
            <a:ext cx="4096096" cy="321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biology.kenyon.edu/courses/biol114/Chap14/7stcell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19" y="5112605"/>
            <a:ext cx="1389020" cy="13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biology.kenyon.edu/courses/biol114/Chap14/8stcell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50" y="5112604"/>
            <a:ext cx="1364750" cy="13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4410765" y="1404091"/>
            <a:ext cx="62319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300" b="1" dirty="0"/>
              <a:t>              </a:t>
            </a:r>
            <a:endParaRPr lang="en-US" sz="1300" b="1" dirty="0"/>
          </a:p>
        </p:txBody>
      </p:sp>
      <p:pic>
        <p:nvPicPr>
          <p:cNvPr id="6152" name="Picture 8" descr="http://biology.kenyon.edu/courses/biol114/Chap14/6stcell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46" y="5109527"/>
            <a:ext cx="1365673" cy="134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9852" y="5030946"/>
            <a:ext cx="4575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 n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ew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cell population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appears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ODERM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ovéPole 11"/>
          <p:cNvSpPr txBox="1"/>
          <p:nvPr/>
        </p:nvSpPr>
        <p:spPr>
          <a:xfrm>
            <a:off x="0" y="687791"/>
            <a:ext cx="11961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29834" y="77333"/>
            <a:ext cx="39680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TRILAMIN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GERM DISC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161402" y="68242"/>
            <a:ext cx="516170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STREAK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PRIMITIV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E NODE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398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human mouse dog chicken fish embryogenesis">
            <a:extLst>
              <a:ext uri="{FF2B5EF4-FFF2-40B4-BE49-F238E27FC236}">
                <a16:creationId xmlns:a16="http://schemas.microsoft.com/office/drawing/2014/main" id="{3C8704F6-8E83-44F9-942F-21459573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13" y="561657"/>
            <a:ext cx="4747726" cy="573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899137" y="1480915"/>
            <a:ext cx="2107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Gametogenesis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78679" y="2067565"/>
            <a:ext cx="4379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From fertilization to early embryo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99137" y="2658197"/>
            <a:ext cx="3692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Embryogenesis to 8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week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99137" y="3258362"/>
            <a:ext cx="251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Fetal development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78679" y="3858527"/>
            <a:ext cx="3961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Fetal position in uterus, </a:t>
            </a:r>
            <a:r>
              <a:rPr lang="cs-CZ" sz="2400">
                <a:solidFill>
                  <a:schemeClr val="bg1"/>
                </a:solidFill>
              </a:rPr>
              <a:t>hallmarks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of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newborn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867039" y="4817925"/>
            <a:ext cx="419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Introduction to teratology and prenatal diagnostics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A8CAAFC-2EE7-484F-8E83-C3583776A6E9}"/>
              </a:ext>
            </a:extLst>
          </p:cNvPr>
          <p:cNvSpPr txBox="1"/>
          <p:nvPr/>
        </p:nvSpPr>
        <p:spPr>
          <a:xfrm>
            <a:off x="411843" y="2889029"/>
            <a:ext cx="32172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CONTENT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5FC18C0-1C6A-4F58-A97F-1FBF485D4F6B}"/>
              </a:ext>
            </a:extLst>
          </p:cNvPr>
          <p:cNvSpPr txBox="1"/>
          <p:nvPr/>
        </p:nvSpPr>
        <p:spPr>
          <a:xfrm>
            <a:off x="0" y="17791"/>
            <a:ext cx="362907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Crash course H&amp;E I 21-25.9.2020</a:t>
            </a:r>
          </a:p>
        </p:txBody>
      </p:sp>
    </p:spTree>
    <p:extLst>
      <p:ext uri="{BB962C8B-B14F-4D97-AF65-F5344CB8AC3E}">
        <p14:creationId xmlns:p14="http://schemas.microsoft.com/office/powerpoint/2010/main" val="831825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5064813" y="69734"/>
            <a:ext cx="38905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NOTOCHORD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222" y="44514"/>
            <a:ext cx="34846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DERIV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IVES OF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ODERM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Výsledek obrázku pro notochordal process 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5" y="672104"/>
            <a:ext cx="5500614" cy="362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paraxial mesoderm segment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 b="13744"/>
          <a:stretch/>
        </p:blipFill>
        <p:spPr bwMode="auto">
          <a:xfrm>
            <a:off x="2986062" y="3889580"/>
            <a:ext cx="6157938" cy="293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6485206" y="1645920"/>
            <a:ext cx="1666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End of 2</a:t>
            </a:r>
            <a:r>
              <a:rPr lang="en-US" baseline="30000"/>
              <a:t>nd</a:t>
            </a:r>
            <a:r>
              <a:rPr lang="en-US"/>
              <a:t> week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50482" y="5358740"/>
            <a:ext cx="1637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End of 3</a:t>
            </a:r>
            <a:r>
              <a:rPr lang="en-US" baseline="30000"/>
              <a:t>rd</a:t>
            </a:r>
            <a:r>
              <a:rPr lang="en-US"/>
              <a:t>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57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561"/>
            <a:ext cx="6154364" cy="46745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4525" y="1110914"/>
            <a:ext cx="11961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154364" y="2080591"/>
            <a:ext cx="29896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err="1">
                <a:latin typeface="Arial" panose="020B0604020202020204" pitchFamily="34" charset="0"/>
                <a:cs typeface="Arial" panose="020B0604020202020204" pitchFamily="34" charset="0"/>
              </a:rPr>
              <a:t>Notochord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indu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ces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differen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tiation of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toderm –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cellular basis of nerve system is established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NEUROE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TODERM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ovéPole 7"/>
          <p:cNvSpPr txBox="1"/>
          <p:nvPr/>
        </p:nvSpPr>
        <p:spPr>
          <a:xfrm>
            <a:off x="6374296" y="69734"/>
            <a:ext cx="2581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NEUROE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TODERM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84525" y="69734"/>
            <a:ext cx="18474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NEURULA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</a:p>
        </p:txBody>
      </p:sp>
    </p:spTree>
    <p:extLst>
      <p:ext uri="{BB962C8B-B14F-4D97-AF65-F5344CB8AC3E}">
        <p14:creationId xmlns:p14="http://schemas.microsoft.com/office/powerpoint/2010/main" val="1463311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4525" y="1110914"/>
            <a:ext cx="11961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374296" y="2169098"/>
            <a:ext cx="27697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plate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folds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tube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crest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61222" y="44514"/>
            <a:ext cx="18474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NEURULA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r="44318"/>
          <a:stretch/>
        </p:blipFill>
        <p:spPr>
          <a:xfrm>
            <a:off x="1470890" y="550434"/>
            <a:ext cx="4789234" cy="593960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086360" y="44514"/>
            <a:ext cx="30576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TUBE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79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84525" y="687663"/>
            <a:ext cx="11961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246054" y="68294"/>
            <a:ext cx="289794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TUBE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222" y="44514"/>
            <a:ext cx="18474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NEURULA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Výsledek obrázku pro paraxial mesoderm segment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3" b="13744"/>
          <a:stretch/>
        </p:blipFill>
        <p:spPr bwMode="auto">
          <a:xfrm>
            <a:off x="84525" y="4538188"/>
            <a:ext cx="4861707" cy="231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iology.kenyon.edu/courses/biol114/Chap14/PEPhelps-neurula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2"/>
          <a:stretch/>
        </p:blipFill>
        <p:spPr bwMode="auto">
          <a:xfrm>
            <a:off x="84525" y="1129121"/>
            <a:ext cx="5165837" cy="313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685" y="1060827"/>
            <a:ext cx="3759448" cy="201303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109685" y="3763197"/>
            <a:ext cx="39161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toderm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 me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oderm produ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BMP4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that induces development of epidermis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err="1">
                <a:latin typeface="Arial" panose="020B0604020202020204" pitchFamily="34" charset="0"/>
                <a:cs typeface="Arial" panose="020B0604020202020204" pitchFamily="34" charset="0"/>
              </a:rPr>
              <a:t>Notochord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produces inhibitors of BMP4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noggin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i="1" err="1">
                <a:latin typeface="Arial" panose="020B0604020202020204" pitchFamily="34" charset="0"/>
                <a:cs typeface="Arial" panose="020B0604020202020204" pitchFamily="34" charset="0"/>
              </a:rPr>
              <a:t>chordin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follistatin (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cranially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i="1">
                <a:latin typeface="Arial" panose="020B0604020202020204" pitchFamily="34" charset="0"/>
                <a:cs typeface="Arial" panose="020B0604020202020204" pitchFamily="34" charset="0"/>
              </a:rPr>
              <a:t>wnt3a and FGF (caudally) - ectoderm differentiates into neuroectoderm.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479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3854549" y="69734"/>
            <a:ext cx="51008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NEURAL TUBE AND NEURAL CREST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222" y="44514"/>
            <a:ext cx="18474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NEURULATION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t="2276"/>
          <a:stretch/>
        </p:blipFill>
        <p:spPr>
          <a:xfrm>
            <a:off x="5783583" y="883486"/>
            <a:ext cx="3171825" cy="590139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222" y="883486"/>
            <a:ext cx="178446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  <a:r>
              <a:rPr lang="cs-CZ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Výsledek obrázku pro neural tube s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" y="1661161"/>
            <a:ext cx="5722361" cy="51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024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3854549" y="69734"/>
            <a:ext cx="51008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NEURAL TUBE AND NEURAL CREST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222" y="44514"/>
            <a:ext cx="18474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NEURULATION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Výsledek obrázku pro neural c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95" y="575654"/>
            <a:ext cx="8810805" cy="6044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274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sledek obrázku pro neural crest hist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9" y="1361317"/>
            <a:ext cx="2857500" cy="446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Výsledek obrázku pro neural crest S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803" y="1974752"/>
            <a:ext cx="5161325" cy="38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854549" y="69734"/>
            <a:ext cx="51008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NEURAL TUBE AND NEURAL CREST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222" y="44514"/>
            <a:ext cx="18474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NEURULATION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348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5064813" y="69734"/>
            <a:ext cx="38905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NEURAL TUBE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8" name="Picture 6" descr="File:Stage10 sem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86" y="1814732"/>
            <a:ext cx="2342142" cy="381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ile:Stage10 neural s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7" b="9673"/>
          <a:stretch/>
        </p:blipFill>
        <p:spPr bwMode="auto">
          <a:xfrm>
            <a:off x="2621283" y="1814732"/>
            <a:ext cx="6334125" cy="381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51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Human brain growth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3" y="205733"/>
            <a:ext cx="8412480" cy="658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B0CBCB-CA14-4998-BB7E-FFCA40226950}"/>
              </a:ext>
            </a:extLst>
          </p:cNvPr>
          <p:cNvSpPr txBox="1"/>
          <p:nvPr/>
        </p:nvSpPr>
        <p:spPr>
          <a:xfrm>
            <a:off x="4497355" y="205733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000" dirty="0" err="1">
                <a:solidFill>
                  <a:schemeClr val="bg1"/>
                </a:solidFill>
              </a:rPr>
              <a:t>Embryology.med.unsw.edu.auc</a:t>
            </a:r>
            <a:endParaRPr lang="cs-CZ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915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ýsledek obrázku pro notochord nucleus pulposu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r="12011"/>
          <a:stretch/>
        </p:blipFill>
        <p:spPr bwMode="auto">
          <a:xfrm>
            <a:off x="379426" y="1227351"/>
            <a:ext cx="5112043" cy="495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researchgate.net/profile/Daisuke_Sakai/publication/272843641/figure/fig5/AS:271911989018641@1441840278987/Morphology-of-region-specific-IVD-cells-a-Histological-analysis-of-mouse-tail-IVDs-an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958" r="56398" b="11490"/>
          <a:stretch/>
        </p:blipFill>
        <p:spPr bwMode="auto">
          <a:xfrm>
            <a:off x="5662689" y="2314281"/>
            <a:ext cx="3291840" cy="27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5149219" y="44514"/>
            <a:ext cx="38905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INTERVERTEBRAL DISC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222" y="44514"/>
            <a:ext cx="35403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NOTOCHORD IN ADULT BODY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298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18717" y="57908"/>
            <a:ext cx="20379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GAMETOGENESIS</a:t>
            </a:r>
            <a:endParaRPr lang="en-US" sz="2000" b="1" dirty="0"/>
          </a:p>
        </p:txBody>
      </p:sp>
      <p:pic>
        <p:nvPicPr>
          <p:cNvPr id="1026" name="Picture 2" descr="Spermatozoon - Wikiped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/>
          <a:stretch/>
        </p:blipFill>
        <p:spPr bwMode="auto">
          <a:xfrm>
            <a:off x="0" y="505920"/>
            <a:ext cx="9144000" cy="63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88758" y="2425148"/>
            <a:ext cx="238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Sperm</a:t>
            </a:r>
            <a:r>
              <a:rPr lang="cs-CZ" dirty="0">
                <a:solidFill>
                  <a:schemeClr val="bg1"/>
                </a:solidFill>
              </a:rPr>
              <a:t> (</a:t>
            </a:r>
            <a:r>
              <a:rPr lang="cs-CZ" dirty="0" err="1">
                <a:solidFill>
                  <a:schemeClr val="bg1"/>
                </a:solidFill>
              </a:rPr>
              <a:t>spermatozoon</a:t>
            </a:r>
            <a:r>
              <a:rPr lang="cs-CZ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419891" y="2967162"/>
            <a:ext cx="85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Oocyte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22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5" y="890869"/>
            <a:ext cx="8998280" cy="575057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9581" y="669420"/>
            <a:ext cx="11961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04366" y="3397735"/>
            <a:ext cx="179169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b="1">
                <a:latin typeface="Arial" panose="020B0604020202020204" pitchFamily="34" charset="0"/>
                <a:cs typeface="Arial" panose="020B0604020202020204" pitchFamily="34" charset="0"/>
              </a:rPr>
              <a:t>Chordomezodermový výběžek</a:t>
            </a:r>
            <a:endParaRPr lang="en-US" sz="1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ovéPole 31"/>
          <p:cNvSpPr txBox="1"/>
          <p:nvPr/>
        </p:nvSpPr>
        <p:spPr>
          <a:xfrm>
            <a:off x="7350820" y="69734"/>
            <a:ext cx="16045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MESODERM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84525" y="63898"/>
            <a:ext cx="20013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GASTRULATION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69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5064813" y="69734"/>
            <a:ext cx="38905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SOMITES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222" y="44514"/>
            <a:ext cx="34974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DERIVATIVES OF MESODERM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Výsledek obrázku pro paraxial mesoderm seg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3" y="1828089"/>
            <a:ext cx="2796997" cy="48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paraxial mesoderm segment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393" y="1994106"/>
            <a:ext cx="2466610" cy="46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paraxial mesoderm segmen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02" y="2744374"/>
            <a:ext cx="3690291" cy="22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80020" y="728201"/>
            <a:ext cx="185499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  <a:r>
              <a:rPr lang="cs-CZ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week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05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ýsledek obrázku pro mesoderm different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6" y="575654"/>
            <a:ext cx="5122154" cy="335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Výsledek obrázku pro neural crest S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01" y="4118249"/>
            <a:ext cx="3068322" cy="27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ýsledek obrázku pro somit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6987" r="19324" b="3584"/>
          <a:stretch/>
        </p:blipFill>
        <p:spPr bwMode="auto">
          <a:xfrm>
            <a:off x="5518727" y="2440744"/>
            <a:ext cx="3625273" cy="441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5064813" y="69734"/>
            <a:ext cx="38905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SOMITES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1222" y="44514"/>
            <a:ext cx="34974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DERIVATIVES OF MESODERM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33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ýsledek obrázku pro sclerotome dermatome myot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2" y="1223889"/>
            <a:ext cx="3945987" cy="533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6" name="Picture 4" descr="Výsledek obrázku pro somitogene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813" y="869534"/>
            <a:ext cx="38100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064813" y="69734"/>
            <a:ext cx="38905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SOMITES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222" y="44514"/>
            <a:ext cx="34974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DERIVATIVES OF MESODERM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2B73522-B103-4E16-8CCD-65AEFB9798C3}"/>
              </a:ext>
            </a:extLst>
          </p:cNvPr>
          <p:cNvSpPr txBox="1"/>
          <p:nvPr/>
        </p:nvSpPr>
        <p:spPr>
          <a:xfrm>
            <a:off x="3891065" y="4711704"/>
            <a:ext cx="525293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Paraxial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sclerotomes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myotomes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dermatomes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Intermediate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nephrotomes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plate: somatopleura,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splanchnopleura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36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61222" y="68294"/>
            <a:ext cx="56354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OTHER DERIVATIVES OF MESODERM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222" y="761679"/>
            <a:ext cx="176202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 – 4</a:t>
            </a:r>
            <a:r>
              <a:rPr lang="cs-CZ" sz="2000" b="1" baseline="30000"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cs-CZ" sz="2000" b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85355" y="4091456"/>
            <a:ext cx="428664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heart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cardiovascular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urogenital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skeletal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hematopoietic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lymphatic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dermis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mesothelium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Výsledek obrázku pro derivatives of mesoder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06" y="1477297"/>
            <a:ext cx="3684464" cy="24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841" y="961734"/>
            <a:ext cx="3893159" cy="502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31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114527" y="72844"/>
            <a:ext cx="75902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DEVELOPMENTAL DISORDERS DURING GASTRULATION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4527" y="985889"/>
            <a:ext cx="884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Primitive streak is a temporary embryonic structure. Persistent primitive streak causes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sacrococcgyeal teratoma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Výsledek obrázku pro sacrococcygeal terat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7" y="2112189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sacrococcygeal terato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63" y="1874064"/>
            <a:ext cx="3333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14527" y="4306658"/>
            <a:ext cx="884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Failure of primitive streak leads to absence of mesoderm in affected region - </a:t>
            </a:r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sirenomelia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limbs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urogenital system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GIT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8" descr="Výsledek obrázku pro sirenomel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63" y="4775001"/>
            <a:ext cx="3333750" cy="198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325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114527" y="72844"/>
            <a:ext cx="75902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DEVELOPMENTAL DISORDERS DURING GASTRULATION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7" y="1097281"/>
            <a:ext cx="4178993" cy="52756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485" y="1995777"/>
            <a:ext cx="4291586" cy="27684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14527" y="696850"/>
            <a:ext cx="884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If two primitive streaks form, conjoined twins may develop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02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894" y="760493"/>
            <a:ext cx="7689514" cy="6006606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4643562" y="69734"/>
            <a:ext cx="43118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FOLDING OF EMBRYO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222" y="44514"/>
            <a:ext cx="21425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NEW BODY PLAN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222" y="668419"/>
            <a:ext cx="118654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256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64" y="1266092"/>
            <a:ext cx="8418497" cy="530351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723075" y="44514"/>
            <a:ext cx="43118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FOLDING OF EMBRYO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22" y="44514"/>
            <a:ext cx="21425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NEW BODY PLAN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435881" y="1174018"/>
            <a:ext cx="2574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extraembryonic</a:t>
            </a:r>
            <a:r>
              <a:rPr lang="cs-CZ" dirty="0"/>
              <a:t> coelom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06731" y="4127780"/>
            <a:ext cx="1811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umbilical</a:t>
            </a:r>
            <a:r>
              <a:rPr lang="cs-CZ" dirty="0"/>
              <a:t> </a:t>
            </a:r>
            <a:r>
              <a:rPr lang="cs-CZ" dirty="0" err="1"/>
              <a:t>vein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7006731" y="5398720"/>
            <a:ext cx="1811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umbilical</a:t>
            </a:r>
            <a:r>
              <a:rPr lang="cs-CZ" dirty="0"/>
              <a:t> </a:t>
            </a:r>
            <a:r>
              <a:rPr lang="cs-CZ" dirty="0" err="1"/>
              <a:t>artery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006731" y="4797648"/>
            <a:ext cx="20281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extraembryonic</a:t>
            </a:r>
            <a:r>
              <a:rPr lang="cs-CZ" dirty="0"/>
              <a:t> coelom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053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b="14015"/>
          <a:stretch/>
        </p:blipFill>
        <p:spPr>
          <a:xfrm>
            <a:off x="300972" y="984738"/>
            <a:ext cx="8615082" cy="492308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/>
          <p:cNvSpPr txBox="1"/>
          <p:nvPr/>
        </p:nvSpPr>
        <p:spPr>
          <a:xfrm>
            <a:off x="4643562" y="69734"/>
            <a:ext cx="43118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FOLDING OF EMBRYO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22" y="44514"/>
            <a:ext cx="21425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NEW BODY PLAN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7809" y="1412476"/>
            <a:ext cx="21468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/>
              <a:t>Cytotrophoblast</a:t>
            </a:r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421418" y="5352554"/>
            <a:ext cx="3283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/>
              <a:t>Extraembryonic somatopleura</a:t>
            </a:r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4764155" y="5409539"/>
            <a:ext cx="3283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/>
              <a:t>Extraembryonic splanchnopleura</a:t>
            </a:r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3387256" y="4364151"/>
            <a:ext cx="13768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/>
              <a:t>Connective stalk and allantois</a:t>
            </a:r>
            <a:endParaRPr lang="en-US"/>
          </a:p>
        </p:txBody>
      </p:sp>
      <p:sp>
        <p:nvSpPr>
          <p:cNvPr id="12" name="TextovéPole 11"/>
          <p:cNvSpPr txBox="1"/>
          <p:nvPr/>
        </p:nvSpPr>
        <p:spPr>
          <a:xfrm>
            <a:off x="1887108" y="1116560"/>
            <a:ext cx="3283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/>
              <a:t>Extraembryonic coelom</a:t>
            </a:r>
            <a:endParaRPr lang="en-US"/>
          </a:p>
        </p:txBody>
      </p:sp>
      <p:sp>
        <p:nvSpPr>
          <p:cNvPr id="13" name="TextovéPole 12"/>
          <p:cNvSpPr txBox="1"/>
          <p:nvPr/>
        </p:nvSpPr>
        <p:spPr>
          <a:xfrm>
            <a:off x="7237012" y="1004213"/>
            <a:ext cx="17994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/>
              <a:t>Chorion and chorionic villi</a:t>
            </a:r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7582306" y="4846965"/>
            <a:ext cx="14541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/>
              <a:t>Skin umbilicus</a:t>
            </a:r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4033960" y="1431393"/>
            <a:ext cx="9753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/>
              <a:t>Neural tube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2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18717" y="57908"/>
            <a:ext cx="20379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GAMETOGENESIS</a:t>
            </a:r>
            <a:endParaRPr lang="en-US" sz="2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8511" y="940334"/>
            <a:ext cx="870193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meiosis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diploid primordial germ cells </a:t>
            </a:r>
            <a:r>
              <a:rPr lang="en-US" sz="2000" dirty="0">
                <a:sym typeface="Symbol" panose="05050102010706020507" pitchFamily="18" charset="2"/>
              </a:rPr>
              <a:t> haploid gametes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primordial germ cells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Symbol" panose="05050102010706020507" pitchFamily="18" charset="2"/>
              </a:rPr>
              <a:t>e</a:t>
            </a:r>
            <a:r>
              <a:rPr lang="en-US" sz="2000" dirty="0" err="1">
                <a:sym typeface="Symbol" panose="05050102010706020507" pitchFamily="18" charset="2"/>
              </a:rPr>
              <a:t>xtraembryonic</a:t>
            </a:r>
            <a:r>
              <a:rPr lang="en-US" sz="2000" dirty="0">
                <a:sym typeface="Symbol" panose="05050102010706020507" pitchFamily="18" charset="2"/>
              </a:rPr>
              <a:t> origin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spermatogonia</a:t>
            </a:r>
            <a:r>
              <a:rPr lang="en-US" sz="2000" dirty="0"/>
              <a:t> </a:t>
            </a:r>
            <a:r>
              <a:rPr lang="en-US" sz="2000" dirty="0">
                <a:sym typeface="Symbol" panose="05050102010706020507" pitchFamily="18" charset="2"/>
              </a:rPr>
              <a:t> spermatogenesis and spermiogenesis  </a:t>
            </a:r>
            <a:r>
              <a:rPr lang="en-US" sz="2000" b="1" dirty="0">
                <a:sym typeface="Symbol" panose="05050102010706020507" pitchFamily="18" charset="2"/>
              </a:rPr>
              <a:t>spermatozoon</a:t>
            </a:r>
            <a:endParaRPr lang="en-US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oogonia</a:t>
            </a:r>
            <a:r>
              <a:rPr lang="en-US" sz="2000" dirty="0"/>
              <a:t> </a:t>
            </a:r>
            <a:r>
              <a:rPr lang="en-US" sz="2000" dirty="0">
                <a:sym typeface="Symbol" panose="05050102010706020507" pitchFamily="18" charset="2"/>
              </a:rPr>
              <a:t> oogenesis  </a:t>
            </a:r>
            <a:r>
              <a:rPr lang="en-US" sz="2000" b="1" dirty="0">
                <a:sym typeface="Symbol" panose="05050102010706020507" pitchFamily="18" charset="2"/>
              </a:rPr>
              <a:t>oocyte</a:t>
            </a:r>
            <a:r>
              <a:rPr lang="en-US" sz="2000" dirty="0">
                <a:sym typeface="Symbol" panose="05050102010706020507" pitchFamily="18" charset="2"/>
              </a:rPr>
              <a:t> ( ovum)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ym typeface="Symbol" panose="05050102010706020507" pitchFamily="18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gonad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unique microenvironment for development of gametes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endocrine axis hypothalamus-pituitary gl.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important endocrine functions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5338985" y="4295732"/>
            <a:ext cx="3026736" cy="2145305"/>
            <a:chOff x="148047" y="2512936"/>
            <a:chExt cx="3026736" cy="2145305"/>
          </a:xfrm>
        </p:grpSpPr>
        <p:pic>
          <p:nvPicPr>
            <p:cNvPr id="2050" name="Picture 2" descr="Meióza – WikiSkrip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47" y="2512936"/>
              <a:ext cx="2857500" cy="1790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186976" y="4267944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/>
                <a:t>2n 2c</a:t>
              </a:r>
              <a:endParaRPr lang="en-US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1047427" y="4279974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/>
                <a:t>2n 4c</a:t>
              </a:r>
              <a:endParaRPr lang="en-US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483568" y="4288909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/>
                <a:t>1n 1c</a:t>
              </a:r>
              <a:endParaRPr lang="en-US"/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1783865" y="4267944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/>
                <a:t>1n 2c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2947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/>
        </p:nvSpPr>
        <p:spPr>
          <a:xfrm>
            <a:off x="-26761" y="3158194"/>
            <a:ext cx="9144000" cy="36509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http://www.embryology.ch/images/iimgperioembry/01carnegie/synoptique/i1_kyotostad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4017504"/>
            <a:ext cx="2665226" cy="189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embryology.ch/images/iimgperioembry/01carnegie/synoptique/i1_kyotostad09sm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5" y="4031707"/>
            <a:ext cx="21240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14"/>
          <p:cNvSpPr/>
          <p:nvPr/>
        </p:nvSpPr>
        <p:spPr>
          <a:xfrm>
            <a:off x="2562271" y="6081942"/>
            <a:ext cx="16072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>
                <a:solidFill>
                  <a:schemeClr val="bg1"/>
                </a:solidFill>
                <a:effectLst/>
              </a:rPr>
              <a:t>1 </a:t>
            </a:r>
            <a:r>
              <a:rPr lang="cs-CZ" sz="1200">
                <a:solidFill>
                  <a:schemeClr val="bg1"/>
                </a:solidFill>
                <a:effectLst/>
              </a:rPr>
              <a:t>Primitive streak</a:t>
            </a:r>
            <a:br>
              <a:rPr lang="cs-CZ" sz="1200" b="1">
                <a:solidFill>
                  <a:schemeClr val="bg1"/>
                </a:solidFill>
                <a:effectLst/>
              </a:rPr>
            </a:br>
            <a:r>
              <a:rPr lang="cs-CZ" sz="1200" b="1">
                <a:solidFill>
                  <a:schemeClr val="bg1"/>
                </a:solidFill>
                <a:effectLst/>
              </a:rPr>
              <a:t>2 </a:t>
            </a:r>
            <a:r>
              <a:rPr lang="cs-CZ" sz="1200">
                <a:solidFill>
                  <a:schemeClr val="bg1"/>
                </a:solidFill>
                <a:effectLst/>
              </a:rPr>
              <a:t>Neural folds</a:t>
            </a:r>
            <a:br>
              <a:rPr lang="cs-CZ" sz="1200" b="1">
                <a:solidFill>
                  <a:schemeClr val="bg1"/>
                </a:solidFill>
                <a:effectLst/>
              </a:rPr>
            </a:br>
            <a:r>
              <a:rPr lang="cs-CZ" sz="1200" b="1">
                <a:solidFill>
                  <a:schemeClr val="bg1"/>
                </a:solidFill>
                <a:effectLst/>
              </a:rPr>
              <a:t>3 </a:t>
            </a:r>
            <a:r>
              <a:rPr lang="cs-CZ" sz="1200">
                <a:solidFill>
                  <a:schemeClr val="bg1"/>
                </a:solidFill>
                <a:effectLst/>
              </a:rPr>
              <a:t>Amnion</a:t>
            </a:r>
            <a:br>
              <a:rPr lang="cs-CZ" sz="1200" b="1">
                <a:solidFill>
                  <a:schemeClr val="bg1"/>
                </a:solidFill>
                <a:effectLst/>
              </a:rPr>
            </a:b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638465" y="3358011"/>
            <a:ext cx="13892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>
                <a:solidFill>
                  <a:schemeClr val="bg1"/>
                </a:solidFill>
              </a:rPr>
              <a:t>Day 25</a:t>
            </a:r>
          </a:p>
          <a:p>
            <a:r>
              <a:rPr lang="cs-CZ" sz="1400" b="1">
                <a:solidFill>
                  <a:schemeClr val="bg1"/>
                </a:solidFill>
              </a:rPr>
              <a:t>1.5-2.5 mm</a:t>
            </a:r>
          </a:p>
          <a:p>
            <a:r>
              <a:rPr lang="cs-CZ" sz="1400" b="1">
                <a:solidFill>
                  <a:schemeClr val="bg1"/>
                </a:solidFill>
              </a:rPr>
              <a:t>Carnegie stage 9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3999" y="5946213"/>
            <a:ext cx="2065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>
                <a:solidFill>
                  <a:schemeClr val="bg1"/>
                </a:solidFill>
                <a:effectLst/>
              </a:rPr>
              <a:t>1</a:t>
            </a:r>
            <a:r>
              <a:rPr lang="cs-CZ" sz="1200" b="0">
                <a:solidFill>
                  <a:schemeClr val="bg1"/>
                </a:solidFill>
                <a:effectLst/>
              </a:rPr>
              <a:t> Yolk sac</a:t>
            </a:r>
          </a:p>
          <a:p>
            <a:r>
              <a:rPr lang="cs-CZ" sz="1200" b="1">
                <a:solidFill>
                  <a:schemeClr val="bg1"/>
                </a:solidFill>
                <a:effectLst/>
              </a:rPr>
              <a:t>2</a:t>
            </a:r>
            <a:r>
              <a:rPr lang="cs-CZ" sz="1200" b="0">
                <a:solidFill>
                  <a:schemeClr val="bg1"/>
                </a:solidFill>
                <a:effectLst/>
              </a:rPr>
              <a:t> </a:t>
            </a:r>
            <a:r>
              <a:rPr lang="en-US" sz="1200" b="0">
                <a:solidFill>
                  <a:schemeClr val="bg1"/>
                </a:solidFill>
                <a:effectLst/>
              </a:rPr>
              <a:t>Primitiv</a:t>
            </a:r>
            <a:r>
              <a:rPr lang="cs-CZ" sz="1200" b="0">
                <a:solidFill>
                  <a:schemeClr val="bg1"/>
                </a:solidFill>
                <a:effectLst/>
              </a:rPr>
              <a:t>e streak</a:t>
            </a:r>
          </a:p>
          <a:p>
            <a:r>
              <a:rPr lang="cs-CZ" sz="1200" b="1">
                <a:solidFill>
                  <a:schemeClr val="bg1"/>
                </a:solidFill>
                <a:effectLst/>
              </a:rPr>
              <a:t>3</a:t>
            </a:r>
            <a:r>
              <a:rPr lang="cs-CZ" sz="1200" b="0">
                <a:solidFill>
                  <a:schemeClr val="bg1"/>
                </a:solidFill>
                <a:effectLst/>
              </a:rPr>
              <a:t> </a:t>
            </a:r>
            <a:r>
              <a:rPr lang="en-US" sz="1200" b="0">
                <a:solidFill>
                  <a:schemeClr val="bg1"/>
                </a:solidFill>
                <a:effectLst/>
              </a:rPr>
              <a:t>Primitiv</a:t>
            </a:r>
            <a:r>
              <a:rPr lang="cs-CZ" sz="1200" b="0">
                <a:solidFill>
                  <a:schemeClr val="bg1"/>
                </a:solidFill>
                <a:effectLst/>
              </a:rPr>
              <a:t>e node</a:t>
            </a:r>
          </a:p>
          <a:p>
            <a:r>
              <a:rPr lang="cs-CZ" sz="1200" b="1">
                <a:solidFill>
                  <a:schemeClr val="bg1"/>
                </a:solidFill>
                <a:effectLst/>
              </a:rPr>
              <a:t>4 </a:t>
            </a:r>
            <a:r>
              <a:rPr lang="cs-CZ" sz="1200" b="0">
                <a:solidFill>
                  <a:schemeClr val="bg1"/>
                </a:solidFill>
                <a:effectLst/>
              </a:rPr>
              <a:t>Germ disc</a:t>
            </a:r>
            <a:endParaRPr lang="en-US" sz="1200" b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-26761" y="3360971"/>
            <a:ext cx="13892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>
                <a:solidFill>
                  <a:schemeClr val="bg1"/>
                </a:solidFill>
              </a:rPr>
              <a:t>Day 19</a:t>
            </a:r>
          </a:p>
          <a:p>
            <a:r>
              <a:rPr lang="cs-CZ" sz="1400" b="1">
                <a:solidFill>
                  <a:schemeClr val="bg1"/>
                </a:solidFill>
              </a:rPr>
              <a:t>0.4 mm</a:t>
            </a:r>
          </a:p>
          <a:p>
            <a:r>
              <a:rPr lang="cs-CZ" sz="1400" b="1">
                <a:solidFill>
                  <a:schemeClr val="bg1"/>
                </a:solidFill>
              </a:rPr>
              <a:t>Carnegie stage 7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8200" name="Picture 8" descr="http://www.embryology.ch/images/iimgperioembry/01carnegie/synoptique/i1_kyotostad10asm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35" y="3926127"/>
            <a:ext cx="21240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6032152" y="3313792"/>
            <a:ext cx="14918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>
                <a:solidFill>
                  <a:schemeClr val="bg1"/>
                </a:solidFill>
              </a:rPr>
              <a:t>Day 28</a:t>
            </a:r>
          </a:p>
          <a:p>
            <a:r>
              <a:rPr lang="cs-CZ" sz="1400" b="1">
                <a:solidFill>
                  <a:schemeClr val="bg1"/>
                </a:solidFill>
              </a:rPr>
              <a:t>2-3.5 mm</a:t>
            </a:r>
          </a:p>
          <a:p>
            <a:r>
              <a:rPr lang="cs-CZ" sz="1400" b="1">
                <a:solidFill>
                  <a:schemeClr val="bg1"/>
                </a:solidFill>
              </a:rPr>
              <a:t>Carnegie stage 10</a:t>
            </a:r>
            <a:endParaRPr lang="en-US" sz="1400" b="1">
              <a:solidFill>
                <a:schemeClr val="bg1"/>
              </a:solidFill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4576920" y="5816593"/>
            <a:ext cx="2065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>
                <a:solidFill>
                  <a:schemeClr val="bg1"/>
                </a:solidFill>
                <a:effectLst/>
              </a:rPr>
              <a:t>1</a:t>
            </a:r>
            <a:r>
              <a:rPr lang="cs-CZ" sz="1200" b="0">
                <a:solidFill>
                  <a:schemeClr val="bg1"/>
                </a:solidFill>
                <a:effectLst/>
              </a:rPr>
              <a:t> Amnion</a:t>
            </a:r>
          </a:p>
          <a:p>
            <a:r>
              <a:rPr lang="cs-CZ" sz="1200" b="1">
                <a:solidFill>
                  <a:schemeClr val="bg1"/>
                </a:solidFill>
                <a:effectLst/>
              </a:rPr>
              <a:t>2a</a:t>
            </a:r>
            <a:r>
              <a:rPr lang="cs-CZ" sz="1200" b="0">
                <a:solidFill>
                  <a:schemeClr val="bg1"/>
                </a:solidFill>
                <a:effectLst/>
              </a:rPr>
              <a:t> Neural ridge</a:t>
            </a:r>
            <a:br>
              <a:rPr lang="en-US" sz="1200" b="0">
                <a:solidFill>
                  <a:schemeClr val="bg1"/>
                </a:solidFill>
                <a:effectLst/>
              </a:rPr>
            </a:br>
            <a:r>
              <a:rPr lang="cs-CZ" sz="1200" b="1">
                <a:solidFill>
                  <a:schemeClr val="bg1"/>
                </a:solidFill>
                <a:effectLst/>
              </a:rPr>
              <a:t>2b </a:t>
            </a:r>
            <a:r>
              <a:rPr lang="cs-CZ" sz="1200">
                <a:solidFill>
                  <a:schemeClr val="bg1"/>
                </a:solidFill>
                <a:effectLst/>
              </a:rPr>
              <a:t>Neural tube</a:t>
            </a:r>
          </a:p>
          <a:p>
            <a:r>
              <a:rPr lang="cs-CZ" sz="1200" b="1">
                <a:solidFill>
                  <a:schemeClr val="bg1"/>
                </a:solidFill>
                <a:effectLst/>
              </a:rPr>
              <a:t>2c</a:t>
            </a:r>
            <a:r>
              <a:rPr lang="cs-CZ" sz="1200" b="0">
                <a:solidFill>
                  <a:schemeClr val="bg1"/>
                </a:solidFill>
                <a:effectLst/>
              </a:rPr>
              <a:t> Caudal neuroporus</a:t>
            </a:r>
            <a:br>
              <a:rPr lang="en-US" sz="1200" b="0">
                <a:solidFill>
                  <a:schemeClr val="bg1"/>
                </a:solidFill>
                <a:effectLst/>
              </a:rPr>
            </a:br>
            <a:r>
              <a:rPr lang="cs-CZ" sz="1200" b="1">
                <a:solidFill>
                  <a:schemeClr val="bg1"/>
                </a:solidFill>
                <a:effectLst/>
              </a:rPr>
              <a:t>2d</a:t>
            </a:r>
            <a:r>
              <a:rPr lang="cs-CZ" sz="1200" b="0">
                <a:solidFill>
                  <a:schemeClr val="bg1"/>
                </a:solidFill>
                <a:effectLst/>
              </a:rPr>
              <a:t> Rostral neuroporus</a:t>
            </a:r>
          </a:p>
          <a:p>
            <a:endParaRPr lang="en-US" sz="1200" b="0">
              <a:solidFill>
                <a:schemeClr val="bg1"/>
              </a:solidFill>
              <a:effectLst/>
            </a:endParaRPr>
          </a:p>
        </p:txBody>
      </p:sp>
      <p:pic>
        <p:nvPicPr>
          <p:cNvPr id="8202" name="Picture 10" descr="http://www.embryology.ch/images/iimgperioembry/01carnegie/synoptique/i1_kyotostad10bsm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30" y="4017504"/>
            <a:ext cx="21240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délník 27"/>
          <p:cNvSpPr/>
          <p:nvPr/>
        </p:nvSpPr>
        <p:spPr>
          <a:xfrm>
            <a:off x="6794150" y="6052357"/>
            <a:ext cx="2065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>
                <a:solidFill>
                  <a:schemeClr val="bg1"/>
                </a:solidFill>
                <a:effectLst/>
              </a:rPr>
              <a:t>3</a:t>
            </a:r>
            <a:r>
              <a:rPr lang="cs-CZ" sz="1200" b="0">
                <a:solidFill>
                  <a:schemeClr val="bg1"/>
                </a:solidFill>
                <a:effectLst/>
              </a:rPr>
              <a:t> Neural folds</a:t>
            </a:r>
          </a:p>
          <a:p>
            <a:r>
              <a:rPr lang="cs-CZ" sz="1200" b="1">
                <a:solidFill>
                  <a:schemeClr val="bg1"/>
                </a:solidFill>
                <a:effectLst/>
              </a:rPr>
              <a:t>4 </a:t>
            </a:r>
            <a:r>
              <a:rPr lang="cs-CZ" sz="1200" b="0">
                <a:solidFill>
                  <a:schemeClr val="bg1"/>
                </a:solidFill>
                <a:effectLst/>
              </a:rPr>
              <a:t>Somites</a:t>
            </a:r>
            <a:endParaRPr lang="en-US" sz="1200" b="0">
              <a:solidFill>
                <a:schemeClr val="bg1"/>
              </a:solidFill>
              <a:effectLst/>
            </a:endParaRPr>
          </a:p>
          <a:p>
            <a:r>
              <a:rPr lang="cs-CZ" sz="1200" b="1">
                <a:solidFill>
                  <a:schemeClr val="bg1"/>
                </a:solidFill>
                <a:effectLst/>
              </a:rPr>
              <a:t>5</a:t>
            </a:r>
            <a:r>
              <a:rPr lang="cs-CZ" sz="1200" b="0">
                <a:solidFill>
                  <a:schemeClr val="bg1"/>
                </a:solidFill>
                <a:effectLst/>
              </a:rPr>
              <a:t> Yolk sac</a:t>
            </a:r>
            <a:endParaRPr lang="en-US" sz="1200" b="0">
              <a:solidFill>
                <a:schemeClr val="bg1"/>
              </a:solidFill>
              <a:effectLst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-31222" y="292567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/>
              <a:t>http://www.embryology.ch/anglais/iperiodembry/carnegie03.html#st710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054306" y="3794008"/>
            <a:ext cx="648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schemeClr val="bg1"/>
                </a:solidFill>
              </a:rPr>
              <a:t>Dorsal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7685982" y="3783997"/>
            <a:ext cx="709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schemeClr val="bg1"/>
                </a:solidFill>
              </a:rPr>
              <a:t>Ventral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bdélník 26"/>
          <p:cNvSpPr/>
          <p:nvPr/>
        </p:nvSpPr>
        <p:spPr>
          <a:xfrm>
            <a:off x="179389" y="1193909"/>
            <a:ext cx="7909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bilaminar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trilaminar germ disc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cephalocaudal and lateral flexion of embryo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4643562" y="69734"/>
            <a:ext cx="43118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FOLDING OF EMBRYO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61222" y="44514"/>
            <a:ext cx="214257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NEW BODY PLAN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89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Výsledek obrázku pro embryo 6th w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94" y="410211"/>
            <a:ext cx="3086163" cy="30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0" y="3523197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6W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8" name="Picture 12" descr="https://www.babycenter.com/ims/2015/01/pregnancy-week-7-tailbone_square.jpg,qwidth=384.pagespeed.ce.b1eADtun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589" y="407963"/>
            <a:ext cx="3088411" cy="30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073179" y="3155286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6W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066307" y="3153865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5W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10" name="Picture 14" descr="https://www.babycenter.com/ims/2015/01/pregnancy-week-5-amniotic-sac_square.jpg,qwidth=384.pagespeed.ce.2NhMZRfRI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477"/>
            <a:ext cx="3083897" cy="30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-3913" y="3153865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4W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ovéPole 24"/>
          <p:cNvSpPr txBox="1"/>
          <p:nvPr/>
        </p:nvSpPr>
        <p:spPr>
          <a:xfrm>
            <a:off x="6374296" y="69734"/>
            <a:ext cx="2581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week 4-6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1222" y="44514"/>
            <a:ext cx="3407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EMBRYONIC DEVELOPMENT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461" y="3523197"/>
            <a:ext cx="3045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Mesoderm segmentation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Primitive gut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Esophago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tracheal diverticulum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Heart (starts beating day 22-23)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Limb buds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Primary brain vesicles, closing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neuropores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Differentiation of neural crest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Origin of thyroid and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pituitary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Ectodermal placodes, optic vesicle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Liver diverticulum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Septum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61021" y="3523197"/>
            <a:ext cx="3045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Segmentation of mesoderm continues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osterior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pituitary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Heart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septation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begins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Lung buds branch -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pseudoglandular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stage of lung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Cochlea grows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Lens vesicle, nasal placode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Fourth brain ventricle forms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Pharyngeal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arches, ridges and pouches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Limb buds grow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Hematopoiesis in liver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Retinal pigment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006407" y="3496374"/>
            <a:ext cx="31121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Derivatives of endodermal pharyngeal pouches (parathyroid, thymus)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Adrenal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gland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Heart and lungs descended to thorax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Innervation of limbs, differentiation of myoblasts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Face development – maxillary and mandibular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processes, palatine,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choans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elencephalon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stratifies –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archicortex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paleocortex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neocortex. Choroid plexus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Rotation of stomach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Pancreatic diverticula fuse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15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https://www.babycenter.com/ims/2015/01/pregnancy-week-10-fingernails_square.jpg,qwidth=384.pagespeed.ce.oBeJl2aX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72" y="594380"/>
            <a:ext cx="3015048" cy="30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ovéPole 2"/>
          <p:cNvSpPr txBox="1"/>
          <p:nvPr/>
        </p:nvSpPr>
        <p:spPr>
          <a:xfrm>
            <a:off x="6374296" y="69734"/>
            <a:ext cx="2581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week 8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Výsledek obrázku pro embryo 8th we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9" y="594379"/>
            <a:ext cx="3015049" cy="301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39780" y="3240097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7-8W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994377" y="3284042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8-9W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09443" y="3653374"/>
            <a:ext cx="3045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Secretion from endocrine pancreas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Growth of liver, growth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luminization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bile ducts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Ossification of limbs begin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brain nuclei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571999" y="3634648"/>
            <a:ext cx="44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Joints of upper and later lower limbs allow rotation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Fingers grow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Stratification of cerebellar cortex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Perforation of anal membrane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Herniation of intestinal loops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Testes produce testosterone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Nose, meatus, eyelids, developer, external ears start to grow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Backbone - 33-34 cartilaginous vertebrae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Embryonic tail diminished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852" y="1806243"/>
            <a:ext cx="1315062" cy="180318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1222" y="44514"/>
            <a:ext cx="3407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EMBRYONIC DEVELOPMENT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37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1499" y="662581"/>
            <a:ext cx="89386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days (= 40 weeks = 10 lunar months) from the first day of the last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menstruation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266 days (= 38 weeks) 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ovulation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(gestation age)</a:t>
            </a:r>
          </a:p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 of term:  First day of the last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menstruation + 1 year– 3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</a:t>
            </a: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+ 7 days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25" y="2626748"/>
            <a:ext cx="8449726" cy="410786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-123825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-62603" y="44514"/>
            <a:ext cx="277005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LENGTH OF PREGNANCY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419475" y="2800350"/>
            <a:ext cx="22669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Conception age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62350" y="4981575"/>
            <a:ext cx="22669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Menstrual age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952500" y="3108126"/>
            <a:ext cx="22669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Fertilization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92901" y="4818114"/>
            <a:ext cx="22669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Beginning of the last </a:t>
            </a:r>
            <a:r>
              <a:rPr lang="en-US" sz="1400" dirty="0" err="1"/>
              <a:t>mens</a:t>
            </a:r>
            <a:r>
              <a:rPr lang="cs-CZ" sz="1400" dirty="0" err="1"/>
              <a:t>tr</a:t>
            </a:r>
            <a:r>
              <a:rPr lang="en-US" sz="1400" dirty="0" err="1"/>
              <a:t>uation</a:t>
            </a:r>
            <a:endParaRPr lang="en-US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129190" y="3396853"/>
            <a:ext cx="11202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38 weeks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131829" y="4680681"/>
            <a:ext cx="112024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40 weeks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890401" y="3730990"/>
            <a:ext cx="1120249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DELIVERY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573976" y="3396853"/>
            <a:ext cx="22669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0         3                 8 weeks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628900" y="6134755"/>
            <a:ext cx="13644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/>
              <a:t>preembryo</a:t>
            </a:r>
            <a:endParaRPr lang="en-US" sz="20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993326" y="6134753"/>
            <a:ext cx="15383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embryo</a:t>
            </a:r>
            <a:endParaRPr lang="en-US" sz="20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034027" y="6134753"/>
            <a:ext cx="15383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fetus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1665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www.babycenter.com/ims/2015/01/pregnancy-week-13-fingerprints_square.jpg,qwidth=384.pagespeed.ce.Y6AMYvlb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285"/>
            <a:ext cx="3146854" cy="314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-1667" y="3279807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3M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ovéPole 13"/>
          <p:cNvSpPr txBox="1"/>
          <p:nvPr/>
        </p:nvSpPr>
        <p:spPr>
          <a:xfrm>
            <a:off x="6734176" y="69734"/>
            <a:ext cx="222123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4-5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5288340"/>
            <a:ext cx="5385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Fetus swallows amniotic fluid – necessary for GIT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Rapid growth of head (non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proportional to rest of body)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Eyelids fuse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Ossification centers visible by ultrasound examination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external genitalia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Kidneys produce urine, other organs start to 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Skeletal muscles innervated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Physiological umbilical hernia, in 12th weeks reposition of intestinal loops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0185" y="478584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60-70mm, 150 g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22" y="44514"/>
            <a:ext cx="247798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FETAL DEVELOPMENT</a:t>
            </a:r>
            <a:endParaRPr lang="en-US" sz="2000" b="1" dirty="0"/>
          </a:p>
        </p:txBody>
      </p:sp>
      <p:pic>
        <p:nvPicPr>
          <p:cNvPr id="9" name="Picture 4" descr="https://www.babycenter.com/ims/2015/01/pregnancy-week-16-heart-development_square.jpg,qwidth=384.pagespeed.ce.lNn2G1p7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53" y="1718566"/>
            <a:ext cx="3521249" cy="34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645145" y="476668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4M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575667" y="1775950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130mm, 450 g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385716" y="5178805"/>
            <a:ext cx="3251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Rapid growth of fetus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Ossification of skeleton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Face growths, mandible visible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Apparent external genitalia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208" y="3308991"/>
            <a:ext cx="2342456" cy="159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32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7357402" y="69734"/>
            <a:ext cx="15980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month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5-9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 descr="https://www.babycenter.com/ims/2015/01/pregnancy-week-20-fetal-movement_square.jpg,qwidth=384.pagespeed.ce.8mkE_5jDt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348"/>
            <a:ext cx="2726707" cy="27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-1" y="2868114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5M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95696" y="3425468"/>
            <a:ext cx="3196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Limbs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Mother feels fetal movements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Vernix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caseosa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lanugo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Short hairs and eyelashes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Fetus reacts to sound and later to light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Lungs start to produce surfactant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Limit of viability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-1" y="510739"/>
            <a:ext cx="2042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160-200mm, 500-600 g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6" name="Picture 8" descr="https://www.babycenter.com/ims/2015/01/pregnancy-week-25-baby-fat_square.jpg,qwidth=384.pagespeed.ce.e7QTnsZ1z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84" y="520737"/>
            <a:ext cx="2723423" cy="272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3214484" y="3425468"/>
            <a:ext cx="3165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Eyelids open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Wrinkled skin with visible capillaries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Subcutaneous fat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Hairs grow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Maturing of organ systems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3234329" y="546289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300mm, 800-900 g</a:t>
            </a:r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214484" y="2868114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6-7M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8" name="Picture 10" descr="https://www.babycenter.com/ims/2015/01/pregnancy-week-38-eye-color_square.jpg,qwidth=384.pagespeed.ce.CWfjb4GQX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69" y="520961"/>
            <a:ext cx="2715031" cy="27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6425684" y="2845152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8-9M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601184" y="3425468"/>
            <a:ext cx="237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Subcutaneous fat accumulates in limbs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Smooth,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red skin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Hallmarks of full term fetus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425684" y="505520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400mm, 2000g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1222" y="44514"/>
            <a:ext cx="247798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FETAL DEVELOPMENT</a:t>
            </a:r>
            <a:endParaRPr lang="en-US" sz="2000" b="1" dirty="0"/>
          </a:p>
        </p:txBody>
      </p:sp>
      <p:pic>
        <p:nvPicPr>
          <p:cNvPr id="1028" name="Picture 4" descr="Výsledek obrázku pro fetus viability 24 we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96007"/>
            <a:ext cx="2482657" cy="18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12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98291" y="3164680"/>
            <a:ext cx="882044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Major: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length (50 – 51 cm),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weight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(around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3500 g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physiological range</a:t>
            </a:r>
            <a:r>
              <a:rPr kumimoji="0" lang="en-US" altLang="en-US" sz="180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dirty="0"/>
              <a:t>2500 - 4000g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),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head sizes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boys - testes in scrotum, girls - labia majora over labia minora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Minor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: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eutrophic fetus, subcutaneous fat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skin is not blue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(no cyanosis)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lanugo remains on shoulders and back,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eyelashes, hairs several cm long, nails over fingertips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cranial bones hard, anterior and posterior fontanelle are palpable, and separated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newborn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cries and moves (Apgar score)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Obdélník 2"/>
          <p:cNvSpPr/>
          <p:nvPr/>
        </p:nvSpPr>
        <p:spPr>
          <a:xfrm>
            <a:off x="198291" y="2518350"/>
            <a:ext cx="4117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HALLMARKS OF FETAL MATURITY</a:t>
            </a:r>
            <a:endParaRPr lang="cs-CZ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8291" y="625524"/>
            <a:ext cx="85307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rgbClr val="000000"/>
                </a:solidFill>
                <a:cs typeface="Arial" panose="020B0604020202020204" pitchFamily="34" charset="0"/>
              </a:rPr>
              <a:t>Full term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– 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related to </a:t>
            </a:r>
            <a:r>
              <a:rPr lang="en-US" altLang="en-US" u="sng" dirty="0">
                <a:solidFill>
                  <a:srgbClr val="000000"/>
                </a:solidFill>
                <a:cs typeface="Arial" panose="020B0604020202020204" pitchFamily="34" charset="0"/>
              </a:rPr>
              <a:t>length of pregnancy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(menstrual age)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preterm (&lt;37 weeks)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full term (38 – 40 weeks)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after term (&gt;42 </a:t>
            </a:r>
            <a:r>
              <a:rPr kumimoji="0" lang="cs-CZ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weeks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 (meconium in amniotic fluid) 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Fetal maturity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– 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development</a:t>
            </a:r>
            <a:r>
              <a:rPr kumimoji="0" lang="en-US" altLang="en-US" sz="1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of fetus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: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mature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X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immature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095626" y="69734"/>
            <a:ext cx="585978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LENGTH OF PREGNANCY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 FETAL M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ATURITY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222" y="44514"/>
            <a:ext cx="250145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FULLTERM NEWBORN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759330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14313" y="444716"/>
            <a:ext cx="88345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bitemporalis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8,00 cm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(join of the most distant points on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sutura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coronaria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biparietalis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9,5 cm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(join of midpoints of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tubera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parietalia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r="14289"/>
          <a:stretch/>
        </p:blipFill>
        <p:spPr>
          <a:xfrm>
            <a:off x="4146496" y="2106710"/>
            <a:ext cx="4870895" cy="458951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647202" y="2425353"/>
            <a:ext cx="26084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bitemporalis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447433" y="3984498"/>
            <a:ext cx="24545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biparietalis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374296" y="69734"/>
            <a:ext cx="2581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HEAD SIZE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222" y="44514"/>
            <a:ext cx="250145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FULLTERM NEWBORN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053775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1222" y="575654"/>
            <a:ext cx="908277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Oblique sizes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frontooccipitalis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12.0 cm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(join of forehead midpoint and most distant point of occiput)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Circumferentia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frontooccipitalis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34.0 cm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suboccipitobregmatica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9.5 cm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(join of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protuberantia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occipitalis externa and midpoint of large fontanelle)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Circumferentia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suboccipitobregmatica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32.0 cm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mentooccipitalis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13.5 cm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(join of chin midpoint and most distant point of occiput)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circumferentia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mentoocipitalis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35 - 36 cm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biacromialis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12.0 cm,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circumferentia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biacromialis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35 cm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(join of acromion – acromion)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707" y="3938597"/>
            <a:ext cx="6042782" cy="291940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842196" y="3906234"/>
            <a:ext cx="27190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frontooccipitalis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588781" y="3906234"/>
            <a:ext cx="336662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suboccipitobregmatica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989197" y="4277151"/>
            <a:ext cx="21548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mentoooccipitalis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74296" y="69734"/>
            <a:ext cx="2581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HEAD SIZE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222" y="44514"/>
            <a:ext cx="250145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/>
              <a:t>FULLTERM NEWBORN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669891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49002" y="69734"/>
            <a:ext cx="65064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RELATIONSHIP BETWEEN AGE AND LENGTH OF FETUS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222" y="44514"/>
            <a:ext cx="212109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RULE OF HASSE 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96947" y="889844"/>
            <a:ext cx="86375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 OF HASSE 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forensic medicne</a:t>
            </a:r>
          </a:p>
          <a:p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– 5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lun</a:t>
            </a: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m</a:t>
            </a: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onth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in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square of month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– 10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lun</a:t>
            </a: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m</a:t>
            </a: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onth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in cm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multiplied by 5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729431"/>
              </p:ext>
            </p:extLst>
          </p:nvPr>
        </p:nvGraphicFramePr>
        <p:xfrm>
          <a:off x="1706880" y="2904499"/>
          <a:ext cx="6096000" cy="33274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</a:t>
                      </a:r>
                      <a:r>
                        <a:rPr lang="cs-CZ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m</a:t>
                      </a:r>
                      <a:r>
                        <a:rPr lang="cs-CZ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onth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 of fetus</a:t>
                      </a:r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[cm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27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78529" y="703845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Hypothalamus</a:t>
            </a:r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1969554" y="2422643"/>
            <a:ext cx="1301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Gonadotropins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38142" b="9448"/>
          <a:stretch/>
        </p:blipFill>
        <p:spPr>
          <a:xfrm>
            <a:off x="5263101" y="1209114"/>
            <a:ext cx="1513811" cy="2020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ovéPole 19"/>
          <p:cNvSpPr txBox="1"/>
          <p:nvPr/>
        </p:nvSpPr>
        <p:spPr>
          <a:xfrm>
            <a:off x="15554" y="69887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/>
              <a:t>CNS</a:t>
            </a:r>
            <a:endParaRPr lang="en-US" i="1"/>
          </a:p>
        </p:txBody>
      </p:sp>
      <p:sp>
        <p:nvSpPr>
          <p:cNvPr id="22" name="Obdélník 2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ovéPole 22"/>
          <p:cNvSpPr txBox="1"/>
          <p:nvPr/>
        </p:nvSpPr>
        <p:spPr>
          <a:xfrm>
            <a:off x="18717" y="57908"/>
            <a:ext cx="48014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SPERMATOGENESIS  AND SPERMIOGENESIS</a:t>
            </a:r>
            <a:endParaRPr lang="en-US" sz="2000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776912" y="2533223"/>
            <a:ext cx="189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Nucleus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of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Sertoli</a:t>
            </a:r>
            <a:r>
              <a:rPr lang="cs-CZ" sz="1400" b="1" dirty="0">
                <a:solidFill>
                  <a:srgbClr val="FF0000"/>
                </a:solidFill>
              </a:rPr>
              <a:t> cell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753021" y="2167072"/>
            <a:ext cx="2064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Cytoplasm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of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Sertoli</a:t>
            </a:r>
            <a:r>
              <a:rPr lang="cs-CZ" sz="1400" b="1" dirty="0">
                <a:solidFill>
                  <a:srgbClr val="FF0000"/>
                </a:solidFill>
              </a:rPr>
              <a:t> </a:t>
            </a:r>
            <a:r>
              <a:rPr lang="cs-CZ" sz="1400" b="1" dirty="0" err="1">
                <a:solidFill>
                  <a:srgbClr val="FF0000"/>
                </a:solidFill>
              </a:rPr>
              <a:t>cells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753021" y="1911656"/>
            <a:ext cx="1890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Primary</a:t>
            </a:r>
            <a:r>
              <a:rPr lang="cs-CZ" sz="1400" b="1" dirty="0">
                <a:solidFill>
                  <a:srgbClr val="FF0000"/>
                </a:solidFill>
              </a:rPr>
              <a:t> spermatocyte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6772004" y="1490831"/>
            <a:ext cx="202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Secondary</a:t>
            </a:r>
            <a:r>
              <a:rPr lang="cs-CZ" sz="1400" b="1" dirty="0">
                <a:solidFill>
                  <a:srgbClr val="FF0000"/>
                </a:solidFill>
              </a:rPr>
              <a:t> spermatocyte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6277046" y="865887"/>
            <a:ext cx="202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Spermatids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389012" y="3265203"/>
            <a:ext cx="2027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Spermatogonia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4755029" y="860106"/>
            <a:ext cx="1200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>
                <a:solidFill>
                  <a:srgbClr val="FF0000"/>
                </a:solidFill>
              </a:rPr>
              <a:t>Spermatozoa</a:t>
            </a:r>
            <a:endParaRPr lang="en-US" sz="1400" b="1">
              <a:solidFill>
                <a:srgbClr val="FF0000"/>
              </a:solidFill>
            </a:endParaRPr>
          </a:p>
        </p:txBody>
      </p:sp>
      <p:pic>
        <p:nvPicPr>
          <p:cNvPr id="1026" name="Picture 2" descr="Testis (HE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4767"/>
            <a:ext cx="4049798" cy="303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267" y="716843"/>
            <a:ext cx="1495425" cy="168592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2219408" y="5718259"/>
            <a:ext cx="636104" cy="549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Obrázek 41"/>
          <p:cNvPicPr>
            <a:picLocks noChangeAspect="1"/>
          </p:cNvPicPr>
          <p:nvPr/>
        </p:nvPicPr>
        <p:blipFill rotWithShape="1">
          <a:blip r:embed="rId5"/>
          <a:srcRect r="14786" b="10267"/>
          <a:stretch/>
        </p:blipFill>
        <p:spPr>
          <a:xfrm>
            <a:off x="4537134" y="4479642"/>
            <a:ext cx="2765039" cy="21837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527288" y="1404192"/>
            <a:ext cx="9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Pituitary</a:t>
            </a:r>
            <a:endParaRPr lang="en-US" dirty="0"/>
          </a:p>
        </p:txBody>
      </p:sp>
      <p:cxnSp>
        <p:nvCxnSpPr>
          <p:cNvPr id="46" name="Přímá spojnice se šipkou 45"/>
          <p:cNvCxnSpPr>
            <a:endCxn id="4" idx="0"/>
          </p:cNvCxnSpPr>
          <p:nvPr/>
        </p:nvCxnSpPr>
        <p:spPr>
          <a:xfrm>
            <a:off x="1296482" y="1106044"/>
            <a:ext cx="719850" cy="298148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1952140" y="1873766"/>
            <a:ext cx="10896" cy="1571669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Obrázek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537" y="1795570"/>
            <a:ext cx="1564675" cy="1793931"/>
          </a:xfrm>
          <a:prstGeom prst="rect">
            <a:avLst/>
          </a:prstGeom>
        </p:spPr>
      </p:pic>
      <p:sp>
        <p:nvSpPr>
          <p:cNvPr id="49" name="Obdélník 48"/>
          <p:cNvSpPr/>
          <p:nvPr/>
        </p:nvSpPr>
        <p:spPr>
          <a:xfrm>
            <a:off x="3773238" y="3914442"/>
            <a:ext cx="209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Germinal</a:t>
            </a:r>
            <a:r>
              <a:rPr lang="cs-CZ" i="1" dirty="0"/>
              <a:t> </a:t>
            </a:r>
            <a:r>
              <a:rPr lang="cs-CZ" i="1" dirty="0" err="1"/>
              <a:t>epithelium</a:t>
            </a:r>
            <a:endParaRPr lang="en-US" i="1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668552" y="3445435"/>
            <a:ext cx="173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/>
              <a:t>Testes</a:t>
            </a:r>
            <a:endParaRPr lang="en-US" i="1"/>
          </a:p>
        </p:txBody>
      </p:sp>
      <p:cxnSp>
        <p:nvCxnSpPr>
          <p:cNvPr id="51" name="Přímá spojnice 50"/>
          <p:cNvCxnSpPr>
            <a:stCxn id="10" idx="3"/>
            <a:endCxn id="42" idx="1"/>
          </p:cNvCxnSpPr>
          <p:nvPr/>
        </p:nvCxnSpPr>
        <p:spPr>
          <a:xfrm flipV="1">
            <a:off x="2855512" y="5571526"/>
            <a:ext cx="1681622" cy="4214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bdélník 54"/>
          <p:cNvSpPr/>
          <p:nvPr/>
        </p:nvSpPr>
        <p:spPr>
          <a:xfrm>
            <a:off x="6194406" y="5058765"/>
            <a:ext cx="636104" cy="549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Přímá spojnice 55"/>
          <p:cNvCxnSpPr>
            <a:stCxn id="9" idx="2"/>
            <a:endCxn id="42" idx="0"/>
          </p:cNvCxnSpPr>
          <p:nvPr/>
        </p:nvCxnSpPr>
        <p:spPr>
          <a:xfrm flipH="1">
            <a:off x="5919654" y="3229753"/>
            <a:ext cx="100353" cy="12498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365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6513" y="1102577"/>
            <a:ext cx="914400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1. </a:t>
            </a:r>
            <a:r>
              <a:rPr lang="en-US" altLang="en-US" sz="1700" b="1" dirty="0">
                <a:cs typeface="Arial" panose="020B0604020202020204" pitchFamily="34" charset="0"/>
              </a:rPr>
              <a:t>LIE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(</a:t>
            </a:r>
            <a:r>
              <a:rPr kumimoji="0" lang="en-US" altLang="en-US" sz="17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SITUS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= </a:t>
            </a:r>
            <a:r>
              <a:rPr lang="en-US" altLang="en-US" sz="1700" dirty="0">
                <a:cs typeface="Arial" panose="020B0604020202020204" pitchFamily="34" charset="0"/>
              </a:rPr>
              <a:t>relationship of the long axis of the fetus to that of the mother</a:t>
            </a:r>
            <a:endParaRPr lang="en-US" altLang="en-US" sz="17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longitudinal: (99 %)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transverse: (1 %) 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perpendicular axes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cs-CZ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oblique: unstabl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e 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 longitudinal or transverse position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b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2. </a:t>
            </a:r>
            <a:r>
              <a:rPr kumimoji="0" lang="cs-CZ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POSITION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(</a:t>
            </a:r>
            <a:r>
              <a:rPr kumimoji="0" lang="en-US" altLang="en-US" sz="17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POSITIO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= fetal backbone relative to uterus ridge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first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= left (back to the left)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second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= right</a:t>
            </a: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back to the right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first/second common</a:t>
            </a:r>
            <a:r>
              <a:rPr lang="en-US" altLang="en-US" sz="1700" dirty="0">
                <a:cs typeface="Arial" panose="020B0604020202020204" pitchFamily="34" charset="0"/>
              </a:rPr>
              <a:t>/less common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lvl="0"/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3. 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FETAL HABITUS (</a:t>
            </a:r>
            <a:r>
              <a:rPr kumimoji="0" lang="en-US" altLang="en-US" sz="17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HABITUS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= </a:t>
            </a:r>
            <a:r>
              <a:rPr lang="en-US" altLang="en-US" sz="1700" dirty="0">
                <a:cs typeface="Arial" panose="020B0604020202020204" pitchFamily="34" charset="0"/>
              </a:rPr>
              <a:t>relationship of one fetal part to another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regular = head and limbs in flexion</a:t>
            </a:r>
            <a:endParaRPr lang="en-US" altLang="en-US" sz="17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irregular = everything else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lvl="0"/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4. 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PRESENTATION (</a:t>
            </a:r>
            <a:r>
              <a:rPr kumimoji="0" lang="en-US" altLang="en-US" sz="17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PRAESENTATIO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= </a:t>
            </a:r>
            <a:r>
              <a:rPr lang="en-US" altLang="en-US" sz="1700" dirty="0">
                <a:cs typeface="Arial" panose="020B0604020202020204" pitchFamily="34" charset="0"/>
              </a:rPr>
              <a:t>that part of the fetus lying over the pelvic inlet; the presenting body part of the fetus.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occiput</a:t>
            </a:r>
            <a:r>
              <a:rPr kumimoji="0" lang="cs-CZ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(most common)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cs-CZ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vertex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forehead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face (1%)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breech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trunk</a:t>
            </a:r>
            <a:r>
              <a:rPr kumimoji="0" lang="en-US" altLang="en-US" sz="17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shoulder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22" y="44514"/>
            <a:ext cx="22493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FETUS IN UTERUS</a:t>
            </a:r>
          </a:p>
        </p:txBody>
      </p:sp>
    </p:spTree>
    <p:extLst>
      <p:ext uri="{BB962C8B-B14F-4D97-AF65-F5344CB8AC3E}">
        <p14:creationId xmlns:p14="http://schemas.microsoft.com/office/powerpoint/2010/main" val="4246154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3790" y="899730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1. </a:t>
            </a:r>
            <a:r>
              <a:rPr lang="en-US" altLang="en-US" sz="1700" b="1" dirty="0">
                <a:cs typeface="Arial" panose="020B0604020202020204" pitchFamily="34" charset="0"/>
              </a:rPr>
              <a:t>LIE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(</a:t>
            </a:r>
            <a:r>
              <a:rPr kumimoji="0" lang="en-US" altLang="en-US" sz="17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SITUS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= </a:t>
            </a:r>
            <a:r>
              <a:rPr lang="en-US" altLang="en-US" sz="1700" dirty="0">
                <a:cs typeface="Arial" panose="020B0604020202020204" pitchFamily="34" charset="0"/>
              </a:rPr>
              <a:t>relationship of the long axis of the fetus to that of the mother</a:t>
            </a:r>
            <a:endParaRPr lang="en-US" altLang="en-US" sz="17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longitudinal: (99 %)</a:t>
            </a:r>
          </a:p>
          <a:p>
            <a:pPr marL="180975" lvl="0" indent="-180975">
              <a:buFont typeface="Arial" panose="020B0604020202020204" pitchFamily="34" charset="0"/>
              <a:buChar char="•"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transverse: (1 %) 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perpendicular axes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cs-CZ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oblique: unstabl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e 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 longitudinal or transverse position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22" y="44514"/>
            <a:ext cx="22493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FETUS IN UTERUS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AC50B90-92D4-4192-A239-50E2A3DCF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18" y="890912"/>
            <a:ext cx="2924175" cy="21621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BC5B1D3-DB10-456F-9CDD-026578512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2" b="12446"/>
          <a:stretch/>
        </p:blipFill>
        <p:spPr>
          <a:xfrm>
            <a:off x="3633007" y="3857866"/>
            <a:ext cx="5449770" cy="24765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DF3CD5D-7AB5-482C-901D-F6127F3AD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007" y="937962"/>
            <a:ext cx="2239111" cy="23429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A3E723C-3C9E-4688-80F6-9C50B4551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62" y="2812339"/>
            <a:ext cx="2846892" cy="337204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987D5FF-B870-49C8-BAB2-BB36FCB8D27D}"/>
              </a:ext>
            </a:extLst>
          </p:cNvPr>
          <p:cNvSpPr txBox="1"/>
          <p:nvPr/>
        </p:nvSpPr>
        <p:spPr>
          <a:xfrm>
            <a:off x="462305" y="247506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longitudinal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occiput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9AF3E24-1A68-4681-9FB4-30671B718B50}"/>
              </a:ext>
            </a:extLst>
          </p:cNvPr>
          <p:cNvSpPr txBox="1"/>
          <p:nvPr/>
        </p:nvSpPr>
        <p:spPr>
          <a:xfrm>
            <a:off x="3292216" y="332799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err="1">
                <a:latin typeface="Arial" panose="020B0604020202020204" pitchFamily="34" charset="0"/>
                <a:cs typeface="Arial" panose="020B0604020202020204" pitchFamily="34" charset="0"/>
              </a:rPr>
              <a:t>longitudinal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 - breech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CF57C11-C243-4D47-86BC-6EE1A9FBB23D}"/>
              </a:ext>
            </a:extLst>
          </p:cNvPr>
          <p:cNvSpPr txBox="1"/>
          <p:nvPr/>
        </p:nvSpPr>
        <p:spPr>
          <a:xfrm>
            <a:off x="6959185" y="332799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8003178-9CB1-47C8-B3CB-B196777F9F7A}"/>
              </a:ext>
            </a:extLst>
          </p:cNvPr>
          <p:cNvSpPr txBox="1"/>
          <p:nvPr/>
        </p:nvSpPr>
        <p:spPr>
          <a:xfrm>
            <a:off x="5833937" y="644415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oblique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142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01884" y="1226124"/>
            <a:ext cx="9144000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2. 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POSITION (</a:t>
            </a:r>
            <a:r>
              <a:rPr kumimoji="0" lang="en-US" altLang="en-US" sz="17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POSITIO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= fetal backbone relative to uterus ridge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first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= left (back to the left)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second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= right</a:t>
            </a: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back to the right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first/second common</a:t>
            </a:r>
            <a:r>
              <a:rPr lang="en-US" altLang="en-US" sz="1700" dirty="0">
                <a:cs typeface="Arial" panose="020B0604020202020204" pitchFamily="34" charset="0"/>
              </a:rPr>
              <a:t>/less common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1700" dirty="0">
                <a:cs typeface="Arial" panose="020B0604020202020204" pitchFamily="34" charset="0"/>
              </a:rPr>
              <a:t> </a:t>
            </a:r>
            <a:r>
              <a:rPr lang="en-US" altLang="en-US" sz="1700" dirty="0" err="1">
                <a:cs typeface="Arial" panose="020B0604020202020204" pitchFamily="34" charset="0"/>
              </a:rPr>
              <a:t>tranverse</a:t>
            </a:r>
            <a:endParaRPr lang="en-US" altLang="en-US" sz="1700" dirty="0"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22" y="44514"/>
            <a:ext cx="22493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FETUS IN UTERUS</a:t>
            </a:r>
          </a:p>
        </p:txBody>
      </p:sp>
      <p:pic>
        <p:nvPicPr>
          <p:cNvPr id="4098" name="Picture 2" descr="Position of the uterus">
            <a:extLst>
              <a:ext uri="{FF2B5EF4-FFF2-40B4-BE49-F238E27FC236}">
                <a16:creationId xmlns:a16="http://schemas.microsoft.com/office/drawing/2014/main" id="{E7094E2D-97EA-434E-9D89-0844D0C7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4" y="2582553"/>
            <a:ext cx="5967411" cy="304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1FE0312-6A82-4042-BD07-41ADCA553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54" y="5770375"/>
            <a:ext cx="932642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Note</a:t>
            </a:r>
            <a:r>
              <a:rPr lang="en-US" altLang="en-US" sz="1500" dirty="0">
                <a:cs typeface="Arial" panose="020B0604020202020204" pitchFamily="34" charset="0"/>
              </a:rPr>
              <a:t>: Normally uterus is in anteversion and anteflexion (rarely retroversion, retroflexion)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en-US" sz="1500" dirty="0">
                <a:cs typeface="Arial" panose="020B0604020202020204" pitchFamily="34" charset="0"/>
              </a:rPr>
              <a:t>In late pregnancy, uterus is in </a:t>
            </a:r>
            <a:r>
              <a:rPr lang="en-US" altLang="en-US" sz="1500" dirty="0" err="1">
                <a:cs typeface="Arial" panose="020B0604020202020204" pitchFamily="34" charset="0"/>
              </a:rPr>
              <a:t>dextroversion</a:t>
            </a:r>
            <a:r>
              <a:rPr lang="en-US" altLang="en-US" sz="1500" dirty="0">
                <a:cs typeface="Arial" panose="020B0604020202020204" pitchFamily="34" charset="0"/>
              </a:rPr>
              <a:t> and </a:t>
            </a:r>
            <a:r>
              <a:rPr lang="en-US" altLang="en-US" sz="1500" dirty="0" err="1">
                <a:cs typeface="Arial" panose="020B0604020202020204" pitchFamily="34" charset="0"/>
              </a:rPr>
              <a:t>dextrotorsion</a:t>
            </a:r>
            <a:r>
              <a:rPr lang="en-US" altLang="en-US" sz="1500" dirty="0">
                <a:cs typeface="Arial" panose="020B0604020202020204" pitchFamily="34" charset="0"/>
              </a:rPr>
              <a:t> (rarely </a:t>
            </a:r>
            <a:r>
              <a:rPr lang="en-US" altLang="en-US" sz="1500" dirty="0" err="1">
                <a:cs typeface="Arial" panose="020B0604020202020204" pitchFamily="34" charset="0"/>
              </a:rPr>
              <a:t>sinistroversion</a:t>
            </a:r>
            <a:r>
              <a:rPr lang="en-US" altLang="en-US" sz="1500" dirty="0">
                <a:cs typeface="Arial" panose="020B0604020202020204" pitchFamily="34" charset="0"/>
              </a:rPr>
              <a:t>, </a:t>
            </a:r>
            <a:r>
              <a:rPr lang="en-US" altLang="en-US" sz="1500" dirty="0" err="1">
                <a:cs typeface="Arial" panose="020B0604020202020204" pitchFamily="34" charset="0"/>
              </a:rPr>
              <a:t>sinistrotorsion</a:t>
            </a:r>
            <a:r>
              <a:rPr lang="en-US" altLang="en-US" sz="1500" dirty="0"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40970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Výsledek obrázku pro position of fe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43" y="1469298"/>
            <a:ext cx="4978713" cy="51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222" y="44514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POSITION OF FETUS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516683" y="819150"/>
            <a:ext cx="3717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1. LESS COMMON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91056" y="884523"/>
            <a:ext cx="255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2. COMMON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78633" y="4734985"/>
            <a:ext cx="2723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2. LESS COMMON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146615" y="4884257"/>
            <a:ext cx="290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1. COMMON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4FAA97-7CE1-44DD-9DA0-9078466F0584}"/>
              </a:ext>
            </a:extLst>
          </p:cNvPr>
          <p:cNvSpPr txBox="1"/>
          <p:nvPr/>
        </p:nvSpPr>
        <p:spPr>
          <a:xfrm>
            <a:off x="367429" y="1524735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dextroversion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dextrotorsion</a:t>
            </a:r>
            <a:endParaRPr lang="cs-CZ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73ED34-1D1A-4F71-AD3B-39DDCCF36BCB}"/>
              </a:ext>
            </a:extLst>
          </p:cNvPr>
          <p:cNvSpPr txBox="1"/>
          <p:nvPr/>
        </p:nvSpPr>
        <p:spPr>
          <a:xfrm>
            <a:off x="7036384" y="588834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dextroversion</a:t>
            </a:r>
            <a:r>
              <a:rPr lang="cs-CZ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dextrotorsion</a:t>
            </a:r>
            <a:endParaRPr lang="cs-CZ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2277E4F-D911-4E21-B423-FC28F00E6561}"/>
              </a:ext>
            </a:extLst>
          </p:cNvPr>
          <p:cNvSpPr txBox="1"/>
          <p:nvPr/>
        </p:nvSpPr>
        <p:spPr>
          <a:xfrm>
            <a:off x="6858044" y="1469298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sinistroversion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sinistrotorsion</a:t>
            </a:r>
            <a:endParaRPr lang="cs-CZ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B0F45CE-6C13-46BA-B5D4-7B55AF0DCECB}"/>
              </a:ext>
            </a:extLst>
          </p:cNvPr>
          <p:cNvSpPr txBox="1"/>
          <p:nvPr/>
        </p:nvSpPr>
        <p:spPr>
          <a:xfrm>
            <a:off x="356174" y="588834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sinistroversion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sinistrotorsion</a:t>
            </a:r>
            <a:endParaRPr lang="cs-CZ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273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739AFB7-02EC-450F-B57C-3DA39481B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30318"/>
            <a:ext cx="8096250" cy="364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79C2B13-D6D7-404C-8E01-C5B93F400A96}"/>
              </a:ext>
            </a:extLst>
          </p:cNvPr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9950600-0FA0-4D5D-B884-FCEAC84714AD}"/>
              </a:ext>
            </a:extLst>
          </p:cNvPr>
          <p:cNvSpPr txBox="1"/>
          <p:nvPr/>
        </p:nvSpPr>
        <p:spPr>
          <a:xfrm>
            <a:off x="61222" y="44514"/>
            <a:ext cx="249299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POSITION OF FETUS</a:t>
            </a:r>
          </a:p>
        </p:txBody>
      </p:sp>
    </p:spTree>
    <p:extLst>
      <p:ext uri="{BB962C8B-B14F-4D97-AF65-F5344CB8AC3E}">
        <p14:creationId xmlns:p14="http://schemas.microsoft.com/office/powerpoint/2010/main" val="4755914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1222" y="792725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3. 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FETAL HABITUS (</a:t>
            </a:r>
            <a:r>
              <a:rPr kumimoji="0" lang="en-US" altLang="en-US" sz="17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HABITUS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= </a:t>
            </a:r>
            <a:r>
              <a:rPr lang="en-US" altLang="en-US" sz="1700" dirty="0">
                <a:cs typeface="Arial" panose="020B0604020202020204" pitchFamily="34" charset="0"/>
              </a:rPr>
              <a:t>relationship of one fetal part to another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regular = head and limbs in flexion</a:t>
            </a:r>
            <a:endParaRPr lang="en-US" altLang="en-US" sz="17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irregular = everything else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22" y="44514"/>
            <a:ext cx="22493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FETUS IN UTERUS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CEC467D-2F8E-4B02-A8F7-936F88649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46" y="2735296"/>
            <a:ext cx="1628775" cy="20002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8A8B440-536C-47BA-9C02-7E5A9F541483}"/>
              </a:ext>
            </a:extLst>
          </p:cNvPr>
          <p:cNvSpPr txBox="1"/>
          <p:nvPr/>
        </p:nvSpPr>
        <p:spPr>
          <a:xfrm>
            <a:off x="1057149" y="489448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4AE4ECC5-882F-45A3-A9B8-0A7FAE9024C2}"/>
              </a:ext>
            </a:extLst>
          </p:cNvPr>
          <p:cNvSpPr txBox="1"/>
          <p:nvPr/>
        </p:nvSpPr>
        <p:spPr>
          <a:xfrm>
            <a:off x="2488634" y="288158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HABITUS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E53C8F4-750B-4F6B-8B2A-E6611D441459}"/>
              </a:ext>
            </a:extLst>
          </p:cNvPr>
          <p:cNvSpPr txBox="1"/>
          <p:nvPr/>
        </p:nvSpPr>
        <p:spPr>
          <a:xfrm>
            <a:off x="3217341" y="371996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irregular</a:t>
            </a:r>
            <a:r>
              <a:rPr lang="cs-CZ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(any other)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1775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222" y="44514"/>
            <a:ext cx="36684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HABITUS AND PRESENTATION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E2B40D-1D99-4393-955B-ECA3945DE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85"/>
          <a:stretch/>
        </p:blipFill>
        <p:spPr>
          <a:xfrm>
            <a:off x="3467100" y="4286249"/>
            <a:ext cx="5561013" cy="2349501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801EBFB3-E6E0-4801-B285-1DB627E11E6C}"/>
              </a:ext>
            </a:extLst>
          </p:cNvPr>
          <p:cNvSpPr txBox="1"/>
          <p:nvPr/>
        </p:nvSpPr>
        <p:spPr>
          <a:xfrm>
            <a:off x="3575398" y="3865539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BE33E84-CACE-412A-8B96-ABC06EA8F3AC}"/>
              </a:ext>
            </a:extLst>
          </p:cNvPr>
          <p:cNvSpPr txBox="1"/>
          <p:nvPr/>
        </p:nvSpPr>
        <p:spPr>
          <a:xfrm>
            <a:off x="5626775" y="386553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forehead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5DD169A-EACA-4483-8897-6EB603BCB810}"/>
              </a:ext>
            </a:extLst>
          </p:cNvPr>
          <p:cNvSpPr txBox="1"/>
          <p:nvPr/>
        </p:nvSpPr>
        <p:spPr>
          <a:xfrm>
            <a:off x="7404057" y="3865539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50AEABA9-AA43-47F7-B7A6-75A38D1FE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26" y="4254795"/>
            <a:ext cx="2010151" cy="2380955"/>
          </a:xfrm>
          <a:prstGeom prst="rect">
            <a:avLst/>
          </a:prstGeom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B9D9933D-C04C-4607-87D6-A03570D79B1A}"/>
              </a:ext>
            </a:extLst>
          </p:cNvPr>
          <p:cNvSpPr txBox="1"/>
          <p:nvPr/>
        </p:nvSpPr>
        <p:spPr>
          <a:xfrm>
            <a:off x="2025680" y="387550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occiput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A9DD6BA-2555-4B24-A106-AD2D20F0C69C}"/>
              </a:ext>
            </a:extLst>
          </p:cNvPr>
          <p:cNvSpPr txBox="1"/>
          <p:nvPr/>
        </p:nvSpPr>
        <p:spPr>
          <a:xfrm>
            <a:off x="5102418" y="3257530"/>
            <a:ext cx="19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2EEFAC9E-2769-4CF6-853F-B1CAC837D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22" y="1073233"/>
            <a:ext cx="914400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4. 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PRESENTATION (</a:t>
            </a:r>
            <a:r>
              <a:rPr kumimoji="0" lang="en-US" altLang="en-US" sz="17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PRAESENTATIO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)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rPr>
              <a:t> = </a:t>
            </a:r>
            <a:r>
              <a:rPr lang="en-US" altLang="en-US" sz="1700" dirty="0">
                <a:cs typeface="Arial" panose="020B0604020202020204" pitchFamily="34" charset="0"/>
              </a:rPr>
              <a:t>that part of the fetus lying over the pelvic inlet; the presenting body part of the fetus.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occiput</a:t>
            </a:r>
            <a:r>
              <a:rPr kumimoji="0" lang="cs-CZ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(most common)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cs-CZ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vertex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forehead</a:t>
            </a:r>
            <a:r>
              <a:rPr lang="en-US" alt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face (1%)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breech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trunk, shoulder</a:t>
            </a:r>
            <a:endParaRPr kumimoji="0" lang="en-US" altLang="en-US" sz="1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0360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222" y="44514"/>
            <a:ext cx="60282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PHYSIOLOGICAL IMPOSITION OF FETUS IN UTERUS</a:t>
            </a:r>
          </a:p>
        </p:txBody>
      </p:sp>
      <p:pic>
        <p:nvPicPr>
          <p:cNvPr id="8194" name="Picture 2" descr="http://www.med.muni.cz/histology/MedAtlas_2/img_low/HP_obr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53" y="1524000"/>
            <a:ext cx="245659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16943" y="1828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LONGITUDINAL - HEAD FIRST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FIRST COMMON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HABITUS REGULAR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- OCCIPUT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6732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9173" y="68294"/>
            <a:ext cx="39807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INTRODUCTION TO TERATOLOGY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40154" y="574214"/>
            <a:ext cx="6649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Congenital disorder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due to abnormal developmental events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Genetic (inherited) 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nongenetic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(external) causes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Teratogens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Life style (alcohol, smoking, drugs)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Infections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rubeola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HIV, toxoplasmosis)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Lack or abundance of key substances (folic acid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retinoids)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Chronic diseases (medical treatment)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A Teratogen Is….” Campaign from Yukon | Girls, Women, Alcohol, and Pregnancy">
            <a:extLst>
              <a:ext uri="{FF2B5EF4-FFF2-40B4-BE49-F238E27FC236}">
                <a16:creationId xmlns:a16="http://schemas.microsoft.com/office/drawing/2014/main" id="{3746815C-C491-475A-9BA3-F78DFF6D3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96" y="2502168"/>
            <a:ext cx="4189250" cy="41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1311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9173" y="68294"/>
            <a:ext cx="39807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INTRODUCTION TO TERATOLOGY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Výsledek obrázku pro embryonic periods of sensitiv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14" y="1339117"/>
            <a:ext cx="6220559" cy="545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AF5C8A4-3FF7-491C-A906-179FEAC306EC}"/>
              </a:ext>
            </a:extLst>
          </p:cNvPr>
          <p:cNvSpPr txBox="1"/>
          <p:nvPr/>
        </p:nvSpPr>
        <p:spPr>
          <a:xfrm>
            <a:off x="177530" y="826185"/>
            <a:ext cx="457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Critical developmental periods</a:t>
            </a:r>
          </a:p>
        </p:txBody>
      </p:sp>
    </p:spTree>
    <p:extLst>
      <p:ext uri="{BB962C8B-B14F-4D97-AF65-F5344CB8AC3E}">
        <p14:creationId xmlns:p14="http://schemas.microsoft.com/office/powerpoint/2010/main" val="2965796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/>
          <p:cNvSpPr txBox="1"/>
          <p:nvPr/>
        </p:nvSpPr>
        <p:spPr>
          <a:xfrm>
            <a:off x="1377102" y="346531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/>
              <a:t>Ovarium</a:t>
            </a:r>
            <a:endParaRPr lang="en-US" i="1"/>
          </a:p>
        </p:txBody>
      </p:sp>
      <p:sp>
        <p:nvSpPr>
          <p:cNvPr id="22" name="Obdélník 2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ovéPole 22"/>
          <p:cNvSpPr txBox="1"/>
          <p:nvPr/>
        </p:nvSpPr>
        <p:spPr>
          <a:xfrm>
            <a:off x="18717" y="57908"/>
            <a:ext cx="1422890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OOGENESIS</a:t>
            </a:r>
            <a:endParaRPr lang="en-US" sz="2000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80742" y="4975069"/>
            <a:ext cx="90452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Oogonia are present only during prenatal development </a:t>
            </a:r>
            <a:r>
              <a:rPr lang="en-US" sz="1400" i="1" dirty="0"/>
              <a:t>in utero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After birth, only primary oocytes in primordial follicles are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Cell cycle of primary oocyte is arrested in dictyotene stage of prophase M</a:t>
            </a:r>
            <a:r>
              <a:rPr lang="cs-CZ" sz="1400" dirty="0"/>
              <a:t> </a:t>
            </a:r>
            <a:r>
              <a:rPr lang="en-US" sz="1400" dirty="0"/>
              <a:t>I until onset of puberty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 each ovarian cycle (starting in puberty), a cohort of follicles enters maturation</a:t>
            </a:r>
            <a:r>
              <a:rPr lang="cs-CZ" sz="1400" dirty="0"/>
              <a:t>,</a:t>
            </a:r>
            <a:r>
              <a:rPr lang="en-US" sz="1400" dirty="0"/>
              <a:t> however, usually only a single follicle reaches ovulation. </a:t>
            </a:r>
            <a:r>
              <a:rPr lang="cs-CZ" sz="1400" dirty="0" err="1"/>
              <a:t>Atresia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the</a:t>
            </a:r>
            <a:r>
              <a:rPr lang="cs-CZ" sz="1400" dirty="0"/>
              <a:t> </a:t>
            </a:r>
            <a:r>
              <a:rPr lang="cs-CZ" sz="1400" dirty="0" err="1"/>
              <a:t>remaining</a:t>
            </a:r>
            <a:r>
              <a:rPr lang="cs-CZ" sz="1400" dirty="0"/>
              <a:t> </a:t>
            </a:r>
            <a:r>
              <a:rPr lang="cs-CZ" sz="1400" dirty="0" err="1"/>
              <a:t>follicles</a:t>
            </a:r>
            <a:r>
              <a:rPr lang="cs-CZ" sz="1400" dirty="0"/>
              <a:t> in </a:t>
            </a:r>
            <a:r>
              <a:rPr lang="cs-CZ" sz="1400" dirty="0" err="1"/>
              <a:t>cohort</a:t>
            </a:r>
            <a:r>
              <a:rPr lang="cs-CZ" sz="1400" dirty="0"/>
              <a:t>.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Primary oocyte </a:t>
            </a:r>
            <a:r>
              <a:rPr lang="en-US" sz="1400" dirty="0">
                <a:sym typeface="Symbol" panose="05050102010706020507" pitchFamily="18" charset="2"/>
              </a:rPr>
              <a:t> </a:t>
            </a:r>
            <a:r>
              <a:rPr lang="en-US" sz="1400" dirty="0"/>
              <a:t>Secondary oocyte </a:t>
            </a:r>
            <a:r>
              <a:rPr lang="en-US" sz="1400" dirty="0">
                <a:sym typeface="Symbol" panose="05050102010706020507" pitchFamily="18" charset="2"/>
              </a:rPr>
              <a:t> </a:t>
            </a:r>
            <a:r>
              <a:rPr lang="en-US" sz="1400" dirty="0"/>
              <a:t>Ovum (matures after fertilization)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Primordial follicle </a:t>
            </a:r>
            <a:r>
              <a:rPr lang="en-US" sz="1400" dirty="0">
                <a:sym typeface="Symbol" panose="05050102010706020507" pitchFamily="18" charset="2"/>
              </a:rPr>
              <a:t> Primary follicle (</a:t>
            </a:r>
            <a:r>
              <a:rPr lang="en-US" sz="1400" dirty="0" err="1">
                <a:sym typeface="Symbol" panose="05050102010706020507" pitchFamily="18" charset="2"/>
              </a:rPr>
              <a:t>unilaminar</a:t>
            </a:r>
            <a:r>
              <a:rPr lang="en-US" sz="1400" dirty="0">
                <a:sym typeface="Symbol" panose="05050102010706020507" pitchFamily="18" charset="2"/>
              </a:rPr>
              <a:t> and multilaminar)  Secondary follicle  Graafian follicle (ovulation) </a:t>
            </a:r>
            <a:endParaRPr lang="cs-CZ" sz="1400" dirty="0"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>
                <a:sym typeface="Symbol" panose="05050102010706020507" pitchFamily="18" charset="2"/>
              </a:rPr>
              <a:t>Luteogenesis</a:t>
            </a:r>
            <a:r>
              <a:rPr lang="cs-CZ" sz="1400" dirty="0">
                <a:sym typeface="Symbol" panose="05050102010706020507" pitchFamily="18" charset="2"/>
              </a:rPr>
              <a:t> (</a:t>
            </a:r>
            <a:r>
              <a:rPr lang="cs-CZ" sz="1400" dirty="0" err="1">
                <a:sym typeface="Symbol" panose="05050102010706020507" pitchFamily="18" charset="2"/>
              </a:rPr>
              <a:t>formation</a:t>
            </a:r>
            <a:r>
              <a:rPr lang="cs-CZ" sz="1400" dirty="0">
                <a:sym typeface="Symbol" panose="05050102010706020507" pitchFamily="18" charset="2"/>
              </a:rPr>
              <a:t> </a:t>
            </a:r>
            <a:r>
              <a:rPr lang="cs-CZ" sz="1400" dirty="0" err="1">
                <a:sym typeface="Symbol" panose="05050102010706020507" pitchFamily="18" charset="2"/>
              </a:rPr>
              <a:t>of</a:t>
            </a:r>
            <a:r>
              <a:rPr lang="cs-CZ" sz="1400" dirty="0">
                <a:sym typeface="Symbol" panose="05050102010706020507" pitchFamily="18" charset="2"/>
              </a:rPr>
              <a:t> corpus luteum)</a:t>
            </a:r>
            <a:endParaRPr lang="en-US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78529" y="703845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Hypothalamus</a:t>
            </a:r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1969554" y="2422643"/>
            <a:ext cx="1301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>
                <a:solidFill>
                  <a:srgbClr val="FF0000"/>
                </a:solidFill>
              </a:rPr>
              <a:t>Gonadotropins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5554" y="698876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/>
              <a:t>CNS</a:t>
            </a:r>
            <a:endParaRPr lang="en-US" i="1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267" y="716843"/>
            <a:ext cx="1495425" cy="168592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1527288" y="1404192"/>
            <a:ext cx="9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Pituitary</a:t>
            </a:r>
            <a:endParaRPr lang="en-US" dirty="0"/>
          </a:p>
        </p:txBody>
      </p:sp>
      <p:cxnSp>
        <p:nvCxnSpPr>
          <p:cNvPr id="19" name="Přímá spojnice se šipkou 18"/>
          <p:cNvCxnSpPr>
            <a:endCxn id="18" idx="0"/>
          </p:cNvCxnSpPr>
          <p:nvPr/>
        </p:nvCxnSpPr>
        <p:spPr>
          <a:xfrm>
            <a:off x="1296482" y="1106044"/>
            <a:ext cx="719850" cy="298148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1952140" y="1873766"/>
            <a:ext cx="10896" cy="1571669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62"/>
          <p:cNvGrpSpPr>
            <a:grpSpLocks noChangeAspect="1"/>
          </p:cNvGrpSpPr>
          <p:nvPr/>
        </p:nvGrpSpPr>
        <p:grpSpPr bwMode="auto">
          <a:xfrm>
            <a:off x="2186609" y="2766923"/>
            <a:ext cx="2965837" cy="1884229"/>
            <a:chOff x="1441" y="1242"/>
            <a:chExt cx="2879" cy="1829"/>
          </a:xfrm>
        </p:grpSpPr>
        <p:sp>
          <p:nvSpPr>
            <p:cNvPr id="28" name="Freeform 24"/>
            <p:cNvSpPr>
              <a:spLocks noChangeAspect="1"/>
            </p:cNvSpPr>
            <p:nvPr/>
          </p:nvSpPr>
          <p:spPr bwMode="auto">
            <a:xfrm>
              <a:off x="1441" y="1242"/>
              <a:ext cx="2879" cy="1784"/>
            </a:xfrm>
            <a:custGeom>
              <a:avLst/>
              <a:gdLst>
                <a:gd name="T0" fmla="*/ 1286 w 1286"/>
                <a:gd name="T1" fmla="*/ 131 h 797"/>
                <a:gd name="T2" fmla="*/ 1081 w 1286"/>
                <a:gd name="T3" fmla="*/ 168 h 797"/>
                <a:gd name="T4" fmla="*/ 864 w 1286"/>
                <a:gd name="T5" fmla="*/ 87 h 797"/>
                <a:gd name="T6" fmla="*/ 622 w 1286"/>
                <a:gd name="T7" fmla="*/ 63 h 797"/>
                <a:gd name="T8" fmla="*/ 277 w 1286"/>
                <a:gd name="T9" fmla="*/ 177 h 797"/>
                <a:gd name="T10" fmla="*/ 281 w 1286"/>
                <a:gd name="T11" fmla="*/ 644 h 797"/>
                <a:gd name="T12" fmla="*/ 333 w 1286"/>
                <a:gd name="T13" fmla="*/ 684 h 797"/>
                <a:gd name="T14" fmla="*/ 360 w 1286"/>
                <a:gd name="T15" fmla="*/ 634 h 797"/>
                <a:gd name="T16" fmla="*/ 372 w 1286"/>
                <a:gd name="T17" fmla="*/ 615 h 797"/>
                <a:gd name="T18" fmla="*/ 423 w 1286"/>
                <a:gd name="T19" fmla="*/ 601 h 797"/>
                <a:gd name="T20" fmla="*/ 444 w 1286"/>
                <a:gd name="T21" fmla="*/ 624 h 797"/>
                <a:gd name="T22" fmla="*/ 469 w 1286"/>
                <a:gd name="T23" fmla="*/ 643 h 797"/>
                <a:gd name="T24" fmla="*/ 476 w 1286"/>
                <a:gd name="T25" fmla="*/ 669 h 797"/>
                <a:gd name="T26" fmla="*/ 472 w 1286"/>
                <a:gd name="T27" fmla="*/ 711 h 797"/>
                <a:gd name="T28" fmla="*/ 432 w 1286"/>
                <a:gd name="T29" fmla="*/ 708 h 797"/>
                <a:gd name="T30" fmla="*/ 485 w 1286"/>
                <a:gd name="T31" fmla="*/ 724 h 797"/>
                <a:gd name="T32" fmla="*/ 565 w 1286"/>
                <a:gd name="T33" fmla="*/ 758 h 797"/>
                <a:gd name="T34" fmla="*/ 767 w 1286"/>
                <a:gd name="T35" fmla="*/ 750 h 797"/>
                <a:gd name="T36" fmla="*/ 908 w 1286"/>
                <a:gd name="T37" fmla="*/ 765 h 797"/>
                <a:gd name="T38" fmla="*/ 1127 w 1286"/>
                <a:gd name="T39" fmla="*/ 606 h 797"/>
                <a:gd name="T40" fmla="*/ 1185 w 1286"/>
                <a:gd name="T41" fmla="*/ 433 h 797"/>
                <a:gd name="T42" fmla="*/ 1286 w 1286"/>
                <a:gd name="T43" fmla="*/ 335 h 797"/>
                <a:gd name="T44" fmla="*/ 1286 w 1286"/>
                <a:gd name="T45" fmla="*/ 131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6" h="797">
                  <a:moveTo>
                    <a:pt x="1286" y="131"/>
                  </a:moveTo>
                  <a:cubicBezTo>
                    <a:pt x="1240" y="160"/>
                    <a:pt x="1171" y="204"/>
                    <a:pt x="1081" y="168"/>
                  </a:cubicBezTo>
                  <a:cubicBezTo>
                    <a:pt x="976" y="104"/>
                    <a:pt x="921" y="71"/>
                    <a:pt x="864" y="87"/>
                  </a:cubicBezTo>
                  <a:cubicBezTo>
                    <a:pt x="809" y="49"/>
                    <a:pt x="750" y="8"/>
                    <a:pt x="622" y="63"/>
                  </a:cubicBezTo>
                  <a:cubicBezTo>
                    <a:pt x="482" y="0"/>
                    <a:pt x="308" y="48"/>
                    <a:pt x="277" y="177"/>
                  </a:cubicBezTo>
                  <a:cubicBezTo>
                    <a:pt x="0" y="301"/>
                    <a:pt x="33" y="596"/>
                    <a:pt x="281" y="644"/>
                  </a:cubicBezTo>
                  <a:cubicBezTo>
                    <a:pt x="288" y="733"/>
                    <a:pt x="360" y="708"/>
                    <a:pt x="333" y="684"/>
                  </a:cubicBezTo>
                  <a:cubicBezTo>
                    <a:pt x="288" y="645"/>
                    <a:pt x="324" y="593"/>
                    <a:pt x="360" y="634"/>
                  </a:cubicBezTo>
                  <a:cubicBezTo>
                    <a:pt x="372" y="647"/>
                    <a:pt x="384" y="640"/>
                    <a:pt x="372" y="615"/>
                  </a:cubicBezTo>
                  <a:cubicBezTo>
                    <a:pt x="352" y="577"/>
                    <a:pt x="432" y="565"/>
                    <a:pt x="423" y="601"/>
                  </a:cubicBezTo>
                  <a:cubicBezTo>
                    <a:pt x="414" y="635"/>
                    <a:pt x="435" y="642"/>
                    <a:pt x="444" y="624"/>
                  </a:cubicBezTo>
                  <a:cubicBezTo>
                    <a:pt x="468" y="580"/>
                    <a:pt x="501" y="628"/>
                    <a:pt x="469" y="643"/>
                  </a:cubicBezTo>
                  <a:cubicBezTo>
                    <a:pt x="456" y="649"/>
                    <a:pt x="451" y="675"/>
                    <a:pt x="476" y="669"/>
                  </a:cubicBezTo>
                  <a:cubicBezTo>
                    <a:pt x="501" y="663"/>
                    <a:pt x="506" y="697"/>
                    <a:pt x="472" y="711"/>
                  </a:cubicBezTo>
                  <a:cubicBezTo>
                    <a:pt x="458" y="718"/>
                    <a:pt x="448" y="706"/>
                    <a:pt x="432" y="708"/>
                  </a:cubicBezTo>
                  <a:cubicBezTo>
                    <a:pt x="397" y="713"/>
                    <a:pt x="389" y="783"/>
                    <a:pt x="485" y="724"/>
                  </a:cubicBezTo>
                  <a:cubicBezTo>
                    <a:pt x="529" y="708"/>
                    <a:pt x="517" y="740"/>
                    <a:pt x="565" y="758"/>
                  </a:cubicBezTo>
                  <a:cubicBezTo>
                    <a:pt x="613" y="776"/>
                    <a:pt x="665" y="797"/>
                    <a:pt x="767" y="750"/>
                  </a:cubicBezTo>
                  <a:cubicBezTo>
                    <a:pt x="809" y="775"/>
                    <a:pt x="852" y="781"/>
                    <a:pt x="908" y="765"/>
                  </a:cubicBezTo>
                  <a:cubicBezTo>
                    <a:pt x="993" y="784"/>
                    <a:pt x="1118" y="752"/>
                    <a:pt x="1127" y="606"/>
                  </a:cubicBezTo>
                  <a:cubicBezTo>
                    <a:pt x="1196" y="527"/>
                    <a:pt x="1160" y="481"/>
                    <a:pt x="1185" y="433"/>
                  </a:cubicBezTo>
                  <a:cubicBezTo>
                    <a:pt x="1213" y="379"/>
                    <a:pt x="1246" y="371"/>
                    <a:pt x="1286" y="335"/>
                  </a:cubicBezTo>
                  <a:lnTo>
                    <a:pt x="1286" y="131"/>
                  </a:lnTo>
                  <a:close/>
                </a:path>
              </a:pathLst>
            </a:custGeom>
            <a:solidFill>
              <a:srgbClr val="FFF5EE"/>
            </a:solidFill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 noChangeAspect="1"/>
            </p:cNvSpPr>
            <p:nvPr/>
          </p:nvSpPr>
          <p:spPr bwMode="auto">
            <a:xfrm>
              <a:off x="2057" y="2480"/>
              <a:ext cx="613" cy="435"/>
            </a:xfrm>
            <a:custGeom>
              <a:avLst/>
              <a:gdLst>
                <a:gd name="T0" fmla="*/ 26 w 274"/>
                <a:gd name="T1" fmla="*/ 144 h 194"/>
                <a:gd name="T2" fmla="*/ 37 w 274"/>
                <a:gd name="T3" fmla="*/ 119 h 194"/>
                <a:gd name="T4" fmla="*/ 73 w 274"/>
                <a:gd name="T5" fmla="*/ 59 h 194"/>
                <a:gd name="T6" fmla="*/ 86 w 274"/>
                <a:gd name="T7" fmla="*/ 57 h 194"/>
                <a:gd name="T8" fmla="*/ 159 w 274"/>
                <a:gd name="T9" fmla="*/ 50 h 194"/>
                <a:gd name="T10" fmla="*/ 175 w 274"/>
                <a:gd name="T11" fmla="*/ 50 h 194"/>
                <a:gd name="T12" fmla="*/ 207 w 274"/>
                <a:gd name="T13" fmla="*/ 92 h 194"/>
                <a:gd name="T14" fmla="*/ 213 w 274"/>
                <a:gd name="T15" fmla="*/ 109 h 194"/>
                <a:gd name="T16" fmla="*/ 173 w 274"/>
                <a:gd name="T17" fmla="*/ 170 h 194"/>
                <a:gd name="T18" fmla="*/ 155 w 274"/>
                <a:gd name="T19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" h="194">
                  <a:moveTo>
                    <a:pt x="26" y="144"/>
                  </a:moveTo>
                  <a:cubicBezTo>
                    <a:pt x="39" y="150"/>
                    <a:pt x="65" y="149"/>
                    <a:pt x="37" y="119"/>
                  </a:cubicBezTo>
                  <a:cubicBezTo>
                    <a:pt x="0" y="80"/>
                    <a:pt x="47" y="41"/>
                    <a:pt x="73" y="59"/>
                  </a:cubicBezTo>
                  <a:cubicBezTo>
                    <a:pt x="82" y="65"/>
                    <a:pt x="91" y="72"/>
                    <a:pt x="86" y="57"/>
                  </a:cubicBezTo>
                  <a:cubicBezTo>
                    <a:pt x="69" y="0"/>
                    <a:pt x="177" y="3"/>
                    <a:pt x="159" y="50"/>
                  </a:cubicBezTo>
                  <a:cubicBezTo>
                    <a:pt x="155" y="60"/>
                    <a:pt x="163" y="67"/>
                    <a:pt x="175" y="50"/>
                  </a:cubicBezTo>
                  <a:cubicBezTo>
                    <a:pt x="194" y="20"/>
                    <a:pt x="243" y="66"/>
                    <a:pt x="207" y="92"/>
                  </a:cubicBezTo>
                  <a:cubicBezTo>
                    <a:pt x="200" y="97"/>
                    <a:pt x="192" y="109"/>
                    <a:pt x="213" y="109"/>
                  </a:cubicBezTo>
                  <a:cubicBezTo>
                    <a:pt x="274" y="110"/>
                    <a:pt x="211" y="183"/>
                    <a:pt x="173" y="170"/>
                  </a:cubicBezTo>
                  <a:cubicBezTo>
                    <a:pt x="147" y="160"/>
                    <a:pt x="137" y="189"/>
                    <a:pt x="155" y="194"/>
                  </a:cubicBezTo>
                </a:path>
              </a:pathLst>
            </a:custGeom>
            <a:noFill/>
            <a:ln w="63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" name="Group 54"/>
            <p:cNvGrpSpPr>
              <a:grpSpLocks noChangeAspect="1"/>
            </p:cNvGrpSpPr>
            <p:nvPr/>
          </p:nvGrpSpPr>
          <p:grpSpPr bwMode="auto">
            <a:xfrm>
              <a:off x="2243" y="1401"/>
              <a:ext cx="436" cy="416"/>
              <a:chOff x="2243" y="1401"/>
              <a:chExt cx="436" cy="416"/>
            </a:xfrm>
          </p:grpSpPr>
          <p:sp>
            <p:nvSpPr>
              <p:cNvPr id="62" name="Freeform 43"/>
              <p:cNvSpPr>
                <a:spLocks noChangeAspect="1" noEditPoints="1"/>
              </p:cNvSpPr>
              <p:nvPr/>
            </p:nvSpPr>
            <p:spPr bwMode="auto">
              <a:xfrm>
                <a:off x="2243" y="1401"/>
                <a:ext cx="436" cy="416"/>
              </a:xfrm>
              <a:custGeom>
                <a:avLst/>
                <a:gdLst>
                  <a:gd name="T0" fmla="*/ 98 w 195"/>
                  <a:gd name="T1" fmla="*/ 0 h 186"/>
                  <a:gd name="T2" fmla="*/ 0 w 195"/>
                  <a:gd name="T3" fmla="*/ 93 h 186"/>
                  <a:gd name="T4" fmla="*/ 98 w 195"/>
                  <a:gd name="T5" fmla="*/ 186 h 186"/>
                  <a:gd name="T6" fmla="*/ 195 w 195"/>
                  <a:gd name="T7" fmla="*/ 93 h 186"/>
                  <a:gd name="T8" fmla="*/ 98 w 195"/>
                  <a:gd name="T9" fmla="*/ 0 h 186"/>
                  <a:gd name="T10" fmla="*/ 136 w 195"/>
                  <a:gd name="T11" fmla="*/ 140 h 186"/>
                  <a:gd name="T12" fmla="*/ 34 w 195"/>
                  <a:gd name="T13" fmla="*/ 99 h 186"/>
                  <a:gd name="T14" fmla="*/ 110 w 195"/>
                  <a:gd name="T15" fmla="*/ 34 h 186"/>
                  <a:gd name="T16" fmla="*/ 90 w 195"/>
                  <a:gd name="T17" fmla="*/ 92 h 186"/>
                  <a:gd name="T18" fmla="*/ 136 w 195"/>
                  <a:gd name="T19" fmla="*/ 1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5" h="186">
                    <a:moveTo>
                      <a:pt x="98" y="0"/>
                    </a:moveTo>
                    <a:cubicBezTo>
                      <a:pt x="44" y="0"/>
                      <a:pt x="0" y="41"/>
                      <a:pt x="0" y="93"/>
                    </a:cubicBezTo>
                    <a:cubicBezTo>
                      <a:pt x="0" y="145"/>
                      <a:pt x="44" y="186"/>
                      <a:pt x="98" y="186"/>
                    </a:cubicBezTo>
                    <a:cubicBezTo>
                      <a:pt x="151" y="186"/>
                      <a:pt x="195" y="145"/>
                      <a:pt x="195" y="93"/>
                    </a:cubicBezTo>
                    <a:cubicBezTo>
                      <a:pt x="195" y="41"/>
                      <a:pt x="151" y="0"/>
                      <a:pt x="98" y="0"/>
                    </a:cubicBezTo>
                    <a:close/>
                    <a:moveTo>
                      <a:pt x="136" y="140"/>
                    </a:moveTo>
                    <a:cubicBezTo>
                      <a:pt x="119" y="162"/>
                      <a:pt x="42" y="148"/>
                      <a:pt x="34" y="99"/>
                    </a:cubicBezTo>
                    <a:cubicBezTo>
                      <a:pt x="26" y="50"/>
                      <a:pt x="86" y="5"/>
                      <a:pt x="110" y="34"/>
                    </a:cubicBezTo>
                    <a:cubicBezTo>
                      <a:pt x="120" y="46"/>
                      <a:pt x="86" y="73"/>
                      <a:pt x="90" y="92"/>
                    </a:cubicBezTo>
                    <a:cubicBezTo>
                      <a:pt x="95" y="120"/>
                      <a:pt x="155" y="117"/>
                      <a:pt x="136" y="140"/>
                    </a:cubicBezTo>
                    <a:close/>
                  </a:path>
                </a:pathLst>
              </a:custGeom>
              <a:solidFill>
                <a:srgbClr val="FFDAB9"/>
              </a:solidFill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Oval 27"/>
              <p:cNvSpPr>
                <a:spLocks noChangeAspect="1" noChangeArrowheads="1"/>
              </p:cNvSpPr>
              <p:nvPr/>
            </p:nvSpPr>
            <p:spPr bwMode="auto">
              <a:xfrm>
                <a:off x="2486" y="1493"/>
                <a:ext cx="133" cy="143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Oval 28"/>
              <p:cNvSpPr>
                <a:spLocks noChangeAspect="1" noChangeArrowheads="1"/>
              </p:cNvSpPr>
              <p:nvPr/>
            </p:nvSpPr>
            <p:spPr bwMode="auto">
              <a:xfrm>
                <a:off x="2507" y="1518"/>
                <a:ext cx="91" cy="94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Oval 29"/>
              <p:cNvSpPr>
                <a:spLocks noChangeAspect="1" noChangeArrowheads="1"/>
              </p:cNvSpPr>
              <p:nvPr/>
            </p:nvSpPr>
            <p:spPr bwMode="auto">
              <a:xfrm>
                <a:off x="2534" y="1553"/>
                <a:ext cx="29" cy="29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55"/>
            <p:cNvGrpSpPr>
              <a:grpSpLocks noChangeAspect="1"/>
            </p:cNvGrpSpPr>
            <p:nvPr/>
          </p:nvGrpSpPr>
          <p:grpSpPr bwMode="auto">
            <a:xfrm>
              <a:off x="1697" y="1806"/>
              <a:ext cx="731" cy="815"/>
              <a:chOff x="1697" y="1806"/>
              <a:chExt cx="731" cy="815"/>
            </a:xfrm>
          </p:grpSpPr>
          <p:sp>
            <p:nvSpPr>
              <p:cNvPr id="58" name="Freeform 30"/>
              <p:cNvSpPr>
                <a:spLocks noChangeAspect="1" noEditPoints="1"/>
              </p:cNvSpPr>
              <p:nvPr/>
            </p:nvSpPr>
            <p:spPr bwMode="auto">
              <a:xfrm>
                <a:off x="1697" y="1806"/>
                <a:ext cx="731" cy="815"/>
              </a:xfrm>
              <a:custGeom>
                <a:avLst/>
                <a:gdLst>
                  <a:gd name="T0" fmla="*/ 158 w 327"/>
                  <a:gd name="T1" fmla="*/ 28 h 364"/>
                  <a:gd name="T2" fmla="*/ 0 w 327"/>
                  <a:gd name="T3" fmla="*/ 183 h 364"/>
                  <a:gd name="T4" fmla="*/ 158 w 327"/>
                  <a:gd name="T5" fmla="*/ 339 h 364"/>
                  <a:gd name="T6" fmla="*/ 316 w 327"/>
                  <a:gd name="T7" fmla="*/ 183 h 364"/>
                  <a:gd name="T8" fmla="*/ 158 w 327"/>
                  <a:gd name="T9" fmla="*/ 28 h 364"/>
                  <a:gd name="T10" fmla="*/ 215 w 327"/>
                  <a:gd name="T11" fmla="*/ 181 h 364"/>
                  <a:gd name="T12" fmla="*/ 254 w 327"/>
                  <a:gd name="T13" fmla="*/ 268 h 364"/>
                  <a:gd name="T14" fmla="*/ 30 w 327"/>
                  <a:gd name="T15" fmla="*/ 193 h 364"/>
                  <a:gd name="T16" fmla="*/ 250 w 327"/>
                  <a:gd name="T17" fmla="*/ 79 h 364"/>
                  <a:gd name="T18" fmla="*/ 215 w 327"/>
                  <a:gd name="T19" fmla="*/ 181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7" h="364">
                    <a:moveTo>
                      <a:pt x="158" y="28"/>
                    </a:moveTo>
                    <a:cubicBezTo>
                      <a:pt x="71" y="28"/>
                      <a:pt x="0" y="98"/>
                      <a:pt x="0" y="183"/>
                    </a:cubicBezTo>
                    <a:cubicBezTo>
                      <a:pt x="0" y="269"/>
                      <a:pt x="71" y="339"/>
                      <a:pt x="158" y="339"/>
                    </a:cubicBezTo>
                    <a:cubicBezTo>
                      <a:pt x="246" y="339"/>
                      <a:pt x="316" y="269"/>
                      <a:pt x="316" y="183"/>
                    </a:cubicBezTo>
                    <a:cubicBezTo>
                      <a:pt x="316" y="98"/>
                      <a:pt x="246" y="28"/>
                      <a:pt x="158" y="28"/>
                    </a:cubicBezTo>
                    <a:close/>
                    <a:moveTo>
                      <a:pt x="215" y="181"/>
                    </a:moveTo>
                    <a:cubicBezTo>
                      <a:pt x="218" y="237"/>
                      <a:pt x="302" y="194"/>
                      <a:pt x="254" y="268"/>
                    </a:cubicBezTo>
                    <a:cubicBezTo>
                      <a:pt x="191" y="364"/>
                      <a:pt x="31" y="289"/>
                      <a:pt x="30" y="193"/>
                    </a:cubicBezTo>
                    <a:cubicBezTo>
                      <a:pt x="28" y="83"/>
                      <a:pt x="150" y="0"/>
                      <a:pt x="250" y="79"/>
                    </a:cubicBezTo>
                    <a:cubicBezTo>
                      <a:pt x="327" y="139"/>
                      <a:pt x="211" y="117"/>
                      <a:pt x="215" y="181"/>
                    </a:cubicBezTo>
                    <a:close/>
                  </a:path>
                </a:pathLst>
              </a:custGeom>
              <a:solidFill>
                <a:srgbClr val="FFDAB9"/>
              </a:solidFill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Oval 31"/>
              <p:cNvSpPr>
                <a:spLocks noChangeAspect="1" noChangeArrowheads="1"/>
              </p:cNvSpPr>
              <p:nvPr/>
            </p:nvSpPr>
            <p:spPr bwMode="auto">
              <a:xfrm>
                <a:off x="2220" y="2104"/>
                <a:ext cx="172" cy="186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Oval 32"/>
              <p:cNvSpPr>
                <a:spLocks noChangeAspect="1" noChangeArrowheads="1"/>
              </p:cNvSpPr>
              <p:nvPr/>
            </p:nvSpPr>
            <p:spPr bwMode="auto">
              <a:xfrm>
                <a:off x="2247" y="2138"/>
                <a:ext cx="119" cy="118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Oval 33"/>
              <p:cNvSpPr>
                <a:spLocks noChangeAspect="1" noChangeArrowheads="1"/>
              </p:cNvSpPr>
              <p:nvPr/>
            </p:nvSpPr>
            <p:spPr bwMode="auto">
              <a:xfrm>
                <a:off x="2281" y="2182"/>
                <a:ext cx="38" cy="38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" name="Group 57"/>
            <p:cNvGrpSpPr>
              <a:grpSpLocks noChangeAspect="1"/>
            </p:cNvGrpSpPr>
            <p:nvPr/>
          </p:nvGrpSpPr>
          <p:grpSpPr bwMode="auto">
            <a:xfrm>
              <a:off x="3089" y="1486"/>
              <a:ext cx="217" cy="213"/>
              <a:chOff x="3089" y="1486"/>
              <a:chExt cx="217" cy="213"/>
            </a:xfrm>
          </p:grpSpPr>
          <p:sp>
            <p:nvSpPr>
              <p:cNvPr id="55" name="Freeform 34"/>
              <p:cNvSpPr>
                <a:spLocks noChangeAspect="1" noEditPoints="1"/>
              </p:cNvSpPr>
              <p:nvPr/>
            </p:nvSpPr>
            <p:spPr bwMode="auto">
              <a:xfrm>
                <a:off x="3089" y="1486"/>
                <a:ext cx="217" cy="213"/>
              </a:xfrm>
              <a:custGeom>
                <a:avLst/>
                <a:gdLst>
                  <a:gd name="T0" fmla="*/ 48 w 97"/>
                  <a:gd name="T1" fmla="*/ 0 h 95"/>
                  <a:gd name="T2" fmla="*/ 0 w 97"/>
                  <a:gd name="T3" fmla="*/ 48 h 95"/>
                  <a:gd name="T4" fmla="*/ 48 w 97"/>
                  <a:gd name="T5" fmla="*/ 95 h 95"/>
                  <a:gd name="T6" fmla="*/ 97 w 97"/>
                  <a:gd name="T7" fmla="*/ 48 h 95"/>
                  <a:gd name="T8" fmla="*/ 48 w 97"/>
                  <a:gd name="T9" fmla="*/ 0 h 95"/>
                  <a:gd name="T10" fmla="*/ 51 w 97"/>
                  <a:gd name="T11" fmla="*/ 73 h 95"/>
                  <a:gd name="T12" fmla="*/ 28 w 97"/>
                  <a:gd name="T13" fmla="*/ 50 h 95"/>
                  <a:gd name="T14" fmla="*/ 51 w 97"/>
                  <a:gd name="T15" fmla="*/ 27 h 95"/>
                  <a:gd name="T16" fmla="*/ 74 w 97"/>
                  <a:gd name="T17" fmla="*/ 50 h 95"/>
                  <a:gd name="T18" fmla="*/ 51 w 97"/>
                  <a:gd name="T19" fmla="*/ 7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7" h="95">
                    <a:moveTo>
                      <a:pt x="48" y="0"/>
                    </a:moveTo>
                    <a:cubicBezTo>
                      <a:pt x="21" y="0"/>
                      <a:pt x="0" y="22"/>
                      <a:pt x="0" y="48"/>
                    </a:cubicBezTo>
                    <a:cubicBezTo>
                      <a:pt x="0" y="74"/>
                      <a:pt x="21" y="95"/>
                      <a:pt x="48" y="95"/>
                    </a:cubicBezTo>
                    <a:cubicBezTo>
                      <a:pt x="75" y="95"/>
                      <a:pt x="97" y="74"/>
                      <a:pt x="97" y="48"/>
                    </a:cubicBezTo>
                    <a:cubicBezTo>
                      <a:pt x="97" y="22"/>
                      <a:pt x="75" y="0"/>
                      <a:pt x="48" y="0"/>
                    </a:cubicBezTo>
                    <a:close/>
                    <a:moveTo>
                      <a:pt x="51" y="73"/>
                    </a:moveTo>
                    <a:cubicBezTo>
                      <a:pt x="38" y="73"/>
                      <a:pt x="28" y="63"/>
                      <a:pt x="28" y="50"/>
                    </a:cubicBezTo>
                    <a:cubicBezTo>
                      <a:pt x="28" y="37"/>
                      <a:pt x="38" y="27"/>
                      <a:pt x="51" y="27"/>
                    </a:cubicBezTo>
                    <a:cubicBezTo>
                      <a:pt x="63" y="27"/>
                      <a:pt x="74" y="37"/>
                      <a:pt x="74" y="50"/>
                    </a:cubicBezTo>
                    <a:cubicBezTo>
                      <a:pt x="74" y="63"/>
                      <a:pt x="63" y="73"/>
                      <a:pt x="51" y="73"/>
                    </a:cubicBezTo>
                    <a:close/>
                  </a:path>
                </a:pathLst>
              </a:custGeom>
              <a:solidFill>
                <a:srgbClr val="FFDAB9"/>
              </a:solidFill>
              <a:ln w="635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Oval 35"/>
              <p:cNvSpPr>
                <a:spLocks noChangeAspect="1" noChangeArrowheads="1"/>
              </p:cNvSpPr>
              <p:nvPr/>
            </p:nvSpPr>
            <p:spPr bwMode="auto">
              <a:xfrm>
                <a:off x="3167" y="1564"/>
                <a:ext cx="72" cy="67"/>
              </a:xfrm>
              <a:prstGeom prst="ellipse">
                <a:avLst/>
              </a:prstGeom>
              <a:solidFill>
                <a:srgbClr val="FFDAB9"/>
              </a:solidFill>
              <a:ln w="635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Oval 36"/>
              <p:cNvSpPr>
                <a:spLocks noChangeAspect="1" noChangeArrowheads="1"/>
              </p:cNvSpPr>
              <p:nvPr/>
            </p:nvSpPr>
            <p:spPr bwMode="auto">
              <a:xfrm>
                <a:off x="3188" y="1589"/>
                <a:ext cx="21" cy="23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" name="Group 58"/>
            <p:cNvGrpSpPr>
              <a:grpSpLocks noChangeAspect="1"/>
            </p:cNvGrpSpPr>
            <p:nvPr/>
          </p:nvGrpSpPr>
          <p:grpSpPr bwMode="auto">
            <a:xfrm>
              <a:off x="3550" y="1582"/>
              <a:ext cx="94" cy="87"/>
              <a:chOff x="3550" y="1582"/>
              <a:chExt cx="94" cy="87"/>
            </a:xfrm>
          </p:grpSpPr>
          <p:sp>
            <p:nvSpPr>
              <p:cNvPr id="51" name="Oval 26"/>
              <p:cNvSpPr>
                <a:spLocks noChangeAspect="1" noChangeArrowheads="1"/>
              </p:cNvSpPr>
              <p:nvPr/>
            </p:nvSpPr>
            <p:spPr bwMode="auto">
              <a:xfrm>
                <a:off x="3550" y="1582"/>
                <a:ext cx="94" cy="87"/>
              </a:xfrm>
              <a:prstGeom prst="ellipse">
                <a:avLst/>
              </a:prstGeom>
              <a:solidFill>
                <a:srgbClr val="FFDAB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Oval 37"/>
              <p:cNvSpPr>
                <a:spLocks noChangeAspect="1" noChangeArrowheads="1"/>
              </p:cNvSpPr>
              <p:nvPr/>
            </p:nvSpPr>
            <p:spPr bwMode="auto">
              <a:xfrm>
                <a:off x="3563" y="1600"/>
                <a:ext cx="59" cy="56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Oval 38"/>
              <p:cNvSpPr>
                <a:spLocks noChangeAspect="1" noChangeArrowheads="1"/>
              </p:cNvSpPr>
              <p:nvPr/>
            </p:nvSpPr>
            <p:spPr bwMode="auto">
              <a:xfrm>
                <a:off x="3572" y="1609"/>
                <a:ext cx="40" cy="36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Oval 39"/>
              <p:cNvSpPr>
                <a:spLocks noChangeAspect="1" noChangeArrowheads="1"/>
              </p:cNvSpPr>
              <p:nvPr/>
            </p:nvSpPr>
            <p:spPr bwMode="auto">
              <a:xfrm>
                <a:off x="3584" y="1623"/>
                <a:ext cx="13" cy="13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4" name="Group 59"/>
            <p:cNvGrpSpPr>
              <a:grpSpLocks noChangeAspect="1"/>
            </p:cNvGrpSpPr>
            <p:nvPr/>
          </p:nvGrpSpPr>
          <p:grpSpPr bwMode="auto">
            <a:xfrm>
              <a:off x="2133" y="2926"/>
              <a:ext cx="141" cy="145"/>
              <a:chOff x="2133" y="2926"/>
              <a:chExt cx="141" cy="145"/>
            </a:xfrm>
          </p:grpSpPr>
          <p:sp>
            <p:nvSpPr>
              <p:cNvPr id="48" name="Oval 40"/>
              <p:cNvSpPr>
                <a:spLocks noChangeAspect="1" noChangeArrowheads="1"/>
              </p:cNvSpPr>
              <p:nvPr/>
            </p:nvSpPr>
            <p:spPr bwMode="auto">
              <a:xfrm>
                <a:off x="2133" y="2926"/>
                <a:ext cx="141" cy="145"/>
              </a:xfrm>
              <a:prstGeom prst="ellipse">
                <a:avLst/>
              </a:prstGeom>
              <a:solidFill>
                <a:srgbClr val="FFDAB9"/>
              </a:solidFill>
              <a:ln w="635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Oval 41"/>
              <p:cNvSpPr>
                <a:spLocks noChangeAspect="1" noChangeArrowheads="1"/>
              </p:cNvSpPr>
              <p:nvPr/>
            </p:nvSpPr>
            <p:spPr bwMode="auto">
              <a:xfrm>
                <a:off x="2156" y="2953"/>
                <a:ext cx="95" cy="93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Oval 42"/>
              <p:cNvSpPr>
                <a:spLocks noChangeAspect="1" noChangeArrowheads="1"/>
              </p:cNvSpPr>
              <p:nvPr/>
            </p:nvSpPr>
            <p:spPr bwMode="auto">
              <a:xfrm>
                <a:off x="2182" y="2986"/>
                <a:ext cx="31" cy="31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" name="Group 56"/>
            <p:cNvGrpSpPr>
              <a:grpSpLocks noChangeAspect="1"/>
            </p:cNvGrpSpPr>
            <p:nvPr/>
          </p:nvGrpSpPr>
          <p:grpSpPr bwMode="auto">
            <a:xfrm>
              <a:off x="2775" y="1665"/>
              <a:ext cx="360" cy="345"/>
              <a:chOff x="2775" y="1665"/>
              <a:chExt cx="360" cy="345"/>
            </a:xfrm>
          </p:grpSpPr>
          <p:sp>
            <p:nvSpPr>
              <p:cNvPr id="44" name="Freeform 44"/>
              <p:cNvSpPr>
                <a:spLocks noChangeAspect="1" noEditPoints="1"/>
              </p:cNvSpPr>
              <p:nvPr/>
            </p:nvSpPr>
            <p:spPr bwMode="auto">
              <a:xfrm>
                <a:off x="2775" y="1665"/>
                <a:ext cx="360" cy="345"/>
              </a:xfrm>
              <a:custGeom>
                <a:avLst/>
                <a:gdLst>
                  <a:gd name="T0" fmla="*/ 80 w 161"/>
                  <a:gd name="T1" fmla="*/ 0 h 154"/>
                  <a:gd name="T2" fmla="*/ 0 w 161"/>
                  <a:gd name="T3" fmla="*/ 77 h 154"/>
                  <a:gd name="T4" fmla="*/ 80 w 161"/>
                  <a:gd name="T5" fmla="*/ 154 h 154"/>
                  <a:gd name="T6" fmla="*/ 161 w 161"/>
                  <a:gd name="T7" fmla="*/ 77 h 154"/>
                  <a:gd name="T8" fmla="*/ 80 w 161"/>
                  <a:gd name="T9" fmla="*/ 0 h 154"/>
                  <a:gd name="T10" fmla="*/ 90 w 161"/>
                  <a:gd name="T11" fmla="*/ 133 h 154"/>
                  <a:gd name="T12" fmla="*/ 42 w 161"/>
                  <a:gd name="T13" fmla="*/ 60 h 154"/>
                  <a:gd name="T14" fmla="*/ 67 w 161"/>
                  <a:gd name="T15" fmla="*/ 65 h 154"/>
                  <a:gd name="T16" fmla="*/ 86 w 161"/>
                  <a:gd name="T17" fmla="*/ 110 h 154"/>
                  <a:gd name="T18" fmla="*/ 90 w 161"/>
                  <a:gd name="T19" fmla="*/ 133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1" h="154">
                    <a:moveTo>
                      <a:pt x="80" y="0"/>
                    </a:moveTo>
                    <a:cubicBezTo>
                      <a:pt x="36" y="0"/>
                      <a:pt x="0" y="35"/>
                      <a:pt x="0" y="77"/>
                    </a:cubicBezTo>
                    <a:cubicBezTo>
                      <a:pt x="0" y="119"/>
                      <a:pt x="36" y="154"/>
                      <a:pt x="80" y="154"/>
                    </a:cubicBezTo>
                    <a:cubicBezTo>
                      <a:pt x="125" y="154"/>
                      <a:pt x="161" y="119"/>
                      <a:pt x="161" y="77"/>
                    </a:cubicBezTo>
                    <a:cubicBezTo>
                      <a:pt x="161" y="35"/>
                      <a:pt x="125" y="0"/>
                      <a:pt x="80" y="0"/>
                    </a:cubicBezTo>
                    <a:close/>
                    <a:moveTo>
                      <a:pt x="90" y="133"/>
                    </a:moveTo>
                    <a:cubicBezTo>
                      <a:pt x="43" y="124"/>
                      <a:pt x="35" y="84"/>
                      <a:pt x="42" y="60"/>
                    </a:cubicBezTo>
                    <a:cubicBezTo>
                      <a:pt x="50" y="35"/>
                      <a:pt x="68" y="45"/>
                      <a:pt x="67" y="65"/>
                    </a:cubicBezTo>
                    <a:cubicBezTo>
                      <a:pt x="66" y="85"/>
                      <a:pt x="65" y="103"/>
                      <a:pt x="86" y="110"/>
                    </a:cubicBezTo>
                    <a:cubicBezTo>
                      <a:pt x="114" y="118"/>
                      <a:pt x="102" y="136"/>
                      <a:pt x="90" y="133"/>
                    </a:cubicBezTo>
                    <a:close/>
                  </a:path>
                </a:pathLst>
              </a:custGeom>
              <a:solidFill>
                <a:srgbClr val="FFDAB9"/>
              </a:solidFill>
              <a:ln w="6350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Oval 45"/>
              <p:cNvSpPr>
                <a:spLocks noChangeAspect="1" noChangeArrowheads="1"/>
              </p:cNvSpPr>
              <p:nvPr/>
            </p:nvSpPr>
            <p:spPr bwMode="auto">
              <a:xfrm>
                <a:off x="2954" y="1755"/>
                <a:ext cx="139" cy="148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Oval 46"/>
              <p:cNvSpPr>
                <a:spLocks noChangeAspect="1" noChangeArrowheads="1"/>
              </p:cNvSpPr>
              <p:nvPr/>
            </p:nvSpPr>
            <p:spPr bwMode="auto">
              <a:xfrm>
                <a:off x="2974" y="1781"/>
                <a:ext cx="99" cy="95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47"/>
              <p:cNvSpPr>
                <a:spLocks noChangeAspect="1" noChangeArrowheads="1"/>
              </p:cNvSpPr>
              <p:nvPr/>
            </p:nvSpPr>
            <p:spPr bwMode="auto">
              <a:xfrm>
                <a:off x="3004" y="1817"/>
                <a:ext cx="31" cy="30"/>
              </a:xfrm>
              <a:prstGeom prst="ellipse">
                <a:avLst/>
              </a:prstGeom>
              <a:noFill/>
              <a:ln w="6350" cap="rnd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" name="Group 60"/>
            <p:cNvGrpSpPr>
              <a:grpSpLocks noChangeAspect="1"/>
            </p:cNvGrpSpPr>
            <p:nvPr/>
          </p:nvGrpSpPr>
          <p:grpSpPr bwMode="auto">
            <a:xfrm>
              <a:off x="2583" y="2525"/>
              <a:ext cx="533" cy="426"/>
              <a:chOff x="2583" y="2525"/>
              <a:chExt cx="533" cy="426"/>
            </a:xfrm>
          </p:grpSpPr>
          <p:sp>
            <p:nvSpPr>
              <p:cNvPr id="42" name="Freeform 48"/>
              <p:cNvSpPr>
                <a:spLocks noChangeAspect="1"/>
              </p:cNvSpPr>
              <p:nvPr/>
            </p:nvSpPr>
            <p:spPr bwMode="auto">
              <a:xfrm>
                <a:off x="2751" y="2704"/>
                <a:ext cx="226" cy="121"/>
              </a:xfrm>
              <a:custGeom>
                <a:avLst/>
                <a:gdLst>
                  <a:gd name="T0" fmla="*/ 51 w 101"/>
                  <a:gd name="T1" fmla="*/ 8 h 54"/>
                  <a:gd name="T2" fmla="*/ 21 w 101"/>
                  <a:gd name="T3" fmla="*/ 4 h 54"/>
                  <a:gd name="T4" fmla="*/ 23 w 101"/>
                  <a:gd name="T5" fmla="*/ 34 h 54"/>
                  <a:gd name="T6" fmla="*/ 63 w 101"/>
                  <a:gd name="T7" fmla="*/ 39 h 54"/>
                  <a:gd name="T8" fmla="*/ 86 w 101"/>
                  <a:gd name="T9" fmla="*/ 14 h 54"/>
                  <a:gd name="T10" fmla="*/ 51 w 101"/>
                  <a:gd name="T11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54">
                    <a:moveTo>
                      <a:pt x="51" y="8"/>
                    </a:moveTo>
                    <a:cubicBezTo>
                      <a:pt x="34" y="8"/>
                      <a:pt x="36" y="2"/>
                      <a:pt x="21" y="4"/>
                    </a:cubicBezTo>
                    <a:cubicBezTo>
                      <a:pt x="1" y="7"/>
                      <a:pt x="0" y="15"/>
                      <a:pt x="23" y="34"/>
                    </a:cubicBezTo>
                    <a:cubicBezTo>
                      <a:pt x="45" y="54"/>
                      <a:pt x="39" y="52"/>
                      <a:pt x="63" y="39"/>
                    </a:cubicBezTo>
                    <a:cubicBezTo>
                      <a:pt x="87" y="26"/>
                      <a:pt x="101" y="29"/>
                      <a:pt x="86" y="14"/>
                    </a:cubicBezTo>
                    <a:cubicBezTo>
                      <a:pt x="71" y="0"/>
                      <a:pt x="51" y="8"/>
                      <a:pt x="51" y="8"/>
                    </a:cubicBezTo>
                    <a:close/>
                  </a:path>
                </a:pathLst>
              </a:custGeom>
              <a:solidFill>
                <a:srgbClr val="FFDAB9"/>
              </a:solidFill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 noChangeAspect="1" noEditPoints="1"/>
              </p:cNvSpPr>
              <p:nvPr/>
            </p:nvSpPr>
            <p:spPr bwMode="auto">
              <a:xfrm>
                <a:off x="2583" y="2525"/>
                <a:ext cx="533" cy="426"/>
              </a:xfrm>
              <a:custGeom>
                <a:avLst/>
                <a:gdLst>
                  <a:gd name="T0" fmla="*/ 223 w 238"/>
                  <a:gd name="T1" fmla="*/ 76 h 190"/>
                  <a:gd name="T2" fmla="*/ 188 w 238"/>
                  <a:gd name="T3" fmla="*/ 36 h 190"/>
                  <a:gd name="T4" fmla="*/ 118 w 238"/>
                  <a:gd name="T5" fmla="*/ 16 h 190"/>
                  <a:gd name="T6" fmla="*/ 62 w 238"/>
                  <a:gd name="T7" fmla="*/ 35 h 190"/>
                  <a:gd name="T8" fmla="*/ 16 w 238"/>
                  <a:gd name="T9" fmla="*/ 74 h 190"/>
                  <a:gd name="T10" fmla="*/ 31 w 238"/>
                  <a:gd name="T11" fmla="*/ 129 h 190"/>
                  <a:gd name="T12" fmla="*/ 88 w 238"/>
                  <a:gd name="T13" fmla="*/ 164 h 190"/>
                  <a:gd name="T14" fmla="*/ 159 w 238"/>
                  <a:gd name="T15" fmla="*/ 178 h 190"/>
                  <a:gd name="T16" fmla="*/ 196 w 238"/>
                  <a:gd name="T17" fmla="*/ 160 h 190"/>
                  <a:gd name="T18" fmla="*/ 226 w 238"/>
                  <a:gd name="T19" fmla="*/ 122 h 190"/>
                  <a:gd name="T20" fmla="*/ 223 w 238"/>
                  <a:gd name="T21" fmla="*/ 76 h 190"/>
                  <a:gd name="T22" fmla="*/ 171 w 238"/>
                  <a:gd name="T23" fmla="*/ 142 h 190"/>
                  <a:gd name="T24" fmla="*/ 119 w 238"/>
                  <a:gd name="T25" fmla="*/ 148 h 190"/>
                  <a:gd name="T26" fmla="*/ 84 w 238"/>
                  <a:gd name="T27" fmla="*/ 137 h 190"/>
                  <a:gd name="T28" fmla="*/ 51 w 238"/>
                  <a:gd name="T29" fmla="*/ 110 h 190"/>
                  <a:gd name="T30" fmla="*/ 58 w 238"/>
                  <a:gd name="T31" fmla="*/ 72 h 190"/>
                  <a:gd name="T32" fmla="*/ 88 w 238"/>
                  <a:gd name="T33" fmla="*/ 61 h 190"/>
                  <a:gd name="T34" fmla="*/ 121 w 238"/>
                  <a:gd name="T35" fmla="*/ 62 h 190"/>
                  <a:gd name="T36" fmla="*/ 166 w 238"/>
                  <a:gd name="T37" fmla="*/ 72 h 190"/>
                  <a:gd name="T38" fmla="*/ 193 w 238"/>
                  <a:gd name="T39" fmla="*/ 100 h 190"/>
                  <a:gd name="T40" fmla="*/ 171 w 238"/>
                  <a:gd name="T41" fmla="*/ 14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8" h="190">
                    <a:moveTo>
                      <a:pt x="223" y="76"/>
                    </a:moveTo>
                    <a:cubicBezTo>
                      <a:pt x="226" y="57"/>
                      <a:pt x="206" y="33"/>
                      <a:pt x="188" y="36"/>
                    </a:cubicBezTo>
                    <a:cubicBezTo>
                      <a:pt x="176" y="15"/>
                      <a:pt x="144" y="0"/>
                      <a:pt x="118" y="16"/>
                    </a:cubicBezTo>
                    <a:cubicBezTo>
                      <a:pt x="101" y="5"/>
                      <a:pt x="70" y="8"/>
                      <a:pt x="62" y="35"/>
                    </a:cubicBezTo>
                    <a:cubicBezTo>
                      <a:pt x="54" y="11"/>
                      <a:pt x="4" y="45"/>
                      <a:pt x="16" y="74"/>
                    </a:cubicBezTo>
                    <a:cubicBezTo>
                      <a:pt x="0" y="82"/>
                      <a:pt x="16" y="132"/>
                      <a:pt x="31" y="129"/>
                    </a:cubicBezTo>
                    <a:cubicBezTo>
                      <a:pt x="28" y="152"/>
                      <a:pt x="82" y="172"/>
                      <a:pt x="88" y="164"/>
                    </a:cubicBezTo>
                    <a:cubicBezTo>
                      <a:pt x="92" y="176"/>
                      <a:pt x="150" y="190"/>
                      <a:pt x="159" y="178"/>
                    </a:cubicBezTo>
                    <a:cubicBezTo>
                      <a:pt x="169" y="185"/>
                      <a:pt x="194" y="178"/>
                      <a:pt x="196" y="160"/>
                    </a:cubicBezTo>
                    <a:cubicBezTo>
                      <a:pt x="214" y="160"/>
                      <a:pt x="230" y="140"/>
                      <a:pt x="226" y="122"/>
                    </a:cubicBezTo>
                    <a:cubicBezTo>
                      <a:pt x="238" y="111"/>
                      <a:pt x="237" y="83"/>
                      <a:pt x="223" y="76"/>
                    </a:cubicBezTo>
                    <a:close/>
                    <a:moveTo>
                      <a:pt x="171" y="142"/>
                    </a:moveTo>
                    <a:cubicBezTo>
                      <a:pt x="157" y="137"/>
                      <a:pt x="126" y="134"/>
                      <a:pt x="119" y="148"/>
                    </a:cubicBezTo>
                    <a:cubicBezTo>
                      <a:pt x="116" y="143"/>
                      <a:pt x="92" y="136"/>
                      <a:pt x="84" y="137"/>
                    </a:cubicBezTo>
                    <a:cubicBezTo>
                      <a:pt x="83" y="124"/>
                      <a:pt x="68" y="114"/>
                      <a:pt x="51" y="110"/>
                    </a:cubicBezTo>
                    <a:cubicBezTo>
                      <a:pt x="55" y="94"/>
                      <a:pt x="66" y="86"/>
                      <a:pt x="58" y="72"/>
                    </a:cubicBezTo>
                    <a:cubicBezTo>
                      <a:pt x="58" y="72"/>
                      <a:pt x="87" y="74"/>
                      <a:pt x="88" y="61"/>
                    </a:cubicBezTo>
                    <a:cubicBezTo>
                      <a:pt x="92" y="66"/>
                      <a:pt x="116" y="70"/>
                      <a:pt x="121" y="62"/>
                    </a:cubicBezTo>
                    <a:cubicBezTo>
                      <a:pt x="130" y="72"/>
                      <a:pt x="162" y="78"/>
                      <a:pt x="166" y="72"/>
                    </a:cubicBezTo>
                    <a:cubicBezTo>
                      <a:pt x="165" y="81"/>
                      <a:pt x="177" y="88"/>
                      <a:pt x="193" y="100"/>
                    </a:cubicBezTo>
                    <a:cubicBezTo>
                      <a:pt x="181" y="107"/>
                      <a:pt x="172" y="129"/>
                      <a:pt x="171" y="142"/>
                    </a:cubicBezTo>
                    <a:close/>
                  </a:path>
                </a:pathLst>
              </a:custGeom>
              <a:solidFill>
                <a:srgbClr val="EAEAEA"/>
              </a:solidFill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7" name="Group 61"/>
            <p:cNvGrpSpPr>
              <a:grpSpLocks noChangeAspect="1"/>
            </p:cNvGrpSpPr>
            <p:nvPr/>
          </p:nvGrpSpPr>
          <p:grpSpPr bwMode="auto">
            <a:xfrm>
              <a:off x="3158" y="2332"/>
              <a:ext cx="755" cy="604"/>
              <a:chOff x="3158" y="2332"/>
              <a:chExt cx="755" cy="604"/>
            </a:xfrm>
          </p:grpSpPr>
          <p:sp>
            <p:nvSpPr>
              <p:cNvPr id="40" name="Freeform 50"/>
              <p:cNvSpPr>
                <a:spLocks noChangeAspect="1"/>
              </p:cNvSpPr>
              <p:nvPr/>
            </p:nvSpPr>
            <p:spPr bwMode="auto">
              <a:xfrm>
                <a:off x="3474" y="2583"/>
                <a:ext cx="113" cy="115"/>
              </a:xfrm>
              <a:custGeom>
                <a:avLst/>
                <a:gdLst>
                  <a:gd name="T0" fmla="*/ 12 w 51"/>
                  <a:gd name="T1" fmla="*/ 21 h 51"/>
                  <a:gd name="T2" fmla="*/ 6 w 51"/>
                  <a:gd name="T3" fmla="*/ 45 h 51"/>
                  <a:gd name="T4" fmla="*/ 29 w 51"/>
                  <a:gd name="T5" fmla="*/ 40 h 51"/>
                  <a:gd name="T6" fmla="*/ 38 w 51"/>
                  <a:gd name="T7" fmla="*/ 14 h 51"/>
                  <a:gd name="T8" fmla="*/ 14 w 51"/>
                  <a:gd name="T9" fmla="*/ 18 h 51"/>
                  <a:gd name="T10" fmla="*/ 12 w 51"/>
                  <a:gd name="T11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51">
                    <a:moveTo>
                      <a:pt x="12" y="21"/>
                    </a:moveTo>
                    <a:cubicBezTo>
                      <a:pt x="7" y="34"/>
                      <a:pt x="0" y="40"/>
                      <a:pt x="6" y="45"/>
                    </a:cubicBezTo>
                    <a:cubicBezTo>
                      <a:pt x="13" y="51"/>
                      <a:pt x="18" y="50"/>
                      <a:pt x="29" y="40"/>
                    </a:cubicBezTo>
                    <a:cubicBezTo>
                      <a:pt x="40" y="30"/>
                      <a:pt x="51" y="22"/>
                      <a:pt x="38" y="14"/>
                    </a:cubicBezTo>
                    <a:cubicBezTo>
                      <a:pt x="25" y="6"/>
                      <a:pt x="13" y="0"/>
                      <a:pt x="14" y="18"/>
                    </a:cubicBez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FFDAB9"/>
              </a:solidFill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51"/>
              <p:cNvSpPr>
                <a:spLocks noChangeAspect="1" noEditPoints="1"/>
              </p:cNvSpPr>
              <p:nvPr/>
            </p:nvSpPr>
            <p:spPr bwMode="auto">
              <a:xfrm>
                <a:off x="3158" y="2332"/>
                <a:ext cx="755" cy="604"/>
              </a:xfrm>
              <a:custGeom>
                <a:avLst/>
                <a:gdLst>
                  <a:gd name="T0" fmla="*/ 303 w 337"/>
                  <a:gd name="T1" fmla="*/ 114 h 270"/>
                  <a:gd name="T2" fmla="*/ 269 w 337"/>
                  <a:gd name="T3" fmla="*/ 44 h 270"/>
                  <a:gd name="T4" fmla="*/ 218 w 337"/>
                  <a:gd name="T5" fmla="*/ 30 h 270"/>
                  <a:gd name="T6" fmla="*/ 155 w 337"/>
                  <a:gd name="T7" fmla="*/ 16 h 270"/>
                  <a:gd name="T8" fmla="*/ 96 w 337"/>
                  <a:gd name="T9" fmla="*/ 34 h 270"/>
                  <a:gd name="T10" fmla="*/ 42 w 337"/>
                  <a:gd name="T11" fmla="*/ 84 h 270"/>
                  <a:gd name="T12" fmla="*/ 45 w 337"/>
                  <a:gd name="T13" fmla="*/ 172 h 270"/>
                  <a:gd name="T14" fmla="*/ 95 w 337"/>
                  <a:gd name="T15" fmla="*/ 232 h 270"/>
                  <a:gd name="T16" fmla="*/ 165 w 337"/>
                  <a:gd name="T17" fmla="*/ 253 h 270"/>
                  <a:gd name="T18" fmla="*/ 243 w 337"/>
                  <a:gd name="T19" fmla="*/ 236 h 270"/>
                  <a:gd name="T20" fmla="*/ 299 w 337"/>
                  <a:gd name="T21" fmla="*/ 198 h 270"/>
                  <a:gd name="T22" fmla="*/ 303 w 337"/>
                  <a:gd name="T23" fmla="*/ 114 h 270"/>
                  <a:gd name="T24" fmla="*/ 201 w 337"/>
                  <a:gd name="T25" fmla="*/ 160 h 270"/>
                  <a:gd name="T26" fmla="*/ 157 w 337"/>
                  <a:gd name="T27" fmla="*/ 177 h 270"/>
                  <a:gd name="T28" fmla="*/ 127 w 337"/>
                  <a:gd name="T29" fmla="*/ 154 h 270"/>
                  <a:gd name="T30" fmla="*/ 135 w 337"/>
                  <a:gd name="T31" fmla="*/ 114 h 270"/>
                  <a:gd name="T32" fmla="*/ 176 w 337"/>
                  <a:gd name="T33" fmla="*/ 106 h 270"/>
                  <a:gd name="T34" fmla="*/ 207 w 337"/>
                  <a:gd name="T35" fmla="*/ 123 h 270"/>
                  <a:gd name="T36" fmla="*/ 201 w 337"/>
                  <a:gd name="T37" fmla="*/ 16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37" h="270">
                    <a:moveTo>
                      <a:pt x="303" y="114"/>
                    </a:moveTo>
                    <a:cubicBezTo>
                      <a:pt x="325" y="71"/>
                      <a:pt x="281" y="36"/>
                      <a:pt x="269" y="44"/>
                    </a:cubicBezTo>
                    <a:cubicBezTo>
                      <a:pt x="263" y="24"/>
                      <a:pt x="229" y="19"/>
                      <a:pt x="218" y="30"/>
                    </a:cubicBezTo>
                    <a:cubicBezTo>
                      <a:pt x="211" y="19"/>
                      <a:pt x="169" y="0"/>
                      <a:pt x="155" y="16"/>
                    </a:cubicBezTo>
                    <a:cubicBezTo>
                      <a:pt x="144" y="2"/>
                      <a:pt x="105" y="8"/>
                      <a:pt x="96" y="34"/>
                    </a:cubicBezTo>
                    <a:cubicBezTo>
                      <a:pt x="80" y="25"/>
                      <a:pt x="32" y="53"/>
                      <a:pt x="42" y="84"/>
                    </a:cubicBezTo>
                    <a:cubicBezTo>
                      <a:pt x="0" y="94"/>
                      <a:pt x="21" y="169"/>
                      <a:pt x="45" y="172"/>
                    </a:cubicBezTo>
                    <a:cubicBezTo>
                      <a:pt x="26" y="194"/>
                      <a:pt x="60" y="247"/>
                      <a:pt x="95" y="232"/>
                    </a:cubicBezTo>
                    <a:cubicBezTo>
                      <a:pt x="94" y="261"/>
                      <a:pt x="154" y="268"/>
                      <a:pt x="165" y="253"/>
                    </a:cubicBezTo>
                    <a:cubicBezTo>
                      <a:pt x="175" y="270"/>
                      <a:pt x="242" y="254"/>
                      <a:pt x="243" y="236"/>
                    </a:cubicBezTo>
                    <a:cubicBezTo>
                      <a:pt x="258" y="249"/>
                      <a:pt x="305" y="218"/>
                      <a:pt x="299" y="198"/>
                    </a:cubicBezTo>
                    <a:cubicBezTo>
                      <a:pt x="337" y="178"/>
                      <a:pt x="319" y="119"/>
                      <a:pt x="303" y="114"/>
                    </a:cubicBezTo>
                    <a:close/>
                    <a:moveTo>
                      <a:pt x="201" y="160"/>
                    </a:moveTo>
                    <a:cubicBezTo>
                      <a:pt x="207" y="177"/>
                      <a:pt x="171" y="184"/>
                      <a:pt x="157" y="177"/>
                    </a:cubicBezTo>
                    <a:cubicBezTo>
                      <a:pt x="143" y="184"/>
                      <a:pt x="123" y="169"/>
                      <a:pt x="127" y="154"/>
                    </a:cubicBezTo>
                    <a:cubicBezTo>
                      <a:pt x="113" y="144"/>
                      <a:pt x="121" y="126"/>
                      <a:pt x="135" y="114"/>
                    </a:cubicBezTo>
                    <a:cubicBezTo>
                      <a:pt x="135" y="97"/>
                      <a:pt x="170" y="94"/>
                      <a:pt x="176" y="106"/>
                    </a:cubicBezTo>
                    <a:cubicBezTo>
                      <a:pt x="193" y="98"/>
                      <a:pt x="207" y="102"/>
                      <a:pt x="207" y="123"/>
                    </a:cubicBezTo>
                    <a:cubicBezTo>
                      <a:pt x="231" y="135"/>
                      <a:pt x="213" y="164"/>
                      <a:pt x="201" y="160"/>
                    </a:cubicBezTo>
                    <a:close/>
                  </a:path>
                </a:pathLst>
              </a:custGeom>
              <a:solidFill>
                <a:srgbClr val="EAEAEA"/>
              </a:solidFill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Freeform 52"/>
            <p:cNvSpPr>
              <a:spLocks noChangeAspect="1"/>
            </p:cNvSpPr>
            <p:nvPr/>
          </p:nvSpPr>
          <p:spPr bwMode="auto">
            <a:xfrm>
              <a:off x="3787" y="2030"/>
              <a:ext cx="253" cy="365"/>
            </a:xfrm>
            <a:custGeom>
              <a:avLst/>
              <a:gdLst>
                <a:gd name="T0" fmla="*/ 87 w 113"/>
                <a:gd name="T1" fmla="*/ 49 h 163"/>
                <a:gd name="T2" fmla="*/ 64 w 113"/>
                <a:gd name="T3" fmla="*/ 8 h 163"/>
                <a:gd name="T4" fmla="*/ 34 w 113"/>
                <a:gd name="T5" fmla="*/ 49 h 163"/>
                <a:gd name="T6" fmla="*/ 19 w 113"/>
                <a:gd name="T7" fmla="*/ 73 h 163"/>
                <a:gd name="T8" fmla="*/ 18 w 113"/>
                <a:gd name="T9" fmla="*/ 103 h 163"/>
                <a:gd name="T10" fmla="*/ 30 w 113"/>
                <a:gd name="T11" fmla="*/ 130 h 163"/>
                <a:gd name="T12" fmla="*/ 65 w 113"/>
                <a:gd name="T13" fmla="*/ 131 h 163"/>
                <a:gd name="T14" fmla="*/ 96 w 113"/>
                <a:gd name="T15" fmla="*/ 110 h 163"/>
                <a:gd name="T16" fmla="*/ 89 w 113"/>
                <a:gd name="T17" fmla="*/ 92 h 163"/>
                <a:gd name="T18" fmla="*/ 112 w 113"/>
                <a:gd name="T19" fmla="*/ 75 h 163"/>
                <a:gd name="T20" fmla="*/ 87 w 113"/>
                <a:gd name="T21" fmla="*/ 49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163">
                  <a:moveTo>
                    <a:pt x="87" y="49"/>
                  </a:moveTo>
                  <a:cubicBezTo>
                    <a:pt x="86" y="23"/>
                    <a:pt x="82" y="12"/>
                    <a:pt x="64" y="8"/>
                  </a:cubicBezTo>
                  <a:cubicBezTo>
                    <a:pt x="28" y="0"/>
                    <a:pt x="16" y="24"/>
                    <a:pt x="34" y="49"/>
                  </a:cubicBezTo>
                  <a:cubicBezTo>
                    <a:pt x="11" y="51"/>
                    <a:pt x="12" y="60"/>
                    <a:pt x="19" y="73"/>
                  </a:cubicBezTo>
                  <a:cubicBezTo>
                    <a:pt x="0" y="80"/>
                    <a:pt x="4" y="101"/>
                    <a:pt x="18" y="103"/>
                  </a:cubicBezTo>
                  <a:cubicBezTo>
                    <a:pt x="8" y="116"/>
                    <a:pt x="8" y="133"/>
                    <a:pt x="30" y="130"/>
                  </a:cubicBezTo>
                  <a:cubicBezTo>
                    <a:pt x="25" y="163"/>
                    <a:pt x="59" y="156"/>
                    <a:pt x="65" y="131"/>
                  </a:cubicBezTo>
                  <a:cubicBezTo>
                    <a:pt x="70" y="110"/>
                    <a:pt x="92" y="122"/>
                    <a:pt x="96" y="110"/>
                  </a:cubicBezTo>
                  <a:cubicBezTo>
                    <a:pt x="101" y="98"/>
                    <a:pt x="94" y="94"/>
                    <a:pt x="89" y="92"/>
                  </a:cubicBezTo>
                  <a:cubicBezTo>
                    <a:pt x="108" y="93"/>
                    <a:pt x="113" y="87"/>
                    <a:pt x="112" y="75"/>
                  </a:cubicBezTo>
                  <a:cubicBezTo>
                    <a:pt x="112" y="64"/>
                    <a:pt x="104" y="53"/>
                    <a:pt x="87" y="49"/>
                  </a:cubicBezTo>
                  <a:close/>
                </a:path>
              </a:pathLst>
            </a:custGeom>
            <a:solidFill>
              <a:srgbClr val="EAEAEA"/>
            </a:solidFill>
            <a:ln w="635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893" y="540495"/>
            <a:ext cx="3662449" cy="274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133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9173" y="68294"/>
            <a:ext cx="545123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INTRODUCTION TO PRENATAL DIAGNOSTICS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96335" y="3273246"/>
            <a:ext cx="4371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Genetic counselling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Biochemical and ultrasound screening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Karyotyping and DNA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Clinical diagnostics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6335" y="1683725"/>
            <a:ext cx="839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Revealing high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risk pregnancies, access to preventive and therapeutic care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96335" y="2140620"/>
            <a:ext cx="73597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Preventing delivery of fetuses with severe congenital malformations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of delivery of genetically high-risk babies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Planning and providing clinical care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96335" y="915661"/>
            <a:ext cx="872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Interdisciplinary care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biochemistry, genetics, gynecology and obstetrics, neonatology – parts of fetal medicine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335" y="4836981"/>
            <a:ext cx="46153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Indication: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congenital disorders in family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positive screening in 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or 2</a:t>
            </a:r>
            <a:r>
              <a:rPr lang="cs-CZ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trimester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abnormal finding by ultrasound</a:t>
            </a:r>
          </a:p>
          <a:p>
            <a:pPr marL="285750" indent="-285750">
              <a:buFontTx/>
              <a:buChar char="-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maternal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age (over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521" y="2889120"/>
            <a:ext cx="4327622" cy="349167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346398" y="638079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ČR 1994-2008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7239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222" y="44514"/>
            <a:ext cx="28135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GENETIC COUNSELING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222" y="779850"/>
            <a:ext cx="51550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Anamnesis (case history)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Preconception counselling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Explaining of examination results, causes, clinical symptoms, therapeutic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Minimization of risk of repeated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Providing diagnosis and information for free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Providing precise diagnosis and risk estimation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Providing care during pregnancy and later</a:t>
            </a:r>
          </a:p>
        </p:txBody>
      </p:sp>
      <p:pic>
        <p:nvPicPr>
          <p:cNvPr id="1026" name="Picture 2" descr="Výsledek obrázku pro genetický rodok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87" y="803837"/>
            <a:ext cx="3910413" cy="272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945711" y="4191600"/>
            <a:ext cx="4077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NONDIRECTIVE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ALL EXAMINATIONS AND PROCEDURES ARE VOLUNTARY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Výsledek obrázku pro pedigree symbo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8960"/>
            <a:ext cx="5216278" cy="36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37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222" y="44514"/>
            <a:ext cx="324544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BIOCHEMICAL SCREENING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8140" y="708454"/>
            <a:ext cx="857157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 invasive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Revealing high risk pregnancies – chromosomal aberrations and clefts 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Screening is not a diagnostics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further examinations (amniocentesis, karyotype, US)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Tests between weeks 14-16 („TRIPLE test“)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low sensitivity and specificity (50-60%), high false positivity  (70%)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AFP, E3,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hCG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chromosomal aberrations, abnormal closing of neural tube, defects of body walls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Combined screening in week 11-13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chromosomal aberrations  – Down: 47,XY,+21, Edwards: 47,XY,+18,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Patau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47,XY,+18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US –nuchal translucence, NT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PAPP-A,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hCG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(multiplies of median,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age included in algorithm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output: screening positive vs. negative (limit 1:100)</a:t>
            </a:r>
          </a:p>
        </p:txBody>
      </p:sp>
      <p:pic>
        <p:nvPicPr>
          <p:cNvPr id="8198" name="Picture 6" descr="Výsledek obrázku pro nuchal translucency down syndr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13" y="4388863"/>
            <a:ext cx="37909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34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222" y="44514"/>
            <a:ext cx="297600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INVASIVE DIAGNOSTICS 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222" y="708453"/>
            <a:ext cx="571350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Amniocentesis</a:t>
            </a:r>
          </a:p>
          <a:p>
            <a:pPr marL="285750" indent="-285750">
              <a:buFontTx/>
              <a:buChar char="-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cs-CZ" sz="16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 controlled amniotic fluid aspiration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Cell culture, karyotype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Risk of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miscarriage 0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5-1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Chorion villus biopsy</a:t>
            </a:r>
          </a:p>
          <a:p>
            <a:pPr marL="285750" indent="-285750">
              <a:buFontTx/>
              <a:buChar char="-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16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-13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Karyotype, molecular genetic examination</a:t>
            </a:r>
          </a:p>
          <a:p>
            <a:pPr marL="285750" indent="-285750">
              <a:buFontTx/>
              <a:buChar char="-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Risk 0</a:t>
            </a:r>
            <a:r>
              <a:rPr lang="cs-CZ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5-1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Cordocentesis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mpling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venous umbilical blood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Now diagnostics and therapy of blood diseases (anemia, infections), or diagnostics in multiple pregnancies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Risk 1%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Fetoscopy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Transabdominally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earlier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transcervically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Visualization and fetal biopsy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Risk 3-10%, done rarely</a:t>
            </a:r>
          </a:p>
        </p:txBody>
      </p:sp>
      <p:pic>
        <p:nvPicPr>
          <p:cNvPr id="11266" name="Picture 2" descr="Výsledek obrázku pro karyotyp do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25" y="505920"/>
            <a:ext cx="3015754" cy="38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upload.wikimedia.org/wikipedia/commons/3/35/Sky_spectral_karyoty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327" y="4411085"/>
            <a:ext cx="3186149" cy="25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1106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222" y="44514"/>
            <a:ext cx="34504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ULTRASOUND DIAGNOSTICS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1221" y="708453"/>
            <a:ext cx="84402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6-8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confirmation of pregnancy, heart action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number of fetuses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13-14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nuchal translucence (risk &gt; 3 mm)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nasal bone (present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 absent),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minor markers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omphalocele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tricuspidal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regurgitation, abnormality in ductus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venosus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flow, enlargement of urinary bladder-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megavesica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fetal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20-22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detailed screening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feta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biometry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biparietal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diameter, head circumference, length of femur)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head and CNS (shape, cavity in septum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pellucidum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ventricles, cerebellum, cisterna magna), face (lip, jaws, nose, orbits, profile), heart (action, size, axis, 4-chamber projection, outflow tracts, ...), thorax (pathological structures), abdominal cavity (stomach, intestine, kidneys, urinary bladder, umbilicus and umbilical vessels), backbone, limbs, palms, feet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placenta, volume of amniotic fluid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week 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fetal size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volume of amniotic fluid</a:t>
            </a:r>
          </a:p>
          <a:p>
            <a:pPr marL="285750" indent="-285750">
              <a:buFontTx/>
              <a:buChar char="-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placenta (</a:t>
            </a: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exclusion of </a:t>
            </a:r>
            <a:r>
              <a:rPr lang="en-US" sz="1400" i="1">
                <a:latin typeface="Arial" panose="020B0604020202020204" pitchFamily="34" charset="0"/>
                <a:cs typeface="Arial" panose="020B0604020202020204" pitchFamily="34" charset="0"/>
              </a:rPr>
              <a:t>placenta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praevia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791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1222" y="44514"/>
            <a:ext cx="519456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b="1">
                <a:latin typeface="Arial" panose="020B0604020202020204" pitchFamily="34" charset="0"/>
                <a:cs typeface="Arial" panose="020B0604020202020204" pitchFamily="34" charset="0"/>
              </a:rPr>
              <a:t>ADVANCEMENTS IN MOLECULAR GENETICS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36828" y="1595249"/>
            <a:ext cx="46410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Analysis of cell-free fetal DNA in maternal blood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Since 12</a:t>
            </a:r>
            <a:r>
              <a:rPr lang="cs-CZ" sz="14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Massive paralell sequencing (Next-Gen Sequencing)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Common aneuploidies (trisomy 21,13,18)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>
                <a:latin typeface="Arial" panose="020B0604020202020204" pitchFamily="34" charset="0"/>
                <a:cs typeface="Arial" panose="020B0604020202020204" pitchFamily="34" charset="0"/>
              </a:rPr>
              <a:t>Monogeneous disorders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2" y="752860"/>
            <a:ext cx="4635229" cy="39622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321" y="4937761"/>
            <a:ext cx="4425554" cy="18882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914" y="4253948"/>
            <a:ext cx="4400961" cy="74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440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2670822" y="2844975"/>
            <a:ext cx="4044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Questions</a:t>
            </a:r>
            <a:r>
              <a:rPr lang="cs-CZ" altLang="cs-CZ" sz="1600" b="1" dirty="0"/>
              <a:t> and </a:t>
            </a:r>
            <a:r>
              <a:rPr lang="cs-CZ" altLang="cs-CZ" sz="1600" b="1" dirty="0" err="1"/>
              <a:t>comments</a:t>
            </a:r>
            <a:endParaRPr lang="cs-CZ" altLang="cs-CZ" sz="1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0" i="1" dirty="0"/>
              <a:t>pvanhara@med.muni.cz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0" dirty="0"/>
              <a:t>http://www.med.muni.cz/histology</a:t>
            </a:r>
          </a:p>
        </p:txBody>
      </p:sp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499187" y="667689"/>
            <a:ext cx="8388219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dirty="0" err="1"/>
              <a:t>Thank</a:t>
            </a:r>
            <a:r>
              <a:rPr lang="cs-CZ" altLang="cs-CZ" sz="4400" dirty="0"/>
              <a:t> </a:t>
            </a:r>
            <a:r>
              <a:rPr lang="cs-CZ" altLang="cs-CZ" sz="4400" dirty="0" err="1"/>
              <a:t>you</a:t>
            </a:r>
            <a:r>
              <a:rPr lang="cs-CZ" altLang="cs-CZ" sz="4400" dirty="0"/>
              <a:t> </a:t>
            </a:r>
            <a:r>
              <a:rPr lang="cs-CZ" altLang="cs-CZ" sz="4400" dirty="0" err="1"/>
              <a:t>for</a:t>
            </a:r>
            <a:r>
              <a:rPr lang="cs-CZ" altLang="cs-CZ" sz="4400" dirty="0"/>
              <a:t> </a:t>
            </a:r>
            <a:r>
              <a:rPr lang="cs-CZ" altLang="cs-CZ" sz="4400" dirty="0" err="1"/>
              <a:t>attention</a:t>
            </a:r>
            <a:endParaRPr lang="cs-CZ" altLang="cs-CZ" sz="4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D7E024A-0D27-4471-8809-801D366D6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822" y="4136414"/>
            <a:ext cx="4484428" cy="240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56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564" y="702620"/>
            <a:ext cx="4602739" cy="565680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18717" y="57908"/>
            <a:ext cx="380533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OVARIAN AND MENSTRUAL CYCLE</a:t>
            </a:r>
            <a:endParaRPr lang="en-US" sz="2000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554" y="4610064"/>
            <a:ext cx="455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Synchronization of oogenesis (in ovarium) and readiness of endometrium (uterine lining) to putative implantation.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75948" y="2519436"/>
            <a:ext cx="2378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Follicular</a:t>
            </a:r>
            <a:r>
              <a:rPr lang="cs-CZ" sz="1400" dirty="0"/>
              <a:t> </a:t>
            </a:r>
            <a:r>
              <a:rPr lang="cs-CZ" sz="1400" dirty="0" err="1"/>
              <a:t>cells</a:t>
            </a:r>
            <a:r>
              <a:rPr lang="cs-CZ" sz="1400" dirty="0"/>
              <a:t>: </a:t>
            </a:r>
            <a:r>
              <a:rPr lang="cs-CZ" sz="1400" dirty="0">
                <a:solidFill>
                  <a:srgbClr val="FF0000"/>
                </a:solidFill>
              </a:rPr>
              <a:t>Estrogen</a:t>
            </a:r>
          </a:p>
          <a:p>
            <a:r>
              <a:rPr lang="cs-CZ" sz="1400" dirty="0"/>
              <a:t>Corpus luteum: </a:t>
            </a:r>
            <a:r>
              <a:rPr lang="cs-CZ" sz="1400" dirty="0">
                <a:solidFill>
                  <a:srgbClr val="FF0000"/>
                </a:solidFill>
              </a:rPr>
              <a:t>Progesterone</a:t>
            </a:r>
          </a:p>
        </p:txBody>
      </p:sp>
      <p:sp>
        <p:nvSpPr>
          <p:cNvPr id="7" name="Obdélník 6"/>
          <p:cNvSpPr/>
          <p:nvPr/>
        </p:nvSpPr>
        <p:spPr>
          <a:xfrm>
            <a:off x="4653643" y="6621728"/>
            <a:ext cx="41150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https://munispace.muni.cz/library/catalog/book/1440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547257" y="1835031"/>
            <a:ext cx="196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Ovarian</a:t>
            </a:r>
            <a:r>
              <a:rPr lang="cs-CZ" dirty="0"/>
              <a:t> </a:t>
            </a:r>
            <a:r>
              <a:rPr lang="cs-CZ" dirty="0" err="1"/>
              <a:t>cycle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2065431" y="3396218"/>
            <a:ext cx="202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Menstrual</a:t>
            </a:r>
            <a:r>
              <a:rPr lang="cs-CZ" dirty="0"/>
              <a:t> </a:t>
            </a:r>
            <a:r>
              <a:rPr lang="cs-CZ" dirty="0" err="1"/>
              <a:t>cycle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66894" y="1269185"/>
            <a:ext cx="9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Pituitary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5554" y="698876"/>
            <a:ext cx="208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/>
              <a:t>CNS (hypothalamus)</a:t>
            </a:r>
            <a:endParaRPr lang="en-US" i="1"/>
          </a:p>
        </p:txBody>
      </p:sp>
      <p:sp>
        <p:nvSpPr>
          <p:cNvPr id="15" name="Volný tvar 14"/>
          <p:cNvSpPr/>
          <p:nvPr/>
        </p:nvSpPr>
        <p:spPr>
          <a:xfrm>
            <a:off x="342900" y="1069521"/>
            <a:ext cx="587829" cy="424285"/>
          </a:xfrm>
          <a:custGeom>
            <a:avLst/>
            <a:gdLst>
              <a:gd name="connsiteX0" fmla="*/ 0 w 587829"/>
              <a:gd name="connsiteY0" fmla="*/ 0 h 424285"/>
              <a:gd name="connsiteX1" fmla="*/ 122464 w 587829"/>
              <a:gd name="connsiteY1" fmla="*/ 375558 h 424285"/>
              <a:gd name="connsiteX2" fmla="*/ 587829 w 587829"/>
              <a:gd name="connsiteY2" fmla="*/ 408215 h 42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829" h="424285">
                <a:moveTo>
                  <a:pt x="0" y="0"/>
                </a:moveTo>
                <a:cubicBezTo>
                  <a:pt x="12246" y="153761"/>
                  <a:pt x="24493" y="307522"/>
                  <a:pt x="122464" y="375558"/>
                </a:cubicBezTo>
                <a:cubicBezTo>
                  <a:pt x="220436" y="443594"/>
                  <a:pt x="404132" y="425904"/>
                  <a:pt x="587829" y="408215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Volný tvar 15"/>
          <p:cNvSpPr/>
          <p:nvPr/>
        </p:nvSpPr>
        <p:spPr>
          <a:xfrm>
            <a:off x="1759403" y="1638517"/>
            <a:ext cx="787854" cy="424285"/>
          </a:xfrm>
          <a:custGeom>
            <a:avLst/>
            <a:gdLst>
              <a:gd name="connsiteX0" fmla="*/ 0 w 587829"/>
              <a:gd name="connsiteY0" fmla="*/ 0 h 424285"/>
              <a:gd name="connsiteX1" fmla="*/ 122464 w 587829"/>
              <a:gd name="connsiteY1" fmla="*/ 375558 h 424285"/>
              <a:gd name="connsiteX2" fmla="*/ 587829 w 587829"/>
              <a:gd name="connsiteY2" fmla="*/ 408215 h 42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829" h="424285">
                <a:moveTo>
                  <a:pt x="0" y="0"/>
                </a:moveTo>
                <a:cubicBezTo>
                  <a:pt x="12246" y="153761"/>
                  <a:pt x="24493" y="307522"/>
                  <a:pt x="122464" y="375558"/>
                </a:cubicBezTo>
                <a:cubicBezTo>
                  <a:pt x="220436" y="443594"/>
                  <a:pt x="404132" y="425904"/>
                  <a:pt x="587829" y="408215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délník 16"/>
          <p:cNvSpPr/>
          <p:nvPr/>
        </p:nvSpPr>
        <p:spPr>
          <a:xfrm>
            <a:off x="1986002" y="1444294"/>
            <a:ext cx="561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>
                <a:solidFill>
                  <a:srgbClr val="FF0000"/>
                </a:solidFill>
              </a:rPr>
              <a:t>FSH</a:t>
            </a:r>
          </a:p>
          <a:p>
            <a:r>
              <a:rPr lang="cs-CZ" sz="1600">
                <a:solidFill>
                  <a:srgbClr val="FF0000"/>
                </a:solidFill>
              </a:rPr>
              <a:t>LH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355147" y="99051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err="1">
                <a:solidFill>
                  <a:srgbClr val="FF0000"/>
                </a:solidFill>
              </a:rPr>
              <a:t>Gonadoliberins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19" name="Volný tvar 18"/>
          <p:cNvSpPr/>
          <p:nvPr/>
        </p:nvSpPr>
        <p:spPr>
          <a:xfrm rot="5612349" flipV="1">
            <a:off x="3010641" y="2482444"/>
            <a:ext cx="1141682" cy="556115"/>
          </a:xfrm>
          <a:custGeom>
            <a:avLst/>
            <a:gdLst>
              <a:gd name="connsiteX0" fmla="*/ 0 w 587829"/>
              <a:gd name="connsiteY0" fmla="*/ 0 h 424285"/>
              <a:gd name="connsiteX1" fmla="*/ 122464 w 587829"/>
              <a:gd name="connsiteY1" fmla="*/ 375558 h 424285"/>
              <a:gd name="connsiteX2" fmla="*/ 587829 w 587829"/>
              <a:gd name="connsiteY2" fmla="*/ 408215 h 42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7829" h="424285">
                <a:moveTo>
                  <a:pt x="0" y="0"/>
                </a:moveTo>
                <a:cubicBezTo>
                  <a:pt x="12246" y="153761"/>
                  <a:pt x="24493" y="307522"/>
                  <a:pt x="122464" y="375558"/>
                </a:cubicBezTo>
                <a:cubicBezTo>
                  <a:pt x="220436" y="443594"/>
                  <a:pt x="404132" y="425904"/>
                  <a:pt x="587829" y="408215"/>
                </a:cubicBezTo>
              </a:path>
            </a:pathLst>
          </a:custGeom>
          <a:noFill/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77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/>
          <p:cNvSpPr txBox="1"/>
          <p:nvPr/>
        </p:nvSpPr>
        <p:spPr>
          <a:xfrm>
            <a:off x="18717" y="57908"/>
            <a:ext cx="203799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GAMETOGENESIS</a:t>
            </a:r>
            <a:endParaRPr lang="en-US" sz="20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B1E6C1C-717C-4CB0-B93F-E0ED80D9E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04092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90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2" descr="an illustration of spermatozoa approaching the egg">
            <a:extLst>
              <a:ext uri="{FF2B5EF4-FFF2-40B4-BE49-F238E27FC236}">
                <a16:creationId xmlns:a16="http://schemas.microsoft.com/office/drawing/2014/main" id="{4F53A23B-E7B0-43A9-A6B5-089968D46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0" r="-4604"/>
          <a:stretch/>
        </p:blipFill>
        <p:spPr bwMode="auto">
          <a:xfrm>
            <a:off x="-58221" y="2918558"/>
            <a:ext cx="5505544" cy="376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D99B1B4-41A2-41C6-83D5-3AFB22FCD545}"/>
              </a:ext>
            </a:extLst>
          </p:cNvPr>
          <p:cNvSpPr/>
          <p:nvPr/>
        </p:nvSpPr>
        <p:spPr>
          <a:xfrm>
            <a:off x="0" y="0"/>
            <a:ext cx="9144000" cy="50592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8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3F3C84C-F366-4B04-9249-ADEEA0FDA473}"/>
              </a:ext>
            </a:extLst>
          </p:cNvPr>
          <p:cNvSpPr txBox="1"/>
          <p:nvPr/>
        </p:nvSpPr>
        <p:spPr>
          <a:xfrm>
            <a:off x="18717" y="57908"/>
            <a:ext cx="173451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2000" b="1" dirty="0"/>
              <a:t>FERTILIZATION</a:t>
            </a:r>
            <a:endParaRPr lang="en-US" sz="2000" b="1" dirty="0"/>
          </a:p>
        </p:txBody>
      </p:sp>
      <p:sp>
        <p:nvSpPr>
          <p:cNvPr id="59" name="Obdélník 58">
            <a:extLst>
              <a:ext uri="{FF2B5EF4-FFF2-40B4-BE49-F238E27FC236}">
                <a16:creationId xmlns:a16="http://schemas.microsoft.com/office/drawing/2014/main" id="{EAE182AD-F9AC-43E6-B9CC-38F981D58824}"/>
              </a:ext>
            </a:extLst>
          </p:cNvPr>
          <p:cNvSpPr/>
          <p:nvPr/>
        </p:nvSpPr>
        <p:spPr>
          <a:xfrm>
            <a:off x="5352692" y="4487821"/>
            <a:ext cx="3755003" cy="2189204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cs-CZ" dirty="0">
                <a:solidFill>
                  <a:schemeClr val="tx1"/>
                </a:solidFill>
              </a:rPr>
              <a:t>Re-</a:t>
            </a:r>
            <a:r>
              <a:rPr lang="cs-CZ" dirty="0" err="1">
                <a:solidFill>
                  <a:schemeClr val="tx1"/>
                </a:solidFill>
              </a:rPr>
              <a:t>entry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oocyte to cell </a:t>
            </a:r>
            <a:r>
              <a:rPr lang="cs-CZ" dirty="0" err="1">
                <a:solidFill>
                  <a:schemeClr val="tx1"/>
                </a:solidFill>
              </a:rPr>
              <a:t>cycle</a:t>
            </a:r>
            <a:endParaRPr lang="cs-CZ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dirty="0" err="1">
                <a:solidFill>
                  <a:schemeClr val="tx1"/>
                </a:solidFill>
              </a:rPr>
              <a:t>Generation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2</a:t>
            </a:r>
            <a:r>
              <a:rPr lang="cs-CZ" baseline="30000" dirty="0">
                <a:solidFill>
                  <a:schemeClr val="tx1"/>
                </a:solidFill>
              </a:rPr>
              <a:t>nd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polar</a:t>
            </a:r>
            <a:r>
              <a:rPr lang="cs-CZ" dirty="0">
                <a:solidFill>
                  <a:schemeClr val="tx1"/>
                </a:solidFill>
              </a:rPr>
              <a:t> body</a:t>
            </a:r>
          </a:p>
          <a:p>
            <a:pPr algn="ctr">
              <a:lnSpc>
                <a:spcPct val="150000"/>
              </a:lnSpc>
            </a:pPr>
            <a:r>
              <a:rPr lang="cs-CZ" dirty="0" err="1">
                <a:solidFill>
                  <a:schemeClr val="tx1"/>
                </a:solidFill>
              </a:rPr>
              <a:t>Replication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DNA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pronuclei</a:t>
            </a:r>
            <a:endParaRPr lang="cs-CZ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dirty="0" err="1">
                <a:solidFill>
                  <a:schemeClr val="tx1"/>
                </a:solidFill>
              </a:rPr>
              <a:t>Fusion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pronuclei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cs-CZ" dirty="0" err="1">
                <a:solidFill>
                  <a:schemeClr val="tx1"/>
                </a:solidFill>
              </a:rPr>
              <a:t>Beginning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cleavage</a:t>
            </a:r>
            <a:endParaRPr lang="cs-CZ" dirty="0">
              <a:solidFill>
                <a:schemeClr val="tx1"/>
              </a:solidFill>
            </a:endParaRPr>
          </a:p>
        </p:txBody>
      </p:sp>
      <p:grpSp>
        <p:nvGrpSpPr>
          <p:cNvPr id="1033" name="Skupina 1032">
            <a:extLst>
              <a:ext uri="{FF2B5EF4-FFF2-40B4-BE49-F238E27FC236}">
                <a16:creationId xmlns:a16="http://schemas.microsoft.com/office/drawing/2014/main" id="{66F67BC6-869F-420A-8885-1756098CDBBC}"/>
              </a:ext>
            </a:extLst>
          </p:cNvPr>
          <p:cNvGrpSpPr/>
          <p:nvPr/>
        </p:nvGrpSpPr>
        <p:grpSpPr>
          <a:xfrm>
            <a:off x="5352693" y="2755925"/>
            <a:ext cx="3706038" cy="1599677"/>
            <a:chOff x="129134" y="5251294"/>
            <a:chExt cx="3706038" cy="1599677"/>
          </a:xfrm>
        </p:grpSpPr>
        <p:sp>
          <p:nvSpPr>
            <p:cNvPr id="44" name="Obdélník 43">
              <a:extLst>
                <a:ext uri="{FF2B5EF4-FFF2-40B4-BE49-F238E27FC236}">
                  <a16:creationId xmlns:a16="http://schemas.microsoft.com/office/drawing/2014/main" id="{1041D32D-B8DF-4A7B-AAE7-2C377A69CC11}"/>
                </a:ext>
              </a:extLst>
            </p:cNvPr>
            <p:cNvSpPr/>
            <p:nvPr/>
          </p:nvSpPr>
          <p:spPr>
            <a:xfrm>
              <a:off x="129134" y="5268748"/>
              <a:ext cx="3706038" cy="1531344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7" name="TextovéPole 36">
              <a:extLst>
                <a:ext uri="{FF2B5EF4-FFF2-40B4-BE49-F238E27FC236}">
                  <a16:creationId xmlns:a16="http://schemas.microsoft.com/office/drawing/2014/main" id="{EECE4D82-1A5B-4A4F-9E18-9B51B61C0955}"/>
                </a:ext>
              </a:extLst>
            </p:cNvPr>
            <p:cNvSpPr txBox="1"/>
            <p:nvPr/>
          </p:nvSpPr>
          <p:spPr>
            <a:xfrm>
              <a:off x="730546" y="6481639"/>
              <a:ext cx="27920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dirty="0" err="1"/>
                <a:t>Fusion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oocyte and </a:t>
              </a:r>
              <a:r>
                <a:rPr lang="cs-CZ" dirty="0" err="1"/>
                <a:t>sperm</a:t>
              </a:r>
              <a:endParaRPr lang="cs-CZ" dirty="0"/>
            </a:p>
          </p:txBody>
        </p:sp>
        <p:cxnSp>
          <p:nvCxnSpPr>
            <p:cNvPr id="38" name="Přímá spojnice se šipkou 37">
              <a:extLst>
                <a:ext uri="{FF2B5EF4-FFF2-40B4-BE49-F238E27FC236}">
                  <a16:creationId xmlns:a16="http://schemas.microsoft.com/office/drawing/2014/main" id="{7381FFEF-DDC0-4BC7-8E15-26BE9A1B9490}"/>
                </a:ext>
              </a:extLst>
            </p:cNvPr>
            <p:cNvCxnSpPr>
              <a:cxnSpLocks/>
            </p:cNvCxnSpPr>
            <p:nvPr/>
          </p:nvCxnSpPr>
          <p:spPr>
            <a:xfrm>
              <a:off x="1933217" y="6312027"/>
              <a:ext cx="0" cy="28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CD77EC5E-DC65-456A-A904-C58779D0C1C9}"/>
                </a:ext>
              </a:extLst>
            </p:cNvPr>
            <p:cNvSpPr txBox="1"/>
            <p:nvPr/>
          </p:nvSpPr>
          <p:spPr>
            <a:xfrm>
              <a:off x="318706" y="5752845"/>
              <a:ext cx="33216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dirty="0" err="1"/>
                <a:t>Cortical</a:t>
              </a:r>
              <a:r>
                <a:rPr lang="cs-CZ" dirty="0"/>
                <a:t> (</a:t>
              </a:r>
              <a:r>
                <a:rPr lang="cs-CZ" dirty="0" err="1"/>
                <a:t>zonal</a:t>
              </a:r>
              <a:r>
                <a:rPr lang="cs-CZ" dirty="0"/>
                <a:t>) </a:t>
              </a:r>
              <a:r>
                <a:rPr lang="cs-CZ" dirty="0" err="1"/>
                <a:t>reaction</a:t>
              </a:r>
              <a:r>
                <a:rPr lang="cs-CZ" dirty="0"/>
                <a:t> </a:t>
              </a:r>
            </a:p>
            <a:p>
              <a:pPr algn="ctr"/>
              <a:r>
                <a:rPr lang="cs-CZ" dirty="0"/>
                <a:t>(× </a:t>
              </a:r>
              <a:r>
                <a:rPr lang="cs-CZ" dirty="0" err="1"/>
                <a:t>polyspermy</a:t>
              </a:r>
              <a:r>
                <a:rPr lang="cs-CZ" dirty="0"/>
                <a:t>)</a:t>
              </a: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D375E618-523B-446B-9118-5486077F7F2B}"/>
                </a:ext>
              </a:extLst>
            </p:cNvPr>
            <p:cNvSpPr txBox="1"/>
            <p:nvPr/>
          </p:nvSpPr>
          <p:spPr>
            <a:xfrm>
              <a:off x="598753" y="5251294"/>
              <a:ext cx="29238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dirty="0" err="1"/>
                <a:t>Contact</a:t>
              </a:r>
              <a:r>
                <a:rPr lang="cs-CZ" dirty="0"/>
                <a:t> </a:t>
              </a:r>
              <a:r>
                <a:rPr lang="cs-CZ" dirty="0" err="1"/>
                <a:t>of</a:t>
              </a:r>
              <a:r>
                <a:rPr lang="cs-CZ" dirty="0"/>
                <a:t> </a:t>
              </a:r>
              <a:r>
                <a:rPr lang="cs-CZ" dirty="0" err="1"/>
                <a:t>sperm</a:t>
              </a:r>
              <a:r>
                <a:rPr lang="cs-CZ" dirty="0"/>
                <a:t> and oocyte</a:t>
              </a:r>
            </a:p>
          </p:txBody>
        </p:sp>
        <p:cxnSp>
          <p:nvCxnSpPr>
            <p:cNvPr id="50" name="Přímá spojnice se šipkou 49">
              <a:extLst>
                <a:ext uri="{FF2B5EF4-FFF2-40B4-BE49-F238E27FC236}">
                  <a16:creationId xmlns:a16="http://schemas.microsoft.com/office/drawing/2014/main" id="{624DD3C8-94F7-439A-9C52-C88552877B58}"/>
                </a:ext>
              </a:extLst>
            </p:cNvPr>
            <p:cNvCxnSpPr>
              <a:cxnSpLocks/>
            </p:cNvCxnSpPr>
            <p:nvPr/>
          </p:nvCxnSpPr>
          <p:spPr>
            <a:xfrm>
              <a:off x="1933217" y="5567801"/>
              <a:ext cx="0" cy="28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5" name="Skupina 1034">
            <a:extLst>
              <a:ext uri="{FF2B5EF4-FFF2-40B4-BE49-F238E27FC236}">
                <a16:creationId xmlns:a16="http://schemas.microsoft.com/office/drawing/2014/main" id="{5196791C-44E2-4019-A7C8-BA3124FA74F8}"/>
              </a:ext>
            </a:extLst>
          </p:cNvPr>
          <p:cNvGrpSpPr/>
          <p:nvPr/>
        </p:nvGrpSpPr>
        <p:grpSpPr>
          <a:xfrm>
            <a:off x="230545" y="742942"/>
            <a:ext cx="4425431" cy="967488"/>
            <a:chOff x="61878" y="561932"/>
            <a:chExt cx="3657525" cy="967488"/>
          </a:xfrm>
        </p:grpSpPr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1B1053AE-53E2-49EE-980B-DB187E74E173}"/>
                </a:ext>
              </a:extLst>
            </p:cNvPr>
            <p:cNvSpPr/>
            <p:nvPr/>
          </p:nvSpPr>
          <p:spPr>
            <a:xfrm>
              <a:off x="115319" y="561932"/>
              <a:ext cx="3604084" cy="667798"/>
            </a:xfrm>
            <a:prstGeom prst="rect">
              <a:avLst/>
            </a:prstGeom>
            <a:solidFill>
              <a:srgbClr val="FFFF00">
                <a:alpha val="3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2CFD2A8-49A3-41D9-8BB8-A8184964E61C}"/>
                </a:ext>
              </a:extLst>
            </p:cNvPr>
            <p:cNvSpPr txBox="1"/>
            <p:nvPr/>
          </p:nvSpPr>
          <p:spPr>
            <a:xfrm>
              <a:off x="2536266" y="606633"/>
              <a:ext cx="11831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dirty="0" err="1"/>
                <a:t>Capacitation</a:t>
              </a:r>
              <a:endParaRPr lang="cs-CZ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2CA7D555-60FE-4E69-9AEE-0231E47B6E70}"/>
                </a:ext>
              </a:extLst>
            </p:cNvPr>
            <p:cNvSpPr txBox="1"/>
            <p:nvPr/>
          </p:nvSpPr>
          <p:spPr>
            <a:xfrm>
              <a:off x="61878" y="596375"/>
              <a:ext cx="23215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dirty="0"/>
                <a:t>300-500×10</a:t>
              </a:r>
              <a:r>
                <a:rPr lang="cs-CZ" baseline="30000" dirty="0"/>
                <a:t>6</a:t>
              </a:r>
              <a:r>
                <a:rPr lang="cs-CZ" dirty="0"/>
                <a:t> </a:t>
              </a:r>
              <a:r>
                <a:rPr lang="cs-CZ" dirty="0" err="1"/>
                <a:t>sperms</a:t>
              </a:r>
              <a:r>
                <a:rPr lang="cs-CZ" dirty="0"/>
                <a:t> </a:t>
              </a:r>
            </a:p>
          </p:txBody>
        </p: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E9C9E990-14F5-4DEF-BBBB-FA805EF997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5595" y="788592"/>
              <a:ext cx="36000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3F10C343-4682-446B-B2E1-56E96A40570D}"/>
                </a:ext>
              </a:extLst>
            </p:cNvPr>
            <p:cNvSpPr txBox="1"/>
            <p:nvPr/>
          </p:nvSpPr>
          <p:spPr>
            <a:xfrm>
              <a:off x="61878" y="883089"/>
              <a:ext cx="22327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dirty="0"/>
                <a:t>Oocyte in </a:t>
              </a:r>
              <a:r>
                <a:rPr lang="cs-CZ" dirty="0" err="1"/>
                <a:t>metaphase</a:t>
              </a:r>
              <a:r>
                <a:rPr lang="cs-CZ" dirty="0"/>
                <a:t> MII</a:t>
              </a:r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12781C07-B8B7-48BE-8B17-F8A22D9EEA49}"/>
                </a:ext>
              </a:extLst>
            </p:cNvPr>
            <p:cNvSpPr txBox="1"/>
            <p:nvPr/>
          </p:nvSpPr>
          <p:spPr>
            <a:xfrm>
              <a:off x="2539176" y="907646"/>
              <a:ext cx="10049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dirty="0" err="1"/>
                <a:t>Ovulation</a:t>
              </a:r>
              <a:endParaRPr lang="cs-CZ" dirty="0"/>
            </a:p>
          </p:txBody>
        </p:sp>
        <p:cxnSp>
          <p:nvCxnSpPr>
            <p:cNvPr id="75" name="Přímá spojnice se šipkou 74">
              <a:extLst>
                <a:ext uri="{FF2B5EF4-FFF2-40B4-BE49-F238E27FC236}">
                  <a16:creationId xmlns:a16="http://schemas.microsoft.com/office/drawing/2014/main" id="{4F73145D-5670-4FE1-AB10-93D15A3BB4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8015" y="1101098"/>
              <a:ext cx="360000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bdélník 41">
            <a:extLst>
              <a:ext uri="{FF2B5EF4-FFF2-40B4-BE49-F238E27FC236}">
                <a16:creationId xmlns:a16="http://schemas.microsoft.com/office/drawing/2014/main" id="{CFDC48EB-C07D-47EF-8A59-1820F83487F4}"/>
              </a:ext>
            </a:extLst>
          </p:cNvPr>
          <p:cNvSpPr/>
          <p:nvPr/>
        </p:nvSpPr>
        <p:spPr>
          <a:xfrm>
            <a:off x="5352693" y="576806"/>
            <a:ext cx="3713618" cy="2013475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7A8D1805-45ED-4CD4-A4D5-716A973D3291}"/>
              </a:ext>
            </a:extLst>
          </p:cNvPr>
          <p:cNvSpPr txBox="1"/>
          <p:nvPr/>
        </p:nvSpPr>
        <p:spPr>
          <a:xfrm>
            <a:off x="5722642" y="1384343"/>
            <a:ext cx="3190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Acrosomal</a:t>
            </a:r>
            <a:r>
              <a:rPr lang="cs-CZ" dirty="0"/>
              <a:t> </a:t>
            </a:r>
            <a:r>
              <a:rPr lang="cs-CZ" dirty="0" err="1"/>
              <a:t>reaction</a:t>
            </a:r>
            <a:r>
              <a:rPr lang="cs-CZ" dirty="0"/>
              <a:t> (</a:t>
            </a:r>
            <a:r>
              <a:rPr lang="cs-CZ" dirty="0" err="1"/>
              <a:t>acrozin</a:t>
            </a:r>
            <a:r>
              <a:rPr lang="cs-CZ" dirty="0"/>
              <a:t>)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1100CC4-C03C-4062-811A-9B69390AFEA6}"/>
              </a:ext>
            </a:extLst>
          </p:cNvPr>
          <p:cNvSpPr txBox="1"/>
          <p:nvPr/>
        </p:nvSpPr>
        <p:spPr>
          <a:xfrm>
            <a:off x="5954105" y="681291"/>
            <a:ext cx="2792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Contact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i="1" dirty="0" err="1"/>
              <a:t>corona</a:t>
            </a:r>
            <a:r>
              <a:rPr lang="cs-CZ" i="1" dirty="0"/>
              <a:t> </a:t>
            </a:r>
            <a:r>
              <a:rPr lang="cs-CZ" i="1" dirty="0" err="1"/>
              <a:t>radiata</a:t>
            </a:r>
            <a:endParaRPr lang="cs-CZ" i="1" dirty="0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2EC4154-D737-4D66-862F-2B7EE94389E8}"/>
              </a:ext>
            </a:extLst>
          </p:cNvPr>
          <p:cNvSpPr txBox="1"/>
          <p:nvPr/>
        </p:nvSpPr>
        <p:spPr>
          <a:xfrm>
            <a:off x="5660046" y="2107260"/>
            <a:ext cx="3086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Penetration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zona</a:t>
            </a:r>
            <a:r>
              <a:rPr lang="cs-CZ" i="1" dirty="0"/>
              <a:t> </a:t>
            </a:r>
            <a:r>
              <a:rPr lang="cs-CZ" i="1" dirty="0" err="1"/>
              <a:t>pellucida</a:t>
            </a:r>
            <a:endParaRPr lang="cs-CZ" i="1" dirty="0"/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099BC766-D469-4F34-A2A4-F1E4170B7982}"/>
              </a:ext>
            </a:extLst>
          </p:cNvPr>
          <p:cNvCxnSpPr>
            <a:cxnSpLocks/>
          </p:cNvCxnSpPr>
          <p:nvPr/>
        </p:nvCxnSpPr>
        <p:spPr>
          <a:xfrm>
            <a:off x="7141818" y="1753675"/>
            <a:ext cx="0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se šipkou 75">
            <a:extLst>
              <a:ext uri="{FF2B5EF4-FFF2-40B4-BE49-F238E27FC236}">
                <a16:creationId xmlns:a16="http://schemas.microsoft.com/office/drawing/2014/main" id="{C4B59D93-4A0E-48A0-8502-33A0B6E16F77}"/>
              </a:ext>
            </a:extLst>
          </p:cNvPr>
          <p:cNvCxnSpPr>
            <a:cxnSpLocks/>
          </p:cNvCxnSpPr>
          <p:nvPr/>
        </p:nvCxnSpPr>
        <p:spPr>
          <a:xfrm>
            <a:off x="7118909" y="1059889"/>
            <a:ext cx="0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7BEB22AA-B2CA-4FD3-A3C9-C909B4B61B7D}"/>
              </a:ext>
            </a:extLst>
          </p:cNvPr>
          <p:cNvSpPr txBox="1"/>
          <p:nvPr/>
        </p:nvSpPr>
        <p:spPr>
          <a:xfrm>
            <a:off x="202945" y="2312204"/>
            <a:ext cx="4605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Ampulla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oviduct</a:t>
            </a:r>
            <a:r>
              <a:rPr lang="cs-CZ" dirty="0"/>
              <a:t> (most </a:t>
            </a:r>
            <a:r>
              <a:rPr lang="cs-CZ" dirty="0" err="1"/>
              <a:t>often</a:t>
            </a:r>
            <a:r>
              <a:rPr lang="cs-CZ" dirty="0"/>
              <a:t>)</a:t>
            </a:r>
          </a:p>
        </p:txBody>
      </p: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9E958202-92FE-4F3F-9CDD-B5178AFE7F8C}"/>
              </a:ext>
            </a:extLst>
          </p:cNvPr>
          <p:cNvSpPr txBox="1"/>
          <p:nvPr/>
        </p:nvSpPr>
        <p:spPr>
          <a:xfrm>
            <a:off x="202945" y="2923060"/>
            <a:ext cx="4604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bg1"/>
                </a:solidFill>
              </a:rPr>
              <a:t>3-Dart-LLC-MEDICAL</a:t>
            </a:r>
          </a:p>
        </p:txBody>
      </p:sp>
    </p:spTree>
    <p:extLst>
      <p:ext uri="{BB962C8B-B14F-4D97-AF65-F5344CB8AC3E}">
        <p14:creationId xmlns:p14="http://schemas.microsoft.com/office/powerpoint/2010/main" val="19296243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EMBRYOLOGIE_III_ENG_2019[2019031913023895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6737</TotalTime>
  <Words>3118</Words>
  <Application>Microsoft Office PowerPoint</Application>
  <PresentationFormat>Předvádění na obrazovce (4:3)</PresentationFormat>
  <Paragraphs>694</Paragraphs>
  <Slides>66</Slides>
  <Notes>3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1" baseType="lpstr">
      <vt:lpstr>Arial</vt:lpstr>
      <vt:lpstr>Calibri</vt:lpstr>
      <vt:lpstr>Calibri Light</vt:lpstr>
      <vt:lpstr>Goudy Stout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 Vaňhara</cp:lastModifiedBy>
  <cp:revision>315</cp:revision>
  <cp:lastPrinted>2018-03-12T15:10:31Z</cp:lastPrinted>
  <dcterms:created xsi:type="dcterms:W3CDTF">2016-10-25T06:43:25Z</dcterms:created>
  <dcterms:modified xsi:type="dcterms:W3CDTF">2020-09-20T19:01:35Z</dcterms:modified>
</cp:coreProperties>
</file>