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2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75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14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7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64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8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5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59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11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D066-24CA-4011-94AC-28C4086B487B}" type="datetimeFigureOut">
              <a:rPr lang="cs-CZ" smtClean="0"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EA9A-6A99-4ECD-9120-46F3E5A2A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23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70" y="2564627"/>
            <a:ext cx="10515600" cy="1325563"/>
          </a:xfrm>
        </p:spPr>
        <p:txBody>
          <a:bodyPr/>
          <a:lstStyle/>
          <a:p>
            <a:pPr algn="ctr"/>
            <a:r>
              <a:rPr lang="cs-CZ" dirty="0" err="1" smtClean="0"/>
              <a:t>Drowning</a:t>
            </a:r>
            <a:r>
              <a:rPr lang="cs-CZ" dirty="0" smtClean="0"/>
              <a:t>, </a:t>
            </a:r>
            <a:r>
              <a:rPr lang="cs-CZ" dirty="0" err="1" smtClean="0"/>
              <a:t>near</a:t>
            </a:r>
            <a:r>
              <a:rPr lang="cs-CZ" dirty="0" smtClean="0"/>
              <a:t> </a:t>
            </a:r>
            <a:r>
              <a:rPr lang="cs-CZ" dirty="0" err="1" smtClean="0"/>
              <a:t>drowning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945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Emergency</a:t>
            </a:r>
            <a:r>
              <a:rPr lang="cs-CZ" dirty="0" smtClean="0"/>
              <a:t> department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ABCDE </a:t>
            </a:r>
            <a:r>
              <a:rPr lang="cs-CZ" dirty="0" err="1" smtClean="0"/>
              <a:t>evaluation</a:t>
            </a:r>
            <a:r>
              <a:rPr lang="cs-CZ" dirty="0" smtClean="0"/>
              <a:t>, trauma </a:t>
            </a:r>
            <a:r>
              <a:rPr lang="cs-CZ" dirty="0" err="1" smtClean="0"/>
              <a:t>survey</a:t>
            </a:r>
            <a:endParaRPr lang="cs-CZ" dirty="0" smtClean="0"/>
          </a:p>
          <a:p>
            <a:r>
              <a:rPr lang="cs-CZ" dirty="0" smtClean="0"/>
              <a:t>C-spine </a:t>
            </a:r>
            <a:r>
              <a:rPr lang="cs-CZ" dirty="0" err="1" smtClean="0"/>
              <a:t>stabilisation</a:t>
            </a:r>
            <a:endParaRPr lang="cs-CZ" dirty="0" smtClean="0"/>
          </a:p>
          <a:p>
            <a:r>
              <a:rPr lang="cs-CZ" dirty="0" err="1" smtClean="0"/>
              <a:t>vital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 monitoring</a:t>
            </a:r>
          </a:p>
          <a:p>
            <a:r>
              <a:rPr lang="cs-CZ" dirty="0" err="1" smtClean="0"/>
              <a:t>warm</a:t>
            </a:r>
            <a:r>
              <a:rPr lang="cs-CZ" dirty="0" smtClean="0"/>
              <a:t> IV fluid </a:t>
            </a:r>
            <a:r>
              <a:rPr lang="cs-CZ" dirty="0" err="1" smtClean="0"/>
              <a:t>administration</a:t>
            </a:r>
            <a:r>
              <a:rPr lang="cs-CZ" dirty="0" smtClean="0"/>
              <a:t>, </a:t>
            </a:r>
            <a:r>
              <a:rPr lang="cs-CZ" dirty="0" err="1" smtClean="0"/>
              <a:t>passive</a:t>
            </a:r>
            <a:r>
              <a:rPr lang="cs-CZ" dirty="0" smtClean="0"/>
              <a:t> </a:t>
            </a:r>
            <a:r>
              <a:rPr lang="cs-CZ" dirty="0" err="1" smtClean="0"/>
              <a:t>rewarming</a:t>
            </a:r>
            <a:r>
              <a:rPr lang="cs-CZ" dirty="0" smtClean="0"/>
              <a:t> (</a:t>
            </a:r>
            <a:r>
              <a:rPr lang="cs-CZ" dirty="0" err="1" smtClean="0"/>
              <a:t>nobody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dead</a:t>
            </a:r>
            <a:r>
              <a:rPr lang="cs-CZ" dirty="0" smtClean="0"/>
              <a:t>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err="1" smtClean="0"/>
              <a:t>warm</a:t>
            </a:r>
            <a:r>
              <a:rPr lang="cs-CZ" dirty="0" smtClean="0"/>
              <a:t> and </a:t>
            </a:r>
            <a:r>
              <a:rPr lang="cs-CZ" dirty="0" err="1" smtClean="0"/>
              <a:t>dead</a:t>
            </a:r>
            <a:r>
              <a:rPr lang="cs-CZ" dirty="0" smtClean="0"/>
              <a:t>)</a:t>
            </a:r>
          </a:p>
          <a:p>
            <a:r>
              <a:rPr lang="cs-CZ" dirty="0" smtClean="0"/>
              <a:t>O2 </a:t>
            </a:r>
            <a:r>
              <a:rPr lang="cs-CZ" dirty="0" err="1" smtClean="0"/>
              <a:t>supplementation</a:t>
            </a:r>
            <a:r>
              <a:rPr lang="cs-CZ" dirty="0" smtClean="0"/>
              <a:t>/ OTI, </a:t>
            </a:r>
            <a:r>
              <a:rPr lang="cs-CZ" dirty="0" err="1" smtClean="0"/>
              <a:t>mechanical</a:t>
            </a:r>
            <a:r>
              <a:rPr lang="cs-CZ" dirty="0" smtClean="0"/>
              <a:t> </a:t>
            </a:r>
            <a:r>
              <a:rPr lang="cs-CZ" dirty="0" err="1" smtClean="0"/>
              <a:t>ventilation</a:t>
            </a:r>
            <a:endParaRPr lang="cs-CZ" dirty="0" smtClean="0"/>
          </a:p>
          <a:p>
            <a:r>
              <a:rPr lang="cs-CZ" dirty="0" err="1" smtClean="0"/>
              <a:t>bronchoscopy</a:t>
            </a:r>
            <a:r>
              <a:rPr lang="cs-CZ" dirty="0" smtClean="0"/>
              <a:t> in </a:t>
            </a:r>
            <a:r>
              <a:rPr lang="cs-CZ" dirty="0" err="1" smtClean="0"/>
              <a:t>selected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endParaRPr lang="cs-CZ" dirty="0" smtClean="0"/>
          </a:p>
          <a:p>
            <a:r>
              <a:rPr lang="cs-CZ" dirty="0" err="1" smtClean="0"/>
              <a:t>correction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arrythmias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55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Investigations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ECG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dysrhytmias</a:t>
            </a:r>
            <a:endParaRPr lang="cs-CZ" dirty="0" smtClean="0"/>
          </a:p>
          <a:p>
            <a:r>
              <a:rPr lang="cs-CZ" dirty="0" smtClean="0"/>
              <a:t>ABG</a:t>
            </a:r>
          </a:p>
          <a:p>
            <a:r>
              <a:rPr lang="cs-CZ" dirty="0" err="1" smtClean="0"/>
              <a:t>Labs</a:t>
            </a:r>
            <a:r>
              <a:rPr lang="cs-CZ" dirty="0" smtClean="0"/>
              <a:t>: </a:t>
            </a:r>
            <a:r>
              <a:rPr lang="cs-CZ" dirty="0" err="1" smtClean="0"/>
              <a:t>electrolytes</a:t>
            </a:r>
            <a:r>
              <a:rPr lang="cs-CZ" dirty="0" smtClean="0"/>
              <a:t>, </a:t>
            </a:r>
            <a:r>
              <a:rPr lang="cs-CZ" dirty="0" err="1" smtClean="0"/>
              <a:t>renal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, CBC, </a:t>
            </a:r>
            <a:r>
              <a:rPr lang="cs-CZ" dirty="0" err="1" smtClean="0"/>
              <a:t>glucose</a:t>
            </a:r>
            <a:endParaRPr lang="cs-CZ" dirty="0" smtClean="0"/>
          </a:p>
          <a:p>
            <a:r>
              <a:rPr lang="cs-CZ" dirty="0" smtClean="0"/>
              <a:t>CXR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Hospital</a:t>
            </a:r>
            <a:r>
              <a:rPr lang="cs-CZ" dirty="0" smtClean="0"/>
              <a:t> care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ICU/CCU </a:t>
            </a:r>
            <a:r>
              <a:rPr lang="cs-CZ" dirty="0" err="1" smtClean="0"/>
              <a:t>monitoration</a:t>
            </a:r>
            <a:endParaRPr lang="cs-CZ" dirty="0" smtClean="0"/>
          </a:p>
          <a:p>
            <a:r>
              <a:rPr lang="cs-CZ" dirty="0" err="1" smtClean="0"/>
              <a:t>Airway</a:t>
            </a:r>
            <a:r>
              <a:rPr lang="cs-CZ" dirty="0" smtClean="0"/>
              <a:t> management, </a:t>
            </a:r>
            <a:r>
              <a:rPr lang="cs-CZ" dirty="0" err="1" smtClean="0"/>
              <a:t>maintaining</a:t>
            </a:r>
            <a:r>
              <a:rPr lang="cs-CZ" dirty="0" smtClean="0"/>
              <a:t> SpO2 </a:t>
            </a:r>
            <a:r>
              <a:rPr lang="en-US" dirty="0" smtClean="0"/>
              <a:t>&gt;</a:t>
            </a:r>
            <a:r>
              <a:rPr lang="cs-CZ" dirty="0" smtClean="0"/>
              <a:t>94%, </a:t>
            </a:r>
            <a:r>
              <a:rPr lang="cs-CZ" dirty="0" err="1" smtClean="0"/>
              <a:t>bronchodilators</a:t>
            </a:r>
            <a:endParaRPr lang="cs-CZ" dirty="0" smtClean="0"/>
          </a:p>
          <a:p>
            <a:r>
              <a:rPr lang="cs-CZ" dirty="0" err="1"/>
              <a:t>Nasogastric</a:t>
            </a:r>
            <a:r>
              <a:rPr lang="cs-CZ" dirty="0"/>
              <a:t> tube</a:t>
            </a:r>
          </a:p>
          <a:p>
            <a:r>
              <a:rPr lang="cs-CZ" dirty="0" err="1" smtClean="0"/>
              <a:t>Prevention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cerebral</a:t>
            </a:r>
            <a:r>
              <a:rPr lang="cs-CZ" dirty="0" smtClean="0"/>
              <a:t> </a:t>
            </a:r>
            <a:r>
              <a:rPr lang="cs-CZ" dirty="0" err="1" smtClean="0"/>
              <a:t>edema</a:t>
            </a:r>
            <a:r>
              <a:rPr lang="cs-CZ" dirty="0" smtClean="0"/>
              <a:t> (</a:t>
            </a:r>
            <a:r>
              <a:rPr lang="cs-CZ" dirty="0" err="1" smtClean="0"/>
              <a:t>secondary</a:t>
            </a:r>
            <a:r>
              <a:rPr lang="cs-CZ" dirty="0" smtClean="0"/>
              <a:t> brain </a:t>
            </a:r>
            <a:r>
              <a:rPr lang="cs-CZ" dirty="0" err="1" smtClean="0"/>
              <a:t>damage</a:t>
            </a:r>
            <a:r>
              <a:rPr lang="cs-CZ" dirty="0" smtClean="0"/>
              <a:t>): </a:t>
            </a:r>
            <a:r>
              <a:rPr lang="cs-CZ" dirty="0" err="1" smtClean="0"/>
              <a:t>upper</a:t>
            </a:r>
            <a:r>
              <a:rPr lang="cs-CZ" dirty="0" smtClean="0"/>
              <a:t> body </a:t>
            </a:r>
            <a:r>
              <a:rPr lang="cs-CZ" dirty="0" err="1" smtClean="0"/>
              <a:t>elevation</a:t>
            </a:r>
            <a:r>
              <a:rPr lang="cs-CZ" dirty="0" smtClean="0"/>
              <a:t>, </a:t>
            </a:r>
            <a:r>
              <a:rPr lang="cs-CZ" dirty="0" err="1" smtClean="0"/>
              <a:t>diuretics</a:t>
            </a:r>
            <a:r>
              <a:rPr lang="cs-CZ" dirty="0" smtClean="0"/>
              <a:t> </a:t>
            </a:r>
            <a:r>
              <a:rPr lang="cs-CZ" dirty="0" err="1" smtClean="0"/>
              <a:t>administration</a:t>
            </a:r>
            <a:r>
              <a:rPr lang="cs-CZ" dirty="0" smtClean="0"/>
              <a:t>, </a:t>
            </a:r>
            <a:r>
              <a:rPr lang="cs-CZ" dirty="0" err="1" smtClean="0"/>
              <a:t>normoglycaemia</a:t>
            </a:r>
            <a:r>
              <a:rPr lang="cs-CZ" dirty="0" smtClean="0"/>
              <a:t>, </a:t>
            </a:r>
            <a:r>
              <a:rPr lang="cs-CZ" dirty="0" err="1" smtClean="0"/>
              <a:t>normotension</a:t>
            </a:r>
            <a:r>
              <a:rPr lang="cs-CZ" dirty="0" smtClean="0"/>
              <a:t>, </a:t>
            </a:r>
            <a:r>
              <a:rPr lang="cs-CZ" dirty="0" err="1" smtClean="0"/>
              <a:t>controled</a:t>
            </a:r>
            <a:r>
              <a:rPr lang="cs-CZ" dirty="0" smtClean="0"/>
              <a:t> </a:t>
            </a:r>
            <a:r>
              <a:rPr lang="cs-CZ" dirty="0" err="1" smtClean="0"/>
              <a:t>hyperventilation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52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Hypoxic</a:t>
            </a:r>
            <a:r>
              <a:rPr lang="cs-CZ" dirty="0" smtClean="0"/>
              <a:t>/</a:t>
            </a:r>
            <a:r>
              <a:rPr lang="cs-CZ" dirty="0" err="1" smtClean="0"/>
              <a:t>ischemic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 </a:t>
            </a:r>
            <a:r>
              <a:rPr lang="cs-CZ" dirty="0" err="1" smtClean="0"/>
              <a:t>effecting</a:t>
            </a:r>
            <a:r>
              <a:rPr lang="cs-CZ" dirty="0" smtClean="0"/>
              <a:t> </a:t>
            </a:r>
            <a:r>
              <a:rPr lang="cs-CZ" dirty="0" err="1" smtClean="0"/>
              <a:t>lungs</a:t>
            </a:r>
            <a:r>
              <a:rPr lang="cs-CZ" dirty="0" smtClean="0"/>
              <a:t>/brain/</a:t>
            </a:r>
            <a:r>
              <a:rPr lang="cs-CZ" dirty="0" err="1" smtClean="0"/>
              <a:t>heart</a:t>
            </a:r>
            <a:endParaRPr lang="cs-CZ" dirty="0" smtClean="0"/>
          </a:p>
          <a:p>
            <a:r>
              <a:rPr lang="cs-CZ" dirty="0" err="1" smtClean="0"/>
              <a:t>Hypoxic</a:t>
            </a:r>
            <a:r>
              <a:rPr lang="cs-CZ" dirty="0" smtClean="0"/>
              <a:t> </a:t>
            </a:r>
            <a:r>
              <a:rPr lang="cs-CZ" dirty="0" err="1" smtClean="0"/>
              <a:t>encephalopathy</a:t>
            </a:r>
            <a:endParaRPr lang="cs-CZ" dirty="0" smtClean="0"/>
          </a:p>
          <a:p>
            <a:r>
              <a:rPr lang="cs-CZ" dirty="0" err="1" smtClean="0"/>
              <a:t>Pulmonary</a:t>
            </a:r>
            <a:r>
              <a:rPr lang="cs-CZ" dirty="0" smtClean="0"/>
              <a:t> </a:t>
            </a:r>
            <a:r>
              <a:rPr lang="cs-CZ" dirty="0" err="1" smtClean="0"/>
              <a:t>edema</a:t>
            </a:r>
            <a:endParaRPr lang="cs-CZ" dirty="0" smtClean="0"/>
          </a:p>
          <a:p>
            <a:r>
              <a:rPr lang="cs-CZ" dirty="0" err="1" smtClean="0"/>
              <a:t>Dysarythmia</a:t>
            </a:r>
            <a:endParaRPr lang="cs-CZ" dirty="0" smtClean="0"/>
          </a:p>
          <a:p>
            <a:r>
              <a:rPr lang="cs-CZ" dirty="0" err="1" smtClean="0"/>
              <a:t>Acidosis</a:t>
            </a:r>
            <a:endParaRPr lang="cs-CZ" dirty="0" smtClean="0"/>
          </a:p>
          <a:p>
            <a:r>
              <a:rPr lang="cs-CZ" dirty="0" err="1" smtClean="0"/>
              <a:t>Hemodilution</a:t>
            </a:r>
            <a:r>
              <a:rPr lang="cs-CZ" dirty="0" smtClean="0"/>
              <a:t> (?)</a:t>
            </a:r>
          </a:p>
          <a:p>
            <a:r>
              <a:rPr lang="cs-CZ" dirty="0" smtClean="0"/>
              <a:t>Late: </a:t>
            </a:r>
            <a:r>
              <a:rPr lang="cs-CZ" dirty="0" err="1" smtClean="0"/>
              <a:t>pneumonia</a:t>
            </a:r>
            <a:r>
              <a:rPr lang="cs-CZ" dirty="0" smtClean="0"/>
              <a:t>, ARDS, </a:t>
            </a:r>
            <a:r>
              <a:rPr lang="cs-CZ" dirty="0" err="1" smtClean="0"/>
              <a:t>empyema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98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Morbidity/ mortality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Drowning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en-US" dirty="0" smtClean="0"/>
              <a:t>&gt; </a:t>
            </a:r>
            <a:r>
              <a:rPr lang="cs-CZ" dirty="0" smtClean="0"/>
              <a:t>5 min</a:t>
            </a:r>
          </a:p>
          <a:p>
            <a:r>
              <a:rPr lang="cs-CZ" dirty="0" smtClean="0"/>
              <a:t>Start </a:t>
            </a:r>
            <a:r>
              <a:rPr lang="cs-CZ" dirty="0" err="1" smtClean="0"/>
              <a:t>of</a:t>
            </a:r>
            <a:r>
              <a:rPr lang="cs-CZ" dirty="0" smtClean="0"/>
              <a:t> BLS </a:t>
            </a:r>
            <a:r>
              <a:rPr lang="en-US" dirty="0" smtClean="0"/>
              <a:t>&gt; 10 min</a:t>
            </a:r>
          </a:p>
          <a:p>
            <a:r>
              <a:rPr lang="en-US" dirty="0" smtClean="0"/>
              <a:t>Prolonged resuscitation &gt; 25 min</a:t>
            </a:r>
          </a:p>
          <a:p>
            <a:r>
              <a:rPr lang="en-US" dirty="0" smtClean="0"/>
              <a:t>Age &gt; 14 years</a:t>
            </a:r>
          </a:p>
          <a:p>
            <a:r>
              <a:rPr lang="en-US" dirty="0" smtClean="0"/>
              <a:t>GCS &lt; 5</a:t>
            </a:r>
          </a:p>
          <a:p>
            <a:r>
              <a:rPr lang="en-US" dirty="0" smtClean="0"/>
              <a:t>Drowning in contaminated water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91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drowning</a:t>
            </a:r>
            <a:r>
              <a:rPr lang="cs-CZ" dirty="0" smtClean="0"/>
              <a:t>-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asphyxia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suffocation</a:t>
            </a:r>
            <a:r>
              <a:rPr lang="cs-CZ" dirty="0" smtClean="0"/>
              <a:t> </a:t>
            </a:r>
            <a:r>
              <a:rPr lang="cs-CZ" dirty="0" err="1" smtClean="0"/>
              <a:t>caused</a:t>
            </a:r>
            <a:r>
              <a:rPr lang="cs-CZ" dirty="0" smtClean="0"/>
              <a:t> by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entering</a:t>
            </a:r>
            <a:r>
              <a:rPr lang="cs-CZ" dirty="0" smtClean="0"/>
              <a:t> </a:t>
            </a:r>
            <a:r>
              <a:rPr lang="cs-CZ" dirty="0" err="1" smtClean="0"/>
              <a:t>lungs</a:t>
            </a:r>
            <a:r>
              <a:rPr lang="cs-CZ" dirty="0" smtClean="0"/>
              <a:t> and </a:t>
            </a:r>
            <a:r>
              <a:rPr lang="cs-CZ" dirty="0" err="1" smtClean="0"/>
              <a:t>preventing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absorbtion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oxygen </a:t>
            </a:r>
            <a:r>
              <a:rPr lang="cs-CZ" dirty="0" err="1" smtClean="0"/>
              <a:t>leading</a:t>
            </a:r>
            <a:r>
              <a:rPr lang="cs-CZ" dirty="0" smtClean="0"/>
              <a:t> to </a:t>
            </a:r>
            <a:r>
              <a:rPr lang="cs-CZ" dirty="0" err="1" smtClean="0"/>
              <a:t>cerebral</a:t>
            </a:r>
            <a:r>
              <a:rPr lang="cs-CZ" dirty="0" smtClean="0"/>
              <a:t> </a:t>
            </a:r>
            <a:r>
              <a:rPr lang="cs-CZ" dirty="0" err="1" smtClean="0"/>
              <a:t>hypoxia</a:t>
            </a:r>
            <a:endParaRPr lang="cs-CZ" dirty="0" smtClean="0"/>
          </a:p>
          <a:p>
            <a:r>
              <a:rPr lang="cs-CZ" dirty="0" smtClean="0"/>
              <a:t>WHO: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wxperiencing</a:t>
            </a:r>
            <a:r>
              <a:rPr lang="cs-CZ" dirty="0" smtClean="0"/>
              <a:t> respirátory </a:t>
            </a:r>
            <a:r>
              <a:rPr lang="cs-CZ" dirty="0" err="1" smtClean="0"/>
              <a:t>impairment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submersion</a:t>
            </a:r>
            <a:r>
              <a:rPr lang="cs-CZ" dirty="0" smtClean="0"/>
              <a:t>/ </a:t>
            </a:r>
            <a:r>
              <a:rPr lang="cs-CZ" dirty="0" err="1" smtClean="0"/>
              <a:t>immersion</a:t>
            </a:r>
            <a:r>
              <a:rPr lang="cs-CZ" dirty="0" smtClean="0"/>
              <a:t> in </a:t>
            </a:r>
            <a:r>
              <a:rPr lang="cs-CZ" dirty="0" err="1" smtClean="0"/>
              <a:t>liquid</a:t>
            </a:r>
            <a:endParaRPr lang="cs-CZ" dirty="0" smtClean="0"/>
          </a:p>
          <a:p>
            <a:r>
              <a:rPr lang="cs-CZ" dirty="0" err="1" smtClean="0"/>
              <a:t>near</a:t>
            </a:r>
            <a:r>
              <a:rPr lang="cs-CZ" dirty="0" smtClean="0"/>
              <a:t> </a:t>
            </a:r>
            <a:r>
              <a:rPr lang="cs-CZ" dirty="0" err="1" smtClean="0"/>
              <a:t>drowning</a:t>
            </a:r>
            <a:r>
              <a:rPr lang="cs-CZ" dirty="0" smtClean="0"/>
              <a:t>- </a:t>
            </a:r>
            <a:r>
              <a:rPr lang="cs-CZ" dirty="0" err="1" smtClean="0"/>
              <a:t>survival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drowning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involving</a:t>
            </a:r>
            <a:r>
              <a:rPr lang="cs-CZ" dirty="0" smtClean="0"/>
              <a:t> </a:t>
            </a:r>
            <a:r>
              <a:rPr lang="cs-CZ" dirty="0" err="1" smtClean="0"/>
              <a:t>uncouciousness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inhalation</a:t>
            </a:r>
            <a:r>
              <a:rPr lang="cs-CZ" dirty="0" smtClean="0"/>
              <a:t>,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lead</a:t>
            </a:r>
            <a:r>
              <a:rPr lang="cs-CZ" dirty="0" smtClean="0"/>
              <a:t> to </a:t>
            </a:r>
            <a:r>
              <a:rPr lang="cs-CZ" dirty="0" err="1" smtClean="0"/>
              <a:t>serious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r>
              <a:rPr lang="cs-CZ" dirty="0" smtClean="0"/>
              <a:t>,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r>
              <a:rPr lang="cs-CZ" dirty="0" smtClean="0"/>
              <a:t>,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64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3rd </a:t>
            </a:r>
            <a:r>
              <a:rPr lang="cs-CZ" dirty="0" err="1" smtClean="0"/>
              <a:t>leading</a:t>
            </a:r>
            <a:r>
              <a:rPr lang="cs-CZ" dirty="0" smtClean="0"/>
              <a:t> cause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unintentional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worldwide</a:t>
            </a:r>
            <a:r>
              <a:rPr lang="cs-CZ" dirty="0" smtClean="0"/>
              <a:t> (WHO)</a:t>
            </a:r>
          </a:p>
          <a:p>
            <a:r>
              <a:rPr lang="cs-CZ" dirty="0" smtClean="0"/>
              <a:t>96%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deaths</a:t>
            </a:r>
            <a:r>
              <a:rPr lang="cs-CZ" dirty="0" smtClean="0"/>
              <a:t> </a:t>
            </a:r>
            <a:r>
              <a:rPr lang="cs-CZ" dirty="0" err="1" smtClean="0"/>
              <a:t>occures</a:t>
            </a:r>
            <a:r>
              <a:rPr lang="cs-CZ" dirty="0" smtClean="0"/>
              <a:t> in </a:t>
            </a:r>
            <a:r>
              <a:rPr lang="cs-CZ" dirty="0" err="1" smtClean="0"/>
              <a:t>low</a:t>
            </a:r>
            <a:r>
              <a:rPr lang="cs-CZ" dirty="0" smtClean="0"/>
              <a:t>- and </a:t>
            </a:r>
            <a:r>
              <a:rPr lang="cs-CZ" dirty="0" err="1" smtClean="0"/>
              <a:t>middle</a:t>
            </a:r>
            <a:r>
              <a:rPr lang="cs-CZ" dirty="0" smtClean="0"/>
              <a:t>- </a:t>
            </a:r>
            <a:r>
              <a:rPr lang="cs-CZ" dirty="0" err="1" smtClean="0"/>
              <a:t>income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endParaRPr lang="cs-CZ" dirty="0" smtClean="0"/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leading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r>
              <a:rPr lang="cs-CZ" dirty="0" smtClean="0"/>
              <a:t> in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12 </a:t>
            </a:r>
            <a:r>
              <a:rPr lang="cs-CZ" dirty="0" err="1" smtClean="0"/>
              <a:t>years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frequent</a:t>
            </a:r>
            <a:r>
              <a:rPr lang="cs-CZ" dirty="0" smtClean="0"/>
              <a:t> in </a:t>
            </a:r>
            <a:r>
              <a:rPr lang="cs-CZ" dirty="0" err="1" smtClean="0"/>
              <a:t>males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41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endParaRPr lang="cs-CZ" dirty="0" smtClean="0"/>
          </a:p>
          <a:p>
            <a:r>
              <a:rPr lang="cs-CZ" dirty="0" err="1" smtClean="0"/>
              <a:t>infants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bathtubes</a:t>
            </a:r>
            <a:r>
              <a:rPr lang="cs-CZ" dirty="0" smtClean="0"/>
              <a:t>, </a:t>
            </a:r>
            <a:r>
              <a:rPr lang="cs-CZ" dirty="0" err="1" smtClean="0"/>
              <a:t>bucket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, 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briefe</a:t>
            </a:r>
            <a:r>
              <a:rPr lang="cs-CZ" dirty="0" smtClean="0"/>
              <a:t> lapse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adult</a:t>
            </a:r>
            <a:r>
              <a:rPr lang="cs-CZ" dirty="0" smtClean="0"/>
              <a:t> </a:t>
            </a:r>
            <a:r>
              <a:rPr lang="cs-CZ" dirty="0" err="1" smtClean="0"/>
              <a:t>supervision</a:t>
            </a:r>
            <a:r>
              <a:rPr lang="cs-CZ" dirty="0" smtClean="0"/>
              <a:t> (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5 min)</a:t>
            </a:r>
          </a:p>
          <a:p>
            <a:r>
              <a:rPr lang="cs-CZ" dirty="0" err="1" smtClean="0"/>
              <a:t>children</a:t>
            </a:r>
            <a:r>
              <a:rPr lang="cs-CZ" dirty="0" smtClean="0"/>
              <a:t> 1-5 y: </a:t>
            </a:r>
            <a:r>
              <a:rPr lang="cs-CZ" dirty="0" err="1" smtClean="0"/>
              <a:t>residential</a:t>
            </a:r>
            <a:r>
              <a:rPr lang="cs-CZ" dirty="0" smtClean="0"/>
              <a:t> </a:t>
            </a:r>
            <a:r>
              <a:rPr lang="cs-CZ" dirty="0" err="1" smtClean="0"/>
              <a:t>swimming</a:t>
            </a:r>
            <a:r>
              <a:rPr lang="cs-CZ" dirty="0" smtClean="0"/>
              <a:t> </a:t>
            </a:r>
            <a:r>
              <a:rPr lang="cs-CZ" dirty="0" err="1" smtClean="0"/>
              <a:t>pools</a:t>
            </a:r>
            <a:r>
              <a:rPr lang="cs-CZ" dirty="0" smtClean="0"/>
              <a:t> (no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barrier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adults</a:t>
            </a:r>
            <a:r>
              <a:rPr lang="cs-CZ" dirty="0" smtClean="0"/>
              <a:t>: </a:t>
            </a:r>
            <a:r>
              <a:rPr lang="cs-CZ" dirty="0" err="1" smtClean="0"/>
              <a:t>ponds</a:t>
            </a:r>
            <a:r>
              <a:rPr lang="cs-CZ" dirty="0" smtClean="0"/>
              <a:t>, </a:t>
            </a:r>
            <a:r>
              <a:rPr lang="cs-CZ" dirty="0" err="1" smtClean="0"/>
              <a:t>lakes</a:t>
            </a:r>
            <a:r>
              <a:rPr lang="cs-CZ" dirty="0" smtClean="0"/>
              <a:t>, </a:t>
            </a:r>
            <a:r>
              <a:rPr lang="cs-CZ" dirty="0" err="1" smtClean="0"/>
              <a:t>rivers</a:t>
            </a:r>
            <a:r>
              <a:rPr lang="cs-CZ" dirty="0" smtClean="0"/>
              <a:t>, </a:t>
            </a:r>
            <a:r>
              <a:rPr lang="cs-CZ" dirty="0" err="1" smtClean="0"/>
              <a:t>ocean</a:t>
            </a:r>
            <a:r>
              <a:rPr lang="cs-CZ" dirty="0" smtClean="0"/>
              <a:t> (</a:t>
            </a:r>
            <a:r>
              <a:rPr lang="cs-CZ" dirty="0" err="1" smtClean="0"/>
              <a:t>alcohol</a:t>
            </a:r>
            <a:r>
              <a:rPr lang="cs-CZ" dirty="0" smtClean="0"/>
              <a:t>, </a:t>
            </a:r>
            <a:r>
              <a:rPr lang="cs-CZ" dirty="0" err="1" smtClean="0"/>
              <a:t>drugs</a:t>
            </a:r>
            <a:r>
              <a:rPr lang="cs-CZ" dirty="0" smtClean="0"/>
              <a:t> </a:t>
            </a:r>
            <a:r>
              <a:rPr lang="cs-CZ" dirty="0" err="1" smtClean="0"/>
              <a:t>frequently</a:t>
            </a:r>
            <a:r>
              <a:rPr lang="cs-CZ" dirty="0" smtClean="0"/>
              <a:t> </a:t>
            </a:r>
            <a:r>
              <a:rPr lang="cs-CZ" dirty="0" err="1" smtClean="0"/>
              <a:t>involved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swimmers</a:t>
            </a:r>
            <a:r>
              <a:rPr lang="cs-CZ" dirty="0" smtClean="0"/>
              <a:t>, </a:t>
            </a:r>
            <a:r>
              <a:rPr lang="cs-CZ" dirty="0" err="1" smtClean="0"/>
              <a:t>exhaustion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12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329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endParaRPr lang="cs-CZ" dirty="0" smtClean="0"/>
          </a:p>
          <a:p>
            <a:r>
              <a:rPr lang="cs-CZ" dirty="0" err="1" smtClean="0"/>
              <a:t>seisure</a:t>
            </a:r>
            <a:endParaRPr lang="cs-CZ" dirty="0" smtClean="0"/>
          </a:p>
          <a:p>
            <a:r>
              <a:rPr lang="cs-CZ" dirty="0" smtClean="0"/>
              <a:t>MI, </a:t>
            </a:r>
            <a:r>
              <a:rPr lang="cs-CZ" dirty="0" err="1" smtClean="0"/>
              <a:t>syncopal</a:t>
            </a:r>
            <a:r>
              <a:rPr lang="cs-CZ" dirty="0" smtClean="0"/>
              <a:t> </a:t>
            </a:r>
            <a:r>
              <a:rPr lang="cs-CZ" dirty="0" err="1" smtClean="0"/>
              <a:t>episode</a:t>
            </a:r>
            <a:endParaRPr lang="cs-CZ" dirty="0" smtClean="0"/>
          </a:p>
          <a:p>
            <a:r>
              <a:rPr lang="cs-CZ" dirty="0" err="1" smtClean="0"/>
              <a:t>anxiety</a:t>
            </a:r>
            <a:r>
              <a:rPr lang="cs-CZ" dirty="0" smtClean="0"/>
              <a:t>/panic</a:t>
            </a:r>
          </a:p>
          <a:p>
            <a:r>
              <a:rPr lang="cs-CZ" dirty="0" smtClean="0"/>
              <a:t>diabetes, </a:t>
            </a:r>
            <a:r>
              <a:rPr lang="cs-CZ" dirty="0" err="1" smtClean="0"/>
              <a:t>hypoglycaemia</a:t>
            </a:r>
            <a:endParaRPr lang="cs-CZ" dirty="0" smtClean="0"/>
          </a:p>
          <a:p>
            <a:r>
              <a:rPr lang="cs-CZ" dirty="0" err="1" smtClean="0"/>
              <a:t>water</a:t>
            </a:r>
            <a:r>
              <a:rPr lang="cs-CZ" dirty="0" smtClean="0"/>
              <a:t> sport </a:t>
            </a:r>
            <a:r>
              <a:rPr lang="cs-CZ" dirty="0" err="1" smtClean="0"/>
              <a:t>hazards</a:t>
            </a:r>
            <a:endParaRPr lang="cs-CZ" dirty="0" smtClean="0"/>
          </a:p>
          <a:p>
            <a:r>
              <a:rPr lang="cs-CZ" dirty="0" smtClean="0"/>
              <a:t>substance abuse</a:t>
            </a:r>
          </a:p>
          <a:p>
            <a:r>
              <a:rPr lang="cs-CZ" dirty="0" err="1" smtClean="0"/>
              <a:t>cervical</a:t>
            </a:r>
            <a:r>
              <a:rPr lang="cs-CZ" dirty="0" smtClean="0"/>
              <a:t> spine </a:t>
            </a:r>
            <a:r>
              <a:rPr lang="cs-CZ" dirty="0" err="1" smtClean="0"/>
              <a:t>injury</a:t>
            </a:r>
            <a:r>
              <a:rPr lang="cs-CZ" dirty="0" smtClean="0"/>
              <a:t>, </a:t>
            </a:r>
            <a:r>
              <a:rPr lang="cs-CZ" dirty="0" err="1" smtClean="0"/>
              <a:t>head</a:t>
            </a:r>
            <a:r>
              <a:rPr lang="cs-CZ" dirty="0" smtClean="0"/>
              <a:t> trauma</a:t>
            </a:r>
          </a:p>
          <a:p>
            <a:r>
              <a:rPr lang="cs-CZ" dirty="0" smtClean="0"/>
              <a:t>natural </a:t>
            </a:r>
            <a:r>
              <a:rPr lang="cs-CZ" dirty="0" err="1" smtClean="0"/>
              <a:t>disasters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59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Classification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err="1" smtClean="0"/>
              <a:t>Wet</a:t>
            </a:r>
            <a:r>
              <a:rPr lang="cs-CZ" i="1" dirty="0" smtClean="0"/>
              <a:t> </a:t>
            </a:r>
            <a:r>
              <a:rPr lang="cs-CZ" i="1" dirty="0" err="1" smtClean="0"/>
              <a:t>drowning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Inhalation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interferes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respiration</a:t>
            </a:r>
            <a:r>
              <a:rPr lang="cs-CZ" dirty="0" smtClean="0"/>
              <a:t> and </a:t>
            </a:r>
            <a:r>
              <a:rPr lang="cs-CZ" dirty="0" err="1" smtClean="0"/>
              <a:t>causes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circulatory</a:t>
            </a:r>
            <a:r>
              <a:rPr lang="cs-CZ" dirty="0" smtClean="0"/>
              <a:t> </a:t>
            </a:r>
            <a:r>
              <a:rPr lang="cs-CZ" dirty="0" err="1" smtClean="0"/>
              <a:t>systeme</a:t>
            </a:r>
            <a:r>
              <a:rPr lang="cs-CZ" dirty="0" smtClean="0"/>
              <a:t> </a:t>
            </a:r>
            <a:r>
              <a:rPr lang="cs-CZ" dirty="0" err="1" smtClean="0"/>
              <a:t>collapse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Dry </a:t>
            </a:r>
            <a:r>
              <a:rPr lang="cs-CZ" i="1" dirty="0" err="1" smtClean="0"/>
              <a:t>drowning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around</a:t>
            </a:r>
            <a:r>
              <a:rPr lang="cs-CZ" dirty="0" smtClean="0"/>
              <a:t> 10% </a:t>
            </a:r>
            <a:r>
              <a:rPr lang="cs-CZ" dirty="0" err="1" smtClean="0"/>
              <a:t>drownings</a:t>
            </a:r>
            <a:r>
              <a:rPr lang="cs-CZ" dirty="0" smtClean="0"/>
              <a:t>,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immersion</a:t>
            </a:r>
            <a:r>
              <a:rPr lang="cs-CZ" dirty="0" smtClean="0"/>
              <a:t> in </a:t>
            </a:r>
            <a:r>
              <a:rPr lang="cs-CZ" dirty="0" err="1" smtClean="0"/>
              <a:t>cold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endParaRPr lang="cs-CZ" dirty="0" smtClean="0"/>
          </a:p>
          <a:p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spasms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voice</a:t>
            </a:r>
            <a:r>
              <a:rPr lang="cs-CZ" dirty="0" smtClean="0"/>
              <a:t> box </a:t>
            </a:r>
            <a:r>
              <a:rPr lang="cs-CZ" dirty="0" err="1" smtClean="0"/>
              <a:t>block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airway</a:t>
            </a:r>
            <a:r>
              <a:rPr lang="cs-CZ" dirty="0" smtClean="0"/>
              <a:t>, no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enters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lungs</a:t>
            </a:r>
            <a:endParaRPr lang="cs-CZ" dirty="0" smtClean="0"/>
          </a:p>
          <a:p>
            <a:r>
              <a:rPr lang="cs-CZ" dirty="0" err="1" smtClean="0"/>
              <a:t>leads</a:t>
            </a:r>
            <a:r>
              <a:rPr lang="cs-CZ" dirty="0" smtClean="0"/>
              <a:t> to negative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pulmonary</a:t>
            </a:r>
            <a:r>
              <a:rPr lang="cs-CZ" dirty="0" smtClean="0"/>
              <a:t> </a:t>
            </a:r>
            <a:r>
              <a:rPr lang="cs-CZ" dirty="0" err="1" smtClean="0"/>
              <a:t>edema</a:t>
            </a:r>
            <a:r>
              <a:rPr lang="cs-CZ" dirty="0" smtClean="0"/>
              <a:t> (</a:t>
            </a:r>
            <a:r>
              <a:rPr lang="cs-CZ" dirty="0" err="1" smtClean="0"/>
              <a:t>forced</a:t>
            </a:r>
            <a:r>
              <a:rPr lang="cs-CZ" dirty="0" smtClean="0"/>
              <a:t> </a:t>
            </a:r>
            <a:r>
              <a:rPr lang="cs-CZ" dirty="0" err="1" smtClean="0"/>
              <a:t>inspiration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closed</a:t>
            </a:r>
            <a:r>
              <a:rPr lang="cs-CZ" dirty="0" smtClean="0"/>
              <a:t> glottis)- </a:t>
            </a:r>
            <a:r>
              <a:rPr lang="cs-CZ" dirty="0" err="1" smtClean="0"/>
              <a:t>increased</a:t>
            </a:r>
            <a:r>
              <a:rPr lang="cs-CZ" dirty="0" smtClean="0"/>
              <a:t> </a:t>
            </a:r>
            <a:r>
              <a:rPr lang="cs-CZ" dirty="0" err="1" smtClean="0"/>
              <a:t>capillary</a:t>
            </a:r>
            <a:r>
              <a:rPr lang="cs-CZ" dirty="0" smtClean="0"/>
              <a:t> </a:t>
            </a:r>
            <a:r>
              <a:rPr lang="cs-CZ" dirty="0" err="1" smtClean="0"/>
              <a:t>endothelium</a:t>
            </a:r>
            <a:r>
              <a:rPr lang="cs-CZ" dirty="0" smtClean="0"/>
              <a:t> permeability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surfactant</a:t>
            </a:r>
            <a:r>
              <a:rPr lang="cs-CZ" dirty="0" smtClean="0"/>
              <a:t> disturbance- ARDS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acute</a:t>
            </a:r>
            <a:r>
              <a:rPr lang="cs-CZ" dirty="0" smtClean="0"/>
              <a:t> </a:t>
            </a:r>
            <a:r>
              <a:rPr lang="cs-CZ" dirty="0" err="1" smtClean="0"/>
              <a:t>lung</a:t>
            </a:r>
            <a:r>
              <a:rPr lang="cs-CZ" dirty="0" smtClean="0"/>
              <a:t> </a:t>
            </a:r>
            <a:r>
              <a:rPr lang="cs-CZ" dirty="0" err="1" smtClean="0"/>
              <a:t>injury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0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Dry </a:t>
            </a:r>
            <a:r>
              <a:rPr lang="cs-CZ" dirty="0" err="1" smtClean="0"/>
              <a:t>drowning</a:t>
            </a:r>
            <a:r>
              <a:rPr lang="cs-CZ" dirty="0" smtClean="0"/>
              <a:t>- </a:t>
            </a:r>
            <a:r>
              <a:rPr lang="cs-CZ" dirty="0" err="1" smtClean="0"/>
              <a:t>pathophysiology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Laryngospasm</a:t>
            </a:r>
            <a:endParaRPr lang="cs-CZ" dirty="0"/>
          </a:p>
          <a:p>
            <a:r>
              <a:rPr lang="cs-CZ" dirty="0" err="1" smtClean="0"/>
              <a:t>Low</a:t>
            </a:r>
            <a:r>
              <a:rPr lang="cs-CZ" dirty="0" smtClean="0"/>
              <a:t> O2 in </a:t>
            </a:r>
            <a:r>
              <a:rPr lang="cs-CZ" dirty="0" err="1" smtClean="0"/>
              <a:t>blood</a:t>
            </a:r>
            <a:r>
              <a:rPr lang="cs-CZ" dirty="0" smtClean="0"/>
              <a:t>, </a:t>
            </a:r>
            <a:r>
              <a:rPr lang="cs-CZ" dirty="0" err="1" smtClean="0"/>
              <a:t>increased</a:t>
            </a:r>
            <a:r>
              <a:rPr lang="cs-CZ" dirty="0" smtClean="0"/>
              <a:t> CO2</a:t>
            </a:r>
          </a:p>
          <a:p>
            <a:r>
              <a:rPr lang="cs-CZ" dirty="0" err="1" smtClean="0"/>
              <a:t>Cardiac</a:t>
            </a:r>
            <a:r>
              <a:rPr lang="cs-CZ" dirty="0" smtClean="0"/>
              <a:t> </a:t>
            </a:r>
            <a:r>
              <a:rPr lang="cs-CZ" dirty="0" err="1" smtClean="0"/>
              <a:t>arrest</a:t>
            </a:r>
            <a:endParaRPr lang="cs-CZ" dirty="0" smtClean="0"/>
          </a:p>
          <a:p>
            <a:r>
              <a:rPr lang="cs-CZ" dirty="0" smtClean="0"/>
              <a:t>Brain </a:t>
            </a:r>
            <a:r>
              <a:rPr lang="cs-CZ" dirty="0" err="1" smtClean="0"/>
              <a:t>damage</a:t>
            </a:r>
            <a:r>
              <a:rPr lang="cs-CZ" dirty="0" smtClean="0"/>
              <a:t> </a:t>
            </a:r>
            <a:r>
              <a:rPr lang="cs-CZ" dirty="0" err="1" smtClean="0"/>
              <a:t>caused</a:t>
            </a:r>
            <a:r>
              <a:rPr lang="cs-CZ" dirty="0" smtClean="0"/>
              <a:t> by </a:t>
            </a:r>
            <a:r>
              <a:rPr lang="cs-CZ" dirty="0" err="1" smtClean="0"/>
              <a:t>hypoxia</a:t>
            </a:r>
            <a:r>
              <a:rPr lang="cs-CZ" dirty="0" smtClean="0"/>
              <a:t> (</a:t>
            </a:r>
            <a:r>
              <a:rPr lang="cs-CZ" dirty="0" err="1" smtClean="0"/>
              <a:t>longer</a:t>
            </a:r>
            <a:r>
              <a:rPr lang="cs-CZ" dirty="0" smtClean="0"/>
              <a:t> period in </a:t>
            </a:r>
            <a:r>
              <a:rPr lang="cs-CZ" dirty="0" err="1" smtClean="0"/>
              <a:t>cold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401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Wet</a:t>
            </a:r>
            <a:r>
              <a:rPr lang="cs-CZ" dirty="0" smtClean="0"/>
              <a:t> </a:t>
            </a:r>
            <a:r>
              <a:rPr lang="cs-CZ" dirty="0" err="1" smtClean="0"/>
              <a:t>drowning</a:t>
            </a:r>
            <a:r>
              <a:rPr lang="cs-CZ" dirty="0" smtClean="0"/>
              <a:t>- </a:t>
            </a:r>
            <a:r>
              <a:rPr lang="cs-CZ" dirty="0" err="1" smtClean="0"/>
              <a:t>pathophysiology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Intentional</a:t>
            </a:r>
            <a:r>
              <a:rPr lang="cs-CZ" dirty="0" smtClean="0"/>
              <a:t> </a:t>
            </a:r>
            <a:r>
              <a:rPr lang="cs-CZ" dirty="0" err="1" smtClean="0"/>
              <a:t>breath</a:t>
            </a:r>
            <a:r>
              <a:rPr lang="cs-CZ" dirty="0" smtClean="0"/>
              <a:t> holding (</a:t>
            </a:r>
            <a:r>
              <a:rPr lang="cs-CZ" dirty="0" err="1" smtClean="0"/>
              <a:t>about</a:t>
            </a:r>
            <a:r>
              <a:rPr lang="cs-CZ" dirty="0" smtClean="0"/>
              <a:t> 1 min.),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overcome</a:t>
            </a:r>
            <a:r>
              <a:rPr lang="cs-CZ" dirty="0" smtClean="0"/>
              <a:t> </a:t>
            </a:r>
            <a:r>
              <a:rPr lang="cs-CZ" dirty="0" err="1" smtClean="0"/>
              <a:t>onf</a:t>
            </a:r>
            <a:r>
              <a:rPr lang="cs-CZ" dirty="0" smtClean="0"/>
              <a:t> </a:t>
            </a:r>
            <a:r>
              <a:rPr lang="cs-CZ" dirty="0" err="1" smtClean="0"/>
              <a:t>inspiration</a:t>
            </a:r>
            <a:r>
              <a:rPr lang="cs-CZ" dirty="0" smtClean="0"/>
              <a:t> drive and </a:t>
            </a:r>
            <a:r>
              <a:rPr lang="cs-CZ" dirty="0" err="1" smtClean="0"/>
              <a:t>aspiration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liquid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dirty="0" err="1" smtClean="0"/>
              <a:t>cough</a:t>
            </a:r>
            <a:r>
              <a:rPr lang="cs-CZ" dirty="0" smtClean="0"/>
              <a:t> reflex and </a:t>
            </a:r>
            <a:r>
              <a:rPr lang="cs-CZ" dirty="0" err="1" smtClean="0"/>
              <a:t>laryngospasm</a:t>
            </a:r>
            <a:endParaRPr lang="cs-CZ" dirty="0" smtClean="0"/>
          </a:p>
          <a:p>
            <a:r>
              <a:rPr lang="cs-CZ" dirty="0" err="1" smtClean="0"/>
              <a:t>Hypoxemia</a:t>
            </a:r>
            <a:r>
              <a:rPr lang="cs-CZ" dirty="0" smtClean="0"/>
              <a:t>, </a:t>
            </a:r>
            <a:r>
              <a:rPr lang="cs-CZ" dirty="0" err="1" smtClean="0"/>
              <a:t>acidosis</a:t>
            </a:r>
            <a:r>
              <a:rPr lang="cs-CZ" dirty="0" smtClean="0"/>
              <a:t>-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/>
              <a:t>drowning</a:t>
            </a:r>
            <a:r>
              <a:rPr lang="cs-CZ" dirty="0"/>
              <a:t> </a:t>
            </a:r>
            <a:r>
              <a:rPr lang="cs-CZ" dirty="0" err="1" smtClean="0"/>
              <a:t>continues</a:t>
            </a:r>
            <a:r>
              <a:rPr lang="cs-CZ" dirty="0" smtClean="0"/>
              <a:t>, </a:t>
            </a:r>
            <a:r>
              <a:rPr lang="cs-CZ" dirty="0" err="1" smtClean="0"/>
              <a:t>lead</a:t>
            </a:r>
            <a:r>
              <a:rPr lang="cs-CZ" dirty="0" smtClean="0"/>
              <a:t> to </a:t>
            </a:r>
            <a:r>
              <a:rPr lang="cs-CZ" dirty="0" err="1" smtClean="0"/>
              <a:t>relaxation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laryngospasm</a:t>
            </a:r>
            <a:r>
              <a:rPr lang="cs-CZ" dirty="0" smtClean="0"/>
              <a:t> and </a:t>
            </a:r>
            <a:r>
              <a:rPr lang="cs-CZ" dirty="0" err="1" smtClean="0"/>
              <a:t>aspiration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Unconciousness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2 min., apnoe</a:t>
            </a:r>
          </a:p>
          <a:p>
            <a:r>
              <a:rPr lang="cs-CZ" dirty="0" err="1" smtClean="0"/>
              <a:t>Cardiac</a:t>
            </a:r>
            <a:r>
              <a:rPr lang="cs-CZ" dirty="0" smtClean="0"/>
              <a:t> </a:t>
            </a:r>
            <a:r>
              <a:rPr lang="cs-CZ" dirty="0" err="1" smtClean="0"/>
              <a:t>arrest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7796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Pre-hospital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On </a:t>
            </a:r>
            <a:r>
              <a:rPr lang="cs-CZ" dirty="0" err="1" smtClean="0"/>
              <a:t>scene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airways</a:t>
            </a:r>
            <a:r>
              <a:rPr lang="cs-CZ" dirty="0" smtClean="0"/>
              <a:t>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/ vomitus (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altered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status)</a:t>
            </a:r>
          </a:p>
          <a:p>
            <a:r>
              <a:rPr lang="cs-CZ" dirty="0" err="1" smtClean="0"/>
              <a:t>immediate</a:t>
            </a:r>
            <a:r>
              <a:rPr lang="cs-CZ" dirty="0" smtClean="0"/>
              <a:t> </a:t>
            </a:r>
            <a:r>
              <a:rPr lang="cs-CZ" dirty="0" err="1" smtClean="0"/>
              <a:t>rescue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r>
              <a:rPr lang="cs-CZ" dirty="0" smtClean="0"/>
              <a:t> (</a:t>
            </a:r>
            <a:r>
              <a:rPr lang="cs-CZ" dirty="0" err="1" smtClean="0"/>
              <a:t>even</a:t>
            </a:r>
            <a:r>
              <a:rPr lang="cs-CZ" dirty="0" smtClean="0"/>
              <a:t> in </a:t>
            </a:r>
            <a:r>
              <a:rPr lang="cs-CZ" dirty="0" err="1" smtClean="0"/>
              <a:t>water</a:t>
            </a:r>
            <a:r>
              <a:rPr lang="cs-CZ" dirty="0" smtClean="0"/>
              <a:t>)</a:t>
            </a:r>
          </a:p>
          <a:p>
            <a:r>
              <a:rPr lang="cs-CZ" sz="2400" i="1" dirty="0" err="1" smtClean="0"/>
              <a:t>Heimlich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maneuver</a:t>
            </a:r>
            <a:r>
              <a:rPr lang="cs-CZ" sz="2400" i="1" dirty="0" smtClean="0"/>
              <a:t>- not </a:t>
            </a:r>
            <a:r>
              <a:rPr lang="cs-CZ" sz="2400" i="1" dirty="0" err="1" smtClean="0"/>
              <a:t>effective</a:t>
            </a:r>
            <a:r>
              <a:rPr lang="cs-CZ" sz="2400" i="1" dirty="0" smtClean="0"/>
              <a:t> in </a:t>
            </a:r>
            <a:r>
              <a:rPr lang="cs-CZ" sz="2400" i="1" dirty="0" err="1" smtClean="0"/>
              <a:t>removing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aspired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water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delays</a:t>
            </a:r>
            <a:r>
              <a:rPr lang="cs-CZ" sz="2400" i="1" dirty="0" smtClean="0"/>
              <a:t> start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resuscitation</a:t>
            </a:r>
            <a:endParaRPr lang="cs-CZ" sz="2400" i="1" dirty="0" smtClean="0"/>
          </a:p>
          <a:p>
            <a:r>
              <a:rPr lang="cs-CZ" dirty="0" err="1" smtClean="0"/>
              <a:t>wet</a:t>
            </a:r>
            <a:r>
              <a:rPr lang="cs-CZ" dirty="0" smtClean="0"/>
              <a:t> </a:t>
            </a:r>
            <a:r>
              <a:rPr lang="cs-CZ" dirty="0" err="1" smtClean="0"/>
              <a:t>clothing</a:t>
            </a:r>
            <a:r>
              <a:rPr lang="cs-CZ" dirty="0" smtClean="0"/>
              <a:t> </a:t>
            </a:r>
            <a:r>
              <a:rPr lang="cs-CZ" dirty="0" err="1" smtClean="0"/>
              <a:t>removal</a:t>
            </a:r>
            <a:r>
              <a:rPr lang="cs-CZ" dirty="0" smtClean="0"/>
              <a:t> (</a:t>
            </a:r>
            <a:r>
              <a:rPr lang="cs-CZ" dirty="0" err="1" smtClean="0"/>
              <a:t>hypothermia</a:t>
            </a:r>
            <a:r>
              <a:rPr lang="cs-CZ" dirty="0" smtClean="0"/>
              <a:t>),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rewarming</a:t>
            </a:r>
            <a:endParaRPr lang="cs-CZ" dirty="0" smtClean="0"/>
          </a:p>
          <a:p>
            <a:r>
              <a:rPr lang="cs-CZ" dirty="0" smtClean="0"/>
              <a:t>CPR- </a:t>
            </a:r>
            <a:r>
              <a:rPr lang="cs-CZ" dirty="0" err="1" smtClean="0"/>
              <a:t>initially</a:t>
            </a:r>
            <a:r>
              <a:rPr lang="cs-CZ" dirty="0" smtClean="0"/>
              <a:t> 5 </a:t>
            </a:r>
            <a:r>
              <a:rPr lang="cs-CZ" dirty="0" err="1" smtClean="0"/>
              <a:t>rescue</a:t>
            </a:r>
            <a:r>
              <a:rPr lang="cs-CZ" dirty="0" smtClean="0"/>
              <a:t> </a:t>
            </a:r>
            <a:r>
              <a:rPr lang="cs-CZ" dirty="0" err="1" smtClean="0"/>
              <a:t>breaths</a:t>
            </a:r>
            <a:r>
              <a:rPr lang="cs-CZ" dirty="0" smtClean="0"/>
              <a:t> ! (</a:t>
            </a:r>
            <a:r>
              <a:rPr lang="cs-CZ" dirty="0" err="1" smtClean="0"/>
              <a:t>cardiac</a:t>
            </a:r>
            <a:r>
              <a:rPr lang="cs-CZ" dirty="0" smtClean="0"/>
              <a:t> </a:t>
            </a:r>
            <a:r>
              <a:rPr lang="cs-CZ" dirty="0" err="1" smtClean="0"/>
              <a:t>arrest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secondarily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hypoxia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oxygen </a:t>
            </a:r>
            <a:r>
              <a:rPr lang="cs-CZ" dirty="0" err="1" smtClean="0"/>
              <a:t>administration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endParaRPr lang="cs-CZ" dirty="0" smtClean="0"/>
          </a:p>
          <a:p>
            <a:r>
              <a:rPr lang="cs-CZ" dirty="0" err="1" smtClean="0"/>
              <a:t>consider</a:t>
            </a:r>
            <a:r>
              <a:rPr lang="cs-CZ" dirty="0" smtClean="0"/>
              <a:t> trauma- C-spine </a:t>
            </a:r>
            <a:r>
              <a:rPr lang="cs-CZ" dirty="0" err="1" smtClean="0"/>
              <a:t>precautiouns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561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553</Words>
  <Application>Microsoft Office PowerPoint</Application>
  <PresentationFormat>Vlastní</PresentationFormat>
  <Paragraphs>89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Drowning, near drowning</vt:lpstr>
      <vt:lpstr>Definition</vt:lpstr>
      <vt:lpstr>Epidemiology</vt:lpstr>
      <vt:lpstr>Etiology</vt:lpstr>
      <vt:lpstr>Etiology</vt:lpstr>
      <vt:lpstr>Classification</vt:lpstr>
      <vt:lpstr>Dry drowning- pathophysiology</vt:lpstr>
      <vt:lpstr>Wet drowning- pathophysiology</vt:lpstr>
      <vt:lpstr>Pre-hospital management</vt:lpstr>
      <vt:lpstr>Emergency department</vt:lpstr>
      <vt:lpstr>Investigations</vt:lpstr>
      <vt:lpstr>Hospital care</vt:lpstr>
      <vt:lpstr>Complications</vt:lpstr>
      <vt:lpstr>Morbidity/ mortality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Drowning, near drowning</dc:title>
  <dc:creator>Microsoft</dc:creator>
  <cp:lastModifiedBy>Lenka</cp:lastModifiedBy>
  <cp:revision>11</cp:revision>
  <dcterms:created xsi:type="dcterms:W3CDTF">2019-08-12T14:02:30Z</dcterms:created>
  <dcterms:modified xsi:type="dcterms:W3CDTF">2020-04-17T08:42:37Z</dcterms:modified>
</cp:coreProperties>
</file>