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3" r:id="rId22"/>
    <p:sldId id="30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21" r:id="rId32"/>
    <p:sldId id="284" r:id="rId33"/>
    <p:sldId id="285" r:id="rId34"/>
    <p:sldId id="286" r:id="rId35"/>
    <p:sldId id="305" r:id="rId36"/>
    <p:sldId id="307" r:id="rId37"/>
    <p:sldId id="287" r:id="rId38"/>
    <p:sldId id="288" r:id="rId39"/>
    <p:sldId id="289" r:id="rId40"/>
    <p:sldId id="306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8" r:id="rId55"/>
    <p:sldId id="315" r:id="rId56"/>
    <p:sldId id="319" r:id="rId57"/>
    <p:sldId id="316" r:id="rId58"/>
    <p:sldId id="317" r:id="rId59"/>
    <p:sldId id="318" r:id="rId60"/>
    <p:sldId id="309" r:id="rId61"/>
    <p:sldId id="311" r:id="rId62"/>
    <p:sldId id="313" r:id="rId63"/>
    <p:sldId id="310" r:id="rId64"/>
    <p:sldId id="312" r:id="rId65"/>
    <p:sldId id="314" r:id="rId66"/>
    <p:sldId id="320" r:id="rId67"/>
  </p:sldIdLst>
  <p:sldSz cx="9144000" cy="5143500" type="screen16x9"/>
  <p:notesSz cx="6858000" cy="9144000"/>
  <p:custDataLst>
    <p:tags r:id="rId6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3365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0fafb32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0fafb32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0fafb32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0fafb32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0fafb32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0fafb32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0fafb32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0fafb32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0fafb32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0fafb32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8135827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48135827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087c6b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087c6b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5ffe50b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75ffe50b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7238b6f5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7238b6f5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7238b6f5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7238b6f5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8135827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8135827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7238b6f57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7238b6f57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813582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813582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83e326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83e326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7252ea5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7252ea58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7252ea58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7252ea58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5f27b19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5f27b19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7252ea5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7252ea58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7252ea5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7252ea5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5f27b195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5f27b195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8135827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48135827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75ffe50b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75ffe50b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8135827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48135827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7252ea58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7252ea58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48135827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48135827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7252ea58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7252ea58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5ffe50b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75ffe50b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252ea58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252ea58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828b8e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4828b8e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7238b6f5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7238b6f5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75ffe50b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75ffe50b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087c6b3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087c6b3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75ffe50b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75ffe50b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087c6b3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087c6b3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7252ea58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7252ea58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087c6b3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087c6b3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5087c6b3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5087c6b3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7252ea58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7252ea58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75ffe50b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75ffe50b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75ffe50b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75ffe50b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75ffe50b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75ffe50b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0fafb32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40fafb32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0fafb32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40fafb32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75ffe50b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75ffe50b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0fafb3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0fafb3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237a3b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237a3b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69300"/>
            <a:ext cx="8520600" cy="1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General Traumatology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259632" y="2834125"/>
            <a:ext cx="684076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 smtClean="0"/>
              <a:t>1st </a:t>
            </a:r>
            <a:r>
              <a:rPr lang="cs-CZ" sz="2000" dirty="0" err="1" smtClean="0"/>
              <a:t>Dpt</a:t>
            </a:r>
            <a:r>
              <a:rPr lang="cs-CZ" sz="2000" dirty="0" smtClean="0"/>
              <a:t>.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Surgery</a:t>
            </a:r>
            <a:endParaRPr lang="cs-CZ" sz="2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 smtClean="0"/>
              <a:t>University </a:t>
            </a:r>
            <a:r>
              <a:rPr lang="cs-CZ" sz="2000" dirty="0" err="1" smtClean="0"/>
              <a:t>Hospital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St. Anne, Masaryk university, Brno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Scoring systemes</a:t>
            </a:r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Glasgow coma scale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Abbreviated injury scale (AIS)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Injury severity score (ISS)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AO classification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Tscherne, Gustillo-Anderson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Pre-hospital medical care</a:t>
            </a:r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“ABCDE”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Resuscitation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Secondary treatment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Transport to place of definitive treatment (trauma center)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Cervical spine immobilization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Immobilization of unstable fractures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Analgesia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Monitoring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Procedures in trauma patients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ABC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Urgent procedures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Tension pneumothorax, hearth tamponade, urgent laparotomy for major bleeding, stabilisation of long bone/hip fractures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Acute (3-6 hours)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Delayed (1-2 days)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Planned (weeks)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Damage control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Resustitation / surgery / orthopedics</a:t>
            </a:r>
            <a:endParaRPr sz="1800"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311700" y="1577350"/>
            <a:ext cx="8520600" cy="2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Analgosedation, OTI + ventilation, volume therapy (TU, FFP, crystaloids/coloids)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Surgery - life saving procedures in unstable patient, time-limited (max 90´)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cs">
                <a:solidFill>
                  <a:schemeClr val="dk1"/>
                </a:solidFill>
              </a:rPr>
              <a:t>Control of </a:t>
            </a:r>
            <a:r>
              <a:rPr lang="cs" b="1">
                <a:solidFill>
                  <a:schemeClr val="dk1"/>
                </a:solidFill>
              </a:rPr>
              <a:t>bleeding, contamination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cs" b="1">
                <a:solidFill>
                  <a:schemeClr val="dk1"/>
                </a:solidFill>
              </a:rPr>
              <a:t>return to operating room</a:t>
            </a:r>
            <a:r>
              <a:rPr lang="cs">
                <a:solidFill>
                  <a:schemeClr val="dk1"/>
                </a:solidFill>
              </a:rPr>
              <a:t> after stabilisation on ICU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Stabilization of long bone fractures (pelvic fractures) - </a:t>
            </a:r>
            <a:r>
              <a:rPr lang="cs" b="1">
                <a:solidFill>
                  <a:schemeClr val="dk1"/>
                </a:solidFill>
              </a:rPr>
              <a:t>external fixator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Death following polytrauma</a:t>
            </a:r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Trimmodal distribution curve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Immediate death</a:t>
            </a:r>
            <a:r>
              <a:rPr lang="cs"/>
              <a:t> (on sceen) - 50-60%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Lethal injuries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Early death</a:t>
            </a:r>
            <a:r>
              <a:rPr lang="cs"/>
              <a:t> - 30%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Within hours after admision (max. 24 hours)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>
                <a:solidFill>
                  <a:srgbClr val="FF0000"/>
                </a:solidFill>
              </a:rPr>
              <a:t>Potentially reversible</a:t>
            </a:r>
            <a:r>
              <a:rPr lang="cs"/>
              <a:t> (disruption of airways, blood loss)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Late death</a:t>
            </a:r>
            <a:r>
              <a:rPr lang="cs"/>
              <a:t> - 10-20%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days to weeks after injury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ARDS, sepsis, MOF, PE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>
                <a:solidFill>
                  <a:srgbClr val="FF0000"/>
                </a:solidFill>
              </a:rPr>
              <a:t>Potentially reversible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Fractures and bone healing</a:t>
            </a:r>
            <a:endParaRPr/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300" y="1208075"/>
            <a:ext cx="5867400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Fracture</a:t>
            </a:r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Partial or complete break in the continuity of the bone.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cs">
                <a:solidFill>
                  <a:srgbClr val="FF0000"/>
                </a:solidFill>
              </a:rPr>
              <a:t>Damage to the soft tissues with the breakage of the bone.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100" y="2226600"/>
            <a:ext cx="6915700" cy="22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Fractures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/>
              <a:t>(classification basics)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1"/>
          </p:nvPr>
        </p:nvSpPr>
        <p:spPr>
          <a:xfrm>
            <a:off x="311700" y="1515100"/>
            <a:ext cx="8520600" cy="32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Traumatic		x	Pathologic		x	Stress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Complete  		x 	Incomplete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Closed			x	Open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Extra-articular	x	Intra-articular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Classification of fractures</a:t>
            </a:r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X-ray descriptive / anatomical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AO classification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Specific classification systemes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e.g. proximal femur fractures (Pipkin, Garden, Pauwels)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Salter-Harris (pediatric fractures involving growth plate)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Tscherne (open fractures)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etc.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Mechanism of fractures</a:t>
            </a:r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Energy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High energy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Low energy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Forces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Direct forces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Indirect forces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Polytrauma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663" y="1741475"/>
            <a:ext cx="3152775" cy="22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Some fracture patterns suggest causal mechanism...</a:t>
            </a:r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100" y="1479550"/>
            <a:ext cx="5819775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2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544" y="483518"/>
            <a:ext cx="7823200" cy="4360862"/>
          </a:xfrm>
        </p:spPr>
      </p:pic>
    </p:spTree>
    <p:extLst>
      <p:ext uri="{BB962C8B-B14F-4D97-AF65-F5344CB8AC3E}">
        <p14:creationId xmlns:p14="http://schemas.microsoft.com/office/powerpoint/2010/main" val="288317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rázek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3568" y="497248"/>
            <a:ext cx="3168352" cy="420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Zástupný symbol pro 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11960" y="497248"/>
            <a:ext cx="4605852" cy="420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781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X-ray descriptive classification</a:t>
            </a:r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Location</a:t>
            </a:r>
            <a:endParaRPr b="1"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bone and were (diaphysis, proximal femur...)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Orientation / fracture pattern </a:t>
            </a:r>
            <a:endParaRPr b="1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Transverse, oblique, spiral, segmental, comminuted (complex), avulsion, impaction/compression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Displacement of main fragments</a:t>
            </a:r>
            <a:endParaRPr b="1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with contraction/distraction, axial angulation, rotation (twist), lateral displacement (translation)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How to describe this fracture ?</a:t>
            </a:r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577" y="1123362"/>
            <a:ext cx="3786847" cy="39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850" y="285600"/>
            <a:ext cx="4572301" cy="457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025" y="152400"/>
            <a:ext cx="58179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388" y="152400"/>
            <a:ext cx="470521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514350"/>
            <a:ext cx="7620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 What people die of ? “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Cardiovascular disease (IHD, strokes)			52%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Tumors										26%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lang="cs">
                <a:solidFill>
                  <a:srgbClr val="FF0000"/>
                </a:solidFill>
              </a:rPr>
              <a:t>Trauma	(external causes)						  7%</a:t>
            </a:r>
            <a:endParaRPr>
              <a:solidFill>
                <a:srgbClr val="FF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cs"/>
              <a:t>Traffic, work, sports, home, industria, criminal	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Char char="★"/>
            </a:pPr>
            <a:r>
              <a:rPr lang="cs">
                <a:solidFill>
                  <a:srgbClr val="FF0000"/>
                </a:solidFill>
              </a:rPr>
              <a:t>Trauma under 40y on 1st place !</a:t>
            </a:r>
            <a:endParaRPr>
              <a:solidFill>
                <a:srgbClr val="FF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				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525" y="258512"/>
            <a:ext cx="4554950" cy="462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7494"/>
            <a:ext cx="4639444" cy="46394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7494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93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AO classification</a:t>
            </a:r>
            <a:endParaRPr/>
          </a:p>
        </p:txBody>
      </p:sp>
      <p:pic>
        <p:nvPicPr>
          <p:cNvPr id="225" name="Google Shape;2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710" y="1017725"/>
            <a:ext cx="3876577" cy="40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Diaphyseal fractures</a:t>
            </a:r>
            <a:endParaRPr/>
          </a:p>
        </p:txBody>
      </p:sp>
      <p:pic>
        <p:nvPicPr>
          <p:cNvPr id="232" name="Google Shape;2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038" y="1017725"/>
            <a:ext cx="4313925" cy="39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Proximal / Distal epiphysis</a:t>
            </a:r>
            <a:endParaRPr/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293" y="1152475"/>
            <a:ext cx="4599420" cy="38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59632" y="82140"/>
            <a:ext cx="6371808" cy="4955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2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43608" y="18133"/>
            <a:ext cx="6587824" cy="4940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852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Structure of bones</a:t>
            </a:r>
            <a:endParaRPr/>
          </a:p>
        </p:txBody>
      </p:sp>
      <p:sp>
        <p:nvSpPr>
          <p:cNvPr id="245" name="Google Shape;24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Mineral component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Hydroxyapatite (Ca5(PO4)3(OH))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strength, stiffness, and rigidity characteristic of bone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Organic component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primarily type I collagen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tensile strength and resiliency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Cortical / cancellous bone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cs">
                <a:solidFill>
                  <a:srgbClr val="FF0000"/>
                </a:solidFill>
              </a:rPr>
              <a:t>Periosteum</a:t>
            </a:r>
            <a:endParaRPr>
              <a:solidFill>
                <a:srgbClr val="FF00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vascular supply - leading role for fracture healing !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Microanatomy of the bone</a:t>
            </a:r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1152513"/>
            <a:ext cx="3676650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350" y="1709738"/>
            <a:ext cx="3581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Bone healing</a:t>
            </a:r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/>
              <a:t>Primary (direct) bone healing</a:t>
            </a:r>
            <a:endParaRPr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anatomic reposition and stable fixation</a:t>
            </a:r>
            <a:endParaRPr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by direct osteonal remodeling, </a:t>
            </a:r>
            <a:endParaRPr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no or minimal callus formation</a:t>
            </a:r>
            <a:endParaRPr/>
          </a:p>
          <a:p>
            <a:pPr marL="91440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need more time to heal strong 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0" name="Google Shape;260;p4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/>
              <a:t>Secondary (indirect) bone healing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Physiological respond of a bone to fracture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b="1"/>
              <a:t>Sequence of bone healing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cs"/>
              <a:t>Hematoma callus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day 1-5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cs"/>
              <a:t>Gelatinous callus day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day 5-10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cs"/>
              <a:t>Granulation callus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day 10-15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cs"/>
              <a:t>Endochondral ossification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day 15-21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cs"/>
              <a:t>Remodeling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day 21-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Terms and Definitions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Monotrauma</a:t>
            </a:r>
            <a:r>
              <a:rPr lang="cs"/>
              <a:t> - single systeme injury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b="1"/>
              <a:t>Polytrauma </a:t>
            </a:r>
            <a:r>
              <a:rPr lang="cs"/>
              <a:t>-  significant injury in at least two body regions (one of which or their combination is immediately life-threatening)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400" b="1"/>
              <a:t>Body regions:</a:t>
            </a:r>
            <a:endParaRPr sz="1400" b="1"/>
          </a:p>
          <a:p>
            <a:pPr marL="457200" lvl="0" indent="-292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Char char="●"/>
            </a:pPr>
            <a:r>
              <a:rPr lang="cs" sz="1000" b="1"/>
              <a:t>Head, neck, and cervical spine </a:t>
            </a:r>
            <a:endParaRPr sz="10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cs" sz="1000" b="1"/>
              <a:t>Face </a:t>
            </a:r>
            <a:endParaRPr sz="10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cs" sz="1000" b="1"/>
              <a:t>Chest and thoracic spine </a:t>
            </a:r>
            <a:endParaRPr sz="10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cs" sz="1000" b="1"/>
              <a:t>Abdomen and lumbar spine </a:t>
            </a:r>
            <a:endParaRPr sz="10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cs" sz="1000" b="1"/>
              <a:t>Limbs and bony pelvis </a:t>
            </a:r>
            <a:endParaRPr sz="10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cs" sz="1000" b="1"/>
              <a:t>External (skin)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Primary</a:t>
            </a:r>
            <a:r>
              <a:rPr lang="cs-CZ" dirty="0" smtClean="0"/>
              <a:t> bone </a:t>
            </a:r>
            <a:r>
              <a:rPr lang="cs-CZ" dirty="0" err="1" smtClean="0"/>
              <a:t>healing</a:t>
            </a:r>
            <a:r>
              <a:rPr lang="cs-CZ" dirty="0" smtClean="0"/>
              <a:t> – </a:t>
            </a:r>
            <a:r>
              <a:rPr lang="cs-CZ" dirty="0" err="1" smtClean="0"/>
              <a:t>contact</a:t>
            </a:r>
            <a:r>
              <a:rPr lang="cs-CZ" dirty="0" smtClean="0"/>
              <a:t>/direct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47664" y="1131590"/>
            <a:ext cx="5364223" cy="3778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362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cs" dirty="0" smtClean="0"/>
              <a:t>Secondary </a:t>
            </a:r>
            <a:r>
              <a:rPr lang="cs" dirty="0"/>
              <a:t>bone </a:t>
            </a:r>
            <a:r>
              <a:rPr lang="cs" dirty="0" smtClean="0"/>
              <a:t>healing – gap/indirect</a:t>
            </a:r>
            <a:endParaRPr dirty="0"/>
          </a:p>
        </p:txBody>
      </p:sp>
      <p:sp>
        <p:nvSpPr>
          <p:cNvPr id="266" name="Google Shape;26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7" name="Google Shape;2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00" y="1236520"/>
            <a:ext cx="2522925" cy="1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900" y="1880750"/>
            <a:ext cx="2360700" cy="14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425" y="2805550"/>
            <a:ext cx="2037975" cy="13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1125" y="3219350"/>
            <a:ext cx="2132815" cy="13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Indirect bone healing</a:t>
            </a:r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272" y="1017725"/>
            <a:ext cx="2432604" cy="412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Diagnostic approach</a:t>
            </a:r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 sz="1400">
                <a:solidFill>
                  <a:schemeClr val="dk1"/>
                </a:solidFill>
              </a:rPr>
              <a:t>Anamnesis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 sz="1400">
                <a:solidFill>
                  <a:schemeClr val="dk1"/>
                </a:solidFill>
              </a:rPr>
              <a:t>Physical exam</a:t>
            </a:r>
            <a:endParaRPr sz="14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definite x possible signs of fracture</a:t>
            </a:r>
            <a:endParaRPr sz="12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 sz="1400">
                <a:solidFill>
                  <a:schemeClr val="dk1"/>
                </a:solidFill>
              </a:rPr>
              <a:t>X-ray </a:t>
            </a:r>
            <a:endParaRPr sz="14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at least 2 projections in perpendicular plane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special projections (Judet, Drasnar...)</a:t>
            </a:r>
            <a:endParaRPr sz="12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 sz="1400">
                <a:solidFill>
                  <a:schemeClr val="dk1"/>
                </a:solidFill>
              </a:rPr>
              <a:t>Ultrasound</a:t>
            </a:r>
            <a:endParaRPr sz="14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including FAST</a:t>
            </a:r>
            <a:endParaRPr sz="12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 sz="1400">
                <a:solidFill>
                  <a:schemeClr val="dk1"/>
                </a:solidFill>
              </a:rPr>
              <a:t>CT</a:t>
            </a:r>
            <a:endParaRPr sz="14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Intraarticular fractures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Cranial, spine, pelvic fractures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Doubts on X-ray…</a:t>
            </a:r>
            <a:endParaRPr sz="12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 sz="1400">
                <a:solidFill>
                  <a:schemeClr val="dk1"/>
                </a:solidFill>
              </a:rPr>
              <a:t>MRI</a:t>
            </a:r>
            <a:endParaRPr sz="14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cs" sz="1200">
                <a:solidFill>
                  <a:schemeClr val="dk1"/>
                </a:solidFill>
              </a:rPr>
              <a:t>rarely in acute stage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Fracture management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(in general)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>
            <a:off x="311700" y="1460225"/>
            <a:ext cx="8520600" cy="31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Reposition</a:t>
            </a:r>
            <a:endParaRPr b="1"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Closed x Open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Retention</a:t>
            </a:r>
            <a:endParaRPr b="1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Plaster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Internal fixation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External fixation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Rehabilitation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Fracture management</a:t>
            </a:r>
            <a:endParaRPr/>
          </a:p>
        </p:txBody>
      </p:sp>
      <p:sp>
        <p:nvSpPr>
          <p:cNvPr id="295" name="Google Shape;295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Conservative treatment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undisplaced or minimally displaced stable fractures, incomplete fractures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stable fractures after proper reposition and fixation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(most) pediatric fractures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contraindication of anesthesia and surgery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Osteosynthesis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displaced fractures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unstable fractures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(most) intra-articular fractures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open fractures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Principles of osteosynthesis</a:t>
            </a:r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/>
              <a:t>Absolute stability</a:t>
            </a:r>
            <a:endParaRPr b="1"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b="1"/>
              <a:t>Primary bone healing process</a:t>
            </a:r>
            <a:endParaRPr b="1"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Anatomic reposition, interfragmentary compression, minimal motion 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Lag screw</a:t>
            </a:r>
            <a:endParaRPr/>
          </a:p>
          <a:p>
            <a: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Tension band</a:t>
            </a:r>
            <a:endParaRPr/>
          </a:p>
          <a:p>
            <a:pPr marL="1828800" lvl="3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Compression plate</a:t>
            </a:r>
            <a:endParaRPr/>
          </a:p>
        </p:txBody>
      </p:sp>
      <p:sp>
        <p:nvSpPr>
          <p:cNvPr id="302" name="Google Shape;302;p5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/>
              <a:t>Relative stability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b="1"/>
              <a:t>Secondary bone healing process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Allows small degrees of motion between the fragments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Intramedullary nails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Bridge plateing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/>
              <a:t>External fixateur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Lag screw</a:t>
            </a:r>
            <a:endParaRPr/>
          </a:p>
        </p:txBody>
      </p:sp>
      <p:sp>
        <p:nvSpPr>
          <p:cNvPr id="308" name="Google Shape;308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9" name="Google Shape;30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52475"/>
            <a:ext cx="545782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225" y="2348350"/>
            <a:ext cx="2826199" cy="20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Absolute stability</a:t>
            </a:r>
            <a:endParaRPr/>
          </a:p>
        </p:txBody>
      </p:sp>
      <p:sp>
        <p:nvSpPr>
          <p:cNvPr id="316" name="Google Shape;31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7" name="Google Shape;31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600" y="1152475"/>
            <a:ext cx="3102076" cy="38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860" y="1152475"/>
            <a:ext cx="3585139" cy="38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24" name="Google Shape;324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5" name="Google Shape;32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775" y="1152475"/>
            <a:ext cx="52093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Injured systemes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Limbs 		              90%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Skull and brain 	       72%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Chest		              53%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Abdomen 		       29%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Pelvis   		              24%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Spine			       10%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Heart and vessels       10%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Relative stability</a:t>
            </a:r>
            <a:endParaRPr/>
          </a:p>
        </p:txBody>
      </p:sp>
      <p:sp>
        <p:nvSpPr>
          <p:cNvPr id="331" name="Google Shape;331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2" name="Google Shape;33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158" y="1176625"/>
            <a:ext cx="2283680" cy="38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Complications of bone healing</a:t>
            </a:r>
            <a:endParaRPr/>
          </a:p>
        </p:txBody>
      </p:sp>
      <p:sp>
        <p:nvSpPr>
          <p:cNvPr id="338" name="Google Shape;338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Prolonged healing, pseudoarthrosis (“non-union”)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Aseptic necrosis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Infection (osteomyelitis)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Secondary dislocation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Open fractures</a:t>
            </a:r>
            <a:endParaRPr/>
          </a:p>
        </p:txBody>
      </p:sp>
      <p:sp>
        <p:nvSpPr>
          <p:cNvPr id="344" name="Google Shape;344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800"/>
              <a:buChar char="●"/>
            </a:pPr>
            <a:r>
              <a:rPr lang="cs">
                <a:solidFill>
                  <a:srgbClr val="545454"/>
                </a:solidFill>
                <a:highlight>
                  <a:srgbClr val="FFFFFF"/>
                </a:highlight>
              </a:rPr>
              <a:t>Direct communication with external environment (damaged skin integrity)</a:t>
            </a:r>
            <a:endParaRPr>
              <a:solidFill>
                <a:srgbClr val="545454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>
                <a:solidFill>
                  <a:srgbClr val="545454"/>
                </a:solidFill>
                <a:highlight>
                  <a:srgbClr val="FFFFFF"/>
                </a:highlight>
              </a:rPr>
              <a:t>Trauma to the bone, soft tissues, risk of infection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Tscherne classification</a:t>
            </a:r>
            <a:endParaRPr b="1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Ist</a:t>
            </a:r>
            <a:r>
              <a:rPr lang="cs"/>
              <a:t> - sharp bone fragment tear the skin from inside-out, a small wound /less the 5cm/, small soft tissue injury, low risk of infection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IInd </a:t>
            </a:r>
            <a:r>
              <a:rPr lang="cs"/>
              <a:t>- traumatic injury from outside-in, contusion of soft tissure, risk of bacterial infection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IIIrd </a:t>
            </a:r>
            <a:r>
              <a:rPr lang="cs"/>
              <a:t>- high energy trauma, soft tissue defects, risk of injury to large vessels and nerves, primary bacterial contamination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IVth - </a:t>
            </a:r>
            <a:r>
              <a:rPr lang="cs"/>
              <a:t>devastating injury, subtotal amputation, vessel and nerves injury, ischemia, bacterial contamination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Management (basics)</a:t>
            </a:r>
            <a:endParaRPr/>
          </a:p>
        </p:txBody>
      </p:sp>
      <p:sp>
        <p:nvSpPr>
          <p:cNvPr id="350" name="Google Shape;350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Pre-hospital care</a:t>
            </a:r>
            <a:endParaRPr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reposition (if possible without force), sterile coverage, immobilization (vacuum splint) 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ATB (broad spectrum) and TAT prophylaxis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Revision on aseptic operating room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only 25% of open fractures are contaminated before admission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debridement and lavage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primary skin closer / temporary closer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Stabilisation and fixation (Tscherne I,II - OS, external fixator)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Rehabilitation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/>
              <a:t>(Reconstructive surgery)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55526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24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1981"/>
            <a:ext cx="4248472" cy="42484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33" y="425591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04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1510"/>
            <a:ext cx="4299942" cy="42999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53" y="411510"/>
            <a:ext cx="4313467" cy="431346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491880" y="411510"/>
            <a:ext cx="1512168" cy="11521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812360" y="411510"/>
            <a:ext cx="108012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3271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17" y="267494"/>
            <a:ext cx="626469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77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1510"/>
            <a:ext cx="6021288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54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7494"/>
            <a:ext cx="6309320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“Lethal triad”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Hypothermia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Acidosis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Coagulopathy</a:t>
            </a:r>
            <a:endParaRPr b="1"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7200" y="1212375"/>
            <a:ext cx="38100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Compartment</a:t>
            </a:r>
            <a:r>
              <a:rPr lang="cs-CZ" dirty="0" smtClean="0"/>
              <a:t> syndrome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79712" y="1131590"/>
            <a:ext cx="4248080" cy="365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348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compartment synd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518"/>
            <a:ext cx="3433345" cy="44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11960" y="987574"/>
            <a:ext cx="4536504" cy="3735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332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expect</a:t>
            </a:r>
            <a:r>
              <a:rPr lang="cs-CZ" dirty="0" smtClean="0"/>
              <a:t> </a:t>
            </a:r>
            <a:r>
              <a:rPr lang="cs-CZ" dirty="0" err="1" smtClean="0"/>
              <a:t>compartment</a:t>
            </a:r>
            <a:r>
              <a:rPr lang="cs-CZ" dirty="0" smtClean="0"/>
              <a:t> syndrome?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Shank</a:t>
            </a:r>
            <a:endParaRPr lang="cs-CZ" dirty="0" smtClean="0"/>
          </a:p>
          <a:p>
            <a:r>
              <a:rPr lang="cs-CZ" dirty="0" err="1" smtClean="0"/>
              <a:t>Thigh</a:t>
            </a:r>
            <a:endParaRPr lang="cs-CZ" dirty="0" smtClean="0"/>
          </a:p>
          <a:p>
            <a:r>
              <a:rPr lang="cs-CZ" dirty="0" err="1" smtClean="0"/>
              <a:t>Gluteal</a:t>
            </a:r>
            <a:r>
              <a:rPr lang="cs-CZ" dirty="0" smtClean="0"/>
              <a:t> region</a:t>
            </a:r>
          </a:p>
          <a:p>
            <a:r>
              <a:rPr lang="cs-CZ" dirty="0" err="1" smtClean="0"/>
              <a:t>Forearm</a:t>
            </a:r>
            <a:endParaRPr lang="cs-CZ" dirty="0" smtClean="0"/>
          </a:p>
          <a:p>
            <a:r>
              <a:rPr lang="cs-CZ" dirty="0" err="1" smtClean="0"/>
              <a:t>Arm</a:t>
            </a:r>
            <a:endParaRPr lang="cs-CZ" dirty="0" smtClean="0"/>
          </a:p>
          <a:p>
            <a:r>
              <a:rPr lang="cs-CZ" dirty="0" err="1" smtClean="0"/>
              <a:t>Foot</a:t>
            </a:r>
            <a:endParaRPr lang="cs-CZ" dirty="0" smtClean="0"/>
          </a:p>
          <a:p>
            <a:r>
              <a:rPr lang="cs-CZ" dirty="0" smtClean="0"/>
              <a:t>Hand</a:t>
            </a:r>
          </a:p>
          <a:p>
            <a:pPr marL="114300" indent="0">
              <a:buNone/>
            </a:pP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!!!</a:t>
            </a:r>
            <a:endParaRPr lang="cs-CZ" dirty="0"/>
          </a:p>
        </p:txBody>
      </p:sp>
      <p:pic>
        <p:nvPicPr>
          <p:cNvPr id="4098" name="Picture 2" descr="VÃ½sledok vyhÄ¾adÃ¡vania obrÃ¡zkov pre dopyt compartment syndrome w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7574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ok vyhÄ¾adÃ¡vania obrÃ¡zkov pre dopyt compartment syndrome t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59200"/>
            <a:ext cx="2857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VÃ½sledok vyhÄ¾adÃ¡vania obrÃ¡zkov pre dopyt compartment syndrome thig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VÃ½sledok vyhÄ¾adÃ¡vania obrÃ¡zkov pre dopyt compartment syndrome thig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6" name="Picture 10" descr="VÃ½sledok vyhÄ¾adÃ¡vania obrÃ¡zkov pre dopyt compartment syndrome thig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31590"/>
            <a:ext cx="2524620" cy="311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994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</a:t>
            </a:r>
            <a:r>
              <a:rPr lang="cs-CZ" dirty="0" err="1" smtClean="0"/>
              <a:t>iagnostic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Increased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greater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expected</a:t>
            </a:r>
            <a:r>
              <a:rPr lang="cs-CZ" dirty="0" smtClean="0"/>
              <a:t>, </a:t>
            </a:r>
            <a:r>
              <a:rPr lang="cs-CZ" dirty="0" err="1" smtClean="0"/>
              <a:t>altrought</a:t>
            </a:r>
            <a:r>
              <a:rPr lang="cs-CZ" dirty="0" smtClean="0"/>
              <a:t> </a:t>
            </a:r>
            <a:r>
              <a:rPr lang="cs-CZ" dirty="0" err="1" smtClean="0"/>
              <a:t>adequate</a:t>
            </a:r>
            <a:r>
              <a:rPr lang="cs-CZ" dirty="0" smtClean="0"/>
              <a:t> </a:t>
            </a:r>
            <a:r>
              <a:rPr lang="cs-CZ" dirty="0" err="1" smtClean="0"/>
              <a:t>analgesia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swelling</a:t>
            </a:r>
            <a:r>
              <a:rPr lang="cs-CZ" dirty="0" smtClean="0"/>
              <a:t>, </a:t>
            </a:r>
            <a:r>
              <a:rPr lang="cs-CZ" dirty="0" err="1" smtClean="0"/>
              <a:t>tenderdnessblisters</a:t>
            </a:r>
            <a:endParaRPr lang="cs-CZ" dirty="0" smtClean="0"/>
          </a:p>
          <a:p>
            <a:r>
              <a:rPr lang="cs-CZ" dirty="0" err="1" smtClean="0"/>
              <a:t>Neurological</a:t>
            </a:r>
            <a:r>
              <a:rPr lang="cs-CZ" dirty="0" smtClean="0"/>
              <a:t> disability -  </a:t>
            </a:r>
            <a:r>
              <a:rPr lang="cs-CZ" dirty="0" err="1" smtClean="0"/>
              <a:t>altered</a:t>
            </a:r>
            <a:r>
              <a:rPr lang="cs-CZ" dirty="0" smtClean="0"/>
              <a:t> </a:t>
            </a:r>
            <a:r>
              <a:rPr lang="cs-CZ" dirty="0" err="1" smtClean="0"/>
              <a:t>sensation</a:t>
            </a:r>
            <a:r>
              <a:rPr lang="cs-CZ" dirty="0" smtClean="0"/>
              <a:t>, </a:t>
            </a:r>
            <a:r>
              <a:rPr lang="cs-CZ" dirty="0" err="1" smtClean="0"/>
              <a:t>parestesia</a:t>
            </a:r>
            <a:endParaRPr lang="cs-CZ" dirty="0" smtClean="0"/>
          </a:p>
          <a:p>
            <a:r>
              <a:rPr lang="cs-CZ" dirty="0" err="1" smtClean="0"/>
              <a:t>Pulsation</a:t>
            </a:r>
            <a:r>
              <a:rPr lang="cs-CZ" dirty="0" smtClean="0"/>
              <a:t> </a:t>
            </a:r>
            <a:r>
              <a:rPr lang="cs-CZ" dirty="0" err="1" smtClean="0"/>
              <a:t>peripheraly</a:t>
            </a:r>
            <a:r>
              <a:rPr lang="cs-CZ" dirty="0" smtClean="0"/>
              <a:t> </a:t>
            </a:r>
            <a:r>
              <a:rPr lang="cs-CZ" dirty="0" err="1" smtClean="0"/>
              <a:t>intact</a:t>
            </a:r>
            <a:r>
              <a:rPr lang="cs-CZ" dirty="0" smtClean="0"/>
              <a:t>!!!</a:t>
            </a:r>
          </a:p>
          <a:p>
            <a:pPr marL="139700" indent="0">
              <a:buNone/>
            </a:pPr>
            <a:endParaRPr lang="cs-CZ" dirty="0"/>
          </a:p>
          <a:p>
            <a:r>
              <a:rPr lang="cs-CZ" dirty="0" err="1" smtClean="0"/>
              <a:t>Measurement</a:t>
            </a:r>
            <a:r>
              <a:rPr lang="cs-CZ" dirty="0" smtClean="0"/>
              <a:t>: more </a:t>
            </a:r>
            <a:r>
              <a:rPr lang="cs-CZ" dirty="0" err="1" smtClean="0"/>
              <a:t>than</a:t>
            </a:r>
            <a:r>
              <a:rPr lang="cs-CZ" dirty="0" smtClean="0"/>
              <a:t> 30-35mmHg</a:t>
            </a:r>
          </a:p>
          <a:p>
            <a:endParaRPr lang="cs-CZ" dirty="0"/>
          </a:p>
          <a:p>
            <a:r>
              <a:rPr lang="cs-CZ" dirty="0" err="1" smtClean="0"/>
              <a:t>Compartment</a:t>
            </a:r>
            <a:r>
              <a:rPr lang="cs-CZ" dirty="0" smtClean="0"/>
              <a:t> syndrome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clinical</a:t>
            </a:r>
            <a:r>
              <a:rPr lang="cs-CZ" dirty="0" smtClean="0"/>
              <a:t> dg. and </a:t>
            </a:r>
            <a:r>
              <a:rPr lang="cs-CZ" dirty="0" err="1" smtClean="0"/>
              <a:t>is</a:t>
            </a:r>
            <a:r>
              <a:rPr lang="cs-CZ" dirty="0" smtClean="0"/>
              <a:t> not </a:t>
            </a:r>
            <a:r>
              <a:rPr lang="cs-CZ" dirty="0" err="1" smtClean="0"/>
              <a:t>solely</a:t>
            </a:r>
            <a:r>
              <a:rPr lang="cs-CZ" dirty="0" smtClean="0"/>
              <a:t> </a:t>
            </a:r>
            <a:r>
              <a:rPr lang="cs-CZ" dirty="0" err="1" smtClean="0"/>
              <a:t>determined</a:t>
            </a:r>
            <a:r>
              <a:rPr lang="cs-CZ" dirty="0" smtClean="0"/>
              <a:t> by </a:t>
            </a:r>
            <a:r>
              <a:rPr lang="cs-CZ" dirty="0" err="1" smtClean="0"/>
              <a:t>pressure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r>
              <a:rPr lang="cs-CZ" dirty="0" smtClean="0"/>
              <a:t>!!!!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71750"/>
            <a:ext cx="3762872" cy="21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VÃ½sledok vyhÄ¾adÃ¡vania obrÃ¡zkov pre dopyt compartment syndrome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35" y="248635"/>
            <a:ext cx="3873955" cy="21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66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2000"/>
              <a:t>Treatment  - fasciotomy</a:t>
            </a:r>
            <a:r>
              <a:rPr lang="x-none" sz="2000" smtClean="0"/>
              <a:t>!!!</a:t>
            </a:r>
            <a:r>
              <a:rPr lang="cs-CZ" sz="2000" dirty="0" smtClean="0"/>
              <a:t> </a:t>
            </a:r>
            <a:r>
              <a:rPr lang="x-none" sz="2000" smtClean="0"/>
              <a:t>If </a:t>
            </a:r>
            <a:r>
              <a:rPr lang="x-none" sz="2000"/>
              <a:t>you are concidering fasciotomy, perform it!!!</a:t>
            </a:r>
            <a:endParaRPr lang="cs-CZ" sz="2000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Dermatomyofasciotomy</a:t>
            </a:r>
            <a:endParaRPr lang="cs-CZ" dirty="0" smtClean="0"/>
          </a:p>
          <a:p>
            <a:r>
              <a:rPr lang="cs-CZ" dirty="0" err="1" smtClean="0"/>
              <a:t>Releasing</a:t>
            </a:r>
            <a:r>
              <a:rPr lang="cs-CZ" dirty="0" smtClean="0"/>
              <a:t> ALL </a:t>
            </a:r>
            <a:r>
              <a:rPr lang="cs-CZ" dirty="0" err="1" smtClean="0"/>
              <a:t>compartments</a:t>
            </a:r>
            <a:endParaRPr lang="cs-CZ" dirty="0" smtClean="0"/>
          </a:p>
          <a:p>
            <a:r>
              <a:rPr lang="cs-CZ" dirty="0" err="1" smtClean="0"/>
              <a:t>Identifying</a:t>
            </a:r>
            <a:r>
              <a:rPr lang="cs-CZ" dirty="0" smtClean="0"/>
              <a:t> source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swelling</a:t>
            </a:r>
            <a:r>
              <a:rPr lang="cs-CZ" dirty="0" smtClean="0"/>
              <a:t> /</a:t>
            </a:r>
            <a:r>
              <a:rPr lang="cs-CZ" dirty="0" err="1" smtClean="0"/>
              <a:t>bleeding</a:t>
            </a:r>
            <a:r>
              <a:rPr lang="cs-CZ" dirty="0" smtClean="0"/>
              <a:t>, </a:t>
            </a:r>
            <a:r>
              <a:rPr lang="cs-CZ" dirty="0" err="1" smtClean="0"/>
              <a:t>necrosis</a:t>
            </a:r>
            <a:r>
              <a:rPr lang="cs-CZ" dirty="0" smtClean="0"/>
              <a:t>/</a:t>
            </a:r>
          </a:p>
          <a:p>
            <a:r>
              <a:rPr lang="cs-CZ" dirty="0" err="1" smtClean="0"/>
              <a:t>Debridement</a:t>
            </a:r>
            <a:endParaRPr lang="cs-CZ" dirty="0" smtClean="0"/>
          </a:p>
          <a:p>
            <a:r>
              <a:rPr lang="cs-CZ" dirty="0" err="1" smtClean="0"/>
              <a:t>Covering</a:t>
            </a:r>
            <a:r>
              <a:rPr lang="cs-CZ" dirty="0" smtClean="0"/>
              <a:t>:</a:t>
            </a:r>
          </a:p>
          <a:p>
            <a:pPr marL="13970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dynamic</a:t>
            </a:r>
            <a:r>
              <a:rPr lang="cs-CZ" dirty="0" smtClean="0"/>
              <a:t> </a:t>
            </a:r>
            <a:r>
              <a:rPr lang="cs-CZ" dirty="0" err="1" smtClean="0"/>
              <a:t>suture</a:t>
            </a:r>
            <a:endParaRPr lang="cs-CZ" dirty="0" smtClean="0"/>
          </a:p>
          <a:p>
            <a:pPr marL="13970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synthetic</a:t>
            </a:r>
            <a:r>
              <a:rPr lang="cs-CZ" dirty="0" smtClean="0"/>
              <a:t> </a:t>
            </a:r>
            <a:r>
              <a:rPr lang="cs-CZ" dirty="0" err="1" smtClean="0"/>
              <a:t>covering</a:t>
            </a:r>
            <a:endParaRPr lang="cs-CZ" dirty="0" smtClean="0"/>
          </a:p>
          <a:p>
            <a:pPr marL="139700" indent="0">
              <a:buNone/>
            </a:pPr>
            <a:r>
              <a:rPr lang="cs-CZ" dirty="0"/>
              <a:t> </a:t>
            </a:r>
            <a:r>
              <a:rPr lang="cs-CZ" dirty="0" smtClean="0"/>
              <a:t>- NPWT</a:t>
            </a:r>
          </a:p>
          <a:p>
            <a:pPr marL="139700" indent="0">
              <a:buNone/>
            </a:pPr>
            <a:r>
              <a:rPr lang="cs-CZ" dirty="0"/>
              <a:t> </a:t>
            </a:r>
            <a:r>
              <a:rPr lang="cs-CZ" dirty="0" smtClean="0"/>
              <a:t>- ….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AutoShape 2" descr="VÃ½sledok vyhÄ¾adÃ¡vania obrÃ¡zkov pre dopyt compartment syndrome treat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VÃ½sledok vyhÄ¾adÃ¡vania obrÃ¡zkov pre dopyt compartment syndrome treatm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8" name="Picture 6" descr="VÃ½sledok vyhÄ¾adÃ¡vania obrÃ¡zkov pre dopyt compartment syndrome trea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05" y="1124837"/>
            <a:ext cx="4143144" cy="31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42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3598"/>
            <a:ext cx="4361722" cy="32712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3598"/>
            <a:ext cx="4337720" cy="32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23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99992" y="339502"/>
            <a:ext cx="3231324" cy="4361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164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Approach to polytraumatised patient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" b="1"/>
              <a:t>Pre-hospital</a:t>
            </a:r>
            <a:r>
              <a:rPr lang="cs"/>
              <a:t> care (pre-medical, technical, medical)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Transport to the </a:t>
            </a:r>
            <a:r>
              <a:rPr lang="cs" b="1"/>
              <a:t>trauma center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b="1"/>
              <a:t>Damage control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b="1"/>
              <a:t>Definitive treatment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3 “R” rule</a:t>
            </a:r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Right patient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Right hospital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cs" b="1"/>
              <a:t>Right time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Field triage (ATLS)</a:t>
            </a:r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 b="1"/>
              <a:t>Vital signs and level of consciousness</a:t>
            </a:r>
            <a:endParaRPr sz="14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GCS &lt; 13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Systolic blood pressure &lt; 90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Respiratory rate &lt; 10 or  &gt; 29 (or need for ventilatory support)</a:t>
            </a:r>
            <a:endParaRPr sz="1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 b="1"/>
              <a:t>Anatomy of injury</a:t>
            </a:r>
            <a:endParaRPr sz="14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All penetrating injuries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Pelvic fractures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Two or more proximal long-bone fractures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Crushed, degloved, mangled, or pulseless extremity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Amputation proximal to wrist or ankle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Open or depressed skull fracture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/>
              <a:t>Paralysis</a:t>
            </a: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/>
              <a:t>Mechanism of injury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Falls &gt; 6 meters (second floor)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High risk auto crash (ejection, intrusion, death of another passenger, telemetry)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Motorcycle crash &gt; 30 km/h</a:t>
            </a:r>
            <a:endParaRPr/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Auto vs. pedestrian/bicyclist &gt; 30 km/h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/>
              <a:t>Consider special conditions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Age &lt; 6y or &gt; 55y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Cardiopulmonar comorbidity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Pregnancy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/>
              <a:t>etc</a:t>
            </a:r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General Traumatology (1)[20190308070251872].mdb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1211</Words>
  <Application>Microsoft Office PowerPoint</Application>
  <PresentationFormat>Předvádění na obrazovce (16:9)</PresentationFormat>
  <Paragraphs>289</Paragraphs>
  <Slides>66</Slides>
  <Notes>47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67" baseType="lpstr">
      <vt:lpstr>Simple Light</vt:lpstr>
      <vt:lpstr>General Traumatology</vt:lpstr>
      <vt:lpstr>Polytrauma</vt:lpstr>
      <vt:lpstr>“ What people die of ? “</vt:lpstr>
      <vt:lpstr>Terms and Definitions</vt:lpstr>
      <vt:lpstr>Injured systemes</vt:lpstr>
      <vt:lpstr>“Lethal triad”</vt:lpstr>
      <vt:lpstr>Approach to polytraumatised patient</vt:lpstr>
      <vt:lpstr>3 “R” rule</vt:lpstr>
      <vt:lpstr>Field triage (ATLS)</vt:lpstr>
      <vt:lpstr>Scoring systemes</vt:lpstr>
      <vt:lpstr>Pre-hospital medical care</vt:lpstr>
      <vt:lpstr>Procedures in trauma patients</vt:lpstr>
      <vt:lpstr>Damage control Resustitation / surgery / orthopedics</vt:lpstr>
      <vt:lpstr>Death following polytrauma</vt:lpstr>
      <vt:lpstr>Fractures and bone healing</vt:lpstr>
      <vt:lpstr>Fracture</vt:lpstr>
      <vt:lpstr>Fractures (classification basics) </vt:lpstr>
      <vt:lpstr>Classification of fractures</vt:lpstr>
      <vt:lpstr>Mechanism of fractures</vt:lpstr>
      <vt:lpstr>Some fracture patterns suggest causal mechanism...</vt:lpstr>
      <vt:lpstr>Prezentace aplikace PowerPoint</vt:lpstr>
      <vt:lpstr>Prezentace aplikace PowerPoint</vt:lpstr>
      <vt:lpstr>X-ray descriptive classification</vt:lpstr>
      <vt:lpstr>How to describe this fracture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AO classification</vt:lpstr>
      <vt:lpstr>Diaphyseal fractures</vt:lpstr>
      <vt:lpstr>Proximal / Distal epiphysis</vt:lpstr>
      <vt:lpstr>Prezentace aplikace PowerPoint</vt:lpstr>
      <vt:lpstr>Prezentace aplikace PowerPoint</vt:lpstr>
      <vt:lpstr>Structure of bones</vt:lpstr>
      <vt:lpstr>Microanatomy of the bone</vt:lpstr>
      <vt:lpstr>Bone healing</vt:lpstr>
      <vt:lpstr>Primary bone healing – contact/direct</vt:lpstr>
      <vt:lpstr>Secondary bone healing – gap/indirect</vt:lpstr>
      <vt:lpstr>Indirect bone healing</vt:lpstr>
      <vt:lpstr>Diagnostic approach</vt:lpstr>
      <vt:lpstr>Fracture management  (in general) </vt:lpstr>
      <vt:lpstr>Fracture management</vt:lpstr>
      <vt:lpstr>Principles of osteosynthesis</vt:lpstr>
      <vt:lpstr>Lag screw</vt:lpstr>
      <vt:lpstr>Absolute stability</vt:lpstr>
      <vt:lpstr>Prezentace aplikace PowerPoint</vt:lpstr>
      <vt:lpstr>Relative stability</vt:lpstr>
      <vt:lpstr>Complications of bone healing</vt:lpstr>
      <vt:lpstr>Open fractures</vt:lpstr>
      <vt:lpstr>Management (basics)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Compartment syndrome</vt:lpstr>
      <vt:lpstr>Prezentace aplikace PowerPoint</vt:lpstr>
      <vt:lpstr>Where can you expect compartment syndrome?</vt:lpstr>
      <vt:lpstr>Diagnostic</vt:lpstr>
      <vt:lpstr>Treatment  - fasciotomy!!! If you are concidering fasciotomy, perform it!!!</vt:lpstr>
      <vt:lpstr>Prezentace aplikace PowerPoint</vt:lpstr>
      <vt:lpstr>Thank you for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Traumatology</dc:title>
  <dc:creator>uziv</dc:creator>
  <cp:lastModifiedBy>Lenka</cp:lastModifiedBy>
  <cp:revision>10</cp:revision>
  <dcterms:modified xsi:type="dcterms:W3CDTF">2020-04-17T09:19:11Z</dcterms:modified>
</cp:coreProperties>
</file>