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75" r:id="rId9"/>
    <p:sldId id="261" r:id="rId10"/>
    <p:sldId id="262" r:id="rId11"/>
    <p:sldId id="276" r:id="rId12"/>
    <p:sldId id="263" r:id="rId13"/>
    <p:sldId id="270" r:id="rId14"/>
    <p:sldId id="271" r:id="rId15"/>
    <p:sldId id="264" r:id="rId16"/>
    <p:sldId id="265" r:id="rId17"/>
    <p:sldId id="266" r:id="rId18"/>
    <p:sldId id="267" r:id="rId19"/>
    <p:sldId id="268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009999"/>
    <a:srgbClr val="000066"/>
    <a:srgbClr val="FF3399"/>
    <a:srgbClr val="FFCC00"/>
    <a:srgbClr val="DADE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BCA29-2F59-4883-9040-882EE269BB11}" type="datetimeFigureOut">
              <a:rPr kumimoji="1" lang="ja-JP" altLang="en-US" smtClean="0"/>
              <a:pPr/>
              <a:t>2017/3/21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2A68-A6E4-44FE-99DD-08463F9117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4603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02A68-A6E4-44FE-99DD-08463F91177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215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02A68-A6E4-44FE-99DD-08463F91177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9363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707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926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375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805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514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295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91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1454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281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97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185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5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213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10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211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789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93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D5AA-BD63-408F-92B8-911A426DBD25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352D-8417-4555-8215-155F3FCFC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029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  <p:sldLayoutId id="214748433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6946" y="1377340"/>
            <a:ext cx="8815754" cy="1269145"/>
          </a:xfrm>
        </p:spPr>
        <p:txBody>
          <a:bodyPr/>
          <a:lstStyle/>
          <a:p>
            <a:r>
              <a:rPr lang="en-US" b="1" dirty="0" err="1"/>
              <a:t>Colour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0246" y="3281838"/>
            <a:ext cx="10058401" cy="1433146"/>
          </a:xfrm>
        </p:spPr>
        <p:txBody>
          <a:bodyPr>
            <a:normAutofit/>
          </a:bodyPr>
          <a:lstStyle/>
          <a:p>
            <a:r>
              <a:rPr lang="en-GB" sz="3200" dirty="0" err="1"/>
              <a:t>color</a:t>
            </a:r>
            <a:r>
              <a:rPr lang="en-GB" sz="3200" dirty="0"/>
              <a:t>, </a:t>
            </a:r>
            <a:r>
              <a:rPr lang="en-GB" sz="3200" dirty="0" err="1"/>
              <a:t>oris</a:t>
            </a:r>
            <a:r>
              <a:rPr lang="en-GB" sz="3200" dirty="0"/>
              <a:t>, m. (Lat.) = </a:t>
            </a:r>
            <a:r>
              <a:rPr lang="en-GB" sz="3200" dirty="0" err="1"/>
              <a:t>chroma</a:t>
            </a:r>
            <a:r>
              <a:rPr lang="en-GB" sz="3200" dirty="0"/>
              <a:t>, </a:t>
            </a:r>
            <a:r>
              <a:rPr lang="en-GB" sz="3200" dirty="0" err="1"/>
              <a:t>chromatis</a:t>
            </a:r>
            <a:r>
              <a:rPr lang="en-GB" sz="3200" dirty="0"/>
              <a:t>, n. (Gr.) 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t="17292" b="9187"/>
          <a:stretch/>
        </p:blipFill>
        <p:spPr>
          <a:xfrm rot="10800000">
            <a:off x="5899638" y="374679"/>
            <a:ext cx="6292362" cy="27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0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9"/>
            <a:ext cx="3826002" cy="168859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err="1"/>
              <a:t>Naevus</a:t>
            </a:r>
            <a:r>
              <a:rPr lang="en-US" sz="2400" b="1" dirty="0"/>
              <a:t> </a:t>
            </a:r>
            <a:r>
              <a:rPr lang="en-US" sz="2400" b="1" dirty="0" err="1"/>
              <a:t>caeruleus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A blue nevus, an unusual harmless mole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039299" y="856048"/>
            <a:ext cx="4416672" cy="103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caeruleus, a, um (L.) = cyano- (G.)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352858" y="856048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Blue</a:t>
            </a:r>
            <a:r>
              <a:rPr lang="en-US" sz="4000" b="1" dirty="0"/>
              <a:t>/</a:t>
            </a:r>
            <a:r>
              <a:rPr lang="en-US" sz="4000" b="1" dirty="0">
                <a:solidFill>
                  <a:srgbClr val="000066"/>
                </a:solidFill>
              </a:rPr>
              <a:t>blue-black</a:t>
            </a:r>
            <a:endParaRPr lang="pt-BR" sz="4000" b="1" dirty="0">
              <a:solidFill>
                <a:srgbClr val="00006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733" y="3972921"/>
            <a:ext cx="3334641" cy="22659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017" y="3972921"/>
            <a:ext cx="5751168" cy="2113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81926" y="2244208"/>
            <a:ext cx="3095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Cyanopsia</a:t>
            </a:r>
            <a:endParaRPr lang="en-US" sz="2400" b="1" dirty="0"/>
          </a:p>
          <a:p>
            <a:r>
              <a:rPr lang="en-US" sz="2000" dirty="0"/>
              <a:t>Blue 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212578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69848" y="2287286"/>
            <a:ext cx="3159252" cy="85039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Cyanosis</a:t>
            </a:r>
          </a:p>
          <a:p>
            <a:pPr marL="0" indent="0">
              <a:buNone/>
            </a:pPr>
            <a:r>
              <a:rPr lang="en-US" sz="2000" dirty="0"/>
              <a:t>Bluish </a:t>
            </a:r>
            <a:r>
              <a:rPr lang="en-US" sz="2000" dirty="0" err="1"/>
              <a:t>discolouration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039299" y="856048"/>
            <a:ext cx="4416672" cy="103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caeruleus, a, um (L.) = cyano- (G.)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352858" y="856048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Blue</a:t>
            </a:r>
            <a:r>
              <a:rPr lang="en-US" sz="4000" b="1" dirty="0"/>
              <a:t>/</a:t>
            </a:r>
            <a:r>
              <a:rPr lang="en-US" sz="4000" b="1" dirty="0">
                <a:solidFill>
                  <a:srgbClr val="000066"/>
                </a:solidFill>
              </a:rPr>
              <a:t>blue-black</a:t>
            </a:r>
            <a:endParaRPr lang="pt-BR" sz="4000" b="1" dirty="0">
              <a:solidFill>
                <a:srgbClr val="000066"/>
              </a:solidFill>
            </a:endParaRPr>
          </a:p>
        </p:txBody>
      </p:sp>
      <p:pic>
        <p:nvPicPr>
          <p:cNvPr id="8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484" y="3546990"/>
            <a:ext cx="3583416" cy="26875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62675" y="2343150"/>
            <a:ext cx="2242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Cyanoticus</a:t>
            </a:r>
            <a:endParaRPr lang="en-US" sz="2400" b="1" dirty="0"/>
          </a:p>
          <a:p>
            <a:r>
              <a:rPr lang="en-US" sz="2000" dirty="0"/>
              <a:t>Cyanotic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739" y="3404115"/>
            <a:ext cx="3825188" cy="286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192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1315616" y="1500102"/>
            <a:ext cx="4786604" cy="2026869"/>
          </a:xfrm>
        </p:spPr>
        <p:txBody>
          <a:bodyPr>
            <a:normAutofit/>
          </a:bodyPr>
          <a:lstStyle/>
          <a:p>
            <a:r>
              <a:rPr lang="pt-BR" altLang="ja-JP" sz="2600" b="1" dirty="0"/>
              <a:t>Lingua villosa nigra</a:t>
            </a:r>
          </a:p>
          <a:p>
            <a:r>
              <a:rPr lang="en-US" altLang="ja-JP" sz="2400" dirty="0"/>
              <a:t>= </a:t>
            </a:r>
            <a:r>
              <a:rPr lang="pt-BR" altLang="ja-JP" sz="2400" dirty="0"/>
              <a:t>Black hairy tongue</a:t>
            </a:r>
          </a:p>
          <a:p>
            <a:r>
              <a:rPr lang="en-US" altLang="ja-JP" sz="2000" dirty="0"/>
              <a:t>a condition of the tongue where the   filiform papillae elongate with black or brown discoloration</a:t>
            </a:r>
            <a:r>
              <a:rPr lang="ja-JP" altLang="en-US" sz="2600" dirty="0"/>
              <a:t>　</a:t>
            </a:r>
            <a:endParaRPr lang="pt-BR" altLang="ja-JP" sz="26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6578081" y="1754155"/>
            <a:ext cx="4974771" cy="953850"/>
          </a:xfrm>
        </p:spPr>
        <p:txBody>
          <a:bodyPr>
            <a:normAutofit/>
          </a:bodyPr>
          <a:lstStyle/>
          <a:p>
            <a:r>
              <a:rPr lang="ja-JP" altLang="en-US" b="1" dirty="0"/>
              <a:t>　　</a:t>
            </a:r>
            <a:r>
              <a:rPr lang="pt-BR" altLang="ja-JP" sz="2600" b="1" dirty="0"/>
              <a:t>Substantia nigra</a:t>
            </a:r>
          </a:p>
          <a:p>
            <a:r>
              <a:rPr lang="pt-BR" altLang="ja-JP" sz="2200" dirty="0"/>
              <a:t>     </a:t>
            </a:r>
            <a:r>
              <a:rPr lang="pt-BR" altLang="ja-JP" sz="2000" dirty="0"/>
              <a:t>a large nucleus in midbrain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685085" y="561487"/>
            <a:ext cx="5345723" cy="938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niger, a, um (L.)</a:t>
            </a:r>
            <a:r>
              <a:rPr lang="ja-JP" altLang="en-US" sz="2800" b="1" dirty="0">
                <a:solidFill>
                  <a:schemeClr val="tx1"/>
                </a:solidFill>
              </a:rPr>
              <a:t> 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r>
              <a:rPr lang="pt-BR" sz="2800" b="1" dirty="0">
                <a:solidFill>
                  <a:schemeClr val="tx1"/>
                </a:solidFill>
              </a:rPr>
              <a:t>= melano-/anthraco- (G.)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6200" y="608321"/>
            <a:ext cx="4753706" cy="76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Black-1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085" y="2833389"/>
            <a:ext cx="3676261" cy="35292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04" t="21163" r="16278"/>
          <a:stretch/>
        </p:blipFill>
        <p:spPr>
          <a:xfrm>
            <a:off x="1469220" y="3652355"/>
            <a:ext cx="3282955" cy="30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66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type="body" idx="1"/>
          </p:nvPr>
        </p:nvSpPr>
        <p:spPr>
          <a:xfrm>
            <a:off x="1124340" y="1632857"/>
            <a:ext cx="4464697" cy="1296955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altLang="ja-JP" sz="10400" b="1" dirty="0"/>
              <a:t>Melanoma</a:t>
            </a:r>
          </a:p>
          <a:p>
            <a:r>
              <a:rPr lang="pt-BR" altLang="ja-JP" sz="8000" dirty="0">
                <a:ea typeface="AR丸ゴシック体M" panose="020B0609010101010101" pitchFamily="49" charset="-128"/>
              </a:rPr>
              <a:t>a type of cancer that appers as a dark spot or tumor on the skin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3"/>
          </p:nvPr>
        </p:nvSpPr>
        <p:spPr>
          <a:xfrm>
            <a:off x="6400800" y="1546937"/>
            <a:ext cx="5105400" cy="1382876"/>
          </a:xfrm>
        </p:spPr>
        <p:txBody>
          <a:bodyPr>
            <a:normAutofit/>
          </a:bodyPr>
          <a:lstStyle/>
          <a:p>
            <a:r>
              <a:rPr lang="pt-BR" altLang="ja-JP" sz="2600" b="1" dirty="0"/>
              <a:t>Melanosis</a:t>
            </a:r>
          </a:p>
          <a:p>
            <a:r>
              <a:rPr lang="pt-BR" altLang="ja-JP" sz="2000" dirty="0"/>
              <a:t>a form of hyperpigmentation associated with increased melanin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685085" y="561487"/>
            <a:ext cx="5345723" cy="938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niger, a, um (L.) = </a:t>
            </a:r>
          </a:p>
          <a:p>
            <a:r>
              <a:rPr lang="pt-BR" sz="2800" b="1" dirty="0">
                <a:solidFill>
                  <a:schemeClr val="tx1"/>
                </a:solidFill>
              </a:rPr>
              <a:t>melano-/anthraco- (G.)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6200" y="608321"/>
            <a:ext cx="4753706" cy="76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Black-2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40" y="3298656"/>
            <a:ext cx="4290247" cy="29200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060" y="3156509"/>
            <a:ext cx="2065577" cy="30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03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951721" y="2827175"/>
            <a:ext cx="5523723" cy="1735494"/>
          </a:xfrm>
        </p:spPr>
        <p:txBody>
          <a:bodyPr>
            <a:normAutofit/>
          </a:bodyPr>
          <a:lstStyle/>
          <a:p>
            <a:r>
              <a:rPr lang="pt-BR" altLang="ja-JP" sz="2600" b="1" dirty="0"/>
              <a:t>Anthracosis</a:t>
            </a:r>
          </a:p>
          <a:p>
            <a:r>
              <a:rPr lang="pt-BR" altLang="ja-JP" sz="2000" dirty="0"/>
              <a:t>pneumoconiosis from accumulation of carbon from inhaled smoke or coal dust in the lungs</a:t>
            </a:r>
            <a:r>
              <a:rPr lang="pt-BR" altLang="ja-JP" sz="2200" dirty="0"/>
              <a:t>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685085" y="561487"/>
            <a:ext cx="5345723" cy="938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niger, a, um (L.)</a:t>
            </a:r>
            <a:r>
              <a:rPr lang="ja-JP" altLang="en-US" sz="2800" b="1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</a:rPr>
              <a:t>= </a:t>
            </a:r>
          </a:p>
          <a:p>
            <a:r>
              <a:rPr lang="pt-BR" sz="2800" b="1" dirty="0">
                <a:solidFill>
                  <a:schemeClr val="tx1"/>
                </a:solidFill>
              </a:rPr>
              <a:t>melano-/anthraco- (G.)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6200" y="608321"/>
            <a:ext cx="4753706" cy="76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Black-3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10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1369" y="2715209"/>
            <a:ext cx="3431637" cy="294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22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821038"/>
          </a:xfrm>
        </p:spPr>
        <p:txBody>
          <a:bodyPr/>
          <a:lstStyle/>
          <a:p>
            <a:r>
              <a:rPr lang="en-US" altLang="ja-JP" sz="2600" b="1" dirty="0"/>
              <a:t>Substantia </a:t>
            </a:r>
            <a:r>
              <a:rPr lang="en-US" altLang="ja-JP" sz="2600" b="1" dirty="0" err="1"/>
              <a:t>grisea</a:t>
            </a:r>
            <a:endParaRPr lang="en-US" altLang="ja-JP" sz="2600" b="1" dirty="0"/>
          </a:p>
          <a:p>
            <a:r>
              <a:rPr lang="en-US" dirty="0"/>
              <a:t>= Gray matter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3"/>
          </p:nvPr>
        </p:nvSpPr>
        <p:spPr>
          <a:xfrm>
            <a:off x="4193910" y="1700886"/>
            <a:ext cx="4017029" cy="1322232"/>
          </a:xfrm>
        </p:spPr>
        <p:txBody>
          <a:bodyPr/>
          <a:lstStyle/>
          <a:p>
            <a:r>
              <a:rPr lang="en-US" altLang="ja-JP" sz="2600" b="1" dirty="0"/>
              <a:t>Poliomyelitis</a:t>
            </a:r>
          </a:p>
          <a:p>
            <a:r>
              <a:rPr lang="en-US" altLang="ja-JP" dirty="0"/>
              <a:t>=Polio, Infantile paralysis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8522994" y="1847461"/>
            <a:ext cx="2985237" cy="709127"/>
          </a:xfrm>
        </p:spPr>
        <p:txBody>
          <a:bodyPr/>
          <a:lstStyle/>
          <a:p>
            <a:r>
              <a:rPr lang="en-US" altLang="ja-JP" sz="2600" b="1" dirty="0"/>
              <a:t>Poliovirus</a:t>
            </a:r>
            <a:endParaRPr kumimoji="1" lang="ja-JP" altLang="en-US" sz="26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693878" y="744368"/>
            <a:ext cx="5618286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griseus, a, um (L.) </a:t>
            </a:r>
          </a:p>
          <a:p>
            <a:r>
              <a:rPr lang="pt-BR" sz="2800" b="1" dirty="0">
                <a:solidFill>
                  <a:schemeClr val="tx1"/>
                </a:solidFill>
              </a:rPr>
              <a:t>= polio- (G.) 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86909" y="763351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endParaRPr lang="pt-B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60" y="3545633"/>
            <a:ext cx="3741950" cy="20268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7974" y="3093949"/>
            <a:ext cx="2930257" cy="29302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945" y="3433666"/>
            <a:ext cx="3414065" cy="29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58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9755" y="2351314"/>
            <a:ext cx="4599992" cy="319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Asphyxia </a:t>
            </a:r>
            <a:r>
              <a:rPr lang="en-US" sz="2600" b="1" dirty="0" err="1"/>
              <a:t>livida</a:t>
            </a:r>
            <a:endParaRPr lang="en-US" sz="2600" b="1" dirty="0"/>
          </a:p>
          <a:p>
            <a:pPr marL="0" indent="0">
              <a:buNone/>
            </a:pPr>
            <a:r>
              <a:rPr lang="en-US" sz="2400" dirty="0"/>
              <a:t>= Blue asphyxia</a:t>
            </a:r>
          </a:p>
          <a:p>
            <a:pPr marL="0" indent="0">
              <a:buNone/>
            </a:pPr>
            <a:r>
              <a:rPr lang="en-US" sz="2000" dirty="0"/>
              <a:t>an abnormal condition in which a newborn’s skin is cyanotic, the pulse is weak and slow, and the reflexes are slow or absent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41324" y="834049"/>
            <a:ext cx="5037992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1"/>
                </a:solidFill>
              </a:rPr>
              <a:t>lividus</a:t>
            </a:r>
            <a:r>
              <a:rPr lang="en-US" sz="2800" b="1" dirty="0">
                <a:solidFill>
                  <a:schemeClr val="tx1"/>
                </a:solidFill>
              </a:rPr>
              <a:t>, a, um (L.)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021740" y="992310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Livid, </a:t>
            </a:r>
            <a:r>
              <a:rPr lang="en-US" sz="4000" b="1" dirty="0" err="1">
                <a:solidFill>
                  <a:schemeClr val="bg1">
                    <a:lumMod val="50000"/>
                  </a:schemeClr>
                </a:solidFill>
              </a:rPr>
              <a:t>discoloured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4000" b="1" dirty="0">
                <a:solidFill>
                  <a:srgbClr val="002060"/>
                </a:solidFill>
              </a:rPr>
              <a:t>bluish</a:t>
            </a: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033" y="2269314"/>
            <a:ext cx="5570220" cy="38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94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9" y="1837301"/>
            <a:ext cx="5079991" cy="1308872"/>
          </a:xfrm>
        </p:spPr>
        <p:txBody>
          <a:bodyPr>
            <a:normAutofit/>
          </a:bodyPr>
          <a:lstStyle/>
          <a:p>
            <a:r>
              <a:rPr lang="en-US" altLang="ja-JP" sz="2600" b="1" dirty="0"/>
              <a:t>Glaucoma</a:t>
            </a:r>
          </a:p>
          <a:p>
            <a:r>
              <a:rPr lang="en-US" altLang="ja-JP" sz="2000" dirty="0"/>
              <a:t>an eye disease that causes gradual loss of sight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693878" y="918748"/>
            <a:ext cx="5618286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1"/>
                </a:solidFill>
              </a:rPr>
              <a:t>glauco</a:t>
            </a:r>
            <a:r>
              <a:rPr lang="en-US" sz="2800" b="1" dirty="0">
                <a:solidFill>
                  <a:schemeClr val="tx1"/>
                </a:solidFill>
              </a:rPr>
              <a:t>- (G. ~ </a:t>
            </a:r>
            <a:r>
              <a:rPr lang="en-US" sz="2800" b="1" dirty="0" err="1">
                <a:solidFill>
                  <a:schemeClr val="tx1"/>
                </a:solidFill>
              </a:rPr>
              <a:t>chloro</a:t>
            </a:r>
            <a:r>
              <a:rPr lang="en-US" sz="2800" b="1" dirty="0">
                <a:solidFill>
                  <a:schemeClr val="tx1"/>
                </a:solidFill>
              </a:rPr>
              <a:t>-)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789791" y="918748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9999"/>
                </a:solidFill>
              </a:rPr>
              <a:t>Green-Blue</a:t>
            </a:r>
            <a:endParaRPr lang="pt-BR" sz="4000" b="1" dirty="0">
              <a:solidFill>
                <a:srgbClr val="009999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9" y="3452327"/>
            <a:ext cx="4879872" cy="26513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590" y="2642319"/>
            <a:ext cx="3476274" cy="26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97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212980" y="2575248"/>
            <a:ext cx="3573624" cy="138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/>
              <a:t>Lagoena</a:t>
            </a:r>
            <a:r>
              <a:rPr lang="en-US" sz="2600" b="1" dirty="0"/>
              <a:t> </a:t>
            </a:r>
            <a:r>
              <a:rPr lang="en-US" sz="2600" b="1" dirty="0" err="1"/>
              <a:t>fusca</a:t>
            </a:r>
            <a:endParaRPr lang="en-US" sz="2600" b="1" dirty="0"/>
          </a:p>
          <a:p>
            <a:pPr marL="0" indent="0">
              <a:buNone/>
            </a:pPr>
            <a:r>
              <a:rPr lang="en-US" sz="2400" dirty="0"/>
              <a:t>= Dark brown bottle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99939" y="839755"/>
            <a:ext cx="5618286" cy="73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1"/>
                </a:solidFill>
              </a:rPr>
              <a:t>fuscus</a:t>
            </a:r>
            <a:r>
              <a:rPr lang="en-US" sz="2800" b="1" dirty="0">
                <a:solidFill>
                  <a:schemeClr val="tx1"/>
                </a:solidFill>
              </a:rPr>
              <a:t>, a, um 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72446" y="742607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663300"/>
                </a:solidFill>
              </a:rPr>
              <a:t>Dark Brown</a:t>
            </a:r>
            <a:endParaRPr lang="pt-BR" sz="4000" b="1" dirty="0">
              <a:solidFill>
                <a:srgbClr val="6633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402" y="1667747"/>
            <a:ext cx="4700451" cy="47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16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2555" y="2175766"/>
            <a:ext cx="5794515" cy="177108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err="1"/>
              <a:t>Pithyriasis</a:t>
            </a:r>
            <a:r>
              <a:rPr lang="en-US" altLang="ja-JP" b="1" dirty="0"/>
              <a:t> versicolor</a:t>
            </a:r>
          </a:p>
          <a:p>
            <a:r>
              <a:rPr lang="en-US" altLang="ja-JP" sz="2600" dirty="0"/>
              <a:t>=Tinea versicolor</a:t>
            </a:r>
          </a:p>
          <a:p>
            <a:r>
              <a:rPr lang="en-US" altLang="ja-JP" sz="2200" dirty="0"/>
              <a:t>a common yeast infection of the skin, in which flaky </a:t>
            </a:r>
            <a:r>
              <a:rPr lang="en-US" altLang="ja-JP" sz="2200" dirty="0" err="1"/>
              <a:t>discoloured</a:t>
            </a:r>
            <a:r>
              <a:rPr lang="en-US" altLang="ja-JP" sz="2200" dirty="0"/>
              <a:t> patches appear on the chest and back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3"/>
          </p:nvPr>
        </p:nvSpPr>
        <p:spPr>
          <a:xfrm>
            <a:off x="6503437" y="2001425"/>
            <a:ext cx="5105400" cy="1600191"/>
          </a:xfrm>
        </p:spPr>
        <p:txBody>
          <a:bodyPr>
            <a:normAutofit/>
          </a:bodyPr>
          <a:lstStyle/>
          <a:p>
            <a:r>
              <a:rPr lang="en-US" altLang="ja-JP" sz="2600" b="1" dirty="0"/>
              <a:t>Poikiloderma</a:t>
            </a:r>
          </a:p>
          <a:p>
            <a:r>
              <a:rPr lang="en-US" altLang="ja-JP" sz="2000" dirty="0"/>
              <a:t>a skin condition that consists of areas of hypopigmentation, hyperpigmentation, </a:t>
            </a:r>
            <a:r>
              <a:rPr lang="en-US" altLang="ja-JP" sz="2000" dirty="0" err="1"/>
              <a:t>telangiectasias</a:t>
            </a:r>
            <a:r>
              <a:rPr lang="en-US" altLang="ja-JP" sz="2000" dirty="0"/>
              <a:t> and atrophy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669823" y="908534"/>
            <a:ext cx="5158671" cy="1267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/>
                </a:solidFill>
              </a:rPr>
              <a:t>versicolor, oris (L.)</a:t>
            </a:r>
          </a:p>
          <a:p>
            <a:r>
              <a:rPr lang="en-US" sz="2800" b="1">
                <a:solidFill>
                  <a:schemeClr val="tx1"/>
                </a:solidFill>
              </a:rPr>
              <a:t>= poikilo- (G.)</a:t>
            </a:r>
            <a:r>
              <a:rPr lang="pt-BR" sz="2800" b="1">
                <a:solidFill>
                  <a:schemeClr val="tx1"/>
                </a:solidFill>
              </a:rPr>
              <a:t> 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323210" y="1082873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70C0"/>
                </a:solidFill>
              </a:rPr>
              <a:t>Va</a:t>
            </a:r>
            <a:r>
              <a:rPr lang="en-US" sz="4000" b="1" dirty="0" err="1">
                <a:solidFill>
                  <a:srgbClr val="FFC000"/>
                </a:solidFill>
              </a:rPr>
              <a:t>ri</a:t>
            </a:r>
            <a:r>
              <a:rPr lang="en-US" sz="40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4000" b="1" dirty="0" err="1">
                <a:solidFill>
                  <a:srgbClr val="FF0000"/>
                </a:solidFill>
              </a:rPr>
              <a:t>co</a:t>
            </a:r>
            <a:r>
              <a:rPr lang="en-US" sz="4000" b="1" dirty="0" err="1">
                <a:solidFill>
                  <a:srgbClr val="92D050"/>
                </a:solidFill>
              </a:rPr>
              <a:t>lo</a:t>
            </a:r>
            <a:r>
              <a:rPr lang="en-US" sz="4000" b="1" dirty="0" err="1">
                <a:solidFill>
                  <a:srgbClr val="7030A0"/>
                </a:solidFill>
              </a:rPr>
              <a:t>ur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ed</a:t>
            </a:r>
            <a:endParaRPr lang="pt-B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966" y="3991880"/>
            <a:ext cx="2296263" cy="26100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825" y="3946850"/>
            <a:ext cx="3424641" cy="24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35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3308" y="611310"/>
            <a:ext cx="6137030" cy="997682"/>
          </a:xfrm>
        </p:spPr>
        <p:txBody>
          <a:bodyPr>
            <a:normAutofit/>
          </a:bodyPr>
          <a:lstStyle/>
          <a:p>
            <a:r>
              <a:rPr lang="pt-BR" sz="2800" b="1" dirty="0"/>
              <a:t>Albus, a, um (L.) = Leuko - (G.)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1631" y="1957400"/>
            <a:ext cx="3142436" cy="2673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Vaselinum</a:t>
            </a:r>
            <a:r>
              <a:rPr lang="en-US" sz="2400" b="1" dirty="0"/>
              <a:t> album</a:t>
            </a:r>
          </a:p>
          <a:p>
            <a:pPr marL="0" indent="0">
              <a:buNone/>
            </a:pPr>
            <a:r>
              <a:rPr lang="en-US" sz="2000" dirty="0"/>
              <a:t>White </a:t>
            </a:r>
            <a:r>
              <a:rPr lang="en-US" sz="2000" dirty="0" err="1"/>
              <a:t>vaseline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587264" y="554159"/>
            <a:ext cx="4595446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WHITE</a:t>
            </a:r>
            <a:r>
              <a:rPr lang="pt-BR" sz="2800" b="1" dirty="0"/>
              <a:t> </a:t>
            </a:r>
            <a:endParaRPr lang="en-US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334" y="3198222"/>
            <a:ext cx="2838423" cy="21288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1852" y="3122021"/>
            <a:ext cx="3073192" cy="21205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41125" y="1957400"/>
            <a:ext cx="2265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Albinismus</a:t>
            </a:r>
            <a:endParaRPr lang="en-GB" sz="2400" b="1" dirty="0"/>
          </a:p>
          <a:p>
            <a:r>
              <a:rPr lang="en-GB" sz="2000" dirty="0"/>
              <a:t>Albinism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2711" y="1936689"/>
            <a:ext cx="2657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Leucocytus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Leucocytes, white blood cells</a:t>
            </a:r>
            <a:endParaRPr lang="en-GB" dirty="0"/>
          </a:p>
        </p:txBody>
      </p:sp>
      <p:pic>
        <p:nvPicPr>
          <p:cNvPr id="11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18" y="3164336"/>
            <a:ext cx="2883605" cy="216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52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5250" y="754848"/>
            <a:ext cx="3543300" cy="1159677"/>
          </a:xfrm>
        </p:spPr>
        <p:txBody>
          <a:bodyPr/>
          <a:lstStyle/>
          <a:p>
            <a:r>
              <a:rPr kumimoji="1" lang="en-GB" altLang="ja-JP" dirty="0"/>
              <a:t>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2194559"/>
            <a:ext cx="10287000" cy="3394477"/>
          </a:xfrm>
        </p:spPr>
        <p:txBody>
          <a:bodyPr/>
          <a:lstStyle/>
          <a:p>
            <a:r>
              <a:rPr kumimoji="1" lang="en-GB" altLang="ja-JP" sz="2400" dirty="0"/>
              <a:t>What is the Latin word for blue/ blue-black?</a:t>
            </a:r>
          </a:p>
          <a:p>
            <a:r>
              <a:rPr kumimoji="1" lang="en-GB" altLang="ja-JP" sz="2400" dirty="0"/>
              <a:t>What is the </a:t>
            </a:r>
            <a:r>
              <a:rPr lang="pt-BR" altLang="ja-JP" sz="2400" dirty="0"/>
              <a:t>y</a:t>
            </a:r>
            <a:r>
              <a:rPr lang="pt-BR" sz="2400" dirty="0"/>
              <a:t>ellow endocrine body in the ovary called?</a:t>
            </a:r>
          </a:p>
          <a:p>
            <a:r>
              <a:rPr lang="en-GB" altLang="ja-JP" sz="2400" dirty="0"/>
              <a:t>What does "</a:t>
            </a:r>
            <a:r>
              <a:rPr lang="en-GB" altLang="ja-JP" sz="2400" dirty="0" err="1"/>
              <a:t>griseus</a:t>
            </a:r>
            <a:r>
              <a:rPr lang="en-GB" altLang="ja-JP" sz="2400" dirty="0"/>
              <a:t>" mean?</a:t>
            </a:r>
          </a:p>
          <a:p>
            <a:r>
              <a:rPr lang="en-GB" altLang="ja-JP" sz="2400" dirty="0"/>
              <a:t>Where is substantia </a:t>
            </a:r>
            <a:r>
              <a:rPr lang="en-GB" altLang="ja-JP" sz="2400" dirty="0" err="1"/>
              <a:t>nigra</a:t>
            </a:r>
            <a:r>
              <a:rPr lang="en-GB" altLang="ja-JP" sz="2400" dirty="0"/>
              <a:t> located?</a:t>
            </a:r>
            <a:endParaRPr kumimoji="1" lang="en-GB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7550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63308" y="611310"/>
            <a:ext cx="6137030" cy="997682"/>
          </a:xfrm>
        </p:spPr>
        <p:txBody>
          <a:bodyPr>
            <a:normAutofit/>
          </a:bodyPr>
          <a:lstStyle/>
          <a:p>
            <a:r>
              <a:rPr lang="pt-BR" sz="2800" b="1" dirty="0"/>
              <a:t>Albus, a, um (L.) = Leuko - (G.)</a:t>
            </a:r>
            <a:endParaRPr lang="en-US" sz="2800" b="1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87698" y="2016655"/>
            <a:ext cx="2541301" cy="1598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Leucorrhoea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dirty="0"/>
              <a:t>White vaginal discharge from hormonal imbalance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87264" y="554159"/>
            <a:ext cx="4595446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WHITE</a:t>
            </a:r>
            <a:r>
              <a:rPr lang="pt-BR" sz="2800" b="1" dirty="0"/>
              <a:t> </a:t>
            </a:r>
            <a:endParaRPr lang="en-US" sz="2800" b="1" dirty="0"/>
          </a:p>
        </p:txBody>
      </p:sp>
      <p:pic>
        <p:nvPicPr>
          <p:cNvPr id="10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2710" y="3341932"/>
            <a:ext cx="3126375" cy="226188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285" y="3254102"/>
            <a:ext cx="417368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83365" y="1912435"/>
            <a:ext cx="32149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Leukaemia</a:t>
            </a:r>
            <a:endParaRPr lang="en-US" sz="2400" b="1" dirty="0"/>
          </a:p>
          <a:p>
            <a:r>
              <a:rPr lang="en-US" sz="2000" dirty="0"/>
              <a:t>Cancer of bone marrow that results in abnormal white blood cells</a:t>
            </a:r>
            <a:r>
              <a:rPr lang="en-US" b="1" dirty="0"/>
              <a:t> </a:t>
            </a:r>
          </a:p>
          <a:p>
            <a:r>
              <a:rPr lang="en-US" sz="1600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36171" y="1912435"/>
            <a:ext cx="3651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Leucoplakia</a:t>
            </a:r>
          </a:p>
          <a:p>
            <a:r>
              <a:rPr lang="en-US" sz="2000" dirty="0"/>
              <a:t>White lesion of oral mucosa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3977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2191" y="686287"/>
            <a:ext cx="4595446" cy="1111983"/>
          </a:xfrm>
        </p:spPr>
        <p:txBody>
          <a:bodyPr>
            <a:normAutofit/>
          </a:bodyPr>
          <a:lstStyle/>
          <a:p>
            <a:r>
              <a:rPr lang="pt-BR" sz="4000" b="1" dirty="0"/>
              <a:t>Pale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4981" y="2015067"/>
            <a:ext cx="2499829" cy="1158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Facies pallida</a:t>
            </a:r>
          </a:p>
          <a:p>
            <a:pPr marL="0" indent="0">
              <a:buNone/>
            </a:pPr>
            <a:r>
              <a:rPr lang="en-US" sz="2000" dirty="0"/>
              <a:t>Pale face/pallor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207370" y="646478"/>
            <a:ext cx="4595446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pallidus, a, um (L.)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667" y="3147750"/>
            <a:ext cx="3498543" cy="26265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9421" y="3161592"/>
            <a:ext cx="3102939" cy="2612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9345" y="1947334"/>
            <a:ext cx="2573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Febris</a:t>
            </a:r>
            <a:r>
              <a:rPr lang="en-US" sz="2400" b="1" dirty="0"/>
              <a:t> pallida</a:t>
            </a:r>
          </a:p>
          <a:p>
            <a:r>
              <a:rPr lang="en-US" sz="2000" dirty="0"/>
              <a:t>Pallor with fever</a:t>
            </a:r>
          </a:p>
        </p:txBody>
      </p:sp>
    </p:spTree>
    <p:extLst>
      <p:ext uri="{BB962C8B-B14F-4D97-AF65-F5344CB8AC3E}">
        <p14:creationId xmlns:p14="http://schemas.microsoft.com/office/powerpoint/2010/main" xmlns="" val="402756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04517" y="646479"/>
            <a:ext cx="4595446" cy="111198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CC00"/>
                </a:solidFill>
              </a:rPr>
              <a:t>Yellow</a:t>
            </a:r>
            <a:r>
              <a:rPr lang="pt-BR" sz="2800" b="1" dirty="0">
                <a:solidFill>
                  <a:srgbClr val="DADE22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7" y="1934308"/>
            <a:ext cx="3214285" cy="1553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Febris flava</a:t>
            </a:r>
          </a:p>
          <a:p>
            <a:pPr marL="0" indent="0">
              <a:buNone/>
            </a:pPr>
            <a:r>
              <a:rPr lang="pt-BR" sz="2000" dirty="0"/>
              <a:t>Yellow fever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198578" y="646479"/>
            <a:ext cx="463940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>
                <a:solidFill>
                  <a:schemeClr val="tx1"/>
                </a:solidFill>
              </a:rPr>
              <a:t>flavus</a:t>
            </a:r>
            <a:r>
              <a:rPr lang="en-GB" sz="2800" b="1" dirty="0">
                <a:solidFill>
                  <a:schemeClr val="tx1"/>
                </a:solidFill>
              </a:rPr>
              <a:t>/</a:t>
            </a:r>
            <a:r>
              <a:rPr lang="en-GB" sz="2800" b="1" dirty="0" err="1">
                <a:solidFill>
                  <a:schemeClr val="tx1"/>
                </a:solidFill>
              </a:rPr>
              <a:t>luteus</a:t>
            </a:r>
            <a:r>
              <a:rPr lang="en-GB" sz="2800" b="1" dirty="0">
                <a:solidFill>
                  <a:schemeClr val="tx1"/>
                </a:solidFill>
              </a:rPr>
              <a:t>, a, um (L.) = </a:t>
            </a:r>
            <a:r>
              <a:rPr lang="en-GB" sz="2800" b="1" dirty="0" err="1">
                <a:solidFill>
                  <a:schemeClr val="tx1"/>
                </a:solidFill>
              </a:rPr>
              <a:t>xantho</a:t>
            </a:r>
            <a:r>
              <a:rPr lang="en-GB" sz="2800" b="1" dirty="0">
                <a:solidFill>
                  <a:schemeClr val="tx1"/>
                </a:solidFill>
              </a:rPr>
              <a:t>-/</a:t>
            </a:r>
            <a:r>
              <a:rPr lang="en-GB" sz="2800" b="1" dirty="0" err="1">
                <a:solidFill>
                  <a:schemeClr val="tx1"/>
                </a:solidFill>
              </a:rPr>
              <a:t>cirrho</a:t>
            </a:r>
            <a:r>
              <a:rPr lang="en-GB" sz="2800" b="1" dirty="0">
                <a:solidFill>
                  <a:schemeClr val="tx1"/>
                </a:solidFill>
              </a:rPr>
              <a:t>- (G.)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800" y="3613666"/>
            <a:ext cx="2912737" cy="20768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4818" y="3714262"/>
            <a:ext cx="2639152" cy="2050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61933" y="1883602"/>
            <a:ext cx="26926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Corpus luteum</a:t>
            </a:r>
          </a:p>
          <a:p>
            <a:r>
              <a:rPr lang="pt-BR" sz="2000" dirty="0"/>
              <a:t>Yellow endocrine body formed at the site of a ruptured ovarian follicle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4819" y="1868271"/>
            <a:ext cx="3372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Ligamenta flava</a:t>
            </a:r>
          </a:p>
          <a:p>
            <a:r>
              <a:rPr lang="pt-BR" sz="2000" dirty="0"/>
              <a:t>Ligaments of the spine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70" b="13457"/>
          <a:stretch/>
        </p:blipFill>
        <p:spPr bwMode="auto">
          <a:xfrm>
            <a:off x="434486" y="3244335"/>
            <a:ext cx="3299314" cy="18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859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04517" y="646479"/>
            <a:ext cx="4595446" cy="111198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CC00"/>
                </a:solidFill>
              </a:rPr>
              <a:t>Yellow</a:t>
            </a:r>
            <a:r>
              <a:rPr lang="pt-BR" sz="2800" b="1" dirty="0">
                <a:solidFill>
                  <a:srgbClr val="DADE22"/>
                </a:solidFill>
              </a:rPr>
              <a:t> 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204084" y="2007209"/>
            <a:ext cx="3672640" cy="170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Xanthoderma</a:t>
            </a:r>
          </a:p>
          <a:p>
            <a:pPr marL="0" indent="0">
              <a:buNone/>
            </a:pPr>
            <a:r>
              <a:rPr lang="pt-BR" sz="2000" dirty="0"/>
              <a:t>Yellowish discolouration of the skin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98578" y="646479"/>
            <a:ext cx="463940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>
                <a:solidFill>
                  <a:schemeClr val="tx1"/>
                </a:solidFill>
              </a:rPr>
              <a:t>flavus</a:t>
            </a:r>
            <a:r>
              <a:rPr lang="en-GB" sz="2800" b="1" dirty="0">
                <a:solidFill>
                  <a:schemeClr val="tx1"/>
                </a:solidFill>
              </a:rPr>
              <a:t>/</a:t>
            </a:r>
            <a:r>
              <a:rPr lang="en-GB" sz="2800" b="1" dirty="0" err="1">
                <a:solidFill>
                  <a:schemeClr val="tx1"/>
                </a:solidFill>
              </a:rPr>
              <a:t>luteus</a:t>
            </a:r>
            <a:r>
              <a:rPr lang="en-GB" sz="2800" b="1" dirty="0">
                <a:solidFill>
                  <a:schemeClr val="tx1"/>
                </a:solidFill>
              </a:rPr>
              <a:t>, a, um (L.) = </a:t>
            </a:r>
            <a:r>
              <a:rPr lang="en-GB" sz="2800" b="1" dirty="0" err="1">
                <a:solidFill>
                  <a:schemeClr val="tx1"/>
                </a:solidFill>
              </a:rPr>
              <a:t>xantho</a:t>
            </a:r>
            <a:r>
              <a:rPr lang="en-GB" sz="2800" b="1" dirty="0">
                <a:solidFill>
                  <a:schemeClr val="tx1"/>
                </a:solidFill>
              </a:rPr>
              <a:t>-/</a:t>
            </a:r>
            <a:r>
              <a:rPr lang="en-GB" sz="2800" b="1" dirty="0" err="1">
                <a:solidFill>
                  <a:schemeClr val="tx1"/>
                </a:solidFill>
              </a:rPr>
              <a:t>cirrho</a:t>
            </a:r>
            <a:r>
              <a:rPr lang="en-GB" sz="2800" b="1" dirty="0">
                <a:solidFill>
                  <a:schemeClr val="tx1"/>
                </a:solidFill>
              </a:rPr>
              <a:t>- (G.)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396017"/>
            <a:ext cx="3349953" cy="2233301"/>
          </a:xfrm>
          <a:prstGeom prst="rect">
            <a:avLst/>
          </a:prstGeom>
        </p:spPr>
      </p:pic>
      <p:pic>
        <p:nvPicPr>
          <p:cNvPr id="10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4084" y="3569073"/>
            <a:ext cx="4168115" cy="21882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6400" y="1992867"/>
            <a:ext cx="292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Cirrhosis</a:t>
            </a:r>
          </a:p>
          <a:p>
            <a:r>
              <a:rPr lang="en-US" sz="2000" dirty="0"/>
              <a:t>Scarring of the liver</a:t>
            </a:r>
          </a:p>
        </p:txBody>
      </p:sp>
    </p:spTree>
    <p:extLst>
      <p:ext uri="{BB962C8B-B14F-4D97-AF65-F5344CB8AC3E}">
        <p14:creationId xmlns:p14="http://schemas.microsoft.com/office/powerpoint/2010/main" xmlns="" val="295071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993" y="1942066"/>
            <a:ext cx="3493686" cy="1600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Medulla </a:t>
            </a:r>
            <a:r>
              <a:rPr lang="en-US" sz="2400" b="1" dirty="0" err="1"/>
              <a:t>ossium</a:t>
            </a:r>
            <a:r>
              <a:rPr lang="en-US" sz="2400" b="1" dirty="0"/>
              <a:t> </a:t>
            </a:r>
            <a:r>
              <a:rPr lang="en-US" sz="2400" b="1" dirty="0" err="1"/>
              <a:t>rubra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Red bone marrow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435027" y="646479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ruber, a, um (L.) = erythro- (G.)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035913" y="646479"/>
            <a:ext cx="463940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Red</a:t>
            </a:r>
            <a:endParaRPr lang="pt-BR" sz="4000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54" y="3613666"/>
            <a:ext cx="3587965" cy="2205934"/>
          </a:xfrm>
          <a:prstGeom prst="rect">
            <a:avLst/>
          </a:prstGeom>
        </p:spPr>
      </p:pic>
      <p:pic>
        <p:nvPicPr>
          <p:cNvPr id="1028" name="Picture 4" descr="Image result for red nucle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667" y="3696717"/>
            <a:ext cx="2640119" cy="18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5317" y="1864265"/>
            <a:ext cx="226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Nucleus </a:t>
            </a:r>
            <a:r>
              <a:rPr lang="en-US" sz="2400" b="1" dirty="0" err="1"/>
              <a:t>ruber</a:t>
            </a:r>
            <a:endParaRPr lang="en-US" sz="2400" b="1" dirty="0"/>
          </a:p>
          <a:p>
            <a:r>
              <a:rPr lang="en-US" sz="2000" dirty="0"/>
              <a:t>Red nucleus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41194" y="1864265"/>
            <a:ext cx="28219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Rubeola</a:t>
            </a:r>
            <a:endParaRPr lang="en-US" sz="2400" b="1" dirty="0"/>
          </a:p>
          <a:p>
            <a:r>
              <a:rPr lang="en-US" sz="2000" dirty="0"/>
              <a:t>The ordinary measles</a:t>
            </a:r>
          </a:p>
          <a:p>
            <a:endParaRPr lang="en-US" sz="2400" b="1" dirty="0"/>
          </a:p>
        </p:txBody>
      </p:sp>
      <p:pic>
        <p:nvPicPr>
          <p:cNvPr id="3074" name="Picture 2" descr="Image result for rubeo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2593" y="3378200"/>
            <a:ext cx="2890572" cy="22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37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755648" y="1864267"/>
            <a:ext cx="2966065" cy="126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Erythrocytus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Red blood cells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435027" y="646479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</a:rPr>
              <a:t>ruber, a, um (L.) = erythro- (G.)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035913" y="646479"/>
            <a:ext cx="463940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Red</a:t>
            </a:r>
            <a:endParaRPr lang="pt-BR" sz="4000" b="1" dirty="0">
              <a:solidFill>
                <a:srgbClr val="FF0000"/>
              </a:solidFill>
            </a:endParaRP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5726" y="3366253"/>
            <a:ext cx="3801987" cy="2610094"/>
          </a:xfrm>
          <a:prstGeom prst="rect">
            <a:avLst/>
          </a:prstGeom>
        </p:spPr>
      </p:pic>
      <p:pic>
        <p:nvPicPr>
          <p:cNvPr id="10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630" y="3423709"/>
            <a:ext cx="4433066" cy="24951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2146" y="1864267"/>
            <a:ext cx="4580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Erythroderma</a:t>
            </a:r>
          </a:p>
          <a:p>
            <a:r>
              <a:rPr lang="en-US" sz="2000" dirty="0"/>
              <a:t>Redding of the skin due to inflammatory skin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205695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2939444" cy="1509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Pithyriasis</a:t>
            </a:r>
            <a:r>
              <a:rPr lang="en-US" sz="2400" b="1" dirty="0"/>
              <a:t> </a:t>
            </a:r>
            <a:r>
              <a:rPr lang="en-US" sz="2400" b="1" dirty="0" err="1"/>
              <a:t>rosea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A benign rash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0078" y="945418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1"/>
                </a:solidFill>
              </a:rPr>
              <a:t>roseus</a:t>
            </a:r>
            <a:r>
              <a:rPr lang="en-US" sz="2800" b="1" dirty="0">
                <a:solidFill>
                  <a:schemeClr val="tx1"/>
                </a:solidFill>
              </a:rPr>
              <a:t>, a, um (L.)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14348" y="945418"/>
            <a:ext cx="5328138" cy="91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3399"/>
                </a:solidFill>
              </a:rPr>
              <a:t>pink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90" y="3635752"/>
            <a:ext cx="4070311" cy="22853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6821" y="3556419"/>
            <a:ext cx="3258634" cy="2443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8688" y="2084400"/>
            <a:ext cx="3265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Roseola</a:t>
            </a:r>
          </a:p>
          <a:p>
            <a:r>
              <a:rPr lang="en-US" sz="2000" dirty="0"/>
              <a:t>A viral illness with a rash following a fever</a:t>
            </a:r>
          </a:p>
        </p:txBody>
      </p:sp>
    </p:spTree>
    <p:extLst>
      <p:ext uri="{BB962C8B-B14F-4D97-AF65-F5344CB8AC3E}">
        <p14:creationId xmlns:p14="http://schemas.microsoft.com/office/powerpoint/2010/main" xmlns="" val="4294583454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231</TotalTime>
  <Words>600</Words>
  <Application>Microsoft Office PowerPoint</Application>
  <PresentationFormat>Vlastní</PresentationFormat>
  <Paragraphs>129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Kondenzační stopa</vt:lpstr>
      <vt:lpstr>Colour </vt:lpstr>
      <vt:lpstr>Albus, a, um (L.) = Leuko - (G.)</vt:lpstr>
      <vt:lpstr>Albus, a, um (L.) = Leuko - (G.)</vt:lpstr>
      <vt:lpstr>Pale</vt:lpstr>
      <vt:lpstr>Yellow </vt:lpstr>
      <vt:lpstr>Yellow 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questions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Pubudu Nirmani Wanni Arachchige</dc:creator>
  <cp:lastModifiedBy>Gachallová Natália</cp:lastModifiedBy>
  <cp:revision>47</cp:revision>
  <dcterms:created xsi:type="dcterms:W3CDTF">2017-03-13T13:04:30Z</dcterms:created>
  <dcterms:modified xsi:type="dcterms:W3CDTF">2017-03-21T06:40:03Z</dcterms:modified>
</cp:coreProperties>
</file>