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70" r:id="rId3"/>
    <p:sldId id="269" r:id="rId4"/>
    <p:sldId id="280" r:id="rId5"/>
    <p:sldId id="271" r:id="rId6"/>
    <p:sldId id="273" r:id="rId7"/>
    <p:sldId id="262" r:id="rId8"/>
    <p:sldId id="263" r:id="rId9"/>
    <p:sldId id="264" r:id="rId10"/>
    <p:sldId id="265" r:id="rId11"/>
    <p:sldId id="274" r:id="rId12"/>
    <p:sldId id="267" r:id="rId13"/>
    <p:sldId id="275" r:id="rId14"/>
    <p:sldId id="278" r:id="rId15"/>
    <p:sldId id="279" r:id="rId16"/>
    <p:sldId id="277" r:id="rId17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976215-64AA-4189-AE78-95EC0EC71F93}" v="21" dt="2020-05-04T14:37:48.2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05"/>
  </p:normalViewPr>
  <p:slideViewPr>
    <p:cSldViewPr snapToGrid="0">
      <p:cViewPr varScale="1">
        <p:scale>
          <a:sx n="64" d="100"/>
          <a:sy n="64" d="100"/>
        </p:scale>
        <p:origin x="9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4-24T19:47:44.1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14350 2660 16383 0 0,'0'0'-16383'0'0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4-24T19:47:44.1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14350 2660 16383 0 0,'0'0'-16383'0'0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4-24T19:47:44.1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14350 2660 16383 0 0,'0'0'-16383'0'0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4-24T19:47:44.1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14026 2856 16383 0 0,'0'0'-16383'0'0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4-24T19:47:44.1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13932 2768 16383 0 0,'0'7'0'0'0,"0"-7"-16383"0"0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4-24T19:47:44.1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17388 2757 16383 0 0,'36'18'0'0'0,"-36"-18"-16383"0"0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4-24T19:47:44.1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6324 4792 16383 0 0,'0'17'0'0'0,"0"-17"-16383"0"0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4-24T19:47:44.1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10405 3066 16383 0 0,'0'7'0'0'0,"0"-7"-16383"0"0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04-05-2020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35360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04-05-2020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42510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04-05-2020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1718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04-05-2020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056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04-05-2020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462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04-05-2020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6420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04-05-2020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49149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04-05-2020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5550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04-05-2020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69934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04-05-2020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9164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04-05-2020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066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1C0BB-DC71-4713-A787-95011EDB8CA8}" type="datetimeFigureOut">
              <a:rPr lang="pt-PT" smtClean="0"/>
              <a:t>04-05-2020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206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image" Target="../media/image9.tiff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13" Type="http://schemas.openxmlformats.org/officeDocument/2006/relationships/customXml" Target="../ink/ink8.xml"/><Relationship Id="rId3" Type="http://schemas.openxmlformats.org/officeDocument/2006/relationships/customXml" Target="../ink/ink1.xml"/><Relationship Id="rId7" Type="http://schemas.openxmlformats.org/officeDocument/2006/relationships/customXml" Target="../ink/ink4.xml"/><Relationship Id="rId12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customXml" Target="../ink/ink7.xml"/><Relationship Id="rId5" Type="http://schemas.openxmlformats.org/officeDocument/2006/relationships/customXml" Target="../ink/ink2.xml"/><Relationship Id="rId10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customXml" Target="../ink/ink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9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1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79A2B924-0CBB-B543-8DEA-E1932C7F2D82}"/>
              </a:ext>
            </a:extLst>
          </p:cNvPr>
          <p:cNvSpPr txBox="1">
            <a:spLocks/>
          </p:cNvSpPr>
          <p:nvPr/>
        </p:nvSpPr>
        <p:spPr>
          <a:xfrm>
            <a:off x="7928455" y="2250347"/>
            <a:ext cx="2149882" cy="907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>
                <a:solidFill>
                  <a:schemeClr val="accent1">
                    <a:lumMod val="75000"/>
                  </a:schemeClr>
                </a:solidFill>
              </a:rPr>
              <a:t>DEATH</a:t>
            </a:r>
            <a:endParaRPr lang="en-US" b="1">
              <a:solidFill>
                <a:schemeClr val="accent1">
                  <a:lumMod val="75000"/>
                </a:schemeClr>
              </a:solidFill>
              <a:cs typeface="Calibri Light"/>
            </a:endParaRPr>
          </a:p>
        </p:txBody>
      </p:sp>
      <p:sp>
        <p:nvSpPr>
          <p:cNvPr id="30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2552BFE-EFAB-3148-A4F4-BDF31DB0D5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3" r="7952" b="1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AF94D8E8-56CF-4C47-BFF1-105683A3F473}"/>
              </a:ext>
            </a:extLst>
          </p:cNvPr>
          <p:cNvSpPr txBox="1"/>
          <p:nvPr/>
        </p:nvSpPr>
        <p:spPr>
          <a:xfrm>
            <a:off x="7020433" y="3154888"/>
            <a:ext cx="3585028" cy="9079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400" b="1" dirty="0"/>
              <a:t>By Carolina and </a:t>
            </a:r>
            <a:r>
              <a:rPr lang="en-GB" sz="2400" b="1" dirty="0" err="1"/>
              <a:t>Somuto</a:t>
            </a:r>
            <a:endParaRPr lang="en-GB" sz="2400" b="1">
              <a:cs typeface="Calibri"/>
            </a:endParaRPr>
          </a:p>
          <a:p>
            <a:pPr algn="ctr">
              <a:spcAft>
                <a:spcPts val="600"/>
              </a:spcAft>
            </a:pPr>
            <a:r>
              <a:rPr lang="en-GB" sz="2400" b="1" dirty="0">
                <a:cs typeface="Calibri"/>
              </a:rPr>
              <a:t>Study group: 33</a:t>
            </a:r>
          </a:p>
        </p:txBody>
      </p:sp>
    </p:spTree>
    <p:extLst>
      <p:ext uri="{BB962C8B-B14F-4D97-AF65-F5344CB8AC3E}">
        <p14:creationId xmlns:p14="http://schemas.microsoft.com/office/powerpoint/2010/main" val="2023427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2552BFE-EFAB-3148-A4F4-BDF31DB0D5B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7E47632-6A25-8F4F-BA06-A9CA8F9A8424}"/>
              </a:ext>
            </a:extLst>
          </p:cNvPr>
          <p:cNvSpPr txBox="1"/>
          <p:nvPr/>
        </p:nvSpPr>
        <p:spPr>
          <a:xfrm>
            <a:off x="647982" y="419534"/>
            <a:ext cx="5274089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sz="3600"/>
              <a:t>Signs of impending death</a:t>
            </a:r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791E219-D377-604B-BE99-E19DA28157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473"/>
          <a:stretch/>
        </p:blipFill>
        <p:spPr>
          <a:xfrm>
            <a:off x="414719" y="4504763"/>
            <a:ext cx="2849748" cy="215309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3F53106-9733-1347-9CC5-3A9015F9E4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13" r="9169"/>
          <a:stretch/>
        </p:blipFill>
        <p:spPr>
          <a:xfrm>
            <a:off x="394161" y="1772397"/>
            <a:ext cx="2890865" cy="202397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DDADF58-79A4-1647-B21A-D57FD4715915}"/>
              </a:ext>
            </a:extLst>
          </p:cNvPr>
          <p:cNvSpPr txBox="1"/>
          <p:nvPr/>
        </p:nvSpPr>
        <p:spPr>
          <a:xfrm>
            <a:off x="404867" y="1285447"/>
            <a:ext cx="172303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pt-PT" err="1"/>
              <a:t>Loss</a:t>
            </a:r>
            <a:r>
              <a:rPr lang="pt-PT"/>
              <a:t> </a:t>
            </a:r>
            <a:r>
              <a:rPr lang="pt-PT" err="1"/>
              <a:t>of</a:t>
            </a:r>
            <a:r>
              <a:rPr lang="pt-PT"/>
              <a:t> </a:t>
            </a:r>
            <a:r>
              <a:rPr lang="pt-PT" err="1"/>
              <a:t>appetite</a:t>
            </a:r>
            <a:r>
              <a:rPr lang="pt-PT"/>
              <a:t>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C463BF6-1FF0-E149-A352-63082D1653BB}"/>
              </a:ext>
            </a:extLst>
          </p:cNvPr>
          <p:cNvSpPr txBox="1"/>
          <p:nvPr/>
        </p:nvSpPr>
        <p:spPr>
          <a:xfrm>
            <a:off x="109235" y="3981680"/>
            <a:ext cx="14791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pt-PT" err="1"/>
              <a:t>Mottled</a:t>
            </a:r>
            <a:r>
              <a:rPr lang="pt-PT"/>
              <a:t> </a:t>
            </a:r>
            <a:r>
              <a:rPr lang="pt-PT" err="1"/>
              <a:t>veins</a:t>
            </a:r>
            <a:endParaRPr lang="pt-PT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B034F83-6CE1-F948-B873-03AECBAE8412}"/>
              </a:ext>
            </a:extLst>
          </p:cNvPr>
          <p:cNvSpPr txBox="1"/>
          <p:nvPr/>
        </p:nvSpPr>
        <p:spPr>
          <a:xfrm>
            <a:off x="1697657" y="3981680"/>
            <a:ext cx="27406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>
                <a:cs typeface="Calibri"/>
              </a:rPr>
              <a:t>Changes in urination habits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C7E59A76-AF26-424D-821B-092CBE11E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7941" y="4515092"/>
            <a:ext cx="2865826" cy="214937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DC4BD9E-591D-F342-9AEC-CF5D2231733E}"/>
              </a:ext>
            </a:extLst>
          </p:cNvPr>
          <p:cNvSpPr txBox="1"/>
          <p:nvPr/>
        </p:nvSpPr>
        <p:spPr>
          <a:xfrm>
            <a:off x="4547514" y="3981680"/>
            <a:ext cx="266316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>
                <a:cs typeface="Calibri"/>
              </a:rPr>
              <a:t>Swelling in feet and ankles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0ECAA1F-B974-1C40-BD73-5F63118C12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9656" y="1800234"/>
            <a:ext cx="2957069" cy="1968299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8AE98E59-F834-F844-962F-EFAB1B75AD4C}"/>
              </a:ext>
            </a:extLst>
          </p:cNvPr>
          <p:cNvSpPr txBox="1"/>
          <p:nvPr/>
        </p:nvSpPr>
        <p:spPr>
          <a:xfrm>
            <a:off x="2322915" y="1285447"/>
            <a:ext cx="417005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>
                <a:cs typeface="Calibri"/>
              </a:rPr>
              <a:t>Coolness in the tips of the fingers and toes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45D46BC5-F367-884C-843E-3114238906A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2" t="39307" r="52418" b="37178"/>
          <a:stretch/>
        </p:blipFill>
        <p:spPr>
          <a:xfrm>
            <a:off x="6871354" y="1800233"/>
            <a:ext cx="3107211" cy="1968299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1FA6FB28-15C3-C74E-A82B-4C562DCB57A5}"/>
              </a:ext>
            </a:extLst>
          </p:cNvPr>
          <p:cNvSpPr txBox="1"/>
          <p:nvPr/>
        </p:nvSpPr>
        <p:spPr>
          <a:xfrm>
            <a:off x="9286520" y="796236"/>
            <a:ext cx="27129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>
                <a:cs typeface="Calibri"/>
              </a:rPr>
              <a:t>Excessive fatigue and sleep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5946085-859D-8A4B-A94C-6AE4A3E79FA9}"/>
              </a:ext>
            </a:extLst>
          </p:cNvPr>
          <p:cNvSpPr txBox="1"/>
          <p:nvPr/>
        </p:nvSpPr>
        <p:spPr>
          <a:xfrm>
            <a:off x="6881876" y="1346057"/>
            <a:ext cx="289957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>
                <a:cs typeface="Calibri"/>
              </a:rPr>
              <a:t>Increased physical weakness 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0E6739C-3593-1346-9B6D-5F162C1BC85C}"/>
              </a:ext>
            </a:extLst>
          </p:cNvPr>
          <p:cNvSpPr txBox="1"/>
          <p:nvPr/>
        </p:nvSpPr>
        <p:spPr>
          <a:xfrm>
            <a:off x="10171058" y="2415050"/>
            <a:ext cx="182844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>
                <a:cs typeface="Calibri"/>
              </a:rPr>
              <a:t>Social withdrawal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37FC8154-B9C7-B748-A6E1-5CB94F296A45}"/>
              </a:ext>
            </a:extLst>
          </p:cNvPr>
          <p:cNvSpPr txBox="1"/>
          <p:nvPr/>
        </p:nvSpPr>
        <p:spPr>
          <a:xfrm>
            <a:off x="7285197" y="3981680"/>
            <a:ext cx="483228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>
                <a:cs typeface="Calibri"/>
              </a:rPr>
              <a:t>Laboured breathing (Cheyne-Stokes, Death rattle)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5D3DFA56-DFAB-5D44-8C1E-EA50C9942BC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4785"/>
          <a:stretch/>
        </p:blipFill>
        <p:spPr>
          <a:xfrm>
            <a:off x="8144113" y="4443618"/>
            <a:ext cx="2581531" cy="2321776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4C0C4AF9-B9D6-EC43-9BE1-56791E3503D3}"/>
              </a:ext>
            </a:extLst>
          </p:cNvPr>
          <p:cNvSpPr txBox="1"/>
          <p:nvPr/>
        </p:nvSpPr>
        <p:spPr>
          <a:xfrm>
            <a:off x="6258602" y="226415"/>
            <a:ext cx="344273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>
                <a:cs typeface="Calibri"/>
              </a:rPr>
              <a:t>Mental confusion or disorientation</a:t>
            </a:r>
          </a:p>
        </p:txBody>
      </p:sp>
    </p:spTree>
    <p:extLst>
      <p:ext uri="{BB962C8B-B14F-4D97-AF65-F5344CB8AC3E}">
        <p14:creationId xmlns:p14="http://schemas.microsoft.com/office/powerpoint/2010/main" val="287656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260174BB-8066-9544-9BD0-2DE2B67C7EA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4" descr="A screen shot of a clock&#10;&#10;Description generated with very high confidence">
            <a:extLst>
              <a:ext uri="{FF2B5EF4-FFF2-40B4-BE49-F238E27FC236}">
                <a16:creationId xmlns:a16="http://schemas.microsoft.com/office/drawing/2014/main" id="{1DC78930-748A-4E82-8BF9-D1751D8EC0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437" t="6967" r="4351" b="8899"/>
          <a:stretch/>
        </p:blipFill>
        <p:spPr>
          <a:xfrm>
            <a:off x="4077694" y="2570499"/>
            <a:ext cx="3390599" cy="2081311"/>
          </a:xfrm>
          <a:ln>
            <a:solidFill>
              <a:srgbClr val="0070C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0DAE4E-4665-4841-80C6-60D4517EA0CE}"/>
              </a:ext>
            </a:extLst>
          </p:cNvPr>
          <p:cNvSpPr txBox="1"/>
          <p:nvPr/>
        </p:nvSpPr>
        <p:spPr>
          <a:xfrm>
            <a:off x="4401801" y="1014517"/>
            <a:ext cx="2743200" cy="52322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b="1" i="1">
                <a:cs typeface="Calibri"/>
              </a:rPr>
              <a:t>Algor Mortis</a:t>
            </a:r>
            <a:endParaRPr lang="en-US" b="1" i="1">
              <a:cs typeface="Calibri"/>
            </a:endParaRPr>
          </a:p>
        </p:txBody>
      </p:sp>
      <p:sp>
        <p:nvSpPr>
          <p:cNvPr id="3" name="CaixaDeTexto 1">
            <a:extLst>
              <a:ext uri="{FF2B5EF4-FFF2-40B4-BE49-F238E27FC236}">
                <a16:creationId xmlns:a16="http://schemas.microsoft.com/office/drawing/2014/main" id="{C843135C-15F2-40C7-89ED-B41A6ED80EA1}"/>
              </a:ext>
            </a:extLst>
          </p:cNvPr>
          <p:cNvSpPr txBox="1"/>
          <p:nvPr/>
        </p:nvSpPr>
        <p:spPr>
          <a:xfrm>
            <a:off x="4141148" y="207570"/>
            <a:ext cx="328077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sz="3600">
                <a:cs typeface="Calibri"/>
              </a:rPr>
              <a:t>Stages of Death </a:t>
            </a:r>
            <a:endParaRPr lang="en-US">
              <a:cs typeface="Calibri" panose="020F0502020204030204"/>
            </a:endParaRPr>
          </a:p>
        </p:txBody>
      </p:sp>
      <p:pic>
        <p:nvPicPr>
          <p:cNvPr id="6" name="Picture 6" descr="A picture containing indoor, man, laying, keyboard&#10;&#10;Description generated with very high confidence">
            <a:extLst>
              <a:ext uri="{FF2B5EF4-FFF2-40B4-BE49-F238E27FC236}">
                <a16:creationId xmlns:a16="http://schemas.microsoft.com/office/drawing/2014/main" id="{09D1DA35-CD29-4818-B2FB-DFDCF038D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570" y="1079523"/>
            <a:ext cx="2845750" cy="1801128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D65DC8-247E-413E-87E2-B072475F84DA}"/>
              </a:ext>
            </a:extLst>
          </p:cNvPr>
          <p:cNvSpPr txBox="1"/>
          <p:nvPr/>
        </p:nvSpPr>
        <p:spPr>
          <a:xfrm>
            <a:off x="441626" y="2950107"/>
            <a:ext cx="27432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b="1" i="1">
                <a:cs typeface="Calibri"/>
              </a:rPr>
              <a:t>Pallor Mortis</a:t>
            </a:r>
            <a:endParaRPr lang="en-GB" b="1" i="1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FCD736-8340-46AE-AE3C-86056C39E004}"/>
              </a:ext>
            </a:extLst>
          </p:cNvPr>
          <p:cNvSpPr txBox="1"/>
          <p:nvPr/>
        </p:nvSpPr>
        <p:spPr>
          <a:xfrm>
            <a:off x="439889" y="3426706"/>
            <a:ext cx="2743200" cy="110799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>
                <a:ea typeface="+mn-lt"/>
                <a:cs typeface="+mn-lt"/>
              </a:rPr>
              <a:t>Paleness that occurs 15–120 minutes after death. </a:t>
            </a:r>
            <a:r>
              <a:rPr lang="en-GB" sz="1600" b="1">
                <a:ea typeface="+mn-lt"/>
                <a:cs typeface="+mn-lt"/>
              </a:rPr>
              <a:t>The 1st stage of death. </a:t>
            </a:r>
            <a:endParaRPr lang="en-US" b="1">
              <a:cs typeface="Calibri"/>
            </a:endParaRPr>
          </a:p>
          <a:p>
            <a:pPr algn="l"/>
            <a:endParaRPr lang="en-GB"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737D21-0EAD-45FA-956A-B3BC7C2585F9}"/>
              </a:ext>
            </a:extLst>
          </p:cNvPr>
          <p:cNvSpPr txBox="1"/>
          <p:nvPr/>
        </p:nvSpPr>
        <p:spPr>
          <a:xfrm>
            <a:off x="4401801" y="1492852"/>
            <a:ext cx="274320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/>
              <a:t>The cooling of body temperature, till it reaches the room's  temperature. </a:t>
            </a:r>
            <a:r>
              <a:rPr lang="en-GB" sz="1600" b="1"/>
              <a:t>The 2nd stage of death. </a:t>
            </a:r>
            <a:endParaRPr lang="en-US" sz="1600" b="1">
              <a:cs typeface="Calibri"/>
            </a:endParaRPr>
          </a:p>
        </p:txBody>
      </p:sp>
      <p:pic>
        <p:nvPicPr>
          <p:cNvPr id="11" name="Picture 11" descr="A close up of an animal&#10;&#10;Description generated with high confidence">
            <a:extLst>
              <a:ext uri="{FF2B5EF4-FFF2-40B4-BE49-F238E27FC236}">
                <a16:creationId xmlns:a16="http://schemas.microsoft.com/office/drawing/2014/main" id="{1F575C88-BDD2-4C0B-91BD-2F428746E4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972" b="13957"/>
          <a:stretch/>
        </p:blipFill>
        <p:spPr>
          <a:xfrm>
            <a:off x="2255767" y="4802306"/>
            <a:ext cx="3439431" cy="1796438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BB33179-DDFB-42D5-8E69-3CCC96CEC817}"/>
              </a:ext>
            </a:extLst>
          </p:cNvPr>
          <p:cNvSpPr txBox="1"/>
          <p:nvPr/>
        </p:nvSpPr>
        <p:spPr>
          <a:xfrm>
            <a:off x="5684895" y="5451291"/>
            <a:ext cx="3399521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>
                <a:ea typeface="+mn-lt"/>
                <a:cs typeface="+mn-lt"/>
              </a:rPr>
              <a:t>The bluish-purple discoloration (</a:t>
            </a:r>
            <a:r>
              <a:rPr lang="en-GB" sz="1600" b="1">
                <a:ea typeface="+mn-lt"/>
                <a:cs typeface="+mn-lt"/>
              </a:rPr>
              <a:t>lividity</a:t>
            </a:r>
            <a:r>
              <a:rPr lang="en-GB" sz="1600">
                <a:ea typeface="+mn-lt"/>
                <a:cs typeface="+mn-lt"/>
              </a:rPr>
              <a:t>) under the skin of the lower body parts due to gravitation of blood after death.</a:t>
            </a:r>
            <a:r>
              <a:rPr lang="en-GB" sz="1600" b="1">
                <a:ea typeface="+mn-lt"/>
                <a:cs typeface="+mn-lt"/>
              </a:rPr>
              <a:t> The 4th stage of death.</a:t>
            </a:r>
            <a:endParaRPr lang="en-US" sz="1600" b="1">
              <a:cs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4771F9-B8E6-4162-BA1A-06D8F5477F95}"/>
              </a:ext>
            </a:extLst>
          </p:cNvPr>
          <p:cNvSpPr txBox="1"/>
          <p:nvPr/>
        </p:nvSpPr>
        <p:spPr>
          <a:xfrm>
            <a:off x="6011318" y="4804353"/>
            <a:ext cx="2743200" cy="52322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b="1" i="1"/>
              <a:t>Livor Mortis </a:t>
            </a:r>
            <a:endParaRPr lang="en-US" sz="2800" b="1" i="1">
              <a:cs typeface="Calibri"/>
            </a:endParaRPr>
          </a:p>
        </p:txBody>
      </p:sp>
      <p:pic>
        <p:nvPicPr>
          <p:cNvPr id="15" name="Picture 15" descr="A picture containing indoor, person, man, window&#10;&#10;Description generated with very high confidence">
            <a:extLst>
              <a:ext uri="{FF2B5EF4-FFF2-40B4-BE49-F238E27FC236}">
                <a16:creationId xmlns:a16="http://schemas.microsoft.com/office/drawing/2014/main" id="{FA7FFD50-1712-4CD9-B9B7-F54A28D1B2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5" b="14041"/>
          <a:stretch/>
        </p:blipFill>
        <p:spPr>
          <a:xfrm>
            <a:off x="8382000" y="1016228"/>
            <a:ext cx="2975428" cy="1968463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1FE93B1-E21A-4D63-8421-51F2D0960338}"/>
              </a:ext>
            </a:extLst>
          </p:cNvPr>
          <p:cNvSpPr txBox="1"/>
          <p:nvPr/>
        </p:nvSpPr>
        <p:spPr>
          <a:xfrm>
            <a:off x="8517714" y="3089159"/>
            <a:ext cx="27432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b="1" i="1">
                <a:cs typeface="Calibri"/>
              </a:rPr>
              <a:t>Rigor Mortis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45A332-3594-4047-88F6-1C9D6C914556}"/>
              </a:ext>
            </a:extLst>
          </p:cNvPr>
          <p:cNvSpPr txBox="1"/>
          <p:nvPr/>
        </p:nvSpPr>
        <p:spPr>
          <a:xfrm>
            <a:off x="8460355" y="3793801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ea typeface="+mn-lt"/>
                <a:cs typeface="+mn-lt"/>
              </a:rPr>
              <a:t>Stiffening of muscles fibres after death. </a:t>
            </a:r>
            <a:r>
              <a:rPr lang="en-GB" b="1">
                <a:ea typeface="+mn-lt"/>
                <a:cs typeface="+mn-lt"/>
              </a:rPr>
              <a:t>The 3rd stage of death.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08693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/>
      <p:bldP spid="10" grpId="0"/>
      <p:bldP spid="13" grpId="0"/>
      <p:bldP spid="14" grpId="0" animBg="1"/>
      <p:bldP spid="17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2552BFE-EFAB-3148-A4F4-BDF31DB0D5B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52D6F0-C22F-4DCA-8149-76F90C752DBA}"/>
              </a:ext>
            </a:extLst>
          </p:cNvPr>
          <p:cNvSpPr txBox="1"/>
          <p:nvPr/>
        </p:nvSpPr>
        <p:spPr>
          <a:xfrm>
            <a:off x="3507336" y="200044"/>
            <a:ext cx="505701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>
                <a:latin typeface="+mj-lt"/>
                <a:cs typeface="Calibri"/>
              </a:rPr>
              <a:t>Verification of Death </a:t>
            </a:r>
            <a:endParaRPr lang="en-GB" sz="3600" b="1">
              <a:latin typeface="+mj-lt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BA4CA3-9B77-4BA3-A7CA-0CA6795A40F1}"/>
              </a:ext>
            </a:extLst>
          </p:cNvPr>
          <p:cNvSpPr txBox="1"/>
          <p:nvPr/>
        </p:nvSpPr>
        <p:spPr>
          <a:xfrm>
            <a:off x="568287" y="1024330"/>
            <a:ext cx="10785914" cy="563231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ea typeface="+mn-lt"/>
                <a:cs typeface="+mn-lt"/>
              </a:rPr>
              <a:t>Part of our duties as doctors within the hospital is to verify the death of a patient. </a:t>
            </a:r>
          </a:p>
          <a:p>
            <a:endParaRPr lang="en-GB" sz="2400">
              <a:ea typeface="+mn-lt"/>
              <a:cs typeface="+mn-lt"/>
            </a:endParaRPr>
          </a:p>
          <a:p>
            <a:r>
              <a:rPr lang="en-GB" sz="2400">
                <a:ea typeface="+mn-lt"/>
                <a:cs typeface="+mn-lt"/>
              </a:rPr>
              <a:t>The procedure is as follows:</a:t>
            </a:r>
          </a:p>
          <a:p>
            <a:pPr marL="342900" indent="-342900">
              <a:buAutoNum type="arabicPeriod"/>
            </a:pPr>
            <a:r>
              <a:rPr lang="en-GB" sz="2400">
                <a:ea typeface="+mn-lt"/>
                <a:cs typeface="+mn-lt"/>
              </a:rPr>
              <a:t>Confirm the identity of the patient – </a:t>
            </a:r>
            <a:r>
              <a:rPr lang="en-GB" sz="2400" i="1">
                <a:ea typeface="+mn-lt"/>
                <a:cs typeface="+mn-lt"/>
              </a:rPr>
              <a:t>check the wrist band</a:t>
            </a:r>
            <a:endParaRPr lang="en-GB" sz="2400"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2400">
                <a:ea typeface="+mn-lt"/>
                <a:cs typeface="+mn-lt"/>
              </a:rPr>
              <a:t>General inspection – </a:t>
            </a:r>
            <a:r>
              <a:rPr lang="en-GB" sz="2400" i="1">
                <a:ea typeface="+mn-lt"/>
                <a:cs typeface="+mn-lt"/>
              </a:rPr>
              <a:t>skin colour / any obvious signs of life </a:t>
            </a:r>
            <a:endParaRPr lang="en-GB" sz="2400"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2400">
                <a:ea typeface="+mn-lt"/>
                <a:cs typeface="+mn-lt"/>
              </a:rPr>
              <a:t>Look for signs of respiratory effort</a:t>
            </a:r>
          </a:p>
          <a:p>
            <a:pPr marL="342900" indent="-342900">
              <a:buAutoNum type="arabicPeriod"/>
            </a:pPr>
            <a:r>
              <a:rPr lang="en-GB" sz="2400">
                <a:ea typeface="+mn-lt"/>
                <a:cs typeface="+mn-lt"/>
              </a:rPr>
              <a:t>Check if the patient responds to verbal stimuli</a:t>
            </a:r>
          </a:p>
          <a:p>
            <a:pPr marL="342900" indent="-342900">
              <a:buAutoNum type="arabicPeriod"/>
            </a:pPr>
            <a:r>
              <a:rPr lang="en-GB" sz="2400">
                <a:ea typeface="+mn-lt"/>
                <a:cs typeface="+mn-lt"/>
              </a:rPr>
              <a:t>Check if the patient respond to pain? – </a:t>
            </a:r>
            <a:r>
              <a:rPr lang="en-GB" sz="2400" i="1">
                <a:ea typeface="+mn-lt"/>
                <a:cs typeface="+mn-lt"/>
              </a:rPr>
              <a:t>press on fingernail / trapezius squeeze / supraorbital pressure</a:t>
            </a:r>
            <a:endParaRPr lang="en-GB" sz="2400"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2400">
                <a:ea typeface="+mn-lt"/>
                <a:cs typeface="+mn-lt"/>
              </a:rPr>
              <a:t>Assess pupils using pen torch – </a:t>
            </a:r>
            <a:r>
              <a:rPr lang="en-GB" sz="2400" i="1">
                <a:ea typeface="+mn-lt"/>
                <a:cs typeface="+mn-lt"/>
              </a:rPr>
              <a:t>after death they become fixed and dilated</a:t>
            </a:r>
            <a:endParaRPr lang="en-GB" sz="2400"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2400">
                <a:ea typeface="+mn-lt"/>
                <a:cs typeface="+mn-lt"/>
              </a:rPr>
              <a:t>Feel for a central pulse – </a:t>
            </a:r>
            <a:r>
              <a:rPr lang="en-GB" sz="2400" i="1">
                <a:ea typeface="+mn-lt"/>
                <a:cs typeface="+mn-lt"/>
              </a:rPr>
              <a:t>carotid artery</a:t>
            </a:r>
            <a:endParaRPr lang="en-GB" sz="2400"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2400">
                <a:ea typeface="+mn-lt"/>
                <a:cs typeface="+mn-lt"/>
              </a:rPr>
              <a:t>Auscultation: Listen for heart sounds for at least 2 minute then Listen for respiratory sounds for at least 3 minutes.</a:t>
            </a:r>
            <a:endParaRPr lang="en-GB" sz="2400">
              <a:cs typeface="Calibri"/>
            </a:endParaRPr>
          </a:p>
          <a:p>
            <a:pPr marL="342900" indent="-342900">
              <a:buAutoNum type="arabicPeriod"/>
            </a:pPr>
            <a:r>
              <a:rPr lang="en-GB" sz="2400">
                <a:cs typeface="Calibri"/>
              </a:rPr>
              <a:t>Inform family</a:t>
            </a:r>
          </a:p>
          <a:p>
            <a:pPr marL="342900" indent="-342900">
              <a:buAutoNum type="arabicPeriod"/>
            </a:pPr>
            <a:r>
              <a:rPr lang="en-GB" sz="2400">
                <a:cs typeface="Calibri"/>
              </a:rPr>
              <a:t>Complete a death certificate </a:t>
            </a:r>
          </a:p>
        </p:txBody>
      </p:sp>
    </p:spTree>
    <p:extLst>
      <p:ext uri="{BB962C8B-B14F-4D97-AF65-F5344CB8AC3E}">
        <p14:creationId xmlns:p14="http://schemas.microsoft.com/office/powerpoint/2010/main" val="2273627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38BE2C63-F76D-0B42-9E88-E18DF190CA9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DC3D78-9EFA-4DB8-A1E8-382C382FC1DC}"/>
              </a:ext>
            </a:extLst>
          </p:cNvPr>
          <p:cNvSpPr txBox="1"/>
          <p:nvPr/>
        </p:nvSpPr>
        <p:spPr>
          <a:xfrm>
            <a:off x="3005728" y="363758"/>
            <a:ext cx="521274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/>
              <a:t>Phrases Related to Death</a:t>
            </a:r>
            <a:r>
              <a:rPr lang="en-GB" sz="3200" b="1"/>
              <a:t>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ABEB39-7493-431E-90EF-E8327D9A2883}"/>
              </a:ext>
            </a:extLst>
          </p:cNvPr>
          <p:cNvSpPr txBox="1"/>
          <p:nvPr/>
        </p:nvSpPr>
        <p:spPr>
          <a:xfrm>
            <a:off x="5936927" y="4796706"/>
            <a:ext cx="2787697" cy="836559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 i="1"/>
              <a:t>In extremis / In </a:t>
            </a:r>
            <a:r>
              <a:rPr lang="en-GB" sz="2400" b="1" i="1" err="1"/>
              <a:t>Ultimis</a:t>
            </a:r>
            <a:endParaRPr lang="en-US" sz="2400" b="1" i="1"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3DC3B6-F4B0-40E7-949F-3B70AF6ABA96}"/>
              </a:ext>
            </a:extLst>
          </p:cNvPr>
          <p:cNvSpPr txBox="1"/>
          <p:nvPr/>
        </p:nvSpPr>
        <p:spPr>
          <a:xfrm>
            <a:off x="5936926" y="442404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ea typeface="+mn-lt"/>
                <a:cs typeface="+mn-lt"/>
              </a:rPr>
              <a:t>At the moment of death</a:t>
            </a:r>
            <a:endParaRPr lang="en-US">
              <a:cs typeface="Calibri"/>
            </a:endParaRPr>
          </a:p>
        </p:txBody>
      </p:sp>
      <p:pic>
        <p:nvPicPr>
          <p:cNvPr id="7" name="Picture 7" descr="A person lying on a bed&#10;&#10;Description generated with very high confidence">
            <a:extLst>
              <a:ext uri="{FF2B5EF4-FFF2-40B4-BE49-F238E27FC236}">
                <a16:creationId xmlns:a16="http://schemas.microsoft.com/office/drawing/2014/main" id="{C3AF7F74-7B15-4207-9C60-011AED5323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87" r="1825" b="-314"/>
          <a:stretch/>
        </p:blipFill>
        <p:spPr>
          <a:xfrm>
            <a:off x="564344" y="1279891"/>
            <a:ext cx="2754307" cy="2021898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05471D-0733-4318-B3AE-6362A75A23C1}"/>
              </a:ext>
            </a:extLst>
          </p:cNvPr>
          <p:cNvSpPr txBox="1"/>
          <p:nvPr/>
        </p:nvSpPr>
        <p:spPr>
          <a:xfrm>
            <a:off x="3550809" y="1770954"/>
            <a:ext cx="270983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 i="1"/>
              <a:t>Facies </a:t>
            </a:r>
            <a:r>
              <a:rPr lang="en-GB" sz="2400" b="1" i="1" err="1"/>
              <a:t>Hippocratica</a:t>
            </a:r>
            <a:r>
              <a:rPr lang="en-GB" sz="2800" b="1" i="1"/>
              <a:t> </a:t>
            </a:r>
            <a:endParaRPr lang="en-GB" sz="2800" b="1" i="1"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9B3AD1-FBAB-42B4-AD88-BD7C778A4DC9}"/>
              </a:ext>
            </a:extLst>
          </p:cNvPr>
          <p:cNvSpPr txBox="1"/>
          <p:nvPr/>
        </p:nvSpPr>
        <p:spPr>
          <a:xfrm>
            <a:off x="9218531" y="2160298"/>
            <a:ext cx="274320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i="1">
                <a:solidFill>
                  <a:srgbClr val="333333"/>
                </a:solidFill>
                <a:latin typeface="Calibri"/>
                <a:cs typeface="Calibri"/>
              </a:rPr>
              <a:t>In extremis vitae </a:t>
            </a:r>
            <a:r>
              <a:rPr lang="en-US" sz="2400" b="1" i="1" err="1">
                <a:solidFill>
                  <a:srgbClr val="333333"/>
                </a:solidFill>
                <a:latin typeface="Calibri"/>
                <a:cs typeface="Calibri"/>
              </a:rPr>
              <a:t>momentis</a:t>
            </a:r>
            <a:endParaRPr lang="en-US" sz="2400" b="1" i="1">
              <a:solidFill>
                <a:srgbClr val="333333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3C32E9-FFF4-4843-A3FA-7248D06942E7}"/>
              </a:ext>
            </a:extLst>
          </p:cNvPr>
          <p:cNvSpPr txBox="1"/>
          <p:nvPr/>
        </p:nvSpPr>
        <p:spPr>
          <a:xfrm>
            <a:off x="9146226" y="1631905"/>
            <a:ext cx="288781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333333"/>
                </a:solidFill>
                <a:latin typeface="Calibri"/>
                <a:cs typeface="Calibri"/>
              </a:rPr>
              <a:t>At</a:t>
            </a:r>
            <a:r>
              <a:rPr lang="en-US" sz="2000">
                <a:solidFill>
                  <a:srgbClr val="333333"/>
                </a:solidFill>
                <a:latin typeface="Calibri"/>
                <a:cs typeface="Calibri"/>
              </a:rPr>
              <a:t> the last moment of life.</a:t>
            </a:r>
            <a:endParaRPr lang="en-US" sz="2000">
              <a:latin typeface="Calibri"/>
              <a:cs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4645F2-EC14-4BC5-A077-D6802A68CF0B}"/>
              </a:ext>
            </a:extLst>
          </p:cNvPr>
          <p:cNvSpPr txBox="1"/>
          <p:nvPr/>
        </p:nvSpPr>
        <p:spPr>
          <a:xfrm>
            <a:off x="3484064" y="2293786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/>
              <a:t>The pallid or shrunken face of someone about to die.</a:t>
            </a:r>
            <a:r>
              <a:rPr lang="en-GB">
                <a:cs typeface="Calibri"/>
              </a:rPr>
              <a:t>​</a:t>
            </a:r>
          </a:p>
        </p:txBody>
      </p:sp>
      <p:pic>
        <p:nvPicPr>
          <p:cNvPr id="17" name="Picture 17" descr="A picture containing cat&#10;&#10;Description generated with very high confidence">
            <a:extLst>
              <a:ext uri="{FF2B5EF4-FFF2-40B4-BE49-F238E27FC236}">
                <a16:creationId xmlns:a16="http://schemas.microsoft.com/office/drawing/2014/main" id="{55A192EF-3010-4BC6-AB4E-CDF7CA65C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5614" y="3701699"/>
            <a:ext cx="3165915" cy="2048128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9" name="Picture 19" descr="A hand holding a baby&#10;&#10;Description generated with high confidence">
            <a:extLst>
              <a:ext uri="{FF2B5EF4-FFF2-40B4-BE49-F238E27FC236}">
                <a16:creationId xmlns:a16="http://schemas.microsoft.com/office/drawing/2014/main" id="{9B7CB1ED-64A2-449C-8890-F95282C2DA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611" y="1324917"/>
            <a:ext cx="2403916" cy="182761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94DF64-B4C8-405B-B460-F6D2A54D6B78}"/>
              </a:ext>
            </a:extLst>
          </p:cNvPr>
          <p:cNvSpPr txBox="1"/>
          <p:nvPr/>
        </p:nvSpPr>
        <p:spPr>
          <a:xfrm>
            <a:off x="358196" y="4607597"/>
            <a:ext cx="159741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/>
              <a:t>Natural Death</a:t>
            </a:r>
            <a:endParaRPr lang="en-US"/>
          </a:p>
        </p:txBody>
      </p:sp>
      <p:pic>
        <p:nvPicPr>
          <p:cNvPr id="3" name="Picture 7" descr="A person sitting on a chair&#10;&#10;Description generated with high confidence">
            <a:extLst>
              <a:ext uri="{FF2B5EF4-FFF2-40B4-BE49-F238E27FC236}">
                <a16:creationId xmlns:a16="http://schemas.microsoft.com/office/drawing/2014/main" id="{E9E87367-CAD7-4FCA-B849-CD9DEF1409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8284" y="3652093"/>
            <a:ext cx="3204849" cy="1978867"/>
          </a:xfrm>
          <a:prstGeom prst="rect">
            <a:avLst/>
          </a:prstGeom>
        </p:spPr>
      </p:pic>
      <p:sp>
        <p:nvSpPr>
          <p:cNvPr id="18" name="TextBox 1">
            <a:extLst>
              <a:ext uri="{FF2B5EF4-FFF2-40B4-BE49-F238E27FC236}">
                <a16:creationId xmlns:a16="http://schemas.microsoft.com/office/drawing/2014/main" id="{71769B88-F166-454C-87D7-7F48D7E1DE8D}"/>
              </a:ext>
            </a:extLst>
          </p:cNvPr>
          <p:cNvSpPr txBox="1"/>
          <p:nvPr/>
        </p:nvSpPr>
        <p:spPr>
          <a:xfrm>
            <a:off x="35597" y="4034706"/>
            <a:ext cx="224261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i="1" err="1">
                <a:ea typeface="+mn-lt"/>
                <a:cs typeface="+mn-lt"/>
              </a:rPr>
              <a:t>Exitus</a:t>
            </a:r>
            <a:r>
              <a:rPr lang="en-GB" sz="2800" b="1" i="1">
                <a:ea typeface="+mn-lt"/>
                <a:cs typeface="+mn-lt"/>
              </a:rPr>
              <a:t> </a:t>
            </a:r>
            <a:r>
              <a:rPr lang="en-GB" sz="2800" b="1" i="1" err="1">
                <a:ea typeface="+mn-lt"/>
                <a:cs typeface="+mn-lt"/>
              </a:rPr>
              <a:t>Letalis</a:t>
            </a:r>
            <a:endParaRPr lang="en-GB" sz="2800" b="1" i="1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3562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3" grpId="0" animBg="1"/>
      <p:bldP spid="14" grpId="0" animBg="1"/>
      <p:bldP spid="15" grpId="0"/>
      <p:bldP spid="16" grpId="0"/>
      <p:bldP spid="2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3" descr="A picture containing indoor, window, snow, room&#10;&#10;Description generated with very high confidence">
            <a:extLst>
              <a:ext uri="{FF2B5EF4-FFF2-40B4-BE49-F238E27FC236}">
                <a16:creationId xmlns:a16="http://schemas.microsoft.com/office/drawing/2014/main" id="{78282D11-E877-45F3-BF12-FF731EFD400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2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4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4CE64BD6-31FF-4F4A-A8EF-90CEE40D2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800" y="1188652"/>
            <a:ext cx="4985954" cy="5404067"/>
          </a:xfrm>
          <a:prstGeom prst="rect">
            <a:avLst/>
          </a:prstGeom>
        </p:spPr>
      </p:pic>
      <p:sp>
        <p:nvSpPr>
          <p:cNvPr id="16" name="CaixaDeTexto 4">
            <a:extLst>
              <a:ext uri="{FF2B5EF4-FFF2-40B4-BE49-F238E27FC236}">
                <a16:creationId xmlns:a16="http://schemas.microsoft.com/office/drawing/2014/main" id="{9C104D8D-2E66-4AE2-8A3A-89084C9984F9}"/>
              </a:ext>
            </a:extLst>
          </p:cNvPr>
          <p:cNvSpPr txBox="1"/>
          <p:nvPr/>
        </p:nvSpPr>
        <p:spPr>
          <a:xfrm>
            <a:off x="4389556" y="266783"/>
            <a:ext cx="329314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3600" err="1"/>
              <a:t>Death</a:t>
            </a:r>
            <a:r>
              <a:rPr lang="pt-PT" sz="3600"/>
              <a:t> </a:t>
            </a:r>
            <a:r>
              <a:rPr lang="pt-PT" sz="3600" err="1"/>
              <a:t>certificate</a:t>
            </a:r>
            <a:endParaRPr lang="pt-PT" sz="36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9662D7-FAF1-45B3-88F4-B675D40C3127}"/>
              </a:ext>
            </a:extLst>
          </p:cNvPr>
          <p:cNvSpPr txBox="1"/>
          <p:nvPr/>
        </p:nvSpPr>
        <p:spPr>
          <a:xfrm>
            <a:off x="2490545" y="2649062"/>
            <a:ext cx="315479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>
                <a:cs typeface="Calibri"/>
              </a:rPr>
              <a:t>Czech Republic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6ED469-9933-4D74-930F-427C3650FDCD}"/>
              </a:ext>
            </a:extLst>
          </p:cNvPr>
          <p:cNvSpPr txBox="1"/>
          <p:nvPr/>
        </p:nvSpPr>
        <p:spPr>
          <a:xfrm>
            <a:off x="2586559" y="3429209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/>
              <a:t>Officially known as </a:t>
            </a:r>
            <a:r>
              <a:rPr lang="en-GB">
                <a:ea typeface="+mn-lt"/>
                <a:cs typeface="+mn-lt"/>
              </a:rPr>
              <a:t>úmrtní list</a:t>
            </a:r>
            <a:endParaRPr lang="en-GB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4664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3" descr="A picture containing indoor, window, snow, room&#10;&#10;Description generated with very high confidence">
            <a:extLst>
              <a:ext uri="{FF2B5EF4-FFF2-40B4-BE49-F238E27FC236}">
                <a16:creationId xmlns:a16="http://schemas.microsoft.com/office/drawing/2014/main" id="{EC471E39-0DE7-4039-8D4E-6E3479FC8E4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2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CaixaDeTexto 4">
            <a:extLst>
              <a:ext uri="{FF2B5EF4-FFF2-40B4-BE49-F238E27FC236}">
                <a16:creationId xmlns:a16="http://schemas.microsoft.com/office/drawing/2014/main" id="{9CE30D80-D8F5-469A-BE0D-5E9A62136016}"/>
              </a:ext>
            </a:extLst>
          </p:cNvPr>
          <p:cNvSpPr txBox="1"/>
          <p:nvPr/>
        </p:nvSpPr>
        <p:spPr>
          <a:xfrm>
            <a:off x="4449427" y="273133"/>
            <a:ext cx="329314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pt-PT" sz="3600" err="1"/>
              <a:t>Death</a:t>
            </a:r>
            <a:r>
              <a:rPr lang="pt-PT" sz="3600"/>
              <a:t> </a:t>
            </a:r>
            <a:r>
              <a:rPr lang="pt-PT" sz="3600" err="1"/>
              <a:t>certificate</a:t>
            </a:r>
            <a:endParaRPr lang="pt-PT" sz="36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131794-B69F-4290-812D-DAC70527092D}"/>
              </a:ext>
            </a:extLst>
          </p:cNvPr>
          <p:cNvSpPr txBox="1"/>
          <p:nvPr/>
        </p:nvSpPr>
        <p:spPr>
          <a:xfrm>
            <a:off x="2280995" y="2496662"/>
            <a:ext cx="315479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>
                <a:cs typeface="Calibri"/>
              </a:rPr>
              <a:t>Germany</a:t>
            </a:r>
          </a:p>
        </p:txBody>
      </p:sp>
      <p:pic>
        <p:nvPicPr>
          <p:cNvPr id="12" name="Picture 12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172C23A5-F85D-48C3-A0FF-92117C5864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736"/>
          <a:stretch/>
        </p:blipFill>
        <p:spPr>
          <a:xfrm>
            <a:off x="6210300" y="1077202"/>
            <a:ext cx="4429125" cy="538872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74A0CEC-A9CF-442E-85A9-34E35A649A61}"/>
              </a:ext>
            </a:extLst>
          </p:cNvPr>
          <p:cNvSpPr txBox="1"/>
          <p:nvPr/>
        </p:nvSpPr>
        <p:spPr>
          <a:xfrm>
            <a:off x="2491309" y="3105359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/>
              <a:t>Officially known as </a:t>
            </a:r>
            <a:r>
              <a:rPr lang="en-GB">
                <a:ea typeface="+mn-lt"/>
                <a:cs typeface="+mn-lt"/>
              </a:rPr>
              <a:t>Totenschein</a:t>
            </a:r>
            <a:endParaRPr lang="en-GB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9990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22194D6-18AA-A248-8281-1EBBEB9FDF2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709E1C1-7DEB-F748-ADB4-FD3E2E7E6EE5}"/>
              </a:ext>
            </a:extLst>
          </p:cNvPr>
          <p:cNvSpPr txBox="1"/>
          <p:nvPr/>
        </p:nvSpPr>
        <p:spPr>
          <a:xfrm>
            <a:off x="4449427" y="273133"/>
            <a:ext cx="329314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pt-PT" sz="3600" err="1"/>
              <a:t>Death</a:t>
            </a:r>
            <a:r>
              <a:rPr lang="pt-PT" sz="3600"/>
              <a:t> </a:t>
            </a:r>
            <a:r>
              <a:rPr lang="pt-PT" sz="3600" err="1"/>
              <a:t>certificate</a:t>
            </a:r>
            <a:endParaRPr lang="pt-PT" sz="3600"/>
          </a:p>
        </p:txBody>
      </p:sp>
      <p:pic>
        <p:nvPicPr>
          <p:cNvPr id="8" name="Picture 8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9E33B542-2ADD-42AF-95D4-4AF8788A0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317" y="1602563"/>
            <a:ext cx="7064907" cy="42818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14AFA8-A2D7-4B18-B339-6F06819BD77B}"/>
              </a:ext>
            </a:extLst>
          </p:cNvPr>
          <p:cNvSpPr txBox="1"/>
          <p:nvPr/>
        </p:nvSpPr>
        <p:spPr>
          <a:xfrm>
            <a:off x="680795" y="2744312"/>
            <a:ext cx="315479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>
                <a:cs typeface="Calibri"/>
              </a:rPr>
              <a:t>THE UK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8B6635-D09E-4ED3-B00E-E9DD48B8324D}"/>
              </a:ext>
            </a:extLst>
          </p:cNvPr>
          <p:cNvSpPr txBox="1"/>
          <p:nvPr/>
        </p:nvSpPr>
        <p:spPr>
          <a:xfrm>
            <a:off x="795859" y="3543509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/>
              <a:t>Officially known as </a:t>
            </a:r>
            <a:r>
              <a:rPr lang="en-GB">
                <a:ea typeface="+mn-lt"/>
                <a:cs typeface="+mn-lt"/>
              </a:rPr>
              <a:t>Medical Certificate of Cause of Death (MCCD) </a:t>
            </a:r>
            <a:endParaRPr lang="en-GB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9250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C95BC-6F73-468B-888D-43A1841E0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7216"/>
            <a:ext cx="10515600" cy="18706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GB" sz="6000" b="1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WHAT TERMS DO YOU KNOW EXPRESS DEATH?</a:t>
            </a:r>
            <a:endParaRPr lang="en-US" sz="6000">
              <a:solidFill>
                <a:schemeClr val="accent1">
                  <a:lumMod val="75000"/>
                </a:schemeClr>
              </a:solidFill>
              <a:cs typeface="Calibri" panose="020F0502020204030204"/>
            </a:endParaRPr>
          </a:p>
        </p:txBody>
      </p:sp>
      <p:pic>
        <p:nvPicPr>
          <p:cNvPr id="5" name="Imagem 2" descr="A picture containing indoor, table, window, room&#10;&#10;Description generated with very high confidence">
            <a:extLst>
              <a:ext uri="{FF2B5EF4-FFF2-40B4-BE49-F238E27FC236}">
                <a16:creationId xmlns:a16="http://schemas.microsoft.com/office/drawing/2014/main" id="{E253927C-E124-4B8A-A0AF-BA9135C22BB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0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FF0F0B8-5B06-4174-9742-1FD7ABE71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hand holding a knife&#10;&#10;Description generated with high confidence">
            <a:extLst>
              <a:ext uri="{FF2B5EF4-FFF2-40B4-BE49-F238E27FC236}">
                <a16:creationId xmlns:a16="http://schemas.microsoft.com/office/drawing/2014/main" id="{9A60FE49-16CB-46C5-932B-CF26187410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503" r="1" b="7353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  <a:ln w="190500">
            <a:solidFill>
              <a:srgbClr val="FFFFFF"/>
            </a:solidFill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303F024-9EBF-40C9-B3D2-52EC1D0C5D21}"/>
              </a:ext>
            </a:extLst>
          </p:cNvPr>
          <p:cNvSpPr txBox="1">
            <a:spLocks/>
          </p:cNvSpPr>
          <p:nvPr/>
        </p:nvSpPr>
        <p:spPr>
          <a:xfrm>
            <a:off x="2447143" y="795680"/>
            <a:ext cx="7101446" cy="661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GB" sz="4000">
                <a:cs typeface="Calibri Light"/>
              </a:rPr>
              <a:t>Different terms expressing death</a:t>
            </a:r>
            <a:endParaRPr lang="en-US" sz="4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63221C-61B5-4668-A4CD-9D746A6A3410}"/>
              </a:ext>
            </a:extLst>
          </p:cNvPr>
          <p:cNvSpPr txBox="1"/>
          <p:nvPr/>
        </p:nvSpPr>
        <p:spPr>
          <a:xfrm>
            <a:off x="980320" y="1750972"/>
            <a:ext cx="325119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>
                <a:solidFill>
                  <a:schemeClr val="bg1"/>
                </a:solidFill>
              </a:rPr>
              <a:t>Mors, Mortis , F </a:t>
            </a:r>
            <a:endParaRPr lang="en-GB" sz="3200">
              <a:solidFill>
                <a:schemeClr val="bg1"/>
              </a:solidFill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6EEF33-4B5B-4456-93F9-AA8C5B3DF4C6}"/>
              </a:ext>
            </a:extLst>
          </p:cNvPr>
          <p:cNvSpPr txBox="1"/>
          <p:nvPr/>
        </p:nvSpPr>
        <p:spPr>
          <a:xfrm>
            <a:off x="981145" y="3328327"/>
            <a:ext cx="301017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err="1">
                <a:solidFill>
                  <a:schemeClr val="bg1"/>
                </a:solidFill>
                <a:cs typeface="Calibri"/>
              </a:rPr>
              <a:t>Exitus</a:t>
            </a:r>
            <a:r>
              <a:rPr lang="en-GB" sz="3200">
                <a:solidFill>
                  <a:schemeClr val="bg1"/>
                </a:solidFill>
                <a:cs typeface="Calibri"/>
              </a:rPr>
              <a:t>, </a:t>
            </a:r>
            <a:r>
              <a:rPr lang="en-GB" sz="3200" err="1">
                <a:solidFill>
                  <a:schemeClr val="bg1"/>
                </a:solidFill>
                <a:cs typeface="Calibri"/>
              </a:rPr>
              <a:t>Exitus</a:t>
            </a:r>
            <a:r>
              <a:rPr lang="en-GB" sz="3200">
                <a:solidFill>
                  <a:schemeClr val="bg1"/>
                </a:solidFill>
                <a:cs typeface="Calibri"/>
              </a:rPr>
              <a:t>, F 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5160022-FA0C-4B72-A773-C9D7D1A89AF3}"/>
                  </a:ext>
                </a:extLst>
              </p14:cNvPr>
              <p14:cNvContentPartPr/>
              <p14:nvPr/>
            </p14:nvContentPartPr>
            <p14:xfrm>
              <a:off x="5566084" y="1029238"/>
              <a:ext cx="9525" cy="9525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5160022-FA0C-4B72-A773-C9D7D1A89AF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89834" y="552988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71EA890-5FB0-4448-A94F-7426E71A7E89}"/>
                  </a:ext>
                </a:extLst>
              </p14:cNvPr>
              <p14:cNvContentPartPr/>
              <p14:nvPr/>
            </p14:nvContentPartPr>
            <p14:xfrm>
              <a:off x="5566084" y="1029238"/>
              <a:ext cx="9525" cy="9525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71EA890-5FB0-4448-A94F-7426E71A7E8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89834" y="552988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4928E77-A007-4B2A-898D-D594A4E5637C}"/>
                  </a:ext>
                </a:extLst>
              </p14:cNvPr>
              <p14:cNvContentPartPr/>
              <p14:nvPr/>
            </p14:nvContentPartPr>
            <p14:xfrm>
              <a:off x="5566084" y="1029238"/>
              <a:ext cx="9525" cy="9525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4928E77-A007-4B2A-898D-D594A4E5637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89834" y="552988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3006599-7462-4CCD-99CC-BE438BDF0C26}"/>
                  </a:ext>
                </a:extLst>
              </p14:cNvPr>
              <p14:cNvContentPartPr/>
              <p14:nvPr/>
            </p14:nvContentPartPr>
            <p14:xfrm>
              <a:off x="5429814" y="1111713"/>
              <a:ext cx="9525" cy="9525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3006599-7462-4CCD-99CC-BE438BDF0C2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53564" y="635463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F2159F6-8E72-47F9-8C74-5922CF56FE01}"/>
                  </a:ext>
                </a:extLst>
              </p14:cNvPr>
              <p14:cNvContentPartPr/>
              <p14:nvPr/>
            </p14:nvContentPartPr>
            <p14:xfrm>
              <a:off x="5390315" y="1074864"/>
              <a:ext cx="9525" cy="9525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F2159F6-8E72-47F9-8C74-5922CF56FE0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14065" y="1015333"/>
                <a:ext cx="952500" cy="1273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0C96CE4-9683-4E5E-8ABA-CC08B4A5FF7B}"/>
                  </a:ext>
                </a:extLst>
              </p14:cNvPr>
              <p14:cNvContentPartPr/>
              <p14:nvPr/>
            </p14:nvContentPartPr>
            <p14:xfrm>
              <a:off x="6843181" y="1069954"/>
              <a:ext cx="9525" cy="9525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0C96CE4-9683-4E5E-8ABA-CC08B4A5FF7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830309" y="1044888"/>
                <a:ext cx="35011" cy="591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39B03F4-10A7-40C0-AF14-6E3855BA3413}"/>
                  </a:ext>
                </a:extLst>
              </p14:cNvPr>
              <p14:cNvContentPartPr/>
              <p14:nvPr/>
            </p14:nvContentPartPr>
            <p14:xfrm>
              <a:off x="2191792" y="1925857"/>
              <a:ext cx="9525" cy="9525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39B03F4-10A7-40C0-AF14-6E3855BA341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15542" y="1899399"/>
                <a:ext cx="952500" cy="619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1E0DA0B-3F93-4FFB-AC48-ADD4FBBB56CF}"/>
                  </a:ext>
                </a:extLst>
              </p14:cNvPr>
              <p14:cNvContentPartPr/>
              <p14:nvPr/>
            </p14:nvContentPartPr>
            <p14:xfrm>
              <a:off x="3907552" y="1199923"/>
              <a:ext cx="9525" cy="9525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1E0DA0B-3F93-4FFB-AC48-ADD4FBBB56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31302" y="1140392"/>
                <a:ext cx="952500" cy="127397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04947D38-EF90-4299-8B4B-07B9074E6864}"/>
              </a:ext>
            </a:extLst>
          </p:cNvPr>
          <p:cNvSpPr txBox="1"/>
          <p:nvPr/>
        </p:nvSpPr>
        <p:spPr>
          <a:xfrm>
            <a:off x="3956837" y="1759830"/>
            <a:ext cx="418933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>
                <a:solidFill>
                  <a:srgbClr val="FF0000"/>
                </a:solidFill>
                <a:cs typeface="Calibri"/>
              </a:rPr>
              <a:t>Used in Pathological Anatomy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77A5D3-2E1F-4455-8B8C-6734D802B3D2}"/>
              </a:ext>
            </a:extLst>
          </p:cNvPr>
          <p:cNvSpPr txBox="1"/>
          <p:nvPr/>
        </p:nvSpPr>
        <p:spPr>
          <a:xfrm>
            <a:off x="3910603" y="3326589"/>
            <a:ext cx="2743200" cy="95410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b="1">
                <a:solidFill>
                  <a:srgbClr val="FF0000"/>
                </a:solidFill>
                <a:cs typeface="Calibri"/>
              </a:rPr>
              <a:t>Used in Clinical Anatomy</a:t>
            </a:r>
            <a:endParaRPr lang="en-GB" sz="2800" b="1">
              <a:highlight>
                <a:srgbClr val="FF0000"/>
              </a:highlight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461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 descr="A picture containing indoor, table, window, room&#10;&#10;Description generated with very high confidence">
            <a:extLst>
              <a:ext uri="{FF2B5EF4-FFF2-40B4-BE49-F238E27FC236}">
                <a16:creationId xmlns:a16="http://schemas.microsoft.com/office/drawing/2014/main" id="{DD8E3B65-6CD2-0E4D-BD9D-68D1F8E9904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AB827B6-A81B-B841-BB5A-9FBEB586D091}"/>
              </a:ext>
            </a:extLst>
          </p:cNvPr>
          <p:cNvSpPr txBox="1">
            <a:spLocks/>
          </p:cNvSpPr>
          <p:nvPr/>
        </p:nvSpPr>
        <p:spPr>
          <a:xfrm>
            <a:off x="2470731" y="634793"/>
            <a:ext cx="7101446" cy="661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>
                <a:cs typeface="Calibri Light"/>
              </a:rPr>
              <a:t>Different terms expressing death</a:t>
            </a:r>
            <a:endParaRPr lang="en-US" sz="40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C1CB7EA-F437-5C47-8E79-B2D2D9460512}"/>
              </a:ext>
            </a:extLst>
          </p:cNvPr>
          <p:cNvSpPr txBox="1"/>
          <p:nvPr/>
        </p:nvSpPr>
        <p:spPr>
          <a:xfrm>
            <a:off x="700645" y="1981267"/>
            <a:ext cx="9028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b="1" dirty="0" err="1"/>
              <a:t>Moribundus</a:t>
            </a:r>
            <a:r>
              <a:rPr lang="pt-PT" sz="2400" b="1" dirty="0"/>
              <a:t>, a, um 		= </a:t>
            </a:r>
            <a:r>
              <a:rPr lang="pt-PT" sz="2400" b="1" dirty="0" err="1"/>
              <a:t>the</a:t>
            </a:r>
            <a:r>
              <a:rPr lang="pt-PT" sz="2400" b="1" dirty="0"/>
              <a:t> </a:t>
            </a:r>
            <a:r>
              <a:rPr lang="pt-PT" sz="2400" b="1" dirty="0" err="1"/>
              <a:t>one</a:t>
            </a:r>
            <a:r>
              <a:rPr lang="pt-PT" sz="2400" b="1" dirty="0"/>
              <a:t> </a:t>
            </a:r>
            <a:r>
              <a:rPr lang="pt-PT" sz="2400" b="1" dirty="0" err="1"/>
              <a:t>who</a:t>
            </a:r>
            <a:r>
              <a:rPr lang="pt-PT" sz="2400" b="1" dirty="0"/>
              <a:t> </a:t>
            </a:r>
            <a:r>
              <a:rPr lang="pt-PT" sz="2400" b="1" dirty="0" err="1"/>
              <a:t>is</a:t>
            </a:r>
            <a:r>
              <a:rPr lang="pt-PT" sz="2400" b="1" dirty="0"/>
              <a:t> </a:t>
            </a:r>
            <a:r>
              <a:rPr lang="pt-PT" sz="2400" b="1" dirty="0" err="1"/>
              <a:t>going</a:t>
            </a:r>
            <a:r>
              <a:rPr lang="pt-PT" sz="2400" b="1" dirty="0"/>
              <a:t> to die, </a:t>
            </a:r>
            <a:r>
              <a:rPr lang="pt-PT" sz="2400" b="1" dirty="0" err="1"/>
              <a:t>dying</a:t>
            </a:r>
            <a:r>
              <a:rPr lang="pt-PT" sz="2400" b="1" dirty="0"/>
              <a:t> </a:t>
            </a:r>
            <a:r>
              <a:rPr lang="pt-PT" sz="2400" b="1" dirty="0" err="1"/>
              <a:t>man</a:t>
            </a:r>
            <a:endParaRPr lang="pt-PT" sz="2400" b="1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DFF2F48-9DE6-4446-BC2C-E00B10C5E913}"/>
              </a:ext>
            </a:extLst>
          </p:cNvPr>
          <p:cNvSpPr txBox="1"/>
          <p:nvPr/>
        </p:nvSpPr>
        <p:spPr>
          <a:xfrm>
            <a:off x="7576458" y="5272644"/>
            <a:ext cx="3815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b="1" dirty="0" err="1"/>
              <a:t>Mortuus</a:t>
            </a:r>
            <a:r>
              <a:rPr lang="pt-PT" sz="2400" b="1" dirty="0"/>
              <a:t>, a, um 	= </a:t>
            </a:r>
            <a:r>
              <a:rPr lang="pt-PT" sz="2400" b="1" dirty="0" err="1"/>
              <a:t>dead</a:t>
            </a:r>
            <a:endParaRPr lang="pt-PT" sz="2400" b="1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FEC8391-BB18-554A-B8FA-3CF5C1AC4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668" y="2819559"/>
            <a:ext cx="3974275" cy="2980706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17829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D94F11E8-C0D8-624F-B575-B1C82C72BF5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30E0615-CDB3-43FD-A582-6F193D37E562}"/>
              </a:ext>
            </a:extLst>
          </p:cNvPr>
          <p:cNvSpPr txBox="1">
            <a:spLocks/>
          </p:cNvSpPr>
          <p:nvPr/>
        </p:nvSpPr>
        <p:spPr>
          <a:xfrm>
            <a:off x="2470731" y="634793"/>
            <a:ext cx="7101446" cy="661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>
                <a:cs typeface="Calibri Light"/>
              </a:rPr>
              <a:t>Different terms expressing death</a:t>
            </a:r>
            <a:endParaRPr lang="en-US" sz="4000" dirty="0"/>
          </a:p>
        </p:txBody>
      </p:sp>
      <p:pic>
        <p:nvPicPr>
          <p:cNvPr id="10" name="Picture 10" descr="A picture containing orange, sitting, table, small&#10;&#10;Description generated with very high confidence">
            <a:extLst>
              <a:ext uri="{FF2B5EF4-FFF2-40B4-BE49-F238E27FC236}">
                <a16:creationId xmlns:a16="http://schemas.microsoft.com/office/drawing/2014/main" id="{C97915BA-CDA2-4A0C-BF15-27288BA87F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2484" y="1716769"/>
            <a:ext cx="4367267" cy="2892652"/>
          </a:xfrm>
          <a:ln>
            <a:solidFill>
              <a:schemeClr val="accent4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874B69B-FA54-4CD8-9138-9BA61D38D506}"/>
              </a:ext>
            </a:extLst>
          </p:cNvPr>
          <p:cNvSpPr txBox="1"/>
          <p:nvPr/>
        </p:nvSpPr>
        <p:spPr>
          <a:xfrm>
            <a:off x="486122" y="4802269"/>
            <a:ext cx="461204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 i="1" err="1">
                <a:ea typeface="+mn-lt"/>
                <a:cs typeface="+mn-lt"/>
              </a:rPr>
              <a:t>Letalis</a:t>
            </a:r>
            <a:r>
              <a:rPr lang="en-GB" sz="2400" b="1" i="1">
                <a:ea typeface="+mn-lt"/>
                <a:cs typeface="+mn-lt"/>
              </a:rPr>
              <a:t>, e / </a:t>
            </a:r>
            <a:r>
              <a:rPr lang="en-GB" sz="2400" b="1" i="1" err="1">
                <a:ea typeface="+mn-lt"/>
                <a:cs typeface="+mn-lt"/>
              </a:rPr>
              <a:t>Mortalis</a:t>
            </a:r>
            <a:r>
              <a:rPr lang="en-GB" sz="2400" b="1" i="1">
                <a:ea typeface="+mn-lt"/>
                <a:cs typeface="+mn-lt"/>
              </a:rPr>
              <a:t>, e (Latin)</a:t>
            </a:r>
            <a:endParaRPr lang="en-GB" sz="2400" b="1" i="1">
              <a:solidFill>
                <a:srgbClr val="FF0000"/>
              </a:solidFill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314582-342F-4A0E-9510-4B718BA651C5}"/>
              </a:ext>
            </a:extLst>
          </p:cNvPr>
          <p:cNvSpPr txBox="1"/>
          <p:nvPr/>
        </p:nvSpPr>
        <p:spPr>
          <a:xfrm>
            <a:off x="2366093" y="5414094"/>
            <a:ext cx="85210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cs typeface="Calibri"/>
              </a:rPr>
              <a:t>Lethal</a:t>
            </a:r>
            <a:endParaRPr lang="en-US">
              <a:cs typeface="Calibri" panose="020F0502020204030204"/>
            </a:endParaRPr>
          </a:p>
        </p:txBody>
      </p:sp>
      <p:pic>
        <p:nvPicPr>
          <p:cNvPr id="3" name="Picture 3" descr="A picture containing grass, outdoor, building, street&#10;&#10;Description generated with very high confidence">
            <a:extLst>
              <a:ext uri="{FF2B5EF4-FFF2-40B4-BE49-F238E27FC236}">
                <a16:creationId xmlns:a16="http://schemas.microsoft.com/office/drawing/2014/main" id="{CB382786-569D-44F4-BD7D-9D4D91F2AB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5" t="2734" r="1767" b="5273"/>
          <a:stretch/>
        </p:blipFill>
        <p:spPr>
          <a:xfrm>
            <a:off x="7049335" y="2907514"/>
            <a:ext cx="4550831" cy="261725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67C2AE-F146-4F60-8A80-CE6AEC1639B5}"/>
              </a:ext>
            </a:extLst>
          </p:cNvPr>
          <p:cNvSpPr txBox="1"/>
          <p:nvPr/>
        </p:nvSpPr>
        <p:spPr>
          <a:xfrm>
            <a:off x="8089436" y="1776517"/>
            <a:ext cx="189777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 i="1" err="1"/>
              <a:t>Finis</a:t>
            </a:r>
            <a:r>
              <a:rPr lang="en-GB" sz="2400" b="1" i="1"/>
              <a:t>, </a:t>
            </a:r>
            <a:r>
              <a:rPr lang="en-GB" sz="2400" b="1" i="1" err="1"/>
              <a:t>Finis</a:t>
            </a:r>
            <a:r>
              <a:rPr lang="en-GB" sz="2400" b="1" i="1"/>
              <a:t>, m</a:t>
            </a:r>
            <a:endParaRPr lang="en-GB" sz="2400" i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6527B8-AB7C-4808-975C-9FD588AC59D6}"/>
              </a:ext>
            </a:extLst>
          </p:cNvPr>
          <p:cNvSpPr txBox="1"/>
          <p:nvPr/>
        </p:nvSpPr>
        <p:spPr>
          <a:xfrm>
            <a:off x="8317481" y="2354969"/>
            <a:ext cx="14416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/>
              <a:t>The End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17FA6-7476-4802-B55C-5A970F2EB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endParaRPr lang="en-GB">
              <a:ea typeface="+mn-lt"/>
              <a:cs typeface="+mn-lt"/>
            </a:endParaRPr>
          </a:p>
          <a:p>
            <a:pPr marL="457200" indent="-457200"/>
            <a:endParaRPr lang="en-GB">
              <a:ea typeface="+mn-lt"/>
              <a:cs typeface="+mn-lt"/>
            </a:endParaRPr>
          </a:p>
          <a:p>
            <a:pPr marL="457200" indent="-457200"/>
            <a:endParaRPr lang="en-GB"/>
          </a:p>
        </p:txBody>
      </p:sp>
      <p:pic>
        <p:nvPicPr>
          <p:cNvPr id="10" name="Imagem 2">
            <a:extLst>
              <a:ext uri="{FF2B5EF4-FFF2-40B4-BE49-F238E27FC236}">
                <a16:creationId xmlns:a16="http://schemas.microsoft.com/office/drawing/2014/main" id="{4ED266DD-F473-45B6-854D-AD8D59C756E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" y="-13508"/>
            <a:ext cx="12189722" cy="686896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E3ACF2D-D0A6-4E0E-B47C-A39C0F4A1169}"/>
              </a:ext>
            </a:extLst>
          </p:cNvPr>
          <p:cNvSpPr txBox="1">
            <a:spLocks/>
          </p:cNvSpPr>
          <p:nvPr/>
        </p:nvSpPr>
        <p:spPr>
          <a:xfrm>
            <a:off x="2470731" y="634793"/>
            <a:ext cx="7101446" cy="661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anchor="t"/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>
                <a:cs typeface="Calibri Light"/>
              </a:rPr>
              <a:t>Expressing Death Using Stems</a:t>
            </a:r>
            <a:endParaRPr lang="en-US" sz="4000"/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6D4F4100-7FC4-4926-A85A-D8462C12F4B0}"/>
              </a:ext>
            </a:extLst>
          </p:cNvPr>
          <p:cNvSpPr txBox="1"/>
          <p:nvPr/>
        </p:nvSpPr>
        <p:spPr>
          <a:xfrm>
            <a:off x="3300518" y="4635408"/>
            <a:ext cx="4089214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i="1">
                <a:ea typeface="+mn-lt"/>
                <a:cs typeface="+mn-lt"/>
              </a:rPr>
              <a:t>Necro- (Greek) </a:t>
            </a:r>
            <a:r>
              <a:rPr lang="en-GB" sz="3200">
                <a:ea typeface="+mn-lt"/>
                <a:cs typeface="+mn-lt"/>
              </a:rPr>
              <a:t>= Dead</a:t>
            </a:r>
            <a:endParaRPr lang="en-US" sz="3200"/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02EB66AB-EDF8-42FD-BA31-63EAB87AF903}"/>
              </a:ext>
            </a:extLst>
          </p:cNvPr>
          <p:cNvSpPr txBox="1"/>
          <p:nvPr/>
        </p:nvSpPr>
        <p:spPr>
          <a:xfrm>
            <a:off x="5851757" y="2853816"/>
            <a:ext cx="5869067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i="1">
                <a:ea typeface="+mn-lt"/>
                <a:cs typeface="+mn-lt"/>
              </a:rPr>
              <a:t>-</a:t>
            </a:r>
            <a:r>
              <a:rPr lang="en-GB" sz="3200" b="1" i="1" err="1">
                <a:ea typeface="+mn-lt"/>
                <a:cs typeface="+mn-lt"/>
              </a:rPr>
              <a:t>thanat</a:t>
            </a:r>
            <a:r>
              <a:rPr lang="en-GB" sz="3200" b="1" i="1">
                <a:ea typeface="+mn-lt"/>
                <a:cs typeface="+mn-lt"/>
              </a:rPr>
              <a:t>- (Greek) </a:t>
            </a:r>
            <a:r>
              <a:rPr lang="en-GB" sz="3200">
                <a:ea typeface="+mn-lt"/>
                <a:cs typeface="+mn-lt"/>
              </a:rPr>
              <a:t>= dead or death 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D65DEE2A-163D-4DA2-981E-3F10E509DEE4}"/>
              </a:ext>
            </a:extLst>
          </p:cNvPr>
          <p:cNvSpPr txBox="1"/>
          <p:nvPr/>
        </p:nvSpPr>
        <p:spPr>
          <a:xfrm>
            <a:off x="782997" y="2268062"/>
            <a:ext cx="3521886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i="1">
                <a:ea typeface="+mn-lt"/>
                <a:cs typeface="+mn-lt"/>
              </a:rPr>
              <a:t>-</a:t>
            </a:r>
            <a:r>
              <a:rPr lang="en-GB" sz="3200" b="1" i="1" err="1">
                <a:ea typeface="+mn-lt"/>
                <a:cs typeface="+mn-lt"/>
              </a:rPr>
              <a:t>cide</a:t>
            </a:r>
            <a:r>
              <a:rPr lang="en-GB" sz="3200" b="1" i="1">
                <a:ea typeface="+mn-lt"/>
                <a:cs typeface="+mn-lt"/>
              </a:rPr>
              <a:t> - (Latin)</a:t>
            </a:r>
            <a:r>
              <a:rPr lang="en-GB" sz="3200">
                <a:ea typeface="+mn-lt"/>
                <a:cs typeface="+mn-lt"/>
              </a:rPr>
              <a:t> = kill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20103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2552BFE-EFAB-3148-A4F4-BDF31DB0D5B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" y="-3232"/>
            <a:ext cx="12189722" cy="686896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26F277A-6BE7-4080-B1A3-3C7779636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661" y="384909"/>
            <a:ext cx="8692675" cy="706397"/>
          </a:xfr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GB" sz="3600">
                <a:cs typeface="Calibri Light"/>
              </a:rPr>
              <a:t>Explain meanings of the following compounds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67769A-8D7D-472A-968B-081CB6F1047B}"/>
              </a:ext>
            </a:extLst>
          </p:cNvPr>
          <p:cNvSpPr txBox="1"/>
          <p:nvPr/>
        </p:nvSpPr>
        <p:spPr>
          <a:xfrm>
            <a:off x="1459481" y="3901218"/>
            <a:ext cx="223149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800" err="1">
                <a:solidFill>
                  <a:srgbClr val="FF0000"/>
                </a:solidFill>
                <a:ea typeface="+mn-lt"/>
                <a:cs typeface="+mn-lt"/>
              </a:rPr>
              <a:t>Aneuthanasia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81F393-59E2-4704-A779-A2AC6C4ACC06}"/>
              </a:ext>
            </a:extLst>
          </p:cNvPr>
          <p:cNvSpPr txBox="1"/>
          <p:nvPr/>
        </p:nvSpPr>
        <p:spPr>
          <a:xfrm>
            <a:off x="1463305" y="4633669"/>
            <a:ext cx="163635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>
                <a:solidFill>
                  <a:srgbClr val="FF0000"/>
                </a:solidFill>
                <a:cs typeface="Calibri"/>
              </a:rPr>
              <a:t>Necrosis</a:t>
            </a:r>
            <a:endParaRPr lang="en-US" sz="2800">
              <a:solidFill>
                <a:srgbClr val="FF0000"/>
              </a:solidFill>
              <a:cs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6B1EDF-EBA4-4FB2-84E5-F1B0CDB8A6C1}"/>
              </a:ext>
            </a:extLst>
          </p:cNvPr>
          <p:cNvSpPr txBox="1"/>
          <p:nvPr/>
        </p:nvSpPr>
        <p:spPr>
          <a:xfrm>
            <a:off x="1461567" y="2318122"/>
            <a:ext cx="217587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err="1">
                <a:solidFill>
                  <a:srgbClr val="FF0000"/>
                </a:solidFill>
              </a:rPr>
              <a:t>Necrophila</a:t>
            </a:r>
            <a:r>
              <a:rPr lang="en-GB" sz="2800">
                <a:solidFill>
                  <a:srgbClr val="FF0000"/>
                </a:solidFill>
              </a:rPr>
              <a:t> </a:t>
            </a:r>
            <a:endParaRPr lang="en-GB" sz="2400">
              <a:solidFill>
                <a:srgbClr val="000000"/>
              </a:solidFill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804407-7D8B-44A2-89A9-7912DDCDDA67}"/>
              </a:ext>
            </a:extLst>
          </p:cNvPr>
          <p:cNvSpPr txBox="1"/>
          <p:nvPr/>
        </p:nvSpPr>
        <p:spPr>
          <a:xfrm>
            <a:off x="1459828" y="3134003"/>
            <a:ext cx="185327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>
                <a:solidFill>
                  <a:srgbClr val="FF0000"/>
                </a:solidFill>
                <a:cs typeface="Calibri"/>
              </a:rPr>
              <a:t>Euthanasia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1820CD-E6A4-4674-9343-13ABAA0E66F7}"/>
              </a:ext>
            </a:extLst>
          </p:cNvPr>
          <p:cNvSpPr txBox="1"/>
          <p:nvPr/>
        </p:nvSpPr>
        <p:spPr>
          <a:xfrm>
            <a:off x="1463651" y="1563769"/>
            <a:ext cx="278769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>
                <a:solidFill>
                  <a:srgbClr val="FF0000"/>
                </a:solidFill>
                <a:ea typeface="+mn-lt"/>
                <a:cs typeface="+mn-lt"/>
              </a:rPr>
              <a:t>Electrothanasia</a:t>
            </a:r>
            <a:r>
              <a:rPr lang="en-GB" sz="2800">
                <a:solidFill>
                  <a:srgbClr val="000000"/>
                </a:solidFill>
                <a:ea typeface="+mn-lt"/>
                <a:cs typeface="+mn-lt"/>
              </a:rPr>
              <a:t> </a:t>
            </a:r>
            <a:endParaRPr lang="en-US" sz="2800">
              <a:solidFill>
                <a:srgbClr val="000000"/>
              </a:solidFill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5B3F80-D72D-434A-A44B-95A1A3BCAE43}"/>
              </a:ext>
            </a:extLst>
          </p:cNvPr>
          <p:cNvSpPr txBox="1"/>
          <p:nvPr/>
        </p:nvSpPr>
        <p:spPr>
          <a:xfrm>
            <a:off x="5372030" y="4420922"/>
            <a:ext cx="655876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>
                <a:ea typeface="+mn-lt"/>
                <a:cs typeface="+mn-lt"/>
              </a:rPr>
              <a:t>Death of most or all of the cells in an organ or tissue.</a:t>
            </a:r>
            <a:endParaRPr lang="en-US" sz="28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6875F0-A5DD-4AD1-99C7-8E6DDA77BCF7}"/>
              </a:ext>
            </a:extLst>
          </p:cNvPr>
          <p:cNvSpPr txBox="1"/>
          <p:nvPr/>
        </p:nvSpPr>
        <p:spPr>
          <a:xfrm>
            <a:off x="5375854" y="2389037"/>
            <a:ext cx="4812279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>
                <a:ea typeface="+mn-lt"/>
                <a:cs typeface="+mn-lt"/>
              </a:rPr>
              <a:t>An erotic attraction to corpses.</a:t>
            </a:r>
            <a:endParaRPr lang="en-GB"/>
          </a:p>
          <a:p>
            <a:pPr algn="l"/>
            <a:endParaRPr lang="en-GB"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226938-2992-437E-A707-35D756A1C91E}"/>
              </a:ext>
            </a:extLst>
          </p:cNvPr>
          <p:cNvSpPr txBox="1"/>
          <p:nvPr/>
        </p:nvSpPr>
        <p:spPr>
          <a:xfrm>
            <a:off x="5374116" y="1564116"/>
            <a:ext cx="521830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>
                <a:ea typeface="+mn-lt"/>
                <a:cs typeface="+mn-lt"/>
              </a:rPr>
              <a:t>Death by electrocution.</a:t>
            </a:r>
            <a:endParaRPr lang="en-US" sz="2800"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9E89A6-3FEF-4E6A-8BA8-2C7C41C3D25D}"/>
              </a:ext>
            </a:extLst>
          </p:cNvPr>
          <p:cNvSpPr txBox="1"/>
          <p:nvPr/>
        </p:nvSpPr>
        <p:spPr>
          <a:xfrm>
            <a:off x="5377940" y="3898437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>
                <a:ea typeface="+mn-lt"/>
                <a:cs typeface="+mn-lt"/>
              </a:rPr>
              <a:t>A painful death</a:t>
            </a:r>
            <a:endParaRPr lang="en-US" sz="28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594B2B-1C2A-4A01-A5A7-D622AA3E2011}"/>
              </a:ext>
            </a:extLst>
          </p:cNvPr>
          <p:cNvSpPr txBox="1"/>
          <p:nvPr/>
        </p:nvSpPr>
        <p:spPr>
          <a:xfrm>
            <a:off x="5370640" y="3168070"/>
            <a:ext cx="432282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>
                <a:ea typeface="+mn-lt"/>
                <a:cs typeface="+mn-lt"/>
              </a:rPr>
              <a:t>A quiet, painless death</a:t>
            </a:r>
            <a:endParaRPr lang="en-US" sz="280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2F7E054-D09E-9B4B-8804-172DB0879911}"/>
              </a:ext>
            </a:extLst>
          </p:cNvPr>
          <p:cNvSpPr txBox="1"/>
          <p:nvPr/>
        </p:nvSpPr>
        <p:spPr>
          <a:xfrm>
            <a:off x="1459481" y="5372962"/>
            <a:ext cx="2393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err="1">
                <a:solidFill>
                  <a:srgbClr val="FF0000"/>
                </a:solidFill>
              </a:rPr>
              <a:t>Thanatophobia</a:t>
            </a:r>
            <a:endParaRPr lang="pt-PT" sz="2800">
              <a:solidFill>
                <a:srgbClr val="FF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0A8F4FB-FBF0-2242-AB10-357BCAC51B40}"/>
              </a:ext>
            </a:extLst>
          </p:cNvPr>
          <p:cNvSpPr txBox="1"/>
          <p:nvPr/>
        </p:nvSpPr>
        <p:spPr>
          <a:xfrm>
            <a:off x="5370640" y="5370083"/>
            <a:ext cx="2125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err="1"/>
              <a:t>Fear</a:t>
            </a:r>
            <a:r>
              <a:rPr lang="pt-PT" sz="2800"/>
              <a:t> </a:t>
            </a:r>
            <a:r>
              <a:rPr lang="pt-PT" sz="2800" err="1"/>
              <a:t>of</a:t>
            </a:r>
            <a:r>
              <a:rPr lang="pt-PT" sz="2800"/>
              <a:t> </a:t>
            </a:r>
            <a:r>
              <a:rPr lang="pt-PT" sz="2800" err="1"/>
              <a:t>death</a:t>
            </a:r>
            <a:endParaRPr lang="pt-PT" sz="2800"/>
          </a:p>
        </p:txBody>
      </p:sp>
    </p:spTree>
    <p:extLst>
      <p:ext uri="{BB962C8B-B14F-4D97-AF65-F5344CB8AC3E}">
        <p14:creationId xmlns:p14="http://schemas.microsoft.com/office/powerpoint/2010/main" val="267500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2552BFE-EFAB-3148-A4F4-BDF31DB0D5B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AD267D1-2B87-694B-9838-4D660A8E5E56}"/>
              </a:ext>
            </a:extLst>
          </p:cNvPr>
          <p:cNvSpPr txBox="1">
            <a:spLocks/>
          </p:cNvSpPr>
          <p:nvPr/>
        </p:nvSpPr>
        <p:spPr>
          <a:xfrm>
            <a:off x="486943" y="646558"/>
            <a:ext cx="4880704" cy="4934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>
                <a:cs typeface="Calibri Light"/>
              </a:rPr>
              <a:t>Match the following terms to the definitions: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9D01C50-AC45-3E4E-B399-DD27575F06FD}"/>
              </a:ext>
            </a:extLst>
          </p:cNvPr>
          <p:cNvSpPr txBox="1"/>
          <p:nvPr/>
        </p:nvSpPr>
        <p:spPr>
          <a:xfrm>
            <a:off x="771951" y="159991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err="1">
                <a:cs typeface="Calibri"/>
              </a:rPr>
              <a:t>Mors</a:t>
            </a:r>
            <a:r>
              <a:rPr lang="pt-PT">
                <a:cs typeface="Calibri"/>
              </a:rPr>
              <a:t> </a:t>
            </a:r>
            <a:r>
              <a:rPr lang="pt-PT" err="1">
                <a:cs typeface="Calibri"/>
              </a:rPr>
              <a:t>biologica</a:t>
            </a:r>
            <a:endParaRPr lang="pt-PT">
              <a:cs typeface="Calibri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F5BE75C-6185-5449-8DC8-363824F4EDB8}"/>
              </a:ext>
            </a:extLst>
          </p:cNvPr>
          <p:cNvSpPr txBox="1"/>
          <p:nvPr/>
        </p:nvSpPr>
        <p:spPr>
          <a:xfrm>
            <a:off x="771951" y="261580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err="1"/>
              <a:t>Mors</a:t>
            </a:r>
            <a:r>
              <a:rPr lang="pt-PT"/>
              <a:t> clinica</a:t>
            </a:r>
            <a:endParaRPr lang="pt-PT">
              <a:cs typeface="Calibri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C764BB4-7851-C543-924D-7B79C782A1E6}"/>
              </a:ext>
            </a:extLst>
          </p:cNvPr>
          <p:cNvSpPr txBox="1"/>
          <p:nvPr/>
        </p:nvSpPr>
        <p:spPr>
          <a:xfrm>
            <a:off x="771951" y="365069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err="1"/>
              <a:t>Mors</a:t>
            </a:r>
            <a:r>
              <a:rPr lang="pt-PT"/>
              <a:t> </a:t>
            </a:r>
            <a:r>
              <a:rPr lang="pt-PT" err="1"/>
              <a:t>neonatalis</a:t>
            </a:r>
            <a:endParaRPr lang="pt-PT">
              <a:cs typeface="Calibri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5A2830B-8567-DF4F-9831-51CA25828B4C}"/>
              </a:ext>
            </a:extLst>
          </p:cNvPr>
          <p:cNvSpPr txBox="1"/>
          <p:nvPr/>
        </p:nvSpPr>
        <p:spPr>
          <a:xfrm>
            <a:off x="771951" y="468558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err="1"/>
              <a:t>Mors</a:t>
            </a:r>
            <a:r>
              <a:rPr lang="pt-PT"/>
              <a:t> </a:t>
            </a:r>
            <a:r>
              <a:rPr lang="pt-PT" err="1"/>
              <a:t>praenatalis</a:t>
            </a:r>
            <a:endParaRPr lang="pt-PT">
              <a:cs typeface="Calibri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E15AC45-36E4-B844-8AD9-A0FF50D717AF}"/>
              </a:ext>
            </a:extLst>
          </p:cNvPr>
          <p:cNvSpPr txBox="1"/>
          <p:nvPr/>
        </p:nvSpPr>
        <p:spPr>
          <a:xfrm>
            <a:off x="771951" y="572047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err="1"/>
              <a:t>Mors</a:t>
            </a:r>
            <a:r>
              <a:rPr lang="pt-PT"/>
              <a:t> in tabula</a:t>
            </a:r>
            <a:endParaRPr lang="pt-PT">
              <a:cs typeface="Calibri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3FC7C15-7AFD-4444-9E26-F5FD11AD6388}"/>
              </a:ext>
            </a:extLst>
          </p:cNvPr>
          <p:cNvSpPr txBox="1"/>
          <p:nvPr/>
        </p:nvSpPr>
        <p:spPr>
          <a:xfrm>
            <a:off x="6831405" y="1599913"/>
            <a:ext cx="49339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>
                <a:ea typeface="+mn-lt"/>
                <a:cs typeface="+mn-lt"/>
              </a:rPr>
              <a:t>death of a new-born up to 10 days after birth.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7E60C1E-C52E-4742-ACB1-963BF3CB47A0}"/>
              </a:ext>
            </a:extLst>
          </p:cNvPr>
          <p:cNvSpPr txBox="1"/>
          <p:nvPr/>
        </p:nvSpPr>
        <p:spPr>
          <a:xfrm>
            <a:off x="6831405" y="2615803"/>
            <a:ext cx="35475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err="1">
                <a:ea typeface="+mn-lt"/>
                <a:cs typeface="+mn-lt"/>
              </a:rPr>
              <a:t>death</a:t>
            </a:r>
            <a:r>
              <a:rPr lang="pt-PT">
                <a:ea typeface="+mn-lt"/>
                <a:cs typeface="+mn-lt"/>
              </a:rPr>
              <a:t> </a:t>
            </a:r>
            <a:r>
              <a:rPr lang="pt-PT" err="1">
                <a:ea typeface="+mn-lt"/>
                <a:cs typeface="+mn-lt"/>
              </a:rPr>
              <a:t>on</a:t>
            </a:r>
            <a:r>
              <a:rPr lang="pt-PT">
                <a:ea typeface="+mn-lt"/>
                <a:cs typeface="+mn-lt"/>
              </a:rPr>
              <a:t> </a:t>
            </a:r>
            <a:r>
              <a:rPr lang="pt-PT" err="1">
                <a:ea typeface="+mn-lt"/>
                <a:cs typeface="+mn-lt"/>
              </a:rPr>
              <a:t>the</a:t>
            </a:r>
            <a:r>
              <a:rPr lang="pt-PT">
                <a:ea typeface="+mn-lt"/>
                <a:cs typeface="+mn-lt"/>
              </a:rPr>
              <a:t> </a:t>
            </a:r>
            <a:r>
              <a:rPr lang="pt-PT" err="1">
                <a:ea typeface="+mn-lt"/>
                <a:cs typeface="+mn-lt"/>
              </a:rPr>
              <a:t>operation</a:t>
            </a:r>
            <a:r>
              <a:rPr lang="pt-PT">
                <a:ea typeface="+mn-lt"/>
                <a:cs typeface="+mn-lt"/>
              </a:rPr>
              <a:t> </a:t>
            </a:r>
            <a:r>
              <a:rPr lang="pt-PT" err="1">
                <a:ea typeface="+mn-lt"/>
                <a:cs typeface="+mn-lt"/>
              </a:rPr>
              <a:t>table</a:t>
            </a:r>
            <a:endParaRPr lang="pt-PT">
              <a:ea typeface="+mn-lt"/>
              <a:cs typeface="+mn-lt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BFE3916-1FBF-6D43-BD33-EC4B1E802843}"/>
              </a:ext>
            </a:extLst>
          </p:cNvPr>
          <p:cNvSpPr txBox="1"/>
          <p:nvPr/>
        </p:nvSpPr>
        <p:spPr>
          <a:xfrm>
            <a:off x="6831405" y="3631693"/>
            <a:ext cx="519829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>
                <a:ea typeface="+mn-lt"/>
                <a:cs typeface="+mn-lt"/>
              </a:rPr>
              <a:t>a permanent cellular damage resulting from lack of oxygen, which is irreversible.</a:t>
            </a:r>
            <a:endParaRPr lang="en-GB">
              <a:cs typeface="Calibri" panose="020F0502020204030204"/>
            </a:endParaRPr>
          </a:p>
          <a:p>
            <a:pPr algn="l"/>
            <a:endParaRPr lang="pt-PT">
              <a:cs typeface="Calibri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193E170-B841-9447-A7F8-52EA7C968237}"/>
              </a:ext>
            </a:extLst>
          </p:cNvPr>
          <p:cNvSpPr txBox="1"/>
          <p:nvPr/>
        </p:nvSpPr>
        <p:spPr>
          <a:xfrm>
            <a:off x="6831405" y="4654288"/>
            <a:ext cx="484928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ea typeface="+mn-lt"/>
                <a:cs typeface="+mn-lt"/>
              </a:rPr>
              <a:t>a cessation of blood circulation and breathing, which is reversible by resuscitation methods.</a:t>
            </a:r>
            <a:endParaRPr lang="en-GB">
              <a:cs typeface="Calibri" panose="020F0502020204030204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ECECB12-8E34-1E4D-B2D2-A6AF35F44ACD}"/>
              </a:ext>
            </a:extLst>
          </p:cNvPr>
          <p:cNvSpPr txBox="1"/>
          <p:nvPr/>
        </p:nvSpPr>
        <p:spPr>
          <a:xfrm>
            <a:off x="6831405" y="5720473"/>
            <a:ext cx="496091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pt-PT" err="1">
                <a:ea typeface="+mn-lt"/>
                <a:cs typeface="+mn-lt"/>
              </a:rPr>
              <a:t>death</a:t>
            </a:r>
            <a:r>
              <a:rPr lang="pt-PT">
                <a:ea typeface="+mn-lt"/>
                <a:cs typeface="+mn-lt"/>
              </a:rPr>
              <a:t> </a:t>
            </a:r>
            <a:r>
              <a:rPr lang="pt-PT" err="1">
                <a:ea typeface="+mn-lt"/>
                <a:cs typeface="+mn-lt"/>
              </a:rPr>
              <a:t>of</a:t>
            </a:r>
            <a:r>
              <a:rPr lang="pt-PT">
                <a:ea typeface="+mn-lt"/>
                <a:cs typeface="+mn-lt"/>
              </a:rPr>
              <a:t> </a:t>
            </a:r>
            <a:r>
              <a:rPr lang="pt-PT" err="1">
                <a:ea typeface="+mn-lt"/>
                <a:cs typeface="+mn-lt"/>
              </a:rPr>
              <a:t>fetus</a:t>
            </a:r>
            <a:r>
              <a:rPr lang="pt-PT">
                <a:ea typeface="+mn-lt"/>
                <a:cs typeface="+mn-lt"/>
              </a:rPr>
              <a:t> </a:t>
            </a:r>
            <a:r>
              <a:rPr lang="pt-PT" err="1">
                <a:ea typeface="+mn-lt"/>
                <a:cs typeface="+mn-lt"/>
              </a:rPr>
              <a:t>before</a:t>
            </a:r>
            <a:r>
              <a:rPr lang="pt-PT">
                <a:ea typeface="+mn-lt"/>
                <a:cs typeface="+mn-lt"/>
              </a:rPr>
              <a:t> </a:t>
            </a:r>
            <a:r>
              <a:rPr lang="pt-PT" err="1">
                <a:ea typeface="+mn-lt"/>
                <a:cs typeface="+mn-lt"/>
              </a:rPr>
              <a:t>it</a:t>
            </a:r>
            <a:r>
              <a:rPr lang="pt-PT">
                <a:ea typeface="+mn-lt"/>
                <a:cs typeface="+mn-lt"/>
              </a:rPr>
              <a:t> </a:t>
            </a:r>
            <a:r>
              <a:rPr lang="pt-PT" err="1">
                <a:ea typeface="+mn-lt"/>
                <a:cs typeface="+mn-lt"/>
              </a:rPr>
              <a:t>starts</a:t>
            </a:r>
            <a:r>
              <a:rPr lang="pt-PT">
                <a:ea typeface="+mn-lt"/>
                <a:cs typeface="+mn-lt"/>
              </a:rPr>
              <a:t> </a:t>
            </a:r>
            <a:r>
              <a:rPr lang="pt-PT" err="1">
                <a:ea typeface="+mn-lt"/>
                <a:cs typeface="+mn-lt"/>
              </a:rPr>
              <a:t>breathing</a:t>
            </a:r>
            <a:r>
              <a:rPr lang="pt-PT">
                <a:ea typeface="+mn-lt"/>
                <a:cs typeface="+mn-lt"/>
              </a:rPr>
              <a:t> </a:t>
            </a:r>
            <a:r>
              <a:rPr lang="pt-PT" err="1">
                <a:ea typeface="+mn-lt"/>
                <a:cs typeface="+mn-lt"/>
              </a:rPr>
              <a:t>independently</a:t>
            </a:r>
            <a:r>
              <a:rPr lang="pt-PT">
                <a:ea typeface="+mn-lt"/>
                <a:cs typeface="+mn-lt"/>
              </a:rPr>
              <a:t>.</a:t>
            </a:r>
            <a:endParaRPr lang="pt-PT">
              <a:cs typeface="Calibri" panose="020F0502020204030204"/>
            </a:endParaRPr>
          </a:p>
        </p:txBody>
      </p:sp>
      <p:cxnSp>
        <p:nvCxnSpPr>
          <p:cNvPr id="15" name="Conexão Reta Unidirecional 14">
            <a:extLst>
              <a:ext uri="{FF2B5EF4-FFF2-40B4-BE49-F238E27FC236}">
                <a16:creationId xmlns:a16="http://schemas.microsoft.com/office/drawing/2014/main" id="{89126023-585F-1C49-A60D-A58CE76EDE4A}"/>
              </a:ext>
            </a:extLst>
          </p:cNvPr>
          <p:cNvCxnSpPr/>
          <p:nvPr/>
        </p:nvCxnSpPr>
        <p:spPr>
          <a:xfrm>
            <a:off x="2588821" y="1828800"/>
            <a:ext cx="4393870" cy="1995055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xão Reta Unidirecional 16">
            <a:extLst>
              <a:ext uri="{FF2B5EF4-FFF2-40B4-BE49-F238E27FC236}">
                <a16:creationId xmlns:a16="http://schemas.microsoft.com/office/drawing/2014/main" id="{0D3BA79E-75A5-E449-ABD5-DA2E3ECCBDBD}"/>
              </a:ext>
            </a:extLst>
          </p:cNvPr>
          <p:cNvCxnSpPr/>
          <p:nvPr/>
        </p:nvCxnSpPr>
        <p:spPr>
          <a:xfrm>
            <a:off x="2363190" y="2790701"/>
            <a:ext cx="4607626" cy="2054431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xão Reta Unidirecional 18">
            <a:extLst>
              <a:ext uri="{FF2B5EF4-FFF2-40B4-BE49-F238E27FC236}">
                <a16:creationId xmlns:a16="http://schemas.microsoft.com/office/drawing/2014/main" id="{593223B3-DA4B-EC4A-B5EB-E6A009EC53EB}"/>
              </a:ext>
            </a:extLst>
          </p:cNvPr>
          <p:cNvCxnSpPr/>
          <p:nvPr/>
        </p:nvCxnSpPr>
        <p:spPr>
          <a:xfrm flipV="1">
            <a:off x="2766951" y="1733797"/>
            <a:ext cx="4215740" cy="2090058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xão Reta Unidirecional 20">
            <a:extLst>
              <a:ext uri="{FF2B5EF4-FFF2-40B4-BE49-F238E27FC236}">
                <a16:creationId xmlns:a16="http://schemas.microsoft.com/office/drawing/2014/main" id="{C01C48BA-424B-B542-B428-63998394A1FF}"/>
              </a:ext>
            </a:extLst>
          </p:cNvPr>
          <p:cNvCxnSpPr/>
          <p:nvPr/>
        </p:nvCxnSpPr>
        <p:spPr>
          <a:xfrm>
            <a:off x="2873829" y="4928260"/>
            <a:ext cx="4096987" cy="973776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xão Reta Unidirecional 22">
            <a:extLst>
              <a:ext uri="{FF2B5EF4-FFF2-40B4-BE49-F238E27FC236}">
                <a16:creationId xmlns:a16="http://schemas.microsoft.com/office/drawing/2014/main" id="{9202FCCD-0796-1945-BC72-3F7D95362A0F}"/>
              </a:ext>
            </a:extLst>
          </p:cNvPr>
          <p:cNvCxnSpPr/>
          <p:nvPr/>
        </p:nvCxnSpPr>
        <p:spPr>
          <a:xfrm flipV="1">
            <a:off x="2588821" y="2790701"/>
            <a:ext cx="4393870" cy="3123211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605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2552BFE-EFAB-3148-A4F4-BDF31DB0D5B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84ADFA51-745F-844F-86B1-09AF38CD2BE4}"/>
              </a:ext>
            </a:extLst>
          </p:cNvPr>
          <p:cNvSpPr txBox="1"/>
          <p:nvPr/>
        </p:nvSpPr>
        <p:spPr>
          <a:xfrm>
            <a:off x="688769" y="593766"/>
            <a:ext cx="1582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err="1"/>
              <a:t>Mors</a:t>
            </a:r>
            <a:r>
              <a:rPr lang="pt-PT"/>
              <a:t> </a:t>
            </a:r>
            <a:r>
              <a:rPr lang="pt-PT" err="1"/>
              <a:t>subita</a:t>
            </a:r>
            <a:endParaRPr lang="pt-PT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1A98D73-AF20-5347-90A6-3F30F4B19013}"/>
              </a:ext>
            </a:extLst>
          </p:cNvPr>
          <p:cNvSpPr txBox="1"/>
          <p:nvPr/>
        </p:nvSpPr>
        <p:spPr>
          <a:xfrm>
            <a:off x="684088" y="1926196"/>
            <a:ext cx="1956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err="1"/>
              <a:t>Mors</a:t>
            </a:r>
            <a:r>
              <a:rPr lang="pt-PT"/>
              <a:t> </a:t>
            </a:r>
            <a:r>
              <a:rPr lang="pt-PT" err="1"/>
              <a:t>lentissima</a:t>
            </a:r>
            <a:endParaRPr lang="pt-PT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33B5995-EAFD-3142-9378-23B7A8F3212C}"/>
              </a:ext>
            </a:extLst>
          </p:cNvPr>
          <p:cNvSpPr txBox="1"/>
          <p:nvPr/>
        </p:nvSpPr>
        <p:spPr>
          <a:xfrm>
            <a:off x="680083" y="3305238"/>
            <a:ext cx="1602105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>
                <a:cs typeface="Calibri"/>
              </a:rPr>
              <a:t>Vita </a:t>
            </a:r>
            <a:r>
              <a:rPr lang="pt-PT" err="1">
                <a:cs typeface="Calibri"/>
              </a:rPr>
              <a:t>minima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0870592-0EDF-0B4D-B768-614B59348B66}"/>
              </a:ext>
            </a:extLst>
          </p:cNvPr>
          <p:cNvSpPr txBox="1"/>
          <p:nvPr/>
        </p:nvSpPr>
        <p:spPr>
          <a:xfrm>
            <a:off x="684088" y="4684281"/>
            <a:ext cx="2282933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err="1">
                <a:ea typeface="+mn-lt"/>
                <a:cs typeface="+mn-lt"/>
              </a:rPr>
              <a:t>Postmortem</a:t>
            </a:r>
            <a:r>
              <a:rPr lang="pt-PT">
                <a:ea typeface="+mn-lt"/>
                <a:cs typeface="+mn-lt"/>
              </a:rPr>
              <a:t> </a:t>
            </a:r>
            <a:r>
              <a:rPr lang="pt-PT" err="1">
                <a:ea typeface="+mn-lt"/>
                <a:cs typeface="+mn-lt"/>
              </a:rPr>
              <a:t>spasm</a:t>
            </a:r>
            <a:endParaRPr lang="pt-PT">
              <a:cs typeface="Calibri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31277E8-8D4C-114C-A483-296934AF246B}"/>
              </a:ext>
            </a:extLst>
          </p:cNvPr>
          <p:cNvSpPr txBox="1"/>
          <p:nvPr/>
        </p:nvSpPr>
        <p:spPr>
          <a:xfrm>
            <a:off x="684088" y="5832045"/>
            <a:ext cx="207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/>
              <a:t>In articulo </a:t>
            </a:r>
            <a:r>
              <a:rPr lang="pt-PT" err="1"/>
              <a:t>mortis</a:t>
            </a:r>
            <a:endParaRPr lang="pt-PT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C3F7B5A-6E87-3F43-B850-334741D72DDB}"/>
              </a:ext>
            </a:extLst>
          </p:cNvPr>
          <p:cNvSpPr txBox="1"/>
          <p:nvPr/>
        </p:nvSpPr>
        <p:spPr>
          <a:xfrm>
            <a:off x="6096000" y="573169"/>
            <a:ext cx="57268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err="1">
                <a:cs typeface="Calibri"/>
              </a:rPr>
              <a:t>weak</a:t>
            </a:r>
            <a:r>
              <a:rPr lang="pt-PT">
                <a:cs typeface="Calibri"/>
              </a:rPr>
              <a:t> </a:t>
            </a:r>
            <a:r>
              <a:rPr lang="pt-PT" err="1">
                <a:cs typeface="Calibri"/>
              </a:rPr>
              <a:t>signs</a:t>
            </a:r>
            <a:r>
              <a:rPr lang="pt-PT">
                <a:cs typeface="Calibri"/>
              </a:rPr>
              <a:t> </a:t>
            </a:r>
            <a:r>
              <a:rPr lang="pt-PT" err="1">
                <a:cs typeface="Calibri"/>
              </a:rPr>
              <a:t>of</a:t>
            </a:r>
            <a:r>
              <a:rPr lang="pt-PT">
                <a:cs typeface="Calibri"/>
              </a:rPr>
              <a:t> </a:t>
            </a:r>
            <a:r>
              <a:rPr lang="pt-PT" err="1">
                <a:cs typeface="Calibri"/>
              </a:rPr>
              <a:t>life</a:t>
            </a:r>
            <a:endParaRPr lang="pt-PT">
              <a:cs typeface="Calibri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DA854F4-0CB3-2949-A330-1596741B01A3}"/>
              </a:ext>
            </a:extLst>
          </p:cNvPr>
          <p:cNvSpPr txBox="1"/>
          <p:nvPr/>
        </p:nvSpPr>
        <p:spPr>
          <a:xfrm>
            <a:off x="6096000" y="5693545"/>
            <a:ext cx="5726875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err="1">
                <a:ea typeface="+mn-lt"/>
                <a:cs typeface="+mn-lt"/>
              </a:rPr>
              <a:t>rare</a:t>
            </a:r>
            <a:r>
              <a:rPr lang="pt-PT">
                <a:ea typeface="+mn-lt"/>
                <a:cs typeface="+mn-lt"/>
              </a:rPr>
              <a:t> </a:t>
            </a:r>
            <a:r>
              <a:rPr lang="pt-PT" err="1">
                <a:ea typeface="+mn-lt"/>
                <a:cs typeface="+mn-lt"/>
              </a:rPr>
              <a:t>form</a:t>
            </a:r>
            <a:r>
              <a:rPr lang="pt-PT">
                <a:ea typeface="+mn-lt"/>
                <a:cs typeface="+mn-lt"/>
              </a:rPr>
              <a:t> </a:t>
            </a:r>
            <a:r>
              <a:rPr lang="pt-PT" err="1">
                <a:ea typeface="+mn-lt"/>
                <a:cs typeface="+mn-lt"/>
              </a:rPr>
              <a:t>of</a:t>
            </a:r>
            <a:r>
              <a:rPr lang="pt-PT">
                <a:ea typeface="+mn-lt"/>
                <a:cs typeface="+mn-lt"/>
              </a:rPr>
              <a:t> muscular </a:t>
            </a:r>
            <a:r>
              <a:rPr lang="pt-PT" err="1">
                <a:ea typeface="+mn-lt"/>
                <a:cs typeface="+mn-lt"/>
              </a:rPr>
              <a:t>stiffening</a:t>
            </a:r>
            <a:r>
              <a:rPr lang="pt-PT">
                <a:ea typeface="+mn-lt"/>
                <a:cs typeface="+mn-lt"/>
              </a:rPr>
              <a:t> </a:t>
            </a:r>
            <a:r>
              <a:rPr lang="pt-PT" err="1">
                <a:ea typeface="+mn-lt"/>
                <a:cs typeface="+mn-lt"/>
              </a:rPr>
              <a:t>that</a:t>
            </a:r>
            <a:r>
              <a:rPr lang="pt-PT">
                <a:ea typeface="+mn-lt"/>
                <a:cs typeface="+mn-lt"/>
              </a:rPr>
              <a:t> </a:t>
            </a:r>
            <a:r>
              <a:rPr lang="pt-PT" err="1">
                <a:ea typeface="+mn-lt"/>
                <a:cs typeface="+mn-lt"/>
              </a:rPr>
              <a:t>occurs</a:t>
            </a:r>
            <a:r>
              <a:rPr lang="pt-PT">
                <a:ea typeface="+mn-lt"/>
                <a:cs typeface="+mn-lt"/>
              </a:rPr>
              <a:t> </a:t>
            </a:r>
            <a:r>
              <a:rPr lang="pt-PT" err="1">
                <a:ea typeface="+mn-lt"/>
                <a:cs typeface="+mn-lt"/>
              </a:rPr>
              <a:t>at</a:t>
            </a:r>
            <a:r>
              <a:rPr lang="pt-PT">
                <a:ea typeface="+mn-lt"/>
                <a:cs typeface="+mn-lt"/>
              </a:rPr>
              <a:t> </a:t>
            </a:r>
            <a:r>
              <a:rPr lang="pt-PT" err="1">
                <a:ea typeface="+mn-lt"/>
                <a:cs typeface="+mn-lt"/>
              </a:rPr>
              <a:t>the</a:t>
            </a:r>
            <a:r>
              <a:rPr lang="pt-PT">
                <a:ea typeface="+mn-lt"/>
                <a:cs typeface="+mn-lt"/>
              </a:rPr>
              <a:t> </a:t>
            </a:r>
            <a:r>
              <a:rPr lang="pt-PT" err="1">
                <a:ea typeface="+mn-lt"/>
                <a:cs typeface="+mn-lt"/>
              </a:rPr>
              <a:t>moment</a:t>
            </a:r>
            <a:r>
              <a:rPr lang="pt-PT">
                <a:ea typeface="+mn-lt"/>
                <a:cs typeface="+mn-lt"/>
              </a:rPr>
              <a:t> </a:t>
            </a:r>
            <a:r>
              <a:rPr lang="pt-PT" err="1">
                <a:ea typeface="+mn-lt"/>
                <a:cs typeface="+mn-lt"/>
              </a:rPr>
              <a:t>of</a:t>
            </a:r>
            <a:r>
              <a:rPr lang="pt-PT">
                <a:ea typeface="+mn-lt"/>
                <a:cs typeface="+mn-lt"/>
              </a:rPr>
              <a:t> </a:t>
            </a:r>
            <a:r>
              <a:rPr lang="pt-PT" err="1">
                <a:ea typeface="+mn-lt"/>
                <a:cs typeface="+mn-lt"/>
              </a:rPr>
              <a:t>death</a:t>
            </a:r>
            <a:r>
              <a:rPr lang="pt-PT">
                <a:ea typeface="+mn-lt"/>
                <a:cs typeface="+mn-lt"/>
              </a:rPr>
              <a:t> </a:t>
            </a:r>
            <a:r>
              <a:rPr lang="pt-PT" err="1">
                <a:ea typeface="+mn-lt"/>
                <a:cs typeface="+mn-lt"/>
              </a:rPr>
              <a:t>and</a:t>
            </a:r>
            <a:r>
              <a:rPr lang="pt-PT">
                <a:ea typeface="+mn-lt"/>
                <a:cs typeface="+mn-lt"/>
              </a:rPr>
              <a:t> </a:t>
            </a:r>
            <a:r>
              <a:rPr lang="pt-PT" err="1">
                <a:ea typeface="+mn-lt"/>
                <a:cs typeface="+mn-lt"/>
              </a:rPr>
              <a:t>persists</a:t>
            </a:r>
            <a:r>
              <a:rPr lang="pt-PT">
                <a:ea typeface="+mn-lt"/>
                <a:cs typeface="+mn-lt"/>
              </a:rPr>
              <a:t> </a:t>
            </a:r>
            <a:r>
              <a:rPr lang="pt-PT" err="1">
                <a:ea typeface="+mn-lt"/>
                <a:cs typeface="+mn-lt"/>
              </a:rPr>
              <a:t>into</a:t>
            </a:r>
            <a:r>
              <a:rPr lang="pt-PT">
                <a:ea typeface="+mn-lt"/>
                <a:cs typeface="+mn-lt"/>
              </a:rPr>
              <a:t> </a:t>
            </a:r>
            <a:r>
              <a:rPr lang="pt-PT" err="1">
                <a:ea typeface="+mn-lt"/>
                <a:cs typeface="+mn-lt"/>
              </a:rPr>
              <a:t>the</a:t>
            </a:r>
            <a:r>
              <a:rPr lang="pt-PT">
                <a:ea typeface="+mn-lt"/>
                <a:cs typeface="+mn-lt"/>
              </a:rPr>
              <a:t> </a:t>
            </a:r>
            <a:r>
              <a:rPr lang="pt-PT" err="1">
                <a:ea typeface="+mn-lt"/>
                <a:cs typeface="+mn-lt"/>
              </a:rPr>
              <a:t>period</a:t>
            </a:r>
            <a:r>
              <a:rPr lang="pt-PT">
                <a:ea typeface="+mn-lt"/>
                <a:cs typeface="+mn-lt"/>
              </a:rPr>
              <a:t> </a:t>
            </a:r>
            <a:r>
              <a:rPr lang="pt-PT" err="1">
                <a:ea typeface="+mn-lt"/>
                <a:cs typeface="+mn-lt"/>
              </a:rPr>
              <a:t>of</a:t>
            </a:r>
            <a:r>
              <a:rPr lang="pt-PT">
                <a:ea typeface="+mn-lt"/>
                <a:cs typeface="+mn-lt"/>
              </a:rPr>
              <a:t> rigor </a:t>
            </a:r>
            <a:r>
              <a:rPr lang="pt-PT" err="1">
                <a:ea typeface="+mn-lt"/>
                <a:cs typeface="+mn-lt"/>
              </a:rPr>
              <a:t>mortis</a:t>
            </a:r>
            <a:r>
              <a:rPr lang="pt-PT">
                <a:ea typeface="+mn-lt"/>
                <a:cs typeface="+mn-lt"/>
              </a:rPr>
              <a:t>. </a:t>
            </a:r>
            <a:endParaRPr lang="pt-PT">
              <a:cs typeface="Calibri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66502EF-DE15-5E4A-9C0F-4EB7F2F2BB4A}"/>
              </a:ext>
            </a:extLst>
          </p:cNvPr>
          <p:cNvSpPr txBox="1"/>
          <p:nvPr/>
        </p:nvSpPr>
        <p:spPr>
          <a:xfrm>
            <a:off x="6096000" y="3305238"/>
            <a:ext cx="2770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/>
              <a:t>in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moment</a:t>
            </a:r>
            <a:r>
              <a:rPr lang="pt-PT"/>
              <a:t> </a:t>
            </a:r>
            <a:r>
              <a:rPr lang="pt-PT" err="1"/>
              <a:t>of</a:t>
            </a:r>
            <a:r>
              <a:rPr lang="pt-PT"/>
              <a:t> </a:t>
            </a:r>
            <a:r>
              <a:rPr lang="pt-PT" err="1"/>
              <a:t>death</a:t>
            </a:r>
            <a:r>
              <a:rPr lang="pt-PT"/>
              <a:t>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496FA62-3441-334C-87F2-2CD67C123596}"/>
              </a:ext>
            </a:extLst>
          </p:cNvPr>
          <p:cNvSpPr txBox="1"/>
          <p:nvPr/>
        </p:nvSpPr>
        <p:spPr>
          <a:xfrm>
            <a:off x="6123680" y="1926196"/>
            <a:ext cx="1763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err="1"/>
              <a:t>sudden</a:t>
            </a:r>
            <a:r>
              <a:rPr lang="pt-PT"/>
              <a:t> </a:t>
            </a:r>
            <a:r>
              <a:rPr lang="pt-PT" err="1"/>
              <a:t>death</a:t>
            </a:r>
            <a:endParaRPr lang="pt-PT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8D6595F-DC27-3A4E-A280-6B24783809AF}"/>
              </a:ext>
            </a:extLst>
          </p:cNvPr>
          <p:cNvSpPr txBox="1"/>
          <p:nvPr/>
        </p:nvSpPr>
        <p:spPr>
          <a:xfrm>
            <a:off x="6096000" y="4684281"/>
            <a:ext cx="2007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err="1"/>
              <a:t>very</a:t>
            </a:r>
            <a:r>
              <a:rPr lang="pt-PT"/>
              <a:t> slow </a:t>
            </a:r>
            <a:r>
              <a:rPr lang="pt-PT" err="1"/>
              <a:t>death</a:t>
            </a:r>
            <a:r>
              <a:rPr lang="pt-PT"/>
              <a:t> </a:t>
            </a:r>
          </a:p>
        </p:txBody>
      </p:sp>
      <p:cxnSp>
        <p:nvCxnSpPr>
          <p:cNvPr id="14" name="Conexão Reta Unidirecional 13">
            <a:extLst>
              <a:ext uri="{FF2B5EF4-FFF2-40B4-BE49-F238E27FC236}">
                <a16:creationId xmlns:a16="http://schemas.microsoft.com/office/drawing/2014/main" id="{226C3FA4-4CD2-4249-9449-557D9C9F778D}"/>
              </a:ext>
            </a:extLst>
          </p:cNvPr>
          <p:cNvCxnSpPr/>
          <p:nvPr/>
        </p:nvCxnSpPr>
        <p:spPr>
          <a:xfrm>
            <a:off x="2303442" y="800100"/>
            <a:ext cx="3983058" cy="1300163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Reta Unidirecional 15">
            <a:extLst>
              <a:ext uri="{FF2B5EF4-FFF2-40B4-BE49-F238E27FC236}">
                <a16:creationId xmlns:a16="http://schemas.microsoft.com/office/drawing/2014/main" id="{5B82FA40-B13B-FA42-9C39-1863EB2E2D83}"/>
              </a:ext>
            </a:extLst>
          </p:cNvPr>
          <p:cNvCxnSpPr/>
          <p:nvPr/>
        </p:nvCxnSpPr>
        <p:spPr>
          <a:xfrm>
            <a:off x="2763503" y="2157413"/>
            <a:ext cx="3480135" cy="2700337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xão Reta Unidirecional 17">
            <a:extLst>
              <a:ext uri="{FF2B5EF4-FFF2-40B4-BE49-F238E27FC236}">
                <a16:creationId xmlns:a16="http://schemas.microsoft.com/office/drawing/2014/main" id="{9325F889-48EF-3040-9147-0AB4ECE5B54B}"/>
              </a:ext>
            </a:extLst>
          </p:cNvPr>
          <p:cNvCxnSpPr>
            <a:cxnSpLocks/>
          </p:cNvCxnSpPr>
          <p:nvPr/>
        </p:nvCxnSpPr>
        <p:spPr>
          <a:xfrm flipV="1">
            <a:off x="2266864" y="800100"/>
            <a:ext cx="3976774" cy="2714626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xão Reta Unidirecional 20">
            <a:extLst>
              <a:ext uri="{FF2B5EF4-FFF2-40B4-BE49-F238E27FC236}">
                <a16:creationId xmlns:a16="http://schemas.microsoft.com/office/drawing/2014/main" id="{1C2018F7-1ED6-5942-B43B-9746D790686E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2967021" y="4868947"/>
            <a:ext cx="3287200" cy="963098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xão Reta Unidirecional 22">
            <a:extLst>
              <a:ext uri="{FF2B5EF4-FFF2-40B4-BE49-F238E27FC236}">
                <a16:creationId xmlns:a16="http://schemas.microsoft.com/office/drawing/2014/main" id="{207481EE-CC04-C541-A9DC-F6BD8F858D37}"/>
              </a:ext>
            </a:extLst>
          </p:cNvPr>
          <p:cNvCxnSpPr/>
          <p:nvPr/>
        </p:nvCxnSpPr>
        <p:spPr>
          <a:xfrm flipV="1">
            <a:off x="2763503" y="3514726"/>
            <a:ext cx="3480135" cy="2528887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792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623</Words>
  <Application>Microsoft Office PowerPoint</Application>
  <PresentationFormat>Širokoúhlá obrazovka</PresentationFormat>
  <Paragraphs>108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Tema do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Explain meanings of the following compounds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User</dc:creator>
  <cp:lastModifiedBy>Natália Gachallová</cp:lastModifiedBy>
  <cp:revision>5</cp:revision>
  <dcterms:created xsi:type="dcterms:W3CDTF">2020-04-11T13:03:11Z</dcterms:created>
  <dcterms:modified xsi:type="dcterms:W3CDTF">2020-05-04T16:47:18Z</dcterms:modified>
</cp:coreProperties>
</file>