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ink/ink3.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34"/>
  </p:notesMasterIdLst>
  <p:sldIdLst>
    <p:sldId id="285" r:id="rId2"/>
    <p:sldId id="258" r:id="rId3"/>
    <p:sldId id="257" r:id="rId4"/>
    <p:sldId id="259" r:id="rId5"/>
    <p:sldId id="260" r:id="rId6"/>
    <p:sldId id="266" r:id="rId7"/>
    <p:sldId id="267" r:id="rId8"/>
    <p:sldId id="268" r:id="rId9"/>
    <p:sldId id="269" r:id="rId10"/>
    <p:sldId id="270" r:id="rId11"/>
    <p:sldId id="271" r:id="rId12"/>
    <p:sldId id="272" r:id="rId13"/>
    <p:sldId id="276" r:id="rId14"/>
    <p:sldId id="277" r:id="rId15"/>
    <p:sldId id="278" r:id="rId16"/>
    <p:sldId id="279" r:id="rId17"/>
    <p:sldId id="261" r:id="rId18"/>
    <p:sldId id="262" r:id="rId19"/>
    <p:sldId id="273" r:id="rId20"/>
    <p:sldId id="274" r:id="rId21"/>
    <p:sldId id="280" r:id="rId22"/>
    <p:sldId id="281" r:id="rId23"/>
    <p:sldId id="282" r:id="rId24"/>
    <p:sldId id="263" r:id="rId25"/>
    <p:sldId id="264" r:id="rId26"/>
    <p:sldId id="275" r:id="rId27"/>
    <p:sldId id="283" r:id="rId28"/>
    <p:sldId id="284" r:id="rId29"/>
    <p:sldId id="286" r:id="rId30"/>
    <p:sldId id="287" r:id="rId31"/>
    <p:sldId id="288"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108" d="100"/>
          <a:sy n="108" d="100"/>
        </p:scale>
        <p:origin x="-78" y="-13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2-24T09:32:45.199"/>
    </inkml:context>
    <inkml:brush xml:id="br0">
      <inkml:brushProperty name="width" value="0.09071" units="cm"/>
      <inkml:brushProperty name="height" value="0.09071" units="cm"/>
    </inkml:brush>
  </inkml:definitions>
  <inkml:trace contextRef="#ctx0" brushRef="#br0">3 18 7236,'-2'0'0,"7"0"0,9 0 0,3 0-376,1 0 1,-1-8-1,0-1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2-24T09:32:45.199"/>
    </inkml:context>
    <inkml:brush xml:id="br0">
      <inkml:brushProperty name="width" value="0.09071" units="cm"/>
      <inkml:brushProperty name="height" value="0.09071" units="cm"/>
    </inkml:brush>
  </inkml:definitions>
  <inkml:trace contextRef="#ctx0" brushRef="#br0">3 18 7236,'-2'0'0,"7"0"0,9 0 0,3 0-376,1 0 1,-1-8-1,0-1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2-24T09:32:45.199"/>
    </inkml:context>
    <inkml:brush xml:id="br0">
      <inkml:brushProperty name="width" value="0.09071" units="cm"/>
      <inkml:brushProperty name="height" value="0.09071" units="cm"/>
    </inkml:brush>
  </inkml:definitions>
  <inkml:trace contextRef="#ctx0" brushRef="#br0">3 18 7236,'-2'0'0,"7"0"0,9 0 0,3 0-376,1 0 1,-1-8-1,0-1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EE1C8-08DA-49EE-AA61-1A8171B223FA}" type="datetimeFigureOut">
              <a:rPr lang="cs-CZ" smtClean="0"/>
              <a:pPr/>
              <a:t>9.3.2017</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A8684-0A1C-4CE2-B1E0-26A7BC1855C1}" type="slidenum">
              <a:rPr lang="cs-CZ" smtClean="0"/>
              <a:pPr/>
              <a:t>‹#›</a:t>
            </a:fld>
            <a:endParaRPr lang="cs-CZ"/>
          </a:p>
        </p:txBody>
      </p:sp>
    </p:spTree>
    <p:extLst>
      <p:ext uri="{BB962C8B-B14F-4D97-AF65-F5344CB8AC3E}">
        <p14:creationId xmlns="" xmlns:p14="http://schemas.microsoft.com/office/powerpoint/2010/main" val="281374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overriding aorta is a congenital heart defect where the aorta is positioned directly over a ventricular septal defect (VSD), instead of over the left ventricle. The result is that the aorta receives some blood from the right ventricle, causing mixing of oxygenated and deoxygenated blood, and thereby reducing the amount of oxygen delivered to the tissues.</a:t>
            </a:r>
          </a:p>
          <a:p>
            <a:endParaRPr lang="en-US" dirty="0"/>
          </a:p>
          <a:p>
            <a:r>
              <a:rPr lang="en-US" dirty="0"/>
              <a:t>It is one of the four findings in the classic tetralogy of </a:t>
            </a:r>
            <a:r>
              <a:rPr lang="en-US" dirty="0" err="1"/>
              <a:t>Fallot</a:t>
            </a:r>
            <a:r>
              <a:rPr lang="en-US" dirty="0"/>
              <a:t>. The other three findings are right ventricular outflow tract (RVOT) obstruction (most often </a:t>
            </a:r>
            <a:r>
              <a:rPr lang="en-US" dirty="0" err="1"/>
              <a:t>subpulmonary</a:t>
            </a:r>
            <a:r>
              <a:rPr lang="en-US" dirty="0"/>
              <a:t> stenosis), right ventricular hypertrophy (RVH), and ventricular septal defect (VSD).</a:t>
            </a:r>
          </a:p>
          <a:p>
            <a:r>
              <a:rPr lang="en-US" dirty="0"/>
              <a:t> overriding aorta is a congenital heart defect where the aorta is positioned directly over a ventricular septal defect (VSD), instead of over the left ventricle. The result is that the aorta receives some blood from the right ventricle, causing mixing of oxygenated and deoxygenated blood, and thereby reducing the amount of oxygen delivered to the tissues.</a:t>
            </a:r>
          </a:p>
          <a:p>
            <a:endParaRPr lang="en-US" dirty="0"/>
          </a:p>
          <a:p>
            <a:r>
              <a:rPr lang="en-US" dirty="0"/>
              <a:t>It is one of the four findings in the classic tetralogy of </a:t>
            </a:r>
            <a:r>
              <a:rPr lang="en-US" dirty="0" err="1"/>
              <a:t>Fallot</a:t>
            </a:r>
            <a:r>
              <a:rPr lang="en-US" dirty="0"/>
              <a:t>. The other three findings are right ventricular outflow tract (RVOT) obstruction (most often </a:t>
            </a:r>
            <a:r>
              <a:rPr lang="en-US" dirty="0" err="1"/>
              <a:t>subpulmonary</a:t>
            </a:r>
            <a:r>
              <a:rPr lang="en-US" dirty="0"/>
              <a:t> stenosis), right ventricular hypertrophy (RVH), and ventricular septal defect (VSD).</a:t>
            </a:r>
          </a:p>
          <a:p>
            <a:endParaRPr lang="en-US" dirty="0"/>
          </a:p>
          <a:p>
            <a:endParaRPr lang="en-US" dirty="0"/>
          </a:p>
          <a:p>
            <a:endParaRPr lang="cs-CZ" dirty="0"/>
          </a:p>
        </p:txBody>
      </p:sp>
      <p:sp>
        <p:nvSpPr>
          <p:cNvPr id="4" name="Slide Number Placeholder 3"/>
          <p:cNvSpPr>
            <a:spLocks noGrp="1"/>
          </p:cNvSpPr>
          <p:nvPr>
            <p:ph type="sldNum" sz="quarter" idx="10"/>
          </p:nvPr>
        </p:nvSpPr>
        <p:spPr/>
        <p:txBody>
          <a:bodyPr/>
          <a:lstStyle/>
          <a:p>
            <a:fld id="{82D048AC-3083-44E0-B794-FF8B032F60B2}" type="slidenum">
              <a:rPr lang="cs-CZ" smtClean="0"/>
              <a:pPr/>
              <a:t>11</a:t>
            </a:fld>
            <a:endParaRPr lang="cs-CZ"/>
          </a:p>
        </p:txBody>
      </p:sp>
    </p:spTree>
    <p:extLst>
      <p:ext uri="{BB962C8B-B14F-4D97-AF65-F5344CB8AC3E}">
        <p14:creationId xmlns="" xmlns:p14="http://schemas.microsoft.com/office/powerpoint/2010/main" val="214405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6E82B9-43BD-AB40-A59B-E6E80AB44E33}" type="slidenum">
              <a:rPr lang="en-GB" smtClean="0"/>
              <a:pPr/>
              <a:t>13</a:t>
            </a:fld>
            <a:endParaRPr lang="en-GB"/>
          </a:p>
        </p:txBody>
      </p:sp>
    </p:spTree>
    <p:extLst>
      <p:ext uri="{BB962C8B-B14F-4D97-AF65-F5344CB8AC3E}">
        <p14:creationId xmlns="" xmlns:p14="http://schemas.microsoft.com/office/powerpoint/2010/main" val="291098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6E82B9-43BD-AB40-A59B-E6E80AB44E33}" type="slidenum">
              <a:rPr lang="en-GB" smtClean="0"/>
              <a:pPr/>
              <a:t>21</a:t>
            </a:fld>
            <a:endParaRPr lang="en-GB"/>
          </a:p>
        </p:txBody>
      </p:sp>
    </p:spTree>
    <p:extLst>
      <p:ext uri="{BB962C8B-B14F-4D97-AF65-F5344CB8AC3E}">
        <p14:creationId xmlns="" xmlns:p14="http://schemas.microsoft.com/office/powerpoint/2010/main" val="68811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6E82B9-43BD-AB40-A59B-E6E80AB44E33}" type="slidenum">
              <a:rPr lang="en-GB" smtClean="0"/>
              <a:pPr/>
              <a:t>27</a:t>
            </a:fld>
            <a:endParaRPr lang="en-GB"/>
          </a:p>
        </p:txBody>
      </p:sp>
    </p:spTree>
    <p:extLst>
      <p:ext uri="{BB962C8B-B14F-4D97-AF65-F5344CB8AC3E}">
        <p14:creationId xmlns="" xmlns:p14="http://schemas.microsoft.com/office/powerpoint/2010/main" val="272538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Answers</a:t>
            </a:r>
            <a:endParaRPr lang="en-US" baseline="0" dirty="0"/>
          </a:p>
          <a:p>
            <a:pPr marL="228600" indent="-228600">
              <a:buAutoNum type="arabicPeriod"/>
            </a:pPr>
            <a:r>
              <a:rPr lang="en-US" baseline="0" dirty="0"/>
              <a:t>Loco</a:t>
            </a:r>
          </a:p>
          <a:p>
            <a:pPr marL="228600" indent="-228600">
              <a:buAutoNum type="arabicPeriod"/>
            </a:pPr>
            <a:r>
              <a:rPr lang="en-US" baseline="0" dirty="0" err="1"/>
              <a:t>Anaesthesia</a:t>
            </a:r>
            <a:r>
              <a:rPr lang="en-US" baseline="0" dirty="0"/>
              <a:t> </a:t>
            </a:r>
            <a:r>
              <a:rPr lang="en-US" baseline="0" dirty="0" err="1"/>
              <a:t>localis</a:t>
            </a:r>
            <a:r>
              <a:rPr lang="en-US" baseline="0" dirty="0"/>
              <a:t> </a:t>
            </a:r>
          </a:p>
          <a:p>
            <a:pPr marL="228600" indent="-228600">
              <a:buAutoNum type="arabicPeriod"/>
            </a:pPr>
            <a:r>
              <a:rPr lang="en-GB" altLang="ja-JP" sz="1200" i="1" dirty="0" err="1"/>
              <a:t>lateris</a:t>
            </a:r>
            <a:r>
              <a:rPr lang="en-GB" altLang="ja-JP" sz="1200" i="1" dirty="0"/>
              <a:t> </a:t>
            </a:r>
            <a:r>
              <a:rPr lang="en-GB" altLang="ja-JP" sz="1200" i="1" dirty="0" err="1"/>
              <a:t>utriusque</a:t>
            </a:r>
            <a:endParaRPr lang="en-GB" altLang="ja-JP" sz="1200" i="1" dirty="0"/>
          </a:p>
          <a:p>
            <a:pPr marL="228600" indent="-228600">
              <a:buAutoNum type="arabicPeriod"/>
            </a:pPr>
            <a:r>
              <a:rPr lang="en-US" dirty="0" err="1"/>
              <a:t>manus</a:t>
            </a:r>
            <a:r>
              <a:rPr lang="en-US" baseline="0" dirty="0"/>
              <a:t> </a:t>
            </a:r>
            <a:r>
              <a:rPr lang="en-US" baseline="0" dirty="0" err="1"/>
              <a:t>bilateralis</a:t>
            </a:r>
            <a:r>
              <a:rPr lang="en-US" baseline="0" dirty="0"/>
              <a:t> </a:t>
            </a:r>
          </a:p>
          <a:p>
            <a:pPr marL="228600" indent="-228600">
              <a:buAutoNum type="arabicPeriod"/>
            </a:pPr>
            <a:r>
              <a:rPr lang="en-US" baseline="0" dirty="0" err="1"/>
              <a:t>aure</a:t>
            </a:r>
            <a:r>
              <a:rPr lang="en-US" baseline="0" dirty="0"/>
              <a:t> media</a:t>
            </a:r>
          </a:p>
          <a:p>
            <a:pPr marL="228600" indent="-228600">
              <a:buAutoNum type="arabicPeriod"/>
            </a:pPr>
            <a:r>
              <a:rPr lang="en-US" baseline="0" dirty="0" err="1"/>
              <a:t>Anterolateralis</a:t>
            </a:r>
            <a:endParaRPr lang="en-US" baseline="0" dirty="0"/>
          </a:p>
          <a:p>
            <a:pPr marL="0" indent="0">
              <a:buNone/>
            </a:pPr>
            <a:endParaRPr lang="cs-CZ" dirty="0"/>
          </a:p>
        </p:txBody>
      </p:sp>
      <p:sp>
        <p:nvSpPr>
          <p:cNvPr id="4" name="Zástupný symbol pro číslo snímku 3"/>
          <p:cNvSpPr>
            <a:spLocks noGrp="1"/>
          </p:cNvSpPr>
          <p:nvPr>
            <p:ph type="sldNum" sz="quarter" idx="10"/>
          </p:nvPr>
        </p:nvSpPr>
        <p:spPr/>
        <p:txBody>
          <a:bodyPr/>
          <a:lstStyle/>
          <a:p>
            <a:fld id="{33AE67C5-BF25-4651-8498-AC2C5B9249DD}" type="slidenum">
              <a:rPr kumimoji="1" lang="ja-JP" altLang="en-US" smtClean="0"/>
              <a:pPr/>
              <a:t>31</a:t>
            </a:fld>
            <a:endParaRPr kumimoji="1" lang="ja-JP" altLang="en-US"/>
          </a:p>
        </p:txBody>
      </p:sp>
    </p:spTree>
    <p:extLst>
      <p:ext uri="{BB962C8B-B14F-4D97-AF65-F5344CB8AC3E}">
        <p14:creationId xmlns="" xmlns:p14="http://schemas.microsoft.com/office/powerpoint/2010/main" val="423320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7.</a:t>
            </a:r>
            <a:r>
              <a:rPr lang="en-US" baseline="0" dirty="0"/>
              <a:t> b</a:t>
            </a:r>
          </a:p>
          <a:p>
            <a:r>
              <a:rPr lang="en-US" baseline="0" dirty="0"/>
              <a:t>8. Adrenal gland</a:t>
            </a:r>
          </a:p>
          <a:p>
            <a:r>
              <a:rPr lang="en-US" baseline="0" dirty="0"/>
              <a:t>9. Drug is placed under tongue</a:t>
            </a:r>
          </a:p>
          <a:p>
            <a:r>
              <a:rPr lang="en-US" baseline="0" dirty="0"/>
              <a:t>10. Endo </a:t>
            </a:r>
          </a:p>
        </p:txBody>
      </p:sp>
      <p:sp>
        <p:nvSpPr>
          <p:cNvPr id="4" name="Zástupný symbol pro číslo snímku 3"/>
          <p:cNvSpPr>
            <a:spLocks noGrp="1"/>
          </p:cNvSpPr>
          <p:nvPr>
            <p:ph type="sldNum" sz="quarter" idx="10"/>
          </p:nvPr>
        </p:nvSpPr>
        <p:spPr/>
        <p:txBody>
          <a:bodyPr/>
          <a:lstStyle/>
          <a:p>
            <a:fld id="{33AE67C5-BF25-4651-8498-AC2C5B9249DD}" type="slidenum">
              <a:rPr kumimoji="1" lang="ja-JP" altLang="en-US" smtClean="0"/>
              <a:pPr/>
              <a:t>32</a:t>
            </a:fld>
            <a:endParaRPr kumimoji="1" lang="ja-JP" altLang="en-US"/>
          </a:p>
        </p:txBody>
      </p:sp>
    </p:spTree>
    <p:extLst>
      <p:ext uri="{BB962C8B-B14F-4D97-AF65-F5344CB8AC3E}">
        <p14:creationId xmlns="" xmlns:p14="http://schemas.microsoft.com/office/powerpoint/2010/main" val="4190524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print">
              <a:extLst>
                <a:ext uri="{28A0092B-C50C-407E-A947-70E740481C1C}">
                  <a14:useLocalDpi xmlns=""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cstate="print">
              <a:extLst>
                <a:ext uri="{28A0092B-C50C-407E-A947-70E740481C1C}">
                  <a14:useLocalDpi xmlns=""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b-NO"/>
              <a:t>Klikk for å redigere tittelstil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a:xfrm>
            <a:off x="2692397" y="5037663"/>
            <a:ext cx="5214635" cy="279400"/>
          </a:xfrm>
        </p:spPr>
        <p:txBody>
          <a:bodyPr/>
          <a:lstStyle/>
          <a:p>
            <a:endParaRPr lang="nb-NO"/>
          </a:p>
        </p:txBody>
      </p:sp>
      <p:sp>
        <p:nvSpPr>
          <p:cNvPr id="6" name="Slide Number Placeholder 5"/>
          <p:cNvSpPr>
            <a:spLocks noGrp="1"/>
          </p:cNvSpPr>
          <p:nvPr>
            <p:ph type="sldNum" sz="quarter" idx="12"/>
          </p:nvPr>
        </p:nvSpPr>
        <p:spPr>
          <a:xfrm>
            <a:off x="8956900" y="5037663"/>
            <a:ext cx="551167" cy="279400"/>
          </a:xfrm>
        </p:spPr>
        <p:txBody>
          <a:bodyPr/>
          <a:lstStyle/>
          <a:p>
            <a:fld id="{BCF7454F-E75F-418C-B55B-3D47CFB38313}" type="slidenum">
              <a:rPr lang="nb-NO" smtClean="0"/>
              <a:pPr/>
              <a:t>‹#›</a:t>
            </a:fld>
            <a:endParaRPr lang="nb-NO"/>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95225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CF7454F-E75F-418C-B55B-3D47CFB38313}" type="slidenum">
              <a:rPr lang="nb-NO" smtClean="0"/>
              <a:pPr/>
              <a:t>‹#›</a:t>
            </a:fld>
            <a:endParaRPr lang="nb-NO"/>
          </a:p>
        </p:txBody>
      </p:sp>
    </p:spTree>
    <p:extLst>
      <p:ext uri="{BB962C8B-B14F-4D97-AF65-F5344CB8AC3E}">
        <p14:creationId xmlns="" xmlns:p14="http://schemas.microsoft.com/office/powerpoint/2010/main" val="203422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b-NO"/>
              <a:t>Klikk for å redigere tittelstil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993936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b-NO"/>
              <a:t>Klikk for å redigere tittelstil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3765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b-NO"/>
              <a:t>Klikk for å redigere tittelstil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spTree>
    <p:extLst>
      <p:ext uri="{BB962C8B-B14F-4D97-AF65-F5344CB8AC3E}">
        <p14:creationId xmlns="" xmlns:p14="http://schemas.microsoft.com/office/powerpoint/2010/main" val="4291949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b-NO"/>
              <a:t>Klikk for å redigere tittelstil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285753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b-NO"/>
              <a:t>Klikk for å redigere tittelstil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84790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162506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565817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spTree>
    <p:extLst>
      <p:ext uri="{BB962C8B-B14F-4D97-AF65-F5344CB8AC3E}">
        <p14:creationId xmlns="" xmlns:p14="http://schemas.microsoft.com/office/powerpoint/2010/main" val="359669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CF7454F-E75F-418C-B55B-3D47CFB38313}" type="slidenum">
              <a:rPr lang="nb-NO" smtClean="0"/>
              <a:pPr/>
              <a:t>‹#›</a:t>
            </a:fld>
            <a:endParaRPr lang="nb-NO"/>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271897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CF7454F-E75F-418C-B55B-3D47CFB38313}" type="slidenum">
              <a:rPr lang="nb-NO" smtClean="0"/>
              <a:pPr/>
              <a:t>‹#›</a:t>
            </a:fld>
            <a:endParaRPr lang="nb-NO"/>
          </a:p>
        </p:txBody>
      </p:sp>
    </p:spTree>
    <p:extLst>
      <p:ext uri="{BB962C8B-B14F-4D97-AF65-F5344CB8AC3E}">
        <p14:creationId xmlns="" xmlns:p14="http://schemas.microsoft.com/office/powerpoint/2010/main" val="3686064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BCF7454F-E75F-418C-B55B-3D47CFB38313}" type="slidenum">
              <a:rPr lang="nb-NO" smtClean="0"/>
              <a:pPr/>
              <a:t>‹#›</a:t>
            </a:fld>
            <a:endParaRPr lang="nb-NO"/>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6264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BCF7454F-E75F-418C-B55B-3D47CFB38313}" type="slidenum">
              <a:rPr lang="nb-NO" smtClean="0"/>
              <a:pPr/>
              <a:t>‹#›</a:t>
            </a:fld>
            <a:endParaRPr lang="nb-NO"/>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7594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BCF7454F-E75F-418C-B55B-3D47CFB38313}" type="slidenum">
              <a:rPr lang="nb-NO" smtClean="0"/>
              <a:pPr/>
              <a:t>‹#›</a:t>
            </a:fld>
            <a:endParaRPr lang="nb-NO"/>
          </a:p>
        </p:txBody>
      </p:sp>
    </p:spTree>
    <p:extLst>
      <p:ext uri="{BB962C8B-B14F-4D97-AF65-F5344CB8AC3E}">
        <p14:creationId xmlns="" xmlns:p14="http://schemas.microsoft.com/office/powerpoint/2010/main" val="341913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b-NO"/>
              <a:t>Klikk for å redigere tittelstil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CF7454F-E75F-418C-B55B-3D47CFB38313}" type="slidenum">
              <a:rPr lang="nb-NO" smtClean="0"/>
              <a:pPr/>
              <a:t>‹#›</a:t>
            </a:fld>
            <a:endParaRPr lang="nb-NO"/>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6518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b-NO"/>
              <a:t>Klikk for å redigere tittelstil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AAD1D77-5B21-4071-8D29-1E0C312760C9}" type="datetimeFigureOut">
              <a:rPr lang="nb-NO" smtClean="0"/>
              <a:pPr/>
              <a:t>09.03.2017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CF7454F-E75F-418C-B55B-3D47CFB38313}" type="slidenum">
              <a:rPr lang="nb-NO" smtClean="0"/>
              <a:pPr/>
              <a:t>‹#›</a:t>
            </a:fld>
            <a:endParaRPr lang="nb-NO"/>
          </a:p>
        </p:txBody>
      </p:sp>
    </p:spTree>
    <p:extLst>
      <p:ext uri="{BB962C8B-B14F-4D97-AF65-F5344CB8AC3E}">
        <p14:creationId xmlns="" xmlns:p14="http://schemas.microsoft.com/office/powerpoint/2010/main" val="2494688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print">
              <a:extLst>
                <a:ext uri="{28A0092B-C50C-407E-A947-70E740481C1C}">
                  <a14:useLocalDpi xmlns=""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cstate="print">
              <a:extLst>
                <a:ext uri="{28A0092B-C50C-407E-A947-70E740481C1C}">
                  <a14:useLocalDpi xmlns=""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AAD1D77-5B21-4071-8D29-1E0C312760C9}" type="datetimeFigureOut">
              <a:rPr lang="nb-NO" smtClean="0"/>
              <a:pPr/>
              <a:t>09.03.2017</a:t>
            </a:fld>
            <a:endParaRPr lang="nb-NO"/>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nb-NO"/>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CF7454F-E75F-418C-B55B-3D47CFB38313}" type="slidenum">
              <a:rPr lang="nb-NO" smtClean="0"/>
              <a:pPr/>
              <a:t>‹#›</a:t>
            </a:fld>
            <a:endParaRPr lang="nb-NO"/>
          </a:p>
        </p:txBody>
      </p:sp>
    </p:spTree>
    <p:extLst>
      <p:ext uri="{BB962C8B-B14F-4D97-AF65-F5344CB8AC3E}">
        <p14:creationId xmlns="" xmlns:p14="http://schemas.microsoft.com/office/powerpoint/2010/main" val="27240215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dirty="0"/>
              <a:t>Expressing positions in medical terminology</a:t>
            </a:r>
            <a:endParaRPr lang="cs-CZ" dirty="0"/>
          </a:p>
        </p:txBody>
      </p:sp>
      <p:sp>
        <p:nvSpPr>
          <p:cNvPr id="3" name="Podnadpis 2"/>
          <p:cNvSpPr>
            <a:spLocks noGrp="1"/>
          </p:cNvSpPr>
          <p:nvPr>
            <p:ph type="subTitle" idx="1"/>
          </p:nvPr>
        </p:nvSpPr>
        <p:spPr/>
        <p:txBody>
          <a:bodyPr/>
          <a:lstStyle/>
          <a:p>
            <a:r>
              <a:rPr lang="en-GB" dirty="0"/>
              <a:t>By Denzel Gordon, </a:t>
            </a:r>
            <a:r>
              <a:rPr lang="en-GB" dirty="0" err="1"/>
              <a:t>Hiromasa</a:t>
            </a:r>
            <a:r>
              <a:rPr lang="en-GB" dirty="0"/>
              <a:t> </a:t>
            </a:r>
            <a:r>
              <a:rPr lang="en-GB" dirty="0" err="1"/>
              <a:t>Hideshima</a:t>
            </a:r>
            <a:r>
              <a:rPr lang="en-GB" dirty="0"/>
              <a:t>, </a:t>
            </a:r>
            <a:r>
              <a:rPr lang="en-GB" dirty="0" err="1"/>
              <a:t>Tonje</a:t>
            </a:r>
            <a:r>
              <a:rPr lang="en-GB" dirty="0"/>
              <a:t> Hem</a:t>
            </a:r>
          </a:p>
          <a:p>
            <a:r>
              <a:rPr lang="en-GB" dirty="0"/>
              <a:t>March 2017</a:t>
            </a:r>
            <a:endParaRPr lang="cs-CZ" dirty="0"/>
          </a:p>
        </p:txBody>
      </p:sp>
    </p:spTree>
    <p:extLst>
      <p:ext uri="{BB962C8B-B14F-4D97-AF65-F5344CB8AC3E}">
        <p14:creationId xmlns="" xmlns:p14="http://schemas.microsoft.com/office/powerpoint/2010/main" val="936726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Collateralis</a:t>
            </a:r>
            <a:r>
              <a:rPr lang="cs-CZ" dirty="0"/>
              <a:t>, e</a:t>
            </a:r>
          </a:p>
        </p:txBody>
      </p:sp>
      <p:sp>
        <p:nvSpPr>
          <p:cNvPr id="3" name="Content Placeholder 2"/>
          <p:cNvSpPr>
            <a:spLocks noGrp="1"/>
          </p:cNvSpPr>
          <p:nvPr>
            <p:ph idx="1"/>
          </p:nvPr>
        </p:nvSpPr>
        <p:spPr/>
        <p:txBody>
          <a:bodyPr/>
          <a:lstStyle/>
          <a:p>
            <a:r>
              <a:rPr lang="cs-CZ" dirty="0" err="1"/>
              <a:t>Located</a:t>
            </a:r>
            <a:r>
              <a:rPr lang="cs-CZ" dirty="0"/>
              <a:t> on </a:t>
            </a:r>
            <a:r>
              <a:rPr lang="cs-CZ" dirty="0" err="1"/>
              <a:t>the</a:t>
            </a:r>
            <a:r>
              <a:rPr lang="cs-CZ" dirty="0"/>
              <a:t> </a:t>
            </a:r>
            <a:r>
              <a:rPr lang="cs-CZ" dirty="0" err="1"/>
              <a:t>same</a:t>
            </a:r>
            <a:r>
              <a:rPr lang="cs-CZ" dirty="0"/>
              <a:t> </a:t>
            </a:r>
            <a:r>
              <a:rPr lang="cs-CZ" dirty="0" err="1"/>
              <a:t>side</a:t>
            </a:r>
            <a:r>
              <a:rPr lang="en-GB" dirty="0"/>
              <a:t>, </a:t>
            </a:r>
            <a:r>
              <a:rPr lang="en-GB" dirty="0" err="1"/>
              <a:t>eg</a:t>
            </a:r>
            <a:r>
              <a:rPr lang="en-GB" dirty="0"/>
              <a:t>. </a:t>
            </a:r>
            <a:r>
              <a:rPr lang="en-GB" i="1" dirty="0">
                <a:solidFill>
                  <a:srgbClr val="FF0000"/>
                </a:solidFill>
              </a:rPr>
              <a:t>arteria </a:t>
            </a:r>
            <a:r>
              <a:rPr lang="en-GB" i="1" dirty="0" err="1">
                <a:solidFill>
                  <a:srgbClr val="FF0000"/>
                </a:solidFill>
              </a:rPr>
              <a:t>collateralis</a:t>
            </a:r>
            <a:endParaRPr lang="en-GB" i="1" dirty="0">
              <a:solidFill>
                <a:srgbClr val="FF0000"/>
              </a:solidFill>
            </a:endParaRPr>
          </a:p>
          <a:p>
            <a:endParaRPr lang="cs-CZ" dirty="0"/>
          </a:p>
        </p:txBody>
      </p:sp>
      <p:pic>
        <p:nvPicPr>
          <p:cNvPr id="4" name="Picture 3"/>
          <p:cNvPicPr>
            <a:picLocks noChangeAspect="1"/>
          </p:cNvPicPr>
          <p:nvPr/>
        </p:nvPicPr>
        <p:blipFill rotWithShape="1">
          <a:blip r:embed="rId2" cstate="print"/>
          <a:srcRect t="-1" b="3064"/>
          <a:stretch/>
        </p:blipFill>
        <p:spPr>
          <a:xfrm>
            <a:off x="2510443" y="3042082"/>
            <a:ext cx="3165071" cy="3009584"/>
          </a:xfrm>
          <a:prstGeom prst="rect">
            <a:avLst/>
          </a:prstGeom>
        </p:spPr>
      </p:pic>
      <p:pic>
        <p:nvPicPr>
          <p:cNvPr id="5" name="Picture 4"/>
          <p:cNvPicPr>
            <a:picLocks noChangeAspect="1"/>
          </p:cNvPicPr>
          <p:nvPr/>
        </p:nvPicPr>
        <p:blipFill>
          <a:blip r:embed="rId3" cstate="print"/>
          <a:stretch>
            <a:fillRect/>
          </a:stretch>
        </p:blipFill>
        <p:spPr>
          <a:xfrm>
            <a:off x="6857305" y="3289574"/>
            <a:ext cx="2857500" cy="2514600"/>
          </a:xfrm>
          <a:prstGeom prst="rect">
            <a:avLst/>
          </a:prstGeom>
        </p:spPr>
      </p:pic>
    </p:spTree>
    <p:extLst>
      <p:ext uri="{BB962C8B-B14F-4D97-AF65-F5344CB8AC3E}">
        <p14:creationId xmlns="" xmlns:p14="http://schemas.microsoft.com/office/powerpoint/2010/main" val="246201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Sinistro</a:t>
            </a:r>
            <a:r>
              <a:rPr lang="en-GB" dirty="0"/>
              <a:t>-/</a:t>
            </a:r>
            <a:r>
              <a:rPr lang="en-GB" dirty="0" err="1"/>
              <a:t>dextropositio</a:t>
            </a:r>
            <a:endParaRPr lang="cs-CZ" dirty="0"/>
          </a:p>
        </p:txBody>
      </p:sp>
      <p:sp>
        <p:nvSpPr>
          <p:cNvPr id="3" name="Content Placeholder 2"/>
          <p:cNvSpPr>
            <a:spLocks noGrp="1"/>
          </p:cNvSpPr>
          <p:nvPr>
            <p:ph idx="1"/>
          </p:nvPr>
        </p:nvSpPr>
        <p:spPr>
          <a:xfrm>
            <a:off x="1295402" y="2490430"/>
            <a:ext cx="9601196" cy="3318936"/>
          </a:xfrm>
        </p:spPr>
        <p:txBody>
          <a:bodyPr/>
          <a:lstStyle/>
          <a:p>
            <a:r>
              <a:rPr lang="en-GB" dirty="0"/>
              <a:t>Reversal of an organ to the left /right – </a:t>
            </a:r>
            <a:r>
              <a:rPr lang="en-GB" dirty="0" err="1"/>
              <a:t>sinistro</a:t>
            </a:r>
            <a:r>
              <a:rPr lang="en-GB" dirty="0"/>
              <a:t>/d</a:t>
            </a:r>
            <a:r>
              <a:rPr lang="en-US" dirty="0" err="1"/>
              <a:t>extroposition</a:t>
            </a:r>
            <a:r>
              <a:rPr lang="en-US" dirty="0"/>
              <a:t> of the heart. Can be described as an congenital anomaly in which an anatomically correct heart is displaced to the right in the thoracic cavity</a:t>
            </a:r>
            <a:endParaRPr lang="cs-CZ" dirty="0"/>
          </a:p>
        </p:txBody>
      </p:sp>
      <p:pic>
        <p:nvPicPr>
          <p:cNvPr id="4" name="Picture 3"/>
          <p:cNvPicPr>
            <a:picLocks noChangeAspect="1"/>
          </p:cNvPicPr>
          <p:nvPr/>
        </p:nvPicPr>
        <p:blipFill>
          <a:blip r:embed="rId3" cstate="print"/>
          <a:stretch>
            <a:fillRect/>
          </a:stretch>
        </p:blipFill>
        <p:spPr>
          <a:xfrm>
            <a:off x="2344188" y="3664411"/>
            <a:ext cx="3354186" cy="2515640"/>
          </a:xfrm>
          <a:prstGeom prst="rect">
            <a:avLst/>
          </a:prstGeom>
        </p:spPr>
      </p:pic>
      <p:pic>
        <p:nvPicPr>
          <p:cNvPr id="5" name="Picture 4"/>
          <p:cNvPicPr>
            <a:picLocks noChangeAspect="1"/>
          </p:cNvPicPr>
          <p:nvPr/>
        </p:nvPicPr>
        <p:blipFill rotWithShape="1">
          <a:blip r:embed="rId4" cstate="print"/>
          <a:srcRect l="1608" t="3463" r="2443" b="1631"/>
          <a:stretch/>
        </p:blipFill>
        <p:spPr>
          <a:xfrm>
            <a:off x="6799811" y="3757353"/>
            <a:ext cx="3142212" cy="2269374"/>
          </a:xfrm>
          <a:prstGeom prst="rect">
            <a:avLst/>
          </a:prstGeom>
        </p:spPr>
      </p:pic>
    </p:spTree>
    <p:extLst>
      <p:ext uri="{BB962C8B-B14F-4D97-AF65-F5344CB8AC3E}">
        <p14:creationId xmlns="" xmlns:p14="http://schemas.microsoft.com/office/powerpoint/2010/main" val="2057731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Marginalis</a:t>
            </a:r>
            <a:r>
              <a:rPr lang="en-GB" dirty="0"/>
              <a:t>, e</a:t>
            </a:r>
            <a:r>
              <a:rPr lang="cs-CZ" dirty="0"/>
              <a:t>   </a:t>
            </a:r>
            <a:r>
              <a:rPr lang="cs-CZ" dirty="0" err="1"/>
              <a:t>Acralis,e</a:t>
            </a:r>
            <a:r>
              <a:rPr lang="cs-CZ" dirty="0"/>
              <a:t> </a:t>
            </a:r>
            <a:r>
              <a:rPr lang="en-GB" dirty="0"/>
              <a:t>(G.)</a:t>
            </a:r>
            <a:endParaRPr lang="cs-CZ" dirty="0"/>
          </a:p>
        </p:txBody>
      </p:sp>
      <p:sp>
        <p:nvSpPr>
          <p:cNvPr id="6" name="Rectangle 5"/>
          <p:cNvSpPr/>
          <p:nvPr/>
        </p:nvSpPr>
        <p:spPr>
          <a:xfrm>
            <a:off x="839638" y="2570519"/>
            <a:ext cx="6096000" cy="923330"/>
          </a:xfrm>
          <a:prstGeom prst="rect">
            <a:avLst/>
          </a:prstGeom>
        </p:spPr>
        <p:txBody>
          <a:bodyPr>
            <a:spAutoFit/>
          </a:bodyPr>
          <a:lstStyle/>
          <a:p>
            <a:r>
              <a:rPr lang="en-US" dirty="0"/>
              <a:t>Marginal, </a:t>
            </a:r>
            <a:r>
              <a:rPr lang="en-US" dirty="0" err="1"/>
              <a:t>eg</a:t>
            </a:r>
            <a:r>
              <a:rPr lang="en-US" dirty="0"/>
              <a:t>. </a:t>
            </a:r>
            <a:r>
              <a:rPr lang="en-US" i="1" dirty="0">
                <a:solidFill>
                  <a:srgbClr val="FF0000"/>
                </a:solidFill>
              </a:rPr>
              <a:t>Gingivitis </a:t>
            </a:r>
            <a:r>
              <a:rPr lang="en-US" i="1" dirty="0" err="1">
                <a:solidFill>
                  <a:srgbClr val="FF0000"/>
                </a:solidFill>
              </a:rPr>
              <a:t>marginalis</a:t>
            </a:r>
            <a:r>
              <a:rPr lang="en-US" dirty="0"/>
              <a:t>. The crest of the free gingiva surrounding the tooth like a collar. It is about 1 mm wide and forms the soft tissue portion of the gingival sulcus.</a:t>
            </a:r>
            <a:endParaRPr lang="cs-CZ" dirty="0"/>
          </a:p>
        </p:txBody>
      </p:sp>
      <p:pic>
        <p:nvPicPr>
          <p:cNvPr id="8" name="Picture 7"/>
          <p:cNvPicPr>
            <a:picLocks noChangeAspect="1"/>
          </p:cNvPicPr>
          <p:nvPr/>
        </p:nvPicPr>
        <p:blipFill>
          <a:blip r:embed="rId2" cstate="print"/>
          <a:stretch>
            <a:fillRect/>
          </a:stretch>
        </p:blipFill>
        <p:spPr>
          <a:xfrm>
            <a:off x="1295402" y="3778369"/>
            <a:ext cx="3641784" cy="2294324"/>
          </a:xfrm>
          <a:prstGeom prst="rect">
            <a:avLst/>
          </a:prstGeom>
        </p:spPr>
      </p:pic>
      <p:sp>
        <p:nvSpPr>
          <p:cNvPr id="9" name="TextBox 8"/>
          <p:cNvSpPr txBox="1"/>
          <p:nvPr/>
        </p:nvSpPr>
        <p:spPr>
          <a:xfrm>
            <a:off x="7030528" y="2604872"/>
            <a:ext cx="3555519" cy="646331"/>
          </a:xfrm>
          <a:prstGeom prst="rect">
            <a:avLst/>
          </a:prstGeom>
          <a:noFill/>
        </p:spPr>
        <p:txBody>
          <a:bodyPr wrap="square" rtlCol="0">
            <a:spAutoFit/>
          </a:bodyPr>
          <a:lstStyle/>
          <a:p>
            <a:r>
              <a:rPr lang="en-GB" dirty="0"/>
              <a:t>Referring or belonging to extremities of peripheral areas, </a:t>
            </a:r>
            <a:r>
              <a:rPr lang="en-GB" dirty="0" err="1"/>
              <a:t>eg</a:t>
            </a:r>
            <a:r>
              <a:rPr lang="en-GB" dirty="0"/>
              <a:t>. </a:t>
            </a:r>
            <a:r>
              <a:rPr lang="en-GB" i="1" dirty="0">
                <a:solidFill>
                  <a:srgbClr val="FF0000"/>
                </a:solidFill>
              </a:rPr>
              <a:t>Cyanosis </a:t>
            </a:r>
            <a:r>
              <a:rPr lang="en-GB" i="1" dirty="0" err="1">
                <a:solidFill>
                  <a:srgbClr val="FF0000"/>
                </a:solidFill>
              </a:rPr>
              <a:t>acralis</a:t>
            </a:r>
            <a:endParaRPr lang="cs-CZ" i="1" dirty="0">
              <a:solidFill>
                <a:srgbClr val="FF0000"/>
              </a:solidFill>
            </a:endParaRPr>
          </a:p>
        </p:txBody>
      </p:sp>
      <p:pic>
        <p:nvPicPr>
          <p:cNvPr id="10" name="Picture 9"/>
          <p:cNvPicPr>
            <a:picLocks noChangeAspect="1"/>
          </p:cNvPicPr>
          <p:nvPr/>
        </p:nvPicPr>
        <p:blipFill>
          <a:blip r:embed="rId3" cstate="print"/>
          <a:stretch>
            <a:fillRect/>
          </a:stretch>
        </p:blipFill>
        <p:spPr>
          <a:xfrm>
            <a:off x="7855787" y="3384160"/>
            <a:ext cx="1905000" cy="2505075"/>
          </a:xfrm>
          <a:prstGeom prst="rect">
            <a:avLst/>
          </a:prstGeom>
        </p:spPr>
      </p:pic>
    </p:spTree>
    <p:extLst>
      <p:ext uri="{BB962C8B-B14F-4D97-AF65-F5344CB8AC3E}">
        <p14:creationId xmlns="" xmlns:p14="http://schemas.microsoft.com/office/powerpoint/2010/main" val="2123944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67808"/>
            <a:ext cx="9601196" cy="1303867"/>
          </a:xfrm>
        </p:spPr>
        <p:txBody>
          <a:bodyPr/>
          <a:lstStyle/>
          <a:p>
            <a:r>
              <a:rPr lang="en-GB" dirty="0"/>
              <a:t>Medial position</a:t>
            </a:r>
          </a:p>
        </p:txBody>
      </p:sp>
      <p:sp>
        <p:nvSpPr>
          <p:cNvPr id="19" name="TextBox 18"/>
          <p:cNvSpPr txBox="1"/>
          <p:nvPr/>
        </p:nvSpPr>
        <p:spPr>
          <a:xfrm>
            <a:off x="1403207" y="2590800"/>
            <a:ext cx="3175000" cy="430887"/>
          </a:xfrm>
          <a:prstGeom prst="rect">
            <a:avLst/>
          </a:prstGeom>
          <a:noFill/>
        </p:spPr>
        <p:txBody>
          <a:bodyPr wrap="square" rtlCol="0" anchor="t">
            <a:spAutoFit/>
          </a:bodyPr>
          <a:lstStyle/>
          <a:p>
            <a:r>
              <a:rPr lang="en-GB" sz="2200" dirty="0" err="1">
                <a:ln w="0"/>
                <a:effectLst>
                  <a:outerShdw blurRad="38100" dist="19050" dir="2700000" algn="tl" rotWithShape="0">
                    <a:schemeClr val="dk1">
                      <a:alpha val="40000"/>
                    </a:schemeClr>
                  </a:outerShdw>
                </a:effectLst>
              </a:rPr>
              <a:t>Medius</a:t>
            </a:r>
            <a:r>
              <a:rPr lang="en-GB" sz="2200" dirty="0">
                <a:ln w="0"/>
                <a:effectLst>
                  <a:outerShdw blurRad="38100" dist="19050" dir="2700000" algn="tl" rotWithShape="0">
                    <a:schemeClr val="dk1">
                      <a:alpha val="40000"/>
                    </a:schemeClr>
                  </a:outerShdw>
                </a:effectLst>
              </a:rPr>
              <a:t>, a, um</a:t>
            </a:r>
          </a:p>
        </p:txBody>
      </p:sp>
      <p:sp>
        <p:nvSpPr>
          <p:cNvPr id="24" name="TextBox 23"/>
          <p:cNvSpPr txBox="1"/>
          <p:nvPr/>
        </p:nvSpPr>
        <p:spPr>
          <a:xfrm>
            <a:off x="7218363" y="2652233"/>
            <a:ext cx="3175000" cy="430887"/>
          </a:xfrm>
          <a:prstGeom prst="rect">
            <a:avLst/>
          </a:prstGeom>
          <a:noFill/>
        </p:spPr>
        <p:txBody>
          <a:bodyPr wrap="square" numCol="1" rtlCol="0" anchor="t">
            <a:spAutoFit/>
          </a:bodyPr>
          <a:lstStyle/>
          <a:p>
            <a:r>
              <a:rPr lang="en-GB" sz="2200" dirty="0" err="1"/>
              <a:t>Medianus</a:t>
            </a:r>
            <a:r>
              <a:rPr lang="en-GB" sz="2200" dirty="0"/>
              <a:t>, a, um</a:t>
            </a:r>
          </a:p>
        </p:txBody>
      </p:sp>
      <mc:AlternateContent xmlns:mc="http://schemas.openxmlformats.org/markup-compatibility/2006">
        <mc:Choice xmlns="" xmlns:p14="http://schemas.microsoft.com/office/powerpoint/2010/main" Requires="p14">
          <p:contentPart p14:bwMode="auto" r:id="rId3">
            <p14:nvContentPartPr>
              <p14:cNvPr id="28" name="Ink 27"/>
              <p14:cNvContentPartPr/>
              <p14:nvPr/>
            </p14:nvContentPartPr>
            <p14:xfrm>
              <a:off x="9826538" y="-1243471"/>
              <a:ext cx="32400" cy="6480"/>
            </p14:xfrm>
          </p:contentPart>
        </mc:Choice>
        <mc:Fallback>
          <p:pic>
            <p:nvPicPr>
              <p:cNvPr id="28" name="Ink 27"/>
              <p:cNvPicPr/>
              <p:nvPr/>
            </p:nvPicPr>
            <p:blipFill>
              <a:blip r:embed="rId4" cstate="print"/>
              <a:stretch>
                <a:fillRect/>
              </a:stretch>
            </p:blipFill>
            <p:spPr>
              <a:xfrm>
                <a:off x="9810338" y="-1259671"/>
                <a:ext cx="64440" cy="38880"/>
              </a:xfrm>
              <a:prstGeom prst="rect">
                <a:avLst/>
              </a:prstGeom>
            </p:spPr>
          </p:pic>
        </mc:Fallback>
      </mc:AlternateContent>
      <p:pic>
        <p:nvPicPr>
          <p:cNvPr id="31" name="Picture 30"/>
          <p:cNvPicPr>
            <a:picLocks noChangeAspect="1"/>
          </p:cNvPicPr>
          <p:nvPr/>
        </p:nvPicPr>
        <p:blipFill>
          <a:blip r:embed="rId5" cstate="print"/>
          <a:stretch>
            <a:fillRect/>
          </a:stretch>
        </p:blipFill>
        <p:spPr>
          <a:xfrm>
            <a:off x="1625564" y="3170425"/>
            <a:ext cx="3479836" cy="3001775"/>
          </a:xfrm>
          <a:prstGeom prst="rect">
            <a:avLst/>
          </a:prstGeom>
        </p:spPr>
      </p:pic>
      <p:sp>
        <p:nvSpPr>
          <p:cNvPr id="7" name="Rectangle 6"/>
          <p:cNvSpPr/>
          <p:nvPr/>
        </p:nvSpPr>
        <p:spPr>
          <a:xfrm>
            <a:off x="3200400" y="5686724"/>
            <a:ext cx="1219200" cy="40963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FF0000"/>
                </a:solidFill>
              </a:rPr>
              <a:t>auris</a:t>
            </a:r>
            <a:r>
              <a:rPr lang="en-US" sz="1600" dirty="0">
                <a:solidFill>
                  <a:srgbClr val="FF0000"/>
                </a:solidFill>
              </a:rPr>
              <a:t> media</a:t>
            </a:r>
          </a:p>
        </p:txBody>
      </p:sp>
      <p:pic>
        <p:nvPicPr>
          <p:cNvPr id="7170" name="Picture 2" descr="https://classconnection.s3.amazonaws.com/997/flashcards/578997/jpg/midline1315780947808.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56930" t="7179" r="2871" b="11537"/>
          <a:stretch/>
        </p:blipFill>
        <p:spPr bwMode="auto">
          <a:xfrm>
            <a:off x="8166799" y="3311720"/>
            <a:ext cx="1815401" cy="293668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8305800" y="3154039"/>
            <a:ext cx="1219200" cy="40963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F0000"/>
                </a:solidFill>
              </a:rPr>
              <a:t>linea</a:t>
            </a:r>
            <a:r>
              <a:rPr lang="en-US" sz="1400" dirty="0">
                <a:solidFill>
                  <a:srgbClr val="FF0000"/>
                </a:solidFill>
              </a:rPr>
              <a:t> </a:t>
            </a:r>
            <a:r>
              <a:rPr lang="en-US" sz="1400" dirty="0" err="1">
                <a:solidFill>
                  <a:srgbClr val="FF0000"/>
                </a:solidFill>
              </a:rPr>
              <a:t>mediana</a:t>
            </a:r>
            <a:endParaRPr lang="en-US" sz="1400" dirty="0">
              <a:solidFill>
                <a:srgbClr val="FF0000"/>
              </a:solidFill>
            </a:endParaRPr>
          </a:p>
        </p:txBody>
      </p:sp>
      <p:sp>
        <p:nvSpPr>
          <p:cNvPr id="10" name="TextovéPole 9"/>
          <p:cNvSpPr txBox="1"/>
          <p:nvPr/>
        </p:nvSpPr>
        <p:spPr>
          <a:xfrm>
            <a:off x="5398477" y="3692769"/>
            <a:ext cx="2514600" cy="369332"/>
          </a:xfrm>
          <a:prstGeom prst="rect">
            <a:avLst/>
          </a:prstGeom>
          <a:noFill/>
        </p:spPr>
        <p:txBody>
          <a:bodyPr wrap="square" rtlCol="0">
            <a:spAutoFit/>
          </a:bodyPr>
          <a:lstStyle/>
          <a:p>
            <a:r>
              <a:rPr lang="cs-CZ" dirty="0" smtClean="0"/>
              <a:t>= </a:t>
            </a:r>
            <a:r>
              <a:rPr lang="cs-CZ" dirty="0" err="1" smtClean="0"/>
              <a:t>exactly</a:t>
            </a:r>
            <a:r>
              <a:rPr lang="cs-CZ" dirty="0" smtClean="0"/>
              <a:t> in </a:t>
            </a:r>
            <a:r>
              <a:rPr lang="cs-CZ" dirty="0" err="1" smtClean="0"/>
              <a:t>the</a:t>
            </a:r>
            <a:r>
              <a:rPr lang="cs-CZ" dirty="0" smtClean="0"/>
              <a:t> </a:t>
            </a:r>
            <a:r>
              <a:rPr lang="cs-CZ" dirty="0" err="1" smtClean="0"/>
              <a:t>middle</a:t>
            </a:r>
            <a:endParaRPr lang="cs-CZ" dirty="0"/>
          </a:p>
        </p:txBody>
      </p:sp>
    </p:spTree>
    <p:extLst>
      <p:ext uri="{BB962C8B-B14F-4D97-AF65-F5344CB8AC3E}">
        <p14:creationId xmlns="" xmlns:p14="http://schemas.microsoft.com/office/powerpoint/2010/main" val="655734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6630" y="914400"/>
            <a:ext cx="5113370" cy="1077218"/>
          </a:xfrm>
          <a:prstGeom prst="rect">
            <a:avLst/>
          </a:prstGeom>
          <a:noFill/>
        </p:spPr>
        <p:txBody>
          <a:bodyPr wrap="square" numCol="1" rtlCol="0" anchor="t">
            <a:spAutoFit/>
          </a:bodyPr>
          <a:lstStyle/>
          <a:p>
            <a:r>
              <a:rPr lang="en-GB" sz="2400" dirty="0" err="1"/>
              <a:t>Lateralis</a:t>
            </a:r>
            <a:r>
              <a:rPr lang="en-GB" sz="2400" dirty="0"/>
              <a:t>, e</a:t>
            </a:r>
          </a:p>
          <a:p>
            <a:r>
              <a:rPr lang="en-GB" sz="2000" dirty="0"/>
              <a:t>	refers to structures to the sides (left/right)</a:t>
            </a:r>
          </a:p>
        </p:txBody>
      </p:sp>
      <p:sp>
        <p:nvSpPr>
          <p:cNvPr id="4" name="TextBox 3"/>
          <p:cNvSpPr txBox="1"/>
          <p:nvPr/>
        </p:nvSpPr>
        <p:spPr>
          <a:xfrm>
            <a:off x="908769" y="914400"/>
            <a:ext cx="4225925" cy="1077218"/>
          </a:xfrm>
          <a:prstGeom prst="rect">
            <a:avLst/>
          </a:prstGeom>
          <a:noFill/>
        </p:spPr>
        <p:txBody>
          <a:bodyPr wrap="square" numCol="1" rtlCol="0" anchor="t">
            <a:spAutoFit/>
          </a:bodyPr>
          <a:lstStyle/>
          <a:p>
            <a:r>
              <a:rPr lang="en-GB" sz="2400" dirty="0" err="1"/>
              <a:t>Medialis</a:t>
            </a:r>
            <a:r>
              <a:rPr lang="en-GB" sz="2400" dirty="0"/>
              <a:t>, e</a:t>
            </a:r>
          </a:p>
          <a:p>
            <a:r>
              <a:rPr lang="en-GB" sz="2000" dirty="0"/>
              <a:t>	relating to structures </a:t>
            </a:r>
            <a:r>
              <a:rPr lang="cs-CZ" sz="2000" dirty="0" err="1" smtClean="0"/>
              <a:t>located</a:t>
            </a:r>
            <a:r>
              <a:rPr lang="cs-CZ" sz="2000" dirty="0" smtClean="0"/>
              <a:t> </a:t>
            </a:r>
            <a:r>
              <a:rPr lang="en-GB" sz="2000" dirty="0" smtClean="0"/>
              <a:t>close </a:t>
            </a:r>
            <a:r>
              <a:rPr lang="cs-CZ" sz="2000" dirty="0" smtClean="0"/>
              <a:t>	</a:t>
            </a:r>
            <a:r>
              <a:rPr lang="en-GB" sz="2000" dirty="0" smtClean="0"/>
              <a:t>to </a:t>
            </a:r>
            <a:r>
              <a:rPr lang="cs-CZ" sz="2000" dirty="0" err="1" smtClean="0"/>
              <a:t>the</a:t>
            </a:r>
            <a:r>
              <a:rPr lang="cs-CZ" sz="2000" dirty="0" smtClean="0"/>
              <a:t> </a:t>
            </a:r>
            <a:r>
              <a:rPr lang="cs-CZ" sz="2000" dirty="0" err="1" smtClean="0"/>
              <a:t>midline</a:t>
            </a:r>
            <a:r>
              <a:rPr lang="cs-CZ" sz="2000" dirty="0"/>
              <a:t> </a:t>
            </a:r>
            <a:r>
              <a:rPr lang="en-GB" sz="2000" dirty="0" smtClean="0"/>
              <a:t>of </a:t>
            </a:r>
            <a:r>
              <a:rPr lang="en-GB" sz="2000" dirty="0"/>
              <a:t>the body</a:t>
            </a:r>
          </a:p>
        </p:txBody>
      </p:sp>
      <p:pic>
        <p:nvPicPr>
          <p:cNvPr id="8194" name="Picture 2" descr="http://www.footdoc.ca/plantar%20nerve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33800" y="2133600"/>
            <a:ext cx="3733800" cy="385826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6400800" y="4356711"/>
            <a:ext cx="1371600" cy="36768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F0000"/>
                </a:solidFill>
              </a:rPr>
              <a:t>nervus</a:t>
            </a:r>
            <a:r>
              <a:rPr lang="en-US" sz="1400" dirty="0">
                <a:solidFill>
                  <a:srgbClr val="FF0000"/>
                </a:solidFill>
              </a:rPr>
              <a:t> </a:t>
            </a:r>
            <a:r>
              <a:rPr lang="en-US" sz="1400" dirty="0" err="1">
                <a:solidFill>
                  <a:srgbClr val="FF0000"/>
                </a:solidFill>
              </a:rPr>
              <a:t>plantaris</a:t>
            </a:r>
            <a:r>
              <a:rPr lang="en-US" sz="1400" dirty="0">
                <a:solidFill>
                  <a:srgbClr val="FF0000"/>
                </a:solidFill>
              </a:rPr>
              <a:t> </a:t>
            </a:r>
            <a:r>
              <a:rPr lang="en-US" sz="1400" dirty="0" err="1">
                <a:solidFill>
                  <a:srgbClr val="FF0000"/>
                </a:solidFill>
              </a:rPr>
              <a:t>medialis</a:t>
            </a:r>
            <a:endParaRPr lang="en-US" sz="1400" dirty="0">
              <a:solidFill>
                <a:srgbClr val="FF0000"/>
              </a:solidFill>
            </a:endParaRPr>
          </a:p>
        </p:txBody>
      </p:sp>
      <p:sp>
        <p:nvSpPr>
          <p:cNvPr id="6" name="Rectangle 5"/>
          <p:cNvSpPr/>
          <p:nvPr/>
        </p:nvSpPr>
        <p:spPr>
          <a:xfrm>
            <a:off x="3581400" y="3879367"/>
            <a:ext cx="1295400" cy="38783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F0000"/>
                </a:solidFill>
              </a:rPr>
              <a:t>nervus</a:t>
            </a:r>
            <a:r>
              <a:rPr lang="en-US" sz="1400" dirty="0">
                <a:solidFill>
                  <a:srgbClr val="FF0000"/>
                </a:solidFill>
              </a:rPr>
              <a:t> </a:t>
            </a:r>
            <a:r>
              <a:rPr lang="en-US" sz="1400" dirty="0" err="1">
                <a:solidFill>
                  <a:srgbClr val="FF0000"/>
                </a:solidFill>
              </a:rPr>
              <a:t>plantaris</a:t>
            </a:r>
            <a:r>
              <a:rPr lang="en-US" sz="1400" dirty="0">
                <a:solidFill>
                  <a:srgbClr val="FF0000"/>
                </a:solidFill>
              </a:rPr>
              <a:t> </a:t>
            </a:r>
            <a:r>
              <a:rPr lang="en-US" sz="1400" dirty="0" err="1">
                <a:solidFill>
                  <a:srgbClr val="FF0000"/>
                </a:solidFill>
              </a:rPr>
              <a:t>lateralis</a:t>
            </a:r>
            <a:endParaRPr lang="en-US" sz="1400" dirty="0">
              <a:solidFill>
                <a:srgbClr val="FF0000"/>
              </a:solidFill>
            </a:endParaRPr>
          </a:p>
        </p:txBody>
      </p:sp>
    </p:spTree>
    <p:extLst>
      <p:ext uri="{BB962C8B-B14F-4D97-AF65-F5344CB8AC3E}">
        <p14:creationId xmlns="" xmlns:p14="http://schemas.microsoft.com/office/powerpoint/2010/main" val="316867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8769" y="914400"/>
            <a:ext cx="4225925" cy="769441"/>
          </a:xfrm>
          <a:prstGeom prst="rect">
            <a:avLst/>
          </a:prstGeom>
          <a:noFill/>
        </p:spPr>
        <p:txBody>
          <a:bodyPr wrap="square" numCol="1" rtlCol="0" anchor="t">
            <a:spAutoFit/>
          </a:bodyPr>
          <a:lstStyle/>
          <a:p>
            <a:r>
              <a:rPr lang="en-GB" sz="2400" dirty="0" err="1"/>
              <a:t>Intermedius</a:t>
            </a:r>
            <a:r>
              <a:rPr lang="en-GB" sz="2400" dirty="0"/>
              <a:t>, a, um</a:t>
            </a:r>
          </a:p>
          <a:p>
            <a:r>
              <a:rPr lang="en-GB" sz="2000" dirty="0"/>
              <a:t>	Located between two things</a:t>
            </a:r>
          </a:p>
        </p:txBody>
      </p:sp>
      <p:pic>
        <p:nvPicPr>
          <p:cNvPr id="9218" name="Picture 2" descr="https://s-media-cache-ak0.pinimg.com/736x/d9/fb/c9/d9fbc916010e5a7f4df534ebfd539ba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28800" y="2098406"/>
            <a:ext cx="2743200" cy="394975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828800" y="3962400"/>
            <a:ext cx="1295400" cy="38783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F0000"/>
                </a:solidFill>
              </a:rPr>
              <a:t>musculus</a:t>
            </a:r>
            <a:r>
              <a:rPr lang="en-US" sz="1400" dirty="0">
                <a:solidFill>
                  <a:srgbClr val="FF0000"/>
                </a:solidFill>
              </a:rPr>
              <a:t> vastus intermedius</a:t>
            </a:r>
          </a:p>
        </p:txBody>
      </p:sp>
      <p:sp>
        <p:nvSpPr>
          <p:cNvPr id="10" name="TextBox 9"/>
          <p:cNvSpPr txBox="1"/>
          <p:nvPr/>
        </p:nvSpPr>
        <p:spPr>
          <a:xfrm>
            <a:off x="6324600" y="914400"/>
            <a:ext cx="4225925" cy="784830"/>
          </a:xfrm>
          <a:prstGeom prst="rect">
            <a:avLst/>
          </a:prstGeom>
          <a:noFill/>
        </p:spPr>
        <p:txBody>
          <a:bodyPr wrap="square" numCol="1" rtlCol="0" anchor="t">
            <a:spAutoFit/>
          </a:bodyPr>
          <a:lstStyle/>
          <a:p>
            <a:r>
              <a:rPr lang="en-GB" sz="2400" dirty="0" err="1"/>
              <a:t>Meso</a:t>
            </a:r>
            <a:r>
              <a:rPr lang="en-GB" sz="2400" dirty="0"/>
              <a:t>- (prefix)</a:t>
            </a:r>
          </a:p>
          <a:p>
            <a:r>
              <a:rPr lang="en-GB" sz="2000" dirty="0"/>
              <a:t>	middle, intermediate, halfway</a:t>
            </a:r>
          </a:p>
        </p:txBody>
      </p:sp>
      <p:grpSp>
        <p:nvGrpSpPr>
          <p:cNvPr id="11" name="Group 10"/>
          <p:cNvGrpSpPr/>
          <p:nvPr/>
        </p:nvGrpSpPr>
        <p:grpSpPr>
          <a:xfrm>
            <a:off x="6781800" y="1828800"/>
            <a:ext cx="2679700" cy="2212079"/>
            <a:chOff x="1447800" y="2483682"/>
            <a:chExt cx="2679700" cy="2212079"/>
          </a:xfrm>
        </p:grpSpPr>
        <p:pic>
          <p:nvPicPr>
            <p:cNvPr id="12" name="Picture 11"/>
            <p:cNvPicPr>
              <a:picLocks noChangeAspect="1"/>
            </p:cNvPicPr>
            <p:nvPr/>
          </p:nvPicPr>
          <p:blipFill>
            <a:blip r:embed="rId3" cstate="print"/>
            <a:stretch>
              <a:fillRect/>
            </a:stretch>
          </p:blipFill>
          <p:spPr>
            <a:xfrm>
              <a:off x="1447800" y="2790761"/>
              <a:ext cx="2679700" cy="1905000"/>
            </a:xfrm>
            <a:prstGeom prst="rect">
              <a:avLst/>
            </a:prstGeom>
          </p:spPr>
        </p:pic>
        <p:sp>
          <p:nvSpPr>
            <p:cNvPr id="13" name="TextBox 12"/>
            <p:cNvSpPr txBox="1"/>
            <p:nvPr/>
          </p:nvSpPr>
          <p:spPr>
            <a:xfrm>
              <a:off x="2058476" y="2483682"/>
              <a:ext cx="1567673" cy="369332"/>
            </a:xfrm>
            <a:prstGeom prst="rect">
              <a:avLst/>
            </a:prstGeom>
            <a:noFill/>
          </p:spPr>
          <p:txBody>
            <a:bodyPr wrap="none" rtlCol="0">
              <a:spAutoFit/>
            </a:bodyPr>
            <a:lstStyle/>
            <a:p>
              <a:r>
                <a:rPr lang="en-US" dirty="0">
                  <a:solidFill>
                    <a:srgbClr val="FF0000"/>
                  </a:solidFill>
                </a:rPr>
                <a:t>mesencephalon</a:t>
              </a:r>
            </a:p>
          </p:txBody>
        </p:sp>
      </p:grpSp>
      <p:pic>
        <p:nvPicPr>
          <p:cNvPr id="14" name="Picture 4" descr="http://carignanapbio.weebly.com/uploads/1/8/3/9/18395499/9191061_orig.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3127" t="3372"/>
          <a:stretch/>
        </p:blipFill>
        <p:spPr bwMode="auto">
          <a:xfrm>
            <a:off x="9129738" y="3810000"/>
            <a:ext cx="2071662"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10439400" y="4695761"/>
            <a:ext cx="935172" cy="24191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mesoderm</a:t>
            </a:r>
          </a:p>
        </p:txBody>
      </p:sp>
    </p:spTree>
    <p:extLst>
      <p:ext uri="{BB962C8B-B14F-4D97-AF65-F5344CB8AC3E}">
        <p14:creationId xmlns="" xmlns:p14="http://schemas.microsoft.com/office/powerpoint/2010/main" val="87802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2765" y="1515532"/>
            <a:ext cx="5113370" cy="769441"/>
          </a:xfrm>
          <a:prstGeom prst="rect">
            <a:avLst/>
          </a:prstGeom>
          <a:noFill/>
        </p:spPr>
        <p:txBody>
          <a:bodyPr wrap="square" numCol="1" rtlCol="0" anchor="t">
            <a:spAutoFit/>
          </a:bodyPr>
          <a:lstStyle/>
          <a:p>
            <a:r>
              <a:rPr lang="en-GB" sz="2400" dirty="0" err="1"/>
              <a:t>Centralis</a:t>
            </a:r>
            <a:r>
              <a:rPr lang="en-GB" sz="2400" dirty="0"/>
              <a:t>, e</a:t>
            </a:r>
          </a:p>
          <a:p>
            <a:r>
              <a:rPr lang="en-GB" sz="2000" dirty="0"/>
              <a:t>	central</a:t>
            </a:r>
          </a:p>
        </p:txBody>
      </p:sp>
      <p:pic>
        <p:nvPicPr>
          <p:cNvPr id="4" name="Picture 3"/>
          <p:cNvPicPr>
            <a:picLocks noChangeAspect="1"/>
          </p:cNvPicPr>
          <p:nvPr/>
        </p:nvPicPr>
        <p:blipFill>
          <a:blip r:embed="rId2" cstate="print"/>
          <a:stretch>
            <a:fillRect/>
          </a:stretch>
        </p:blipFill>
        <p:spPr>
          <a:xfrm>
            <a:off x="2166977" y="3164522"/>
            <a:ext cx="2608216" cy="1844158"/>
          </a:xfrm>
          <a:prstGeom prst="rect">
            <a:avLst/>
          </a:prstGeom>
        </p:spPr>
      </p:pic>
      <p:sp>
        <p:nvSpPr>
          <p:cNvPr id="11" name="TextBox 10"/>
          <p:cNvSpPr txBox="1"/>
          <p:nvPr/>
        </p:nvSpPr>
        <p:spPr>
          <a:xfrm>
            <a:off x="2910041" y="2758236"/>
            <a:ext cx="1122087" cy="338554"/>
          </a:xfrm>
          <a:prstGeom prst="rect">
            <a:avLst/>
          </a:prstGeom>
          <a:noFill/>
        </p:spPr>
        <p:txBody>
          <a:bodyPr wrap="square" rtlCol="0">
            <a:spAutoFit/>
          </a:bodyPr>
          <a:lstStyle/>
          <a:p>
            <a:r>
              <a:rPr lang="en-GB" sz="1600" dirty="0" err="1">
                <a:solidFill>
                  <a:srgbClr val="FF0000"/>
                </a:solidFill>
              </a:rPr>
              <a:t>os</a:t>
            </a:r>
            <a:r>
              <a:rPr lang="en-GB" sz="1600" dirty="0">
                <a:solidFill>
                  <a:srgbClr val="FF0000"/>
                </a:solidFill>
              </a:rPr>
              <a:t> </a:t>
            </a:r>
            <a:r>
              <a:rPr lang="en-GB" sz="1600" dirty="0" err="1">
                <a:solidFill>
                  <a:srgbClr val="FF0000"/>
                </a:solidFill>
              </a:rPr>
              <a:t>centrale</a:t>
            </a:r>
            <a:endParaRPr lang="en-GB" sz="1600" dirty="0">
              <a:solidFill>
                <a:srgbClr val="FF0000"/>
              </a:solidFill>
            </a:endParaRPr>
          </a:p>
        </p:txBody>
      </p:sp>
      <p:sp>
        <p:nvSpPr>
          <p:cNvPr id="23" name="TextBox 22"/>
          <p:cNvSpPr txBox="1"/>
          <p:nvPr/>
        </p:nvSpPr>
        <p:spPr>
          <a:xfrm>
            <a:off x="14837050" y="9021833"/>
            <a:ext cx="1031198" cy="307777"/>
          </a:xfrm>
          <a:prstGeom prst="rect">
            <a:avLst/>
          </a:prstGeom>
          <a:noFill/>
        </p:spPr>
        <p:txBody>
          <a:bodyPr wrap="square" rtlCol="0">
            <a:spAutoFit/>
          </a:bodyPr>
          <a:lstStyle/>
          <a:p>
            <a:endParaRPr lang="en-GB" sz="1400" dirty="0">
              <a:solidFill>
                <a:srgbClr val="FF0000"/>
              </a:solidFill>
            </a:endParaRPr>
          </a:p>
        </p:txBody>
      </p:sp>
      <p:pic>
        <p:nvPicPr>
          <p:cNvPr id="1030" name="Picture 6" descr="http://www.womens-health-advice.com/assets/images/nervous-system.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65825" y="2588664"/>
            <a:ext cx="2640620" cy="3108751"/>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6519335" y="1900253"/>
            <a:ext cx="1676400" cy="48382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FF0000"/>
                </a:solidFill>
              </a:rPr>
              <a:t>systema</a:t>
            </a:r>
            <a:r>
              <a:rPr lang="en-US" sz="1600" dirty="0">
                <a:solidFill>
                  <a:srgbClr val="FF0000"/>
                </a:solidFill>
              </a:rPr>
              <a:t> </a:t>
            </a:r>
            <a:r>
              <a:rPr lang="en-US" sz="1600" dirty="0" err="1">
                <a:solidFill>
                  <a:srgbClr val="FF0000"/>
                </a:solidFill>
              </a:rPr>
              <a:t>nervosum</a:t>
            </a:r>
            <a:r>
              <a:rPr lang="en-US" sz="1600" dirty="0">
                <a:solidFill>
                  <a:srgbClr val="FF0000"/>
                </a:solidFill>
              </a:rPr>
              <a:t> </a:t>
            </a:r>
            <a:r>
              <a:rPr lang="en-US" sz="1600" dirty="0" err="1">
                <a:solidFill>
                  <a:srgbClr val="FF0000"/>
                </a:solidFill>
              </a:rPr>
              <a:t>centrale</a:t>
            </a:r>
            <a:endParaRPr lang="en-US" sz="1600" dirty="0">
              <a:solidFill>
                <a:srgbClr val="FF0000"/>
              </a:solidFill>
            </a:endParaRPr>
          </a:p>
        </p:txBody>
      </p:sp>
    </p:spTree>
    <p:extLst>
      <p:ext uri="{BB962C8B-B14F-4D97-AF65-F5344CB8AC3E}">
        <p14:creationId xmlns="" xmlns:p14="http://schemas.microsoft.com/office/powerpoint/2010/main" val="318916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95401" y="639232"/>
            <a:ext cx="9601196" cy="486183"/>
          </a:xfrm>
        </p:spPr>
        <p:txBody>
          <a:bodyPr>
            <a:normAutofit fontScale="90000"/>
          </a:bodyPr>
          <a:lstStyle/>
          <a:p>
            <a:r>
              <a:rPr lang="nb-NO" dirty="0" err="1"/>
              <a:t>Anterior</a:t>
            </a:r>
            <a:r>
              <a:rPr lang="nb-NO" dirty="0"/>
              <a:t> </a:t>
            </a:r>
            <a:r>
              <a:rPr lang="nb-NO" dirty="0" err="1"/>
              <a:t>position</a:t>
            </a:r>
            <a:r>
              <a:rPr lang="nb-NO" dirty="0"/>
              <a:t>/</a:t>
            </a:r>
            <a:r>
              <a:rPr lang="nb-NO" dirty="0" err="1"/>
              <a:t>before</a:t>
            </a:r>
            <a:endParaRPr lang="nb-NO" dirty="0"/>
          </a:p>
        </p:txBody>
      </p:sp>
      <p:sp>
        <p:nvSpPr>
          <p:cNvPr id="3" name="Plassholder for innhold 2"/>
          <p:cNvSpPr>
            <a:spLocks noGrp="1"/>
          </p:cNvSpPr>
          <p:nvPr>
            <p:ph idx="1"/>
          </p:nvPr>
        </p:nvSpPr>
        <p:spPr>
          <a:xfrm>
            <a:off x="1295401" y="1125415"/>
            <a:ext cx="9601196" cy="4521853"/>
          </a:xfrm>
        </p:spPr>
        <p:txBody>
          <a:bodyPr/>
          <a:lstStyle/>
          <a:p>
            <a:r>
              <a:rPr lang="nb-NO" dirty="0" err="1"/>
              <a:t>Anterior</a:t>
            </a:r>
            <a:r>
              <a:rPr lang="nb-NO" dirty="0"/>
              <a:t>, </a:t>
            </a:r>
            <a:r>
              <a:rPr lang="nb-NO" dirty="0" err="1"/>
              <a:t>anterius</a:t>
            </a:r>
            <a:r>
              <a:rPr lang="nb-NO" dirty="0"/>
              <a:t> = </a:t>
            </a:r>
            <a:r>
              <a:rPr lang="nb-NO" dirty="0" err="1"/>
              <a:t>the</a:t>
            </a:r>
            <a:r>
              <a:rPr lang="nb-NO" dirty="0"/>
              <a:t> </a:t>
            </a:r>
            <a:r>
              <a:rPr lang="nb-NO" dirty="0" err="1"/>
              <a:t>position</a:t>
            </a:r>
            <a:r>
              <a:rPr lang="nb-NO" dirty="0"/>
              <a:t> </a:t>
            </a:r>
            <a:r>
              <a:rPr lang="nb-NO" dirty="0" err="1"/>
              <a:t>meaning</a:t>
            </a:r>
            <a:r>
              <a:rPr lang="nb-NO" dirty="0"/>
              <a:t> </a:t>
            </a:r>
            <a:r>
              <a:rPr lang="nb-NO" dirty="0" err="1"/>
              <a:t>above</a:t>
            </a:r>
            <a:r>
              <a:rPr lang="nb-NO" dirty="0"/>
              <a:t> </a:t>
            </a:r>
            <a:r>
              <a:rPr lang="nb-NO" dirty="0" err="1"/>
              <a:t>something</a:t>
            </a:r>
            <a:r>
              <a:rPr lang="nb-NO" dirty="0"/>
              <a:t> (</a:t>
            </a:r>
            <a:r>
              <a:rPr lang="nb-NO" dirty="0" err="1"/>
              <a:t>anterius</a:t>
            </a:r>
            <a:r>
              <a:rPr lang="nb-NO" dirty="0"/>
              <a:t> is for </a:t>
            </a:r>
            <a:r>
              <a:rPr lang="nb-NO" dirty="0" err="1"/>
              <a:t>neutral</a:t>
            </a:r>
            <a:r>
              <a:rPr lang="nb-NO" dirty="0"/>
              <a:t> </a:t>
            </a:r>
            <a:r>
              <a:rPr lang="nb-NO" dirty="0" err="1"/>
              <a:t>gender</a:t>
            </a:r>
            <a:r>
              <a:rPr lang="nb-NO" dirty="0"/>
              <a:t>)</a:t>
            </a:r>
          </a:p>
          <a:p>
            <a:r>
              <a:rPr lang="nb-NO" dirty="0" err="1"/>
              <a:t>Antero</a:t>
            </a:r>
            <a:r>
              <a:rPr lang="nb-NO" dirty="0"/>
              <a:t> = </a:t>
            </a:r>
            <a:r>
              <a:rPr lang="nb-NO" dirty="0" err="1"/>
              <a:t>prefix</a:t>
            </a:r>
            <a:r>
              <a:rPr lang="nb-NO" dirty="0"/>
              <a:t> </a:t>
            </a:r>
            <a:r>
              <a:rPr lang="nb-NO" dirty="0" err="1"/>
              <a:t>meaning</a:t>
            </a:r>
            <a:r>
              <a:rPr lang="nb-NO" dirty="0"/>
              <a:t> </a:t>
            </a:r>
            <a:r>
              <a:rPr lang="nb-NO" dirty="0" err="1"/>
              <a:t>before</a:t>
            </a:r>
            <a:r>
              <a:rPr lang="nb-NO" dirty="0"/>
              <a:t>, eg. If </a:t>
            </a:r>
            <a:r>
              <a:rPr lang="nb-NO" dirty="0" err="1"/>
              <a:t>you</a:t>
            </a:r>
            <a:r>
              <a:rPr lang="nb-NO" dirty="0"/>
              <a:t> </a:t>
            </a:r>
            <a:r>
              <a:rPr lang="nb-NO" dirty="0" err="1"/>
              <a:t>want</a:t>
            </a:r>
            <a:r>
              <a:rPr lang="nb-NO" dirty="0"/>
              <a:t> to </a:t>
            </a:r>
            <a:r>
              <a:rPr lang="nb-NO" dirty="0" err="1"/>
              <a:t>give</a:t>
            </a:r>
            <a:r>
              <a:rPr lang="nb-NO" dirty="0"/>
              <a:t> </a:t>
            </a:r>
            <a:r>
              <a:rPr lang="nb-NO" dirty="0" err="1"/>
              <a:t>two</a:t>
            </a:r>
            <a:r>
              <a:rPr lang="nb-NO" dirty="0"/>
              <a:t> </a:t>
            </a:r>
            <a:r>
              <a:rPr lang="nb-NO" dirty="0" err="1"/>
              <a:t>adjectives</a:t>
            </a:r>
            <a:r>
              <a:rPr lang="nb-NO" dirty="0"/>
              <a:t> (</a:t>
            </a:r>
            <a:r>
              <a:rPr lang="nb-NO" dirty="0" err="1"/>
              <a:t>direction</a:t>
            </a:r>
            <a:r>
              <a:rPr lang="nb-NO" dirty="0"/>
              <a:t>) </a:t>
            </a:r>
            <a:r>
              <a:rPr lang="nb-NO" dirty="0" err="1"/>
              <a:t>describing</a:t>
            </a:r>
            <a:r>
              <a:rPr lang="nb-NO" dirty="0"/>
              <a:t> </a:t>
            </a:r>
            <a:r>
              <a:rPr lang="nb-NO" dirty="0" err="1"/>
              <a:t>position</a:t>
            </a:r>
            <a:r>
              <a:rPr lang="nb-NO" dirty="0"/>
              <a:t>.</a:t>
            </a:r>
          </a:p>
          <a:p>
            <a:pPr marL="0" indent="0">
              <a:buNone/>
            </a:pPr>
            <a:r>
              <a:rPr lang="nb-NO" dirty="0" err="1">
                <a:solidFill>
                  <a:srgbClr val="FF0000"/>
                </a:solidFill>
              </a:rPr>
              <a:t>Paries</a:t>
            </a:r>
            <a:r>
              <a:rPr lang="nb-NO" dirty="0">
                <a:solidFill>
                  <a:srgbClr val="FF0000"/>
                </a:solidFill>
              </a:rPr>
              <a:t> </a:t>
            </a:r>
            <a:r>
              <a:rPr lang="nb-NO" dirty="0" err="1">
                <a:solidFill>
                  <a:srgbClr val="FF0000"/>
                </a:solidFill>
              </a:rPr>
              <a:t>anterior</a:t>
            </a:r>
            <a:r>
              <a:rPr lang="nb-NO" dirty="0">
                <a:solidFill>
                  <a:srgbClr val="FF0000"/>
                </a:solidFill>
              </a:rPr>
              <a:t> </a:t>
            </a:r>
            <a:r>
              <a:rPr lang="nb-NO" dirty="0" err="1">
                <a:solidFill>
                  <a:srgbClr val="FF0000"/>
                </a:solidFill>
              </a:rPr>
              <a:t>gastris</a:t>
            </a:r>
            <a:endParaRPr lang="nb-NO" dirty="0">
              <a:solidFill>
                <a:srgbClr val="FF0000"/>
              </a:solidFill>
            </a:endParaRPr>
          </a:p>
          <a:p>
            <a:endParaRPr lang="nb-NO" dirty="0"/>
          </a:p>
        </p:txBody>
      </p:sp>
      <p:pic>
        <p:nvPicPr>
          <p:cNvPr id="5122" name="Picture 2" descr="Bilderesultat for paries anterior gaste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08353" y="3419743"/>
            <a:ext cx="2030209" cy="2392116"/>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Bilderesultat for anterolaterali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5999" y="3274253"/>
            <a:ext cx="2796259" cy="281149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Sylinder 3"/>
          <p:cNvSpPr txBox="1"/>
          <p:nvPr/>
        </p:nvSpPr>
        <p:spPr>
          <a:xfrm>
            <a:off x="5954283" y="2669957"/>
            <a:ext cx="3079689" cy="461665"/>
          </a:xfrm>
          <a:prstGeom prst="rect">
            <a:avLst/>
          </a:prstGeom>
          <a:noFill/>
        </p:spPr>
        <p:txBody>
          <a:bodyPr wrap="none" rtlCol="0">
            <a:spAutoFit/>
          </a:bodyPr>
          <a:lstStyle/>
          <a:p>
            <a:r>
              <a:rPr lang="nb-NO" sz="2400" dirty="0" err="1">
                <a:solidFill>
                  <a:srgbClr val="FF0000"/>
                </a:solidFill>
              </a:rPr>
              <a:t>Funiculus</a:t>
            </a:r>
            <a:r>
              <a:rPr lang="nb-NO" sz="2400" dirty="0">
                <a:solidFill>
                  <a:srgbClr val="FF0000"/>
                </a:solidFill>
              </a:rPr>
              <a:t> </a:t>
            </a:r>
            <a:r>
              <a:rPr lang="nb-NO" sz="2400" dirty="0" err="1">
                <a:solidFill>
                  <a:srgbClr val="FF0000"/>
                </a:solidFill>
              </a:rPr>
              <a:t>anterolateralis</a:t>
            </a:r>
            <a:endParaRPr lang="nb-NO" sz="2400" dirty="0">
              <a:solidFill>
                <a:srgbClr val="FF0000"/>
              </a:solidFill>
            </a:endParaRPr>
          </a:p>
        </p:txBody>
      </p:sp>
      <p:cxnSp>
        <p:nvCxnSpPr>
          <p:cNvPr id="6" name="Rett pilkobling 5"/>
          <p:cNvCxnSpPr/>
          <p:nvPr/>
        </p:nvCxnSpPr>
        <p:spPr>
          <a:xfrm flipH="1">
            <a:off x="8098600" y="3370059"/>
            <a:ext cx="439616" cy="528468"/>
          </a:xfrm>
          <a:prstGeom prst="straightConnector1">
            <a:avLst/>
          </a:prstGeom>
          <a:ln w="76200">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 xmlns:p14="http://schemas.microsoft.com/office/powerpoint/2010/main" val="85208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295401" y="518746"/>
            <a:ext cx="9601196" cy="5163691"/>
          </a:xfrm>
        </p:spPr>
        <p:txBody>
          <a:bodyPr/>
          <a:lstStyle/>
          <a:p>
            <a:r>
              <a:rPr lang="nb-NO" b="1" dirty="0" err="1"/>
              <a:t>Prefixes</a:t>
            </a:r>
            <a:endParaRPr lang="nb-NO" b="1" dirty="0"/>
          </a:p>
          <a:p>
            <a:r>
              <a:rPr lang="nb-NO" dirty="0"/>
              <a:t>Ante- = </a:t>
            </a:r>
            <a:r>
              <a:rPr lang="nb-NO" dirty="0" err="1"/>
              <a:t>before</a:t>
            </a:r>
            <a:r>
              <a:rPr lang="nb-NO" dirty="0"/>
              <a:t> (</a:t>
            </a:r>
            <a:r>
              <a:rPr lang="nb-NO" dirty="0" err="1"/>
              <a:t>position</a:t>
            </a:r>
            <a:r>
              <a:rPr lang="nb-NO" dirty="0"/>
              <a:t>)</a:t>
            </a:r>
          </a:p>
          <a:p>
            <a:r>
              <a:rPr lang="nb-NO" dirty="0" err="1"/>
              <a:t>Prae</a:t>
            </a:r>
            <a:r>
              <a:rPr lang="nb-NO" dirty="0"/>
              <a:t>- = </a:t>
            </a:r>
            <a:r>
              <a:rPr lang="nb-NO" dirty="0" err="1"/>
              <a:t>before</a:t>
            </a:r>
            <a:r>
              <a:rPr lang="nb-NO" dirty="0"/>
              <a:t> (time)</a:t>
            </a:r>
          </a:p>
          <a:p>
            <a:r>
              <a:rPr lang="nb-NO" dirty="0"/>
              <a:t>Pro- = </a:t>
            </a:r>
            <a:r>
              <a:rPr lang="nb-NO" dirty="0" err="1"/>
              <a:t>before</a:t>
            </a:r>
            <a:r>
              <a:rPr lang="nb-NO" dirty="0"/>
              <a:t> (in front </a:t>
            </a:r>
            <a:r>
              <a:rPr lang="nb-NO" dirty="0" err="1"/>
              <a:t>of</a:t>
            </a:r>
            <a:r>
              <a:rPr lang="nb-NO" dirty="0"/>
              <a:t>, </a:t>
            </a:r>
            <a:r>
              <a:rPr lang="nb-NO" dirty="0" err="1"/>
              <a:t>ie</a:t>
            </a:r>
            <a:r>
              <a:rPr lang="nb-NO" dirty="0"/>
              <a:t> </a:t>
            </a:r>
            <a:r>
              <a:rPr lang="nb-NO" dirty="0" err="1"/>
              <a:t>protraction</a:t>
            </a:r>
            <a:r>
              <a:rPr lang="nb-NO" dirty="0"/>
              <a:t> </a:t>
            </a:r>
            <a:r>
              <a:rPr lang="nb-NO" dirty="0" err="1"/>
              <a:t>of</a:t>
            </a:r>
            <a:r>
              <a:rPr lang="nb-NO" dirty="0"/>
              <a:t> </a:t>
            </a:r>
            <a:r>
              <a:rPr lang="nb-NO" dirty="0" err="1"/>
              <a:t>mandible</a:t>
            </a:r>
            <a:r>
              <a:rPr lang="nb-NO" dirty="0"/>
              <a:t>)</a:t>
            </a:r>
          </a:p>
        </p:txBody>
      </p:sp>
      <p:pic>
        <p:nvPicPr>
          <p:cNvPr id="4098" name="Picture 2" descr="Bilderesultat for anteflexed uteru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1839" y="3376246"/>
            <a:ext cx="3494227" cy="230619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Sylinder 3"/>
          <p:cNvSpPr txBox="1"/>
          <p:nvPr/>
        </p:nvSpPr>
        <p:spPr>
          <a:xfrm>
            <a:off x="1295401" y="2520745"/>
            <a:ext cx="2327030" cy="461665"/>
          </a:xfrm>
          <a:prstGeom prst="rect">
            <a:avLst/>
          </a:prstGeom>
          <a:noFill/>
        </p:spPr>
        <p:txBody>
          <a:bodyPr wrap="square" rtlCol="0">
            <a:spAutoFit/>
          </a:bodyPr>
          <a:lstStyle/>
          <a:p>
            <a:r>
              <a:rPr lang="nb-NO" sz="2400" dirty="0" err="1">
                <a:solidFill>
                  <a:srgbClr val="FF0000"/>
                </a:solidFill>
              </a:rPr>
              <a:t>Antepositio</a:t>
            </a:r>
            <a:r>
              <a:rPr lang="nb-NO" sz="2400" dirty="0">
                <a:solidFill>
                  <a:srgbClr val="FF0000"/>
                </a:solidFill>
              </a:rPr>
              <a:t> </a:t>
            </a:r>
            <a:r>
              <a:rPr lang="nb-NO" sz="2400" dirty="0" err="1">
                <a:solidFill>
                  <a:srgbClr val="FF0000"/>
                </a:solidFill>
              </a:rPr>
              <a:t>uteri</a:t>
            </a:r>
            <a:endParaRPr lang="nb-NO" sz="2400" dirty="0">
              <a:solidFill>
                <a:srgbClr val="FF0000"/>
              </a:solidFill>
            </a:endParaRPr>
          </a:p>
        </p:txBody>
      </p:sp>
      <p:pic>
        <p:nvPicPr>
          <p:cNvPr id="4102" name="Picture 6" descr="Bilderesultat for transfusion bloo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40764" y="3134143"/>
            <a:ext cx="2635982" cy="283439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kstSylinder 4"/>
          <p:cNvSpPr txBox="1"/>
          <p:nvPr/>
        </p:nvSpPr>
        <p:spPr>
          <a:xfrm>
            <a:off x="4395422" y="2520746"/>
            <a:ext cx="3125023" cy="461665"/>
          </a:xfrm>
          <a:prstGeom prst="rect">
            <a:avLst/>
          </a:prstGeom>
          <a:noFill/>
        </p:spPr>
        <p:txBody>
          <a:bodyPr wrap="none" rtlCol="0">
            <a:spAutoFit/>
          </a:bodyPr>
          <a:lstStyle/>
          <a:p>
            <a:r>
              <a:rPr lang="nb-NO" sz="2400" dirty="0" err="1">
                <a:solidFill>
                  <a:srgbClr val="FF0000"/>
                </a:solidFill>
              </a:rPr>
              <a:t>Transfusio</a:t>
            </a:r>
            <a:r>
              <a:rPr lang="nb-NO" sz="2400" dirty="0">
                <a:solidFill>
                  <a:srgbClr val="FF0000"/>
                </a:solidFill>
              </a:rPr>
              <a:t> </a:t>
            </a:r>
            <a:r>
              <a:rPr lang="nb-NO" sz="2400" dirty="0" err="1">
                <a:solidFill>
                  <a:srgbClr val="FF0000"/>
                </a:solidFill>
              </a:rPr>
              <a:t>praeoperativa</a:t>
            </a:r>
            <a:endParaRPr lang="nb-NO" sz="2400" dirty="0">
              <a:solidFill>
                <a:srgbClr val="FF0000"/>
              </a:solidFill>
            </a:endParaRPr>
          </a:p>
        </p:txBody>
      </p:sp>
      <p:pic>
        <p:nvPicPr>
          <p:cNvPr id="4104" name="Picture 8" descr="Relatert bild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574788" y="3131807"/>
            <a:ext cx="2096095" cy="286645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kstSylinder 5"/>
          <p:cNvSpPr txBox="1"/>
          <p:nvPr/>
        </p:nvSpPr>
        <p:spPr>
          <a:xfrm>
            <a:off x="8385781" y="2520746"/>
            <a:ext cx="2510816" cy="461665"/>
          </a:xfrm>
          <a:prstGeom prst="rect">
            <a:avLst/>
          </a:prstGeom>
          <a:noFill/>
        </p:spPr>
        <p:txBody>
          <a:bodyPr wrap="none" rtlCol="0">
            <a:spAutoFit/>
          </a:bodyPr>
          <a:lstStyle/>
          <a:p>
            <a:r>
              <a:rPr lang="nb-NO" sz="2400" dirty="0" err="1">
                <a:solidFill>
                  <a:srgbClr val="FF0000"/>
                </a:solidFill>
              </a:rPr>
              <a:t>Progeria</a:t>
            </a:r>
            <a:r>
              <a:rPr lang="nb-NO" sz="2400" dirty="0">
                <a:solidFill>
                  <a:srgbClr val="FF0000"/>
                </a:solidFill>
              </a:rPr>
              <a:t> </a:t>
            </a:r>
            <a:r>
              <a:rPr lang="nb-NO" sz="2400" dirty="0" err="1">
                <a:solidFill>
                  <a:srgbClr val="FF0000"/>
                </a:solidFill>
              </a:rPr>
              <a:t>adultorum</a:t>
            </a:r>
            <a:endParaRPr lang="nb-NO" sz="2400" dirty="0">
              <a:solidFill>
                <a:srgbClr val="FF0000"/>
              </a:solidFill>
            </a:endParaRPr>
          </a:p>
        </p:txBody>
      </p:sp>
    </p:spTree>
    <p:extLst>
      <p:ext uri="{BB962C8B-B14F-4D97-AF65-F5344CB8AC3E}">
        <p14:creationId xmlns="" xmlns:p14="http://schemas.microsoft.com/office/powerpoint/2010/main" val="395600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95" y="890692"/>
            <a:ext cx="9601196" cy="859731"/>
          </a:xfrm>
        </p:spPr>
        <p:txBody>
          <a:bodyPr>
            <a:normAutofit fontScale="90000"/>
          </a:bodyPr>
          <a:lstStyle/>
          <a:p>
            <a:r>
              <a:rPr lang="en-GB" dirty="0"/>
              <a:t>Posterior position/after </a:t>
            </a:r>
            <a:r>
              <a:rPr lang="en-GB" dirty="0" err="1"/>
              <a:t>sth</a:t>
            </a:r>
            <a:r>
              <a:rPr lang="en-GB" dirty="0"/>
              <a:t/>
            </a:r>
            <a:br>
              <a:rPr lang="en-GB" dirty="0"/>
            </a:br>
            <a:endParaRPr lang="cs-CZ" dirty="0"/>
          </a:p>
        </p:txBody>
      </p:sp>
      <p:sp>
        <p:nvSpPr>
          <p:cNvPr id="3" name="Content Placeholder 2"/>
          <p:cNvSpPr>
            <a:spLocks noGrp="1"/>
          </p:cNvSpPr>
          <p:nvPr>
            <p:ph idx="1"/>
          </p:nvPr>
        </p:nvSpPr>
        <p:spPr>
          <a:xfrm>
            <a:off x="958971" y="1407537"/>
            <a:ext cx="9601196" cy="1023030"/>
          </a:xfrm>
        </p:spPr>
        <p:txBody>
          <a:bodyPr>
            <a:normAutofit fontScale="85000" lnSpcReduction="10000"/>
          </a:bodyPr>
          <a:lstStyle/>
          <a:p>
            <a:r>
              <a:rPr lang="en-GB" dirty="0"/>
              <a:t>Posterior, </a:t>
            </a:r>
            <a:r>
              <a:rPr lang="en-GB" dirty="0" err="1"/>
              <a:t>ius</a:t>
            </a:r>
            <a:r>
              <a:rPr lang="en-GB" dirty="0"/>
              <a:t> (comp. form) – meaning behind or towards rear or dorsal surface of the body</a:t>
            </a:r>
            <a:r>
              <a:rPr lang="en-US" dirty="0"/>
              <a:t>.</a:t>
            </a:r>
            <a:endParaRPr lang="en-GB" dirty="0"/>
          </a:p>
          <a:p>
            <a:r>
              <a:rPr lang="en-GB" dirty="0"/>
              <a:t>(prefix) </a:t>
            </a:r>
            <a:r>
              <a:rPr lang="en-GB" dirty="0" err="1"/>
              <a:t>postero</a:t>
            </a:r>
            <a:r>
              <a:rPr lang="en-GB" dirty="0"/>
              <a:t> – prefix to mean behind or dorsal end</a:t>
            </a:r>
            <a:endParaRPr lang="cs-CZ" dirty="0"/>
          </a:p>
        </p:txBody>
      </p:sp>
      <p:pic>
        <p:nvPicPr>
          <p:cNvPr id="5" name="Picture 4"/>
          <p:cNvPicPr>
            <a:picLocks noChangeAspect="1"/>
          </p:cNvPicPr>
          <p:nvPr/>
        </p:nvPicPr>
        <p:blipFill rotWithShape="1">
          <a:blip r:embed="rId2" cstate="print"/>
          <a:srcRect t="6862" r="3475"/>
          <a:stretch/>
        </p:blipFill>
        <p:spPr>
          <a:xfrm>
            <a:off x="1321281" y="3191773"/>
            <a:ext cx="3699293" cy="2130725"/>
          </a:xfrm>
          <a:prstGeom prst="rect">
            <a:avLst/>
          </a:prstGeom>
        </p:spPr>
      </p:pic>
      <p:cxnSp>
        <p:nvCxnSpPr>
          <p:cNvPr id="7" name="Straight Arrow Connector 6"/>
          <p:cNvCxnSpPr/>
          <p:nvPr/>
        </p:nvCxnSpPr>
        <p:spPr>
          <a:xfrm>
            <a:off x="1130060" y="3094925"/>
            <a:ext cx="994835" cy="956668"/>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p:cNvSpPr txBox="1"/>
          <p:nvPr/>
        </p:nvSpPr>
        <p:spPr>
          <a:xfrm>
            <a:off x="1260895" y="2578080"/>
            <a:ext cx="4438288" cy="369332"/>
          </a:xfrm>
          <a:prstGeom prst="rect">
            <a:avLst/>
          </a:prstGeom>
          <a:noFill/>
        </p:spPr>
        <p:txBody>
          <a:bodyPr wrap="square" rtlCol="0">
            <a:spAutoFit/>
          </a:bodyPr>
          <a:lstStyle/>
          <a:p>
            <a:r>
              <a:rPr lang="en-GB" dirty="0" err="1">
                <a:solidFill>
                  <a:srgbClr val="FF0000"/>
                </a:solidFill>
              </a:rPr>
              <a:t>Processus</a:t>
            </a:r>
            <a:r>
              <a:rPr lang="en-GB" dirty="0">
                <a:solidFill>
                  <a:srgbClr val="FF0000"/>
                </a:solidFill>
              </a:rPr>
              <a:t> posterior </a:t>
            </a:r>
            <a:r>
              <a:rPr lang="en-GB" dirty="0" err="1">
                <a:solidFill>
                  <a:srgbClr val="FF0000"/>
                </a:solidFill>
              </a:rPr>
              <a:t>tali</a:t>
            </a:r>
            <a:endParaRPr lang="cs-CZ" dirty="0">
              <a:solidFill>
                <a:srgbClr val="FF0000"/>
              </a:solidFill>
            </a:endParaRPr>
          </a:p>
        </p:txBody>
      </p:sp>
      <p:pic>
        <p:nvPicPr>
          <p:cNvPr id="12" name="Picture 11"/>
          <p:cNvPicPr>
            <a:picLocks noChangeAspect="1"/>
          </p:cNvPicPr>
          <p:nvPr/>
        </p:nvPicPr>
        <p:blipFill rotWithShape="1">
          <a:blip r:embed="rId3" cstate="print"/>
          <a:srcRect t="15442"/>
          <a:stretch/>
        </p:blipFill>
        <p:spPr>
          <a:xfrm>
            <a:off x="6619605" y="3191773"/>
            <a:ext cx="3372220" cy="2044461"/>
          </a:xfrm>
          <a:prstGeom prst="rect">
            <a:avLst/>
          </a:prstGeom>
        </p:spPr>
      </p:pic>
      <p:sp>
        <p:nvSpPr>
          <p:cNvPr id="13" name="TextBox 12"/>
          <p:cNvSpPr txBox="1"/>
          <p:nvPr/>
        </p:nvSpPr>
        <p:spPr>
          <a:xfrm>
            <a:off x="6685472" y="2626504"/>
            <a:ext cx="3968151" cy="369332"/>
          </a:xfrm>
          <a:prstGeom prst="rect">
            <a:avLst/>
          </a:prstGeom>
          <a:noFill/>
        </p:spPr>
        <p:txBody>
          <a:bodyPr wrap="square" rtlCol="0">
            <a:spAutoFit/>
          </a:bodyPr>
          <a:lstStyle/>
          <a:p>
            <a:r>
              <a:rPr lang="en-GB" dirty="0" err="1">
                <a:solidFill>
                  <a:srgbClr val="FF0000"/>
                </a:solidFill>
              </a:rPr>
              <a:t>Infarctus</a:t>
            </a:r>
            <a:r>
              <a:rPr lang="en-GB" dirty="0">
                <a:solidFill>
                  <a:srgbClr val="FF0000"/>
                </a:solidFill>
              </a:rPr>
              <a:t> </a:t>
            </a:r>
            <a:r>
              <a:rPr lang="en-GB" dirty="0" err="1">
                <a:solidFill>
                  <a:srgbClr val="FF0000"/>
                </a:solidFill>
              </a:rPr>
              <a:t>posterolateralis</a:t>
            </a:r>
            <a:endParaRPr lang="cs-CZ" dirty="0">
              <a:solidFill>
                <a:srgbClr val="FF0000"/>
              </a:solidFill>
            </a:endParaRPr>
          </a:p>
        </p:txBody>
      </p:sp>
    </p:spTree>
    <p:extLst>
      <p:ext uri="{BB962C8B-B14F-4D97-AF65-F5344CB8AC3E}">
        <p14:creationId xmlns="" xmlns:p14="http://schemas.microsoft.com/office/powerpoint/2010/main" val="772012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9025" y="653697"/>
            <a:ext cx="9601196" cy="732368"/>
          </a:xfrm>
        </p:spPr>
        <p:txBody>
          <a:bodyPr>
            <a:normAutofit fontScale="90000"/>
          </a:bodyPr>
          <a:lstStyle/>
          <a:p>
            <a:r>
              <a:rPr lang="nb-NO" dirty="0"/>
              <a:t>General terms</a:t>
            </a:r>
          </a:p>
        </p:txBody>
      </p:sp>
      <p:sp>
        <p:nvSpPr>
          <p:cNvPr id="3" name="Plassholder for innhold 2"/>
          <p:cNvSpPr>
            <a:spLocks noGrp="1"/>
          </p:cNvSpPr>
          <p:nvPr>
            <p:ph idx="1"/>
          </p:nvPr>
        </p:nvSpPr>
        <p:spPr>
          <a:xfrm>
            <a:off x="1207478" y="1428219"/>
            <a:ext cx="9601196" cy="3318936"/>
          </a:xfrm>
        </p:spPr>
        <p:txBody>
          <a:bodyPr/>
          <a:lstStyle/>
          <a:p>
            <a:r>
              <a:rPr lang="nb-NO" dirty="0"/>
              <a:t>Locus, i, m</a:t>
            </a:r>
            <a:r>
              <a:rPr lang="nb-NO" dirty="0" smtClean="0"/>
              <a:t>. </a:t>
            </a:r>
            <a:r>
              <a:rPr lang="cs-CZ" sz="1800" dirty="0" smtClean="0"/>
              <a:t>(</a:t>
            </a:r>
            <a:r>
              <a:rPr lang="cs-CZ" sz="1800" dirty="0" smtClean="0"/>
              <a:t>more </a:t>
            </a:r>
            <a:r>
              <a:rPr lang="cs-CZ" sz="1800" dirty="0" err="1" smtClean="0"/>
              <a:t>specific</a:t>
            </a:r>
            <a:r>
              <a:rPr lang="cs-CZ" sz="1800" dirty="0" smtClean="0"/>
              <a:t> – </a:t>
            </a:r>
            <a:r>
              <a:rPr lang="cs-CZ" sz="1800" i="1" dirty="0" err="1" smtClean="0"/>
              <a:t>locus</a:t>
            </a:r>
            <a:r>
              <a:rPr lang="cs-CZ" sz="1800" i="1" dirty="0" smtClean="0"/>
              <a:t> </a:t>
            </a:r>
            <a:r>
              <a:rPr lang="cs-CZ" sz="1800" i="1" dirty="0" err="1" smtClean="0"/>
              <a:t>caeruleus</a:t>
            </a:r>
            <a:r>
              <a:rPr lang="cs-CZ" sz="1800" dirty="0" smtClean="0"/>
              <a:t>)</a:t>
            </a:r>
            <a:r>
              <a:rPr lang="nb-NO" dirty="0" smtClean="0"/>
              <a:t>/ </a:t>
            </a:r>
            <a:r>
              <a:rPr lang="nb-NO" dirty="0"/>
              <a:t>Situs, us, m </a:t>
            </a:r>
            <a:r>
              <a:rPr lang="cs-CZ" sz="1800" dirty="0" smtClean="0"/>
              <a:t>(more </a:t>
            </a:r>
            <a:r>
              <a:rPr lang="cs-CZ" sz="1800" dirty="0" err="1" smtClean="0"/>
              <a:t>abstract</a:t>
            </a:r>
            <a:r>
              <a:rPr lang="cs-CZ" sz="1800" dirty="0" smtClean="0"/>
              <a:t> – </a:t>
            </a:r>
            <a:r>
              <a:rPr lang="cs-CZ" sz="1800" i="1" dirty="0" err="1" smtClean="0"/>
              <a:t>situs</a:t>
            </a:r>
            <a:r>
              <a:rPr lang="cs-CZ" sz="1800" i="1" dirty="0" smtClean="0"/>
              <a:t> </a:t>
            </a:r>
            <a:r>
              <a:rPr lang="cs-CZ" sz="1800" i="1" dirty="0" err="1" smtClean="0"/>
              <a:t>inversus</a:t>
            </a:r>
            <a:r>
              <a:rPr lang="cs-CZ" sz="1800" dirty="0" smtClean="0"/>
              <a:t>)</a:t>
            </a:r>
            <a:endParaRPr lang="cs-CZ" dirty="0" smtClean="0"/>
          </a:p>
          <a:p>
            <a:r>
              <a:rPr lang="nb-NO" dirty="0" smtClean="0"/>
              <a:t>topo- </a:t>
            </a:r>
            <a:r>
              <a:rPr lang="cs-CZ" dirty="0" smtClean="0"/>
              <a:t>(</a:t>
            </a:r>
            <a:r>
              <a:rPr lang="cs-CZ" dirty="0" err="1" smtClean="0"/>
              <a:t>Greek</a:t>
            </a:r>
            <a:r>
              <a:rPr lang="cs-CZ" dirty="0" smtClean="0"/>
              <a:t> prefix)</a:t>
            </a:r>
            <a:endParaRPr lang="nb-NO" dirty="0"/>
          </a:p>
          <a:p>
            <a:pPr>
              <a:buNone/>
            </a:pPr>
            <a:r>
              <a:rPr lang="cs-CZ" dirty="0" err="1" smtClean="0">
                <a:solidFill>
                  <a:schemeClr val="tx1"/>
                </a:solidFill>
              </a:rPr>
              <a:t>e</a:t>
            </a:r>
            <a:r>
              <a:rPr lang="cs-CZ" dirty="0" err="1" smtClean="0">
                <a:solidFill>
                  <a:schemeClr val="tx1"/>
                </a:solidFill>
              </a:rPr>
              <a:t>.g</a:t>
            </a:r>
            <a:r>
              <a:rPr lang="cs-CZ" dirty="0" smtClean="0">
                <a:solidFill>
                  <a:schemeClr val="tx1"/>
                </a:solidFill>
              </a:rPr>
              <a:t>. </a:t>
            </a:r>
            <a:r>
              <a:rPr lang="cs-CZ" dirty="0" smtClean="0">
                <a:solidFill>
                  <a:srgbClr val="FF0000"/>
                </a:solidFill>
              </a:rPr>
              <a:t>t</a:t>
            </a:r>
            <a:r>
              <a:rPr lang="nb-NO" dirty="0" smtClean="0">
                <a:solidFill>
                  <a:srgbClr val="FF0000"/>
                </a:solidFill>
              </a:rPr>
              <a:t>opophobia </a:t>
            </a:r>
            <a:r>
              <a:rPr lang="nb-NO" dirty="0" smtClean="0">
                <a:solidFill>
                  <a:schemeClr val="tx1"/>
                </a:solidFill>
              </a:rPr>
              <a:t>= fear of a </a:t>
            </a:r>
            <a:r>
              <a:rPr lang="cs-CZ" dirty="0" err="1" smtClean="0">
                <a:solidFill>
                  <a:schemeClr val="tx1"/>
                </a:solidFill>
              </a:rPr>
              <a:t>certain</a:t>
            </a:r>
            <a:r>
              <a:rPr lang="cs-CZ" dirty="0" smtClean="0">
                <a:solidFill>
                  <a:schemeClr val="tx1"/>
                </a:solidFill>
              </a:rPr>
              <a:t> </a:t>
            </a:r>
            <a:r>
              <a:rPr lang="nb-NO" dirty="0" smtClean="0">
                <a:solidFill>
                  <a:schemeClr val="tx1"/>
                </a:solidFill>
              </a:rPr>
              <a:t>place</a:t>
            </a:r>
            <a:r>
              <a:rPr lang="cs-CZ" dirty="0" smtClean="0">
                <a:solidFill>
                  <a:schemeClr val="tx1"/>
                </a:solidFill>
              </a:rPr>
              <a:t> </a:t>
            </a:r>
            <a:r>
              <a:rPr lang="cs-CZ" dirty="0" err="1" smtClean="0">
                <a:solidFill>
                  <a:schemeClr val="tx1"/>
                </a:solidFill>
              </a:rPr>
              <a:t>or</a:t>
            </a:r>
            <a:r>
              <a:rPr lang="cs-CZ" dirty="0" smtClean="0">
                <a:solidFill>
                  <a:schemeClr val="tx1"/>
                </a:solidFill>
              </a:rPr>
              <a:t> </a:t>
            </a:r>
            <a:r>
              <a:rPr lang="cs-CZ" dirty="0" err="1" smtClean="0">
                <a:solidFill>
                  <a:schemeClr val="tx1"/>
                </a:solidFill>
              </a:rPr>
              <a:t>situation</a:t>
            </a:r>
            <a:r>
              <a:rPr lang="cs-CZ" dirty="0" smtClean="0">
                <a:solidFill>
                  <a:schemeClr val="tx1"/>
                </a:solidFill>
              </a:rPr>
              <a:t>, </a:t>
            </a:r>
            <a:r>
              <a:rPr lang="cs-CZ" dirty="0" err="1" smtClean="0">
                <a:solidFill>
                  <a:schemeClr val="tx1"/>
                </a:solidFill>
              </a:rPr>
              <a:t>e.g</a:t>
            </a:r>
            <a:r>
              <a:rPr lang="cs-CZ" dirty="0" smtClean="0">
                <a:solidFill>
                  <a:schemeClr val="tx1"/>
                </a:solidFill>
              </a:rPr>
              <a:t> </a:t>
            </a:r>
            <a:r>
              <a:rPr lang="cs-CZ" dirty="0" err="1" smtClean="0">
                <a:solidFill>
                  <a:schemeClr val="tx1"/>
                </a:solidFill>
              </a:rPr>
              <a:t>stage</a:t>
            </a:r>
            <a:r>
              <a:rPr lang="cs-CZ" dirty="0" smtClean="0">
                <a:solidFill>
                  <a:schemeClr val="tx1"/>
                </a:solidFill>
              </a:rPr>
              <a:t> </a:t>
            </a:r>
            <a:r>
              <a:rPr lang="cs-CZ" dirty="0" err="1" smtClean="0">
                <a:solidFill>
                  <a:schemeClr val="tx1"/>
                </a:solidFill>
              </a:rPr>
              <a:t>fright</a:t>
            </a:r>
            <a:endParaRPr lang="nb-NO" dirty="0" smtClean="0">
              <a:solidFill>
                <a:srgbClr val="FF0000"/>
              </a:solidFill>
            </a:endParaRPr>
          </a:p>
          <a:p>
            <a:endParaRPr lang="nb-NO" dirty="0"/>
          </a:p>
          <a:p>
            <a:pPr marL="0" indent="0">
              <a:buNone/>
            </a:pPr>
            <a:endParaRPr lang="nb-NO" dirty="0"/>
          </a:p>
        </p:txBody>
      </p:sp>
      <p:pic>
        <p:nvPicPr>
          <p:cNvPr id="1028" name="Picture 4" descr="Bilderesultat for locus coeruleu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69542" y="3478808"/>
            <a:ext cx="2633541" cy="2142543"/>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Bilderesultat for situs inversu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68374" y="3606088"/>
            <a:ext cx="3619500" cy="221932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kstSylinder 4"/>
          <p:cNvSpPr txBox="1"/>
          <p:nvPr/>
        </p:nvSpPr>
        <p:spPr>
          <a:xfrm>
            <a:off x="8599439" y="2850637"/>
            <a:ext cx="2092561" cy="461665"/>
          </a:xfrm>
          <a:prstGeom prst="rect">
            <a:avLst/>
          </a:prstGeom>
          <a:noFill/>
        </p:spPr>
        <p:txBody>
          <a:bodyPr wrap="none" rtlCol="0">
            <a:spAutoFit/>
          </a:bodyPr>
          <a:lstStyle/>
          <a:p>
            <a:r>
              <a:rPr lang="nb-NO" sz="2400" dirty="0">
                <a:solidFill>
                  <a:srgbClr val="FF0000"/>
                </a:solidFill>
              </a:rPr>
              <a:t>Locus c</a:t>
            </a:r>
            <a:r>
              <a:rPr lang="cs-CZ" sz="2400" dirty="0">
                <a:solidFill>
                  <a:srgbClr val="FF0000"/>
                </a:solidFill>
              </a:rPr>
              <a:t>a</a:t>
            </a:r>
            <a:r>
              <a:rPr lang="nb-NO" sz="2400" dirty="0">
                <a:solidFill>
                  <a:srgbClr val="FF0000"/>
                </a:solidFill>
              </a:rPr>
              <a:t>eruleus</a:t>
            </a:r>
          </a:p>
        </p:txBody>
      </p:sp>
      <p:sp>
        <p:nvSpPr>
          <p:cNvPr id="6" name="TekstSylinder 5"/>
          <p:cNvSpPr txBox="1"/>
          <p:nvPr/>
        </p:nvSpPr>
        <p:spPr>
          <a:xfrm>
            <a:off x="5068034" y="2889966"/>
            <a:ext cx="2669064" cy="830997"/>
          </a:xfrm>
          <a:prstGeom prst="rect">
            <a:avLst/>
          </a:prstGeom>
          <a:noFill/>
        </p:spPr>
        <p:txBody>
          <a:bodyPr wrap="none" rtlCol="0">
            <a:spAutoFit/>
          </a:bodyPr>
          <a:lstStyle/>
          <a:p>
            <a:r>
              <a:rPr lang="nb-NO" sz="2400" dirty="0" smtClean="0">
                <a:solidFill>
                  <a:srgbClr val="FF0000"/>
                </a:solidFill>
              </a:rPr>
              <a:t>Situs </a:t>
            </a:r>
            <a:r>
              <a:rPr lang="nb-NO" sz="2400" dirty="0">
                <a:solidFill>
                  <a:srgbClr val="FF0000"/>
                </a:solidFill>
              </a:rPr>
              <a:t>inversus totalis</a:t>
            </a:r>
          </a:p>
          <a:p>
            <a:endParaRPr lang="nb-NO" sz="2400" dirty="0"/>
          </a:p>
        </p:txBody>
      </p:sp>
      <p:pic>
        <p:nvPicPr>
          <p:cNvPr id="1032" name="Picture 8" descr="Bilderesultat for stage frigh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8238" y="3535104"/>
            <a:ext cx="2957246" cy="22199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9325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9907" y="633242"/>
            <a:ext cx="9601196" cy="1851166"/>
          </a:xfrm>
        </p:spPr>
        <p:txBody>
          <a:bodyPr>
            <a:normAutofit lnSpcReduction="10000"/>
          </a:bodyPr>
          <a:lstStyle/>
          <a:p>
            <a:pPr marL="0" indent="0">
              <a:buNone/>
            </a:pPr>
            <a:r>
              <a:rPr lang="en-GB" b="1" dirty="0"/>
              <a:t>Prefixes</a:t>
            </a:r>
          </a:p>
          <a:p>
            <a:r>
              <a:rPr lang="en-GB" sz="2200" dirty="0"/>
              <a:t>Post – (L.) -  after, </a:t>
            </a:r>
            <a:r>
              <a:rPr lang="en-US" sz="2200" dirty="0"/>
              <a:t>behind or later</a:t>
            </a:r>
            <a:endParaRPr lang="en-GB" sz="2200" dirty="0"/>
          </a:p>
          <a:p>
            <a:r>
              <a:rPr lang="en-GB" sz="2200" dirty="0"/>
              <a:t>Retro – (L.) – back, backwards</a:t>
            </a:r>
          </a:p>
          <a:p>
            <a:r>
              <a:rPr lang="en-GB" sz="2200" dirty="0"/>
              <a:t>Meta – (L.) – along with, among, beyond</a:t>
            </a:r>
            <a:endParaRPr lang="cs-CZ" sz="2200" dirty="0"/>
          </a:p>
        </p:txBody>
      </p:sp>
      <p:pic>
        <p:nvPicPr>
          <p:cNvPr id="4" name="Picture 3"/>
          <p:cNvPicPr>
            <a:picLocks noChangeAspect="1"/>
          </p:cNvPicPr>
          <p:nvPr/>
        </p:nvPicPr>
        <p:blipFill rotWithShape="1">
          <a:blip r:embed="rId2" cstate="print"/>
          <a:srcRect t="6156" r="1108"/>
          <a:stretch/>
        </p:blipFill>
        <p:spPr>
          <a:xfrm>
            <a:off x="1485900" y="3347048"/>
            <a:ext cx="2309723" cy="2279501"/>
          </a:xfrm>
          <a:prstGeom prst="rect">
            <a:avLst/>
          </a:prstGeom>
        </p:spPr>
      </p:pic>
      <p:sp>
        <p:nvSpPr>
          <p:cNvPr id="5" name="TextBox 4"/>
          <p:cNvSpPr txBox="1"/>
          <p:nvPr/>
        </p:nvSpPr>
        <p:spPr>
          <a:xfrm>
            <a:off x="1329907" y="2938897"/>
            <a:ext cx="2741761" cy="369332"/>
          </a:xfrm>
          <a:prstGeom prst="rect">
            <a:avLst/>
          </a:prstGeom>
          <a:noFill/>
        </p:spPr>
        <p:txBody>
          <a:bodyPr wrap="square" rtlCol="0">
            <a:spAutoFit/>
          </a:bodyPr>
          <a:lstStyle/>
          <a:p>
            <a:r>
              <a:rPr lang="en-GB" dirty="0" err="1">
                <a:solidFill>
                  <a:srgbClr val="FF0000"/>
                </a:solidFill>
              </a:rPr>
              <a:t>Regio</a:t>
            </a:r>
            <a:r>
              <a:rPr lang="en-GB" dirty="0">
                <a:solidFill>
                  <a:srgbClr val="FF0000"/>
                </a:solidFill>
              </a:rPr>
              <a:t> </a:t>
            </a:r>
            <a:r>
              <a:rPr lang="en-GB" dirty="0" err="1">
                <a:solidFill>
                  <a:srgbClr val="FF0000"/>
                </a:solidFill>
              </a:rPr>
              <a:t>postnasalis</a:t>
            </a:r>
            <a:endParaRPr lang="cs-CZ" dirty="0">
              <a:solidFill>
                <a:srgbClr val="FF0000"/>
              </a:solidFill>
            </a:endParaRPr>
          </a:p>
        </p:txBody>
      </p:sp>
      <p:pic>
        <p:nvPicPr>
          <p:cNvPr id="6" name="Picture 5"/>
          <p:cNvPicPr>
            <a:picLocks noChangeAspect="1"/>
          </p:cNvPicPr>
          <p:nvPr/>
        </p:nvPicPr>
        <p:blipFill rotWithShape="1">
          <a:blip r:embed="rId3" cstate="print"/>
          <a:srcRect l="1558" t="2010" r="2740" b="4970"/>
          <a:stretch/>
        </p:blipFill>
        <p:spPr>
          <a:xfrm>
            <a:off x="4224787" y="3425749"/>
            <a:ext cx="3312544" cy="2122098"/>
          </a:xfrm>
          <a:prstGeom prst="rect">
            <a:avLst/>
          </a:prstGeom>
        </p:spPr>
      </p:pic>
      <p:sp>
        <p:nvSpPr>
          <p:cNvPr id="7" name="TextBox 6"/>
          <p:cNvSpPr txBox="1"/>
          <p:nvPr/>
        </p:nvSpPr>
        <p:spPr>
          <a:xfrm>
            <a:off x="4224787" y="2931377"/>
            <a:ext cx="2581455" cy="369332"/>
          </a:xfrm>
          <a:prstGeom prst="rect">
            <a:avLst/>
          </a:prstGeom>
          <a:noFill/>
        </p:spPr>
        <p:txBody>
          <a:bodyPr wrap="square" rtlCol="0">
            <a:spAutoFit/>
          </a:bodyPr>
          <a:lstStyle/>
          <a:p>
            <a:r>
              <a:rPr lang="en-GB" dirty="0" err="1">
                <a:solidFill>
                  <a:srgbClr val="FF0000"/>
                </a:solidFill>
              </a:rPr>
              <a:t>Spatium</a:t>
            </a:r>
            <a:r>
              <a:rPr lang="en-GB" dirty="0">
                <a:solidFill>
                  <a:srgbClr val="FF0000"/>
                </a:solidFill>
              </a:rPr>
              <a:t> </a:t>
            </a:r>
            <a:r>
              <a:rPr lang="en-GB" dirty="0" err="1">
                <a:solidFill>
                  <a:srgbClr val="FF0000"/>
                </a:solidFill>
              </a:rPr>
              <a:t>retropharyngeum</a:t>
            </a:r>
            <a:endParaRPr lang="cs-CZ" dirty="0">
              <a:solidFill>
                <a:srgbClr val="FF0000"/>
              </a:solidFill>
            </a:endParaRPr>
          </a:p>
        </p:txBody>
      </p:sp>
      <p:pic>
        <p:nvPicPr>
          <p:cNvPr id="8" name="Picture 7"/>
          <p:cNvPicPr>
            <a:picLocks noChangeAspect="1"/>
          </p:cNvPicPr>
          <p:nvPr/>
        </p:nvPicPr>
        <p:blipFill rotWithShape="1">
          <a:blip r:embed="rId4" cstate="print"/>
          <a:srcRect t="16473" r="8747" b="7655"/>
          <a:stretch/>
        </p:blipFill>
        <p:spPr>
          <a:xfrm>
            <a:off x="8246855" y="3347048"/>
            <a:ext cx="1725282" cy="2313673"/>
          </a:xfrm>
          <a:prstGeom prst="rect">
            <a:avLst/>
          </a:prstGeom>
        </p:spPr>
      </p:pic>
      <p:sp>
        <p:nvSpPr>
          <p:cNvPr id="9" name="TextBox 8"/>
          <p:cNvSpPr txBox="1"/>
          <p:nvPr/>
        </p:nvSpPr>
        <p:spPr>
          <a:xfrm>
            <a:off x="8246855" y="2975005"/>
            <a:ext cx="1820173" cy="369332"/>
          </a:xfrm>
          <a:prstGeom prst="rect">
            <a:avLst/>
          </a:prstGeom>
          <a:noFill/>
        </p:spPr>
        <p:txBody>
          <a:bodyPr wrap="square" rtlCol="0">
            <a:spAutoFit/>
          </a:bodyPr>
          <a:lstStyle/>
          <a:p>
            <a:r>
              <a:rPr lang="en-GB" dirty="0">
                <a:solidFill>
                  <a:srgbClr val="FF0000"/>
                </a:solidFill>
              </a:rPr>
              <a:t>Ossa </a:t>
            </a:r>
            <a:r>
              <a:rPr lang="en-GB" dirty="0" err="1">
                <a:solidFill>
                  <a:srgbClr val="FF0000"/>
                </a:solidFill>
              </a:rPr>
              <a:t>metacarpalia</a:t>
            </a:r>
            <a:r>
              <a:rPr lang="en-GB" dirty="0">
                <a:solidFill>
                  <a:srgbClr val="FF0000"/>
                </a:solidFill>
              </a:rPr>
              <a:t> </a:t>
            </a:r>
            <a:endParaRPr lang="cs-CZ" dirty="0">
              <a:solidFill>
                <a:srgbClr val="FF0000"/>
              </a:solidFill>
            </a:endParaRPr>
          </a:p>
        </p:txBody>
      </p:sp>
    </p:spTree>
    <p:extLst>
      <p:ext uri="{BB962C8B-B14F-4D97-AF65-F5344CB8AC3E}">
        <p14:creationId xmlns="" xmlns:p14="http://schemas.microsoft.com/office/powerpoint/2010/main" val="3002589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70675" y="2514600"/>
            <a:ext cx="4225925" cy="784830"/>
          </a:xfrm>
          <a:prstGeom prst="rect">
            <a:avLst/>
          </a:prstGeom>
          <a:noFill/>
        </p:spPr>
        <p:txBody>
          <a:bodyPr wrap="square" numCol="1" rtlCol="0" anchor="t">
            <a:spAutoFit/>
          </a:bodyPr>
          <a:lstStyle/>
          <a:p>
            <a:r>
              <a:rPr lang="en-GB" sz="2400" dirty="0" err="1"/>
              <a:t>Supero</a:t>
            </a:r>
            <a:r>
              <a:rPr lang="en-GB" sz="2400" dirty="0"/>
              <a:t>- (prefix)</a:t>
            </a:r>
          </a:p>
          <a:p>
            <a:r>
              <a:rPr lang="en-GB" sz="2000" dirty="0"/>
              <a:t>	above, over, beyond</a:t>
            </a:r>
          </a:p>
        </p:txBody>
      </p:sp>
      <p:sp>
        <p:nvSpPr>
          <p:cNvPr id="2" name="Title 1"/>
          <p:cNvSpPr>
            <a:spLocks noGrp="1"/>
          </p:cNvSpPr>
          <p:nvPr>
            <p:ph type="title"/>
          </p:nvPr>
        </p:nvSpPr>
        <p:spPr>
          <a:xfrm>
            <a:off x="1295402" y="867808"/>
            <a:ext cx="9601196" cy="1303867"/>
          </a:xfrm>
        </p:spPr>
        <p:txBody>
          <a:bodyPr/>
          <a:lstStyle/>
          <a:p>
            <a:r>
              <a:rPr lang="en-GB" dirty="0"/>
              <a:t>Superior position</a:t>
            </a:r>
          </a:p>
        </p:txBody>
      </p:sp>
      <mc:AlternateContent xmlns:mc="http://schemas.openxmlformats.org/markup-compatibility/2006">
        <mc:Choice xmlns="" xmlns:p14="http://schemas.microsoft.com/office/powerpoint/2010/main" Requires="p14">
          <p:contentPart p14:bwMode="auto" r:id="rId3">
            <p14:nvContentPartPr>
              <p14:cNvPr id="28" name="Ink 27"/>
              <p14:cNvContentPartPr/>
              <p14:nvPr/>
            </p14:nvContentPartPr>
            <p14:xfrm>
              <a:off x="9826538" y="-1243471"/>
              <a:ext cx="32400" cy="6480"/>
            </p14:xfrm>
          </p:contentPart>
        </mc:Choice>
        <mc:Fallback>
          <p:pic>
            <p:nvPicPr>
              <p:cNvPr id="28" name="Ink 27"/>
              <p:cNvPicPr/>
              <p:nvPr/>
            </p:nvPicPr>
            <p:blipFill>
              <a:blip r:embed="rId4" cstate="print"/>
              <a:stretch>
                <a:fillRect/>
              </a:stretch>
            </p:blipFill>
            <p:spPr>
              <a:xfrm>
                <a:off x="9810338" y="-1259671"/>
                <a:ext cx="64440" cy="38880"/>
              </a:xfrm>
              <a:prstGeom prst="rect">
                <a:avLst/>
              </a:prstGeom>
            </p:spPr>
          </p:pic>
        </mc:Fallback>
      </mc:AlternateContent>
      <p:sp>
        <p:nvSpPr>
          <p:cNvPr id="7" name="TextBox 6"/>
          <p:cNvSpPr txBox="1"/>
          <p:nvPr/>
        </p:nvSpPr>
        <p:spPr>
          <a:xfrm>
            <a:off x="1371600" y="2514600"/>
            <a:ext cx="4343400" cy="769441"/>
          </a:xfrm>
          <a:prstGeom prst="rect">
            <a:avLst/>
          </a:prstGeom>
          <a:noFill/>
        </p:spPr>
        <p:txBody>
          <a:bodyPr wrap="square" numCol="1" rtlCol="0" anchor="t">
            <a:spAutoFit/>
          </a:bodyPr>
          <a:lstStyle/>
          <a:p>
            <a:r>
              <a:rPr lang="en-GB" sz="2400" dirty="0"/>
              <a:t>Superior, </a:t>
            </a:r>
            <a:r>
              <a:rPr lang="en-GB" sz="2400" dirty="0" err="1"/>
              <a:t>ius</a:t>
            </a:r>
            <a:r>
              <a:rPr lang="en-GB" sz="2400" dirty="0"/>
              <a:t> (comp. adj. / adverb)</a:t>
            </a:r>
          </a:p>
          <a:p>
            <a:r>
              <a:rPr lang="en-GB" sz="2000" dirty="0"/>
              <a:t>	higher, upper / above</a:t>
            </a:r>
          </a:p>
        </p:txBody>
      </p:sp>
      <p:pic>
        <p:nvPicPr>
          <p:cNvPr id="2050" name="Picture 2" descr="http://spina.pro/i/anatomy/nervnaja-sistema/1112.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0253" t="32993"/>
          <a:stretch/>
        </p:blipFill>
        <p:spPr bwMode="auto">
          <a:xfrm>
            <a:off x="1143000" y="3484920"/>
            <a:ext cx="4305300" cy="255668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4876798" y="3561120"/>
            <a:ext cx="935172" cy="55368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FF0000"/>
                </a:solidFill>
              </a:rPr>
              <a:t>Palpebra</a:t>
            </a:r>
            <a:r>
              <a:rPr lang="en-US" sz="1600" dirty="0">
                <a:solidFill>
                  <a:srgbClr val="FF0000"/>
                </a:solidFill>
              </a:rPr>
              <a:t> superior</a:t>
            </a:r>
          </a:p>
        </p:txBody>
      </p:sp>
      <p:pic>
        <p:nvPicPr>
          <p:cNvPr id="2052" name="Picture 4" descr="Illu lymph chain1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10400" y="3581400"/>
            <a:ext cx="3352800" cy="265329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8386625" y="3352800"/>
            <a:ext cx="1900375" cy="74928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F0000"/>
                </a:solidFill>
              </a:rPr>
              <a:t>nodi</a:t>
            </a:r>
            <a:r>
              <a:rPr lang="en-US" sz="1400" dirty="0">
                <a:solidFill>
                  <a:srgbClr val="FF0000"/>
                </a:solidFill>
              </a:rPr>
              <a:t> </a:t>
            </a:r>
            <a:r>
              <a:rPr lang="en-US" sz="1400" dirty="0" err="1">
                <a:solidFill>
                  <a:srgbClr val="FF0000"/>
                </a:solidFill>
              </a:rPr>
              <a:t>lymphatici</a:t>
            </a:r>
            <a:r>
              <a:rPr lang="en-US" sz="1400" dirty="0">
                <a:solidFill>
                  <a:srgbClr val="FF0000"/>
                </a:solidFill>
              </a:rPr>
              <a:t> </a:t>
            </a:r>
            <a:r>
              <a:rPr lang="en-US" sz="1400" dirty="0" err="1">
                <a:solidFill>
                  <a:srgbClr val="FF0000"/>
                </a:solidFill>
              </a:rPr>
              <a:t>inguinales</a:t>
            </a:r>
            <a:r>
              <a:rPr lang="en-US" sz="1400" dirty="0">
                <a:solidFill>
                  <a:srgbClr val="FF0000"/>
                </a:solidFill>
              </a:rPr>
              <a:t> </a:t>
            </a:r>
            <a:r>
              <a:rPr lang="en-US" sz="1400" dirty="0" err="1">
                <a:solidFill>
                  <a:srgbClr val="FF0000"/>
                </a:solidFill>
              </a:rPr>
              <a:t>superficiales</a:t>
            </a:r>
            <a:r>
              <a:rPr lang="en-US" sz="1400" dirty="0">
                <a:solidFill>
                  <a:srgbClr val="FF0000"/>
                </a:solidFill>
              </a:rPr>
              <a:t> </a:t>
            </a:r>
            <a:r>
              <a:rPr lang="en-US" sz="1400" dirty="0" err="1">
                <a:solidFill>
                  <a:srgbClr val="FF0000"/>
                </a:solidFill>
              </a:rPr>
              <a:t>superomediales</a:t>
            </a:r>
            <a:endParaRPr lang="en-US" sz="1400" dirty="0">
              <a:solidFill>
                <a:srgbClr val="FF0000"/>
              </a:solidFill>
            </a:endParaRPr>
          </a:p>
        </p:txBody>
      </p:sp>
      <p:cxnSp>
        <p:nvCxnSpPr>
          <p:cNvPr id="4" name="Straight Arrow Connector 3"/>
          <p:cNvCxnSpPr/>
          <p:nvPr/>
        </p:nvCxnSpPr>
        <p:spPr>
          <a:xfrm>
            <a:off x="8394700" y="41148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2622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8769" y="914400"/>
            <a:ext cx="4225925" cy="784830"/>
          </a:xfrm>
          <a:prstGeom prst="rect">
            <a:avLst/>
          </a:prstGeom>
          <a:noFill/>
        </p:spPr>
        <p:txBody>
          <a:bodyPr wrap="square" numCol="1" rtlCol="0" anchor="t">
            <a:spAutoFit/>
          </a:bodyPr>
          <a:lstStyle/>
          <a:p>
            <a:r>
              <a:rPr lang="en-GB" sz="2400" dirty="0"/>
              <a:t>Supra- / Super- (prefix)</a:t>
            </a:r>
          </a:p>
          <a:p>
            <a:r>
              <a:rPr lang="en-GB" sz="2000" dirty="0"/>
              <a:t>	</a:t>
            </a:r>
            <a:r>
              <a:rPr lang="en-GB" sz="2000" dirty="0" smtClean="0"/>
              <a:t>over</a:t>
            </a:r>
            <a:r>
              <a:rPr lang="cs-CZ" sz="2000" dirty="0" smtClean="0"/>
              <a:t>/</a:t>
            </a:r>
            <a:r>
              <a:rPr lang="en-GB" sz="2000" dirty="0" smtClean="0"/>
              <a:t> </a:t>
            </a:r>
            <a:r>
              <a:rPr lang="cs-CZ" sz="2000" dirty="0" smtClean="0"/>
              <a:t>on </a:t>
            </a:r>
            <a:r>
              <a:rPr lang="cs-CZ" sz="2000" dirty="0" err="1" smtClean="0"/>
              <a:t>the</a:t>
            </a:r>
            <a:r>
              <a:rPr lang="cs-CZ" sz="2000" dirty="0" smtClean="0"/>
              <a:t> </a:t>
            </a:r>
            <a:r>
              <a:rPr lang="cs-CZ" sz="2000" dirty="0" err="1" smtClean="0"/>
              <a:t>surface</a:t>
            </a:r>
            <a:r>
              <a:rPr lang="cs-CZ" sz="2000" dirty="0" smtClean="0"/>
              <a:t> </a:t>
            </a:r>
            <a:r>
              <a:rPr lang="cs-CZ" sz="2000" dirty="0" err="1" smtClean="0"/>
              <a:t>of</a:t>
            </a:r>
            <a:endParaRPr lang="en-GB" sz="2000" dirty="0"/>
          </a:p>
        </p:txBody>
      </p:sp>
      <p:sp>
        <p:nvSpPr>
          <p:cNvPr id="23" name="TextBox 22"/>
          <p:cNvSpPr txBox="1"/>
          <p:nvPr/>
        </p:nvSpPr>
        <p:spPr>
          <a:xfrm>
            <a:off x="14837050" y="9021833"/>
            <a:ext cx="1031198" cy="307777"/>
          </a:xfrm>
          <a:prstGeom prst="rect">
            <a:avLst/>
          </a:prstGeom>
          <a:noFill/>
        </p:spPr>
        <p:txBody>
          <a:bodyPr wrap="square" rtlCol="0">
            <a:spAutoFit/>
          </a:bodyPr>
          <a:lstStyle/>
          <a:p>
            <a:endParaRPr lang="en-GB" sz="1400" dirty="0">
              <a:solidFill>
                <a:srgbClr val="FF0000"/>
              </a:solidFill>
            </a:endParaRPr>
          </a:p>
        </p:txBody>
      </p:sp>
      <p:pic>
        <p:nvPicPr>
          <p:cNvPr id="3074" name="Picture 2" descr="https://classconnection.s3.amazonaws.com/64/flashcards/261064/jpg/1-144DBECD0C2223F2248.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1262" t="5114" r="169" b="1274"/>
          <a:stretch/>
        </p:blipFill>
        <p:spPr bwMode="auto">
          <a:xfrm>
            <a:off x="952499" y="2377558"/>
            <a:ext cx="4714077" cy="341364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4419600" y="4739565"/>
            <a:ext cx="1136871" cy="36688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fossa </a:t>
            </a:r>
            <a:r>
              <a:rPr lang="en-US" sz="1400" dirty="0" err="1">
                <a:solidFill>
                  <a:srgbClr val="FF0000"/>
                </a:solidFill>
              </a:rPr>
              <a:t>supravesicalis</a:t>
            </a:r>
            <a:endParaRPr lang="en-US" sz="1400" dirty="0">
              <a:solidFill>
                <a:srgbClr val="FF0000"/>
              </a:solidFill>
            </a:endParaRPr>
          </a:p>
        </p:txBody>
      </p:sp>
      <p:pic>
        <p:nvPicPr>
          <p:cNvPr id="3078" name="Picture 6" descr="http://www.rrnursingschool.biz/spinal-nerve/images/8237_53_93-neuroanatomy-superficial-peroneal-nerv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43800" y="1699230"/>
            <a:ext cx="2016328" cy="447297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6324600" y="3124200"/>
            <a:ext cx="1416229" cy="40116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FF0000"/>
                </a:solidFill>
              </a:rPr>
              <a:t>nervus</a:t>
            </a:r>
            <a:r>
              <a:rPr lang="en-US" sz="1400" dirty="0">
                <a:solidFill>
                  <a:srgbClr val="FF0000"/>
                </a:solidFill>
              </a:rPr>
              <a:t> </a:t>
            </a:r>
            <a:r>
              <a:rPr lang="en-US" sz="1400" dirty="0" err="1">
                <a:solidFill>
                  <a:srgbClr val="FF0000"/>
                </a:solidFill>
              </a:rPr>
              <a:t>peroneus</a:t>
            </a:r>
            <a:r>
              <a:rPr lang="en-US" sz="1400" dirty="0">
                <a:solidFill>
                  <a:srgbClr val="FF0000"/>
                </a:solidFill>
              </a:rPr>
              <a:t> </a:t>
            </a:r>
            <a:r>
              <a:rPr lang="en-US" sz="1400" dirty="0" err="1">
                <a:solidFill>
                  <a:srgbClr val="FF0000"/>
                </a:solidFill>
              </a:rPr>
              <a:t>superficialis</a:t>
            </a:r>
            <a:endParaRPr lang="en-US" sz="1400" dirty="0">
              <a:solidFill>
                <a:srgbClr val="FF0000"/>
              </a:solidFill>
            </a:endParaRPr>
          </a:p>
        </p:txBody>
      </p:sp>
      <p:cxnSp>
        <p:nvCxnSpPr>
          <p:cNvPr id="17" name="Straight Connector 16"/>
          <p:cNvCxnSpPr/>
          <p:nvPr/>
        </p:nvCxnSpPr>
        <p:spPr>
          <a:xfrm flipH="1">
            <a:off x="7749980" y="2971800"/>
            <a:ext cx="479620" cy="3336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29375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72914" y="914400"/>
            <a:ext cx="5113370" cy="769441"/>
          </a:xfrm>
          <a:prstGeom prst="rect">
            <a:avLst/>
          </a:prstGeom>
          <a:noFill/>
        </p:spPr>
        <p:txBody>
          <a:bodyPr wrap="square" numCol="1" rtlCol="0" anchor="t">
            <a:spAutoFit/>
          </a:bodyPr>
          <a:lstStyle/>
          <a:p>
            <a:r>
              <a:rPr lang="en-GB" sz="2400" dirty="0"/>
              <a:t>Hyper- (prefix)</a:t>
            </a:r>
          </a:p>
          <a:p>
            <a:r>
              <a:rPr lang="en-GB" sz="2000" dirty="0"/>
              <a:t>	over, above, excessive</a:t>
            </a:r>
          </a:p>
        </p:txBody>
      </p:sp>
      <p:sp>
        <p:nvSpPr>
          <p:cNvPr id="3" name="TextBox 2"/>
          <p:cNvSpPr txBox="1"/>
          <p:nvPr/>
        </p:nvSpPr>
        <p:spPr>
          <a:xfrm>
            <a:off x="908769" y="914400"/>
            <a:ext cx="4225925" cy="784830"/>
          </a:xfrm>
          <a:prstGeom prst="rect">
            <a:avLst/>
          </a:prstGeom>
          <a:noFill/>
        </p:spPr>
        <p:txBody>
          <a:bodyPr wrap="square" numCol="1" rtlCol="0" anchor="t">
            <a:spAutoFit/>
          </a:bodyPr>
          <a:lstStyle/>
          <a:p>
            <a:r>
              <a:rPr lang="en-GB" sz="2400" dirty="0"/>
              <a:t>Epi- (prefix)</a:t>
            </a:r>
          </a:p>
          <a:p>
            <a:r>
              <a:rPr lang="en-GB" sz="2000" dirty="0"/>
              <a:t>	</a:t>
            </a:r>
            <a:r>
              <a:rPr lang="cs-CZ" sz="2000" dirty="0" smtClean="0"/>
              <a:t>on </a:t>
            </a:r>
            <a:r>
              <a:rPr lang="cs-CZ" sz="2000" dirty="0" err="1" smtClean="0"/>
              <a:t>the</a:t>
            </a:r>
            <a:r>
              <a:rPr lang="cs-CZ" sz="2000" dirty="0" smtClean="0"/>
              <a:t> </a:t>
            </a:r>
            <a:r>
              <a:rPr lang="cs-CZ" sz="2000" dirty="0" err="1" smtClean="0"/>
              <a:t>surface</a:t>
            </a:r>
            <a:r>
              <a:rPr lang="cs-CZ" sz="2000" dirty="0" smtClean="0"/>
              <a:t> </a:t>
            </a:r>
            <a:r>
              <a:rPr lang="cs-CZ" sz="2000" dirty="0" err="1" smtClean="0"/>
              <a:t>of</a:t>
            </a:r>
            <a:endParaRPr lang="en-GB" sz="2000" dirty="0"/>
          </a:p>
        </p:txBody>
      </p:sp>
      <p:sp>
        <p:nvSpPr>
          <p:cNvPr id="23" name="TextBox 22"/>
          <p:cNvSpPr txBox="1"/>
          <p:nvPr/>
        </p:nvSpPr>
        <p:spPr>
          <a:xfrm>
            <a:off x="14837050" y="9021833"/>
            <a:ext cx="1031198" cy="307777"/>
          </a:xfrm>
          <a:prstGeom prst="rect">
            <a:avLst/>
          </a:prstGeom>
          <a:noFill/>
        </p:spPr>
        <p:txBody>
          <a:bodyPr wrap="square" rtlCol="0">
            <a:spAutoFit/>
          </a:bodyPr>
          <a:lstStyle/>
          <a:p>
            <a:endParaRPr lang="en-GB" sz="1400" dirty="0">
              <a:solidFill>
                <a:srgbClr val="FF0000"/>
              </a:solidFill>
            </a:endParaRPr>
          </a:p>
        </p:txBody>
      </p:sp>
      <p:grpSp>
        <p:nvGrpSpPr>
          <p:cNvPr id="10" name="Group 9"/>
          <p:cNvGrpSpPr/>
          <p:nvPr/>
        </p:nvGrpSpPr>
        <p:grpSpPr>
          <a:xfrm>
            <a:off x="1219200" y="1885368"/>
            <a:ext cx="2857500" cy="3810000"/>
            <a:chOff x="1219200" y="1885368"/>
            <a:chExt cx="2857500" cy="3810000"/>
          </a:xfrm>
        </p:grpSpPr>
        <p:pic>
          <p:nvPicPr>
            <p:cNvPr id="4098" name="Picture 2" descr="http://www.rcemlearning.co.uk/the-learning-zone/sites/default/files/learning-sessions/ls101/A_D5_002_atraumatic_red_eye/episcler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9200" y="1885368"/>
              <a:ext cx="2857500" cy="3810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 name="Group 8"/>
            <p:cNvGrpSpPr/>
            <p:nvPr/>
          </p:nvGrpSpPr>
          <p:grpSpPr>
            <a:xfrm>
              <a:off x="2045640" y="2506649"/>
              <a:ext cx="982915" cy="160351"/>
              <a:chOff x="2045640" y="2506649"/>
              <a:chExt cx="982915" cy="160351"/>
            </a:xfrm>
          </p:grpSpPr>
          <p:cxnSp>
            <p:nvCxnSpPr>
              <p:cNvPr id="5" name="Straight Connector 4"/>
              <p:cNvCxnSpPr/>
              <p:nvPr/>
            </p:nvCxnSpPr>
            <p:spPr>
              <a:xfrm>
                <a:off x="2045640" y="2506649"/>
                <a:ext cx="97609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28555" y="2506649"/>
                <a:ext cx="0" cy="1603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8" name="Rectangle 7"/>
          <p:cNvSpPr/>
          <p:nvPr/>
        </p:nvSpPr>
        <p:spPr>
          <a:xfrm>
            <a:off x="908769" y="2178757"/>
            <a:ext cx="1136871" cy="36688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Lamina </a:t>
            </a:r>
            <a:r>
              <a:rPr lang="en-US" sz="1400" dirty="0" err="1">
                <a:solidFill>
                  <a:srgbClr val="FF0000"/>
                </a:solidFill>
              </a:rPr>
              <a:t>episcleralis</a:t>
            </a:r>
            <a:endParaRPr lang="en-US" sz="1400" dirty="0">
              <a:solidFill>
                <a:srgbClr val="FF0000"/>
              </a:solidFill>
            </a:endParaRPr>
          </a:p>
        </p:txBody>
      </p:sp>
      <p:pic>
        <p:nvPicPr>
          <p:cNvPr id="4100" name="Picture 4" descr="http://www.theresearchpedia.com/sites/default/files/symptoms/xhyperglycemia.jpg.pagespeed.ic.CSFWuP-imU.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9251"/>
          <a:stretch/>
        </p:blipFill>
        <p:spPr bwMode="auto">
          <a:xfrm>
            <a:off x="6324599" y="2562760"/>
            <a:ext cx="3817165" cy="277123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6705600" y="2847472"/>
            <a:ext cx="1295400" cy="228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hyperglycemia</a:t>
            </a:r>
          </a:p>
        </p:txBody>
      </p:sp>
    </p:spTree>
    <p:extLst>
      <p:ext uri="{BB962C8B-B14F-4D97-AF65-F5344CB8AC3E}">
        <p14:creationId xmlns="" xmlns:p14="http://schemas.microsoft.com/office/powerpoint/2010/main" val="460518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95401" y="595272"/>
            <a:ext cx="9601196" cy="459806"/>
          </a:xfrm>
        </p:spPr>
        <p:txBody>
          <a:bodyPr>
            <a:normAutofit fontScale="90000"/>
          </a:bodyPr>
          <a:lstStyle/>
          <a:p>
            <a:r>
              <a:rPr lang="nb-NO" dirty="0" err="1"/>
              <a:t>Inferior</a:t>
            </a:r>
            <a:r>
              <a:rPr lang="nb-NO" dirty="0"/>
              <a:t> </a:t>
            </a:r>
            <a:r>
              <a:rPr lang="nb-NO" dirty="0" err="1"/>
              <a:t>position</a:t>
            </a:r>
            <a:endParaRPr lang="nb-NO" dirty="0"/>
          </a:p>
        </p:txBody>
      </p:sp>
      <p:sp>
        <p:nvSpPr>
          <p:cNvPr id="3" name="Plassholder for innhold 2"/>
          <p:cNvSpPr>
            <a:spLocks noGrp="1"/>
          </p:cNvSpPr>
          <p:nvPr>
            <p:ph idx="1"/>
          </p:nvPr>
        </p:nvSpPr>
        <p:spPr>
          <a:xfrm>
            <a:off x="1400332" y="1055078"/>
            <a:ext cx="9867743" cy="5098072"/>
          </a:xfrm>
        </p:spPr>
        <p:txBody>
          <a:bodyPr/>
          <a:lstStyle/>
          <a:p>
            <a:r>
              <a:rPr lang="nb-NO" dirty="0" err="1"/>
              <a:t>Inferior</a:t>
            </a:r>
            <a:r>
              <a:rPr lang="nb-NO" dirty="0"/>
              <a:t>, </a:t>
            </a:r>
            <a:r>
              <a:rPr lang="nb-NO" dirty="0" err="1"/>
              <a:t>ius</a:t>
            </a:r>
            <a:r>
              <a:rPr lang="nb-NO" dirty="0"/>
              <a:t> = </a:t>
            </a:r>
            <a:r>
              <a:rPr lang="nb-NO" dirty="0" err="1"/>
              <a:t>beneath</a:t>
            </a:r>
            <a:r>
              <a:rPr lang="nb-NO" dirty="0"/>
              <a:t>/</a:t>
            </a:r>
            <a:r>
              <a:rPr lang="nb-NO" dirty="0" err="1"/>
              <a:t>inferior</a:t>
            </a:r>
            <a:r>
              <a:rPr lang="nb-NO" dirty="0"/>
              <a:t> to (</a:t>
            </a:r>
            <a:r>
              <a:rPr lang="nb-NO" dirty="0" err="1"/>
              <a:t>comparative</a:t>
            </a:r>
            <a:r>
              <a:rPr lang="nb-NO" dirty="0"/>
              <a:t>, </a:t>
            </a:r>
            <a:r>
              <a:rPr lang="nb-NO" dirty="0" err="1"/>
              <a:t>inferius</a:t>
            </a:r>
            <a:r>
              <a:rPr lang="nb-NO" dirty="0"/>
              <a:t> is for </a:t>
            </a:r>
            <a:r>
              <a:rPr lang="nb-NO" dirty="0" err="1"/>
              <a:t>neutrals</a:t>
            </a:r>
            <a:r>
              <a:rPr lang="nb-NO" dirty="0"/>
              <a:t>)</a:t>
            </a:r>
          </a:p>
          <a:p>
            <a:r>
              <a:rPr lang="nb-NO" dirty="0" err="1"/>
              <a:t>Infero</a:t>
            </a:r>
            <a:r>
              <a:rPr lang="nb-NO" dirty="0"/>
              <a:t>- = </a:t>
            </a:r>
            <a:r>
              <a:rPr lang="nb-NO" dirty="0" err="1"/>
              <a:t>position</a:t>
            </a:r>
            <a:r>
              <a:rPr lang="nb-NO" dirty="0"/>
              <a:t> </a:t>
            </a:r>
            <a:r>
              <a:rPr lang="nb-NO" dirty="0" err="1"/>
              <a:t>when</a:t>
            </a:r>
            <a:r>
              <a:rPr lang="nb-NO" dirty="0"/>
              <a:t> </a:t>
            </a:r>
            <a:r>
              <a:rPr lang="nb-NO" dirty="0" err="1"/>
              <a:t>using</a:t>
            </a:r>
            <a:r>
              <a:rPr lang="nb-NO" dirty="0"/>
              <a:t> </a:t>
            </a:r>
            <a:r>
              <a:rPr lang="nb-NO" dirty="0" err="1"/>
              <a:t>several</a:t>
            </a:r>
            <a:r>
              <a:rPr lang="nb-NO" dirty="0"/>
              <a:t> </a:t>
            </a:r>
            <a:r>
              <a:rPr lang="nb-NO" dirty="0" err="1"/>
              <a:t>adjectives</a:t>
            </a:r>
            <a:r>
              <a:rPr lang="nb-NO" dirty="0"/>
              <a:t> (</a:t>
            </a:r>
            <a:r>
              <a:rPr lang="nb-NO" dirty="0" err="1"/>
              <a:t>prefix</a:t>
            </a:r>
            <a:r>
              <a:rPr lang="nb-NO" dirty="0"/>
              <a:t>)</a:t>
            </a:r>
          </a:p>
          <a:p>
            <a:endParaRPr lang="nb-NO" dirty="0"/>
          </a:p>
          <a:p>
            <a:pPr marL="0" indent="0">
              <a:buNone/>
            </a:pPr>
            <a:r>
              <a:rPr lang="nb-NO" dirty="0" err="1">
                <a:solidFill>
                  <a:srgbClr val="FF0000"/>
                </a:solidFill>
              </a:rPr>
              <a:t>Ramus</a:t>
            </a:r>
            <a:r>
              <a:rPr lang="nb-NO" dirty="0">
                <a:solidFill>
                  <a:srgbClr val="FF0000"/>
                </a:solidFill>
              </a:rPr>
              <a:t> </a:t>
            </a:r>
            <a:r>
              <a:rPr lang="nb-NO" dirty="0" err="1">
                <a:solidFill>
                  <a:srgbClr val="FF0000"/>
                </a:solidFill>
              </a:rPr>
              <a:t>ossis</a:t>
            </a:r>
            <a:r>
              <a:rPr lang="nb-NO" dirty="0">
                <a:solidFill>
                  <a:srgbClr val="FF0000"/>
                </a:solidFill>
              </a:rPr>
              <a:t> </a:t>
            </a:r>
            <a:r>
              <a:rPr lang="nb-NO" dirty="0" err="1">
                <a:solidFill>
                  <a:srgbClr val="FF0000"/>
                </a:solidFill>
              </a:rPr>
              <a:t>pubis</a:t>
            </a:r>
            <a:r>
              <a:rPr lang="nb-NO" dirty="0">
                <a:solidFill>
                  <a:srgbClr val="FF0000"/>
                </a:solidFill>
              </a:rPr>
              <a:t> </a:t>
            </a:r>
            <a:r>
              <a:rPr lang="nb-NO" dirty="0" err="1">
                <a:solidFill>
                  <a:srgbClr val="FF0000"/>
                </a:solidFill>
              </a:rPr>
              <a:t>inferior</a:t>
            </a:r>
            <a:endParaRPr lang="nb-NO" dirty="0">
              <a:solidFill>
                <a:srgbClr val="FF0000"/>
              </a:solidFill>
            </a:endParaRPr>
          </a:p>
        </p:txBody>
      </p:sp>
      <p:pic>
        <p:nvPicPr>
          <p:cNvPr id="5122" name="Picture 2" descr="Bilderesultat for ramus ossis pubis inferio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90649" y="3038475"/>
            <a:ext cx="2261065" cy="2965331"/>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Bilderesultat for myocardial infarction norsk"/>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18759" y="3167062"/>
            <a:ext cx="2667000" cy="28575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Sylinder 3"/>
          <p:cNvSpPr txBox="1"/>
          <p:nvPr/>
        </p:nvSpPr>
        <p:spPr>
          <a:xfrm>
            <a:off x="6571846" y="2576810"/>
            <a:ext cx="3127779" cy="461665"/>
          </a:xfrm>
          <a:prstGeom prst="rect">
            <a:avLst/>
          </a:prstGeom>
          <a:noFill/>
        </p:spPr>
        <p:txBody>
          <a:bodyPr wrap="none" rtlCol="0">
            <a:spAutoFit/>
          </a:bodyPr>
          <a:lstStyle/>
          <a:p>
            <a:r>
              <a:rPr lang="nb-NO" sz="2400" dirty="0" err="1">
                <a:solidFill>
                  <a:srgbClr val="FF0000"/>
                </a:solidFill>
              </a:rPr>
              <a:t>Infarctus</a:t>
            </a:r>
            <a:r>
              <a:rPr lang="nb-NO" sz="2400" dirty="0">
                <a:solidFill>
                  <a:srgbClr val="FF0000"/>
                </a:solidFill>
              </a:rPr>
              <a:t> </a:t>
            </a:r>
            <a:r>
              <a:rPr lang="nb-NO" sz="2400" dirty="0" err="1">
                <a:solidFill>
                  <a:srgbClr val="FF0000"/>
                </a:solidFill>
              </a:rPr>
              <a:t>inferoposterior</a:t>
            </a:r>
            <a:endParaRPr lang="nb-NO" sz="2400" dirty="0">
              <a:solidFill>
                <a:srgbClr val="FF0000"/>
              </a:solidFill>
            </a:endParaRPr>
          </a:p>
        </p:txBody>
      </p:sp>
    </p:spTree>
    <p:extLst>
      <p:ext uri="{BB962C8B-B14F-4D97-AF65-F5344CB8AC3E}">
        <p14:creationId xmlns="" xmlns:p14="http://schemas.microsoft.com/office/powerpoint/2010/main" val="111358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277816" y="536332"/>
            <a:ext cx="9601196" cy="5154899"/>
          </a:xfrm>
        </p:spPr>
        <p:txBody>
          <a:bodyPr/>
          <a:lstStyle/>
          <a:p>
            <a:r>
              <a:rPr lang="nb-NO" b="1" dirty="0" err="1"/>
              <a:t>Prefixes</a:t>
            </a:r>
            <a:endParaRPr lang="nb-NO" dirty="0"/>
          </a:p>
          <a:p>
            <a:r>
              <a:rPr lang="nb-NO" dirty="0" err="1"/>
              <a:t>Infra</a:t>
            </a:r>
            <a:r>
              <a:rPr lang="nb-NO" dirty="0"/>
              <a:t>- = </a:t>
            </a:r>
            <a:r>
              <a:rPr lang="nb-NO" dirty="0" err="1"/>
              <a:t>when</a:t>
            </a:r>
            <a:r>
              <a:rPr lang="nb-NO" dirty="0"/>
              <a:t> </a:t>
            </a:r>
            <a:r>
              <a:rPr lang="nb-NO" dirty="0" err="1"/>
              <a:t>describing</a:t>
            </a:r>
            <a:r>
              <a:rPr lang="nb-NO" dirty="0"/>
              <a:t> location</a:t>
            </a:r>
          </a:p>
          <a:p>
            <a:r>
              <a:rPr lang="nb-NO" dirty="0"/>
              <a:t>Sub- = </a:t>
            </a:r>
            <a:r>
              <a:rPr lang="nb-NO" dirty="0" err="1"/>
              <a:t>below</a:t>
            </a:r>
            <a:r>
              <a:rPr lang="nb-NO" dirty="0"/>
              <a:t> </a:t>
            </a:r>
            <a:r>
              <a:rPr lang="nb-NO" dirty="0" err="1"/>
              <a:t>describing</a:t>
            </a:r>
            <a:r>
              <a:rPr lang="nb-NO" dirty="0"/>
              <a:t> location</a:t>
            </a:r>
          </a:p>
          <a:p>
            <a:r>
              <a:rPr lang="nb-NO" dirty="0" err="1"/>
              <a:t>Hypo</a:t>
            </a:r>
            <a:r>
              <a:rPr lang="nb-NO" dirty="0"/>
              <a:t>- = </a:t>
            </a:r>
            <a:r>
              <a:rPr lang="nb-NO" dirty="0" err="1"/>
              <a:t>rarely</a:t>
            </a:r>
            <a:r>
              <a:rPr lang="nb-NO" dirty="0"/>
              <a:t> used to </a:t>
            </a:r>
            <a:r>
              <a:rPr lang="nb-NO" dirty="0" err="1"/>
              <a:t>describe</a:t>
            </a:r>
            <a:r>
              <a:rPr lang="nb-NO" dirty="0"/>
              <a:t> location</a:t>
            </a:r>
          </a:p>
          <a:p>
            <a:endParaRPr lang="nb-NO" dirty="0"/>
          </a:p>
          <a:p>
            <a:endParaRPr lang="nb-NO" dirty="0"/>
          </a:p>
        </p:txBody>
      </p:sp>
      <p:pic>
        <p:nvPicPr>
          <p:cNvPr id="6148" name="Picture 4" descr="Bilderesultat for infraorbital nerv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3661" y="3007560"/>
            <a:ext cx="2763521" cy="291941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Sylinder 3"/>
          <p:cNvSpPr txBox="1"/>
          <p:nvPr/>
        </p:nvSpPr>
        <p:spPr>
          <a:xfrm>
            <a:off x="1079988" y="2652116"/>
            <a:ext cx="2658933" cy="461665"/>
          </a:xfrm>
          <a:prstGeom prst="rect">
            <a:avLst/>
          </a:prstGeom>
          <a:noFill/>
        </p:spPr>
        <p:txBody>
          <a:bodyPr wrap="none" rtlCol="0">
            <a:spAutoFit/>
          </a:bodyPr>
          <a:lstStyle/>
          <a:p>
            <a:r>
              <a:rPr lang="nb-NO" sz="2400" dirty="0" err="1">
                <a:solidFill>
                  <a:srgbClr val="FF0000"/>
                </a:solidFill>
              </a:rPr>
              <a:t>Nervus</a:t>
            </a:r>
            <a:r>
              <a:rPr lang="nb-NO" sz="2400" dirty="0">
                <a:solidFill>
                  <a:srgbClr val="FF0000"/>
                </a:solidFill>
              </a:rPr>
              <a:t> </a:t>
            </a:r>
            <a:r>
              <a:rPr lang="nb-NO" sz="2400" dirty="0" err="1">
                <a:solidFill>
                  <a:srgbClr val="FF0000"/>
                </a:solidFill>
              </a:rPr>
              <a:t>infraorbitalis</a:t>
            </a:r>
            <a:endParaRPr lang="nb-NO" sz="2400" dirty="0">
              <a:solidFill>
                <a:srgbClr val="FF0000"/>
              </a:solidFill>
            </a:endParaRPr>
          </a:p>
        </p:txBody>
      </p:sp>
      <p:pic>
        <p:nvPicPr>
          <p:cNvPr id="6150" name="Picture 6" descr="Bilderesultat for hypodermi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56968" y="3053009"/>
            <a:ext cx="3771900" cy="2447926"/>
          </a:xfrm>
          <a:prstGeom prst="rect">
            <a:avLst/>
          </a:prstGeom>
          <a:noFill/>
          <a:extLst>
            <a:ext uri="{909E8E84-426E-40DD-AFC4-6F175D3DCCD1}">
              <a14:hiddenFill xmlns="" xmlns:a14="http://schemas.microsoft.com/office/drawing/2010/main">
                <a:solidFill>
                  <a:srgbClr val="FFFFFF"/>
                </a:solidFill>
              </a14:hiddenFill>
            </a:ext>
          </a:extLst>
        </p:spPr>
      </p:pic>
      <p:pic>
        <p:nvPicPr>
          <p:cNvPr id="6152" name="Picture 8" descr="Bilderesultat for sublingual gland"/>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6383" y="3237961"/>
            <a:ext cx="2648846" cy="230118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kstSylinder 4"/>
          <p:cNvSpPr txBox="1"/>
          <p:nvPr/>
        </p:nvSpPr>
        <p:spPr>
          <a:xfrm>
            <a:off x="4539797" y="2624212"/>
            <a:ext cx="3084194" cy="461665"/>
          </a:xfrm>
          <a:prstGeom prst="rect">
            <a:avLst/>
          </a:prstGeom>
          <a:noFill/>
        </p:spPr>
        <p:txBody>
          <a:bodyPr wrap="square" rtlCol="0">
            <a:spAutoFit/>
          </a:bodyPr>
          <a:lstStyle/>
          <a:p>
            <a:r>
              <a:rPr lang="nb-NO" sz="2400" dirty="0">
                <a:solidFill>
                  <a:srgbClr val="FF0000"/>
                </a:solidFill>
              </a:rPr>
              <a:t>Glandula </a:t>
            </a:r>
            <a:r>
              <a:rPr lang="nb-NO" sz="2400" dirty="0" err="1">
                <a:solidFill>
                  <a:srgbClr val="FF0000"/>
                </a:solidFill>
              </a:rPr>
              <a:t>sublingualis</a:t>
            </a:r>
            <a:endParaRPr lang="nb-NO" sz="2400" dirty="0">
              <a:solidFill>
                <a:srgbClr val="FF0000"/>
              </a:solidFill>
            </a:endParaRPr>
          </a:p>
        </p:txBody>
      </p:sp>
      <p:sp>
        <p:nvSpPr>
          <p:cNvPr id="6" name="TekstSylinder 5"/>
          <p:cNvSpPr txBox="1"/>
          <p:nvPr/>
        </p:nvSpPr>
        <p:spPr>
          <a:xfrm>
            <a:off x="8748346" y="2648537"/>
            <a:ext cx="1677254" cy="461665"/>
          </a:xfrm>
          <a:prstGeom prst="rect">
            <a:avLst/>
          </a:prstGeom>
          <a:noFill/>
        </p:spPr>
        <p:txBody>
          <a:bodyPr wrap="none" rtlCol="0">
            <a:spAutoFit/>
          </a:bodyPr>
          <a:lstStyle/>
          <a:p>
            <a:r>
              <a:rPr lang="nb-NO" sz="2400" dirty="0" err="1">
                <a:solidFill>
                  <a:srgbClr val="FF0000"/>
                </a:solidFill>
              </a:rPr>
              <a:t>Hypodermis</a:t>
            </a:r>
            <a:endParaRPr lang="nb-NO" sz="2400" dirty="0">
              <a:solidFill>
                <a:srgbClr val="FF0000"/>
              </a:solidFill>
            </a:endParaRPr>
          </a:p>
        </p:txBody>
      </p:sp>
    </p:spTree>
    <p:extLst>
      <p:ext uri="{BB962C8B-B14F-4D97-AF65-F5344CB8AC3E}">
        <p14:creationId xmlns="" xmlns:p14="http://schemas.microsoft.com/office/powerpoint/2010/main" val="179806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707" y="954542"/>
            <a:ext cx="9601196" cy="1564371"/>
          </a:xfrm>
        </p:spPr>
        <p:txBody>
          <a:bodyPr/>
          <a:lstStyle/>
          <a:p>
            <a:r>
              <a:rPr lang="en-GB" dirty="0"/>
              <a:t>Internus, a, um - internal, deep, inward</a:t>
            </a:r>
          </a:p>
          <a:p>
            <a:r>
              <a:rPr lang="en-GB" dirty="0"/>
              <a:t>(prefix) Intra (L.)  - between, within</a:t>
            </a:r>
          </a:p>
          <a:p>
            <a:r>
              <a:rPr lang="en-GB" dirty="0"/>
              <a:t>(prefix) endo (G.) – inside, within</a:t>
            </a:r>
            <a:endParaRPr lang="cs-CZ" dirty="0"/>
          </a:p>
        </p:txBody>
      </p:sp>
      <p:sp>
        <p:nvSpPr>
          <p:cNvPr id="4" name="TextBox 3"/>
          <p:cNvSpPr txBox="1"/>
          <p:nvPr/>
        </p:nvSpPr>
        <p:spPr>
          <a:xfrm>
            <a:off x="4219753" y="560718"/>
            <a:ext cx="4356340" cy="523220"/>
          </a:xfrm>
          <a:prstGeom prst="rect">
            <a:avLst/>
          </a:prstGeom>
          <a:noFill/>
        </p:spPr>
        <p:txBody>
          <a:bodyPr wrap="square" rtlCol="0">
            <a:spAutoFit/>
          </a:bodyPr>
          <a:lstStyle/>
          <a:p>
            <a:pPr algn="ctr"/>
            <a:r>
              <a:rPr lang="en-GB" sz="2800" dirty="0"/>
              <a:t>Internal position</a:t>
            </a:r>
            <a:endParaRPr lang="cs-CZ" sz="2800" dirty="0"/>
          </a:p>
        </p:txBody>
      </p:sp>
      <p:pic>
        <p:nvPicPr>
          <p:cNvPr id="6" name="Picture 5"/>
          <p:cNvPicPr>
            <a:picLocks noChangeAspect="1"/>
          </p:cNvPicPr>
          <p:nvPr/>
        </p:nvPicPr>
        <p:blipFill>
          <a:blip r:embed="rId2" cstate="print"/>
          <a:stretch>
            <a:fillRect/>
          </a:stretch>
        </p:blipFill>
        <p:spPr>
          <a:xfrm>
            <a:off x="1190444" y="3306561"/>
            <a:ext cx="2329132" cy="2329132"/>
          </a:xfrm>
          <a:prstGeom prst="rect">
            <a:avLst/>
          </a:prstGeom>
        </p:spPr>
      </p:pic>
      <p:sp>
        <p:nvSpPr>
          <p:cNvPr id="7" name="TextBox 6"/>
          <p:cNvSpPr txBox="1"/>
          <p:nvPr/>
        </p:nvSpPr>
        <p:spPr>
          <a:xfrm>
            <a:off x="1337093" y="2728071"/>
            <a:ext cx="1475117" cy="369332"/>
          </a:xfrm>
          <a:prstGeom prst="rect">
            <a:avLst/>
          </a:prstGeom>
          <a:noFill/>
        </p:spPr>
        <p:txBody>
          <a:bodyPr wrap="square" rtlCol="0">
            <a:spAutoFit/>
          </a:bodyPr>
          <a:lstStyle/>
          <a:p>
            <a:r>
              <a:rPr lang="en-GB" dirty="0" err="1">
                <a:solidFill>
                  <a:srgbClr val="FF0000"/>
                </a:solidFill>
              </a:rPr>
              <a:t>Auris</a:t>
            </a:r>
            <a:r>
              <a:rPr lang="en-GB" dirty="0">
                <a:solidFill>
                  <a:srgbClr val="FF0000"/>
                </a:solidFill>
              </a:rPr>
              <a:t> </a:t>
            </a:r>
            <a:r>
              <a:rPr lang="en-GB" dirty="0" err="1">
                <a:solidFill>
                  <a:srgbClr val="FF0000"/>
                </a:solidFill>
              </a:rPr>
              <a:t>interna</a:t>
            </a:r>
            <a:endParaRPr lang="cs-CZ" dirty="0">
              <a:solidFill>
                <a:srgbClr val="FF0000"/>
              </a:solidFill>
            </a:endParaRPr>
          </a:p>
        </p:txBody>
      </p:sp>
      <p:pic>
        <p:nvPicPr>
          <p:cNvPr id="8" name="Picture 7"/>
          <p:cNvPicPr>
            <a:picLocks noChangeAspect="1"/>
          </p:cNvPicPr>
          <p:nvPr/>
        </p:nvPicPr>
        <p:blipFill rotWithShape="1">
          <a:blip r:embed="rId3" cstate="print"/>
          <a:srcRect l="15978" t="32132" r="20143" b="7364"/>
          <a:stretch/>
        </p:blipFill>
        <p:spPr>
          <a:xfrm>
            <a:off x="4028536" y="3488674"/>
            <a:ext cx="3019245" cy="2147019"/>
          </a:xfrm>
          <a:prstGeom prst="rect">
            <a:avLst/>
          </a:prstGeom>
        </p:spPr>
      </p:pic>
      <p:sp>
        <p:nvSpPr>
          <p:cNvPr id="9" name="TextBox 8"/>
          <p:cNvSpPr txBox="1"/>
          <p:nvPr/>
        </p:nvSpPr>
        <p:spPr>
          <a:xfrm>
            <a:off x="4219752" y="2728071"/>
            <a:ext cx="2715885" cy="369332"/>
          </a:xfrm>
          <a:prstGeom prst="rect">
            <a:avLst/>
          </a:prstGeom>
          <a:noFill/>
        </p:spPr>
        <p:txBody>
          <a:bodyPr wrap="square" rtlCol="0">
            <a:spAutoFit/>
          </a:bodyPr>
          <a:lstStyle/>
          <a:p>
            <a:r>
              <a:rPr lang="en-GB" dirty="0" err="1">
                <a:solidFill>
                  <a:srgbClr val="FF0000"/>
                </a:solidFill>
              </a:rPr>
              <a:t>Haemorrhagia</a:t>
            </a:r>
            <a:r>
              <a:rPr lang="en-GB" dirty="0">
                <a:solidFill>
                  <a:srgbClr val="FF0000"/>
                </a:solidFill>
              </a:rPr>
              <a:t> </a:t>
            </a:r>
            <a:r>
              <a:rPr lang="en-GB" dirty="0" err="1">
                <a:solidFill>
                  <a:srgbClr val="FF0000"/>
                </a:solidFill>
              </a:rPr>
              <a:t>intracranialis</a:t>
            </a:r>
            <a:endParaRPr lang="cs-CZ" dirty="0">
              <a:solidFill>
                <a:srgbClr val="FF0000"/>
              </a:solidFill>
            </a:endParaRPr>
          </a:p>
        </p:txBody>
      </p:sp>
      <p:pic>
        <p:nvPicPr>
          <p:cNvPr id="10" name="Picture 9"/>
          <p:cNvPicPr>
            <a:picLocks noChangeAspect="1"/>
          </p:cNvPicPr>
          <p:nvPr/>
        </p:nvPicPr>
        <p:blipFill rotWithShape="1">
          <a:blip r:embed="rId4" cstate="print"/>
          <a:srcRect l="16676" t="31066" r="24953" b="5005"/>
          <a:stretch/>
        </p:blipFill>
        <p:spPr>
          <a:xfrm>
            <a:off x="7643003" y="3488674"/>
            <a:ext cx="2656937" cy="2182483"/>
          </a:xfrm>
          <a:prstGeom prst="rect">
            <a:avLst/>
          </a:prstGeom>
        </p:spPr>
      </p:pic>
      <p:sp>
        <p:nvSpPr>
          <p:cNvPr id="11" name="TextBox 10"/>
          <p:cNvSpPr txBox="1"/>
          <p:nvPr/>
        </p:nvSpPr>
        <p:spPr>
          <a:xfrm>
            <a:off x="8343179" y="2728071"/>
            <a:ext cx="2078966" cy="369332"/>
          </a:xfrm>
          <a:prstGeom prst="rect">
            <a:avLst/>
          </a:prstGeom>
          <a:noFill/>
        </p:spPr>
        <p:txBody>
          <a:bodyPr wrap="square" rtlCol="0">
            <a:spAutoFit/>
          </a:bodyPr>
          <a:lstStyle/>
          <a:p>
            <a:r>
              <a:rPr lang="en-GB" dirty="0">
                <a:solidFill>
                  <a:srgbClr val="FF0000"/>
                </a:solidFill>
              </a:rPr>
              <a:t>Endocarditis</a:t>
            </a:r>
            <a:endParaRPr lang="cs-CZ" dirty="0">
              <a:solidFill>
                <a:srgbClr val="FF0000"/>
              </a:solidFill>
            </a:endParaRPr>
          </a:p>
        </p:txBody>
      </p:sp>
    </p:spTree>
    <p:extLst>
      <p:ext uri="{BB962C8B-B14F-4D97-AF65-F5344CB8AC3E}">
        <p14:creationId xmlns="" xmlns:p14="http://schemas.microsoft.com/office/powerpoint/2010/main" val="3144333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67808"/>
            <a:ext cx="9601196" cy="1303867"/>
          </a:xfrm>
        </p:spPr>
        <p:txBody>
          <a:bodyPr/>
          <a:lstStyle/>
          <a:p>
            <a:r>
              <a:rPr lang="en-GB" dirty="0"/>
              <a:t>External position</a:t>
            </a:r>
          </a:p>
        </p:txBody>
      </p:sp>
      <mc:AlternateContent xmlns:mc="http://schemas.openxmlformats.org/markup-compatibility/2006">
        <mc:Choice xmlns="" xmlns:p14="http://schemas.microsoft.com/office/powerpoint/2010/main" Requires="p14">
          <p:contentPart p14:bwMode="auto" r:id="rId3">
            <p14:nvContentPartPr>
              <p14:cNvPr id="28" name="Ink 27"/>
              <p14:cNvContentPartPr/>
              <p14:nvPr/>
            </p14:nvContentPartPr>
            <p14:xfrm>
              <a:off x="9826538" y="-1243471"/>
              <a:ext cx="32400" cy="6480"/>
            </p14:xfrm>
          </p:contentPart>
        </mc:Choice>
        <mc:Fallback>
          <p:pic>
            <p:nvPicPr>
              <p:cNvPr id="28" name="Ink 27"/>
              <p:cNvPicPr/>
              <p:nvPr/>
            </p:nvPicPr>
            <p:blipFill>
              <a:blip r:embed="rId4" cstate="print"/>
              <a:stretch>
                <a:fillRect/>
              </a:stretch>
            </p:blipFill>
            <p:spPr>
              <a:xfrm>
                <a:off x="9810338" y="-1259671"/>
                <a:ext cx="64440" cy="38880"/>
              </a:xfrm>
              <a:prstGeom prst="rect">
                <a:avLst/>
              </a:prstGeom>
            </p:spPr>
          </p:pic>
        </mc:Fallback>
      </mc:AlternateContent>
      <p:sp>
        <p:nvSpPr>
          <p:cNvPr id="7" name="TextBox 6"/>
          <p:cNvSpPr txBox="1"/>
          <p:nvPr/>
        </p:nvSpPr>
        <p:spPr>
          <a:xfrm>
            <a:off x="1371600" y="2514600"/>
            <a:ext cx="4343400" cy="769441"/>
          </a:xfrm>
          <a:prstGeom prst="rect">
            <a:avLst/>
          </a:prstGeom>
          <a:noFill/>
        </p:spPr>
        <p:txBody>
          <a:bodyPr wrap="square" numCol="1" rtlCol="0" anchor="t">
            <a:spAutoFit/>
          </a:bodyPr>
          <a:lstStyle/>
          <a:p>
            <a:r>
              <a:rPr lang="en-GB" sz="2400" dirty="0"/>
              <a:t>Externus, a, um</a:t>
            </a:r>
          </a:p>
          <a:p>
            <a:r>
              <a:rPr lang="en-GB" sz="2000" dirty="0"/>
              <a:t>	external</a:t>
            </a:r>
          </a:p>
        </p:txBody>
      </p:sp>
      <p:pic>
        <p:nvPicPr>
          <p:cNvPr id="5122" name="Picture 2" descr="https://thumbor.kenhub.com/QPkOcHzXxCQ_YQg-ZCbq2OYdZis=/fit-in/800x800/filters:watermark(/images/watermark_only.png,0,0,0):watermark(/images/logo_url.png,-10,-10,0)/images/anatomy_term/meatus-acusticus-externus-2/cNYVakPkJkzvw8J3mO7HA_Meatus_acusticus_externus_01.pn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9564" r="20093" b="1864"/>
          <a:stretch/>
        </p:blipFill>
        <p:spPr bwMode="auto">
          <a:xfrm>
            <a:off x="3733800" y="3124200"/>
            <a:ext cx="3962399" cy="307443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5338625" y="4953000"/>
            <a:ext cx="1366975" cy="381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meatus </a:t>
            </a:r>
            <a:r>
              <a:rPr lang="en-US" sz="1400" dirty="0" err="1">
                <a:solidFill>
                  <a:srgbClr val="FF0000"/>
                </a:solidFill>
              </a:rPr>
              <a:t>acusticus</a:t>
            </a:r>
            <a:r>
              <a:rPr lang="en-US" sz="1400" dirty="0">
                <a:solidFill>
                  <a:srgbClr val="FF0000"/>
                </a:solidFill>
              </a:rPr>
              <a:t> externus</a:t>
            </a:r>
          </a:p>
        </p:txBody>
      </p:sp>
    </p:spTree>
    <p:extLst>
      <p:ext uri="{BB962C8B-B14F-4D97-AF65-F5344CB8AC3E}">
        <p14:creationId xmlns="" xmlns:p14="http://schemas.microsoft.com/office/powerpoint/2010/main" val="3407951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72914" y="914400"/>
            <a:ext cx="5113370" cy="769441"/>
          </a:xfrm>
          <a:prstGeom prst="rect">
            <a:avLst/>
          </a:prstGeom>
          <a:noFill/>
        </p:spPr>
        <p:txBody>
          <a:bodyPr wrap="square" numCol="1" rtlCol="0" anchor="t">
            <a:spAutoFit/>
          </a:bodyPr>
          <a:lstStyle/>
          <a:p>
            <a:r>
              <a:rPr lang="en-GB" sz="2400" dirty="0" err="1"/>
              <a:t>Ecto</a:t>
            </a:r>
            <a:r>
              <a:rPr lang="en-GB" sz="2400" dirty="0"/>
              <a:t>- / Exo- (prefix)</a:t>
            </a:r>
          </a:p>
          <a:p>
            <a:r>
              <a:rPr lang="en-GB" sz="2000" dirty="0"/>
              <a:t>	outside</a:t>
            </a:r>
          </a:p>
        </p:txBody>
      </p:sp>
      <p:sp>
        <p:nvSpPr>
          <p:cNvPr id="3" name="TextBox 2"/>
          <p:cNvSpPr txBox="1"/>
          <p:nvPr/>
        </p:nvSpPr>
        <p:spPr>
          <a:xfrm>
            <a:off x="908769" y="914400"/>
            <a:ext cx="4225925" cy="784830"/>
          </a:xfrm>
          <a:prstGeom prst="rect">
            <a:avLst/>
          </a:prstGeom>
          <a:noFill/>
        </p:spPr>
        <p:txBody>
          <a:bodyPr wrap="square" numCol="1" rtlCol="0" anchor="t">
            <a:spAutoFit/>
          </a:bodyPr>
          <a:lstStyle/>
          <a:p>
            <a:r>
              <a:rPr lang="en-GB" sz="2400" dirty="0"/>
              <a:t>Extra- (prefix)</a:t>
            </a:r>
          </a:p>
          <a:p>
            <a:r>
              <a:rPr lang="en-GB" sz="2000" dirty="0"/>
              <a:t>	outer</a:t>
            </a:r>
          </a:p>
        </p:txBody>
      </p:sp>
      <p:sp>
        <p:nvSpPr>
          <p:cNvPr id="23" name="TextBox 22"/>
          <p:cNvSpPr txBox="1"/>
          <p:nvPr/>
        </p:nvSpPr>
        <p:spPr>
          <a:xfrm>
            <a:off x="14837050" y="9021833"/>
            <a:ext cx="1031198" cy="307777"/>
          </a:xfrm>
          <a:prstGeom prst="rect">
            <a:avLst/>
          </a:prstGeom>
          <a:noFill/>
        </p:spPr>
        <p:txBody>
          <a:bodyPr wrap="square" rtlCol="0">
            <a:spAutoFit/>
          </a:bodyPr>
          <a:lstStyle/>
          <a:p>
            <a:endParaRPr lang="en-GB" sz="1400" dirty="0">
              <a:solidFill>
                <a:srgbClr val="FF0000"/>
              </a:solidFill>
            </a:endParaRPr>
          </a:p>
        </p:txBody>
      </p:sp>
      <p:sp>
        <p:nvSpPr>
          <p:cNvPr id="14" name="Rectangle 13"/>
          <p:cNvSpPr/>
          <p:nvPr/>
        </p:nvSpPr>
        <p:spPr>
          <a:xfrm>
            <a:off x="6724760" y="1752600"/>
            <a:ext cx="1243345" cy="30037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FF0000"/>
                </a:solidFill>
              </a:rPr>
              <a:t>ectoparasitus</a:t>
            </a:r>
            <a:endParaRPr lang="en-US" sz="1600" dirty="0">
              <a:solidFill>
                <a:srgbClr val="FF0000"/>
              </a:solidFill>
            </a:endParaRPr>
          </a:p>
        </p:txBody>
      </p:sp>
      <p:sp>
        <p:nvSpPr>
          <p:cNvPr id="8" name="Rectangle 7"/>
          <p:cNvSpPr/>
          <p:nvPr/>
        </p:nvSpPr>
        <p:spPr>
          <a:xfrm>
            <a:off x="1804305" y="2057400"/>
            <a:ext cx="2286000" cy="36688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FF0000"/>
                </a:solidFill>
              </a:rPr>
              <a:t>Circulatio</a:t>
            </a:r>
            <a:r>
              <a:rPr lang="en-US" sz="1600" dirty="0">
                <a:solidFill>
                  <a:srgbClr val="FF0000"/>
                </a:solidFill>
              </a:rPr>
              <a:t> </a:t>
            </a:r>
            <a:r>
              <a:rPr lang="en-US" sz="1600" dirty="0" err="1">
                <a:solidFill>
                  <a:srgbClr val="FF0000"/>
                </a:solidFill>
              </a:rPr>
              <a:t>extracorporalis</a:t>
            </a:r>
            <a:endParaRPr lang="en-US" sz="1600" dirty="0">
              <a:solidFill>
                <a:srgbClr val="FF0000"/>
              </a:solidFill>
            </a:endParaRPr>
          </a:p>
        </p:txBody>
      </p:sp>
      <p:pic>
        <p:nvPicPr>
          <p:cNvPr id="6148" name="Picture 4" descr="https://image.slidesharecdn.com/heartlungmachine-140904123410-phpapp02/95/heart-lung-machine-also-referred-to-as-extracorporeal-circulation-3-638.jpg?cb=140983409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67" t="8917" r="6276" b="10832"/>
          <a:stretch/>
        </p:blipFill>
        <p:spPr bwMode="auto">
          <a:xfrm>
            <a:off x="762000" y="2570452"/>
            <a:ext cx="4480166" cy="3162470"/>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http://4.bp.blogspot.com/-yNLMq5YKsmI/UevZD3xR5sI/AAAAAAAAAmg/elvrcCVN7BU/s1600/head+lice%C2%A0pictures+10.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9882" r="11269" b="7715"/>
          <a:stretch/>
        </p:blipFill>
        <p:spPr bwMode="auto">
          <a:xfrm>
            <a:off x="5867400" y="2113435"/>
            <a:ext cx="2958066" cy="1828800"/>
          </a:xfrm>
          <a:prstGeom prst="rect">
            <a:avLst/>
          </a:prstGeom>
          <a:noFill/>
          <a:extLst>
            <a:ext uri="{909E8E84-426E-40DD-AFC4-6F175D3DCCD1}">
              <a14:hiddenFill xmlns="" xmlns:a14="http://schemas.microsoft.com/office/drawing/2010/main">
                <a:solidFill>
                  <a:srgbClr val="FFFFFF"/>
                </a:solidFill>
              </a14:hiddenFill>
            </a:ext>
          </a:extLst>
        </p:spPr>
      </p:pic>
      <p:pic>
        <p:nvPicPr>
          <p:cNvPr id="6152" name="Picture 8" descr="「exotropia」の画像検索結果"/>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640" t="10390" r="3734" b="32467"/>
          <a:stretch/>
        </p:blipFill>
        <p:spPr bwMode="auto">
          <a:xfrm>
            <a:off x="7051991" y="4400182"/>
            <a:ext cx="4114800" cy="167640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p:cNvSpPr/>
          <p:nvPr/>
        </p:nvSpPr>
        <p:spPr>
          <a:xfrm>
            <a:off x="9448800" y="4021019"/>
            <a:ext cx="1243345" cy="30037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exotropia</a:t>
            </a:r>
          </a:p>
        </p:txBody>
      </p:sp>
    </p:spTree>
    <p:extLst>
      <p:ext uri="{BB962C8B-B14F-4D97-AF65-F5344CB8AC3E}">
        <p14:creationId xmlns="" xmlns:p14="http://schemas.microsoft.com/office/powerpoint/2010/main" val="3646901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888023" y="923192"/>
            <a:ext cx="10471639" cy="5262979"/>
          </a:xfrm>
          <a:prstGeom prst="rect">
            <a:avLst/>
          </a:prstGeom>
          <a:noFill/>
        </p:spPr>
        <p:txBody>
          <a:bodyPr wrap="square" rtlCol="0">
            <a:spAutoFit/>
          </a:bodyPr>
          <a:lstStyle/>
          <a:p>
            <a:r>
              <a:rPr lang="nb-NO" sz="2400" b="1" dirty="0"/>
              <a:t>Translate from </a:t>
            </a:r>
            <a:r>
              <a:rPr lang="cs-CZ" sz="2400" b="1" dirty="0" smtClean="0"/>
              <a:t>L</a:t>
            </a:r>
            <a:r>
              <a:rPr lang="nb-NO" sz="2400" b="1" dirty="0" smtClean="0"/>
              <a:t>atin </a:t>
            </a:r>
            <a:r>
              <a:rPr lang="nb-NO" sz="2400" b="1" dirty="0"/>
              <a:t>to </a:t>
            </a:r>
            <a:r>
              <a:rPr lang="cs-CZ" sz="2400" b="1" dirty="0" err="1" smtClean="0"/>
              <a:t>E</a:t>
            </a:r>
            <a:r>
              <a:rPr lang="nb-NO" sz="2400" b="1" dirty="0" smtClean="0"/>
              <a:t>nglish</a:t>
            </a:r>
            <a:endParaRPr lang="nb-NO" sz="2400" b="1" dirty="0"/>
          </a:p>
          <a:p>
            <a:endParaRPr lang="nb-NO" sz="2400" dirty="0"/>
          </a:p>
          <a:p>
            <a:pPr marL="285750" indent="-285750">
              <a:buFont typeface="Arial" panose="020B0604020202020204" pitchFamily="34" charset="0"/>
              <a:buChar char="•"/>
            </a:pPr>
            <a:r>
              <a:rPr lang="nb-NO" sz="2400" dirty="0" err="1"/>
              <a:t>Nervi</a:t>
            </a:r>
            <a:r>
              <a:rPr lang="nb-NO" sz="2400" dirty="0"/>
              <a:t> </a:t>
            </a:r>
            <a:r>
              <a:rPr lang="nb-NO" sz="2400" dirty="0" err="1"/>
              <a:t>supraclaviculares</a:t>
            </a:r>
            <a:r>
              <a:rPr lang="nb-NO" sz="2400" dirty="0"/>
              <a:t> mediales</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Septum intermedium</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err="1"/>
              <a:t>Venae</a:t>
            </a:r>
            <a:r>
              <a:rPr lang="nb-NO" sz="2400" dirty="0"/>
              <a:t> </a:t>
            </a:r>
            <a:r>
              <a:rPr lang="nb-NO" sz="2400" dirty="0" err="1"/>
              <a:t>superficiales</a:t>
            </a:r>
            <a:r>
              <a:rPr lang="nb-NO" sz="2400" dirty="0"/>
              <a:t> </a:t>
            </a:r>
            <a:r>
              <a:rPr lang="nb-NO" sz="2400" dirty="0" err="1"/>
              <a:t>membri</a:t>
            </a:r>
            <a:r>
              <a:rPr lang="nb-NO" sz="2400" dirty="0"/>
              <a:t> </a:t>
            </a:r>
            <a:r>
              <a:rPr lang="nb-NO" sz="2400" dirty="0" err="1"/>
              <a:t>superioris</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err="1"/>
              <a:t>Venae</a:t>
            </a:r>
            <a:r>
              <a:rPr lang="nb-NO" sz="2400" dirty="0"/>
              <a:t> </a:t>
            </a:r>
            <a:r>
              <a:rPr lang="nb-NO" sz="2400" dirty="0" err="1"/>
              <a:t>episclerales</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Ductus </a:t>
            </a:r>
            <a:r>
              <a:rPr lang="nb-NO" sz="2400" dirty="0" err="1"/>
              <a:t>sublingualis</a:t>
            </a:r>
            <a:r>
              <a:rPr lang="nb-NO" sz="2400" dirty="0"/>
              <a:t> major</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a:p>
            <a:endParaRPr lang="nb-NO" sz="2400" dirty="0"/>
          </a:p>
        </p:txBody>
      </p:sp>
    </p:spTree>
    <p:extLst>
      <p:ext uri="{BB962C8B-B14F-4D97-AF65-F5344CB8AC3E}">
        <p14:creationId xmlns="" xmlns:p14="http://schemas.microsoft.com/office/powerpoint/2010/main" val="2755229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339119" y="1107666"/>
            <a:ext cx="9601196" cy="4626384"/>
          </a:xfrm>
        </p:spPr>
        <p:txBody>
          <a:bodyPr/>
          <a:lstStyle/>
          <a:p>
            <a:r>
              <a:rPr lang="nb-NO" dirty="0"/>
              <a:t>In </a:t>
            </a:r>
            <a:r>
              <a:rPr lang="nb-NO" dirty="0" err="1"/>
              <a:t>situ</a:t>
            </a:r>
            <a:r>
              <a:rPr lang="nb-NO" dirty="0"/>
              <a:t> = in </a:t>
            </a:r>
            <a:r>
              <a:rPr lang="nb-NO" dirty="0" err="1"/>
              <a:t>the</a:t>
            </a:r>
            <a:r>
              <a:rPr lang="nb-NO" dirty="0"/>
              <a:t> (</a:t>
            </a:r>
            <a:r>
              <a:rPr lang="nb-NO" dirty="0" err="1"/>
              <a:t>afore-mentioned</a:t>
            </a:r>
            <a:r>
              <a:rPr lang="nb-NO" dirty="0"/>
              <a:t>) </a:t>
            </a:r>
            <a:r>
              <a:rPr lang="nb-NO" dirty="0" err="1"/>
              <a:t>place</a:t>
            </a:r>
            <a:endParaRPr lang="nb-NO" dirty="0"/>
          </a:p>
          <a:p>
            <a:r>
              <a:rPr lang="nb-NO" dirty="0" err="1"/>
              <a:t>Loco</a:t>
            </a:r>
            <a:r>
              <a:rPr lang="nb-NO" dirty="0"/>
              <a:t> </a:t>
            </a:r>
            <a:r>
              <a:rPr lang="nb-NO" dirty="0" err="1"/>
              <a:t>typico</a:t>
            </a:r>
            <a:r>
              <a:rPr lang="nb-NO" dirty="0"/>
              <a:t> = in </a:t>
            </a:r>
            <a:r>
              <a:rPr lang="nb-NO" dirty="0" err="1"/>
              <a:t>the</a:t>
            </a:r>
            <a:r>
              <a:rPr lang="nb-NO" dirty="0"/>
              <a:t> </a:t>
            </a:r>
            <a:r>
              <a:rPr lang="nb-NO" dirty="0" err="1"/>
              <a:t>typical</a:t>
            </a:r>
            <a:r>
              <a:rPr lang="nb-NO" dirty="0"/>
              <a:t> </a:t>
            </a:r>
            <a:r>
              <a:rPr lang="nb-NO" dirty="0" err="1"/>
              <a:t>place</a:t>
            </a:r>
            <a:r>
              <a:rPr lang="nb-NO" dirty="0"/>
              <a:t> (</a:t>
            </a:r>
            <a:r>
              <a:rPr lang="nb-NO" dirty="0" err="1"/>
              <a:t>where</a:t>
            </a:r>
            <a:r>
              <a:rPr lang="nb-NO" dirty="0"/>
              <a:t> it is </a:t>
            </a:r>
            <a:r>
              <a:rPr lang="nb-NO" dirty="0" err="1"/>
              <a:t>usual</a:t>
            </a:r>
            <a:r>
              <a:rPr lang="nb-NO" dirty="0"/>
              <a:t> to </a:t>
            </a:r>
            <a:r>
              <a:rPr lang="nb-NO" dirty="0" err="1"/>
              <a:t>get</a:t>
            </a:r>
            <a:r>
              <a:rPr lang="nb-NO" dirty="0"/>
              <a:t> an </a:t>
            </a:r>
            <a:r>
              <a:rPr lang="nb-NO" dirty="0" err="1"/>
              <a:t>injury</a:t>
            </a:r>
            <a:r>
              <a:rPr lang="nb-NO" dirty="0"/>
              <a:t>)</a:t>
            </a:r>
          </a:p>
          <a:p>
            <a:pPr marL="0" indent="0">
              <a:buNone/>
            </a:pPr>
            <a:endParaRPr lang="nb-NO" dirty="0">
              <a:solidFill>
                <a:srgbClr val="FF0000"/>
              </a:solidFill>
            </a:endParaRPr>
          </a:p>
          <a:p>
            <a:pPr marL="0" indent="0">
              <a:buNone/>
            </a:pPr>
            <a:r>
              <a:rPr lang="nb-NO" dirty="0" err="1">
                <a:solidFill>
                  <a:srgbClr val="FF0000"/>
                </a:solidFill>
              </a:rPr>
              <a:t>Fractura</a:t>
            </a:r>
            <a:r>
              <a:rPr lang="nb-NO" dirty="0">
                <a:solidFill>
                  <a:srgbClr val="FF0000"/>
                </a:solidFill>
              </a:rPr>
              <a:t> </a:t>
            </a:r>
            <a:r>
              <a:rPr lang="nb-NO" dirty="0" err="1">
                <a:solidFill>
                  <a:srgbClr val="FF0000"/>
                </a:solidFill>
              </a:rPr>
              <a:t>tibiae</a:t>
            </a:r>
            <a:r>
              <a:rPr lang="nb-NO" dirty="0">
                <a:solidFill>
                  <a:srgbClr val="FF0000"/>
                </a:solidFill>
              </a:rPr>
              <a:t> in </a:t>
            </a:r>
            <a:r>
              <a:rPr lang="nb-NO" dirty="0" err="1">
                <a:solidFill>
                  <a:srgbClr val="FF0000"/>
                </a:solidFill>
              </a:rPr>
              <a:t>situ</a:t>
            </a:r>
            <a:endParaRPr lang="nb-NO" dirty="0">
              <a:solidFill>
                <a:srgbClr val="FF0000"/>
              </a:solidFill>
            </a:endParaRPr>
          </a:p>
          <a:p>
            <a:pPr marL="0" indent="0">
              <a:buNone/>
            </a:pPr>
            <a:endParaRPr lang="nb-NO" dirty="0">
              <a:solidFill>
                <a:srgbClr val="FF0000"/>
              </a:solidFill>
            </a:endParaRPr>
          </a:p>
          <a:p>
            <a:pPr marL="0" indent="0">
              <a:buNone/>
            </a:pPr>
            <a:endParaRPr lang="nb-NO" dirty="0">
              <a:solidFill>
                <a:srgbClr val="FF0000"/>
              </a:solidFill>
            </a:endParaRPr>
          </a:p>
          <a:p>
            <a:pPr marL="0" indent="0">
              <a:buNone/>
            </a:pPr>
            <a:endParaRPr lang="nb-NO" dirty="0"/>
          </a:p>
          <a:p>
            <a:endParaRPr lang="nb-NO" dirty="0"/>
          </a:p>
          <a:p>
            <a:endParaRPr lang="nb-NO" dirty="0"/>
          </a:p>
        </p:txBody>
      </p:sp>
      <p:pic>
        <p:nvPicPr>
          <p:cNvPr id="2050" name="Picture 2" descr="Bilderesultat for fractura radii loco typic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45341" y="2789385"/>
            <a:ext cx="1849314" cy="3138230"/>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Bilderesultat for fractura tibia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45920" y="3163112"/>
            <a:ext cx="3390900" cy="239077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kstSylinder 4"/>
          <p:cNvSpPr txBox="1"/>
          <p:nvPr/>
        </p:nvSpPr>
        <p:spPr>
          <a:xfrm>
            <a:off x="7482480" y="2373886"/>
            <a:ext cx="3175036" cy="830997"/>
          </a:xfrm>
          <a:prstGeom prst="rect">
            <a:avLst/>
          </a:prstGeom>
          <a:noFill/>
        </p:spPr>
        <p:txBody>
          <a:bodyPr wrap="none" rtlCol="0">
            <a:spAutoFit/>
          </a:bodyPr>
          <a:lstStyle/>
          <a:p>
            <a:r>
              <a:rPr lang="nb-NO" sz="2400" dirty="0" err="1">
                <a:solidFill>
                  <a:srgbClr val="FF0000"/>
                </a:solidFill>
              </a:rPr>
              <a:t>Fractura</a:t>
            </a:r>
            <a:r>
              <a:rPr lang="nb-NO" sz="2400" dirty="0">
                <a:solidFill>
                  <a:srgbClr val="FF0000"/>
                </a:solidFill>
              </a:rPr>
              <a:t> </a:t>
            </a:r>
            <a:r>
              <a:rPr lang="nb-NO" sz="2400" dirty="0" err="1">
                <a:solidFill>
                  <a:srgbClr val="FF0000"/>
                </a:solidFill>
              </a:rPr>
              <a:t>radii</a:t>
            </a:r>
            <a:r>
              <a:rPr lang="nb-NO" sz="2400" dirty="0">
                <a:solidFill>
                  <a:srgbClr val="FF0000"/>
                </a:solidFill>
              </a:rPr>
              <a:t> </a:t>
            </a:r>
            <a:r>
              <a:rPr lang="nb-NO" sz="2400" dirty="0" err="1">
                <a:solidFill>
                  <a:srgbClr val="FF0000"/>
                </a:solidFill>
              </a:rPr>
              <a:t>loco</a:t>
            </a:r>
            <a:r>
              <a:rPr lang="nb-NO" sz="2400" dirty="0">
                <a:solidFill>
                  <a:srgbClr val="FF0000"/>
                </a:solidFill>
              </a:rPr>
              <a:t> </a:t>
            </a:r>
            <a:r>
              <a:rPr lang="nb-NO" sz="2400" dirty="0" err="1">
                <a:solidFill>
                  <a:srgbClr val="FF0000"/>
                </a:solidFill>
              </a:rPr>
              <a:t>typico</a:t>
            </a:r>
            <a:endParaRPr lang="nb-NO" sz="2400" dirty="0">
              <a:solidFill>
                <a:srgbClr val="FF0000"/>
              </a:solidFill>
            </a:endParaRPr>
          </a:p>
          <a:p>
            <a:endParaRPr lang="nb-NO" sz="2400" dirty="0"/>
          </a:p>
        </p:txBody>
      </p:sp>
      <p:pic>
        <p:nvPicPr>
          <p:cNvPr id="2054" name="Picture 6" descr="Bilderesultat for fractura tibia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39118" y="3204883"/>
            <a:ext cx="1321315" cy="2349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90556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826477" y="589084"/>
            <a:ext cx="10471639" cy="6001643"/>
          </a:xfrm>
          <a:prstGeom prst="rect">
            <a:avLst/>
          </a:prstGeom>
          <a:noFill/>
        </p:spPr>
        <p:txBody>
          <a:bodyPr wrap="square" rtlCol="0">
            <a:spAutoFit/>
          </a:bodyPr>
          <a:lstStyle/>
          <a:p>
            <a:r>
              <a:rPr lang="nb-NO" sz="2400" b="1" dirty="0" err="1"/>
              <a:t>Answers</a:t>
            </a:r>
            <a:endParaRPr lang="nb-NO" sz="2400" b="1" dirty="0"/>
          </a:p>
          <a:p>
            <a:pPr marL="285750" indent="-285750">
              <a:buFont typeface="Arial" panose="020B0604020202020204" pitchFamily="34" charset="0"/>
              <a:buChar char="•"/>
            </a:pPr>
            <a:r>
              <a:rPr lang="nb-NO" sz="2400" dirty="0" err="1"/>
              <a:t>Nervi</a:t>
            </a:r>
            <a:r>
              <a:rPr lang="nb-NO" sz="2400" dirty="0"/>
              <a:t> </a:t>
            </a:r>
            <a:r>
              <a:rPr lang="nb-NO" sz="2400" dirty="0" err="1"/>
              <a:t>supraclaviculares</a:t>
            </a:r>
            <a:r>
              <a:rPr lang="nb-NO" sz="2400" dirty="0"/>
              <a:t> mediales</a:t>
            </a:r>
          </a:p>
          <a:p>
            <a:pPr marL="285750" indent="-285750">
              <a:buFont typeface="Arial" panose="020B0604020202020204" pitchFamily="34" charset="0"/>
              <a:buChar char="•"/>
            </a:pPr>
            <a:r>
              <a:rPr lang="nb-NO" sz="2400" dirty="0">
                <a:solidFill>
                  <a:srgbClr val="FF0000"/>
                </a:solidFill>
              </a:rPr>
              <a:t>Medial </a:t>
            </a:r>
            <a:r>
              <a:rPr lang="nb-NO" sz="2400" dirty="0" err="1">
                <a:solidFill>
                  <a:srgbClr val="FF0000"/>
                </a:solidFill>
              </a:rPr>
              <a:t>supraclavicular</a:t>
            </a:r>
            <a:r>
              <a:rPr lang="nb-NO" sz="2400" dirty="0">
                <a:solidFill>
                  <a:srgbClr val="FF0000"/>
                </a:solidFill>
              </a:rPr>
              <a:t> nerves</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Septum intermedium</a:t>
            </a:r>
          </a:p>
          <a:p>
            <a:pPr marL="285750" indent="-285750">
              <a:buFont typeface="Arial" panose="020B0604020202020204" pitchFamily="34" charset="0"/>
              <a:buChar char="•"/>
            </a:pPr>
            <a:r>
              <a:rPr lang="nb-NO" sz="2400" dirty="0" err="1">
                <a:solidFill>
                  <a:srgbClr val="FF0000"/>
                </a:solidFill>
              </a:rPr>
              <a:t>Intermedial</a:t>
            </a:r>
            <a:r>
              <a:rPr lang="nb-NO" sz="2400" dirty="0">
                <a:solidFill>
                  <a:srgbClr val="FF0000"/>
                </a:solidFill>
              </a:rPr>
              <a:t> septum</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err="1"/>
              <a:t>Venae</a:t>
            </a:r>
            <a:r>
              <a:rPr lang="nb-NO" sz="2400" dirty="0"/>
              <a:t> </a:t>
            </a:r>
            <a:r>
              <a:rPr lang="nb-NO" sz="2400" dirty="0" err="1"/>
              <a:t>superficiales</a:t>
            </a:r>
            <a:r>
              <a:rPr lang="nb-NO" sz="2400" dirty="0"/>
              <a:t> </a:t>
            </a:r>
            <a:r>
              <a:rPr lang="nb-NO" sz="2400" dirty="0" err="1"/>
              <a:t>membri</a:t>
            </a:r>
            <a:r>
              <a:rPr lang="nb-NO" sz="2400" dirty="0"/>
              <a:t> </a:t>
            </a:r>
            <a:r>
              <a:rPr lang="nb-NO" sz="2400" dirty="0" err="1"/>
              <a:t>superioris</a:t>
            </a:r>
            <a:endParaRPr lang="nb-NO" sz="2400" dirty="0"/>
          </a:p>
          <a:p>
            <a:pPr marL="285750" indent="-285750">
              <a:buFont typeface="Arial" panose="020B0604020202020204" pitchFamily="34" charset="0"/>
              <a:buChar char="•"/>
            </a:pPr>
            <a:r>
              <a:rPr lang="nb-NO" sz="2400" dirty="0">
                <a:solidFill>
                  <a:srgbClr val="FF0000"/>
                </a:solidFill>
              </a:rPr>
              <a:t>Superficial veins of upper </a:t>
            </a:r>
            <a:r>
              <a:rPr lang="nb-NO" sz="2400" dirty="0" smtClean="0">
                <a:solidFill>
                  <a:srgbClr val="FF0000"/>
                </a:solidFill>
              </a:rPr>
              <a:t>limb</a:t>
            </a:r>
            <a:endParaRPr lang="nb-NO" sz="2400" dirty="0">
              <a:solidFill>
                <a:srgbClr val="FF0000"/>
              </a:solidFill>
            </a:endParaRP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err="1"/>
              <a:t>Venae</a:t>
            </a:r>
            <a:r>
              <a:rPr lang="nb-NO" sz="2400" dirty="0"/>
              <a:t> </a:t>
            </a:r>
            <a:r>
              <a:rPr lang="nb-NO" sz="2400" dirty="0" err="1"/>
              <a:t>episclerales</a:t>
            </a:r>
            <a:endParaRPr lang="nb-NO" sz="2400" dirty="0"/>
          </a:p>
          <a:p>
            <a:pPr marL="285750" indent="-285750">
              <a:buFont typeface="Arial" panose="020B0604020202020204" pitchFamily="34" charset="0"/>
              <a:buChar char="•"/>
            </a:pPr>
            <a:r>
              <a:rPr lang="nb-NO" sz="2400" dirty="0" err="1">
                <a:solidFill>
                  <a:srgbClr val="FF0000"/>
                </a:solidFill>
              </a:rPr>
              <a:t>Episcleral</a:t>
            </a:r>
            <a:r>
              <a:rPr lang="nb-NO" sz="2400" dirty="0">
                <a:solidFill>
                  <a:srgbClr val="FF0000"/>
                </a:solidFill>
              </a:rPr>
              <a:t> </a:t>
            </a:r>
            <a:r>
              <a:rPr lang="nb-NO" sz="2400" dirty="0" err="1">
                <a:solidFill>
                  <a:srgbClr val="FF0000"/>
                </a:solidFill>
              </a:rPr>
              <a:t>veins</a:t>
            </a:r>
            <a:r>
              <a:rPr lang="nb-NO" sz="2400" dirty="0">
                <a:solidFill>
                  <a:srgbClr val="FF0000"/>
                </a:solidFill>
              </a:rPr>
              <a:t> (</a:t>
            </a:r>
            <a:r>
              <a:rPr lang="nb-NO" sz="2400" dirty="0" err="1">
                <a:solidFill>
                  <a:srgbClr val="FF0000"/>
                </a:solidFill>
              </a:rPr>
              <a:t>small</a:t>
            </a:r>
            <a:r>
              <a:rPr lang="nb-NO" sz="2400" dirty="0">
                <a:solidFill>
                  <a:srgbClr val="FF0000"/>
                </a:solidFill>
              </a:rPr>
              <a:t> </a:t>
            </a:r>
            <a:r>
              <a:rPr lang="nb-NO" sz="2400" dirty="0" err="1">
                <a:solidFill>
                  <a:srgbClr val="FF0000"/>
                </a:solidFill>
              </a:rPr>
              <a:t>veins</a:t>
            </a:r>
            <a:r>
              <a:rPr lang="nb-NO" sz="2400" dirty="0">
                <a:solidFill>
                  <a:srgbClr val="FF0000"/>
                </a:solidFill>
              </a:rPr>
              <a:t> in </a:t>
            </a:r>
            <a:r>
              <a:rPr lang="nb-NO" sz="2400" dirty="0" err="1">
                <a:solidFill>
                  <a:srgbClr val="FF0000"/>
                </a:solidFill>
              </a:rPr>
              <a:t>the</a:t>
            </a:r>
            <a:r>
              <a:rPr lang="nb-NO" sz="2400" dirty="0">
                <a:solidFill>
                  <a:srgbClr val="FF0000"/>
                </a:solidFill>
              </a:rPr>
              <a:t> </a:t>
            </a:r>
            <a:r>
              <a:rPr lang="nb-NO" sz="2400" dirty="0" err="1">
                <a:solidFill>
                  <a:srgbClr val="FF0000"/>
                </a:solidFill>
              </a:rPr>
              <a:t>sclera</a:t>
            </a:r>
            <a:r>
              <a:rPr lang="nb-NO" sz="2400" dirty="0">
                <a:solidFill>
                  <a:srgbClr val="FF0000"/>
                </a:solidFill>
              </a:rPr>
              <a:t> in </a:t>
            </a:r>
            <a:r>
              <a:rPr lang="nb-NO" sz="2400" dirty="0" err="1">
                <a:solidFill>
                  <a:srgbClr val="FF0000"/>
                </a:solidFill>
              </a:rPr>
              <a:t>the</a:t>
            </a:r>
            <a:r>
              <a:rPr lang="nb-NO" sz="2400" dirty="0">
                <a:solidFill>
                  <a:srgbClr val="FF0000"/>
                </a:solidFill>
              </a:rPr>
              <a:t> </a:t>
            </a:r>
            <a:r>
              <a:rPr lang="nb-NO" sz="2400" dirty="0" err="1">
                <a:solidFill>
                  <a:srgbClr val="FF0000"/>
                </a:solidFill>
              </a:rPr>
              <a:t>corneal</a:t>
            </a:r>
            <a:r>
              <a:rPr lang="nb-NO" sz="2400" dirty="0">
                <a:solidFill>
                  <a:srgbClr val="FF0000"/>
                </a:solidFill>
              </a:rPr>
              <a:t> margin)</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Ductus </a:t>
            </a:r>
            <a:r>
              <a:rPr lang="nb-NO" sz="2400" dirty="0" err="1"/>
              <a:t>sublingualis</a:t>
            </a:r>
            <a:r>
              <a:rPr lang="nb-NO" sz="2400" dirty="0"/>
              <a:t> major</a:t>
            </a:r>
          </a:p>
          <a:p>
            <a:pPr marL="285750" indent="-285750">
              <a:buFont typeface="Arial" panose="020B0604020202020204" pitchFamily="34" charset="0"/>
              <a:buChar char="•"/>
            </a:pPr>
            <a:r>
              <a:rPr lang="nb-NO" sz="2400" dirty="0">
                <a:solidFill>
                  <a:srgbClr val="FF0000"/>
                </a:solidFill>
              </a:rPr>
              <a:t>Major </a:t>
            </a:r>
            <a:r>
              <a:rPr lang="nb-NO" sz="2400" dirty="0" err="1">
                <a:solidFill>
                  <a:srgbClr val="FF0000"/>
                </a:solidFill>
              </a:rPr>
              <a:t>sublingual</a:t>
            </a:r>
            <a:r>
              <a:rPr lang="nb-NO" sz="2400" dirty="0">
                <a:solidFill>
                  <a:srgbClr val="FF0000"/>
                </a:solidFill>
              </a:rPr>
              <a:t> </a:t>
            </a:r>
            <a:r>
              <a:rPr lang="nb-NO" sz="2400" dirty="0" err="1">
                <a:solidFill>
                  <a:srgbClr val="FF0000"/>
                </a:solidFill>
              </a:rPr>
              <a:t>duct</a:t>
            </a:r>
            <a:endParaRPr lang="nb-NO" sz="2400" dirty="0">
              <a:solidFill>
                <a:srgbClr val="FF0000"/>
              </a:solidFill>
            </a:endParaRPr>
          </a:p>
          <a:p>
            <a:pPr marL="285750" indent="-285750">
              <a:buFont typeface="Arial" panose="020B0604020202020204" pitchFamily="34" charset="0"/>
              <a:buChar char="•"/>
            </a:pPr>
            <a:endParaRPr lang="nb-NO" sz="2400" dirty="0">
              <a:solidFill>
                <a:srgbClr val="FF0000"/>
              </a:solidFill>
            </a:endParaRPr>
          </a:p>
        </p:txBody>
      </p:sp>
    </p:spTree>
    <p:extLst>
      <p:ext uri="{BB962C8B-B14F-4D97-AF65-F5344CB8AC3E}">
        <p14:creationId xmlns="" xmlns:p14="http://schemas.microsoft.com/office/powerpoint/2010/main" val="1696770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8540" y="577686"/>
            <a:ext cx="9601196" cy="1303867"/>
          </a:xfrm>
        </p:spPr>
        <p:txBody>
          <a:bodyPr>
            <a:normAutofit/>
          </a:bodyPr>
          <a:lstStyle/>
          <a:p>
            <a:r>
              <a:rPr lang="cs-CZ" b="1" dirty="0" err="1">
                <a:latin typeface="Gill Sans MT" panose="020B0502020104020203" pitchFamily="34" charset="0"/>
              </a:rPr>
              <a:t>Revision</a:t>
            </a:r>
            <a:r>
              <a:rPr lang="cs-CZ" b="1" dirty="0">
                <a:latin typeface="Gill Sans MT" panose="020B0502020104020203" pitchFamily="34" charset="0"/>
              </a:rPr>
              <a:t> </a:t>
            </a:r>
            <a:r>
              <a:rPr lang="en-US" b="1" dirty="0" smtClean="0">
                <a:latin typeface="Gill Sans MT" panose="020B0502020104020203" pitchFamily="34" charset="0"/>
              </a:rPr>
              <a:t>Questions</a:t>
            </a:r>
            <a:r>
              <a:rPr lang="cs-CZ" b="1" dirty="0" smtClean="0">
                <a:latin typeface="Gill Sans MT" panose="020B0502020104020203" pitchFamily="34" charset="0"/>
              </a:rPr>
              <a:t> </a:t>
            </a:r>
            <a:br>
              <a:rPr lang="cs-CZ" b="1" dirty="0" smtClean="0">
                <a:latin typeface="Gill Sans MT" panose="020B0502020104020203" pitchFamily="34" charset="0"/>
              </a:rPr>
            </a:br>
            <a:r>
              <a:rPr kumimoji="1" lang="cs-CZ" sz="3100" dirty="0" smtClean="0">
                <a:solidFill>
                  <a:schemeClr val="tx1"/>
                </a:solidFill>
                <a:latin typeface="+mn-lt"/>
                <a:ea typeface="+mn-ea"/>
                <a:cs typeface="+mn-cs"/>
              </a:rPr>
              <a:t>(</a:t>
            </a:r>
            <a:r>
              <a:rPr kumimoji="1" lang="cs-CZ" sz="3100" dirty="0" smtClean="0">
                <a:solidFill>
                  <a:schemeClr val="tx1"/>
                </a:solidFill>
                <a:latin typeface="+mn-lt"/>
                <a:ea typeface="+mn-ea"/>
                <a:cs typeface="+mn-cs"/>
              </a:rPr>
              <a:t>by </a:t>
            </a:r>
            <a:r>
              <a:rPr kumimoji="1" lang="cs-CZ" sz="3100" dirty="0" err="1" smtClean="0">
                <a:solidFill>
                  <a:schemeClr val="tx1"/>
                </a:solidFill>
                <a:latin typeface="+mn-lt"/>
                <a:ea typeface="+mn-ea"/>
                <a:cs typeface="+mn-cs"/>
              </a:rPr>
              <a:t>Akimasa</a:t>
            </a:r>
            <a:r>
              <a:rPr kumimoji="1" lang="cs-CZ" sz="3100" dirty="0" smtClean="0">
                <a:solidFill>
                  <a:schemeClr val="tx1"/>
                </a:solidFill>
                <a:latin typeface="+mn-lt"/>
                <a:ea typeface="+mn-ea"/>
                <a:cs typeface="+mn-cs"/>
              </a:rPr>
              <a:t> </a:t>
            </a:r>
            <a:r>
              <a:rPr kumimoji="1" lang="cs-CZ" sz="3100" dirty="0" err="1" smtClean="0">
                <a:solidFill>
                  <a:schemeClr val="tx1"/>
                </a:solidFill>
                <a:latin typeface="+mn-lt"/>
                <a:ea typeface="+mn-ea"/>
                <a:cs typeface="+mn-cs"/>
              </a:rPr>
              <a:t>Iijima</a:t>
            </a:r>
            <a:r>
              <a:rPr kumimoji="1" lang="cs-CZ" sz="3100" dirty="0" smtClean="0">
                <a:solidFill>
                  <a:schemeClr val="tx1"/>
                </a:solidFill>
                <a:latin typeface="+mn-lt"/>
                <a:ea typeface="+mn-ea"/>
                <a:cs typeface="+mn-cs"/>
              </a:rPr>
              <a:t> </a:t>
            </a:r>
            <a:r>
              <a:rPr kumimoji="1" lang="cs-CZ" sz="3100" dirty="0" err="1" smtClean="0">
                <a:solidFill>
                  <a:schemeClr val="tx1"/>
                </a:solidFill>
                <a:latin typeface="+mn-lt"/>
                <a:ea typeface="+mn-ea"/>
                <a:cs typeface="+mn-cs"/>
              </a:rPr>
              <a:t>and</a:t>
            </a:r>
            <a:r>
              <a:rPr kumimoji="1" lang="cs-CZ" sz="3100" dirty="0" smtClean="0">
                <a:solidFill>
                  <a:schemeClr val="tx1"/>
                </a:solidFill>
                <a:latin typeface="+mn-lt"/>
                <a:ea typeface="+mn-ea"/>
                <a:cs typeface="+mn-cs"/>
              </a:rPr>
              <a:t> Ole </a:t>
            </a:r>
            <a:r>
              <a:rPr kumimoji="1" lang="cs-CZ" sz="3100" dirty="0" err="1" smtClean="0">
                <a:solidFill>
                  <a:schemeClr val="tx1"/>
                </a:solidFill>
                <a:latin typeface="+mn-lt"/>
                <a:ea typeface="+mn-ea"/>
                <a:cs typeface="+mn-cs"/>
              </a:rPr>
              <a:t>Victor</a:t>
            </a:r>
            <a:r>
              <a:rPr kumimoji="1" lang="cs-CZ" sz="3100" dirty="0" smtClean="0">
                <a:solidFill>
                  <a:schemeClr val="tx1"/>
                </a:solidFill>
                <a:latin typeface="+mn-lt"/>
                <a:ea typeface="+mn-ea"/>
                <a:cs typeface="+mn-cs"/>
              </a:rPr>
              <a:t> </a:t>
            </a:r>
            <a:r>
              <a:rPr kumimoji="1" lang="cs-CZ" sz="3100" dirty="0" err="1" smtClean="0">
                <a:solidFill>
                  <a:schemeClr val="tx1"/>
                </a:solidFill>
                <a:latin typeface="+mn-lt"/>
                <a:ea typeface="+mn-ea"/>
                <a:cs typeface="+mn-cs"/>
              </a:rPr>
              <a:t>Hessoe</a:t>
            </a:r>
            <a:r>
              <a:rPr kumimoji="1" lang="cs-CZ" sz="3100" dirty="0" smtClean="0">
                <a:solidFill>
                  <a:schemeClr val="tx1"/>
                </a:solidFill>
                <a:latin typeface="+mn-lt"/>
                <a:ea typeface="+mn-ea"/>
                <a:cs typeface="+mn-cs"/>
              </a:rPr>
              <a:t>)</a:t>
            </a:r>
            <a:endParaRPr kumimoji="1" lang="cs-CZ" sz="3100" dirty="0">
              <a:solidFill>
                <a:schemeClr val="tx1"/>
              </a:solidFill>
              <a:latin typeface="+mn-lt"/>
              <a:ea typeface="+mn-ea"/>
              <a:cs typeface="+mn-cs"/>
            </a:endParaRPr>
          </a:p>
        </p:txBody>
      </p:sp>
      <p:sp>
        <p:nvSpPr>
          <p:cNvPr id="3" name="Zástupný symbol pro obsah 2"/>
          <p:cNvSpPr>
            <a:spLocks noGrp="1"/>
          </p:cNvSpPr>
          <p:nvPr>
            <p:ph idx="1"/>
          </p:nvPr>
        </p:nvSpPr>
        <p:spPr>
          <a:xfrm>
            <a:off x="6835878" y="1964962"/>
            <a:ext cx="7012857" cy="4676269"/>
          </a:xfrm>
        </p:spPr>
        <p:txBody>
          <a:bodyPr>
            <a:normAutofit/>
          </a:bodyPr>
          <a:lstStyle/>
          <a:p>
            <a:pPr marL="0" indent="0">
              <a:buNone/>
            </a:pPr>
            <a:r>
              <a:rPr lang="en-US" dirty="0">
                <a:solidFill>
                  <a:srgbClr val="C00000"/>
                </a:solidFill>
              </a:rPr>
              <a:t>Loco</a:t>
            </a:r>
            <a:r>
              <a:rPr lang="en-US" dirty="0"/>
              <a:t> </a:t>
            </a:r>
          </a:p>
          <a:p>
            <a:pPr marL="0" indent="0">
              <a:buNone/>
            </a:pPr>
            <a:r>
              <a:rPr lang="en-US" dirty="0" err="1">
                <a:solidFill>
                  <a:srgbClr val="C00000"/>
                </a:solidFill>
              </a:rPr>
              <a:t>Anaesthesia</a:t>
            </a:r>
            <a:r>
              <a:rPr lang="en-US" dirty="0">
                <a:solidFill>
                  <a:srgbClr val="C00000"/>
                </a:solidFill>
              </a:rPr>
              <a:t> </a:t>
            </a:r>
            <a:r>
              <a:rPr lang="en-US" dirty="0" err="1">
                <a:solidFill>
                  <a:srgbClr val="C00000"/>
                </a:solidFill>
              </a:rPr>
              <a:t>localis</a:t>
            </a:r>
            <a:r>
              <a:rPr lang="en-US" dirty="0">
                <a:solidFill>
                  <a:srgbClr val="C00000"/>
                </a:solidFill>
              </a:rPr>
              <a:t> </a:t>
            </a:r>
          </a:p>
          <a:p>
            <a:pPr marL="0" indent="0">
              <a:buNone/>
            </a:pPr>
            <a:r>
              <a:rPr lang="en-GB" altLang="ja-JP" dirty="0">
                <a:solidFill>
                  <a:srgbClr val="C00000"/>
                </a:solidFill>
              </a:rPr>
              <a:t>               </a:t>
            </a:r>
            <a:r>
              <a:rPr lang="en-GB" altLang="ja-JP" dirty="0" err="1">
                <a:solidFill>
                  <a:srgbClr val="C00000"/>
                </a:solidFill>
              </a:rPr>
              <a:t>lateris</a:t>
            </a:r>
            <a:r>
              <a:rPr lang="en-GB" altLang="ja-JP" dirty="0">
                <a:solidFill>
                  <a:srgbClr val="C00000"/>
                </a:solidFill>
              </a:rPr>
              <a:t> </a:t>
            </a:r>
            <a:r>
              <a:rPr lang="en-GB" altLang="ja-JP" dirty="0" err="1">
                <a:solidFill>
                  <a:srgbClr val="C00000"/>
                </a:solidFill>
              </a:rPr>
              <a:t>utriusque</a:t>
            </a:r>
            <a:endParaRPr lang="en-US" altLang="ja-JP" dirty="0">
              <a:solidFill>
                <a:srgbClr val="C00000"/>
              </a:solidFill>
            </a:endParaRPr>
          </a:p>
          <a:p>
            <a:pPr marL="0" indent="0">
              <a:buNone/>
            </a:pPr>
            <a:r>
              <a:rPr lang="en-US" dirty="0"/>
              <a:t>               </a:t>
            </a:r>
            <a:r>
              <a:rPr lang="en-US" dirty="0" err="1">
                <a:solidFill>
                  <a:srgbClr val="C00000"/>
                </a:solidFill>
              </a:rPr>
              <a:t>manus</a:t>
            </a:r>
            <a:r>
              <a:rPr lang="en-US" dirty="0">
                <a:solidFill>
                  <a:srgbClr val="C00000"/>
                </a:solidFill>
              </a:rPr>
              <a:t> </a:t>
            </a:r>
            <a:r>
              <a:rPr lang="en-US" dirty="0" err="1">
                <a:solidFill>
                  <a:srgbClr val="C00000"/>
                </a:solidFill>
              </a:rPr>
              <a:t>bilateralis</a:t>
            </a:r>
            <a:r>
              <a:rPr lang="en-US" dirty="0">
                <a:solidFill>
                  <a:srgbClr val="C00000"/>
                </a:solidFill>
              </a:rPr>
              <a:t> </a:t>
            </a:r>
          </a:p>
          <a:p>
            <a:pPr marL="0" indent="0">
              <a:buNone/>
            </a:pPr>
            <a:r>
              <a:rPr lang="en-US" dirty="0"/>
              <a:t>  </a:t>
            </a:r>
            <a:r>
              <a:rPr lang="en-US" dirty="0" err="1">
                <a:solidFill>
                  <a:srgbClr val="C00000"/>
                </a:solidFill>
              </a:rPr>
              <a:t>aure</a:t>
            </a:r>
            <a:r>
              <a:rPr lang="en-US" dirty="0"/>
              <a:t> </a:t>
            </a:r>
            <a:r>
              <a:rPr lang="en-US" dirty="0">
                <a:solidFill>
                  <a:srgbClr val="C00000"/>
                </a:solidFill>
              </a:rPr>
              <a:t>media</a:t>
            </a:r>
            <a:r>
              <a:rPr lang="en-US" dirty="0"/>
              <a:t> 		</a:t>
            </a:r>
          </a:p>
          <a:p>
            <a:pPr marL="0" indent="0">
              <a:buNone/>
            </a:pPr>
            <a:endParaRPr lang="en-US" dirty="0">
              <a:solidFill>
                <a:srgbClr val="C00000"/>
              </a:solidFill>
            </a:endParaRPr>
          </a:p>
          <a:p>
            <a:pPr marL="0" indent="0">
              <a:buNone/>
            </a:pPr>
            <a:r>
              <a:rPr lang="en-US" dirty="0" err="1">
                <a:solidFill>
                  <a:srgbClr val="C00000"/>
                </a:solidFill>
              </a:rPr>
              <a:t>Anterolateralis</a:t>
            </a:r>
            <a:r>
              <a:rPr lang="en-US" dirty="0">
                <a:solidFill>
                  <a:srgbClr val="C00000"/>
                </a:solidFill>
              </a:rPr>
              <a:t>, e</a:t>
            </a:r>
          </a:p>
          <a:p>
            <a:pPr marL="514350" indent="-514350">
              <a:buAutoNum type="arabicPeriod"/>
            </a:pPr>
            <a:endParaRPr lang="cs-CZ" dirty="0"/>
          </a:p>
        </p:txBody>
      </p:sp>
      <p:sp>
        <p:nvSpPr>
          <p:cNvPr id="4" name="Zástupný symbol pro obsah 2"/>
          <p:cNvSpPr txBox="1">
            <a:spLocks/>
          </p:cNvSpPr>
          <p:nvPr/>
        </p:nvSpPr>
        <p:spPr>
          <a:xfrm>
            <a:off x="999392" y="2008923"/>
            <a:ext cx="10746658" cy="3831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dirty="0"/>
              <a:t>Translate “in typical location” 	= </a:t>
            </a:r>
            <a:r>
              <a:rPr lang="en-US" u="sng" dirty="0" smtClean="0"/>
              <a:t>        </a:t>
            </a:r>
            <a:r>
              <a:rPr lang="en-US" dirty="0" smtClean="0"/>
              <a:t> </a:t>
            </a:r>
            <a:r>
              <a:rPr lang="en-US" u="sng" dirty="0" err="1"/>
              <a:t>typico</a:t>
            </a:r>
            <a:endParaRPr lang="en-US" u="sng" dirty="0"/>
          </a:p>
          <a:p>
            <a:pPr>
              <a:buFont typeface="Arial" panose="020B0604020202020204" pitchFamily="34" charset="0"/>
              <a:buAutoNum type="arabicPeriod"/>
            </a:pPr>
            <a:r>
              <a:rPr lang="en-US" dirty="0"/>
              <a:t>  Translate “local anesthesia”  	= </a:t>
            </a:r>
            <a:r>
              <a:rPr lang="en-US" u="sng" dirty="0"/>
              <a:t>                    </a:t>
            </a:r>
            <a:r>
              <a:rPr lang="en-US" dirty="0"/>
              <a:t> </a:t>
            </a:r>
            <a:r>
              <a:rPr lang="en-US" u="sng" dirty="0"/>
              <a:t>         _</a:t>
            </a:r>
            <a:endParaRPr lang="en-US" dirty="0">
              <a:solidFill>
                <a:srgbClr val="C00000"/>
              </a:solidFill>
            </a:endParaRPr>
          </a:p>
          <a:p>
            <a:pPr marL="514350" indent="-514350">
              <a:buFont typeface="Arial" panose="020B0604020202020204" pitchFamily="34" charset="0"/>
              <a:buAutoNum type="arabicPeriod"/>
            </a:pPr>
            <a:r>
              <a:rPr lang="en-US" dirty="0"/>
              <a:t>Original form and translation of “l. </a:t>
            </a:r>
            <a:r>
              <a:rPr lang="en-US" dirty="0" err="1"/>
              <a:t>utr</a:t>
            </a:r>
            <a:r>
              <a:rPr lang="en-US" dirty="0"/>
              <a:t>.” = </a:t>
            </a:r>
            <a:r>
              <a:rPr lang="en-US" u="sng" dirty="0"/>
              <a:t>          </a:t>
            </a:r>
            <a:r>
              <a:rPr lang="en-US" dirty="0"/>
              <a:t> </a:t>
            </a:r>
            <a:r>
              <a:rPr lang="en-US" u="sng" dirty="0"/>
              <a:t>               _</a:t>
            </a:r>
            <a:endParaRPr lang="en-US" u="sng" dirty="0">
              <a:solidFill>
                <a:srgbClr val="C00000"/>
              </a:solidFill>
            </a:endParaRPr>
          </a:p>
          <a:p>
            <a:pPr>
              <a:buFont typeface="Arial" panose="020B0604020202020204" pitchFamily="34" charset="0"/>
              <a:buAutoNum type="arabicPeriod"/>
            </a:pPr>
            <a:r>
              <a:rPr lang="en-US" dirty="0"/>
              <a:t>  Translate “pain of bilateral hand” = </a:t>
            </a:r>
            <a:r>
              <a:rPr lang="en-US" u="sng" dirty="0"/>
              <a:t>dolor</a:t>
            </a:r>
            <a:r>
              <a:rPr lang="en-US" dirty="0"/>
              <a:t> </a:t>
            </a:r>
            <a:r>
              <a:rPr lang="en-US" u="sng" dirty="0"/>
              <a:t>           </a:t>
            </a:r>
            <a:r>
              <a:rPr lang="en-US" dirty="0"/>
              <a:t> </a:t>
            </a:r>
            <a:r>
              <a:rPr lang="en-US" u="sng" dirty="0"/>
              <a:t>               _</a:t>
            </a:r>
            <a:endParaRPr lang="en-US" dirty="0">
              <a:solidFill>
                <a:srgbClr val="C00000"/>
              </a:solidFill>
            </a:endParaRPr>
          </a:p>
          <a:p>
            <a:pPr>
              <a:buFont typeface="Arial" panose="020B0604020202020204" pitchFamily="34" charset="0"/>
              <a:buAutoNum type="arabicPeriod"/>
            </a:pPr>
            <a:r>
              <a:rPr lang="en-US" dirty="0"/>
              <a:t>  Translate “in the middle ear” = </a:t>
            </a:r>
            <a:r>
              <a:rPr lang="en-US" u="sng" dirty="0"/>
              <a:t>in</a:t>
            </a:r>
            <a:r>
              <a:rPr lang="en-US" dirty="0"/>
              <a:t> </a:t>
            </a:r>
            <a:r>
              <a:rPr lang="en-US" u="sng" dirty="0"/>
              <a:t>       </a:t>
            </a:r>
            <a:r>
              <a:rPr lang="en-US" dirty="0"/>
              <a:t> </a:t>
            </a:r>
            <a:r>
              <a:rPr lang="en-US" u="sng" dirty="0"/>
              <a:t>         _</a:t>
            </a:r>
            <a:endParaRPr lang="en-US" u="sng" dirty="0">
              <a:solidFill>
                <a:srgbClr val="C00000"/>
              </a:solidFill>
            </a:endParaRPr>
          </a:p>
          <a:p>
            <a:pPr marL="514350" indent="-514350">
              <a:buFont typeface="Arial" panose="020B0604020202020204" pitchFamily="34" charset="0"/>
              <a:buAutoNum type="arabicPeriod"/>
            </a:pPr>
            <a:r>
              <a:rPr lang="en-US" dirty="0"/>
              <a:t>Create adjective using prefix of “anterior” and “lateral” </a:t>
            </a:r>
          </a:p>
          <a:p>
            <a:pPr marL="0" indent="0">
              <a:buFont typeface="Arial" panose="020B0604020202020204" pitchFamily="34" charset="0"/>
              <a:buNone/>
            </a:pPr>
            <a:r>
              <a:rPr lang="en-US" dirty="0"/>
              <a:t>						   </a:t>
            </a:r>
            <a:r>
              <a:rPr lang="en-US" u="sng" dirty="0"/>
              <a:t> ___                    _</a:t>
            </a:r>
            <a:endParaRPr lang="en-US" u="sng" dirty="0">
              <a:solidFill>
                <a:srgbClr val="C00000"/>
              </a:solidFill>
            </a:endParaRPr>
          </a:p>
        </p:txBody>
      </p:sp>
    </p:spTree>
    <p:extLst>
      <p:ext uri="{BB962C8B-B14F-4D97-AF65-F5344CB8AC3E}">
        <p14:creationId xmlns="" xmlns:p14="http://schemas.microsoft.com/office/powerpoint/2010/main" val="38739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Gill Sans MT" panose="020B0502020104020203" pitchFamily="34" charset="0"/>
              </a:rPr>
              <a:t>Revision Questions</a:t>
            </a:r>
            <a:endParaRPr lang="cs-CZ" b="1" dirty="0">
              <a:latin typeface="Gill Sans MT" panose="020B0502020104020203" pitchFamily="34" charset="0"/>
            </a:endParaRPr>
          </a:p>
        </p:txBody>
      </p:sp>
      <p:sp>
        <p:nvSpPr>
          <p:cNvPr id="3" name="Zástupný symbol pro obsah 2"/>
          <p:cNvSpPr>
            <a:spLocks noGrp="1"/>
          </p:cNvSpPr>
          <p:nvPr>
            <p:ph idx="1"/>
          </p:nvPr>
        </p:nvSpPr>
        <p:spPr/>
        <p:txBody>
          <a:bodyPr>
            <a:normAutofit fontScale="92500" lnSpcReduction="20000"/>
          </a:bodyPr>
          <a:lstStyle/>
          <a:p>
            <a:pPr marL="0" indent="0">
              <a:buNone/>
            </a:pPr>
            <a:r>
              <a:rPr lang="en-US" sz="2400" dirty="0"/>
              <a:t>7. Which of following prefixes does not represent posterior/after?</a:t>
            </a:r>
          </a:p>
          <a:p>
            <a:pPr marL="0" indent="0">
              <a:buNone/>
            </a:pPr>
            <a:r>
              <a:rPr lang="en-US" altLang="ja-JP" sz="2400" dirty="0"/>
              <a:t>	a. post-		</a:t>
            </a:r>
          </a:p>
          <a:p>
            <a:pPr marL="0" indent="0">
              <a:buNone/>
            </a:pPr>
            <a:r>
              <a:rPr lang="en-US" altLang="ja-JP" sz="2400" dirty="0"/>
              <a:t>	b. </a:t>
            </a:r>
            <a:r>
              <a:rPr lang="en-US" altLang="ja-JP" sz="2400" dirty="0" err="1"/>
              <a:t>caudo</a:t>
            </a:r>
            <a:r>
              <a:rPr lang="en-US" altLang="ja-JP" sz="2400" dirty="0"/>
              <a:t>- 		</a:t>
            </a:r>
          </a:p>
          <a:p>
            <a:pPr marL="0" indent="0">
              <a:buNone/>
            </a:pPr>
            <a:r>
              <a:rPr lang="en-US" altLang="ja-JP" sz="2400" dirty="0"/>
              <a:t>	c. retro- 		</a:t>
            </a:r>
          </a:p>
          <a:p>
            <a:pPr marL="0" indent="0">
              <a:buNone/>
            </a:pPr>
            <a:r>
              <a:rPr lang="en-US" altLang="ja-JP" sz="2400" dirty="0"/>
              <a:t>	d. meta- </a:t>
            </a:r>
          </a:p>
          <a:p>
            <a:pPr marL="0" indent="0">
              <a:buNone/>
            </a:pPr>
            <a:r>
              <a:rPr lang="en-US" altLang="ja-JP" sz="2400" dirty="0"/>
              <a:t>8. Which gland contains “suprarenal cortex”?  </a:t>
            </a:r>
          </a:p>
          <a:p>
            <a:pPr marL="0" indent="0">
              <a:buNone/>
            </a:pPr>
            <a:r>
              <a:rPr lang="en-US" altLang="ja-JP" sz="2400" dirty="0"/>
              <a:t>9. When Rx saying “nitroglycerin sublingual”, how is drug administered to patient?</a:t>
            </a:r>
          </a:p>
          <a:p>
            <a:pPr marL="0" indent="0">
              <a:buNone/>
            </a:pPr>
            <a:r>
              <a:rPr lang="en-US" altLang="ja-JP" sz="2400" dirty="0"/>
              <a:t>10. What is opposite prefix of “</a:t>
            </a:r>
            <a:r>
              <a:rPr lang="en-US" altLang="ja-JP" sz="2400" dirty="0" err="1"/>
              <a:t>ecto</a:t>
            </a:r>
            <a:r>
              <a:rPr lang="en-US" altLang="ja-JP" sz="2400" dirty="0"/>
              <a:t>”?</a:t>
            </a:r>
          </a:p>
          <a:p>
            <a:pPr marL="0" indent="0">
              <a:buNone/>
            </a:pPr>
            <a:endParaRPr lang="en-US" altLang="ja-JP" sz="2400" dirty="0"/>
          </a:p>
          <a:p>
            <a:pPr marL="0" indent="0">
              <a:buNone/>
            </a:pPr>
            <a:endParaRPr lang="en-US" sz="2400" dirty="0"/>
          </a:p>
        </p:txBody>
      </p:sp>
    </p:spTree>
    <p:extLst>
      <p:ext uri="{BB962C8B-B14F-4D97-AF65-F5344CB8AC3E}">
        <p14:creationId xmlns="" xmlns:p14="http://schemas.microsoft.com/office/powerpoint/2010/main" val="1928857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071197" y="765297"/>
            <a:ext cx="16979028" cy="9678622"/>
          </a:xfrm>
        </p:spPr>
        <p:txBody>
          <a:bodyPr/>
          <a:lstStyle/>
          <a:p>
            <a:r>
              <a:rPr lang="nb-NO" dirty="0" err="1"/>
              <a:t>Loco</a:t>
            </a:r>
            <a:r>
              <a:rPr lang="nb-NO" dirty="0"/>
              <a:t> </a:t>
            </a:r>
            <a:r>
              <a:rPr lang="nb-NO" dirty="0" err="1"/>
              <a:t>cicatricis</a:t>
            </a:r>
            <a:r>
              <a:rPr lang="nb-NO" dirty="0"/>
              <a:t> = in </a:t>
            </a:r>
            <a:r>
              <a:rPr lang="nb-NO" dirty="0" err="1"/>
              <a:t>the</a:t>
            </a:r>
            <a:r>
              <a:rPr lang="nb-NO" dirty="0"/>
              <a:t> </a:t>
            </a:r>
            <a:r>
              <a:rPr lang="nb-NO" dirty="0" err="1"/>
              <a:t>place</a:t>
            </a:r>
            <a:r>
              <a:rPr lang="nb-NO" dirty="0"/>
              <a:t> </a:t>
            </a:r>
            <a:r>
              <a:rPr lang="nb-NO" dirty="0" err="1"/>
              <a:t>of</a:t>
            </a:r>
            <a:r>
              <a:rPr lang="nb-NO" dirty="0"/>
              <a:t> </a:t>
            </a:r>
            <a:r>
              <a:rPr lang="nb-NO" dirty="0" err="1"/>
              <a:t>the</a:t>
            </a:r>
            <a:r>
              <a:rPr lang="nb-NO" dirty="0"/>
              <a:t> </a:t>
            </a:r>
            <a:r>
              <a:rPr lang="nb-NO" dirty="0" err="1"/>
              <a:t>scar</a:t>
            </a:r>
            <a:r>
              <a:rPr lang="nb-NO" dirty="0"/>
              <a:t> (</a:t>
            </a:r>
            <a:r>
              <a:rPr lang="nb-NO" dirty="0" err="1"/>
              <a:t>cicatrix</a:t>
            </a:r>
            <a:r>
              <a:rPr lang="nb-NO" dirty="0"/>
              <a:t>, </a:t>
            </a:r>
            <a:r>
              <a:rPr lang="nb-NO" dirty="0" err="1"/>
              <a:t>icis</a:t>
            </a:r>
            <a:r>
              <a:rPr lang="nb-NO" dirty="0"/>
              <a:t>, f = </a:t>
            </a:r>
            <a:r>
              <a:rPr lang="nb-NO" dirty="0" err="1"/>
              <a:t>scar</a:t>
            </a:r>
            <a:r>
              <a:rPr lang="nb-NO" dirty="0"/>
              <a:t>)</a:t>
            </a:r>
          </a:p>
          <a:p>
            <a:r>
              <a:rPr lang="nb-NO" dirty="0" err="1"/>
              <a:t>Eodem</a:t>
            </a:r>
            <a:r>
              <a:rPr lang="nb-NO" dirty="0"/>
              <a:t> </a:t>
            </a:r>
            <a:r>
              <a:rPr lang="nb-NO" dirty="0" err="1"/>
              <a:t>loco</a:t>
            </a:r>
            <a:r>
              <a:rPr lang="nb-NO" dirty="0"/>
              <a:t> = in </a:t>
            </a:r>
            <a:r>
              <a:rPr lang="nb-NO" dirty="0" err="1"/>
              <a:t>the</a:t>
            </a:r>
            <a:r>
              <a:rPr lang="nb-NO" dirty="0"/>
              <a:t> same </a:t>
            </a:r>
            <a:r>
              <a:rPr lang="nb-NO" dirty="0" err="1"/>
              <a:t>place</a:t>
            </a:r>
            <a:r>
              <a:rPr lang="nb-NO" dirty="0"/>
              <a:t> </a:t>
            </a:r>
          </a:p>
          <a:p>
            <a:endParaRPr lang="nb-NO" dirty="0"/>
          </a:p>
        </p:txBody>
      </p:sp>
      <p:sp>
        <p:nvSpPr>
          <p:cNvPr id="5" name="AutoShape 4" descr="Bilderesultat for scar"/>
          <p:cNvSpPr>
            <a:spLocks noChangeAspect="1" noChangeArrowheads="1"/>
          </p:cNvSpPr>
          <p:nvPr/>
        </p:nvSpPr>
        <p:spPr bwMode="auto">
          <a:xfrm flipV="1">
            <a:off x="460375" y="2757586"/>
            <a:ext cx="3938332" cy="1677254"/>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6" descr="Bilderesultat for scar"/>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8" descr="Bilderesultat for scar"/>
          <p:cNvSpPr>
            <a:spLocks noChangeAspect="1" noChangeArrowheads="1"/>
          </p:cNvSpPr>
          <p:nvPr/>
        </p:nvSpPr>
        <p:spPr bwMode="auto">
          <a:xfrm>
            <a:off x="-11479" y="-152401"/>
            <a:ext cx="583222" cy="583224"/>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3082" name="Picture 10" descr="Bilderesultat for sca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0950" y="3261457"/>
            <a:ext cx="3657600" cy="234315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kstSylinder 7"/>
          <p:cNvSpPr txBox="1"/>
          <p:nvPr/>
        </p:nvSpPr>
        <p:spPr>
          <a:xfrm>
            <a:off x="1390650" y="2683764"/>
            <a:ext cx="2768707" cy="461665"/>
          </a:xfrm>
          <a:prstGeom prst="rect">
            <a:avLst/>
          </a:prstGeom>
          <a:noFill/>
        </p:spPr>
        <p:txBody>
          <a:bodyPr wrap="none" rtlCol="0">
            <a:spAutoFit/>
          </a:bodyPr>
          <a:lstStyle/>
          <a:p>
            <a:r>
              <a:rPr lang="nb-NO" sz="2400" dirty="0" err="1">
                <a:solidFill>
                  <a:srgbClr val="FF0000"/>
                </a:solidFill>
              </a:rPr>
              <a:t>Curatio</a:t>
            </a:r>
            <a:r>
              <a:rPr lang="nb-NO" sz="2400" dirty="0">
                <a:solidFill>
                  <a:srgbClr val="FF0000"/>
                </a:solidFill>
              </a:rPr>
              <a:t> </a:t>
            </a:r>
            <a:r>
              <a:rPr lang="nb-NO" sz="2400" dirty="0" err="1">
                <a:solidFill>
                  <a:srgbClr val="FF0000"/>
                </a:solidFill>
              </a:rPr>
              <a:t>loco</a:t>
            </a:r>
            <a:r>
              <a:rPr lang="nb-NO" sz="2400" dirty="0">
                <a:solidFill>
                  <a:srgbClr val="FF0000"/>
                </a:solidFill>
              </a:rPr>
              <a:t> </a:t>
            </a:r>
            <a:r>
              <a:rPr lang="nb-NO" sz="2400" dirty="0" err="1">
                <a:solidFill>
                  <a:srgbClr val="FF0000"/>
                </a:solidFill>
              </a:rPr>
              <a:t>cicatricis</a:t>
            </a:r>
            <a:endParaRPr lang="nb-NO" sz="2400" dirty="0">
              <a:solidFill>
                <a:srgbClr val="FF0000"/>
              </a:solidFill>
            </a:endParaRPr>
          </a:p>
        </p:txBody>
      </p:sp>
      <p:pic>
        <p:nvPicPr>
          <p:cNvPr id="3074" name="Picture 2" descr="Relatert bild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03975" y="3261457"/>
            <a:ext cx="4312086" cy="24272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kstSylinder 1"/>
          <p:cNvSpPr txBox="1"/>
          <p:nvPr/>
        </p:nvSpPr>
        <p:spPr>
          <a:xfrm>
            <a:off x="5721868" y="2746102"/>
            <a:ext cx="5005666" cy="461665"/>
          </a:xfrm>
          <a:prstGeom prst="rect">
            <a:avLst/>
          </a:prstGeom>
          <a:noFill/>
        </p:spPr>
        <p:txBody>
          <a:bodyPr wrap="none" rtlCol="0">
            <a:spAutoFit/>
          </a:bodyPr>
          <a:lstStyle/>
          <a:p>
            <a:r>
              <a:rPr lang="nb-NO" sz="2400" dirty="0">
                <a:solidFill>
                  <a:srgbClr val="FF0000"/>
                </a:solidFill>
              </a:rPr>
              <a:t>Fractura hallucis et contusio eodem loco</a:t>
            </a:r>
          </a:p>
        </p:txBody>
      </p:sp>
    </p:spTree>
    <p:extLst>
      <p:ext uri="{BB962C8B-B14F-4D97-AF65-F5344CB8AC3E}">
        <p14:creationId xmlns="" xmlns:p14="http://schemas.microsoft.com/office/powerpoint/2010/main" val="1834762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295401" y="712177"/>
            <a:ext cx="9601196" cy="5163691"/>
          </a:xfrm>
        </p:spPr>
        <p:txBody>
          <a:bodyPr/>
          <a:lstStyle/>
          <a:p>
            <a:r>
              <a:rPr lang="nb-NO" dirty="0" err="1"/>
              <a:t>Localis</a:t>
            </a:r>
            <a:r>
              <a:rPr lang="nb-NO" dirty="0"/>
              <a:t>, e = </a:t>
            </a:r>
            <a:r>
              <a:rPr lang="nb-NO" dirty="0" err="1"/>
              <a:t>local</a:t>
            </a:r>
            <a:endParaRPr lang="nb-NO" dirty="0"/>
          </a:p>
          <a:p>
            <a:r>
              <a:rPr lang="nb-NO" dirty="0" err="1"/>
              <a:t>Positio</a:t>
            </a:r>
            <a:r>
              <a:rPr lang="nb-NO" dirty="0"/>
              <a:t>, </a:t>
            </a:r>
            <a:r>
              <a:rPr lang="nb-NO" dirty="0" err="1"/>
              <a:t>onis</a:t>
            </a:r>
            <a:r>
              <a:rPr lang="nb-NO" dirty="0"/>
              <a:t>, f = </a:t>
            </a:r>
            <a:r>
              <a:rPr lang="nb-NO" dirty="0" err="1"/>
              <a:t>position</a:t>
            </a:r>
            <a:r>
              <a:rPr lang="nb-NO" dirty="0"/>
              <a:t>, location</a:t>
            </a:r>
          </a:p>
        </p:txBody>
      </p:sp>
      <p:pic>
        <p:nvPicPr>
          <p:cNvPr id="4098" name="Picture 2" descr="Bilderesultat for anesthesia loca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5401" y="3170472"/>
            <a:ext cx="3635375" cy="270539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Sylinder 3"/>
          <p:cNvSpPr txBox="1"/>
          <p:nvPr/>
        </p:nvSpPr>
        <p:spPr>
          <a:xfrm>
            <a:off x="1485900" y="2499112"/>
            <a:ext cx="2486578" cy="461665"/>
          </a:xfrm>
          <a:prstGeom prst="rect">
            <a:avLst/>
          </a:prstGeom>
          <a:noFill/>
        </p:spPr>
        <p:txBody>
          <a:bodyPr wrap="none" rtlCol="0">
            <a:spAutoFit/>
          </a:bodyPr>
          <a:lstStyle/>
          <a:p>
            <a:r>
              <a:rPr lang="nb-NO" sz="2400" dirty="0" err="1">
                <a:solidFill>
                  <a:srgbClr val="FF0000"/>
                </a:solidFill>
              </a:rPr>
              <a:t>Anaesthesia</a:t>
            </a:r>
            <a:r>
              <a:rPr lang="nb-NO" sz="2400" dirty="0">
                <a:solidFill>
                  <a:srgbClr val="FF0000"/>
                </a:solidFill>
              </a:rPr>
              <a:t> </a:t>
            </a:r>
            <a:r>
              <a:rPr lang="nb-NO" sz="2400" dirty="0" err="1">
                <a:solidFill>
                  <a:srgbClr val="FF0000"/>
                </a:solidFill>
              </a:rPr>
              <a:t>localis</a:t>
            </a:r>
            <a:endParaRPr lang="nb-NO" sz="2400" dirty="0">
              <a:solidFill>
                <a:srgbClr val="FF0000"/>
              </a:solidFill>
            </a:endParaRPr>
          </a:p>
        </p:txBody>
      </p:sp>
      <p:pic>
        <p:nvPicPr>
          <p:cNvPr id="2052" name="Picture 4" descr="Relatert bild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84384" y="2960777"/>
            <a:ext cx="3488291" cy="322739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ktangel 1"/>
          <p:cNvSpPr/>
          <p:nvPr/>
        </p:nvSpPr>
        <p:spPr>
          <a:xfrm>
            <a:off x="9410700" y="3067050"/>
            <a:ext cx="476250" cy="476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p:cNvSpPr txBox="1"/>
          <p:nvPr/>
        </p:nvSpPr>
        <p:spPr>
          <a:xfrm>
            <a:off x="7033845" y="2499111"/>
            <a:ext cx="3118995" cy="461665"/>
          </a:xfrm>
          <a:prstGeom prst="rect">
            <a:avLst/>
          </a:prstGeom>
          <a:noFill/>
        </p:spPr>
        <p:txBody>
          <a:bodyPr wrap="none" rtlCol="0">
            <a:spAutoFit/>
          </a:bodyPr>
          <a:lstStyle/>
          <a:p>
            <a:r>
              <a:rPr lang="nb-NO" sz="2400" dirty="0" err="1">
                <a:solidFill>
                  <a:srgbClr val="FF0000"/>
                </a:solidFill>
              </a:rPr>
              <a:t>Positio</a:t>
            </a:r>
            <a:r>
              <a:rPr lang="nb-NO" sz="2400" dirty="0">
                <a:solidFill>
                  <a:srgbClr val="FF0000"/>
                </a:solidFill>
              </a:rPr>
              <a:t> </a:t>
            </a:r>
            <a:r>
              <a:rPr lang="nb-NO" sz="2400" dirty="0" err="1">
                <a:solidFill>
                  <a:srgbClr val="FF0000"/>
                </a:solidFill>
              </a:rPr>
              <a:t>arteriae</a:t>
            </a:r>
            <a:r>
              <a:rPr lang="nb-NO" sz="2400" dirty="0">
                <a:solidFill>
                  <a:srgbClr val="FF0000"/>
                </a:solidFill>
              </a:rPr>
              <a:t> </a:t>
            </a:r>
            <a:r>
              <a:rPr lang="nb-NO" sz="2400" dirty="0" err="1">
                <a:solidFill>
                  <a:srgbClr val="FF0000"/>
                </a:solidFill>
              </a:rPr>
              <a:t>popliteae</a:t>
            </a:r>
            <a:endParaRPr lang="nb-NO" sz="2400" dirty="0">
              <a:solidFill>
                <a:srgbClr val="FF0000"/>
              </a:solidFill>
            </a:endParaRPr>
          </a:p>
        </p:txBody>
      </p:sp>
    </p:spTree>
    <p:extLst>
      <p:ext uri="{BB962C8B-B14F-4D97-AF65-F5344CB8AC3E}">
        <p14:creationId xmlns="" xmlns:p14="http://schemas.microsoft.com/office/powerpoint/2010/main" val="1795893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dirty="0"/>
              <a:t>Lateral position</a:t>
            </a:r>
            <a:br>
              <a:rPr lang="en-GB" dirty="0"/>
            </a:br>
            <a:r>
              <a:rPr lang="cs-CZ" sz="2700" dirty="0"/>
              <a:t>“</a:t>
            </a:r>
            <a:r>
              <a:rPr lang="cs-CZ" sz="2700" dirty="0" err="1"/>
              <a:t>Later</a:t>
            </a:r>
            <a:r>
              <a:rPr lang="cs-CZ" sz="2700" dirty="0"/>
              <a:t>“ - prefix</a:t>
            </a:r>
          </a:p>
        </p:txBody>
      </p:sp>
      <p:sp>
        <p:nvSpPr>
          <p:cNvPr id="3" name="Zástupný symbol pro obsah 2"/>
          <p:cNvSpPr>
            <a:spLocks noGrp="1"/>
          </p:cNvSpPr>
          <p:nvPr>
            <p:ph idx="1"/>
          </p:nvPr>
        </p:nvSpPr>
        <p:spPr/>
        <p:txBody>
          <a:bodyPr/>
          <a:lstStyle/>
          <a:p>
            <a:r>
              <a:rPr lang="cs-CZ" dirty="0" err="1"/>
              <a:t>Relates</a:t>
            </a:r>
            <a:r>
              <a:rPr lang="cs-CZ" dirty="0"/>
              <a:t> to </a:t>
            </a:r>
            <a:r>
              <a:rPr lang="cs-CZ" dirty="0" err="1"/>
              <a:t>the</a:t>
            </a:r>
            <a:r>
              <a:rPr lang="cs-CZ" dirty="0"/>
              <a:t> </a:t>
            </a:r>
            <a:r>
              <a:rPr lang="cs-CZ" dirty="0" err="1"/>
              <a:t>side</a:t>
            </a:r>
            <a:r>
              <a:rPr lang="en-GB" dirty="0"/>
              <a:t> – ‘</a:t>
            </a:r>
            <a:r>
              <a:rPr lang="en-GB" dirty="0" err="1"/>
              <a:t>lateropositio</a:t>
            </a:r>
            <a:r>
              <a:rPr lang="en-GB" dirty="0"/>
              <a:t>’ a </a:t>
            </a:r>
            <a:r>
              <a:rPr lang="en-US" dirty="0"/>
              <a:t>shift to one side or displacement to one side. </a:t>
            </a:r>
            <a:r>
              <a:rPr lang="en-US" i="1" dirty="0" err="1">
                <a:solidFill>
                  <a:srgbClr val="FF0000"/>
                </a:solidFill>
              </a:rPr>
              <a:t>Lateropositio</a:t>
            </a:r>
            <a:r>
              <a:rPr lang="en-US" i="1" dirty="0">
                <a:solidFill>
                  <a:srgbClr val="FF0000"/>
                </a:solidFill>
              </a:rPr>
              <a:t> uteri</a:t>
            </a:r>
            <a:r>
              <a:rPr lang="cs-CZ" dirty="0"/>
              <a:t>.</a:t>
            </a:r>
          </a:p>
          <a:p>
            <a:endParaRPr lang="cs-CZ" dirty="0"/>
          </a:p>
          <a:p>
            <a:endParaRPr lang="cs-CZ" dirty="0"/>
          </a:p>
        </p:txBody>
      </p:sp>
      <p:pic>
        <p:nvPicPr>
          <p:cNvPr id="4" name="Picture 3"/>
          <p:cNvPicPr>
            <a:picLocks noChangeAspect="1"/>
          </p:cNvPicPr>
          <p:nvPr/>
        </p:nvPicPr>
        <p:blipFill rotWithShape="1">
          <a:blip r:embed="rId2" cstate="print"/>
          <a:srcRect l="2841" r="8858" b="7358"/>
          <a:stretch/>
        </p:blipFill>
        <p:spPr>
          <a:xfrm>
            <a:off x="4821381" y="3171306"/>
            <a:ext cx="3100647" cy="2439785"/>
          </a:xfrm>
          <a:prstGeom prst="rect">
            <a:avLst/>
          </a:prstGeom>
        </p:spPr>
      </p:pic>
    </p:spTree>
    <p:extLst>
      <p:ext uri="{BB962C8B-B14F-4D97-AF65-F5344CB8AC3E}">
        <p14:creationId xmlns="" xmlns:p14="http://schemas.microsoft.com/office/powerpoint/2010/main" val="134129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t>Lateris</a:t>
            </a:r>
            <a:r>
              <a:rPr lang="en-GB" dirty="0"/>
              <a:t> </a:t>
            </a:r>
            <a:r>
              <a:rPr lang="en-GB" dirty="0" err="1"/>
              <a:t>dextri</a:t>
            </a:r>
            <a:r>
              <a:rPr lang="en-GB" dirty="0"/>
              <a:t> (</a:t>
            </a:r>
            <a:r>
              <a:rPr lang="en-GB" dirty="0" err="1">
                <a:solidFill>
                  <a:srgbClr val="FF0000"/>
                </a:solidFill>
              </a:rPr>
              <a:t>l.dx</a:t>
            </a:r>
            <a:r>
              <a:rPr lang="en-GB" dirty="0"/>
              <a:t>), </a:t>
            </a:r>
            <a:r>
              <a:rPr lang="en-GB" dirty="0" err="1"/>
              <a:t>Lateris</a:t>
            </a:r>
            <a:r>
              <a:rPr lang="en-GB" dirty="0"/>
              <a:t> </a:t>
            </a:r>
            <a:r>
              <a:rPr lang="en-GB" dirty="0" err="1"/>
              <a:t>sinistri</a:t>
            </a:r>
            <a:r>
              <a:rPr lang="en-GB" dirty="0"/>
              <a:t> (</a:t>
            </a:r>
            <a:r>
              <a:rPr lang="en-GB" dirty="0">
                <a:solidFill>
                  <a:srgbClr val="FF0000"/>
                </a:solidFill>
              </a:rPr>
              <a:t>l.sin</a:t>
            </a:r>
            <a:r>
              <a:rPr lang="en-GB" dirty="0"/>
              <a:t>)</a:t>
            </a:r>
            <a:endParaRPr lang="cs-CZ" dirty="0"/>
          </a:p>
        </p:txBody>
      </p:sp>
      <p:sp>
        <p:nvSpPr>
          <p:cNvPr id="3" name="Zástupný symbol pro obsah 2"/>
          <p:cNvSpPr>
            <a:spLocks noGrp="1"/>
          </p:cNvSpPr>
          <p:nvPr>
            <p:ph idx="1"/>
          </p:nvPr>
        </p:nvSpPr>
        <p:spPr/>
        <p:txBody>
          <a:bodyPr/>
          <a:lstStyle/>
          <a:p>
            <a:pPr marL="0" indent="0">
              <a:buNone/>
            </a:pPr>
            <a:r>
              <a:rPr lang="en-GB" dirty="0"/>
              <a:t>On the right side – the right one,  On the left side – the left one respectively</a:t>
            </a:r>
            <a:endParaRPr lang="cs-CZ" dirty="0"/>
          </a:p>
        </p:txBody>
      </p:sp>
      <p:pic>
        <p:nvPicPr>
          <p:cNvPr id="4" name="Obrázek 3"/>
          <p:cNvPicPr>
            <a:picLocks noChangeAspect="1"/>
          </p:cNvPicPr>
          <p:nvPr/>
        </p:nvPicPr>
        <p:blipFill>
          <a:blip r:embed="rId2" cstate="print"/>
          <a:stretch>
            <a:fillRect/>
          </a:stretch>
        </p:blipFill>
        <p:spPr>
          <a:xfrm>
            <a:off x="1726796" y="3137455"/>
            <a:ext cx="3875115" cy="2738414"/>
          </a:xfrm>
          <a:prstGeom prst="rect">
            <a:avLst/>
          </a:prstGeom>
        </p:spPr>
      </p:pic>
      <p:pic>
        <p:nvPicPr>
          <p:cNvPr id="5" name="Obrázek 4"/>
          <p:cNvPicPr>
            <a:picLocks noChangeAspect="1"/>
          </p:cNvPicPr>
          <p:nvPr/>
        </p:nvPicPr>
        <p:blipFill rotWithShape="1">
          <a:blip r:embed="rId3" cstate="print"/>
          <a:srcRect t="8612" b="13901"/>
          <a:stretch/>
        </p:blipFill>
        <p:spPr>
          <a:xfrm>
            <a:off x="6033306" y="3137455"/>
            <a:ext cx="4000500" cy="2435629"/>
          </a:xfrm>
          <a:prstGeom prst="rect">
            <a:avLst/>
          </a:prstGeom>
        </p:spPr>
      </p:pic>
      <p:sp>
        <p:nvSpPr>
          <p:cNvPr id="6" name="TextBox 5"/>
          <p:cNvSpPr txBox="1"/>
          <p:nvPr/>
        </p:nvSpPr>
        <p:spPr>
          <a:xfrm>
            <a:off x="6766560" y="5573084"/>
            <a:ext cx="2776451" cy="369332"/>
          </a:xfrm>
          <a:prstGeom prst="rect">
            <a:avLst/>
          </a:prstGeom>
          <a:noFill/>
        </p:spPr>
        <p:txBody>
          <a:bodyPr wrap="square" rtlCol="0">
            <a:spAutoFit/>
          </a:bodyPr>
          <a:lstStyle/>
          <a:p>
            <a:r>
              <a:rPr lang="cs-CZ" dirty="0"/>
              <a:t>    R    L                     </a:t>
            </a:r>
            <a:r>
              <a:rPr lang="cs-CZ" dirty="0" err="1"/>
              <a:t>L</a:t>
            </a:r>
            <a:r>
              <a:rPr lang="cs-CZ" dirty="0"/>
              <a:t>  R</a:t>
            </a:r>
          </a:p>
        </p:txBody>
      </p:sp>
    </p:spTree>
    <p:extLst>
      <p:ext uri="{BB962C8B-B14F-4D97-AF65-F5344CB8AC3E}">
        <p14:creationId xmlns="" xmlns:p14="http://schemas.microsoft.com/office/powerpoint/2010/main" val="348589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t>Lateris</a:t>
            </a:r>
            <a:r>
              <a:rPr lang="en-GB" dirty="0"/>
              <a:t> </a:t>
            </a:r>
            <a:r>
              <a:rPr lang="en-GB" dirty="0" err="1"/>
              <a:t>utriusque</a:t>
            </a:r>
            <a:r>
              <a:rPr lang="en-GB" dirty="0"/>
              <a:t> (</a:t>
            </a:r>
            <a:r>
              <a:rPr lang="en-GB" dirty="0" err="1">
                <a:solidFill>
                  <a:srgbClr val="FF0000"/>
                </a:solidFill>
              </a:rPr>
              <a:t>l.utr</a:t>
            </a:r>
            <a:r>
              <a:rPr lang="en-GB" dirty="0"/>
              <a:t>)</a:t>
            </a:r>
            <a:endParaRPr lang="cs-CZ" dirty="0"/>
          </a:p>
        </p:txBody>
      </p:sp>
      <p:pic>
        <p:nvPicPr>
          <p:cNvPr id="4" name="Zástupný symbol pro obsah 3"/>
          <p:cNvPicPr>
            <a:picLocks noGrp="1" noChangeAspect="1"/>
          </p:cNvPicPr>
          <p:nvPr>
            <p:ph idx="1"/>
          </p:nvPr>
        </p:nvPicPr>
        <p:blipFill>
          <a:blip r:embed="rId2" cstate="print"/>
          <a:stretch>
            <a:fillRect/>
          </a:stretch>
        </p:blipFill>
        <p:spPr>
          <a:xfrm>
            <a:off x="1504603" y="2983447"/>
            <a:ext cx="3997344" cy="2998008"/>
          </a:xfrm>
          <a:prstGeom prst="rect">
            <a:avLst/>
          </a:prstGeom>
        </p:spPr>
      </p:pic>
      <p:pic>
        <p:nvPicPr>
          <p:cNvPr id="5" name="Obrázek 4"/>
          <p:cNvPicPr>
            <a:picLocks noChangeAspect="1"/>
          </p:cNvPicPr>
          <p:nvPr/>
        </p:nvPicPr>
        <p:blipFill>
          <a:blip r:embed="rId3" cstate="print"/>
          <a:stretch>
            <a:fillRect/>
          </a:stretch>
        </p:blipFill>
        <p:spPr>
          <a:xfrm rot="10800000" flipV="1">
            <a:off x="6644639" y="2983447"/>
            <a:ext cx="3997344" cy="2998008"/>
          </a:xfrm>
          <a:prstGeom prst="rect">
            <a:avLst/>
          </a:prstGeom>
        </p:spPr>
      </p:pic>
      <p:sp>
        <p:nvSpPr>
          <p:cNvPr id="6" name="TextovéPole 5"/>
          <p:cNvSpPr txBox="1"/>
          <p:nvPr/>
        </p:nvSpPr>
        <p:spPr>
          <a:xfrm>
            <a:off x="1504603" y="2462079"/>
            <a:ext cx="7722523" cy="461665"/>
          </a:xfrm>
          <a:prstGeom prst="rect">
            <a:avLst/>
          </a:prstGeom>
          <a:noFill/>
        </p:spPr>
        <p:txBody>
          <a:bodyPr wrap="square" rtlCol="0">
            <a:spAutoFit/>
          </a:bodyPr>
          <a:lstStyle/>
          <a:p>
            <a:r>
              <a:rPr lang="en-GB" sz="2400" dirty="0"/>
              <a:t>On both sides</a:t>
            </a:r>
            <a:endParaRPr lang="cs-CZ" sz="2400" dirty="0"/>
          </a:p>
        </p:txBody>
      </p:sp>
    </p:spTree>
    <p:extLst>
      <p:ext uri="{BB962C8B-B14F-4D97-AF65-F5344CB8AC3E}">
        <p14:creationId xmlns="" xmlns:p14="http://schemas.microsoft.com/office/powerpoint/2010/main" val="360294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Bi-lateralis</a:t>
            </a:r>
            <a:r>
              <a:rPr lang="cs-CZ" dirty="0"/>
              <a:t>, e</a:t>
            </a:r>
          </a:p>
        </p:txBody>
      </p:sp>
      <p:pic>
        <p:nvPicPr>
          <p:cNvPr id="4" name="Content Placeholder 3"/>
          <p:cNvPicPr>
            <a:picLocks noGrp="1" noChangeAspect="1"/>
          </p:cNvPicPr>
          <p:nvPr>
            <p:ph idx="1"/>
          </p:nvPr>
        </p:nvPicPr>
        <p:blipFill>
          <a:blip r:embed="rId2" cstate="print"/>
          <a:stretch>
            <a:fillRect/>
          </a:stretch>
        </p:blipFill>
        <p:spPr>
          <a:xfrm>
            <a:off x="1295402" y="3108382"/>
            <a:ext cx="4286250" cy="2781300"/>
          </a:xfrm>
          <a:prstGeom prst="rect">
            <a:avLst/>
          </a:prstGeom>
        </p:spPr>
      </p:pic>
      <p:sp>
        <p:nvSpPr>
          <p:cNvPr id="5" name="TextBox 4"/>
          <p:cNvSpPr txBox="1"/>
          <p:nvPr/>
        </p:nvSpPr>
        <p:spPr>
          <a:xfrm>
            <a:off x="1446415" y="2477193"/>
            <a:ext cx="9900458" cy="369332"/>
          </a:xfrm>
          <a:prstGeom prst="rect">
            <a:avLst/>
          </a:prstGeom>
          <a:noFill/>
        </p:spPr>
        <p:txBody>
          <a:bodyPr wrap="square" rtlCol="0">
            <a:spAutoFit/>
          </a:bodyPr>
          <a:lstStyle/>
          <a:p>
            <a:r>
              <a:rPr lang="en-GB" dirty="0"/>
              <a:t>Bilateral</a:t>
            </a:r>
            <a:r>
              <a:rPr lang="cs-CZ" dirty="0"/>
              <a:t>: </a:t>
            </a:r>
            <a:r>
              <a:rPr lang="cs-CZ" dirty="0" err="1"/>
              <a:t>E.g</a:t>
            </a:r>
            <a:r>
              <a:rPr lang="cs-CZ" dirty="0"/>
              <a:t>. </a:t>
            </a:r>
            <a:r>
              <a:rPr lang="cs-CZ" i="1" dirty="0" err="1">
                <a:solidFill>
                  <a:srgbClr val="FF0000"/>
                </a:solidFill>
              </a:rPr>
              <a:t>Decubitus</a:t>
            </a:r>
            <a:r>
              <a:rPr lang="cs-CZ" i="1" dirty="0">
                <a:solidFill>
                  <a:srgbClr val="FF0000"/>
                </a:solidFill>
              </a:rPr>
              <a:t> </a:t>
            </a:r>
            <a:r>
              <a:rPr lang="cs-CZ" i="1" dirty="0" err="1">
                <a:solidFill>
                  <a:srgbClr val="FF0000"/>
                </a:solidFill>
              </a:rPr>
              <a:t>bilaterales</a:t>
            </a:r>
            <a:r>
              <a:rPr lang="cs-CZ" i="1" dirty="0">
                <a:solidFill>
                  <a:srgbClr val="FF0000"/>
                </a:solidFill>
              </a:rPr>
              <a:t> </a:t>
            </a:r>
            <a:r>
              <a:rPr lang="cs-CZ" dirty="0"/>
              <a:t>= </a:t>
            </a:r>
            <a:r>
              <a:rPr lang="cs-CZ" dirty="0" err="1"/>
              <a:t>bilateral</a:t>
            </a:r>
            <a:r>
              <a:rPr lang="cs-CZ" dirty="0"/>
              <a:t> </a:t>
            </a:r>
            <a:r>
              <a:rPr lang="cs-CZ" dirty="0" err="1" smtClean="0"/>
              <a:t>bedsores</a:t>
            </a:r>
            <a:r>
              <a:rPr lang="cs-CZ" dirty="0" smtClean="0"/>
              <a:t>/</a:t>
            </a:r>
            <a:r>
              <a:rPr lang="cs-CZ" dirty="0" err="1" smtClean="0"/>
              <a:t>pressure</a:t>
            </a:r>
            <a:r>
              <a:rPr lang="cs-CZ" dirty="0" smtClean="0"/>
              <a:t> </a:t>
            </a:r>
            <a:r>
              <a:rPr lang="cs-CZ" dirty="0" err="1" smtClean="0"/>
              <a:t>ulcers</a:t>
            </a:r>
            <a:endParaRPr lang="cs-CZ" dirty="0"/>
          </a:p>
        </p:txBody>
      </p:sp>
      <p:pic>
        <p:nvPicPr>
          <p:cNvPr id="6" name="Picture 5"/>
          <p:cNvPicPr>
            <a:picLocks noChangeAspect="1"/>
          </p:cNvPicPr>
          <p:nvPr/>
        </p:nvPicPr>
        <p:blipFill>
          <a:blip r:embed="rId3" cstate="print"/>
          <a:stretch>
            <a:fillRect/>
          </a:stretch>
        </p:blipFill>
        <p:spPr>
          <a:xfrm>
            <a:off x="6988579" y="3108382"/>
            <a:ext cx="3086100" cy="2781300"/>
          </a:xfrm>
          <a:prstGeom prst="rect">
            <a:avLst/>
          </a:prstGeom>
        </p:spPr>
      </p:pic>
    </p:spTree>
    <p:extLst>
      <p:ext uri="{BB962C8B-B14F-4D97-AF65-F5344CB8AC3E}">
        <p14:creationId xmlns="" xmlns:p14="http://schemas.microsoft.com/office/powerpoint/2010/main" val="17925360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k">
  <a:themeElements>
    <a:clrScheme name="Organis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sk">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1762</TotalTime>
  <Words>1071</Words>
  <Application>Microsoft Office PowerPoint</Application>
  <PresentationFormat>Vlastní</PresentationFormat>
  <Paragraphs>211</Paragraphs>
  <Slides>32</Slides>
  <Notes>6</Notes>
  <HiddenSlides>0</HiddenSlides>
  <MMClips>0</MMClips>
  <ScaleCrop>false</ScaleCrop>
  <HeadingPairs>
    <vt:vector size="4" baseType="variant">
      <vt:variant>
        <vt:lpstr>Motiv</vt:lpstr>
      </vt:variant>
      <vt:variant>
        <vt:i4>1</vt:i4>
      </vt:variant>
      <vt:variant>
        <vt:lpstr>Nadpisy snímků</vt:lpstr>
      </vt:variant>
      <vt:variant>
        <vt:i4>32</vt:i4>
      </vt:variant>
    </vt:vector>
  </HeadingPairs>
  <TitlesOfParts>
    <vt:vector size="33" baseType="lpstr">
      <vt:lpstr>Organisk</vt:lpstr>
      <vt:lpstr>Expressing positions in medical terminology</vt:lpstr>
      <vt:lpstr>General terms</vt:lpstr>
      <vt:lpstr>Snímek 3</vt:lpstr>
      <vt:lpstr>Snímek 4</vt:lpstr>
      <vt:lpstr>Snímek 5</vt:lpstr>
      <vt:lpstr>Lateral position “Later“ - prefix</vt:lpstr>
      <vt:lpstr>Lateris dextri (l.dx), Lateris sinistri (l.sin)</vt:lpstr>
      <vt:lpstr>Lateris utriusque (l.utr)</vt:lpstr>
      <vt:lpstr>Bi-lateralis, e</vt:lpstr>
      <vt:lpstr>Collateralis, e</vt:lpstr>
      <vt:lpstr>Sinistro-/dextropositio</vt:lpstr>
      <vt:lpstr>Marginalis, e   Acralis,e (G.)</vt:lpstr>
      <vt:lpstr>Medial position</vt:lpstr>
      <vt:lpstr>Snímek 14</vt:lpstr>
      <vt:lpstr>Snímek 15</vt:lpstr>
      <vt:lpstr>Snímek 16</vt:lpstr>
      <vt:lpstr>Anterior position/before</vt:lpstr>
      <vt:lpstr>Snímek 18</vt:lpstr>
      <vt:lpstr>Posterior position/after sth </vt:lpstr>
      <vt:lpstr>Snímek 20</vt:lpstr>
      <vt:lpstr>Superior position</vt:lpstr>
      <vt:lpstr>Snímek 22</vt:lpstr>
      <vt:lpstr>Snímek 23</vt:lpstr>
      <vt:lpstr>Inferior position</vt:lpstr>
      <vt:lpstr>Snímek 25</vt:lpstr>
      <vt:lpstr>Snímek 26</vt:lpstr>
      <vt:lpstr>External position</vt:lpstr>
      <vt:lpstr>Snímek 28</vt:lpstr>
      <vt:lpstr>Snímek 29</vt:lpstr>
      <vt:lpstr>Snímek 30</vt:lpstr>
      <vt:lpstr>Revision Questions  (by Akimasa Iijima and Ole Victor Hessoe)</vt:lpstr>
      <vt:lpstr>Revision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Positions</dc:title>
  <dc:creator>Tonje</dc:creator>
  <cp:lastModifiedBy>Gachallová Natália</cp:lastModifiedBy>
  <cp:revision>29</cp:revision>
  <dcterms:created xsi:type="dcterms:W3CDTF">2017-02-24T09:12:53Z</dcterms:created>
  <dcterms:modified xsi:type="dcterms:W3CDTF">2017-03-09T14:43:11Z</dcterms:modified>
</cp:coreProperties>
</file>