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ink/ink1.xml" ContentType="application/inkml+xml"/>
  <Override PartName="/ppt/ink/ink2.xml" ContentType="application/inkml+xml"/>
  <Override PartName="/ppt/ink/ink3.xml" ContentType="application/inkml+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3" r:id="rId8"/>
    <p:sldId id="264" r:id="rId9"/>
    <p:sldId id="265" r:id="rId10"/>
    <p:sldId id="266" r:id="rId11"/>
    <p:sldId id="269" r:id="rId12"/>
    <p:sldId id="267" r:id="rId13"/>
    <p:sldId id="262" r:id="rId14"/>
    <p:sldId id="268"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898" autoAdjust="0"/>
    <p:restoredTop sz="94660"/>
  </p:normalViewPr>
  <p:slideViewPr>
    <p:cSldViewPr snapToGrid="0">
      <p:cViewPr varScale="1">
        <p:scale>
          <a:sx n="68" d="100"/>
          <a:sy n="68" d="100"/>
        </p:scale>
        <p:origin x="822" y="6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7-03-08T12:20:43.131"/>
    </inkml:context>
    <inkml:brush xml:id="br0">
      <inkml:brushProperty name="width" value="0.23333" units="cm"/>
      <inkml:brushProperty name="height" value="0.23333" units="cm"/>
      <inkml:brushProperty name="color" value="#ED1C24"/>
      <inkml:brushProperty name="ignorePressure" value="1"/>
    </inkml:brush>
  </inkml:definitions>
  <inkml:trace contextRef="#ctx0" brushRef="#br0">10602 406</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7-03-08T12:21:00.445"/>
    </inkml:context>
    <inkml:brush xml:id="br0">
      <inkml:brushProperty name="width" value="0.23333" units="cm"/>
      <inkml:brushProperty name="height" value="0.23333" units="cm"/>
      <inkml:brushProperty name="color" value="#ED1C24"/>
      <inkml:brushProperty name="ignorePressure" value="1"/>
    </inkml:brush>
  </inkml:definitions>
  <inkml:trace contextRef="#ctx0" brushRef="#br0">19654 6581,'0'0,"0"0,0 0,0 0,0 0,0 0,0 0,0 0,0 0,0 0,0 0,0 0,0 0,0 0,0 0,0 0,0 0,0 0,0 0,0 0,0 0,0 0,0 0,0 0,0 0,0 0,0 0,0 0,0 0,0 0,0 0,0 0,0 0,0 0,0 0,-36 12,-30 10,-15 13,-7 13,0 10,10 1,4 3,17-4,10 1,15-9,6-9,7-10,8 2,4-6,5 0,2-6,1 1,6 1,3-2,5 1,-1-4,5 2,4 3,11 4,4 3,10 2,1 9,-2-4,-1-1,2-8,-1-8,-2-7,-3-6,-9-5,-3-2,4-1,3 0,1-7,0-1,6-6,1-5,-1-1,-1-1,2-10,7-11,1-5,2 1,-2-5,-9 1,-6-2,-5-5,-7-5,-2 3,-5 0,-6 4,-5 5,-4 5,-3 6,-1 2,-1 2,-6 2,-2-1,-6 1,-5 0,-6-1,-5 0,-2 0,-9 0,-2 6,-6 1,-7 1,-5 4,2 5,5 2,-1 2,4 3,5 4,4 4,3 8,3 2,2 7,-6 7,-2 6,1 10,2 5,1 1,1 12,7 1,4 11,5 5,7 2,6-5,4-2,10 5,3 2,7-5,1-8,-4-9,4-8,-1-10,2-5,11-2,6-6,4 0,1-3,6-6,1-4,0-3,-4-3,5-8,-1-3,-1-5,-3-7,-3-6,-2-4,-6-3,-4-7,-5-9,-2-9,-3-5,-5 2,-10-1,-6-1,-8-2,-2-2,-5-1,-5 5,-4 2,-4 4,4 14,1 0,-8 10,-3 3,-1 2,0 5,-6 0,5 6,3 5,-3 10,-2 7,1 8,1 8,1 6,2 6,6 2,10 8,7 3,7 0,4 9,3 21,1 15,7 4,7 5,2-4,4-11,-2-14,2-13,3-16,4-9,3-10,3-9,6-6,4-11,5-11,7-8,0-13,2-12,-2-9,-5-2,-12-3,-12-2,-10 3,-14 7,-15 6,-10-1,-7 8,-6 5,-1 2,-2 2,-6 6,-2 7,8 1,3 3,2 5,7 4,2 2,4 3,0 1,-2 7,2 13,11 29,12 35,7 27,0 13,0-3,-2-9,-4-18,6-20,-1-16,-1-11,4-14,6-13,11-16,21-14,11-18,9-22,4-20,-4-10,-9-4,-14 0,-15 9,-13 11,-11 10,-11 15,-12 8,-15 3,-14 6,-7 1,-6 4,1 5,-2 4,8 4,8 3,10 7,4 3,2-1,5 11,6 8,5 0,12 6,9 5,5 1,5 0,4 6,5-6,-3-2,-1-9,2-2,-4-6,0-6,-4-6,-5-3,-6-10,-4-3,-3-7,-1-12,-2-8,0-4,0-1,-6 6,-2 3,-5 0,-6 6,0 7,-3 7,-3 5,4 3,-2 9,3 9,0 2,4 4,4 4,4 5,4-4,3-5,8-1,2 2,6-2,2-6,2-4,6-4,-2-2,1-10,3-8,-3-2,-6-5,-5-4,-5-5,-3-2,-4-8,0 3,-7 1,-8 1,-1 7,-5 1,-4 1,2 3,-1 6,3 7,0 4,-3 3,3 2,-1 2,2 6,-6 9,1 12,-2 8,-1 11,3 2,6-1,7 4,5 4,4 5,7-1,11 0,2 8,3 0,6-2,-2-10,0-10,9-6,4-11,3-9,5-9,8-5,7-11,5-10,-3-9,1-5,-5-5,0-8,-10-3,-8 0,-3 2,-10 2,-7 2,-9 2,-6 0,-9-4,-10-2,-4-5,-9-1,-7-4,-3-4,-3 0,2-1,-7-3,0 2,1 6,1 6,3 5,2 3,-5 3,6 7,2 2,1 1,2 4,-2 6,0 5,0 6,6 2,1 2,-1 8,-1 8,4 2,-6-2,-3 8,-2 0,-1 3,0 8,0 6,6 0,9 0,8 12,12 14,13 20,10 26,8 17,4 6,-2-10,-2-18,1-23,2-19,0-15,8-9,8-6,15-9,8-16,11-8,2-11,6-16,-2-10,-8-10,-6-5,-17-4,-4-1,-13 10,-6 7,-10 4,-8 0,-7-4,-5-2,-3-8,-3-6,-6 0,-1 3,-12 4,-9 4,-4-2,-8 0,-10-5,-8-4,-6-1,3 4,0 5,-1 3,-3 10,6 10,5 10,2 5,9 6,7 2,3 2,9 0,1 0,6-1,0 0,-3 6,3 1,-3 12,4 2,4 3,5 11,4 15,3 12,7 7,3 4,7 2,6-2,6-6,9-3,6-6,2-8,4-6,1-11,4-11,5-9,4-8,10-10,-1-11,-7-3,-3-3,-5-12,0-5,-4-9,-4-7,-11-8,-6-4,-7-4,-9-1,-12 5,-7 7,-15 9,-10 6,-12-1,-11 1,-3 2,-4 2,-4 2,-3 1,-2 7,-2 9,-1 7,6 8,7 3,8 2,1 9,2 7,9 2,6 11,2 5,5 4,2 1,5 6,4 9,12 6,6 11,8 6,8 8,1 2,2-9,-2-3,1-10,3-10,9-8,5-11,2-6,-1-8,6-8,12-5,3-11,3-10,3-9,7-8,-2-10,-8-4,-9-6,-7-8,-6 1,-11-2,-9 3,-10 5,-12 5,-12-1,-17 0,-8 4,-11 2,-9 2,-6-4,-5-1,2 8,2-3,5 5,7 3,6 1,5 4,3 8,2 7,2 4,6 5,2 2,0 0,3 8,0 7,5 2,-2 9,-2 8,-5 8,-2 4,-4 6,5 6,7 6,6 3,7 2,4-3,15-3,11 1,9-4,10-2,11-3,8-6,6-4,4-11,2-11,0-15,7-15,1-12,-7-9,-3-6,-8-4,-15 0,-8 0,-13-6,-9-1,-8 1,-11-4,-6 0,-8-4,-12-4,-8-6,-3 2,-2 6,-5 6,-2 4,-4 4,-5 4,1 7,-2 2,9 7,7 6,-2 5,0 11,4 5,0 1,2-2,2 6,6 6,2 0,7 3,0 4,-1 3,1 4,0 8,3 9,4 8,5 7,10 10,11 10,8 4,14 4,8-7,13-13,10-12,12-10,17-20,16-20,1-14,-17-4</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7-03-08T12:21:12.579"/>
    </inkml:context>
    <inkml:brush xml:id="br0">
      <inkml:brushProperty name="width" value="0.23333" units="cm"/>
      <inkml:brushProperty name="height" value="0.23333" units="cm"/>
      <inkml:brushProperty name="color" value="#ED1C24"/>
      <inkml:brushProperty name="ignorePressure" value="1"/>
    </inkml:brush>
  </inkml:definitions>
  <inkml:trace contextRef="#ctx0" brushRef="#br0">13371 883</inkml:trace>
</inkml:ink>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11" name="Freeform 6"/>
          <p:cNvSpPr/>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1078523" y="1098388"/>
            <a:ext cx="10318418" cy="4394988"/>
          </a:xfrm>
        </p:spPr>
        <p:txBody>
          <a:bodyPr anchor="ctr">
            <a:noAutofit/>
          </a:bodyPr>
          <a:lstStyle>
            <a:lvl1pPr algn="ctr">
              <a:defRPr sz="10000" spc="800" baseline="0"/>
            </a:lvl1pPr>
          </a:lstStyle>
          <a:p>
            <a:r>
              <a:rPr lang="en-US"/>
              <a:t>Click to edit Master title style</a:t>
            </a:r>
            <a:endParaRPr lang="en-US" dirty="0"/>
          </a:p>
        </p:txBody>
      </p:sp>
      <p:sp>
        <p:nvSpPr>
          <p:cNvPr id="3" name="Subtitle 2"/>
          <p:cNvSpPr>
            <a:spLocks noGrp="1"/>
          </p:cNvSpPr>
          <p:nvPr>
            <p:ph type="subTitle" idx="1"/>
          </p:nvPr>
        </p:nvSpPr>
        <p:spPr>
          <a:xfrm>
            <a:off x="2215045" y="5979196"/>
            <a:ext cx="8045373" cy="742279"/>
          </a:xfrm>
        </p:spPr>
        <p:txBody>
          <a:bodyPr anchor="t">
            <a:normAutofit/>
          </a:bodyPr>
          <a:lstStyle>
            <a:lvl1pPr marL="0" indent="0" algn="ctr">
              <a:lnSpc>
                <a:spcPct val="100000"/>
              </a:lnSpc>
              <a:buNone/>
              <a:defRPr sz="2000" b="1" i="0" cap="all" spc="4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1078523" y="6375679"/>
            <a:ext cx="2329722" cy="348462"/>
          </a:xfrm>
        </p:spPr>
        <p:txBody>
          <a:bodyPr/>
          <a:lstStyle>
            <a:lvl1pPr>
              <a:defRPr baseline="0">
                <a:solidFill>
                  <a:schemeClr val="accent1">
                    <a:lumMod val="50000"/>
                  </a:schemeClr>
                </a:solidFill>
              </a:defRPr>
            </a:lvl1pPr>
          </a:lstStyle>
          <a:p>
            <a:fld id="{21171BD6-2754-4F1C-AC10-5F14FEC783D6}" type="datetimeFigureOut">
              <a:rPr lang="en-GB" smtClean="0"/>
              <a:pPr/>
              <a:t>16/03/2020</a:t>
            </a:fld>
            <a:endParaRPr lang="en-GB"/>
          </a:p>
        </p:txBody>
      </p:sp>
      <p:sp>
        <p:nvSpPr>
          <p:cNvPr id="5" name="Footer Placeholder 4"/>
          <p:cNvSpPr>
            <a:spLocks noGrp="1"/>
          </p:cNvSpPr>
          <p:nvPr>
            <p:ph type="ftr" sz="quarter" idx="11"/>
          </p:nvPr>
        </p:nvSpPr>
        <p:spPr>
          <a:xfrm>
            <a:off x="4180332" y="6375679"/>
            <a:ext cx="4114800" cy="345796"/>
          </a:xfrm>
        </p:spPr>
        <p:txBody>
          <a:bodyPr/>
          <a:lstStyle>
            <a:lvl1pPr>
              <a:defRPr baseline="0">
                <a:solidFill>
                  <a:schemeClr val="accent1">
                    <a:lumMod val="50000"/>
                  </a:schemeClr>
                </a:solidFill>
              </a:defRPr>
            </a:lvl1pPr>
          </a:lstStyle>
          <a:p>
            <a:endParaRPr lang="en-GB"/>
          </a:p>
        </p:txBody>
      </p:sp>
      <p:sp>
        <p:nvSpPr>
          <p:cNvPr id="6" name="Slide Number Placeholder 5"/>
          <p:cNvSpPr>
            <a:spLocks noGrp="1"/>
          </p:cNvSpPr>
          <p:nvPr>
            <p:ph type="sldNum" sz="quarter" idx="12"/>
          </p:nvPr>
        </p:nvSpPr>
        <p:spPr>
          <a:xfrm>
            <a:off x="9067218" y="6375679"/>
            <a:ext cx="2329723" cy="345796"/>
          </a:xfrm>
        </p:spPr>
        <p:txBody>
          <a:bodyPr/>
          <a:lstStyle>
            <a:lvl1pPr>
              <a:defRPr baseline="0">
                <a:solidFill>
                  <a:schemeClr val="accent1">
                    <a:lumMod val="50000"/>
                  </a:schemeClr>
                </a:solidFill>
              </a:defRPr>
            </a:lvl1pPr>
          </a:lstStyle>
          <a:p>
            <a:fld id="{649E2D88-B4A5-463E-97FE-215BD707D627}" type="slidenum">
              <a:rPr lang="en-GB" smtClean="0"/>
              <a:pPr/>
              <a:t>‹#›</a:t>
            </a:fld>
            <a:endParaRPr lang="en-GB"/>
          </a:p>
        </p:txBody>
      </p:sp>
      <p:sp>
        <p:nvSpPr>
          <p:cNvPr id="13" name="Rectangle 12"/>
          <p:cNvSpPr/>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5739201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1171BD6-2754-4F1C-AC10-5F14FEC783D6}" type="datetimeFigureOut">
              <a:rPr lang="en-GB" smtClean="0"/>
              <a:pPr/>
              <a:t>16/03/2020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49E2D88-B4A5-463E-97FE-215BD707D627}" type="slidenum">
              <a:rPr lang="en-GB" smtClean="0"/>
              <a:pPr/>
              <a:t>‹#›</a:t>
            </a:fld>
            <a:endParaRPr lang="en-GB"/>
          </a:p>
        </p:txBody>
      </p:sp>
    </p:spTree>
    <p:extLst>
      <p:ext uri="{BB962C8B-B14F-4D97-AF65-F5344CB8AC3E}">
        <p14:creationId xmlns:p14="http://schemas.microsoft.com/office/powerpoint/2010/main" val="26800559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66321" y="382386"/>
            <a:ext cx="1492132" cy="560040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257300" y="382385"/>
            <a:ext cx="8392585" cy="560040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1171BD6-2754-4F1C-AC10-5F14FEC783D6}" type="datetimeFigureOut">
              <a:rPr lang="en-GB" smtClean="0"/>
              <a:pPr/>
              <a:t>16/03/2020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49E2D88-B4A5-463E-97FE-215BD707D627}" type="slidenum">
              <a:rPr lang="en-GB" smtClean="0"/>
              <a:pPr/>
              <a:t>‹#›</a:t>
            </a:fld>
            <a:endParaRPr lang="en-GB"/>
          </a:p>
        </p:txBody>
      </p:sp>
    </p:spTree>
    <p:extLst>
      <p:ext uri="{BB962C8B-B14F-4D97-AF65-F5344CB8AC3E}">
        <p14:creationId xmlns:p14="http://schemas.microsoft.com/office/powerpoint/2010/main" val="28936433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1171BD6-2754-4F1C-AC10-5F14FEC783D6}" type="datetimeFigureOut">
              <a:rPr lang="en-GB" smtClean="0"/>
              <a:pPr/>
              <a:t>16/03/2020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49E2D88-B4A5-463E-97FE-215BD707D627}" type="slidenum">
              <a:rPr lang="en-GB" smtClean="0"/>
              <a:pPr/>
              <a:t>‹#›</a:t>
            </a:fld>
            <a:endParaRPr lang="en-GB"/>
          </a:p>
        </p:txBody>
      </p:sp>
    </p:spTree>
    <p:extLst>
      <p:ext uri="{BB962C8B-B14F-4D97-AF65-F5344CB8AC3E}">
        <p14:creationId xmlns:p14="http://schemas.microsoft.com/office/powerpoint/2010/main" val="16269909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242929" y="1073888"/>
            <a:ext cx="8187071" cy="4064627"/>
          </a:xfrm>
        </p:spPr>
        <p:txBody>
          <a:bodyPr anchor="b">
            <a:normAutofit/>
          </a:bodyPr>
          <a:lstStyle>
            <a:lvl1pPr>
              <a:defRPr sz="8400" spc="800"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3242930" y="5159781"/>
            <a:ext cx="7017488" cy="951135"/>
          </a:xfrm>
        </p:spPr>
        <p:txBody>
          <a:bodyPr>
            <a:normAutofit/>
          </a:bodyPr>
          <a:lstStyle>
            <a:lvl1pPr marL="0" indent="0">
              <a:lnSpc>
                <a:spcPct val="100000"/>
              </a:lnSpc>
              <a:buNone/>
              <a:defRPr sz="2000" b="1" i="0" cap="all" spc="400" baseline="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3236546" y="6375679"/>
            <a:ext cx="1493947" cy="348462"/>
          </a:xfrm>
        </p:spPr>
        <p:txBody>
          <a:bodyPr/>
          <a:lstStyle>
            <a:lvl1pPr>
              <a:defRPr baseline="0">
                <a:solidFill>
                  <a:schemeClr val="tx2"/>
                </a:solidFill>
              </a:defRPr>
            </a:lvl1pPr>
          </a:lstStyle>
          <a:p>
            <a:fld id="{21171BD6-2754-4F1C-AC10-5F14FEC783D6}" type="datetimeFigureOut">
              <a:rPr lang="en-GB" smtClean="0"/>
              <a:pPr/>
              <a:t>16/03/2020</a:t>
            </a:fld>
            <a:endParaRPr lang="en-GB"/>
          </a:p>
        </p:txBody>
      </p:sp>
      <p:sp>
        <p:nvSpPr>
          <p:cNvPr id="5" name="Footer Placeholder 4"/>
          <p:cNvSpPr>
            <a:spLocks noGrp="1"/>
          </p:cNvSpPr>
          <p:nvPr>
            <p:ph type="ftr" sz="quarter" idx="11"/>
          </p:nvPr>
        </p:nvSpPr>
        <p:spPr>
          <a:xfrm>
            <a:off x="5279064" y="6375679"/>
            <a:ext cx="4114800" cy="345796"/>
          </a:xfrm>
        </p:spPr>
        <p:txBody>
          <a:bodyPr/>
          <a:lstStyle>
            <a:lvl1pPr>
              <a:defRPr baseline="0">
                <a:solidFill>
                  <a:schemeClr val="tx2"/>
                </a:solidFill>
              </a:defRPr>
            </a:lvl1pPr>
          </a:lstStyle>
          <a:p>
            <a:endParaRPr lang="en-GB"/>
          </a:p>
        </p:txBody>
      </p:sp>
      <p:sp>
        <p:nvSpPr>
          <p:cNvPr id="6" name="Slide Number Placeholder 5"/>
          <p:cNvSpPr>
            <a:spLocks noGrp="1"/>
          </p:cNvSpPr>
          <p:nvPr>
            <p:ph type="sldNum" sz="quarter" idx="12"/>
          </p:nvPr>
        </p:nvSpPr>
        <p:spPr>
          <a:xfrm>
            <a:off x="9942434" y="6375679"/>
            <a:ext cx="1487566" cy="345796"/>
          </a:xfrm>
        </p:spPr>
        <p:txBody>
          <a:bodyPr/>
          <a:lstStyle>
            <a:lvl1pPr>
              <a:defRPr baseline="0">
                <a:solidFill>
                  <a:schemeClr val="tx2"/>
                </a:solidFill>
              </a:defRPr>
            </a:lvl1pPr>
          </a:lstStyle>
          <a:p>
            <a:fld id="{649E2D88-B4A5-463E-97FE-215BD707D627}" type="slidenum">
              <a:rPr lang="en-GB" smtClean="0"/>
              <a:pPr/>
              <a:t>‹#›</a:t>
            </a:fld>
            <a:endParaRPr lang="en-GB"/>
          </a:p>
        </p:txBody>
      </p:sp>
      <p:grpSp>
        <p:nvGrpSpPr>
          <p:cNvPr id="7" name="Group 6"/>
          <p:cNvGrpSpPr/>
          <p:nvPr/>
        </p:nvGrpSpPr>
        <p:grpSpPr>
          <a:xfrm>
            <a:off x="0" y="0"/>
            <a:ext cx="2814638" cy="6858000"/>
            <a:chOff x="0" y="0"/>
            <a:chExt cx="2814638" cy="6858000"/>
          </a:xfrm>
        </p:grpSpPr>
        <p:sp>
          <p:nvSpPr>
            <p:cNvPr id="11" name="Freeform 6"/>
            <p:cNvSpPr/>
            <p:nvPr/>
          </p:nvSpPr>
          <p:spPr bwMode="auto">
            <a:xfrm>
              <a:off x="0" y="0"/>
              <a:ext cx="2814638"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6" name="Freeform 11"/>
            <p:cNvSpPr/>
            <p:nvPr/>
          </p:nvSpPr>
          <p:spPr bwMode="auto">
            <a:xfrm>
              <a:off x="874382" y="0"/>
              <a:ext cx="1646238"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extLst>
      <p:ext uri="{BB962C8B-B14F-4D97-AF65-F5344CB8AC3E}">
        <p14:creationId xmlns:p14="http://schemas.microsoft.com/office/powerpoint/2010/main" val="267696417"/>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257300" y="2286000"/>
            <a:ext cx="4800600" cy="36195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47796" y="2286000"/>
            <a:ext cx="4800600" cy="36195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1171BD6-2754-4F1C-AC10-5F14FEC783D6}" type="datetimeFigureOut">
              <a:rPr lang="en-GB" smtClean="0"/>
              <a:pPr/>
              <a:t>16/03/2020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49E2D88-B4A5-463E-97FE-215BD707D627}" type="slidenum">
              <a:rPr lang="en-GB" smtClean="0"/>
              <a:pPr/>
              <a:t>‹#›</a:t>
            </a:fld>
            <a:endParaRPr lang="en-GB"/>
          </a:p>
        </p:txBody>
      </p:sp>
    </p:spTree>
    <p:extLst>
      <p:ext uri="{BB962C8B-B14F-4D97-AF65-F5344CB8AC3E}">
        <p14:creationId xmlns:p14="http://schemas.microsoft.com/office/powerpoint/2010/main" val="436698149"/>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52728" y="381000"/>
            <a:ext cx="10172700" cy="149351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251678"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257300" y="2909102"/>
            <a:ext cx="4800600" cy="299639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633864"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633864" y="2909102"/>
            <a:ext cx="4800600" cy="299639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1171BD6-2754-4F1C-AC10-5F14FEC783D6}" type="datetimeFigureOut">
              <a:rPr lang="en-GB" smtClean="0"/>
              <a:pPr/>
              <a:t>16/03/2020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49E2D88-B4A5-463E-97FE-215BD707D627}" type="slidenum">
              <a:rPr lang="en-GB" smtClean="0"/>
              <a:pPr/>
              <a:t>‹#›</a:t>
            </a:fld>
            <a:endParaRPr lang="en-GB"/>
          </a:p>
        </p:txBody>
      </p:sp>
    </p:spTree>
    <p:extLst>
      <p:ext uri="{BB962C8B-B14F-4D97-AF65-F5344CB8AC3E}">
        <p14:creationId xmlns:p14="http://schemas.microsoft.com/office/powerpoint/2010/main" val="3919072152"/>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1171BD6-2754-4F1C-AC10-5F14FEC783D6}" type="datetimeFigureOut">
              <a:rPr lang="en-GB" smtClean="0"/>
              <a:pPr/>
              <a:t>16/03/2020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49E2D88-B4A5-463E-97FE-215BD707D627}" type="slidenum">
              <a:rPr lang="en-GB" smtClean="0"/>
              <a:pPr/>
              <a:t>‹#›</a:t>
            </a:fld>
            <a:endParaRPr lang="en-GB"/>
          </a:p>
        </p:txBody>
      </p:sp>
    </p:spTree>
    <p:extLst>
      <p:ext uri="{BB962C8B-B14F-4D97-AF65-F5344CB8AC3E}">
        <p14:creationId xmlns:p14="http://schemas.microsoft.com/office/powerpoint/2010/main" val="37852289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1171BD6-2754-4F1C-AC10-5F14FEC783D6}" type="datetimeFigureOut">
              <a:rPr lang="en-GB" smtClean="0"/>
              <a:pPr/>
              <a:t>16/03/2020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49E2D88-B4A5-463E-97FE-215BD707D627}" type="slidenum">
              <a:rPr lang="en-GB" smtClean="0"/>
              <a:pPr/>
              <a:t>‹#›</a:t>
            </a:fld>
            <a:endParaRPr lang="en-GB"/>
          </a:p>
        </p:txBody>
      </p:sp>
    </p:spTree>
    <p:extLst>
      <p:ext uri="{BB962C8B-B14F-4D97-AF65-F5344CB8AC3E}">
        <p14:creationId xmlns:p14="http://schemas.microsoft.com/office/powerpoint/2010/main" val="13256412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Freeform 11"/>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8337884" y="457199"/>
            <a:ext cx="3092115" cy="1196671"/>
          </a:xfrm>
        </p:spPr>
        <p:txBody>
          <a:bodyPr anchor="b">
            <a:normAutofit/>
          </a:bodyPr>
          <a:lstStyle>
            <a:lvl1pPr>
              <a:lnSpc>
                <a:spcPct val="100000"/>
              </a:lnSpc>
              <a:defRPr sz="1900" b="1" i="0" cap="all" spc="300" baseline="0">
                <a:solidFill>
                  <a:schemeClr val="accent1"/>
                </a:solidFill>
                <a:latin typeface="+mn-lt"/>
              </a:defRPr>
            </a:lvl1pPr>
          </a:lstStyle>
          <a:p>
            <a:r>
              <a:rPr lang="en-US"/>
              <a:t>Click to edit Master title style</a:t>
            </a:r>
            <a:endParaRPr lang="en-US" dirty="0"/>
          </a:p>
        </p:txBody>
      </p:sp>
      <p:sp>
        <p:nvSpPr>
          <p:cNvPr id="3" name="Content Placeholder 2"/>
          <p:cNvSpPr>
            <a:spLocks noGrp="1"/>
          </p:cNvSpPr>
          <p:nvPr>
            <p:ph idx="1"/>
          </p:nvPr>
        </p:nvSpPr>
        <p:spPr>
          <a:xfrm>
            <a:off x="765051" y="920377"/>
            <a:ext cx="6158418" cy="49851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37885" y="1741336"/>
            <a:ext cx="3092115"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65051" y="6375679"/>
            <a:ext cx="1233355" cy="348462"/>
          </a:xfrm>
        </p:spPr>
        <p:txBody>
          <a:bodyPr/>
          <a:lstStyle/>
          <a:p>
            <a:fld id="{21171BD6-2754-4F1C-AC10-5F14FEC783D6}" type="datetimeFigureOut">
              <a:rPr lang="en-GB" smtClean="0"/>
              <a:pPr/>
              <a:t>16/03/2020</a:t>
            </a:fld>
            <a:endParaRPr lang="en-GB"/>
          </a:p>
        </p:txBody>
      </p:sp>
      <p:sp>
        <p:nvSpPr>
          <p:cNvPr id="6" name="Footer Placeholder 5"/>
          <p:cNvSpPr>
            <a:spLocks noGrp="1"/>
          </p:cNvSpPr>
          <p:nvPr>
            <p:ph type="ftr" sz="quarter" idx="11"/>
          </p:nvPr>
        </p:nvSpPr>
        <p:spPr>
          <a:xfrm>
            <a:off x="2103620" y="6375679"/>
            <a:ext cx="3482179" cy="345796"/>
          </a:xfrm>
        </p:spPr>
        <p:txBody>
          <a:bodyPr/>
          <a:lstStyle/>
          <a:p>
            <a:endParaRPr lang="en-GB"/>
          </a:p>
        </p:txBody>
      </p:sp>
      <p:sp>
        <p:nvSpPr>
          <p:cNvPr id="7" name="Slide Number Placeholder 6"/>
          <p:cNvSpPr>
            <a:spLocks noGrp="1"/>
          </p:cNvSpPr>
          <p:nvPr>
            <p:ph type="sldNum" sz="quarter" idx="12"/>
          </p:nvPr>
        </p:nvSpPr>
        <p:spPr>
          <a:xfrm>
            <a:off x="5691014" y="6375679"/>
            <a:ext cx="1232456" cy="345796"/>
          </a:xfrm>
        </p:spPr>
        <p:txBody>
          <a:bodyPr/>
          <a:lstStyle/>
          <a:p>
            <a:fld id="{649E2D88-B4A5-463E-97FE-215BD707D627}" type="slidenum">
              <a:rPr lang="en-GB" smtClean="0"/>
              <a:pPr/>
              <a:t>‹#›</a:t>
            </a:fld>
            <a:endParaRPr lang="en-GB"/>
          </a:p>
        </p:txBody>
      </p:sp>
      <p:sp>
        <p:nvSpPr>
          <p:cNvPr id="8" name="Rectangle 7"/>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903609280"/>
      </p:ext>
    </p:extLst>
  </p:cSld>
  <p:clrMapOvr>
    <a:masterClrMapping/>
  </p:clrMapOvr>
  <p:extLst>
    <p:ext uri="{DCECCB84-F9BA-43D5-87BE-67443E8EF086}">
      <p15:sldGuideLst xmlns:p15="http://schemas.microsoft.com/office/powerpoint/2012/main">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83464" y="0"/>
            <a:ext cx="7355585"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11" name="Freeform 11"/>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7883" y="457200"/>
            <a:ext cx="3092117" cy="1196670"/>
          </a:xfrm>
        </p:spPr>
        <p:txBody>
          <a:bodyPr anchor="b">
            <a:normAutofit/>
          </a:bodyPr>
          <a:lstStyle>
            <a:lvl1pPr>
              <a:lnSpc>
                <a:spcPct val="100000"/>
              </a:lnSpc>
              <a:defRPr sz="1900" b="1" i="0" spc="300" baseline="0">
                <a:solidFill>
                  <a:schemeClr val="accent1"/>
                </a:solidFill>
                <a:latin typeface="+mn-lt"/>
              </a:defRPr>
            </a:lvl1pPr>
          </a:lstStyle>
          <a:p>
            <a:r>
              <a:rPr lang="en-US"/>
              <a:t>Click to edit Master title style</a:t>
            </a:r>
            <a:endParaRPr lang="en-US" dirty="0"/>
          </a:p>
        </p:txBody>
      </p:sp>
      <p:sp>
        <p:nvSpPr>
          <p:cNvPr id="4" name="Text Placeholder 3"/>
          <p:cNvSpPr>
            <a:spLocks noGrp="1"/>
          </p:cNvSpPr>
          <p:nvPr>
            <p:ph type="body" sz="half" idx="2"/>
          </p:nvPr>
        </p:nvSpPr>
        <p:spPr>
          <a:xfrm>
            <a:off x="8337883" y="1741336"/>
            <a:ext cx="3092117"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65950" y="6375679"/>
            <a:ext cx="1232456" cy="348462"/>
          </a:xfrm>
        </p:spPr>
        <p:txBody>
          <a:bodyPr/>
          <a:lstStyle/>
          <a:p>
            <a:fld id="{21171BD6-2754-4F1C-AC10-5F14FEC783D6}" type="datetimeFigureOut">
              <a:rPr lang="en-GB" smtClean="0"/>
              <a:pPr/>
              <a:t>16/03/2020</a:t>
            </a:fld>
            <a:endParaRPr lang="en-GB"/>
          </a:p>
        </p:txBody>
      </p:sp>
      <p:sp>
        <p:nvSpPr>
          <p:cNvPr id="6" name="Footer Placeholder 5"/>
          <p:cNvSpPr>
            <a:spLocks noGrp="1"/>
          </p:cNvSpPr>
          <p:nvPr>
            <p:ph type="ftr" sz="quarter" idx="11"/>
          </p:nvPr>
        </p:nvSpPr>
        <p:spPr>
          <a:xfrm>
            <a:off x="2103621" y="6375679"/>
            <a:ext cx="3482178" cy="345796"/>
          </a:xfrm>
        </p:spPr>
        <p:txBody>
          <a:bodyPr/>
          <a:lstStyle/>
          <a:p>
            <a:endParaRPr lang="en-GB"/>
          </a:p>
        </p:txBody>
      </p:sp>
      <p:sp>
        <p:nvSpPr>
          <p:cNvPr id="7" name="Slide Number Placeholder 6"/>
          <p:cNvSpPr>
            <a:spLocks noGrp="1"/>
          </p:cNvSpPr>
          <p:nvPr>
            <p:ph type="sldNum" sz="quarter" idx="12"/>
          </p:nvPr>
        </p:nvSpPr>
        <p:spPr>
          <a:xfrm>
            <a:off x="5687568" y="6375679"/>
            <a:ext cx="1234440" cy="345796"/>
          </a:xfrm>
        </p:spPr>
        <p:txBody>
          <a:bodyPr/>
          <a:lstStyle/>
          <a:p>
            <a:fld id="{649E2D88-B4A5-463E-97FE-215BD707D627}" type="slidenum">
              <a:rPr lang="en-GB" smtClean="0"/>
              <a:pPr/>
              <a:t>‹#›</a:t>
            </a:fld>
            <a:endParaRPr lang="en-GB"/>
          </a:p>
        </p:txBody>
      </p:sp>
    </p:spTree>
    <p:extLst>
      <p:ext uri="{BB962C8B-B14F-4D97-AF65-F5344CB8AC3E}">
        <p14:creationId xmlns:p14="http://schemas.microsoft.com/office/powerpoint/2010/main" val="23471888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1678" y="382385"/>
            <a:ext cx="10178322" cy="1492132"/>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251678" y="2286001"/>
            <a:ext cx="10178322" cy="3593591"/>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251678" y="6375679"/>
            <a:ext cx="2329722" cy="348462"/>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fld id="{21171BD6-2754-4F1C-AC10-5F14FEC783D6}" type="datetimeFigureOut">
              <a:rPr lang="en-GB" smtClean="0"/>
              <a:pPr/>
              <a:t>16/03/2020</a:t>
            </a:fld>
            <a:endParaRPr lang="en-GB"/>
          </a:p>
        </p:txBody>
      </p:sp>
      <p:sp>
        <p:nvSpPr>
          <p:cNvPr id="5" name="Footer Placeholder 4"/>
          <p:cNvSpPr>
            <a:spLocks noGrp="1"/>
          </p:cNvSpPr>
          <p:nvPr>
            <p:ph type="ftr" sz="quarter" idx="3"/>
          </p:nvPr>
        </p:nvSpPr>
        <p:spPr>
          <a:xfrm>
            <a:off x="4038600" y="6375679"/>
            <a:ext cx="4114800" cy="345796"/>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endParaRPr lang="en-GB"/>
          </a:p>
        </p:txBody>
      </p:sp>
      <p:sp>
        <p:nvSpPr>
          <p:cNvPr id="6" name="Slide Number Placeholder 5"/>
          <p:cNvSpPr>
            <a:spLocks noGrp="1"/>
          </p:cNvSpPr>
          <p:nvPr>
            <p:ph type="sldNum" sz="quarter" idx="4"/>
          </p:nvPr>
        </p:nvSpPr>
        <p:spPr>
          <a:xfrm>
            <a:off x="8610601" y="6375679"/>
            <a:ext cx="2819399" cy="345796"/>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649E2D88-B4A5-463E-97FE-215BD707D627}" type="slidenum">
              <a:rPr lang="en-GB" smtClean="0"/>
              <a:pPr/>
              <a:t>‹#›</a:t>
            </a:fld>
            <a:endParaRPr lang="en-GB"/>
          </a:p>
        </p:txBody>
      </p:sp>
      <p:sp>
        <p:nvSpPr>
          <p:cNvPr id="11" name="Freeform 6"/>
          <p:cNvSpPr/>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12" name="Rectangle 11"/>
          <p:cNvSpPr/>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36664533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792">
          <p15:clr>
            <a:srgbClr val="F26B43"/>
          </p15:clr>
        </p15:guide>
        <p15:guide id="2" pos="7200">
          <p15:clr>
            <a:srgbClr val="F26B43"/>
          </p15:clr>
        </p15:guide>
        <p15:guide id="3" orient="horz" pos="4008">
          <p15:clr>
            <a:srgbClr val="F26B43"/>
          </p15:clr>
        </p15:guide>
        <p15:guide id="4" orient="horz" pos="1440">
          <p15:clr>
            <a:srgbClr val="F26B43"/>
          </p15:clr>
        </p15:guide>
        <p15:guide id="5" orient="horz" pos="3720">
          <p15:clr>
            <a:srgbClr val="F26B43"/>
          </p15:clr>
        </p15:guide>
        <p15:guide id="6" orient="horz" pos="2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image" Target="../media/image15.jpeg"/><Relationship Id="rId1" Type="http://schemas.openxmlformats.org/officeDocument/2006/relationships/slideLayout" Target="../slideLayouts/slideLayout2.xml"/><Relationship Id="rId5" Type="http://schemas.openxmlformats.org/officeDocument/2006/relationships/image" Target="../media/image18.jpeg"/><Relationship Id="rId4" Type="http://schemas.openxmlformats.org/officeDocument/2006/relationships/image" Target="../media/image17.jpe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customXml" Target="../ink/ink1.xml"/><Relationship Id="rId7" Type="http://schemas.openxmlformats.org/officeDocument/2006/relationships/image" Target="../media/image6.png"/><Relationship Id="rId2" Type="http://schemas.openxmlformats.org/officeDocument/2006/relationships/image" Target="../media/image4.jpeg"/><Relationship Id="rId1" Type="http://schemas.openxmlformats.org/officeDocument/2006/relationships/slideLayout" Target="../slideLayouts/slideLayout2.xml"/><Relationship Id="rId6" Type="http://schemas.openxmlformats.org/officeDocument/2006/relationships/customXml" Target="../ink/ink3.xml"/><Relationship Id="rId5" Type="http://schemas.openxmlformats.org/officeDocument/2006/relationships/image" Target="../media/image5.png"/><Relationship Id="rId4" Type="http://schemas.openxmlformats.org/officeDocument/2006/relationships/customXml" Target="../ink/ink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ctrTitle"/>
          </p:nvPr>
        </p:nvSpPr>
        <p:spPr/>
        <p:txBody>
          <a:bodyPr/>
          <a:lstStyle/>
          <a:p>
            <a:r>
              <a:rPr lang="en-GB" dirty="0"/>
              <a:t>Facial expressions</a:t>
            </a:r>
          </a:p>
        </p:txBody>
      </p:sp>
      <p:sp>
        <p:nvSpPr>
          <p:cNvPr id="3" name="Undertittel 2"/>
          <p:cNvSpPr>
            <a:spLocks noGrp="1"/>
          </p:cNvSpPr>
          <p:nvPr>
            <p:ph type="subTitle" idx="1"/>
          </p:nvPr>
        </p:nvSpPr>
        <p:spPr>
          <a:xfrm>
            <a:off x="2083070" y="5781233"/>
            <a:ext cx="8045373" cy="742279"/>
          </a:xfrm>
        </p:spPr>
        <p:txBody>
          <a:bodyPr>
            <a:normAutofit fontScale="85000" lnSpcReduction="20000"/>
          </a:bodyPr>
          <a:lstStyle/>
          <a:p>
            <a:r>
              <a:rPr lang="en-GB" u="sng" dirty="0"/>
              <a:t>General term </a:t>
            </a:r>
            <a:r>
              <a:rPr lang="en-GB" b="1" dirty="0"/>
              <a:t>- </a:t>
            </a:r>
            <a:r>
              <a:rPr lang="en-GB" b="1" i="1" dirty="0" err="1"/>
              <a:t>Facies</a:t>
            </a:r>
            <a:r>
              <a:rPr lang="en-GB" b="1" i="1" dirty="0"/>
              <a:t>, </a:t>
            </a:r>
            <a:r>
              <a:rPr lang="en-GB" b="1" i="1" dirty="0" err="1"/>
              <a:t>faciei</a:t>
            </a:r>
            <a:r>
              <a:rPr lang="en-GB" b="1" i="1" dirty="0"/>
              <a:t>, f</a:t>
            </a:r>
            <a:r>
              <a:rPr lang="en-GB" i="1" dirty="0"/>
              <a:t>. – Face; e</a:t>
            </a:r>
            <a:r>
              <a:rPr lang="cs-CZ" i="1" dirty="0"/>
              <a:t>x</a:t>
            </a:r>
            <a:r>
              <a:rPr lang="en-GB" i="1" dirty="0" err="1"/>
              <a:t>pression</a:t>
            </a:r>
            <a:r>
              <a:rPr lang="en-GB" i="1" dirty="0"/>
              <a:t>, countenance (typical for certain disease or state)</a:t>
            </a:r>
          </a:p>
        </p:txBody>
      </p:sp>
    </p:spTree>
    <p:extLst>
      <p:ext uri="{BB962C8B-B14F-4D97-AF65-F5344CB8AC3E}">
        <p14:creationId xmlns:p14="http://schemas.microsoft.com/office/powerpoint/2010/main" val="12358205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ssholder for innhold 2"/>
          <p:cNvSpPr>
            <a:spLocks noGrp="1"/>
          </p:cNvSpPr>
          <p:nvPr>
            <p:ph idx="1"/>
          </p:nvPr>
        </p:nvSpPr>
        <p:spPr>
          <a:xfrm>
            <a:off x="1215271" y="1442302"/>
            <a:ext cx="4836394" cy="4584426"/>
          </a:xfrm>
        </p:spPr>
        <p:txBody>
          <a:bodyPr>
            <a:normAutofit/>
          </a:bodyPr>
          <a:lstStyle/>
          <a:p>
            <a:r>
              <a:rPr lang="en-GB" sz="2300" u="sng" dirty="0">
                <a:solidFill>
                  <a:schemeClr val="tx1"/>
                </a:solidFill>
              </a:rPr>
              <a:t>facies </a:t>
            </a:r>
            <a:r>
              <a:rPr lang="en-GB" sz="2300" u="sng" dirty="0" err="1">
                <a:solidFill>
                  <a:schemeClr val="tx1"/>
                </a:solidFill>
              </a:rPr>
              <a:t>Parkinsonica</a:t>
            </a:r>
            <a:r>
              <a:rPr lang="en-GB" sz="2300" u="sng" dirty="0">
                <a:solidFill>
                  <a:schemeClr val="tx1"/>
                </a:solidFill>
              </a:rPr>
              <a:t> / </a:t>
            </a:r>
            <a:r>
              <a:rPr lang="en-GB" sz="2300" u="sng" dirty="0" err="1">
                <a:solidFill>
                  <a:schemeClr val="tx1"/>
                </a:solidFill>
              </a:rPr>
              <a:t>oleosa</a:t>
            </a:r>
            <a:r>
              <a:rPr lang="en-GB" sz="2300" u="sng" dirty="0">
                <a:solidFill>
                  <a:schemeClr val="tx1"/>
                </a:solidFill>
              </a:rPr>
              <a:t> </a:t>
            </a:r>
            <a:r>
              <a:rPr lang="en-GB" sz="2300" dirty="0">
                <a:solidFill>
                  <a:schemeClr val="tx1"/>
                </a:solidFill>
              </a:rPr>
              <a:t>- amimic face with characteristic stare; the patient seems to lean forward to the observer; oily skin of face, sometimes drooling occurs; typical of patients with advanced Parkinson's disease (</a:t>
            </a:r>
            <a:r>
              <a:rPr lang="en-GB" sz="2300" dirty="0" err="1">
                <a:solidFill>
                  <a:srgbClr val="FF0000"/>
                </a:solidFill>
              </a:rPr>
              <a:t>morbus</a:t>
            </a:r>
            <a:r>
              <a:rPr lang="en-GB" sz="2300" dirty="0">
                <a:solidFill>
                  <a:srgbClr val="FF0000"/>
                </a:solidFill>
              </a:rPr>
              <a:t> Parkinson</a:t>
            </a:r>
            <a:r>
              <a:rPr lang="en-GB" sz="2300" dirty="0">
                <a:solidFill>
                  <a:schemeClr val="tx1"/>
                </a:solidFill>
              </a:rPr>
              <a:t>)</a:t>
            </a:r>
          </a:p>
          <a:p>
            <a:pPr marL="0" indent="0">
              <a:buNone/>
            </a:pPr>
            <a:endParaRPr lang="en-GB" sz="2300" dirty="0">
              <a:solidFill>
                <a:schemeClr val="tx1"/>
              </a:solidFill>
            </a:endParaRPr>
          </a:p>
        </p:txBody>
      </p:sp>
      <p:pic>
        <p:nvPicPr>
          <p:cNvPr id="8194" name="Picture 2" descr="Bilderesultat for facies parkinsonian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16782" y="952893"/>
            <a:ext cx="3347350" cy="444461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580825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2050" name="Picture 2" descr="Related ima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591313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en-IE" b="1" dirty="0"/>
              <a:t>Answer the following:</a:t>
            </a:r>
            <a:endParaRPr lang="cs-CZ" b="1" dirty="0"/>
          </a:p>
        </p:txBody>
      </p:sp>
      <p:sp>
        <p:nvSpPr>
          <p:cNvPr id="3" name="Zástupný symbol pro obsah 2"/>
          <p:cNvSpPr>
            <a:spLocks noGrp="1"/>
          </p:cNvSpPr>
          <p:nvPr>
            <p:ph idx="1"/>
          </p:nvPr>
        </p:nvSpPr>
        <p:spPr>
          <a:xfrm>
            <a:off x="903317" y="1310235"/>
            <a:ext cx="10515600" cy="4351338"/>
          </a:xfrm>
        </p:spPr>
        <p:txBody>
          <a:bodyPr>
            <a:normAutofit/>
          </a:bodyPr>
          <a:lstStyle/>
          <a:p>
            <a:r>
              <a:rPr lang="en-IE" dirty="0">
                <a:solidFill>
                  <a:schemeClr val="tx1"/>
                </a:solidFill>
              </a:rPr>
              <a:t>Name 2 eponyms </a:t>
            </a:r>
          </a:p>
          <a:p>
            <a:r>
              <a:rPr lang="en-IE" dirty="0">
                <a:solidFill>
                  <a:schemeClr val="tx1"/>
                </a:solidFill>
              </a:rPr>
              <a:t>Which facial expressions are derived from the words below:</a:t>
            </a:r>
          </a:p>
          <a:p>
            <a:pPr marL="0" indent="0">
              <a:buNone/>
            </a:pPr>
            <a:r>
              <a:rPr lang="en-GB" b="1" dirty="0" err="1">
                <a:solidFill>
                  <a:srgbClr val="FF0000"/>
                </a:solidFill>
              </a:rPr>
              <a:t>morb</a:t>
            </a:r>
            <a:r>
              <a:rPr lang="cs-CZ" b="1" dirty="0" err="1">
                <a:solidFill>
                  <a:srgbClr val="FF0000"/>
                </a:solidFill>
              </a:rPr>
              <a:t>illi</a:t>
            </a:r>
            <a:r>
              <a:rPr lang="en-GB" b="1" dirty="0">
                <a:solidFill>
                  <a:srgbClr val="FF0000"/>
                </a:solidFill>
              </a:rPr>
              <a:t>, </a:t>
            </a:r>
            <a:r>
              <a:rPr lang="cs-CZ" b="1" dirty="0" err="1">
                <a:solidFill>
                  <a:srgbClr val="FF0000"/>
                </a:solidFill>
              </a:rPr>
              <a:t>orum</a:t>
            </a:r>
            <a:r>
              <a:rPr lang="en-GB" b="1" dirty="0">
                <a:solidFill>
                  <a:srgbClr val="FF0000"/>
                </a:solidFill>
              </a:rPr>
              <a:t>, m.</a:t>
            </a:r>
          </a:p>
          <a:p>
            <a:pPr marL="0" indent="0">
              <a:buNone/>
            </a:pPr>
            <a:r>
              <a:rPr lang="en-GB" b="1" dirty="0" err="1">
                <a:solidFill>
                  <a:srgbClr val="FF0000"/>
                </a:solidFill>
              </a:rPr>
              <a:t>gaster</a:t>
            </a:r>
            <a:r>
              <a:rPr lang="en-GB" b="1" dirty="0">
                <a:solidFill>
                  <a:srgbClr val="FF0000"/>
                </a:solidFill>
              </a:rPr>
              <a:t>, (e)</a:t>
            </a:r>
            <a:r>
              <a:rPr lang="en-GB" b="1" dirty="0" err="1">
                <a:solidFill>
                  <a:srgbClr val="FF0000"/>
                </a:solidFill>
              </a:rPr>
              <a:t>ris</a:t>
            </a:r>
            <a:r>
              <a:rPr lang="en-GB" b="1" dirty="0">
                <a:solidFill>
                  <a:srgbClr val="FF0000"/>
                </a:solidFill>
              </a:rPr>
              <a:t>, f.</a:t>
            </a:r>
          </a:p>
          <a:p>
            <a:r>
              <a:rPr lang="en-IE" dirty="0">
                <a:solidFill>
                  <a:schemeClr val="tx1"/>
                </a:solidFill>
              </a:rPr>
              <a:t>Which facial expressions do these pictures describe? </a:t>
            </a:r>
          </a:p>
        </p:txBody>
      </p:sp>
      <p:pic>
        <p:nvPicPr>
          <p:cNvPr id="4" name="Picture 2" descr="Bilderesultat for fever fac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73623" y="3713285"/>
            <a:ext cx="1938628" cy="2582313"/>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descr="Relatert bild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21452" y="2802367"/>
            <a:ext cx="1990300" cy="30042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421355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861753" y="395838"/>
            <a:ext cx="10515600" cy="1325563"/>
          </a:xfrm>
        </p:spPr>
        <p:txBody>
          <a:bodyPr>
            <a:normAutofit fontScale="90000"/>
          </a:bodyPr>
          <a:lstStyle/>
          <a:p>
            <a:r>
              <a:rPr lang="nb-NO"/>
              <a:t>Labe</a:t>
            </a:r>
            <a:r>
              <a:rPr lang="nb-NO" dirty="0"/>
              <a:t>l</a:t>
            </a:r>
            <a:r>
              <a:rPr lang="nb-NO"/>
              <a:t> </a:t>
            </a:r>
            <a:r>
              <a:rPr lang="nb-NO" dirty="0"/>
              <a:t>these faces according to the Names given</a:t>
            </a:r>
            <a:endParaRPr lang="en-GB" dirty="0"/>
          </a:p>
        </p:txBody>
      </p:sp>
      <p:sp>
        <p:nvSpPr>
          <p:cNvPr id="3" name="Plassholder for innhold 2"/>
          <p:cNvSpPr>
            <a:spLocks noGrp="1"/>
          </p:cNvSpPr>
          <p:nvPr>
            <p:ph idx="1"/>
          </p:nvPr>
        </p:nvSpPr>
        <p:spPr/>
        <p:txBody>
          <a:bodyPr/>
          <a:lstStyle/>
          <a:p>
            <a:r>
              <a:rPr lang="nb-NO" dirty="0"/>
              <a:t>F. anaemica</a:t>
            </a:r>
          </a:p>
          <a:p>
            <a:pPr marL="0" indent="0">
              <a:buNone/>
            </a:pPr>
            <a:endParaRPr lang="nb-NO" dirty="0"/>
          </a:p>
          <a:p>
            <a:r>
              <a:rPr lang="nb-NO" dirty="0"/>
              <a:t>F. </a:t>
            </a:r>
            <a:r>
              <a:rPr lang="nb-NO" dirty="0" err="1"/>
              <a:t>mitralis</a:t>
            </a:r>
            <a:endParaRPr lang="nb-NO" dirty="0"/>
          </a:p>
          <a:p>
            <a:pPr marL="0" indent="0">
              <a:buNone/>
            </a:pPr>
            <a:endParaRPr lang="nb-NO" dirty="0"/>
          </a:p>
          <a:p>
            <a:r>
              <a:rPr lang="nb-NO" dirty="0"/>
              <a:t>F. </a:t>
            </a:r>
            <a:r>
              <a:rPr lang="nb-NO" dirty="0" err="1"/>
              <a:t>gastrica</a:t>
            </a:r>
            <a:endParaRPr lang="nb-NO" dirty="0"/>
          </a:p>
          <a:p>
            <a:pPr marL="0" indent="0">
              <a:buNone/>
            </a:pPr>
            <a:endParaRPr lang="nb-NO" dirty="0"/>
          </a:p>
          <a:p>
            <a:r>
              <a:rPr lang="nb-NO" dirty="0"/>
              <a:t>F. </a:t>
            </a:r>
            <a:r>
              <a:rPr lang="nb-NO" dirty="0" err="1"/>
              <a:t>tuberculosa</a:t>
            </a:r>
            <a:endParaRPr lang="nb-NO" dirty="0"/>
          </a:p>
          <a:p>
            <a:endParaRPr lang="nb-NO" dirty="0"/>
          </a:p>
          <a:p>
            <a:endParaRPr lang="en-GB" dirty="0"/>
          </a:p>
        </p:txBody>
      </p:sp>
      <p:pic>
        <p:nvPicPr>
          <p:cNvPr id="4" name="Picture 4" descr="Bilderesultat for facies mitrali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14957" y="1024214"/>
            <a:ext cx="2076450" cy="2809875"/>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8" descr="Bilderesultat for tuberculosis fac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62673" y="3969026"/>
            <a:ext cx="2190473" cy="2738091"/>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2" descr="Bilderesultat for anaemic fac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063088" y="4601094"/>
            <a:ext cx="3047999" cy="2031999"/>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6" descr="Bilderesultat for facies gastrica"/>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291177" y="1074814"/>
            <a:ext cx="2462705" cy="3252788"/>
          </a:xfrm>
          <a:prstGeom prst="rect">
            <a:avLst/>
          </a:prstGeom>
          <a:noFill/>
          <a:extLst>
            <a:ext uri="{909E8E84-426E-40DD-AFC4-6F175D3DCCD1}">
              <a14:hiddenFill xmlns:a14="http://schemas.microsoft.com/office/drawing/2010/main">
                <a:solidFill>
                  <a:srgbClr val="FFFFFF"/>
                </a:solidFill>
              </a14:hiddenFill>
            </a:ext>
          </a:extLst>
        </p:spPr>
      </p:pic>
      <p:sp>
        <p:nvSpPr>
          <p:cNvPr id="8" name="TekstSylinder 7"/>
          <p:cNvSpPr txBox="1"/>
          <p:nvPr/>
        </p:nvSpPr>
        <p:spPr>
          <a:xfrm>
            <a:off x="4745372" y="1184829"/>
            <a:ext cx="184731" cy="369332"/>
          </a:xfrm>
          <a:prstGeom prst="rect">
            <a:avLst/>
          </a:prstGeom>
          <a:noFill/>
        </p:spPr>
        <p:txBody>
          <a:bodyPr wrap="none" rtlCol="0">
            <a:spAutoFit/>
          </a:bodyPr>
          <a:lstStyle/>
          <a:p>
            <a:endParaRPr lang="en-GB" dirty="0"/>
          </a:p>
        </p:txBody>
      </p:sp>
      <p:cxnSp>
        <p:nvCxnSpPr>
          <p:cNvPr id="10" name="Rett linje 9"/>
          <p:cNvCxnSpPr>
            <a:cxnSpLocks/>
          </p:cNvCxnSpPr>
          <p:nvPr/>
        </p:nvCxnSpPr>
        <p:spPr>
          <a:xfrm>
            <a:off x="2856322" y="2064470"/>
            <a:ext cx="2554664" cy="3421930"/>
          </a:xfrm>
          <a:prstGeom prst="line">
            <a:avLst/>
          </a:prstGeom>
        </p:spPr>
        <p:style>
          <a:lnRef idx="1">
            <a:schemeClr val="dk1"/>
          </a:lnRef>
          <a:fillRef idx="0">
            <a:schemeClr val="dk1"/>
          </a:fillRef>
          <a:effectRef idx="0">
            <a:schemeClr val="dk1"/>
          </a:effectRef>
          <a:fontRef idx="minor">
            <a:schemeClr val="tx1"/>
          </a:fontRef>
        </p:style>
      </p:cxnSp>
      <p:cxnSp>
        <p:nvCxnSpPr>
          <p:cNvPr id="15" name="Rett linje 14"/>
          <p:cNvCxnSpPr/>
          <p:nvPr/>
        </p:nvCxnSpPr>
        <p:spPr>
          <a:xfrm flipV="1">
            <a:off x="2648932" y="3110845"/>
            <a:ext cx="2780907" cy="1166157"/>
          </a:xfrm>
          <a:prstGeom prst="line">
            <a:avLst/>
          </a:prstGeom>
        </p:spPr>
        <p:style>
          <a:lnRef idx="1">
            <a:schemeClr val="dk1"/>
          </a:lnRef>
          <a:fillRef idx="0">
            <a:schemeClr val="dk1"/>
          </a:fillRef>
          <a:effectRef idx="0">
            <a:schemeClr val="dk1"/>
          </a:effectRef>
          <a:fontRef idx="minor">
            <a:schemeClr val="tx1"/>
          </a:fontRef>
        </p:style>
      </p:cxnSp>
      <p:cxnSp>
        <p:nvCxnSpPr>
          <p:cNvPr id="17" name="Rett linje 16"/>
          <p:cNvCxnSpPr/>
          <p:nvPr/>
        </p:nvCxnSpPr>
        <p:spPr>
          <a:xfrm>
            <a:off x="3254195" y="5248603"/>
            <a:ext cx="5418465" cy="1167205"/>
          </a:xfrm>
          <a:prstGeom prst="line">
            <a:avLst/>
          </a:prstGeom>
        </p:spPr>
        <p:style>
          <a:lnRef idx="1">
            <a:schemeClr val="dk1"/>
          </a:lnRef>
          <a:fillRef idx="0">
            <a:schemeClr val="dk1"/>
          </a:fillRef>
          <a:effectRef idx="0">
            <a:schemeClr val="dk1"/>
          </a:effectRef>
          <a:fontRef idx="minor">
            <a:schemeClr val="tx1"/>
          </a:fontRef>
        </p:style>
      </p:cxnSp>
      <p:cxnSp>
        <p:nvCxnSpPr>
          <p:cNvPr id="19" name="Rett linje 18"/>
          <p:cNvCxnSpPr/>
          <p:nvPr/>
        </p:nvCxnSpPr>
        <p:spPr>
          <a:xfrm>
            <a:off x="2711180" y="3223378"/>
            <a:ext cx="6121735" cy="94577"/>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8037572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algn="r">
              <a:buFontTx/>
              <a:buChar char="-"/>
            </a:pPr>
            <a:r>
              <a:rPr lang="en-US" dirty="0" err="1"/>
              <a:t>Dorthe</a:t>
            </a:r>
            <a:r>
              <a:rPr lang="en-US" dirty="0"/>
              <a:t> </a:t>
            </a:r>
            <a:r>
              <a:rPr lang="en-US" dirty="0" err="1"/>
              <a:t>Aslaksen</a:t>
            </a:r>
            <a:r>
              <a:rPr lang="en-US" dirty="0"/>
              <a:t> and Jesika Agarwala</a:t>
            </a:r>
          </a:p>
          <a:p>
            <a:pPr marL="0" indent="0" algn="r">
              <a:buNone/>
            </a:pPr>
            <a:r>
              <a:rPr lang="en-US" dirty="0"/>
              <a:t>Group 31</a:t>
            </a:r>
          </a:p>
        </p:txBody>
      </p:sp>
      <p:sp>
        <p:nvSpPr>
          <p:cNvPr id="4" name="Rectangle 3"/>
          <p:cNvSpPr/>
          <p:nvPr/>
        </p:nvSpPr>
        <p:spPr>
          <a:xfrm>
            <a:off x="1760646" y="2967335"/>
            <a:ext cx="8670708" cy="923330"/>
          </a:xfrm>
          <a:prstGeom prst="rect">
            <a:avLst/>
          </a:prstGeom>
          <a:noFill/>
        </p:spPr>
        <p:txBody>
          <a:bodyPr wrap="none" lIns="91440" tIns="45720" rIns="91440" bIns="45720">
            <a:spAutoFit/>
          </a:bodyPr>
          <a:lstStyle/>
          <a:p>
            <a:pPr algn="ctr"/>
            <a:r>
              <a:rPr lang="en-US" sz="5400" b="1" cap="none" spc="0" dirty="0">
                <a:ln w="22225">
                  <a:solidFill>
                    <a:schemeClr val="accent2"/>
                  </a:solidFill>
                  <a:prstDash val="solid"/>
                </a:ln>
                <a:solidFill>
                  <a:schemeClr val="accent2">
                    <a:lumMod val="40000"/>
                    <a:lumOff val="60000"/>
                  </a:schemeClr>
                </a:solidFill>
                <a:effectLst/>
              </a:rPr>
              <a:t>Thank you for your attention!</a:t>
            </a:r>
          </a:p>
        </p:txBody>
      </p:sp>
    </p:spTree>
    <p:extLst>
      <p:ext uri="{BB962C8B-B14F-4D97-AF65-F5344CB8AC3E}">
        <p14:creationId xmlns:p14="http://schemas.microsoft.com/office/powerpoint/2010/main" val="7782318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pPr algn="ctr"/>
            <a:r>
              <a:rPr lang="en-GB" b="1" dirty="0"/>
              <a:t>Categories of facial expressions</a:t>
            </a:r>
          </a:p>
        </p:txBody>
      </p:sp>
      <p:sp>
        <p:nvSpPr>
          <p:cNvPr id="3" name="Plassholder for innhold 2"/>
          <p:cNvSpPr>
            <a:spLocks noGrp="1"/>
          </p:cNvSpPr>
          <p:nvPr>
            <p:ph idx="1"/>
          </p:nvPr>
        </p:nvSpPr>
        <p:spPr/>
        <p:txBody>
          <a:bodyPr>
            <a:normAutofit/>
          </a:bodyPr>
          <a:lstStyle/>
          <a:p>
            <a:r>
              <a:rPr lang="en-GB" sz="2500" dirty="0">
                <a:solidFill>
                  <a:schemeClr val="tx1"/>
                </a:solidFill>
              </a:rPr>
              <a:t>Terms referring to healthy or pathological state</a:t>
            </a:r>
          </a:p>
          <a:p>
            <a:r>
              <a:rPr lang="en-GB" sz="2500" dirty="0">
                <a:solidFill>
                  <a:schemeClr val="tx1"/>
                </a:solidFill>
              </a:rPr>
              <a:t>Terms referring to a certain disease/dysfunction of a certain organ (most important)</a:t>
            </a:r>
          </a:p>
          <a:p>
            <a:r>
              <a:rPr lang="en-GB" sz="2500" dirty="0">
                <a:solidFill>
                  <a:schemeClr val="tx1"/>
                </a:solidFill>
              </a:rPr>
              <a:t>Eponyms </a:t>
            </a:r>
            <a:r>
              <a:rPr lang="cs-CZ" sz="2500" dirty="0">
                <a:solidFill>
                  <a:schemeClr val="tx1"/>
                </a:solidFill>
              </a:rPr>
              <a:t>(i.</a:t>
            </a:r>
            <a:r>
              <a:rPr lang="cs-CZ" sz="2500" dirty="0" err="1">
                <a:solidFill>
                  <a:schemeClr val="tx1"/>
                </a:solidFill>
              </a:rPr>
              <a:t>e</a:t>
            </a:r>
            <a:r>
              <a:rPr lang="cs-CZ" sz="2500" dirty="0">
                <a:solidFill>
                  <a:schemeClr val="tx1"/>
                </a:solidFill>
              </a:rPr>
              <a:t>. </a:t>
            </a:r>
            <a:r>
              <a:rPr lang="cs-CZ" sz="2500" dirty="0" err="1">
                <a:solidFill>
                  <a:schemeClr val="tx1"/>
                </a:solidFill>
              </a:rPr>
              <a:t>terms</a:t>
            </a:r>
            <a:r>
              <a:rPr lang="cs-CZ" sz="2500" dirty="0">
                <a:solidFill>
                  <a:schemeClr val="tx1"/>
                </a:solidFill>
              </a:rPr>
              <a:t> </a:t>
            </a:r>
            <a:r>
              <a:rPr lang="cs-CZ" sz="2500" dirty="0" err="1">
                <a:solidFill>
                  <a:schemeClr val="tx1"/>
                </a:solidFill>
              </a:rPr>
              <a:t>derived</a:t>
            </a:r>
            <a:r>
              <a:rPr lang="cs-CZ" sz="2500" dirty="0">
                <a:solidFill>
                  <a:schemeClr val="tx1"/>
                </a:solidFill>
              </a:rPr>
              <a:t> </a:t>
            </a:r>
            <a:r>
              <a:rPr lang="cs-CZ" sz="2500" dirty="0" err="1">
                <a:solidFill>
                  <a:schemeClr val="tx1"/>
                </a:solidFill>
              </a:rPr>
              <a:t>from</a:t>
            </a:r>
            <a:r>
              <a:rPr lang="cs-CZ" sz="2500" dirty="0">
                <a:solidFill>
                  <a:schemeClr val="tx1"/>
                </a:solidFill>
              </a:rPr>
              <a:t> </a:t>
            </a:r>
            <a:r>
              <a:rPr lang="cs-CZ" sz="2500" dirty="0" err="1">
                <a:solidFill>
                  <a:schemeClr val="tx1"/>
                </a:solidFill>
              </a:rPr>
              <a:t>the</a:t>
            </a:r>
            <a:r>
              <a:rPr lang="cs-CZ" sz="2500" dirty="0">
                <a:solidFill>
                  <a:schemeClr val="tx1"/>
                </a:solidFill>
              </a:rPr>
              <a:t> </a:t>
            </a:r>
            <a:r>
              <a:rPr lang="cs-CZ" sz="2500" dirty="0" err="1">
                <a:solidFill>
                  <a:schemeClr val="tx1"/>
                </a:solidFill>
              </a:rPr>
              <a:t>names</a:t>
            </a:r>
            <a:r>
              <a:rPr lang="cs-CZ" sz="2500" dirty="0">
                <a:solidFill>
                  <a:schemeClr val="tx1"/>
                </a:solidFill>
              </a:rPr>
              <a:t> </a:t>
            </a:r>
            <a:r>
              <a:rPr lang="cs-CZ" sz="2500" dirty="0" err="1">
                <a:solidFill>
                  <a:schemeClr val="tx1"/>
                </a:solidFill>
              </a:rPr>
              <a:t>of</a:t>
            </a:r>
            <a:r>
              <a:rPr lang="cs-CZ" sz="2500" dirty="0">
                <a:solidFill>
                  <a:schemeClr val="tx1"/>
                </a:solidFill>
              </a:rPr>
              <a:t> </a:t>
            </a:r>
            <a:r>
              <a:rPr lang="cs-CZ" sz="2500" dirty="0" err="1">
                <a:solidFill>
                  <a:schemeClr val="tx1"/>
                </a:solidFill>
              </a:rPr>
              <a:t>real</a:t>
            </a:r>
            <a:r>
              <a:rPr lang="cs-CZ" sz="2500" dirty="0">
                <a:solidFill>
                  <a:schemeClr val="tx1"/>
                </a:solidFill>
              </a:rPr>
              <a:t> </a:t>
            </a:r>
            <a:r>
              <a:rPr lang="cs-CZ" sz="2500" dirty="0" err="1">
                <a:solidFill>
                  <a:schemeClr val="tx1"/>
                </a:solidFill>
              </a:rPr>
              <a:t>persons</a:t>
            </a:r>
            <a:r>
              <a:rPr lang="cs-CZ" sz="2500" dirty="0">
                <a:solidFill>
                  <a:schemeClr val="tx1"/>
                </a:solidFill>
              </a:rPr>
              <a:t>)</a:t>
            </a:r>
            <a:endParaRPr lang="en-GB" sz="2500" dirty="0">
              <a:solidFill>
                <a:schemeClr val="tx1"/>
              </a:solidFill>
            </a:endParaRPr>
          </a:p>
        </p:txBody>
      </p:sp>
    </p:spTree>
    <p:extLst>
      <p:ext uri="{BB962C8B-B14F-4D97-AF65-F5344CB8AC3E}">
        <p14:creationId xmlns:p14="http://schemas.microsoft.com/office/powerpoint/2010/main" val="94430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pPr algn="ctr"/>
            <a:r>
              <a:rPr lang="en-GB" b="1" dirty="0"/>
              <a:t>Terms referring to healthy or pathological state</a:t>
            </a:r>
          </a:p>
        </p:txBody>
      </p:sp>
      <p:sp>
        <p:nvSpPr>
          <p:cNvPr id="3" name="Plassholder for innhold 2"/>
          <p:cNvSpPr>
            <a:spLocks noGrp="1"/>
          </p:cNvSpPr>
          <p:nvPr>
            <p:ph idx="1"/>
          </p:nvPr>
        </p:nvSpPr>
        <p:spPr/>
        <p:txBody>
          <a:bodyPr>
            <a:normAutofit/>
          </a:bodyPr>
          <a:lstStyle/>
          <a:p>
            <a:r>
              <a:rPr lang="en-GB" sz="2500" u="sng" dirty="0">
                <a:solidFill>
                  <a:schemeClr val="tx1"/>
                </a:solidFill>
              </a:rPr>
              <a:t>F. </a:t>
            </a:r>
            <a:r>
              <a:rPr lang="en-GB" sz="2500" u="sng" dirty="0" err="1">
                <a:solidFill>
                  <a:schemeClr val="tx1"/>
                </a:solidFill>
              </a:rPr>
              <a:t>composita</a:t>
            </a:r>
            <a:r>
              <a:rPr lang="en-GB" sz="2500" u="sng" dirty="0">
                <a:solidFill>
                  <a:schemeClr val="tx1"/>
                </a:solidFill>
              </a:rPr>
              <a:t> </a:t>
            </a:r>
            <a:r>
              <a:rPr lang="en-GB" sz="2500" dirty="0">
                <a:solidFill>
                  <a:schemeClr val="tx1"/>
                </a:solidFill>
              </a:rPr>
              <a:t>– The normal, natural face of a healthy person</a:t>
            </a:r>
          </a:p>
          <a:p>
            <a:endParaRPr lang="nb-NO" sz="2500" dirty="0">
              <a:solidFill>
                <a:schemeClr val="tx1"/>
              </a:solidFill>
            </a:endParaRPr>
          </a:p>
          <a:p>
            <a:r>
              <a:rPr lang="nb-NO" sz="2500" u="sng" dirty="0">
                <a:solidFill>
                  <a:schemeClr val="tx1"/>
                </a:solidFill>
              </a:rPr>
              <a:t>F</a:t>
            </a:r>
            <a:r>
              <a:rPr lang="en-GB" sz="2500" u="sng" dirty="0">
                <a:solidFill>
                  <a:schemeClr val="tx1"/>
                </a:solidFill>
              </a:rPr>
              <a:t>. dolorosa </a:t>
            </a:r>
            <a:r>
              <a:rPr lang="en-GB" sz="2500" dirty="0">
                <a:solidFill>
                  <a:schemeClr val="tx1"/>
                </a:solidFill>
              </a:rPr>
              <a:t>– facial expression of a person suffering from pain’</a:t>
            </a:r>
          </a:p>
          <a:p>
            <a:pPr lvl="1"/>
            <a:r>
              <a:rPr lang="nb-NO" sz="2500" dirty="0">
                <a:solidFill>
                  <a:srgbClr val="FF0000"/>
                </a:solidFill>
              </a:rPr>
              <a:t>F</a:t>
            </a:r>
            <a:r>
              <a:rPr lang="en-GB" sz="2500" dirty="0">
                <a:solidFill>
                  <a:srgbClr val="FF0000"/>
                </a:solidFill>
              </a:rPr>
              <a:t>rom </a:t>
            </a:r>
            <a:r>
              <a:rPr lang="en-GB" sz="2500" b="1" dirty="0" err="1">
                <a:solidFill>
                  <a:srgbClr val="FF0000"/>
                </a:solidFill>
              </a:rPr>
              <a:t>dolor</a:t>
            </a:r>
            <a:r>
              <a:rPr lang="en-GB" sz="2500" b="1" dirty="0">
                <a:solidFill>
                  <a:srgbClr val="FF0000"/>
                </a:solidFill>
              </a:rPr>
              <a:t>, </a:t>
            </a:r>
            <a:r>
              <a:rPr lang="en-GB" sz="2500" b="1" dirty="0" err="1">
                <a:solidFill>
                  <a:srgbClr val="FF0000"/>
                </a:solidFill>
              </a:rPr>
              <a:t>oris</a:t>
            </a:r>
            <a:r>
              <a:rPr lang="en-GB" sz="2500" b="1" dirty="0">
                <a:solidFill>
                  <a:srgbClr val="FF0000"/>
                </a:solidFill>
              </a:rPr>
              <a:t>, m. </a:t>
            </a:r>
          </a:p>
          <a:p>
            <a:pPr marL="457200" lvl="1" indent="0">
              <a:buNone/>
            </a:pPr>
            <a:endParaRPr lang="en-GB" sz="2500" b="1" dirty="0"/>
          </a:p>
          <a:p>
            <a:endParaRPr lang="en-GB" sz="2500" b="1" dirty="0"/>
          </a:p>
        </p:txBody>
      </p:sp>
      <p:pic>
        <p:nvPicPr>
          <p:cNvPr id="1028" name="Picture 4" descr="Bilderesultat for facies dolorosa"/>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326146" y="3778381"/>
            <a:ext cx="2765810" cy="28257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145734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ssholder for innhold 2"/>
          <p:cNvSpPr>
            <a:spLocks noGrp="1"/>
          </p:cNvSpPr>
          <p:nvPr>
            <p:ph idx="1"/>
          </p:nvPr>
        </p:nvSpPr>
        <p:spPr>
          <a:xfrm>
            <a:off x="838200" y="520700"/>
            <a:ext cx="5410200" cy="5656263"/>
          </a:xfrm>
        </p:spPr>
        <p:txBody>
          <a:bodyPr>
            <a:normAutofit/>
          </a:bodyPr>
          <a:lstStyle/>
          <a:p>
            <a:r>
              <a:rPr lang="nb-NO" sz="2400" u="sng" dirty="0">
                <a:solidFill>
                  <a:schemeClr val="tx1"/>
                </a:solidFill>
              </a:rPr>
              <a:t>F. </a:t>
            </a:r>
            <a:r>
              <a:rPr lang="nb-NO" sz="2400" u="sng" dirty="0" err="1">
                <a:solidFill>
                  <a:schemeClr val="tx1"/>
                </a:solidFill>
              </a:rPr>
              <a:t>febrilis</a:t>
            </a:r>
            <a:r>
              <a:rPr lang="nb-NO" sz="2400" u="sng" dirty="0">
                <a:solidFill>
                  <a:schemeClr val="tx1"/>
                </a:solidFill>
              </a:rPr>
              <a:t> </a:t>
            </a:r>
            <a:r>
              <a:rPr lang="nb-NO" sz="2400" dirty="0">
                <a:solidFill>
                  <a:schemeClr val="tx1"/>
                </a:solidFill>
              </a:rPr>
              <a:t>– </a:t>
            </a:r>
            <a:r>
              <a:rPr lang="nb-NO" sz="2400" dirty="0" err="1">
                <a:solidFill>
                  <a:schemeClr val="tx1"/>
                </a:solidFill>
              </a:rPr>
              <a:t>feverous</a:t>
            </a:r>
            <a:r>
              <a:rPr lang="nb-NO" sz="2400" dirty="0">
                <a:solidFill>
                  <a:schemeClr val="tx1"/>
                </a:solidFill>
              </a:rPr>
              <a:t> face </a:t>
            </a:r>
            <a:r>
              <a:rPr lang="nb-NO" sz="2400" dirty="0" err="1">
                <a:solidFill>
                  <a:schemeClr val="tx1"/>
                </a:solidFill>
              </a:rPr>
              <a:t>expression</a:t>
            </a:r>
            <a:r>
              <a:rPr lang="nb-NO" sz="2400" dirty="0">
                <a:solidFill>
                  <a:schemeClr val="tx1"/>
                </a:solidFill>
              </a:rPr>
              <a:t>, i.e. restless, discomposed characterized by shiny eyes and redness in face</a:t>
            </a:r>
          </a:p>
          <a:p>
            <a:pPr lvl="1"/>
            <a:r>
              <a:rPr lang="nb-NO" sz="2400" dirty="0">
                <a:solidFill>
                  <a:srgbClr val="FF0000"/>
                </a:solidFill>
              </a:rPr>
              <a:t>From </a:t>
            </a:r>
            <a:r>
              <a:rPr lang="nb-NO" sz="2400" b="1" dirty="0" err="1">
                <a:solidFill>
                  <a:srgbClr val="FF0000"/>
                </a:solidFill>
              </a:rPr>
              <a:t>febris</a:t>
            </a:r>
            <a:r>
              <a:rPr lang="nb-NO" sz="2400" b="1" dirty="0">
                <a:solidFill>
                  <a:srgbClr val="FF0000"/>
                </a:solidFill>
              </a:rPr>
              <a:t>, is, f. </a:t>
            </a:r>
          </a:p>
          <a:p>
            <a:pPr lvl="1"/>
            <a:endParaRPr lang="nb-NO" sz="2400" b="1" dirty="0"/>
          </a:p>
          <a:p>
            <a:pPr lvl="1"/>
            <a:endParaRPr lang="nb-NO" sz="2400" b="1" dirty="0"/>
          </a:p>
          <a:p>
            <a:pPr marL="457200" lvl="1" indent="0">
              <a:buNone/>
            </a:pPr>
            <a:endParaRPr lang="nb-NO" sz="2400" b="1" dirty="0"/>
          </a:p>
          <a:p>
            <a:pPr marL="457200" lvl="1" indent="0">
              <a:buNone/>
            </a:pPr>
            <a:endParaRPr lang="nb-NO" sz="2400" b="1" dirty="0"/>
          </a:p>
          <a:p>
            <a:r>
              <a:rPr lang="en-GB" sz="2400" u="sng" dirty="0">
                <a:solidFill>
                  <a:schemeClr val="tx1"/>
                </a:solidFill>
              </a:rPr>
              <a:t>f. </a:t>
            </a:r>
            <a:r>
              <a:rPr lang="en-GB" sz="2400" u="sng" dirty="0" err="1">
                <a:solidFill>
                  <a:schemeClr val="tx1"/>
                </a:solidFill>
              </a:rPr>
              <a:t>plethorica</a:t>
            </a:r>
            <a:r>
              <a:rPr lang="en-GB" sz="2400" u="sng" dirty="0">
                <a:solidFill>
                  <a:schemeClr val="tx1"/>
                </a:solidFill>
              </a:rPr>
              <a:t> </a:t>
            </a:r>
            <a:r>
              <a:rPr lang="en-GB" sz="2400" dirty="0">
                <a:solidFill>
                  <a:schemeClr val="tx1"/>
                </a:solidFill>
              </a:rPr>
              <a:t>- </a:t>
            </a:r>
            <a:r>
              <a:rPr lang="en-GB" sz="2400" dirty="0" err="1">
                <a:solidFill>
                  <a:schemeClr val="tx1"/>
                </a:solidFill>
              </a:rPr>
              <a:t>hyperemic</a:t>
            </a:r>
            <a:r>
              <a:rPr lang="en-GB" sz="2400" dirty="0">
                <a:solidFill>
                  <a:schemeClr val="tx1"/>
                </a:solidFill>
              </a:rPr>
              <a:t> face with florid, red complexion due to excessive circulation of blood</a:t>
            </a:r>
            <a:endParaRPr lang="nb-NO" sz="2400" b="1" dirty="0">
              <a:solidFill>
                <a:schemeClr val="tx1"/>
              </a:solidFill>
            </a:endParaRPr>
          </a:p>
        </p:txBody>
      </p:sp>
      <p:pic>
        <p:nvPicPr>
          <p:cNvPr id="2050" name="Picture 2" descr="Bilderesultat for fever face"/>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400800" y="190500"/>
            <a:ext cx="2438400" cy="3248025"/>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Bilderesultat for facies plethoric"/>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267450" y="3533775"/>
            <a:ext cx="2705100" cy="33242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351927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normAutofit/>
          </a:bodyPr>
          <a:lstStyle/>
          <a:p>
            <a:pPr algn="ctr"/>
            <a:r>
              <a:rPr lang="nb-NO" sz="4000" b="1" dirty="0"/>
              <a:t>Terms </a:t>
            </a:r>
            <a:r>
              <a:rPr lang="nb-NO" sz="4000" b="1" dirty="0" err="1"/>
              <a:t>referring</a:t>
            </a:r>
            <a:r>
              <a:rPr lang="nb-NO" sz="4000" b="1" dirty="0"/>
              <a:t> to a </a:t>
            </a:r>
            <a:r>
              <a:rPr lang="nb-NO" sz="4000" b="1" dirty="0" err="1"/>
              <a:t>certain</a:t>
            </a:r>
            <a:r>
              <a:rPr lang="nb-NO" sz="4000" b="1" dirty="0"/>
              <a:t> </a:t>
            </a:r>
            <a:r>
              <a:rPr lang="nb-NO" sz="4000" b="1" dirty="0" err="1"/>
              <a:t>disease</a:t>
            </a:r>
            <a:r>
              <a:rPr lang="nb-NO" sz="4000" b="1" dirty="0"/>
              <a:t>/</a:t>
            </a:r>
            <a:r>
              <a:rPr lang="nb-NO" sz="4000" b="1" dirty="0" err="1"/>
              <a:t>dysfunction</a:t>
            </a:r>
            <a:r>
              <a:rPr lang="nb-NO" sz="4000" b="1" dirty="0"/>
              <a:t> </a:t>
            </a:r>
            <a:r>
              <a:rPr lang="nb-NO" sz="4000" b="1" dirty="0" err="1"/>
              <a:t>of</a:t>
            </a:r>
            <a:r>
              <a:rPr lang="nb-NO" sz="4000" b="1" dirty="0"/>
              <a:t> a </a:t>
            </a:r>
            <a:r>
              <a:rPr lang="nb-NO" sz="4000" b="1" dirty="0" err="1"/>
              <a:t>certain</a:t>
            </a:r>
            <a:r>
              <a:rPr lang="nb-NO" sz="4000" b="1" dirty="0"/>
              <a:t> organ</a:t>
            </a:r>
            <a:endParaRPr lang="en-GB" sz="4000" b="1" dirty="0"/>
          </a:p>
        </p:txBody>
      </p:sp>
      <p:sp>
        <p:nvSpPr>
          <p:cNvPr id="3" name="Plassholder for innhold 2"/>
          <p:cNvSpPr>
            <a:spLocks noGrp="1"/>
          </p:cNvSpPr>
          <p:nvPr>
            <p:ph idx="1"/>
          </p:nvPr>
        </p:nvSpPr>
        <p:spPr>
          <a:xfrm>
            <a:off x="795548" y="1743714"/>
            <a:ext cx="4991100" cy="5032376"/>
          </a:xfrm>
        </p:spPr>
        <p:txBody>
          <a:bodyPr>
            <a:normAutofit fontScale="92500" lnSpcReduction="20000"/>
          </a:bodyPr>
          <a:lstStyle/>
          <a:p>
            <a:r>
              <a:rPr lang="en-GB" u="sng" dirty="0">
                <a:solidFill>
                  <a:schemeClr val="tx1"/>
                </a:solidFill>
              </a:rPr>
              <a:t>f. </a:t>
            </a:r>
            <a:r>
              <a:rPr lang="en-GB" u="sng" dirty="0" err="1">
                <a:solidFill>
                  <a:schemeClr val="tx1"/>
                </a:solidFill>
              </a:rPr>
              <a:t>alcoholica</a:t>
            </a:r>
            <a:r>
              <a:rPr lang="en-GB" u="sng" dirty="0">
                <a:solidFill>
                  <a:schemeClr val="tx1"/>
                </a:solidFill>
              </a:rPr>
              <a:t> / </a:t>
            </a:r>
            <a:r>
              <a:rPr lang="en-GB" u="sng" dirty="0" err="1">
                <a:solidFill>
                  <a:schemeClr val="tx1"/>
                </a:solidFill>
              </a:rPr>
              <a:t>aethylica</a:t>
            </a:r>
            <a:r>
              <a:rPr lang="en-GB" u="sng" dirty="0">
                <a:solidFill>
                  <a:schemeClr val="tx1"/>
                </a:solidFill>
              </a:rPr>
              <a:t> </a:t>
            </a:r>
            <a:r>
              <a:rPr lang="en-GB" dirty="0">
                <a:solidFill>
                  <a:schemeClr val="tx1"/>
                </a:solidFill>
              </a:rPr>
              <a:t>- bloated, persistently red face as a consequence of excessive drinking </a:t>
            </a:r>
          </a:p>
          <a:p>
            <a:r>
              <a:rPr lang="en-GB" u="sng" dirty="0">
                <a:solidFill>
                  <a:schemeClr val="tx1"/>
                </a:solidFill>
              </a:rPr>
              <a:t>f. </a:t>
            </a:r>
            <a:r>
              <a:rPr lang="en-GB" u="sng" dirty="0" err="1">
                <a:solidFill>
                  <a:schemeClr val="tx1"/>
                </a:solidFill>
              </a:rPr>
              <a:t>pneumonica</a:t>
            </a:r>
            <a:r>
              <a:rPr lang="en-GB" u="sng" dirty="0">
                <a:solidFill>
                  <a:schemeClr val="tx1"/>
                </a:solidFill>
              </a:rPr>
              <a:t> </a:t>
            </a:r>
            <a:r>
              <a:rPr lang="en-GB" dirty="0">
                <a:solidFill>
                  <a:schemeClr val="tx1"/>
                </a:solidFill>
              </a:rPr>
              <a:t>- one-sided blush on the same cheek as the lung affected by pneumonia </a:t>
            </a:r>
          </a:p>
          <a:p>
            <a:pPr lvl="1"/>
            <a:r>
              <a:rPr lang="nb-NO" dirty="0">
                <a:solidFill>
                  <a:srgbClr val="FF0000"/>
                </a:solidFill>
              </a:rPr>
              <a:t>From </a:t>
            </a:r>
            <a:r>
              <a:rPr lang="nb-NO" b="1" dirty="0" err="1">
                <a:solidFill>
                  <a:srgbClr val="FF0000"/>
                </a:solidFill>
              </a:rPr>
              <a:t>pneumonia</a:t>
            </a:r>
            <a:r>
              <a:rPr lang="nb-NO" b="1" dirty="0">
                <a:solidFill>
                  <a:srgbClr val="FF0000"/>
                </a:solidFill>
              </a:rPr>
              <a:t>, </a:t>
            </a:r>
            <a:r>
              <a:rPr lang="nb-NO" b="1" dirty="0" err="1">
                <a:solidFill>
                  <a:srgbClr val="FF0000"/>
                </a:solidFill>
              </a:rPr>
              <a:t>ae</a:t>
            </a:r>
            <a:r>
              <a:rPr lang="nb-NO" b="1" dirty="0">
                <a:solidFill>
                  <a:srgbClr val="FF0000"/>
                </a:solidFill>
              </a:rPr>
              <a:t>, f. </a:t>
            </a:r>
            <a:endParaRPr lang="en-GB" dirty="0">
              <a:solidFill>
                <a:srgbClr val="FF0000"/>
              </a:solidFill>
            </a:endParaRPr>
          </a:p>
          <a:p>
            <a:r>
              <a:rPr lang="en-GB" u="sng" dirty="0">
                <a:solidFill>
                  <a:schemeClr val="tx1"/>
                </a:solidFill>
              </a:rPr>
              <a:t>f. </a:t>
            </a:r>
            <a:r>
              <a:rPr lang="en-GB" u="sng" dirty="0" err="1">
                <a:solidFill>
                  <a:schemeClr val="tx1"/>
                </a:solidFill>
              </a:rPr>
              <a:t>nephritica</a:t>
            </a:r>
            <a:r>
              <a:rPr lang="en-GB" u="sng" dirty="0">
                <a:solidFill>
                  <a:schemeClr val="tx1"/>
                </a:solidFill>
              </a:rPr>
              <a:t> </a:t>
            </a:r>
            <a:r>
              <a:rPr lang="en-GB" dirty="0">
                <a:solidFill>
                  <a:schemeClr val="tx1"/>
                </a:solidFill>
              </a:rPr>
              <a:t>- oedematous, pale face due to the inflammation of kidneys with swelling appearing most around eyes </a:t>
            </a:r>
          </a:p>
          <a:p>
            <a:pPr lvl="1"/>
            <a:r>
              <a:rPr lang="nb-NO" dirty="0">
                <a:solidFill>
                  <a:srgbClr val="FF0000"/>
                </a:solidFill>
              </a:rPr>
              <a:t>From </a:t>
            </a:r>
            <a:r>
              <a:rPr lang="nb-NO" b="1" dirty="0" err="1">
                <a:solidFill>
                  <a:srgbClr val="FF0000"/>
                </a:solidFill>
              </a:rPr>
              <a:t>nephros</a:t>
            </a:r>
            <a:r>
              <a:rPr lang="nb-NO" b="1" dirty="0">
                <a:solidFill>
                  <a:srgbClr val="FF0000"/>
                </a:solidFill>
              </a:rPr>
              <a:t>, i, m. &gt; </a:t>
            </a:r>
            <a:r>
              <a:rPr lang="nb-NO" b="1" dirty="0" err="1">
                <a:solidFill>
                  <a:srgbClr val="FF0000"/>
                </a:solidFill>
              </a:rPr>
              <a:t>nephritis</a:t>
            </a:r>
            <a:r>
              <a:rPr lang="nb-NO" b="1" dirty="0">
                <a:solidFill>
                  <a:srgbClr val="FF0000"/>
                </a:solidFill>
              </a:rPr>
              <a:t>, </a:t>
            </a:r>
            <a:r>
              <a:rPr lang="nb-NO" b="1" dirty="0" err="1">
                <a:solidFill>
                  <a:srgbClr val="FF0000"/>
                </a:solidFill>
              </a:rPr>
              <a:t>itidis</a:t>
            </a:r>
            <a:r>
              <a:rPr lang="nb-NO" b="1" dirty="0">
                <a:solidFill>
                  <a:srgbClr val="FF0000"/>
                </a:solidFill>
              </a:rPr>
              <a:t>, f.</a:t>
            </a:r>
            <a:endParaRPr lang="en-GB" dirty="0">
              <a:solidFill>
                <a:srgbClr val="FF0000"/>
              </a:solidFill>
            </a:endParaRPr>
          </a:p>
          <a:p>
            <a:r>
              <a:rPr lang="en-GB" u="sng" dirty="0">
                <a:solidFill>
                  <a:schemeClr val="tx1"/>
                </a:solidFill>
              </a:rPr>
              <a:t>f. </a:t>
            </a:r>
            <a:r>
              <a:rPr lang="en-GB" u="sng" dirty="0" err="1">
                <a:solidFill>
                  <a:schemeClr val="tx1"/>
                </a:solidFill>
              </a:rPr>
              <a:t>cardiaca</a:t>
            </a:r>
            <a:r>
              <a:rPr lang="en-GB" u="sng" dirty="0">
                <a:solidFill>
                  <a:schemeClr val="tx1"/>
                </a:solidFill>
              </a:rPr>
              <a:t> </a:t>
            </a:r>
            <a:r>
              <a:rPr lang="en-GB" dirty="0">
                <a:solidFill>
                  <a:schemeClr val="tx1"/>
                </a:solidFill>
              </a:rPr>
              <a:t>- oedematous, pale, and yellowish face with cyanotic hue; half open mouth, cyanotic lips; typically accompanies heart failure </a:t>
            </a:r>
          </a:p>
          <a:p>
            <a:pPr lvl="1"/>
            <a:r>
              <a:rPr lang="nb-NO" dirty="0">
                <a:solidFill>
                  <a:srgbClr val="FF0000"/>
                </a:solidFill>
              </a:rPr>
              <a:t>F</a:t>
            </a:r>
            <a:r>
              <a:rPr lang="en-GB" dirty="0">
                <a:solidFill>
                  <a:srgbClr val="FF0000"/>
                </a:solidFill>
              </a:rPr>
              <a:t>rom </a:t>
            </a:r>
            <a:r>
              <a:rPr lang="en-GB" b="1" dirty="0" err="1">
                <a:solidFill>
                  <a:srgbClr val="FF0000"/>
                </a:solidFill>
              </a:rPr>
              <a:t>cor</a:t>
            </a:r>
            <a:r>
              <a:rPr lang="en-GB" b="1" dirty="0">
                <a:solidFill>
                  <a:srgbClr val="FF0000"/>
                </a:solidFill>
              </a:rPr>
              <a:t>, </a:t>
            </a:r>
            <a:r>
              <a:rPr lang="en-GB" b="1" dirty="0" err="1">
                <a:solidFill>
                  <a:srgbClr val="FF0000"/>
                </a:solidFill>
              </a:rPr>
              <a:t>cordis</a:t>
            </a:r>
            <a:r>
              <a:rPr lang="en-GB" b="1" dirty="0">
                <a:solidFill>
                  <a:srgbClr val="FF0000"/>
                </a:solidFill>
              </a:rPr>
              <a:t>, n. </a:t>
            </a:r>
            <a:endParaRPr lang="en-GB" dirty="0">
              <a:solidFill>
                <a:srgbClr val="FF0000"/>
              </a:solidFill>
            </a:endParaRPr>
          </a:p>
        </p:txBody>
      </p:sp>
      <p:pic>
        <p:nvPicPr>
          <p:cNvPr id="3074" name="Picture 2" descr="Bilderesultat for facies alcoholica"/>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822706" y="1687108"/>
            <a:ext cx="3271838" cy="2476667"/>
          </a:xfrm>
          <a:prstGeom prst="rect">
            <a:avLst/>
          </a:prstGeom>
          <a:noFill/>
          <a:extLst>
            <a:ext uri="{909E8E84-426E-40DD-AFC4-6F175D3DCCD1}">
              <a14:hiddenFill xmlns:a14="http://schemas.microsoft.com/office/drawing/2010/main">
                <a:solidFill>
                  <a:srgbClr val="FFFFFF"/>
                </a:solidFill>
              </a14:hiddenFill>
            </a:ext>
          </a:extLst>
        </p:spPr>
      </p:pic>
      <p:sp>
        <p:nvSpPr>
          <p:cNvPr id="4" name="Smilefjes 3"/>
          <p:cNvSpPr/>
          <p:nvPr/>
        </p:nvSpPr>
        <p:spPr>
          <a:xfrm>
            <a:off x="9271000" y="2057400"/>
            <a:ext cx="2387600" cy="2362200"/>
          </a:xfrm>
          <a:prstGeom prst="smileyFace">
            <a:avLst/>
          </a:prstGeom>
          <a:ln>
            <a:solidFill>
              <a:schemeClr val="tx1">
                <a:lumMod val="95000"/>
                <a:lumOff val="5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GB"/>
          </a:p>
        </p:txBody>
      </p:sp>
      <mc:AlternateContent xmlns:mc="http://schemas.openxmlformats.org/markup-compatibility/2006" xmlns:p14="http://schemas.microsoft.com/office/powerpoint/2010/main">
        <mc:Choice Requires="p14">
          <p:contentPart p14:bwMode="auto" r:id="rId3">
            <p14:nvContentPartPr>
              <p14:cNvPr id="6" name="Håndskrift 5"/>
              <p14:cNvContentPartPr/>
              <p14:nvPr/>
            </p14:nvContentPartPr>
            <p14:xfrm>
              <a:off x="3543080" y="-1066820"/>
              <a:ext cx="240" cy="240"/>
            </p14:xfrm>
          </p:contentPart>
        </mc:Choice>
        <mc:Fallback xmlns="">
          <p:pic>
            <p:nvPicPr>
              <p:cNvPr id="6" name="Håndskrift 5"/>
              <p:cNvPicPr/>
              <p:nvPr/>
            </p:nvPicPr>
            <p:blipFill/>
            <p:spPr/>
          </p:pic>
        </mc:Fallback>
      </mc:AlternateContent>
      <mc:AlternateContent xmlns:mc="http://schemas.openxmlformats.org/markup-compatibility/2006" xmlns:p14="http://schemas.microsoft.com/office/powerpoint/2010/main">
        <mc:Choice Requires="p14">
          <p:contentPart p14:bwMode="auto" r:id="rId4">
            <p14:nvContentPartPr>
              <p14:cNvPr id="10" name="Håndskrift 9"/>
              <p14:cNvContentPartPr/>
              <p14:nvPr/>
            </p14:nvContentPartPr>
            <p14:xfrm>
              <a:off x="9547880" y="3148780"/>
              <a:ext cx="499680" cy="517440"/>
            </p14:xfrm>
          </p:contentPart>
        </mc:Choice>
        <mc:Fallback xmlns="">
          <p:pic>
            <p:nvPicPr>
              <p:cNvPr id="10" name="Håndskrift 9"/>
              <p:cNvPicPr/>
              <p:nvPr/>
            </p:nvPicPr>
            <p:blipFill>
              <a:blip r:embed="rId5"/>
              <a:stretch>
                <a:fillRect/>
              </a:stretch>
            </p:blipFill>
            <p:spPr>
              <a:xfrm>
                <a:off x="9505760" y="3106650"/>
                <a:ext cx="583200" cy="600979"/>
              </a:xfrm>
              <a:prstGeom prst="rect">
                <a:avLst/>
              </a:prstGeom>
            </p:spPr>
          </p:pic>
        </mc:Fallback>
      </mc:AlternateContent>
      <mc:AlternateContent xmlns:mc="http://schemas.openxmlformats.org/markup-compatibility/2006" xmlns:p14="http://schemas.microsoft.com/office/powerpoint/2010/main">
        <mc:Choice Requires="p14">
          <p:contentPart p14:bwMode="auto" r:id="rId6">
            <p14:nvContentPartPr>
              <p14:cNvPr id="11" name="Håndskrift 10"/>
              <p14:cNvContentPartPr/>
              <p14:nvPr/>
            </p14:nvContentPartPr>
            <p14:xfrm>
              <a:off x="5537000" y="-724100"/>
              <a:ext cx="240" cy="240"/>
            </p14:xfrm>
          </p:contentPart>
        </mc:Choice>
        <mc:Fallback xmlns="">
          <p:pic>
            <p:nvPicPr>
              <p:cNvPr id="11" name="Håndskrift 10"/>
              <p:cNvPicPr/>
              <p:nvPr/>
            </p:nvPicPr>
            <p:blipFill/>
            <p:spPr/>
          </p:pic>
        </mc:Fallback>
      </mc:AlternateContent>
      <p:pic>
        <p:nvPicPr>
          <p:cNvPr id="3076" name="Picture 4" descr="Bilderesultat for facies nephritic"/>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628011" y="4302054"/>
            <a:ext cx="2924969" cy="2474036"/>
          </a:xfrm>
          <a:prstGeom prst="rect">
            <a:avLst/>
          </a:prstGeom>
          <a:noFill/>
          <a:extLst>
            <a:ext uri="{909E8E84-426E-40DD-AFC4-6F175D3DCCD1}">
              <a14:hiddenFill xmlns:a14="http://schemas.microsoft.com/office/drawing/2010/main">
                <a:solidFill>
                  <a:srgbClr val="FFFFFF"/>
                </a:solidFill>
              </a14:hiddenFill>
            </a:ext>
          </a:extLst>
        </p:spPr>
      </p:pic>
      <p:pic>
        <p:nvPicPr>
          <p:cNvPr id="3078" name="Picture 6" descr="Bilderesultat for facies cardiaca"/>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8641208" y="4383964"/>
            <a:ext cx="1406352" cy="251134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024444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ssholder for innhold 2"/>
          <p:cNvSpPr>
            <a:spLocks noGrp="1"/>
          </p:cNvSpPr>
          <p:nvPr>
            <p:ph idx="1"/>
          </p:nvPr>
        </p:nvSpPr>
        <p:spPr>
          <a:xfrm>
            <a:off x="1295530" y="292100"/>
            <a:ext cx="9790391" cy="6565900"/>
          </a:xfrm>
        </p:spPr>
        <p:txBody>
          <a:bodyPr>
            <a:normAutofit/>
          </a:bodyPr>
          <a:lstStyle/>
          <a:p>
            <a:r>
              <a:rPr lang="en-GB" sz="2300" u="sng" dirty="0">
                <a:solidFill>
                  <a:schemeClr val="tx1"/>
                </a:solidFill>
              </a:rPr>
              <a:t>f. </a:t>
            </a:r>
            <a:r>
              <a:rPr lang="en-GB" sz="2300" u="sng" dirty="0" err="1">
                <a:solidFill>
                  <a:schemeClr val="tx1"/>
                </a:solidFill>
              </a:rPr>
              <a:t>anaemica</a:t>
            </a:r>
            <a:r>
              <a:rPr lang="en-GB" sz="2300" u="sng" dirty="0">
                <a:solidFill>
                  <a:schemeClr val="tx1"/>
                </a:solidFill>
              </a:rPr>
              <a:t> </a:t>
            </a:r>
            <a:r>
              <a:rPr lang="en-GB" sz="2300" dirty="0">
                <a:solidFill>
                  <a:schemeClr val="tx1"/>
                </a:solidFill>
              </a:rPr>
              <a:t>- very pale face with greenish tint in patients with iron deficiency</a:t>
            </a:r>
          </a:p>
          <a:p>
            <a:pPr lvl="1"/>
            <a:r>
              <a:rPr lang="nb-NO" sz="2300" dirty="0">
                <a:solidFill>
                  <a:srgbClr val="FF0000"/>
                </a:solidFill>
              </a:rPr>
              <a:t>F</a:t>
            </a:r>
            <a:r>
              <a:rPr lang="en-GB" sz="2300" dirty="0">
                <a:solidFill>
                  <a:srgbClr val="FF0000"/>
                </a:solidFill>
              </a:rPr>
              <a:t>rom </a:t>
            </a:r>
            <a:r>
              <a:rPr lang="en-GB" sz="2300" b="1" dirty="0">
                <a:solidFill>
                  <a:srgbClr val="FF0000"/>
                </a:solidFill>
              </a:rPr>
              <a:t>anaemia, ae, f.</a:t>
            </a:r>
            <a:endParaRPr lang="en-GB" sz="2300" dirty="0">
              <a:solidFill>
                <a:srgbClr val="FF0000"/>
              </a:solidFill>
            </a:endParaRPr>
          </a:p>
          <a:p>
            <a:r>
              <a:rPr lang="en-GB" sz="2300" u="sng" dirty="0">
                <a:solidFill>
                  <a:schemeClr val="tx1"/>
                </a:solidFill>
              </a:rPr>
              <a:t>f. </a:t>
            </a:r>
            <a:r>
              <a:rPr lang="en-GB" sz="2300" u="sng" dirty="0" err="1">
                <a:solidFill>
                  <a:schemeClr val="tx1"/>
                </a:solidFill>
              </a:rPr>
              <a:t>mitralis</a:t>
            </a:r>
            <a:r>
              <a:rPr lang="en-GB" sz="2300" u="sng" dirty="0">
                <a:solidFill>
                  <a:schemeClr val="tx1"/>
                </a:solidFill>
              </a:rPr>
              <a:t> </a:t>
            </a:r>
            <a:r>
              <a:rPr lang="en-GB" sz="2300" dirty="0">
                <a:solidFill>
                  <a:schemeClr val="tx1"/>
                </a:solidFill>
              </a:rPr>
              <a:t>- blush on cheeks, cyanotic tip of the nose and ears; the patient looks younger his/her age; typical of patients with mitral stenosis </a:t>
            </a:r>
          </a:p>
          <a:p>
            <a:r>
              <a:rPr lang="en-GB" sz="2300" u="sng" dirty="0">
                <a:solidFill>
                  <a:schemeClr val="tx1"/>
                </a:solidFill>
              </a:rPr>
              <a:t>f. </a:t>
            </a:r>
            <a:r>
              <a:rPr lang="en-GB" sz="2300" u="sng" dirty="0" err="1">
                <a:solidFill>
                  <a:schemeClr val="tx1"/>
                </a:solidFill>
              </a:rPr>
              <a:t>gastrica</a:t>
            </a:r>
            <a:r>
              <a:rPr lang="en-GB" sz="2300" u="sng" dirty="0">
                <a:solidFill>
                  <a:schemeClr val="tx1"/>
                </a:solidFill>
              </a:rPr>
              <a:t> </a:t>
            </a:r>
            <a:r>
              <a:rPr lang="en-GB" sz="2300" dirty="0">
                <a:solidFill>
                  <a:schemeClr val="tx1"/>
                </a:solidFill>
              </a:rPr>
              <a:t>- facial expression typical of acute stomach problems; deep nasolabial fold </a:t>
            </a:r>
          </a:p>
          <a:p>
            <a:pPr lvl="1"/>
            <a:r>
              <a:rPr lang="nb-NO" sz="2300" dirty="0">
                <a:solidFill>
                  <a:srgbClr val="FF0000"/>
                </a:solidFill>
              </a:rPr>
              <a:t>F</a:t>
            </a:r>
            <a:r>
              <a:rPr lang="en-GB" sz="2300" dirty="0">
                <a:solidFill>
                  <a:srgbClr val="FF0000"/>
                </a:solidFill>
              </a:rPr>
              <a:t>rom </a:t>
            </a:r>
            <a:r>
              <a:rPr lang="en-GB" sz="2300" b="1" dirty="0" err="1">
                <a:solidFill>
                  <a:srgbClr val="FF0000"/>
                </a:solidFill>
              </a:rPr>
              <a:t>gaster</a:t>
            </a:r>
            <a:r>
              <a:rPr lang="en-GB" sz="2300" b="1" dirty="0">
                <a:solidFill>
                  <a:srgbClr val="FF0000"/>
                </a:solidFill>
              </a:rPr>
              <a:t>, (e)</a:t>
            </a:r>
            <a:r>
              <a:rPr lang="en-GB" sz="2300" b="1" dirty="0" err="1">
                <a:solidFill>
                  <a:srgbClr val="FF0000"/>
                </a:solidFill>
              </a:rPr>
              <a:t>ris</a:t>
            </a:r>
            <a:r>
              <a:rPr lang="en-GB" sz="2300" b="1" dirty="0">
                <a:solidFill>
                  <a:srgbClr val="FF0000"/>
                </a:solidFill>
              </a:rPr>
              <a:t>, f.</a:t>
            </a:r>
            <a:endParaRPr lang="en-GB" sz="2300" dirty="0">
              <a:solidFill>
                <a:srgbClr val="FF0000"/>
              </a:solidFill>
            </a:endParaRPr>
          </a:p>
          <a:p>
            <a:r>
              <a:rPr lang="en-GB" sz="2300" u="sng" dirty="0">
                <a:solidFill>
                  <a:schemeClr val="tx1"/>
                </a:solidFill>
              </a:rPr>
              <a:t>f. </a:t>
            </a:r>
            <a:r>
              <a:rPr lang="en-GB" sz="2300" u="sng" dirty="0" err="1">
                <a:solidFill>
                  <a:schemeClr val="tx1"/>
                </a:solidFill>
              </a:rPr>
              <a:t>tuberculosa</a:t>
            </a:r>
            <a:r>
              <a:rPr lang="en-GB" sz="2300" u="sng" dirty="0">
                <a:solidFill>
                  <a:schemeClr val="tx1"/>
                </a:solidFill>
              </a:rPr>
              <a:t> / </a:t>
            </a:r>
            <a:r>
              <a:rPr lang="en-GB" sz="2300" u="sng" dirty="0" err="1">
                <a:solidFill>
                  <a:schemeClr val="tx1"/>
                </a:solidFill>
              </a:rPr>
              <a:t>hectica</a:t>
            </a:r>
            <a:r>
              <a:rPr lang="en-GB" sz="2300" u="sng" dirty="0">
                <a:solidFill>
                  <a:schemeClr val="tx1"/>
                </a:solidFill>
              </a:rPr>
              <a:t> </a:t>
            </a:r>
            <a:r>
              <a:rPr lang="en-GB" sz="2300" dirty="0">
                <a:solidFill>
                  <a:schemeClr val="tx1"/>
                </a:solidFill>
              </a:rPr>
              <a:t>- exhausted, pale face with blush on cheeks, “burning” eyes, dry lips, excited countenance, half open mouth </a:t>
            </a:r>
          </a:p>
          <a:p>
            <a:pPr lvl="1"/>
            <a:r>
              <a:rPr lang="nb-NO" sz="2300" dirty="0">
                <a:solidFill>
                  <a:srgbClr val="FF0000"/>
                </a:solidFill>
              </a:rPr>
              <a:t>F</a:t>
            </a:r>
            <a:r>
              <a:rPr lang="en-GB" sz="2300" dirty="0">
                <a:solidFill>
                  <a:srgbClr val="FF0000"/>
                </a:solidFill>
              </a:rPr>
              <a:t>rom </a:t>
            </a:r>
            <a:r>
              <a:rPr lang="en-GB" sz="2300" b="1" dirty="0">
                <a:solidFill>
                  <a:srgbClr val="FF0000"/>
                </a:solidFill>
              </a:rPr>
              <a:t>tuberculosis, is, f. </a:t>
            </a:r>
          </a:p>
        </p:txBody>
      </p:sp>
    </p:spTree>
    <p:extLst>
      <p:ext uri="{BB962C8B-B14F-4D97-AF65-F5344CB8AC3E}">
        <p14:creationId xmlns:p14="http://schemas.microsoft.com/office/powerpoint/2010/main" val="4728105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ssholder for innhold 2"/>
          <p:cNvSpPr>
            <a:spLocks noGrp="1"/>
          </p:cNvSpPr>
          <p:nvPr>
            <p:ph idx="1"/>
          </p:nvPr>
        </p:nvSpPr>
        <p:spPr>
          <a:xfrm>
            <a:off x="838200" y="329938"/>
            <a:ext cx="5025272" cy="6249971"/>
          </a:xfrm>
        </p:spPr>
        <p:txBody>
          <a:bodyPr>
            <a:normAutofit/>
          </a:bodyPr>
          <a:lstStyle/>
          <a:p>
            <a:r>
              <a:rPr lang="en-GB" u="sng" dirty="0">
                <a:solidFill>
                  <a:schemeClr val="tx1"/>
                </a:solidFill>
              </a:rPr>
              <a:t>f. </a:t>
            </a:r>
            <a:r>
              <a:rPr lang="en-GB" u="sng" dirty="0" err="1">
                <a:solidFill>
                  <a:schemeClr val="tx1"/>
                </a:solidFill>
              </a:rPr>
              <a:t>morbillosa</a:t>
            </a:r>
            <a:r>
              <a:rPr lang="en-GB" u="sng" dirty="0">
                <a:solidFill>
                  <a:schemeClr val="tx1"/>
                </a:solidFill>
              </a:rPr>
              <a:t> </a:t>
            </a:r>
            <a:r>
              <a:rPr lang="en-GB" dirty="0">
                <a:solidFill>
                  <a:schemeClr val="tx1"/>
                </a:solidFill>
              </a:rPr>
              <a:t>- “unhappy” facial expression with rash and reddened eyes sensitive to light; typical of children suffering from measles</a:t>
            </a:r>
          </a:p>
          <a:p>
            <a:pPr lvl="1"/>
            <a:r>
              <a:rPr lang="en-GB" dirty="0">
                <a:solidFill>
                  <a:srgbClr val="FF0000"/>
                </a:solidFill>
              </a:rPr>
              <a:t>From </a:t>
            </a:r>
            <a:r>
              <a:rPr lang="en-GB" b="1" dirty="0" err="1">
                <a:solidFill>
                  <a:srgbClr val="FF0000"/>
                </a:solidFill>
              </a:rPr>
              <a:t>morb</a:t>
            </a:r>
            <a:r>
              <a:rPr lang="cs-CZ" b="1" dirty="0" err="1">
                <a:solidFill>
                  <a:srgbClr val="FF0000"/>
                </a:solidFill>
              </a:rPr>
              <a:t>illi</a:t>
            </a:r>
            <a:r>
              <a:rPr lang="en-GB" b="1" dirty="0">
                <a:solidFill>
                  <a:srgbClr val="FF0000"/>
                </a:solidFill>
              </a:rPr>
              <a:t>, </a:t>
            </a:r>
            <a:r>
              <a:rPr lang="cs-CZ" b="1" dirty="0" err="1">
                <a:solidFill>
                  <a:srgbClr val="FF0000"/>
                </a:solidFill>
              </a:rPr>
              <a:t>orum</a:t>
            </a:r>
            <a:r>
              <a:rPr lang="en-GB" b="1" dirty="0">
                <a:solidFill>
                  <a:srgbClr val="FF0000"/>
                </a:solidFill>
              </a:rPr>
              <a:t>, m. </a:t>
            </a:r>
            <a:r>
              <a:rPr lang="en-GB" dirty="0">
                <a:solidFill>
                  <a:srgbClr val="FF0000"/>
                </a:solidFill>
              </a:rPr>
              <a:t> </a:t>
            </a:r>
            <a:r>
              <a:rPr lang="cs-CZ" dirty="0">
                <a:solidFill>
                  <a:schemeClr val="tx1"/>
                </a:solidFill>
              </a:rPr>
              <a:t>(= </a:t>
            </a:r>
            <a:r>
              <a:rPr lang="cs-CZ" i="1" dirty="0" err="1">
                <a:solidFill>
                  <a:schemeClr val="tx1"/>
                </a:solidFill>
              </a:rPr>
              <a:t>measles</a:t>
            </a:r>
            <a:r>
              <a:rPr lang="cs-CZ" dirty="0">
                <a:solidFill>
                  <a:schemeClr val="tx1"/>
                </a:solidFill>
              </a:rPr>
              <a:t>)</a:t>
            </a:r>
            <a:endParaRPr lang="en-GB" dirty="0">
              <a:solidFill>
                <a:schemeClr val="tx1"/>
              </a:solidFill>
            </a:endParaRPr>
          </a:p>
          <a:p>
            <a:endParaRPr lang="nb-NO" dirty="0"/>
          </a:p>
          <a:p>
            <a:pPr marL="0" indent="0">
              <a:buNone/>
            </a:pPr>
            <a:endParaRPr lang="en-GB" dirty="0"/>
          </a:p>
          <a:p>
            <a:pPr marL="0" indent="0">
              <a:buNone/>
            </a:pPr>
            <a:endParaRPr lang="en-GB" dirty="0"/>
          </a:p>
          <a:p>
            <a:r>
              <a:rPr lang="en-GB" u="sng" dirty="0">
                <a:solidFill>
                  <a:schemeClr val="tx1"/>
                </a:solidFill>
              </a:rPr>
              <a:t>f. </a:t>
            </a:r>
            <a:r>
              <a:rPr lang="en-GB" u="sng" dirty="0" err="1">
                <a:solidFill>
                  <a:schemeClr val="tx1"/>
                </a:solidFill>
              </a:rPr>
              <a:t>syphilitica</a:t>
            </a:r>
            <a:r>
              <a:rPr lang="en-GB" u="sng" dirty="0">
                <a:solidFill>
                  <a:schemeClr val="tx1"/>
                </a:solidFill>
              </a:rPr>
              <a:t> </a:t>
            </a:r>
            <a:r>
              <a:rPr lang="en-GB" dirty="0">
                <a:solidFill>
                  <a:schemeClr val="tx1"/>
                </a:solidFill>
              </a:rPr>
              <a:t>- melancholic facial expression with saddle nose deformation; typical of the patients having the late congenital syphilis (syphilis congenital </a:t>
            </a:r>
            <a:r>
              <a:rPr lang="en-GB" dirty="0" err="1">
                <a:solidFill>
                  <a:schemeClr val="tx1"/>
                </a:solidFill>
              </a:rPr>
              <a:t>tarda</a:t>
            </a:r>
            <a:r>
              <a:rPr lang="en-GB" dirty="0">
                <a:solidFill>
                  <a:schemeClr val="tx1"/>
                </a:solidFill>
              </a:rPr>
              <a:t>) </a:t>
            </a:r>
          </a:p>
        </p:txBody>
      </p:sp>
      <p:pic>
        <p:nvPicPr>
          <p:cNvPr id="5122" name="Picture 2" descr="Bilderesultat for facies morbillos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26211" y="329938"/>
            <a:ext cx="2543175" cy="2857500"/>
          </a:xfrm>
          <a:prstGeom prst="rect">
            <a:avLst/>
          </a:prstGeom>
          <a:noFill/>
          <a:extLst>
            <a:ext uri="{909E8E84-426E-40DD-AFC4-6F175D3DCCD1}">
              <a14:hiddenFill xmlns:a14="http://schemas.microsoft.com/office/drawing/2010/main">
                <a:solidFill>
                  <a:srgbClr val="FFFFFF"/>
                </a:solidFill>
              </a14:hiddenFill>
            </a:ext>
          </a:extLst>
        </p:spPr>
      </p:pic>
      <p:pic>
        <p:nvPicPr>
          <p:cNvPr id="5124" name="Picture 4" descr="Bilderesultat for congenital syphilis facie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93596" y="4013953"/>
            <a:ext cx="3608404" cy="236233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644900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ssholder for innhold 2"/>
          <p:cNvSpPr>
            <a:spLocks noGrp="1"/>
          </p:cNvSpPr>
          <p:nvPr>
            <p:ph idx="1"/>
          </p:nvPr>
        </p:nvSpPr>
        <p:spPr>
          <a:xfrm>
            <a:off x="8514910" y="4331617"/>
            <a:ext cx="3281313" cy="3393650"/>
          </a:xfrm>
        </p:spPr>
        <p:txBody>
          <a:bodyPr/>
          <a:lstStyle/>
          <a:p>
            <a:pPr marL="0" indent="0">
              <a:buNone/>
            </a:pPr>
            <a:r>
              <a:rPr lang="en-GB" sz="2300" u="sng" dirty="0">
                <a:solidFill>
                  <a:schemeClr val="tx1"/>
                </a:solidFill>
              </a:rPr>
              <a:t>f. </a:t>
            </a:r>
            <a:r>
              <a:rPr lang="en-GB" sz="2300" u="sng" dirty="0" err="1">
                <a:solidFill>
                  <a:schemeClr val="tx1"/>
                </a:solidFill>
              </a:rPr>
              <a:t>leontina</a:t>
            </a:r>
            <a:r>
              <a:rPr lang="en-GB" sz="2300" u="sng" dirty="0">
                <a:solidFill>
                  <a:schemeClr val="tx1"/>
                </a:solidFill>
              </a:rPr>
              <a:t> </a:t>
            </a:r>
            <a:r>
              <a:rPr lang="en-GB" sz="2300" dirty="0">
                <a:solidFill>
                  <a:schemeClr val="tx1"/>
                </a:solidFill>
              </a:rPr>
              <a:t>- the lion-like facial appearance occurring in patients with certain forms of leprosy </a:t>
            </a:r>
          </a:p>
          <a:p>
            <a:endParaRPr lang="en-GB" dirty="0"/>
          </a:p>
        </p:txBody>
      </p:sp>
      <p:pic>
        <p:nvPicPr>
          <p:cNvPr id="7170" name="Picture 2" descr="Relatert bild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8006" y="255341"/>
            <a:ext cx="2919117" cy="4406214"/>
          </a:xfrm>
          <a:prstGeom prst="rect">
            <a:avLst/>
          </a:prstGeom>
          <a:noFill/>
          <a:extLst>
            <a:ext uri="{909E8E84-426E-40DD-AFC4-6F175D3DCCD1}">
              <a14:hiddenFill xmlns:a14="http://schemas.microsoft.com/office/drawing/2010/main">
                <a:solidFill>
                  <a:srgbClr val="FFFFFF"/>
                </a:solidFill>
              </a14:hiddenFill>
            </a:ext>
          </a:extLst>
        </p:spPr>
      </p:pic>
      <p:sp>
        <p:nvSpPr>
          <p:cNvPr id="4" name="TekstSylinder 3"/>
          <p:cNvSpPr txBox="1"/>
          <p:nvPr/>
        </p:nvSpPr>
        <p:spPr>
          <a:xfrm>
            <a:off x="3401986" y="334789"/>
            <a:ext cx="4176784" cy="3062377"/>
          </a:xfrm>
          <a:prstGeom prst="rect">
            <a:avLst/>
          </a:prstGeom>
          <a:noFill/>
        </p:spPr>
        <p:txBody>
          <a:bodyPr wrap="square" rtlCol="0">
            <a:spAutoFit/>
          </a:bodyPr>
          <a:lstStyle/>
          <a:p>
            <a:r>
              <a:rPr lang="en-GB" sz="2500" u="sng" dirty="0"/>
              <a:t>f. </a:t>
            </a:r>
            <a:r>
              <a:rPr lang="en-GB" sz="2500" u="sng" dirty="0" err="1"/>
              <a:t>tetanica</a:t>
            </a:r>
            <a:r>
              <a:rPr lang="en-GB" sz="2500" u="sng" dirty="0"/>
              <a:t> / </a:t>
            </a:r>
            <a:r>
              <a:rPr lang="en-GB" sz="2500" u="sng" dirty="0" err="1"/>
              <a:t>risus</a:t>
            </a:r>
            <a:r>
              <a:rPr lang="en-GB" sz="2500" u="sng" dirty="0"/>
              <a:t> </a:t>
            </a:r>
            <a:r>
              <a:rPr lang="en-GB" sz="2500" u="sng" dirty="0" err="1"/>
              <a:t>sardonicus</a:t>
            </a:r>
            <a:r>
              <a:rPr lang="en-GB" sz="2500" u="sng" dirty="0"/>
              <a:t> </a:t>
            </a:r>
            <a:r>
              <a:rPr lang="en-GB" sz="2500" dirty="0"/>
              <a:t>- facial expression typical of tetanus patients; mouth widened as in laughter, but the skin on forehead as if expressing grief; tonic spasm of mimic and chewing muscles </a:t>
            </a:r>
          </a:p>
          <a:p>
            <a:endParaRPr lang="en-GB" dirty="0"/>
          </a:p>
        </p:txBody>
      </p:sp>
      <p:pic>
        <p:nvPicPr>
          <p:cNvPr id="7174" name="Picture 6" descr="https://web.stanford.edu/group/parasites/ParaSites2006/Leprosy/snsx_files/image013.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850984" y="519261"/>
            <a:ext cx="2612009" cy="36568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035519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pPr algn="ctr"/>
            <a:r>
              <a:rPr lang="nb-NO" b="1" dirty="0"/>
              <a:t>Eponyms</a:t>
            </a:r>
            <a:r>
              <a:rPr lang="nb-NO" dirty="0"/>
              <a:t> </a:t>
            </a:r>
            <a:endParaRPr lang="en-GB" dirty="0"/>
          </a:p>
        </p:txBody>
      </p:sp>
      <p:sp>
        <p:nvSpPr>
          <p:cNvPr id="3" name="Plassholder for innhold 2"/>
          <p:cNvSpPr>
            <a:spLocks noGrp="1"/>
          </p:cNvSpPr>
          <p:nvPr>
            <p:ph idx="1"/>
          </p:nvPr>
        </p:nvSpPr>
        <p:spPr>
          <a:xfrm>
            <a:off x="649664" y="1874517"/>
            <a:ext cx="6854072" cy="4351338"/>
          </a:xfrm>
        </p:spPr>
        <p:txBody>
          <a:bodyPr/>
          <a:lstStyle/>
          <a:p>
            <a:r>
              <a:rPr lang="en-GB" u="sng" dirty="0">
                <a:solidFill>
                  <a:schemeClr val="tx1"/>
                </a:solidFill>
              </a:rPr>
              <a:t>facies </a:t>
            </a:r>
            <a:r>
              <a:rPr lang="en-GB" u="sng" dirty="0" err="1">
                <a:solidFill>
                  <a:schemeClr val="tx1"/>
                </a:solidFill>
              </a:rPr>
              <a:t>Hippocratica</a:t>
            </a:r>
            <a:r>
              <a:rPr lang="en-GB" u="sng" dirty="0">
                <a:solidFill>
                  <a:schemeClr val="tx1"/>
                </a:solidFill>
              </a:rPr>
              <a:t> → facies </a:t>
            </a:r>
            <a:r>
              <a:rPr lang="en-GB" u="sng" dirty="0" err="1">
                <a:solidFill>
                  <a:schemeClr val="tx1"/>
                </a:solidFill>
              </a:rPr>
              <a:t>abdominalis</a:t>
            </a:r>
            <a:r>
              <a:rPr lang="en-GB" u="sng" dirty="0">
                <a:solidFill>
                  <a:schemeClr val="tx1"/>
                </a:solidFill>
              </a:rPr>
              <a:t> </a:t>
            </a:r>
            <a:r>
              <a:rPr lang="en-GB" dirty="0">
                <a:solidFill>
                  <a:schemeClr val="tx1"/>
                </a:solidFill>
              </a:rPr>
              <a:t>- sunken eyes, pinched nose, deadly livid and cyanotic skin sometimes covered with large drops of cold sweat, specific for the collapse due to severe disease of abdominal organs accompanied by peritonitis (rupture of gall bladder, perforated ulcer in stomach or duodenum) </a:t>
            </a:r>
          </a:p>
          <a:p>
            <a:pPr lvl="1"/>
            <a:r>
              <a:rPr lang="nb-NO" b="1" dirty="0">
                <a:solidFill>
                  <a:srgbClr val="FF0000"/>
                </a:solidFill>
              </a:rPr>
              <a:t>C</a:t>
            </a:r>
            <a:r>
              <a:rPr lang="en-GB" b="1" dirty="0" err="1">
                <a:solidFill>
                  <a:srgbClr val="FF0000"/>
                </a:solidFill>
              </a:rPr>
              <a:t>haracteristic</a:t>
            </a:r>
            <a:r>
              <a:rPr lang="en-GB" b="1" dirty="0">
                <a:solidFill>
                  <a:srgbClr val="FF0000"/>
                </a:solidFill>
              </a:rPr>
              <a:t> for people in late stage diseases/right before they pass away</a:t>
            </a:r>
          </a:p>
          <a:p>
            <a:pPr lvl="1"/>
            <a:r>
              <a:rPr lang="nb-NO" b="1" dirty="0">
                <a:solidFill>
                  <a:srgbClr val="FF0000"/>
                </a:solidFill>
              </a:rPr>
              <a:t>N</a:t>
            </a:r>
            <a:r>
              <a:rPr lang="en-GB" b="1" dirty="0" err="1">
                <a:solidFill>
                  <a:srgbClr val="FF0000"/>
                </a:solidFill>
              </a:rPr>
              <a:t>ote</a:t>
            </a:r>
            <a:r>
              <a:rPr lang="en-GB" b="1" dirty="0">
                <a:solidFill>
                  <a:srgbClr val="FF0000"/>
                </a:solidFill>
              </a:rPr>
              <a:t> the sunken appearance</a:t>
            </a:r>
          </a:p>
        </p:txBody>
      </p:sp>
      <p:pic>
        <p:nvPicPr>
          <p:cNvPr id="9224" name="Picture 8" descr="Bilderesultat for facies hippocratic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44955" y="1605847"/>
            <a:ext cx="3685045" cy="42725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86811408"/>
      </p:ext>
    </p:extLst>
  </p:cSld>
  <p:clrMapOvr>
    <a:masterClrMapping/>
  </p:clrMapOvr>
</p:sld>
</file>

<file path=ppt/theme/theme1.xml><?xml version="1.0" encoding="utf-8"?>
<a:theme xmlns:a="http://schemas.openxmlformats.org/drawingml/2006/main" name="Badge">
  <a:themeElements>
    <a:clrScheme name="Badge">
      <a:dk1>
        <a:sysClr val="windowText" lastClr="000000"/>
      </a:dk1>
      <a:lt1>
        <a:sysClr val="window" lastClr="FFFFFF"/>
      </a:lt1>
      <a:dk2>
        <a:srgbClr val="2A1A00"/>
      </a:dk2>
      <a:lt2>
        <a:srgbClr val="F3F3F2"/>
      </a:lt2>
      <a:accent1>
        <a:srgbClr val="F8B323"/>
      </a:accent1>
      <a:accent2>
        <a:srgbClr val="656A59"/>
      </a:accent2>
      <a:accent3>
        <a:srgbClr val="46B2B5"/>
      </a:accent3>
      <a:accent4>
        <a:srgbClr val="8CAA7E"/>
      </a:accent4>
      <a:accent5>
        <a:srgbClr val="D36F68"/>
      </a:accent5>
      <a:accent6>
        <a:srgbClr val="826276"/>
      </a:accent6>
      <a:hlink>
        <a:srgbClr val="46B2B5"/>
      </a:hlink>
      <a:folHlink>
        <a:srgbClr val="A46694"/>
      </a:folHlink>
    </a:clrScheme>
    <a:fontScheme name="Badge">
      <a:majorFont>
        <a:latin typeface="Impact"/>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d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adge" id="{71A07785-5930-41D4-9A83-E23602B48E98}" vid="{771EA782-DFA6-45B1-AEA3-661F1715B310}"/>
    </a:ext>
  </a:extLst>
</a:theme>
</file>

<file path=docProps/app.xml><?xml version="1.0" encoding="utf-8"?>
<Properties xmlns="http://schemas.openxmlformats.org/officeDocument/2006/extended-properties" xmlns:vt="http://schemas.openxmlformats.org/officeDocument/2006/docPropsVTypes">
  <Template>Badge</Template>
  <TotalTime>93</TotalTime>
  <Words>696</Words>
  <Application>Microsoft Office PowerPoint</Application>
  <PresentationFormat>Širokoúhlá obrazovka</PresentationFormat>
  <Paragraphs>71</Paragraphs>
  <Slides>14</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14</vt:i4>
      </vt:variant>
    </vt:vector>
  </HeadingPairs>
  <TitlesOfParts>
    <vt:vector size="18" baseType="lpstr">
      <vt:lpstr>Arial</vt:lpstr>
      <vt:lpstr>Gill Sans MT</vt:lpstr>
      <vt:lpstr>Impact</vt:lpstr>
      <vt:lpstr>Badge</vt:lpstr>
      <vt:lpstr>Facial expressions</vt:lpstr>
      <vt:lpstr>Categories of facial expressions</vt:lpstr>
      <vt:lpstr>Terms referring to healthy or pathological state</vt:lpstr>
      <vt:lpstr>Prezentace aplikace PowerPoint</vt:lpstr>
      <vt:lpstr>Terms referring to a certain disease/dysfunction of a certain organ</vt:lpstr>
      <vt:lpstr>Prezentace aplikace PowerPoint</vt:lpstr>
      <vt:lpstr>Prezentace aplikace PowerPoint</vt:lpstr>
      <vt:lpstr>Prezentace aplikace PowerPoint</vt:lpstr>
      <vt:lpstr>Eponyms </vt:lpstr>
      <vt:lpstr>Prezentace aplikace PowerPoint</vt:lpstr>
      <vt:lpstr>Prezentace aplikace PowerPoint</vt:lpstr>
      <vt:lpstr>Answer the following:</vt:lpstr>
      <vt:lpstr>Label these faces according to the Names given</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Facial expressions</dc:title>
  <dc:creator>Dorthe Aslaksen</dc:creator>
  <cp:lastModifiedBy>Natália Gachallová</cp:lastModifiedBy>
  <cp:revision>17</cp:revision>
  <dcterms:created xsi:type="dcterms:W3CDTF">2017-03-08T12:06:51Z</dcterms:created>
  <dcterms:modified xsi:type="dcterms:W3CDTF">2020-03-16T11:34:06Z</dcterms:modified>
</cp:coreProperties>
</file>